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7" r:id="rId4"/>
    <p:sldMasterId id="2147483661" r:id="rId5"/>
    <p:sldMasterId id="2147483648" r:id="rId6"/>
  </p:sldMasterIdLst>
  <p:notesMasterIdLst>
    <p:notesMasterId r:id="rId67"/>
  </p:notesMasterIdLst>
  <p:sldIdLst>
    <p:sldId id="257" r:id="rId7"/>
    <p:sldId id="4285" r:id="rId8"/>
    <p:sldId id="4286" r:id="rId9"/>
    <p:sldId id="320" r:id="rId10"/>
    <p:sldId id="4301" r:id="rId11"/>
    <p:sldId id="280" r:id="rId12"/>
    <p:sldId id="258" r:id="rId13"/>
    <p:sldId id="259" r:id="rId14"/>
    <p:sldId id="321" r:id="rId15"/>
    <p:sldId id="322" r:id="rId16"/>
    <p:sldId id="260" r:id="rId17"/>
    <p:sldId id="256" r:id="rId18"/>
    <p:sldId id="706" r:id="rId19"/>
    <p:sldId id="566" r:id="rId20"/>
    <p:sldId id="4279" r:id="rId21"/>
    <p:sldId id="333" r:id="rId22"/>
    <p:sldId id="4293" r:id="rId23"/>
    <p:sldId id="4299" r:id="rId24"/>
    <p:sldId id="4298" r:id="rId25"/>
    <p:sldId id="4296" r:id="rId26"/>
    <p:sldId id="680" r:id="rId27"/>
    <p:sldId id="261" r:id="rId28"/>
    <p:sldId id="335" r:id="rId29"/>
    <p:sldId id="682" r:id="rId30"/>
    <p:sldId id="675" r:id="rId31"/>
    <p:sldId id="676" r:id="rId32"/>
    <p:sldId id="678" r:id="rId33"/>
    <p:sldId id="345" r:id="rId34"/>
    <p:sldId id="4300" r:id="rId35"/>
    <p:sldId id="277" r:id="rId36"/>
    <p:sldId id="263" r:id="rId37"/>
    <p:sldId id="328" r:id="rId38"/>
    <p:sldId id="323" r:id="rId39"/>
    <p:sldId id="4282" r:id="rId40"/>
    <p:sldId id="324" r:id="rId41"/>
    <p:sldId id="325" r:id="rId42"/>
    <p:sldId id="4278" r:id="rId43"/>
    <p:sldId id="326" r:id="rId44"/>
    <p:sldId id="327" r:id="rId45"/>
    <p:sldId id="283" r:id="rId46"/>
    <p:sldId id="4180" r:id="rId47"/>
    <p:sldId id="4283" r:id="rId48"/>
    <p:sldId id="4277" r:id="rId49"/>
    <p:sldId id="4181" r:id="rId50"/>
    <p:sldId id="520" r:id="rId51"/>
    <p:sldId id="4275" r:id="rId52"/>
    <p:sldId id="507" r:id="rId53"/>
    <p:sldId id="4182" r:id="rId54"/>
    <p:sldId id="511" r:id="rId55"/>
    <p:sldId id="4276" r:id="rId56"/>
    <p:sldId id="583" r:id="rId57"/>
    <p:sldId id="264" r:id="rId58"/>
    <p:sldId id="677" r:id="rId59"/>
    <p:sldId id="286" r:id="rId60"/>
    <p:sldId id="4183" r:id="rId61"/>
    <p:sldId id="4284" r:id="rId62"/>
    <p:sldId id="348" r:id="rId63"/>
    <p:sldId id="705" r:id="rId64"/>
    <p:sldId id="267" r:id="rId65"/>
    <p:sldId id="673"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06DD54-7AFE-12CD-BE1B-D5B319EEA536}" name="Anis Fatima" initials="AF" userId="S::a.fatima@cyi.ac.cy::a91b4f9d-5dc8-4017-a1b8-65c1da5345f3" providerId="AD"/>
  <p188:author id="{C583F580-BB8C-98E8-EA12-409DED194B29}" name="Sila Kayalp" initials="SK" userId="S::s.kayalp@cyi.ac.cy::dc213f08-fc5c-4df4-ae03-9886b103a4de" providerId="AD"/>
  <p188:author id="{10DAF88D-5755-E01F-E6DF-E374404F498E}" name="Yuko Miyauchi" initials="YM" userId="Yuko Miyauchi" providerId="None"/>
  <p188:author id="{BBB6BAAC-AFD4-7F25-6168-CAA508EF7F10}" name="Yuko Miyauchi" initials="YM" userId="S::y.miyauchi@cyi.ac.cy::d9645b99-cef4-4a6f-a2f1-754a4d28c9b2" providerId="AD"/>
  <p188:author id="{49A7A6E0-6896-DD2F-833B-DC9333EF408D}" name="Kirsi Lorentz" initials="KL" userId="S::k.lorentz@cyi.ac.cy::b29abb60-fd0a-46a8-bf16-f90b38e405a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E0000"/>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B81377-D768-3B42-B519-AF5494EECE5A}" v="19" dt="2025-11-19T11:05:58.1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6"/>
  </p:normalViewPr>
  <p:slideViewPr>
    <p:cSldViewPr snapToGrid="0">
      <p:cViewPr varScale="1">
        <p:scale>
          <a:sx n="109" d="100"/>
          <a:sy n="109" d="100"/>
        </p:scale>
        <p:origin x="680" y="20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https://cyisites-my.sharepoint.com/personal/biomera_cyi_ac_cy/Documents/Literature%20search_Bioarchaeology%20and%20SR/Lit%20Review%20Data%20Bioarch-SR.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A-FC3D-4865-AC0E-77E8DF0A25EB}"/>
              </c:ext>
            </c:extLst>
          </c:dPt>
          <c:dPt>
            <c:idx val="3"/>
            <c:invertIfNegative val="0"/>
            <c:bubble3D val="0"/>
            <c:spPr>
              <a:solidFill>
                <a:srgbClr val="FF0000"/>
              </a:solidFill>
              <a:ln>
                <a:noFill/>
              </a:ln>
              <a:effectLst/>
            </c:spPr>
            <c:extLst>
              <c:ext xmlns:c16="http://schemas.microsoft.com/office/drawing/2014/chart" uri="{C3380CC4-5D6E-409C-BE32-E72D297353CC}">
                <c16:uniqueId val="{00000009-FC3D-4865-AC0E-77E8DF0A25EB}"/>
              </c:ext>
            </c:extLst>
          </c:dPt>
          <c:dPt>
            <c:idx val="4"/>
            <c:invertIfNegative val="0"/>
            <c:bubble3D val="0"/>
            <c:spPr>
              <a:solidFill>
                <a:srgbClr val="92D050"/>
              </a:solidFill>
              <a:ln>
                <a:noFill/>
              </a:ln>
              <a:effectLst/>
            </c:spPr>
            <c:extLst>
              <c:ext xmlns:c16="http://schemas.microsoft.com/office/drawing/2014/chart" uri="{C3380CC4-5D6E-409C-BE32-E72D297353CC}">
                <c16:uniqueId val="{00000008-FC3D-4865-AC0E-77E8DF0A25EB}"/>
              </c:ext>
            </c:extLst>
          </c:dPt>
          <c:dPt>
            <c:idx val="6"/>
            <c:invertIfNegative val="0"/>
            <c:bubble3D val="0"/>
            <c:spPr>
              <a:solidFill>
                <a:srgbClr val="FFC000"/>
              </a:solidFill>
              <a:ln>
                <a:noFill/>
              </a:ln>
              <a:effectLst/>
            </c:spPr>
            <c:extLst>
              <c:ext xmlns:c16="http://schemas.microsoft.com/office/drawing/2014/chart" uri="{C3380CC4-5D6E-409C-BE32-E72D297353CC}">
                <c16:uniqueId val="{00000007-FC3D-4865-AC0E-77E8DF0A25EB}"/>
              </c:ext>
            </c:extLst>
          </c:dPt>
          <c:dPt>
            <c:idx val="7"/>
            <c:invertIfNegative val="0"/>
            <c:bubble3D val="0"/>
            <c:spPr>
              <a:solidFill>
                <a:srgbClr val="FF0000"/>
              </a:solidFill>
              <a:ln>
                <a:noFill/>
              </a:ln>
              <a:effectLst/>
            </c:spPr>
            <c:extLst>
              <c:ext xmlns:c16="http://schemas.microsoft.com/office/drawing/2014/chart" uri="{C3380CC4-5D6E-409C-BE32-E72D297353CC}">
                <c16:uniqueId val="{00000006-FC3D-4865-AC0E-77E8DF0A25EB}"/>
              </c:ext>
            </c:extLst>
          </c:dPt>
          <c:dPt>
            <c:idx val="8"/>
            <c:invertIfNegative val="0"/>
            <c:bubble3D val="0"/>
            <c:spPr>
              <a:solidFill>
                <a:srgbClr val="FFC000"/>
              </a:solidFill>
              <a:ln>
                <a:noFill/>
              </a:ln>
              <a:effectLst/>
            </c:spPr>
            <c:extLst>
              <c:ext xmlns:c16="http://schemas.microsoft.com/office/drawing/2014/chart" uri="{C3380CC4-5D6E-409C-BE32-E72D297353CC}">
                <c16:uniqueId val="{00000005-FC3D-4865-AC0E-77E8DF0A25EB}"/>
              </c:ext>
            </c:extLst>
          </c:dPt>
          <c:dPt>
            <c:idx val="9"/>
            <c:invertIfNegative val="0"/>
            <c:bubble3D val="0"/>
            <c:spPr>
              <a:solidFill>
                <a:schemeClr val="accent1"/>
              </a:solidFill>
              <a:ln>
                <a:noFill/>
              </a:ln>
              <a:effectLst/>
            </c:spPr>
            <c:extLst>
              <c:ext xmlns:c16="http://schemas.microsoft.com/office/drawing/2014/chart" uri="{C3380CC4-5D6E-409C-BE32-E72D297353CC}">
                <c16:uniqueId val="{00000004-FC3D-4865-AC0E-77E8DF0A25EB}"/>
              </c:ext>
            </c:extLst>
          </c:dPt>
          <c:dPt>
            <c:idx val="10"/>
            <c:invertIfNegative val="0"/>
            <c:bubble3D val="0"/>
            <c:spPr>
              <a:solidFill>
                <a:srgbClr val="FFC000"/>
              </a:solidFill>
              <a:ln>
                <a:noFill/>
              </a:ln>
              <a:effectLst/>
            </c:spPr>
            <c:extLst>
              <c:ext xmlns:c16="http://schemas.microsoft.com/office/drawing/2014/chart" uri="{C3380CC4-5D6E-409C-BE32-E72D297353CC}">
                <c16:uniqueId val="{00000003-FC3D-4865-AC0E-77E8DF0A25EB}"/>
              </c:ext>
            </c:extLst>
          </c:dPt>
          <c:dPt>
            <c:idx val="11"/>
            <c:invertIfNegative val="0"/>
            <c:bubble3D val="0"/>
            <c:spPr>
              <a:solidFill>
                <a:srgbClr val="FFC000"/>
              </a:solidFill>
              <a:ln>
                <a:noFill/>
              </a:ln>
              <a:effectLst/>
            </c:spPr>
            <c:extLst>
              <c:ext xmlns:c16="http://schemas.microsoft.com/office/drawing/2014/chart" uri="{C3380CC4-5D6E-409C-BE32-E72D297353CC}">
                <c16:uniqueId val="{00000002-FC3D-4865-AC0E-77E8DF0A25EB}"/>
              </c:ext>
            </c:extLst>
          </c:dPt>
          <c:dPt>
            <c:idx val="12"/>
            <c:invertIfNegative val="0"/>
            <c:bubble3D val="0"/>
            <c:spPr>
              <a:solidFill>
                <a:srgbClr val="FFC000"/>
              </a:solidFill>
              <a:ln>
                <a:noFill/>
              </a:ln>
              <a:effectLst/>
            </c:spPr>
            <c:extLst>
              <c:ext xmlns:c16="http://schemas.microsoft.com/office/drawing/2014/chart" uri="{C3380CC4-5D6E-409C-BE32-E72D297353CC}">
                <c16:uniqueId val="{00000001-FC3D-4865-AC0E-77E8DF0A25EB}"/>
              </c:ext>
            </c:extLst>
          </c:dPt>
          <c:cat>
            <c:strRef>
              <c:f>facility!$G$41:$G$53</c:f>
              <c:strCache>
                <c:ptCount val="13"/>
                <c:pt idx="0">
                  <c:v>LURE D15</c:v>
                </c:pt>
                <c:pt idx="1">
                  <c:v>Elettra TomoLab</c:v>
                </c:pt>
                <c:pt idx="2">
                  <c:v>SOLEIL ANATOMIX</c:v>
                </c:pt>
                <c:pt idx="3">
                  <c:v>ANSTO IRM</c:v>
                </c:pt>
                <c:pt idx="4">
                  <c:v>ESRF BM28</c:v>
                </c:pt>
                <c:pt idx="5">
                  <c:v>CLS BMIT</c:v>
                </c:pt>
                <c:pt idx="6">
                  <c:v>LURE D1</c:v>
                </c:pt>
                <c:pt idx="7">
                  <c:v>SESAME IR</c:v>
                </c:pt>
                <c:pt idx="8">
                  <c:v>CLS VESPERS</c:v>
                </c:pt>
                <c:pt idx="9">
                  <c:v>Elettra SYRMEP</c:v>
                </c:pt>
                <c:pt idx="10">
                  <c:v>NSLS X26A</c:v>
                </c:pt>
                <c:pt idx="11">
                  <c:v>SSTRC XRF</c:v>
                </c:pt>
                <c:pt idx="12">
                  <c:v>APS 20-ID-B</c:v>
                </c:pt>
              </c:strCache>
            </c:strRef>
          </c:cat>
          <c:val>
            <c:numRef>
              <c:f>facility!$H$41:$H$53</c:f>
              <c:numCache>
                <c:formatCode>General</c:formatCode>
                <c:ptCount val="13"/>
                <c:pt idx="0">
                  <c:v>2</c:v>
                </c:pt>
                <c:pt idx="1">
                  <c:v>2</c:v>
                </c:pt>
                <c:pt idx="2">
                  <c:v>2</c:v>
                </c:pt>
                <c:pt idx="3">
                  <c:v>2</c:v>
                </c:pt>
                <c:pt idx="4">
                  <c:v>2</c:v>
                </c:pt>
                <c:pt idx="5">
                  <c:v>2</c:v>
                </c:pt>
                <c:pt idx="6">
                  <c:v>3</c:v>
                </c:pt>
                <c:pt idx="7">
                  <c:v>3</c:v>
                </c:pt>
                <c:pt idx="8">
                  <c:v>4</c:v>
                </c:pt>
                <c:pt idx="9">
                  <c:v>4</c:v>
                </c:pt>
                <c:pt idx="10">
                  <c:v>4</c:v>
                </c:pt>
                <c:pt idx="11">
                  <c:v>4</c:v>
                </c:pt>
                <c:pt idx="12">
                  <c:v>7</c:v>
                </c:pt>
              </c:numCache>
            </c:numRef>
          </c:val>
          <c:extLst>
            <c:ext xmlns:c16="http://schemas.microsoft.com/office/drawing/2014/chart" uri="{C3380CC4-5D6E-409C-BE32-E72D297353CC}">
              <c16:uniqueId val="{00000000-FC3D-4865-AC0E-77E8DF0A25EB}"/>
            </c:ext>
          </c:extLst>
        </c:ser>
        <c:dLbls>
          <c:showLegendKey val="0"/>
          <c:showVal val="0"/>
          <c:showCatName val="0"/>
          <c:showSerName val="0"/>
          <c:showPercent val="0"/>
          <c:showBubbleSize val="0"/>
        </c:dLbls>
        <c:gapWidth val="182"/>
        <c:axId val="879231552"/>
        <c:axId val="879230240"/>
      </c:barChart>
      <c:catAx>
        <c:axId val="87923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600" b="0" i="0" u="none" strike="noStrike" kern="1200" baseline="0">
                <a:solidFill>
                  <a:schemeClr val="tx1">
                    <a:lumMod val="65000"/>
                    <a:lumOff val="35000"/>
                  </a:schemeClr>
                </a:solidFill>
                <a:latin typeface="+mn-lt"/>
                <a:ea typeface="+mn-ea"/>
                <a:cs typeface="+mn-cs"/>
              </a:defRPr>
            </a:pPr>
            <a:endParaRPr lang="en-CY"/>
          </a:p>
        </c:txPr>
        <c:crossAx val="879230240"/>
        <c:crosses val="autoZero"/>
        <c:auto val="1"/>
        <c:lblAlgn val="ctr"/>
        <c:lblOffset val="100"/>
        <c:noMultiLvlLbl val="0"/>
      </c:catAx>
      <c:valAx>
        <c:axId val="8792302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100" b="0" i="0" u="none" strike="noStrike" kern="1200" baseline="0">
                <a:solidFill>
                  <a:schemeClr val="tx1">
                    <a:lumMod val="65000"/>
                    <a:lumOff val="35000"/>
                  </a:schemeClr>
                </a:solidFill>
                <a:latin typeface="+mn-lt"/>
                <a:ea typeface="+mn-ea"/>
                <a:cs typeface="+mn-cs"/>
              </a:defRPr>
            </a:pPr>
            <a:endParaRPr lang="en-CY"/>
          </a:p>
        </c:txPr>
        <c:crossAx val="8792315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lumMod val="95000"/>
      </a:schemeClr>
    </a:solidFill>
    <a:ln>
      <a:noFill/>
    </a:ln>
    <a:effectLst/>
  </c:spPr>
  <c:txPr>
    <a:bodyPr/>
    <a:lstStyle/>
    <a:p>
      <a:pPr>
        <a:defRPr/>
      </a:pPr>
      <a:endParaRPr lang="en-CY"/>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30BBAA-42EE-4E42-8C7F-81B1B49B5437}" type="doc">
      <dgm:prSet loTypeId="urn:microsoft.com/office/officeart/2005/8/layout/radial3" loCatId="" qsTypeId="urn:microsoft.com/office/officeart/2005/8/quickstyle/simple4" qsCatId="simple" csTypeId="urn:microsoft.com/office/officeart/2005/8/colors/colorful1" csCatId="colorful" phldr="1"/>
      <dgm:spPr/>
      <dgm:t>
        <a:bodyPr/>
        <a:lstStyle/>
        <a:p>
          <a:endParaRPr lang="en-US"/>
        </a:p>
      </dgm:t>
    </dgm:pt>
    <dgm:pt modelId="{81A81B44-BC3A-D14C-932F-4301836F4B6F}">
      <dgm:prSet phldrT="[Text]" custT="1"/>
      <dgm:spPr>
        <a:solidFill>
          <a:schemeClr val="accent4">
            <a:lumMod val="20000"/>
            <a:lumOff val="80000"/>
          </a:schemeClr>
        </a:solidFill>
      </dgm:spPr>
      <dgm:t>
        <a:bodyPr/>
        <a:lstStyle/>
        <a:p>
          <a:pPr rtl="0"/>
          <a:r>
            <a:rPr lang="en-US" sz="2000">
              <a:latin typeface="+mn-lt"/>
            </a:rPr>
            <a:t>SR and archaeological human remains: answers to key questions?</a:t>
          </a:r>
        </a:p>
      </dgm:t>
    </dgm:pt>
    <dgm:pt modelId="{C7F9CC02-FB80-A941-9A3D-51DE57CF5481}" type="parTrans" cxnId="{269DD124-F08F-C34A-9281-34B216683489}">
      <dgm:prSet/>
      <dgm:spPr/>
      <dgm:t>
        <a:bodyPr/>
        <a:lstStyle/>
        <a:p>
          <a:endParaRPr lang="en-US" sz="1100">
            <a:latin typeface="+mn-lt"/>
          </a:endParaRPr>
        </a:p>
      </dgm:t>
    </dgm:pt>
    <dgm:pt modelId="{4D039F88-E7ED-774E-9569-5BDD71C8E507}" type="sibTrans" cxnId="{269DD124-F08F-C34A-9281-34B216683489}">
      <dgm:prSet/>
      <dgm:spPr/>
      <dgm:t>
        <a:bodyPr/>
        <a:lstStyle/>
        <a:p>
          <a:endParaRPr lang="en-US" sz="1100">
            <a:latin typeface="+mn-lt"/>
          </a:endParaRPr>
        </a:p>
      </dgm:t>
    </dgm:pt>
    <dgm:pt modelId="{ECE36BF2-F242-3C4C-A9A0-1F49C7396A18}">
      <dgm:prSet phldrT="[Text]" custT="1"/>
      <dgm:spPr>
        <a:solidFill>
          <a:schemeClr val="bg1">
            <a:lumMod val="75000"/>
          </a:schemeClr>
        </a:solidFill>
      </dgm:spPr>
      <dgm:t>
        <a:bodyPr/>
        <a:lstStyle/>
        <a:p>
          <a:r>
            <a:rPr lang="en-US" sz="1200" b="1">
              <a:latin typeface="+mn-lt"/>
            </a:rPr>
            <a:t>Pathologies</a:t>
          </a:r>
        </a:p>
      </dgm:t>
    </dgm:pt>
    <dgm:pt modelId="{31621CA4-3382-BC43-A13E-A61A3E11BB20}" type="parTrans" cxnId="{99CCA62C-72C8-F14E-8385-5E88392B894D}">
      <dgm:prSet/>
      <dgm:spPr/>
      <dgm:t>
        <a:bodyPr/>
        <a:lstStyle/>
        <a:p>
          <a:endParaRPr lang="en-US" sz="1100">
            <a:latin typeface="+mn-lt"/>
          </a:endParaRPr>
        </a:p>
      </dgm:t>
    </dgm:pt>
    <dgm:pt modelId="{5E5048B6-D2EC-4341-AF37-68CC59E4F0D3}" type="sibTrans" cxnId="{99CCA62C-72C8-F14E-8385-5E88392B894D}">
      <dgm:prSet/>
      <dgm:spPr/>
      <dgm:t>
        <a:bodyPr/>
        <a:lstStyle/>
        <a:p>
          <a:endParaRPr lang="en-US" sz="1100">
            <a:latin typeface="+mn-lt"/>
          </a:endParaRPr>
        </a:p>
      </dgm:t>
    </dgm:pt>
    <dgm:pt modelId="{B1C3E28B-56FD-ED49-BFE2-12185B5503E7}">
      <dgm:prSet phldrT="[Text]" custT="1"/>
      <dgm:spPr>
        <a:solidFill>
          <a:schemeClr val="accent4">
            <a:lumMod val="60000"/>
            <a:lumOff val="40000"/>
          </a:schemeClr>
        </a:solidFill>
      </dgm:spPr>
      <dgm:t>
        <a:bodyPr/>
        <a:lstStyle/>
        <a:p>
          <a:pPr rtl="0"/>
          <a:r>
            <a:rPr lang="en-US" sz="1200" b="1">
              <a:latin typeface="+mn-lt"/>
            </a:rPr>
            <a:t>Histology (microstructure)</a:t>
          </a:r>
          <a:endParaRPr lang="en-US" sz="1200" b="0">
            <a:latin typeface="+mn-lt"/>
          </a:endParaRPr>
        </a:p>
      </dgm:t>
    </dgm:pt>
    <dgm:pt modelId="{990F4C08-7F7D-4148-8CBB-F9D6D2CC61A7}" type="parTrans" cxnId="{E6196156-EEF9-5146-9FDD-8C0D4F1DEB17}">
      <dgm:prSet/>
      <dgm:spPr/>
      <dgm:t>
        <a:bodyPr/>
        <a:lstStyle/>
        <a:p>
          <a:endParaRPr lang="en-US" sz="1100">
            <a:latin typeface="+mn-lt"/>
          </a:endParaRPr>
        </a:p>
      </dgm:t>
    </dgm:pt>
    <dgm:pt modelId="{93D51853-9127-2942-905A-B125F4615EC5}" type="sibTrans" cxnId="{E6196156-EEF9-5146-9FDD-8C0D4F1DEB17}">
      <dgm:prSet/>
      <dgm:spPr/>
      <dgm:t>
        <a:bodyPr/>
        <a:lstStyle/>
        <a:p>
          <a:endParaRPr lang="en-US" sz="1100">
            <a:latin typeface="+mn-lt"/>
          </a:endParaRPr>
        </a:p>
      </dgm:t>
    </dgm:pt>
    <dgm:pt modelId="{0BCD79B3-CF26-41DA-9050-84D56EE6962E}">
      <dgm:prSet phldr="0"/>
      <dgm:spPr>
        <a:solidFill>
          <a:schemeClr val="accent5">
            <a:lumMod val="60000"/>
            <a:lumOff val="40000"/>
          </a:schemeClr>
        </a:solidFill>
      </dgm:spPr>
      <dgm:t>
        <a:bodyPr/>
        <a:lstStyle/>
        <a:p>
          <a:pPr rtl="0"/>
          <a:r>
            <a:rPr lang="en-US" b="1">
              <a:latin typeface="+mn-lt"/>
            </a:rPr>
            <a:t>State of preservation</a:t>
          </a:r>
        </a:p>
      </dgm:t>
    </dgm:pt>
    <dgm:pt modelId="{B7EAC033-51D6-4DED-91A8-B1BD9C02A92E}" type="parTrans" cxnId="{E1397C33-B2A2-4166-85D5-F266655DDEAD}">
      <dgm:prSet/>
      <dgm:spPr/>
      <dgm:t>
        <a:bodyPr/>
        <a:lstStyle/>
        <a:p>
          <a:endParaRPr kumimoji="1" lang="ja-JP" altLang="en-US">
            <a:latin typeface="+mn-lt"/>
          </a:endParaRPr>
        </a:p>
      </dgm:t>
    </dgm:pt>
    <dgm:pt modelId="{0435BC6F-1AFF-4885-B584-372179B31EC0}" type="sibTrans" cxnId="{E1397C33-B2A2-4166-85D5-F266655DDEAD}">
      <dgm:prSet/>
      <dgm:spPr/>
      <dgm:t>
        <a:bodyPr/>
        <a:lstStyle/>
        <a:p>
          <a:endParaRPr kumimoji="1" lang="ja-JP" altLang="en-US">
            <a:latin typeface="+mn-lt"/>
          </a:endParaRPr>
        </a:p>
      </dgm:t>
    </dgm:pt>
    <dgm:pt modelId="{BEDBB2CA-0BA6-4FCD-BE2E-A699C2ACEA16}">
      <dgm:prSet phldr="0"/>
      <dgm:spPr>
        <a:solidFill>
          <a:srgbClr val="92D050"/>
        </a:solidFill>
      </dgm:spPr>
      <dgm:t>
        <a:bodyPr/>
        <a:lstStyle/>
        <a:p>
          <a:pPr rtl="0"/>
          <a:r>
            <a:rPr lang="en-US" b="1">
              <a:latin typeface="+mn-lt"/>
            </a:rPr>
            <a:t>Diagenetic alterations</a:t>
          </a:r>
        </a:p>
      </dgm:t>
    </dgm:pt>
    <dgm:pt modelId="{357B796B-2A34-4198-8338-B7D925D1388A}" type="parTrans" cxnId="{D9D30F8B-9C66-4E50-97CC-1ACE2422D509}">
      <dgm:prSet/>
      <dgm:spPr/>
      <dgm:t>
        <a:bodyPr/>
        <a:lstStyle/>
        <a:p>
          <a:endParaRPr kumimoji="1" lang="ja-JP" altLang="en-US">
            <a:latin typeface="+mn-lt"/>
          </a:endParaRPr>
        </a:p>
      </dgm:t>
    </dgm:pt>
    <dgm:pt modelId="{11AA8F41-EC73-4B1A-888F-D81E270F797A}" type="sibTrans" cxnId="{D9D30F8B-9C66-4E50-97CC-1ACE2422D509}">
      <dgm:prSet/>
      <dgm:spPr/>
      <dgm:t>
        <a:bodyPr/>
        <a:lstStyle/>
        <a:p>
          <a:endParaRPr kumimoji="1" lang="ja-JP" altLang="en-US">
            <a:latin typeface="+mn-lt"/>
          </a:endParaRPr>
        </a:p>
      </dgm:t>
    </dgm:pt>
    <dgm:pt modelId="{E78412CE-9EBB-4632-8172-0D26A2151DE3}">
      <dgm:prSet phldr="0"/>
      <dgm:spPr>
        <a:solidFill>
          <a:srgbClr val="FFC000"/>
        </a:solidFill>
      </dgm:spPr>
      <dgm:t>
        <a:bodyPr/>
        <a:lstStyle/>
        <a:p>
          <a:pPr rtl="0"/>
          <a:r>
            <a:rPr lang="en-US" b="1">
              <a:latin typeface="+mn-lt"/>
            </a:rPr>
            <a:t>Differentiation between ancient and modern samples</a:t>
          </a:r>
        </a:p>
      </dgm:t>
    </dgm:pt>
    <dgm:pt modelId="{9490023C-A212-4CA0-BA6F-EC9F194E3B3F}" type="parTrans" cxnId="{407F6A4A-5ED4-4797-8FA9-510A73347671}">
      <dgm:prSet/>
      <dgm:spPr/>
      <dgm:t>
        <a:bodyPr/>
        <a:lstStyle/>
        <a:p>
          <a:endParaRPr kumimoji="1" lang="ja-JP" altLang="en-US">
            <a:latin typeface="+mn-lt"/>
          </a:endParaRPr>
        </a:p>
      </dgm:t>
    </dgm:pt>
    <dgm:pt modelId="{69891C2A-6B88-474D-8FC6-B130CFC4E271}" type="sibTrans" cxnId="{407F6A4A-5ED4-4797-8FA9-510A73347671}">
      <dgm:prSet/>
      <dgm:spPr/>
      <dgm:t>
        <a:bodyPr/>
        <a:lstStyle/>
        <a:p>
          <a:endParaRPr kumimoji="1" lang="ja-JP" altLang="en-US">
            <a:latin typeface="+mn-lt"/>
          </a:endParaRPr>
        </a:p>
      </dgm:t>
    </dgm:pt>
    <dgm:pt modelId="{D4658AC2-F69E-407F-8169-F212058AE124}">
      <dgm:prSet phldr="0"/>
      <dgm:spPr>
        <a:solidFill>
          <a:schemeClr val="bg1">
            <a:lumMod val="75000"/>
          </a:schemeClr>
        </a:solidFill>
      </dgm:spPr>
      <dgm:t>
        <a:bodyPr/>
        <a:lstStyle/>
        <a:p>
          <a:pPr rtl="0"/>
          <a:r>
            <a:rPr lang="en-US" b="1" err="1">
              <a:latin typeface="+mn-lt"/>
            </a:rPr>
            <a:t>Characterisation</a:t>
          </a:r>
          <a:r>
            <a:rPr lang="en-US" b="1">
              <a:latin typeface="+mn-lt"/>
            </a:rPr>
            <a:t> of organic and inorganic components</a:t>
          </a:r>
        </a:p>
      </dgm:t>
    </dgm:pt>
    <dgm:pt modelId="{E2889BC2-2B26-4A06-9D0F-0973179FAFB2}" type="parTrans" cxnId="{C241EC86-DDE2-4272-B6C8-BD570459A1D0}">
      <dgm:prSet/>
      <dgm:spPr/>
      <dgm:t>
        <a:bodyPr/>
        <a:lstStyle/>
        <a:p>
          <a:endParaRPr kumimoji="1" lang="ja-JP" altLang="en-US">
            <a:latin typeface="+mn-lt"/>
          </a:endParaRPr>
        </a:p>
      </dgm:t>
    </dgm:pt>
    <dgm:pt modelId="{C0339A71-AE17-4CFC-B5FB-AF847C558592}" type="sibTrans" cxnId="{C241EC86-DDE2-4272-B6C8-BD570459A1D0}">
      <dgm:prSet/>
      <dgm:spPr/>
      <dgm:t>
        <a:bodyPr/>
        <a:lstStyle/>
        <a:p>
          <a:endParaRPr kumimoji="1" lang="ja-JP" altLang="en-US">
            <a:latin typeface="+mn-lt"/>
          </a:endParaRPr>
        </a:p>
      </dgm:t>
    </dgm:pt>
    <dgm:pt modelId="{016BC166-2039-4CBD-9588-B67D34CBC101}">
      <dgm:prSet phldr="0"/>
      <dgm:spPr>
        <a:solidFill>
          <a:schemeClr val="accent4">
            <a:lumMod val="60000"/>
            <a:lumOff val="40000"/>
          </a:schemeClr>
        </a:solidFill>
      </dgm:spPr>
      <dgm:t>
        <a:bodyPr/>
        <a:lstStyle/>
        <a:p>
          <a:pPr rtl="0"/>
          <a:r>
            <a:rPr lang="en-US" b="1">
              <a:latin typeface="+mn-lt"/>
            </a:rPr>
            <a:t>Compositional quantification of organic and inorganic components</a:t>
          </a:r>
        </a:p>
      </dgm:t>
    </dgm:pt>
    <dgm:pt modelId="{BB23682D-B2D4-474F-984E-218284569E1E}" type="parTrans" cxnId="{035C3F42-D580-4E48-BA02-13E854DE5385}">
      <dgm:prSet/>
      <dgm:spPr/>
      <dgm:t>
        <a:bodyPr/>
        <a:lstStyle/>
        <a:p>
          <a:endParaRPr kumimoji="1" lang="ja-JP" altLang="en-US">
            <a:latin typeface="+mn-lt"/>
          </a:endParaRPr>
        </a:p>
      </dgm:t>
    </dgm:pt>
    <dgm:pt modelId="{335DCDE1-593C-46AF-97B6-3ADD33488D66}" type="sibTrans" cxnId="{035C3F42-D580-4E48-BA02-13E854DE5385}">
      <dgm:prSet/>
      <dgm:spPr/>
      <dgm:t>
        <a:bodyPr/>
        <a:lstStyle/>
        <a:p>
          <a:endParaRPr kumimoji="1" lang="ja-JP" altLang="en-US">
            <a:latin typeface="+mn-lt"/>
          </a:endParaRPr>
        </a:p>
      </dgm:t>
    </dgm:pt>
    <dgm:pt modelId="{C05ACFDC-4AD8-420C-8FE4-56C736D7D1D8}">
      <dgm:prSet phldr="0"/>
      <dgm:spPr>
        <a:solidFill>
          <a:schemeClr val="accent5">
            <a:lumMod val="60000"/>
            <a:lumOff val="40000"/>
          </a:schemeClr>
        </a:solidFill>
      </dgm:spPr>
      <dgm:t>
        <a:bodyPr/>
        <a:lstStyle/>
        <a:p>
          <a:pPr rtl="0"/>
          <a:r>
            <a:rPr lang="en-US" b="1">
              <a:latin typeface="+mn-lt"/>
            </a:rPr>
            <a:t>Evaluation of long-term alterations</a:t>
          </a:r>
        </a:p>
      </dgm:t>
    </dgm:pt>
    <dgm:pt modelId="{D8A157AC-1253-4398-A42D-A8B7E6685927}" type="parTrans" cxnId="{AA7A8DCE-8A18-4359-BFE5-4404030FEB82}">
      <dgm:prSet/>
      <dgm:spPr/>
      <dgm:t>
        <a:bodyPr/>
        <a:lstStyle/>
        <a:p>
          <a:endParaRPr kumimoji="1" lang="ja-JP" altLang="en-US">
            <a:latin typeface="+mn-lt"/>
          </a:endParaRPr>
        </a:p>
      </dgm:t>
    </dgm:pt>
    <dgm:pt modelId="{CE35E690-BF41-49C8-870C-539E82FD2826}" type="sibTrans" cxnId="{AA7A8DCE-8A18-4359-BFE5-4404030FEB82}">
      <dgm:prSet/>
      <dgm:spPr/>
      <dgm:t>
        <a:bodyPr/>
        <a:lstStyle/>
        <a:p>
          <a:endParaRPr kumimoji="1" lang="ja-JP" altLang="en-US">
            <a:latin typeface="+mn-lt"/>
          </a:endParaRPr>
        </a:p>
      </dgm:t>
    </dgm:pt>
    <dgm:pt modelId="{3CA3BF5A-F36B-4626-97E2-D99CB9FDB8BD}">
      <dgm:prSet phldr="0"/>
      <dgm:spPr>
        <a:solidFill>
          <a:srgbClr val="92D050"/>
        </a:solidFill>
      </dgm:spPr>
      <dgm:t>
        <a:bodyPr/>
        <a:lstStyle/>
        <a:p>
          <a:pPr rtl="0"/>
          <a:r>
            <a:rPr lang="en-US" b="1">
              <a:latin typeface="+mn-lt"/>
            </a:rPr>
            <a:t>Metal element content</a:t>
          </a:r>
        </a:p>
      </dgm:t>
    </dgm:pt>
    <dgm:pt modelId="{AC77706C-394D-4EB0-A3F2-D3259C21BCCA}" type="parTrans" cxnId="{88732CA2-089B-4991-9C02-CFF20423AB5C}">
      <dgm:prSet/>
      <dgm:spPr/>
      <dgm:t>
        <a:bodyPr/>
        <a:lstStyle/>
        <a:p>
          <a:endParaRPr kumimoji="1" lang="ja-JP" altLang="en-US">
            <a:latin typeface="+mn-lt"/>
          </a:endParaRPr>
        </a:p>
      </dgm:t>
    </dgm:pt>
    <dgm:pt modelId="{7B435DEB-6074-44BC-8014-7B3590A6B0A4}" type="sibTrans" cxnId="{88732CA2-089B-4991-9C02-CFF20423AB5C}">
      <dgm:prSet/>
      <dgm:spPr/>
      <dgm:t>
        <a:bodyPr/>
        <a:lstStyle/>
        <a:p>
          <a:endParaRPr kumimoji="1" lang="ja-JP" altLang="en-US">
            <a:latin typeface="+mn-lt"/>
          </a:endParaRPr>
        </a:p>
      </dgm:t>
    </dgm:pt>
    <dgm:pt modelId="{8AC6FF54-B458-AD48-91F9-454A42EE13CA}" type="pres">
      <dgm:prSet presAssocID="{A930BBAA-42EE-4E42-8C7F-81B1B49B5437}" presName="composite" presStyleCnt="0">
        <dgm:presLayoutVars>
          <dgm:chMax val="1"/>
          <dgm:dir/>
          <dgm:resizeHandles val="exact"/>
        </dgm:presLayoutVars>
      </dgm:prSet>
      <dgm:spPr/>
    </dgm:pt>
    <dgm:pt modelId="{E1BC0E38-FBDB-5D48-9C05-9F695E0FAEA6}" type="pres">
      <dgm:prSet presAssocID="{A930BBAA-42EE-4E42-8C7F-81B1B49B5437}" presName="radial" presStyleCnt="0">
        <dgm:presLayoutVars>
          <dgm:animLvl val="ctr"/>
        </dgm:presLayoutVars>
      </dgm:prSet>
      <dgm:spPr/>
    </dgm:pt>
    <dgm:pt modelId="{381848CA-85A6-F643-B4E2-14D3F3FEB698}" type="pres">
      <dgm:prSet presAssocID="{81A81B44-BC3A-D14C-932F-4301836F4B6F}" presName="centerShape" presStyleLbl="vennNode1" presStyleIdx="0" presStyleCnt="10"/>
      <dgm:spPr/>
    </dgm:pt>
    <dgm:pt modelId="{D598B593-575E-C144-B274-DFBCF938546C}" type="pres">
      <dgm:prSet presAssocID="{ECE36BF2-F242-3C4C-A9A0-1F49C7396A18}" presName="node" presStyleLbl="vennNode1" presStyleIdx="1" presStyleCnt="10" custScaleX="103519" custScaleY="103519">
        <dgm:presLayoutVars>
          <dgm:bulletEnabled val="1"/>
        </dgm:presLayoutVars>
      </dgm:prSet>
      <dgm:spPr/>
    </dgm:pt>
    <dgm:pt modelId="{FCE4CE30-19E3-764E-9FC4-6795B9A4C86C}" type="pres">
      <dgm:prSet presAssocID="{B1C3E28B-56FD-ED49-BFE2-12185B5503E7}" presName="node" presStyleLbl="vennNode1" presStyleIdx="2" presStyleCnt="10" custScaleX="103519" custScaleY="103519">
        <dgm:presLayoutVars>
          <dgm:bulletEnabled val="1"/>
        </dgm:presLayoutVars>
      </dgm:prSet>
      <dgm:spPr/>
    </dgm:pt>
    <dgm:pt modelId="{F7D80B15-0070-411B-AC4C-9C416284AA96}" type="pres">
      <dgm:prSet presAssocID="{0BCD79B3-CF26-41DA-9050-84D56EE6962E}" presName="node" presStyleLbl="vennNode1" presStyleIdx="3" presStyleCnt="10">
        <dgm:presLayoutVars>
          <dgm:bulletEnabled val="1"/>
        </dgm:presLayoutVars>
      </dgm:prSet>
      <dgm:spPr/>
    </dgm:pt>
    <dgm:pt modelId="{3C9A4080-986F-4AA3-90E2-0AAC03D7A93F}" type="pres">
      <dgm:prSet presAssocID="{BEDBB2CA-0BA6-4FCD-BE2E-A699C2ACEA16}" presName="node" presStyleLbl="vennNode1" presStyleIdx="4" presStyleCnt="10">
        <dgm:presLayoutVars>
          <dgm:bulletEnabled val="1"/>
        </dgm:presLayoutVars>
      </dgm:prSet>
      <dgm:spPr/>
    </dgm:pt>
    <dgm:pt modelId="{D1929A50-0817-42FB-AE6E-720EFCB5D9BF}" type="pres">
      <dgm:prSet presAssocID="{E78412CE-9EBB-4632-8172-0D26A2151DE3}" presName="node" presStyleLbl="vennNode1" presStyleIdx="5" presStyleCnt="10">
        <dgm:presLayoutVars>
          <dgm:bulletEnabled val="1"/>
        </dgm:presLayoutVars>
      </dgm:prSet>
      <dgm:spPr/>
    </dgm:pt>
    <dgm:pt modelId="{F21DE10B-2861-4079-9EE6-472B21B2D918}" type="pres">
      <dgm:prSet presAssocID="{D4658AC2-F69E-407F-8169-F212058AE124}" presName="node" presStyleLbl="vennNode1" presStyleIdx="6" presStyleCnt="10">
        <dgm:presLayoutVars>
          <dgm:bulletEnabled val="1"/>
        </dgm:presLayoutVars>
      </dgm:prSet>
      <dgm:spPr/>
    </dgm:pt>
    <dgm:pt modelId="{2D5887E4-992F-402E-8992-B4C7E2CFDF5D}" type="pres">
      <dgm:prSet presAssocID="{016BC166-2039-4CBD-9588-B67D34CBC101}" presName="node" presStyleLbl="vennNode1" presStyleIdx="7" presStyleCnt="10">
        <dgm:presLayoutVars>
          <dgm:bulletEnabled val="1"/>
        </dgm:presLayoutVars>
      </dgm:prSet>
      <dgm:spPr/>
    </dgm:pt>
    <dgm:pt modelId="{05C6E3F5-88D2-4465-B211-DD5DBBA6EF46}" type="pres">
      <dgm:prSet presAssocID="{C05ACFDC-4AD8-420C-8FE4-56C736D7D1D8}" presName="node" presStyleLbl="vennNode1" presStyleIdx="8" presStyleCnt="10">
        <dgm:presLayoutVars>
          <dgm:bulletEnabled val="1"/>
        </dgm:presLayoutVars>
      </dgm:prSet>
      <dgm:spPr/>
    </dgm:pt>
    <dgm:pt modelId="{7CEEB235-2C89-4104-B132-E7A9F269D0C7}" type="pres">
      <dgm:prSet presAssocID="{3CA3BF5A-F36B-4626-97E2-D99CB9FDB8BD}" presName="node" presStyleLbl="vennNode1" presStyleIdx="9" presStyleCnt="10">
        <dgm:presLayoutVars>
          <dgm:bulletEnabled val="1"/>
        </dgm:presLayoutVars>
      </dgm:prSet>
      <dgm:spPr/>
    </dgm:pt>
  </dgm:ptLst>
  <dgm:cxnLst>
    <dgm:cxn modelId="{F1C8B013-C7FB-4BDC-88BB-8CE64C3C2CFD}" type="presOf" srcId="{D4658AC2-F69E-407F-8169-F212058AE124}" destId="{F21DE10B-2861-4079-9EE6-472B21B2D918}" srcOrd="0" destOrd="0" presId="urn:microsoft.com/office/officeart/2005/8/layout/radial3"/>
    <dgm:cxn modelId="{269DD124-F08F-C34A-9281-34B216683489}" srcId="{A930BBAA-42EE-4E42-8C7F-81B1B49B5437}" destId="{81A81B44-BC3A-D14C-932F-4301836F4B6F}" srcOrd="0" destOrd="0" parTransId="{C7F9CC02-FB80-A941-9A3D-51DE57CF5481}" sibTransId="{4D039F88-E7ED-774E-9569-5BDD71C8E507}"/>
    <dgm:cxn modelId="{99CCA62C-72C8-F14E-8385-5E88392B894D}" srcId="{81A81B44-BC3A-D14C-932F-4301836F4B6F}" destId="{ECE36BF2-F242-3C4C-A9A0-1F49C7396A18}" srcOrd="0" destOrd="0" parTransId="{31621CA4-3382-BC43-A13E-A61A3E11BB20}" sibTransId="{5E5048B6-D2EC-4341-AF37-68CC59E4F0D3}"/>
    <dgm:cxn modelId="{E1397C33-B2A2-4166-85D5-F266655DDEAD}" srcId="{81A81B44-BC3A-D14C-932F-4301836F4B6F}" destId="{0BCD79B3-CF26-41DA-9050-84D56EE6962E}" srcOrd="2" destOrd="0" parTransId="{B7EAC033-51D6-4DED-91A8-B1BD9C02A92E}" sibTransId="{0435BC6F-1AFF-4885-B584-372179B31EC0}"/>
    <dgm:cxn modelId="{035C3F42-D580-4E48-BA02-13E854DE5385}" srcId="{81A81B44-BC3A-D14C-932F-4301836F4B6F}" destId="{016BC166-2039-4CBD-9588-B67D34CBC101}" srcOrd="6" destOrd="0" parTransId="{BB23682D-B2D4-474F-984E-218284569E1E}" sibTransId="{335DCDE1-593C-46AF-97B6-3ADD33488D66}"/>
    <dgm:cxn modelId="{407F6A4A-5ED4-4797-8FA9-510A73347671}" srcId="{81A81B44-BC3A-D14C-932F-4301836F4B6F}" destId="{E78412CE-9EBB-4632-8172-0D26A2151DE3}" srcOrd="4" destOrd="0" parTransId="{9490023C-A212-4CA0-BA6F-EC9F194E3B3F}" sibTransId="{69891C2A-6B88-474D-8FC6-B130CFC4E271}"/>
    <dgm:cxn modelId="{E6196156-EEF9-5146-9FDD-8C0D4F1DEB17}" srcId="{81A81B44-BC3A-D14C-932F-4301836F4B6F}" destId="{B1C3E28B-56FD-ED49-BFE2-12185B5503E7}" srcOrd="1" destOrd="0" parTransId="{990F4C08-7F7D-4148-8CBB-F9D6D2CC61A7}" sibTransId="{93D51853-9127-2942-905A-B125F4615EC5}"/>
    <dgm:cxn modelId="{D0DD2060-750B-7B49-B0EF-88CB1AA75E08}" type="presOf" srcId="{A930BBAA-42EE-4E42-8C7F-81B1B49B5437}" destId="{8AC6FF54-B458-AD48-91F9-454A42EE13CA}" srcOrd="0" destOrd="0" presId="urn:microsoft.com/office/officeart/2005/8/layout/radial3"/>
    <dgm:cxn modelId="{C241EC86-DDE2-4272-B6C8-BD570459A1D0}" srcId="{81A81B44-BC3A-D14C-932F-4301836F4B6F}" destId="{D4658AC2-F69E-407F-8169-F212058AE124}" srcOrd="5" destOrd="0" parTransId="{E2889BC2-2B26-4A06-9D0F-0973179FAFB2}" sibTransId="{C0339A71-AE17-4CFC-B5FB-AF847C558592}"/>
    <dgm:cxn modelId="{D9D30F8B-9C66-4E50-97CC-1ACE2422D509}" srcId="{81A81B44-BC3A-D14C-932F-4301836F4B6F}" destId="{BEDBB2CA-0BA6-4FCD-BE2E-A699C2ACEA16}" srcOrd="3" destOrd="0" parTransId="{357B796B-2A34-4198-8338-B7D925D1388A}" sibTransId="{11AA8F41-EC73-4B1A-888F-D81E270F797A}"/>
    <dgm:cxn modelId="{F4AF7593-B4B5-47F1-BA02-1F48213D49F1}" type="presOf" srcId="{BEDBB2CA-0BA6-4FCD-BE2E-A699C2ACEA16}" destId="{3C9A4080-986F-4AA3-90E2-0AAC03D7A93F}" srcOrd="0" destOrd="0" presId="urn:microsoft.com/office/officeart/2005/8/layout/radial3"/>
    <dgm:cxn modelId="{88732CA2-089B-4991-9C02-CFF20423AB5C}" srcId="{81A81B44-BC3A-D14C-932F-4301836F4B6F}" destId="{3CA3BF5A-F36B-4626-97E2-D99CB9FDB8BD}" srcOrd="8" destOrd="0" parTransId="{AC77706C-394D-4EB0-A3F2-D3259C21BCCA}" sibTransId="{7B435DEB-6074-44BC-8014-7B3590A6B0A4}"/>
    <dgm:cxn modelId="{ED3EA9B6-EC20-47C8-85E7-C0C590BB8452}" type="presOf" srcId="{B1C3E28B-56FD-ED49-BFE2-12185B5503E7}" destId="{FCE4CE30-19E3-764E-9FC4-6795B9A4C86C}" srcOrd="0" destOrd="0" presId="urn:microsoft.com/office/officeart/2005/8/layout/radial3"/>
    <dgm:cxn modelId="{B938E7C1-4B85-4068-B6C8-E16F94FD77DC}" type="presOf" srcId="{3CA3BF5A-F36B-4626-97E2-D99CB9FDB8BD}" destId="{7CEEB235-2C89-4104-B132-E7A9F269D0C7}" srcOrd="0" destOrd="0" presId="urn:microsoft.com/office/officeart/2005/8/layout/radial3"/>
    <dgm:cxn modelId="{AA7A8DCE-8A18-4359-BFE5-4404030FEB82}" srcId="{81A81B44-BC3A-D14C-932F-4301836F4B6F}" destId="{C05ACFDC-4AD8-420C-8FE4-56C736D7D1D8}" srcOrd="7" destOrd="0" parTransId="{D8A157AC-1253-4398-A42D-A8B7E6685927}" sibTransId="{CE35E690-BF41-49C8-870C-539E82FD2826}"/>
    <dgm:cxn modelId="{695C18D2-4BC5-4BE1-BDC9-91FE2129847B}" type="presOf" srcId="{E78412CE-9EBB-4632-8172-0D26A2151DE3}" destId="{D1929A50-0817-42FB-AE6E-720EFCB5D9BF}" srcOrd="0" destOrd="0" presId="urn:microsoft.com/office/officeart/2005/8/layout/radial3"/>
    <dgm:cxn modelId="{6170BBD3-D375-4A1C-9358-DF9DB6767EE6}" type="presOf" srcId="{81A81B44-BC3A-D14C-932F-4301836F4B6F}" destId="{381848CA-85A6-F643-B4E2-14D3F3FEB698}" srcOrd="0" destOrd="0" presId="urn:microsoft.com/office/officeart/2005/8/layout/radial3"/>
    <dgm:cxn modelId="{7DFAD3D6-6381-4BD7-A416-2C5D1A1D0402}" type="presOf" srcId="{C05ACFDC-4AD8-420C-8FE4-56C736D7D1D8}" destId="{05C6E3F5-88D2-4465-B211-DD5DBBA6EF46}" srcOrd="0" destOrd="0" presId="urn:microsoft.com/office/officeart/2005/8/layout/radial3"/>
    <dgm:cxn modelId="{D74697D9-2A66-4A02-B179-D666CC2B2A82}" type="presOf" srcId="{0BCD79B3-CF26-41DA-9050-84D56EE6962E}" destId="{F7D80B15-0070-411B-AC4C-9C416284AA96}" srcOrd="0" destOrd="0" presId="urn:microsoft.com/office/officeart/2005/8/layout/radial3"/>
    <dgm:cxn modelId="{896813F3-F5CE-45FE-9C2D-7C01BDE1F223}" type="presOf" srcId="{016BC166-2039-4CBD-9588-B67D34CBC101}" destId="{2D5887E4-992F-402E-8992-B4C7E2CFDF5D}" srcOrd="0" destOrd="0" presId="urn:microsoft.com/office/officeart/2005/8/layout/radial3"/>
    <dgm:cxn modelId="{457F4EFC-87D1-477A-A304-0DD1C77AFB0B}" type="presOf" srcId="{ECE36BF2-F242-3C4C-A9A0-1F49C7396A18}" destId="{D598B593-575E-C144-B274-DFBCF938546C}" srcOrd="0" destOrd="0" presId="urn:microsoft.com/office/officeart/2005/8/layout/radial3"/>
    <dgm:cxn modelId="{5066174F-EFFB-4133-92C4-148C1DF16180}" type="presParOf" srcId="{8AC6FF54-B458-AD48-91F9-454A42EE13CA}" destId="{E1BC0E38-FBDB-5D48-9C05-9F695E0FAEA6}" srcOrd="0" destOrd="0" presId="urn:microsoft.com/office/officeart/2005/8/layout/radial3"/>
    <dgm:cxn modelId="{DC24D829-9D9C-455A-9B41-02E8F1CA8878}" type="presParOf" srcId="{E1BC0E38-FBDB-5D48-9C05-9F695E0FAEA6}" destId="{381848CA-85A6-F643-B4E2-14D3F3FEB698}" srcOrd="0" destOrd="0" presId="urn:microsoft.com/office/officeart/2005/8/layout/radial3"/>
    <dgm:cxn modelId="{91F1CB39-DD0E-4F14-BA35-A4C7E9F83492}" type="presParOf" srcId="{E1BC0E38-FBDB-5D48-9C05-9F695E0FAEA6}" destId="{D598B593-575E-C144-B274-DFBCF938546C}" srcOrd="1" destOrd="0" presId="urn:microsoft.com/office/officeart/2005/8/layout/radial3"/>
    <dgm:cxn modelId="{643295A9-696D-40EE-B62B-79F7F829A33F}" type="presParOf" srcId="{E1BC0E38-FBDB-5D48-9C05-9F695E0FAEA6}" destId="{FCE4CE30-19E3-764E-9FC4-6795B9A4C86C}" srcOrd="2" destOrd="0" presId="urn:microsoft.com/office/officeart/2005/8/layout/radial3"/>
    <dgm:cxn modelId="{7D20FAE3-775B-407B-8356-A53BA6CD4A36}" type="presParOf" srcId="{E1BC0E38-FBDB-5D48-9C05-9F695E0FAEA6}" destId="{F7D80B15-0070-411B-AC4C-9C416284AA96}" srcOrd="3" destOrd="0" presId="urn:microsoft.com/office/officeart/2005/8/layout/radial3"/>
    <dgm:cxn modelId="{56E8FE63-5CE3-4A04-A252-D6D9825CF297}" type="presParOf" srcId="{E1BC0E38-FBDB-5D48-9C05-9F695E0FAEA6}" destId="{3C9A4080-986F-4AA3-90E2-0AAC03D7A93F}" srcOrd="4" destOrd="0" presId="urn:microsoft.com/office/officeart/2005/8/layout/radial3"/>
    <dgm:cxn modelId="{640E9D1D-9F13-409C-A412-5C4F8F9663B9}" type="presParOf" srcId="{E1BC0E38-FBDB-5D48-9C05-9F695E0FAEA6}" destId="{D1929A50-0817-42FB-AE6E-720EFCB5D9BF}" srcOrd="5" destOrd="0" presId="urn:microsoft.com/office/officeart/2005/8/layout/radial3"/>
    <dgm:cxn modelId="{12A2E0FB-24B0-43C2-9610-F3676B516119}" type="presParOf" srcId="{E1BC0E38-FBDB-5D48-9C05-9F695E0FAEA6}" destId="{F21DE10B-2861-4079-9EE6-472B21B2D918}" srcOrd="6" destOrd="0" presId="urn:microsoft.com/office/officeart/2005/8/layout/radial3"/>
    <dgm:cxn modelId="{9A497D97-51B0-42CA-B48A-DC69224CC21D}" type="presParOf" srcId="{E1BC0E38-FBDB-5D48-9C05-9F695E0FAEA6}" destId="{2D5887E4-992F-402E-8992-B4C7E2CFDF5D}" srcOrd="7" destOrd="0" presId="urn:microsoft.com/office/officeart/2005/8/layout/radial3"/>
    <dgm:cxn modelId="{D6EF64AA-DF50-498A-B9D0-CD4789383BEC}" type="presParOf" srcId="{E1BC0E38-FBDB-5D48-9C05-9F695E0FAEA6}" destId="{05C6E3F5-88D2-4465-B211-DD5DBBA6EF46}" srcOrd="8" destOrd="0" presId="urn:microsoft.com/office/officeart/2005/8/layout/radial3"/>
    <dgm:cxn modelId="{63D83F30-A625-4D7C-93D1-EEFC644B3B87}" type="presParOf" srcId="{E1BC0E38-FBDB-5D48-9C05-9F695E0FAEA6}" destId="{7CEEB235-2C89-4104-B132-E7A9F269D0C7}" srcOrd="9"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1848CA-85A6-F643-B4E2-14D3F3FEB698}">
      <dsp:nvSpPr>
        <dsp:cNvPr id="0" name=""/>
        <dsp:cNvSpPr/>
      </dsp:nvSpPr>
      <dsp:spPr>
        <a:xfrm>
          <a:off x="2759109" y="1321470"/>
          <a:ext cx="3176326" cy="3176326"/>
        </a:xfrm>
        <a:prstGeom prst="ellipse">
          <a:avLst/>
        </a:prstGeom>
        <a:solidFill>
          <a:schemeClr val="accent4">
            <a:lumMod val="20000"/>
            <a:lumOff val="8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mn-lt"/>
            </a:rPr>
            <a:t>SR and archaeological human remains: answers to key questions?</a:t>
          </a:r>
        </a:p>
      </dsp:txBody>
      <dsp:txXfrm>
        <a:off x="3224271" y="1786632"/>
        <a:ext cx="2246002" cy="2246002"/>
      </dsp:txXfrm>
    </dsp:sp>
    <dsp:sp modelId="{D598B593-575E-C144-B274-DFBCF938546C}">
      <dsp:nvSpPr>
        <dsp:cNvPr id="0" name=""/>
        <dsp:cNvSpPr/>
      </dsp:nvSpPr>
      <dsp:spPr>
        <a:xfrm>
          <a:off x="3525247" y="17434"/>
          <a:ext cx="1644050" cy="1644050"/>
        </a:xfrm>
        <a:prstGeom prst="ellipse">
          <a:avLst/>
        </a:prstGeom>
        <a:solidFill>
          <a:schemeClr val="bg1">
            <a:lumMod val="75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mn-lt"/>
            </a:rPr>
            <a:t>Pathologies</a:t>
          </a:r>
        </a:p>
      </dsp:txBody>
      <dsp:txXfrm>
        <a:off x="3766013" y="258200"/>
        <a:ext cx="1162518" cy="1162518"/>
      </dsp:txXfrm>
    </dsp:sp>
    <dsp:sp modelId="{FCE4CE30-19E3-764E-9FC4-6795B9A4C86C}">
      <dsp:nvSpPr>
        <dsp:cNvPr id="0" name=""/>
        <dsp:cNvSpPr/>
      </dsp:nvSpPr>
      <dsp:spPr>
        <a:xfrm>
          <a:off x="4855929" y="501763"/>
          <a:ext cx="1644050" cy="1644050"/>
        </a:xfrm>
        <a:prstGeom prst="ellipse">
          <a:avLst/>
        </a:prstGeom>
        <a:solidFill>
          <a:schemeClr val="accent4">
            <a:lumMod val="60000"/>
            <a:lumOff val="4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a:latin typeface="+mn-lt"/>
            </a:rPr>
            <a:t>Histology (microstructure)</a:t>
          </a:r>
          <a:endParaRPr lang="en-US" sz="1200" b="0" kern="1200">
            <a:latin typeface="+mn-lt"/>
          </a:endParaRPr>
        </a:p>
      </dsp:txBody>
      <dsp:txXfrm>
        <a:off x="5096695" y="742529"/>
        <a:ext cx="1162518" cy="1162518"/>
      </dsp:txXfrm>
    </dsp:sp>
    <dsp:sp modelId="{F7D80B15-0070-411B-AC4C-9C416284AA96}">
      <dsp:nvSpPr>
        <dsp:cNvPr id="0" name=""/>
        <dsp:cNvSpPr/>
      </dsp:nvSpPr>
      <dsp:spPr>
        <a:xfrm>
          <a:off x="5591914" y="1756070"/>
          <a:ext cx="1588163" cy="1588163"/>
        </a:xfrm>
        <a:prstGeom prst="ellipse">
          <a:avLst/>
        </a:prstGeom>
        <a:solidFill>
          <a:schemeClr val="accent5">
            <a:lumMod val="60000"/>
            <a:lumOff val="4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a:latin typeface="+mn-lt"/>
            </a:rPr>
            <a:t>State of preservation</a:t>
          </a:r>
        </a:p>
      </dsp:txBody>
      <dsp:txXfrm>
        <a:off x="5824495" y="1988651"/>
        <a:ext cx="1123001" cy="1123001"/>
      </dsp:txXfrm>
    </dsp:sp>
    <dsp:sp modelId="{3C9A4080-986F-4AA3-90E2-0AAC03D7A93F}">
      <dsp:nvSpPr>
        <dsp:cNvPr id="0" name=""/>
        <dsp:cNvSpPr/>
      </dsp:nvSpPr>
      <dsp:spPr>
        <a:xfrm>
          <a:off x="5346014" y="3150639"/>
          <a:ext cx="1588163" cy="1588163"/>
        </a:xfrm>
        <a:prstGeom prst="ellipse">
          <a:avLst/>
        </a:prstGeom>
        <a:solidFill>
          <a:srgbClr val="92D05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a:latin typeface="+mn-lt"/>
            </a:rPr>
            <a:t>Diagenetic alterations</a:t>
          </a:r>
        </a:p>
      </dsp:txBody>
      <dsp:txXfrm>
        <a:off x="5578595" y="3383220"/>
        <a:ext cx="1123001" cy="1123001"/>
      </dsp:txXfrm>
    </dsp:sp>
    <dsp:sp modelId="{D1929A50-0817-42FB-AE6E-720EFCB5D9BF}">
      <dsp:nvSpPr>
        <dsp:cNvPr id="0" name=""/>
        <dsp:cNvSpPr/>
      </dsp:nvSpPr>
      <dsp:spPr>
        <a:xfrm>
          <a:off x="4261232" y="4060879"/>
          <a:ext cx="1588163" cy="1588163"/>
        </a:xfrm>
        <a:prstGeom prst="ellipse">
          <a:avLst/>
        </a:prstGeom>
        <a:solidFill>
          <a:srgbClr val="FFC00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a:latin typeface="+mn-lt"/>
            </a:rPr>
            <a:t>Differentiation between ancient and modern samples</a:t>
          </a:r>
        </a:p>
      </dsp:txBody>
      <dsp:txXfrm>
        <a:off x="4493813" y="4293460"/>
        <a:ext cx="1123001" cy="1123001"/>
      </dsp:txXfrm>
    </dsp:sp>
    <dsp:sp modelId="{F21DE10B-2861-4079-9EE6-472B21B2D918}">
      <dsp:nvSpPr>
        <dsp:cNvPr id="0" name=""/>
        <dsp:cNvSpPr/>
      </dsp:nvSpPr>
      <dsp:spPr>
        <a:xfrm>
          <a:off x="2845150" y="4060879"/>
          <a:ext cx="1588163" cy="1588163"/>
        </a:xfrm>
        <a:prstGeom prst="ellipse">
          <a:avLst/>
        </a:prstGeom>
        <a:solidFill>
          <a:schemeClr val="bg1">
            <a:lumMod val="75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err="1">
              <a:latin typeface="+mn-lt"/>
            </a:rPr>
            <a:t>Characterisation</a:t>
          </a:r>
          <a:r>
            <a:rPr lang="en-US" sz="1200" b="1" kern="1200">
              <a:latin typeface="+mn-lt"/>
            </a:rPr>
            <a:t> of organic and inorganic components</a:t>
          </a:r>
        </a:p>
      </dsp:txBody>
      <dsp:txXfrm>
        <a:off x="3077731" y="4293460"/>
        <a:ext cx="1123001" cy="1123001"/>
      </dsp:txXfrm>
    </dsp:sp>
    <dsp:sp modelId="{2D5887E4-992F-402E-8992-B4C7E2CFDF5D}">
      <dsp:nvSpPr>
        <dsp:cNvPr id="0" name=""/>
        <dsp:cNvSpPr/>
      </dsp:nvSpPr>
      <dsp:spPr>
        <a:xfrm>
          <a:off x="1760368" y="3150639"/>
          <a:ext cx="1588163" cy="1588163"/>
        </a:xfrm>
        <a:prstGeom prst="ellipse">
          <a:avLst/>
        </a:prstGeom>
        <a:solidFill>
          <a:schemeClr val="accent4">
            <a:lumMod val="60000"/>
            <a:lumOff val="4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a:latin typeface="+mn-lt"/>
            </a:rPr>
            <a:t>Compositional quantification of organic and inorganic components</a:t>
          </a:r>
        </a:p>
      </dsp:txBody>
      <dsp:txXfrm>
        <a:off x="1992949" y="3383220"/>
        <a:ext cx="1123001" cy="1123001"/>
      </dsp:txXfrm>
    </dsp:sp>
    <dsp:sp modelId="{05C6E3F5-88D2-4465-B211-DD5DBBA6EF46}">
      <dsp:nvSpPr>
        <dsp:cNvPr id="0" name=""/>
        <dsp:cNvSpPr/>
      </dsp:nvSpPr>
      <dsp:spPr>
        <a:xfrm>
          <a:off x="1514467" y="1756070"/>
          <a:ext cx="1588163" cy="1588163"/>
        </a:xfrm>
        <a:prstGeom prst="ellipse">
          <a:avLst/>
        </a:prstGeom>
        <a:solidFill>
          <a:schemeClr val="accent5">
            <a:lumMod val="60000"/>
            <a:lumOff val="4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a:latin typeface="+mn-lt"/>
            </a:rPr>
            <a:t>Evaluation of long-term alterations</a:t>
          </a:r>
        </a:p>
      </dsp:txBody>
      <dsp:txXfrm>
        <a:off x="1747048" y="1988651"/>
        <a:ext cx="1123001" cy="1123001"/>
      </dsp:txXfrm>
    </dsp:sp>
    <dsp:sp modelId="{7CEEB235-2C89-4104-B132-E7A9F269D0C7}">
      <dsp:nvSpPr>
        <dsp:cNvPr id="0" name=""/>
        <dsp:cNvSpPr/>
      </dsp:nvSpPr>
      <dsp:spPr>
        <a:xfrm>
          <a:off x="2222509" y="529707"/>
          <a:ext cx="1588163" cy="1588163"/>
        </a:xfrm>
        <a:prstGeom prst="ellipse">
          <a:avLst/>
        </a:prstGeom>
        <a:solidFill>
          <a:srgbClr val="92D05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a:latin typeface="+mn-lt"/>
            </a:rPr>
            <a:t>Metal element content</a:t>
          </a:r>
        </a:p>
      </dsp:txBody>
      <dsp:txXfrm>
        <a:off x="2455090" y="762288"/>
        <a:ext cx="1123001" cy="1123001"/>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1AE605-2B3F-4BA5-91D0-502D4B15CBEE}" type="datetimeFigureOut">
              <a:t>19/11/2025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14167F-707D-4883-9056-EA61DB296203}" type="slidenum">
              <a:t>‹#›</a:t>
            </a:fld>
            <a:endParaRPr lang="en-US"/>
          </a:p>
        </p:txBody>
      </p:sp>
    </p:spTree>
    <p:extLst>
      <p:ext uri="{BB962C8B-B14F-4D97-AF65-F5344CB8AC3E}">
        <p14:creationId xmlns:p14="http://schemas.microsoft.com/office/powerpoint/2010/main" val="1643446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2FDA160-D879-4F70-91FE-8D60216A7FD5}" type="slidenum">
              <a:rPr kumimoji="1" lang="ja-JP" altLang="en-US" smtClean="0"/>
              <a:t>7</a:t>
            </a:fld>
            <a:endParaRPr kumimoji="1" lang="ja-JP" altLang="en-US"/>
          </a:p>
        </p:txBody>
      </p:sp>
    </p:spTree>
    <p:extLst>
      <p:ext uri="{BB962C8B-B14F-4D97-AF65-F5344CB8AC3E}">
        <p14:creationId xmlns:p14="http://schemas.microsoft.com/office/powerpoint/2010/main" val="3467184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FAFCDC-149B-4974-B97C-F3B60876828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133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A20EC-2F1A-4C33-A2CA-8FC08293A66D}" type="slidenum">
              <a:rPr kumimoji="0" lang="en-US" altLang="ja-JP" sz="1200" b="0" i="0" u="none" strike="noStrike" kern="1200" cap="none" spc="0" normalizeH="0" baseline="0" noProof="0" smtClean="0">
                <a:ln>
                  <a:noFill/>
                </a:ln>
                <a:solidFill>
                  <a:prstClr val="black"/>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94681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r>
              <a:rPr lang="en-US">
                <a:ea typeface="ＭＳ Ｐゴシック" pitchFamily="34" charset="-128"/>
              </a:rPr>
              <a:t>The Cyprus institute is a technologically oriented research and educational institution that addresses challenges facing the Island and the region.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FAFCDC-149B-4974-B97C-F3B60876828C}" type="slidenum">
              <a:rPr kumimoji="1" lang="en-GB" sz="1200" b="0" i="0" u="none" strike="noStrike" kern="1200" cap="none" spc="0" normalizeH="0" baseline="0" noProof="0" smtClean="0">
                <a:ln>
                  <a:noFill/>
                </a:ln>
                <a:solidFill>
                  <a:prstClr val="black"/>
                </a:solidFill>
                <a:effectLst/>
                <a:uLnTx/>
                <a:uFillTx/>
                <a:latin typeface="游ゴシック"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1" lang="en-GB" sz="1200"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Tree>
    <p:extLst>
      <p:ext uri="{BB962C8B-B14F-4D97-AF65-F5344CB8AC3E}">
        <p14:creationId xmlns:p14="http://schemas.microsoft.com/office/powerpoint/2010/main" val="2366587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FAFCDC-149B-4974-B97C-F3B60876828C}" type="slidenum">
              <a:rPr kumimoji="1" lang="en-GB" sz="1200" b="0" i="0" u="none" strike="noStrike" kern="1200" cap="none" spc="0" normalizeH="0" baseline="0" noProof="0" smtClean="0">
                <a:ln>
                  <a:noFill/>
                </a:ln>
                <a:solidFill>
                  <a:prstClr val="black"/>
                </a:solidFill>
                <a:effectLst/>
                <a:uLnTx/>
                <a:uFillTx/>
                <a:latin typeface="游ゴシック"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en-GB" sz="1200"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Tree>
    <p:extLst>
      <p:ext uri="{BB962C8B-B14F-4D97-AF65-F5344CB8AC3E}">
        <p14:creationId xmlns:p14="http://schemas.microsoft.com/office/powerpoint/2010/main" val="861689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FAFCDC-149B-4974-B97C-F3B60876828C}" type="slidenum">
              <a:rPr kumimoji="1" lang="en-GB" sz="1200" b="0" i="0" u="none" strike="noStrike" kern="1200" cap="none" spc="0" normalizeH="0" baseline="0" noProof="0" smtClean="0">
                <a:ln>
                  <a:noFill/>
                </a:ln>
                <a:solidFill>
                  <a:prstClr val="black"/>
                </a:solidFill>
                <a:effectLst/>
                <a:uLnTx/>
                <a:uFillTx/>
                <a:latin typeface="游ゴシック"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1" lang="en-GB" sz="1200"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Tree>
    <p:extLst>
      <p:ext uri="{BB962C8B-B14F-4D97-AF65-F5344CB8AC3E}">
        <p14:creationId xmlns:p14="http://schemas.microsoft.com/office/powerpoint/2010/main" val="1825068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7FAFCDC-149B-4974-B97C-F3B60876828C}" type="slidenum">
              <a:rPr lang="en-GB" smtClean="0">
                <a:solidFill>
                  <a:prstClr val="black"/>
                </a:solidFill>
              </a:rPr>
              <a:pPr>
                <a:defRPr/>
              </a:pPr>
              <a:t>55</a:t>
            </a:fld>
            <a:endParaRPr lang="en-GB">
              <a:solidFill>
                <a:prstClr val="black"/>
              </a:solidFill>
            </a:endParaRPr>
          </a:p>
        </p:txBody>
      </p:sp>
    </p:spTree>
    <p:extLst>
      <p:ext uri="{BB962C8B-B14F-4D97-AF65-F5344CB8AC3E}">
        <p14:creationId xmlns:p14="http://schemas.microsoft.com/office/powerpoint/2010/main" val="3467099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7FAFCDC-149B-4974-B97C-F3B60876828C}" type="slidenum">
              <a:rPr lang="en-GB" smtClean="0">
                <a:solidFill>
                  <a:prstClr val="black"/>
                </a:solidFill>
              </a:rPr>
              <a:pPr>
                <a:defRPr/>
              </a:pPr>
              <a:t>60</a:t>
            </a:fld>
            <a:endParaRPr lang="en-GB">
              <a:solidFill>
                <a:prstClr val="black"/>
              </a:solidFill>
            </a:endParaRPr>
          </a:p>
        </p:txBody>
      </p:sp>
    </p:spTree>
    <p:extLst>
      <p:ext uri="{BB962C8B-B14F-4D97-AF65-F5344CB8AC3E}">
        <p14:creationId xmlns:p14="http://schemas.microsoft.com/office/powerpoint/2010/main" val="3358306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412872E-04BC-4FF3-96CF-494D27057C2C}" type="slidenum">
              <a:rPr lang="en-US" smtClean="0"/>
              <a:t>16</a:t>
            </a:fld>
            <a:endParaRPr lang="en-US"/>
          </a:p>
        </p:txBody>
      </p:sp>
    </p:spTree>
    <p:extLst>
      <p:ext uri="{BB962C8B-B14F-4D97-AF65-F5344CB8AC3E}">
        <p14:creationId xmlns:p14="http://schemas.microsoft.com/office/powerpoint/2010/main" val="4268232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7FAFCDC-149B-4974-B97C-F3B60876828C}" type="slidenum">
              <a:rPr lang="en-GB" smtClean="0">
                <a:solidFill>
                  <a:prstClr val="black"/>
                </a:solidFill>
              </a:rPr>
              <a:pPr>
                <a:defRPr/>
              </a:pPr>
              <a:t>20</a:t>
            </a:fld>
            <a:endParaRPr lang="en-GB">
              <a:solidFill>
                <a:prstClr val="black"/>
              </a:solidFill>
            </a:endParaRPr>
          </a:p>
        </p:txBody>
      </p:sp>
    </p:spTree>
    <p:extLst>
      <p:ext uri="{BB962C8B-B14F-4D97-AF65-F5344CB8AC3E}">
        <p14:creationId xmlns:p14="http://schemas.microsoft.com/office/powerpoint/2010/main" val="1718064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7FAFCDC-149B-4974-B97C-F3B60876828C}" type="slidenum">
              <a:rPr lang="en-GB" smtClean="0">
                <a:solidFill>
                  <a:prstClr val="black"/>
                </a:solidFill>
              </a:rPr>
              <a:pPr>
                <a:defRPr/>
              </a:pPr>
              <a:t>23</a:t>
            </a:fld>
            <a:endParaRPr lang="en-GB">
              <a:solidFill>
                <a:prstClr val="black"/>
              </a:solidFill>
            </a:endParaRPr>
          </a:p>
        </p:txBody>
      </p:sp>
    </p:spTree>
    <p:extLst>
      <p:ext uri="{BB962C8B-B14F-4D97-AF65-F5344CB8AC3E}">
        <p14:creationId xmlns:p14="http://schemas.microsoft.com/office/powerpoint/2010/main" val="2038145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7FAFCDC-149B-4974-B97C-F3B60876828C}" type="slidenum">
              <a:rPr lang="en-GB" smtClean="0">
                <a:solidFill>
                  <a:prstClr val="black"/>
                </a:solidFill>
              </a:rPr>
              <a:pPr>
                <a:defRPr/>
              </a:pPr>
              <a:t>27</a:t>
            </a:fld>
            <a:endParaRPr lang="en-GB">
              <a:solidFill>
                <a:prstClr val="black"/>
              </a:solidFill>
            </a:endParaRPr>
          </a:p>
        </p:txBody>
      </p:sp>
    </p:spTree>
    <p:extLst>
      <p:ext uri="{BB962C8B-B14F-4D97-AF65-F5344CB8AC3E}">
        <p14:creationId xmlns:p14="http://schemas.microsoft.com/office/powerpoint/2010/main" val="1076298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3C676-A7AC-F6F2-1C0C-1FAB3A1B0B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F6293B-E0A7-46FE-A915-9D5553EBF6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121B35-368E-972E-1AB1-16864DFEDEA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D700D2C-11EE-BBFA-DEB8-45C4BC340D75}"/>
              </a:ext>
            </a:extLst>
          </p:cNvPr>
          <p:cNvSpPr>
            <a:spLocks noGrp="1"/>
          </p:cNvSpPr>
          <p:nvPr>
            <p:ph type="sldNum" sz="quarter" idx="10"/>
          </p:nvPr>
        </p:nvSpPr>
        <p:spPr/>
        <p:txBody>
          <a:bodyPr/>
          <a:lstStyle/>
          <a:p>
            <a:pPr>
              <a:defRPr/>
            </a:pPr>
            <a:fld id="{77FAFCDC-149B-4974-B97C-F3B60876828C}" type="slidenum">
              <a:rPr lang="en-GB" smtClean="0">
                <a:solidFill>
                  <a:prstClr val="black"/>
                </a:solidFill>
              </a:rPr>
              <a:pPr>
                <a:defRPr/>
              </a:pPr>
              <a:t>29</a:t>
            </a:fld>
            <a:endParaRPr lang="en-GB">
              <a:solidFill>
                <a:prstClr val="black"/>
              </a:solidFill>
            </a:endParaRPr>
          </a:p>
        </p:txBody>
      </p:sp>
    </p:spTree>
    <p:extLst>
      <p:ext uri="{BB962C8B-B14F-4D97-AF65-F5344CB8AC3E}">
        <p14:creationId xmlns:p14="http://schemas.microsoft.com/office/powerpoint/2010/main" val="2290289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FAFCDC-149B-4974-B97C-F3B60876828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521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FAFCDC-149B-4974-B97C-F3B60876828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421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FAFCDC-149B-4974-B97C-F3B60876828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498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6BF79B2F-B3AA-4EC2-A90C-5FA786257439}" type="datetimeFigureOut">
              <a:rPr lang="en-US" smtClean="0"/>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B2F17-4063-488C-AF6A-61D492C7553C}" type="slidenum">
              <a:rPr lang="en-US" smtClean="0"/>
              <a:t>‹#›</a:t>
            </a:fld>
            <a:endParaRPr lang="en-US"/>
          </a:p>
        </p:txBody>
      </p:sp>
    </p:spTree>
    <p:extLst>
      <p:ext uri="{BB962C8B-B14F-4D97-AF65-F5344CB8AC3E}">
        <p14:creationId xmlns:p14="http://schemas.microsoft.com/office/powerpoint/2010/main" val="2509603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6BF79B2F-B3AA-4EC2-A90C-5FA786257439}" type="datetimeFigureOut">
              <a:rPr lang="en-US" smtClean="0"/>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B2F17-4063-488C-AF6A-61D492C7553C}" type="slidenum">
              <a:rPr lang="en-US" smtClean="0"/>
              <a:t>‹#›</a:t>
            </a:fld>
            <a:endParaRPr lang="en-US"/>
          </a:p>
        </p:txBody>
      </p:sp>
    </p:spTree>
    <p:extLst>
      <p:ext uri="{BB962C8B-B14F-4D97-AF65-F5344CB8AC3E}">
        <p14:creationId xmlns:p14="http://schemas.microsoft.com/office/powerpoint/2010/main" val="2440993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6BF79B2F-B3AA-4EC2-A90C-5FA786257439}" type="datetimeFigureOut">
              <a:rPr lang="en-US" smtClean="0"/>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B2F17-4063-488C-AF6A-61D492C7553C}" type="slidenum">
              <a:rPr lang="en-US" smtClean="0"/>
              <a:t>‹#›</a:t>
            </a:fld>
            <a:endParaRPr lang="en-US"/>
          </a:p>
        </p:txBody>
      </p:sp>
    </p:spTree>
    <p:extLst>
      <p:ext uri="{BB962C8B-B14F-4D97-AF65-F5344CB8AC3E}">
        <p14:creationId xmlns:p14="http://schemas.microsoft.com/office/powerpoint/2010/main" val="2671751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6C8C407-BC5E-4306-9A0D-E1B2364E3552}"/>
              </a:ext>
            </a:extLst>
          </p:cNvPr>
          <p:cNvSpPr/>
          <p:nvPr userDrawn="1"/>
        </p:nvSpPr>
        <p:spPr>
          <a:xfrm>
            <a:off x="-1" y="978196"/>
            <a:ext cx="12191999" cy="4837814"/>
          </a:xfrm>
          <a:prstGeom prst="rect">
            <a:avLst/>
          </a:prstGeom>
          <a:solidFill>
            <a:schemeClr val="bg1">
              <a:lumMod val="8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3" name="Content Placeholder 2"/>
          <p:cNvSpPr>
            <a:spLocks noGrp="1"/>
          </p:cNvSpPr>
          <p:nvPr>
            <p:ph idx="1"/>
          </p:nvPr>
        </p:nvSpPr>
        <p:spPr>
          <a:xfrm>
            <a:off x="838198" y="1221434"/>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79B2F-B3AA-4EC2-A90C-5FA786257439}" type="datetimeFigureOut">
              <a:rPr lang="en-US" smtClean="0"/>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B2F17-4063-488C-AF6A-61D492C7553C}" type="slidenum">
              <a:rPr lang="en-US" smtClean="0"/>
              <a:t>‹#›</a:t>
            </a:fld>
            <a:endParaRPr lang="en-US"/>
          </a:p>
        </p:txBody>
      </p:sp>
    </p:spTree>
    <p:extLst>
      <p:ext uri="{BB962C8B-B14F-4D97-AF65-F5344CB8AC3E}">
        <p14:creationId xmlns:p14="http://schemas.microsoft.com/office/powerpoint/2010/main" val="1868886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10">
            <a:extLst>
              <a:ext uri="{FF2B5EF4-FFF2-40B4-BE49-F238E27FC236}">
                <a16:creationId xmlns:a16="http://schemas.microsoft.com/office/drawing/2014/main" id="{5420AB9D-1EAB-4CDA-B39A-393CE3F4C857}"/>
              </a:ext>
            </a:extLst>
          </p:cNvPr>
          <p:cNvSpPr/>
          <p:nvPr userDrawn="1"/>
        </p:nvSpPr>
        <p:spPr>
          <a:xfrm>
            <a:off x="-1" y="978196"/>
            <a:ext cx="12191999" cy="4837814"/>
          </a:xfrm>
          <a:prstGeom prst="rect">
            <a:avLst/>
          </a:prstGeom>
          <a:solidFill>
            <a:schemeClr val="bg1">
              <a:lumMod val="8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3" name="Content Placeholder 2"/>
          <p:cNvSpPr>
            <a:spLocks noGrp="1"/>
          </p:cNvSpPr>
          <p:nvPr>
            <p:ph sz="half" idx="1"/>
          </p:nvPr>
        </p:nvSpPr>
        <p:spPr>
          <a:xfrm>
            <a:off x="838200" y="1253331"/>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53331"/>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F79B2F-B3AA-4EC2-A90C-5FA786257439}" type="datetimeFigureOut">
              <a:rPr lang="en-US" smtClean="0"/>
              <a:t>11/19/25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B2F17-4063-488C-AF6A-61D492C7553C}" type="slidenum">
              <a:rPr lang="en-US" smtClean="0"/>
              <a:t>‹#›</a:t>
            </a:fld>
            <a:endParaRPr lang="en-US"/>
          </a:p>
        </p:txBody>
      </p:sp>
    </p:spTree>
    <p:extLst>
      <p:ext uri="{BB962C8B-B14F-4D97-AF65-F5344CB8AC3E}">
        <p14:creationId xmlns:p14="http://schemas.microsoft.com/office/powerpoint/2010/main" val="2509508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0">
            <a:extLst>
              <a:ext uri="{FF2B5EF4-FFF2-40B4-BE49-F238E27FC236}">
                <a16:creationId xmlns:a16="http://schemas.microsoft.com/office/drawing/2014/main" id="{5C5639C0-7C3D-48E1-A75C-A7B3AB54BD5E}"/>
              </a:ext>
            </a:extLst>
          </p:cNvPr>
          <p:cNvSpPr/>
          <p:nvPr userDrawn="1"/>
        </p:nvSpPr>
        <p:spPr>
          <a:xfrm>
            <a:off x="-1" y="1041992"/>
            <a:ext cx="12191999" cy="4774018"/>
          </a:xfrm>
          <a:prstGeom prst="rect">
            <a:avLst/>
          </a:prstGeom>
          <a:solidFill>
            <a:schemeClr val="bg1">
              <a:lumMod val="8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3" name="Text Placeholder 2"/>
          <p:cNvSpPr>
            <a:spLocks noGrp="1"/>
          </p:cNvSpPr>
          <p:nvPr>
            <p:ph type="body" idx="1"/>
          </p:nvPr>
        </p:nvSpPr>
        <p:spPr>
          <a:xfrm>
            <a:off x="838200" y="118143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8200" y="200534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612" y="118143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200534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F79B2F-B3AA-4EC2-A90C-5FA786257439}" type="datetimeFigureOut">
              <a:rPr lang="en-US" smtClean="0"/>
              <a:t>11/19/25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DB2F17-4063-488C-AF6A-61D492C7553C}" type="slidenum">
              <a:rPr lang="en-US" smtClean="0"/>
              <a:t>‹#›</a:t>
            </a:fld>
            <a:endParaRPr lang="en-US"/>
          </a:p>
        </p:txBody>
      </p:sp>
    </p:spTree>
    <p:extLst>
      <p:ext uri="{BB962C8B-B14F-4D97-AF65-F5344CB8AC3E}">
        <p14:creationId xmlns:p14="http://schemas.microsoft.com/office/powerpoint/2010/main" val="2323347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ctrTitle"/>
          </p:nvPr>
        </p:nvSpPr>
        <p:spPr>
          <a:xfrm>
            <a:off x="2268512" y="556265"/>
            <a:ext cx="9004091" cy="889317"/>
          </a:xfrm>
        </p:spPr>
        <p:txBody>
          <a:bodyPr anchor="b">
            <a:normAutofit/>
          </a:bodyPr>
          <a:lstStyle>
            <a:lvl1pPr algn="ctr">
              <a:defRPr sz="3000">
                <a:solidFill>
                  <a:srgbClr val="F3712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Subtitle 2"/>
          <p:cNvSpPr>
            <a:spLocks noGrp="1"/>
          </p:cNvSpPr>
          <p:nvPr>
            <p:ph type="subTitle" idx="1"/>
          </p:nvPr>
        </p:nvSpPr>
        <p:spPr>
          <a:xfrm>
            <a:off x="2268512" y="1749288"/>
            <a:ext cx="9004091" cy="3508513"/>
          </a:xfrm>
        </p:spPr>
        <p:txBody>
          <a:bodyPr>
            <a:normAutofit/>
          </a:bodyPr>
          <a:lstStyle>
            <a:lvl1pPr marL="0" indent="0" algn="ctr">
              <a:buNone/>
              <a:defRPr sz="2000">
                <a:solidFill>
                  <a:srgbClr val="0F145B"/>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ooter Placeholder 4"/>
          <p:cNvSpPr>
            <a:spLocks noGrp="1"/>
          </p:cNvSpPr>
          <p:nvPr>
            <p:ph type="ftr" sz="quarter" idx="11"/>
          </p:nvPr>
        </p:nvSpPr>
        <p:spPr>
          <a:xfrm>
            <a:off x="3614150" y="6356352"/>
            <a:ext cx="6424873" cy="365125"/>
          </a:xfrm>
          <a:prstGeom prst="rect">
            <a:avLst/>
          </a:prstGeom>
        </p:spPr>
        <p:txBody>
          <a:bodyPr/>
          <a:lstStyle>
            <a:lvl1pPr>
              <a:defRPr sz="900">
                <a:solidFill>
                  <a:srgbClr val="0F145B"/>
                </a:solidFill>
                <a:latin typeface="Arial" panose="020B0604020202020204" pitchFamily="34" charset="0"/>
                <a:cs typeface="Arial" panose="020B0604020202020204" pitchFamily="34" charset="0"/>
              </a:defRPr>
            </a:lvl1pPr>
          </a:lstStyle>
          <a:p>
            <a:r>
              <a:rPr lang="en-US"/>
              <a:t>Title</a:t>
            </a:r>
          </a:p>
        </p:txBody>
      </p:sp>
      <p:sp>
        <p:nvSpPr>
          <p:cNvPr id="15" name="Slide Number Placeholder 5"/>
          <p:cNvSpPr txBox="1">
            <a:spLocks/>
          </p:cNvSpPr>
          <p:nvPr userDrawn="1"/>
        </p:nvSpPr>
        <p:spPr>
          <a:xfrm>
            <a:off x="10664352" y="6356352"/>
            <a:ext cx="8915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D4658-CEEF-427D-831C-F070C1849823}" type="slidenum">
              <a:rPr lang="en-GB" sz="900" smtClean="0">
                <a:solidFill>
                  <a:srgbClr val="0F145B"/>
                </a:solidFill>
                <a:latin typeface="Arial" panose="020B0604020202020204" pitchFamily="34" charset="0"/>
                <a:cs typeface="Arial" panose="020B0604020202020204" pitchFamily="34" charset="0"/>
              </a:rPr>
              <a:pPr/>
              <a:t>‹#›</a:t>
            </a:fld>
            <a:endParaRPr lang="en-GB" sz="900">
              <a:solidFill>
                <a:srgbClr val="0F14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3566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1"/>
          <p:cNvSpPr>
            <a:spLocks noGrp="1"/>
          </p:cNvSpPr>
          <p:nvPr>
            <p:ph type="ctrTitle"/>
          </p:nvPr>
        </p:nvSpPr>
        <p:spPr>
          <a:xfrm>
            <a:off x="2268512" y="556265"/>
            <a:ext cx="9004091" cy="889317"/>
          </a:xfrm>
        </p:spPr>
        <p:txBody>
          <a:bodyPr anchor="b">
            <a:normAutofit/>
          </a:bodyPr>
          <a:lstStyle>
            <a:lvl1pPr algn="ctr">
              <a:defRPr sz="3000">
                <a:solidFill>
                  <a:srgbClr val="F3712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Subtitle 2"/>
          <p:cNvSpPr>
            <a:spLocks noGrp="1"/>
          </p:cNvSpPr>
          <p:nvPr>
            <p:ph type="subTitle" idx="1"/>
          </p:nvPr>
        </p:nvSpPr>
        <p:spPr>
          <a:xfrm>
            <a:off x="2268512" y="1749288"/>
            <a:ext cx="9004091" cy="3508513"/>
          </a:xfrm>
        </p:spPr>
        <p:txBody>
          <a:bodyPr>
            <a:normAutofit/>
          </a:bodyPr>
          <a:lstStyle>
            <a:lvl1pPr marL="0" indent="0" algn="ctr">
              <a:buNone/>
              <a:defRPr sz="2000">
                <a:solidFill>
                  <a:srgbClr val="0F145B"/>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ooter Placeholder 4"/>
          <p:cNvSpPr>
            <a:spLocks noGrp="1"/>
          </p:cNvSpPr>
          <p:nvPr>
            <p:ph type="ftr" sz="quarter" idx="11"/>
          </p:nvPr>
        </p:nvSpPr>
        <p:spPr>
          <a:xfrm>
            <a:off x="3614150" y="6356352"/>
            <a:ext cx="6424873" cy="365125"/>
          </a:xfrm>
          <a:prstGeom prst="rect">
            <a:avLst/>
          </a:prstGeom>
        </p:spPr>
        <p:txBody>
          <a:bodyPr/>
          <a:lstStyle>
            <a:lvl1pPr>
              <a:defRPr sz="900">
                <a:solidFill>
                  <a:srgbClr val="0F145B"/>
                </a:solidFill>
                <a:latin typeface="Arial" panose="020B0604020202020204" pitchFamily="34" charset="0"/>
                <a:cs typeface="Arial" panose="020B0604020202020204" pitchFamily="34" charset="0"/>
              </a:defRPr>
            </a:lvl1pPr>
          </a:lstStyle>
          <a:p>
            <a:r>
              <a:rPr lang="en-US"/>
              <a:t>Title</a:t>
            </a:r>
          </a:p>
        </p:txBody>
      </p:sp>
      <p:sp>
        <p:nvSpPr>
          <p:cNvPr id="15" name="Slide Number Placeholder 5"/>
          <p:cNvSpPr txBox="1">
            <a:spLocks/>
          </p:cNvSpPr>
          <p:nvPr userDrawn="1"/>
        </p:nvSpPr>
        <p:spPr>
          <a:xfrm>
            <a:off x="10664352" y="6356352"/>
            <a:ext cx="8915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D4658-CEEF-427D-831C-F070C1849823}" type="slidenum">
              <a:rPr lang="en-GB" sz="900" smtClean="0">
                <a:solidFill>
                  <a:srgbClr val="0F145B"/>
                </a:solidFill>
                <a:latin typeface="Arial" panose="020B0604020202020204" pitchFamily="34" charset="0"/>
                <a:cs typeface="Arial" panose="020B0604020202020204" pitchFamily="34" charset="0"/>
              </a:rPr>
              <a:pPr/>
              <a:t>‹#›</a:t>
            </a:fld>
            <a:endParaRPr lang="en-GB" sz="900">
              <a:solidFill>
                <a:srgbClr val="0F14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1746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Title 1"/>
          <p:cNvSpPr>
            <a:spLocks noGrp="1"/>
          </p:cNvSpPr>
          <p:nvPr>
            <p:ph type="ctrTitle"/>
          </p:nvPr>
        </p:nvSpPr>
        <p:spPr>
          <a:xfrm>
            <a:off x="2268512" y="556265"/>
            <a:ext cx="9004091" cy="889317"/>
          </a:xfrm>
        </p:spPr>
        <p:txBody>
          <a:bodyPr anchor="b">
            <a:normAutofit/>
          </a:bodyPr>
          <a:lstStyle>
            <a:lvl1pPr algn="ctr">
              <a:defRPr sz="3000">
                <a:solidFill>
                  <a:srgbClr val="F3712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Subtitle 2"/>
          <p:cNvSpPr>
            <a:spLocks noGrp="1"/>
          </p:cNvSpPr>
          <p:nvPr>
            <p:ph type="subTitle" idx="1"/>
          </p:nvPr>
        </p:nvSpPr>
        <p:spPr>
          <a:xfrm>
            <a:off x="2268512" y="1749288"/>
            <a:ext cx="9004091" cy="3508513"/>
          </a:xfrm>
        </p:spPr>
        <p:txBody>
          <a:bodyPr>
            <a:normAutofit/>
          </a:bodyPr>
          <a:lstStyle>
            <a:lvl1pPr marL="0" indent="0" algn="ctr">
              <a:buNone/>
              <a:defRPr sz="2000">
                <a:solidFill>
                  <a:srgbClr val="0F145B"/>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ooter Placeholder 4"/>
          <p:cNvSpPr>
            <a:spLocks noGrp="1"/>
          </p:cNvSpPr>
          <p:nvPr>
            <p:ph type="ftr" sz="quarter" idx="11"/>
          </p:nvPr>
        </p:nvSpPr>
        <p:spPr>
          <a:xfrm>
            <a:off x="3614150" y="6356352"/>
            <a:ext cx="6424873" cy="365125"/>
          </a:xfrm>
          <a:prstGeom prst="rect">
            <a:avLst/>
          </a:prstGeom>
        </p:spPr>
        <p:txBody>
          <a:bodyPr/>
          <a:lstStyle>
            <a:lvl1pPr>
              <a:defRPr sz="900">
                <a:solidFill>
                  <a:srgbClr val="0F145B"/>
                </a:solidFill>
                <a:latin typeface="Arial" panose="020B0604020202020204" pitchFamily="34" charset="0"/>
                <a:cs typeface="Arial" panose="020B0604020202020204" pitchFamily="34" charset="0"/>
              </a:defRPr>
            </a:lvl1pPr>
          </a:lstStyle>
          <a:p>
            <a:r>
              <a:rPr lang="en-US"/>
              <a:t>Title</a:t>
            </a:r>
          </a:p>
        </p:txBody>
      </p:sp>
      <p:sp>
        <p:nvSpPr>
          <p:cNvPr id="15" name="Slide Number Placeholder 5"/>
          <p:cNvSpPr txBox="1">
            <a:spLocks/>
          </p:cNvSpPr>
          <p:nvPr userDrawn="1"/>
        </p:nvSpPr>
        <p:spPr>
          <a:xfrm>
            <a:off x="10664352" y="6356352"/>
            <a:ext cx="8915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D4658-CEEF-427D-831C-F070C1849823}" type="slidenum">
              <a:rPr lang="en-GB" sz="900" smtClean="0">
                <a:solidFill>
                  <a:srgbClr val="0F145B"/>
                </a:solidFill>
                <a:latin typeface="Arial" panose="020B0604020202020204" pitchFamily="34" charset="0"/>
                <a:cs typeface="Arial" panose="020B0604020202020204" pitchFamily="34" charset="0"/>
              </a:rPr>
              <a:pPr/>
              <a:t>‹#›</a:t>
            </a:fld>
            <a:endParaRPr lang="en-GB" sz="900">
              <a:solidFill>
                <a:srgbClr val="0F14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3719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1_Subtitle">
    <p:spTree>
      <p:nvGrpSpPr>
        <p:cNvPr id="1" name="Shape 24"/>
        <p:cNvGrpSpPr/>
        <p:nvPr/>
      </p:nvGrpSpPr>
      <p:grpSpPr>
        <a:xfrm>
          <a:off x="0" y="0"/>
          <a:ext cx="0" cy="0"/>
          <a:chOff x="0" y="0"/>
          <a:chExt cx="0" cy="0"/>
        </a:xfrm>
      </p:grpSpPr>
      <p:sp>
        <p:nvSpPr>
          <p:cNvPr id="25" name="Shape 25"/>
          <p:cNvSpPr/>
          <p:nvPr/>
        </p:nvSpPr>
        <p:spPr>
          <a:xfrm>
            <a:off x="7596285" y="3514025"/>
            <a:ext cx="1185600" cy="395200"/>
          </a:xfrm>
          <a:prstGeom prst="triangle">
            <a:avLst>
              <a:gd name="adj" fmla="val 32425"/>
            </a:avLst>
          </a:prstGeom>
          <a:solidFill>
            <a:srgbClr val="171F2D"/>
          </a:solidFill>
          <a:ln>
            <a:noFill/>
          </a:ln>
        </p:spPr>
        <p:txBody>
          <a:bodyPr wrap="square" lIns="121900" tIns="121900" rIns="121900" bIns="121900" anchor="ctr" anchorCtr="0">
            <a:noAutofit/>
          </a:bodyPr>
          <a:lstStyle/>
          <a:p>
            <a:pPr lvl="0" rtl="0">
              <a:spcBef>
                <a:spcPts val="0"/>
              </a:spcBef>
              <a:buNone/>
            </a:pPr>
            <a:endParaRPr sz="2400">
              <a:latin typeface="+mn-lt"/>
              <a:ea typeface="Arvo"/>
              <a:cs typeface="Arvo"/>
              <a:sym typeface="Arvo"/>
            </a:endParaRPr>
          </a:p>
        </p:txBody>
      </p:sp>
      <p:grpSp>
        <p:nvGrpSpPr>
          <p:cNvPr id="26" name="Shape 26"/>
          <p:cNvGrpSpPr/>
          <p:nvPr userDrawn="1"/>
        </p:nvGrpSpPr>
        <p:grpSpPr>
          <a:xfrm>
            <a:off x="0" y="-9451"/>
            <a:ext cx="11548531" cy="6867451"/>
            <a:chOff x="0" y="-7088"/>
            <a:chExt cx="8661398" cy="5150588"/>
          </a:xfrm>
        </p:grpSpPr>
        <p:sp>
          <p:nvSpPr>
            <p:cNvPr id="27" name="Shape 27"/>
            <p:cNvSpPr/>
            <p:nvPr userDrawn="1"/>
          </p:nvSpPr>
          <p:spPr>
            <a:xfrm>
              <a:off x="0" y="0"/>
              <a:ext cx="3525000" cy="5143500"/>
            </a:xfrm>
            <a:prstGeom prst="rect">
              <a:avLst/>
            </a:prstGeom>
            <a:solidFill>
              <a:srgbClr val="C7D3E6"/>
            </a:solidFill>
            <a:ln>
              <a:noFill/>
            </a:ln>
          </p:spPr>
          <p:txBody>
            <a:bodyPr wrap="square" lIns="91425" tIns="91425" rIns="91425" bIns="91425" anchor="ctr" anchorCtr="0">
              <a:noAutofit/>
            </a:bodyPr>
            <a:lstStyle/>
            <a:p>
              <a:pPr lvl="0">
                <a:spcBef>
                  <a:spcPts val="0"/>
                </a:spcBef>
                <a:buNone/>
              </a:pPr>
              <a:endParaRPr sz="2400">
                <a:latin typeface="+mn-lt"/>
              </a:endParaRPr>
            </a:p>
          </p:txBody>
        </p:sp>
        <p:sp>
          <p:nvSpPr>
            <p:cNvPr id="28" name="Shape 28"/>
            <p:cNvSpPr/>
            <p:nvPr/>
          </p:nvSpPr>
          <p:spPr>
            <a:xfrm rot="10800000" flipH="1">
              <a:off x="3517898" y="-7088"/>
              <a:ext cx="5143500" cy="5143500"/>
            </a:xfrm>
            <a:prstGeom prst="rtTriangle">
              <a:avLst/>
            </a:prstGeom>
            <a:solidFill>
              <a:srgbClr val="C7D3E6"/>
            </a:solid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grpSp>
      <p:grpSp>
        <p:nvGrpSpPr>
          <p:cNvPr id="29" name="Shape 29"/>
          <p:cNvGrpSpPr/>
          <p:nvPr/>
        </p:nvGrpSpPr>
        <p:grpSpPr>
          <a:xfrm rot="10800000" flipH="1">
            <a:off x="-2" y="3899768"/>
            <a:ext cx="8785449" cy="2703024"/>
            <a:chOff x="-9894852" y="-4493254"/>
            <a:chExt cx="21200407" cy="6522740"/>
          </a:xfrm>
          <a:solidFill>
            <a:srgbClr val="1F4E79"/>
          </a:solidFill>
        </p:grpSpPr>
        <p:sp>
          <p:nvSpPr>
            <p:cNvPr id="30" name="Shape 30"/>
            <p:cNvSpPr/>
            <p:nvPr/>
          </p:nvSpPr>
          <p:spPr>
            <a:xfrm>
              <a:off x="-9894852" y="-4493114"/>
              <a:ext cx="14685300" cy="6522600"/>
            </a:xfrm>
            <a:prstGeom prst="rect">
              <a:avLst/>
            </a:prstGeom>
            <a:grp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sp>
          <p:nvSpPr>
            <p:cNvPr id="31" name="Shape 31"/>
            <p:cNvSpPr/>
            <p:nvPr/>
          </p:nvSpPr>
          <p:spPr>
            <a:xfrm>
              <a:off x="4782955" y="-4493254"/>
              <a:ext cx="6522600" cy="6522600"/>
            </a:xfrm>
            <a:prstGeom prst="rtTriangle">
              <a:avLst/>
            </a:prstGeom>
            <a:grp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grpSp>
      <p:sp>
        <p:nvSpPr>
          <p:cNvPr id="40" name="Shape 40"/>
          <p:cNvSpPr txBox="1">
            <a:spLocks noGrp="1"/>
          </p:cNvSpPr>
          <p:nvPr>
            <p:ph type="ctrTitle"/>
          </p:nvPr>
        </p:nvSpPr>
        <p:spPr>
          <a:xfrm>
            <a:off x="1724021" y="879753"/>
            <a:ext cx="5459200" cy="1546400"/>
          </a:xfrm>
          <a:prstGeom prst="rect">
            <a:avLst/>
          </a:prstGeom>
        </p:spPr>
        <p:txBody>
          <a:bodyPr wrap="square" lIns="91425" tIns="91425" rIns="91425" bIns="91425" anchor="b" anchorCtr="0"/>
          <a:lstStyle>
            <a:lvl1pPr lvl="0" rtl="0">
              <a:spcBef>
                <a:spcPts val="0"/>
              </a:spcBef>
              <a:buSzPct val="100000"/>
              <a:defRPr sz="4000">
                <a:solidFill>
                  <a:srgbClr val="1F4E79"/>
                </a:solidFill>
                <a:latin typeface="+mn-lt"/>
                <a:ea typeface="Roboto" panose="02000000000000000000" pitchFamily="2" charset="0"/>
                <a:cs typeface="Roboto" panose="02000000000000000000" pitchFamily="2" charset="0"/>
              </a:defRPr>
            </a:lvl1pPr>
            <a:lvl2pPr lvl="1" rtl="0">
              <a:spcBef>
                <a:spcPts val="0"/>
              </a:spcBef>
              <a:buSzPct val="100000"/>
              <a:defRPr sz="4000"/>
            </a:lvl2pPr>
            <a:lvl3pPr lvl="2" rtl="0">
              <a:spcBef>
                <a:spcPts val="0"/>
              </a:spcBef>
              <a:buSzPct val="100000"/>
              <a:defRPr sz="4000"/>
            </a:lvl3pPr>
            <a:lvl4pPr lvl="3" rtl="0">
              <a:spcBef>
                <a:spcPts val="0"/>
              </a:spcBef>
              <a:buSzPct val="100000"/>
              <a:defRPr sz="4000"/>
            </a:lvl4pPr>
            <a:lvl5pPr lvl="4" rtl="0">
              <a:spcBef>
                <a:spcPts val="0"/>
              </a:spcBef>
              <a:buSzPct val="100000"/>
              <a:defRPr sz="4000"/>
            </a:lvl5pPr>
            <a:lvl6pPr lvl="5" rtl="0">
              <a:spcBef>
                <a:spcPts val="0"/>
              </a:spcBef>
              <a:buSzPct val="100000"/>
              <a:defRPr sz="4000"/>
            </a:lvl6pPr>
            <a:lvl7pPr lvl="6" rtl="0">
              <a:spcBef>
                <a:spcPts val="0"/>
              </a:spcBef>
              <a:buSzPct val="100000"/>
              <a:defRPr sz="4000"/>
            </a:lvl7pPr>
            <a:lvl8pPr lvl="7" rtl="0">
              <a:spcBef>
                <a:spcPts val="0"/>
              </a:spcBef>
              <a:buSzPct val="100000"/>
              <a:defRPr sz="4000"/>
            </a:lvl8pPr>
            <a:lvl9pPr lvl="8" rtl="0">
              <a:spcBef>
                <a:spcPts val="0"/>
              </a:spcBef>
              <a:buSzPct val="100000"/>
              <a:defRPr sz="4000"/>
            </a:lvl9pPr>
          </a:lstStyle>
          <a:p>
            <a:endParaRPr/>
          </a:p>
        </p:txBody>
      </p:sp>
      <p:sp>
        <p:nvSpPr>
          <p:cNvPr id="41" name="Shape 41"/>
          <p:cNvSpPr txBox="1">
            <a:spLocks noGrp="1"/>
          </p:cNvSpPr>
          <p:nvPr>
            <p:ph type="subTitle" idx="1"/>
          </p:nvPr>
        </p:nvSpPr>
        <p:spPr>
          <a:xfrm>
            <a:off x="1724021" y="2426153"/>
            <a:ext cx="5459200" cy="1046400"/>
          </a:xfrm>
          <a:prstGeom prst="rect">
            <a:avLst/>
          </a:prstGeom>
        </p:spPr>
        <p:txBody>
          <a:bodyPr wrap="square" lIns="91425" tIns="91425" rIns="91425" bIns="91425" anchor="t" anchorCtr="0"/>
          <a:lstStyle>
            <a:lvl1pPr lvl="0" rtl="0">
              <a:spcBef>
                <a:spcPts val="0"/>
              </a:spcBef>
              <a:buClr>
                <a:srgbClr val="00234C"/>
              </a:buClr>
              <a:buSzPct val="100000"/>
              <a:buNone/>
              <a:defRPr sz="2667">
                <a:solidFill>
                  <a:srgbClr val="1F4E79"/>
                </a:solidFill>
                <a:latin typeface="+mn-lt"/>
              </a:defRPr>
            </a:lvl1pPr>
            <a:lvl2pPr lvl="1" rtl="0">
              <a:spcBef>
                <a:spcPts val="0"/>
              </a:spcBef>
              <a:buClr>
                <a:srgbClr val="FF9800"/>
              </a:buClr>
              <a:buSzPct val="100000"/>
              <a:buNone/>
              <a:defRPr sz="2667">
                <a:solidFill>
                  <a:srgbClr val="FF9800"/>
                </a:solidFill>
              </a:defRPr>
            </a:lvl2pPr>
            <a:lvl3pPr lvl="2" rtl="0">
              <a:spcBef>
                <a:spcPts val="0"/>
              </a:spcBef>
              <a:buClr>
                <a:srgbClr val="FF9800"/>
              </a:buClr>
              <a:buSzPct val="100000"/>
              <a:buNone/>
              <a:defRPr sz="2667">
                <a:solidFill>
                  <a:srgbClr val="FF9800"/>
                </a:solidFill>
              </a:defRPr>
            </a:lvl3pPr>
            <a:lvl4pPr lvl="3" rtl="0">
              <a:spcBef>
                <a:spcPts val="0"/>
              </a:spcBef>
              <a:buClr>
                <a:srgbClr val="FF9800"/>
              </a:buClr>
              <a:buSzPct val="100000"/>
              <a:buNone/>
              <a:defRPr sz="2667">
                <a:solidFill>
                  <a:srgbClr val="FF9800"/>
                </a:solidFill>
              </a:defRPr>
            </a:lvl4pPr>
            <a:lvl5pPr lvl="4" rtl="0">
              <a:spcBef>
                <a:spcPts val="0"/>
              </a:spcBef>
              <a:buClr>
                <a:srgbClr val="FF9800"/>
              </a:buClr>
              <a:buSzPct val="100000"/>
              <a:buNone/>
              <a:defRPr sz="2667">
                <a:solidFill>
                  <a:srgbClr val="FF9800"/>
                </a:solidFill>
              </a:defRPr>
            </a:lvl5pPr>
            <a:lvl6pPr lvl="5" rtl="0">
              <a:spcBef>
                <a:spcPts val="0"/>
              </a:spcBef>
              <a:buClr>
                <a:srgbClr val="FF9800"/>
              </a:buClr>
              <a:buSzPct val="100000"/>
              <a:buNone/>
              <a:defRPr sz="2667">
                <a:solidFill>
                  <a:srgbClr val="FF9800"/>
                </a:solidFill>
              </a:defRPr>
            </a:lvl6pPr>
            <a:lvl7pPr lvl="6" rtl="0">
              <a:spcBef>
                <a:spcPts val="0"/>
              </a:spcBef>
              <a:buClr>
                <a:srgbClr val="FF9800"/>
              </a:buClr>
              <a:buSzPct val="100000"/>
              <a:buNone/>
              <a:defRPr sz="2667">
                <a:solidFill>
                  <a:srgbClr val="FF9800"/>
                </a:solidFill>
              </a:defRPr>
            </a:lvl7pPr>
            <a:lvl8pPr lvl="7" rtl="0">
              <a:spcBef>
                <a:spcPts val="0"/>
              </a:spcBef>
              <a:buClr>
                <a:srgbClr val="FF9800"/>
              </a:buClr>
              <a:buSzPct val="100000"/>
              <a:buNone/>
              <a:defRPr sz="2667">
                <a:solidFill>
                  <a:srgbClr val="FF9800"/>
                </a:solidFill>
              </a:defRPr>
            </a:lvl8pPr>
            <a:lvl9pPr lvl="8" rtl="0">
              <a:spcBef>
                <a:spcPts val="0"/>
              </a:spcBef>
              <a:buClr>
                <a:srgbClr val="FF9800"/>
              </a:buClr>
              <a:buSzPct val="100000"/>
              <a:buNone/>
              <a:defRPr sz="2667">
                <a:solidFill>
                  <a:srgbClr val="FF9800"/>
                </a:solidFill>
              </a:defRPr>
            </a:lvl9pPr>
          </a:lstStyle>
          <a:p>
            <a:endParaRPr/>
          </a:p>
        </p:txBody>
      </p:sp>
    </p:spTree>
    <p:extLst>
      <p:ext uri="{BB962C8B-B14F-4D97-AF65-F5344CB8AC3E}">
        <p14:creationId xmlns:p14="http://schemas.microsoft.com/office/powerpoint/2010/main" val="2469161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Subtitle">
    <p:spTree>
      <p:nvGrpSpPr>
        <p:cNvPr id="1" name="Shape 24"/>
        <p:cNvGrpSpPr/>
        <p:nvPr/>
      </p:nvGrpSpPr>
      <p:grpSpPr>
        <a:xfrm>
          <a:off x="0" y="0"/>
          <a:ext cx="0" cy="0"/>
          <a:chOff x="0" y="0"/>
          <a:chExt cx="0" cy="0"/>
        </a:xfrm>
      </p:grpSpPr>
      <p:sp>
        <p:nvSpPr>
          <p:cNvPr id="25" name="Shape 25"/>
          <p:cNvSpPr/>
          <p:nvPr/>
        </p:nvSpPr>
        <p:spPr>
          <a:xfrm>
            <a:off x="7596285" y="3514025"/>
            <a:ext cx="1185600" cy="395200"/>
          </a:xfrm>
          <a:prstGeom prst="triangle">
            <a:avLst>
              <a:gd name="adj" fmla="val 32425"/>
            </a:avLst>
          </a:prstGeom>
          <a:solidFill>
            <a:srgbClr val="171F2D"/>
          </a:solidFill>
          <a:ln>
            <a:noFill/>
          </a:ln>
        </p:spPr>
        <p:txBody>
          <a:bodyPr wrap="square" lIns="121900" tIns="121900" rIns="121900" bIns="121900" anchor="ctr" anchorCtr="0">
            <a:noAutofit/>
          </a:bodyPr>
          <a:lstStyle/>
          <a:p>
            <a:pPr lvl="0" rtl="0">
              <a:spcBef>
                <a:spcPts val="0"/>
              </a:spcBef>
              <a:buNone/>
            </a:pPr>
            <a:endParaRPr sz="2400">
              <a:latin typeface="+mn-lt"/>
              <a:ea typeface="Arvo"/>
              <a:cs typeface="Arvo"/>
              <a:sym typeface="Arvo"/>
            </a:endParaRPr>
          </a:p>
        </p:txBody>
      </p:sp>
      <p:grpSp>
        <p:nvGrpSpPr>
          <p:cNvPr id="26" name="Shape 26"/>
          <p:cNvGrpSpPr/>
          <p:nvPr userDrawn="1"/>
        </p:nvGrpSpPr>
        <p:grpSpPr>
          <a:xfrm>
            <a:off x="0" y="-9451"/>
            <a:ext cx="11548531" cy="6867451"/>
            <a:chOff x="0" y="-7088"/>
            <a:chExt cx="8661398" cy="5150588"/>
          </a:xfrm>
        </p:grpSpPr>
        <p:sp>
          <p:nvSpPr>
            <p:cNvPr id="27" name="Shape 27"/>
            <p:cNvSpPr/>
            <p:nvPr userDrawn="1"/>
          </p:nvSpPr>
          <p:spPr>
            <a:xfrm>
              <a:off x="0" y="0"/>
              <a:ext cx="3525000" cy="5143500"/>
            </a:xfrm>
            <a:prstGeom prst="rect">
              <a:avLst/>
            </a:prstGeom>
            <a:solidFill>
              <a:srgbClr val="C7D3E6"/>
            </a:solidFill>
            <a:ln>
              <a:noFill/>
            </a:ln>
          </p:spPr>
          <p:txBody>
            <a:bodyPr wrap="square" lIns="91425" tIns="91425" rIns="91425" bIns="91425" anchor="ctr" anchorCtr="0">
              <a:noAutofit/>
            </a:bodyPr>
            <a:lstStyle/>
            <a:p>
              <a:pPr lvl="0">
                <a:spcBef>
                  <a:spcPts val="0"/>
                </a:spcBef>
                <a:buNone/>
              </a:pPr>
              <a:endParaRPr sz="2400">
                <a:latin typeface="+mn-lt"/>
              </a:endParaRPr>
            </a:p>
          </p:txBody>
        </p:sp>
        <p:sp>
          <p:nvSpPr>
            <p:cNvPr id="28" name="Shape 28"/>
            <p:cNvSpPr/>
            <p:nvPr/>
          </p:nvSpPr>
          <p:spPr>
            <a:xfrm rot="10800000" flipH="1">
              <a:off x="3517898" y="-7088"/>
              <a:ext cx="5143500" cy="5143500"/>
            </a:xfrm>
            <a:prstGeom prst="rtTriangle">
              <a:avLst/>
            </a:prstGeom>
            <a:solidFill>
              <a:srgbClr val="C7D3E6"/>
            </a:solid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grpSp>
      <p:grpSp>
        <p:nvGrpSpPr>
          <p:cNvPr id="29" name="Shape 29"/>
          <p:cNvGrpSpPr/>
          <p:nvPr/>
        </p:nvGrpSpPr>
        <p:grpSpPr>
          <a:xfrm rot="10800000" flipH="1">
            <a:off x="-2" y="3899768"/>
            <a:ext cx="8785449" cy="2703024"/>
            <a:chOff x="-9894852" y="-4493254"/>
            <a:chExt cx="21200407" cy="6522740"/>
          </a:xfrm>
          <a:solidFill>
            <a:srgbClr val="1F4E79"/>
          </a:solidFill>
        </p:grpSpPr>
        <p:sp>
          <p:nvSpPr>
            <p:cNvPr id="30" name="Shape 30"/>
            <p:cNvSpPr/>
            <p:nvPr/>
          </p:nvSpPr>
          <p:spPr>
            <a:xfrm>
              <a:off x="-9894852" y="-4493114"/>
              <a:ext cx="14685300" cy="6522600"/>
            </a:xfrm>
            <a:prstGeom prst="rect">
              <a:avLst/>
            </a:prstGeom>
            <a:grp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sp>
          <p:nvSpPr>
            <p:cNvPr id="31" name="Shape 31"/>
            <p:cNvSpPr/>
            <p:nvPr/>
          </p:nvSpPr>
          <p:spPr>
            <a:xfrm>
              <a:off x="4782955" y="-4493254"/>
              <a:ext cx="6522600" cy="6522600"/>
            </a:xfrm>
            <a:prstGeom prst="rtTriangle">
              <a:avLst/>
            </a:prstGeom>
            <a:grp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grpSp>
      <p:sp>
        <p:nvSpPr>
          <p:cNvPr id="40" name="Shape 40"/>
          <p:cNvSpPr txBox="1">
            <a:spLocks noGrp="1"/>
          </p:cNvSpPr>
          <p:nvPr>
            <p:ph type="ctrTitle"/>
          </p:nvPr>
        </p:nvSpPr>
        <p:spPr>
          <a:xfrm>
            <a:off x="618033" y="3828197"/>
            <a:ext cx="5459200" cy="1546400"/>
          </a:xfrm>
          <a:prstGeom prst="rect">
            <a:avLst/>
          </a:prstGeom>
        </p:spPr>
        <p:txBody>
          <a:bodyPr wrap="square" lIns="91425" tIns="91425" rIns="91425" bIns="91425" anchor="b" anchorCtr="0"/>
          <a:lstStyle>
            <a:lvl1pPr lvl="0" rtl="0">
              <a:spcBef>
                <a:spcPts val="0"/>
              </a:spcBef>
              <a:buSzPct val="100000"/>
              <a:defRPr sz="4000">
                <a:latin typeface="+mn-lt"/>
                <a:ea typeface="Roboto" panose="02000000000000000000" pitchFamily="2" charset="0"/>
                <a:cs typeface="Roboto" panose="02000000000000000000" pitchFamily="2" charset="0"/>
              </a:defRPr>
            </a:lvl1pPr>
            <a:lvl2pPr lvl="1" rtl="0">
              <a:spcBef>
                <a:spcPts val="0"/>
              </a:spcBef>
              <a:buSzPct val="100000"/>
              <a:defRPr sz="4000"/>
            </a:lvl2pPr>
            <a:lvl3pPr lvl="2" rtl="0">
              <a:spcBef>
                <a:spcPts val="0"/>
              </a:spcBef>
              <a:buSzPct val="100000"/>
              <a:defRPr sz="4000"/>
            </a:lvl3pPr>
            <a:lvl4pPr lvl="3" rtl="0">
              <a:spcBef>
                <a:spcPts val="0"/>
              </a:spcBef>
              <a:buSzPct val="100000"/>
              <a:defRPr sz="4000"/>
            </a:lvl4pPr>
            <a:lvl5pPr lvl="4" rtl="0">
              <a:spcBef>
                <a:spcPts val="0"/>
              </a:spcBef>
              <a:buSzPct val="100000"/>
              <a:defRPr sz="4000"/>
            </a:lvl5pPr>
            <a:lvl6pPr lvl="5" rtl="0">
              <a:spcBef>
                <a:spcPts val="0"/>
              </a:spcBef>
              <a:buSzPct val="100000"/>
              <a:defRPr sz="4000"/>
            </a:lvl6pPr>
            <a:lvl7pPr lvl="6" rtl="0">
              <a:spcBef>
                <a:spcPts val="0"/>
              </a:spcBef>
              <a:buSzPct val="100000"/>
              <a:defRPr sz="4000"/>
            </a:lvl7pPr>
            <a:lvl8pPr lvl="7" rtl="0">
              <a:spcBef>
                <a:spcPts val="0"/>
              </a:spcBef>
              <a:buSzPct val="100000"/>
              <a:defRPr sz="4000"/>
            </a:lvl8pPr>
            <a:lvl9pPr lvl="8" rtl="0">
              <a:spcBef>
                <a:spcPts val="0"/>
              </a:spcBef>
              <a:buSzPct val="100000"/>
              <a:defRPr sz="4000"/>
            </a:lvl9pPr>
          </a:lstStyle>
          <a:p>
            <a:endParaRPr/>
          </a:p>
        </p:txBody>
      </p:sp>
      <p:sp>
        <p:nvSpPr>
          <p:cNvPr id="41" name="Shape 41"/>
          <p:cNvSpPr txBox="1">
            <a:spLocks noGrp="1"/>
          </p:cNvSpPr>
          <p:nvPr>
            <p:ph type="subTitle" idx="1"/>
          </p:nvPr>
        </p:nvSpPr>
        <p:spPr>
          <a:xfrm>
            <a:off x="618033" y="5300599"/>
            <a:ext cx="5459200" cy="1046400"/>
          </a:xfrm>
          <a:prstGeom prst="rect">
            <a:avLst/>
          </a:prstGeom>
        </p:spPr>
        <p:txBody>
          <a:bodyPr wrap="square" lIns="91425" tIns="91425" rIns="91425" bIns="91425" anchor="t" anchorCtr="0"/>
          <a:lstStyle>
            <a:lvl1pPr lvl="0" rtl="0">
              <a:spcBef>
                <a:spcPts val="0"/>
              </a:spcBef>
              <a:buClr>
                <a:srgbClr val="00234C"/>
              </a:buClr>
              <a:buSzPct val="100000"/>
              <a:buNone/>
              <a:defRPr sz="2667">
                <a:solidFill>
                  <a:schemeClr val="bg1"/>
                </a:solidFill>
                <a:latin typeface="+mn-lt"/>
              </a:defRPr>
            </a:lvl1pPr>
            <a:lvl2pPr lvl="1" rtl="0">
              <a:spcBef>
                <a:spcPts val="0"/>
              </a:spcBef>
              <a:buClr>
                <a:srgbClr val="FF9800"/>
              </a:buClr>
              <a:buSzPct val="100000"/>
              <a:buNone/>
              <a:defRPr sz="2667">
                <a:solidFill>
                  <a:srgbClr val="FF9800"/>
                </a:solidFill>
              </a:defRPr>
            </a:lvl2pPr>
            <a:lvl3pPr lvl="2" rtl="0">
              <a:spcBef>
                <a:spcPts val="0"/>
              </a:spcBef>
              <a:buClr>
                <a:srgbClr val="FF9800"/>
              </a:buClr>
              <a:buSzPct val="100000"/>
              <a:buNone/>
              <a:defRPr sz="2667">
                <a:solidFill>
                  <a:srgbClr val="FF9800"/>
                </a:solidFill>
              </a:defRPr>
            </a:lvl3pPr>
            <a:lvl4pPr lvl="3" rtl="0">
              <a:spcBef>
                <a:spcPts val="0"/>
              </a:spcBef>
              <a:buClr>
                <a:srgbClr val="FF9800"/>
              </a:buClr>
              <a:buSzPct val="100000"/>
              <a:buNone/>
              <a:defRPr sz="2667">
                <a:solidFill>
                  <a:srgbClr val="FF9800"/>
                </a:solidFill>
              </a:defRPr>
            </a:lvl4pPr>
            <a:lvl5pPr lvl="4" rtl="0">
              <a:spcBef>
                <a:spcPts val="0"/>
              </a:spcBef>
              <a:buClr>
                <a:srgbClr val="FF9800"/>
              </a:buClr>
              <a:buSzPct val="100000"/>
              <a:buNone/>
              <a:defRPr sz="2667">
                <a:solidFill>
                  <a:srgbClr val="FF9800"/>
                </a:solidFill>
              </a:defRPr>
            </a:lvl5pPr>
            <a:lvl6pPr lvl="5" rtl="0">
              <a:spcBef>
                <a:spcPts val="0"/>
              </a:spcBef>
              <a:buClr>
                <a:srgbClr val="FF9800"/>
              </a:buClr>
              <a:buSzPct val="100000"/>
              <a:buNone/>
              <a:defRPr sz="2667">
                <a:solidFill>
                  <a:srgbClr val="FF9800"/>
                </a:solidFill>
              </a:defRPr>
            </a:lvl6pPr>
            <a:lvl7pPr lvl="6" rtl="0">
              <a:spcBef>
                <a:spcPts val="0"/>
              </a:spcBef>
              <a:buClr>
                <a:srgbClr val="FF9800"/>
              </a:buClr>
              <a:buSzPct val="100000"/>
              <a:buNone/>
              <a:defRPr sz="2667">
                <a:solidFill>
                  <a:srgbClr val="FF9800"/>
                </a:solidFill>
              </a:defRPr>
            </a:lvl7pPr>
            <a:lvl8pPr lvl="7" rtl="0">
              <a:spcBef>
                <a:spcPts val="0"/>
              </a:spcBef>
              <a:buClr>
                <a:srgbClr val="FF9800"/>
              </a:buClr>
              <a:buSzPct val="100000"/>
              <a:buNone/>
              <a:defRPr sz="2667">
                <a:solidFill>
                  <a:srgbClr val="FF9800"/>
                </a:solidFill>
              </a:defRPr>
            </a:lvl8pPr>
            <a:lvl9pPr lvl="8" rtl="0">
              <a:spcBef>
                <a:spcPts val="0"/>
              </a:spcBef>
              <a:buClr>
                <a:srgbClr val="FF9800"/>
              </a:buClr>
              <a:buSzPct val="100000"/>
              <a:buNone/>
              <a:defRPr sz="2667">
                <a:solidFill>
                  <a:srgbClr val="FF9800"/>
                </a:solidFill>
              </a:defRPr>
            </a:lvl9pPr>
          </a:lstStyle>
          <a:p>
            <a:endParaRPr/>
          </a:p>
        </p:txBody>
      </p:sp>
      <p:sp>
        <p:nvSpPr>
          <p:cNvPr id="11" name="Shape 194"/>
          <p:cNvSpPr txBox="1"/>
          <p:nvPr userDrawn="1"/>
        </p:nvSpPr>
        <p:spPr>
          <a:xfrm>
            <a:off x="618033" y="0"/>
            <a:ext cx="2908800" cy="4181600"/>
          </a:xfrm>
          <a:prstGeom prst="rect">
            <a:avLst/>
          </a:prstGeom>
          <a:noFill/>
          <a:ln>
            <a:noFill/>
          </a:ln>
        </p:spPr>
        <p:txBody>
          <a:bodyPr wrap="square" lIns="121900" tIns="121900" rIns="121900" bIns="121900" anchor="b"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 sz="16000" b="1" i="0" u="none" strike="noStrike" kern="0" cap="none" spc="0" normalizeH="0" baseline="0" noProof="0">
              <a:ln>
                <a:noFill/>
              </a:ln>
              <a:solidFill>
                <a:srgbClr val="3F5378"/>
              </a:solidFill>
              <a:effectLst/>
              <a:uLnTx/>
              <a:uFillTx/>
              <a:latin typeface="+mn-lt"/>
              <a:ea typeface="Roboto Condensed"/>
              <a:cs typeface="Roboto Condensed"/>
              <a:sym typeface="Roboto Condensed"/>
            </a:endParaRPr>
          </a:p>
        </p:txBody>
      </p:sp>
    </p:spTree>
    <p:extLst>
      <p:ext uri="{BB962C8B-B14F-4D97-AF65-F5344CB8AC3E}">
        <p14:creationId xmlns:p14="http://schemas.microsoft.com/office/powerpoint/2010/main" val="1092927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6BF79B2F-B3AA-4EC2-A90C-5FA786257439}" type="datetimeFigureOut">
              <a:rPr lang="en-US" smtClean="0"/>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B2F17-4063-488C-AF6A-61D492C7553C}" type="slidenum">
              <a:rPr lang="en-US" smtClean="0"/>
              <a:t>‹#›</a:t>
            </a:fld>
            <a:endParaRPr lang="en-US"/>
          </a:p>
        </p:txBody>
      </p:sp>
    </p:spTree>
    <p:extLst>
      <p:ext uri="{BB962C8B-B14F-4D97-AF65-F5344CB8AC3E}">
        <p14:creationId xmlns:p14="http://schemas.microsoft.com/office/powerpoint/2010/main" val="22604597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p:cNvSpPr>
            <a:spLocks noGrp="1"/>
          </p:cNvSpPr>
          <p:nvPr>
            <p:ph type="ctrTitle"/>
          </p:nvPr>
        </p:nvSpPr>
        <p:spPr>
          <a:xfrm>
            <a:off x="2268512" y="556265"/>
            <a:ext cx="9004091" cy="889317"/>
          </a:xfrm>
        </p:spPr>
        <p:txBody>
          <a:bodyPr anchor="b">
            <a:normAutofit/>
          </a:bodyPr>
          <a:lstStyle>
            <a:lvl1pPr algn="ctr">
              <a:defRPr sz="3000">
                <a:solidFill>
                  <a:srgbClr val="F3712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Subtitle 2"/>
          <p:cNvSpPr>
            <a:spLocks noGrp="1"/>
          </p:cNvSpPr>
          <p:nvPr>
            <p:ph type="subTitle" idx="1"/>
          </p:nvPr>
        </p:nvSpPr>
        <p:spPr>
          <a:xfrm>
            <a:off x="2268512" y="1749288"/>
            <a:ext cx="9004091" cy="3508513"/>
          </a:xfrm>
        </p:spPr>
        <p:txBody>
          <a:bodyPr>
            <a:normAutofit/>
          </a:bodyPr>
          <a:lstStyle>
            <a:lvl1pPr marL="0" indent="0" algn="ctr">
              <a:buNone/>
              <a:defRPr sz="2000">
                <a:solidFill>
                  <a:srgbClr val="0F145B"/>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ooter Placeholder 4"/>
          <p:cNvSpPr>
            <a:spLocks noGrp="1"/>
          </p:cNvSpPr>
          <p:nvPr>
            <p:ph type="ftr" sz="quarter" idx="11"/>
          </p:nvPr>
        </p:nvSpPr>
        <p:spPr>
          <a:xfrm>
            <a:off x="3614150" y="6356352"/>
            <a:ext cx="6424873" cy="365125"/>
          </a:xfrm>
          <a:prstGeom prst="rect">
            <a:avLst/>
          </a:prstGeom>
        </p:spPr>
        <p:txBody>
          <a:bodyPr/>
          <a:lstStyle>
            <a:lvl1pPr>
              <a:defRPr sz="900">
                <a:solidFill>
                  <a:srgbClr val="0F145B"/>
                </a:solidFill>
                <a:latin typeface="Arial" panose="020B0604020202020204" pitchFamily="34" charset="0"/>
                <a:cs typeface="Arial" panose="020B0604020202020204" pitchFamily="34" charset="0"/>
              </a:defRPr>
            </a:lvl1pPr>
          </a:lstStyle>
          <a:p>
            <a:r>
              <a:rPr lang="en-US"/>
              <a:t>Title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293412" cy="685800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4030" y="198784"/>
            <a:ext cx="845351" cy="357481"/>
          </a:xfrm>
          <a:prstGeom prst="rect">
            <a:avLst/>
          </a:prstGeom>
        </p:spPr>
      </p:pic>
      <p:sp>
        <p:nvSpPr>
          <p:cNvPr id="15" name="Slide Number Placeholder 5"/>
          <p:cNvSpPr txBox="1">
            <a:spLocks/>
          </p:cNvSpPr>
          <p:nvPr userDrawn="1"/>
        </p:nvSpPr>
        <p:spPr>
          <a:xfrm>
            <a:off x="10664352" y="6356352"/>
            <a:ext cx="8915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D4658-CEEF-427D-831C-F070C1849823}" type="slidenum">
              <a:rPr lang="en-GB" sz="900" smtClean="0">
                <a:solidFill>
                  <a:srgbClr val="0F145B"/>
                </a:solidFill>
                <a:latin typeface="Arial" panose="020B0604020202020204" pitchFamily="34" charset="0"/>
                <a:cs typeface="Arial" panose="020B0604020202020204" pitchFamily="34" charset="0"/>
              </a:rPr>
              <a:pPr/>
              <a:t>‹#›</a:t>
            </a:fld>
            <a:endParaRPr lang="en-GB" sz="900">
              <a:solidFill>
                <a:srgbClr val="0F14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4546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87" name="Picture Placeholder 85">
            <a:extLst>
              <a:ext uri="{FF2B5EF4-FFF2-40B4-BE49-F238E27FC236}">
                <a16:creationId xmlns:a16="http://schemas.microsoft.com/office/drawing/2014/main" id="{27C8F013-58D5-4ABD-B2CB-0431FD14933E}"/>
              </a:ext>
            </a:extLst>
          </p:cNvPr>
          <p:cNvSpPr>
            <a:spLocks noGrp="1"/>
          </p:cNvSpPr>
          <p:nvPr userDrawn="1">
            <p:ph type="pic" sz="quarter" idx="29"/>
          </p:nvPr>
        </p:nvSpPr>
        <p:spPr>
          <a:xfrm>
            <a:off x="884309" y="918636"/>
            <a:ext cx="950400" cy="687600"/>
          </a:xfrm>
        </p:spPr>
        <p:txBody>
          <a:bodyPr anchor="ctr" anchorCtr="0">
            <a:normAutofit/>
          </a:bodyPr>
          <a:lstStyle>
            <a:lvl1pPr marL="0" indent="0" algn="ctr">
              <a:buNone/>
              <a:defRPr sz="1200"/>
            </a:lvl1pPr>
          </a:lstStyle>
          <a:p>
            <a:r>
              <a:rPr lang="ja-JP" altLang="en-US"/>
              <a:t>アイコンをクリックして図を追加</a:t>
            </a:r>
            <a:endParaRPr lang="ru-RU"/>
          </a:p>
        </p:txBody>
      </p:sp>
      <p:sp>
        <p:nvSpPr>
          <p:cNvPr id="2" name="Title 1">
            <a:extLst>
              <a:ext uri="{FF2B5EF4-FFF2-40B4-BE49-F238E27FC236}">
                <a16:creationId xmlns:a16="http://schemas.microsoft.com/office/drawing/2014/main" id="{B75257CB-11D8-4D35-A676-05EDEFAA2116}"/>
              </a:ext>
            </a:extLst>
          </p:cNvPr>
          <p:cNvSpPr>
            <a:spLocks noGrp="1"/>
          </p:cNvSpPr>
          <p:nvPr>
            <p:ph type="ctrTitle"/>
          </p:nvPr>
        </p:nvSpPr>
        <p:spPr>
          <a:xfrm>
            <a:off x="2731590" y="595088"/>
            <a:ext cx="8617176" cy="793932"/>
          </a:xfrm>
        </p:spPr>
        <p:txBody>
          <a:bodyPr anchor="b">
            <a:normAutofit/>
          </a:bodyPr>
          <a:lstStyle>
            <a:lvl1pPr algn="r">
              <a:defRPr sz="4400" b="1">
                <a:solidFill>
                  <a:schemeClr val="accent1"/>
                </a:solidFill>
              </a:defRPr>
            </a:lvl1pPr>
          </a:lstStyle>
          <a:p>
            <a:r>
              <a:rPr lang="ja-JP" altLang="en-US"/>
              <a:t>マスター タイトルの書式設定</a:t>
            </a:r>
            <a:endParaRPr lang="ru-RU"/>
          </a:p>
        </p:txBody>
      </p:sp>
      <p:sp>
        <p:nvSpPr>
          <p:cNvPr id="3" name="Subtitle 2">
            <a:extLst>
              <a:ext uri="{FF2B5EF4-FFF2-40B4-BE49-F238E27FC236}">
                <a16:creationId xmlns:a16="http://schemas.microsoft.com/office/drawing/2014/main" id="{FDA622EE-EB76-4F63-BF73-21A4E7D3C73B}"/>
              </a:ext>
            </a:extLst>
          </p:cNvPr>
          <p:cNvSpPr>
            <a:spLocks noGrp="1"/>
          </p:cNvSpPr>
          <p:nvPr>
            <p:ph type="subTitle" idx="1"/>
          </p:nvPr>
        </p:nvSpPr>
        <p:spPr>
          <a:xfrm>
            <a:off x="2731590" y="1404941"/>
            <a:ext cx="8617176" cy="481916"/>
          </a:xfrm>
        </p:spPr>
        <p:txBody>
          <a:bodyPr>
            <a:noAutofit/>
          </a:bodyPr>
          <a:lstStyle>
            <a:lvl1pPr marL="0" indent="0" algn="r">
              <a:buNone/>
              <a:defRPr sz="2800" i="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ru-RU"/>
          </a:p>
        </p:txBody>
      </p:sp>
      <p:sp>
        <p:nvSpPr>
          <p:cNvPr id="19" name="Rectangle 18">
            <a:extLst>
              <a:ext uri="{FF2B5EF4-FFF2-40B4-BE49-F238E27FC236}">
                <a16:creationId xmlns:a16="http://schemas.microsoft.com/office/drawing/2014/main" id="{50D56C11-4279-4A7A-8ED5-B3CC4B49EBCE}"/>
              </a:ext>
            </a:extLst>
          </p:cNvPr>
          <p:cNvSpPr/>
          <p:nvPr userDrawn="1"/>
        </p:nvSpPr>
        <p:spPr>
          <a:xfrm>
            <a:off x="874714" y="2404913"/>
            <a:ext cx="11317286" cy="630936"/>
          </a:xfrm>
          <a:prstGeom prst="rect">
            <a:avLst/>
          </a:prstGeom>
          <a:solidFill>
            <a:srgbClr val="DEE6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68" name="Text Placeholder 67">
            <a:extLst>
              <a:ext uri="{FF2B5EF4-FFF2-40B4-BE49-F238E27FC236}">
                <a16:creationId xmlns:a16="http://schemas.microsoft.com/office/drawing/2014/main" id="{1448BB1C-FCE0-4368-9454-1C343179F825}"/>
              </a:ext>
            </a:extLst>
          </p:cNvPr>
          <p:cNvSpPr>
            <a:spLocks noGrp="1"/>
          </p:cNvSpPr>
          <p:nvPr userDrawn="1">
            <p:ph type="body" sz="quarter" idx="14" hasCustomPrompt="1"/>
          </p:nvPr>
        </p:nvSpPr>
        <p:spPr>
          <a:xfrm>
            <a:off x="999868"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a:t>20XX</a:t>
            </a:r>
            <a:endParaRPr lang="ru-RU"/>
          </a:p>
        </p:txBody>
      </p:sp>
      <p:sp>
        <p:nvSpPr>
          <p:cNvPr id="75" name="Text Placeholder 67">
            <a:extLst>
              <a:ext uri="{FF2B5EF4-FFF2-40B4-BE49-F238E27FC236}">
                <a16:creationId xmlns:a16="http://schemas.microsoft.com/office/drawing/2014/main" id="{0F809E17-A64D-4926-86F9-F23BA9D43374}"/>
              </a:ext>
            </a:extLst>
          </p:cNvPr>
          <p:cNvSpPr>
            <a:spLocks noGrp="1"/>
          </p:cNvSpPr>
          <p:nvPr userDrawn="1">
            <p:ph type="body" sz="quarter" idx="19" hasCustomPrompt="1"/>
          </p:nvPr>
        </p:nvSpPr>
        <p:spPr>
          <a:xfrm>
            <a:off x="1002003" y="3176106"/>
            <a:ext cx="1697037" cy="368946"/>
          </a:xfrm>
        </p:spPr>
        <p:txBody>
          <a:bodyPr>
            <a:noAutofit/>
          </a:bodyPr>
          <a:lstStyle>
            <a:lvl1pPr marL="0" indent="0">
              <a:buNone/>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a:t>Step 1</a:t>
            </a:r>
            <a:endParaRPr lang="ru-RU"/>
          </a:p>
        </p:txBody>
      </p:sp>
      <p:sp>
        <p:nvSpPr>
          <p:cNvPr id="80" name="Text Placeholder 67">
            <a:extLst>
              <a:ext uri="{FF2B5EF4-FFF2-40B4-BE49-F238E27FC236}">
                <a16:creationId xmlns:a16="http://schemas.microsoft.com/office/drawing/2014/main" id="{CEAEBD1B-4DD3-4194-BDB3-E70AEE2E0CDB}"/>
              </a:ext>
            </a:extLst>
          </p:cNvPr>
          <p:cNvSpPr>
            <a:spLocks noGrp="1"/>
          </p:cNvSpPr>
          <p:nvPr userDrawn="1">
            <p:ph type="body" sz="quarter" idx="24"/>
          </p:nvPr>
        </p:nvSpPr>
        <p:spPr>
          <a:xfrm>
            <a:off x="999868" y="3580663"/>
            <a:ext cx="1697037" cy="1414919"/>
          </a:xfrm>
        </p:spPr>
        <p:txBody>
          <a:bodyPr>
            <a:noAutofit/>
          </a:bodyPr>
          <a:lstStyle>
            <a:lvl1pPr marL="0" indent="0">
              <a:buNone/>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ja-JP" altLang="en-US"/>
              <a:t>マスター テキストの書式設定</a:t>
            </a:r>
          </a:p>
        </p:txBody>
      </p:sp>
      <p:sp>
        <p:nvSpPr>
          <p:cNvPr id="69" name="Text Placeholder 67">
            <a:extLst>
              <a:ext uri="{FF2B5EF4-FFF2-40B4-BE49-F238E27FC236}">
                <a16:creationId xmlns:a16="http://schemas.microsoft.com/office/drawing/2014/main" id="{D78D23EB-5D9F-4540-94A3-08DBF7B8B91F}"/>
              </a:ext>
            </a:extLst>
          </p:cNvPr>
          <p:cNvSpPr>
            <a:spLocks noGrp="1"/>
          </p:cNvSpPr>
          <p:nvPr userDrawn="1">
            <p:ph type="body" sz="quarter" idx="15" hasCustomPrompt="1"/>
          </p:nvPr>
        </p:nvSpPr>
        <p:spPr>
          <a:xfrm>
            <a:off x="3076929"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a:t>20XX</a:t>
            </a:r>
            <a:endParaRPr lang="ru-RU"/>
          </a:p>
        </p:txBody>
      </p:sp>
      <p:sp>
        <p:nvSpPr>
          <p:cNvPr id="76" name="Text Placeholder 67">
            <a:extLst>
              <a:ext uri="{FF2B5EF4-FFF2-40B4-BE49-F238E27FC236}">
                <a16:creationId xmlns:a16="http://schemas.microsoft.com/office/drawing/2014/main" id="{52C8DAAC-AC34-4ADE-B88F-1C9288A5AEAB}"/>
              </a:ext>
            </a:extLst>
          </p:cNvPr>
          <p:cNvSpPr>
            <a:spLocks noGrp="1"/>
          </p:cNvSpPr>
          <p:nvPr userDrawn="1">
            <p:ph type="body" sz="quarter" idx="20" hasCustomPrompt="1"/>
          </p:nvPr>
        </p:nvSpPr>
        <p:spPr>
          <a:xfrm>
            <a:off x="3079064" y="3176106"/>
            <a:ext cx="1697037" cy="368946"/>
          </a:xfrm>
        </p:spPr>
        <p:txBody>
          <a:bodyPr>
            <a:noAutofit/>
          </a:bodyPr>
          <a:lstStyle>
            <a:lvl1pPr marL="0" indent="0">
              <a:buNone/>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a:t>Step 2</a:t>
            </a:r>
            <a:endParaRPr lang="ru-RU"/>
          </a:p>
        </p:txBody>
      </p:sp>
      <p:sp>
        <p:nvSpPr>
          <p:cNvPr id="81" name="Text Placeholder 67">
            <a:extLst>
              <a:ext uri="{FF2B5EF4-FFF2-40B4-BE49-F238E27FC236}">
                <a16:creationId xmlns:a16="http://schemas.microsoft.com/office/drawing/2014/main" id="{11C83BFB-0EB8-4D80-943B-BA7A252D4DFE}"/>
              </a:ext>
            </a:extLst>
          </p:cNvPr>
          <p:cNvSpPr>
            <a:spLocks noGrp="1"/>
          </p:cNvSpPr>
          <p:nvPr userDrawn="1">
            <p:ph type="body" sz="quarter" idx="25"/>
          </p:nvPr>
        </p:nvSpPr>
        <p:spPr>
          <a:xfrm>
            <a:off x="3076929" y="3580663"/>
            <a:ext cx="1697037" cy="1414919"/>
          </a:xfrm>
        </p:spPr>
        <p:txBody>
          <a:bodyPr>
            <a:noAutofit/>
          </a:bodyPr>
          <a:lstStyle>
            <a:lvl1pPr marL="0" indent="0">
              <a:buNone/>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ja-JP" altLang="en-US"/>
              <a:t>マスター テキストの書式設定</a:t>
            </a:r>
          </a:p>
        </p:txBody>
      </p:sp>
      <p:sp>
        <p:nvSpPr>
          <p:cNvPr id="70" name="Text Placeholder 67">
            <a:extLst>
              <a:ext uri="{FF2B5EF4-FFF2-40B4-BE49-F238E27FC236}">
                <a16:creationId xmlns:a16="http://schemas.microsoft.com/office/drawing/2014/main" id="{4ED1DE17-B2BC-417B-BFB0-D3CDF7209734}"/>
              </a:ext>
            </a:extLst>
          </p:cNvPr>
          <p:cNvSpPr>
            <a:spLocks noGrp="1"/>
          </p:cNvSpPr>
          <p:nvPr userDrawn="1">
            <p:ph type="body" sz="quarter" idx="16" hasCustomPrompt="1"/>
          </p:nvPr>
        </p:nvSpPr>
        <p:spPr>
          <a:xfrm>
            <a:off x="5153990"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a:t>20XX</a:t>
            </a:r>
            <a:endParaRPr lang="ru-RU"/>
          </a:p>
        </p:txBody>
      </p:sp>
      <p:sp>
        <p:nvSpPr>
          <p:cNvPr id="77" name="Text Placeholder 67">
            <a:extLst>
              <a:ext uri="{FF2B5EF4-FFF2-40B4-BE49-F238E27FC236}">
                <a16:creationId xmlns:a16="http://schemas.microsoft.com/office/drawing/2014/main" id="{2406C601-7B6F-4E9D-A973-B2CC92C0DDA5}"/>
              </a:ext>
            </a:extLst>
          </p:cNvPr>
          <p:cNvSpPr>
            <a:spLocks noGrp="1"/>
          </p:cNvSpPr>
          <p:nvPr userDrawn="1">
            <p:ph type="body" sz="quarter" idx="21" hasCustomPrompt="1"/>
          </p:nvPr>
        </p:nvSpPr>
        <p:spPr>
          <a:xfrm>
            <a:off x="5156125" y="3176106"/>
            <a:ext cx="1697037" cy="36894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Step 3</a:t>
            </a:r>
            <a:endParaRPr lang="ru-RU"/>
          </a:p>
        </p:txBody>
      </p:sp>
      <p:sp>
        <p:nvSpPr>
          <p:cNvPr id="82" name="Text Placeholder 67">
            <a:extLst>
              <a:ext uri="{FF2B5EF4-FFF2-40B4-BE49-F238E27FC236}">
                <a16:creationId xmlns:a16="http://schemas.microsoft.com/office/drawing/2014/main" id="{1863E5AC-A2CE-4EFB-9433-5F599B2B061F}"/>
              </a:ext>
            </a:extLst>
          </p:cNvPr>
          <p:cNvSpPr>
            <a:spLocks noGrp="1"/>
          </p:cNvSpPr>
          <p:nvPr userDrawn="1">
            <p:ph type="body" sz="quarter" idx="26"/>
          </p:nvPr>
        </p:nvSpPr>
        <p:spPr>
          <a:xfrm>
            <a:off x="5153990" y="3580663"/>
            <a:ext cx="1697037" cy="141491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a:t>マスター テキストの書式設定</a:t>
            </a:r>
          </a:p>
        </p:txBody>
      </p:sp>
      <p:sp>
        <p:nvSpPr>
          <p:cNvPr id="71" name="Text Placeholder 67">
            <a:extLst>
              <a:ext uri="{FF2B5EF4-FFF2-40B4-BE49-F238E27FC236}">
                <a16:creationId xmlns:a16="http://schemas.microsoft.com/office/drawing/2014/main" id="{166A426C-5268-45E2-8D57-A0DC553E0187}"/>
              </a:ext>
            </a:extLst>
          </p:cNvPr>
          <p:cNvSpPr>
            <a:spLocks noGrp="1"/>
          </p:cNvSpPr>
          <p:nvPr userDrawn="1">
            <p:ph type="body" sz="quarter" idx="17" hasCustomPrompt="1"/>
          </p:nvPr>
        </p:nvSpPr>
        <p:spPr>
          <a:xfrm>
            <a:off x="7231051"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a:t>20XX</a:t>
            </a:r>
            <a:endParaRPr lang="ru-RU"/>
          </a:p>
        </p:txBody>
      </p:sp>
      <p:sp>
        <p:nvSpPr>
          <p:cNvPr id="78" name="Text Placeholder 67">
            <a:extLst>
              <a:ext uri="{FF2B5EF4-FFF2-40B4-BE49-F238E27FC236}">
                <a16:creationId xmlns:a16="http://schemas.microsoft.com/office/drawing/2014/main" id="{84AA07B3-267A-4EF3-884B-C7811E2A82E2}"/>
              </a:ext>
            </a:extLst>
          </p:cNvPr>
          <p:cNvSpPr>
            <a:spLocks noGrp="1"/>
          </p:cNvSpPr>
          <p:nvPr userDrawn="1">
            <p:ph type="body" sz="quarter" idx="22" hasCustomPrompt="1"/>
          </p:nvPr>
        </p:nvSpPr>
        <p:spPr>
          <a:xfrm>
            <a:off x="7233186" y="3176106"/>
            <a:ext cx="1697037" cy="36894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Step 4</a:t>
            </a:r>
            <a:endParaRPr lang="ru-RU"/>
          </a:p>
        </p:txBody>
      </p:sp>
      <p:sp>
        <p:nvSpPr>
          <p:cNvPr id="83" name="Text Placeholder 67">
            <a:extLst>
              <a:ext uri="{FF2B5EF4-FFF2-40B4-BE49-F238E27FC236}">
                <a16:creationId xmlns:a16="http://schemas.microsoft.com/office/drawing/2014/main" id="{8200DF41-88E6-45EF-AE9D-B56233AD17E6}"/>
              </a:ext>
            </a:extLst>
          </p:cNvPr>
          <p:cNvSpPr>
            <a:spLocks noGrp="1"/>
          </p:cNvSpPr>
          <p:nvPr userDrawn="1">
            <p:ph type="body" sz="quarter" idx="27"/>
          </p:nvPr>
        </p:nvSpPr>
        <p:spPr>
          <a:xfrm>
            <a:off x="7231051" y="3580663"/>
            <a:ext cx="1697037" cy="141491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a:t>マスター テキストの書式設定</a:t>
            </a:r>
          </a:p>
        </p:txBody>
      </p:sp>
      <p:sp>
        <p:nvSpPr>
          <p:cNvPr id="72" name="Text Placeholder 67">
            <a:extLst>
              <a:ext uri="{FF2B5EF4-FFF2-40B4-BE49-F238E27FC236}">
                <a16:creationId xmlns:a16="http://schemas.microsoft.com/office/drawing/2014/main" id="{27F6FCF2-4954-4E07-BD4A-54040E169886}"/>
              </a:ext>
            </a:extLst>
          </p:cNvPr>
          <p:cNvSpPr>
            <a:spLocks noGrp="1"/>
          </p:cNvSpPr>
          <p:nvPr userDrawn="1">
            <p:ph type="body" sz="quarter" idx="18" hasCustomPrompt="1"/>
          </p:nvPr>
        </p:nvSpPr>
        <p:spPr>
          <a:xfrm>
            <a:off x="9308112"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a:t>20XX</a:t>
            </a:r>
            <a:endParaRPr lang="ru-RU"/>
          </a:p>
        </p:txBody>
      </p:sp>
      <p:sp>
        <p:nvSpPr>
          <p:cNvPr id="79" name="Text Placeholder 67">
            <a:extLst>
              <a:ext uri="{FF2B5EF4-FFF2-40B4-BE49-F238E27FC236}">
                <a16:creationId xmlns:a16="http://schemas.microsoft.com/office/drawing/2014/main" id="{9752F311-54E4-4A2F-A676-CE541AC3AF22}"/>
              </a:ext>
            </a:extLst>
          </p:cNvPr>
          <p:cNvSpPr>
            <a:spLocks noGrp="1"/>
          </p:cNvSpPr>
          <p:nvPr userDrawn="1">
            <p:ph type="body" sz="quarter" idx="23" hasCustomPrompt="1"/>
          </p:nvPr>
        </p:nvSpPr>
        <p:spPr>
          <a:xfrm>
            <a:off x="9310247" y="3176106"/>
            <a:ext cx="1697037" cy="36894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Step 5</a:t>
            </a:r>
            <a:endParaRPr lang="ru-RU"/>
          </a:p>
        </p:txBody>
      </p:sp>
      <p:sp>
        <p:nvSpPr>
          <p:cNvPr id="84" name="Text Placeholder 67">
            <a:extLst>
              <a:ext uri="{FF2B5EF4-FFF2-40B4-BE49-F238E27FC236}">
                <a16:creationId xmlns:a16="http://schemas.microsoft.com/office/drawing/2014/main" id="{293395E1-4412-462F-9A23-3BEF7CCC2498}"/>
              </a:ext>
            </a:extLst>
          </p:cNvPr>
          <p:cNvSpPr>
            <a:spLocks noGrp="1"/>
          </p:cNvSpPr>
          <p:nvPr userDrawn="1">
            <p:ph type="body" sz="quarter" idx="28"/>
          </p:nvPr>
        </p:nvSpPr>
        <p:spPr>
          <a:xfrm>
            <a:off x="9308112" y="3580663"/>
            <a:ext cx="1697037" cy="141491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a:t>マスター テキストの書式設定</a:t>
            </a:r>
          </a:p>
        </p:txBody>
      </p:sp>
      <p:cxnSp>
        <p:nvCxnSpPr>
          <p:cNvPr id="43" name="Straight Connector 42">
            <a:extLst>
              <a:ext uri="{FF2B5EF4-FFF2-40B4-BE49-F238E27FC236}">
                <a16:creationId xmlns:a16="http://schemas.microsoft.com/office/drawing/2014/main" id="{DA423E63-093D-4A99-8C31-28E180F8111E}"/>
              </a:ext>
            </a:extLst>
          </p:cNvPr>
          <p:cNvCxnSpPr>
            <a:cxnSpLocks/>
          </p:cNvCxnSpPr>
          <p:nvPr userDrawn="1"/>
        </p:nvCxnSpPr>
        <p:spPr>
          <a:xfrm>
            <a:off x="919331" y="2404913"/>
            <a:ext cx="11304000" cy="0"/>
          </a:xfrm>
          <a:prstGeom prst="line">
            <a:avLst/>
          </a:prstGeom>
          <a:ln w="19050">
            <a:solidFill>
              <a:srgbClr val="9399A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41F79A9D-F468-4B5C-9092-EE37C9E345F1}"/>
              </a:ext>
            </a:extLst>
          </p:cNvPr>
          <p:cNvSpPr>
            <a:spLocks noGrp="1"/>
          </p:cNvSpPr>
          <p:nvPr>
            <p:ph type="dt" sz="half" idx="10"/>
          </p:nvPr>
        </p:nvSpPr>
        <p:spPr/>
        <p:txBody>
          <a:bodyPr/>
          <a:lstStyle>
            <a:lvl1pPr>
              <a:defRPr>
                <a:solidFill>
                  <a:schemeClr val="accent3"/>
                </a:solidFill>
              </a:defRPr>
            </a:lvl1pPr>
          </a:lstStyle>
          <a:p>
            <a:fld id="{513CFEE6-155F-4C22-BFC9-BDED101F64A3}" type="datetimeFigureOut">
              <a:rPr lang="ru-RU" smtClean="0"/>
              <a:pPr/>
              <a:t>19.11.2025</a:t>
            </a:fld>
            <a:endParaRPr lang="ru-RU"/>
          </a:p>
        </p:txBody>
      </p:sp>
      <p:sp>
        <p:nvSpPr>
          <p:cNvPr id="5" name="Footer Placeholder 4">
            <a:extLst>
              <a:ext uri="{FF2B5EF4-FFF2-40B4-BE49-F238E27FC236}">
                <a16:creationId xmlns:a16="http://schemas.microsoft.com/office/drawing/2014/main" id="{48650B2E-E157-4C0C-94EB-9A67DEC033FC}"/>
              </a:ext>
            </a:extLst>
          </p:cNvPr>
          <p:cNvSpPr>
            <a:spLocks noGrp="1"/>
          </p:cNvSpPr>
          <p:nvPr>
            <p:ph type="ftr" sz="quarter" idx="11"/>
          </p:nvPr>
        </p:nvSpPr>
        <p:spPr/>
        <p:txBody>
          <a:bodyPr/>
          <a:lstStyle>
            <a:lvl1pPr>
              <a:defRPr>
                <a:solidFill>
                  <a:schemeClr val="accent1"/>
                </a:solidFill>
              </a:defRPr>
            </a:lvl1pPr>
          </a:lstStyle>
          <a:p>
            <a:endParaRPr lang="ru-RU"/>
          </a:p>
        </p:txBody>
      </p:sp>
      <p:sp>
        <p:nvSpPr>
          <p:cNvPr id="6" name="Slide Number Placeholder 5">
            <a:extLst>
              <a:ext uri="{FF2B5EF4-FFF2-40B4-BE49-F238E27FC236}">
                <a16:creationId xmlns:a16="http://schemas.microsoft.com/office/drawing/2014/main" id="{7D0D0389-9377-4F66-90DE-3BF0280F595D}"/>
              </a:ext>
            </a:extLst>
          </p:cNvPr>
          <p:cNvSpPr>
            <a:spLocks noGrp="1"/>
          </p:cNvSpPr>
          <p:nvPr>
            <p:ph type="sldNum" sz="quarter" idx="12"/>
          </p:nvPr>
        </p:nvSpPr>
        <p:spPr/>
        <p:txBody>
          <a:bodyPr/>
          <a:lstStyle/>
          <a:p>
            <a:fld id="{4F4E0FEE-E42D-435A-A441-DBC63D7AFC28}" type="slidenum">
              <a:rPr lang="ru-RU" smtClean="0"/>
              <a:t>‹#›</a:t>
            </a:fld>
            <a:endParaRPr lang="ru-RU"/>
          </a:p>
        </p:txBody>
      </p:sp>
      <p:grpSp>
        <p:nvGrpSpPr>
          <p:cNvPr id="38" name="Group 37">
            <a:extLst>
              <a:ext uri="{FF2B5EF4-FFF2-40B4-BE49-F238E27FC236}">
                <a16:creationId xmlns:a16="http://schemas.microsoft.com/office/drawing/2014/main" id="{045D4B62-FDA7-488E-8EA0-68805217F9F0}"/>
              </a:ext>
            </a:extLst>
          </p:cNvPr>
          <p:cNvGrpSpPr/>
          <p:nvPr userDrawn="1"/>
        </p:nvGrpSpPr>
        <p:grpSpPr>
          <a:xfrm>
            <a:off x="9128023" y="2331516"/>
            <a:ext cx="137160" cy="2999323"/>
            <a:chOff x="882917" y="2474883"/>
            <a:chExt cx="137160" cy="2999323"/>
          </a:xfrm>
        </p:grpSpPr>
        <p:cxnSp>
          <p:nvCxnSpPr>
            <p:cNvPr id="39" name="Straight Connector 38">
              <a:extLst>
                <a:ext uri="{FF2B5EF4-FFF2-40B4-BE49-F238E27FC236}">
                  <a16:creationId xmlns:a16="http://schemas.microsoft.com/office/drawing/2014/main" id="{EE9FF919-D5B6-40BE-8340-99395C67A80B}"/>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4744F83E-0A7E-487F-94AD-18862D8C1DA5}"/>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1" name="Oval 40">
              <a:extLst>
                <a:ext uri="{FF2B5EF4-FFF2-40B4-BE49-F238E27FC236}">
                  <a16:creationId xmlns:a16="http://schemas.microsoft.com/office/drawing/2014/main" id="{2604EFAD-8591-44A8-B023-93F6CBAA8FBB}"/>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cxnSp>
        <p:nvCxnSpPr>
          <p:cNvPr id="44" name="Straight Connector 43">
            <a:extLst>
              <a:ext uri="{FF2B5EF4-FFF2-40B4-BE49-F238E27FC236}">
                <a16:creationId xmlns:a16="http://schemas.microsoft.com/office/drawing/2014/main" id="{FCC36F7E-FD23-48F3-A09A-9CC43031B561}"/>
              </a:ext>
            </a:extLst>
          </p:cNvPr>
          <p:cNvCxnSpPr>
            <a:cxnSpLocks/>
          </p:cNvCxnSpPr>
          <p:nvPr userDrawn="1"/>
        </p:nvCxnSpPr>
        <p:spPr>
          <a:xfrm>
            <a:off x="951496" y="3032671"/>
            <a:ext cx="11240503" cy="0"/>
          </a:xfrm>
          <a:prstGeom prst="line">
            <a:avLst/>
          </a:prstGeom>
          <a:ln w="7239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6A1B849D-4DD4-48E2-919C-6D027EBF0C55}"/>
              </a:ext>
            </a:extLst>
          </p:cNvPr>
          <p:cNvGrpSpPr/>
          <p:nvPr userDrawn="1"/>
        </p:nvGrpSpPr>
        <p:grpSpPr>
          <a:xfrm>
            <a:off x="813989" y="2331516"/>
            <a:ext cx="137162" cy="2999323"/>
            <a:chOff x="882915" y="2453736"/>
            <a:chExt cx="137162" cy="2999323"/>
          </a:xfrm>
        </p:grpSpPr>
        <p:cxnSp>
          <p:nvCxnSpPr>
            <p:cNvPr id="21" name="Straight Connector 20">
              <a:extLst>
                <a:ext uri="{FF2B5EF4-FFF2-40B4-BE49-F238E27FC236}">
                  <a16:creationId xmlns:a16="http://schemas.microsoft.com/office/drawing/2014/main" id="{2735FDD3-D29F-4144-B941-C78FD2EDEC8F}"/>
                </a:ext>
              </a:extLst>
            </p:cNvPr>
            <p:cNvCxnSpPr/>
            <p:nvPr userDrawn="1"/>
          </p:nvCxnSpPr>
          <p:spPr>
            <a:xfrm>
              <a:off x="951497" y="2522316"/>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BCCA69E7-7E62-48D3-BECA-3195D6013009}"/>
                </a:ext>
              </a:extLst>
            </p:cNvPr>
            <p:cNvSpPr/>
            <p:nvPr userDrawn="1"/>
          </p:nvSpPr>
          <p:spPr>
            <a:xfrm>
              <a:off x="882915" y="245373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4" name="Oval 23">
              <a:extLst>
                <a:ext uri="{FF2B5EF4-FFF2-40B4-BE49-F238E27FC236}">
                  <a16:creationId xmlns:a16="http://schemas.microsoft.com/office/drawing/2014/main" id="{7372AC68-B45F-427C-BCD5-D1C11A81DEFD}"/>
                </a:ext>
              </a:extLst>
            </p:cNvPr>
            <p:cNvSpPr/>
            <p:nvPr userDrawn="1"/>
          </p:nvSpPr>
          <p:spPr>
            <a:xfrm>
              <a:off x="882917" y="5315899"/>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49" name="Group 48">
            <a:extLst>
              <a:ext uri="{FF2B5EF4-FFF2-40B4-BE49-F238E27FC236}">
                <a16:creationId xmlns:a16="http://schemas.microsoft.com/office/drawing/2014/main" id="{063908B3-7B94-471C-A3B6-4DD1BAD057EC}"/>
              </a:ext>
            </a:extLst>
          </p:cNvPr>
          <p:cNvGrpSpPr/>
          <p:nvPr userDrawn="1"/>
        </p:nvGrpSpPr>
        <p:grpSpPr>
          <a:xfrm>
            <a:off x="750918" y="2898634"/>
            <a:ext cx="265176" cy="265176"/>
            <a:chOff x="818907" y="3062958"/>
            <a:chExt cx="265176" cy="265176"/>
          </a:xfrm>
        </p:grpSpPr>
        <p:sp>
          <p:nvSpPr>
            <p:cNvPr id="47" name="Oval 46">
              <a:extLst>
                <a:ext uri="{FF2B5EF4-FFF2-40B4-BE49-F238E27FC236}">
                  <a16:creationId xmlns:a16="http://schemas.microsoft.com/office/drawing/2014/main" id="{4EBB9D0A-1778-4373-AD41-62E890959DCF}"/>
                </a:ext>
              </a:extLst>
            </p:cNvPr>
            <p:cNvSpPr/>
            <p:nvPr userDrawn="1"/>
          </p:nvSpPr>
          <p:spPr>
            <a:xfrm>
              <a:off x="818907" y="3062958"/>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8" name="Oval 47">
              <a:extLst>
                <a:ext uri="{FF2B5EF4-FFF2-40B4-BE49-F238E27FC236}">
                  <a16:creationId xmlns:a16="http://schemas.microsoft.com/office/drawing/2014/main" id="{5C3271EA-E74D-4A74-B991-5C50166C37A5}"/>
                </a:ext>
              </a:extLst>
            </p:cNvPr>
            <p:cNvSpPr/>
            <p:nvPr userDrawn="1"/>
          </p:nvSpPr>
          <p:spPr>
            <a:xfrm>
              <a:off x="882915" y="3126966"/>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26" name="Group 25">
            <a:extLst>
              <a:ext uri="{FF2B5EF4-FFF2-40B4-BE49-F238E27FC236}">
                <a16:creationId xmlns:a16="http://schemas.microsoft.com/office/drawing/2014/main" id="{F9A6FF48-4AA4-4CD2-B31D-B7049F9C4092}"/>
              </a:ext>
            </a:extLst>
          </p:cNvPr>
          <p:cNvGrpSpPr/>
          <p:nvPr userDrawn="1"/>
        </p:nvGrpSpPr>
        <p:grpSpPr>
          <a:xfrm>
            <a:off x="2908500" y="2331516"/>
            <a:ext cx="137160" cy="2999323"/>
            <a:chOff x="882917" y="2474883"/>
            <a:chExt cx="137160" cy="2999323"/>
          </a:xfrm>
        </p:grpSpPr>
        <p:cxnSp>
          <p:nvCxnSpPr>
            <p:cNvPr id="27" name="Straight Connector 26">
              <a:extLst>
                <a:ext uri="{FF2B5EF4-FFF2-40B4-BE49-F238E27FC236}">
                  <a16:creationId xmlns:a16="http://schemas.microsoft.com/office/drawing/2014/main" id="{9E7874F7-CC98-4D64-8517-87F53501C42F}"/>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86453AEA-ACAA-4861-B099-D90257B9BAF8}"/>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9" name="Oval 28">
              <a:extLst>
                <a:ext uri="{FF2B5EF4-FFF2-40B4-BE49-F238E27FC236}">
                  <a16:creationId xmlns:a16="http://schemas.microsoft.com/office/drawing/2014/main" id="{CA8484F9-DBBB-48DB-8CBC-A0E91BBD8207}"/>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50" name="Group 49">
            <a:extLst>
              <a:ext uri="{FF2B5EF4-FFF2-40B4-BE49-F238E27FC236}">
                <a16:creationId xmlns:a16="http://schemas.microsoft.com/office/drawing/2014/main" id="{787AB91B-1402-478A-9277-84A12987C1FE}"/>
              </a:ext>
            </a:extLst>
          </p:cNvPr>
          <p:cNvGrpSpPr/>
          <p:nvPr userDrawn="1"/>
        </p:nvGrpSpPr>
        <p:grpSpPr>
          <a:xfrm>
            <a:off x="2847246" y="2898634"/>
            <a:ext cx="265176" cy="265176"/>
            <a:chOff x="818907" y="3062958"/>
            <a:chExt cx="265176" cy="265176"/>
          </a:xfrm>
        </p:grpSpPr>
        <p:sp>
          <p:nvSpPr>
            <p:cNvPr id="51" name="Oval 50">
              <a:extLst>
                <a:ext uri="{FF2B5EF4-FFF2-40B4-BE49-F238E27FC236}">
                  <a16:creationId xmlns:a16="http://schemas.microsoft.com/office/drawing/2014/main" id="{BEFCF036-CEA4-48A8-A00F-9F64AE548ED0}"/>
                </a:ext>
              </a:extLst>
            </p:cNvPr>
            <p:cNvSpPr/>
            <p:nvPr userDrawn="1"/>
          </p:nvSpPr>
          <p:spPr>
            <a:xfrm>
              <a:off x="818907" y="3062958"/>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52" name="Oval 51">
              <a:extLst>
                <a:ext uri="{FF2B5EF4-FFF2-40B4-BE49-F238E27FC236}">
                  <a16:creationId xmlns:a16="http://schemas.microsoft.com/office/drawing/2014/main" id="{5EE24256-9159-4D60-B60A-3498FC98CD09}"/>
                </a:ext>
              </a:extLst>
            </p:cNvPr>
            <p:cNvSpPr/>
            <p:nvPr userDrawn="1"/>
          </p:nvSpPr>
          <p:spPr>
            <a:xfrm>
              <a:off x="882915" y="3126966"/>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53" name="Group 52">
            <a:extLst>
              <a:ext uri="{FF2B5EF4-FFF2-40B4-BE49-F238E27FC236}">
                <a16:creationId xmlns:a16="http://schemas.microsoft.com/office/drawing/2014/main" id="{FA8C6DB1-44F7-483A-950F-B873D1D5B8D3}"/>
              </a:ext>
            </a:extLst>
          </p:cNvPr>
          <p:cNvGrpSpPr/>
          <p:nvPr userDrawn="1"/>
        </p:nvGrpSpPr>
        <p:grpSpPr>
          <a:xfrm>
            <a:off x="9064951" y="2898634"/>
            <a:ext cx="265176" cy="265176"/>
            <a:chOff x="818907" y="3062958"/>
            <a:chExt cx="265176" cy="265176"/>
          </a:xfrm>
        </p:grpSpPr>
        <p:sp>
          <p:nvSpPr>
            <p:cNvPr id="54" name="Oval 53">
              <a:extLst>
                <a:ext uri="{FF2B5EF4-FFF2-40B4-BE49-F238E27FC236}">
                  <a16:creationId xmlns:a16="http://schemas.microsoft.com/office/drawing/2014/main" id="{E71AB570-1EDA-457E-B564-1F63367035D0}"/>
                </a:ext>
              </a:extLst>
            </p:cNvPr>
            <p:cNvSpPr/>
            <p:nvPr userDrawn="1"/>
          </p:nvSpPr>
          <p:spPr>
            <a:xfrm>
              <a:off x="818907" y="3062958"/>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55" name="Oval 54">
              <a:extLst>
                <a:ext uri="{FF2B5EF4-FFF2-40B4-BE49-F238E27FC236}">
                  <a16:creationId xmlns:a16="http://schemas.microsoft.com/office/drawing/2014/main" id="{01CF7F51-5306-450B-9581-297B7DA95359}"/>
                </a:ext>
              </a:extLst>
            </p:cNvPr>
            <p:cNvSpPr/>
            <p:nvPr userDrawn="1"/>
          </p:nvSpPr>
          <p:spPr>
            <a:xfrm>
              <a:off x="882915" y="3126966"/>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30" name="Group 29">
            <a:extLst>
              <a:ext uri="{FF2B5EF4-FFF2-40B4-BE49-F238E27FC236}">
                <a16:creationId xmlns:a16="http://schemas.microsoft.com/office/drawing/2014/main" id="{D88F938B-6889-476B-9F04-50877A3FFB94}"/>
              </a:ext>
            </a:extLst>
          </p:cNvPr>
          <p:cNvGrpSpPr/>
          <p:nvPr userDrawn="1"/>
        </p:nvGrpSpPr>
        <p:grpSpPr>
          <a:xfrm>
            <a:off x="5003010" y="2331516"/>
            <a:ext cx="137160" cy="2999323"/>
            <a:chOff x="882917" y="2474883"/>
            <a:chExt cx="137160" cy="2999323"/>
          </a:xfrm>
        </p:grpSpPr>
        <p:cxnSp>
          <p:nvCxnSpPr>
            <p:cNvPr id="31" name="Straight Connector 30">
              <a:extLst>
                <a:ext uri="{FF2B5EF4-FFF2-40B4-BE49-F238E27FC236}">
                  <a16:creationId xmlns:a16="http://schemas.microsoft.com/office/drawing/2014/main" id="{979342DA-D3C1-4717-B6CC-2654C333D29D}"/>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8CB6D1AF-ADDB-42D5-BEB9-99A7EE070255}"/>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33" name="Oval 32">
              <a:extLst>
                <a:ext uri="{FF2B5EF4-FFF2-40B4-BE49-F238E27FC236}">
                  <a16:creationId xmlns:a16="http://schemas.microsoft.com/office/drawing/2014/main" id="{C986ED45-F31E-4EB9-BB0F-3079602EB4A2}"/>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sp>
        <p:nvSpPr>
          <p:cNvPr id="57" name="Oval 56">
            <a:extLst>
              <a:ext uri="{FF2B5EF4-FFF2-40B4-BE49-F238E27FC236}">
                <a16:creationId xmlns:a16="http://schemas.microsoft.com/office/drawing/2014/main" id="{923CFC93-94E9-4366-8810-F0ACAFD54CFD}"/>
              </a:ext>
            </a:extLst>
          </p:cNvPr>
          <p:cNvSpPr/>
          <p:nvPr userDrawn="1"/>
        </p:nvSpPr>
        <p:spPr>
          <a:xfrm>
            <a:off x="4938426" y="2898634"/>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58" name="Oval 57">
            <a:extLst>
              <a:ext uri="{FF2B5EF4-FFF2-40B4-BE49-F238E27FC236}">
                <a16:creationId xmlns:a16="http://schemas.microsoft.com/office/drawing/2014/main" id="{0D6790E5-47B0-4794-ADB1-4FC8402D665C}"/>
              </a:ext>
            </a:extLst>
          </p:cNvPr>
          <p:cNvSpPr/>
          <p:nvPr userDrawn="1"/>
        </p:nvSpPr>
        <p:spPr>
          <a:xfrm>
            <a:off x="5002434" y="2962642"/>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nvGrpSpPr>
          <p:cNvPr id="34" name="Group 33">
            <a:extLst>
              <a:ext uri="{FF2B5EF4-FFF2-40B4-BE49-F238E27FC236}">
                <a16:creationId xmlns:a16="http://schemas.microsoft.com/office/drawing/2014/main" id="{596C3237-54C9-480C-AABB-5A95AB84DF38}"/>
              </a:ext>
            </a:extLst>
          </p:cNvPr>
          <p:cNvGrpSpPr/>
          <p:nvPr userDrawn="1"/>
        </p:nvGrpSpPr>
        <p:grpSpPr>
          <a:xfrm>
            <a:off x="7097520" y="2331516"/>
            <a:ext cx="137160" cy="2999323"/>
            <a:chOff x="882917" y="2474883"/>
            <a:chExt cx="137160" cy="2999323"/>
          </a:xfrm>
        </p:grpSpPr>
        <p:cxnSp>
          <p:nvCxnSpPr>
            <p:cNvPr id="35" name="Straight Connector 34">
              <a:extLst>
                <a:ext uri="{FF2B5EF4-FFF2-40B4-BE49-F238E27FC236}">
                  <a16:creationId xmlns:a16="http://schemas.microsoft.com/office/drawing/2014/main" id="{2B1C5BC3-88E2-4319-B05B-55A77D959B8C}"/>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75AD3DDE-89C5-4CB3-A7C4-52A77D798D0A}"/>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37" name="Oval 36">
              <a:extLst>
                <a:ext uri="{FF2B5EF4-FFF2-40B4-BE49-F238E27FC236}">
                  <a16:creationId xmlns:a16="http://schemas.microsoft.com/office/drawing/2014/main" id="{E492ADD7-891E-47B3-B12A-0B729BD59B7C}"/>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59" name="Group 58">
            <a:extLst>
              <a:ext uri="{FF2B5EF4-FFF2-40B4-BE49-F238E27FC236}">
                <a16:creationId xmlns:a16="http://schemas.microsoft.com/office/drawing/2014/main" id="{46626098-B638-41DE-A19F-347385124AF0}"/>
              </a:ext>
            </a:extLst>
          </p:cNvPr>
          <p:cNvGrpSpPr/>
          <p:nvPr userDrawn="1"/>
        </p:nvGrpSpPr>
        <p:grpSpPr>
          <a:xfrm>
            <a:off x="7036590" y="2898634"/>
            <a:ext cx="265176" cy="265176"/>
            <a:chOff x="821985" y="3062284"/>
            <a:chExt cx="265176" cy="265176"/>
          </a:xfrm>
        </p:grpSpPr>
        <p:sp>
          <p:nvSpPr>
            <p:cNvPr id="60" name="Oval 59">
              <a:extLst>
                <a:ext uri="{FF2B5EF4-FFF2-40B4-BE49-F238E27FC236}">
                  <a16:creationId xmlns:a16="http://schemas.microsoft.com/office/drawing/2014/main" id="{BFDD77FF-4A87-4A8F-9110-8D6977A8ED44}"/>
                </a:ext>
              </a:extLst>
            </p:cNvPr>
            <p:cNvSpPr/>
            <p:nvPr userDrawn="1"/>
          </p:nvSpPr>
          <p:spPr>
            <a:xfrm>
              <a:off x="821985" y="3062284"/>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61" name="Oval 60">
              <a:extLst>
                <a:ext uri="{FF2B5EF4-FFF2-40B4-BE49-F238E27FC236}">
                  <a16:creationId xmlns:a16="http://schemas.microsoft.com/office/drawing/2014/main" id="{D6ECC322-F330-4C26-AC6A-506672D90A6F}"/>
                </a:ext>
              </a:extLst>
            </p:cNvPr>
            <p:cNvSpPr/>
            <p:nvPr userDrawn="1"/>
          </p:nvSpPr>
          <p:spPr>
            <a:xfrm>
              <a:off x="885993" y="3126292"/>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spTree>
    <p:extLst>
      <p:ext uri="{BB962C8B-B14F-4D97-AF65-F5344CB8AC3E}">
        <p14:creationId xmlns:p14="http://schemas.microsoft.com/office/powerpoint/2010/main" val="1979851962"/>
      </p:ext>
    </p:extLst>
  </p:cSld>
  <p:clrMapOvr>
    <a:masterClrMapping/>
  </p:clrMapOvr>
  <p:extLst>
    <p:ext uri="{DCECCB84-F9BA-43D5-87BE-67443E8EF086}">
      <p15:sldGuideLst xmlns:p15="http://schemas.microsoft.com/office/powerpoint/2012/main">
        <p15:guide id="1" orient="horz" pos="572">
          <p15:clr>
            <a:srgbClr val="FBAE40"/>
          </p15:clr>
        </p15:guide>
        <p15:guide id="2" pos="551">
          <p15:clr>
            <a:srgbClr val="FBAE40"/>
          </p15:clr>
        </p15:guide>
        <p15:guide id="3" pos="7080">
          <p15:clr>
            <a:srgbClr val="FBAE40"/>
          </p15:clr>
        </p15:guide>
        <p15:guide id="4" orient="horz" pos="374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Subtitle">
    <p:spTree>
      <p:nvGrpSpPr>
        <p:cNvPr id="1" name="Shape 24"/>
        <p:cNvGrpSpPr/>
        <p:nvPr/>
      </p:nvGrpSpPr>
      <p:grpSpPr>
        <a:xfrm>
          <a:off x="0" y="0"/>
          <a:ext cx="0" cy="0"/>
          <a:chOff x="0" y="0"/>
          <a:chExt cx="0" cy="0"/>
        </a:xfrm>
      </p:grpSpPr>
      <p:sp>
        <p:nvSpPr>
          <p:cNvPr id="25" name="Shape 25"/>
          <p:cNvSpPr/>
          <p:nvPr/>
        </p:nvSpPr>
        <p:spPr>
          <a:xfrm>
            <a:off x="7596285" y="3514025"/>
            <a:ext cx="1185600" cy="395200"/>
          </a:xfrm>
          <a:prstGeom prst="triangle">
            <a:avLst>
              <a:gd name="adj" fmla="val 32425"/>
            </a:avLst>
          </a:prstGeom>
          <a:solidFill>
            <a:srgbClr val="171F2D"/>
          </a:solidFill>
          <a:ln>
            <a:noFill/>
          </a:ln>
        </p:spPr>
        <p:txBody>
          <a:bodyPr wrap="square" lIns="121900" tIns="121900" rIns="121900" bIns="121900" anchor="ctr" anchorCtr="0">
            <a:noAutofit/>
          </a:bodyPr>
          <a:lstStyle/>
          <a:p>
            <a:pPr lvl="0" rtl="0">
              <a:spcBef>
                <a:spcPts val="0"/>
              </a:spcBef>
              <a:buNone/>
            </a:pPr>
            <a:endParaRPr sz="2400">
              <a:latin typeface="+mn-lt"/>
              <a:ea typeface="Arvo"/>
              <a:cs typeface="Arvo"/>
              <a:sym typeface="Arvo"/>
            </a:endParaRPr>
          </a:p>
        </p:txBody>
      </p:sp>
      <p:grpSp>
        <p:nvGrpSpPr>
          <p:cNvPr id="26" name="Shape 26"/>
          <p:cNvGrpSpPr/>
          <p:nvPr userDrawn="1"/>
        </p:nvGrpSpPr>
        <p:grpSpPr>
          <a:xfrm>
            <a:off x="0" y="-9451"/>
            <a:ext cx="11548531" cy="6867451"/>
            <a:chOff x="0" y="-7088"/>
            <a:chExt cx="8661398" cy="5150588"/>
          </a:xfrm>
        </p:grpSpPr>
        <p:sp>
          <p:nvSpPr>
            <p:cNvPr id="27" name="Shape 27"/>
            <p:cNvSpPr/>
            <p:nvPr userDrawn="1"/>
          </p:nvSpPr>
          <p:spPr>
            <a:xfrm>
              <a:off x="0" y="0"/>
              <a:ext cx="3525000" cy="5143500"/>
            </a:xfrm>
            <a:prstGeom prst="rect">
              <a:avLst/>
            </a:prstGeom>
            <a:solidFill>
              <a:srgbClr val="C7D3E6"/>
            </a:solidFill>
            <a:ln>
              <a:noFill/>
            </a:ln>
          </p:spPr>
          <p:txBody>
            <a:bodyPr wrap="square" lIns="91425" tIns="91425" rIns="91425" bIns="91425" anchor="ctr" anchorCtr="0">
              <a:noAutofit/>
            </a:bodyPr>
            <a:lstStyle/>
            <a:p>
              <a:pPr lvl="0">
                <a:spcBef>
                  <a:spcPts val="0"/>
                </a:spcBef>
                <a:buNone/>
              </a:pPr>
              <a:endParaRPr sz="2400">
                <a:latin typeface="+mn-lt"/>
              </a:endParaRPr>
            </a:p>
          </p:txBody>
        </p:sp>
        <p:sp>
          <p:nvSpPr>
            <p:cNvPr id="28" name="Shape 28"/>
            <p:cNvSpPr/>
            <p:nvPr/>
          </p:nvSpPr>
          <p:spPr>
            <a:xfrm rot="10800000" flipH="1">
              <a:off x="3517898" y="-7088"/>
              <a:ext cx="5143500" cy="5143500"/>
            </a:xfrm>
            <a:prstGeom prst="rtTriangle">
              <a:avLst/>
            </a:prstGeom>
            <a:solidFill>
              <a:srgbClr val="C7D3E6"/>
            </a:solid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grpSp>
      <p:grpSp>
        <p:nvGrpSpPr>
          <p:cNvPr id="29" name="Shape 29"/>
          <p:cNvGrpSpPr/>
          <p:nvPr/>
        </p:nvGrpSpPr>
        <p:grpSpPr>
          <a:xfrm rot="10800000" flipH="1">
            <a:off x="-2" y="3899768"/>
            <a:ext cx="8785449" cy="2703024"/>
            <a:chOff x="-9894852" y="-4493254"/>
            <a:chExt cx="21200407" cy="6522740"/>
          </a:xfrm>
          <a:solidFill>
            <a:srgbClr val="1F4E79"/>
          </a:solidFill>
        </p:grpSpPr>
        <p:sp>
          <p:nvSpPr>
            <p:cNvPr id="30" name="Shape 30"/>
            <p:cNvSpPr/>
            <p:nvPr/>
          </p:nvSpPr>
          <p:spPr>
            <a:xfrm>
              <a:off x="-9894852" y="-4493114"/>
              <a:ext cx="14685300" cy="6522600"/>
            </a:xfrm>
            <a:prstGeom prst="rect">
              <a:avLst/>
            </a:prstGeom>
            <a:grp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sp>
          <p:nvSpPr>
            <p:cNvPr id="31" name="Shape 31"/>
            <p:cNvSpPr/>
            <p:nvPr/>
          </p:nvSpPr>
          <p:spPr>
            <a:xfrm>
              <a:off x="4782955" y="-4493254"/>
              <a:ext cx="6522600" cy="6522600"/>
            </a:xfrm>
            <a:prstGeom prst="rtTriangle">
              <a:avLst/>
            </a:prstGeom>
            <a:grp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grpSp>
      <p:sp>
        <p:nvSpPr>
          <p:cNvPr id="40" name="Shape 40"/>
          <p:cNvSpPr txBox="1">
            <a:spLocks noGrp="1"/>
          </p:cNvSpPr>
          <p:nvPr>
            <p:ph type="ctrTitle"/>
          </p:nvPr>
        </p:nvSpPr>
        <p:spPr>
          <a:xfrm>
            <a:off x="618033" y="3828197"/>
            <a:ext cx="5459200" cy="1546400"/>
          </a:xfrm>
          <a:prstGeom prst="rect">
            <a:avLst/>
          </a:prstGeom>
        </p:spPr>
        <p:txBody>
          <a:bodyPr wrap="square" lIns="91425" tIns="91425" rIns="91425" bIns="91425" anchor="b" anchorCtr="0"/>
          <a:lstStyle>
            <a:lvl1pPr lvl="0" rtl="0">
              <a:spcBef>
                <a:spcPts val="0"/>
              </a:spcBef>
              <a:buSzPct val="100000"/>
              <a:defRPr sz="4000">
                <a:latin typeface="+mn-lt"/>
                <a:ea typeface="Roboto" panose="02000000000000000000" pitchFamily="2" charset="0"/>
                <a:cs typeface="Roboto" panose="02000000000000000000" pitchFamily="2" charset="0"/>
              </a:defRPr>
            </a:lvl1pPr>
            <a:lvl2pPr lvl="1" rtl="0">
              <a:spcBef>
                <a:spcPts val="0"/>
              </a:spcBef>
              <a:buSzPct val="100000"/>
              <a:defRPr sz="4000"/>
            </a:lvl2pPr>
            <a:lvl3pPr lvl="2" rtl="0">
              <a:spcBef>
                <a:spcPts val="0"/>
              </a:spcBef>
              <a:buSzPct val="100000"/>
              <a:defRPr sz="4000"/>
            </a:lvl3pPr>
            <a:lvl4pPr lvl="3" rtl="0">
              <a:spcBef>
                <a:spcPts val="0"/>
              </a:spcBef>
              <a:buSzPct val="100000"/>
              <a:defRPr sz="4000"/>
            </a:lvl4pPr>
            <a:lvl5pPr lvl="4" rtl="0">
              <a:spcBef>
                <a:spcPts val="0"/>
              </a:spcBef>
              <a:buSzPct val="100000"/>
              <a:defRPr sz="4000"/>
            </a:lvl5pPr>
            <a:lvl6pPr lvl="5" rtl="0">
              <a:spcBef>
                <a:spcPts val="0"/>
              </a:spcBef>
              <a:buSzPct val="100000"/>
              <a:defRPr sz="4000"/>
            </a:lvl6pPr>
            <a:lvl7pPr lvl="6" rtl="0">
              <a:spcBef>
                <a:spcPts val="0"/>
              </a:spcBef>
              <a:buSzPct val="100000"/>
              <a:defRPr sz="4000"/>
            </a:lvl7pPr>
            <a:lvl8pPr lvl="7" rtl="0">
              <a:spcBef>
                <a:spcPts val="0"/>
              </a:spcBef>
              <a:buSzPct val="100000"/>
              <a:defRPr sz="4000"/>
            </a:lvl8pPr>
            <a:lvl9pPr lvl="8" rtl="0">
              <a:spcBef>
                <a:spcPts val="0"/>
              </a:spcBef>
              <a:buSzPct val="100000"/>
              <a:defRPr sz="4000"/>
            </a:lvl9pPr>
          </a:lstStyle>
          <a:p>
            <a:endParaRPr/>
          </a:p>
        </p:txBody>
      </p:sp>
      <p:sp>
        <p:nvSpPr>
          <p:cNvPr id="41" name="Shape 41"/>
          <p:cNvSpPr txBox="1">
            <a:spLocks noGrp="1"/>
          </p:cNvSpPr>
          <p:nvPr>
            <p:ph type="subTitle" idx="1"/>
          </p:nvPr>
        </p:nvSpPr>
        <p:spPr>
          <a:xfrm>
            <a:off x="618033" y="5300599"/>
            <a:ext cx="5459200" cy="1046400"/>
          </a:xfrm>
          <a:prstGeom prst="rect">
            <a:avLst/>
          </a:prstGeom>
        </p:spPr>
        <p:txBody>
          <a:bodyPr wrap="square" lIns="91425" tIns="91425" rIns="91425" bIns="91425" anchor="t" anchorCtr="0"/>
          <a:lstStyle>
            <a:lvl1pPr lvl="0" rtl="0">
              <a:spcBef>
                <a:spcPts val="0"/>
              </a:spcBef>
              <a:buClr>
                <a:srgbClr val="00234C"/>
              </a:buClr>
              <a:buSzPct val="100000"/>
              <a:buNone/>
              <a:defRPr sz="2667">
                <a:solidFill>
                  <a:schemeClr val="bg1"/>
                </a:solidFill>
                <a:latin typeface="+mn-lt"/>
              </a:defRPr>
            </a:lvl1pPr>
            <a:lvl2pPr lvl="1" rtl="0">
              <a:spcBef>
                <a:spcPts val="0"/>
              </a:spcBef>
              <a:buClr>
                <a:srgbClr val="FF9800"/>
              </a:buClr>
              <a:buSzPct val="100000"/>
              <a:buNone/>
              <a:defRPr sz="2667">
                <a:solidFill>
                  <a:srgbClr val="FF9800"/>
                </a:solidFill>
              </a:defRPr>
            </a:lvl2pPr>
            <a:lvl3pPr lvl="2" rtl="0">
              <a:spcBef>
                <a:spcPts val="0"/>
              </a:spcBef>
              <a:buClr>
                <a:srgbClr val="FF9800"/>
              </a:buClr>
              <a:buSzPct val="100000"/>
              <a:buNone/>
              <a:defRPr sz="2667">
                <a:solidFill>
                  <a:srgbClr val="FF9800"/>
                </a:solidFill>
              </a:defRPr>
            </a:lvl3pPr>
            <a:lvl4pPr lvl="3" rtl="0">
              <a:spcBef>
                <a:spcPts val="0"/>
              </a:spcBef>
              <a:buClr>
                <a:srgbClr val="FF9800"/>
              </a:buClr>
              <a:buSzPct val="100000"/>
              <a:buNone/>
              <a:defRPr sz="2667">
                <a:solidFill>
                  <a:srgbClr val="FF9800"/>
                </a:solidFill>
              </a:defRPr>
            </a:lvl4pPr>
            <a:lvl5pPr lvl="4" rtl="0">
              <a:spcBef>
                <a:spcPts val="0"/>
              </a:spcBef>
              <a:buClr>
                <a:srgbClr val="FF9800"/>
              </a:buClr>
              <a:buSzPct val="100000"/>
              <a:buNone/>
              <a:defRPr sz="2667">
                <a:solidFill>
                  <a:srgbClr val="FF9800"/>
                </a:solidFill>
              </a:defRPr>
            </a:lvl5pPr>
            <a:lvl6pPr lvl="5" rtl="0">
              <a:spcBef>
                <a:spcPts val="0"/>
              </a:spcBef>
              <a:buClr>
                <a:srgbClr val="FF9800"/>
              </a:buClr>
              <a:buSzPct val="100000"/>
              <a:buNone/>
              <a:defRPr sz="2667">
                <a:solidFill>
                  <a:srgbClr val="FF9800"/>
                </a:solidFill>
              </a:defRPr>
            </a:lvl6pPr>
            <a:lvl7pPr lvl="6" rtl="0">
              <a:spcBef>
                <a:spcPts val="0"/>
              </a:spcBef>
              <a:buClr>
                <a:srgbClr val="FF9800"/>
              </a:buClr>
              <a:buSzPct val="100000"/>
              <a:buNone/>
              <a:defRPr sz="2667">
                <a:solidFill>
                  <a:srgbClr val="FF9800"/>
                </a:solidFill>
              </a:defRPr>
            </a:lvl7pPr>
            <a:lvl8pPr lvl="7" rtl="0">
              <a:spcBef>
                <a:spcPts val="0"/>
              </a:spcBef>
              <a:buClr>
                <a:srgbClr val="FF9800"/>
              </a:buClr>
              <a:buSzPct val="100000"/>
              <a:buNone/>
              <a:defRPr sz="2667">
                <a:solidFill>
                  <a:srgbClr val="FF9800"/>
                </a:solidFill>
              </a:defRPr>
            </a:lvl8pPr>
            <a:lvl9pPr lvl="8" rtl="0">
              <a:spcBef>
                <a:spcPts val="0"/>
              </a:spcBef>
              <a:buClr>
                <a:srgbClr val="FF9800"/>
              </a:buClr>
              <a:buSzPct val="100000"/>
              <a:buNone/>
              <a:defRPr sz="2667">
                <a:solidFill>
                  <a:srgbClr val="FF9800"/>
                </a:solidFill>
              </a:defRPr>
            </a:lvl9pPr>
          </a:lstStyle>
          <a:p>
            <a:endParaRPr/>
          </a:p>
        </p:txBody>
      </p:sp>
      <p:sp>
        <p:nvSpPr>
          <p:cNvPr id="11" name="Shape 194"/>
          <p:cNvSpPr txBox="1"/>
          <p:nvPr userDrawn="1"/>
        </p:nvSpPr>
        <p:spPr>
          <a:xfrm>
            <a:off x="618033" y="0"/>
            <a:ext cx="2908800" cy="4181600"/>
          </a:xfrm>
          <a:prstGeom prst="rect">
            <a:avLst/>
          </a:prstGeom>
          <a:noFill/>
          <a:ln>
            <a:noFill/>
          </a:ln>
        </p:spPr>
        <p:txBody>
          <a:bodyPr wrap="square" lIns="121900" tIns="121900" rIns="121900" bIns="121900" anchor="b"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 sz="16000" b="1" i="0" u="none" strike="noStrike" kern="0" cap="none" spc="0" normalizeH="0" baseline="0" noProof="0">
              <a:ln>
                <a:noFill/>
              </a:ln>
              <a:solidFill>
                <a:srgbClr val="3F5378"/>
              </a:solidFill>
              <a:effectLst/>
              <a:uLnTx/>
              <a:uFillTx/>
              <a:latin typeface="+mn-lt"/>
              <a:ea typeface="Roboto Condensed"/>
              <a:cs typeface="Roboto Condensed"/>
              <a:sym typeface="Roboto Condensed"/>
            </a:endParaRPr>
          </a:p>
        </p:txBody>
      </p:sp>
    </p:spTree>
    <p:extLst>
      <p:ext uri="{BB962C8B-B14F-4D97-AF65-F5344CB8AC3E}">
        <p14:creationId xmlns:p14="http://schemas.microsoft.com/office/powerpoint/2010/main" val="42108647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Subtitle">
    <p:spTree>
      <p:nvGrpSpPr>
        <p:cNvPr id="1" name="Shape 24"/>
        <p:cNvGrpSpPr/>
        <p:nvPr/>
      </p:nvGrpSpPr>
      <p:grpSpPr>
        <a:xfrm>
          <a:off x="0" y="0"/>
          <a:ext cx="0" cy="0"/>
          <a:chOff x="0" y="0"/>
          <a:chExt cx="0" cy="0"/>
        </a:xfrm>
      </p:grpSpPr>
      <p:sp>
        <p:nvSpPr>
          <p:cNvPr id="25" name="Shape 25"/>
          <p:cNvSpPr/>
          <p:nvPr/>
        </p:nvSpPr>
        <p:spPr>
          <a:xfrm>
            <a:off x="7596285" y="3514025"/>
            <a:ext cx="1185600" cy="395200"/>
          </a:xfrm>
          <a:prstGeom prst="triangle">
            <a:avLst>
              <a:gd name="adj" fmla="val 32425"/>
            </a:avLst>
          </a:prstGeom>
          <a:solidFill>
            <a:srgbClr val="171F2D"/>
          </a:solidFill>
          <a:ln>
            <a:noFill/>
          </a:ln>
        </p:spPr>
        <p:txBody>
          <a:bodyPr wrap="square" lIns="121900" tIns="121900" rIns="121900" bIns="121900" anchor="ctr" anchorCtr="0">
            <a:noAutofit/>
          </a:bodyPr>
          <a:lstStyle/>
          <a:p>
            <a:pPr lvl="0" rtl="0">
              <a:spcBef>
                <a:spcPts val="0"/>
              </a:spcBef>
              <a:buNone/>
            </a:pPr>
            <a:endParaRPr sz="2400">
              <a:latin typeface="+mn-lt"/>
              <a:ea typeface="Arvo"/>
              <a:cs typeface="Arvo"/>
              <a:sym typeface="Arvo"/>
            </a:endParaRPr>
          </a:p>
        </p:txBody>
      </p:sp>
      <p:grpSp>
        <p:nvGrpSpPr>
          <p:cNvPr id="26" name="Shape 26"/>
          <p:cNvGrpSpPr/>
          <p:nvPr userDrawn="1"/>
        </p:nvGrpSpPr>
        <p:grpSpPr>
          <a:xfrm>
            <a:off x="0" y="-9451"/>
            <a:ext cx="11548531" cy="6867451"/>
            <a:chOff x="0" y="-7088"/>
            <a:chExt cx="8661398" cy="5150588"/>
          </a:xfrm>
        </p:grpSpPr>
        <p:sp>
          <p:nvSpPr>
            <p:cNvPr id="27" name="Shape 27"/>
            <p:cNvSpPr/>
            <p:nvPr userDrawn="1"/>
          </p:nvSpPr>
          <p:spPr>
            <a:xfrm>
              <a:off x="0" y="0"/>
              <a:ext cx="3525000" cy="5143500"/>
            </a:xfrm>
            <a:prstGeom prst="rect">
              <a:avLst/>
            </a:prstGeom>
            <a:solidFill>
              <a:srgbClr val="C7D3E6"/>
            </a:solidFill>
            <a:ln>
              <a:noFill/>
            </a:ln>
          </p:spPr>
          <p:txBody>
            <a:bodyPr wrap="square" lIns="91425" tIns="91425" rIns="91425" bIns="91425" anchor="ctr" anchorCtr="0">
              <a:noAutofit/>
            </a:bodyPr>
            <a:lstStyle/>
            <a:p>
              <a:pPr lvl="0">
                <a:spcBef>
                  <a:spcPts val="0"/>
                </a:spcBef>
                <a:buNone/>
              </a:pPr>
              <a:endParaRPr sz="2400">
                <a:latin typeface="+mn-lt"/>
              </a:endParaRPr>
            </a:p>
          </p:txBody>
        </p:sp>
        <p:sp>
          <p:nvSpPr>
            <p:cNvPr id="28" name="Shape 28"/>
            <p:cNvSpPr/>
            <p:nvPr/>
          </p:nvSpPr>
          <p:spPr>
            <a:xfrm rot="10800000" flipH="1">
              <a:off x="3517898" y="-7088"/>
              <a:ext cx="5143500" cy="5143500"/>
            </a:xfrm>
            <a:prstGeom prst="rtTriangle">
              <a:avLst/>
            </a:prstGeom>
            <a:solidFill>
              <a:srgbClr val="C7D3E6"/>
            </a:solid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grpSp>
      <p:grpSp>
        <p:nvGrpSpPr>
          <p:cNvPr id="29" name="Shape 29"/>
          <p:cNvGrpSpPr/>
          <p:nvPr/>
        </p:nvGrpSpPr>
        <p:grpSpPr>
          <a:xfrm rot="10800000" flipH="1">
            <a:off x="-2" y="3899768"/>
            <a:ext cx="8785449" cy="2703024"/>
            <a:chOff x="-9894852" y="-4493254"/>
            <a:chExt cx="21200407" cy="6522740"/>
          </a:xfrm>
          <a:solidFill>
            <a:srgbClr val="1F4E79"/>
          </a:solidFill>
        </p:grpSpPr>
        <p:sp>
          <p:nvSpPr>
            <p:cNvPr id="30" name="Shape 30"/>
            <p:cNvSpPr/>
            <p:nvPr/>
          </p:nvSpPr>
          <p:spPr>
            <a:xfrm>
              <a:off x="-9894852" y="-4493114"/>
              <a:ext cx="14685300" cy="6522600"/>
            </a:xfrm>
            <a:prstGeom prst="rect">
              <a:avLst/>
            </a:prstGeom>
            <a:grp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sp>
          <p:nvSpPr>
            <p:cNvPr id="31" name="Shape 31"/>
            <p:cNvSpPr/>
            <p:nvPr/>
          </p:nvSpPr>
          <p:spPr>
            <a:xfrm>
              <a:off x="4782955" y="-4493254"/>
              <a:ext cx="6522600" cy="6522600"/>
            </a:xfrm>
            <a:prstGeom prst="rtTriangle">
              <a:avLst/>
            </a:prstGeom>
            <a:grp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grpSp>
      <p:sp>
        <p:nvSpPr>
          <p:cNvPr id="40" name="Shape 40"/>
          <p:cNvSpPr txBox="1">
            <a:spLocks noGrp="1"/>
          </p:cNvSpPr>
          <p:nvPr>
            <p:ph type="ctrTitle"/>
          </p:nvPr>
        </p:nvSpPr>
        <p:spPr>
          <a:xfrm>
            <a:off x="618033" y="3828197"/>
            <a:ext cx="5459200" cy="1546400"/>
          </a:xfrm>
          <a:prstGeom prst="rect">
            <a:avLst/>
          </a:prstGeom>
        </p:spPr>
        <p:txBody>
          <a:bodyPr wrap="square" lIns="91425" tIns="91425" rIns="91425" bIns="91425" anchor="b" anchorCtr="0"/>
          <a:lstStyle>
            <a:lvl1pPr lvl="0" rtl="0">
              <a:spcBef>
                <a:spcPts val="0"/>
              </a:spcBef>
              <a:buSzPct val="100000"/>
              <a:defRPr sz="4000">
                <a:latin typeface="+mn-lt"/>
                <a:ea typeface="Roboto" panose="02000000000000000000" pitchFamily="2" charset="0"/>
                <a:cs typeface="Roboto" panose="02000000000000000000" pitchFamily="2" charset="0"/>
              </a:defRPr>
            </a:lvl1pPr>
            <a:lvl2pPr lvl="1" rtl="0">
              <a:spcBef>
                <a:spcPts val="0"/>
              </a:spcBef>
              <a:buSzPct val="100000"/>
              <a:defRPr sz="4000"/>
            </a:lvl2pPr>
            <a:lvl3pPr lvl="2" rtl="0">
              <a:spcBef>
                <a:spcPts val="0"/>
              </a:spcBef>
              <a:buSzPct val="100000"/>
              <a:defRPr sz="4000"/>
            </a:lvl3pPr>
            <a:lvl4pPr lvl="3" rtl="0">
              <a:spcBef>
                <a:spcPts val="0"/>
              </a:spcBef>
              <a:buSzPct val="100000"/>
              <a:defRPr sz="4000"/>
            </a:lvl4pPr>
            <a:lvl5pPr lvl="4" rtl="0">
              <a:spcBef>
                <a:spcPts val="0"/>
              </a:spcBef>
              <a:buSzPct val="100000"/>
              <a:defRPr sz="4000"/>
            </a:lvl5pPr>
            <a:lvl6pPr lvl="5" rtl="0">
              <a:spcBef>
                <a:spcPts val="0"/>
              </a:spcBef>
              <a:buSzPct val="100000"/>
              <a:defRPr sz="4000"/>
            </a:lvl6pPr>
            <a:lvl7pPr lvl="6" rtl="0">
              <a:spcBef>
                <a:spcPts val="0"/>
              </a:spcBef>
              <a:buSzPct val="100000"/>
              <a:defRPr sz="4000"/>
            </a:lvl7pPr>
            <a:lvl8pPr lvl="7" rtl="0">
              <a:spcBef>
                <a:spcPts val="0"/>
              </a:spcBef>
              <a:buSzPct val="100000"/>
              <a:defRPr sz="4000"/>
            </a:lvl8pPr>
            <a:lvl9pPr lvl="8" rtl="0">
              <a:spcBef>
                <a:spcPts val="0"/>
              </a:spcBef>
              <a:buSzPct val="100000"/>
              <a:defRPr sz="4000"/>
            </a:lvl9pPr>
          </a:lstStyle>
          <a:p>
            <a:endParaRPr/>
          </a:p>
        </p:txBody>
      </p:sp>
      <p:sp>
        <p:nvSpPr>
          <p:cNvPr id="41" name="Shape 41"/>
          <p:cNvSpPr txBox="1">
            <a:spLocks noGrp="1"/>
          </p:cNvSpPr>
          <p:nvPr>
            <p:ph type="subTitle" idx="1"/>
          </p:nvPr>
        </p:nvSpPr>
        <p:spPr>
          <a:xfrm>
            <a:off x="618033" y="5300599"/>
            <a:ext cx="5459200" cy="1046400"/>
          </a:xfrm>
          <a:prstGeom prst="rect">
            <a:avLst/>
          </a:prstGeom>
        </p:spPr>
        <p:txBody>
          <a:bodyPr wrap="square" lIns="91425" tIns="91425" rIns="91425" bIns="91425" anchor="t" anchorCtr="0"/>
          <a:lstStyle>
            <a:lvl1pPr lvl="0" rtl="0">
              <a:spcBef>
                <a:spcPts val="0"/>
              </a:spcBef>
              <a:buClr>
                <a:srgbClr val="00234C"/>
              </a:buClr>
              <a:buSzPct val="100000"/>
              <a:buNone/>
              <a:defRPr sz="2667">
                <a:solidFill>
                  <a:schemeClr val="bg1"/>
                </a:solidFill>
                <a:latin typeface="+mn-lt"/>
              </a:defRPr>
            </a:lvl1pPr>
            <a:lvl2pPr lvl="1" rtl="0">
              <a:spcBef>
                <a:spcPts val="0"/>
              </a:spcBef>
              <a:buClr>
                <a:srgbClr val="FF9800"/>
              </a:buClr>
              <a:buSzPct val="100000"/>
              <a:buNone/>
              <a:defRPr sz="2667">
                <a:solidFill>
                  <a:srgbClr val="FF9800"/>
                </a:solidFill>
              </a:defRPr>
            </a:lvl2pPr>
            <a:lvl3pPr lvl="2" rtl="0">
              <a:spcBef>
                <a:spcPts val="0"/>
              </a:spcBef>
              <a:buClr>
                <a:srgbClr val="FF9800"/>
              </a:buClr>
              <a:buSzPct val="100000"/>
              <a:buNone/>
              <a:defRPr sz="2667">
                <a:solidFill>
                  <a:srgbClr val="FF9800"/>
                </a:solidFill>
              </a:defRPr>
            </a:lvl3pPr>
            <a:lvl4pPr lvl="3" rtl="0">
              <a:spcBef>
                <a:spcPts val="0"/>
              </a:spcBef>
              <a:buClr>
                <a:srgbClr val="FF9800"/>
              </a:buClr>
              <a:buSzPct val="100000"/>
              <a:buNone/>
              <a:defRPr sz="2667">
                <a:solidFill>
                  <a:srgbClr val="FF9800"/>
                </a:solidFill>
              </a:defRPr>
            </a:lvl4pPr>
            <a:lvl5pPr lvl="4" rtl="0">
              <a:spcBef>
                <a:spcPts val="0"/>
              </a:spcBef>
              <a:buClr>
                <a:srgbClr val="FF9800"/>
              </a:buClr>
              <a:buSzPct val="100000"/>
              <a:buNone/>
              <a:defRPr sz="2667">
                <a:solidFill>
                  <a:srgbClr val="FF9800"/>
                </a:solidFill>
              </a:defRPr>
            </a:lvl5pPr>
            <a:lvl6pPr lvl="5" rtl="0">
              <a:spcBef>
                <a:spcPts val="0"/>
              </a:spcBef>
              <a:buClr>
                <a:srgbClr val="FF9800"/>
              </a:buClr>
              <a:buSzPct val="100000"/>
              <a:buNone/>
              <a:defRPr sz="2667">
                <a:solidFill>
                  <a:srgbClr val="FF9800"/>
                </a:solidFill>
              </a:defRPr>
            </a:lvl6pPr>
            <a:lvl7pPr lvl="6" rtl="0">
              <a:spcBef>
                <a:spcPts val="0"/>
              </a:spcBef>
              <a:buClr>
                <a:srgbClr val="FF9800"/>
              </a:buClr>
              <a:buSzPct val="100000"/>
              <a:buNone/>
              <a:defRPr sz="2667">
                <a:solidFill>
                  <a:srgbClr val="FF9800"/>
                </a:solidFill>
              </a:defRPr>
            </a:lvl7pPr>
            <a:lvl8pPr lvl="7" rtl="0">
              <a:spcBef>
                <a:spcPts val="0"/>
              </a:spcBef>
              <a:buClr>
                <a:srgbClr val="FF9800"/>
              </a:buClr>
              <a:buSzPct val="100000"/>
              <a:buNone/>
              <a:defRPr sz="2667">
                <a:solidFill>
                  <a:srgbClr val="FF9800"/>
                </a:solidFill>
              </a:defRPr>
            </a:lvl8pPr>
            <a:lvl9pPr lvl="8" rtl="0">
              <a:spcBef>
                <a:spcPts val="0"/>
              </a:spcBef>
              <a:buClr>
                <a:srgbClr val="FF9800"/>
              </a:buClr>
              <a:buSzPct val="100000"/>
              <a:buNone/>
              <a:defRPr sz="2667">
                <a:solidFill>
                  <a:srgbClr val="FF9800"/>
                </a:solidFill>
              </a:defRPr>
            </a:lvl9pPr>
          </a:lstStyle>
          <a:p>
            <a:endParaRPr/>
          </a:p>
        </p:txBody>
      </p:sp>
      <p:sp>
        <p:nvSpPr>
          <p:cNvPr id="11" name="Shape 194"/>
          <p:cNvSpPr txBox="1"/>
          <p:nvPr userDrawn="1"/>
        </p:nvSpPr>
        <p:spPr>
          <a:xfrm>
            <a:off x="618033" y="0"/>
            <a:ext cx="2908800" cy="4181600"/>
          </a:xfrm>
          <a:prstGeom prst="rect">
            <a:avLst/>
          </a:prstGeom>
          <a:noFill/>
          <a:ln>
            <a:noFill/>
          </a:ln>
        </p:spPr>
        <p:txBody>
          <a:bodyPr wrap="square" lIns="121900" tIns="121900" rIns="121900" bIns="121900" anchor="b"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 sz="16000" b="1" i="0" u="none" strike="noStrike" kern="0" cap="none" spc="0" normalizeH="0" baseline="0" noProof="0">
              <a:ln>
                <a:noFill/>
              </a:ln>
              <a:solidFill>
                <a:srgbClr val="3F5378"/>
              </a:solidFill>
              <a:effectLst/>
              <a:uLnTx/>
              <a:uFillTx/>
              <a:latin typeface="+mn-lt"/>
              <a:ea typeface="Roboto Condensed"/>
              <a:cs typeface="Roboto Condensed"/>
              <a:sym typeface="Roboto Condensed"/>
            </a:endParaRPr>
          </a:p>
        </p:txBody>
      </p:sp>
    </p:spTree>
    <p:extLst>
      <p:ext uri="{BB962C8B-B14F-4D97-AF65-F5344CB8AC3E}">
        <p14:creationId xmlns:p14="http://schemas.microsoft.com/office/powerpoint/2010/main" val="2974434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_Subtitle">
    <p:spTree>
      <p:nvGrpSpPr>
        <p:cNvPr id="1" name="Shape 24"/>
        <p:cNvGrpSpPr/>
        <p:nvPr/>
      </p:nvGrpSpPr>
      <p:grpSpPr>
        <a:xfrm>
          <a:off x="0" y="0"/>
          <a:ext cx="0" cy="0"/>
          <a:chOff x="0" y="0"/>
          <a:chExt cx="0" cy="0"/>
        </a:xfrm>
      </p:grpSpPr>
      <p:sp>
        <p:nvSpPr>
          <p:cNvPr id="25" name="Shape 25"/>
          <p:cNvSpPr/>
          <p:nvPr/>
        </p:nvSpPr>
        <p:spPr>
          <a:xfrm>
            <a:off x="7596285" y="3514025"/>
            <a:ext cx="1185600" cy="395200"/>
          </a:xfrm>
          <a:prstGeom prst="triangle">
            <a:avLst>
              <a:gd name="adj" fmla="val 32425"/>
            </a:avLst>
          </a:prstGeom>
          <a:solidFill>
            <a:srgbClr val="171F2D"/>
          </a:solidFill>
          <a:ln>
            <a:noFill/>
          </a:ln>
        </p:spPr>
        <p:txBody>
          <a:bodyPr wrap="square" lIns="121900" tIns="121900" rIns="121900" bIns="121900" anchor="ctr" anchorCtr="0">
            <a:noAutofit/>
          </a:bodyPr>
          <a:lstStyle/>
          <a:p>
            <a:pPr lvl="0" rtl="0">
              <a:spcBef>
                <a:spcPts val="0"/>
              </a:spcBef>
              <a:buNone/>
            </a:pPr>
            <a:endParaRPr sz="2400">
              <a:latin typeface="+mn-lt"/>
              <a:ea typeface="Arvo"/>
              <a:cs typeface="Arvo"/>
              <a:sym typeface="Arvo"/>
            </a:endParaRPr>
          </a:p>
        </p:txBody>
      </p:sp>
      <p:grpSp>
        <p:nvGrpSpPr>
          <p:cNvPr id="26" name="Shape 26"/>
          <p:cNvGrpSpPr/>
          <p:nvPr userDrawn="1"/>
        </p:nvGrpSpPr>
        <p:grpSpPr>
          <a:xfrm>
            <a:off x="0" y="-9451"/>
            <a:ext cx="11548531" cy="6867451"/>
            <a:chOff x="0" y="-7088"/>
            <a:chExt cx="8661398" cy="5150588"/>
          </a:xfrm>
        </p:grpSpPr>
        <p:sp>
          <p:nvSpPr>
            <p:cNvPr id="27" name="Shape 27"/>
            <p:cNvSpPr/>
            <p:nvPr userDrawn="1"/>
          </p:nvSpPr>
          <p:spPr>
            <a:xfrm>
              <a:off x="0" y="0"/>
              <a:ext cx="3525000" cy="5143500"/>
            </a:xfrm>
            <a:prstGeom prst="rect">
              <a:avLst/>
            </a:prstGeom>
            <a:solidFill>
              <a:srgbClr val="C7D3E6"/>
            </a:solidFill>
            <a:ln>
              <a:noFill/>
            </a:ln>
          </p:spPr>
          <p:txBody>
            <a:bodyPr wrap="square" lIns="91425" tIns="91425" rIns="91425" bIns="91425" anchor="ctr" anchorCtr="0">
              <a:noAutofit/>
            </a:bodyPr>
            <a:lstStyle/>
            <a:p>
              <a:pPr lvl="0">
                <a:spcBef>
                  <a:spcPts val="0"/>
                </a:spcBef>
                <a:buNone/>
              </a:pPr>
              <a:endParaRPr sz="2400">
                <a:latin typeface="+mn-lt"/>
              </a:endParaRPr>
            </a:p>
          </p:txBody>
        </p:sp>
        <p:sp>
          <p:nvSpPr>
            <p:cNvPr id="28" name="Shape 28"/>
            <p:cNvSpPr/>
            <p:nvPr/>
          </p:nvSpPr>
          <p:spPr>
            <a:xfrm rot="10800000" flipH="1">
              <a:off x="3517898" y="-7088"/>
              <a:ext cx="5143500" cy="5143500"/>
            </a:xfrm>
            <a:prstGeom prst="rtTriangle">
              <a:avLst/>
            </a:prstGeom>
            <a:solidFill>
              <a:srgbClr val="C7D3E6"/>
            </a:solid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grpSp>
      <p:grpSp>
        <p:nvGrpSpPr>
          <p:cNvPr id="29" name="Shape 29"/>
          <p:cNvGrpSpPr/>
          <p:nvPr/>
        </p:nvGrpSpPr>
        <p:grpSpPr>
          <a:xfrm rot="10800000" flipH="1">
            <a:off x="-2" y="3899768"/>
            <a:ext cx="8785449" cy="2703024"/>
            <a:chOff x="-9894852" y="-4493254"/>
            <a:chExt cx="21200407" cy="6522740"/>
          </a:xfrm>
          <a:solidFill>
            <a:srgbClr val="1F4E79"/>
          </a:solidFill>
        </p:grpSpPr>
        <p:sp>
          <p:nvSpPr>
            <p:cNvPr id="30" name="Shape 30"/>
            <p:cNvSpPr/>
            <p:nvPr/>
          </p:nvSpPr>
          <p:spPr>
            <a:xfrm>
              <a:off x="-9894852" y="-4493114"/>
              <a:ext cx="14685300" cy="6522600"/>
            </a:xfrm>
            <a:prstGeom prst="rect">
              <a:avLst/>
            </a:prstGeom>
            <a:grp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sp>
          <p:nvSpPr>
            <p:cNvPr id="31" name="Shape 31"/>
            <p:cNvSpPr/>
            <p:nvPr/>
          </p:nvSpPr>
          <p:spPr>
            <a:xfrm>
              <a:off x="4782955" y="-4493254"/>
              <a:ext cx="6522600" cy="6522600"/>
            </a:xfrm>
            <a:prstGeom prst="rtTriangle">
              <a:avLst/>
            </a:prstGeom>
            <a:grp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grpSp>
      <p:sp>
        <p:nvSpPr>
          <p:cNvPr id="40" name="Shape 40"/>
          <p:cNvSpPr txBox="1">
            <a:spLocks noGrp="1"/>
          </p:cNvSpPr>
          <p:nvPr>
            <p:ph type="ctrTitle"/>
          </p:nvPr>
        </p:nvSpPr>
        <p:spPr>
          <a:xfrm>
            <a:off x="618033" y="3828197"/>
            <a:ext cx="5459200" cy="1546400"/>
          </a:xfrm>
          <a:prstGeom prst="rect">
            <a:avLst/>
          </a:prstGeom>
        </p:spPr>
        <p:txBody>
          <a:bodyPr wrap="square" lIns="91425" tIns="91425" rIns="91425" bIns="91425" anchor="b" anchorCtr="0"/>
          <a:lstStyle>
            <a:lvl1pPr lvl="0" rtl="0">
              <a:spcBef>
                <a:spcPts val="0"/>
              </a:spcBef>
              <a:buSzPct val="100000"/>
              <a:defRPr sz="4000">
                <a:latin typeface="+mn-lt"/>
                <a:ea typeface="Roboto" panose="02000000000000000000" pitchFamily="2" charset="0"/>
                <a:cs typeface="Roboto" panose="02000000000000000000" pitchFamily="2" charset="0"/>
              </a:defRPr>
            </a:lvl1pPr>
            <a:lvl2pPr lvl="1" rtl="0">
              <a:spcBef>
                <a:spcPts val="0"/>
              </a:spcBef>
              <a:buSzPct val="100000"/>
              <a:defRPr sz="4000"/>
            </a:lvl2pPr>
            <a:lvl3pPr lvl="2" rtl="0">
              <a:spcBef>
                <a:spcPts val="0"/>
              </a:spcBef>
              <a:buSzPct val="100000"/>
              <a:defRPr sz="4000"/>
            </a:lvl3pPr>
            <a:lvl4pPr lvl="3" rtl="0">
              <a:spcBef>
                <a:spcPts val="0"/>
              </a:spcBef>
              <a:buSzPct val="100000"/>
              <a:defRPr sz="4000"/>
            </a:lvl4pPr>
            <a:lvl5pPr lvl="4" rtl="0">
              <a:spcBef>
                <a:spcPts val="0"/>
              </a:spcBef>
              <a:buSzPct val="100000"/>
              <a:defRPr sz="4000"/>
            </a:lvl5pPr>
            <a:lvl6pPr lvl="5" rtl="0">
              <a:spcBef>
                <a:spcPts val="0"/>
              </a:spcBef>
              <a:buSzPct val="100000"/>
              <a:defRPr sz="4000"/>
            </a:lvl6pPr>
            <a:lvl7pPr lvl="6" rtl="0">
              <a:spcBef>
                <a:spcPts val="0"/>
              </a:spcBef>
              <a:buSzPct val="100000"/>
              <a:defRPr sz="4000"/>
            </a:lvl7pPr>
            <a:lvl8pPr lvl="7" rtl="0">
              <a:spcBef>
                <a:spcPts val="0"/>
              </a:spcBef>
              <a:buSzPct val="100000"/>
              <a:defRPr sz="4000"/>
            </a:lvl8pPr>
            <a:lvl9pPr lvl="8" rtl="0">
              <a:spcBef>
                <a:spcPts val="0"/>
              </a:spcBef>
              <a:buSzPct val="100000"/>
              <a:defRPr sz="4000"/>
            </a:lvl9pPr>
          </a:lstStyle>
          <a:p>
            <a:endParaRPr/>
          </a:p>
        </p:txBody>
      </p:sp>
      <p:sp>
        <p:nvSpPr>
          <p:cNvPr id="41" name="Shape 41"/>
          <p:cNvSpPr txBox="1">
            <a:spLocks noGrp="1"/>
          </p:cNvSpPr>
          <p:nvPr>
            <p:ph type="subTitle" idx="1"/>
          </p:nvPr>
        </p:nvSpPr>
        <p:spPr>
          <a:xfrm>
            <a:off x="618033" y="5300599"/>
            <a:ext cx="5459200" cy="1046400"/>
          </a:xfrm>
          <a:prstGeom prst="rect">
            <a:avLst/>
          </a:prstGeom>
        </p:spPr>
        <p:txBody>
          <a:bodyPr wrap="square" lIns="91425" tIns="91425" rIns="91425" bIns="91425" anchor="t" anchorCtr="0"/>
          <a:lstStyle>
            <a:lvl1pPr lvl="0" rtl="0">
              <a:spcBef>
                <a:spcPts val="0"/>
              </a:spcBef>
              <a:buClr>
                <a:srgbClr val="00234C"/>
              </a:buClr>
              <a:buSzPct val="100000"/>
              <a:buNone/>
              <a:defRPr sz="2667">
                <a:solidFill>
                  <a:schemeClr val="bg1"/>
                </a:solidFill>
                <a:latin typeface="+mn-lt"/>
              </a:defRPr>
            </a:lvl1pPr>
            <a:lvl2pPr lvl="1" rtl="0">
              <a:spcBef>
                <a:spcPts val="0"/>
              </a:spcBef>
              <a:buClr>
                <a:srgbClr val="FF9800"/>
              </a:buClr>
              <a:buSzPct val="100000"/>
              <a:buNone/>
              <a:defRPr sz="2667">
                <a:solidFill>
                  <a:srgbClr val="FF9800"/>
                </a:solidFill>
              </a:defRPr>
            </a:lvl2pPr>
            <a:lvl3pPr lvl="2" rtl="0">
              <a:spcBef>
                <a:spcPts val="0"/>
              </a:spcBef>
              <a:buClr>
                <a:srgbClr val="FF9800"/>
              </a:buClr>
              <a:buSzPct val="100000"/>
              <a:buNone/>
              <a:defRPr sz="2667">
                <a:solidFill>
                  <a:srgbClr val="FF9800"/>
                </a:solidFill>
              </a:defRPr>
            </a:lvl3pPr>
            <a:lvl4pPr lvl="3" rtl="0">
              <a:spcBef>
                <a:spcPts val="0"/>
              </a:spcBef>
              <a:buClr>
                <a:srgbClr val="FF9800"/>
              </a:buClr>
              <a:buSzPct val="100000"/>
              <a:buNone/>
              <a:defRPr sz="2667">
                <a:solidFill>
                  <a:srgbClr val="FF9800"/>
                </a:solidFill>
              </a:defRPr>
            </a:lvl4pPr>
            <a:lvl5pPr lvl="4" rtl="0">
              <a:spcBef>
                <a:spcPts val="0"/>
              </a:spcBef>
              <a:buClr>
                <a:srgbClr val="FF9800"/>
              </a:buClr>
              <a:buSzPct val="100000"/>
              <a:buNone/>
              <a:defRPr sz="2667">
                <a:solidFill>
                  <a:srgbClr val="FF9800"/>
                </a:solidFill>
              </a:defRPr>
            </a:lvl5pPr>
            <a:lvl6pPr lvl="5" rtl="0">
              <a:spcBef>
                <a:spcPts val="0"/>
              </a:spcBef>
              <a:buClr>
                <a:srgbClr val="FF9800"/>
              </a:buClr>
              <a:buSzPct val="100000"/>
              <a:buNone/>
              <a:defRPr sz="2667">
                <a:solidFill>
                  <a:srgbClr val="FF9800"/>
                </a:solidFill>
              </a:defRPr>
            </a:lvl6pPr>
            <a:lvl7pPr lvl="6" rtl="0">
              <a:spcBef>
                <a:spcPts val="0"/>
              </a:spcBef>
              <a:buClr>
                <a:srgbClr val="FF9800"/>
              </a:buClr>
              <a:buSzPct val="100000"/>
              <a:buNone/>
              <a:defRPr sz="2667">
                <a:solidFill>
                  <a:srgbClr val="FF9800"/>
                </a:solidFill>
              </a:defRPr>
            </a:lvl7pPr>
            <a:lvl8pPr lvl="7" rtl="0">
              <a:spcBef>
                <a:spcPts val="0"/>
              </a:spcBef>
              <a:buClr>
                <a:srgbClr val="FF9800"/>
              </a:buClr>
              <a:buSzPct val="100000"/>
              <a:buNone/>
              <a:defRPr sz="2667">
                <a:solidFill>
                  <a:srgbClr val="FF9800"/>
                </a:solidFill>
              </a:defRPr>
            </a:lvl8pPr>
            <a:lvl9pPr lvl="8" rtl="0">
              <a:spcBef>
                <a:spcPts val="0"/>
              </a:spcBef>
              <a:buClr>
                <a:srgbClr val="FF9800"/>
              </a:buClr>
              <a:buSzPct val="100000"/>
              <a:buNone/>
              <a:defRPr sz="2667">
                <a:solidFill>
                  <a:srgbClr val="FF9800"/>
                </a:solidFill>
              </a:defRPr>
            </a:lvl9pPr>
          </a:lstStyle>
          <a:p>
            <a:endParaRPr/>
          </a:p>
        </p:txBody>
      </p:sp>
      <p:sp>
        <p:nvSpPr>
          <p:cNvPr id="11" name="Shape 194"/>
          <p:cNvSpPr txBox="1"/>
          <p:nvPr userDrawn="1"/>
        </p:nvSpPr>
        <p:spPr>
          <a:xfrm>
            <a:off x="618033" y="0"/>
            <a:ext cx="2908800" cy="4181600"/>
          </a:xfrm>
          <a:prstGeom prst="rect">
            <a:avLst/>
          </a:prstGeom>
          <a:noFill/>
          <a:ln>
            <a:noFill/>
          </a:ln>
        </p:spPr>
        <p:txBody>
          <a:bodyPr wrap="square" lIns="121900" tIns="121900" rIns="121900" bIns="121900" anchor="b"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 sz="16000" b="1" i="0" u="none" strike="noStrike" kern="0" cap="none" spc="0" normalizeH="0" baseline="0" noProof="0">
              <a:ln>
                <a:noFill/>
              </a:ln>
              <a:solidFill>
                <a:srgbClr val="3F5378"/>
              </a:solidFill>
              <a:effectLst/>
              <a:uLnTx/>
              <a:uFillTx/>
              <a:latin typeface="+mn-lt"/>
              <a:ea typeface="Roboto Condensed"/>
              <a:cs typeface="Roboto Condensed"/>
              <a:sym typeface="Roboto Condensed"/>
            </a:endParaRPr>
          </a:p>
        </p:txBody>
      </p:sp>
    </p:spTree>
    <p:extLst>
      <p:ext uri="{BB962C8B-B14F-4D97-AF65-F5344CB8AC3E}">
        <p14:creationId xmlns:p14="http://schemas.microsoft.com/office/powerpoint/2010/main" val="6649270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4_Subtitle">
    <p:spTree>
      <p:nvGrpSpPr>
        <p:cNvPr id="1" name="Shape 24"/>
        <p:cNvGrpSpPr/>
        <p:nvPr/>
      </p:nvGrpSpPr>
      <p:grpSpPr>
        <a:xfrm>
          <a:off x="0" y="0"/>
          <a:ext cx="0" cy="0"/>
          <a:chOff x="0" y="0"/>
          <a:chExt cx="0" cy="0"/>
        </a:xfrm>
      </p:grpSpPr>
      <p:sp>
        <p:nvSpPr>
          <p:cNvPr id="25" name="Shape 25"/>
          <p:cNvSpPr/>
          <p:nvPr/>
        </p:nvSpPr>
        <p:spPr>
          <a:xfrm>
            <a:off x="7596285" y="3514025"/>
            <a:ext cx="1185600" cy="395200"/>
          </a:xfrm>
          <a:prstGeom prst="triangle">
            <a:avLst>
              <a:gd name="adj" fmla="val 32425"/>
            </a:avLst>
          </a:prstGeom>
          <a:solidFill>
            <a:srgbClr val="171F2D"/>
          </a:solidFill>
          <a:ln>
            <a:noFill/>
          </a:ln>
        </p:spPr>
        <p:txBody>
          <a:bodyPr wrap="square" lIns="121900" tIns="121900" rIns="121900" bIns="121900" anchor="ctr" anchorCtr="0">
            <a:noAutofit/>
          </a:bodyPr>
          <a:lstStyle/>
          <a:p>
            <a:pPr lvl="0" rtl="0">
              <a:spcBef>
                <a:spcPts val="0"/>
              </a:spcBef>
              <a:buNone/>
            </a:pPr>
            <a:endParaRPr sz="2400">
              <a:latin typeface="+mn-lt"/>
              <a:ea typeface="Arvo"/>
              <a:cs typeface="Arvo"/>
              <a:sym typeface="Arvo"/>
            </a:endParaRPr>
          </a:p>
        </p:txBody>
      </p:sp>
      <p:grpSp>
        <p:nvGrpSpPr>
          <p:cNvPr id="26" name="Shape 26"/>
          <p:cNvGrpSpPr/>
          <p:nvPr userDrawn="1"/>
        </p:nvGrpSpPr>
        <p:grpSpPr>
          <a:xfrm>
            <a:off x="0" y="-9451"/>
            <a:ext cx="11548531" cy="6867451"/>
            <a:chOff x="0" y="-7088"/>
            <a:chExt cx="8661398" cy="5150588"/>
          </a:xfrm>
        </p:grpSpPr>
        <p:sp>
          <p:nvSpPr>
            <p:cNvPr id="27" name="Shape 27"/>
            <p:cNvSpPr/>
            <p:nvPr userDrawn="1"/>
          </p:nvSpPr>
          <p:spPr>
            <a:xfrm>
              <a:off x="0" y="0"/>
              <a:ext cx="3525000" cy="5143500"/>
            </a:xfrm>
            <a:prstGeom prst="rect">
              <a:avLst/>
            </a:prstGeom>
            <a:solidFill>
              <a:srgbClr val="C7D3E6"/>
            </a:solidFill>
            <a:ln>
              <a:noFill/>
            </a:ln>
          </p:spPr>
          <p:txBody>
            <a:bodyPr wrap="square" lIns="91425" tIns="91425" rIns="91425" bIns="91425" anchor="ctr" anchorCtr="0">
              <a:noAutofit/>
            </a:bodyPr>
            <a:lstStyle/>
            <a:p>
              <a:pPr lvl="0">
                <a:spcBef>
                  <a:spcPts val="0"/>
                </a:spcBef>
                <a:buNone/>
              </a:pPr>
              <a:endParaRPr sz="2400">
                <a:latin typeface="+mn-lt"/>
              </a:endParaRPr>
            </a:p>
          </p:txBody>
        </p:sp>
        <p:sp>
          <p:nvSpPr>
            <p:cNvPr id="28" name="Shape 28"/>
            <p:cNvSpPr/>
            <p:nvPr/>
          </p:nvSpPr>
          <p:spPr>
            <a:xfrm rot="10800000" flipH="1">
              <a:off x="3517898" y="-7088"/>
              <a:ext cx="5143500" cy="5143500"/>
            </a:xfrm>
            <a:prstGeom prst="rtTriangle">
              <a:avLst/>
            </a:prstGeom>
            <a:solidFill>
              <a:srgbClr val="C7D3E6"/>
            </a:solid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grpSp>
      <p:grpSp>
        <p:nvGrpSpPr>
          <p:cNvPr id="29" name="Shape 29"/>
          <p:cNvGrpSpPr/>
          <p:nvPr/>
        </p:nvGrpSpPr>
        <p:grpSpPr>
          <a:xfrm rot="10800000" flipH="1">
            <a:off x="-2" y="3899768"/>
            <a:ext cx="8785449" cy="2703024"/>
            <a:chOff x="-9894852" y="-4493254"/>
            <a:chExt cx="21200407" cy="6522740"/>
          </a:xfrm>
          <a:solidFill>
            <a:srgbClr val="1F4E79"/>
          </a:solidFill>
        </p:grpSpPr>
        <p:sp>
          <p:nvSpPr>
            <p:cNvPr id="30" name="Shape 30"/>
            <p:cNvSpPr/>
            <p:nvPr/>
          </p:nvSpPr>
          <p:spPr>
            <a:xfrm>
              <a:off x="-9894852" y="-4493114"/>
              <a:ext cx="14685300" cy="6522600"/>
            </a:xfrm>
            <a:prstGeom prst="rect">
              <a:avLst/>
            </a:prstGeom>
            <a:grp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sp>
          <p:nvSpPr>
            <p:cNvPr id="31" name="Shape 31"/>
            <p:cNvSpPr/>
            <p:nvPr/>
          </p:nvSpPr>
          <p:spPr>
            <a:xfrm>
              <a:off x="4782955" y="-4493254"/>
              <a:ext cx="6522600" cy="6522600"/>
            </a:xfrm>
            <a:prstGeom prst="rtTriangle">
              <a:avLst/>
            </a:prstGeom>
            <a:grp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grpSp>
      <p:sp>
        <p:nvSpPr>
          <p:cNvPr id="40" name="Shape 40"/>
          <p:cNvSpPr txBox="1">
            <a:spLocks noGrp="1"/>
          </p:cNvSpPr>
          <p:nvPr>
            <p:ph type="ctrTitle"/>
          </p:nvPr>
        </p:nvSpPr>
        <p:spPr>
          <a:xfrm>
            <a:off x="618033" y="3828197"/>
            <a:ext cx="5459200" cy="1546400"/>
          </a:xfrm>
          <a:prstGeom prst="rect">
            <a:avLst/>
          </a:prstGeom>
        </p:spPr>
        <p:txBody>
          <a:bodyPr wrap="square" lIns="91425" tIns="91425" rIns="91425" bIns="91425" anchor="b" anchorCtr="0"/>
          <a:lstStyle>
            <a:lvl1pPr lvl="0" rtl="0">
              <a:spcBef>
                <a:spcPts val="0"/>
              </a:spcBef>
              <a:buSzPct val="100000"/>
              <a:defRPr sz="4000">
                <a:latin typeface="+mn-lt"/>
                <a:ea typeface="Roboto" panose="02000000000000000000" pitchFamily="2" charset="0"/>
                <a:cs typeface="Roboto" panose="02000000000000000000" pitchFamily="2" charset="0"/>
              </a:defRPr>
            </a:lvl1pPr>
            <a:lvl2pPr lvl="1" rtl="0">
              <a:spcBef>
                <a:spcPts val="0"/>
              </a:spcBef>
              <a:buSzPct val="100000"/>
              <a:defRPr sz="4000"/>
            </a:lvl2pPr>
            <a:lvl3pPr lvl="2" rtl="0">
              <a:spcBef>
                <a:spcPts val="0"/>
              </a:spcBef>
              <a:buSzPct val="100000"/>
              <a:defRPr sz="4000"/>
            </a:lvl3pPr>
            <a:lvl4pPr lvl="3" rtl="0">
              <a:spcBef>
                <a:spcPts val="0"/>
              </a:spcBef>
              <a:buSzPct val="100000"/>
              <a:defRPr sz="4000"/>
            </a:lvl4pPr>
            <a:lvl5pPr lvl="4" rtl="0">
              <a:spcBef>
                <a:spcPts val="0"/>
              </a:spcBef>
              <a:buSzPct val="100000"/>
              <a:defRPr sz="4000"/>
            </a:lvl5pPr>
            <a:lvl6pPr lvl="5" rtl="0">
              <a:spcBef>
                <a:spcPts val="0"/>
              </a:spcBef>
              <a:buSzPct val="100000"/>
              <a:defRPr sz="4000"/>
            </a:lvl6pPr>
            <a:lvl7pPr lvl="6" rtl="0">
              <a:spcBef>
                <a:spcPts val="0"/>
              </a:spcBef>
              <a:buSzPct val="100000"/>
              <a:defRPr sz="4000"/>
            </a:lvl7pPr>
            <a:lvl8pPr lvl="7" rtl="0">
              <a:spcBef>
                <a:spcPts val="0"/>
              </a:spcBef>
              <a:buSzPct val="100000"/>
              <a:defRPr sz="4000"/>
            </a:lvl8pPr>
            <a:lvl9pPr lvl="8" rtl="0">
              <a:spcBef>
                <a:spcPts val="0"/>
              </a:spcBef>
              <a:buSzPct val="100000"/>
              <a:defRPr sz="4000"/>
            </a:lvl9pPr>
          </a:lstStyle>
          <a:p>
            <a:endParaRPr/>
          </a:p>
        </p:txBody>
      </p:sp>
      <p:sp>
        <p:nvSpPr>
          <p:cNvPr id="41" name="Shape 41"/>
          <p:cNvSpPr txBox="1">
            <a:spLocks noGrp="1"/>
          </p:cNvSpPr>
          <p:nvPr>
            <p:ph type="subTitle" idx="1"/>
          </p:nvPr>
        </p:nvSpPr>
        <p:spPr>
          <a:xfrm>
            <a:off x="618033" y="5300599"/>
            <a:ext cx="5459200" cy="1046400"/>
          </a:xfrm>
          <a:prstGeom prst="rect">
            <a:avLst/>
          </a:prstGeom>
        </p:spPr>
        <p:txBody>
          <a:bodyPr wrap="square" lIns="91425" tIns="91425" rIns="91425" bIns="91425" anchor="t" anchorCtr="0"/>
          <a:lstStyle>
            <a:lvl1pPr lvl="0" rtl="0">
              <a:spcBef>
                <a:spcPts val="0"/>
              </a:spcBef>
              <a:buClr>
                <a:srgbClr val="00234C"/>
              </a:buClr>
              <a:buSzPct val="100000"/>
              <a:buNone/>
              <a:defRPr sz="2667">
                <a:solidFill>
                  <a:schemeClr val="bg1"/>
                </a:solidFill>
                <a:latin typeface="+mn-lt"/>
              </a:defRPr>
            </a:lvl1pPr>
            <a:lvl2pPr lvl="1" rtl="0">
              <a:spcBef>
                <a:spcPts val="0"/>
              </a:spcBef>
              <a:buClr>
                <a:srgbClr val="FF9800"/>
              </a:buClr>
              <a:buSzPct val="100000"/>
              <a:buNone/>
              <a:defRPr sz="2667">
                <a:solidFill>
                  <a:srgbClr val="FF9800"/>
                </a:solidFill>
              </a:defRPr>
            </a:lvl2pPr>
            <a:lvl3pPr lvl="2" rtl="0">
              <a:spcBef>
                <a:spcPts val="0"/>
              </a:spcBef>
              <a:buClr>
                <a:srgbClr val="FF9800"/>
              </a:buClr>
              <a:buSzPct val="100000"/>
              <a:buNone/>
              <a:defRPr sz="2667">
                <a:solidFill>
                  <a:srgbClr val="FF9800"/>
                </a:solidFill>
              </a:defRPr>
            </a:lvl3pPr>
            <a:lvl4pPr lvl="3" rtl="0">
              <a:spcBef>
                <a:spcPts val="0"/>
              </a:spcBef>
              <a:buClr>
                <a:srgbClr val="FF9800"/>
              </a:buClr>
              <a:buSzPct val="100000"/>
              <a:buNone/>
              <a:defRPr sz="2667">
                <a:solidFill>
                  <a:srgbClr val="FF9800"/>
                </a:solidFill>
              </a:defRPr>
            </a:lvl4pPr>
            <a:lvl5pPr lvl="4" rtl="0">
              <a:spcBef>
                <a:spcPts val="0"/>
              </a:spcBef>
              <a:buClr>
                <a:srgbClr val="FF9800"/>
              </a:buClr>
              <a:buSzPct val="100000"/>
              <a:buNone/>
              <a:defRPr sz="2667">
                <a:solidFill>
                  <a:srgbClr val="FF9800"/>
                </a:solidFill>
              </a:defRPr>
            </a:lvl5pPr>
            <a:lvl6pPr lvl="5" rtl="0">
              <a:spcBef>
                <a:spcPts val="0"/>
              </a:spcBef>
              <a:buClr>
                <a:srgbClr val="FF9800"/>
              </a:buClr>
              <a:buSzPct val="100000"/>
              <a:buNone/>
              <a:defRPr sz="2667">
                <a:solidFill>
                  <a:srgbClr val="FF9800"/>
                </a:solidFill>
              </a:defRPr>
            </a:lvl6pPr>
            <a:lvl7pPr lvl="6" rtl="0">
              <a:spcBef>
                <a:spcPts val="0"/>
              </a:spcBef>
              <a:buClr>
                <a:srgbClr val="FF9800"/>
              </a:buClr>
              <a:buSzPct val="100000"/>
              <a:buNone/>
              <a:defRPr sz="2667">
                <a:solidFill>
                  <a:srgbClr val="FF9800"/>
                </a:solidFill>
              </a:defRPr>
            </a:lvl7pPr>
            <a:lvl8pPr lvl="7" rtl="0">
              <a:spcBef>
                <a:spcPts val="0"/>
              </a:spcBef>
              <a:buClr>
                <a:srgbClr val="FF9800"/>
              </a:buClr>
              <a:buSzPct val="100000"/>
              <a:buNone/>
              <a:defRPr sz="2667">
                <a:solidFill>
                  <a:srgbClr val="FF9800"/>
                </a:solidFill>
              </a:defRPr>
            </a:lvl8pPr>
            <a:lvl9pPr lvl="8" rtl="0">
              <a:spcBef>
                <a:spcPts val="0"/>
              </a:spcBef>
              <a:buClr>
                <a:srgbClr val="FF9800"/>
              </a:buClr>
              <a:buSzPct val="100000"/>
              <a:buNone/>
              <a:defRPr sz="2667">
                <a:solidFill>
                  <a:srgbClr val="FF9800"/>
                </a:solidFill>
              </a:defRPr>
            </a:lvl9pPr>
          </a:lstStyle>
          <a:p>
            <a:endParaRPr/>
          </a:p>
        </p:txBody>
      </p:sp>
      <p:sp>
        <p:nvSpPr>
          <p:cNvPr id="11" name="Shape 194"/>
          <p:cNvSpPr txBox="1"/>
          <p:nvPr userDrawn="1"/>
        </p:nvSpPr>
        <p:spPr>
          <a:xfrm>
            <a:off x="618033" y="0"/>
            <a:ext cx="2908800" cy="4181600"/>
          </a:xfrm>
          <a:prstGeom prst="rect">
            <a:avLst/>
          </a:prstGeom>
          <a:noFill/>
          <a:ln>
            <a:noFill/>
          </a:ln>
        </p:spPr>
        <p:txBody>
          <a:bodyPr wrap="square" lIns="121900" tIns="121900" rIns="121900" bIns="121900" anchor="b"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 sz="16000" b="1" i="0" u="none" strike="noStrike" kern="0" cap="none" spc="0" normalizeH="0" baseline="0" noProof="0">
              <a:ln>
                <a:noFill/>
              </a:ln>
              <a:solidFill>
                <a:srgbClr val="3F5378"/>
              </a:solidFill>
              <a:effectLst/>
              <a:uLnTx/>
              <a:uFillTx/>
              <a:latin typeface="+mn-lt"/>
              <a:ea typeface="Roboto Condensed"/>
              <a:cs typeface="Roboto Condensed"/>
              <a:sym typeface="Roboto Condensed"/>
            </a:endParaRPr>
          </a:p>
        </p:txBody>
      </p:sp>
    </p:spTree>
    <p:extLst>
      <p:ext uri="{BB962C8B-B14F-4D97-AF65-F5344CB8AC3E}">
        <p14:creationId xmlns:p14="http://schemas.microsoft.com/office/powerpoint/2010/main" val="390955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5_Subtitle">
    <p:spTree>
      <p:nvGrpSpPr>
        <p:cNvPr id="1" name="Shape 24"/>
        <p:cNvGrpSpPr/>
        <p:nvPr/>
      </p:nvGrpSpPr>
      <p:grpSpPr>
        <a:xfrm>
          <a:off x="0" y="0"/>
          <a:ext cx="0" cy="0"/>
          <a:chOff x="0" y="0"/>
          <a:chExt cx="0" cy="0"/>
        </a:xfrm>
      </p:grpSpPr>
      <p:sp>
        <p:nvSpPr>
          <p:cNvPr id="25" name="Shape 25"/>
          <p:cNvSpPr/>
          <p:nvPr/>
        </p:nvSpPr>
        <p:spPr>
          <a:xfrm>
            <a:off x="7596285" y="3514025"/>
            <a:ext cx="1185600" cy="395200"/>
          </a:xfrm>
          <a:prstGeom prst="triangle">
            <a:avLst>
              <a:gd name="adj" fmla="val 32425"/>
            </a:avLst>
          </a:prstGeom>
          <a:solidFill>
            <a:srgbClr val="171F2D"/>
          </a:solidFill>
          <a:ln>
            <a:noFill/>
          </a:ln>
        </p:spPr>
        <p:txBody>
          <a:bodyPr wrap="square" lIns="121900" tIns="121900" rIns="121900" bIns="121900" anchor="ctr" anchorCtr="0">
            <a:noAutofit/>
          </a:bodyPr>
          <a:lstStyle/>
          <a:p>
            <a:pPr lvl="0" rtl="0">
              <a:spcBef>
                <a:spcPts val="0"/>
              </a:spcBef>
              <a:buNone/>
            </a:pPr>
            <a:endParaRPr sz="2400">
              <a:latin typeface="+mn-lt"/>
              <a:ea typeface="Arvo"/>
              <a:cs typeface="Arvo"/>
              <a:sym typeface="Arvo"/>
            </a:endParaRPr>
          </a:p>
        </p:txBody>
      </p:sp>
      <p:grpSp>
        <p:nvGrpSpPr>
          <p:cNvPr id="26" name="Shape 26"/>
          <p:cNvGrpSpPr/>
          <p:nvPr userDrawn="1"/>
        </p:nvGrpSpPr>
        <p:grpSpPr>
          <a:xfrm>
            <a:off x="0" y="-9451"/>
            <a:ext cx="11548531" cy="6867451"/>
            <a:chOff x="0" y="-7088"/>
            <a:chExt cx="8661398" cy="5150588"/>
          </a:xfrm>
        </p:grpSpPr>
        <p:sp>
          <p:nvSpPr>
            <p:cNvPr id="27" name="Shape 27"/>
            <p:cNvSpPr/>
            <p:nvPr userDrawn="1"/>
          </p:nvSpPr>
          <p:spPr>
            <a:xfrm>
              <a:off x="0" y="0"/>
              <a:ext cx="3525000" cy="5143500"/>
            </a:xfrm>
            <a:prstGeom prst="rect">
              <a:avLst/>
            </a:prstGeom>
            <a:solidFill>
              <a:srgbClr val="C7D3E6"/>
            </a:solidFill>
            <a:ln>
              <a:noFill/>
            </a:ln>
          </p:spPr>
          <p:txBody>
            <a:bodyPr wrap="square" lIns="91425" tIns="91425" rIns="91425" bIns="91425" anchor="ctr" anchorCtr="0">
              <a:noAutofit/>
            </a:bodyPr>
            <a:lstStyle/>
            <a:p>
              <a:pPr lvl="0">
                <a:spcBef>
                  <a:spcPts val="0"/>
                </a:spcBef>
                <a:buNone/>
              </a:pPr>
              <a:endParaRPr sz="2400">
                <a:latin typeface="+mn-lt"/>
              </a:endParaRPr>
            </a:p>
          </p:txBody>
        </p:sp>
        <p:sp>
          <p:nvSpPr>
            <p:cNvPr id="28" name="Shape 28"/>
            <p:cNvSpPr/>
            <p:nvPr/>
          </p:nvSpPr>
          <p:spPr>
            <a:xfrm rot="10800000" flipH="1">
              <a:off x="3517898" y="-7088"/>
              <a:ext cx="5143500" cy="5143500"/>
            </a:xfrm>
            <a:prstGeom prst="rtTriangle">
              <a:avLst/>
            </a:prstGeom>
            <a:solidFill>
              <a:srgbClr val="C7D3E6"/>
            </a:solid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grpSp>
      <p:grpSp>
        <p:nvGrpSpPr>
          <p:cNvPr id="29" name="Shape 29"/>
          <p:cNvGrpSpPr/>
          <p:nvPr/>
        </p:nvGrpSpPr>
        <p:grpSpPr>
          <a:xfrm rot="10800000" flipH="1">
            <a:off x="-2" y="3899768"/>
            <a:ext cx="8785449" cy="2703024"/>
            <a:chOff x="-9894852" y="-4493254"/>
            <a:chExt cx="21200407" cy="6522740"/>
          </a:xfrm>
          <a:solidFill>
            <a:srgbClr val="1F4E79"/>
          </a:solidFill>
        </p:grpSpPr>
        <p:sp>
          <p:nvSpPr>
            <p:cNvPr id="30" name="Shape 30"/>
            <p:cNvSpPr/>
            <p:nvPr/>
          </p:nvSpPr>
          <p:spPr>
            <a:xfrm>
              <a:off x="-9894852" y="-4493114"/>
              <a:ext cx="14685300" cy="6522600"/>
            </a:xfrm>
            <a:prstGeom prst="rect">
              <a:avLst/>
            </a:prstGeom>
            <a:grp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sp>
          <p:nvSpPr>
            <p:cNvPr id="31" name="Shape 31"/>
            <p:cNvSpPr/>
            <p:nvPr/>
          </p:nvSpPr>
          <p:spPr>
            <a:xfrm>
              <a:off x="4782955" y="-4493254"/>
              <a:ext cx="6522600" cy="6522600"/>
            </a:xfrm>
            <a:prstGeom prst="rtTriangle">
              <a:avLst/>
            </a:prstGeom>
            <a:grp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grpSp>
      <p:sp>
        <p:nvSpPr>
          <p:cNvPr id="40" name="Shape 40"/>
          <p:cNvSpPr txBox="1">
            <a:spLocks noGrp="1"/>
          </p:cNvSpPr>
          <p:nvPr>
            <p:ph type="ctrTitle"/>
          </p:nvPr>
        </p:nvSpPr>
        <p:spPr>
          <a:xfrm>
            <a:off x="618033" y="3828197"/>
            <a:ext cx="5459200" cy="1546400"/>
          </a:xfrm>
          <a:prstGeom prst="rect">
            <a:avLst/>
          </a:prstGeom>
        </p:spPr>
        <p:txBody>
          <a:bodyPr wrap="square" lIns="91425" tIns="91425" rIns="91425" bIns="91425" anchor="b" anchorCtr="0"/>
          <a:lstStyle>
            <a:lvl1pPr lvl="0" rtl="0">
              <a:spcBef>
                <a:spcPts val="0"/>
              </a:spcBef>
              <a:buSzPct val="100000"/>
              <a:defRPr sz="4000">
                <a:latin typeface="+mn-lt"/>
                <a:ea typeface="Roboto" panose="02000000000000000000" pitchFamily="2" charset="0"/>
                <a:cs typeface="Roboto" panose="02000000000000000000" pitchFamily="2" charset="0"/>
              </a:defRPr>
            </a:lvl1pPr>
            <a:lvl2pPr lvl="1" rtl="0">
              <a:spcBef>
                <a:spcPts val="0"/>
              </a:spcBef>
              <a:buSzPct val="100000"/>
              <a:defRPr sz="4000"/>
            </a:lvl2pPr>
            <a:lvl3pPr lvl="2" rtl="0">
              <a:spcBef>
                <a:spcPts val="0"/>
              </a:spcBef>
              <a:buSzPct val="100000"/>
              <a:defRPr sz="4000"/>
            </a:lvl3pPr>
            <a:lvl4pPr lvl="3" rtl="0">
              <a:spcBef>
                <a:spcPts val="0"/>
              </a:spcBef>
              <a:buSzPct val="100000"/>
              <a:defRPr sz="4000"/>
            </a:lvl4pPr>
            <a:lvl5pPr lvl="4" rtl="0">
              <a:spcBef>
                <a:spcPts val="0"/>
              </a:spcBef>
              <a:buSzPct val="100000"/>
              <a:defRPr sz="4000"/>
            </a:lvl5pPr>
            <a:lvl6pPr lvl="5" rtl="0">
              <a:spcBef>
                <a:spcPts val="0"/>
              </a:spcBef>
              <a:buSzPct val="100000"/>
              <a:defRPr sz="4000"/>
            </a:lvl6pPr>
            <a:lvl7pPr lvl="6" rtl="0">
              <a:spcBef>
                <a:spcPts val="0"/>
              </a:spcBef>
              <a:buSzPct val="100000"/>
              <a:defRPr sz="4000"/>
            </a:lvl7pPr>
            <a:lvl8pPr lvl="7" rtl="0">
              <a:spcBef>
                <a:spcPts val="0"/>
              </a:spcBef>
              <a:buSzPct val="100000"/>
              <a:defRPr sz="4000"/>
            </a:lvl8pPr>
            <a:lvl9pPr lvl="8" rtl="0">
              <a:spcBef>
                <a:spcPts val="0"/>
              </a:spcBef>
              <a:buSzPct val="100000"/>
              <a:defRPr sz="4000"/>
            </a:lvl9pPr>
          </a:lstStyle>
          <a:p>
            <a:endParaRPr/>
          </a:p>
        </p:txBody>
      </p:sp>
      <p:sp>
        <p:nvSpPr>
          <p:cNvPr id="41" name="Shape 41"/>
          <p:cNvSpPr txBox="1">
            <a:spLocks noGrp="1"/>
          </p:cNvSpPr>
          <p:nvPr>
            <p:ph type="subTitle" idx="1"/>
          </p:nvPr>
        </p:nvSpPr>
        <p:spPr>
          <a:xfrm>
            <a:off x="618033" y="5300599"/>
            <a:ext cx="5459200" cy="1046400"/>
          </a:xfrm>
          <a:prstGeom prst="rect">
            <a:avLst/>
          </a:prstGeom>
        </p:spPr>
        <p:txBody>
          <a:bodyPr wrap="square" lIns="91425" tIns="91425" rIns="91425" bIns="91425" anchor="t" anchorCtr="0"/>
          <a:lstStyle>
            <a:lvl1pPr lvl="0" rtl="0">
              <a:spcBef>
                <a:spcPts val="0"/>
              </a:spcBef>
              <a:buClr>
                <a:srgbClr val="00234C"/>
              </a:buClr>
              <a:buSzPct val="100000"/>
              <a:buNone/>
              <a:defRPr sz="2667">
                <a:solidFill>
                  <a:schemeClr val="bg1"/>
                </a:solidFill>
                <a:latin typeface="+mn-lt"/>
              </a:defRPr>
            </a:lvl1pPr>
            <a:lvl2pPr lvl="1" rtl="0">
              <a:spcBef>
                <a:spcPts val="0"/>
              </a:spcBef>
              <a:buClr>
                <a:srgbClr val="FF9800"/>
              </a:buClr>
              <a:buSzPct val="100000"/>
              <a:buNone/>
              <a:defRPr sz="2667">
                <a:solidFill>
                  <a:srgbClr val="FF9800"/>
                </a:solidFill>
              </a:defRPr>
            </a:lvl2pPr>
            <a:lvl3pPr lvl="2" rtl="0">
              <a:spcBef>
                <a:spcPts val="0"/>
              </a:spcBef>
              <a:buClr>
                <a:srgbClr val="FF9800"/>
              </a:buClr>
              <a:buSzPct val="100000"/>
              <a:buNone/>
              <a:defRPr sz="2667">
                <a:solidFill>
                  <a:srgbClr val="FF9800"/>
                </a:solidFill>
              </a:defRPr>
            </a:lvl3pPr>
            <a:lvl4pPr lvl="3" rtl="0">
              <a:spcBef>
                <a:spcPts val="0"/>
              </a:spcBef>
              <a:buClr>
                <a:srgbClr val="FF9800"/>
              </a:buClr>
              <a:buSzPct val="100000"/>
              <a:buNone/>
              <a:defRPr sz="2667">
                <a:solidFill>
                  <a:srgbClr val="FF9800"/>
                </a:solidFill>
              </a:defRPr>
            </a:lvl4pPr>
            <a:lvl5pPr lvl="4" rtl="0">
              <a:spcBef>
                <a:spcPts val="0"/>
              </a:spcBef>
              <a:buClr>
                <a:srgbClr val="FF9800"/>
              </a:buClr>
              <a:buSzPct val="100000"/>
              <a:buNone/>
              <a:defRPr sz="2667">
                <a:solidFill>
                  <a:srgbClr val="FF9800"/>
                </a:solidFill>
              </a:defRPr>
            </a:lvl5pPr>
            <a:lvl6pPr lvl="5" rtl="0">
              <a:spcBef>
                <a:spcPts val="0"/>
              </a:spcBef>
              <a:buClr>
                <a:srgbClr val="FF9800"/>
              </a:buClr>
              <a:buSzPct val="100000"/>
              <a:buNone/>
              <a:defRPr sz="2667">
                <a:solidFill>
                  <a:srgbClr val="FF9800"/>
                </a:solidFill>
              </a:defRPr>
            </a:lvl6pPr>
            <a:lvl7pPr lvl="6" rtl="0">
              <a:spcBef>
                <a:spcPts val="0"/>
              </a:spcBef>
              <a:buClr>
                <a:srgbClr val="FF9800"/>
              </a:buClr>
              <a:buSzPct val="100000"/>
              <a:buNone/>
              <a:defRPr sz="2667">
                <a:solidFill>
                  <a:srgbClr val="FF9800"/>
                </a:solidFill>
              </a:defRPr>
            </a:lvl7pPr>
            <a:lvl8pPr lvl="7" rtl="0">
              <a:spcBef>
                <a:spcPts val="0"/>
              </a:spcBef>
              <a:buClr>
                <a:srgbClr val="FF9800"/>
              </a:buClr>
              <a:buSzPct val="100000"/>
              <a:buNone/>
              <a:defRPr sz="2667">
                <a:solidFill>
                  <a:srgbClr val="FF9800"/>
                </a:solidFill>
              </a:defRPr>
            </a:lvl8pPr>
            <a:lvl9pPr lvl="8" rtl="0">
              <a:spcBef>
                <a:spcPts val="0"/>
              </a:spcBef>
              <a:buClr>
                <a:srgbClr val="FF9800"/>
              </a:buClr>
              <a:buSzPct val="100000"/>
              <a:buNone/>
              <a:defRPr sz="2667">
                <a:solidFill>
                  <a:srgbClr val="FF9800"/>
                </a:solidFill>
              </a:defRPr>
            </a:lvl9pPr>
          </a:lstStyle>
          <a:p>
            <a:endParaRPr/>
          </a:p>
        </p:txBody>
      </p:sp>
      <p:sp>
        <p:nvSpPr>
          <p:cNvPr id="11" name="Shape 194"/>
          <p:cNvSpPr txBox="1"/>
          <p:nvPr userDrawn="1"/>
        </p:nvSpPr>
        <p:spPr>
          <a:xfrm>
            <a:off x="618033" y="0"/>
            <a:ext cx="2908800" cy="4181600"/>
          </a:xfrm>
          <a:prstGeom prst="rect">
            <a:avLst/>
          </a:prstGeom>
          <a:noFill/>
          <a:ln>
            <a:noFill/>
          </a:ln>
        </p:spPr>
        <p:txBody>
          <a:bodyPr wrap="square" lIns="121900" tIns="121900" rIns="121900" bIns="121900" anchor="b"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 sz="16000" b="1" i="0" u="none" strike="noStrike" kern="0" cap="none" spc="0" normalizeH="0" baseline="0" noProof="0">
              <a:ln>
                <a:noFill/>
              </a:ln>
              <a:solidFill>
                <a:srgbClr val="3F5378"/>
              </a:solidFill>
              <a:effectLst/>
              <a:uLnTx/>
              <a:uFillTx/>
              <a:latin typeface="+mn-lt"/>
              <a:ea typeface="Roboto Condensed"/>
              <a:cs typeface="Roboto Condensed"/>
              <a:sym typeface="Roboto Condensed"/>
            </a:endParaRPr>
          </a:p>
        </p:txBody>
      </p:sp>
    </p:spTree>
    <p:extLst>
      <p:ext uri="{BB962C8B-B14F-4D97-AF65-F5344CB8AC3E}">
        <p14:creationId xmlns:p14="http://schemas.microsoft.com/office/powerpoint/2010/main" val="11360026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6_Subtitle">
    <p:spTree>
      <p:nvGrpSpPr>
        <p:cNvPr id="1" name="Shape 24"/>
        <p:cNvGrpSpPr/>
        <p:nvPr/>
      </p:nvGrpSpPr>
      <p:grpSpPr>
        <a:xfrm>
          <a:off x="0" y="0"/>
          <a:ext cx="0" cy="0"/>
          <a:chOff x="0" y="0"/>
          <a:chExt cx="0" cy="0"/>
        </a:xfrm>
      </p:grpSpPr>
      <p:sp>
        <p:nvSpPr>
          <p:cNvPr id="25" name="Shape 25"/>
          <p:cNvSpPr/>
          <p:nvPr/>
        </p:nvSpPr>
        <p:spPr>
          <a:xfrm>
            <a:off x="7596285" y="3514025"/>
            <a:ext cx="1185600" cy="395200"/>
          </a:xfrm>
          <a:prstGeom prst="triangle">
            <a:avLst>
              <a:gd name="adj" fmla="val 32425"/>
            </a:avLst>
          </a:prstGeom>
          <a:solidFill>
            <a:srgbClr val="171F2D"/>
          </a:solidFill>
          <a:ln>
            <a:noFill/>
          </a:ln>
        </p:spPr>
        <p:txBody>
          <a:bodyPr wrap="square" lIns="121900" tIns="121900" rIns="121900" bIns="121900" anchor="ctr" anchorCtr="0">
            <a:noAutofit/>
          </a:bodyPr>
          <a:lstStyle/>
          <a:p>
            <a:pPr lvl="0" rtl="0">
              <a:spcBef>
                <a:spcPts val="0"/>
              </a:spcBef>
              <a:buNone/>
            </a:pPr>
            <a:endParaRPr sz="2400">
              <a:latin typeface="+mn-lt"/>
              <a:ea typeface="Arvo"/>
              <a:cs typeface="Arvo"/>
              <a:sym typeface="Arvo"/>
            </a:endParaRPr>
          </a:p>
        </p:txBody>
      </p:sp>
      <p:grpSp>
        <p:nvGrpSpPr>
          <p:cNvPr id="26" name="Shape 26"/>
          <p:cNvGrpSpPr/>
          <p:nvPr userDrawn="1"/>
        </p:nvGrpSpPr>
        <p:grpSpPr>
          <a:xfrm>
            <a:off x="0" y="-9451"/>
            <a:ext cx="11548531" cy="6867451"/>
            <a:chOff x="0" y="-7088"/>
            <a:chExt cx="8661398" cy="5150588"/>
          </a:xfrm>
        </p:grpSpPr>
        <p:sp>
          <p:nvSpPr>
            <p:cNvPr id="27" name="Shape 27"/>
            <p:cNvSpPr/>
            <p:nvPr userDrawn="1"/>
          </p:nvSpPr>
          <p:spPr>
            <a:xfrm>
              <a:off x="0" y="0"/>
              <a:ext cx="3525000" cy="5143500"/>
            </a:xfrm>
            <a:prstGeom prst="rect">
              <a:avLst/>
            </a:prstGeom>
            <a:solidFill>
              <a:srgbClr val="C7D3E6"/>
            </a:solidFill>
            <a:ln>
              <a:noFill/>
            </a:ln>
          </p:spPr>
          <p:txBody>
            <a:bodyPr wrap="square" lIns="91425" tIns="91425" rIns="91425" bIns="91425" anchor="ctr" anchorCtr="0">
              <a:noAutofit/>
            </a:bodyPr>
            <a:lstStyle/>
            <a:p>
              <a:pPr lvl="0">
                <a:spcBef>
                  <a:spcPts val="0"/>
                </a:spcBef>
                <a:buNone/>
              </a:pPr>
              <a:endParaRPr sz="2400">
                <a:latin typeface="+mn-lt"/>
              </a:endParaRPr>
            </a:p>
          </p:txBody>
        </p:sp>
        <p:sp>
          <p:nvSpPr>
            <p:cNvPr id="28" name="Shape 28"/>
            <p:cNvSpPr/>
            <p:nvPr/>
          </p:nvSpPr>
          <p:spPr>
            <a:xfrm rot="10800000" flipH="1">
              <a:off x="3517898" y="-7088"/>
              <a:ext cx="5143500" cy="5143500"/>
            </a:xfrm>
            <a:prstGeom prst="rtTriangle">
              <a:avLst/>
            </a:prstGeom>
            <a:solidFill>
              <a:srgbClr val="C7D3E6"/>
            </a:solid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grpSp>
      <p:grpSp>
        <p:nvGrpSpPr>
          <p:cNvPr id="29" name="Shape 29"/>
          <p:cNvGrpSpPr/>
          <p:nvPr/>
        </p:nvGrpSpPr>
        <p:grpSpPr>
          <a:xfrm rot="10800000" flipH="1">
            <a:off x="-2" y="3899768"/>
            <a:ext cx="8785449" cy="2703024"/>
            <a:chOff x="-9894852" y="-4493254"/>
            <a:chExt cx="21200407" cy="6522740"/>
          </a:xfrm>
          <a:solidFill>
            <a:srgbClr val="1F4E79"/>
          </a:solidFill>
        </p:grpSpPr>
        <p:sp>
          <p:nvSpPr>
            <p:cNvPr id="30" name="Shape 30"/>
            <p:cNvSpPr/>
            <p:nvPr/>
          </p:nvSpPr>
          <p:spPr>
            <a:xfrm>
              <a:off x="-9894852" y="-4493114"/>
              <a:ext cx="14685300" cy="6522600"/>
            </a:xfrm>
            <a:prstGeom prst="rect">
              <a:avLst/>
            </a:prstGeom>
            <a:grp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sp>
          <p:nvSpPr>
            <p:cNvPr id="31" name="Shape 31"/>
            <p:cNvSpPr/>
            <p:nvPr/>
          </p:nvSpPr>
          <p:spPr>
            <a:xfrm>
              <a:off x="4782955" y="-4493254"/>
              <a:ext cx="6522600" cy="6522600"/>
            </a:xfrm>
            <a:prstGeom prst="rtTriangle">
              <a:avLst/>
            </a:prstGeom>
            <a:grp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grpSp>
      <p:sp>
        <p:nvSpPr>
          <p:cNvPr id="40" name="Shape 40"/>
          <p:cNvSpPr txBox="1">
            <a:spLocks noGrp="1"/>
          </p:cNvSpPr>
          <p:nvPr>
            <p:ph type="ctrTitle"/>
          </p:nvPr>
        </p:nvSpPr>
        <p:spPr>
          <a:xfrm>
            <a:off x="618033" y="3828197"/>
            <a:ext cx="5459200" cy="1546400"/>
          </a:xfrm>
          <a:prstGeom prst="rect">
            <a:avLst/>
          </a:prstGeom>
        </p:spPr>
        <p:txBody>
          <a:bodyPr wrap="square" lIns="91425" tIns="91425" rIns="91425" bIns="91425" anchor="b" anchorCtr="0"/>
          <a:lstStyle>
            <a:lvl1pPr lvl="0" rtl="0">
              <a:spcBef>
                <a:spcPts val="0"/>
              </a:spcBef>
              <a:buSzPct val="100000"/>
              <a:defRPr sz="4000">
                <a:latin typeface="+mn-lt"/>
                <a:ea typeface="Roboto" panose="02000000000000000000" pitchFamily="2" charset="0"/>
                <a:cs typeface="Roboto" panose="02000000000000000000" pitchFamily="2" charset="0"/>
              </a:defRPr>
            </a:lvl1pPr>
            <a:lvl2pPr lvl="1" rtl="0">
              <a:spcBef>
                <a:spcPts val="0"/>
              </a:spcBef>
              <a:buSzPct val="100000"/>
              <a:defRPr sz="4000"/>
            </a:lvl2pPr>
            <a:lvl3pPr lvl="2" rtl="0">
              <a:spcBef>
                <a:spcPts val="0"/>
              </a:spcBef>
              <a:buSzPct val="100000"/>
              <a:defRPr sz="4000"/>
            </a:lvl3pPr>
            <a:lvl4pPr lvl="3" rtl="0">
              <a:spcBef>
                <a:spcPts val="0"/>
              </a:spcBef>
              <a:buSzPct val="100000"/>
              <a:defRPr sz="4000"/>
            </a:lvl4pPr>
            <a:lvl5pPr lvl="4" rtl="0">
              <a:spcBef>
                <a:spcPts val="0"/>
              </a:spcBef>
              <a:buSzPct val="100000"/>
              <a:defRPr sz="4000"/>
            </a:lvl5pPr>
            <a:lvl6pPr lvl="5" rtl="0">
              <a:spcBef>
                <a:spcPts val="0"/>
              </a:spcBef>
              <a:buSzPct val="100000"/>
              <a:defRPr sz="4000"/>
            </a:lvl6pPr>
            <a:lvl7pPr lvl="6" rtl="0">
              <a:spcBef>
                <a:spcPts val="0"/>
              </a:spcBef>
              <a:buSzPct val="100000"/>
              <a:defRPr sz="4000"/>
            </a:lvl7pPr>
            <a:lvl8pPr lvl="7" rtl="0">
              <a:spcBef>
                <a:spcPts val="0"/>
              </a:spcBef>
              <a:buSzPct val="100000"/>
              <a:defRPr sz="4000"/>
            </a:lvl8pPr>
            <a:lvl9pPr lvl="8" rtl="0">
              <a:spcBef>
                <a:spcPts val="0"/>
              </a:spcBef>
              <a:buSzPct val="100000"/>
              <a:defRPr sz="4000"/>
            </a:lvl9pPr>
          </a:lstStyle>
          <a:p>
            <a:endParaRPr/>
          </a:p>
        </p:txBody>
      </p:sp>
      <p:sp>
        <p:nvSpPr>
          <p:cNvPr id="41" name="Shape 41"/>
          <p:cNvSpPr txBox="1">
            <a:spLocks noGrp="1"/>
          </p:cNvSpPr>
          <p:nvPr>
            <p:ph type="subTitle" idx="1"/>
          </p:nvPr>
        </p:nvSpPr>
        <p:spPr>
          <a:xfrm>
            <a:off x="618033" y="5300599"/>
            <a:ext cx="5459200" cy="1046400"/>
          </a:xfrm>
          <a:prstGeom prst="rect">
            <a:avLst/>
          </a:prstGeom>
        </p:spPr>
        <p:txBody>
          <a:bodyPr wrap="square" lIns="91425" tIns="91425" rIns="91425" bIns="91425" anchor="t" anchorCtr="0"/>
          <a:lstStyle>
            <a:lvl1pPr lvl="0" rtl="0">
              <a:spcBef>
                <a:spcPts val="0"/>
              </a:spcBef>
              <a:buClr>
                <a:srgbClr val="00234C"/>
              </a:buClr>
              <a:buSzPct val="100000"/>
              <a:buNone/>
              <a:defRPr sz="2667">
                <a:solidFill>
                  <a:schemeClr val="bg1"/>
                </a:solidFill>
                <a:latin typeface="+mn-lt"/>
              </a:defRPr>
            </a:lvl1pPr>
            <a:lvl2pPr lvl="1" rtl="0">
              <a:spcBef>
                <a:spcPts val="0"/>
              </a:spcBef>
              <a:buClr>
                <a:srgbClr val="FF9800"/>
              </a:buClr>
              <a:buSzPct val="100000"/>
              <a:buNone/>
              <a:defRPr sz="2667">
                <a:solidFill>
                  <a:srgbClr val="FF9800"/>
                </a:solidFill>
              </a:defRPr>
            </a:lvl2pPr>
            <a:lvl3pPr lvl="2" rtl="0">
              <a:spcBef>
                <a:spcPts val="0"/>
              </a:spcBef>
              <a:buClr>
                <a:srgbClr val="FF9800"/>
              </a:buClr>
              <a:buSzPct val="100000"/>
              <a:buNone/>
              <a:defRPr sz="2667">
                <a:solidFill>
                  <a:srgbClr val="FF9800"/>
                </a:solidFill>
              </a:defRPr>
            </a:lvl3pPr>
            <a:lvl4pPr lvl="3" rtl="0">
              <a:spcBef>
                <a:spcPts val="0"/>
              </a:spcBef>
              <a:buClr>
                <a:srgbClr val="FF9800"/>
              </a:buClr>
              <a:buSzPct val="100000"/>
              <a:buNone/>
              <a:defRPr sz="2667">
                <a:solidFill>
                  <a:srgbClr val="FF9800"/>
                </a:solidFill>
              </a:defRPr>
            </a:lvl4pPr>
            <a:lvl5pPr lvl="4" rtl="0">
              <a:spcBef>
                <a:spcPts val="0"/>
              </a:spcBef>
              <a:buClr>
                <a:srgbClr val="FF9800"/>
              </a:buClr>
              <a:buSzPct val="100000"/>
              <a:buNone/>
              <a:defRPr sz="2667">
                <a:solidFill>
                  <a:srgbClr val="FF9800"/>
                </a:solidFill>
              </a:defRPr>
            </a:lvl5pPr>
            <a:lvl6pPr lvl="5" rtl="0">
              <a:spcBef>
                <a:spcPts val="0"/>
              </a:spcBef>
              <a:buClr>
                <a:srgbClr val="FF9800"/>
              </a:buClr>
              <a:buSzPct val="100000"/>
              <a:buNone/>
              <a:defRPr sz="2667">
                <a:solidFill>
                  <a:srgbClr val="FF9800"/>
                </a:solidFill>
              </a:defRPr>
            </a:lvl6pPr>
            <a:lvl7pPr lvl="6" rtl="0">
              <a:spcBef>
                <a:spcPts val="0"/>
              </a:spcBef>
              <a:buClr>
                <a:srgbClr val="FF9800"/>
              </a:buClr>
              <a:buSzPct val="100000"/>
              <a:buNone/>
              <a:defRPr sz="2667">
                <a:solidFill>
                  <a:srgbClr val="FF9800"/>
                </a:solidFill>
              </a:defRPr>
            </a:lvl7pPr>
            <a:lvl8pPr lvl="7" rtl="0">
              <a:spcBef>
                <a:spcPts val="0"/>
              </a:spcBef>
              <a:buClr>
                <a:srgbClr val="FF9800"/>
              </a:buClr>
              <a:buSzPct val="100000"/>
              <a:buNone/>
              <a:defRPr sz="2667">
                <a:solidFill>
                  <a:srgbClr val="FF9800"/>
                </a:solidFill>
              </a:defRPr>
            </a:lvl8pPr>
            <a:lvl9pPr lvl="8" rtl="0">
              <a:spcBef>
                <a:spcPts val="0"/>
              </a:spcBef>
              <a:buClr>
                <a:srgbClr val="FF9800"/>
              </a:buClr>
              <a:buSzPct val="100000"/>
              <a:buNone/>
              <a:defRPr sz="2667">
                <a:solidFill>
                  <a:srgbClr val="FF9800"/>
                </a:solidFill>
              </a:defRPr>
            </a:lvl9pPr>
          </a:lstStyle>
          <a:p>
            <a:endParaRPr/>
          </a:p>
        </p:txBody>
      </p:sp>
      <p:sp>
        <p:nvSpPr>
          <p:cNvPr id="11" name="Shape 194"/>
          <p:cNvSpPr txBox="1"/>
          <p:nvPr userDrawn="1"/>
        </p:nvSpPr>
        <p:spPr>
          <a:xfrm>
            <a:off x="618033" y="0"/>
            <a:ext cx="2908800" cy="4181600"/>
          </a:xfrm>
          <a:prstGeom prst="rect">
            <a:avLst/>
          </a:prstGeom>
          <a:noFill/>
          <a:ln>
            <a:noFill/>
          </a:ln>
        </p:spPr>
        <p:txBody>
          <a:bodyPr wrap="square" lIns="121900" tIns="121900" rIns="121900" bIns="121900" anchor="b"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 sz="16000" b="1" i="0" u="none" strike="noStrike" kern="0" cap="none" spc="0" normalizeH="0" baseline="0" noProof="0">
              <a:ln>
                <a:noFill/>
              </a:ln>
              <a:solidFill>
                <a:srgbClr val="3F5378"/>
              </a:solidFill>
              <a:effectLst/>
              <a:uLnTx/>
              <a:uFillTx/>
              <a:latin typeface="+mn-lt"/>
              <a:ea typeface="Roboto Condensed"/>
              <a:cs typeface="Roboto Condensed"/>
              <a:sym typeface="Roboto Condensed"/>
            </a:endParaRPr>
          </a:p>
        </p:txBody>
      </p:sp>
    </p:spTree>
    <p:extLst>
      <p:ext uri="{BB962C8B-B14F-4D97-AF65-F5344CB8AC3E}">
        <p14:creationId xmlns:p14="http://schemas.microsoft.com/office/powerpoint/2010/main" val="631850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7_Subtitle">
    <p:spTree>
      <p:nvGrpSpPr>
        <p:cNvPr id="1" name="Shape 24"/>
        <p:cNvGrpSpPr/>
        <p:nvPr/>
      </p:nvGrpSpPr>
      <p:grpSpPr>
        <a:xfrm>
          <a:off x="0" y="0"/>
          <a:ext cx="0" cy="0"/>
          <a:chOff x="0" y="0"/>
          <a:chExt cx="0" cy="0"/>
        </a:xfrm>
      </p:grpSpPr>
      <p:sp>
        <p:nvSpPr>
          <p:cNvPr id="25" name="Shape 25"/>
          <p:cNvSpPr/>
          <p:nvPr/>
        </p:nvSpPr>
        <p:spPr>
          <a:xfrm>
            <a:off x="7596285" y="3514025"/>
            <a:ext cx="1185600" cy="395200"/>
          </a:xfrm>
          <a:prstGeom prst="triangle">
            <a:avLst>
              <a:gd name="adj" fmla="val 32425"/>
            </a:avLst>
          </a:prstGeom>
          <a:solidFill>
            <a:srgbClr val="171F2D"/>
          </a:solidFill>
          <a:ln>
            <a:noFill/>
          </a:ln>
        </p:spPr>
        <p:txBody>
          <a:bodyPr wrap="square" lIns="121900" tIns="121900" rIns="121900" bIns="121900" anchor="ctr" anchorCtr="0">
            <a:noAutofit/>
          </a:bodyPr>
          <a:lstStyle/>
          <a:p>
            <a:pPr lvl="0" rtl="0">
              <a:spcBef>
                <a:spcPts val="0"/>
              </a:spcBef>
              <a:buNone/>
            </a:pPr>
            <a:endParaRPr sz="2400">
              <a:latin typeface="+mn-lt"/>
              <a:ea typeface="Arvo"/>
              <a:cs typeface="Arvo"/>
              <a:sym typeface="Arvo"/>
            </a:endParaRPr>
          </a:p>
        </p:txBody>
      </p:sp>
      <p:grpSp>
        <p:nvGrpSpPr>
          <p:cNvPr id="26" name="Shape 26"/>
          <p:cNvGrpSpPr/>
          <p:nvPr userDrawn="1"/>
        </p:nvGrpSpPr>
        <p:grpSpPr>
          <a:xfrm>
            <a:off x="0" y="-9451"/>
            <a:ext cx="11548531" cy="6867451"/>
            <a:chOff x="0" y="-7088"/>
            <a:chExt cx="8661398" cy="5150588"/>
          </a:xfrm>
        </p:grpSpPr>
        <p:sp>
          <p:nvSpPr>
            <p:cNvPr id="27" name="Shape 27"/>
            <p:cNvSpPr/>
            <p:nvPr userDrawn="1"/>
          </p:nvSpPr>
          <p:spPr>
            <a:xfrm>
              <a:off x="0" y="0"/>
              <a:ext cx="3525000" cy="5143500"/>
            </a:xfrm>
            <a:prstGeom prst="rect">
              <a:avLst/>
            </a:prstGeom>
            <a:solidFill>
              <a:srgbClr val="C7D3E6"/>
            </a:solidFill>
            <a:ln>
              <a:noFill/>
            </a:ln>
          </p:spPr>
          <p:txBody>
            <a:bodyPr wrap="square" lIns="91425" tIns="91425" rIns="91425" bIns="91425" anchor="ctr" anchorCtr="0">
              <a:noAutofit/>
            </a:bodyPr>
            <a:lstStyle/>
            <a:p>
              <a:pPr lvl="0">
                <a:spcBef>
                  <a:spcPts val="0"/>
                </a:spcBef>
                <a:buNone/>
              </a:pPr>
              <a:endParaRPr sz="2400">
                <a:latin typeface="+mn-lt"/>
              </a:endParaRPr>
            </a:p>
          </p:txBody>
        </p:sp>
        <p:sp>
          <p:nvSpPr>
            <p:cNvPr id="28" name="Shape 28"/>
            <p:cNvSpPr/>
            <p:nvPr/>
          </p:nvSpPr>
          <p:spPr>
            <a:xfrm rot="10800000" flipH="1">
              <a:off x="3517898" y="-7088"/>
              <a:ext cx="5143500" cy="5143500"/>
            </a:xfrm>
            <a:prstGeom prst="rtTriangle">
              <a:avLst/>
            </a:prstGeom>
            <a:solidFill>
              <a:srgbClr val="C7D3E6"/>
            </a:solid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grpSp>
      <p:grpSp>
        <p:nvGrpSpPr>
          <p:cNvPr id="29" name="Shape 29"/>
          <p:cNvGrpSpPr/>
          <p:nvPr/>
        </p:nvGrpSpPr>
        <p:grpSpPr>
          <a:xfrm rot="10800000" flipH="1">
            <a:off x="-2" y="3899768"/>
            <a:ext cx="8785449" cy="2703024"/>
            <a:chOff x="-9894852" y="-4493254"/>
            <a:chExt cx="21200407" cy="6522740"/>
          </a:xfrm>
          <a:solidFill>
            <a:srgbClr val="1F4E79"/>
          </a:solidFill>
        </p:grpSpPr>
        <p:sp>
          <p:nvSpPr>
            <p:cNvPr id="30" name="Shape 30"/>
            <p:cNvSpPr/>
            <p:nvPr/>
          </p:nvSpPr>
          <p:spPr>
            <a:xfrm>
              <a:off x="-9894852" y="-4493114"/>
              <a:ext cx="14685300" cy="6522600"/>
            </a:xfrm>
            <a:prstGeom prst="rect">
              <a:avLst/>
            </a:prstGeom>
            <a:grp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sp>
          <p:nvSpPr>
            <p:cNvPr id="31" name="Shape 31"/>
            <p:cNvSpPr/>
            <p:nvPr/>
          </p:nvSpPr>
          <p:spPr>
            <a:xfrm>
              <a:off x="4782955" y="-4493254"/>
              <a:ext cx="6522600" cy="6522600"/>
            </a:xfrm>
            <a:prstGeom prst="rtTriangle">
              <a:avLst/>
            </a:prstGeom>
            <a:grp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grpSp>
      <p:sp>
        <p:nvSpPr>
          <p:cNvPr id="40" name="Shape 40"/>
          <p:cNvSpPr txBox="1">
            <a:spLocks noGrp="1"/>
          </p:cNvSpPr>
          <p:nvPr>
            <p:ph type="ctrTitle"/>
          </p:nvPr>
        </p:nvSpPr>
        <p:spPr>
          <a:xfrm>
            <a:off x="618033" y="3828197"/>
            <a:ext cx="5459200" cy="1546400"/>
          </a:xfrm>
          <a:prstGeom prst="rect">
            <a:avLst/>
          </a:prstGeom>
        </p:spPr>
        <p:txBody>
          <a:bodyPr wrap="square" lIns="91425" tIns="91425" rIns="91425" bIns="91425" anchor="b" anchorCtr="0"/>
          <a:lstStyle>
            <a:lvl1pPr lvl="0" rtl="0">
              <a:spcBef>
                <a:spcPts val="0"/>
              </a:spcBef>
              <a:buSzPct val="100000"/>
              <a:defRPr sz="4000">
                <a:latin typeface="+mn-lt"/>
                <a:ea typeface="Roboto" panose="02000000000000000000" pitchFamily="2" charset="0"/>
                <a:cs typeface="Roboto" panose="02000000000000000000" pitchFamily="2" charset="0"/>
              </a:defRPr>
            </a:lvl1pPr>
            <a:lvl2pPr lvl="1" rtl="0">
              <a:spcBef>
                <a:spcPts val="0"/>
              </a:spcBef>
              <a:buSzPct val="100000"/>
              <a:defRPr sz="4000"/>
            </a:lvl2pPr>
            <a:lvl3pPr lvl="2" rtl="0">
              <a:spcBef>
                <a:spcPts val="0"/>
              </a:spcBef>
              <a:buSzPct val="100000"/>
              <a:defRPr sz="4000"/>
            </a:lvl3pPr>
            <a:lvl4pPr lvl="3" rtl="0">
              <a:spcBef>
                <a:spcPts val="0"/>
              </a:spcBef>
              <a:buSzPct val="100000"/>
              <a:defRPr sz="4000"/>
            </a:lvl4pPr>
            <a:lvl5pPr lvl="4" rtl="0">
              <a:spcBef>
                <a:spcPts val="0"/>
              </a:spcBef>
              <a:buSzPct val="100000"/>
              <a:defRPr sz="4000"/>
            </a:lvl5pPr>
            <a:lvl6pPr lvl="5" rtl="0">
              <a:spcBef>
                <a:spcPts val="0"/>
              </a:spcBef>
              <a:buSzPct val="100000"/>
              <a:defRPr sz="4000"/>
            </a:lvl6pPr>
            <a:lvl7pPr lvl="6" rtl="0">
              <a:spcBef>
                <a:spcPts val="0"/>
              </a:spcBef>
              <a:buSzPct val="100000"/>
              <a:defRPr sz="4000"/>
            </a:lvl7pPr>
            <a:lvl8pPr lvl="7" rtl="0">
              <a:spcBef>
                <a:spcPts val="0"/>
              </a:spcBef>
              <a:buSzPct val="100000"/>
              <a:defRPr sz="4000"/>
            </a:lvl8pPr>
            <a:lvl9pPr lvl="8" rtl="0">
              <a:spcBef>
                <a:spcPts val="0"/>
              </a:spcBef>
              <a:buSzPct val="100000"/>
              <a:defRPr sz="4000"/>
            </a:lvl9pPr>
          </a:lstStyle>
          <a:p>
            <a:endParaRPr/>
          </a:p>
        </p:txBody>
      </p:sp>
      <p:sp>
        <p:nvSpPr>
          <p:cNvPr id="41" name="Shape 41"/>
          <p:cNvSpPr txBox="1">
            <a:spLocks noGrp="1"/>
          </p:cNvSpPr>
          <p:nvPr>
            <p:ph type="subTitle" idx="1"/>
          </p:nvPr>
        </p:nvSpPr>
        <p:spPr>
          <a:xfrm>
            <a:off x="618033" y="5300599"/>
            <a:ext cx="5459200" cy="1046400"/>
          </a:xfrm>
          <a:prstGeom prst="rect">
            <a:avLst/>
          </a:prstGeom>
        </p:spPr>
        <p:txBody>
          <a:bodyPr wrap="square" lIns="91425" tIns="91425" rIns="91425" bIns="91425" anchor="t" anchorCtr="0"/>
          <a:lstStyle>
            <a:lvl1pPr lvl="0" rtl="0">
              <a:spcBef>
                <a:spcPts val="0"/>
              </a:spcBef>
              <a:buClr>
                <a:srgbClr val="00234C"/>
              </a:buClr>
              <a:buSzPct val="100000"/>
              <a:buNone/>
              <a:defRPr sz="2667">
                <a:solidFill>
                  <a:schemeClr val="bg1"/>
                </a:solidFill>
                <a:latin typeface="+mn-lt"/>
              </a:defRPr>
            </a:lvl1pPr>
            <a:lvl2pPr lvl="1" rtl="0">
              <a:spcBef>
                <a:spcPts val="0"/>
              </a:spcBef>
              <a:buClr>
                <a:srgbClr val="FF9800"/>
              </a:buClr>
              <a:buSzPct val="100000"/>
              <a:buNone/>
              <a:defRPr sz="2667">
                <a:solidFill>
                  <a:srgbClr val="FF9800"/>
                </a:solidFill>
              </a:defRPr>
            </a:lvl2pPr>
            <a:lvl3pPr lvl="2" rtl="0">
              <a:spcBef>
                <a:spcPts val="0"/>
              </a:spcBef>
              <a:buClr>
                <a:srgbClr val="FF9800"/>
              </a:buClr>
              <a:buSzPct val="100000"/>
              <a:buNone/>
              <a:defRPr sz="2667">
                <a:solidFill>
                  <a:srgbClr val="FF9800"/>
                </a:solidFill>
              </a:defRPr>
            </a:lvl3pPr>
            <a:lvl4pPr lvl="3" rtl="0">
              <a:spcBef>
                <a:spcPts val="0"/>
              </a:spcBef>
              <a:buClr>
                <a:srgbClr val="FF9800"/>
              </a:buClr>
              <a:buSzPct val="100000"/>
              <a:buNone/>
              <a:defRPr sz="2667">
                <a:solidFill>
                  <a:srgbClr val="FF9800"/>
                </a:solidFill>
              </a:defRPr>
            </a:lvl4pPr>
            <a:lvl5pPr lvl="4" rtl="0">
              <a:spcBef>
                <a:spcPts val="0"/>
              </a:spcBef>
              <a:buClr>
                <a:srgbClr val="FF9800"/>
              </a:buClr>
              <a:buSzPct val="100000"/>
              <a:buNone/>
              <a:defRPr sz="2667">
                <a:solidFill>
                  <a:srgbClr val="FF9800"/>
                </a:solidFill>
              </a:defRPr>
            </a:lvl5pPr>
            <a:lvl6pPr lvl="5" rtl="0">
              <a:spcBef>
                <a:spcPts val="0"/>
              </a:spcBef>
              <a:buClr>
                <a:srgbClr val="FF9800"/>
              </a:buClr>
              <a:buSzPct val="100000"/>
              <a:buNone/>
              <a:defRPr sz="2667">
                <a:solidFill>
                  <a:srgbClr val="FF9800"/>
                </a:solidFill>
              </a:defRPr>
            </a:lvl6pPr>
            <a:lvl7pPr lvl="6" rtl="0">
              <a:spcBef>
                <a:spcPts val="0"/>
              </a:spcBef>
              <a:buClr>
                <a:srgbClr val="FF9800"/>
              </a:buClr>
              <a:buSzPct val="100000"/>
              <a:buNone/>
              <a:defRPr sz="2667">
                <a:solidFill>
                  <a:srgbClr val="FF9800"/>
                </a:solidFill>
              </a:defRPr>
            </a:lvl7pPr>
            <a:lvl8pPr lvl="7" rtl="0">
              <a:spcBef>
                <a:spcPts val="0"/>
              </a:spcBef>
              <a:buClr>
                <a:srgbClr val="FF9800"/>
              </a:buClr>
              <a:buSzPct val="100000"/>
              <a:buNone/>
              <a:defRPr sz="2667">
                <a:solidFill>
                  <a:srgbClr val="FF9800"/>
                </a:solidFill>
              </a:defRPr>
            </a:lvl8pPr>
            <a:lvl9pPr lvl="8" rtl="0">
              <a:spcBef>
                <a:spcPts val="0"/>
              </a:spcBef>
              <a:buClr>
                <a:srgbClr val="FF9800"/>
              </a:buClr>
              <a:buSzPct val="100000"/>
              <a:buNone/>
              <a:defRPr sz="2667">
                <a:solidFill>
                  <a:srgbClr val="FF9800"/>
                </a:solidFill>
              </a:defRPr>
            </a:lvl9pPr>
          </a:lstStyle>
          <a:p>
            <a:endParaRPr/>
          </a:p>
        </p:txBody>
      </p:sp>
      <p:sp>
        <p:nvSpPr>
          <p:cNvPr id="11" name="Shape 194"/>
          <p:cNvSpPr txBox="1"/>
          <p:nvPr userDrawn="1"/>
        </p:nvSpPr>
        <p:spPr>
          <a:xfrm>
            <a:off x="618033" y="0"/>
            <a:ext cx="2908800" cy="4181600"/>
          </a:xfrm>
          <a:prstGeom prst="rect">
            <a:avLst/>
          </a:prstGeom>
          <a:noFill/>
          <a:ln>
            <a:noFill/>
          </a:ln>
        </p:spPr>
        <p:txBody>
          <a:bodyPr wrap="square" lIns="121900" tIns="121900" rIns="121900" bIns="121900" anchor="b"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 sz="16000" b="1" i="0" u="none" strike="noStrike" kern="0" cap="none" spc="0" normalizeH="0" baseline="0" noProof="0">
              <a:ln>
                <a:noFill/>
              </a:ln>
              <a:solidFill>
                <a:srgbClr val="3F5378"/>
              </a:solidFill>
              <a:effectLst/>
              <a:uLnTx/>
              <a:uFillTx/>
              <a:latin typeface="+mn-lt"/>
              <a:ea typeface="Roboto Condensed"/>
              <a:cs typeface="Roboto Condensed"/>
              <a:sym typeface="Roboto Condensed"/>
            </a:endParaRPr>
          </a:p>
        </p:txBody>
      </p:sp>
    </p:spTree>
    <p:extLst>
      <p:ext uri="{BB962C8B-B14F-4D97-AF65-F5344CB8AC3E}">
        <p14:creationId xmlns:p14="http://schemas.microsoft.com/office/powerpoint/2010/main" val="4257709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8_Subtitle">
    <p:spTree>
      <p:nvGrpSpPr>
        <p:cNvPr id="1" name="Shape 24"/>
        <p:cNvGrpSpPr/>
        <p:nvPr/>
      </p:nvGrpSpPr>
      <p:grpSpPr>
        <a:xfrm>
          <a:off x="0" y="0"/>
          <a:ext cx="0" cy="0"/>
          <a:chOff x="0" y="0"/>
          <a:chExt cx="0" cy="0"/>
        </a:xfrm>
      </p:grpSpPr>
      <p:sp>
        <p:nvSpPr>
          <p:cNvPr id="25" name="Shape 25"/>
          <p:cNvSpPr/>
          <p:nvPr/>
        </p:nvSpPr>
        <p:spPr>
          <a:xfrm>
            <a:off x="7596285" y="3514025"/>
            <a:ext cx="1185600" cy="395200"/>
          </a:xfrm>
          <a:prstGeom prst="triangle">
            <a:avLst>
              <a:gd name="adj" fmla="val 32425"/>
            </a:avLst>
          </a:prstGeom>
          <a:solidFill>
            <a:srgbClr val="171F2D"/>
          </a:solidFill>
          <a:ln>
            <a:noFill/>
          </a:ln>
        </p:spPr>
        <p:txBody>
          <a:bodyPr wrap="square" lIns="121900" tIns="121900" rIns="121900" bIns="121900" anchor="ctr" anchorCtr="0">
            <a:noAutofit/>
          </a:bodyPr>
          <a:lstStyle/>
          <a:p>
            <a:pPr lvl="0" rtl="0">
              <a:spcBef>
                <a:spcPts val="0"/>
              </a:spcBef>
              <a:buNone/>
            </a:pPr>
            <a:endParaRPr sz="2400">
              <a:latin typeface="+mn-lt"/>
              <a:ea typeface="Arvo"/>
              <a:cs typeface="Arvo"/>
              <a:sym typeface="Arvo"/>
            </a:endParaRPr>
          </a:p>
        </p:txBody>
      </p:sp>
      <p:grpSp>
        <p:nvGrpSpPr>
          <p:cNvPr id="26" name="Shape 26"/>
          <p:cNvGrpSpPr/>
          <p:nvPr userDrawn="1"/>
        </p:nvGrpSpPr>
        <p:grpSpPr>
          <a:xfrm>
            <a:off x="0" y="-9451"/>
            <a:ext cx="11548531" cy="6867451"/>
            <a:chOff x="0" y="-7088"/>
            <a:chExt cx="8661398" cy="5150588"/>
          </a:xfrm>
        </p:grpSpPr>
        <p:sp>
          <p:nvSpPr>
            <p:cNvPr id="27" name="Shape 27"/>
            <p:cNvSpPr/>
            <p:nvPr userDrawn="1"/>
          </p:nvSpPr>
          <p:spPr>
            <a:xfrm>
              <a:off x="0" y="0"/>
              <a:ext cx="3525000" cy="5143500"/>
            </a:xfrm>
            <a:prstGeom prst="rect">
              <a:avLst/>
            </a:prstGeom>
            <a:solidFill>
              <a:srgbClr val="C7D3E6"/>
            </a:solidFill>
            <a:ln>
              <a:noFill/>
            </a:ln>
          </p:spPr>
          <p:txBody>
            <a:bodyPr wrap="square" lIns="91425" tIns="91425" rIns="91425" bIns="91425" anchor="ctr" anchorCtr="0">
              <a:noAutofit/>
            </a:bodyPr>
            <a:lstStyle/>
            <a:p>
              <a:pPr lvl="0">
                <a:spcBef>
                  <a:spcPts val="0"/>
                </a:spcBef>
                <a:buNone/>
              </a:pPr>
              <a:endParaRPr sz="2400">
                <a:latin typeface="+mn-lt"/>
              </a:endParaRPr>
            </a:p>
          </p:txBody>
        </p:sp>
        <p:sp>
          <p:nvSpPr>
            <p:cNvPr id="28" name="Shape 28"/>
            <p:cNvSpPr/>
            <p:nvPr/>
          </p:nvSpPr>
          <p:spPr>
            <a:xfrm rot="10800000" flipH="1">
              <a:off x="3517898" y="-7088"/>
              <a:ext cx="5143500" cy="5143500"/>
            </a:xfrm>
            <a:prstGeom prst="rtTriangle">
              <a:avLst/>
            </a:prstGeom>
            <a:solidFill>
              <a:srgbClr val="C7D3E6"/>
            </a:solid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grpSp>
      <p:grpSp>
        <p:nvGrpSpPr>
          <p:cNvPr id="29" name="Shape 29"/>
          <p:cNvGrpSpPr/>
          <p:nvPr/>
        </p:nvGrpSpPr>
        <p:grpSpPr>
          <a:xfrm rot="10800000" flipH="1">
            <a:off x="-2" y="3899768"/>
            <a:ext cx="8785449" cy="2703024"/>
            <a:chOff x="-9894852" y="-4493254"/>
            <a:chExt cx="21200407" cy="6522740"/>
          </a:xfrm>
          <a:solidFill>
            <a:srgbClr val="1F4E79"/>
          </a:solidFill>
        </p:grpSpPr>
        <p:sp>
          <p:nvSpPr>
            <p:cNvPr id="30" name="Shape 30"/>
            <p:cNvSpPr/>
            <p:nvPr/>
          </p:nvSpPr>
          <p:spPr>
            <a:xfrm>
              <a:off x="-9894852" y="-4493114"/>
              <a:ext cx="14685300" cy="6522600"/>
            </a:xfrm>
            <a:prstGeom prst="rect">
              <a:avLst/>
            </a:prstGeom>
            <a:grp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sp>
          <p:nvSpPr>
            <p:cNvPr id="31" name="Shape 31"/>
            <p:cNvSpPr/>
            <p:nvPr/>
          </p:nvSpPr>
          <p:spPr>
            <a:xfrm>
              <a:off x="4782955" y="-4493254"/>
              <a:ext cx="6522600" cy="6522600"/>
            </a:xfrm>
            <a:prstGeom prst="rtTriangle">
              <a:avLst/>
            </a:prstGeom>
            <a:grp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grpSp>
      <p:sp>
        <p:nvSpPr>
          <p:cNvPr id="40" name="Shape 40"/>
          <p:cNvSpPr txBox="1">
            <a:spLocks noGrp="1"/>
          </p:cNvSpPr>
          <p:nvPr>
            <p:ph type="ctrTitle"/>
          </p:nvPr>
        </p:nvSpPr>
        <p:spPr>
          <a:xfrm>
            <a:off x="618033" y="3828197"/>
            <a:ext cx="5459200" cy="1546400"/>
          </a:xfrm>
          <a:prstGeom prst="rect">
            <a:avLst/>
          </a:prstGeom>
        </p:spPr>
        <p:txBody>
          <a:bodyPr wrap="square" lIns="91425" tIns="91425" rIns="91425" bIns="91425" anchor="b" anchorCtr="0"/>
          <a:lstStyle>
            <a:lvl1pPr lvl="0" rtl="0">
              <a:spcBef>
                <a:spcPts val="0"/>
              </a:spcBef>
              <a:buSzPct val="100000"/>
              <a:defRPr sz="4000">
                <a:latin typeface="+mn-lt"/>
                <a:ea typeface="Roboto" panose="02000000000000000000" pitchFamily="2" charset="0"/>
                <a:cs typeface="Roboto" panose="02000000000000000000" pitchFamily="2" charset="0"/>
              </a:defRPr>
            </a:lvl1pPr>
            <a:lvl2pPr lvl="1" rtl="0">
              <a:spcBef>
                <a:spcPts val="0"/>
              </a:spcBef>
              <a:buSzPct val="100000"/>
              <a:defRPr sz="4000"/>
            </a:lvl2pPr>
            <a:lvl3pPr lvl="2" rtl="0">
              <a:spcBef>
                <a:spcPts val="0"/>
              </a:spcBef>
              <a:buSzPct val="100000"/>
              <a:defRPr sz="4000"/>
            </a:lvl3pPr>
            <a:lvl4pPr lvl="3" rtl="0">
              <a:spcBef>
                <a:spcPts val="0"/>
              </a:spcBef>
              <a:buSzPct val="100000"/>
              <a:defRPr sz="4000"/>
            </a:lvl4pPr>
            <a:lvl5pPr lvl="4" rtl="0">
              <a:spcBef>
                <a:spcPts val="0"/>
              </a:spcBef>
              <a:buSzPct val="100000"/>
              <a:defRPr sz="4000"/>
            </a:lvl5pPr>
            <a:lvl6pPr lvl="5" rtl="0">
              <a:spcBef>
                <a:spcPts val="0"/>
              </a:spcBef>
              <a:buSzPct val="100000"/>
              <a:defRPr sz="4000"/>
            </a:lvl6pPr>
            <a:lvl7pPr lvl="6" rtl="0">
              <a:spcBef>
                <a:spcPts val="0"/>
              </a:spcBef>
              <a:buSzPct val="100000"/>
              <a:defRPr sz="4000"/>
            </a:lvl7pPr>
            <a:lvl8pPr lvl="7" rtl="0">
              <a:spcBef>
                <a:spcPts val="0"/>
              </a:spcBef>
              <a:buSzPct val="100000"/>
              <a:defRPr sz="4000"/>
            </a:lvl8pPr>
            <a:lvl9pPr lvl="8" rtl="0">
              <a:spcBef>
                <a:spcPts val="0"/>
              </a:spcBef>
              <a:buSzPct val="100000"/>
              <a:defRPr sz="4000"/>
            </a:lvl9pPr>
          </a:lstStyle>
          <a:p>
            <a:endParaRPr/>
          </a:p>
        </p:txBody>
      </p:sp>
      <p:sp>
        <p:nvSpPr>
          <p:cNvPr id="41" name="Shape 41"/>
          <p:cNvSpPr txBox="1">
            <a:spLocks noGrp="1"/>
          </p:cNvSpPr>
          <p:nvPr>
            <p:ph type="subTitle" idx="1"/>
          </p:nvPr>
        </p:nvSpPr>
        <p:spPr>
          <a:xfrm>
            <a:off x="618033" y="5300599"/>
            <a:ext cx="5459200" cy="1046400"/>
          </a:xfrm>
          <a:prstGeom prst="rect">
            <a:avLst/>
          </a:prstGeom>
        </p:spPr>
        <p:txBody>
          <a:bodyPr wrap="square" lIns="91425" tIns="91425" rIns="91425" bIns="91425" anchor="t" anchorCtr="0"/>
          <a:lstStyle>
            <a:lvl1pPr lvl="0" rtl="0">
              <a:spcBef>
                <a:spcPts val="0"/>
              </a:spcBef>
              <a:buClr>
                <a:srgbClr val="00234C"/>
              </a:buClr>
              <a:buSzPct val="100000"/>
              <a:buNone/>
              <a:defRPr sz="2667">
                <a:solidFill>
                  <a:schemeClr val="bg1"/>
                </a:solidFill>
                <a:latin typeface="+mn-lt"/>
              </a:defRPr>
            </a:lvl1pPr>
            <a:lvl2pPr lvl="1" rtl="0">
              <a:spcBef>
                <a:spcPts val="0"/>
              </a:spcBef>
              <a:buClr>
                <a:srgbClr val="FF9800"/>
              </a:buClr>
              <a:buSzPct val="100000"/>
              <a:buNone/>
              <a:defRPr sz="2667">
                <a:solidFill>
                  <a:srgbClr val="FF9800"/>
                </a:solidFill>
              </a:defRPr>
            </a:lvl2pPr>
            <a:lvl3pPr lvl="2" rtl="0">
              <a:spcBef>
                <a:spcPts val="0"/>
              </a:spcBef>
              <a:buClr>
                <a:srgbClr val="FF9800"/>
              </a:buClr>
              <a:buSzPct val="100000"/>
              <a:buNone/>
              <a:defRPr sz="2667">
                <a:solidFill>
                  <a:srgbClr val="FF9800"/>
                </a:solidFill>
              </a:defRPr>
            </a:lvl3pPr>
            <a:lvl4pPr lvl="3" rtl="0">
              <a:spcBef>
                <a:spcPts val="0"/>
              </a:spcBef>
              <a:buClr>
                <a:srgbClr val="FF9800"/>
              </a:buClr>
              <a:buSzPct val="100000"/>
              <a:buNone/>
              <a:defRPr sz="2667">
                <a:solidFill>
                  <a:srgbClr val="FF9800"/>
                </a:solidFill>
              </a:defRPr>
            </a:lvl4pPr>
            <a:lvl5pPr lvl="4" rtl="0">
              <a:spcBef>
                <a:spcPts val="0"/>
              </a:spcBef>
              <a:buClr>
                <a:srgbClr val="FF9800"/>
              </a:buClr>
              <a:buSzPct val="100000"/>
              <a:buNone/>
              <a:defRPr sz="2667">
                <a:solidFill>
                  <a:srgbClr val="FF9800"/>
                </a:solidFill>
              </a:defRPr>
            </a:lvl5pPr>
            <a:lvl6pPr lvl="5" rtl="0">
              <a:spcBef>
                <a:spcPts val="0"/>
              </a:spcBef>
              <a:buClr>
                <a:srgbClr val="FF9800"/>
              </a:buClr>
              <a:buSzPct val="100000"/>
              <a:buNone/>
              <a:defRPr sz="2667">
                <a:solidFill>
                  <a:srgbClr val="FF9800"/>
                </a:solidFill>
              </a:defRPr>
            </a:lvl6pPr>
            <a:lvl7pPr lvl="6" rtl="0">
              <a:spcBef>
                <a:spcPts val="0"/>
              </a:spcBef>
              <a:buClr>
                <a:srgbClr val="FF9800"/>
              </a:buClr>
              <a:buSzPct val="100000"/>
              <a:buNone/>
              <a:defRPr sz="2667">
                <a:solidFill>
                  <a:srgbClr val="FF9800"/>
                </a:solidFill>
              </a:defRPr>
            </a:lvl7pPr>
            <a:lvl8pPr lvl="7" rtl="0">
              <a:spcBef>
                <a:spcPts val="0"/>
              </a:spcBef>
              <a:buClr>
                <a:srgbClr val="FF9800"/>
              </a:buClr>
              <a:buSzPct val="100000"/>
              <a:buNone/>
              <a:defRPr sz="2667">
                <a:solidFill>
                  <a:srgbClr val="FF9800"/>
                </a:solidFill>
              </a:defRPr>
            </a:lvl8pPr>
            <a:lvl9pPr lvl="8" rtl="0">
              <a:spcBef>
                <a:spcPts val="0"/>
              </a:spcBef>
              <a:buClr>
                <a:srgbClr val="FF9800"/>
              </a:buClr>
              <a:buSzPct val="100000"/>
              <a:buNone/>
              <a:defRPr sz="2667">
                <a:solidFill>
                  <a:srgbClr val="FF9800"/>
                </a:solidFill>
              </a:defRPr>
            </a:lvl9pPr>
          </a:lstStyle>
          <a:p>
            <a:endParaRPr/>
          </a:p>
        </p:txBody>
      </p:sp>
      <p:sp>
        <p:nvSpPr>
          <p:cNvPr id="11" name="Shape 194"/>
          <p:cNvSpPr txBox="1"/>
          <p:nvPr userDrawn="1"/>
        </p:nvSpPr>
        <p:spPr>
          <a:xfrm>
            <a:off x="618033" y="0"/>
            <a:ext cx="2908800" cy="4181600"/>
          </a:xfrm>
          <a:prstGeom prst="rect">
            <a:avLst/>
          </a:prstGeom>
          <a:noFill/>
          <a:ln>
            <a:noFill/>
          </a:ln>
        </p:spPr>
        <p:txBody>
          <a:bodyPr wrap="square" lIns="121900" tIns="121900" rIns="121900" bIns="121900" anchor="b"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 sz="16000" b="1" i="0" u="none" strike="noStrike" kern="0" cap="none" spc="0" normalizeH="0" baseline="0" noProof="0">
              <a:ln>
                <a:noFill/>
              </a:ln>
              <a:solidFill>
                <a:srgbClr val="3F5378"/>
              </a:solidFill>
              <a:effectLst/>
              <a:uLnTx/>
              <a:uFillTx/>
              <a:latin typeface="+mn-lt"/>
              <a:ea typeface="Roboto Condensed"/>
              <a:cs typeface="Roboto Condensed"/>
              <a:sym typeface="Roboto Condensed"/>
            </a:endParaRPr>
          </a:p>
        </p:txBody>
      </p:sp>
    </p:spTree>
    <p:extLst>
      <p:ext uri="{BB962C8B-B14F-4D97-AF65-F5344CB8AC3E}">
        <p14:creationId xmlns:p14="http://schemas.microsoft.com/office/powerpoint/2010/main" val="3311022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4089141E-D028-4CAD-9332-7B198F522160}"/>
              </a:ext>
            </a:extLst>
          </p:cNvPr>
          <p:cNvSpPr/>
          <p:nvPr userDrawn="1"/>
        </p:nvSpPr>
        <p:spPr>
          <a:xfrm>
            <a:off x="1" y="0"/>
            <a:ext cx="12191999" cy="4589463"/>
          </a:xfrm>
          <a:prstGeom prst="rect">
            <a:avLst/>
          </a:prstGeom>
          <a:solidFill>
            <a:schemeClr val="bg1">
              <a:lumMod val="8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BF79B2F-B3AA-4EC2-A90C-5FA786257439}" type="datetimeFigureOut">
              <a:rPr lang="en-US" smtClean="0"/>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B2F17-4063-488C-AF6A-61D492C7553C}" type="slidenum">
              <a:rPr lang="en-US" smtClean="0"/>
              <a:t>‹#›</a:t>
            </a:fld>
            <a:endParaRPr lang="en-US"/>
          </a:p>
        </p:txBody>
      </p:sp>
    </p:spTree>
    <p:extLst>
      <p:ext uri="{BB962C8B-B14F-4D97-AF65-F5344CB8AC3E}">
        <p14:creationId xmlns:p14="http://schemas.microsoft.com/office/powerpoint/2010/main" val="19195724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9_Subtitle">
    <p:spTree>
      <p:nvGrpSpPr>
        <p:cNvPr id="1" name="Shape 24"/>
        <p:cNvGrpSpPr/>
        <p:nvPr/>
      </p:nvGrpSpPr>
      <p:grpSpPr>
        <a:xfrm>
          <a:off x="0" y="0"/>
          <a:ext cx="0" cy="0"/>
          <a:chOff x="0" y="0"/>
          <a:chExt cx="0" cy="0"/>
        </a:xfrm>
      </p:grpSpPr>
      <p:sp>
        <p:nvSpPr>
          <p:cNvPr id="25" name="Shape 25"/>
          <p:cNvSpPr/>
          <p:nvPr/>
        </p:nvSpPr>
        <p:spPr>
          <a:xfrm>
            <a:off x="7596285" y="3514025"/>
            <a:ext cx="1185600" cy="395200"/>
          </a:xfrm>
          <a:prstGeom prst="triangle">
            <a:avLst>
              <a:gd name="adj" fmla="val 32425"/>
            </a:avLst>
          </a:prstGeom>
          <a:solidFill>
            <a:srgbClr val="171F2D"/>
          </a:solidFill>
          <a:ln>
            <a:noFill/>
          </a:ln>
        </p:spPr>
        <p:txBody>
          <a:bodyPr wrap="square" lIns="121900" tIns="121900" rIns="121900" bIns="121900" anchor="ctr" anchorCtr="0">
            <a:noAutofit/>
          </a:bodyPr>
          <a:lstStyle/>
          <a:p>
            <a:pPr lvl="0" rtl="0">
              <a:spcBef>
                <a:spcPts val="0"/>
              </a:spcBef>
              <a:buNone/>
            </a:pPr>
            <a:endParaRPr sz="2400">
              <a:latin typeface="+mn-lt"/>
              <a:ea typeface="Arvo"/>
              <a:cs typeface="Arvo"/>
              <a:sym typeface="Arvo"/>
            </a:endParaRPr>
          </a:p>
        </p:txBody>
      </p:sp>
      <p:grpSp>
        <p:nvGrpSpPr>
          <p:cNvPr id="26" name="Shape 26"/>
          <p:cNvGrpSpPr/>
          <p:nvPr userDrawn="1"/>
        </p:nvGrpSpPr>
        <p:grpSpPr>
          <a:xfrm>
            <a:off x="0" y="-9451"/>
            <a:ext cx="11548531" cy="6867451"/>
            <a:chOff x="0" y="-7088"/>
            <a:chExt cx="8661398" cy="5150588"/>
          </a:xfrm>
        </p:grpSpPr>
        <p:sp>
          <p:nvSpPr>
            <p:cNvPr id="27" name="Shape 27"/>
            <p:cNvSpPr/>
            <p:nvPr userDrawn="1"/>
          </p:nvSpPr>
          <p:spPr>
            <a:xfrm>
              <a:off x="0" y="0"/>
              <a:ext cx="3525000" cy="5143500"/>
            </a:xfrm>
            <a:prstGeom prst="rect">
              <a:avLst/>
            </a:prstGeom>
            <a:solidFill>
              <a:srgbClr val="C7D3E6"/>
            </a:solidFill>
            <a:ln>
              <a:noFill/>
            </a:ln>
          </p:spPr>
          <p:txBody>
            <a:bodyPr wrap="square" lIns="91425" tIns="91425" rIns="91425" bIns="91425" anchor="ctr" anchorCtr="0">
              <a:noAutofit/>
            </a:bodyPr>
            <a:lstStyle/>
            <a:p>
              <a:pPr lvl="0">
                <a:spcBef>
                  <a:spcPts val="0"/>
                </a:spcBef>
                <a:buNone/>
              </a:pPr>
              <a:endParaRPr sz="2400">
                <a:latin typeface="+mn-lt"/>
              </a:endParaRPr>
            </a:p>
          </p:txBody>
        </p:sp>
        <p:sp>
          <p:nvSpPr>
            <p:cNvPr id="28" name="Shape 28"/>
            <p:cNvSpPr/>
            <p:nvPr/>
          </p:nvSpPr>
          <p:spPr>
            <a:xfrm rot="10800000" flipH="1">
              <a:off x="3517898" y="-7088"/>
              <a:ext cx="5143500" cy="5143500"/>
            </a:xfrm>
            <a:prstGeom prst="rtTriangle">
              <a:avLst/>
            </a:prstGeom>
            <a:solidFill>
              <a:srgbClr val="C7D3E6"/>
            </a:solid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grpSp>
      <p:grpSp>
        <p:nvGrpSpPr>
          <p:cNvPr id="29" name="Shape 29"/>
          <p:cNvGrpSpPr/>
          <p:nvPr/>
        </p:nvGrpSpPr>
        <p:grpSpPr>
          <a:xfrm rot="10800000" flipH="1">
            <a:off x="-2" y="3899768"/>
            <a:ext cx="8785449" cy="2703024"/>
            <a:chOff x="-9894852" y="-4493254"/>
            <a:chExt cx="21200407" cy="6522740"/>
          </a:xfrm>
          <a:solidFill>
            <a:srgbClr val="1F4E79"/>
          </a:solidFill>
        </p:grpSpPr>
        <p:sp>
          <p:nvSpPr>
            <p:cNvPr id="30" name="Shape 30"/>
            <p:cNvSpPr/>
            <p:nvPr/>
          </p:nvSpPr>
          <p:spPr>
            <a:xfrm>
              <a:off x="-9894852" y="-4493114"/>
              <a:ext cx="14685300" cy="6522600"/>
            </a:xfrm>
            <a:prstGeom prst="rect">
              <a:avLst/>
            </a:prstGeom>
            <a:grp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sp>
          <p:nvSpPr>
            <p:cNvPr id="31" name="Shape 31"/>
            <p:cNvSpPr/>
            <p:nvPr/>
          </p:nvSpPr>
          <p:spPr>
            <a:xfrm>
              <a:off x="4782955" y="-4493254"/>
              <a:ext cx="6522600" cy="6522600"/>
            </a:xfrm>
            <a:prstGeom prst="rtTriangle">
              <a:avLst/>
            </a:prstGeom>
            <a:grp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grpSp>
      <p:sp>
        <p:nvSpPr>
          <p:cNvPr id="40" name="Shape 40"/>
          <p:cNvSpPr txBox="1">
            <a:spLocks noGrp="1"/>
          </p:cNvSpPr>
          <p:nvPr>
            <p:ph type="ctrTitle"/>
          </p:nvPr>
        </p:nvSpPr>
        <p:spPr>
          <a:xfrm>
            <a:off x="618033" y="3828197"/>
            <a:ext cx="5459200" cy="1546400"/>
          </a:xfrm>
          <a:prstGeom prst="rect">
            <a:avLst/>
          </a:prstGeom>
        </p:spPr>
        <p:txBody>
          <a:bodyPr wrap="square" lIns="91425" tIns="91425" rIns="91425" bIns="91425" anchor="b" anchorCtr="0"/>
          <a:lstStyle>
            <a:lvl1pPr lvl="0" rtl="0">
              <a:spcBef>
                <a:spcPts val="0"/>
              </a:spcBef>
              <a:buSzPct val="100000"/>
              <a:defRPr sz="4000">
                <a:latin typeface="+mn-lt"/>
                <a:ea typeface="Roboto" panose="02000000000000000000" pitchFamily="2" charset="0"/>
                <a:cs typeface="Roboto" panose="02000000000000000000" pitchFamily="2" charset="0"/>
              </a:defRPr>
            </a:lvl1pPr>
            <a:lvl2pPr lvl="1" rtl="0">
              <a:spcBef>
                <a:spcPts val="0"/>
              </a:spcBef>
              <a:buSzPct val="100000"/>
              <a:defRPr sz="4000"/>
            </a:lvl2pPr>
            <a:lvl3pPr lvl="2" rtl="0">
              <a:spcBef>
                <a:spcPts val="0"/>
              </a:spcBef>
              <a:buSzPct val="100000"/>
              <a:defRPr sz="4000"/>
            </a:lvl3pPr>
            <a:lvl4pPr lvl="3" rtl="0">
              <a:spcBef>
                <a:spcPts val="0"/>
              </a:spcBef>
              <a:buSzPct val="100000"/>
              <a:defRPr sz="4000"/>
            </a:lvl4pPr>
            <a:lvl5pPr lvl="4" rtl="0">
              <a:spcBef>
                <a:spcPts val="0"/>
              </a:spcBef>
              <a:buSzPct val="100000"/>
              <a:defRPr sz="4000"/>
            </a:lvl5pPr>
            <a:lvl6pPr lvl="5" rtl="0">
              <a:spcBef>
                <a:spcPts val="0"/>
              </a:spcBef>
              <a:buSzPct val="100000"/>
              <a:defRPr sz="4000"/>
            </a:lvl6pPr>
            <a:lvl7pPr lvl="6" rtl="0">
              <a:spcBef>
                <a:spcPts val="0"/>
              </a:spcBef>
              <a:buSzPct val="100000"/>
              <a:defRPr sz="4000"/>
            </a:lvl7pPr>
            <a:lvl8pPr lvl="7" rtl="0">
              <a:spcBef>
                <a:spcPts val="0"/>
              </a:spcBef>
              <a:buSzPct val="100000"/>
              <a:defRPr sz="4000"/>
            </a:lvl8pPr>
            <a:lvl9pPr lvl="8" rtl="0">
              <a:spcBef>
                <a:spcPts val="0"/>
              </a:spcBef>
              <a:buSzPct val="100000"/>
              <a:defRPr sz="4000"/>
            </a:lvl9pPr>
          </a:lstStyle>
          <a:p>
            <a:endParaRPr/>
          </a:p>
        </p:txBody>
      </p:sp>
      <p:sp>
        <p:nvSpPr>
          <p:cNvPr id="41" name="Shape 41"/>
          <p:cNvSpPr txBox="1">
            <a:spLocks noGrp="1"/>
          </p:cNvSpPr>
          <p:nvPr>
            <p:ph type="subTitle" idx="1"/>
          </p:nvPr>
        </p:nvSpPr>
        <p:spPr>
          <a:xfrm>
            <a:off x="618033" y="5300599"/>
            <a:ext cx="5459200" cy="1046400"/>
          </a:xfrm>
          <a:prstGeom prst="rect">
            <a:avLst/>
          </a:prstGeom>
        </p:spPr>
        <p:txBody>
          <a:bodyPr wrap="square" lIns="91425" tIns="91425" rIns="91425" bIns="91425" anchor="t" anchorCtr="0"/>
          <a:lstStyle>
            <a:lvl1pPr lvl="0" rtl="0">
              <a:spcBef>
                <a:spcPts val="0"/>
              </a:spcBef>
              <a:buClr>
                <a:srgbClr val="00234C"/>
              </a:buClr>
              <a:buSzPct val="100000"/>
              <a:buNone/>
              <a:defRPr sz="2667">
                <a:solidFill>
                  <a:schemeClr val="bg1"/>
                </a:solidFill>
                <a:latin typeface="+mn-lt"/>
              </a:defRPr>
            </a:lvl1pPr>
            <a:lvl2pPr lvl="1" rtl="0">
              <a:spcBef>
                <a:spcPts val="0"/>
              </a:spcBef>
              <a:buClr>
                <a:srgbClr val="FF9800"/>
              </a:buClr>
              <a:buSzPct val="100000"/>
              <a:buNone/>
              <a:defRPr sz="2667">
                <a:solidFill>
                  <a:srgbClr val="FF9800"/>
                </a:solidFill>
              </a:defRPr>
            </a:lvl2pPr>
            <a:lvl3pPr lvl="2" rtl="0">
              <a:spcBef>
                <a:spcPts val="0"/>
              </a:spcBef>
              <a:buClr>
                <a:srgbClr val="FF9800"/>
              </a:buClr>
              <a:buSzPct val="100000"/>
              <a:buNone/>
              <a:defRPr sz="2667">
                <a:solidFill>
                  <a:srgbClr val="FF9800"/>
                </a:solidFill>
              </a:defRPr>
            </a:lvl3pPr>
            <a:lvl4pPr lvl="3" rtl="0">
              <a:spcBef>
                <a:spcPts val="0"/>
              </a:spcBef>
              <a:buClr>
                <a:srgbClr val="FF9800"/>
              </a:buClr>
              <a:buSzPct val="100000"/>
              <a:buNone/>
              <a:defRPr sz="2667">
                <a:solidFill>
                  <a:srgbClr val="FF9800"/>
                </a:solidFill>
              </a:defRPr>
            </a:lvl4pPr>
            <a:lvl5pPr lvl="4" rtl="0">
              <a:spcBef>
                <a:spcPts val="0"/>
              </a:spcBef>
              <a:buClr>
                <a:srgbClr val="FF9800"/>
              </a:buClr>
              <a:buSzPct val="100000"/>
              <a:buNone/>
              <a:defRPr sz="2667">
                <a:solidFill>
                  <a:srgbClr val="FF9800"/>
                </a:solidFill>
              </a:defRPr>
            </a:lvl5pPr>
            <a:lvl6pPr lvl="5" rtl="0">
              <a:spcBef>
                <a:spcPts val="0"/>
              </a:spcBef>
              <a:buClr>
                <a:srgbClr val="FF9800"/>
              </a:buClr>
              <a:buSzPct val="100000"/>
              <a:buNone/>
              <a:defRPr sz="2667">
                <a:solidFill>
                  <a:srgbClr val="FF9800"/>
                </a:solidFill>
              </a:defRPr>
            </a:lvl6pPr>
            <a:lvl7pPr lvl="6" rtl="0">
              <a:spcBef>
                <a:spcPts val="0"/>
              </a:spcBef>
              <a:buClr>
                <a:srgbClr val="FF9800"/>
              </a:buClr>
              <a:buSzPct val="100000"/>
              <a:buNone/>
              <a:defRPr sz="2667">
                <a:solidFill>
                  <a:srgbClr val="FF9800"/>
                </a:solidFill>
              </a:defRPr>
            </a:lvl7pPr>
            <a:lvl8pPr lvl="7" rtl="0">
              <a:spcBef>
                <a:spcPts val="0"/>
              </a:spcBef>
              <a:buClr>
                <a:srgbClr val="FF9800"/>
              </a:buClr>
              <a:buSzPct val="100000"/>
              <a:buNone/>
              <a:defRPr sz="2667">
                <a:solidFill>
                  <a:srgbClr val="FF9800"/>
                </a:solidFill>
              </a:defRPr>
            </a:lvl8pPr>
            <a:lvl9pPr lvl="8" rtl="0">
              <a:spcBef>
                <a:spcPts val="0"/>
              </a:spcBef>
              <a:buClr>
                <a:srgbClr val="FF9800"/>
              </a:buClr>
              <a:buSzPct val="100000"/>
              <a:buNone/>
              <a:defRPr sz="2667">
                <a:solidFill>
                  <a:srgbClr val="FF9800"/>
                </a:solidFill>
              </a:defRPr>
            </a:lvl9pPr>
          </a:lstStyle>
          <a:p>
            <a:endParaRPr/>
          </a:p>
        </p:txBody>
      </p:sp>
      <p:sp>
        <p:nvSpPr>
          <p:cNvPr id="11" name="Shape 194"/>
          <p:cNvSpPr txBox="1"/>
          <p:nvPr userDrawn="1"/>
        </p:nvSpPr>
        <p:spPr>
          <a:xfrm>
            <a:off x="618033" y="0"/>
            <a:ext cx="2908800" cy="4181600"/>
          </a:xfrm>
          <a:prstGeom prst="rect">
            <a:avLst/>
          </a:prstGeom>
          <a:noFill/>
          <a:ln>
            <a:noFill/>
          </a:ln>
        </p:spPr>
        <p:txBody>
          <a:bodyPr wrap="square" lIns="121900" tIns="121900" rIns="121900" bIns="121900" anchor="b"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 sz="16000" b="1" i="0" u="none" strike="noStrike" kern="0" cap="none" spc="0" normalizeH="0" baseline="0" noProof="0">
              <a:ln>
                <a:noFill/>
              </a:ln>
              <a:solidFill>
                <a:srgbClr val="3F5378"/>
              </a:solidFill>
              <a:effectLst/>
              <a:uLnTx/>
              <a:uFillTx/>
              <a:latin typeface="+mn-lt"/>
              <a:ea typeface="Roboto Condensed"/>
              <a:cs typeface="Roboto Condensed"/>
              <a:sym typeface="Roboto Condensed"/>
            </a:endParaRPr>
          </a:p>
        </p:txBody>
      </p:sp>
    </p:spTree>
    <p:extLst>
      <p:ext uri="{BB962C8B-B14F-4D97-AF65-F5344CB8AC3E}">
        <p14:creationId xmlns:p14="http://schemas.microsoft.com/office/powerpoint/2010/main" val="226403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0_Subtitle">
    <p:spTree>
      <p:nvGrpSpPr>
        <p:cNvPr id="1" name="Shape 24"/>
        <p:cNvGrpSpPr/>
        <p:nvPr/>
      </p:nvGrpSpPr>
      <p:grpSpPr>
        <a:xfrm>
          <a:off x="0" y="0"/>
          <a:ext cx="0" cy="0"/>
          <a:chOff x="0" y="0"/>
          <a:chExt cx="0" cy="0"/>
        </a:xfrm>
      </p:grpSpPr>
      <p:sp>
        <p:nvSpPr>
          <p:cNvPr id="25" name="Shape 25"/>
          <p:cNvSpPr/>
          <p:nvPr/>
        </p:nvSpPr>
        <p:spPr>
          <a:xfrm>
            <a:off x="7596285" y="3514025"/>
            <a:ext cx="1185600" cy="395200"/>
          </a:xfrm>
          <a:prstGeom prst="triangle">
            <a:avLst>
              <a:gd name="adj" fmla="val 32425"/>
            </a:avLst>
          </a:prstGeom>
          <a:solidFill>
            <a:srgbClr val="171F2D"/>
          </a:solidFill>
          <a:ln>
            <a:noFill/>
          </a:ln>
        </p:spPr>
        <p:txBody>
          <a:bodyPr wrap="square" lIns="121900" tIns="121900" rIns="121900" bIns="121900" anchor="ctr" anchorCtr="0">
            <a:noAutofit/>
          </a:bodyPr>
          <a:lstStyle/>
          <a:p>
            <a:pPr lvl="0" rtl="0">
              <a:spcBef>
                <a:spcPts val="0"/>
              </a:spcBef>
              <a:buNone/>
            </a:pPr>
            <a:endParaRPr sz="2400">
              <a:latin typeface="+mn-lt"/>
              <a:ea typeface="Arvo"/>
              <a:cs typeface="Arvo"/>
              <a:sym typeface="Arvo"/>
            </a:endParaRPr>
          </a:p>
        </p:txBody>
      </p:sp>
      <p:grpSp>
        <p:nvGrpSpPr>
          <p:cNvPr id="26" name="Shape 26"/>
          <p:cNvGrpSpPr/>
          <p:nvPr userDrawn="1"/>
        </p:nvGrpSpPr>
        <p:grpSpPr>
          <a:xfrm>
            <a:off x="0" y="-9451"/>
            <a:ext cx="11548531" cy="6867451"/>
            <a:chOff x="0" y="-7088"/>
            <a:chExt cx="8661398" cy="5150588"/>
          </a:xfrm>
        </p:grpSpPr>
        <p:sp>
          <p:nvSpPr>
            <p:cNvPr id="27" name="Shape 27"/>
            <p:cNvSpPr/>
            <p:nvPr userDrawn="1"/>
          </p:nvSpPr>
          <p:spPr>
            <a:xfrm>
              <a:off x="0" y="0"/>
              <a:ext cx="3525000" cy="5143500"/>
            </a:xfrm>
            <a:prstGeom prst="rect">
              <a:avLst/>
            </a:prstGeom>
            <a:solidFill>
              <a:srgbClr val="C7D3E6"/>
            </a:solidFill>
            <a:ln>
              <a:noFill/>
            </a:ln>
          </p:spPr>
          <p:txBody>
            <a:bodyPr wrap="square" lIns="91425" tIns="91425" rIns="91425" bIns="91425" anchor="ctr" anchorCtr="0">
              <a:noAutofit/>
            </a:bodyPr>
            <a:lstStyle/>
            <a:p>
              <a:pPr lvl="0">
                <a:spcBef>
                  <a:spcPts val="0"/>
                </a:spcBef>
                <a:buNone/>
              </a:pPr>
              <a:endParaRPr sz="2400">
                <a:latin typeface="+mn-lt"/>
              </a:endParaRPr>
            </a:p>
          </p:txBody>
        </p:sp>
        <p:sp>
          <p:nvSpPr>
            <p:cNvPr id="28" name="Shape 28"/>
            <p:cNvSpPr/>
            <p:nvPr/>
          </p:nvSpPr>
          <p:spPr>
            <a:xfrm rot="10800000" flipH="1">
              <a:off x="3517898" y="-7088"/>
              <a:ext cx="5143500" cy="5143500"/>
            </a:xfrm>
            <a:prstGeom prst="rtTriangle">
              <a:avLst/>
            </a:prstGeom>
            <a:solidFill>
              <a:srgbClr val="C7D3E6"/>
            </a:solid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grpSp>
      <p:grpSp>
        <p:nvGrpSpPr>
          <p:cNvPr id="29" name="Shape 29"/>
          <p:cNvGrpSpPr/>
          <p:nvPr/>
        </p:nvGrpSpPr>
        <p:grpSpPr>
          <a:xfrm rot="10800000" flipH="1">
            <a:off x="-2" y="3899768"/>
            <a:ext cx="8785449" cy="2703024"/>
            <a:chOff x="-9894852" y="-4493254"/>
            <a:chExt cx="21200407" cy="6522740"/>
          </a:xfrm>
          <a:solidFill>
            <a:srgbClr val="1F4E79"/>
          </a:solidFill>
        </p:grpSpPr>
        <p:sp>
          <p:nvSpPr>
            <p:cNvPr id="30" name="Shape 30"/>
            <p:cNvSpPr/>
            <p:nvPr/>
          </p:nvSpPr>
          <p:spPr>
            <a:xfrm>
              <a:off x="-9894852" y="-4493114"/>
              <a:ext cx="14685300" cy="6522600"/>
            </a:xfrm>
            <a:prstGeom prst="rect">
              <a:avLst/>
            </a:prstGeom>
            <a:grp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sp>
          <p:nvSpPr>
            <p:cNvPr id="31" name="Shape 31"/>
            <p:cNvSpPr/>
            <p:nvPr/>
          </p:nvSpPr>
          <p:spPr>
            <a:xfrm>
              <a:off x="4782955" y="-4493254"/>
              <a:ext cx="6522600" cy="6522600"/>
            </a:xfrm>
            <a:prstGeom prst="rtTriangle">
              <a:avLst/>
            </a:prstGeom>
            <a:grp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grpSp>
      <p:sp>
        <p:nvSpPr>
          <p:cNvPr id="40" name="Shape 40"/>
          <p:cNvSpPr txBox="1">
            <a:spLocks noGrp="1"/>
          </p:cNvSpPr>
          <p:nvPr>
            <p:ph type="ctrTitle"/>
          </p:nvPr>
        </p:nvSpPr>
        <p:spPr>
          <a:xfrm>
            <a:off x="618033" y="3828197"/>
            <a:ext cx="5459200" cy="1546400"/>
          </a:xfrm>
          <a:prstGeom prst="rect">
            <a:avLst/>
          </a:prstGeom>
        </p:spPr>
        <p:txBody>
          <a:bodyPr wrap="square" lIns="91425" tIns="91425" rIns="91425" bIns="91425" anchor="b" anchorCtr="0"/>
          <a:lstStyle>
            <a:lvl1pPr lvl="0" rtl="0">
              <a:spcBef>
                <a:spcPts val="0"/>
              </a:spcBef>
              <a:buSzPct val="100000"/>
              <a:defRPr sz="4000">
                <a:latin typeface="+mn-lt"/>
                <a:ea typeface="Roboto" panose="02000000000000000000" pitchFamily="2" charset="0"/>
                <a:cs typeface="Roboto" panose="02000000000000000000" pitchFamily="2" charset="0"/>
              </a:defRPr>
            </a:lvl1pPr>
            <a:lvl2pPr lvl="1" rtl="0">
              <a:spcBef>
                <a:spcPts val="0"/>
              </a:spcBef>
              <a:buSzPct val="100000"/>
              <a:defRPr sz="4000"/>
            </a:lvl2pPr>
            <a:lvl3pPr lvl="2" rtl="0">
              <a:spcBef>
                <a:spcPts val="0"/>
              </a:spcBef>
              <a:buSzPct val="100000"/>
              <a:defRPr sz="4000"/>
            </a:lvl3pPr>
            <a:lvl4pPr lvl="3" rtl="0">
              <a:spcBef>
                <a:spcPts val="0"/>
              </a:spcBef>
              <a:buSzPct val="100000"/>
              <a:defRPr sz="4000"/>
            </a:lvl4pPr>
            <a:lvl5pPr lvl="4" rtl="0">
              <a:spcBef>
                <a:spcPts val="0"/>
              </a:spcBef>
              <a:buSzPct val="100000"/>
              <a:defRPr sz="4000"/>
            </a:lvl5pPr>
            <a:lvl6pPr lvl="5" rtl="0">
              <a:spcBef>
                <a:spcPts val="0"/>
              </a:spcBef>
              <a:buSzPct val="100000"/>
              <a:defRPr sz="4000"/>
            </a:lvl6pPr>
            <a:lvl7pPr lvl="6" rtl="0">
              <a:spcBef>
                <a:spcPts val="0"/>
              </a:spcBef>
              <a:buSzPct val="100000"/>
              <a:defRPr sz="4000"/>
            </a:lvl7pPr>
            <a:lvl8pPr lvl="7" rtl="0">
              <a:spcBef>
                <a:spcPts val="0"/>
              </a:spcBef>
              <a:buSzPct val="100000"/>
              <a:defRPr sz="4000"/>
            </a:lvl8pPr>
            <a:lvl9pPr lvl="8" rtl="0">
              <a:spcBef>
                <a:spcPts val="0"/>
              </a:spcBef>
              <a:buSzPct val="100000"/>
              <a:defRPr sz="4000"/>
            </a:lvl9pPr>
          </a:lstStyle>
          <a:p>
            <a:endParaRPr/>
          </a:p>
        </p:txBody>
      </p:sp>
      <p:sp>
        <p:nvSpPr>
          <p:cNvPr id="41" name="Shape 41"/>
          <p:cNvSpPr txBox="1">
            <a:spLocks noGrp="1"/>
          </p:cNvSpPr>
          <p:nvPr>
            <p:ph type="subTitle" idx="1"/>
          </p:nvPr>
        </p:nvSpPr>
        <p:spPr>
          <a:xfrm>
            <a:off x="618033" y="5300599"/>
            <a:ext cx="5459200" cy="1046400"/>
          </a:xfrm>
          <a:prstGeom prst="rect">
            <a:avLst/>
          </a:prstGeom>
        </p:spPr>
        <p:txBody>
          <a:bodyPr wrap="square" lIns="91425" tIns="91425" rIns="91425" bIns="91425" anchor="t" anchorCtr="0"/>
          <a:lstStyle>
            <a:lvl1pPr lvl="0" rtl="0">
              <a:spcBef>
                <a:spcPts val="0"/>
              </a:spcBef>
              <a:buClr>
                <a:srgbClr val="00234C"/>
              </a:buClr>
              <a:buSzPct val="100000"/>
              <a:buNone/>
              <a:defRPr sz="2667">
                <a:solidFill>
                  <a:schemeClr val="bg1"/>
                </a:solidFill>
                <a:latin typeface="+mn-lt"/>
              </a:defRPr>
            </a:lvl1pPr>
            <a:lvl2pPr lvl="1" rtl="0">
              <a:spcBef>
                <a:spcPts val="0"/>
              </a:spcBef>
              <a:buClr>
                <a:srgbClr val="FF9800"/>
              </a:buClr>
              <a:buSzPct val="100000"/>
              <a:buNone/>
              <a:defRPr sz="2667">
                <a:solidFill>
                  <a:srgbClr val="FF9800"/>
                </a:solidFill>
              </a:defRPr>
            </a:lvl2pPr>
            <a:lvl3pPr lvl="2" rtl="0">
              <a:spcBef>
                <a:spcPts val="0"/>
              </a:spcBef>
              <a:buClr>
                <a:srgbClr val="FF9800"/>
              </a:buClr>
              <a:buSzPct val="100000"/>
              <a:buNone/>
              <a:defRPr sz="2667">
                <a:solidFill>
                  <a:srgbClr val="FF9800"/>
                </a:solidFill>
              </a:defRPr>
            </a:lvl3pPr>
            <a:lvl4pPr lvl="3" rtl="0">
              <a:spcBef>
                <a:spcPts val="0"/>
              </a:spcBef>
              <a:buClr>
                <a:srgbClr val="FF9800"/>
              </a:buClr>
              <a:buSzPct val="100000"/>
              <a:buNone/>
              <a:defRPr sz="2667">
                <a:solidFill>
                  <a:srgbClr val="FF9800"/>
                </a:solidFill>
              </a:defRPr>
            </a:lvl4pPr>
            <a:lvl5pPr lvl="4" rtl="0">
              <a:spcBef>
                <a:spcPts val="0"/>
              </a:spcBef>
              <a:buClr>
                <a:srgbClr val="FF9800"/>
              </a:buClr>
              <a:buSzPct val="100000"/>
              <a:buNone/>
              <a:defRPr sz="2667">
                <a:solidFill>
                  <a:srgbClr val="FF9800"/>
                </a:solidFill>
              </a:defRPr>
            </a:lvl5pPr>
            <a:lvl6pPr lvl="5" rtl="0">
              <a:spcBef>
                <a:spcPts val="0"/>
              </a:spcBef>
              <a:buClr>
                <a:srgbClr val="FF9800"/>
              </a:buClr>
              <a:buSzPct val="100000"/>
              <a:buNone/>
              <a:defRPr sz="2667">
                <a:solidFill>
                  <a:srgbClr val="FF9800"/>
                </a:solidFill>
              </a:defRPr>
            </a:lvl6pPr>
            <a:lvl7pPr lvl="6" rtl="0">
              <a:spcBef>
                <a:spcPts val="0"/>
              </a:spcBef>
              <a:buClr>
                <a:srgbClr val="FF9800"/>
              </a:buClr>
              <a:buSzPct val="100000"/>
              <a:buNone/>
              <a:defRPr sz="2667">
                <a:solidFill>
                  <a:srgbClr val="FF9800"/>
                </a:solidFill>
              </a:defRPr>
            </a:lvl7pPr>
            <a:lvl8pPr lvl="7" rtl="0">
              <a:spcBef>
                <a:spcPts val="0"/>
              </a:spcBef>
              <a:buClr>
                <a:srgbClr val="FF9800"/>
              </a:buClr>
              <a:buSzPct val="100000"/>
              <a:buNone/>
              <a:defRPr sz="2667">
                <a:solidFill>
                  <a:srgbClr val="FF9800"/>
                </a:solidFill>
              </a:defRPr>
            </a:lvl8pPr>
            <a:lvl9pPr lvl="8" rtl="0">
              <a:spcBef>
                <a:spcPts val="0"/>
              </a:spcBef>
              <a:buClr>
                <a:srgbClr val="FF9800"/>
              </a:buClr>
              <a:buSzPct val="100000"/>
              <a:buNone/>
              <a:defRPr sz="2667">
                <a:solidFill>
                  <a:srgbClr val="FF9800"/>
                </a:solidFill>
              </a:defRPr>
            </a:lvl9pPr>
          </a:lstStyle>
          <a:p>
            <a:endParaRPr/>
          </a:p>
        </p:txBody>
      </p:sp>
      <p:sp>
        <p:nvSpPr>
          <p:cNvPr id="11" name="Shape 194"/>
          <p:cNvSpPr txBox="1"/>
          <p:nvPr userDrawn="1"/>
        </p:nvSpPr>
        <p:spPr>
          <a:xfrm>
            <a:off x="618033" y="0"/>
            <a:ext cx="2908800" cy="4181600"/>
          </a:xfrm>
          <a:prstGeom prst="rect">
            <a:avLst/>
          </a:prstGeom>
          <a:noFill/>
          <a:ln>
            <a:noFill/>
          </a:ln>
        </p:spPr>
        <p:txBody>
          <a:bodyPr wrap="square" lIns="121900" tIns="121900" rIns="121900" bIns="121900" anchor="b"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 sz="16000" b="1" i="0" u="none" strike="noStrike" kern="0" cap="none" spc="0" normalizeH="0" baseline="0" noProof="0">
              <a:ln>
                <a:noFill/>
              </a:ln>
              <a:solidFill>
                <a:srgbClr val="3F5378"/>
              </a:solidFill>
              <a:effectLst/>
              <a:uLnTx/>
              <a:uFillTx/>
              <a:latin typeface="+mn-lt"/>
              <a:ea typeface="Roboto Condensed"/>
              <a:cs typeface="Roboto Condensed"/>
              <a:sym typeface="Roboto Condensed"/>
            </a:endParaRPr>
          </a:p>
        </p:txBody>
      </p:sp>
    </p:spTree>
    <p:extLst>
      <p:ext uri="{BB962C8B-B14F-4D97-AF65-F5344CB8AC3E}">
        <p14:creationId xmlns:p14="http://schemas.microsoft.com/office/powerpoint/2010/main" val="31165462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1_Subtitle">
    <p:spTree>
      <p:nvGrpSpPr>
        <p:cNvPr id="1" name="Shape 24"/>
        <p:cNvGrpSpPr/>
        <p:nvPr/>
      </p:nvGrpSpPr>
      <p:grpSpPr>
        <a:xfrm>
          <a:off x="0" y="0"/>
          <a:ext cx="0" cy="0"/>
          <a:chOff x="0" y="0"/>
          <a:chExt cx="0" cy="0"/>
        </a:xfrm>
      </p:grpSpPr>
      <p:sp>
        <p:nvSpPr>
          <p:cNvPr id="25" name="Shape 25"/>
          <p:cNvSpPr/>
          <p:nvPr/>
        </p:nvSpPr>
        <p:spPr>
          <a:xfrm>
            <a:off x="7596285" y="3514025"/>
            <a:ext cx="1185600" cy="395200"/>
          </a:xfrm>
          <a:prstGeom prst="triangle">
            <a:avLst>
              <a:gd name="adj" fmla="val 32425"/>
            </a:avLst>
          </a:prstGeom>
          <a:solidFill>
            <a:srgbClr val="171F2D"/>
          </a:solidFill>
          <a:ln>
            <a:noFill/>
          </a:ln>
        </p:spPr>
        <p:txBody>
          <a:bodyPr wrap="square" lIns="121900" tIns="121900" rIns="121900" bIns="121900" anchor="ctr" anchorCtr="0">
            <a:noAutofit/>
          </a:bodyPr>
          <a:lstStyle/>
          <a:p>
            <a:pPr lvl="0" rtl="0">
              <a:spcBef>
                <a:spcPts val="0"/>
              </a:spcBef>
              <a:buNone/>
            </a:pPr>
            <a:endParaRPr sz="2400">
              <a:latin typeface="+mn-lt"/>
              <a:ea typeface="Arvo"/>
              <a:cs typeface="Arvo"/>
              <a:sym typeface="Arvo"/>
            </a:endParaRPr>
          </a:p>
        </p:txBody>
      </p:sp>
      <p:grpSp>
        <p:nvGrpSpPr>
          <p:cNvPr id="26" name="Shape 26"/>
          <p:cNvGrpSpPr/>
          <p:nvPr userDrawn="1"/>
        </p:nvGrpSpPr>
        <p:grpSpPr>
          <a:xfrm>
            <a:off x="0" y="-9451"/>
            <a:ext cx="11548531" cy="6867451"/>
            <a:chOff x="0" y="-7088"/>
            <a:chExt cx="8661398" cy="5150588"/>
          </a:xfrm>
        </p:grpSpPr>
        <p:sp>
          <p:nvSpPr>
            <p:cNvPr id="27" name="Shape 27"/>
            <p:cNvSpPr/>
            <p:nvPr userDrawn="1"/>
          </p:nvSpPr>
          <p:spPr>
            <a:xfrm>
              <a:off x="0" y="0"/>
              <a:ext cx="3525000" cy="5143500"/>
            </a:xfrm>
            <a:prstGeom prst="rect">
              <a:avLst/>
            </a:prstGeom>
            <a:solidFill>
              <a:srgbClr val="C7D3E6"/>
            </a:solidFill>
            <a:ln>
              <a:noFill/>
            </a:ln>
          </p:spPr>
          <p:txBody>
            <a:bodyPr wrap="square" lIns="91425" tIns="91425" rIns="91425" bIns="91425" anchor="ctr" anchorCtr="0">
              <a:noAutofit/>
            </a:bodyPr>
            <a:lstStyle/>
            <a:p>
              <a:pPr lvl="0">
                <a:spcBef>
                  <a:spcPts val="0"/>
                </a:spcBef>
                <a:buNone/>
              </a:pPr>
              <a:endParaRPr sz="2400">
                <a:latin typeface="+mn-lt"/>
              </a:endParaRPr>
            </a:p>
          </p:txBody>
        </p:sp>
        <p:sp>
          <p:nvSpPr>
            <p:cNvPr id="28" name="Shape 28"/>
            <p:cNvSpPr/>
            <p:nvPr/>
          </p:nvSpPr>
          <p:spPr>
            <a:xfrm rot="10800000" flipH="1">
              <a:off x="3517898" y="-7088"/>
              <a:ext cx="5143500" cy="5143500"/>
            </a:xfrm>
            <a:prstGeom prst="rtTriangle">
              <a:avLst/>
            </a:prstGeom>
            <a:solidFill>
              <a:srgbClr val="C7D3E6"/>
            </a:solid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grpSp>
      <p:grpSp>
        <p:nvGrpSpPr>
          <p:cNvPr id="29" name="Shape 29"/>
          <p:cNvGrpSpPr/>
          <p:nvPr/>
        </p:nvGrpSpPr>
        <p:grpSpPr>
          <a:xfrm rot="10800000" flipH="1">
            <a:off x="-2" y="3899768"/>
            <a:ext cx="8785449" cy="2703024"/>
            <a:chOff x="-9894852" y="-4493254"/>
            <a:chExt cx="21200407" cy="6522740"/>
          </a:xfrm>
          <a:solidFill>
            <a:srgbClr val="1F4E79"/>
          </a:solidFill>
        </p:grpSpPr>
        <p:sp>
          <p:nvSpPr>
            <p:cNvPr id="30" name="Shape 30"/>
            <p:cNvSpPr/>
            <p:nvPr/>
          </p:nvSpPr>
          <p:spPr>
            <a:xfrm>
              <a:off x="-9894852" y="-4493114"/>
              <a:ext cx="14685300" cy="6522600"/>
            </a:xfrm>
            <a:prstGeom prst="rect">
              <a:avLst/>
            </a:prstGeom>
            <a:grp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sp>
          <p:nvSpPr>
            <p:cNvPr id="31" name="Shape 31"/>
            <p:cNvSpPr/>
            <p:nvPr/>
          </p:nvSpPr>
          <p:spPr>
            <a:xfrm>
              <a:off x="4782955" y="-4493254"/>
              <a:ext cx="6522600" cy="6522600"/>
            </a:xfrm>
            <a:prstGeom prst="rtTriangle">
              <a:avLst/>
            </a:prstGeom>
            <a:grpFill/>
            <a:ln>
              <a:noFill/>
            </a:ln>
          </p:spPr>
          <p:txBody>
            <a:bodyPr wrap="square" lIns="91425" tIns="91425" rIns="91425" bIns="91425" anchor="ctr" anchorCtr="0">
              <a:noAutofit/>
            </a:bodyPr>
            <a:lstStyle/>
            <a:p>
              <a:pPr lvl="0" rtl="0">
                <a:spcBef>
                  <a:spcPts val="0"/>
                </a:spcBef>
                <a:buNone/>
              </a:pPr>
              <a:endParaRPr sz="2400">
                <a:latin typeface="+mn-lt"/>
                <a:ea typeface="Arvo"/>
                <a:cs typeface="Arvo"/>
                <a:sym typeface="Arvo"/>
              </a:endParaRPr>
            </a:p>
          </p:txBody>
        </p:sp>
      </p:grpSp>
      <p:sp>
        <p:nvSpPr>
          <p:cNvPr id="40" name="Shape 40"/>
          <p:cNvSpPr txBox="1">
            <a:spLocks noGrp="1"/>
          </p:cNvSpPr>
          <p:nvPr>
            <p:ph type="ctrTitle"/>
          </p:nvPr>
        </p:nvSpPr>
        <p:spPr>
          <a:xfrm>
            <a:off x="1724021" y="879753"/>
            <a:ext cx="5459200" cy="1546400"/>
          </a:xfrm>
          <a:prstGeom prst="rect">
            <a:avLst/>
          </a:prstGeom>
        </p:spPr>
        <p:txBody>
          <a:bodyPr wrap="square" lIns="91425" tIns="91425" rIns="91425" bIns="91425" anchor="b" anchorCtr="0"/>
          <a:lstStyle>
            <a:lvl1pPr lvl="0" rtl="0">
              <a:spcBef>
                <a:spcPts val="0"/>
              </a:spcBef>
              <a:buSzPct val="100000"/>
              <a:defRPr sz="4000">
                <a:solidFill>
                  <a:srgbClr val="1F4E79"/>
                </a:solidFill>
                <a:latin typeface="+mn-lt"/>
                <a:ea typeface="Roboto" panose="02000000000000000000" pitchFamily="2" charset="0"/>
                <a:cs typeface="Roboto" panose="02000000000000000000" pitchFamily="2" charset="0"/>
              </a:defRPr>
            </a:lvl1pPr>
            <a:lvl2pPr lvl="1" rtl="0">
              <a:spcBef>
                <a:spcPts val="0"/>
              </a:spcBef>
              <a:buSzPct val="100000"/>
              <a:defRPr sz="4000"/>
            </a:lvl2pPr>
            <a:lvl3pPr lvl="2" rtl="0">
              <a:spcBef>
                <a:spcPts val="0"/>
              </a:spcBef>
              <a:buSzPct val="100000"/>
              <a:defRPr sz="4000"/>
            </a:lvl3pPr>
            <a:lvl4pPr lvl="3" rtl="0">
              <a:spcBef>
                <a:spcPts val="0"/>
              </a:spcBef>
              <a:buSzPct val="100000"/>
              <a:defRPr sz="4000"/>
            </a:lvl4pPr>
            <a:lvl5pPr lvl="4" rtl="0">
              <a:spcBef>
                <a:spcPts val="0"/>
              </a:spcBef>
              <a:buSzPct val="100000"/>
              <a:defRPr sz="4000"/>
            </a:lvl5pPr>
            <a:lvl6pPr lvl="5" rtl="0">
              <a:spcBef>
                <a:spcPts val="0"/>
              </a:spcBef>
              <a:buSzPct val="100000"/>
              <a:defRPr sz="4000"/>
            </a:lvl6pPr>
            <a:lvl7pPr lvl="6" rtl="0">
              <a:spcBef>
                <a:spcPts val="0"/>
              </a:spcBef>
              <a:buSzPct val="100000"/>
              <a:defRPr sz="4000"/>
            </a:lvl7pPr>
            <a:lvl8pPr lvl="7" rtl="0">
              <a:spcBef>
                <a:spcPts val="0"/>
              </a:spcBef>
              <a:buSzPct val="100000"/>
              <a:defRPr sz="4000"/>
            </a:lvl8pPr>
            <a:lvl9pPr lvl="8" rtl="0">
              <a:spcBef>
                <a:spcPts val="0"/>
              </a:spcBef>
              <a:buSzPct val="100000"/>
              <a:defRPr sz="4000"/>
            </a:lvl9pPr>
          </a:lstStyle>
          <a:p>
            <a:endParaRPr/>
          </a:p>
        </p:txBody>
      </p:sp>
      <p:sp>
        <p:nvSpPr>
          <p:cNvPr id="41" name="Shape 41"/>
          <p:cNvSpPr txBox="1">
            <a:spLocks noGrp="1"/>
          </p:cNvSpPr>
          <p:nvPr>
            <p:ph type="subTitle" idx="1"/>
          </p:nvPr>
        </p:nvSpPr>
        <p:spPr>
          <a:xfrm>
            <a:off x="1724021" y="2426153"/>
            <a:ext cx="5459200" cy="1046400"/>
          </a:xfrm>
          <a:prstGeom prst="rect">
            <a:avLst/>
          </a:prstGeom>
        </p:spPr>
        <p:txBody>
          <a:bodyPr wrap="square" lIns="91425" tIns="91425" rIns="91425" bIns="91425" anchor="t" anchorCtr="0"/>
          <a:lstStyle>
            <a:lvl1pPr lvl="0" rtl="0">
              <a:spcBef>
                <a:spcPts val="0"/>
              </a:spcBef>
              <a:buClr>
                <a:srgbClr val="00234C"/>
              </a:buClr>
              <a:buSzPct val="100000"/>
              <a:buNone/>
              <a:defRPr sz="2667">
                <a:solidFill>
                  <a:srgbClr val="1F4E79"/>
                </a:solidFill>
                <a:latin typeface="+mn-lt"/>
              </a:defRPr>
            </a:lvl1pPr>
            <a:lvl2pPr lvl="1" rtl="0">
              <a:spcBef>
                <a:spcPts val="0"/>
              </a:spcBef>
              <a:buClr>
                <a:srgbClr val="FF9800"/>
              </a:buClr>
              <a:buSzPct val="100000"/>
              <a:buNone/>
              <a:defRPr sz="2667">
                <a:solidFill>
                  <a:srgbClr val="FF9800"/>
                </a:solidFill>
              </a:defRPr>
            </a:lvl2pPr>
            <a:lvl3pPr lvl="2" rtl="0">
              <a:spcBef>
                <a:spcPts val="0"/>
              </a:spcBef>
              <a:buClr>
                <a:srgbClr val="FF9800"/>
              </a:buClr>
              <a:buSzPct val="100000"/>
              <a:buNone/>
              <a:defRPr sz="2667">
                <a:solidFill>
                  <a:srgbClr val="FF9800"/>
                </a:solidFill>
              </a:defRPr>
            </a:lvl3pPr>
            <a:lvl4pPr lvl="3" rtl="0">
              <a:spcBef>
                <a:spcPts val="0"/>
              </a:spcBef>
              <a:buClr>
                <a:srgbClr val="FF9800"/>
              </a:buClr>
              <a:buSzPct val="100000"/>
              <a:buNone/>
              <a:defRPr sz="2667">
                <a:solidFill>
                  <a:srgbClr val="FF9800"/>
                </a:solidFill>
              </a:defRPr>
            </a:lvl4pPr>
            <a:lvl5pPr lvl="4" rtl="0">
              <a:spcBef>
                <a:spcPts val="0"/>
              </a:spcBef>
              <a:buClr>
                <a:srgbClr val="FF9800"/>
              </a:buClr>
              <a:buSzPct val="100000"/>
              <a:buNone/>
              <a:defRPr sz="2667">
                <a:solidFill>
                  <a:srgbClr val="FF9800"/>
                </a:solidFill>
              </a:defRPr>
            </a:lvl5pPr>
            <a:lvl6pPr lvl="5" rtl="0">
              <a:spcBef>
                <a:spcPts val="0"/>
              </a:spcBef>
              <a:buClr>
                <a:srgbClr val="FF9800"/>
              </a:buClr>
              <a:buSzPct val="100000"/>
              <a:buNone/>
              <a:defRPr sz="2667">
                <a:solidFill>
                  <a:srgbClr val="FF9800"/>
                </a:solidFill>
              </a:defRPr>
            </a:lvl6pPr>
            <a:lvl7pPr lvl="6" rtl="0">
              <a:spcBef>
                <a:spcPts val="0"/>
              </a:spcBef>
              <a:buClr>
                <a:srgbClr val="FF9800"/>
              </a:buClr>
              <a:buSzPct val="100000"/>
              <a:buNone/>
              <a:defRPr sz="2667">
                <a:solidFill>
                  <a:srgbClr val="FF9800"/>
                </a:solidFill>
              </a:defRPr>
            </a:lvl7pPr>
            <a:lvl8pPr lvl="7" rtl="0">
              <a:spcBef>
                <a:spcPts val="0"/>
              </a:spcBef>
              <a:buClr>
                <a:srgbClr val="FF9800"/>
              </a:buClr>
              <a:buSzPct val="100000"/>
              <a:buNone/>
              <a:defRPr sz="2667">
                <a:solidFill>
                  <a:srgbClr val="FF9800"/>
                </a:solidFill>
              </a:defRPr>
            </a:lvl8pPr>
            <a:lvl9pPr lvl="8" rtl="0">
              <a:spcBef>
                <a:spcPts val="0"/>
              </a:spcBef>
              <a:buClr>
                <a:srgbClr val="FF9800"/>
              </a:buClr>
              <a:buSzPct val="100000"/>
              <a:buNone/>
              <a:defRPr sz="2667">
                <a:solidFill>
                  <a:srgbClr val="FF9800"/>
                </a:solidFill>
              </a:defRPr>
            </a:lvl9pPr>
          </a:lstStyle>
          <a:p>
            <a:endParaRPr/>
          </a:p>
        </p:txBody>
      </p:sp>
    </p:spTree>
    <p:extLst>
      <p:ext uri="{BB962C8B-B14F-4D97-AF65-F5344CB8AC3E}">
        <p14:creationId xmlns:p14="http://schemas.microsoft.com/office/powerpoint/2010/main" val="33173954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42257" y="5213352"/>
            <a:ext cx="2743200" cy="365125"/>
          </a:xfrm>
        </p:spPr>
        <p:txBody>
          <a:bodyPr/>
          <a:lstStyle/>
          <a:p>
            <a:fld id="{6BF79B2F-B3AA-4EC2-A90C-5FA786257439}" type="datetimeFigureOut">
              <a:rPr lang="en-US" smtClean="0"/>
              <a:t>11/19/25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DB2F17-4063-488C-AF6A-61D492C7553C}" type="slidenum">
              <a:rPr lang="en-US" smtClean="0"/>
              <a:t>‹#›</a:t>
            </a:fld>
            <a:endParaRPr lang="en-US"/>
          </a:p>
        </p:txBody>
      </p:sp>
    </p:spTree>
    <p:extLst>
      <p:ext uri="{BB962C8B-B14F-4D97-AF65-F5344CB8AC3E}">
        <p14:creationId xmlns:p14="http://schemas.microsoft.com/office/powerpoint/2010/main" val="1110435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79B2F-B3AA-4EC2-A90C-5FA786257439}" type="datetimeFigureOut">
              <a:rPr lang="en-US" smtClean="0"/>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B2F17-4063-488C-AF6A-61D492C7553C}" type="slidenum">
              <a:rPr lang="en-US" smtClean="0"/>
              <a:t>‹#›</a:t>
            </a:fld>
            <a:endParaRPr lang="en-US"/>
          </a:p>
        </p:txBody>
      </p:sp>
    </p:spTree>
    <p:extLst>
      <p:ext uri="{BB962C8B-B14F-4D97-AF65-F5344CB8AC3E}">
        <p14:creationId xmlns:p14="http://schemas.microsoft.com/office/powerpoint/2010/main" val="14902424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Footer Placeholder 4">
            <a:extLst>
              <a:ext uri="{FF2B5EF4-FFF2-40B4-BE49-F238E27FC236}">
                <a16:creationId xmlns:a16="http://schemas.microsoft.com/office/drawing/2014/main" id="{597739CA-84A9-E8BE-70FF-1815DCD62E65}"/>
              </a:ext>
            </a:extLst>
          </p:cNvPr>
          <p:cNvSpPr>
            <a:spLocks noGrp="1"/>
          </p:cNvSpPr>
          <p:nvPr>
            <p:ph type="ftr" sz="quarter" idx="10"/>
          </p:nvPr>
        </p:nvSpPr>
        <p:spPr/>
        <p:txBody>
          <a:bodyPr/>
          <a:lstStyle>
            <a:lvl1pPr>
              <a:defRPr/>
            </a:lvl1pPr>
          </a:lstStyle>
          <a:p>
            <a:pPr>
              <a:defRPr/>
            </a:pPr>
            <a:r>
              <a:rPr lang="fr-FR"/>
              <a:t>Public Lecture 21 Nov 2011</a:t>
            </a:r>
            <a:endParaRPr lang="en-US"/>
          </a:p>
        </p:txBody>
      </p:sp>
    </p:spTree>
    <p:extLst>
      <p:ext uri="{BB962C8B-B14F-4D97-AF65-F5344CB8AC3E}">
        <p14:creationId xmlns:p14="http://schemas.microsoft.com/office/powerpoint/2010/main" val="9954980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6C8C407-BC5E-4306-9A0D-E1B2364E3552}"/>
              </a:ext>
            </a:extLst>
          </p:cNvPr>
          <p:cNvSpPr/>
          <p:nvPr userDrawn="1"/>
        </p:nvSpPr>
        <p:spPr>
          <a:xfrm>
            <a:off x="-1" y="978196"/>
            <a:ext cx="12191999" cy="4837814"/>
          </a:xfrm>
          <a:prstGeom prst="rect">
            <a:avLst/>
          </a:prstGeom>
          <a:solidFill>
            <a:schemeClr val="bg1">
              <a:lumMod val="8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3" name="Content Placeholder 2"/>
          <p:cNvSpPr>
            <a:spLocks noGrp="1"/>
          </p:cNvSpPr>
          <p:nvPr>
            <p:ph idx="1"/>
          </p:nvPr>
        </p:nvSpPr>
        <p:spPr>
          <a:xfrm>
            <a:off x="838198" y="1221434"/>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79B2F-B3AA-4EC2-A90C-5FA786257439}" type="datetimeFigureOut">
              <a:rPr lang="en-US" smtClean="0"/>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B2F17-4063-488C-AF6A-61D492C7553C}" type="slidenum">
              <a:rPr lang="en-US" smtClean="0"/>
              <a:t>‹#›</a:t>
            </a:fld>
            <a:endParaRPr lang="en-US"/>
          </a:p>
        </p:txBody>
      </p:sp>
    </p:spTree>
    <p:extLst>
      <p:ext uri="{BB962C8B-B14F-4D97-AF65-F5344CB8AC3E}">
        <p14:creationId xmlns:p14="http://schemas.microsoft.com/office/powerpoint/2010/main" val="17900910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BF79B2F-B3AA-4EC2-A90C-5FA786257439}" type="datetimeFigureOut">
              <a:rPr lang="en-US" smtClean="0"/>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B2F17-4063-488C-AF6A-61D492C7553C}" type="slidenum">
              <a:rPr lang="en-US" smtClean="0"/>
              <a:t>‹#›</a:t>
            </a:fld>
            <a:endParaRPr lang="en-US"/>
          </a:p>
        </p:txBody>
      </p:sp>
    </p:spTree>
    <p:extLst>
      <p:ext uri="{BB962C8B-B14F-4D97-AF65-F5344CB8AC3E}">
        <p14:creationId xmlns:p14="http://schemas.microsoft.com/office/powerpoint/2010/main" val="32489451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79B2F-B3AA-4EC2-A90C-5FA786257439}" type="datetimeFigureOut">
              <a:rPr lang="en-US" smtClean="0"/>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B2F17-4063-488C-AF6A-61D492C7553C}" type="slidenum">
              <a:rPr lang="en-US" smtClean="0"/>
              <a:t>‹#›</a:t>
            </a:fld>
            <a:endParaRPr lang="en-US"/>
          </a:p>
        </p:txBody>
      </p:sp>
    </p:spTree>
    <p:extLst>
      <p:ext uri="{BB962C8B-B14F-4D97-AF65-F5344CB8AC3E}">
        <p14:creationId xmlns:p14="http://schemas.microsoft.com/office/powerpoint/2010/main" val="30120530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F79B2F-B3AA-4EC2-A90C-5FA786257439}" type="datetimeFigureOut">
              <a:rPr lang="en-US" smtClean="0"/>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B2F17-4063-488C-AF6A-61D492C7553C}" type="slidenum">
              <a:rPr lang="en-US" smtClean="0"/>
              <a:t>‹#›</a:t>
            </a:fld>
            <a:endParaRPr lang="en-US"/>
          </a:p>
        </p:txBody>
      </p:sp>
    </p:spTree>
    <p:extLst>
      <p:ext uri="{BB962C8B-B14F-4D97-AF65-F5344CB8AC3E}">
        <p14:creationId xmlns:p14="http://schemas.microsoft.com/office/powerpoint/2010/main" val="3622947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6BF79B2F-B3AA-4EC2-A90C-5FA786257439}" type="datetimeFigureOut">
              <a:rPr lang="en-US" smtClean="0"/>
              <a:t>11/19/25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B2F17-4063-488C-AF6A-61D492C7553C}" type="slidenum">
              <a:rPr lang="en-US" smtClean="0"/>
              <a:t>‹#›</a:t>
            </a:fld>
            <a:endParaRPr lang="en-US"/>
          </a:p>
        </p:txBody>
      </p:sp>
    </p:spTree>
    <p:extLst>
      <p:ext uri="{BB962C8B-B14F-4D97-AF65-F5344CB8AC3E}">
        <p14:creationId xmlns:p14="http://schemas.microsoft.com/office/powerpoint/2010/main" val="253435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F79B2F-B3AA-4EC2-A90C-5FA786257439}" type="datetimeFigureOut">
              <a:rPr lang="en-US" smtClean="0"/>
              <a:t>11/19/25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B2F17-4063-488C-AF6A-61D492C7553C}" type="slidenum">
              <a:rPr lang="en-US" smtClean="0"/>
              <a:t>‹#›</a:t>
            </a:fld>
            <a:endParaRPr lang="en-US"/>
          </a:p>
        </p:txBody>
      </p:sp>
    </p:spTree>
    <p:extLst>
      <p:ext uri="{BB962C8B-B14F-4D97-AF65-F5344CB8AC3E}">
        <p14:creationId xmlns:p14="http://schemas.microsoft.com/office/powerpoint/2010/main" val="26978242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F79B2F-B3AA-4EC2-A90C-5FA786257439}" type="datetimeFigureOut">
              <a:rPr lang="en-US" smtClean="0"/>
              <a:t>11/19/25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DB2F17-4063-488C-AF6A-61D492C7553C}" type="slidenum">
              <a:rPr lang="en-US" smtClean="0"/>
              <a:t>‹#›</a:t>
            </a:fld>
            <a:endParaRPr lang="en-US"/>
          </a:p>
        </p:txBody>
      </p:sp>
    </p:spTree>
    <p:extLst>
      <p:ext uri="{BB962C8B-B14F-4D97-AF65-F5344CB8AC3E}">
        <p14:creationId xmlns:p14="http://schemas.microsoft.com/office/powerpoint/2010/main" val="11512458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F79B2F-B3AA-4EC2-A90C-5FA786257439}" type="datetimeFigureOut">
              <a:rPr lang="en-US" smtClean="0"/>
              <a:t>11/19/25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DB2F17-4063-488C-AF6A-61D492C7553C}" type="slidenum">
              <a:rPr lang="en-US" smtClean="0"/>
              <a:t>‹#›</a:t>
            </a:fld>
            <a:endParaRPr lang="en-US"/>
          </a:p>
        </p:txBody>
      </p:sp>
    </p:spTree>
    <p:extLst>
      <p:ext uri="{BB962C8B-B14F-4D97-AF65-F5344CB8AC3E}">
        <p14:creationId xmlns:p14="http://schemas.microsoft.com/office/powerpoint/2010/main" val="30782444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79B2F-B3AA-4EC2-A90C-5FA786257439}" type="datetimeFigureOut">
              <a:rPr lang="en-US" smtClean="0"/>
              <a:t>11/19/25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DB2F17-4063-488C-AF6A-61D492C7553C}" type="slidenum">
              <a:rPr lang="en-US" smtClean="0"/>
              <a:t>‹#›</a:t>
            </a:fld>
            <a:endParaRPr lang="en-US"/>
          </a:p>
        </p:txBody>
      </p:sp>
    </p:spTree>
    <p:extLst>
      <p:ext uri="{BB962C8B-B14F-4D97-AF65-F5344CB8AC3E}">
        <p14:creationId xmlns:p14="http://schemas.microsoft.com/office/powerpoint/2010/main" val="3512293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F79B2F-B3AA-4EC2-A90C-5FA786257439}" type="datetimeFigureOut">
              <a:rPr lang="en-US" smtClean="0"/>
              <a:t>11/19/25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B2F17-4063-488C-AF6A-61D492C7553C}" type="slidenum">
              <a:rPr lang="en-US" smtClean="0"/>
              <a:t>‹#›</a:t>
            </a:fld>
            <a:endParaRPr lang="en-US"/>
          </a:p>
        </p:txBody>
      </p:sp>
    </p:spTree>
    <p:extLst>
      <p:ext uri="{BB962C8B-B14F-4D97-AF65-F5344CB8AC3E}">
        <p14:creationId xmlns:p14="http://schemas.microsoft.com/office/powerpoint/2010/main" val="22081972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F79B2F-B3AA-4EC2-A90C-5FA786257439}" type="datetimeFigureOut">
              <a:rPr lang="en-US" smtClean="0"/>
              <a:t>11/19/25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B2F17-4063-488C-AF6A-61D492C7553C}" type="slidenum">
              <a:rPr lang="en-US" smtClean="0"/>
              <a:t>‹#›</a:t>
            </a:fld>
            <a:endParaRPr lang="en-US"/>
          </a:p>
        </p:txBody>
      </p:sp>
    </p:spTree>
    <p:extLst>
      <p:ext uri="{BB962C8B-B14F-4D97-AF65-F5344CB8AC3E}">
        <p14:creationId xmlns:p14="http://schemas.microsoft.com/office/powerpoint/2010/main" val="1480558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79B2F-B3AA-4EC2-A90C-5FA786257439}" type="datetimeFigureOut">
              <a:rPr lang="en-US" smtClean="0"/>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B2F17-4063-488C-AF6A-61D492C7553C}" type="slidenum">
              <a:rPr lang="en-US" smtClean="0"/>
              <a:t>‹#›</a:t>
            </a:fld>
            <a:endParaRPr lang="en-US"/>
          </a:p>
        </p:txBody>
      </p:sp>
    </p:spTree>
    <p:extLst>
      <p:ext uri="{BB962C8B-B14F-4D97-AF65-F5344CB8AC3E}">
        <p14:creationId xmlns:p14="http://schemas.microsoft.com/office/powerpoint/2010/main" val="37206049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79B2F-B3AA-4EC2-A90C-5FA786257439}" type="datetimeFigureOut">
              <a:rPr lang="en-US" smtClean="0"/>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B2F17-4063-488C-AF6A-61D492C7553C}" type="slidenum">
              <a:rPr lang="en-US" smtClean="0"/>
              <a:t>‹#›</a:t>
            </a:fld>
            <a:endParaRPr lang="en-US"/>
          </a:p>
        </p:txBody>
      </p:sp>
    </p:spTree>
    <p:extLst>
      <p:ext uri="{BB962C8B-B14F-4D97-AF65-F5344CB8AC3E}">
        <p14:creationId xmlns:p14="http://schemas.microsoft.com/office/powerpoint/2010/main" val="2004038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6BF79B2F-B3AA-4EC2-A90C-5FA786257439}" type="datetimeFigureOut">
              <a:rPr lang="en-US" smtClean="0"/>
              <a:t>11/19/25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DB2F17-4063-488C-AF6A-61D492C7553C}" type="slidenum">
              <a:rPr lang="en-US" smtClean="0"/>
              <a:t>‹#›</a:t>
            </a:fld>
            <a:endParaRPr lang="en-US"/>
          </a:p>
        </p:txBody>
      </p:sp>
    </p:spTree>
    <p:extLst>
      <p:ext uri="{BB962C8B-B14F-4D97-AF65-F5344CB8AC3E}">
        <p14:creationId xmlns:p14="http://schemas.microsoft.com/office/powerpoint/2010/main" val="3178079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6BF79B2F-B3AA-4EC2-A90C-5FA786257439}" type="datetimeFigureOut">
              <a:rPr lang="en-US" smtClean="0"/>
              <a:t>11/19/25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DB2F17-4063-488C-AF6A-61D492C7553C}" type="slidenum">
              <a:rPr lang="en-US" smtClean="0"/>
              <a:t>‹#›</a:t>
            </a:fld>
            <a:endParaRPr lang="en-US"/>
          </a:p>
        </p:txBody>
      </p:sp>
    </p:spTree>
    <p:extLst>
      <p:ext uri="{BB962C8B-B14F-4D97-AF65-F5344CB8AC3E}">
        <p14:creationId xmlns:p14="http://schemas.microsoft.com/office/powerpoint/2010/main" val="984608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79B2F-B3AA-4EC2-A90C-5FA786257439}" type="datetimeFigureOut">
              <a:rPr lang="en-US" smtClean="0"/>
              <a:t>11/19/25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DB2F17-4063-488C-AF6A-61D492C7553C}" type="slidenum">
              <a:rPr lang="en-US" smtClean="0"/>
              <a:t>‹#›</a:t>
            </a:fld>
            <a:endParaRPr lang="en-US"/>
          </a:p>
        </p:txBody>
      </p:sp>
    </p:spTree>
    <p:extLst>
      <p:ext uri="{BB962C8B-B14F-4D97-AF65-F5344CB8AC3E}">
        <p14:creationId xmlns:p14="http://schemas.microsoft.com/office/powerpoint/2010/main" val="1056950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BF79B2F-B3AA-4EC2-A90C-5FA786257439}" type="datetimeFigureOut">
              <a:rPr lang="en-US" smtClean="0"/>
              <a:t>11/19/25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B2F17-4063-488C-AF6A-61D492C7553C}" type="slidenum">
              <a:rPr lang="en-US" smtClean="0"/>
              <a:t>‹#›</a:t>
            </a:fld>
            <a:endParaRPr lang="en-US"/>
          </a:p>
        </p:txBody>
      </p:sp>
    </p:spTree>
    <p:extLst>
      <p:ext uri="{BB962C8B-B14F-4D97-AF65-F5344CB8AC3E}">
        <p14:creationId xmlns:p14="http://schemas.microsoft.com/office/powerpoint/2010/main" val="2266782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BF79B2F-B3AA-4EC2-A90C-5FA786257439}" type="datetimeFigureOut">
              <a:rPr lang="en-US" smtClean="0"/>
              <a:t>11/19/25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B2F17-4063-488C-AF6A-61D492C7553C}" type="slidenum">
              <a:rPr lang="en-US" smtClean="0"/>
              <a:t>‹#›</a:t>
            </a:fld>
            <a:endParaRPr lang="en-US"/>
          </a:p>
        </p:txBody>
      </p:sp>
    </p:spTree>
    <p:extLst>
      <p:ext uri="{BB962C8B-B14F-4D97-AF65-F5344CB8AC3E}">
        <p14:creationId xmlns:p14="http://schemas.microsoft.com/office/powerpoint/2010/main" val="4215518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006CC7-BD7A-4660-AEEE-91614CDA79C2}" type="datetimeFigureOut">
              <a:rPr kumimoji="1" lang="ja-JP" altLang="en-US" smtClean="0"/>
              <a:t>2025/11/19</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F24B30-B073-45C1-945E-30BAA5E2F35A}" type="slidenum">
              <a:rPr kumimoji="1" lang="ja-JP" altLang="en-US" smtClean="0"/>
              <a:t>‹#›</a:t>
            </a:fld>
            <a:endParaRPr kumimoji="1" lang="ja-JP" altLang="en-US"/>
          </a:p>
        </p:txBody>
      </p:sp>
      <p:grpSp>
        <p:nvGrpSpPr>
          <p:cNvPr id="7" name="Group 6">
            <a:extLst>
              <a:ext uri="{FF2B5EF4-FFF2-40B4-BE49-F238E27FC236}">
                <a16:creationId xmlns:a16="http://schemas.microsoft.com/office/drawing/2014/main" id="{FF5C0B45-332B-41CE-8810-4E8E260656CD}"/>
              </a:ext>
            </a:extLst>
          </p:cNvPr>
          <p:cNvGrpSpPr/>
          <p:nvPr userDrawn="1"/>
        </p:nvGrpSpPr>
        <p:grpSpPr>
          <a:xfrm>
            <a:off x="-11586" y="6007510"/>
            <a:ext cx="12224296" cy="899902"/>
            <a:chOff x="-11586" y="6187415"/>
            <a:chExt cx="12224296" cy="719999"/>
          </a:xfrm>
        </p:grpSpPr>
        <p:sp>
          <p:nvSpPr>
            <p:cNvPr id="8" name="Freeform 8">
              <a:extLst>
                <a:ext uri="{FF2B5EF4-FFF2-40B4-BE49-F238E27FC236}">
                  <a16:creationId xmlns:a16="http://schemas.microsoft.com/office/drawing/2014/main" id="{9ED05C01-A991-4526-B17A-8D135CCFE0EC}"/>
                </a:ext>
              </a:extLst>
            </p:cNvPr>
            <p:cNvSpPr>
              <a:spLocks noEditPoints="1"/>
            </p:cNvSpPr>
            <p:nvPr/>
          </p:nvSpPr>
          <p:spPr bwMode="auto">
            <a:xfrm flipH="1">
              <a:off x="6004102" y="6187415"/>
              <a:ext cx="6187898" cy="719999"/>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75000"/>
              </a:schemeClr>
            </a:solidFill>
            <a:ln>
              <a:noFill/>
            </a:ln>
          </p:spPr>
          <p:txBody>
            <a:bodyPr/>
            <a:lstStyle/>
            <a:p>
              <a:pPr>
                <a:defRPr/>
              </a:pPr>
              <a:endParaRPr lang="en-AU" sz="1350"/>
            </a:p>
          </p:txBody>
        </p:sp>
        <p:sp>
          <p:nvSpPr>
            <p:cNvPr id="9" name="Freeform 8">
              <a:extLst>
                <a:ext uri="{FF2B5EF4-FFF2-40B4-BE49-F238E27FC236}">
                  <a16:creationId xmlns:a16="http://schemas.microsoft.com/office/drawing/2014/main" id="{86F8F6A2-3B99-4581-8C32-6AF2F8EE326D}"/>
                </a:ext>
              </a:extLst>
            </p:cNvPr>
            <p:cNvSpPr>
              <a:spLocks noEditPoints="1"/>
            </p:cNvSpPr>
            <p:nvPr/>
          </p:nvSpPr>
          <p:spPr bwMode="auto">
            <a:xfrm>
              <a:off x="304" y="6191099"/>
              <a:ext cx="6183405" cy="675619"/>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75000"/>
              </a:schemeClr>
            </a:solidFill>
            <a:ln>
              <a:noFill/>
            </a:ln>
          </p:spPr>
          <p:txBody>
            <a:bodyPr/>
            <a:lstStyle/>
            <a:p>
              <a:pPr>
                <a:defRPr/>
              </a:pPr>
              <a:endParaRPr lang="en-AU" sz="1350"/>
            </a:p>
          </p:txBody>
        </p:sp>
        <p:grpSp>
          <p:nvGrpSpPr>
            <p:cNvPr id="10" name="Group 9">
              <a:extLst>
                <a:ext uri="{FF2B5EF4-FFF2-40B4-BE49-F238E27FC236}">
                  <a16:creationId xmlns:a16="http://schemas.microsoft.com/office/drawing/2014/main" id="{248D4F10-0B3F-42FB-B19C-30849A8CAB5C}"/>
                </a:ext>
              </a:extLst>
            </p:cNvPr>
            <p:cNvGrpSpPr/>
            <p:nvPr/>
          </p:nvGrpSpPr>
          <p:grpSpPr>
            <a:xfrm>
              <a:off x="-11586" y="6240985"/>
              <a:ext cx="6267879" cy="642592"/>
              <a:chOff x="806439" y="3322257"/>
              <a:chExt cx="4598295" cy="849313"/>
            </a:xfrm>
          </p:grpSpPr>
          <p:sp>
            <p:nvSpPr>
              <p:cNvPr id="20" name="Rectangle 6">
                <a:extLst>
                  <a:ext uri="{FF2B5EF4-FFF2-40B4-BE49-F238E27FC236}">
                    <a16:creationId xmlns:a16="http://schemas.microsoft.com/office/drawing/2014/main" id="{C7092B0F-8B61-473F-B5E3-DAB5DC3EF134}"/>
                  </a:ext>
                </a:extLst>
              </p:cNvPr>
              <p:cNvSpPr>
                <a:spLocks noChangeArrowheads="1"/>
              </p:cNvSpPr>
              <p:nvPr userDrawn="1"/>
            </p:nvSpPr>
            <p:spPr bwMode="auto">
              <a:xfrm>
                <a:off x="814939" y="3659864"/>
                <a:ext cx="4535600" cy="490537"/>
              </a:xfrm>
              <a:prstGeom prst="rect">
                <a:avLst/>
              </a:prstGeom>
              <a:solidFill>
                <a:schemeClr val="accent1">
                  <a:lumMod val="50000"/>
                </a:schemeClr>
              </a:solidFill>
              <a:ln>
                <a:noFill/>
              </a:ln>
            </p:spPr>
            <p:txBody>
              <a:bodyPr/>
              <a:lstStyle/>
              <a:p>
                <a:pPr>
                  <a:defRPr/>
                </a:pPr>
                <a:endParaRPr lang="en-AU" sz="1350"/>
              </a:p>
            </p:txBody>
          </p:sp>
          <p:sp>
            <p:nvSpPr>
              <p:cNvPr id="21" name="AutoShape 4">
                <a:extLst>
                  <a:ext uri="{FF2B5EF4-FFF2-40B4-BE49-F238E27FC236}">
                    <a16:creationId xmlns:a16="http://schemas.microsoft.com/office/drawing/2014/main" id="{682DBCC6-16BF-407C-8ED9-18FED9F6D1F6}"/>
                  </a:ext>
                </a:extLst>
              </p:cNvPr>
              <p:cNvSpPr>
                <a:spLocks noChangeAspect="1" noChangeArrowheads="1" noTextEdit="1"/>
              </p:cNvSpPr>
              <p:nvPr userDrawn="1"/>
            </p:nvSpPr>
            <p:spPr bwMode="auto">
              <a:xfrm>
                <a:off x="806495" y="3327020"/>
                <a:ext cx="4553569" cy="801687"/>
              </a:xfrm>
              <a:prstGeom prst="rect">
                <a:avLst/>
              </a:prstGeom>
              <a:noFill/>
              <a:ln>
                <a:noFill/>
              </a:ln>
            </p:spPr>
            <p:txBody>
              <a:bodyPr/>
              <a:lstStyle/>
              <a:p>
                <a:pPr>
                  <a:defRPr/>
                </a:pPr>
                <a:endParaRPr lang="en-AU" sz="1350"/>
              </a:p>
            </p:txBody>
          </p:sp>
          <p:sp>
            <p:nvSpPr>
              <p:cNvPr id="22" name="Rectangle 7">
                <a:extLst>
                  <a:ext uri="{FF2B5EF4-FFF2-40B4-BE49-F238E27FC236}">
                    <a16:creationId xmlns:a16="http://schemas.microsoft.com/office/drawing/2014/main" id="{2E2E2783-2143-4D44-A92B-948297CD806A}"/>
                  </a:ext>
                </a:extLst>
              </p:cNvPr>
              <p:cNvSpPr>
                <a:spLocks noChangeArrowheads="1"/>
              </p:cNvSpPr>
              <p:nvPr userDrawn="1"/>
            </p:nvSpPr>
            <p:spPr bwMode="auto">
              <a:xfrm>
                <a:off x="806439" y="3638170"/>
                <a:ext cx="4544100" cy="490537"/>
              </a:xfrm>
              <a:prstGeom prst="rect">
                <a:avLst/>
              </a:prstGeom>
              <a:noFill/>
              <a:ln>
                <a:noFill/>
              </a:ln>
            </p:spPr>
            <p:txBody>
              <a:bodyPr/>
              <a:lstStyle/>
              <a:p>
                <a:pPr>
                  <a:defRPr/>
                </a:pPr>
                <a:endParaRPr lang="en-AU" sz="1350"/>
              </a:p>
            </p:txBody>
          </p:sp>
          <p:sp>
            <p:nvSpPr>
              <p:cNvPr id="23" name="Freeform 8">
                <a:extLst>
                  <a:ext uri="{FF2B5EF4-FFF2-40B4-BE49-F238E27FC236}">
                    <a16:creationId xmlns:a16="http://schemas.microsoft.com/office/drawing/2014/main" id="{DDA6CB47-F9B9-46C7-BC57-DD1B402A6A9D}"/>
                  </a:ext>
                </a:extLst>
              </p:cNvPr>
              <p:cNvSpPr>
                <a:spLocks noEditPoints="1"/>
              </p:cNvSpPr>
              <p:nvPr userDrawn="1"/>
            </p:nvSpPr>
            <p:spPr bwMode="auto">
              <a:xfrm>
                <a:off x="814939" y="3387965"/>
                <a:ext cx="4589795" cy="690562"/>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203864"/>
              </a:solidFill>
              <a:ln>
                <a:noFill/>
              </a:ln>
            </p:spPr>
            <p:txBody>
              <a:bodyPr/>
              <a:lstStyle/>
              <a:p>
                <a:pPr>
                  <a:defRPr/>
                </a:pPr>
                <a:endParaRPr lang="en-AU" sz="1350"/>
              </a:p>
            </p:txBody>
          </p:sp>
          <p:sp>
            <p:nvSpPr>
              <p:cNvPr id="24" name="AutoShape 81">
                <a:extLst>
                  <a:ext uri="{FF2B5EF4-FFF2-40B4-BE49-F238E27FC236}">
                    <a16:creationId xmlns:a16="http://schemas.microsoft.com/office/drawing/2014/main" id="{43BE73B0-C115-472E-91AA-4D3DD9E5429B}"/>
                  </a:ext>
                </a:extLst>
              </p:cNvPr>
              <p:cNvSpPr>
                <a:spLocks noChangeAspect="1" noChangeArrowheads="1" noTextEdit="1"/>
              </p:cNvSpPr>
              <p:nvPr/>
            </p:nvSpPr>
            <p:spPr bwMode="auto">
              <a:xfrm>
                <a:off x="808900" y="3322257"/>
                <a:ext cx="4557514" cy="849313"/>
              </a:xfrm>
              <a:prstGeom prst="rect">
                <a:avLst/>
              </a:prstGeom>
              <a:noFill/>
              <a:ln w="9525">
                <a:noFill/>
                <a:miter lim="800000"/>
                <a:headEnd/>
                <a:tailEnd/>
              </a:ln>
            </p:spPr>
            <p:txBody>
              <a:bodyPr/>
              <a:lstStyle/>
              <a:p>
                <a:pPr>
                  <a:defRPr/>
                </a:pPr>
                <a:endParaRPr lang="en-US" sz="1350"/>
              </a:p>
            </p:txBody>
          </p:sp>
          <p:sp>
            <p:nvSpPr>
              <p:cNvPr id="25" name="Rectangle 84">
                <a:extLst>
                  <a:ext uri="{FF2B5EF4-FFF2-40B4-BE49-F238E27FC236}">
                    <a16:creationId xmlns:a16="http://schemas.microsoft.com/office/drawing/2014/main" id="{98601A53-459D-48A4-9F0B-316EBFE7271C}"/>
                  </a:ext>
                </a:extLst>
              </p:cNvPr>
              <p:cNvSpPr>
                <a:spLocks noChangeArrowheads="1"/>
              </p:cNvSpPr>
              <p:nvPr/>
            </p:nvSpPr>
            <p:spPr bwMode="auto">
              <a:xfrm>
                <a:off x="808102" y="3627057"/>
                <a:ext cx="4556725" cy="544513"/>
              </a:xfrm>
              <a:prstGeom prst="rect">
                <a:avLst/>
              </a:prstGeom>
              <a:noFill/>
              <a:ln w="9525">
                <a:noFill/>
                <a:miter lim="800000"/>
                <a:headEnd/>
                <a:tailEnd/>
              </a:ln>
            </p:spPr>
            <p:txBody>
              <a:bodyPr/>
              <a:lstStyle/>
              <a:p>
                <a:pPr>
                  <a:defRPr/>
                </a:pPr>
                <a:endParaRPr lang="en-US" sz="1350"/>
              </a:p>
            </p:txBody>
          </p:sp>
        </p:grpSp>
        <p:sp>
          <p:nvSpPr>
            <p:cNvPr id="11" name="Rectangle 6">
              <a:extLst>
                <a:ext uri="{FF2B5EF4-FFF2-40B4-BE49-F238E27FC236}">
                  <a16:creationId xmlns:a16="http://schemas.microsoft.com/office/drawing/2014/main" id="{F023CF6C-AD33-44A0-AFAB-AA4F9980D302}"/>
                </a:ext>
              </a:extLst>
            </p:cNvPr>
            <p:cNvSpPr>
              <a:spLocks noChangeArrowheads="1"/>
            </p:cNvSpPr>
            <p:nvPr/>
          </p:nvSpPr>
          <p:spPr bwMode="auto">
            <a:xfrm flipH="1">
              <a:off x="6009497" y="6496418"/>
              <a:ext cx="6182503" cy="371141"/>
            </a:xfrm>
            <a:prstGeom prst="rect">
              <a:avLst/>
            </a:prstGeom>
            <a:solidFill>
              <a:schemeClr val="accent1">
                <a:lumMod val="50000"/>
              </a:schemeClr>
            </a:solidFill>
            <a:ln>
              <a:noFill/>
            </a:ln>
          </p:spPr>
          <p:txBody>
            <a:bodyPr/>
            <a:lstStyle/>
            <a:p>
              <a:pPr>
                <a:defRPr/>
              </a:pPr>
              <a:endParaRPr lang="en-AU" sz="1350"/>
            </a:p>
          </p:txBody>
        </p:sp>
        <p:sp>
          <p:nvSpPr>
            <p:cNvPr id="12" name="AutoShape 4">
              <a:extLst>
                <a:ext uri="{FF2B5EF4-FFF2-40B4-BE49-F238E27FC236}">
                  <a16:creationId xmlns:a16="http://schemas.microsoft.com/office/drawing/2014/main" id="{01A8833F-6CB4-4D77-9F41-3AB8D2DD049C}"/>
                </a:ext>
              </a:extLst>
            </p:cNvPr>
            <p:cNvSpPr>
              <a:spLocks noChangeAspect="1" noChangeArrowheads="1" noTextEdit="1"/>
            </p:cNvSpPr>
            <p:nvPr/>
          </p:nvSpPr>
          <p:spPr bwMode="auto">
            <a:xfrm flipH="1">
              <a:off x="5996538" y="6243782"/>
              <a:ext cx="6195386" cy="606558"/>
            </a:xfrm>
            <a:prstGeom prst="rect">
              <a:avLst/>
            </a:prstGeom>
            <a:noFill/>
            <a:ln>
              <a:noFill/>
            </a:ln>
          </p:spPr>
          <p:txBody>
            <a:bodyPr/>
            <a:lstStyle/>
            <a:p>
              <a:pPr>
                <a:defRPr/>
              </a:pPr>
              <a:endParaRPr lang="en-AU" sz="1350"/>
            </a:p>
          </p:txBody>
        </p:sp>
        <p:sp>
          <p:nvSpPr>
            <p:cNvPr id="13" name="Rectangle 7">
              <a:extLst>
                <a:ext uri="{FF2B5EF4-FFF2-40B4-BE49-F238E27FC236}">
                  <a16:creationId xmlns:a16="http://schemas.microsoft.com/office/drawing/2014/main" id="{E46C4157-2B54-4455-870C-B3151B6C6F83}"/>
                </a:ext>
              </a:extLst>
            </p:cNvPr>
            <p:cNvSpPr>
              <a:spLocks noChangeArrowheads="1"/>
            </p:cNvSpPr>
            <p:nvPr/>
          </p:nvSpPr>
          <p:spPr bwMode="auto">
            <a:xfrm flipH="1">
              <a:off x="6009497" y="6479198"/>
              <a:ext cx="6182503" cy="371141"/>
            </a:xfrm>
            <a:prstGeom prst="rect">
              <a:avLst/>
            </a:prstGeom>
            <a:noFill/>
            <a:ln>
              <a:noFill/>
            </a:ln>
          </p:spPr>
          <p:txBody>
            <a:bodyPr/>
            <a:lstStyle/>
            <a:p>
              <a:pPr>
                <a:defRPr/>
              </a:pPr>
              <a:endParaRPr lang="en-AU" sz="1350"/>
            </a:p>
          </p:txBody>
        </p:sp>
        <p:sp>
          <p:nvSpPr>
            <p:cNvPr id="14" name="Freeform 8">
              <a:extLst>
                <a:ext uri="{FF2B5EF4-FFF2-40B4-BE49-F238E27FC236}">
                  <a16:creationId xmlns:a16="http://schemas.microsoft.com/office/drawing/2014/main" id="{F3DB2A50-58E0-4C90-93D8-A154A06F6CA4}"/>
                </a:ext>
              </a:extLst>
            </p:cNvPr>
            <p:cNvSpPr>
              <a:spLocks noEditPoints="1"/>
            </p:cNvSpPr>
            <p:nvPr userDrawn="1"/>
          </p:nvSpPr>
          <p:spPr bwMode="auto">
            <a:xfrm flipH="1">
              <a:off x="5996461" y="6260754"/>
              <a:ext cx="6216249" cy="559683"/>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203864"/>
            </a:solidFill>
            <a:ln>
              <a:noFill/>
            </a:ln>
          </p:spPr>
          <p:txBody>
            <a:bodyPr/>
            <a:lstStyle/>
            <a:p>
              <a:pPr>
                <a:defRPr/>
              </a:pPr>
              <a:endParaRPr lang="en-AU" sz="1350"/>
            </a:p>
          </p:txBody>
        </p:sp>
        <p:sp>
          <p:nvSpPr>
            <p:cNvPr id="15" name="AutoShape 81">
              <a:extLst>
                <a:ext uri="{FF2B5EF4-FFF2-40B4-BE49-F238E27FC236}">
                  <a16:creationId xmlns:a16="http://schemas.microsoft.com/office/drawing/2014/main" id="{FFC801AD-378D-4845-B3D9-44F1428A2598}"/>
                </a:ext>
              </a:extLst>
            </p:cNvPr>
            <p:cNvSpPr>
              <a:spLocks noChangeAspect="1" noChangeArrowheads="1" noTextEdit="1"/>
            </p:cNvSpPr>
            <p:nvPr/>
          </p:nvSpPr>
          <p:spPr bwMode="auto">
            <a:xfrm flipH="1">
              <a:off x="5987898" y="6240178"/>
              <a:ext cx="6200754" cy="642592"/>
            </a:xfrm>
            <a:prstGeom prst="rect">
              <a:avLst/>
            </a:prstGeom>
            <a:noFill/>
            <a:ln w="9525">
              <a:noFill/>
              <a:miter lim="800000"/>
              <a:headEnd/>
              <a:tailEnd/>
            </a:ln>
          </p:spPr>
          <p:txBody>
            <a:bodyPr/>
            <a:lstStyle/>
            <a:p>
              <a:pPr>
                <a:defRPr/>
              </a:pPr>
              <a:endParaRPr lang="en-US" sz="1350"/>
            </a:p>
          </p:txBody>
        </p:sp>
        <p:sp>
          <p:nvSpPr>
            <p:cNvPr id="16" name="Rectangle 84">
              <a:extLst>
                <a:ext uri="{FF2B5EF4-FFF2-40B4-BE49-F238E27FC236}">
                  <a16:creationId xmlns:a16="http://schemas.microsoft.com/office/drawing/2014/main" id="{C6A484EA-9AFE-4A87-AD37-7FC839CA6858}"/>
                </a:ext>
              </a:extLst>
            </p:cNvPr>
            <p:cNvSpPr>
              <a:spLocks noChangeArrowheads="1"/>
            </p:cNvSpPr>
            <p:nvPr/>
          </p:nvSpPr>
          <p:spPr bwMode="auto">
            <a:xfrm flipH="1">
              <a:off x="5990057" y="6470790"/>
              <a:ext cx="6199680" cy="411980"/>
            </a:xfrm>
            <a:prstGeom prst="rect">
              <a:avLst/>
            </a:prstGeom>
            <a:noFill/>
            <a:ln w="9525">
              <a:noFill/>
              <a:miter lim="800000"/>
              <a:headEnd/>
              <a:tailEnd/>
            </a:ln>
          </p:spPr>
          <p:txBody>
            <a:bodyPr/>
            <a:lstStyle/>
            <a:p>
              <a:pPr>
                <a:defRPr/>
              </a:pPr>
              <a:endParaRPr lang="en-US" sz="1350"/>
            </a:p>
          </p:txBody>
        </p:sp>
        <p:sp>
          <p:nvSpPr>
            <p:cNvPr id="17" name="TextBox 16">
              <a:extLst>
                <a:ext uri="{FF2B5EF4-FFF2-40B4-BE49-F238E27FC236}">
                  <a16:creationId xmlns:a16="http://schemas.microsoft.com/office/drawing/2014/main" id="{E5A20F89-46B0-41C2-8A67-18AA05FB7796}"/>
                </a:ext>
              </a:extLst>
            </p:cNvPr>
            <p:cNvSpPr txBox="1"/>
            <p:nvPr/>
          </p:nvSpPr>
          <p:spPr>
            <a:xfrm>
              <a:off x="2737239" y="6505768"/>
              <a:ext cx="1356846" cy="270872"/>
            </a:xfrm>
            <a:prstGeom prst="rect">
              <a:avLst/>
            </a:prstGeom>
            <a:noFill/>
          </p:spPr>
          <p:txBody>
            <a:bodyPr wrap="none" rtlCol="0">
              <a:spAutoFit/>
            </a:bodyPr>
            <a:lstStyle/>
            <a:p>
              <a:r>
                <a:rPr lang="en-US" sz="1600" b="1" i="1">
                  <a:solidFill>
                    <a:schemeClr val="bg1"/>
                  </a:solidFill>
                  <a:latin typeface="Times New Roman" panose="02020603050405020304" pitchFamily="18" charset="0"/>
                  <a:cs typeface="Times New Roman" panose="02020603050405020304" pitchFamily="18" charset="0"/>
                </a:rPr>
                <a:t>www.cyi.ac.cy</a:t>
              </a:r>
              <a:endParaRPr lang="en-US" b="1" i="1">
                <a:solidFill>
                  <a:schemeClr val="bg1"/>
                </a:solidFill>
                <a:latin typeface="Times New Roman" panose="02020603050405020304" pitchFamily="18" charset="0"/>
                <a:cs typeface="Times New Roman" panose="02020603050405020304" pitchFamily="18" charset="0"/>
              </a:endParaRPr>
            </a:p>
          </p:txBody>
        </p:sp>
        <p:sp>
          <p:nvSpPr>
            <p:cNvPr id="18" name="Freeform 11">
              <a:extLst>
                <a:ext uri="{FF2B5EF4-FFF2-40B4-BE49-F238E27FC236}">
                  <a16:creationId xmlns:a16="http://schemas.microsoft.com/office/drawing/2014/main" id="{069A30A5-719E-486E-B0D8-E1AD572CC757}"/>
                </a:ext>
              </a:extLst>
            </p:cNvPr>
            <p:cNvSpPr>
              <a:spLocks/>
            </p:cNvSpPr>
            <p:nvPr/>
          </p:nvSpPr>
          <p:spPr bwMode="auto">
            <a:xfrm>
              <a:off x="5354600" y="6290700"/>
              <a:ext cx="760513" cy="451327"/>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lumMod val="95000"/>
              </a:schemeClr>
            </a:solidFill>
            <a:ln>
              <a:noFill/>
            </a:ln>
          </p:spPr>
          <p:txBody>
            <a:bodyPr/>
            <a:lstStyle/>
            <a:p>
              <a:pPr>
                <a:defRPr/>
              </a:pPr>
              <a:endParaRPr lang="en-AU" sz="1350"/>
            </a:p>
          </p:txBody>
        </p:sp>
        <p:sp>
          <p:nvSpPr>
            <p:cNvPr id="19" name="Freeform 11">
              <a:extLst>
                <a:ext uri="{FF2B5EF4-FFF2-40B4-BE49-F238E27FC236}">
                  <a16:creationId xmlns:a16="http://schemas.microsoft.com/office/drawing/2014/main" id="{92F432BA-D2EA-4FAE-B922-5EC5AC0FE1FD}"/>
                </a:ext>
              </a:extLst>
            </p:cNvPr>
            <p:cNvSpPr>
              <a:spLocks/>
            </p:cNvSpPr>
            <p:nvPr/>
          </p:nvSpPr>
          <p:spPr bwMode="auto">
            <a:xfrm flipH="1">
              <a:off x="6102254" y="6290700"/>
              <a:ext cx="760513" cy="451327"/>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lumMod val="95000"/>
              </a:schemeClr>
            </a:solidFill>
            <a:ln>
              <a:noFill/>
            </a:ln>
          </p:spPr>
          <p:txBody>
            <a:bodyPr/>
            <a:lstStyle/>
            <a:p>
              <a:pPr>
                <a:defRPr/>
              </a:pPr>
              <a:endParaRPr lang="en-AU" sz="1350"/>
            </a:p>
          </p:txBody>
        </p:sp>
      </p:grpSp>
      <p:pic>
        <p:nvPicPr>
          <p:cNvPr id="26" name="Picture 19">
            <a:extLst>
              <a:ext uri="{FF2B5EF4-FFF2-40B4-BE49-F238E27FC236}">
                <a16:creationId xmlns:a16="http://schemas.microsoft.com/office/drawing/2014/main" id="{C5BDFFF7-E896-46D8-86A1-215C732C0414}"/>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915378" y="6196381"/>
            <a:ext cx="1659713" cy="566372"/>
          </a:xfrm>
          <a:prstGeom prst="rect">
            <a:avLst/>
          </a:prstGeom>
        </p:spPr>
      </p:pic>
      <p:sp>
        <p:nvSpPr>
          <p:cNvPr id="27" name="テキスト ボックス 26">
            <a:extLst>
              <a:ext uri="{FF2B5EF4-FFF2-40B4-BE49-F238E27FC236}">
                <a16:creationId xmlns:a16="http://schemas.microsoft.com/office/drawing/2014/main" id="{04561F60-16F9-48C9-AD4D-6D0F8B8E8111}"/>
              </a:ext>
            </a:extLst>
          </p:cNvPr>
          <p:cNvSpPr txBox="1"/>
          <p:nvPr userDrawn="1"/>
        </p:nvSpPr>
        <p:spPr>
          <a:xfrm>
            <a:off x="8706627" y="6480985"/>
            <a:ext cx="3216619" cy="347570"/>
          </a:xfrm>
          <a:prstGeom prst="rect">
            <a:avLst/>
          </a:prstGeom>
          <a:noFill/>
        </p:spPr>
        <p:txBody>
          <a:bodyPr wrap="square">
            <a:spAutoFit/>
          </a:bodyPr>
          <a:lstStyle/>
          <a:p>
            <a:r>
              <a:rPr lang="en-US" altLang="ja-JP" sz="1600" b="1" i="0">
                <a:solidFill>
                  <a:schemeClr val="bg1"/>
                </a:solidFill>
                <a:latin typeface="Times New Roman" panose="02020603050405020304" pitchFamily="18" charset="0"/>
                <a:cs typeface="Times New Roman" panose="02020603050405020304" pitchFamily="18" charset="0"/>
              </a:rPr>
              <a:t>  </a:t>
            </a:r>
            <a:r>
              <a:rPr lang="en-US" altLang="ja-JP" sz="1600" b="1" i="1">
                <a:solidFill>
                  <a:schemeClr val="bg1"/>
                </a:solidFill>
                <a:latin typeface="Times New Roman" panose="02020603050405020304" pitchFamily="18" charset="0"/>
                <a:cs typeface="Times New Roman" panose="02020603050405020304" pitchFamily="18" charset="0"/>
              </a:rPr>
              <a:t>www.</a:t>
            </a:r>
            <a:r>
              <a:rPr lang="ja-JP" altLang="en-US" sz="1600" b="1" i="1">
                <a:solidFill>
                  <a:schemeClr val="bg1"/>
                </a:solidFill>
                <a:latin typeface="Times New Roman" panose="02020603050405020304" pitchFamily="18" charset="0"/>
                <a:cs typeface="Times New Roman" panose="02020603050405020304" pitchFamily="18" charset="0"/>
              </a:rPr>
              <a:t>biomera.cyi.ac.cy</a:t>
            </a:r>
          </a:p>
        </p:txBody>
      </p:sp>
      <p:pic>
        <p:nvPicPr>
          <p:cNvPr id="28" name="Picture 4" descr="A picture containing logo&#10;&#10;Description automatically generated">
            <a:extLst>
              <a:ext uri="{FF2B5EF4-FFF2-40B4-BE49-F238E27FC236}">
                <a16:creationId xmlns:a16="http://schemas.microsoft.com/office/drawing/2014/main" id="{EAC4571D-199F-474B-B1B9-BF9FBBF00608}"/>
              </a:ext>
            </a:extLst>
          </p:cNvPr>
          <p:cNvPicPr>
            <a:picLocks noChangeAspect="1"/>
          </p:cNvPicPr>
          <p:nvPr userDrawn="1"/>
        </p:nvPicPr>
        <p:blipFill>
          <a:blip r:embed="rId24"/>
          <a:stretch>
            <a:fillRect/>
          </a:stretch>
        </p:blipFill>
        <p:spPr>
          <a:xfrm>
            <a:off x="7728256" y="6137002"/>
            <a:ext cx="774893" cy="625052"/>
          </a:xfrm>
          <a:prstGeom prst="rect">
            <a:avLst/>
          </a:prstGeom>
        </p:spPr>
      </p:pic>
      <p:sp>
        <p:nvSpPr>
          <p:cNvPr id="29" name="テキスト ボックス 28">
            <a:extLst>
              <a:ext uri="{FF2B5EF4-FFF2-40B4-BE49-F238E27FC236}">
                <a16:creationId xmlns:a16="http://schemas.microsoft.com/office/drawing/2014/main" id="{CF69C6A5-B424-4E2A-8BBB-AABB4E518F42}"/>
              </a:ext>
            </a:extLst>
          </p:cNvPr>
          <p:cNvSpPr txBox="1"/>
          <p:nvPr userDrawn="1"/>
        </p:nvSpPr>
        <p:spPr>
          <a:xfrm>
            <a:off x="8776776" y="6097337"/>
            <a:ext cx="2499845" cy="369332"/>
          </a:xfrm>
          <a:prstGeom prst="rect">
            <a:avLst/>
          </a:prstGeom>
          <a:noFill/>
        </p:spPr>
        <p:txBody>
          <a:bodyPr wrap="square">
            <a:spAutoFit/>
          </a:bodyPr>
          <a:lstStyle/>
          <a:p>
            <a:r>
              <a:rPr lang="en-US" altLang="ja-JP" sz="1800" b="1" i="0" cap="small" baseline="0" err="1">
                <a:solidFill>
                  <a:schemeClr val="bg1"/>
                </a:solidFill>
                <a:latin typeface="Times New Roman" panose="02020603050405020304" pitchFamily="18" charset="0"/>
                <a:cs typeface="Times New Roman" panose="02020603050405020304" pitchFamily="18" charset="0"/>
              </a:rPr>
              <a:t>BioMERA</a:t>
            </a:r>
            <a:r>
              <a:rPr lang="en-US" altLang="ja-JP" sz="1800" b="1" i="0" cap="small" baseline="0">
                <a:solidFill>
                  <a:schemeClr val="bg1"/>
                </a:solidFill>
                <a:latin typeface="Times New Roman" panose="02020603050405020304" pitchFamily="18" charset="0"/>
                <a:cs typeface="Times New Roman" panose="02020603050405020304" pitchFamily="18" charset="0"/>
              </a:rPr>
              <a:t> Platform </a:t>
            </a:r>
            <a:endParaRPr lang="ja-JP" altLang="en-US" cap="small" baseline="0">
              <a:solidFill>
                <a:schemeClr val="bg1"/>
              </a:solidFill>
              <a:latin typeface="Times New Roman" panose="02020603050405020304" pitchFamily="18" charset="0"/>
              <a:cs typeface="Times New Roman" panose="02020603050405020304" pitchFamily="18" charset="0"/>
            </a:endParaRPr>
          </a:p>
        </p:txBody>
      </p:sp>
      <p:sp>
        <p:nvSpPr>
          <p:cNvPr id="30" name="テキスト ボックス 29">
            <a:extLst>
              <a:ext uri="{FF2B5EF4-FFF2-40B4-BE49-F238E27FC236}">
                <a16:creationId xmlns:a16="http://schemas.microsoft.com/office/drawing/2014/main" id="{ABFE6B56-6092-B950-91F5-0B8B5E9AA684}"/>
              </a:ext>
            </a:extLst>
          </p:cNvPr>
          <p:cNvSpPr txBox="1"/>
          <p:nvPr userDrawn="1"/>
        </p:nvSpPr>
        <p:spPr>
          <a:xfrm>
            <a:off x="8812981" y="6351158"/>
            <a:ext cx="2323105" cy="200055"/>
          </a:xfrm>
          <a:prstGeom prst="rect">
            <a:avLst/>
          </a:prstGeom>
          <a:noFill/>
        </p:spPr>
        <p:txBody>
          <a:bodyPr wrap="square">
            <a:spAutoFit/>
          </a:bodyPr>
          <a:lstStyle/>
          <a:p>
            <a:pPr algn="dist"/>
            <a:r>
              <a:rPr lang="en-US" altLang="ja-JP" sz="700" b="1" i="0">
                <a:solidFill>
                  <a:schemeClr val="bg1"/>
                </a:solidFill>
                <a:latin typeface="ITC Avant Garde Gothic" panose="020B0402020203020304" pitchFamily="34" charset="0"/>
                <a:cs typeface="Times New Roman" panose="02020603050405020304" pitchFamily="18" charset="0"/>
              </a:rPr>
              <a:t>FROM LABORATORY TO SYNCHROTRON</a:t>
            </a:r>
            <a:endParaRPr lang="ja-JP" altLang="en-US" sz="700">
              <a:solidFill>
                <a:schemeClr val="bg1"/>
              </a:solidFill>
              <a:latin typeface="ITC Avant Garde Gothic" panose="020B0402020203020304" pitchFamily="34" charset="0"/>
              <a:cs typeface="Times New Roman" panose="02020603050405020304" pitchFamily="18" charset="0"/>
            </a:endParaRPr>
          </a:p>
        </p:txBody>
      </p:sp>
    </p:spTree>
    <p:extLst>
      <p:ext uri="{BB962C8B-B14F-4D97-AF65-F5344CB8AC3E}">
        <p14:creationId xmlns:p14="http://schemas.microsoft.com/office/powerpoint/2010/main" val="213563711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664" r:id="rId13"/>
    <p:sldLayoutId id="2147483665" r:id="rId14"/>
    <p:sldLayoutId id="2147483741" r:id="rId15"/>
    <p:sldLayoutId id="2147483742" r:id="rId16"/>
    <p:sldLayoutId id="2147483743" r:id="rId17"/>
    <p:sldLayoutId id="2147488425" r:id="rId18"/>
    <p:sldLayoutId id="2147483763" r:id="rId19"/>
    <p:sldLayoutId id="2147483765" r:id="rId20"/>
    <p:sldLayoutId id="2147488426" r:id="rId2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085700" y="523433"/>
            <a:ext cx="7011200" cy="1021600"/>
          </a:xfrm>
          <a:prstGeom prst="rect">
            <a:avLst/>
          </a:prstGeom>
          <a:noFill/>
          <a:ln>
            <a:noFill/>
          </a:ln>
        </p:spPr>
        <p:txBody>
          <a:bodyPr wrap="square" lIns="91425" tIns="91425" rIns="91425" bIns="91425" anchor="ctr" anchorCtr="0"/>
          <a:lstStyle>
            <a:lvl1pPr lvl="0">
              <a:spcBef>
                <a:spcPts val="0"/>
              </a:spcBef>
              <a:buClr>
                <a:srgbClr val="FFFFFF"/>
              </a:buClr>
              <a:buSzPct val="100000"/>
              <a:buFont typeface="Roboto Condensed"/>
              <a:buNone/>
              <a:defRPr sz="2000" b="1">
                <a:solidFill>
                  <a:srgbClr val="FFFFFF"/>
                </a:solidFill>
                <a:latin typeface="Roboto Condensed"/>
                <a:ea typeface="Roboto Condensed"/>
                <a:cs typeface="Roboto Condensed"/>
                <a:sym typeface="Roboto Condensed"/>
              </a:defRPr>
            </a:lvl1pPr>
            <a:lvl2pPr lvl="1">
              <a:spcBef>
                <a:spcPts val="0"/>
              </a:spcBef>
              <a:buClr>
                <a:srgbClr val="FFFFFF"/>
              </a:buClr>
              <a:buSzPct val="100000"/>
              <a:buFont typeface="Roboto Condensed"/>
              <a:buNone/>
              <a:defRPr sz="2000" b="1">
                <a:solidFill>
                  <a:srgbClr val="FFFFFF"/>
                </a:solidFill>
                <a:latin typeface="Roboto Condensed"/>
                <a:ea typeface="Roboto Condensed"/>
                <a:cs typeface="Roboto Condensed"/>
                <a:sym typeface="Roboto Condensed"/>
              </a:defRPr>
            </a:lvl2pPr>
            <a:lvl3pPr lvl="2">
              <a:spcBef>
                <a:spcPts val="0"/>
              </a:spcBef>
              <a:buClr>
                <a:srgbClr val="FFFFFF"/>
              </a:buClr>
              <a:buSzPct val="100000"/>
              <a:buFont typeface="Roboto Condensed"/>
              <a:buNone/>
              <a:defRPr sz="2000" b="1">
                <a:solidFill>
                  <a:srgbClr val="FFFFFF"/>
                </a:solidFill>
                <a:latin typeface="Roboto Condensed"/>
                <a:ea typeface="Roboto Condensed"/>
                <a:cs typeface="Roboto Condensed"/>
                <a:sym typeface="Roboto Condensed"/>
              </a:defRPr>
            </a:lvl3pPr>
            <a:lvl4pPr lvl="3">
              <a:spcBef>
                <a:spcPts val="0"/>
              </a:spcBef>
              <a:buClr>
                <a:srgbClr val="FFFFFF"/>
              </a:buClr>
              <a:buSzPct val="100000"/>
              <a:buFont typeface="Roboto Condensed"/>
              <a:buNone/>
              <a:defRPr sz="2000" b="1">
                <a:solidFill>
                  <a:srgbClr val="FFFFFF"/>
                </a:solidFill>
                <a:latin typeface="Roboto Condensed"/>
                <a:ea typeface="Roboto Condensed"/>
                <a:cs typeface="Roboto Condensed"/>
                <a:sym typeface="Roboto Condensed"/>
              </a:defRPr>
            </a:lvl4pPr>
            <a:lvl5pPr lvl="4">
              <a:spcBef>
                <a:spcPts val="0"/>
              </a:spcBef>
              <a:buClr>
                <a:srgbClr val="FFFFFF"/>
              </a:buClr>
              <a:buSzPct val="100000"/>
              <a:buFont typeface="Roboto Condensed"/>
              <a:buNone/>
              <a:defRPr sz="2000" b="1">
                <a:solidFill>
                  <a:srgbClr val="FFFFFF"/>
                </a:solidFill>
                <a:latin typeface="Roboto Condensed"/>
                <a:ea typeface="Roboto Condensed"/>
                <a:cs typeface="Roboto Condensed"/>
                <a:sym typeface="Roboto Condensed"/>
              </a:defRPr>
            </a:lvl5pPr>
            <a:lvl6pPr lvl="5">
              <a:spcBef>
                <a:spcPts val="0"/>
              </a:spcBef>
              <a:buClr>
                <a:srgbClr val="FFFFFF"/>
              </a:buClr>
              <a:buSzPct val="100000"/>
              <a:buFont typeface="Roboto Condensed"/>
              <a:buNone/>
              <a:defRPr sz="2000" b="1">
                <a:solidFill>
                  <a:srgbClr val="FFFFFF"/>
                </a:solidFill>
                <a:latin typeface="Roboto Condensed"/>
                <a:ea typeface="Roboto Condensed"/>
                <a:cs typeface="Roboto Condensed"/>
                <a:sym typeface="Roboto Condensed"/>
              </a:defRPr>
            </a:lvl6pPr>
            <a:lvl7pPr lvl="6">
              <a:spcBef>
                <a:spcPts val="0"/>
              </a:spcBef>
              <a:buClr>
                <a:srgbClr val="FFFFFF"/>
              </a:buClr>
              <a:buSzPct val="100000"/>
              <a:buFont typeface="Roboto Condensed"/>
              <a:buNone/>
              <a:defRPr sz="2000" b="1">
                <a:solidFill>
                  <a:srgbClr val="FFFFFF"/>
                </a:solidFill>
                <a:latin typeface="Roboto Condensed"/>
                <a:ea typeface="Roboto Condensed"/>
                <a:cs typeface="Roboto Condensed"/>
                <a:sym typeface="Roboto Condensed"/>
              </a:defRPr>
            </a:lvl7pPr>
            <a:lvl8pPr lvl="7">
              <a:spcBef>
                <a:spcPts val="0"/>
              </a:spcBef>
              <a:buClr>
                <a:srgbClr val="FFFFFF"/>
              </a:buClr>
              <a:buSzPct val="100000"/>
              <a:buFont typeface="Roboto Condensed"/>
              <a:buNone/>
              <a:defRPr sz="2000" b="1">
                <a:solidFill>
                  <a:srgbClr val="FFFFFF"/>
                </a:solidFill>
                <a:latin typeface="Roboto Condensed"/>
                <a:ea typeface="Roboto Condensed"/>
                <a:cs typeface="Roboto Condensed"/>
                <a:sym typeface="Roboto Condensed"/>
              </a:defRPr>
            </a:lvl8pPr>
            <a:lvl9pPr lvl="8">
              <a:spcBef>
                <a:spcPts val="0"/>
              </a:spcBef>
              <a:buClr>
                <a:srgbClr val="FFFFFF"/>
              </a:buClr>
              <a:buSzPct val="100000"/>
              <a:buFont typeface="Roboto Condensed"/>
              <a:buNone/>
              <a:defRPr sz="2000" b="1">
                <a:solidFill>
                  <a:srgbClr val="FFFFFF"/>
                </a:solidFill>
                <a:latin typeface="Roboto Condensed"/>
                <a:ea typeface="Roboto Condensed"/>
                <a:cs typeface="Roboto Condensed"/>
                <a:sym typeface="Roboto Condensed"/>
              </a:defRPr>
            </a:lvl9pPr>
          </a:lstStyle>
          <a:p>
            <a:endParaRPr/>
          </a:p>
        </p:txBody>
      </p:sp>
      <p:sp>
        <p:nvSpPr>
          <p:cNvPr id="7" name="Shape 7"/>
          <p:cNvSpPr txBox="1">
            <a:spLocks noGrp="1"/>
          </p:cNvSpPr>
          <p:nvPr>
            <p:ph type="body" idx="1"/>
          </p:nvPr>
        </p:nvSpPr>
        <p:spPr>
          <a:xfrm>
            <a:off x="1085700" y="1769800"/>
            <a:ext cx="8176800" cy="4194000"/>
          </a:xfrm>
          <a:prstGeom prst="rect">
            <a:avLst/>
          </a:prstGeom>
          <a:noFill/>
          <a:ln>
            <a:noFill/>
          </a:ln>
        </p:spPr>
        <p:txBody>
          <a:bodyPr wrap="square" lIns="91425" tIns="91425" rIns="91425" bIns="91425" anchor="ctr" anchorCtr="0"/>
          <a:lstStyle>
            <a:lvl1pPr lvl="0">
              <a:spcBef>
                <a:spcPts val="60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1pPr>
            <a:lvl2pPr lvl="1">
              <a:spcBef>
                <a:spcPts val="48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2pPr>
            <a:lvl3pPr lvl="2">
              <a:spcBef>
                <a:spcPts val="48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3pPr>
            <a:lvl4pPr lvl="3">
              <a:spcBef>
                <a:spcPts val="36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4pPr>
            <a:lvl5pPr lvl="4">
              <a:spcBef>
                <a:spcPts val="36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5pPr>
            <a:lvl6pPr lvl="5">
              <a:spcBef>
                <a:spcPts val="36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6pPr>
            <a:lvl7pPr lvl="6">
              <a:spcBef>
                <a:spcPts val="36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7pPr>
            <a:lvl8pPr lvl="7">
              <a:spcBef>
                <a:spcPts val="36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8pPr>
            <a:lvl9pPr lvl="8">
              <a:spcBef>
                <a:spcPts val="36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9pPr>
          </a:lstStyle>
          <a:p>
            <a:endParaRPr/>
          </a:p>
        </p:txBody>
      </p:sp>
      <p:sp>
        <p:nvSpPr>
          <p:cNvPr id="8" name="Shape 8"/>
          <p:cNvSpPr txBox="1">
            <a:spLocks noGrp="1"/>
          </p:cNvSpPr>
          <p:nvPr>
            <p:ph type="sldNum" idx="12"/>
          </p:nvPr>
        </p:nvSpPr>
        <p:spPr>
          <a:xfrm>
            <a:off x="10157333" y="6182000"/>
            <a:ext cx="1983200" cy="420800"/>
          </a:xfrm>
          <a:prstGeom prst="rect">
            <a:avLst/>
          </a:prstGeom>
          <a:noFill/>
          <a:ln>
            <a:noFill/>
          </a:ln>
        </p:spPr>
        <p:txBody>
          <a:bodyPr wrap="square" lIns="91425" tIns="91425" rIns="91425" bIns="91425" anchor="ctr" anchorCtr="0">
            <a:noAutofit/>
          </a:bodyPr>
          <a:lstStyle/>
          <a:p>
            <a:pPr algn="r"/>
            <a:fld id="{00000000-1234-1234-1234-123412341234}" type="slidenum">
              <a:rPr lang="en" sz="1600" b="1" smtClean="0">
                <a:solidFill>
                  <a:srgbClr val="FFFFFF"/>
                </a:solidFill>
                <a:latin typeface="Roboto Condensed"/>
                <a:ea typeface="Roboto Condensed"/>
                <a:cs typeface="Roboto Condensed"/>
                <a:sym typeface="Roboto Condensed"/>
              </a:rPr>
              <a:pPr algn="r"/>
              <a:t>‹#›</a:t>
            </a:fld>
            <a:endParaRPr lang="en" sz="1600" b="1">
              <a:solidFill>
                <a:srgbClr val="FFFFFF"/>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452876504"/>
      </p:ext>
    </p:extLst>
  </p:cSld>
  <p:clrMap bg1="lt1" tx1="dk1" bg2="dk2" tx2="lt2" accent1="accent1" accent2="accent2" accent3="accent3" accent4="accent4" accent5="accent5" accent6="accent6" hlink="hlink" folHlink="folHlink"/>
  <p:sldLayoutIdLst>
    <p:sldLayoutId id="2147483670" r:id="rId1"/>
    <p:sldLayoutId id="2147483672" r:id="rId2"/>
    <p:sldLayoutId id="2147483674" r:id="rId3"/>
    <p:sldLayoutId id="2147483675" r:id="rId4"/>
    <p:sldLayoutId id="2147483676" r:id="rId5"/>
    <p:sldLayoutId id="2147483678" r:id="rId6"/>
    <p:sldLayoutId id="2147483679" r:id="rId7"/>
    <p:sldLayoutId id="2147483680" r:id="rId8"/>
    <p:sldLayoutId id="2147483681" r:id="rId9"/>
    <p:sldLayoutId id="2147483682" r:id="rId10"/>
    <p:sldLayoutId id="2147483683" r:id="rId11"/>
    <p:sldLayoutId id="2147483698" r:id="rId12"/>
    <p:sldLayoutId id="2147483684" r:id="rId13"/>
    <p:sldLayoutId id="2147483762" r:id="rId14"/>
    <p:sldLayoutId id="2147483764" r:id="rId1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79B2F-B3AA-4EC2-A90C-5FA786257439}" type="datetimeFigureOut">
              <a:rPr lang="en-US" smtClean="0"/>
              <a:t>11/19/25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DB2F17-4063-488C-AF6A-61D492C7553C}" type="slidenum">
              <a:rPr lang="en-US" smtClean="0"/>
              <a:t>‹#›</a:t>
            </a:fld>
            <a:endParaRPr lang="en-US"/>
          </a:p>
        </p:txBody>
      </p:sp>
      <p:grpSp>
        <p:nvGrpSpPr>
          <p:cNvPr id="7" name="Group 6"/>
          <p:cNvGrpSpPr/>
          <p:nvPr userDrawn="1"/>
        </p:nvGrpSpPr>
        <p:grpSpPr>
          <a:xfrm>
            <a:off x="-11586" y="6187415"/>
            <a:ext cx="12211401" cy="719999"/>
            <a:chOff x="-11586" y="6187415"/>
            <a:chExt cx="12211401" cy="719999"/>
          </a:xfrm>
        </p:grpSpPr>
        <p:sp>
          <p:nvSpPr>
            <p:cNvPr id="8" name="Freeform 8"/>
            <p:cNvSpPr>
              <a:spLocks noEditPoints="1"/>
            </p:cNvSpPr>
            <p:nvPr/>
          </p:nvSpPr>
          <p:spPr bwMode="auto">
            <a:xfrm flipH="1">
              <a:off x="6004102" y="6187415"/>
              <a:ext cx="6187898" cy="719999"/>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75000"/>
              </a:schemeClr>
            </a:solidFill>
            <a:ln>
              <a:noFill/>
            </a:ln>
          </p:spPr>
          <p:txBody>
            <a:bodyPr/>
            <a:lstStyle/>
            <a:p>
              <a:pPr>
                <a:defRPr/>
              </a:pPr>
              <a:endParaRPr lang="en-AU" sz="1350"/>
            </a:p>
          </p:txBody>
        </p:sp>
        <p:sp>
          <p:nvSpPr>
            <p:cNvPr id="9" name="Freeform 8"/>
            <p:cNvSpPr>
              <a:spLocks noEditPoints="1"/>
            </p:cNvSpPr>
            <p:nvPr/>
          </p:nvSpPr>
          <p:spPr bwMode="auto">
            <a:xfrm>
              <a:off x="304" y="6191099"/>
              <a:ext cx="6183405" cy="675619"/>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75000"/>
              </a:schemeClr>
            </a:solidFill>
            <a:ln>
              <a:noFill/>
            </a:ln>
          </p:spPr>
          <p:txBody>
            <a:bodyPr/>
            <a:lstStyle/>
            <a:p>
              <a:pPr>
                <a:defRPr/>
              </a:pPr>
              <a:endParaRPr lang="en-AU" sz="1350"/>
            </a:p>
          </p:txBody>
        </p:sp>
        <p:grpSp>
          <p:nvGrpSpPr>
            <p:cNvPr id="10" name="Group 9"/>
            <p:cNvGrpSpPr/>
            <p:nvPr/>
          </p:nvGrpSpPr>
          <p:grpSpPr>
            <a:xfrm>
              <a:off x="-11586" y="6240985"/>
              <a:ext cx="6239755" cy="642592"/>
              <a:chOff x="806439" y="3322257"/>
              <a:chExt cx="4577664" cy="849313"/>
            </a:xfrm>
          </p:grpSpPr>
          <p:sp>
            <p:nvSpPr>
              <p:cNvPr id="21" name="Rectangle 6"/>
              <p:cNvSpPr>
                <a:spLocks noChangeArrowheads="1"/>
              </p:cNvSpPr>
              <p:nvPr userDrawn="1"/>
            </p:nvSpPr>
            <p:spPr bwMode="auto">
              <a:xfrm>
                <a:off x="814939" y="3659864"/>
                <a:ext cx="4535600" cy="490537"/>
              </a:xfrm>
              <a:prstGeom prst="rect">
                <a:avLst/>
              </a:prstGeom>
              <a:solidFill>
                <a:schemeClr val="accent1">
                  <a:lumMod val="50000"/>
                </a:schemeClr>
              </a:solidFill>
              <a:ln>
                <a:noFill/>
              </a:ln>
            </p:spPr>
            <p:txBody>
              <a:bodyPr/>
              <a:lstStyle/>
              <a:p>
                <a:pPr>
                  <a:defRPr/>
                </a:pPr>
                <a:endParaRPr lang="en-AU" sz="1350"/>
              </a:p>
            </p:txBody>
          </p:sp>
          <p:sp>
            <p:nvSpPr>
              <p:cNvPr id="22" name="AutoShape 4"/>
              <p:cNvSpPr>
                <a:spLocks noChangeAspect="1" noChangeArrowheads="1" noTextEdit="1"/>
              </p:cNvSpPr>
              <p:nvPr userDrawn="1"/>
            </p:nvSpPr>
            <p:spPr bwMode="auto">
              <a:xfrm>
                <a:off x="806495" y="3327020"/>
                <a:ext cx="4553569" cy="801687"/>
              </a:xfrm>
              <a:prstGeom prst="rect">
                <a:avLst/>
              </a:prstGeom>
              <a:noFill/>
              <a:ln>
                <a:noFill/>
              </a:ln>
            </p:spPr>
            <p:txBody>
              <a:bodyPr/>
              <a:lstStyle/>
              <a:p>
                <a:pPr>
                  <a:defRPr/>
                </a:pPr>
                <a:endParaRPr lang="en-AU" sz="1350"/>
              </a:p>
            </p:txBody>
          </p:sp>
          <p:sp>
            <p:nvSpPr>
              <p:cNvPr id="23" name="Rectangle 7"/>
              <p:cNvSpPr>
                <a:spLocks noChangeArrowheads="1"/>
              </p:cNvSpPr>
              <p:nvPr userDrawn="1"/>
            </p:nvSpPr>
            <p:spPr bwMode="auto">
              <a:xfrm>
                <a:off x="806439" y="3638170"/>
                <a:ext cx="4544100" cy="490537"/>
              </a:xfrm>
              <a:prstGeom prst="rect">
                <a:avLst/>
              </a:prstGeom>
              <a:noFill/>
              <a:ln>
                <a:noFill/>
              </a:ln>
            </p:spPr>
            <p:txBody>
              <a:bodyPr/>
              <a:lstStyle/>
              <a:p>
                <a:pPr>
                  <a:defRPr/>
                </a:pPr>
                <a:endParaRPr lang="en-AU" sz="1350"/>
              </a:p>
            </p:txBody>
          </p:sp>
          <p:sp>
            <p:nvSpPr>
              <p:cNvPr id="24" name="Freeform 8"/>
              <p:cNvSpPr>
                <a:spLocks noEditPoints="1"/>
              </p:cNvSpPr>
              <p:nvPr userDrawn="1"/>
            </p:nvSpPr>
            <p:spPr bwMode="auto">
              <a:xfrm>
                <a:off x="814940" y="3371366"/>
                <a:ext cx="4569163" cy="690562"/>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1F4E79"/>
              </a:solidFill>
              <a:ln>
                <a:noFill/>
              </a:ln>
            </p:spPr>
            <p:txBody>
              <a:bodyPr/>
              <a:lstStyle/>
              <a:p>
                <a:pPr>
                  <a:defRPr/>
                </a:pPr>
                <a:endParaRPr lang="en-AU" sz="1350"/>
              </a:p>
            </p:txBody>
          </p:sp>
          <p:sp>
            <p:nvSpPr>
              <p:cNvPr id="25" name="AutoShape 81"/>
              <p:cNvSpPr>
                <a:spLocks noChangeAspect="1" noChangeArrowheads="1" noTextEdit="1"/>
              </p:cNvSpPr>
              <p:nvPr/>
            </p:nvSpPr>
            <p:spPr bwMode="auto">
              <a:xfrm>
                <a:off x="808900" y="3322257"/>
                <a:ext cx="4557514" cy="849313"/>
              </a:xfrm>
              <a:prstGeom prst="rect">
                <a:avLst/>
              </a:prstGeom>
              <a:noFill/>
              <a:ln w="9525">
                <a:noFill/>
                <a:miter lim="800000"/>
                <a:headEnd/>
                <a:tailEnd/>
              </a:ln>
            </p:spPr>
            <p:txBody>
              <a:bodyPr/>
              <a:lstStyle/>
              <a:p>
                <a:pPr>
                  <a:defRPr/>
                </a:pPr>
                <a:endParaRPr lang="en-US" sz="1350"/>
              </a:p>
            </p:txBody>
          </p:sp>
          <p:sp>
            <p:nvSpPr>
              <p:cNvPr id="26" name="Rectangle 84"/>
              <p:cNvSpPr>
                <a:spLocks noChangeArrowheads="1"/>
              </p:cNvSpPr>
              <p:nvPr/>
            </p:nvSpPr>
            <p:spPr bwMode="auto">
              <a:xfrm>
                <a:off x="808102" y="3627057"/>
                <a:ext cx="4556725" cy="544513"/>
              </a:xfrm>
              <a:prstGeom prst="rect">
                <a:avLst/>
              </a:prstGeom>
              <a:noFill/>
              <a:ln w="9525">
                <a:noFill/>
                <a:miter lim="800000"/>
                <a:headEnd/>
                <a:tailEnd/>
              </a:ln>
            </p:spPr>
            <p:txBody>
              <a:bodyPr/>
              <a:lstStyle/>
              <a:p>
                <a:pPr>
                  <a:defRPr/>
                </a:pPr>
                <a:endParaRPr lang="en-US" sz="1350"/>
              </a:p>
            </p:txBody>
          </p:sp>
        </p:grpSp>
        <p:sp>
          <p:nvSpPr>
            <p:cNvPr id="11" name="Rectangle 6"/>
            <p:cNvSpPr>
              <a:spLocks noChangeArrowheads="1"/>
            </p:cNvSpPr>
            <p:nvPr/>
          </p:nvSpPr>
          <p:spPr bwMode="auto">
            <a:xfrm flipH="1">
              <a:off x="6009497" y="6496418"/>
              <a:ext cx="6182503" cy="371141"/>
            </a:xfrm>
            <a:prstGeom prst="rect">
              <a:avLst/>
            </a:prstGeom>
            <a:solidFill>
              <a:schemeClr val="accent1">
                <a:lumMod val="50000"/>
              </a:schemeClr>
            </a:solidFill>
            <a:ln>
              <a:noFill/>
            </a:ln>
          </p:spPr>
          <p:txBody>
            <a:bodyPr/>
            <a:lstStyle/>
            <a:p>
              <a:pPr>
                <a:defRPr/>
              </a:pPr>
              <a:endParaRPr lang="en-AU" sz="1350"/>
            </a:p>
          </p:txBody>
        </p:sp>
        <p:sp>
          <p:nvSpPr>
            <p:cNvPr id="12" name="AutoShape 4"/>
            <p:cNvSpPr>
              <a:spLocks noChangeAspect="1" noChangeArrowheads="1" noTextEdit="1"/>
            </p:cNvSpPr>
            <p:nvPr/>
          </p:nvSpPr>
          <p:spPr bwMode="auto">
            <a:xfrm flipH="1">
              <a:off x="5996538" y="6243782"/>
              <a:ext cx="6195386" cy="606558"/>
            </a:xfrm>
            <a:prstGeom prst="rect">
              <a:avLst/>
            </a:prstGeom>
            <a:noFill/>
            <a:ln>
              <a:noFill/>
            </a:ln>
          </p:spPr>
          <p:txBody>
            <a:bodyPr/>
            <a:lstStyle/>
            <a:p>
              <a:pPr>
                <a:defRPr/>
              </a:pPr>
              <a:endParaRPr lang="en-AU" sz="1350"/>
            </a:p>
          </p:txBody>
        </p:sp>
        <p:sp>
          <p:nvSpPr>
            <p:cNvPr id="13" name="Rectangle 7"/>
            <p:cNvSpPr>
              <a:spLocks noChangeArrowheads="1"/>
            </p:cNvSpPr>
            <p:nvPr/>
          </p:nvSpPr>
          <p:spPr bwMode="auto">
            <a:xfrm flipH="1">
              <a:off x="6009497" y="6479198"/>
              <a:ext cx="6182503" cy="371141"/>
            </a:xfrm>
            <a:prstGeom prst="rect">
              <a:avLst/>
            </a:prstGeom>
            <a:noFill/>
            <a:ln>
              <a:noFill/>
            </a:ln>
          </p:spPr>
          <p:txBody>
            <a:bodyPr/>
            <a:lstStyle/>
            <a:p>
              <a:pPr>
                <a:defRPr/>
              </a:pPr>
              <a:endParaRPr lang="en-AU" sz="1350"/>
            </a:p>
          </p:txBody>
        </p:sp>
        <p:sp>
          <p:nvSpPr>
            <p:cNvPr id="14" name="Freeform 8"/>
            <p:cNvSpPr>
              <a:spLocks noEditPoints="1"/>
            </p:cNvSpPr>
            <p:nvPr/>
          </p:nvSpPr>
          <p:spPr bwMode="auto">
            <a:xfrm flipH="1">
              <a:off x="5999945" y="6260754"/>
              <a:ext cx="6199870" cy="522481"/>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95000"/>
              </a:schemeClr>
            </a:solidFill>
            <a:ln>
              <a:noFill/>
            </a:ln>
          </p:spPr>
          <p:txBody>
            <a:bodyPr/>
            <a:lstStyle/>
            <a:p>
              <a:pPr>
                <a:defRPr/>
              </a:pPr>
              <a:endParaRPr lang="en-AU" sz="1350"/>
            </a:p>
          </p:txBody>
        </p:sp>
        <p:sp>
          <p:nvSpPr>
            <p:cNvPr id="15" name="AutoShape 81"/>
            <p:cNvSpPr>
              <a:spLocks noChangeAspect="1" noChangeArrowheads="1" noTextEdit="1"/>
            </p:cNvSpPr>
            <p:nvPr/>
          </p:nvSpPr>
          <p:spPr bwMode="auto">
            <a:xfrm flipH="1">
              <a:off x="5987898" y="6240178"/>
              <a:ext cx="6200754" cy="642592"/>
            </a:xfrm>
            <a:prstGeom prst="rect">
              <a:avLst/>
            </a:prstGeom>
            <a:noFill/>
            <a:ln w="9525">
              <a:noFill/>
              <a:miter lim="800000"/>
              <a:headEnd/>
              <a:tailEnd/>
            </a:ln>
          </p:spPr>
          <p:txBody>
            <a:bodyPr/>
            <a:lstStyle/>
            <a:p>
              <a:pPr>
                <a:defRPr/>
              </a:pPr>
              <a:endParaRPr lang="en-US" sz="1350"/>
            </a:p>
          </p:txBody>
        </p:sp>
        <p:sp>
          <p:nvSpPr>
            <p:cNvPr id="16" name="Rectangle 84"/>
            <p:cNvSpPr>
              <a:spLocks noChangeArrowheads="1"/>
            </p:cNvSpPr>
            <p:nvPr/>
          </p:nvSpPr>
          <p:spPr bwMode="auto">
            <a:xfrm flipH="1">
              <a:off x="5990057" y="6470790"/>
              <a:ext cx="6199680" cy="411980"/>
            </a:xfrm>
            <a:prstGeom prst="rect">
              <a:avLst/>
            </a:prstGeom>
            <a:noFill/>
            <a:ln w="9525">
              <a:noFill/>
              <a:miter lim="800000"/>
              <a:headEnd/>
              <a:tailEnd/>
            </a:ln>
          </p:spPr>
          <p:txBody>
            <a:bodyPr/>
            <a:lstStyle/>
            <a:p>
              <a:pPr>
                <a:defRPr/>
              </a:pPr>
              <a:endParaRPr lang="en-US" sz="1350"/>
            </a:p>
          </p:txBody>
        </p:sp>
        <p:sp>
          <p:nvSpPr>
            <p:cNvPr id="17" name="TextBox 16"/>
            <p:cNvSpPr txBox="1"/>
            <p:nvPr/>
          </p:nvSpPr>
          <p:spPr>
            <a:xfrm>
              <a:off x="10075587" y="6511313"/>
              <a:ext cx="1404102" cy="338554"/>
            </a:xfrm>
            <a:prstGeom prst="rect">
              <a:avLst/>
            </a:prstGeom>
            <a:noFill/>
          </p:spPr>
          <p:txBody>
            <a:bodyPr wrap="none" rtlCol="0">
              <a:spAutoFit/>
            </a:bodyPr>
            <a:lstStyle/>
            <a:p>
              <a:r>
                <a:rPr lang="en-US" sz="1600" b="1" i="1">
                  <a:solidFill>
                    <a:schemeClr val="bg1"/>
                  </a:solidFill>
                </a:rPr>
                <a:t>www.cyi.ac.cy</a:t>
              </a:r>
              <a:endParaRPr lang="en-US" b="1" i="1">
                <a:solidFill>
                  <a:schemeClr val="bg1"/>
                </a:solidFill>
              </a:endParaRPr>
            </a:p>
          </p:txBody>
        </p:sp>
        <p:sp>
          <p:nvSpPr>
            <p:cNvPr id="18" name="Freeform 11"/>
            <p:cNvSpPr>
              <a:spLocks/>
            </p:cNvSpPr>
            <p:nvPr/>
          </p:nvSpPr>
          <p:spPr bwMode="auto">
            <a:xfrm>
              <a:off x="5354600" y="6290700"/>
              <a:ext cx="760513" cy="451327"/>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lumMod val="95000"/>
              </a:schemeClr>
            </a:solidFill>
            <a:ln>
              <a:noFill/>
            </a:ln>
          </p:spPr>
          <p:txBody>
            <a:bodyPr/>
            <a:lstStyle/>
            <a:p>
              <a:pPr>
                <a:defRPr/>
              </a:pPr>
              <a:endParaRPr lang="en-AU" sz="1350"/>
            </a:p>
          </p:txBody>
        </p:sp>
        <p:sp>
          <p:nvSpPr>
            <p:cNvPr id="19" name="Freeform 11"/>
            <p:cNvSpPr>
              <a:spLocks/>
            </p:cNvSpPr>
            <p:nvPr/>
          </p:nvSpPr>
          <p:spPr bwMode="auto">
            <a:xfrm flipH="1">
              <a:off x="6102254" y="6290700"/>
              <a:ext cx="760513" cy="451327"/>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lumMod val="95000"/>
              </a:schemeClr>
            </a:solidFill>
            <a:ln>
              <a:noFill/>
            </a:ln>
          </p:spPr>
          <p:txBody>
            <a:bodyPr/>
            <a:lstStyle/>
            <a:p>
              <a:pPr>
                <a:defRPr/>
              </a:pPr>
              <a:endParaRPr lang="en-AU" sz="1350"/>
            </a:p>
          </p:txBody>
        </p:sp>
        <p:pic>
          <p:nvPicPr>
            <p:cNvPr id="20" name="Picture 19"/>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00000" y="6286062"/>
              <a:ext cx="1659713" cy="566372"/>
            </a:xfrm>
            <a:prstGeom prst="rect">
              <a:avLst/>
            </a:prstGeom>
          </p:spPr>
        </p:pic>
      </p:grpSp>
    </p:spTree>
    <p:extLst>
      <p:ext uri="{BB962C8B-B14F-4D97-AF65-F5344CB8AC3E}">
        <p14:creationId xmlns:p14="http://schemas.microsoft.com/office/powerpoint/2010/main" val="23884002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image" Target="../media/image6.png"/><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2" Type="http://schemas.openxmlformats.org/officeDocument/2006/relationships/image" Target="../media/image42.t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8.png"/><Relationship Id="rId7"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1.jpe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20.jpeg"/><Relationship Id="rId5" Type="http://schemas.openxmlformats.org/officeDocument/2006/relationships/image" Target="../media/image16.png"/><Relationship Id="rId10" Type="http://schemas.openxmlformats.org/officeDocument/2006/relationships/hyperlink" Target="https://www.sesame.org.jo/news/sesame-hosts-its-first-users" TargetMode="External"/><Relationship Id="rId4" Type="http://schemas.openxmlformats.org/officeDocument/2006/relationships/image" Target="../media/image15.png"/><Relationship Id="rId9"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Layout" Target="../slideLayouts/slideLayout22.xml"/><Relationship Id="rId6" Type="http://schemas.openxmlformats.org/officeDocument/2006/relationships/image" Target="../media/image52.png"/><Relationship Id="rId5" Type="http://schemas.openxmlformats.org/officeDocument/2006/relationships/image" Target="../media/image51.jpeg"/><Relationship Id="rId10" Type="http://schemas.openxmlformats.org/officeDocument/2006/relationships/image" Target="../media/image55.jpeg"/><Relationship Id="rId4" Type="http://schemas.openxmlformats.org/officeDocument/2006/relationships/image" Target="../media/image50.png"/><Relationship Id="rId9"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7.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56.pn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4.png"/><Relationship Id="rId26" Type="http://schemas.openxmlformats.org/officeDocument/2006/relationships/image" Target="../media/image82.png"/><Relationship Id="rId3" Type="http://schemas.openxmlformats.org/officeDocument/2006/relationships/image" Target="../media/image62.jpeg"/><Relationship Id="rId21" Type="http://schemas.openxmlformats.org/officeDocument/2006/relationships/image" Target="../media/image77.png"/><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3.png"/><Relationship Id="rId25" Type="http://schemas.openxmlformats.org/officeDocument/2006/relationships/image" Target="../media/image81.png"/><Relationship Id="rId2" Type="http://schemas.openxmlformats.org/officeDocument/2006/relationships/notesSlide" Target="../notesSlides/notesSlide5.xml"/><Relationship Id="rId16" Type="http://schemas.openxmlformats.org/officeDocument/2006/relationships/image" Target="../media/image72.png"/><Relationship Id="rId20" Type="http://schemas.openxmlformats.org/officeDocument/2006/relationships/image" Target="../media/image76.png"/><Relationship Id="rId29" Type="http://schemas.openxmlformats.org/officeDocument/2006/relationships/image" Target="../media/image83.png"/><Relationship Id="rId1" Type="http://schemas.openxmlformats.org/officeDocument/2006/relationships/slideLayout" Target="../slideLayouts/slideLayout12.xml"/><Relationship Id="rId6" Type="http://schemas.openxmlformats.org/officeDocument/2006/relationships/hyperlink" Target="https://biomera.cyi.ac.cy/" TargetMode="External"/><Relationship Id="rId11" Type="http://schemas.openxmlformats.org/officeDocument/2006/relationships/image" Target="../media/image67.jpeg"/><Relationship Id="rId24" Type="http://schemas.openxmlformats.org/officeDocument/2006/relationships/image" Target="../media/image80.png"/><Relationship Id="rId5" Type="http://schemas.openxmlformats.org/officeDocument/2006/relationships/image" Target="../media/image2.png"/><Relationship Id="rId15" Type="http://schemas.openxmlformats.org/officeDocument/2006/relationships/image" Target="../media/image71.png"/><Relationship Id="rId23" Type="http://schemas.openxmlformats.org/officeDocument/2006/relationships/image" Target="../media/image79.jpeg"/><Relationship Id="rId28" Type="http://schemas.openxmlformats.org/officeDocument/2006/relationships/image" Target="../media/image50.png"/><Relationship Id="rId10" Type="http://schemas.openxmlformats.org/officeDocument/2006/relationships/image" Target="../media/image66.jpeg"/><Relationship Id="rId19" Type="http://schemas.openxmlformats.org/officeDocument/2006/relationships/image" Target="../media/image75.png"/><Relationship Id="rId4" Type="http://schemas.openxmlformats.org/officeDocument/2006/relationships/image" Target="../media/image8.png"/><Relationship Id="rId9" Type="http://schemas.openxmlformats.org/officeDocument/2006/relationships/image" Target="../media/image65.jpeg"/><Relationship Id="rId14" Type="http://schemas.openxmlformats.org/officeDocument/2006/relationships/image" Target="../media/image70.png"/><Relationship Id="rId22" Type="http://schemas.openxmlformats.org/officeDocument/2006/relationships/image" Target="../media/image78.png"/><Relationship Id="rId27" Type="http://schemas.openxmlformats.org/officeDocument/2006/relationships/image" Target="../media/image49.png"/><Relationship Id="rId30" Type="http://schemas.openxmlformats.org/officeDocument/2006/relationships/image" Target="../media/image84.jpeg"/></Relationships>
</file>

<file path=ppt/slides/_rels/slide2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86.jpeg"/></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49.png"/><Relationship Id="rId3" Type="http://schemas.openxmlformats.org/officeDocument/2006/relationships/image" Target="../media/image62.jpeg"/><Relationship Id="rId7" Type="http://schemas.openxmlformats.org/officeDocument/2006/relationships/image" Target="../media/image63.png"/><Relationship Id="rId12" Type="http://schemas.openxmlformats.org/officeDocument/2006/relationships/image" Target="../media/image82.png"/><Relationship Id="rId2" Type="http://schemas.openxmlformats.org/officeDocument/2006/relationships/notesSlide" Target="../notesSlides/notesSlide6.xml"/><Relationship Id="rId16" Type="http://schemas.openxmlformats.org/officeDocument/2006/relationships/image" Target="../media/image84.jpeg"/><Relationship Id="rId1" Type="http://schemas.openxmlformats.org/officeDocument/2006/relationships/slideLayout" Target="../slideLayouts/slideLayout12.xml"/><Relationship Id="rId6" Type="http://schemas.openxmlformats.org/officeDocument/2006/relationships/hyperlink" Target="https://biomera.cyi.ac.cy/" TargetMode="External"/><Relationship Id="rId11" Type="http://schemas.openxmlformats.org/officeDocument/2006/relationships/image" Target="../media/image67.jpeg"/><Relationship Id="rId5" Type="http://schemas.openxmlformats.org/officeDocument/2006/relationships/image" Target="../media/image2.png"/><Relationship Id="rId15" Type="http://schemas.openxmlformats.org/officeDocument/2006/relationships/image" Target="../media/image83.png"/><Relationship Id="rId10" Type="http://schemas.openxmlformats.org/officeDocument/2006/relationships/image" Target="../media/image66.jpeg"/><Relationship Id="rId4" Type="http://schemas.openxmlformats.org/officeDocument/2006/relationships/image" Target="../media/image8.png"/><Relationship Id="rId9" Type="http://schemas.openxmlformats.org/officeDocument/2006/relationships/image" Target="../media/image65.jpeg"/><Relationship Id="rId1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1.jpe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20.jpeg"/><Relationship Id="rId5" Type="http://schemas.openxmlformats.org/officeDocument/2006/relationships/image" Target="../media/image16.png"/><Relationship Id="rId10" Type="http://schemas.openxmlformats.org/officeDocument/2006/relationships/hyperlink" Target="https://www.sesame.org.jo/news/sesame-hosts-its-first-users" TargetMode="External"/><Relationship Id="rId4" Type="http://schemas.openxmlformats.org/officeDocument/2006/relationships/image" Target="../media/image15.png"/><Relationship Id="rId9" Type="http://schemas.openxmlformats.org/officeDocument/2006/relationships/image" Target="../media/image19.jpeg"/></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2.jpe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91.png"/><Relationship Id="rId4" Type="http://schemas.openxmlformats.org/officeDocument/2006/relationships/image" Target="../media/image90.jpe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94.emf"/><Relationship Id="rId5" Type="http://schemas.openxmlformats.org/officeDocument/2006/relationships/image" Target="../media/image93.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96.jpeg"/></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99.jpeg"/><Relationship Id="rId2" Type="http://schemas.openxmlformats.org/officeDocument/2006/relationships/image" Target="../media/image97.jpeg"/><Relationship Id="rId1" Type="http://schemas.openxmlformats.org/officeDocument/2006/relationships/slideLayout" Target="../slideLayouts/slideLayout12.xml"/><Relationship Id="rId6" Type="http://schemas.openxmlformats.org/officeDocument/2006/relationships/hyperlink" Target="http://anadoluatlasi.com/index.php/en/ana-sayfa/kayip-kent-juliopolis" TargetMode="External"/><Relationship Id="rId5" Type="http://schemas.openxmlformats.org/officeDocument/2006/relationships/hyperlink" Target="https://ayder.com.tr/lokasyon/nallihan-juliopolis-antik-kent/650" TargetMode="External"/><Relationship Id="rId4" Type="http://schemas.openxmlformats.org/officeDocument/2006/relationships/hyperlink" Target="http://www.nallihan.gov.tr/juliopoli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2.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03.jpe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hyperlink" Target="https://doi.org/10.1016/j.saa.2022.121026" TargetMode="External"/><Relationship Id="rId7"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91.png"/><Relationship Id="rId5" Type="http://schemas.openxmlformats.org/officeDocument/2006/relationships/image" Target="../media/image6.png"/><Relationship Id="rId4" Type="http://schemas.openxmlformats.org/officeDocument/2006/relationships/image" Target="../media/image92.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40.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8.png"/><Relationship Id="rId7" Type="http://schemas.openxmlformats.org/officeDocument/2006/relationships/image" Target="../media/image113.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12.png"/><Relationship Id="rId5" Type="http://schemas.openxmlformats.org/officeDocument/2006/relationships/image" Target="../media/image111.jpeg"/><Relationship Id="rId10" Type="http://schemas.openxmlformats.org/officeDocument/2006/relationships/image" Target="../media/image116.jpeg"/><Relationship Id="rId4" Type="http://schemas.openxmlformats.org/officeDocument/2006/relationships/image" Target="../media/image110.jpeg"/><Relationship Id="rId9" Type="http://schemas.openxmlformats.org/officeDocument/2006/relationships/image" Target="../media/image115.jpeg"/></Relationships>
</file>

<file path=ppt/slides/_rels/slide4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9.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8.jpeg"/><Relationship Id="rId1" Type="http://schemas.openxmlformats.org/officeDocument/2006/relationships/slideLayout" Target="../slideLayouts/slideLayout1.xml"/><Relationship Id="rId4" Type="http://schemas.openxmlformats.org/officeDocument/2006/relationships/image" Target="../media/image121.png"/></Relationships>
</file>

<file path=ppt/slides/_rels/slide4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124.emf"/></Relationships>
</file>

<file path=ppt/slides/_rels/slide4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112.png"/></Relationships>
</file>

<file path=ppt/slides/_rels/slide4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129.jpeg"/><Relationship Id="rId4" Type="http://schemas.openxmlformats.org/officeDocument/2006/relationships/image" Target="../media/image128.jpeg"/></Relationships>
</file>

<file path=ppt/slides/_rels/slide49.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image" Target="../media/image8.png"/><Relationship Id="rId2" Type="http://schemas.openxmlformats.org/officeDocument/2006/relationships/image" Target="../media/image130.jpeg"/><Relationship Id="rId1" Type="http://schemas.openxmlformats.org/officeDocument/2006/relationships/slideLayout" Target="../slideLayouts/slideLayout12.xml"/><Relationship Id="rId6" Type="http://schemas.openxmlformats.org/officeDocument/2006/relationships/image" Target="../media/image134.jpeg"/><Relationship Id="rId5" Type="http://schemas.openxmlformats.org/officeDocument/2006/relationships/image" Target="../media/image133.png"/><Relationship Id="rId4" Type="http://schemas.openxmlformats.org/officeDocument/2006/relationships/image" Target="../media/image1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40.png"/><Relationship Id="rId4" Type="http://schemas.openxmlformats.org/officeDocument/2006/relationships/image" Target="../media/image13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49.png"/><Relationship Id="rId7" Type="http://schemas.openxmlformats.org/officeDocument/2006/relationships/image" Target="../media/image142.jpe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41.png"/><Relationship Id="rId11" Type="http://schemas.openxmlformats.org/officeDocument/2006/relationships/image" Target="../media/image54.jpeg"/><Relationship Id="rId5" Type="http://schemas.openxmlformats.org/officeDocument/2006/relationships/image" Target="../media/image51.jpeg"/><Relationship Id="rId10" Type="http://schemas.openxmlformats.org/officeDocument/2006/relationships/image" Target="../media/image7.png"/><Relationship Id="rId4" Type="http://schemas.openxmlformats.org/officeDocument/2006/relationships/image" Target="../media/image50.png"/><Relationship Id="rId9" Type="http://schemas.openxmlformats.org/officeDocument/2006/relationships/image" Target="../media/image143.png"/></Relationships>
</file>

<file path=ppt/slides/_rels/slide5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45.jpeg"/></Relationships>
</file>

<file path=ppt/slides/_rels/slide55.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50.png"/><Relationship Id="rId3" Type="http://schemas.openxmlformats.org/officeDocument/2006/relationships/image" Target="../media/image8.png"/><Relationship Id="rId7" Type="http://schemas.openxmlformats.org/officeDocument/2006/relationships/image" Target="../media/image65.jpeg"/><Relationship Id="rId12" Type="http://schemas.openxmlformats.org/officeDocument/2006/relationships/image" Target="../media/image148.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64.png"/><Relationship Id="rId11" Type="http://schemas.openxmlformats.org/officeDocument/2006/relationships/image" Target="../media/image147.png"/><Relationship Id="rId5" Type="http://schemas.openxmlformats.org/officeDocument/2006/relationships/image" Target="../media/image63.png"/><Relationship Id="rId10" Type="http://schemas.openxmlformats.org/officeDocument/2006/relationships/image" Target="../media/image146.png"/><Relationship Id="rId4" Type="http://schemas.openxmlformats.org/officeDocument/2006/relationships/hyperlink" Target="https://face2face.cyi.ac.cy/" TargetMode="External"/><Relationship Id="rId9" Type="http://schemas.openxmlformats.org/officeDocument/2006/relationships/image" Target="../media/image67.jpeg"/></Relationships>
</file>

<file path=ppt/slides/_rels/slide5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51.jpeg"/><Relationship Id="rId5" Type="http://schemas.microsoft.com/office/2007/relationships/hdphoto" Target="../media/hdphoto2.wdp"/><Relationship Id="rId4" Type="http://schemas.openxmlformats.org/officeDocument/2006/relationships/image" Target="../media/image150.png"/></Relationships>
</file>

<file path=ppt/slides/_rels/slide5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54.png"/></Relationships>
</file>

<file path=ppt/slides/_rels/slide5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57.jpeg"/><Relationship Id="rId4" Type="http://schemas.openxmlformats.org/officeDocument/2006/relationships/image" Target="../media/image156.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7D3E6"/>
        </a:solidFill>
        <a:effectLst/>
      </p:bgPr>
    </p:bg>
    <p:spTree>
      <p:nvGrpSpPr>
        <p:cNvPr id="1" name=""/>
        <p:cNvGrpSpPr/>
        <p:nvPr/>
      </p:nvGrpSpPr>
      <p:grpSpPr>
        <a:xfrm>
          <a:off x="0" y="0"/>
          <a:ext cx="0" cy="0"/>
          <a:chOff x="0" y="0"/>
          <a:chExt cx="0" cy="0"/>
        </a:xfrm>
      </p:grpSpPr>
      <p:pic>
        <p:nvPicPr>
          <p:cNvPr id="42" name="Picture 5"/>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 y="-1"/>
            <a:ext cx="12192001" cy="3493699"/>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CECABDD9-34FD-46AA-BCF9-A90C63CC4E12}"/>
              </a:ext>
            </a:extLst>
          </p:cNvPr>
          <p:cNvSpPr txBox="1"/>
          <p:nvPr/>
        </p:nvSpPr>
        <p:spPr>
          <a:xfrm>
            <a:off x="8276491" y="13261"/>
            <a:ext cx="3914683" cy="1569660"/>
          </a:xfrm>
          <a:prstGeom prst="rect">
            <a:avLst/>
          </a:prstGeom>
          <a:solidFill>
            <a:schemeClr val="bg1">
              <a:alpha val="45000"/>
            </a:schemeClr>
          </a:solidFill>
        </p:spPr>
        <p:txBody>
          <a:bodyPr wrap="square" lIns="91440" tIns="45720" rIns="91440" bIns="45720" rtlCol="0" anchor="t">
            <a:spAutoFit/>
          </a:bodyPr>
          <a:lstStyle/>
          <a:p>
            <a:pPr algn="r">
              <a:defRPr/>
            </a:pPr>
            <a:r>
              <a:rPr kumimoji="1" lang="en-US" altLang="ja-JP" sz="2400" dirty="0">
                <a:solidFill>
                  <a:schemeClr val="accent1">
                    <a:lumMod val="50000"/>
                  </a:schemeClr>
                </a:solidFill>
                <a:latin typeface="Calibri" panose="020F0502020204030204"/>
                <a:ea typeface="游ゴシック"/>
              </a:rPr>
              <a:t>Joint African Light Source and </a:t>
            </a:r>
          </a:p>
          <a:p>
            <a:pPr algn="r">
              <a:defRPr/>
            </a:pPr>
            <a:r>
              <a:rPr kumimoji="1" lang="en-US" altLang="ja-JP" sz="2400" dirty="0">
                <a:solidFill>
                  <a:schemeClr val="accent1">
                    <a:lumMod val="50000"/>
                  </a:schemeClr>
                </a:solidFill>
                <a:latin typeface="Calibri" panose="020F0502020204030204"/>
                <a:ea typeface="游ゴシック"/>
              </a:rPr>
              <a:t>African Physical Society </a:t>
            </a:r>
          </a:p>
          <a:p>
            <a:pPr algn="r">
              <a:defRPr/>
            </a:pPr>
            <a:r>
              <a:rPr kumimoji="1" lang="en-US" altLang="ja-JP" sz="2400" dirty="0">
                <a:solidFill>
                  <a:schemeClr val="accent1">
                    <a:lumMod val="50000"/>
                  </a:schemeClr>
                </a:solidFill>
                <a:latin typeface="Calibri" panose="020F0502020204030204"/>
                <a:ea typeface="游ゴシック"/>
              </a:rPr>
              <a:t>Conference 2025</a:t>
            </a:r>
            <a:br>
              <a:rPr lang="en-US" altLang="ja-JP" sz="2400" dirty="0">
                <a:latin typeface="Calibri" panose="020F0502020204030204"/>
                <a:ea typeface="游ゴシック"/>
              </a:rPr>
            </a:br>
            <a:r>
              <a:rPr kumimoji="1" lang="en-US" altLang="ja-JP" sz="2400" dirty="0">
                <a:solidFill>
                  <a:schemeClr val="accent1">
                    <a:lumMod val="50000"/>
                  </a:schemeClr>
                </a:solidFill>
                <a:latin typeface="Calibri" panose="020F0502020204030204"/>
                <a:ea typeface="游ゴシック"/>
              </a:rPr>
              <a:t>19 Nov</a:t>
            </a:r>
            <a:r>
              <a:rPr kumimoji="1" lang="en-US" altLang="ja-JP" sz="2400" b="0" i="0" u="none" strike="noStrike" kern="1200" cap="none" spc="0" normalizeH="0" baseline="0" noProof="0" dirty="0">
                <a:ln>
                  <a:noFill/>
                </a:ln>
                <a:solidFill>
                  <a:schemeClr val="accent1">
                    <a:lumMod val="50000"/>
                  </a:schemeClr>
                </a:solidFill>
                <a:effectLst/>
                <a:uLnTx/>
                <a:uFillTx/>
                <a:latin typeface="Calibri" panose="020F0502020204030204"/>
                <a:ea typeface="游ゴシック"/>
                <a:cs typeface="+mn-cs"/>
              </a:rPr>
              <a:t> </a:t>
            </a:r>
            <a:r>
              <a:rPr kumimoji="1" lang="en-US" altLang="ja-JP" sz="2400" dirty="0">
                <a:solidFill>
                  <a:schemeClr val="accent1">
                    <a:lumMod val="50000"/>
                  </a:schemeClr>
                </a:solidFill>
                <a:latin typeface="Calibri" panose="020F0502020204030204"/>
                <a:ea typeface="游ゴシック"/>
              </a:rPr>
              <a:t>2025 </a:t>
            </a:r>
            <a:endParaRPr kumimoji="1" lang="ja-JP" altLang="en-US" sz="2400" b="0" i="0" u="none" strike="noStrike" kern="1200" cap="none" spc="0" normalizeH="0" baseline="0" noProof="0" dirty="0">
              <a:ln>
                <a:noFill/>
              </a:ln>
              <a:solidFill>
                <a:schemeClr val="accent1">
                  <a:lumMod val="50000"/>
                </a:schemeClr>
              </a:solidFill>
              <a:effectLst/>
              <a:uLnTx/>
              <a:uFillTx/>
              <a:latin typeface="Calibri" panose="020F0502020204030204"/>
              <a:ea typeface="游ゴシック"/>
            </a:endParaRPr>
          </a:p>
        </p:txBody>
      </p:sp>
      <p:sp>
        <p:nvSpPr>
          <p:cNvPr id="10" name="Title 2">
            <a:extLst>
              <a:ext uri="{FF2B5EF4-FFF2-40B4-BE49-F238E27FC236}">
                <a16:creationId xmlns:a16="http://schemas.microsoft.com/office/drawing/2014/main" id="{F7ECC5F6-4F9E-41EF-AC40-41C37004009D}"/>
              </a:ext>
            </a:extLst>
          </p:cNvPr>
          <p:cNvSpPr txBox="1">
            <a:spLocks/>
          </p:cNvSpPr>
          <p:nvPr/>
        </p:nvSpPr>
        <p:spPr>
          <a:xfrm>
            <a:off x="371850" y="5165877"/>
            <a:ext cx="11448298" cy="776802"/>
          </a:xfrm>
          <a:prstGeom prst="rect">
            <a:avLst/>
          </a:prstGeom>
        </p:spPr>
        <p:txBody>
          <a:bodyPr vert="horz" lIns="0" tIns="0" rIns="0" bIns="0" rtlCol="0" anchor="b" anchorCtr="0">
            <a:noAutofit/>
          </a:bodyPr>
          <a:lstStyle>
            <a:lvl1pPr algn="l" defTabSz="914400" rtl="0" eaLnBrk="1" latinLnBrk="0" hangingPunct="1">
              <a:spcBef>
                <a:spcPct val="0"/>
              </a:spcBef>
              <a:buNone/>
              <a:defRPr sz="4400" b="1" kern="1200">
                <a:solidFill>
                  <a:schemeClr val="bg1"/>
                </a:solidFill>
                <a:latin typeface="+mj-lt"/>
                <a:ea typeface="+mj-ea"/>
                <a:cs typeface="+mj-cs"/>
              </a:defRPr>
            </a:lvl1pPr>
          </a:lstStyle>
          <a:p>
            <a:pPr algn="ctr">
              <a:defRPr/>
            </a:pPr>
            <a:r>
              <a:rPr kumimoji="0" lang="en-AU" sz="2400" b="0" dirty="0" err="1">
                <a:solidFill>
                  <a:srgbClr val="203864"/>
                </a:solidFill>
                <a:latin typeface="Arial"/>
                <a:cs typeface="Arial"/>
              </a:rPr>
              <a:t>Kirsi</a:t>
            </a:r>
            <a:r>
              <a:rPr kumimoji="0" lang="en-AU" sz="2400" b="0" i="0" u="none" strike="noStrike" kern="1200" cap="none" spc="0" normalizeH="0" baseline="0" noProof="0" dirty="0">
                <a:ln>
                  <a:noFill/>
                </a:ln>
                <a:solidFill>
                  <a:srgbClr val="203864"/>
                </a:solidFill>
                <a:effectLst/>
                <a:uLnTx/>
                <a:uFillTx/>
                <a:latin typeface="Arial"/>
                <a:ea typeface="+mj-ea"/>
                <a:cs typeface="Arial"/>
              </a:rPr>
              <a:t> O. Lorentz, </a:t>
            </a:r>
            <a:r>
              <a:rPr lang="en-AU" sz="2400" b="0" dirty="0">
                <a:solidFill>
                  <a:srgbClr val="203864"/>
                </a:solidFill>
                <a:latin typeface="Arial"/>
                <a:cs typeface="Arial"/>
              </a:rPr>
              <a:t>BioMERA Platform &amp; </a:t>
            </a:r>
            <a:r>
              <a:rPr lang="en-AU" sz="2400" b="0" dirty="0" err="1">
                <a:solidFill>
                  <a:srgbClr val="203864"/>
                </a:solidFill>
                <a:latin typeface="Arial"/>
                <a:cs typeface="Arial"/>
              </a:rPr>
              <a:t>BioMERAplus</a:t>
            </a:r>
            <a:r>
              <a:rPr lang="en-AU" sz="2400" b="0" dirty="0">
                <a:solidFill>
                  <a:srgbClr val="203864"/>
                </a:solidFill>
                <a:latin typeface="Arial"/>
                <a:cs typeface="Arial"/>
              </a:rPr>
              <a:t> </a:t>
            </a:r>
          </a:p>
          <a:p>
            <a:pPr algn="ctr">
              <a:defRPr/>
            </a:pPr>
            <a:r>
              <a:rPr lang="en-AU" sz="2000" b="0" dirty="0">
                <a:solidFill>
                  <a:srgbClr val="203864"/>
                </a:solidFill>
                <a:latin typeface="Arial"/>
                <a:cs typeface="Arial"/>
              </a:rPr>
              <a:t>Science and Technology in Archaeology and Culture Research </a:t>
            </a:r>
            <a:r>
              <a:rPr lang="en-AU" sz="2000" b="0" dirty="0" err="1">
                <a:solidFill>
                  <a:srgbClr val="203864"/>
                </a:solidFill>
                <a:latin typeface="Arial"/>
                <a:cs typeface="Arial"/>
              </a:rPr>
              <a:t>Center</a:t>
            </a:r>
            <a:r>
              <a:rPr lang="en-AU" sz="2000" b="0" dirty="0">
                <a:solidFill>
                  <a:srgbClr val="203864"/>
                </a:solidFill>
                <a:latin typeface="Arial"/>
                <a:cs typeface="Arial"/>
              </a:rPr>
              <a:t> (STARC), </a:t>
            </a:r>
          </a:p>
          <a:p>
            <a:pPr algn="ctr">
              <a:defRPr/>
            </a:pPr>
            <a:r>
              <a:rPr lang="en-AU" sz="2000" b="0" dirty="0">
                <a:solidFill>
                  <a:srgbClr val="203864"/>
                </a:solidFill>
                <a:latin typeface="Arial"/>
                <a:cs typeface="Arial"/>
              </a:rPr>
              <a:t>The</a:t>
            </a:r>
            <a:r>
              <a:rPr kumimoji="0" lang="en-AU" sz="2000" b="0" i="0" u="none" strike="noStrike" kern="1200" cap="none" spc="0" normalizeH="0" baseline="0" noProof="0" dirty="0">
                <a:ln>
                  <a:noFill/>
                </a:ln>
                <a:solidFill>
                  <a:srgbClr val="203864"/>
                </a:solidFill>
                <a:effectLst/>
                <a:uLnTx/>
                <a:uFillTx/>
                <a:latin typeface="Arial"/>
                <a:ea typeface="+mj-ea"/>
                <a:cs typeface="Arial"/>
              </a:rPr>
              <a:t> Cyprus Institute</a:t>
            </a:r>
            <a:r>
              <a:rPr lang="en-AU" sz="2000" b="0" dirty="0">
                <a:solidFill>
                  <a:srgbClr val="203864"/>
                </a:solidFill>
                <a:latin typeface="Arial"/>
                <a:cs typeface="Arial"/>
              </a:rPr>
              <a:t> (</a:t>
            </a:r>
            <a:r>
              <a:rPr lang="en-AU" sz="2000" b="0" dirty="0" err="1">
                <a:solidFill>
                  <a:srgbClr val="203864"/>
                </a:solidFill>
                <a:latin typeface="Arial"/>
                <a:cs typeface="Arial"/>
              </a:rPr>
              <a:t>CyI</a:t>
            </a:r>
            <a:r>
              <a:rPr lang="en-AU" sz="2000" b="0" dirty="0">
                <a:solidFill>
                  <a:srgbClr val="203864"/>
                </a:solidFill>
                <a:latin typeface="Arial"/>
                <a:cs typeface="Arial"/>
              </a:rPr>
              <a:t>), </a:t>
            </a:r>
            <a:r>
              <a:rPr kumimoji="0" lang="en-AU" sz="2000" b="0" i="0" u="none" strike="noStrike" kern="1200" cap="none" spc="0" normalizeH="0" baseline="0" noProof="0" dirty="0" err="1">
                <a:ln>
                  <a:noFill/>
                </a:ln>
                <a:solidFill>
                  <a:srgbClr val="203864"/>
                </a:solidFill>
                <a:effectLst/>
                <a:uLnTx/>
                <a:uFillTx/>
                <a:latin typeface="Arial"/>
                <a:ea typeface="+mj-ea"/>
                <a:cs typeface="Arial"/>
              </a:rPr>
              <a:t>k.lorentz@cyi.ac.cy</a:t>
            </a:r>
            <a:endParaRPr lang="en-AU" sz="2000" b="0" i="0" u="none" strike="noStrike" kern="1200" cap="none" spc="0" normalizeH="0" baseline="0" noProof="0" dirty="0">
              <a:ln>
                <a:noFill/>
              </a:ln>
              <a:solidFill>
                <a:srgbClr val="203864"/>
              </a:solidFill>
              <a:effectLst/>
              <a:uLnTx/>
              <a:uFillTx/>
              <a:latin typeface="Arial"/>
              <a:cs typeface="Arial"/>
            </a:endParaRPr>
          </a:p>
        </p:txBody>
      </p:sp>
      <p:sp>
        <p:nvSpPr>
          <p:cNvPr id="3" name="TextBox 2">
            <a:extLst>
              <a:ext uri="{FF2B5EF4-FFF2-40B4-BE49-F238E27FC236}">
                <a16:creationId xmlns:a16="http://schemas.microsoft.com/office/drawing/2014/main" id="{254FE2F1-F195-401B-BD35-A3B9002BFFA3}"/>
              </a:ext>
            </a:extLst>
          </p:cNvPr>
          <p:cNvSpPr txBox="1"/>
          <p:nvPr/>
        </p:nvSpPr>
        <p:spPr>
          <a:xfrm>
            <a:off x="-65840" y="3638160"/>
            <a:ext cx="12192002" cy="9996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3500"/>
              </a:lnSpc>
              <a:defRPr/>
            </a:pPr>
            <a:r>
              <a:rPr lang="en-US" sz="3600" dirty="0">
                <a:ea typeface="+mn-lt"/>
                <a:cs typeface="+mn-lt"/>
              </a:rPr>
              <a:t>Synchrotron radiation enabled advances in Human </a:t>
            </a:r>
            <a:r>
              <a:rPr lang="en-US" sz="3600" dirty="0" err="1">
                <a:ea typeface="+mn-lt"/>
                <a:cs typeface="+mn-lt"/>
              </a:rPr>
              <a:t>Bioarchaeology</a:t>
            </a:r>
            <a:r>
              <a:rPr lang="en-US" sz="3600" dirty="0">
                <a:ea typeface="+mn-lt"/>
                <a:cs typeface="+mn-lt"/>
              </a:rPr>
              <a:t>: Current research and future potential</a:t>
            </a:r>
          </a:p>
        </p:txBody>
      </p:sp>
      <p:sp>
        <p:nvSpPr>
          <p:cNvPr id="5" name="AutoShape 4" descr="https://euc-powerpoint.officeapps.live.com/pods/GetClipboardImage.ashx?Id=e25ae0ae-5b70-4f4d-b55d-2333ddd8506e&amp;DC=GEU9&amp;pkey=c1660ab8-0534-4886-b8e0-05ea2e227188&amp;wdwaccluster=GEU9"/>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2" descr="Logo&#10;&#10;Description automatically generated">
            <a:extLst>
              <a:ext uri="{FF2B5EF4-FFF2-40B4-BE49-F238E27FC236}">
                <a16:creationId xmlns:a16="http://schemas.microsoft.com/office/drawing/2014/main" id="{01FD0392-81AE-A1EC-B7EE-47B65C9A424D}"/>
              </a:ext>
            </a:extLst>
          </p:cNvPr>
          <p:cNvPicPr>
            <a:picLocks noChangeAspect="1"/>
          </p:cNvPicPr>
          <p:nvPr/>
        </p:nvPicPr>
        <p:blipFill>
          <a:blip r:embed="rId3"/>
          <a:stretch>
            <a:fillRect/>
          </a:stretch>
        </p:blipFill>
        <p:spPr>
          <a:xfrm>
            <a:off x="10534230" y="1727383"/>
            <a:ext cx="1591932" cy="1567647"/>
          </a:xfrm>
          <a:prstGeom prst="rect">
            <a:avLst/>
          </a:prstGeom>
        </p:spPr>
      </p:pic>
      <p:pic>
        <p:nvPicPr>
          <p:cNvPr id="8" name="Picture 2" descr="Chart&#10;&#10;Description automatically generated">
            <a:extLst>
              <a:ext uri="{FF2B5EF4-FFF2-40B4-BE49-F238E27FC236}">
                <a16:creationId xmlns:a16="http://schemas.microsoft.com/office/drawing/2014/main" id="{A1C9832E-B0BA-8220-A518-FEA8D165C2DD}"/>
              </a:ext>
            </a:extLst>
          </p:cNvPr>
          <p:cNvPicPr>
            <a:picLocks noChangeAspect="1"/>
          </p:cNvPicPr>
          <p:nvPr/>
        </p:nvPicPr>
        <p:blipFill>
          <a:blip r:embed="rId4"/>
          <a:stretch>
            <a:fillRect/>
          </a:stretch>
        </p:blipFill>
        <p:spPr>
          <a:xfrm>
            <a:off x="4363582" y="1202273"/>
            <a:ext cx="2822414" cy="2092757"/>
          </a:xfrm>
          <a:prstGeom prst="rect">
            <a:avLst/>
          </a:prstGeom>
        </p:spPr>
      </p:pic>
    </p:spTree>
    <p:extLst>
      <p:ext uri="{BB962C8B-B14F-4D97-AF65-F5344CB8AC3E}">
        <p14:creationId xmlns:p14="http://schemas.microsoft.com/office/powerpoint/2010/main" val="965118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a:extLst>
              <a:ext uri="{FF2B5EF4-FFF2-40B4-BE49-F238E27FC236}">
                <a16:creationId xmlns:a16="http://schemas.microsoft.com/office/drawing/2014/main" id="{E2530C2C-DD50-42A3-B5ED-ACE48349A000}"/>
              </a:ext>
            </a:extLst>
          </p:cNvPr>
          <p:cNvSpPr/>
          <p:nvPr/>
        </p:nvSpPr>
        <p:spPr>
          <a:xfrm>
            <a:off x="0" y="1089282"/>
            <a:ext cx="12191999" cy="4787661"/>
          </a:xfrm>
          <a:prstGeom prst="rect">
            <a:avLst/>
          </a:prstGeom>
          <a:solidFill>
            <a:schemeClr val="bg1">
              <a:lumMod val="8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rtl="0"/>
            <a:endParaRPr lang="en-US">
              <a:solidFill>
                <a:prstClr val="white"/>
              </a:solidFill>
              <a:cs typeface="Segoe UI"/>
            </a:endParaRPr>
          </a:p>
        </p:txBody>
      </p:sp>
      <p:pic>
        <p:nvPicPr>
          <p:cNvPr id="11" name="Picture 8">
            <a:extLst>
              <a:ext uri="{FF2B5EF4-FFF2-40B4-BE49-F238E27FC236}">
                <a16:creationId xmlns:a16="http://schemas.microsoft.com/office/drawing/2014/main" id="{AC0A7C12-B479-4CB1-B0C2-3DFD9508BA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84" y="1"/>
            <a:ext cx="4876548" cy="871268"/>
          </a:xfrm>
          <a:prstGeom prst="rect">
            <a:avLst/>
          </a:prstGeom>
        </p:spPr>
      </p:pic>
      <p:sp>
        <p:nvSpPr>
          <p:cNvPr id="12" name="TextBox 2">
            <a:extLst>
              <a:ext uri="{FF2B5EF4-FFF2-40B4-BE49-F238E27FC236}">
                <a16:creationId xmlns:a16="http://schemas.microsoft.com/office/drawing/2014/main" id="{4E11DE79-80A5-4F12-B209-E4ABA840C01F}"/>
              </a:ext>
            </a:extLst>
          </p:cNvPr>
          <p:cNvSpPr txBox="1"/>
          <p:nvPr/>
        </p:nvSpPr>
        <p:spPr>
          <a:xfrm>
            <a:off x="63928" y="250969"/>
            <a:ext cx="33839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F145B"/>
                </a:solidFill>
                <a:latin typeface="Arial" panose="020B0604020202020204" pitchFamily="34" charset="0"/>
                <a:cs typeface="Arial" panose="020B0604020202020204" pitchFamily="34" charset="0"/>
              </a:rPr>
              <a:t>​</a:t>
            </a:r>
            <a:r>
              <a:rPr lang="en-US" b="1">
                <a:solidFill>
                  <a:schemeClr val="bg1"/>
                </a:solidFill>
                <a:latin typeface="Arial" panose="020B0604020202020204" pitchFamily="34" charset="0"/>
                <a:ea typeface="+mn-lt"/>
                <a:cs typeface="Arial" panose="020B0604020202020204" pitchFamily="34" charset="0"/>
              </a:rPr>
              <a:t>(Bio)archaeological samples</a:t>
            </a:r>
            <a:endParaRPr lang="en-US" b="1">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21BB000-B835-485E-8D26-FB52BEFC13F9}"/>
              </a:ext>
            </a:extLst>
          </p:cNvPr>
          <p:cNvSpPr txBox="1"/>
          <p:nvPr/>
        </p:nvSpPr>
        <p:spPr>
          <a:xfrm>
            <a:off x="314726" y="1759189"/>
            <a:ext cx="5352472" cy="3060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400">
                <a:ea typeface="+mn-lt"/>
                <a:cs typeface="+mn-lt"/>
              </a:rPr>
              <a:t>Any biological remains recovered archaeologically, e.g.:</a:t>
            </a:r>
          </a:p>
          <a:p>
            <a:pPr marL="285750" indent="-285750">
              <a:lnSpc>
                <a:spcPct val="90000"/>
              </a:lnSpc>
              <a:spcBef>
                <a:spcPts val="1000"/>
              </a:spcBef>
              <a:buFont typeface="Arial"/>
              <a:buChar char="•"/>
            </a:pPr>
            <a:r>
              <a:rPr lang="en-US" sz="2400">
                <a:ea typeface="+mn-lt"/>
                <a:cs typeface="+mn-lt"/>
              </a:rPr>
              <a:t>Animal remains</a:t>
            </a:r>
          </a:p>
          <a:p>
            <a:pPr marL="285750" indent="-285750">
              <a:lnSpc>
                <a:spcPct val="90000"/>
              </a:lnSpc>
              <a:spcBef>
                <a:spcPts val="1000"/>
              </a:spcBef>
              <a:buFont typeface="Arial"/>
              <a:buChar char="•"/>
            </a:pPr>
            <a:r>
              <a:rPr lang="en-US" sz="2400">
                <a:ea typeface="+mn-lt"/>
                <a:cs typeface="+mn-lt"/>
              </a:rPr>
              <a:t>Plant remains</a:t>
            </a:r>
          </a:p>
          <a:p>
            <a:pPr marL="285750" indent="-285750">
              <a:lnSpc>
                <a:spcPct val="90000"/>
              </a:lnSpc>
              <a:spcBef>
                <a:spcPts val="1000"/>
              </a:spcBef>
              <a:buFont typeface="Arial"/>
              <a:buChar char="•"/>
            </a:pPr>
            <a:r>
              <a:rPr lang="en-US" sz="2400">
                <a:ea typeface="+mn-lt"/>
                <a:cs typeface="+mn-lt"/>
              </a:rPr>
              <a:t>Human remains</a:t>
            </a:r>
          </a:p>
          <a:p>
            <a:pPr marL="285750" indent="-285750">
              <a:lnSpc>
                <a:spcPct val="90000"/>
              </a:lnSpc>
              <a:spcBef>
                <a:spcPts val="1000"/>
              </a:spcBef>
              <a:buFont typeface="Arial"/>
              <a:buChar char="•"/>
            </a:pPr>
            <a:r>
              <a:rPr lang="en-US" sz="2400">
                <a:ea typeface="+mn-lt"/>
                <a:cs typeface="+mn-lt"/>
              </a:rPr>
              <a:t>Organic materials/artefacts</a:t>
            </a:r>
          </a:p>
          <a:p>
            <a:pPr marL="285750" indent="-285750">
              <a:lnSpc>
                <a:spcPct val="90000"/>
              </a:lnSpc>
              <a:spcBef>
                <a:spcPts val="1000"/>
              </a:spcBef>
              <a:buFont typeface="Arial"/>
              <a:buChar char="•"/>
            </a:pPr>
            <a:r>
              <a:rPr lang="en-US" sz="2400">
                <a:ea typeface="+mn-lt"/>
                <a:cs typeface="+mn-lt"/>
              </a:rPr>
              <a:t>Other organic remains</a:t>
            </a:r>
            <a:endParaRPr lang="en-US" sz="2400">
              <a:cs typeface="Calibri"/>
            </a:endParaRPr>
          </a:p>
        </p:txBody>
      </p:sp>
      <p:pic>
        <p:nvPicPr>
          <p:cNvPr id="16" name="Picture 16">
            <a:extLst>
              <a:ext uri="{FF2B5EF4-FFF2-40B4-BE49-F238E27FC236}">
                <a16:creationId xmlns:a16="http://schemas.microsoft.com/office/drawing/2014/main" id="{3C36D45B-7191-4234-80D3-8DB01FF4FE28}"/>
              </a:ext>
            </a:extLst>
          </p:cNvPr>
          <p:cNvPicPr>
            <a:picLocks noChangeAspect="1"/>
          </p:cNvPicPr>
          <p:nvPr/>
        </p:nvPicPr>
        <p:blipFill>
          <a:blip r:embed="rId3"/>
          <a:stretch>
            <a:fillRect/>
          </a:stretch>
        </p:blipFill>
        <p:spPr>
          <a:xfrm>
            <a:off x="9002587" y="150492"/>
            <a:ext cx="3075630" cy="2264383"/>
          </a:xfrm>
          <a:prstGeom prst="rect">
            <a:avLst/>
          </a:prstGeom>
        </p:spPr>
      </p:pic>
      <p:pic>
        <p:nvPicPr>
          <p:cNvPr id="4" name="Picture 4">
            <a:extLst>
              <a:ext uri="{FF2B5EF4-FFF2-40B4-BE49-F238E27FC236}">
                <a16:creationId xmlns:a16="http://schemas.microsoft.com/office/drawing/2014/main" id="{FDD3C662-F90B-4E44-982E-CF97C3B25094}"/>
              </a:ext>
            </a:extLst>
          </p:cNvPr>
          <p:cNvPicPr>
            <a:picLocks noChangeAspect="1"/>
          </p:cNvPicPr>
          <p:nvPr/>
        </p:nvPicPr>
        <p:blipFill>
          <a:blip r:embed="rId4"/>
          <a:stretch>
            <a:fillRect/>
          </a:stretch>
        </p:blipFill>
        <p:spPr>
          <a:xfrm>
            <a:off x="9482063" y="3223931"/>
            <a:ext cx="1945399" cy="2410482"/>
          </a:xfrm>
          <a:prstGeom prst="rect">
            <a:avLst/>
          </a:prstGeom>
        </p:spPr>
      </p:pic>
      <p:pic>
        <p:nvPicPr>
          <p:cNvPr id="5" name="Picture 5">
            <a:extLst>
              <a:ext uri="{FF2B5EF4-FFF2-40B4-BE49-F238E27FC236}">
                <a16:creationId xmlns:a16="http://schemas.microsoft.com/office/drawing/2014/main" id="{A30A4780-3DC8-405B-938F-09CD7719F7F3}"/>
              </a:ext>
            </a:extLst>
          </p:cNvPr>
          <p:cNvPicPr>
            <a:picLocks noChangeAspect="1"/>
          </p:cNvPicPr>
          <p:nvPr/>
        </p:nvPicPr>
        <p:blipFill>
          <a:blip r:embed="rId5"/>
          <a:stretch>
            <a:fillRect/>
          </a:stretch>
        </p:blipFill>
        <p:spPr>
          <a:xfrm>
            <a:off x="6099919" y="3233616"/>
            <a:ext cx="3321268" cy="2391113"/>
          </a:xfrm>
          <a:prstGeom prst="rect">
            <a:avLst/>
          </a:prstGeom>
        </p:spPr>
      </p:pic>
      <p:pic>
        <p:nvPicPr>
          <p:cNvPr id="6" name="Picture 6">
            <a:extLst>
              <a:ext uri="{FF2B5EF4-FFF2-40B4-BE49-F238E27FC236}">
                <a16:creationId xmlns:a16="http://schemas.microsoft.com/office/drawing/2014/main" id="{A27724BA-5B9F-4745-9CEA-25D172BD0E06}"/>
              </a:ext>
            </a:extLst>
          </p:cNvPr>
          <p:cNvPicPr>
            <a:picLocks noChangeAspect="1"/>
          </p:cNvPicPr>
          <p:nvPr/>
        </p:nvPicPr>
        <p:blipFill>
          <a:blip r:embed="rId6"/>
          <a:stretch>
            <a:fillRect/>
          </a:stretch>
        </p:blipFill>
        <p:spPr>
          <a:xfrm>
            <a:off x="6038193" y="156448"/>
            <a:ext cx="2414752" cy="2272381"/>
          </a:xfrm>
          <a:prstGeom prst="rect">
            <a:avLst/>
          </a:prstGeom>
        </p:spPr>
      </p:pic>
      <p:sp>
        <p:nvSpPr>
          <p:cNvPr id="7" name="TextBox 6">
            <a:extLst>
              <a:ext uri="{FF2B5EF4-FFF2-40B4-BE49-F238E27FC236}">
                <a16:creationId xmlns:a16="http://schemas.microsoft.com/office/drawing/2014/main" id="{679DA54E-11C9-4A40-A357-7F6EE5315061}"/>
              </a:ext>
            </a:extLst>
          </p:cNvPr>
          <p:cNvSpPr txBox="1"/>
          <p:nvPr/>
        </p:nvSpPr>
        <p:spPr>
          <a:xfrm>
            <a:off x="6272685" y="2439426"/>
            <a:ext cx="2431870" cy="5347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Ancient wood (Hwang </a:t>
            </a:r>
            <a:r>
              <a:rPr lang="en-US" sz="1400" i="1">
                <a:cs typeface="Calibri"/>
              </a:rPr>
              <a:t>et al.,</a:t>
            </a:r>
            <a:r>
              <a:rPr lang="en-US" sz="1400">
                <a:cs typeface="Calibri"/>
              </a:rPr>
              <a:t> 2020)</a:t>
            </a:r>
          </a:p>
        </p:txBody>
      </p:sp>
      <p:sp>
        <p:nvSpPr>
          <p:cNvPr id="19" name="正方形/長方形 11">
            <a:extLst>
              <a:ext uri="{FF2B5EF4-FFF2-40B4-BE49-F238E27FC236}">
                <a16:creationId xmlns:a16="http://schemas.microsoft.com/office/drawing/2014/main" id="{9F971781-9ECD-43CE-99E4-AFC87BDFFAE2}"/>
              </a:ext>
            </a:extLst>
          </p:cNvPr>
          <p:cNvSpPr/>
          <p:nvPr/>
        </p:nvSpPr>
        <p:spPr>
          <a:xfrm>
            <a:off x="7310895" y="5643744"/>
            <a:ext cx="3410806" cy="307777"/>
          </a:xfrm>
          <a:prstGeom prst="rect">
            <a:avLst/>
          </a:prstGeom>
        </p:spPr>
        <p:txBody>
          <a:bodyPr wrap="non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GB" altLang="ja-JP" sz="1400">
                <a:ea typeface="ＭＳ Ｐゴシック"/>
                <a:cs typeface="Arial"/>
              </a:rPr>
              <a:t>Animal bone, antler (</a:t>
            </a:r>
            <a:r>
              <a:rPr lang="en-GB" altLang="ja-JP" sz="1400" err="1">
                <a:ea typeface="ＭＳ Ｐゴシック"/>
                <a:cs typeface="Arial"/>
              </a:rPr>
              <a:t>Vercoutère</a:t>
            </a:r>
            <a:r>
              <a:rPr lang="en-GB" altLang="ja-JP" sz="1400">
                <a:ea typeface="ＭＳ Ｐゴシック"/>
                <a:cs typeface="Arial"/>
              </a:rPr>
              <a:t> et al. 2011)</a:t>
            </a:r>
            <a:endParaRPr lang="en-US" altLang="ja-JP" sz="1400">
              <a:ea typeface="ＭＳ Ｐゴシック"/>
              <a:cs typeface="Arial"/>
            </a:endParaRPr>
          </a:p>
        </p:txBody>
      </p:sp>
      <p:sp>
        <p:nvSpPr>
          <p:cNvPr id="8" name="TextBox 7">
            <a:extLst>
              <a:ext uri="{FF2B5EF4-FFF2-40B4-BE49-F238E27FC236}">
                <a16:creationId xmlns:a16="http://schemas.microsoft.com/office/drawing/2014/main" id="{5D71DEFD-2A7F-4E25-ADF2-135B352AE15B}"/>
              </a:ext>
            </a:extLst>
          </p:cNvPr>
          <p:cNvSpPr txBox="1"/>
          <p:nvPr/>
        </p:nvSpPr>
        <p:spPr>
          <a:xfrm>
            <a:off x="9626174" y="2450971"/>
            <a:ext cx="19453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Human remains </a:t>
            </a:r>
          </a:p>
          <a:p>
            <a:r>
              <a:rPr lang="en-US" sz="1400">
                <a:cs typeface="Calibri"/>
              </a:rPr>
              <a:t>(Lorentz et al., 2020)</a:t>
            </a:r>
          </a:p>
        </p:txBody>
      </p:sp>
      <p:sp>
        <p:nvSpPr>
          <p:cNvPr id="3" name="テキスト ボックス 17">
            <a:extLst>
              <a:ext uri="{FF2B5EF4-FFF2-40B4-BE49-F238E27FC236}">
                <a16:creationId xmlns:a16="http://schemas.microsoft.com/office/drawing/2014/main" id="{D32BD36B-8E38-19D0-83EE-BFA82275AD8A}"/>
              </a:ext>
            </a:extLst>
          </p:cNvPr>
          <p:cNvSpPr txBox="1"/>
          <p:nvPr/>
        </p:nvSpPr>
        <p:spPr>
          <a:xfrm rot="19920000">
            <a:off x="10066267" y="709060"/>
            <a:ext cx="1736682" cy="461665"/>
          </a:xfrm>
          <a:prstGeom prst="rect">
            <a:avLst/>
          </a:prstGeom>
          <a:solidFill>
            <a:srgbClr val="B22600"/>
          </a:solidFill>
          <a:ln w="12700" cap="flat" cmpd="sng" algn="ctr">
            <a:solidFill>
              <a:srgbClr val="B22600">
                <a:shade val="50000"/>
              </a:srgbClr>
            </a:solidFill>
            <a:prstDash val="solid"/>
            <a:miter lim="800000"/>
          </a:ln>
          <a:effectLst/>
        </p:spPr>
        <p:txBody>
          <a:bodyPr wrap="square" lIns="91440" tIns="45720" rIns="91440" bIns="45720" anchor="t">
            <a:spAutoFit/>
          </a:bodyPr>
          <a:lstStyle/>
          <a:p>
            <a:pPr defTabSz="457200">
              <a:defRPr/>
            </a:pPr>
            <a:r>
              <a:rPr lang="en-US" altLang="ja-JP" sz="2400" kern="0">
                <a:solidFill>
                  <a:schemeClr val="bg1"/>
                </a:solidFill>
                <a:latin typeface="Calibri" panose="020F0502020204030204"/>
                <a:ea typeface="Meiryo UI"/>
              </a:rPr>
              <a:t>focus today</a:t>
            </a:r>
            <a:endParaRPr lang="en-US" altLang="ja-JP" sz="2400" b="0" i="0" u="none" strike="noStrike" kern="0" cap="none" spc="0" normalizeH="0" baseline="0" noProof="0">
              <a:ln>
                <a:noFill/>
              </a:ln>
              <a:solidFill>
                <a:schemeClr val="bg1"/>
              </a:solidFill>
              <a:effectLst/>
              <a:uLnTx/>
              <a:uFillTx/>
              <a:latin typeface="Calibri" panose="020F0502020204030204"/>
              <a:ea typeface="Meiryo UI"/>
              <a:cs typeface="Calibri"/>
            </a:endParaRPr>
          </a:p>
        </p:txBody>
      </p:sp>
    </p:spTree>
    <p:extLst>
      <p:ext uri="{BB962C8B-B14F-4D97-AF65-F5344CB8AC3E}">
        <p14:creationId xmlns:p14="http://schemas.microsoft.com/office/powerpoint/2010/main" val="178735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4F639C3-D20C-64C1-EB22-5B426FBDFB55}"/>
              </a:ext>
            </a:extLst>
          </p:cNvPr>
          <p:cNvSpPr>
            <a:spLocks noGrp="1"/>
          </p:cNvSpPr>
          <p:nvPr/>
        </p:nvSpPr>
        <p:spPr>
          <a:xfrm>
            <a:off x="340420" y="4184333"/>
            <a:ext cx="7175297" cy="1809159"/>
          </a:xfrm>
          <a:prstGeom prst="rect">
            <a:avLst/>
          </a:prstGeom>
          <a:noFill/>
          <a:ln>
            <a:noFill/>
          </a:ln>
        </p:spPr>
        <p:txBody>
          <a:bodyPr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Roboto Condensed"/>
              <a:buNone/>
              <a:defRPr sz="4000" b="1" i="0" u="none" strike="noStrike" cap="none">
                <a:solidFill>
                  <a:srgbClr val="FFFFFF"/>
                </a:solidFill>
                <a:latin typeface="+mn-lt"/>
                <a:ea typeface="Roboto" panose="02000000000000000000" pitchFamily="2" charset="0"/>
                <a:cs typeface="Roboto" panose="02000000000000000000" pitchFamily="2" charset="0"/>
                <a:sym typeface="Roboto Condensed"/>
              </a:defRPr>
            </a:lvl1pPr>
            <a:lvl2pPr lvl="1"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2pPr>
            <a:lvl3pPr lvl="2"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3pPr>
            <a:lvl4pPr lvl="3"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4pPr>
            <a:lvl5pPr lvl="4"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5pPr>
            <a:lvl6pPr lvl="5"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6pPr>
            <a:lvl7pPr lvl="6"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7pPr>
            <a:lvl8pPr lvl="7"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8pPr>
            <a:lvl9pPr lvl="8"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9pPr>
          </a:lstStyle>
          <a:p>
            <a:endParaRPr lang="en-US">
              <a:ea typeface="Roboto"/>
              <a:cs typeface="+mn-lt"/>
            </a:endParaRPr>
          </a:p>
        </p:txBody>
      </p:sp>
      <p:sp>
        <p:nvSpPr>
          <p:cNvPr id="2" name="TextBox 1">
            <a:extLst>
              <a:ext uri="{FF2B5EF4-FFF2-40B4-BE49-F238E27FC236}">
                <a16:creationId xmlns:a16="http://schemas.microsoft.com/office/drawing/2014/main" id="{C88361F4-6FE1-638F-AE7E-980D278DA864}"/>
              </a:ext>
            </a:extLst>
          </p:cNvPr>
          <p:cNvSpPr txBox="1"/>
          <p:nvPr/>
        </p:nvSpPr>
        <p:spPr>
          <a:xfrm>
            <a:off x="133817" y="4184333"/>
            <a:ext cx="665458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spcAft>
                <a:spcPts val="1200"/>
              </a:spcAft>
            </a:pPr>
            <a:r>
              <a:rPr lang="en-US" sz="4000" b="1">
                <a:solidFill>
                  <a:schemeClr val="bg1"/>
                </a:solidFill>
                <a:latin typeface="Arial"/>
                <a:cs typeface="Calibri"/>
              </a:rPr>
              <a:t>Human Bioarchaeology and synchrotron radiation: a brief history</a:t>
            </a:r>
          </a:p>
        </p:txBody>
      </p:sp>
    </p:spTree>
    <p:extLst>
      <p:ext uri="{BB962C8B-B14F-4D97-AF65-F5344CB8AC3E}">
        <p14:creationId xmlns:p14="http://schemas.microsoft.com/office/powerpoint/2010/main" val="1678675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ate Placeholder 23">
            <a:extLst>
              <a:ext uri="{FF2B5EF4-FFF2-40B4-BE49-F238E27FC236}">
                <a16:creationId xmlns:a16="http://schemas.microsoft.com/office/drawing/2014/main" id="{9E89DE10-6FB2-4E01-BEE6-0723A264BB79}"/>
              </a:ext>
            </a:extLst>
          </p:cNvPr>
          <p:cNvSpPr>
            <a:spLocks noGrp="1"/>
          </p:cNvSpPr>
          <p:nvPr>
            <p:ph type="dt" sz="half" idx="10"/>
          </p:nvPr>
        </p:nvSpPr>
        <p:spPr/>
        <p:txBody>
          <a:bodyPr/>
          <a:lstStyle/>
          <a:p>
            <a:r>
              <a:rPr lang="en-US"/>
              <a:t>Date</a:t>
            </a:r>
            <a:endParaRPr lang="ru-RU"/>
          </a:p>
        </p:txBody>
      </p:sp>
      <p:cxnSp>
        <p:nvCxnSpPr>
          <p:cNvPr id="80" name="直線コネクタ 79">
            <a:extLst>
              <a:ext uri="{FF2B5EF4-FFF2-40B4-BE49-F238E27FC236}">
                <a16:creationId xmlns:a16="http://schemas.microsoft.com/office/drawing/2014/main" id="{6B82C6DD-58D8-D57D-E217-FDC826816AA9}"/>
              </a:ext>
            </a:extLst>
          </p:cNvPr>
          <p:cNvCxnSpPr>
            <a:cxnSpLocks/>
          </p:cNvCxnSpPr>
          <p:nvPr/>
        </p:nvCxnSpPr>
        <p:spPr>
          <a:xfrm>
            <a:off x="0" y="3021874"/>
            <a:ext cx="1219200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81" name="グループ化 80">
            <a:extLst>
              <a:ext uri="{FF2B5EF4-FFF2-40B4-BE49-F238E27FC236}">
                <a16:creationId xmlns:a16="http://schemas.microsoft.com/office/drawing/2014/main" id="{040E6332-B1FF-9214-F4AD-199B92258A30}"/>
              </a:ext>
            </a:extLst>
          </p:cNvPr>
          <p:cNvGrpSpPr/>
          <p:nvPr/>
        </p:nvGrpSpPr>
        <p:grpSpPr>
          <a:xfrm>
            <a:off x="6750" y="744928"/>
            <a:ext cx="2416023" cy="2521088"/>
            <a:chOff x="6750" y="744928"/>
            <a:chExt cx="2416023" cy="2521088"/>
          </a:xfrm>
        </p:grpSpPr>
        <p:sp>
          <p:nvSpPr>
            <p:cNvPr id="82" name="楕円 81">
              <a:extLst>
                <a:ext uri="{FF2B5EF4-FFF2-40B4-BE49-F238E27FC236}">
                  <a16:creationId xmlns:a16="http://schemas.microsoft.com/office/drawing/2014/main" id="{9FA7312A-A3FA-C34B-DCE8-EE729B23F9EA}"/>
                </a:ext>
              </a:extLst>
            </p:cNvPr>
            <p:cNvSpPr/>
            <p:nvPr/>
          </p:nvSpPr>
          <p:spPr>
            <a:xfrm>
              <a:off x="1052260" y="2865929"/>
              <a:ext cx="311889" cy="3118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楕円 82">
              <a:extLst>
                <a:ext uri="{FF2B5EF4-FFF2-40B4-BE49-F238E27FC236}">
                  <a16:creationId xmlns:a16="http://schemas.microsoft.com/office/drawing/2014/main" id="{7F745B1A-3263-BF69-5434-37A56C3ED111}"/>
                </a:ext>
              </a:extLst>
            </p:cNvPr>
            <p:cNvSpPr/>
            <p:nvPr/>
          </p:nvSpPr>
          <p:spPr>
            <a:xfrm>
              <a:off x="960011" y="2773680"/>
              <a:ext cx="492336" cy="492336"/>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4" name="直線コネクタ 83">
              <a:extLst>
                <a:ext uri="{FF2B5EF4-FFF2-40B4-BE49-F238E27FC236}">
                  <a16:creationId xmlns:a16="http://schemas.microsoft.com/office/drawing/2014/main" id="{0A2DBB6C-AABC-F891-0A36-40F787334293}"/>
                </a:ext>
              </a:extLst>
            </p:cNvPr>
            <p:cNvCxnSpPr>
              <a:endCxn id="83" idx="0"/>
            </p:cNvCxnSpPr>
            <p:nvPr/>
          </p:nvCxnSpPr>
          <p:spPr>
            <a:xfrm flipH="1">
              <a:off x="1206179" y="2072640"/>
              <a:ext cx="8583" cy="7010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5" name="テキスト ボックス 84">
              <a:extLst>
                <a:ext uri="{FF2B5EF4-FFF2-40B4-BE49-F238E27FC236}">
                  <a16:creationId xmlns:a16="http://schemas.microsoft.com/office/drawing/2014/main" id="{9BEE5775-957D-3DEC-B327-77F25594AB27}"/>
                </a:ext>
              </a:extLst>
            </p:cNvPr>
            <p:cNvSpPr txBox="1"/>
            <p:nvPr/>
          </p:nvSpPr>
          <p:spPr>
            <a:xfrm>
              <a:off x="673260" y="1607970"/>
              <a:ext cx="1065837" cy="461665"/>
            </a:xfrm>
            <a:prstGeom prst="rect">
              <a:avLst/>
            </a:prstGeom>
            <a:noFill/>
          </p:spPr>
          <p:txBody>
            <a:bodyPr wrap="square" rtlCol="0">
              <a:spAutoFit/>
            </a:bodyPr>
            <a:lstStyle/>
            <a:p>
              <a:pPr algn="ctr"/>
              <a:r>
                <a:rPr kumimoji="1" lang="en-US" altLang="ja-JP" sz="2400">
                  <a:solidFill>
                    <a:schemeClr val="accent1"/>
                  </a:solidFill>
                </a:rPr>
                <a:t>1989</a:t>
              </a:r>
              <a:endParaRPr kumimoji="1" lang="ja-JP" altLang="en-US" sz="2400">
                <a:solidFill>
                  <a:schemeClr val="accent1"/>
                </a:solidFill>
              </a:endParaRPr>
            </a:p>
          </p:txBody>
        </p:sp>
        <p:sp>
          <p:nvSpPr>
            <p:cNvPr id="86" name="テキスト ボックス 85">
              <a:extLst>
                <a:ext uri="{FF2B5EF4-FFF2-40B4-BE49-F238E27FC236}">
                  <a16:creationId xmlns:a16="http://schemas.microsoft.com/office/drawing/2014/main" id="{56A985A5-D17C-FE30-110A-EB7A79CDDAED}"/>
                </a:ext>
              </a:extLst>
            </p:cNvPr>
            <p:cNvSpPr txBox="1"/>
            <p:nvPr/>
          </p:nvSpPr>
          <p:spPr>
            <a:xfrm>
              <a:off x="6750" y="823599"/>
              <a:ext cx="2416023" cy="830997"/>
            </a:xfrm>
            <a:prstGeom prst="rect">
              <a:avLst/>
            </a:prstGeom>
            <a:noFill/>
          </p:spPr>
          <p:txBody>
            <a:bodyPr wrap="square" rtlCol="0">
              <a:spAutoFit/>
            </a:bodyPr>
            <a:lstStyle/>
            <a:p>
              <a:pPr algn="ctr"/>
              <a:r>
                <a:rPr kumimoji="1" lang="en-US" altLang="ja-JP" sz="1600"/>
                <a:t>First publication of SR application to archaeology</a:t>
              </a:r>
            </a:p>
            <a:p>
              <a:pPr algn="ctr"/>
              <a:r>
                <a:rPr kumimoji="1" lang="en-US" altLang="ja-JP" sz="1600"/>
                <a:t>@LURE, SR-XRF</a:t>
              </a:r>
              <a:endParaRPr kumimoji="1" lang="ja-JP" altLang="en-US" sz="1600"/>
            </a:p>
          </p:txBody>
        </p:sp>
        <p:cxnSp>
          <p:nvCxnSpPr>
            <p:cNvPr id="87" name="直線コネクタ 86">
              <a:extLst>
                <a:ext uri="{FF2B5EF4-FFF2-40B4-BE49-F238E27FC236}">
                  <a16:creationId xmlns:a16="http://schemas.microsoft.com/office/drawing/2014/main" id="{2EC09C89-BD2B-2154-7D53-FBB794BCE1EC}"/>
                </a:ext>
              </a:extLst>
            </p:cNvPr>
            <p:cNvCxnSpPr>
              <a:cxnSpLocks/>
            </p:cNvCxnSpPr>
            <p:nvPr/>
          </p:nvCxnSpPr>
          <p:spPr>
            <a:xfrm flipV="1">
              <a:off x="396585" y="744928"/>
              <a:ext cx="1648760" cy="1"/>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88" name="楕円 87">
            <a:extLst>
              <a:ext uri="{FF2B5EF4-FFF2-40B4-BE49-F238E27FC236}">
                <a16:creationId xmlns:a16="http://schemas.microsoft.com/office/drawing/2014/main" id="{352B716B-2347-8B40-B35A-236631AE25FA}"/>
              </a:ext>
            </a:extLst>
          </p:cNvPr>
          <p:cNvSpPr/>
          <p:nvPr/>
        </p:nvSpPr>
        <p:spPr>
          <a:xfrm>
            <a:off x="2363693" y="2850967"/>
            <a:ext cx="311889" cy="311889"/>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楕円 88">
            <a:extLst>
              <a:ext uri="{FF2B5EF4-FFF2-40B4-BE49-F238E27FC236}">
                <a16:creationId xmlns:a16="http://schemas.microsoft.com/office/drawing/2014/main" id="{1087A3EB-E50E-DB58-D55B-0016429136B5}"/>
              </a:ext>
            </a:extLst>
          </p:cNvPr>
          <p:cNvSpPr/>
          <p:nvPr/>
        </p:nvSpPr>
        <p:spPr>
          <a:xfrm>
            <a:off x="2271444" y="2758718"/>
            <a:ext cx="492336" cy="492336"/>
          </a:xfrm>
          <a:prstGeom prst="ellipse">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 name="直線コネクタ 89">
            <a:extLst>
              <a:ext uri="{FF2B5EF4-FFF2-40B4-BE49-F238E27FC236}">
                <a16:creationId xmlns:a16="http://schemas.microsoft.com/office/drawing/2014/main" id="{30D29BF3-AF85-5EEA-D87F-833A115E4FFC}"/>
              </a:ext>
            </a:extLst>
          </p:cNvPr>
          <p:cNvCxnSpPr>
            <a:cxnSpLocks/>
            <a:stCxn id="89" idx="4"/>
            <a:endCxn id="91" idx="0"/>
          </p:cNvCxnSpPr>
          <p:nvPr/>
        </p:nvCxnSpPr>
        <p:spPr>
          <a:xfrm>
            <a:off x="2517612" y="3251054"/>
            <a:ext cx="3679" cy="1184452"/>
          </a:xfrm>
          <a:prstGeom prst="line">
            <a:avLst/>
          </a:prstGeom>
          <a:ln w="190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1" name="テキスト ボックス 90">
            <a:extLst>
              <a:ext uri="{FF2B5EF4-FFF2-40B4-BE49-F238E27FC236}">
                <a16:creationId xmlns:a16="http://schemas.microsoft.com/office/drawing/2014/main" id="{C30AE387-9B85-7C30-6FDA-CF4BE3107D3D}"/>
              </a:ext>
            </a:extLst>
          </p:cNvPr>
          <p:cNvSpPr txBox="1"/>
          <p:nvPr/>
        </p:nvSpPr>
        <p:spPr>
          <a:xfrm>
            <a:off x="1988372" y="4435506"/>
            <a:ext cx="1065837" cy="461665"/>
          </a:xfrm>
          <a:prstGeom prst="rect">
            <a:avLst/>
          </a:prstGeom>
          <a:noFill/>
        </p:spPr>
        <p:txBody>
          <a:bodyPr wrap="square" rtlCol="0">
            <a:spAutoFit/>
          </a:bodyPr>
          <a:lstStyle/>
          <a:p>
            <a:pPr algn="ctr"/>
            <a:r>
              <a:rPr kumimoji="1" lang="en-US" altLang="ja-JP" sz="2400">
                <a:solidFill>
                  <a:schemeClr val="accent4">
                    <a:lumMod val="60000"/>
                    <a:lumOff val="40000"/>
                  </a:schemeClr>
                </a:solidFill>
              </a:rPr>
              <a:t>1995</a:t>
            </a:r>
            <a:endParaRPr kumimoji="1" lang="ja-JP" altLang="en-US" sz="2400">
              <a:solidFill>
                <a:schemeClr val="accent4">
                  <a:lumMod val="60000"/>
                  <a:lumOff val="40000"/>
                </a:schemeClr>
              </a:solidFill>
            </a:endParaRPr>
          </a:p>
        </p:txBody>
      </p:sp>
      <p:sp>
        <p:nvSpPr>
          <p:cNvPr id="92" name="テキスト ボックス 91">
            <a:extLst>
              <a:ext uri="{FF2B5EF4-FFF2-40B4-BE49-F238E27FC236}">
                <a16:creationId xmlns:a16="http://schemas.microsoft.com/office/drawing/2014/main" id="{7C535B7F-9508-27F1-470B-89EC84D057BA}"/>
              </a:ext>
            </a:extLst>
          </p:cNvPr>
          <p:cNvSpPr txBox="1"/>
          <p:nvPr/>
        </p:nvSpPr>
        <p:spPr>
          <a:xfrm>
            <a:off x="1037477" y="4916115"/>
            <a:ext cx="2960270" cy="830997"/>
          </a:xfrm>
          <a:prstGeom prst="rect">
            <a:avLst/>
          </a:prstGeom>
          <a:noFill/>
        </p:spPr>
        <p:txBody>
          <a:bodyPr wrap="square" lIns="91440" tIns="45720" rIns="91440" bIns="45720" rtlCol="0" anchor="t">
            <a:spAutoFit/>
          </a:bodyPr>
          <a:lstStyle/>
          <a:p>
            <a:pPr algn="ctr"/>
            <a:r>
              <a:rPr kumimoji="1" lang="en-US" altLang="ja-JP" sz="1600">
                <a:ea typeface="游ゴシック"/>
              </a:rPr>
              <a:t>First publication on SR data capture on dental calculus @NSLS, SR-XRF</a:t>
            </a:r>
            <a:endParaRPr kumimoji="1" lang="ja-JP" altLang="en-US" sz="1600">
              <a:ea typeface="游ゴシック"/>
            </a:endParaRPr>
          </a:p>
        </p:txBody>
      </p:sp>
      <p:cxnSp>
        <p:nvCxnSpPr>
          <p:cNvPr id="93" name="直線コネクタ 92">
            <a:extLst>
              <a:ext uri="{FF2B5EF4-FFF2-40B4-BE49-F238E27FC236}">
                <a16:creationId xmlns:a16="http://schemas.microsoft.com/office/drawing/2014/main" id="{78999F90-E309-F6D4-FEC9-AB9170233576}"/>
              </a:ext>
            </a:extLst>
          </p:cNvPr>
          <p:cNvCxnSpPr>
            <a:cxnSpLocks/>
          </p:cNvCxnSpPr>
          <p:nvPr/>
        </p:nvCxnSpPr>
        <p:spPr>
          <a:xfrm flipV="1">
            <a:off x="1693740" y="5786088"/>
            <a:ext cx="1648760" cy="1"/>
          </a:xfrm>
          <a:prstGeom prst="line">
            <a:avLst/>
          </a:prstGeom>
          <a:ln w="190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00" name="グループ化 99">
            <a:extLst>
              <a:ext uri="{FF2B5EF4-FFF2-40B4-BE49-F238E27FC236}">
                <a16:creationId xmlns:a16="http://schemas.microsoft.com/office/drawing/2014/main" id="{843B98B5-4F40-DAEE-1943-9FD5D1B64001}"/>
              </a:ext>
            </a:extLst>
          </p:cNvPr>
          <p:cNvGrpSpPr/>
          <p:nvPr/>
        </p:nvGrpSpPr>
        <p:grpSpPr>
          <a:xfrm>
            <a:off x="2934531" y="1113979"/>
            <a:ext cx="2568917" cy="2152358"/>
            <a:chOff x="3117695" y="1113658"/>
            <a:chExt cx="2568917" cy="2152358"/>
          </a:xfrm>
        </p:grpSpPr>
        <p:sp>
          <p:nvSpPr>
            <p:cNvPr id="101" name="楕円 100">
              <a:extLst>
                <a:ext uri="{FF2B5EF4-FFF2-40B4-BE49-F238E27FC236}">
                  <a16:creationId xmlns:a16="http://schemas.microsoft.com/office/drawing/2014/main" id="{8CB0F49A-7DB8-3C4E-B3AB-42E0B75DAFF1}"/>
                </a:ext>
              </a:extLst>
            </p:cNvPr>
            <p:cNvSpPr/>
            <p:nvPr/>
          </p:nvSpPr>
          <p:spPr>
            <a:xfrm>
              <a:off x="4238622" y="2865929"/>
              <a:ext cx="311889" cy="3118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楕円 101">
              <a:extLst>
                <a:ext uri="{FF2B5EF4-FFF2-40B4-BE49-F238E27FC236}">
                  <a16:creationId xmlns:a16="http://schemas.microsoft.com/office/drawing/2014/main" id="{87350617-A50A-519B-34F9-01897875D855}"/>
                </a:ext>
              </a:extLst>
            </p:cNvPr>
            <p:cNvSpPr/>
            <p:nvPr/>
          </p:nvSpPr>
          <p:spPr>
            <a:xfrm>
              <a:off x="4146373" y="2773680"/>
              <a:ext cx="492336" cy="492336"/>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3" name="直線コネクタ 102">
              <a:extLst>
                <a:ext uri="{FF2B5EF4-FFF2-40B4-BE49-F238E27FC236}">
                  <a16:creationId xmlns:a16="http://schemas.microsoft.com/office/drawing/2014/main" id="{809B1EF6-8923-8239-5406-ADAC8EE93265}"/>
                </a:ext>
              </a:extLst>
            </p:cNvPr>
            <p:cNvCxnSpPr>
              <a:cxnSpLocks/>
            </p:cNvCxnSpPr>
            <p:nvPr/>
          </p:nvCxnSpPr>
          <p:spPr>
            <a:xfrm>
              <a:off x="4404612" y="2551493"/>
              <a:ext cx="0" cy="23402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4" name="テキスト ボックス 103">
              <a:extLst>
                <a:ext uri="{FF2B5EF4-FFF2-40B4-BE49-F238E27FC236}">
                  <a16:creationId xmlns:a16="http://schemas.microsoft.com/office/drawing/2014/main" id="{9C8D281B-656F-EDDA-CF30-2E783F72FCEC}"/>
                </a:ext>
              </a:extLst>
            </p:cNvPr>
            <p:cNvSpPr txBox="1"/>
            <p:nvPr/>
          </p:nvSpPr>
          <p:spPr>
            <a:xfrm>
              <a:off x="3859622" y="2080720"/>
              <a:ext cx="1065837" cy="461665"/>
            </a:xfrm>
            <a:prstGeom prst="rect">
              <a:avLst/>
            </a:prstGeom>
            <a:noFill/>
          </p:spPr>
          <p:txBody>
            <a:bodyPr wrap="square" rtlCol="0">
              <a:spAutoFit/>
            </a:bodyPr>
            <a:lstStyle/>
            <a:p>
              <a:pPr algn="ctr"/>
              <a:r>
                <a:rPr kumimoji="1" lang="en-US" altLang="ja-JP" sz="2400">
                  <a:solidFill>
                    <a:schemeClr val="accent1"/>
                  </a:solidFill>
                </a:rPr>
                <a:t>1999</a:t>
              </a:r>
              <a:endParaRPr kumimoji="1" lang="ja-JP" altLang="en-US" sz="2400">
                <a:solidFill>
                  <a:schemeClr val="accent1"/>
                </a:solidFill>
              </a:endParaRPr>
            </a:p>
          </p:txBody>
        </p:sp>
        <p:sp>
          <p:nvSpPr>
            <p:cNvPr id="105" name="テキスト ボックス 104">
              <a:extLst>
                <a:ext uri="{FF2B5EF4-FFF2-40B4-BE49-F238E27FC236}">
                  <a16:creationId xmlns:a16="http://schemas.microsoft.com/office/drawing/2014/main" id="{DF647C43-4FD2-BEDB-2138-42E3278A1765}"/>
                </a:ext>
              </a:extLst>
            </p:cNvPr>
            <p:cNvSpPr txBox="1"/>
            <p:nvPr/>
          </p:nvSpPr>
          <p:spPr>
            <a:xfrm>
              <a:off x="3117695" y="1258086"/>
              <a:ext cx="2568917" cy="830997"/>
            </a:xfrm>
            <a:prstGeom prst="rect">
              <a:avLst/>
            </a:prstGeom>
            <a:noFill/>
          </p:spPr>
          <p:txBody>
            <a:bodyPr wrap="square" lIns="91440" tIns="45720" rIns="91440" bIns="45720" rtlCol="0" anchor="t">
              <a:spAutoFit/>
            </a:bodyPr>
            <a:lstStyle/>
            <a:p>
              <a:pPr algn="ctr"/>
              <a:r>
                <a:rPr kumimoji="1" lang="en-US" altLang="ja-JP" sz="1600">
                  <a:ea typeface="游ゴシック"/>
                </a:rPr>
                <a:t>First publication of SR application to bone (animal) </a:t>
              </a:r>
            </a:p>
            <a:p>
              <a:pPr algn="ctr"/>
              <a:r>
                <a:rPr lang="en-US" altLang="ja-JP" sz="1600">
                  <a:ea typeface="游ゴシック"/>
                  <a:cs typeface="Calibri"/>
                </a:rPr>
                <a:t>@DESY, SR-XRF</a:t>
              </a:r>
            </a:p>
          </p:txBody>
        </p:sp>
        <p:cxnSp>
          <p:nvCxnSpPr>
            <p:cNvPr id="106" name="直線コネクタ 105">
              <a:extLst>
                <a:ext uri="{FF2B5EF4-FFF2-40B4-BE49-F238E27FC236}">
                  <a16:creationId xmlns:a16="http://schemas.microsoft.com/office/drawing/2014/main" id="{06817E1B-CCC1-EDB9-115B-6F0099341D9D}"/>
                </a:ext>
              </a:extLst>
            </p:cNvPr>
            <p:cNvCxnSpPr>
              <a:cxnSpLocks/>
            </p:cNvCxnSpPr>
            <p:nvPr/>
          </p:nvCxnSpPr>
          <p:spPr>
            <a:xfrm flipV="1">
              <a:off x="3577773" y="1113658"/>
              <a:ext cx="1648760" cy="1"/>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107" name="グループ化 106">
            <a:extLst>
              <a:ext uri="{FF2B5EF4-FFF2-40B4-BE49-F238E27FC236}">
                <a16:creationId xmlns:a16="http://schemas.microsoft.com/office/drawing/2014/main" id="{B2AF4068-B640-9C6E-D00A-60840CDA5350}"/>
              </a:ext>
            </a:extLst>
          </p:cNvPr>
          <p:cNvGrpSpPr/>
          <p:nvPr/>
        </p:nvGrpSpPr>
        <p:grpSpPr>
          <a:xfrm>
            <a:off x="4172445" y="2773680"/>
            <a:ext cx="2084970" cy="2425170"/>
            <a:chOff x="189540" y="2773680"/>
            <a:chExt cx="2084970" cy="2425170"/>
          </a:xfrm>
        </p:grpSpPr>
        <p:sp>
          <p:nvSpPr>
            <p:cNvPr id="108" name="楕円 107">
              <a:extLst>
                <a:ext uri="{FF2B5EF4-FFF2-40B4-BE49-F238E27FC236}">
                  <a16:creationId xmlns:a16="http://schemas.microsoft.com/office/drawing/2014/main" id="{D99C5E9B-0A3C-E289-287A-8B4AE8EF75F2}"/>
                </a:ext>
              </a:extLst>
            </p:cNvPr>
            <p:cNvSpPr/>
            <p:nvPr/>
          </p:nvSpPr>
          <p:spPr>
            <a:xfrm>
              <a:off x="1052260" y="2865929"/>
              <a:ext cx="311889" cy="3118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楕円 108">
              <a:extLst>
                <a:ext uri="{FF2B5EF4-FFF2-40B4-BE49-F238E27FC236}">
                  <a16:creationId xmlns:a16="http://schemas.microsoft.com/office/drawing/2014/main" id="{2DD34D09-C5CD-AB21-B866-E360C54DAC9F}"/>
                </a:ext>
              </a:extLst>
            </p:cNvPr>
            <p:cNvSpPr/>
            <p:nvPr/>
          </p:nvSpPr>
          <p:spPr>
            <a:xfrm>
              <a:off x="960011" y="2773680"/>
              <a:ext cx="492336" cy="49233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0" name="直線コネクタ 109">
              <a:extLst>
                <a:ext uri="{FF2B5EF4-FFF2-40B4-BE49-F238E27FC236}">
                  <a16:creationId xmlns:a16="http://schemas.microsoft.com/office/drawing/2014/main" id="{B99ED20D-DF4F-0584-7FA3-A5D275D193D5}"/>
                </a:ext>
              </a:extLst>
            </p:cNvPr>
            <p:cNvCxnSpPr>
              <a:cxnSpLocks/>
            </p:cNvCxnSpPr>
            <p:nvPr/>
          </p:nvCxnSpPr>
          <p:spPr>
            <a:xfrm>
              <a:off x="1206179" y="3264182"/>
              <a:ext cx="0" cy="38984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1" name="テキスト ボックス 110">
              <a:extLst>
                <a:ext uri="{FF2B5EF4-FFF2-40B4-BE49-F238E27FC236}">
                  <a16:creationId xmlns:a16="http://schemas.microsoft.com/office/drawing/2014/main" id="{9A5A06FD-02F9-2E3D-D575-57CB07ADF433}"/>
                </a:ext>
              </a:extLst>
            </p:cNvPr>
            <p:cNvSpPr txBox="1"/>
            <p:nvPr/>
          </p:nvSpPr>
          <p:spPr>
            <a:xfrm>
              <a:off x="673260" y="3618924"/>
              <a:ext cx="1065837" cy="461665"/>
            </a:xfrm>
            <a:prstGeom prst="rect">
              <a:avLst/>
            </a:prstGeom>
            <a:noFill/>
          </p:spPr>
          <p:txBody>
            <a:bodyPr wrap="square" rtlCol="0">
              <a:spAutoFit/>
            </a:bodyPr>
            <a:lstStyle/>
            <a:p>
              <a:pPr algn="ctr"/>
              <a:r>
                <a:rPr kumimoji="1" lang="en-US" altLang="ja-JP" sz="2400">
                  <a:solidFill>
                    <a:schemeClr val="accent2"/>
                  </a:solidFill>
                </a:rPr>
                <a:t>2000</a:t>
              </a:r>
              <a:endParaRPr kumimoji="1" lang="ja-JP" altLang="en-US" sz="2400">
                <a:solidFill>
                  <a:schemeClr val="accent2"/>
                </a:solidFill>
              </a:endParaRPr>
            </a:p>
          </p:txBody>
        </p:sp>
        <p:sp>
          <p:nvSpPr>
            <p:cNvPr id="112" name="テキスト ボックス 111">
              <a:extLst>
                <a:ext uri="{FF2B5EF4-FFF2-40B4-BE49-F238E27FC236}">
                  <a16:creationId xmlns:a16="http://schemas.microsoft.com/office/drawing/2014/main" id="{12844BCE-CA83-61A7-0E8E-E76C14C9EE58}"/>
                </a:ext>
              </a:extLst>
            </p:cNvPr>
            <p:cNvSpPr txBox="1"/>
            <p:nvPr/>
          </p:nvSpPr>
          <p:spPr>
            <a:xfrm>
              <a:off x="189540" y="4018875"/>
              <a:ext cx="2084970" cy="1077218"/>
            </a:xfrm>
            <a:prstGeom prst="rect">
              <a:avLst/>
            </a:prstGeom>
            <a:noFill/>
          </p:spPr>
          <p:txBody>
            <a:bodyPr wrap="square" lIns="91440" tIns="45720" rIns="91440" bIns="45720" rtlCol="0" anchor="t">
              <a:spAutoFit/>
            </a:bodyPr>
            <a:lstStyle/>
            <a:p>
              <a:pPr algn="ctr"/>
              <a:r>
                <a:rPr kumimoji="1" lang="en-US" sz="1600">
                  <a:ea typeface="+mn-lt"/>
                  <a:cs typeface="+mn-lt"/>
                </a:rPr>
                <a:t>First publication on </a:t>
              </a:r>
              <a:r>
                <a:rPr kumimoji="1" lang="en-US" altLang="ja-JP" sz="1600">
                  <a:ea typeface="游ゴシック"/>
                </a:rPr>
                <a:t>SR data capture on human teeth (+bone) @LURE, SR-XRF</a:t>
              </a:r>
              <a:endParaRPr lang="ja-JP" altLang="en-US" sz="1600">
                <a:ea typeface="游ゴシック"/>
                <a:cs typeface="Calibri"/>
              </a:endParaRPr>
            </a:p>
          </p:txBody>
        </p:sp>
        <p:cxnSp>
          <p:nvCxnSpPr>
            <p:cNvPr id="113" name="直線コネクタ 112">
              <a:extLst>
                <a:ext uri="{FF2B5EF4-FFF2-40B4-BE49-F238E27FC236}">
                  <a16:creationId xmlns:a16="http://schemas.microsoft.com/office/drawing/2014/main" id="{C384C94E-8627-7363-94B4-764739B2CFEA}"/>
                </a:ext>
              </a:extLst>
            </p:cNvPr>
            <p:cNvCxnSpPr>
              <a:cxnSpLocks/>
            </p:cNvCxnSpPr>
            <p:nvPr/>
          </p:nvCxnSpPr>
          <p:spPr>
            <a:xfrm flipV="1">
              <a:off x="457135" y="5198849"/>
              <a:ext cx="1648760" cy="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15" name="楕円 114">
            <a:extLst>
              <a:ext uri="{FF2B5EF4-FFF2-40B4-BE49-F238E27FC236}">
                <a16:creationId xmlns:a16="http://schemas.microsoft.com/office/drawing/2014/main" id="{922FE961-5FBA-F721-EA70-63E14292B607}"/>
              </a:ext>
            </a:extLst>
          </p:cNvPr>
          <p:cNvSpPr/>
          <p:nvPr/>
        </p:nvSpPr>
        <p:spPr>
          <a:xfrm>
            <a:off x="5949282" y="2864095"/>
            <a:ext cx="311889" cy="3118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楕円 115">
            <a:extLst>
              <a:ext uri="{FF2B5EF4-FFF2-40B4-BE49-F238E27FC236}">
                <a16:creationId xmlns:a16="http://schemas.microsoft.com/office/drawing/2014/main" id="{E6CB6FAA-1E62-6659-CDEC-C94463E3D172}"/>
              </a:ext>
            </a:extLst>
          </p:cNvPr>
          <p:cNvSpPr/>
          <p:nvPr/>
        </p:nvSpPr>
        <p:spPr>
          <a:xfrm>
            <a:off x="5857033" y="2771846"/>
            <a:ext cx="492336" cy="49233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7" name="直線コネクタ 116">
            <a:extLst>
              <a:ext uri="{FF2B5EF4-FFF2-40B4-BE49-F238E27FC236}">
                <a16:creationId xmlns:a16="http://schemas.microsoft.com/office/drawing/2014/main" id="{708B86B5-F50F-6241-FD31-2CB82E9D6FB6}"/>
              </a:ext>
            </a:extLst>
          </p:cNvPr>
          <p:cNvCxnSpPr>
            <a:cxnSpLocks/>
            <a:stCxn id="118" idx="2"/>
          </p:cNvCxnSpPr>
          <p:nvPr/>
        </p:nvCxnSpPr>
        <p:spPr>
          <a:xfrm>
            <a:off x="6103201" y="1450464"/>
            <a:ext cx="3679" cy="134790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8" name="テキスト ボックス 117">
            <a:extLst>
              <a:ext uri="{FF2B5EF4-FFF2-40B4-BE49-F238E27FC236}">
                <a16:creationId xmlns:a16="http://schemas.microsoft.com/office/drawing/2014/main" id="{0E9D22A9-9DE0-B9D7-18B8-A2D9A22309F1}"/>
              </a:ext>
            </a:extLst>
          </p:cNvPr>
          <p:cNvSpPr txBox="1"/>
          <p:nvPr/>
        </p:nvSpPr>
        <p:spPr>
          <a:xfrm>
            <a:off x="5570282" y="988799"/>
            <a:ext cx="1065837" cy="461665"/>
          </a:xfrm>
          <a:prstGeom prst="rect">
            <a:avLst/>
          </a:prstGeom>
          <a:noFill/>
        </p:spPr>
        <p:txBody>
          <a:bodyPr wrap="square" rtlCol="0">
            <a:spAutoFit/>
          </a:bodyPr>
          <a:lstStyle/>
          <a:p>
            <a:pPr algn="ctr"/>
            <a:r>
              <a:rPr kumimoji="1" lang="en-US" altLang="ja-JP" sz="2400">
                <a:solidFill>
                  <a:schemeClr val="accent2"/>
                </a:solidFill>
              </a:rPr>
              <a:t>2003</a:t>
            </a:r>
            <a:endParaRPr kumimoji="1" lang="ja-JP" altLang="en-US" sz="2400">
              <a:solidFill>
                <a:schemeClr val="accent2"/>
              </a:solidFill>
            </a:endParaRPr>
          </a:p>
        </p:txBody>
      </p:sp>
      <p:sp>
        <p:nvSpPr>
          <p:cNvPr id="119" name="テキスト ボックス 118">
            <a:extLst>
              <a:ext uri="{FF2B5EF4-FFF2-40B4-BE49-F238E27FC236}">
                <a16:creationId xmlns:a16="http://schemas.microsoft.com/office/drawing/2014/main" id="{E16EA8FE-9296-C3B1-F4E7-BE0DC5C3A37F}"/>
              </a:ext>
            </a:extLst>
          </p:cNvPr>
          <p:cNvSpPr txBox="1"/>
          <p:nvPr/>
        </p:nvSpPr>
        <p:spPr>
          <a:xfrm>
            <a:off x="4737112" y="196827"/>
            <a:ext cx="2841041" cy="830997"/>
          </a:xfrm>
          <a:prstGeom prst="rect">
            <a:avLst/>
          </a:prstGeom>
          <a:noFill/>
        </p:spPr>
        <p:txBody>
          <a:bodyPr wrap="square" lIns="91440" tIns="45720" rIns="91440" bIns="45720" rtlCol="0" anchor="t">
            <a:spAutoFit/>
          </a:bodyPr>
          <a:lstStyle/>
          <a:p>
            <a:pPr algn="ctr"/>
            <a:r>
              <a:rPr kumimoji="1" lang="en-US" altLang="ja-JP" sz="1600">
                <a:ea typeface="游ゴシック"/>
              </a:rPr>
              <a:t>First publication of SR data capture on human hair </a:t>
            </a:r>
          </a:p>
          <a:p>
            <a:pPr algn="ctr"/>
            <a:r>
              <a:rPr kumimoji="1" lang="en-US" altLang="ja-JP" sz="1600">
                <a:ea typeface="游ゴシック"/>
              </a:rPr>
              <a:t>@NSLS, SR-XRF, XRD, EXAFS</a:t>
            </a:r>
            <a:endParaRPr kumimoji="1" lang="ja-JP" altLang="en-US" sz="1600">
              <a:ea typeface="游ゴシック"/>
            </a:endParaRPr>
          </a:p>
        </p:txBody>
      </p:sp>
      <p:cxnSp>
        <p:nvCxnSpPr>
          <p:cNvPr id="120" name="直線コネクタ 119">
            <a:extLst>
              <a:ext uri="{FF2B5EF4-FFF2-40B4-BE49-F238E27FC236}">
                <a16:creationId xmlns:a16="http://schemas.microsoft.com/office/drawing/2014/main" id="{2DBD82E2-9ACF-FBF4-5E4B-2CFA4949D65C}"/>
              </a:ext>
            </a:extLst>
          </p:cNvPr>
          <p:cNvCxnSpPr>
            <a:cxnSpLocks/>
          </p:cNvCxnSpPr>
          <p:nvPr/>
        </p:nvCxnSpPr>
        <p:spPr>
          <a:xfrm flipV="1">
            <a:off x="5278821" y="111206"/>
            <a:ext cx="1648760" cy="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21" name="グループ化 120">
            <a:extLst>
              <a:ext uri="{FF2B5EF4-FFF2-40B4-BE49-F238E27FC236}">
                <a16:creationId xmlns:a16="http://schemas.microsoft.com/office/drawing/2014/main" id="{C55677BB-60F5-87AF-A060-3045AAB94F0A}"/>
              </a:ext>
            </a:extLst>
          </p:cNvPr>
          <p:cNvGrpSpPr/>
          <p:nvPr/>
        </p:nvGrpSpPr>
        <p:grpSpPr>
          <a:xfrm>
            <a:off x="6103201" y="2758718"/>
            <a:ext cx="1922047" cy="3027371"/>
            <a:chOff x="277373" y="2773680"/>
            <a:chExt cx="1922047" cy="3027371"/>
          </a:xfrm>
        </p:grpSpPr>
        <p:sp>
          <p:nvSpPr>
            <p:cNvPr id="122" name="楕円 121">
              <a:extLst>
                <a:ext uri="{FF2B5EF4-FFF2-40B4-BE49-F238E27FC236}">
                  <a16:creationId xmlns:a16="http://schemas.microsoft.com/office/drawing/2014/main" id="{DABBA5A0-07D6-FC02-4FB3-E89D234C3E15}"/>
                </a:ext>
              </a:extLst>
            </p:cNvPr>
            <p:cNvSpPr/>
            <p:nvPr/>
          </p:nvSpPr>
          <p:spPr>
            <a:xfrm>
              <a:off x="1052260" y="2865929"/>
              <a:ext cx="311889" cy="3118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楕円 122">
              <a:extLst>
                <a:ext uri="{FF2B5EF4-FFF2-40B4-BE49-F238E27FC236}">
                  <a16:creationId xmlns:a16="http://schemas.microsoft.com/office/drawing/2014/main" id="{71AF7AC8-E8A9-8422-D085-5F5FD40616CB}"/>
                </a:ext>
              </a:extLst>
            </p:cNvPr>
            <p:cNvSpPr/>
            <p:nvPr/>
          </p:nvSpPr>
          <p:spPr>
            <a:xfrm>
              <a:off x="960011" y="2773680"/>
              <a:ext cx="492336" cy="49233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4" name="直線コネクタ 123">
              <a:extLst>
                <a:ext uri="{FF2B5EF4-FFF2-40B4-BE49-F238E27FC236}">
                  <a16:creationId xmlns:a16="http://schemas.microsoft.com/office/drawing/2014/main" id="{977321B6-32AF-2A81-E36F-F99D992BAB2B}"/>
                </a:ext>
              </a:extLst>
            </p:cNvPr>
            <p:cNvCxnSpPr>
              <a:cxnSpLocks/>
            </p:cNvCxnSpPr>
            <p:nvPr/>
          </p:nvCxnSpPr>
          <p:spPr>
            <a:xfrm>
              <a:off x="1206179" y="3266016"/>
              <a:ext cx="0" cy="99249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5" name="テキスト ボックス 124">
              <a:extLst>
                <a:ext uri="{FF2B5EF4-FFF2-40B4-BE49-F238E27FC236}">
                  <a16:creationId xmlns:a16="http://schemas.microsoft.com/office/drawing/2014/main" id="{A7D62D94-29EA-341A-D365-82D3E7100081}"/>
                </a:ext>
              </a:extLst>
            </p:cNvPr>
            <p:cNvSpPr txBox="1"/>
            <p:nvPr/>
          </p:nvSpPr>
          <p:spPr>
            <a:xfrm>
              <a:off x="673260" y="4274329"/>
              <a:ext cx="1065837" cy="461665"/>
            </a:xfrm>
            <a:prstGeom prst="rect">
              <a:avLst/>
            </a:prstGeom>
            <a:noFill/>
          </p:spPr>
          <p:txBody>
            <a:bodyPr wrap="square" rtlCol="0">
              <a:spAutoFit/>
            </a:bodyPr>
            <a:lstStyle/>
            <a:p>
              <a:pPr algn="ctr"/>
              <a:r>
                <a:rPr kumimoji="1" lang="en-US" altLang="ja-JP" sz="2400">
                  <a:solidFill>
                    <a:schemeClr val="accent2"/>
                  </a:solidFill>
                </a:rPr>
                <a:t>2005</a:t>
              </a:r>
              <a:endParaRPr kumimoji="1" lang="ja-JP" altLang="en-US" sz="2400">
                <a:solidFill>
                  <a:schemeClr val="accent2"/>
                </a:solidFill>
              </a:endParaRPr>
            </a:p>
          </p:txBody>
        </p:sp>
        <p:sp>
          <p:nvSpPr>
            <p:cNvPr id="126" name="テキスト ボックス 125">
              <a:extLst>
                <a:ext uri="{FF2B5EF4-FFF2-40B4-BE49-F238E27FC236}">
                  <a16:creationId xmlns:a16="http://schemas.microsoft.com/office/drawing/2014/main" id="{06956FA2-27F9-E623-65C9-0E3B99E93A9E}"/>
                </a:ext>
              </a:extLst>
            </p:cNvPr>
            <p:cNvSpPr txBox="1"/>
            <p:nvPr/>
          </p:nvSpPr>
          <p:spPr>
            <a:xfrm>
              <a:off x="277373" y="4675203"/>
              <a:ext cx="1922047" cy="1077218"/>
            </a:xfrm>
            <a:prstGeom prst="rect">
              <a:avLst/>
            </a:prstGeom>
            <a:noFill/>
          </p:spPr>
          <p:txBody>
            <a:bodyPr wrap="square" rtlCol="0">
              <a:spAutoFit/>
            </a:bodyPr>
            <a:lstStyle/>
            <a:p>
              <a:pPr algn="ctr"/>
              <a:r>
                <a:rPr kumimoji="1" lang="en-US" altLang="ja-JP" sz="1600"/>
                <a:t>First publication of SR application to human skin</a:t>
              </a:r>
            </a:p>
            <a:p>
              <a:pPr algn="ctr"/>
              <a:r>
                <a:rPr kumimoji="1" lang="en-US" altLang="ja-JP" sz="1600"/>
                <a:t>@NSLS, SR-IR</a:t>
              </a:r>
              <a:endParaRPr kumimoji="1" lang="ja-JP" altLang="en-US" sz="1600"/>
            </a:p>
          </p:txBody>
        </p:sp>
        <p:cxnSp>
          <p:nvCxnSpPr>
            <p:cNvPr id="127" name="直線コネクタ 126">
              <a:extLst>
                <a:ext uri="{FF2B5EF4-FFF2-40B4-BE49-F238E27FC236}">
                  <a16:creationId xmlns:a16="http://schemas.microsoft.com/office/drawing/2014/main" id="{F3FBB877-A104-F719-7614-C826018A93C1}"/>
                </a:ext>
              </a:extLst>
            </p:cNvPr>
            <p:cNvCxnSpPr>
              <a:cxnSpLocks/>
            </p:cNvCxnSpPr>
            <p:nvPr/>
          </p:nvCxnSpPr>
          <p:spPr>
            <a:xfrm flipV="1">
              <a:off x="390382" y="5801050"/>
              <a:ext cx="1648760" cy="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131" name="直線コネクタ 130">
            <a:extLst>
              <a:ext uri="{FF2B5EF4-FFF2-40B4-BE49-F238E27FC236}">
                <a16:creationId xmlns:a16="http://schemas.microsoft.com/office/drawing/2014/main" id="{8E06F541-7475-12F8-A144-FBE87C966A6C}"/>
              </a:ext>
            </a:extLst>
          </p:cNvPr>
          <p:cNvCxnSpPr>
            <a:cxnSpLocks/>
          </p:cNvCxnSpPr>
          <p:nvPr/>
        </p:nvCxnSpPr>
        <p:spPr>
          <a:xfrm>
            <a:off x="5189083" y="2247297"/>
            <a:ext cx="0" cy="5510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4" name="直線矢印コネクタ 133">
            <a:extLst>
              <a:ext uri="{FF2B5EF4-FFF2-40B4-BE49-F238E27FC236}">
                <a16:creationId xmlns:a16="http://schemas.microsoft.com/office/drawing/2014/main" id="{BAEFDB8D-3D5F-DFBF-58C5-0AEC7A65E57B}"/>
              </a:ext>
            </a:extLst>
          </p:cNvPr>
          <p:cNvCxnSpPr/>
          <p:nvPr/>
        </p:nvCxnSpPr>
        <p:spPr>
          <a:xfrm>
            <a:off x="5189083" y="2248675"/>
            <a:ext cx="6581159"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6" name="テキスト ボックス 135">
            <a:extLst>
              <a:ext uri="{FF2B5EF4-FFF2-40B4-BE49-F238E27FC236}">
                <a16:creationId xmlns:a16="http://schemas.microsoft.com/office/drawing/2014/main" id="{367C68E8-A8A3-984A-36E2-BBB13A703717}"/>
              </a:ext>
            </a:extLst>
          </p:cNvPr>
          <p:cNvSpPr txBox="1"/>
          <p:nvPr/>
        </p:nvSpPr>
        <p:spPr>
          <a:xfrm>
            <a:off x="8267680" y="1821142"/>
            <a:ext cx="3924320" cy="338554"/>
          </a:xfrm>
          <a:prstGeom prst="rect">
            <a:avLst/>
          </a:prstGeom>
          <a:solidFill>
            <a:schemeClr val="bg1"/>
          </a:solidFill>
        </p:spPr>
        <p:txBody>
          <a:bodyPr wrap="square" lIns="91440" tIns="45720" rIns="91440" bIns="45720" rtlCol="0" anchor="t">
            <a:spAutoFit/>
          </a:bodyPr>
          <a:lstStyle/>
          <a:p>
            <a:pPr algn="ctr"/>
            <a:r>
              <a:rPr kumimoji="1" lang="en-US" sz="1600">
                <a:solidFill>
                  <a:schemeClr val="accent2"/>
                </a:solidFill>
                <a:ea typeface="+mn-lt"/>
                <a:cs typeface="+mn-lt"/>
              </a:rPr>
              <a:t>1 publication almost every year</a:t>
            </a:r>
            <a:endParaRPr lang="ja-JP" altLang="en-US" sz="1600">
              <a:solidFill>
                <a:schemeClr val="accent2"/>
              </a:solidFill>
              <a:ea typeface="游ゴシック"/>
              <a:cs typeface="Calibri"/>
            </a:endParaRPr>
          </a:p>
        </p:txBody>
      </p:sp>
      <p:sp>
        <p:nvSpPr>
          <p:cNvPr id="2" name="楕円 1">
            <a:extLst>
              <a:ext uri="{FF2B5EF4-FFF2-40B4-BE49-F238E27FC236}">
                <a16:creationId xmlns:a16="http://schemas.microsoft.com/office/drawing/2014/main" id="{F95F08B8-5617-3AEE-5919-C152C80A1CF4}"/>
              </a:ext>
            </a:extLst>
          </p:cNvPr>
          <p:cNvSpPr/>
          <p:nvPr/>
        </p:nvSpPr>
        <p:spPr>
          <a:xfrm>
            <a:off x="7820913" y="2842853"/>
            <a:ext cx="311889" cy="3118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楕円 2">
            <a:extLst>
              <a:ext uri="{FF2B5EF4-FFF2-40B4-BE49-F238E27FC236}">
                <a16:creationId xmlns:a16="http://schemas.microsoft.com/office/drawing/2014/main" id="{4F9F9C83-6979-BD35-5872-2EE1CC3E4CB3}"/>
              </a:ext>
            </a:extLst>
          </p:cNvPr>
          <p:cNvSpPr/>
          <p:nvPr/>
        </p:nvSpPr>
        <p:spPr>
          <a:xfrm>
            <a:off x="7728664" y="2750604"/>
            <a:ext cx="492336" cy="49233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コネクタ 3">
            <a:extLst>
              <a:ext uri="{FF2B5EF4-FFF2-40B4-BE49-F238E27FC236}">
                <a16:creationId xmlns:a16="http://schemas.microsoft.com/office/drawing/2014/main" id="{1793CD14-E74B-1CA4-1D91-F5786F08EECE}"/>
              </a:ext>
            </a:extLst>
          </p:cNvPr>
          <p:cNvCxnSpPr>
            <a:cxnSpLocks/>
          </p:cNvCxnSpPr>
          <p:nvPr/>
        </p:nvCxnSpPr>
        <p:spPr>
          <a:xfrm>
            <a:off x="7978511" y="1929317"/>
            <a:ext cx="0" cy="8478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B5BE8D89-697F-70F3-FBE7-0000A01B060E}"/>
              </a:ext>
            </a:extLst>
          </p:cNvPr>
          <p:cNvSpPr txBox="1"/>
          <p:nvPr/>
        </p:nvSpPr>
        <p:spPr>
          <a:xfrm>
            <a:off x="7441913" y="1369244"/>
            <a:ext cx="1065837" cy="461665"/>
          </a:xfrm>
          <a:prstGeom prst="rect">
            <a:avLst/>
          </a:prstGeom>
          <a:noFill/>
        </p:spPr>
        <p:txBody>
          <a:bodyPr wrap="square" rtlCol="0">
            <a:spAutoFit/>
          </a:bodyPr>
          <a:lstStyle/>
          <a:p>
            <a:pPr algn="ctr"/>
            <a:r>
              <a:rPr kumimoji="1" lang="en-US" altLang="ja-JP" sz="2400">
                <a:solidFill>
                  <a:schemeClr val="accent2"/>
                </a:solidFill>
              </a:rPr>
              <a:t>2007</a:t>
            </a:r>
            <a:endParaRPr kumimoji="1" lang="ja-JP" altLang="en-US" sz="2400">
              <a:solidFill>
                <a:schemeClr val="accent2"/>
              </a:solidFill>
            </a:endParaRPr>
          </a:p>
        </p:txBody>
      </p:sp>
      <p:sp>
        <p:nvSpPr>
          <p:cNvPr id="6" name="テキスト ボックス 5">
            <a:extLst>
              <a:ext uri="{FF2B5EF4-FFF2-40B4-BE49-F238E27FC236}">
                <a16:creationId xmlns:a16="http://schemas.microsoft.com/office/drawing/2014/main" id="{2D2F69DF-D16B-6F90-EF96-031EDB0A4449}"/>
              </a:ext>
            </a:extLst>
          </p:cNvPr>
          <p:cNvSpPr txBox="1"/>
          <p:nvPr/>
        </p:nvSpPr>
        <p:spPr>
          <a:xfrm>
            <a:off x="7193309" y="596046"/>
            <a:ext cx="1605903" cy="830997"/>
          </a:xfrm>
          <a:prstGeom prst="rect">
            <a:avLst/>
          </a:prstGeom>
          <a:noFill/>
        </p:spPr>
        <p:txBody>
          <a:bodyPr wrap="square" lIns="91440" tIns="45720" rIns="91440" bIns="45720" rtlCol="0" anchor="t">
            <a:spAutoFit/>
          </a:bodyPr>
          <a:lstStyle/>
          <a:p>
            <a:pPr algn="ctr"/>
            <a:r>
              <a:rPr kumimoji="1" lang="en-US" altLang="ja-JP" sz="1600">
                <a:ea typeface="游ゴシック"/>
              </a:rPr>
              <a:t>The first year with multiple publications (3)</a:t>
            </a:r>
            <a:endParaRPr kumimoji="1" lang="ja-JP" altLang="en-US" sz="1600">
              <a:ea typeface="游ゴシック"/>
            </a:endParaRPr>
          </a:p>
        </p:txBody>
      </p:sp>
      <p:cxnSp>
        <p:nvCxnSpPr>
          <p:cNvPr id="7" name="直線コネクタ 6">
            <a:extLst>
              <a:ext uri="{FF2B5EF4-FFF2-40B4-BE49-F238E27FC236}">
                <a16:creationId xmlns:a16="http://schemas.microsoft.com/office/drawing/2014/main" id="{07E5304C-E513-8428-925B-C93126417294}"/>
              </a:ext>
            </a:extLst>
          </p:cNvPr>
          <p:cNvCxnSpPr>
            <a:cxnSpLocks/>
          </p:cNvCxnSpPr>
          <p:nvPr/>
        </p:nvCxnSpPr>
        <p:spPr>
          <a:xfrm>
            <a:off x="7432985" y="517949"/>
            <a:ext cx="107054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楕円 11">
            <a:extLst>
              <a:ext uri="{FF2B5EF4-FFF2-40B4-BE49-F238E27FC236}">
                <a16:creationId xmlns:a16="http://schemas.microsoft.com/office/drawing/2014/main" id="{639701C4-B9F8-34CE-114C-5B66960F2E4E}"/>
              </a:ext>
            </a:extLst>
          </p:cNvPr>
          <p:cNvSpPr/>
          <p:nvPr/>
        </p:nvSpPr>
        <p:spPr>
          <a:xfrm>
            <a:off x="10993422" y="2865929"/>
            <a:ext cx="311889" cy="3118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65735310-DB24-DC65-82D6-F1C16FDBFF38}"/>
              </a:ext>
            </a:extLst>
          </p:cNvPr>
          <p:cNvSpPr/>
          <p:nvPr/>
        </p:nvSpPr>
        <p:spPr>
          <a:xfrm>
            <a:off x="10901173" y="2773680"/>
            <a:ext cx="492336" cy="49233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6A32FBC2-05BE-0F48-B7CD-681CCA01539D}"/>
              </a:ext>
            </a:extLst>
          </p:cNvPr>
          <p:cNvSpPr txBox="1"/>
          <p:nvPr/>
        </p:nvSpPr>
        <p:spPr>
          <a:xfrm>
            <a:off x="10614422" y="3618924"/>
            <a:ext cx="1065837" cy="461665"/>
          </a:xfrm>
          <a:prstGeom prst="rect">
            <a:avLst/>
          </a:prstGeom>
          <a:noFill/>
        </p:spPr>
        <p:txBody>
          <a:bodyPr wrap="square" rtlCol="0">
            <a:spAutoFit/>
          </a:bodyPr>
          <a:lstStyle/>
          <a:p>
            <a:pPr algn="ctr"/>
            <a:r>
              <a:rPr kumimoji="1" lang="en-US" altLang="ja-JP" sz="2400">
                <a:solidFill>
                  <a:schemeClr val="accent2"/>
                </a:solidFill>
              </a:rPr>
              <a:t>2022</a:t>
            </a:r>
            <a:endParaRPr kumimoji="1" lang="ja-JP" altLang="en-US" sz="2400">
              <a:solidFill>
                <a:schemeClr val="accent2"/>
              </a:solidFill>
            </a:endParaRPr>
          </a:p>
        </p:txBody>
      </p:sp>
      <p:sp>
        <p:nvSpPr>
          <p:cNvPr id="15" name="テキスト ボックス 14">
            <a:extLst>
              <a:ext uri="{FF2B5EF4-FFF2-40B4-BE49-F238E27FC236}">
                <a16:creationId xmlns:a16="http://schemas.microsoft.com/office/drawing/2014/main" id="{251B7E5D-2FBE-1F37-11D1-26434761EE01}"/>
              </a:ext>
            </a:extLst>
          </p:cNvPr>
          <p:cNvSpPr txBox="1"/>
          <p:nvPr/>
        </p:nvSpPr>
        <p:spPr>
          <a:xfrm>
            <a:off x="10130702" y="4018875"/>
            <a:ext cx="2084970" cy="584775"/>
          </a:xfrm>
          <a:prstGeom prst="rect">
            <a:avLst/>
          </a:prstGeom>
          <a:noFill/>
        </p:spPr>
        <p:txBody>
          <a:bodyPr wrap="square" lIns="91440" tIns="45720" rIns="91440" bIns="45720" rtlCol="0" anchor="t">
            <a:spAutoFit/>
          </a:bodyPr>
          <a:lstStyle/>
          <a:p>
            <a:pPr algn="ctr"/>
            <a:r>
              <a:rPr kumimoji="1" lang="en-US" sz="1600">
                <a:ea typeface="+mn-lt"/>
                <a:cs typeface="+mn-lt"/>
              </a:rPr>
              <a:t>The year with most publications (7)</a:t>
            </a:r>
            <a:endParaRPr lang="ja-JP" altLang="en-US" sz="1600">
              <a:ea typeface="游ゴシック"/>
              <a:cs typeface="Calibri"/>
            </a:endParaRPr>
          </a:p>
        </p:txBody>
      </p:sp>
      <p:cxnSp>
        <p:nvCxnSpPr>
          <p:cNvPr id="16" name="直線コネクタ 15">
            <a:extLst>
              <a:ext uri="{FF2B5EF4-FFF2-40B4-BE49-F238E27FC236}">
                <a16:creationId xmlns:a16="http://schemas.microsoft.com/office/drawing/2014/main" id="{F20DC6FA-BFF4-E8B1-1618-F81BEF69FBA1}"/>
              </a:ext>
            </a:extLst>
          </p:cNvPr>
          <p:cNvCxnSpPr>
            <a:cxnSpLocks/>
          </p:cNvCxnSpPr>
          <p:nvPr/>
        </p:nvCxnSpPr>
        <p:spPr>
          <a:xfrm flipV="1">
            <a:off x="10322960" y="4660240"/>
            <a:ext cx="1648760" cy="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029266F3-A9BB-1291-C12C-7ED6DB58DFD1}"/>
              </a:ext>
            </a:extLst>
          </p:cNvPr>
          <p:cNvCxnSpPr>
            <a:cxnSpLocks/>
          </p:cNvCxnSpPr>
          <p:nvPr/>
        </p:nvCxnSpPr>
        <p:spPr>
          <a:xfrm>
            <a:off x="11149677" y="3264182"/>
            <a:ext cx="0" cy="38984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楕円 7">
            <a:extLst>
              <a:ext uri="{FF2B5EF4-FFF2-40B4-BE49-F238E27FC236}">
                <a16:creationId xmlns:a16="http://schemas.microsoft.com/office/drawing/2014/main" id="{67E8C9D9-1612-9DE0-AD93-780AA0D2226E}"/>
              </a:ext>
            </a:extLst>
          </p:cNvPr>
          <p:cNvSpPr/>
          <p:nvPr/>
        </p:nvSpPr>
        <p:spPr>
          <a:xfrm>
            <a:off x="9558263" y="2865928"/>
            <a:ext cx="311889" cy="3118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7E70FA74-18DD-844D-68CF-18AE04E49805}"/>
              </a:ext>
            </a:extLst>
          </p:cNvPr>
          <p:cNvSpPr/>
          <p:nvPr/>
        </p:nvSpPr>
        <p:spPr>
          <a:xfrm>
            <a:off x="9466014" y="2773679"/>
            <a:ext cx="492336" cy="49233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DD30325D-5BF3-6CE6-EAA3-DD13C9C9BA72}"/>
              </a:ext>
            </a:extLst>
          </p:cNvPr>
          <p:cNvSpPr txBox="1"/>
          <p:nvPr/>
        </p:nvSpPr>
        <p:spPr>
          <a:xfrm>
            <a:off x="9172193" y="4239786"/>
            <a:ext cx="1065837" cy="461665"/>
          </a:xfrm>
          <a:prstGeom prst="rect">
            <a:avLst/>
          </a:prstGeom>
          <a:noFill/>
        </p:spPr>
        <p:txBody>
          <a:bodyPr wrap="square" rtlCol="0">
            <a:spAutoFit/>
          </a:bodyPr>
          <a:lstStyle/>
          <a:p>
            <a:pPr algn="ctr"/>
            <a:r>
              <a:rPr kumimoji="1" lang="en-US" altLang="ja-JP" sz="2400">
                <a:solidFill>
                  <a:schemeClr val="accent2"/>
                </a:solidFill>
              </a:rPr>
              <a:t>2017</a:t>
            </a:r>
            <a:endParaRPr kumimoji="1" lang="ja-JP" altLang="en-US" sz="2400">
              <a:solidFill>
                <a:schemeClr val="accent2"/>
              </a:solidFill>
            </a:endParaRPr>
          </a:p>
        </p:txBody>
      </p:sp>
      <p:cxnSp>
        <p:nvCxnSpPr>
          <p:cNvPr id="11" name="直線コネクタ 10">
            <a:extLst>
              <a:ext uri="{FF2B5EF4-FFF2-40B4-BE49-F238E27FC236}">
                <a16:creationId xmlns:a16="http://schemas.microsoft.com/office/drawing/2014/main" id="{4224073E-4795-E650-4A59-D533D91C4075}"/>
              </a:ext>
            </a:extLst>
          </p:cNvPr>
          <p:cNvCxnSpPr>
            <a:cxnSpLocks/>
          </p:cNvCxnSpPr>
          <p:nvPr/>
        </p:nvCxnSpPr>
        <p:spPr>
          <a:xfrm flipV="1">
            <a:off x="8887800" y="5823372"/>
            <a:ext cx="1648760" cy="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D5CE8B99-2174-60D7-1AD8-3FC945649DE4}"/>
              </a:ext>
            </a:extLst>
          </p:cNvPr>
          <p:cNvCxnSpPr>
            <a:cxnSpLocks/>
            <a:endCxn id="10" idx="0"/>
          </p:cNvCxnSpPr>
          <p:nvPr/>
        </p:nvCxnSpPr>
        <p:spPr>
          <a:xfrm flipH="1">
            <a:off x="9705112" y="3295732"/>
            <a:ext cx="2337" cy="94405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00F089A1-8277-17D9-B34E-6D6169523E73}"/>
              </a:ext>
            </a:extLst>
          </p:cNvPr>
          <p:cNvSpPr txBox="1"/>
          <p:nvPr/>
        </p:nvSpPr>
        <p:spPr>
          <a:xfrm>
            <a:off x="8669695" y="4701451"/>
            <a:ext cx="2084970" cy="1077218"/>
          </a:xfrm>
          <a:prstGeom prst="rect">
            <a:avLst/>
          </a:prstGeom>
          <a:noFill/>
        </p:spPr>
        <p:txBody>
          <a:bodyPr wrap="square" lIns="91440" tIns="45720" rIns="91440" bIns="45720" rtlCol="0" anchor="t">
            <a:spAutoFit/>
          </a:bodyPr>
          <a:lstStyle/>
          <a:p>
            <a:pPr algn="ctr"/>
            <a:r>
              <a:rPr kumimoji="1" lang="en-US" sz="1600">
                <a:ea typeface="+mn-lt"/>
                <a:cs typeface="+mn-lt"/>
              </a:rPr>
              <a:t>First publication of SR application to </a:t>
            </a:r>
          </a:p>
          <a:p>
            <a:pPr algn="ctr"/>
            <a:r>
              <a:rPr kumimoji="1" lang="en-US" sz="1600">
                <a:ea typeface="+mn-lt"/>
                <a:cs typeface="+mn-lt"/>
              </a:rPr>
              <a:t>human nail</a:t>
            </a:r>
          </a:p>
          <a:p>
            <a:pPr algn="ctr"/>
            <a:r>
              <a:rPr kumimoji="1" lang="en-US" altLang="ja-JP" sz="1600">
                <a:ea typeface="+mn-lt"/>
                <a:cs typeface="+mn-lt"/>
              </a:rPr>
              <a:t>@CLS, SR-XRF</a:t>
            </a:r>
            <a:endParaRPr lang="ja-JP" altLang="en-US" sz="1600">
              <a:ea typeface="游ゴシック"/>
              <a:cs typeface="Calibri"/>
            </a:endParaRPr>
          </a:p>
        </p:txBody>
      </p:sp>
    </p:spTree>
    <p:extLst>
      <p:ext uri="{BB962C8B-B14F-4D97-AF65-F5344CB8AC3E}">
        <p14:creationId xmlns:p14="http://schemas.microsoft.com/office/powerpoint/2010/main" val="3129390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Shape, rectangle&#10;&#10;Description automatically generated">
            <a:extLst>
              <a:ext uri="{FF2B5EF4-FFF2-40B4-BE49-F238E27FC236}">
                <a16:creationId xmlns:a16="http://schemas.microsoft.com/office/drawing/2014/main" id="{2FE52102-3666-60A4-BFF5-91EE946CD5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84" y="1"/>
            <a:ext cx="8445988" cy="871268"/>
          </a:xfrm>
          <a:prstGeom prst="rect">
            <a:avLst/>
          </a:prstGeom>
        </p:spPr>
      </p:pic>
      <p:sp>
        <p:nvSpPr>
          <p:cNvPr id="5" name="TextBox 4">
            <a:extLst>
              <a:ext uri="{FF2B5EF4-FFF2-40B4-BE49-F238E27FC236}">
                <a16:creationId xmlns:a16="http://schemas.microsoft.com/office/drawing/2014/main" id="{FF4EEAA5-6857-E931-3A52-163B3131BF35}"/>
              </a:ext>
            </a:extLst>
          </p:cNvPr>
          <p:cNvSpPr txBox="1"/>
          <p:nvPr/>
        </p:nvSpPr>
        <p:spPr>
          <a:xfrm>
            <a:off x="-11584" y="250969"/>
            <a:ext cx="76146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Arial"/>
                <a:cs typeface="Arial"/>
              </a:rPr>
              <a:t>Rapid uptake of other technologies: Radiography</a:t>
            </a:r>
          </a:p>
        </p:txBody>
      </p:sp>
      <p:pic>
        <p:nvPicPr>
          <p:cNvPr id="2" name="Picture 5">
            <a:extLst>
              <a:ext uri="{FF2B5EF4-FFF2-40B4-BE49-F238E27FC236}">
                <a16:creationId xmlns:a16="http://schemas.microsoft.com/office/drawing/2014/main" id="{BD0F1361-C2B9-A03D-170D-7F3849E0338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92612" y="1059640"/>
            <a:ext cx="3406775" cy="479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a:extLst>
              <a:ext uri="{FF2B5EF4-FFF2-40B4-BE49-F238E27FC236}">
                <a16:creationId xmlns:a16="http://schemas.microsoft.com/office/drawing/2014/main" id="{11215B71-ED27-D742-1A58-C2F1739DE1F1}"/>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51738" y="988061"/>
            <a:ext cx="2167326" cy="3174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a:extLst>
              <a:ext uri="{FF2B5EF4-FFF2-40B4-BE49-F238E27FC236}">
                <a16:creationId xmlns:a16="http://schemas.microsoft.com/office/drawing/2014/main" id="{A6A223DA-EEF2-9871-807D-DD307B48133C}"/>
              </a:ext>
            </a:extLst>
          </p:cNvPr>
          <p:cNvSpPr>
            <a:spLocks noChangeArrowheads="1"/>
          </p:cNvSpPr>
          <p:nvPr/>
        </p:nvSpPr>
        <p:spPr bwMode="auto">
          <a:xfrm>
            <a:off x="231164" y="4282643"/>
            <a:ext cx="400847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800" b="1">
                <a:solidFill>
                  <a:srgbClr val="B00042"/>
                </a:solidFill>
                <a:latin typeface="Calibri" panose="020F0502020204030204" pitchFamily="34" charset="0"/>
                <a:ea typeface="ＭＳ Ｐゴシック" panose="020B0600070205080204" pitchFamily="50" charset="-128"/>
              </a:defRPr>
            </a:lvl1pPr>
            <a:lvl2pPr marL="742950" indent="-285750">
              <a:spcBef>
                <a:spcPct val="20000"/>
              </a:spcBef>
              <a:buFont typeface="Times" panose="02020603050405020304" pitchFamily="18" charset="0"/>
              <a:buChar char="–"/>
              <a:defRPr sz="2400">
                <a:solidFill>
                  <a:srgbClr val="B00042"/>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000">
                <a:solidFill>
                  <a:srgbClr val="B00042"/>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a:solidFill>
                  <a:srgbClr val="B00042"/>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a:solidFill>
                  <a:srgbClr val="B00042"/>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600" b="0">
                <a:solidFill>
                  <a:schemeClr val="tx1"/>
                </a:solidFill>
                <a:latin typeface="Helvetica" panose="020B0604020202020204" pitchFamily="34" charset="0"/>
              </a:rPr>
              <a:t>Hand </a:t>
            </a:r>
            <a:r>
              <a:rPr lang="en-US" altLang="ja-JP" sz="1600" b="0" err="1">
                <a:solidFill>
                  <a:schemeClr val="tx1"/>
                </a:solidFill>
                <a:latin typeface="Helvetica" panose="020B0604020202020204" pitchFamily="34" charset="0"/>
              </a:rPr>
              <a:t>mit</a:t>
            </a:r>
            <a:r>
              <a:rPr lang="en-US" altLang="ja-JP" sz="1600" b="0">
                <a:solidFill>
                  <a:schemeClr val="tx1"/>
                </a:solidFill>
                <a:latin typeface="Helvetica" panose="020B0604020202020204" pitchFamily="34" charset="0"/>
              </a:rPr>
              <a:t> </a:t>
            </a:r>
            <a:r>
              <a:rPr lang="en-US" altLang="ja-JP" sz="1600" b="0" err="1">
                <a:solidFill>
                  <a:schemeClr val="tx1"/>
                </a:solidFill>
                <a:latin typeface="Helvetica" panose="020B0604020202020204" pitchFamily="34" charset="0"/>
              </a:rPr>
              <a:t>Ringen</a:t>
            </a:r>
            <a:r>
              <a:rPr lang="en-US" altLang="ja-JP" sz="1600" b="0">
                <a:solidFill>
                  <a:schemeClr val="tx1"/>
                </a:solidFill>
                <a:latin typeface="Helvetica" panose="020B0604020202020204" pitchFamily="34" charset="0"/>
              </a:rPr>
              <a:t> (Hand with Rings). One of the first radiographs by </a:t>
            </a:r>
            <a:r>
              <a:rPr lang="en-US" altLang="ja-JP" sz="1600" b="0" err="1">
                <a:solidFill>
                  <a:schemeClr val="tx1"/>
                </a:solidFill>
                <a:latin typeface="Helvetica" panose="020B0604020202020204" pitchFamily="34" charset="0"/>
              </a:rPr>
              <a:t>Röntgen</a:t>
            </a:r>
            <a:r>
              <a:rPr lang="en-US" altLang="ja-JP" sz="1600" b="0">
                <a:solidFill>
                  <a:schemeClr val="tx1"/>
                </a:solidFill>
                <a:latin typeface="Helvetica" panose="020B0604020202020204" pitchFamily="34" charset="0"/>
              </a:rPr>
              <a:t> of the left hand of his wife Bertha, presented to Prof. Ludwig Zehnder of the </a:t>
            </a:r>
            <a:r>
              <a:rPr lang="en-US" altLang="ja-JP" sz="1600" b="0" err="1">
                <a:solidFill>
                  <a:schemeClr val="tx1"/>
                </a:solidFill>
                <a:latin typeface="Helvetica" panose="020B0604020202020204" pitchFamily="34" charset="0"/>
              </a:rPr>
              <a:t>Physik</a:t>
            </a:r>
            <a:r>
              <a:rPr lang="en-US" altLang="ja-JP" sz="1600" b="0">
                <a:solidFill>
                  <a:schemeClr val="tx1"/>
                </a:solidFill>
                <a:latin typeface="Helvetica" panose="020B0604020202020204" pitchFamily="34" charset="0"/>
              </a:rPr>
              <a:t> </a:t>
            </a:r>
            <a:r>
              <a:rPr lang="en-US" altLang="ja-JP" sz="1600" b="0" err="1">
                <a:solidFill>
                  <a:schemeClr val="tx1"/>
                </a:solidFill>
                <a:latin typeface="Helvetica" panose="020B0604020202020204" pitchFamily="34" charset="0"/>
              </a:rPr>
              <a:t>Institut</a:t>
            </a:r>
            <a:r>
              <a:rPr lang="en-US" altLang="ja-JP" sz="1600" b="0">
                <a:solidFill>
                  <a:schemeClr val="tx1"/>
                </a:solidFill>
                <a:latin typeface="Helvetica" panose="020B0604020202020204" pitchFamily="34" charset="0"/>
              </a:rPr>
              <a:t>, University of Freiburg, on 1st January, 1896 </a:t>
            </a:r>
            <a:r>
              <a:rPr lang="en-US" altLang="ja-JP" sz="1200" b="0">
                <a:solidFill>
                  <a:schemeClr val="tx1"/>
                </a:solidFill>
                <a:latin typeface="Helvetica" panose="020B0604020202020204" pitchFamily="34" charset="0"/>
              </a:rPr>
              <a:t>(Wikimedia Commons)</a:t>
            </a:r>
          </a:p>
        </p:txBody>
      </p:sp>
      <p:pic>
        <p:nvPicPr>
          <p:cNvPr id="7" name="Picture 8">
            <a:extLst>
              <a:ext uri="{FF2B5EF4-FFF2-40B4-BE49-F238E27FC236}">
                <a16:creationId xmlns:a16="http://schemas.microsoft.com/office/drawing/2014/main" id="{862FD73D-1E0C-7125-99B1-F2E76857D806}"/>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8474867" y="274638"/>
            <a:ext cx="2667000"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9">
            <a:extLst>
              <a:ext uri="{FF2B5EF4-FFF2-40B4-BE49-F238E27FC236}">
                <a16:creationId xmlns:a16="http://schemas.microsoft.com/office/drawing/2014/main" id="{DD88DE30-F5B3-EF08-0C54-10B6C5EEE9A4}"/>
              </a:ext>
            </a:extLst>
          </p:cNvPr>
          <p:cNvSpPr>
            <a:spLocks noChangeArrowheads="1"/>
          </p:cNvSpPr>
          <p:nvPr/>
        </p:nvSpPr>
        <p:spPr bwMode="auto">
          <a:xfrm>
            <a:off x="8635207" y="4549651"/>
            <a:ext cx="288448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800" b="1">
                <a:solidFill>
                  <a:srgbClr val="B00042"/>
                </a:solidFill>
                <a:latin typeface="Calibri" panose="020F0502020204030204" pitchFamily="34" charset="0"/>
                <a:ea typeface="ＭＳ Ｐゴシック" panose="020B0600070205080204" pitchFamily="50" charset="-128"/>
              </a:defRPr>
            </a:lvl1pPr>
            <a:lvl2pPr marL="742950" indent="-285750">
              <a:spcBef>
                <a:spcPct val="20000"/>
              </a:spcBef>
              <a:buFont typeface="Times" panose="02020603050405020304" pitchFamily="18" charset="0"/>
              <a:buChar char="–"/>
              <a:defRPr sz="2400">
                <a:solidFill>
                  <a:srgbClr val="B00042"/>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000">
                <a:solidFill>
                  <a:srgbClr val="B00042"/>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a:solidFill>
                  <a:srgbClr val="B00042"/>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a:solidFill>
                  <a:srgbClr val="B00042"/>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600" b="0">
                <a:solidFill>
                  <a:schemeClr val="tx1"/>
                </a:solidFill>
                <a:latin typeface="Helvetica" panose="020B0604020202020204" pitchFamily="34" charset="0"/>
              </a:rPr>
              <a:t>Radiograph) taken by </a:t>
            </a:r>
            <a:r>
              <a:rPr lang="en-US" altLang="ja-JP" sz="1600" b="0" err="1">
                <a:solidFill>
                  <a:schemeClr val="tx1"/>
                </a:solidFill>
                <a:latin typeface="Helvetica" panose="020B0604020202020204" pitchFamily="34" charset="0"/>
              </a:rPr>
              <a:t>Röntgen</a:t>
            </a:r>
            <a:r>
              <a:rPr lang="en-US" altLang="ja-JP" sz="1600" b="0">
                <a:solidFill>
                  <a:schemeClr val="tx1"/>
                </a:solidFill>
                <a:latin typeface="Helvetica" panose="020B0604020202020204" pitchFamily="34" charset="0"/>
              </a:rPr>
              <a:t> of Albert von </a:t>
            </a:r>
            <a:r>
              <a:rPr lang="en-US" altLang="ja-JP" sz="1600" b="0" err="1">
                <a:solidFill>
                  <a:schemeClr val="tx1"/>
                </a:solidFill>
                <a:latin typeface="Helvetica" panose="020B0604020202020204" pitchFamily="34" charset="0"/>
              </a:rPr>
              <a:t>Kölliker’s</a:t>
            </a:r>
            <a:r>
              <a:rPr lang="en-US" altLang="ja-JP" sz="1600" b="0">
                <a:solidFill>
                  <a:schemeClr val="tx1"/>
                </a:solidFill>
                <a:latin typeface="Helvetica" panose="020B0604020202020204" pitchFamily="34" charset="0"/>
              </a:rPr>
              <a:t> hand at a public lecture </a:t>
            </a:r>
            <a:r>
              <a:rPr lang="en-US" altLang="ja-JP" sz="1200" b="0">
                <a:solidFill>
                  <a:schemeClr val="tx1"/>
                </a:solidFill>
                <a:latin typeface="Helvetica" panose="020B0604020202020204" pitchFamily="34" charset="0"/>
              </a:rPr>
              <a:t>(Wikimedia Commons)</a:t>
            </a:r>
          </a:p>
        </p:txBody>
      </p:sp>
      <p:sp>
        <p:nvSpPr>
          <p:cNvPr id="9" name="Title 1">
            <a:extLst>
              <a:ext uri="{FF2B5EF4-FFF2-40B4-BE49-F238E27FC236}">
                <a16:creationId xmlns:a16="http://schemas.microsoft.com/office/drawing/2014/main" id="{52DA950C-E077-99B1-73F5-0E3E3CEF4D9F}"/>
              </a:ext>
            </a:extLst>
          </p:cNvPr>
          <p:cNvSpPr txBox="1">
            <a:spLocks/>
          </p:cNvSpPr>
          <p:nvPr/>
        </p:nvSpPr>
        <p:spPr>
          <a:xfrm>
            <a:off x="3717132" y="1112206"/>
            <a:ext cx="2873375" cy="384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2800">
                <a:latin typeface="Helvetica" panose="020B0604020202020204" pitchFamily="34" charset="0"/>
                <a:ea typeface="ＭＳ Ｐゴシック" panose="020B0600070205080204" pitchFamily="50" charset="-128"/>
              </a:rPr>
              <a:t>Röntgen</a:t>
            </a:r>
            <a:endParaRPr lang="en-US" altLang="ja-JP" sz="2800">
              <a:ea typeface="ＭＳ Ｐゴシック" panose="020B0600070205080204" pitchFamily="50" charset="-128"/>
            </a:endParaRPr>
          </a:p>
        </p:txBody>
      </p:sp>
    </p:spTree>
    <p:extLst>
      <p:ext uri="{BB962C8B-B14F-4D97-AF65-F5344CB8AC3E}">
        <p14:creationId xmlns:p14="http://schemas.microsoft.com/office/powerpoint/2010/main" val="3104283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a:extLst>
              <a:ext uri="{FF2B5EF4-FFF2-40B4-BE49-F238E27FC236}">
                <a16:creationId xmlns:a16="http://schemas.microsoft.com/office/drawing/2014/main" id="{F96A7406-106A-4760-BACB-6FA8447DA97F}"/>
              </a:ext>
            </a:extLst>
          </p:cNvPr>
          <p:cNvSpPr>
            <a:spLocks noGrp="1"/>
          </p:cNvSpPr>
          <p:nvPr>
            <p:ph idx="1"/>
          </p:nvPr>
        </p:nvSpPr>
        <p:spPr>
          <a:xfrm>
            <a:off x="473413" y="1345019"/>
            <a:ext cx="3088310" cy="4167962"/>
          </a:xfrm>
        </p:spPr>
        <p:txBody>
          <a:bodyPr vert="horz" lIns="91440" tIns="45720" rIns="91440" bIns="45720" rtlCol="0" anchor="t">
            <a:normAutofit/>
          </a:bodyPr>
          <a:lstStyle/>
          <a:p>
            <a:r>
              <a:rPr lang="en-US" altLang="ja-JP" sz="2200">
                <a:ea typeface="ＭＳ Ｐゴシック"/>
              </a:rPr>
              <a:t>X-rays used on archaeological human remains soon after their discovery by Röntgen  </a:t>
            </a:r>
            <a:endParaRPr lang="en-US" altLang="ja-JP" sz="2200">
              <a:ea typeface="ＭＳ Ｐゴシック" panose="020B0600070205080204" pitchFamily="50" charset="-128"/>
            </a:endParaRPr>
          </a:p>
          <a:p>
            <a:pPr lvl="1"/>
            <a:r>
              <a:rPr lang="en-US" altLang="ja-JP" sz="2200">
                <a:ea typeface="ＭＳ Ｐゴシック"/>
              </a:rPr>
              <a:t>W. König 1896 ‘14 photographs with X-rays</a:t>
            </a:r>
            <a:r>
              <a:rPr lang="mr-IN" altLang="ja-JP" sz="2200">
                <a:ea typeface="Mangal" panose="02040503050203030202" pitchFamily="18" charset="0"/>
                <a:cs typeface="Mangal"/>
              </a:rPr>
              <a:t>…</a:t>
            </a:r>
            <a:r>
              <a:rPr lang="en-US" altLang="ja-JP" sz="2200">
                <a:ea typeface="ＭＳ Ｐゴシック"/>
              </a:rPr>
              <a:t>’ </a:t>
            </a:r>
            <a:endParaRPr lang="en-US" altLang="ja-JP" sz="2200">
              <a:ea typeface="ＭＳ Ｐゴシック" panose="020B0600070205080204" pitchFamily="50" charset="-128"/>
              <a:cs typeface="Calibri"/>
            </a:endParaRPr>
          </a:p>
          <a:p>
            <a:pPr lvl="1"/>
            <a:r>
              <a:rPr lang="en-US" altLang="ja-JP" sz="2200">
                <a:ea typeface="ＭＳ Ｐゴシック"/>
              </a:rPr>
              <a:t>Röntgen made the radiograph of his wife’s hand in December 1895</a:t>
            </a:r>
            <a:endParaRPr lang="en-US" altLang="ja-JP" sz="2200">
              <a:ea typeface="ＭＳ Ｐゴシック"/>
              <a:cs typeface="Calibri"/>
            </a:endParaRPr>
          </a:p>
          <a:p>
            <a:endParaRPr lang="en-US" altLang="ja-JP" sz="2200">
              <a:ea typeface="ＭＳ Ｐゴシック" panose="020B0600070205080204" pitchFamily="50" charset="-128"/>
            </a:endParaRPr>
          </a:p>
        </p:txBody>
      </p:sp>
      <p:pic>
        <p:nvPicPr>
          <p:cNvPr id="22531" name="Picture 1">
            <a:extLst>
              <a:ext uri="{FF2B5EF4-FFF2-40B4-BE49-F238E27FC236}">
                <a16:creationId xmlns:a16="http://schemas.microsoft.com/office/drawing/2014/main" id="{EA202F42-39F8-406F-9EB2-9705A232786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280718" y="-21267"/>
            <a:ext cx="1911282" cy="6018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C7559BF-B970-42D3-965D-63807F630F40}"/>
              </a:ext>
            </a:extLst>
          </p:cNvPr>
          <p:cNvSpPr/>
          <p:nvPr/>
        </p:nvSpPr>
        <p:spPr>
          <a:xfrm rot="16200000">
            <a:off x="6941528" y="2511766"/>
            <a:ext cx="5475701" cy="954107"/>
          </a:xfrm>
          <a:prstGeom prst="rect">
            <a:avLst/>
          </a:prstGeom>
        </p:spPr>
        <p:txBody>
          <a:bodyPr wrap="square">
            <a:spAutoFit/>
          </a:bodyPr>
          <a:lstStyle/>
          <a:p>
            <a:pPr>
              <a:defRPr/>
            </a:pPr>
            <a:r>
              <a:rPr lang="en-US" sz="1400">
                <a:latin typeface="+mj-lt"/>
                <a:ea typeface="ＭＳ Ｐゴシック" charset="-128"/>
              </a:rPr>
              <a:t>Photograph of the bandaged ancient Egyptian child mummy from the </a:t>
            </a:r>
            <a:r>
              <a:rPr lang="en-US" sz="1400" err="1">
                <a:latin typeface="+mj-lt"/>
                <a:ea typeface="ＭＳ Ｐゴシック" charset="-128"/>
              </a:rPr>
              <a:t>Senckenberg</a:t>
            </a:r>
            <a:r>
              <a:rPr lang="en-US" sz="1400">
                <a:latin typeface="+mj-lt"/>
                <a:ea typeface="ＭＳ Ｐゴシック" charset="-128"/>
              </a:rPr>
              <a:t> Museum of Natural History in Frankfurt </a:t>
            </a:r>
            <a:r>
              <a:rPr lang="en-US" sz="1400" err="1">
                <a:latin typeface="+mj-lt"/>
                <a:ea typeface="ＭＳ Ｐゴシック" charset="-128"/>
              </a:rPr>
              <a:t>a.M.</a:t>
            </a:r>
            <a:r>
              <a:rPr lang="en-US" sz="1400">
                <a:latin typeface="+mj-lt"/>
                <a:ea typeface="ＭＳ Ｐゴシック" charset="-128"/>
              </a:rPr>
              <a:t> (inventory number ÄS 18). </a:t>
            </a:r>
          </a:p>
          <a:p>
            <a:pPr>
              <a:defRPr/>
            </a:pPr>
            <a:r>
              <a:rPr lang="en-US" sz="1400">
                <a:latin typeface="+mj-lt"/>
                <a:ea typeface="ＭＳ Ｐゴシック" charset="-128"/>
              </a:rPr>
              <a:t>(</a:t>
            </a:r>
            <a:r>
              <a:rPr lang="en-US" sz="1400" err="1">
                <a:latin typeface="+mj-lt"/>
                <a:ea typeface="ＭＳ Ｐゴシック" charset="-128"/>
              </a:rPr>
              <a:t>Zesch</a:t>
            </a:r>
            <a:r>
              <a:rPr lang="en-US" sz="1400">
                <a:latin typeface="+mj-lt"/>
                <a:ea typeface="ＭＳ Ｐゴシック" charset="-128"/>
              </a:rPr>
              <a:t> et al 2016)</a:t>
            </a:r>
          </a:p>
        </p:txBody>
      </p:sp>
      <p:pic>
        <p:nvPicPr>
          <p:cNvPr id="22533" name="Picture 4">
            <a:extLst>
              <a:ext uri="{FF2B5EF4-FFF2-40B4-BE49-F238E27FC236}">
                <a16:creationId xmlns:a16="http://schemas.microsoft.com/office/drawing/2014/main" id="{62CFA61C-66B8-4CE8-9BEB-62E6783500E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84657" y="250969"/>
            <a:ext cx="3824213" cy="496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8D49443-07C1-469B-8AA0-B01B3186B9CA}"/>
              </a:ext>
            </a:extLst>
          </p:cNvPr>
          <p:cNvSpPr/>
          <p:nvPr/>
        </p:nvSpPr>
        <p:spPr>
          <a:xfrm>
            <a:off x="4381500" y="5266727"/>
            <a:ext cx="3429000" cy="647700"/>
          </a:xfrm>
          <a:prstGeom prst="rect">
            <a:avLst/>
          </a:prstGeom>
        </p:spPr>
        <p:txBody>
          <a:bodyPr>
            <a:spAutoFit/>
          </a:bodyPr>
          <a:lstStyle/>
          <a:p>
            <a:pPr>
              <a:defRPr/>
            </a:pPr>
            <a:r>
              <a:rPr lang="en-US" sz="1200">
                <a:latin typeface="+mj-lt"/>
                <a:ea typeface="ＭＳ Ｐゴシック" charset="-128"/>
              </a:rPr>
              <a:t>W. </a:t>
            </a:r>
            <a:r>
              <a:rPr lang="en-US" sz="1200" err="1">
                <a:latin typeface="+mj-lt"/>
                <a:ea typeface="ＭＳ Ｐゴシック" charset="-128"/>
              </a:rPr>
              <a:t>König</a:t>
            </a:r>
            <a:r>
              <a:rPr lang="en-US" sz="1200">
                <a:latin typeface="+mj-lt"/>
                <a:ea typeface="ＭＳ Ｐゴシック" charset="-128"/>
              </a:rPr>
              <a:t> 1896 </a:t>
            </a:r>
            <a:r>
              <a:rPr lang="en-US" sz="1200" i="1">
                <a:latin typeface="+mj-lt"/>
                <a:ea typeface="ＭＳ Ｐゴシック" charset="-128"/>
              </a:rPr>
              <a:t>14 </a:t>
            </a:r>
            <a:r>
              <a:rPr lang="en-US" sz="1200" i="1" err="1">
                <a:latin typeface="+mj-lt"/>
                <a:ea typeface="ＭＳ Ｐゴシック" charset="-128"/>
              </a:rPr>
              <a:t>Photographien</a:t>
            </a:r>
            <a:r>
              <a:rPr lang="en-US" sz="1200" i="1">
                <a:latin typeface="+mj-lt"/>
                <a:ea typeface="ＭＳ Ｐゴシック" charset="-128"/>
              </a:rPr>
              <a:t> </a:t>
            </a:r>
            <a:r>
              <a:rPr lang="en-US" sz="1200" i="1" err="1">
                <a:latin typeface="+mj-lt"/>
                <a:ea typeface="ＭＳ Ｐゴシック" charset="-128"/>
              </a:rPr>
              <a:t>mit</a:t>
            </a:r>
            <a:r>
              <a:rPr lang="en-US" sz="1200" i="1">
                <a:latin typeface="+mj-lt"/>
                <a:ea typeface="ＭＳ Ｐゴシック" charset="-128"/>
              </a:rPr>
              <a:t> </a:t>
            </a:r>
            <a:r>
              <a:rPr lang="en-US" sz="1200" i="1" err="1">
                <a:latin typeface="+mj-lt"/>
                <a:ea typeface="ＭＳ Ｐゴシック" charset="-128"/>
              </a:rPr>
              <a:t>Röntgen-Strahlen</a:t>
            </a:r>
            <a:r>
              <a:rPr lang="en-US" sz="1200" i="1">
                <a:latin typeface="+mj-lt"/>
                <a:ea typeface="ＭＳ Ｐゴシック" charset="-128"/>
              </a:rPr>
              <a:t> </a:t>
            </a:r>
            <a:r>
              <a:rPr lang="en-US" sz="1200" i="1" err="1">
                <a:latin typeface="+mj-lt"/>
                <a:ea typeface="ＭＳ Ｐゴシック" charset="-128"/>
              </a:rPr>
              <a:t>aufgenommen</a:t>
            </a:r>
            <a:r>
              <a:rPr lang="en-US" sz="1200" i="1">
                <a:latin typeface="+mj-lt"/>
                <a:ea typeface="ＭＳ Ｐゴシック" charset="-128"/>
              </a:rPr>
              <a:t> </a:t>
            </a:r>
            <a:r>
              <a:rPr lang="en-US" sz="1200" i="1" err="1">
                <a:latin typeface="+mj-lt"/>
                <a:ea typeface="ＭＳ Ｐゴシック" charset="-128"/>
              </a:rPr>
              <a:t>im</a:t>
            </a:r>
            <a:r>
              <a:rPr lang="en-US" sz="1200" i="1">
                <a:latin typeface="+mj-lt"/>
                <a:ea typeface="ＭＳ Ｐゴシック" charset="-128"/>
              </a:rPr>
              <a:t> </a:t>
            </a:r>
            <a:r>
              <a:rPr lang="en-US" sz="1200" i="1" err="1">
                <a:latin typeface="+mj-lt"/>
                <a:ea typeface="ＭＳ Ｐゴシック" charset="-128"/>
              </a:rPr>
              <a:t>Physikalischen</a:t>
            </a:r>
            <a:r>
              <a:rPr lang="en-US" sz="1200" i="1">
                <a:latin typeface="+mj-lt"/>
                <a:ea typeface="ＭＳ Ｐゴシック" charset="-128"/>
              </a:rPr>
              <a:t> </a:t>
            </a:r>
            <a:r>
              <a:rPr lang="en-US" sz="1200" i="1" err="1">
                <a:latin typeface="+mj-lt"/>
                <a:ea typeface="ＭＳ Ｐゴシック" charset="-128"/>
              </a:rPr>
              <a:t>Verein</a:t>
            </a:r>
            <a:r>
              <a:rPr lang="en-US" sz="1200" i="1">
                <a:latin typeface="+mj-lt"/>
                <a:ea typeface="ＭＳ Ｐゴシック" charset="-128"/>
              </a:rPr>
              <a:t> </a:t>
            </a:r>
            <a:r>
              <a:rPr lang="en-US" sz="1200" i="1" err="1">
                <a:latin typeface="+mj-lt"/>
                <a:ea typeface="ＭＳ Ｐゴシック" charset="-128"/>
              </a:rPr>
              <a:t>zu</a:t>
            </a:r>
            <a:r>
              <a:rPr lang="en-US" sz="1200" i="1">
                <a:latin typeface="+mj-lt"/>
                <a:ea typeface="ＭＳ Ｐゴシック" charset="-128"/>
              </a:rPr>
              <a:t> Frankfurt a. M</a:t>
            </a:r>
            <a:r>
              <a:rPr lang="en-US" sz="1200">
                <a:latin typeface="+mj-lt"/>
                <a:ea typeface="ＭＳ Ｐゴシック" charset="-128"/>
              </a:rPr>
              <a:t>., Johann </a:t>
            </a:r>
            <a:r>
              <a:rPr lang="en-US" sz="1200" err="1">
                <a:latin typeface="+mj-lt"/>
                <a:ea typeface="ＭＳ Ｐゴシック" charset="-128"/>
              </a:rPr>
              <a:t>Ambrosius</a:t>
            </a:r>
            <a:r>
              <a:rPr lang="en-US" sz="1200">
                <a:latin typeface="+mj-lt"/>
                <a:ea typeface="ＭＳ Ｐゴシック" charset="-128"/>
              </a:rPr>
              <a:t> Barth, Leipzig.</a:t>
            </a:r>
          </a:p>
        </p:txBody>
      </p:sp>
      <p:pic>
        <p:nvPicPr>
          <p:cNvPr id="5" name="Picture 8" descr="Shape, rectangle&#10;&#10;Description automatically generated">
            <a:extLst>
              <a:ext uri="{FF2B5EF4-FFF2-40B4-BE49-F238E27FC236}">
                <a16:creationId xmlns:a16="http://schemas.microsoft.com/office/drawing/2014/main" id="{3418A34E-5DBD-5699-A8B9-B43F821D16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84" y="1"/>
            <a:ext cx="8445988" cy="871268"/>
          </a:xfrm>
          <a:prstGeom prst="rect">
            <a:avLst/>
          </a:prstGeom>
        </p:spPr>
      </p:pic>
      <p:sp>
        <p:nvSpPr>
          <p:cNvPr id="7" name="TextBox 4">
            <a:extLst>
              <a:ext uri="{FF2B5EF4-FFF2-40B4-BE49-F238E27FC236}">
                <a16:creationId xmlns:a16="http://schemas.microsoft.com/office/drawing/2014/main" id="{C014FD8B-124E-5157-376D-9280874B7301}"/>
              </a:ext>
            </a:extLst>
          </p:cNvPr>
          <p:cNvSpPr txBox="1"/>
          <p:nvPr/>
        </p:nvSpPr>
        <p:spPr>
          <a:xfrm>
            <a:off x="-11584" y="250969"/>
            <a:ext cx="76146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Arial"/>
                <a:cs typeface="Arial"/>
              </a:rPr>
              <a:t>Rapid uptake of other technologies: Radiography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5E281949-6390-0AC2-5C13-3491C6B5BF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7900942" cy="871268"/>
          </a:xfrm>
          <a:prstGeom prst="rect">
            <a:avLst/>
          </a:prstGeom>
        </p:spPr>
      </p:pic>
      <p:sp>
        <p:nvSpPr>
          <p:cNvPr id="5" name="TextBox 2">
            <a:extLst>
              <a:ext uri="{FF2B5EF4-FFF2-40B4-BE49-F238E27FC236}">
                <a16:creationId xmlns:a16="http://schemas.microsoft.com/office/drawing/2014/main" id="{0F864339-EBD6-55D4-D362-B38674DEB07B}"/>
              </a:ext>
            </a:extLst>
          </p:cNvPr>
          <p:cNvSpPr txBox="1"/>
          <p:nvPr/>
        </p:nvSpPr>
        <p:spPr>
          <a:xfrm>
            <a:off x="63928" y="271289"/>
            <a:ext cx="7006723" cy="366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Arial"/>
                <a:cs typeface="Arial"/>
              </a:rPr>
              <a:t>SR beamlines used so far for human </a:t>
            </a:r>
            <a:r>
              <a:rPr lang="en-US" b="1" err="1">
                <a:solidFill>
                  <a:schemeClr val="bg1"/>
                </a:solidFill>
                <a:latin typeface="Arial"/>
                <a:cs typeface="Arial"/>
              </a:rPr>
              <a:t>bioarchaeology</a:t>
            </a:r>
            <a:endParaRPr lang="en-US" b="1">
              <a:solidFill>
                <a:schemeClr val="bg1"/>
              </a:solidFill>
              <a:latin typeface="Arial"/>
              <a:cs typeface="Arial"/>
            </a:endParaRPr>
          </a:p>
        </p:txBody>
      </p:sp>
      <p:graphicFrame>
        <p:nvGraphicFramePr>
          <p:cNvPr id="3" name="グラフ 2">
            <a:extLst>
              <a:ext uri="{FF2B5EF4-FFF2-40B4-BE49-F238E27FC236}">
                <a16:creationId xmlns:a16="http://schemas.microsoft.com/office/drawing/2014/main" id="{AD96F9D7-F0E5-823C-8D3E-9690366CAC43}"/>
              </a:ext>
            </a:extLst>
          </p:cNvPr>
          <p:cNvGraphicFramePr>
            <a:graphicFrameLocks/>
          </p:cNvGraphicFramePr>
          <p:nvPr>
            <p:extLst>
              <p:ext uri="{D42A27DB-BD31-4B8C-83A1-F6EECF244321}">
                <p14:modId xmlns:p14="http://schemas.microsoft.com/office/powerpoint/2010/main" val="3409317796"/>
              </p:ext>
            </p:extLst>
          </p:nvPr>
        </p:nvGraphicFramePr>
        <p:xfrm>
          <a:off x="473241" y="1409700"/>
          <a:ext cx="8093542" cy="4038600"/>
        </p:xfrm>
        <a:graphic>
          <a:graphicData uri="http://schemas.openxmlformats.org/drawingml/2006/chart">
            <c:chart xmlns:c="http://schemas.openxmlformats.org/drawingml/2006/chart" xmlns:r="http://schemas.openxmlformats.org/officeDocument/2006/relationships" r:id="rId3"/>
          </a:graphicData>
        </a:graphic>
      </p:graphicFrame>
      <p:sp>
        <p:nvSpPr>
          <p:cNvPr id="7" name="テキスト ボックス 6">
            <a:extLst>
              <a:ext uri="{FF2B5EF4-FFF2-40B4-BE49-F238E27FC236}">
                <a16:creationId xmlns:a16="http://schemas.microsoft.com/office/drawing/2014/main" id="{5A3C21D7-7036-2A74-B509-C703D20FD95E}"/>
              </a:ext>
            </a:extLst>
          </p:cNvPr>
          <p:cNvSpPr txBox="1"/>
          <p:nvPr/>
        </p:nvSpPr>
        <p:spPr>
          <a:xfrm>
            <a:off x="5566703" y="3639810"/>
            <a:ext cx="3007896" cy="369332"/>
          </a:xfrm>
          <a:prstGeom prst="rect">
            <a:avLst/>
          </a:prstGeom>
          <a:noFill/>
        </p:spPr>
        <p:txBody>
          <a:bodyPr wrap="square" lIns="91440" tIns="45720" rIns="91440" bIns="45720" rtlCol="0" anchor="t">
            <a:spAutoFit/>
          </a:bodyPr>
          <a:lstStyle/>
          <a:p>
            <a:r>
              <a:rPr kumimoji="1" lang="en-US" altLang="ja-JP">
                <a:ea typeface="游ゴシック"/>
              </a:rPr>
              <a:t>XRF, XANES, EXAFS</a:t>
            </a:r>
            <a:endParaRPr kumimoji="1" lang="ja-JP" altLang="en-US">
              <a:ea typeface="游ゴシック"/>
            </a:endParaRPr>
          </a:p>
        </p:txBody>
      </p:sp>
      <p:sp>
        <p:nvSpPr>
          <p:cNvPr id="8" name="テキスト ボックス 7">
            <a:extLst>
              <a:ext uri="{FF2B5EF4-FFF2-40B4-BE49-F238E27FC236}">
                <a16:creationId xmlns:a16="http://schemas.microsoft.com/office/drawing/2014/main" id="{3080CB1E-CE93-A7B2-BE27-FD784AFFBE46}"/>
              </a:ext>
            </a:extLst>
          </p:cNvPr>
          <p:cNvSpPr txBox="1"/>
          <p:nvPr/>
        </p:nvSpPr>
        <p:spPr>
          <a:xfrm>
            <a:off x="5566703" y="4009142"/>
            <a:ext cx="3007896" cy="369332"/>
          </a:xfrm>
          <a:prstGeom prst="rect">
            <a:avLst/>
          </a:prstGeom>
          <a:noFill/>
        </p:spPr>
        <p:txBody>
          <a:bodyPr wrap="square" rtlCol="0">
            <a:spAutoFit/>
          </a:bodyPr>
          <a:lstStyle/>
          <a:p>
            <a:r>
              <a:rPr kumimoji="1" lang="en-US" altLang="ja-JP" err="1"/>
              <a:t>microCT</a:t>
            </a:r>
            <a:r>
              <a:rPr kumimoji="1" lang="en-US" altLang="ja-JP"/>
              <a:t> </a:t>
            </a:r>
            <a:endParaRPr kumimoji="1" lang="ja-JP" altLang="en-US"/>
          </a:p>
        </p:txBody>
      </p:sp>
      <p:sp>
        <p:nvSpPr>
          <p:cNvPr id="9" name="テキスト ボックス 8">
            <a:extLst>
              <a:ext uri="{FF2B5EF4-FFF2-40B4-BE49-F238E27FC236}">
                <a16:creationId xmlns:a16="http://schemas.microsoft.com/office/drawing/2014/main" id="{6DADE426-CA0E-A89C-F6EE-8A3103F9A5F8}"/>
              </a:ext>
            </a:extLst>
          </p:cNvPr>
          <p:cNvSpPr txBox="1"/>
          <p:nvPr/>
        </p:nvSpPr>
        <p:spPr>
          <a:xfrm>
            <a:off x="5558887" y="4378474"/>
            <a:ext cx="3007896" cy="369332"/>
          </a:xfrm>
          <a:prstGeom prst="rect">
            <a:avLst/>
          </a:prstGeom>
          <a:noFill/>
        </p:spPr>
        <p:txBody>
          <a:bodyPr wrap="square" rtlCol="0">
            <a:spAutoFit/>
          </a:bodyPr>
          <a:lstStyle/>
          <a:p>
            <a:r>
              <a:rPr kumimoji="1" lang="en-US" altLang="ja-JP"/>
              <a:t>IR </a:t>
            </a:r>
            <a:endParaRPr kumimoji="1" lang="ja-JP" altLang="en-US"/>
          </a:p>
        </p:txBody>
      </p:sp>
      <p:sp>
        <p:nvSpPr>
          <p:cNvPr id="10" name="テキスト ボックス 9">
            <a:extLst>
              <a:ext uri="{FF2B5EF4-FFF2-40B4-BE49-F238E27FC236}">
                <a16:creationId xmlns:a16="http://schemas.microsoft.com/office/drawing/2014/main" id="{A7663CB8-67A2-85E6-13A6-C0F67699FE31}"/>
              </a:ext>
            </a:extLst>
          </p:cNvPr>
          <p:cNvSpPr txBox="1"/>
          <p:nvPr/>
        </p:nvSpPr>
        <p:spPr>
          <a:xfrm>
            <a:off x="5558887" y="4774168"/>
            <a:ext cx="3007896" cy="369332"/>
          </a:xfrm>
          <a:prstGeom prst="rect">
            <a:avLst/>
          </a:prstGeom>
          <a:noFill/>
        </p:spPr>
        <p:txBody>
          <a:bodyPr wrap="square" rtlCol="0">
            <a:spAutoFit/>
          </a:bodyPr>
          <a:lstStyle/>
          <a:p>
            <a:r>
              <a:rPr kumimoji="1" lang="en-US" altLang="ja-JP"/>
              <a:t>XRD </a:t>
            </a:r>
            <a:endParaRPr kumimoji="1" lang="ja-JP" altLang="en-US"/>
          </a:p>
        </p:txBody>
      </p:sp>
      <p:sp>
        <p:nvSpPr>
          <p:cNvPr id="11" name="正方形/長方形 10">
            <a:extLst>
              <a:ext uri="{FF2B5EF4-FFF2-40B4-BE49-F238E27FC236}">
                <a16:creationId xmlns:a16="http://schemas.microsoft.com/office/drawing/2014/main" id="{56BA28AC-97DC-8842-D28D-7E361FC98E1D}"/>
              </a:ext>
            </a:extLst>
          </p:cNvPr>
          <p:cNvSpPr/>
          <p:nvPr/>
        </p:nvSpPr>
        <p:spPr>
          <a:xfrm>
            <a:off x="5181692" y="4081513"/>
            <a:ext cx="224590" cy="2245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F9A56BB3-EB70-B7A8-D862-D7FEF06C0D05}"/>
              </a:ext>
            </a:extLst>
          </p:cNvPr>
          <p:cNvSpPr/>
          <p:nvPr/>
        </p:nvSpPr>
        <p:spPr>
          <a:xfrm>
            <a:off x="5181692" y="3724688"/>
            <a:ext cx="224590" cy="224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53547A80-8E82-523F-D929-586536E46271}"/>
              </a:ext>
            </a:extLst>
          </p:cNvPr>
          <p:cNvSpPr/>
          <p:nvPr/>
        </p:nvSpPr>
        <p:spPr>
          <a:xfrm>
            <a:off x="5181692" y="4450845"/>
            <a:ext cx="224590" cy="22459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89ADEEB5-DB9E-8FF5-5D1D-33C108CF2288}"/>
              </a:ext>
            </a:extLst>
          </p:cNvPr>
          <p:cNvSpPr/>
          <p:nvPr/>
        </p:nvSpPr>
        <p:spPr>
          <a:xfrm>
            <a:off x="5181692" y="4846539"/>
            <a:ext cx="224590" cy="22459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2160C015-103F-5203-BBA2-F427035323B0}"/>
              </a:ext>
            </a:extLst>
          </p:cNvPr>
          <p:cNvSpPr txBox="1"/>
          <p:nvPr/>
        </p:nvSpPr>
        <p:spPr>
          <a:xfrm>
            <a:off x="8754393" y="142953"/>
            <a:ext cx="3434777" cy="5632311"/>
          </a:xfrm>
          <a:prstGeom prst="rect">
            <a:avLst/>
          </a:prstGeom>
          <a:noFill/>
        </p:spPr>
        <p:txBody>
          <a:bodyPr wrap="square" lIns="91440" tIns="45720" rIns="91440" bIns="45720" rtlCol="0" anchor="t">
            <a:spAutoFit/>
          </a:bodyPr>
          <a:lstStyle/>
          <a:p>
            <a:r>
              <a:rPr kumimoji="1" lang="en-US" altLang="ja-JP">
                <a:ea typeface="游ゴシック"/>
              </a:rPr>
              <a:t>One human </a:t>
            </a:r>
            <a:r>
              <a:rPr kumimoji="1" lang="en-US" altLang="ja-JP" err="1">
                <a:ea typeface="游ゴシック"/>
              </a:rPr>
              <a:t>bioarchaeology</a:t>
            </a:r>
            <a:r>
              <a:rPr kumimoji="1" lang="en-US" altLang="ja-JP">
                <a:ea typeface="游ゴシック"/>
              </a:rPr>
              <a:t> paper:</a:t>
            </a:r>
          </a:p>
          <a:p>
            <a:pPr marL="285750" indent="-285750">
              <a:buFont typeface="Arial" panose="020B0604020202020204" pitchFamily="34" charset="0"/>
              <a:buChar char="•"/>
            </a:pPr>
            <a:r>
              <a:rPr kumimoji="1" lang="en-US" altLang="ja-JP">
                <a:ea typeface="游ゴシック"/>
              </a:rPr>
              <a:t>LURE D43 (XRD)</a:t>
            </a:r>
            <a:endParaRPr lang="en-US" altLang="ja-JP">
              <a:ea typeface="游ゴシック"/>
              <a:cs typeface="Calibri"/>
            </a:endParaRPr>
          </a:p>
          <a:p>
            <a:pPr marL="285750" indent="-285750">
              <a:buFont typeface="Arial" panose="020B0604020202020204" pitchFamily="34" charset="0"/>
              <a:buChar char="•"/>
            </a:pPr>
            <a:r>
              <a:rPr kumimoji="1" lang="en-US" altLang="ja-JP">
                <a:ea typeface="游ゴシック"/>
              </a:rPr>
              <a:t>LURE MIRAGE-SAS (IR)</a:t>
            </a:r>
            <a:endParaRPr lang="en-US" altLang="ja-JP">
              <a:ea typeface="游ゴシック"/>
              <a:cs typeface="Calibri"/>
            </a:endParaRPr>
          </a:p>
          <a:p>
            <a:pPr marL="285750" indent="-285750">
              <a:buFont typeface="Arial" panose="020B0604020202020204" pitchFamily="34" charset="0"/>
              <a:buChar char="•"/>
            </a:pPr>
            <a:r>
              <a:rPr lang="en-US">
                <a:ea typeface="+mn-lt"/>
                <a:cs typeface="+mn-lt"/>
              </a:rPr>
              <a:t>SOLEIL DIFFABS (XRF)</a:t>
            </a:r>
            <a:endParaRPr kumimoji="1" lang="en-US" altLang="ja-JP">
              <a:ea typeface="游ゴシック"/>
            </a:endParaRPr>
          </a:p>
          <a:p>
            <a:pPr marL="285750" indent="-285750">
              <a:buFont typeface="Arial" panose="020B0604020202020204" pitchFamily="34" charset="0"/>
              <a:buChar char="•"/>
            </a:pPr>
            <a:r>
              <a:rPr kumimoji="1" lang="en-US" altLang="ja-JP">
                <a:ea typeface="游ゴシック"/>
              </a:rPr>
              <a:t>DESY P06 (XRF)</a:t>
            </a:r>
            <a:endParaRPr lang="en-US" altLang="ja-JP">
              <a:ea typeface="游ゴシック"/>
              <a:cs typeface="Calibri"/>
            </a:endParaRPr>
          </a:p>
          <a:p>
            <a:pPr marL="285750" indent="-285750">
              <a:buFont typeface="Arial" panose="020B0604020202020204" pitchFamily="34" charset="0"/>
              <a:buChar char="•"/>
            </a:pPr>
            <a:r>
              <a:rPr kumimoji="1" lang="en-US" altLang="ja-JP">
                <a:ea typeface="游ゴシック"/>
              </a:rPr>
              <a:t>DESY P07 (</a:t>
            </a:r>
            <a:r>
              <a:rPr kumimoji="1" lang="en-US" altLang="ja-JP" err="1">
                <a:ea typeface="游ゴシック"/>
              </a:rPr>
              <a:t>microCT</a:t>
            </a:r>
            <a:r>
              <a:rPr kumimoji="1" lang="en-US" altLang="ja-JP">
                <a:ea typeface="游ゴシック"/>
              </a:rPr>
              <a:t>)</a:t>
            </a:r>
            <a:endParaRPr lang="en-US" altLang="ja-JP">
              <a:ea typeface="游ゴシック"/>
              <a:cs typeface="Calibri"/>
            </a:endParaRPr>
          </a:p>
          <a:p>
            <a:pPr marL="285750" indent="-285750">
              <a:buFont typeface="Arial" panose="020B0604020202020204" pitchFamily="34" charset="0"/>
              <a:buChar char="•"/>
            </a:pPr>
            <a:r>
              <a:rPr kumimoji="1" lang="en-US" altLang="ja-JP">
                <a:ea typeface="游ゴシック"/>
              </a:rPr>
              <a:t>DESY HASYLAB (</a:t>
            </a:r>
            <a:r>
              <a:rPr kumimoji="1" lang="en-US" altLang="ja-JP" err="1">
                <a:ea typeface="游ゴシック"/>
              </a:rPr>
              <a:t>microCT</a:t>
            </a:r>
            <a:r>
              <a:rPr kumimoji="1" lang="en-US" altLang="ja-JP">
                <a:ea typeface="游ゴシック"/>
              </a:rPr>
              <a:t>)</a:t>
            </a:r>
            <a:endParaRPr lang="en-US" altLang="ja-JP">
              <a:ea typeface="游ゴシック"/>
              <a:cs typeface="Calibri"/>
            </a:endParaRPr>
          </a:p>
          <a:p>
            <a:pPr marL="285750" indent="-285750">
              <a:buFont typeface="Arial" panose="020B0604020202020204" pitchFamily="34" charset="0"/>
              <a:buChar char="•"/>
            </a:pPr>
            <a:r>
              <a:rPr kumimoji="1" lang="en-US" altLang="ja-JP">
                <a:ea typeface="游ゴシック"/>
              </a:rPr>
              <a:t>APS 2-BM-A (</a:t>
            </a:r>
            <a:r>
              <a:rPr kumimoji="1" lang="en-US" altLang="ja-JP" err="1">
                <a:ea typeface="游ゴシック"/>
              </a:rPr>
              <a:t>microCT</a:t>
            </a:r>
            <a:r>
              <a:rPr kumimoji="1" lang="en-US" altLang="ja-JP">
                <a:ea typeface="游ゴシック"/>
              </a:rPr>
              <a:t>)</a:t>
            </a:r>
            <a:endParaRPr lang="en-US" altLang="ja-JP">
              <a:ea typeface="游ゴシック"/>
              <a:cs typeface="Calibri"/>
            </a:endParaRPr>
          </a:p>
          <a:p>
            <a:pPr marL="285750" indent="-285750">
              <a:buFont typeface="Arial" panose="020B0604020202020204" pitchFamily="34" charset="0"/>
              <a:buChar char="•"/>
            </a:pPr>
            <a:r>
              <a:rPr kumimoji="1" lang="en-US" altLang="ja-JP">
                <a:ea typeface="游ゴシック"/>
              </a:rPr>
              <a:t>ESRF ID21 (XRF)</a:t>
            </a:r>
            <a:endParaRPr lang="en-US" altLang="ja-JP">
              <a:ea typeface="游ゴシック"/>
              <a:cs typeface="Calibri"/>
            </a:endParaRPr>
          </a:p>
          <a:p>
            <a:pPr marL="285750" indent="-285750">
              <a:buFont typeface="Arial" panose="020B0604020202020204" pitchFamily="34" charset="0"/>
              <a:buChar char="•"/>
            </a:pPr>
            <a:r>
              <a:rPr kumimoji="1" lang="en-US" altLang="ja-JP">
                <a:ea typeface="游ゴシック"/>
              </a:rPr>
              <a:t>ESRF BM05 (</a:t>
            </a:r>
            <a:r>
              <a:rPr kumimoji="1" lang="en-US" altLang="ja-JP" err="1">
                <a:ea typeface="游ゴシック"/>
              </a:rPr>
              <a:t>microCT</a:t>
            </a:r>
            <a:r>
              <a:rPr kumimoji="1" lang="en-US" altLang="ja-JP">
                <a:ea typeface="游ゴシック"/>
              </a:rPr>
              <a:t>)</a:t>
            </a:r>
            <a:endParaRPr lang="en-US" altLang="ja-JP">
              <a:ea typeface="游ゴシック"/>
              <a:cs typeface="Calibri"/>
            </a:endParaRPr>
          </a:p>
          <a:p>
            <a:pPr marL="285750" indent="-285750">
              <a:buFont typeface="Arial" panose="020B0604020202020204" pitchFamily="34" charset="0"/>
              <a:buChar char="•"/>
            </a:pPr>
            <a:r>
              <a:rPr kumimoji="1" lang="en-US" altLang="ja-JP">
                <a:ea typeface="游ゴシック"/>
              </a:rPr>
              <a:t>ESRF ID13 (XRD)</a:t>
            </a:r>
            <a:endParaRPr lang="en-US" altLang="ja-JP">
              <a:ea typeface="游ゴシック"/>
              <a:cs typeface="Calibri"/>
            </a:endParaRPr>
          </a:p>
          <a:p>
            <a:pPr marL="285750" indent="-285750">
              <a:buFont typeface="Arial" panose="020B0604020202020204" pitchFamily="34" charset="0"/>
              <a:buChar char="•"/>
            </a:pPr>
            <a:r>
              <a:rPr kumimoji="1" lang="en-US" altLang="ja-JP">
                <a:ea typeface="游ゴシック"/>
              </a:rPr>
              <a:t>ESRF ID22 (XRF)</a:t>
            </a:r>
            <a:endParaRPr lang="en-US" altLang="ja-JP">
              <a:ea typeface="游ゴシック"/>
              <a:cs typeface="Calibri"/>
            </a:endParaRPr>
          </a:p>
          <a:p>
            <a:pPr marL="285750" indent="-285750">
              <a:buFont typeface="Arial" panose="020B0604020202020204" pitchFamily="34" charset="0"/>
              <a:buChar char="•"/>
            </a:pPr>
            <a:r>
              <a:rPr kumimoji="1" lang="en-US" altLang="ja-JP">
                <a:ea typeface="游ゴシック"/>
              </a:rPr>
              <a:t>ESRF ID18 (SAXS)</a:t>
            </a:r>
            <a:endParaRPr lang="en-US" altLang="ja-JP">
              <a:ea typeface="游ゴシック"/>
              <a:cs typeface="Calibri"/>
            </a:endParaRPr>
          </a:p>
          <a:p>
            <a:pPr marL="285750" indent="-285750">
              <a:buFont typeface="Arial" panose="020B0604020202020204" pitchFamily="34" charset="0"/>
              <a:buChar char="•"/>
            </a:pPr>
            <a:r>
              <a:rPr kumimoji="1" lang="en-US" altLang="ja-JP">
                <a:ea typeface="游ゴシック"/>
              </a:rPr>
              <a:t>NSLS X27A (XRF)</a:t>
            </a:r>
            <a:endParaRPr lang="en-US" altLang="ja-JP">
              <a:ea typeface="游ゴシック"/>
              <a:cs typeface="Calibri"/>
            </a:endParaRPr>
          </a:p>
          <a:p>
            <a:pPr marL="285750" indent="-285750">
              <a:buFont typeface="Arial" panose="020B0604020202020204" pitchFamily="34" charset="0"/>
              <a:buChar char="•"/>
            </a:pPr>
            <a:r>
              <a:rPr kumimoji="1" lang="en-US" altLang="ja-JP">
                <a:ea typeface="游ゴシック"/>
              </a:rPr>
              <a:t>NSLS U10B (IR)</a:t>
            </a:r>
            <a:endParaRPr lang="en-US" altLang="ja-JP">
              <a:ea typeface="游ゴシック"/>
              <a:cs typeface="Calibri"/>
            </a:endParaRPr>
          </a:p>
          <a:p>
            <a:pPr marL="285750" indent="-285750">
              <a:buFont typeface="Arial" panose="020B0604020202020204" pitchFamily="34" charset="0"/>
              <a:buChar char="•"/>
            </a:pPr>
            <a:r>
              <a:rPr kumimoji="1" lang="en-US" altLang="ja-JP">
                <a:ea typeface="游ゴシック"/>
              </a:rPr>
              <a:t>DLS B16 (XRD)</a:t>
            </a:r>
            <a:endParaRPr lang="en-US" altLang="ja-JP">
              <a:ea typeface="游ゴシック"/>
              <a:cs typeface="Calibri"/>
            </a:endParaRPr>
          </a:p>
          <a:p>
            <a:pPr marL="285750" indent="-285750">
              <a:buFont typeface="Arial" panose="020B0604020202020204" pitchFamily="34" charset="0"/>
              <a:buChar char="•"/>
            </a:pPr>
            <a:r>
              <a:rPr kumimoji="1" lang="en-US" altLang="ja-JP">
                <a:ea typeface="游ゴシック"/>
              </a:rPr>
              <a:t>SSRL 7-3 (XAS)</a:t>
            </a:r>
            <a:endParaRPr lang="en-US" altLang="ja-JP">
              <a:ea typeface="游ゴシック"/>
              <a:cs typeface="Calibri"/>
            </a:endParaRPr>
          </a:p>
          <a:p>
            <a:pPr marL="285750" indent="-285750">
              <a:buFont typeface="Arial" panose="020B0604020202020204" pitchFamily="34" charset="0"/>
              <a:buChar char="•"/>
            </a:pPr>
            <a:r>
              <a:rPr kumimoji="1" lang="en-US" altLang="ja-JP">
                <a:ea typeface="游ゴシック"/>
              </a:rPr>
              <a:t>ALS 10.3.2 (XRF, XANES, XRD)</a:t>
            </a:r>
            <a:endParaRPr lang="en-US" altLang="ja-JP">
              <a:ea typeface="游ゴシック"/>
              <a:cs typeface="Calibri"/>
            </a:endParaRPr>
          </a:p>
          <a:p>
            <a:pPr marL="285750" indent="-285750">
              <a:buFont typeface="Arial" panose="020B0604020202020204" pitchFamily="34" charset="0"/>
              <a:buChar char="•"/>
            </a:pPr>
            <a:r>
              <a:rPr kumimoji="1" lang="en-US" altLang="ja-JP">
                <a:ea typeface="游ゴシック"/>
              </a:rPr>
              <a:t>ALS 1.4.3 (IR)</a:t>
            </a:r>
            <a:endParaRPr lang="en-US" altLang="ja-JP">
              <a:ea typeface="游ゴシック"/>
              <a:cs typeface="Calibri"/>
            </a:endParaRPr>
          </a:p>
          <a:p>
            <a:pPr marL="285750" indent="-285750">
              <a:buFont typeface="Arial" panose="020B0604020202020204" pitchFamily="34" charset="0"/>
              <a:buChar char="•"/>
            </a:pPr>
            <a:r>
              <a:rPr kumimoji="1" lang="en-US" altLang="ja-JP">
                <a:ea typeface="游ゴシック"/>
              </a:rPr>
              <a:t>ALS 8.3.2 (</a:t>
            </a:r>
            <a:r>
              <a:rPr kumimoji="1" lang="en-US" altLang="ja-JP" err="1">
                <a:ea typeface="游ゴシック"/>
              </a:rPr>
              <a:t>microCT</a:t>
            </a:r>
            <a:r>
              <a:rPr kumimoji="1" lang="en-US" altLang="ja-JP">
                <a:ea typeface="游ゴシック"/>
              </a:rPr>
              <a:t>)</a:t>
            </a:r>
            <a:endParaRPr lang="en-US" altLang="ja-JP">
              <a:ea typeface="游ゴシック"/>
              <a:cs typeface="Calibri"/>
            </a:endParaRPr>
          </a:p>
        </p:txBody>
      </p:sp>
    </p:spTree>
    <p:extLst>
      <p:ext uri="{BB962C8B-B14F-4D97-AF65-F5344CB8AC3E}">
        <p14:creationId xmlns:p14="http://schemas.microsoft.com/office/powerpoint/2010/main" val="3998131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2AB09E37-F8F1-B0FB-8DAF-1EC8BBD953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38" y="1"/>
            <a:ext cx="7790386" cy="871268"/>
          </a:xfrm>
          <a:prstGeom prst="rect">
            <a:avLst/>
          </a:prstGeom>
        </p:spPr>
      </p:pic>
      <p:sp>
        <p:nvSpPr>
          <p:cNvPr id="2" name="Title 1">
            <a:extLst>
              <a:ext uri="{FF2B5EF4-FFF2-40B4-BE49-F238E27FC236}">
                <a16:creationId xmlns:a16="http://schemas.microsoft.com/office/drawing/2014/main" id="{854DD5C3-ADCC-4E2A-B14B-3ED9843EB132}"/>
              </a:ext>
            </a:extLst>
          </p:cNvPr>
          <p:cNvSpPr>
            <a:spLocks noGrp="1"/>
          </p:cNvSpPr>
          <p:nvPr>
            <p:ph type="title"/>
          </p:nvPr>
        </p:nvSpPr>
        <p:spPr>
          <a:xfrm>
            <a:off x="331368" y="981269"/>
            <a:ext cx="10515600" cy="1325563"/>
          </a:xfrm>
        </p:spPr>
        <p:txBody>
          <a:bodyPr>
            <a:normAutofit/>
          </a:bodyPr>
          <a:lstStyle/>
          <a:p>
            <a:r>
              <a:rPr lang="en-US" dirty="0">
                <a:cs typeface="Calibri Light"/>
              </a:rPr>
              <a:t>SESAME has the core techniques for Human </a:t>
            </a:r>
            <a:r>
              <a:rPr lang="en-US" dirty="0" err="1">
                <a:cs typeface="Calibri Light"/>
              </a:rPr>
              <a:t>Bioarchaeology</a:t>
            </a:r>
            <a:r>
              <a:rPr lang="en-US" dirty="0">
                <a:cs typeface="Calibri Light"/>
              </a:rPr>
              <a:t> and CH applications</a:t>
            </a:r>
            <a:endParaRPr lang="en-US" dirty="0"/>
          </a:p>
        </p:txBody>
      </p:sp>
      <p:sp>
        <p:nvSpPr>
          <p:cNvPr id="3" name="Content Placeholder 2">
            <a:extLst>
              <a:ext uri="{FF2B5EF4-FFF2-40B4-BE49-F238E27FC236}">
                <a16:creationId xmlns:a16="http://schemas.microsoft.com/office/drawing/2014/main" id="{FC43E8D8-E8F0-4B7C-8611-DFBC08D8CB5E}"/>
              </a:ext>
            </a:extLst>
          </p:cNvPr>
          <p:cNvSpPr>
            <a:spLocks noGrp="1"/>
          </p:cNvSpPr>
          <p:nvPr>
            <p:ph idx="1"/>
          </p:nvPr>
        </p:nvSpPr>
        <p:spPr>
          <a:xfrm>
            <a:off x="273269" y="2416833"/>
            <a:ext cx="3618186" cy="4364475"/>
          </a:xfrm>
        </p:spPr>
        <p:txBody>
          <a:bodyPr vert="horz" lIns="91440" tIns="45720" rIns="91440" bIns="45720" rtlCol="0" anchor="t">
            <a:normAutofit/>
          </a:bodyPr>
          <a:lstStyle/>
          <a:p>
            <a:r>
              <a:rPr lang="en-US" dirty="0">
                <a:cs typeface="Calibri"/>
              </a:rPr>
              <a:t>IR (operational)</a:t>
            </a:r>
          </a:p>
          <a:p>
            <a:r>
              <a:rPr lang="en-US" dirty="0">
                <a:cs typeface="Calibri"/>
              </a:rPr>
              <a:t>XRF, XAFS (operational)</a:t>
            </a:r>
          </a:p>
          <a:p>
            <a:r>
              <a:rPr lang="en-US" dirty="0">
                <a:cs typeface="Calibri"/>
              </a:rPr>
              <a:t>SR-</a:t>
            </a:r>
            <a:r>
              <a:rPr lang="en-US" altLang="ja-JP" dirty="0">
                <a:ea typeface="游ゴシック"/>
                <a:cs typeface="Calibri"/>
              </a:rPr>
              <a:t>µ</a:t>
            </a:r>
            <a:r>
              <a:rPr lang="en-US" dirty="0">
                <a:cs typeface="Calibri"/>
              </a:rPr>
              <a:t>CT (operational)</a:t>
            </a:r>
          </a:p>
        </p:txBody>
      </p:sp>
      <p:pic>
        <p:nvPicPr>
          <p:cNvPr id="1026" name="Picture 2">
            <a:extLst>
              <a:ext uri="{FF2B5EF4-FFF2-40B4-BE49-F238E27FC236}">
                <a16:creationId xmlns:a16="http://schemas.microsoft.com/office/drawing/2014/main" id="{FAF51A98-2D12-4E48-9FD9-083BE0FDFFC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20748" y="2842125"/>
            <a:ext cx="4221126" cy="31658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7EA2C04-DDE9-46FC-9B1F-3ABB5F0C821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625805" y="2213941"/>
            <a:ext cx="3524816" cy="26501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9">
            <a:extLst>
              <a:ext uri="{FF2B5EF4-FFF2-40B4-BE49-F238E27FC236}">
                <a16:creationId xmlns:a16="http://schemas.microsoft.com/office/drawing/2014/main" id="{7BB429FE-81C2-4197-B0E6-E3E94491B5A7}"/>
              </a:ext>
            </a:extLst>
          </p:cNvPr>
          <p:cNvSpPr txBox="1"/>
          <p:nvPr/>
        </p:nvSpPr>
        <p:spPr>
          <a:xfrm>
            <a:off x="273269" y="237046"/>
            <a:ext cx="6143573" cy="369332"/>
          </a:xfrm>
          <a:prstGeom prst="rect">
            <a:avLst/>
          </a:prstGeom>
          <a:noFill/>
        </p:spPr>
        <p:txBody>
          <a:bodyPr wrap="square" lIns="91440" tIns="45720" rIns="91440" bIns="45720" rtlCol="0" anchor="t">
            <a:spAutoFit/>
          </a:bodyPr>
          <a:lstStyle/>
          <a:p>
            <a:pPr algn="ctr"/>
            <a:r>
              <a:rPr lang="en-US" b="1">
                <a:solidFill>
                  <a:schemeClr val="bg1"/>
                </a:solidFill>
                <a:latin typeface="Arial"/>
                <a:ea typeface="+mn-lt"/>
                <a:cs typeface="+mn-lt"/>
              </a:rPr>
              <a:t>Synchrotron radiation applications to </a:t>
            </a:r>
            <a:r>
              <a:rPr lang="en-US" b="1" err="1">
                <a:solidFill>
                  <a:schemeClr val="bg1"/>
                </a:solidFill>
                <a:latin typeface="Arial"/>
                <a:ea typeface="+mn-lt"/>
                <a:cs typeface="+mn-lt"/>
              </a:rPr>
              <a:t>bioarchaeology</a:t>
            </a:r>
            <a:endParaRPr lang="en-US" b="1">
              <a:solidFill>
                <a:schemeClr val="bg1"/>
              </a:solidFill>
              <a:latin typeface="Arial"/>
              <a:cs typeface="Calibri"/>
            </a:endParaRPr>
          </a:p>
        </p:txBody>
      </p:sp>
      <p:pic>
        <p:nvPicPr>
          <p:cNvPr id="5" name="Picture 2" descr="Logo&#10;&#10;Description automatically generated">
            <a:extLst>
              <a:ext uri="{FF2B5EF4-FFF2-40B4-BE49-F238E27FC236}">
                <a16:creationId xmlns:a16="http://schemas.microsoft.com/office/drawing/2014/main" id="{3B9CCD6E-FF12-22EA-32D0-25BA8FDE1BA7}"/>
              </a:ext>
            </a:extLst>
          </p:cNvPr>
          <p:cNvPicPr>
            <a:picLocks noChangeAspect="1"/>
          </p:cNvPicPr>
          <p:nvPr/>
        </p:nvPicPr>
        <p:blipFill>
          <a:blip r:embed="rId6"/>
          <a:stretch>
            <a:fillRect/>
          </a:stretch>
        </p:blipFill>
        <p:spPr>
          <a:xfrm>
            <a:off x="10938933" y="1"/>
            <a:ext cx="1111788" cy="1094828"/>
          </a:xfrm>
          <a:prstGeom prst="rect">
            <a:avLst/>
          </a:prstGeom>
        </p:spPr>
      </p:pic>
    </p:spTree>
    <p:extLst>
      <p:ext uri="{BB962C8B-B14F-4D97-AF65-F5344CB8AC3E}">
        <p14:creationId xmlns:p14="http://schemas.microsoft.com/office/powerpoint/2010/main" val="338746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1E8CACD-30B1-F619-1D3D-A9230D53F1C7}"/>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2CB9614E-34C5-81C1-1673-89425D1CFFBC}"/>
              </a:ext>
            </a:extLst>
          </p:cNvPr>
          <p:cNvPicPr>
            <a:picLocks noChangeAspect="1"/>
          </p:cNvPicPr>
          <p:nvPr/>
        </p:nvPicPr>
        <p:blipFill>
          <a:blip r:embed="rId2"/>
          <a:stretch>
            <a:fillRect/>
          </a:stretch>
        </p:blipFill>
        <p:spPr>
          <a:xfrm>
            <a:off x="1495457" y="0"/>
            <a:ext cx="9201085" cy="6858000"/>
          </a:xfrm>
          <a:prstGeom prst="rect">
            <a:avLst/>
          </a:prstGeom>
        </p:spPr>
      </p:pic>
      <p:sp>
        <p:nvSpPr>
          <p:cNvPr id="5" name="テキスト ボックス 4">
            <a:extLst>
              <a:ext uri="{FF2B5EF4-FFF2-40B4-BE49-F238E27FC236}">
                <a16:creationId xmlns:a16="http://schemas.microsoft.com/office/drawing/2014/main" id="{460B73F7-D87E-50DB-5215-46FD221B3953}"/>
              </a:ext>
            </a:extLst>
          </p:cNvPr>
          <p:cNvSpPr txBox="1"/>
          <p:nvPr/>
        </p:nvSpPr>
        <p:spPr>
          <a:xfrm>
            <a:off x="9207796" y="6488668"/>
            <a:ext cx="1402307" cy="369332"/>
          </a:xfrm>
          <a:prstGeom prst="rect">
            <a:avLst/>
          </a:prstGeom>
          <a:noFill/>
        </p:spPr>
        <p:txBody>
          <a:bodyPr wrap="none" rtlCol="0">
            <a:spAutoFit/>
          </a:bodyPr>
          <a:lstStyle/>
          <a:p>
            <a:r>
              <a:rPr kumimoji="1" lang="en-US" altLang="ja-JP" dirty="0"/>
              <a:t>Google Earth</a:t>
            </a:r>
            <a:endParaRPr kumimoji="1" lang="ja-JP" altLang="en-US" dirty="0"/>
          </a:p>
        </p:txBody>
      </p:sp>
      <p:grpSp>
        <p:nvGrpSpPr>
          <p:cNvPr id="12" name="グループ化 11">
            <a:extLst>
              <a:ext uri="{FF2B5EF4-FFF2-40B4-BE49-F238E27FC236}">
                <a16:creationId xmlns:a16="http://schemas.microsoft.com/office/drawing/2014/main" id="{49313275-2DC5-5EF5-F6D9-BA1EFC1ABDC6}"/>
              </a:ext>
            </a:extLst>
          </p:cNvPr>
          <p:cNvGrpSpPr/>
          <p:nvPr/>
        </p:nvGrpSpPr>
        <p:grpSpPr>
          <a:xfrm>
            <a:off x="3710763" y="2998056"/>
            <a:ext cx="1678077" cy="1073890"/>
            <a:chOff x="3710763" y="2998056"/>
            <a:chExt cx="1678077" cy="1073890"/>
          </a:xfrm>
        </p:grpSpPr>
        <p:sp>
          <p:nvSpPr>
            <p:cNvPr id="7" name="星: 5 pt 6">
              <a:extLst>
                <a:ext uri="{FF2B5EF4-FFF2-40B4-BE49-F238E27FC236}">
                  <a16:creationId xmlns:a16="http://schemas.microsoft.com/office/drawing/2014/main" id="{590C02F4-1100-1A4D-FA3C-32B311A89333}"/>
                </a:ext>
              </a:extLst>
            </p:cNvPr>
            <p:cNvSpPr/>
            <p:nvPr/>
          </p:nvSpPr>
          <p:spPr>
            <a:xfrm>
              <a:off x="3710763" y="3306724"/>
              <a:ext cx="372139" cy="37213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B694AD80-479D-D520-93A1-C17E73994864}"/>
                </a:ext>
              </a:extLst>
            </p:cNvPr>
            <p:cNvGrpSpPr/>
            <p:nvPr/>
          </p:nvGrpSpPr>
          <p:grpSpPr>
            <a:xfrm>
              <a:off x="4272421" y="2998056"/>
              <a:ext cx="1116419" cy="1073890"/>
              <a:chOff x="4272421" y="2998056"/>
              <a:chExt cx="1116419" cy="1073890"/>
            </a:xfrm>
          </p:grpSpPr>
          <p:sp>
            <p:nvSpPr>
              <p:cNvPr id="10" name="正方形/長方形 9">
                <a:extLst>
                  <a:ext uri="{FF2B5EF4-FFF2-40B4-BE49-F238E27FC236}">
                    <a16:creationId xmlns:a16="http://schemas.microsoft.com/office/drawing/2014/main" id="{2A5DF76C-ED16-211E-ACF4-2462099FD9DA}"/>
                  </a:ext>
                </a:extLst>
              </p:cNvPr>
              <p:cNvSpPr/>
              <p:nvPr/>
            </p:nvSpPr>
            <p:spPr>
              <a:xfrm>
                <a:off x="4272421" y="2998056"/>
                <a:ext cx="1116419" cy="1073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Picture 2" descr="Logo&#10;&#10;Description automatically generated">
                <a:extLst>
                  <a:ext uri="{FF2B5EF4-FFF2-40B4-BE49-F238E27FC236}">
                    <a16:creationId xmlns:a16="http://schemas.microsoft.com/office/drawing/2014/main" id="{A3DDC0CB-28AE-ACB9-EB06-0CFAE403AE56}"/>
                  </a:ext>
                </a:extLst>
              </p:cNvPr>
              <p:cNvPicPr>
                <a:picLocks noChangeAspect="1"/>
              </p:cNvPicPr>
              <p:nvPr/>
            </p:nvPicPr>
            <p:blipFill>
              <a:blip r:embed="rId3"/>
              <a:stretch>
                <a:fillRect/>
              </a:stretch>
            </p:blipFill>
            <p:spPr>
              <a:xfrm>
                <a:off x="4304320" y="3022590"/>
                <a:ext cx="1054815" cy="1038723"/>
              </a:xfrm>
              <a:prstGeom prst="rect">
                <a:avLst/>
              </a:prstGeom>
            </p:spPr>
          </p:pic>
        </p:grpSp>
      </p:grpSp>
    </p:spTree>
    <p:extLst>
      <p:ext uri="{BB962C8B-B14F-4D97-AF65-F5344CB8AC3E}">
        <p14:creationId xmlns:p14="http://schemas.microsoft.com/office/powerpoint/2010/main" val="115731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2300C-ECCD-EE92-6A47-2BEFC066F65D}"/>
            </a:ext>
          </a:extLst>
        </p:cNvPr>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A836D59A-F84F-9306-A493-8DBCF5CAED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40"/>
            <a:ext cx="12181940" cy="871192"/>
          </a:xfrm>
          <a:prstGeom prst="rect">
            <a:avLst/>
          </a:prstGeom>
        </p:spPr>
      </p:pic>
      <p:sp>
        <p:nvSpPr>
          <p:cNvPr id="6" name="TextBox 5">
            <a:extLst>
              <a:ext uri="{FF2B5EF4-FFF2-40B4-BE49-F238E27FC236}">
                <a16:creationId xmlns:a16="http://schemas.microsoft.com/office/drawing/2014/main" id="{6F16309D-8625-658B-A175-ED119536F1D1}"/>
              </a:ext>
            </a:extLst>
          </p:cNvPr>
          <p:cNvSpPr txBox="1"/>
          <p:nvPr/>
        </p:nvSpPr>
        <p:spPr>
          <a:xfrm>
            <a:off x="0" y="254844"/>
            <a:ext cx="112679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Arial"/>
                <a:cs typeface="Segoe UI"/>
              </a:rPr>
              <a:t>SESAME: The SR facility which opened its doors with first user beamtime on human </a:t>
            </a:r>
            <a:r>
              <a:rPr lang="en-US" b="1" err="1">
                <a:solidFill>
                  <a:schemeClr val="bg1"/>
                </a:solidFill>
                <a:latin typeface="Arial"/>
                <a:cs typeface="Segoe UI"/>
              </a:rPr>
              <a:t>bioarchaeology</a:t>
            </a:r>
            <a:endParaRPr lang="en-US" b="1">
              <a:solidFill>
                <a:schemeClr val="bg1"/>
              </a:solidFill>
              <a:latin typeface="Arial"/>
              <a:cs typeface="Segoe UI"/>
            </a:endParaRPr>
          </a:p>
        </p:txBody>
      </p:sp>
      <p:pic>
        <p:nvPicPr>
          <p:cNvPr id="3075" name="Picture 3">
            <a:extLst>
              <a:ext uri="{FF2B5EF4-FFF2-40B4-BE49-F238E27FC236}">
                <a16:creationId xmlns:a16="http://schemas.microsoft.com/office/drawing/2014/main" id="{CDA88130-67EB-AFC6-F94F-A421344621A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71737" y="1023217"/>
            <a:ext cx="6287096" cy="32758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SESAME Synchrotron - BIOMERA">
            <a:extLst>
              <a:ext uri="{FF2B5EF4-FFF2-40B4-BE49-F238E27FC236}">
                <a16:creationId xmlns:a16="http://schemas.microsoft.com/office/drawing/2014/main" id="{82DC75AC-AF27-A2C2-4CCD-2208895BDFB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41099" y="1105252"/>
            <a:ext cx="946156" cy="1031892"/>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8B6A2785-BA06-5C47-E33C-52BF4E4C19F0}"/>
              </a:ext>
            </a:extLst>
          </p:cNvPr>
          <p:cNvSpPr/>
          <p:nvPr/>
        </p:nvSpPr>
        <p:spPr>
          <a:xfrm>
            <a:off x="9629446" y="5525481"/>
            <a:ext cx="2562554" cy="348546"/>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en-US" altLang="ja-JP" sz="1600" i="1">
                <a:cs typeface="Arial"/>
              </a:rPr>
              <a:t>https://www.sesame.org.jo</a:t>
            </a:r>
            <a:endParaRPr lang="en-US" altLang="ja-JP" sz="1600"/>
          </a:p>
        </p:txBody>
      </p:sp>
      <p:sp>
        <p:nvSpPr>
          <p:cNvPr id="9" name="テキスト ボックス 13">
            <a:extLst>
              <a:ext uri="{FF2B5EF4-FFF2-40B4-BE49-F238E27FC236}">
                <a16:creationId xmlns:a16="http://schemas.microsoft.com/office/drawing/2014/main" id="{61F6A2BC-5727-434B-9C83-D0878E44EE29}"/>
              </a:ext>
            </a:extLst>
          </p:cNvPr>
          <p:cNvSpPr txBox="1"/>
          <p:nvPr/>
        </p:nvSpPr>
        <p:spPr>
          <a:xfrm>
            <a:off x="238938" y="1218895"/>
            <a:ext cx="5083943" cy="127958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spcBef>
                <a:spcPts val="1200"/>
              </a:spcBef>
            </a:pPr>
            <a:r>
              <a:rPr lang="en-US" altLang="ja-JP" sz="2400" b="1">
                <a:latin typeface="Arial"/>
                <a:ea typeface="游ゴシック"/>
                <a:cs typeface="Arial"/>
              </a:rPr>
              <a:t>SESAME: Synchrotron-Light for Experimental Science and Applications in the Middle East</a:t>
            </a:r>
            <a:r>
              <a:rPr lang="en-US" altLang="ja-JP" sz="2400">
                <a:latin typeface="Arial"/>
                <a:ea typeface="游ゴシック"/>
                <a:cs typeface="Arial"/>
              </a:rPr>
              <a:t> </a:t>
            </a:r>
          </a:p>
        </p:txBody>
      </p:sp>
      <p:sp>
        <p:nvSpPr>
          <p:cNvPr id="11" name="テキスト ボックス 10">
            <a:extLst>
              <a:ext uri="{FF2B5EF4-FFF2-40B4-BE49-F238E27FC236}">
                <a16:creationId xmlns:a16="http://schemas.microsoft.com/office/drawing/2014/main" id="{7620ACB0-653F-28DB-5094-A1BF5FE61513}"/>
              </a:ext>
            </a:extLst>
          </p:cNvPr>
          <p:cNvSpPr txBox="1"/>
          <p:nvPr/>
        </p:nvSpPr>
        <p:spPr>
          <a:xfrm>
            <a:off x="238938" y="2845039"/>
            <a:ext cx="4747732" cy="3272691"/>
          </a:xfrm>
          <a:prstGeom prst="rect">
            <a:avLst/>
          </a:prstGeom>
          <a:noFill/>
        </p:spPr>
        <p:txBody>
          <a:bodyPr wrap="square" lIns="91440" tIns="45720" rIns="91440" bIns="45720" anchor="t">
            <a:spAutoFit/>
          </a:bodyPr>
          <a:lstStyle/>
          <a:p>
            <a:pPr>
              <a:lnSpc>
                <a:spcPct val="110000"/>
              </a:lnSpc>
              <a:spcBef>
                <a:spcPts val="1200"/>
              </a:spcBef>
            </a:pPr>
            <a:r>
              <a:rPr lang="en-US" altLang="ja-JP" dirty="0">
                <a:latin typeface="Arial"/>
                <a:ea typeface="游ゴシック"/>
                <a:cs typeface="Arial"/>
              </a:rPr>
              <a:t>T</a:t>
            </a:r>
            <a:r>
              <a:rPr lang="en-US" altLang="ja-JP" sz="1800" dirty="0">
                <a:latin typeface="Arial"/>
                <a:ea typeface="游ゴシック"/>
                <a:cs typeface="Arial"/>
              </a:rPr>
              <a:t>hird-generation synchrotron light source that was officially opened in Allan (Jordan) on 16 May 2017.</a:t>
            </a:r>
          </a:p>
          <a:p>
            <a:pPr>
              <a:lnSpc>
                <a:spcPct val="110000"/>
              </a:lnSpc>
              <a:spcBef>
                <a:spcPts val="1200"/>
              </a:spcBef>
            </a:pPr>
            <a:r>
              <a:rPr lang="en-US" altLang="ja-JP" dirty="0">
                <a:latin typeface="Arial"/>
                <a:ea typeface="游ゴシック"/>
                <a:cs typeface="Arial"/>
              </a:rPr>
              <a:t>The first synchrotron light source in the Middle East and </a:t>
            </a:r>
            <a:r>
              <a:rPr lang="en-US" altLang="ja-JP" dirty="0" err="1">
                <a:latin typeface="Arial"/>
                <a:ea typeface="游ゴシック"/>
                <a:cs typeface="Arial"/>
              </a:rPr>
              <a:t>neighbouring</a:t>
            </a:r>
            <a:r>
              <a:rPr lang="en-US" altLang="ja-JP" dirty="0">
                <a:latin typeface="Arial"/>
                <a:ea typeface="游ゴシック"/>
                <a:cs typeface="Arial"/>
              </a:rPr>
              <a:t> countries; the region’s first major international </a:t>
            </a:r>
            <a:r>
              <a:rPr lang="en-US" altLang="ja-JP" dirty="0" err="1">
                <a:latin typeface="Arial"/>
                <a:ea typeface="游ゴシック"/>
                <a:cs typeface="Arial"/>
              </a:rPr>
              <a:t>centre</a:t>
            </a:r>
            <a:r>
              <a:rPr lang="en-US" altLang="ja-JP" dirty="0">
                <a:latin typeface="Arial"/>
                <a:ea typeface="游ゴシック"/>
                <a:cs typeface="Arial"/>
              </a:rPr>
              <a:t> of excellence</a:t>
            </a:r>
          </a:p>
          <a:p>
            <a:pPr>
              <a:lnSpc>
                <a:spcPct val="110000"/>
              </a:lnSpc>
              <a:spcBef>
                <a:spcPts val="1200"/>
              </a:spcBef>
            </a:pPr>
            <a:endParaRPr lang="en-US" altLang="ja-JP" dirty="0">
              <a:latin typeface="Arial"/>
              <a:ea typeface="游ゴシック"/>
              <a:cs typeface="Arial"/>
            </a:endParaRPr>
          </a:p>
          <a:p>
            <a:pPr>
              <a:lnSpc>
                <a:spcPct val="110000"/>
              </a:lnSpc>
              <a:spcBef>
                <a:spcPts val="1200"/>
              </a:spcBef>
            </a:pPr>
            <a:endParaRPr lang="en-US" altLang="ja-JP" dirty="0">
              <a:latin typeface="Arial"/>
              <a:ea typeface="游ゴシック"/>
              <a:cs typeface="Arial"/>
            </a:endParaRPr>
          </a:p>
        </p:txBody>
      </p:sp>
      <p:pic>
        <p:nvPicPr>
          <p:cNvPr id="3080" name="Picture 8" descr="Eröffnung der Helmholtz-SESAME-Beamline HESEB">
            <a:extLst>
              <a:ext uri="{FF2B5EF4-FFF2-40B4-BE49-F238E27FC236}">
                <a16:creationId xmlns:a16="http://schemas.microsoft.com/office/drawing/2014/main" id="{303097E1-AF56-2BA2-8DF3-13E296AF38A7}"/>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7026159" y="3806632"/>
            <a:ext cx="5061096" cy="162574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A0774F12-A5A8-E8D7-8B44-166905FDC31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061098" y="3637295"/>
            <a:ext cx="2891391" cy="2165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226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B367F803-43B1-0A51-B9CF-787BEE7A41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4283" y="100013"/>
            <a:ext cx="8163434" cy="5772150"/>
          </a:xfrm>
          <a:prstGeom prst="rect">
            <a:avLst/>
          </a:prstGeom>
        </p:spPr>
      </p:pic>
      <p:sp>
        <p:nvSpPr>
          <p:cNvPr id="7" name="テキスト ボックス 6">
            <a:extLst>
              <a:ext uri="{FF2B5EF4-FFF2-40B4-BE49-F238E27FC236}">
                <a16:creationId xmlns:a16="http://schemas.microsoft.com/office/drawing/2014/main" id="{E8C5EE77-6415-055F-F4E4-3107D93E11EE}"/>
              </a:ext>
            </a:extLst>
          </p:cNvPr>
          <p:cNvSpPr txBox="1"/>
          <p:nvPr/>
        </p:nvSpPr>
        <p:spPr>
          <a:xfrm>
            <a:off x="6546092" y="5733663"/>
            <a:ext cx="6115050" cy="276999"/>
          </a:xfrm>
          <a:prstGeom prst="rect">
            <a:avLst/>
          </a:prstGeom>
          <a:noFill/>
        </p:spPr>
        <p:txBody>
          <a:bodyPr wrap="square">
            <a:spAutoFit/>
          </a:bodyPr>
          <a:lstStyle/>
          <a:p>
            <a:r>
              <a:rPr lang="ja-JP" altLang="en-US" sz="1200" dirty="0"/>
              <a:t>https://www.sesame.org.jo/sites/default/files/images/Brochures/SESAME_Brochure.pdf</a:t>
            </a:r>
          </a:p>
        </p:txBody>
      </p:sp>
    </p:spTree>
    <p:extLst>
      <p:ext uri="{BB962C8B-B14F-4D97-AF65-F5344CB8AC3E}">
        <p14:creationId xmlns:p14="http://schemas.microsoft.com/office/powerpoint/2010/main" val="716110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1221F4D3-D0C8-7197-D67C-7C6548FDAE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40"/>
            <a:ext cx="12181940" cy="871192"/>
          </a:xfrm>
          <a:prstGeom prst="rect">
            <a:avLst/>
          </a:prstGeom>
        </p:spPr>
      </p:pic>
      <p:sp>
        <p:nvSpPr>
          <p:cNvPr id="6" name="TextBox 5">
            <a:extLst>
              <a:ext uri="{FF2B5EF4-FFF2-40B4-BE49-F238E27FC236}">
                <a16:creationId xmlns:a16="http://schemas.microsoft.com/office/drawing/2014/main" id="{F55DF224-FE89-DF95-3394-78C3D9F7D5D7}"/>
              </a:ext>
            </a:extLst>
          </p:cNvPr>
          <p:cNvSpPr txBox="1"/>
          <p:nvPr/>
        </p:nvSpPr>
        <p:spPr>
          <a:xfrm>
            <a:off x="0" y="254844"/>
            <a:ext cx="112679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Arial"/>
                <a:cs typeface="Segoe UI"/>
              </a:rPr>
              <a:t>SESAME: The SR facility which opened its doors with first user beamtime on human </a:t>
            </a:r>
            <a:r>
              <a:rPr lang="en-US" b="1" err="1">
                <a:solidFill>
                  <a:schemeClr val="bg1"/>
                </a:solidFill>
                <a:latin typeface="Arial"/>
                <a:cs typeface="Segoe UI"/>
              </a:rPr>
              <a:t>bioarchaeology</a:t>
            </a:r>
            <a:endParaRPr lang="en-US" b="1">
              <a:solidFill>
                <a:schemeClr val="bg1"/>
              </a:solidFill>
              <a:latin typeface="Arial"/>
              <a:cs typeface="Segoe UI"/>
            </a:endParaRPr>
          </a:p>
        </p:txBody>
      </p:sp>
      <p:pic>
        <p:nvPicPr>
          <p:cNvPr id="3075" name="Picture 3">
            <a:extLst>
              <a:ext uri="{FF2B5EF4-FFF2-40B4-BE49-F238E27FC236}">
                <a16:creationId xmlns:a16="http://schemas.microsoft.com/office/drawing/2014/main" id="{A61CCADC-51D5-8D71-5701-003964FAF3C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71737" y="1023217"/>
            <a:ext cx="6287096" cy="32758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SESAME Synchrotron - BIOMERA">
            <a:extLst>
              <a:ext uri="{FF2B5EF4-FFF2-40B4-BE49-F238E27FC236}">
                <a16:creationId xmlns:a16="http://schemas.microsoft.com/office/drawing/2014/main" id="{7D67D3E9-B120-727D-0EDA-17D8C0A2D3B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41099" y="1105252"/>
            <a:ext cx="946156" cy="1031892"/>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F2886D8C-4288-CE8A-F330-E7339DE04A18}"/>
              </a:ext>
            </a:extLst>
          </p:cNvPr>
          <p:cNvSpPr/>
          <p:nvPr/>
        </p:nvSpPr>
        <p:spPr>
          <a:xfrm>
            <a:off x="9629446" y="5525481"/>
            <a:ext cx="2562554" cy="348546"/>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en-US" altLang="ja-JP" sz="1600" i="1">
                <a:cs typeface="Arial"/>
              </a:rPr>
              <a:t>https://www.sesame.org.jo</a:t>
            </a:r>
            <a:endParaRPr lang="en-US" altLang="ja-JP" sz="1600"/>
          </a:p>
        </p:txBody>
      </p:sp>
      <p:sp>
        <p:nvSpPr>
          <p:cNvPr id="9" name="テキスト ボックス 13">
            <a:extLst>
              <a:ext uri="{FF2B5EF4-FFF2-40B4-BE49-F238E27FC236}">
                <a16:creationId xmlns:a16="http://schemas.microsoft.com/office/drawing/2014/main" id="{5A585DD3-79EB-3C98-4214-EFEF67234359}"/>
              </a:ext>
            </a:extLst>
          </p:cNvPr>
          <p:cNvSpPr txBox="1"/>
          <p:nvPr/>
        </p:nvSpPr>
        <p:spPr>
          <a:xfrm>
            <a:off x="238938" y="1218895"/>
            <a:ext cx="5083943" cy="127958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spcBef>
                <a:spcPts val="1200"/>
              </a:spcBef>
            </a:pPr>
            <a:r>
              <a:rPr lang="en-US" altLang="ja-JP" sz="2400" b="1">
                <a:latin typeface="Arial"/>
                <a:ea typeface="游ゴシック"/>
                <a:cs typeface="Arial"/>
              </a:rPr>
              <a:t>SESAME: Synchrotron-Light for Experimental Science and Applications in the Middle East</a:t>
            </a:r>
            <a:r>
              <a:rPr lang="en-US" altLang="ja-JP" sz="2400">
                <a:latin typeface="Arial"/>
                <a:ea typeface="游ゴシック"/>
                <a:cs typeface="Arial"/>
              </a:rPr>
              <a:t> </a:t>
            </a:r>
          </a:p>
        </p:txBody>
      </p:sp>
      <p:sp>
        <p:nvSpPr>
          <p:cNvPr id="11" name="テキスト ボックス 10">
            <a:extLst>
              <a:ext uri="{FF2B5EF4-FFF2-40B4-BE49-F238E27FC236}">
                <a16:creationId xmlns:a16="http://schemas.microsoft.com/office/drawing/2014/main" id="{084B7262-ED12-85DF-D970-3CE39CDDC1BB}"/>
              </a:ext>
            </a:extLst>
          </p:cNvPr>
          <p:cNvSpPr txBox="1"/>
          <p:nvPr/>
        </p:nvSpPr>
        <p:spPr>
          <a:xfrm>
            <a:off x="238938" y="2845039"/>
            <a:ext cx="4747732" cy="3272691"/>
          </a:xfrm>
          <a:prstGeom prst="rect">
            <a:avLst/>
          </a:prstGeom>
          <a:noFill/>
        </p:spPr>
        <p:txBody>
          <a:bodyPr wrap="square" lIns="91440" tIns="45720" rIns="91440" bIns="45720" anchor="t">
            <a:spAutoFit/>
          </a:bodyPr>
          <a:lstStyle/>
          <a:p>
            <a:pPr>
              <a:lnSpc>
                <a:spcPct val="110000"/>
              </a:lnSpc>
              <a:spcBef>
                <a:spcPts val="1200"/>
              </a:spcBef>
            </a:pPr>
            <a:r>
              <a:rPr lang="en-US" altLang="ja-JP" dirty="0">
                <a:latin typeface="Arial"/>
                <a:ea typeface="游ゴシック"/>
                <a:cs typeface="Arial"/>
              </a:rPr>
              <a:t>T</a:t>
            </a:r>
            <a:r>
              <a:rPr lang="en-US" altLang="ja-JP" sz="1800" dirty="0">
                <a:latin typeface="Arial"/>
                <a:ea typeface="游ゴシック"/>
                <a:cs typeface="Arial"/>
              </a:rPr>
              <a:t>hird-generation synchrotron light source that was officially opened in Allan (Jordan) on 16 May 2017.</a:t>
            </a:r>
          </a:p>
          <a:p>
            <a:pPr>
              <a:lnSpc>
                <a:spcPct val="110000"/>
              </a:lnSpc>
              <a:spcBef>
                <a:spcPts val="1200"/>
              </a:spcBef>
            </a:pPr>
            <a:r>
              <a:rPr lang="en-US" altLang="ja-JP" dirty="0">
                <a:latin typeface="Arial"/>
                <a:ea typeface="游ゴシック"/>
                <a:cs typeface="Arial"/>
              </a:rPr>
              <a:t>The first synchrotron light source in the Middle East and </a:t>
            </a:r>
            <a:r>
              <a:rPr lang="en-US" altLang="ja-JP" dirty="0" err="1">
                <a:latin typeface="Arial"/>
                <a:ea typeface="游ゴシック"/>
                <a:cs typeface="Arial"/>
              </a:rPr>
              <a:t>neighbouring</a:t>
            </a:r>
            <a:r>
              <a:rPr lang="en-US" altLang="ja-JP" dirty="0">
                <a:latin typeface="Arial"/>
                <a:ea typeface="游ゴシック"/>
                <a:cs typeface="Arial"/>
              </a:rPr>
              <a:t> countries; the region’s first major international </a:t>
            </a:r>
            <a:r>
              <a:rPr lang="en-US" altLang="ja-JP" dirty="0" err="1">
                <a:latin typeface="Arial"/>
                <a:ea typeface="游ゴシック"/>
                <a:cs typeface="Arial"/>
              </a:rPr>
              <a:t>centre</a:t>
            </a:r>
            <a:r>
              <a:rPr lang="en-US" altLang="ja-JP" dirty="0">
                <a:latin typeface="Arial"/>
                <a:ea typeface="游ゴシック"/>
                <a:cs typeface="Arial"/>
              </a:rPr>
              <a:t> of excellence</a:t>
            </a:r>
          </a:p>
          <a:p>
            <a:pPr>
              <a:lnSpc>
                <a:spcPct val="110000"/>
              </a:lnSpc>
              <a:spcBef>
                <a:spcPts val="1200"/>
              </a:spcBef>
            </a:pPr>
            <a:endParaRPr lang="en-US" altLang="ja-JP" dirty="0">
              <a:latin typeface="Arial"/>
              <a:ea typeface="游ゴシック"/>
              <a:cs typeface="Arial"/>
            </a:endParaRPr>
          </a:p>
          <a:p>
            <a:pPr>
              <a:lnSpc>
                <a:spcPct val="110000"/>
              </a:lnSpc>
              <a:spcBef>
                <a:spcPts val="1200"/>
              </a:spcBef>
            </a:pPr>
            <a:endParaRPr lang="en-US" altLang="ja-JP" dirty="0">
              <a:latin typeface="Arial"/>
              <a:ea typeface="游ゴシック"/>
              <a:cs typeface="Arial"/>
            </a:endParaRPr>
          </a:p>
        </p:txBody>
      </p:sp>
      <p:pic>
        <p:nvPicPr>
          <p:cNvPr id="3080" name="Picture 8" descr="Eröffnung der Helmholtz-SESAME-Beamline HESEB">
            <a:extLst>
              <a:ext uri="{FF2B5EF4-FFF2-40B4-BE49-F238E27FC236}">
                <a16:creationId xmlns:a16="http://schemas.microsoft.com/office/drawing/2014/main" id="{DE8DD828-20A5-37B1-6A09-44308CF0F969}"/>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7026159" y="3806632"/>
            <a:ext cx="5061096" cy="162574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24CE3CDA-6DB5-427D-2A59-D773409E256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061098" y="3637295"/>
            <a:ext cx="2891391" cy="2165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494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0" y="1"/>
            <a:ext cx="5316319" cy="871268"/>
          </a:xfrm>
          <a:prstGeom prst="rect">
            <a:avLst/>
          </a:prstGeom>
        </p:spPr>
      </p:pic>
      <p:sp>
        <p:nvSpPr>
          <p:cNvPr id="10" name="TextBox 9"/>
          <p:cNvSpPr txBox="1"/>
          <p:nvPr/>
        </p:nvSpPr>
        <p:spPr>
          <a:xfrm>
            <a:off x="0" y="252086"/>
            <a:ext cx="4167963" cy="369332"/>
          </a:xfrm>
          <a:prstGeom prst="rect">
            <a:avLst/>
          </a:prstGeom>
          <a:noFill/>
        </p:spPr>
        <p:txBody>
          <a:bodyPr wrap="square" lIns="91440" tIns="45720" rIns="91440" bIns="45720" rtlCol="0" anchor="t">
            <a:spAutoFit/>
          </a:bodyPr>
          <a:lstStyle/>
          <a:p>
            <a:pPr algn="ctr"/>
            <a:r>
              <a:rPr lang="en-US" b="1" dirty="0">
                <a:solidFill>
                  <a:schemeClr val="bg1"/>
                </a:solidFill>
                <a:latin typeface="Arial" panose="020B0604020202020204" pitchFamily="34" charset="0"/>
                <a:cs typeface="Arial" panose="020B0604020202020204" pitchFamily="34" charset="0"/>
              </a:rPr>
              <a:t>SESAME beamlines</a:t>
            </a:r>
          </a:p>
        </p:txBody>
      </p:sp>
      <p:sp>
        <p:nvSpPr>
          <p:cNvPr id="2" name="テキスト ボックス 1">
            <a:extLst>
              <a:ext uri="{FF2B5EF4-FFF2-40B4-BE49-F238E27FC236}">
                <a16:creationId xmlns:a16="http://schemas.microsoft.com/office/drawing/2014/main" id="{6A33B5CA-2EB6-489C-A017-552C0059F14E}"/>
              </a:ext>
            </a:extLst>
          </p:cNvPr>
          <p:cNvSpPr txBox="1"/>
          <p:nvPr/>
        </p:nvSpPr>
        <p:spPr>
          <a:xfrm>
            <a:off x="175840" y="855007"/>
            <a:ext cx="4650850" cy="4278094"/>
          </a:xfrm>
          <a:prstGeom prst="rect">
            <a:avLst/>
          </a:prstGeom>
          <a:noFill/>
        </p:spPr>
        <p:txBody>
          <a:bodyPr wrap="square" lIns="91440" tIns="45720" rIns="91440" bIns="45720" rtlCol="0" anchor="t">
            <a:spAutoFit/>
          </a:bodyPr>
          <a:lstStyle/>
          <a:p>
            <a:r>
              <a:rPr lang="en-US" altLang="ja-JP" sz="1600" b="1" dirty="0">
                <a:ea typeface="Montserrat"/>
                <a:cs typeface="Calibri" panose="020F0502020204030204"/>
              </a:rPr>
              <a:t>Current Beamlines</a:t>
            </a:r>
          </a:p>
          <a:p>
            <a:pPr marL="285750" indent="-285750">
              <a:buFont typeface="Courier New"/>
              <a:buChar char="o"/>
            </a:pPr>
            <a:r>
              <a:rPr lang="en-US" altLang="ja-JP" sz="1600" dirty="0">
                <a:ea typeface="Montserrat"/>
                <a:cs typeface="Montserrat"/>
              </a:rPr>
              <a:t>XAFS/XRF (X-ray Absorption Fine Structure/X-ray Fluorescence) spectroscopy</a:t>
            </a:r>
            <a:endParaRPr lang="en-US" altLang="ja-JP" sz="1600" dirty="0">
              <a:ea typeface="Montserrat"/>
              <a:cs typeface="Calibri"/>
            </a:endParaRPr>
          </a:p>
          <a:p>
            <a:pPr marL="285750" indent="-285750">
              <a:buFont typeface="Courier New"/>
              <a:buChar char="o"/>
            </a:pPr>
            <a:r>
              <a:rPr lang="en-US" altLang="ja-JP" sz="1600" dirty="0">
                <a:ea typeface="Montserrat"/>
                <a:cs typeface="Montserrat"/>
              </a:rPr>
              <a:t>IR (Infrared) </a:t>
            </a:r>
            <a:r>
              <a:rPr lang="en-US" altLang="ja-JP" sz="1600" dirty="0" err="1">
                <a:ea typeface="Montserrat"/>
                <a:cs typeface="Montserrat"/>
              </a:rPr>
              <a:t>spectromicroscopy</a:t>
            </a:r>
            <a:r>
              <a:rPr lang="en-US" altLang="ja-JP" sz="1600" dirty="0">
                <a:ea typeface="Montserrat"/>
                <a:cs typeface="Montserrat"/>
              </a:rPr>
              <a:t> </a:t>
            </a:r>
            <a:endParaRPr lang="en-US" altLang="ja-JP" sz="1600" dirty="0">
              <a:ea typeface="Montserrat"/>
              <a:cs typeface="Calibri"/>
            </a:endParaRPr>
          </a:p>
          <a:p>
            <a:pPr marL="285750" indent="-285750">
              <a:buFont typeface="Courier New"/>
              <a:buChar char="o"/>
            </a:pPr>
            <a:r>
              <a:rPr lang="en-US" altLang="ja-JP" sz="1600" dirty="0">
                <a:ea typeface="Montserrat"/>
                <a:cs typeface="Montserrat"/>
              </a:rPr>
              <a:t>MS (Materials Science) </a:t>
            </a:r>
            <a:endParaRPr lang="en-US" altLang="ja-JP" sz="1600" dirty="0">
              <a:ea typeface="Montserrat"/>
              <a:cs typeface="Calibri"/>
            </a:endParaRPr>
          </a:p>
          <a:p>
            <a:pPr marL="285750" indent="-285750">
              <a:buFont typeface="Courier New"/>
              <a:buChar char="o"/>
            </a:pPr>
            <a:r>
              <a:rPr lang="en-US" sz="1600" dirty="0">
                <a:ea typeface="+mn-lt"/>
                <a:cs typeface="+mn-lt"/>
              </a:rPr>
              <a:t>HESEB (</a:t>
            </a:r>
            <a:r>
              <a:rPr lang="en-US" sz="1600" dirty="0" err="1">
                <a:ea typeface="+mn-lt"/>
                <a:cs typeface="+mn-lt"/>
              </a:rPr>
              <a:t>HElmholtz-SEsame</a:t>
            </a:r>
            <a:r>
              <a:rPr lang="en-US" sz="1600" dirty="0">
                <a:ea typeface="+mn-lt"/>
                <a:cs typeface="+mn-lt"/>
              </a:rPr>
              <a:t> Beamline) – Soft X-ray; inaugurated 12 June 2022</a:t>
            </a:r>
          </a:p>
          <a:p>
            <a:pPr marL="285750" indent="-285750">
              <a:buFont typeface="Courier New"/>
              <a:buChar char="o"/>
            </a:pPr>
            <a:r>
              <a:rPr lang="en-US" altLang="ja-JP" sz="1600" dirty="0">
                <a:ea typeface="Montserrat"/>
                <a:cs typeface="Montserrat"/>
              </a:rPr>
              <a:t>BEATS (</a:t>
            </a:r>
            <a:r>
              <a:rPr lang="en-US" altLang="ja-JP" sz="1600" dirty="0" err="1">
                <a:ea typeface="Montserrat"/>
                <a:cs typeface="Montserrat"/>
              </a:rPr>
              <a:t>BEAmline</a:t>
            </a:r>
            <a:r>
              <a:rPr lang="en-US" altLang="ja-JP" sz="1600" dirty="0">
                <a:ea typeface="Montserrat"/>
                <a:cs typeface="Montserrat"/>
              </a:rPr>
              <a:t> for Tomography at SESAME); inaugurated 6 Jun 2023</a:t>
            </a:r>
            <a:endParaRPr lang="en-US" altLang="ja-JP" sz="1600" dirty="0">
              <a:ea typeface="Montserrat"/>
              <a:cs typeface="Calibri"/>
            </a:endParaRPr>
          </a:p>
          <a:p>
            <a:endParaRPr lang="en-US" altLang="ja-JP" sz="1600" dirty="0">
              <a:solidFill>
                <a:schemeClr val="tx1"/>
              </a:solidFill>
              <a:ea typeface="Montserrat"/>
              <a:cs typeface="Montserrat"/>
            </a:endParaRPr>
          </a:p>
          <a:p>
            <a:r>
              <a:rPr lang="en-US" altLang="ja-JP" sz="1600" b="1" dirty="0">
                <a:ea typeface="Montserrat"/>
                <a:cs typeface="Montserrat"/>
              </a:rPr>
              <a:t>TXPES (Turkish soft X-ray </a:t>
            </a:r>
            <a:r>
              <a:rPr lang="en-US" altLang="ja-JP" sz="1600" b="1" dirty="0" err="1">
                <a:ea typeface="Montserrat"/>
                <a:cs typeface="Montserrat"/>
              </a:rPr>
              <a:t>PhotoElectron</a:t>
            </a:r>
            <a:r>
              <a:rPr lang="en-US" altLang="ja-JP" sz="1600" b="1" dirty="0">
                <a:ea typeface="Montserrat"/>
                <a:cs typeface="Montserrat"/>
              </a:rPr>
              <a:t> Spectroscopy) beamline - inauguration 8 Dec 2025</a:t>
            </a:r>
          </a:p>
          <a:p>
            <a:r>
              <a:rPr lang="en-US" altLang="ja-JP" sz="1600" dirty="0">
                <a:ea typeface="Montserrat"/>
                <a:cs typeface="Montserrat"/>
              </a:rPr>
              <a:t>Constructed by a Turkish consortium led by TENMAK (Turkish Energy, Nuclear and Mineral Research Agency); it is the first beamline at SESAME to be designed and built by the national community of one of SESAME’s Members (Turkey)</a:t>
            </a:r>
            <a:endParaRPr lang="en-US" altLang="ja-JP" sz="1600" dirty="0">
              <a:cs typeface="Calibri" panose="020F0502020204030204"/>
            </a:endParaRPr>
          </a:p>
        </p:txBody>
      </p:sp>
      <p:pic>
        <p:nvPicPr>
          <p:cNvPr id="4098" name="Picture 2">
            <a:extLst>
              <a:ext uri="{FF2B5EF4-FFF2-40B4-BE49-F238E27FC236}">
                <a16:creationId xmlns:a16="http://schemas.microsoft.com/office/drawing/2014/main" id="{5D46D122-BE32-CAC0-602E-7BAC8A7ED1B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40516" y="-16339"/>
            <a:ext cx="3089591" cy="205972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08F24EE8-CE17-DC6E-2AE2-C52465DCAB5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27160" y="0"/>
            <a:ext cx="2964840" cy="2035447"/>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190DCBD3-516E-4F23-8C8A-D35AB4A94048}"/>
              </a:ext>
            </a:extLst>
          </p:cNvPr>
          <p:cNvSpPr txBox="1"/>
          <p:nvPr/>
        </p:nvSpPr>
        <p:spPr>
          <a:xfrm>
            <a:off x="11546958" y="41889"/>
            <a:ext cx="738500" cy="369332"/>
          </a:xfrm>
          <a:prstGeom prst="rect">
            <a:avLst/>
          </a:prstGeom>
          <a:noFill/>
        </p:spPr>
        <p:txBody>
          <a:bodyPr wrap="square">
            <a:spAutoFit/>
          </a:bodyPr>
          <a:lstStyle/>
          <a:p>
            <a:r>
              <a:rPr lang="en-US" altLang="ja-JP">
                <a:solidFill>
                  <a:schemeClr val="bg1"/>
                </a:solidFill>
                <a:ea typeface="Montserrat"/>
                <a:cs typeface="Montserrat"/>
              </a:rPr>
              <a:t>IR  </a:t>
            </a:r>
            <a:endParaRPr lang="ja-JP" altLang="en-US">
              <a:solidFill>
                <a:schemeClr val="bg1"/>
              </a:solidFill>
            </a:endParaRPr>
          </a:p>
        </p:txBody>
      </p:sp>
      <p:sp>
        <p:nvSpPr>
          <p:cNvPr id="4" name="テキスト ボックス 3">
            <a:extLst>
              <a:ext uri="{FF2B5EF4-FFF2-40B4-BE49-F238E27FC236}">
                <a16:creationId xmlns:a16="http://schemas.microsoft.com/office/drawing/2014/main" id="{C8560432-57A0-46F1-3612-537D2E678942}"/>
              </a:ext>
            </a:extLst>
          </p:cNvPr>
          <p:cNvSpPr txBox="1"/>
          <p:nvPr/>
        </p:nvSpPr>
        <p:spPr>
          <a:xfrm>
            <a:off x="6117101" y="112059"/>
            <a:ext cx="1342989" cy="369332"/>
          </a:xfrm>
          <a:prstGeom prst="rect">
            <a:avLst/>
          </a:prstGeom>
          <a:noFill/>
        </p:spPr>
        <p:txBody>
          <a:bodyPr wrap="square">
            <a:spAutoFit/>
          </a:bodyPr>
          <a:lstStyle/>
          <a:p>
            <a:r>
              <a:rPr lang="en-US" altLang="ja-JP">
                <a:solidFill>
                  <a:schemeClr val="bg1"/>
                </a:solidFill>
                <a:ea typeface="Montserrat"/>
                <a:cs typeface="Montserrat"/>
              </a:rPr>
              <a:t>HESEB</a:t>
            </a:r>
            <a:endParaRPr lang="ja-JP" altLang="en-US">
              <a:solidFill>
                <a:schemeClr val="bg1"/>
              </a:solidFill>
            </a:endParaRPr>
          </a:p>
        </p:txBody>
      </p:sp>
      <p:pic>
        <p:nvPicPr>
          <p:cNvPr id="4102" name="Picture 6">
            <a:extLst>
              <a:ext uri="{FF2B5EF4-FFF2-40B4-BE49-F238E27FC236}">
                <a16:creationId xmlns:a16="http://schemas.microsoft.com/office/drawing/2014/main" id="{7FC3A0BA-BA11-89AB-F61F-33E36EA0F77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995684" y="4040326"/>
            <a:ext cx="4196316" cy="1906073"/>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1B0FDDE6-5C3A-4DEF-051F-D3B08BD19149}"/>
              </a:ext>
            </a:extLst>
          </p:cNvPr>
          <p:cNvSpPr txBox="1"/>
          <p:nvPr/>
        </p:nvSpPr>
        <p:spPr>
          <a:xfrm>
            <a:off x="11095325" y="5562280"/>
            <a:ext cx="1436916" cy="369332"/>
          </a:xfrm>
          <a:prstGeom prst="rect">
            <a:avLst/>
          </a:prstGeom>
          <a:noFill/>
        </p:spPr>
        <p:txBody>
          <a:bodyPr wrap="square">
            <a:spAutoFit/>
          </a:bodyPr>
          <a:lstStyle/>
          <a:p>
            <a:r>
              <a:rPr lang="en-US" altLang="ja-JP">
                <a:solidFill>
                  <a:schemeClr val="bg1"/>
                </a:solidFill>
                <a:ea typeface="Montserrat"/>
                <a:cs typeface="Montserrat"/>
              </a:rPr>
              <a:t>XAFS/XRF</a:t>
            </a:r>
            <a:endParaRPr lang="ja-JP" altLang="en-US">
              <a:solidFill>
                <a:schemeClr val="bg1"/>
              </a:solidFill>
            </a:endParaRPr>
          </a:p>
        </p:txBody>
      </p:sp>
      <p:pic>
        <p:nvPicPr>
          <p:cNvPr id="4104" name="Picture 8" descr="MS">
            <a:extLst>
              <a:ext uri="{FF2B5EF4-FFF2-40B4-BE49-F238E27FC236}">
                <a16:creationId xmlns:a16="http://schemas.microsoft.com/office/drawing/2014/main" id="{C1C45E9D-B877-97FF-3031-CCC1754F6FF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995684" y="2203558"/>
            <a:ext cx="4196316" cy="1606402"/>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DBCFF3A3-46F1-40FB-0339-A8E8CA1E69A6}"/>
              </a:ext>
            </a:extLst>
          </p:cNvPr>
          <p:cNvSpPr txBox="1"/>
          <p:nvPr/>
        </p:nvSpPr>
        <p:spPr>
          <a:xfrm>
            <a:off x="8024037" y="3371145"/>
            <a:ext cx="1436916" cy="369332"/>
          </a:xfrm>
          <a:prstGeom prst="rect">
            <a:avLst/>
          </a:prstGeom>
          <a:noFill/>
        </p:spPr>
        <p:txBody>
          <a:bodyPr wrap="square">
            <a:spAutoFit/>
          </a:bodyPr>
          <a:lstStyle/>
          <a:p>
            <a:r>
              <a:rPr lang="en-US" altLang="ja-JP" dirty="0">
                <a:solidFill>
                  <a:schemeClr val="bg1"/>
                </a:solidFill>
                <a:ea typeface="Montserrat"/>
                <a:cs typeface="Montserrat"/>
              </a:rPr>
              <a:t>MS</a:t>
            </a:r>
            <a:endParaRPr lang="ja-JP" altLang="en-US" dirty="0">
              <a:solidFill>
                <a:schemeClr val="bg1"/>
              </a:solidFill>
            </a:endParaRPr>
          </a:p>
        </p:txBody>
      </p:sp>
      <p:sp>
        <p:nvSpPr>
          <p:cNvPr id="16" name="テキスト ボックス 15">
            <a:extLst>
              <a:ext uri="{FF2B5EF4-FFF2-40B4-BE49-F238E27FC236}">
                <a16:creationId xmlns:a16="http://schemas.microsoft.com/office/drawing/2014/main" id="{28D2C921-A7EC-74A8-7D50-96CC1031804E}"/>
              </a:ext>
            </a:extLst>
          </p:cNvPr>
          <p:cNvSpPr txBox="1"/>
          <p:nvPr/>
        </p:nvSpPr>
        <p:spPr>
          <a:xfrm>
            <a:off x="6096000" y="1765209"/>
            <a:ext cx="2158409" cy="215444"/>
          </a:xfrm>
          <a:prstGeom prst="rect">
            <a:avLst/>
          </a:prstGeom>
          <a:noFill/>
        </p:spPr>
        <p:txBody>
          <a:bodyPr wrap="square">
            <a:spAutoFit/>
          </a:bodyPr>
          <a:lstStyle/>
          <a:p>
            <a:r>
              <a:rPr lang="ja-JP" altLang="en-US" sz="800">
                <a:solidFill>
                  <a:schemeClr val="bg1"/>
                </a:solidFill>
              </a:rPr>
              <a:t>https://heseb.desy.de/gallery</a:t>
            </a:r>
          </a:p>
        </p:txBody>
      </p:sp>
      <p:sp>
        <p:nvSpPr>
          <p:cNvPr id="18" name="テキスト ボックス 17">
            <a:extLst>
              <a:ext uri="{FF2B5EF4-FFF2-40B4-BE49-F238E27FC236}">
                <a16:creationId xmlns:a16="http://schemas.microsoft.com/office/drawing/2014/main" id="{CC41F993-510B-0253-C2B0-5B0C155C43AA}"/>
              </a:ext>
            </a:extLst>
          </p:cNvPr>
          <p:cNvSpPr txBox="1"/>
          <p:nvPr/>
        </p:nvSpPr>
        <p:spPr>
          <a:xfrm>
            <a:off x="10224977" y="3563057"/>
            <a:ext cx="1995376" cy="215444"/>
          </a:xfrm>
          <a:prstGeom prst="rect">
            <a:avLst/>
          </a:prstGeom>
          <a:noFill/>
        </p:spPr>
        <p:txBody>
          <a:bodyPr wrap="square">
            <a:spAutoFit/>
          </a:bodyPr>
          <a:lstStyle/>
          <a:p>
            <a:r>
              <a:rPr lang="ja-JP" altLang="en-US" sz="800">
                <a:solidFill>
                  <a:schemeClr val="bg1"/>
                </a:solidFill>
              </a:rPr>
              <a:t>https://www.sesame.org.jo/beamlines/ms</a:t>
            </a:r>
          </a:p>
        </p:txBody>
      </p:sp>
      <p:pic>
        <p:nvPicPr>
          <p:cNvPr id="1026" name="Picture 2" descr="Image preview">
            <a:extLst>
              <a:ext uri="{FF2B5EF4-FFF2-40B4-BE49-F238E27FC236}">
                <a16:creationId xmlns:a16="http://schemas.microsoft.com/office/drawing/2014/main" id="{5EF4CB00-E468-26A8-ED47-E2DBBDB477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4701" y="2214242"/>
            <a:ext cx="2972972" cy="2229729"/>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2FA95A20-461A-F819-A0D4-04BBA2CD6B03}"/>
              </a:ext>
            </a:extLst>
          </p:cNvPr>
          <p:cNvSpPr txBox="1"/>
          <p:nvPr/>
        </p:nvSpPr>
        <p:spPr>
          <a:xfrm>
            <a:off x="7061982" y="4016892"/>
            <a:ext cx="835691" cy="369332"/>
          </a:xfrm>
          <a:prstGeom prst="rect">
            <a:avLst/>
          </a:prstGeom>
          <a:noFill/>
        </p:spPr>
        <p:txBody>
          <a:bodyPr wrap="square">
            <a:spAutoFit/>
          </a:bodyPr>
          <a:lstStyle/>
          <a:p>
            <a:r>
              <a:rPr lang="en-US" altLang="ja-JP" dirty="0">
                <a:solidFill>
                  <a:schemeClr val="bg1"/>
                </a:solidFill>
                <a:ea typeface="Montserrat"/>
                <a:cs typeface="Montserrat"/>
              </a:rPr>
              <a:t>BEATS</a:t>
            </a:r>
            <a:endParaRPr lang="ja-JP" altLang="en-US" dirty="0">
              <a:solidFill>
                <a:schemeClr val="bg1"/>
              </a:solidFill>
            </a:endParaRPr>
          </a:p>
        </p:txBody>
      </p:sp>
      <p:sp>
        <p:nvSpPr>
          <p:cNvPr id="6" name="テキスト ボックス 5">
            <a:extLst>
              <a:ext uri="{FF2B5EF4-FFF2-40B4-BE49-F238E27FC236}">
                <a16:creationId xmlns:a16="http://schemas.microsoft.com/office/drawing/2014/main" id="{0203AE3E-EA86-02B0-BCF5-75B5012425BF}"/>
              </a:ext>
            </a:extLst>
          </p:cNvPr>
          <p:cNvSpPr txBox="1"/>
          <p:nvPr/>
        </p:nvSpPr>
        <p:spPr>
          <a:xfrm>
            <a:off x="171674" y="5074302"/>
            <a:ext cx="6274190" cy="584775"/>
          </a:xfrm>
          <a:prstGeom prst="rect">
            <a:avLst/>
          </a:prstGeom>
          <a:noFill/>
        </p:spPr>
        <p:txBody>
          <a:bodyPr wrap="square">
            <a:spAutoFit/>
          </a:bodyPr>
          <a:lstStyle/>
          <a:p>
            <a:endParaRPr lang="en-US" altLang="ja-JP" sz="1600" b="1" i="1" dirty="0">
              <a:solidFill>
                <a:srgbClr val="00B050"/>
              </a:solidFill>
              <a:ea typeface="Montserrat"/>
              <a:cs typeface="Montserrat"/>
            </a:endParaRPr>
          </a:p>
          <a:p>
            <a:r>
              <a:rPr lang="en-US" altLang="ja-JP" sz="1600" b="1" i="1" dirty="0">
                <a:solidFill>
                  <a:srgbClr val="FFC000"/>
                </a:solidFill>
                <a:ea typeface="Montserrat"/>
                <a:cs typeface="Montserrat"/>
              </a:rPr>
              <a:t>The future… an African beamline?</a:t>
            </a:r>
          </a:p>
        </p:txBody>
      </p:sp>
    </p:spTree>
    <p:extLst>
      <p:ext uri="{BB962C8B-B14F-4D97-AF65-F5344CB8AC3E}">
        <p14:creationId xmlns:p14="http://schemas.microsoft.com/office/powerpoint/2010/main" val="631353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04BB674D-961E-EE99-BB0C-FDD0126BA227}"/>
              </a:ext>
            </a:extLst>
          </p:cNvPr>
          <p:cNvGrpSpPr/>
          <p:nvPr/>
        </p:nvGrpSpPr>
        <p:grpSpPr>
          <a:xfrm>
            <a:off x="6168379" y="1186646"/>
            <a:ext cx="5618292" cy="4178497"/>
            <a:chOff x="375744" y="2360886"/>
            <a:chExt cx="4753303" cy="3581399"/>
          </a:xfrm>
        </p:grpSpPr>
        <p:pic>
          <p:nvPicPr>
            <p:cNvPr id="5" name="Picture 2" descr="A group of people posing for a photo&#10;&#10;Description automatically generated">
              <a:extLst>
                <a:ext uri="{FF2B5EF4-FFF2-40B4-BE49-F238E27FC236}">
                  <a16:creationId xmlns:a16="http://schemas.microsoft.com/office/drawing/2014/main" id="{B6B0156E-42E4-F38A-85E1-105C54A9D35B}"/>
                </a:ext>
              </a:extLst>
            </p:cNvPr>
            <p:cNvPicPr>
              <a:picLocks noChangeAspect="1"/>
            </p:cNvPicPr>
            <p:nvPr/>
          </p:nvPicPr>
          <p:blipFill>
            <a:blip r:embed="rId2"/>
            <a:stretch>
              <a:fillRect/>
            </a:stretch>
          </p:blipFill>
          <p:spPr>
            <a:xfrm>
              <a:off x="375744" y="2360886"/>
              <a:ext cx="4753303" cy="3581399"/>
            </a:xfrm>
            <a:prstGeom prst="rect">
              <a:avLst/>
            </a:prstGeom>
          </p:spPr>
        </p:pic>
        <p:pic>
          <p:nvPicPr>
            <p:cNvPr id="7" name="Picture 3">
              <a:extLst>
                <a:ext uri="{FF2B5EF4-FFF2-40B4-BE49-F238E27FC236}">
                  <a16:creationId xmlns:a16="http://schemas.microsoft.com/office/drawing/2014/main" id="{2515161E-1F71-DA35-5247-E8F611EC2F4D}"/>
                </a:ext>
              </a:extLst>
            </p:cNvPr>
            <p:cNvPicPr>
              <a:picLocks noChangeAspect="1"/>
            </p:cNvPicPr>
            <p:nvPr/>
          </p:nvPicPr>
          <p:blipFill>
            <a:blip r:embed="rId3"/>
            <a:stretch>
              <a:fillRect/>
            </a:stretch>
          </p:blipFill>
          <p:spPr>
            <a:xfrm>
              <a:off x="911771" y="3003330"/>
              <a:ext cx="488733" cy="352098"/>
            </a:xfrm>
            <a:prstGeom prst="rect">
              <a:avLst/>
            </a:prstGeom>
          </p:spPr>
        </p:pic>
        <p:pic>
          <p:nvPicPr>
            <p:cNvPr id="8" name="Picture 4">
              <a:extLst>
                <a:ext uri="{FF2B5EF4-FFF2-40B4-BE49-F238E27FC236}">
                  <a16:creationId xmlns:a16="http://schemas.microsoft.com/office/drawing/2014/main" id="{E6C4B28D-8D39-83B9-425A-92D5657E0126}"/>
                </a:ext>
              </a:extLst>
            </p:cNvPr>
            <p:cNvPicPr>
              <a:picLocks noChangeAspect="1"/>
            </p:cNvPicPr>
            <p:nvPr/>
          </p:nvPicPr>
          <p:blipFill>
            <a:blip r:embed="rId4"/>
            <a:stretch>
              <a:fillRect/>
            </a:stretch>
          </p:blipFill>
          <p:spPr>
            <a:xfrm>
              <a:off x="1774113" y="3109403"/>
              <a:ext cx="486081" cy="337992"/>
            </a:xfrm>
            <a:prstGeom prst="rect">
              <a:avLst/>
            </a:prstGeom>
          </p:spPr>
        </p:pic>
        <p:pic>
          <p:nvPicPr>
            <p:cNvPr id="9" name="Picture 4">
              <a:extLst>
                <a:ext uri="{FF2B5EF4-FFF2-40B4-BE49-F238E27FC236}">
                  <a16:creationId xmlns:a16="http://schemas.microsoft.com/office/drawing/2014/main" id="{80D3A94F-FC31-DE16-D907-7677390643D4}"/>
                </a:ext>
              </a:extLst>
            </p:cNvPr>
            <p:cNvPicPr>
              <a:picLocks noChangeAspect="1"/>
            </p:cNvPicPr>
            <p:nvPr/>
          </p:nvPicPr>
          <p:blipFill>
            <a:blip r:embed="rId4"/>
            <a:stretch>
              <a:fillRect/>
            </a:stretch>
          </p:blipFill>
          <p:spPr>
            <a:xfrm>
              <a:off x="2523256" y="2464676"/>
              <a:ext cx="445425" cy="308573"/>
            </a:xfrm>
            <a:prstGeom prst="rect">
              <a:avLst/>
            </a:prstGeom>
          </p:spPr>
        </p:pic>
        <p:pic>
          <p:nvPicPr>
            <p:cNvPr id="10" name="Picture 7" descr="Icon&#10;&#10;Description automatically generated">
              <a:extLst>
                <a:ext uri="{FF2B5EF4-FFF2-40B4-BE49-F238E27FC236}">
                  <a16:creationId xmlns:a16="http://schemas.microsoft.com/office/drawing/2014/main" id="{4F479F3A-4F7A-469E-C2A4-A4C13ECEAD6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537592" y="2875564"/>
              <a:ext cx="429611" cy="252906"/>
            </a:xfrm>
            <a:prstGeom prst="rect">
              <a:avLst/>
            </a:prstGeom>
          </p:spPr>
        </p:pic>
        <p:pic>
          <p:nvPicPr>
            <p:cNvPr id="11" name="Picture 5">
              <a:extLst>
                <a:ext uri="{FF2B5EF4-FFF2-40B4-BE49-F238E27FC236}">
                  <a16:creationId xmlns:a16="http://schemas.microsoft.com/office/drawing/2014/main" id="{73C1FD2B-371C-B361-205C-227CD853269B}"/>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3325949" y="2845917"/>
              <a:ext cx="423830" cy="282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a:extLst>
                <a:ext uri="{FF2B5EF4-FFF2-40B4-BE49-F238E27FC236}">
                  <a16:creationId xmlns:a16="http://schemas.microsoft.com/office/drawing/2014/main" id="{AFAD39F1-49A1-33EC-749D-7A207E594C0B}"/>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3325949" y="2520154"/>
              <a:ext cx="423500" cy="27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descr="Shape, rectangle&#10;&#10;Description automatically generated">
            <a:extLst>
              <a:ext uri="{FF2B5EF4-FFF2-40B4-BE49-F238E27FC236}">
                <a16:creationId xmlns:a16="http://schemas.microsoft.com/office/drawing/2014/main" id="{404A320D-9F96-493E-9813-A49390ED70D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1140"/>
            <a:ext cx="12181940" cy="871192"/>
          </a:xfrm>
          <a:prstGeom prst="rect">
            <a:avLst/>
          </a:prstGeom>
        </p:spPr>
      </p:pic>
      <p:sp>
        <p:nvSpPr>
          <p:cNvPr id="6" name="TextBox 5">
            <a:extLst>
              <a:ext uri="{FF2B5EF4-FFF2-40B4-BE49-F238E27FC236}">
                <a16:creationId xmlns:a16="http://schemas.microsoft.com/office/drawing/2014/main" id="{8BD45E6A-EF52-5EA6-A770-73A54E650A66}"/>
              </a:ext>
            </a:extLst>
          </p:cNvPr>
          <p:cNvSpPr txBox="1"/>
          <p:nvPr/>
        </p:nvSpPr>
        <p:spPr>
          <a:xfrm>
            <a:off x="0" y="254844"/>
            <a:ext cx="112679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bg1"/>
                </a:solidFill>
                <a:latin typeface="Arial"/>
                <a:cs typeface="Segoe UI"/>
              </a:rPr>
              <a:t>SESAME's first official user beamtime on human </a:t>
            </a:r>
            <a:r>
              <a:rPr lang="en-US" b="1" dirty="0" err="1">
                <a:solidFill>
                  <a:schemeClr val="bg1"/>
                </a:solidFill>
                <a:latin typeface="Arial"/>
                <a:cs typeface="Segoe UI"/>
              </a:rPr>
              <a:t>bioarchaeology</a:t>
            </a:r>
            <a:r>
              <a:rPr lang="en-US" b="1" dirty="0">
                <a:solidFill>
                  <a:schemeClr val="bg1"/>
                </a:solidFill>
                <a:latin typeface="Arial"/>
                <a:cs typeface="Segoe UI"/>
              </a:rPr>
              <a:t>: human metal exposure</a:t>
            </a:r>
          </a:p>
        </p:txBody>
      </p:sp>
      <p:pic>
        <p:nvPicPr>
          <p:cNvPr id="2055" name="Picture 7">
            <a:extLst>
              <a:ext uri="{FF2B5EF4-FFF2-40B4-BE49-F238E27FC236}">
                <a16:creationId xmlns:a16="http://schemas.microsoft.com/office/drawing/2014/main" id="{27721207-493F-FD70-CB50-5AB557CC2331}"/>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0466572" y="3787617"/>
            <a:ext cx="1320099" cy="1589008"/>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13">
            <a:extLst>
              <a:ext uri="{FF2B5EF4-FFF2-40B4-BE49-F238E27FC236}">
                <a16:creationId xmlns:a16="http://schemas.microsoft.com/office/drawing/2014/main" id="{09C6AC23-8DA1-1B32-CE6F-D15B5A99A283}"/>
              </a:ext>
            </a:extLst>
          </p:cNvPr>
          <p:cNvSpPr txBox="1"/>
          <p:nvPr/>
        </p:nvSpPr>
        <p:spPr>
          <a:xfrm>
            <a:off x="6013903" y="5418934"/>
            <a:ext cx="6435038" cy="369332"/>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a:ea typeface="游ゴシック"/>
                <a:hlinkClick r:id="rId10">
                  <a:extLst>
                    <a:ext uri="{A12FA001-AC4F-418D-AE19-62706E023703}">
                      <ahyp:hlinkClr xmlns:ahyp="http://schemas.microsoft.com/office/drawing/2018/hyperlinkcolor" val="tx"/>
                    </a:ext>
                  </a:extLst>
                </a:hlinkClick>
              </a:rPr>
              <a:t>https://www.sesame.org.jo/news/sesame-hosts-its-first-users</a:t>
            </a:r>
            <a:r>
              <a:rPr lang="ja-JP" altLang="en-US">
                <a:ea typeface="游ゴシック"/>
              </a:rPr>
              <a:t> </a:t>
            </a:r>
          </a:p>
        </p:txBody>
      </p:sp>
      <p:pic>
        <p:nvPicPr>
          <p:cNvPr id="2058" name="Picture 10" descr="SESAME Synchrotron - BIOMERA">
            <a:extLst>
              <a:ext uri="{FF2B5EF4-FFF2-40B4-BE49-F238E27FC236}">
                <a16:creationId xmlns:a16="http://schemas.microsoft.com/office/drawing/2014/main" id="{AC0F2926-C933-97BE-FD93-0FE72109AC93}"/>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10827088" y="2977111"/>
            <a:ext cx="599065" cy="6533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5EC3F3FC-7224-5825-D34E-D4C4054A8B95}"/>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18301" y="1186646"/>
            <a:ext cx="5326048" cy="4068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653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4F639C3-D20C-64C1-EB22-5B426FBDFB55}"/>
              </a:ext>
            </a:extLst>
          </p:cNvPr>
          <p:cNvSpPr>
            <a:spLocks noGrp="1"/>
          </p:cNvSpPr>
          <p:nvPr/>
        </p:nvSpPr>
        <p:spPr>
          <a:xfrm>
            <a:off x="340420" y="4184333"/>
            <a:ext cx="7175297" cy="1809159"/>
          </a:xfrm>
          <a:prstGeom prst="rect">
            <a:avLst/>
          </a:prstGeom>
          <a:noFill/>
          <a:ln>
            <a:noFill/>
          </a:ln>
        </p:spPr>
        <p:txBody>
          <a:bodyPr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Roboto Condensed"/>
              <a:buNone/>
              <a:defRPr sz="4000" b="1" i="0" u="none" strike="noStrike" cap="none">
                <a:solidFill>
                  <a:srgbClr val="FFFFFF"/>
                </a:solidFill>
                <a:latin typeface="+mn-lt"/>
                <a:ea typeface="Roboto" panose="02000000000000000000" pitchFamily="2" charset="0"/>
                <a:cs typeface="Roboto" panose="02000000000000000000" pitchFamily="2" charset="0"/>
                <a:sym typeface="Roboto Condensed"/>
              </a:defRPr>
            </a:lvl1pPr>
            <a:lvl2pPr lvl="1"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2pPr>
            <a:lvl3pPr lvl="2"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3pPr>
            <a:lvl4pPr lvl="3"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4pPr>
            <a:lvl5pPr lvl="4"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5pPr>
            <a:lvl6pPr lvl="5"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6pPr>
            <a:lvl7pPr lvl="6"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7pPr>
            <a:lvl8pPr lvl="7"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8pPr>
            <a:lvl9pPr lvl="8"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9pPr>
          </a:lstStyle>
          <a:p>
            <a:endParaRPr lang="en-US">
              <a:ea typeface="Roboto"/>
              <a:cs typeface="+mn-lt"/>
            </a:endParaRPr>
          </a:p>
        </p:txBody>
      </p:sp>
      <p:sp>
        <p:nvSpPr>
          <p:cNvPr id="3" name="コンテンツ プレースホルダー 2">
            <a:extLst>
              <a:ext uri="{FF2B5EF4-FFF2-40B4-BE49-F238E27FC236}">
                <a16:creationId xmlns:a16="http://schemas.microsoft.com/office/drawing/2014/main" id="{3514A6B7-DB79-C044-251D-5261ABC01B19}"/>
              </a:ext>
            </a:extLst>
          </p:cNvPr>
          <p:cNvSpPr>
            <a:spLocks noGrp="1"/>
          </p:cNvSpPr>
          <p:nvPr>
            <p:ph idx="1"/>
          </p:nvPr>
        </p:nvSpPr>
        <p:spPr>
          <a:xfrm>
            <a:off x="658743" y="1253331"/>
            <a:ext cx="10515600" cy="4351338"/>
          </a:xfrm>
        </p:spPr>
        <p:txBody>
          <a:bodyPr vert="horz" lIns="91440" tIns="45720" rIns="91440" bIns="45720" rtlCol="0" anchor="t">
            <a:normAutofit/>
          </a:bodyPr>
          <a:lstStyle/>
          <a:p>
            <a:r>
              <a:rPr lang="en-US" altLang="ja-JP">
                <a:ea typeface="游ゴシック"/>
                <a:cs typeface="Calibri"/>
              </a:rPr>
              <a:t>Preservation status</a:t>
            </a:r>
            <a:endParaRPr lang="en-US" altLang="ja-JP">
              <a:ea typeface="游ゴシック"/>
            </a:endParaRPr>
          </a:p>
          <a:p>
            <a:r>
              <a:rPr lang="en-US" altLang="ja-JP">
                <a:ea typeface="游ゴシック"/>
              </a:rPr>
              <a:t>Analysis of tissue structure and alterations</a:t>
            </a:r>
            <a:endParaRPr lang="en-US" altLang="ja-JP">
              <a:ea typeface="游ゴシック"/>
              <a:cs typeface="Calibri"/>
            </a:endParaRPr>
          </a:p>
          <a:p>
            <a:r>
              <a:rPr lang="en-US">
                <a:ea typeface="游ゴシック"/>
              </a:rPr>
              <a:t>Age-at-death estimation</a:t>
            </a:r>
            <a:endParaRPr lang="en-US">
              <a:ea typeface="游ゴシック"/>
              <a:cs typeface="Calibri"/>
            </a:endParaRPr>
          </a:p>
          <a:p>
            <a:r>
              <a:rPr lang="en-US" err="1">
                <a:ea typeface="游ゴシック"/>
              </a:rPr>
              <a:t>Osteobiographical</a:t>
            </a:r>
            <a:r>
              <a:rPr lang="en-US">
                <a:ea typeface="游ゴシック"/>
              </a:rPr>
              <a:t> reconstructions</a:t>
            </a:r>
            <a:endParaRPr lang="en-US">
              <a:ea typeface="游ゴシック"/>
              <a:cs typeface="Calibri"/>
            </a:endParaRPr>
          </a:p>
          <a:p>
            <a:r>
              <a:rPr lang="en-US">
                <a:ea typeface="游ゴシック"/>
              </a:rPr>
              <a:t>Dietary reconstruction</a:t>
            </a:r>
            <a:endParaRPr lang="en-US"/>
          </a:p>
          <a:p>
            <a:r>
              <a:rPr lang="en-US" altLang="ja-JP">
                <a:ea typeface="游ゴシック"/>
                <a:cs typeface="Calibri"/>
              </a:rPr>
              <a:t>Ancient medical treatment techniques</a:t>
            </a:r>
          </a:p>
          <a:p>
            <a:r>
              <a:rPr lang="en-US">
                <a:ea typeface="+mn-lt"/>
                <a:cs typeface="+mn-lt"/>
              </a:rPr>
              <a:t>Human metal exposure</a:t>
            </a:r>
            <a:endParaRPr lang="en-US" altLang="ja-JP">
              <a:ea typeface="游ゴシック"/>
              <a:cs typeface="Calibri"/>
            </a:endParaRPr>
          </a:p>
        </p:txBody>
      </p:sp>
      <p:pic>
        <p:nvPicPr>
          <p:cNvPr id="4" name="Picture 8">
            <a:extLst>
              <a:ext uri="{FF2B5EF4-FFF2-40B4-BE49-F238E27FC236}">
                <a16:creationId xmlns:a16="http://schemas.microsoft.com/office/drawing/2014/main" id="{54DAE31C-C3CF-70C4-C732-25A007C9EC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84" y="1"/>
            <a:ext cx="11856254" cy="871268"/>
          </a:xfrm>
          <a:prstGeom prst="rect">
            <a:avLst/>
          </a:prstGeom>
        </p:spPr>
      </p:pic>
      <p:sp>
        <p:nvSpPr>
          <p:cNvPr id="6" name="TextBox 2">
            <a:extLst>
              <a:ext uri="{FF2B5EF4-FFF2-40B4-BE49-F238E27FC236}">
                <a16:creationId xmlns:a16="http://schemas.microsoft.com/office/drawing/2014/main" id="{AB539DC1-5CAD-6602-FD52-A5CED14240FB}"/>
              </a:ext>
            </a:extLst>
          </p:cNvPr>
          <p:cNvSpPr txBox="1"/>
          <p:nvPr/>
        </p:nvSpPr>
        <p:spPr>
          <a:xfrm>
            <a:off x="-351827" y="247459"/>
            <a:ext cx="113458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Arial"/>
                <a:cs typeface="Arial"/>
              </a:rPr>
              <a:t>Research questions in Human </a:t>
            </a:r>
            <a:r>
              <a:rPr lang="en-US" b="1" err="1">
                <a:solidFill>
                  <a:schemeClr val="bg1"/>
                </a:solidFill>
                <a:latin typeface="Arial"/>
                <a:cs typeface="Arial"/>
              </a:rPr>
              <a:t>Bioarchaeology</a:t>
            </a:r>
            <a:r>
              <a:rPr lang="en-US" b="1">
                <a:solidFill>
                  <a:schemeClr val="bg1"/>
                </a:solidFill>
                <a:latin typeface="Arial"/>
                <a:cs typeface="Arial"/>
              </a:rPr>
              <a:t> addressed through use of synchrotron radiation</a:t>
            </a:r>
          </a:p>
        </p:txBody>
      </p:sp>
      <p:pic>
        <p:nvPicPr>
          <p:cNvPr id="7" name="Picture 4" descr="Diagram&#10;&#10;Description automatically generated">
            <a:extLst>
              <a:ext uri="{FF2B5EF4-FFF2-40B4-BE49-F238E27FC236}">
                <a16:creationId xmlns:a16="http://schemas.microsoft.com/office/drawing/2014/main" id="{20E10430-FD77-447A-A4AC-983359D7BAD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27620" y="1097613"/>
            <a:ext cx="3423960" cy="4507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296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7A57402F-9AF0-0063-A7ED-357C920B8E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84" y="1"/>
            <a:ext cx="7715020" cy="871268"/>
          </a:xfrm>
          <a:prstGeom prst="rect">
            <a:avLst/>
          </a:prstGeom>
        </p:spPr>
      </p:pic>
      <p:sp>
        <p:nvSpPr>
          <p:cNvPr id="11" name="Rectangle 10"/>
          <p:cNvSpPr/>
          <p:nvPr/>
        </p:nvSpPr>
        <p:spPr>
          <a:xfrm>
            <a:off x="-1" y="1429789"/>
            <a:ext cx="12191999" cy="4531064"/>
          </a:xfrm>
          <a:prstGeom prst="rect">
            <a:avLst/>
          </a:prstGeom>
          <a:solidFill>
            <a:schemeClr val="bg1">
              <a:lumMod val="8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10" name="TextBox 9"/>
          <p:cNvSpPr txBox="1"/>
          <p:nvPr/>
        </p:nvSpPr>
        <p:spPr>
          <a:xfrm>
            <a:off x="-11584" y="238143"/>
            <a:ext cx="6905907" cy="369332"/>
          </a:xfrm>
          <a:prstGeom prst="rect">
            <a:avLst/>
          </a:prstGeom>
          <a:noFill/>
        </p:spPr>
        <p:txBody>
          <a:bodyPr wrap="square" lIns="91440" tIns="45720" rIns="91440" bIns="45720" rtlCol="0" anchor="t">
            <a:spAutoFit/>
          </a:bodyPr>
          <a:lstStyle/>
          <a:p>
            <a:pPr algn="ctr"/>
            <a:r>
              <a:rPr lang="en-US" b="1">
                <a:solidFill>
                  <a:schemeClr val="bg1"/>
                </a:solidFill>
                <a:latin typeface="Arial"/>
                <a:ea typeface="Roboto"/>
                <a:cs typeface="Arial"/>
              </a:rPr>
              <a:t>Foci of </a:t>
            </a:r>
            <a:r>
              <a:rPr lang="en-US" b="1" err="1">
                <a:solidFill>
                  <a:schemeClr val="bg1"/>
                </a:solidFill>
                <a:latin typeface="Arial"/>
                <a:ea typeface="Roboto"/>
                <a:cs typeface="Arial"/>
              </a:rPr>
              <a:t>bioarchaeology</a:t>
            </a:r>
            <a:r>
              <a:rPr lang="en-US" b="1">
                <a:solidFill>
                  <a:schemeClr val="bg1"/>
                </a:solidFill>
                <a:latin typeface="Arial"/>
                <a:ea typeface="Roboto"/>
                <a:cs typeface="Arial"/>
              </a:rPr>
              <a:t> publications using SR</a:t>
            </a:r>
          </a:p>
        </p:txBody>
      </p:sp>
      <p:graphicFrame>
        <p:nvGraphicFramePr>
          <p:cNvPr id="6" name="Content Placeholder 4">
            <a:extLst>
              <a:ext uri="{FF2B5EF4-FFF2-40B4-BE49-F238E27FC236}">
                <a16:creationId xmlns:a16="http://schemas.microsoft.com/office/drawing/2014/main" id="{7C62FBC7-47AD-4717-A22C-CA2E8C536F70}"/>
              </a:ext>
            </a:extLst>
          </p:cNvPr>
          <p:cNvGraphicFramePr>
            <a:graphicFrameLocks noGrp="1"/>
          </p:cNvGraphicFramePr>
          <p:nvPr>
            <p:extLst>
              <p:ext uri="{D42A27DB-BD31-4B8C-83A1-F6EECF244321}">
                <p14:modId xmlns:p14="http://schemas.microsoft.com/office/powerpoint/2010/main" val="432161558"/>
              </p:ext>
            </p:extLst>
          </p:nvPr>
        </p:nvGraphicFramePr>
        <p:xfrm>
          <a:off x="1748725" y="862082"/>
          <a:ext cx="8694546" cy="56664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48493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4F639C3-D20C-64C1-EB22-5B426FBDFB55}"/>
              </a:ext>
            </a:extLst>
          </p:cNvPr>
          <p:cNvSpPr>
            <a:spLocks noGrp="1"/>
          </p:cNvSpPr>
          <p:nvPr/>
        </p:nvSpPr>
        <p:spPr>
          <a:xfrm>
            <a:off x="340420" y="4184333"/>
            <a:ext cx="7175297" cy="1809159"/>
          </a:xfrm>
          <a:prstGeom prst="rect">
            <a:avLst/>
          </a:prstGeom>
          <a:noFill/>
          <a:ln>
            <a:noFill/>
          </a:ln>
        </p:spPr>
        <p:txBody>
          <a:bodyPr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Roboto Condensed"/>
              <a:buNone/>
              <a:defRPr sz="4000" b="1" i="0" u="none" strike="noStrike" cap="none">
                <a:solidFill>
                  <a:srgbClr val="FFFFFF"/>
                </a:solidFill>
                <a:latin typeface="+mn-lt"/>
                <a:ea typeface="Roboto" panose="02000000000000000000" pitchFamily="2" charset="0"/>
                <a:cs typeface="Roboto" panose="02000000000000000000" pitchFamily="2" charset="0"/>
                <a:sym typeface="Roboto Condensed"/>
              </a:defRPr>
            </a:lvl1pPr>
            <a:lvl2pPr lvl="1"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2pPr>
            <a:lvl3pPr lvl="2"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3pPr>
            <a:lvl4pPr lvl="3"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4pPr>
            <a:lvl5pPr lvl="4"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5pPr>
            <a:lvl6pPr lvl="5"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6pPr>
            <a:lvl7pPr lvl="6"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7pPr>
            <a:lvl8pPr lvl="7"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8pPr>
            <a:lvl9pPr lvl="8"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9pPr>
          </a:lstStyle>
          <a:p>
            <a:endParaRPr lang="en-US">
              <a:ea typeface="Roboto"/>
              <a:cs typeface="+mn-lt"/>
            </a:endParaRPr>
          </a:p>
        </p:txBody>
      </p:sp>
      <p:sp>
        <p:nvSpPr>
          <p:cNvPr id="2" name="TextBox 1">
            <a:extLst>
              <a:ext uri="{FF2B5EF4-FFF2-40B4-BE49-F238E27FC236}">
                <a16:creationId xmlns:a16="http://schemas.microsoft.com/office/drawing/2014/main" id="{C88361F4-6FE1-638F-AE7E-980D278DA864}"/>
              </a:ext>
            </a:extLst>
          </p:cNvPr>
          <p:cNvSpPr txBox="1"/>
          <p:nvPr/>
        </p:nvSpPr>
        <p:spPr>
          <a:xfrm>
            <a:off x="241521" y="4226030"/>
            <a:ext cx="727206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b="1">
              <a:solidFill>
                <a:schemeClr val="bg1"/>
              </a:solidFill>
              <a:cs typeface="Arial"/>
            </a:endParaRPr>
          </a:p>
          <a:p>
            <a:r>
              <a:rPr lang="en-US" sz="3200" b="1">
                <a:solidFill>
                  <a:schemeClr val="bg1"/>
                </a:solidFill>
                <a:ea typeface="+mn-lt"/>
                <a:cs typeface="+mn-lt"/>
              </a:rPr>
              <a:t>Challenges: From excavation to laboratory to synchrotron</a:t>
            </a:r>
          </a:p>
        </p:txBody>
      </p:sp>
      <p:pic>
        <p:nvPicPr>
          <p:cNvPr id="4" name="Picture 4" descr="A picture containing wall, indoor, person, hand&#10;&#10;Description automatically generated">
            <a:extLst>
              <a:ext uri="{FF2B5EF4-FFF2-40B4-BE49-F238E27FC236}">
                <a16:creationId xmlns:a16="http://schemas.microsoft.com/office/drawing/2014/main" id="{C0FDC1CF-D5E0-3171-1FF4-59D8F0B280C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376951" y="1082262"/>
            <a:ext cx="1894462" cy="1464319"/>
          </a:xfrm>
          <a:prstGeom prst="rect">
            <a:avLst/>
          </a:prstGeom>
        </p:spPr>
      </p:pic>
      <p:pic>
        <p:nvPicPr>
          <p:cNvPr id="7" name="Picture 13" descr="A picture containing ground, outdoor, beach, sand&#10;&#10;Description automatically generated">
            <a:extLst>
              <a:ext uri="{FF2B5EF4-FFF2-40B4-BE49-F238E27FC236}">
                <a16:creationId xmlns:a16="http://schemas.microsoft.com/office/drawing/2014/main" id="{6D6E0C41-4ED2-16FE-9F30-F847A2E4027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6543" y="1147540"/>
            <a:ext cx="1584432" cy="1192639"/>
          </a:xfrm>
          <a:prstGeom prst="rect">
            <a:avLst/>
          </a:prstGeom>
        </p:spPr>
      </p:pic>
      <p:sp>
        <p:nvSpPr>
          <p:cNvPr id="9" name="Arrow: Right 8">
            <a:extLst>
              <a:ext uri="{FF2B5EF4-FFF2-40B4-BE49-F238E27FC236}">
                <a16:creationId xmlns:a16="http://schemas.microsoft.com/office/drawing/2014/main" id="{A9DB34B1-FCC8-8374-229B-FE989672A2C2}"/>
              </a:ext>
            </a:extLst>
          </p:cNvPr>
          <p:cNvSpPr/>
          <p:nvPr/>
        </p:nvSpPr>
        <p:spPr>
          <a:xfrm>
            <a:off x="1366691" y="1560376"/>
            <a:ext cx="492499" cy="3630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39" descr="A picture containing indoor, window&#10;&#10;Description automatically generated">
            <a:extLst>
              <a:ext uri="{FF2B5EF4-FFF2-40B4-BE49-F238E27FC236}">
                <a16:creationId xmlns:a16="http://schemas.microsoft.com/office/drawing/2014/main" id="{663DC0D3-3FB3-C449-CEB5-1511F207D4DF}"/>
              </a:ext>
            </a:extLst>
          </p:cNvPr>
          <p:cNvPicPr>
            <a:picLocks noChangeAspect="1"/>
          </p:cNvPicPr>
          <p:nvPr/>
        </p:nvPicPr>
        <p:blipFill>
          <a:blip r:embed="rId4"/>
          <a:stretch>
            <a:fillRect/>
          </a:stretch>
        </p:blipFill>
        <p:spPr>
          <a:xfrm>
            <a:off x="1917997" y="1149119"/>
            <a:ext cx="1627223" cy="1197981"/>
          </a:xfrm>
          <a:prstGeom prst="rect">
            <a:avLst/>
          </a:prstGeom>
        </p:spPr>
      </p:pic>
      <p:pic>
        <p:nvPicPr>
          <p:cNvPr id="14" name="図 40" descr="屋内, テーブル, 鏡, 座る が含まれている画像&#10;&#10;自動的に生成された説明">
            <a:extLst>
              <a:ext uri="{FF2B5EF4-FFF2-40B4-BE49-F238E27FC236}">
                <a16:creationId xmlns:a16="http://schemas.microsoft.com/office/drawing/2014/main" id="{42084EF7-3D72-F3C7-F086-0C248F6BE53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5400000">
            <a:off x="3392273" y="1232543"/>
            <a:ext cx="2012857" cy="1219015"/>
          </a:xfrm>
          <a:prstGeom prst="rect">
            <a:avLst/>
          </a:prstGeom>
        </p:spPr>
      </p:pic>
      <p:sp>
        <p:nvSpPr>
          <p:cNvPr id="16" name="Arrow: Right 15">
            <a:extLst>
              <a:ext uri="{FF2B5EF4-FFF2-40B4-BE49-F238E27FC236}">
                <a16:creationId xmlns:a16="http://schemas.microsoft.com/office/drawing/2014/main" id="{EDE0410D-BF3E-6222-ED77-C61121793110}"/>
              </a:ext>
            </a:extLst>
          </p:cNvPr>
          <p:cNvSpPr/>
          <p:nvPr/>
        </p:nvSpPr>
        <p:spPr>
          <a:xfrm>
            <a:off x="4826428" y="1611101"/>
            <a:ext cx="513406" cy="3541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9" descr="A picture containing text, person, indoor, person&#10;&#10;Description automatically generated">
            <a:extLst>
              <a:ext uri="{FF2B5EF4-FFF2-40B4-BE49-F238E27FC236}">
                <a16:creationId xmlns:a16="http://schemas.microsoft.com/office/drawing/2014/main" id="{321B1C9A-64BC-B9F4-D76C-3961F779226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95"/>
          <a:stretch/>
        </p:blipFill>
        <p:spPr>
          <a:xfrm>
            <a:off x="10233276" y="1080211"/>
            <a:ext cx="2027526" cy="1336705"/>
          </a:xfrm>
          <a:prstGeom prst="rect">
            <a:avLst/>
          </a:prstGeom>
        </p:spPr>
      </p:pic>
      <p:pic>
        <p:nvPicPr>
          <p:cNvPr id="20" name="Picture 2" descr="A picture containing text, person, wall, person&#10;&#10;Description automatically generated">
            <a:extLst>
              <a:ext uri="{FF2B5EF4-FFF2-40B4-BE49-F238E27FC236}">
                <a16:creationId xmlns:a16="http://schemas.microsoft.com/office/drawing/2014/main" id="{0D144E04-A4DE-C51F-7F3C-976209B3959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569095" y="859820"/>
            <a:ext cx="2303961" cy="1762609"/>
          </a:xfrm>
          <a:prstGeom prst="rect">
            <a:avLst/>
          </a:prstGeom>
        </p:spPr>
      </p:pic>
      <p:sp>
        <p:nvSpPr>
          <p:cNvPr id="22" name="Arrow: Right 21">
            <a:extLst>
              <a:ext uri="{FF2B5EF4-FFF2-40B4-BE49-F238E27FC236}">
                <a16:creationId xmlns:a16="http://schemas.microsoft.com/office/drawing/2014/main" id="{50A0AF7E-4901-1582-B032-A534677CF8E4}"/>
              </a:ext>
            </a:extLst>
          </p:cNvPr>
          <p:cNvSpPr/>
          <p:nvPr/>
        </p:nvSpPr>
        <p:spPr>
          <a:xfrm>
            <a:off x="7020602" y="1594513"/>
            <a:ext cx="513406" cy="3541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831B3B4C-3D0D-318E-7F4A-606F01BB08A9}"/>
              </a:ext>
            </a:extLst>
          </p:cNvPr>
          <p:cNvSpPr/>
          <p:nvPr/>
        </p:nvSpPr>
        <p:spPr>
          <a:xfrm>
            <a:off x="3314623" y="1612907"/>
            <a:ext cx="464875" cy="3070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759D650C-C9C8-94B1-AFDF-03922067AB65}"/>
              </a:ext>
            </a:extLst>
          </p:cNvPr>
          <p:cNvSpPr/>
          <p:nvPr/>
        </p:nvSpPr>
        <p:spPr>
          <a:xfrm>
            <a:off x="9691302" y="1557523"/>
            <a:ext cx="513406" cy="3541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Chart&#10;&#10;Description automatically generated">
            <a:extLst>
              <a:ext uri="{FF2B5EF4-FFF2-40B4-BE49-F238E27FC236}">
                <a16:creationId xmlns:a16="http://schemas.microsoft.com/office/drawing/2014/main" id="{AC87EB20-4025-A8D6-8795-FDF65374E702}"/>
              </a:ext>
            </a:extLst>
          </p:cNvPr>
          <p:cNvPicPr>
            <a:picLocks noChangeAspect="1"/>
          </p:cNvPicPr>
          <p:nvPr/>
        </p:nvPicPr>
        <p:blipFill>
          <a:blip r:embed="rId8"/>
          <a:stretch>
            <a:fillRect/>
          </a:stretch>
        </p:blipFill>
        <p:spPr>
          <a:xfrm>
            <a:off x="9968528" y="4225860"/>
            <a:ext cx="2225469" cy="1652348"/>
          </a:xfrm>
          <a:prstGeom prst="rect">
            <a:avLst/>
          </a:prstGeom>
        </p:spPr>
      </p:pic>
      <p:pic>
        <p:nvPicPr>
          <p:cNvPr id="30" name="Picture 9" descr="A picture containing stone&#10;&#10;Description automatically generated">
            <a:extLst>
              <a:ext uri="{FF2B5EF4-FFF2-40B4-BE49-F238E27FC236}">
                <a16:creationId xmlns:a16="http://schemas.microsoft.com/office/drawing/2014/main" id="{1FD32EAF-7D1B-0D7A-3989-6C17E537C17F}"/>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9946527" y="2803199"/>
            <a:ext cx="2214528" cy="1578618"/>
          </a:xfrm>
          <a:prstGeom prst="rect">
            <a:avLst/>
          </a:prstGeom>
        </p:spPr>
      </p:pic>
      <p:pic>
        <p:nvPicPr>
          <p:cNvPr id="32" name="Picture 4" descr="A picture containing text, blurry&#10;&#10;Description automatically generated">
            <a:extLst>
              <a:ext uri="{FF2B5EF4-FFF2-40B4-BE49-F238E27FC236}">
                <a16:creationId xmlns:a16="http://schemas.microsoft.com/office/drawing/2014/main" id="{C20C2EBB-9C00-9FAA-CA6F-239049183E26}"/>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a:stretch/>
        </p:blipFill>
        <p:spPr bwMode="auto">
          <a:xfrm>
            <a:off x="9954770" y="5759568"/>
            <a:ext cx="2303732" cy="1098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304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4F639C3-D20C-64C1-EB22-5B426FBDFB55}"/>
              </a:ext>
            </a:extLst>
          </p:cNvPr>
          <p:cNvSpPr>
            <a:spLocks noGrp="1"/>
          </p:cNvSpPr>
          <p:nvPr/>
        </p:nvSpPr>
        <p:spPr>
          <a:xfrm>
            <a:off x="340420" y="4184333"/>
            <a:ext cx="7175297" cy="1809159"/>
          </a:xfrm>
          <a:prstGeom prst="rect">
            <a:avLst/>
          </a:prstGeom>
          <a:noFill/>
          <a:ln>
            <a:noFill/>
          </a:ln>
        </p:spPr>
        <p:txBody>
          <a:bodyPr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Roboto Condensed"/>
              <a:buNone/>
              <a:defRPr sz="4000" b="1" i="0" u="none" strike="noStrike" cap="none">
                <a:solidFill>
                  <a:srgbClr val="FFFFFF"/>
                </a:solidFill>
                <a:latin typeface="+mn-lt"/>
                <a:ea typeface="Roboto" panose="02000000000000000000" pitchFamily="2" charset="0"/>
                <a:cs typeface="Roboto" panose="02000000000000000000" pitchFamily="2" charset="0"/>
                <a:sym typeface="Roboto Condensed"/>
              </a:defRPr>
            </a:lvl1pPr>
            <a:lvl2pPr lvl="1"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2pPr>
            <a:lvl3pPr lvl="2"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3pPr>
            <a:lvl4pPr lvl="3"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4pPr>
            <a:lvl5pPr lvl="4"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5pPr>
            <a:lvl6pPr lvl="5"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6pPr>
            <a:lvl7pPr lvl="6"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7pPr>
            <a:lvl8pPr lvl="7"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8pPr>
            <a:lvl9pPr lvl="8"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9pPr>
          </a:lstStyle>
          <a:p>
            <a:endParaRPr lang="en-US">
              <a:ea typeface="Roboto"/>
              <a:cs typeface="+mn-lt"/>
            </a:endParaRPr>
          </a:p>
        </p:txBody>
      </p:sp>
      <p:sp>
        <p:nvSpPr>
          <p:cNvPr id="2" name="TextBox 1">
            <a:extLst>
              <a:ext uri="{FF2B5EF4-FFF2-40B4-BE49-F238E27FC236}">
                <a16:creationId xmlns:a16="http://schemas.microsoft.com/office/drawing/2014/main" id="{C88361F4-6FE1-638F-AE7E-980D278DA864}"/>
              </a:ext>
            </a:extLst>
          </p:cNvPr>
          <p:cNvSpPr txBox="1"/>
          <p:nvPr/>
        </p:nvSpPr>
        <p:spPr>
          <a:xfrm>
            <a:off x="279404" y="4098664"/>
            <a:ext cx="497172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cs typeface="Arial"/>
              </a:rPr>
              <a:t>The trajectory: from the soil via lab to synchrotron...?</a:t>
            </a:r>
            <a:endParaRPr lang="en-US"/>
          </a:p>
        </p:txBody>
      </p:sp>
      <p:pic>
        <p:nvPicPr>
          <p:cNvPr id="7" name="Picture 9" descr="A picture containing stone&#10;&#10;Description automatically generated">
            <a:extLst>
              <a:ext uri="{FF2B5EF4-FFF2-40B4-BE49-F238E27FC236}">
                <a16:creationId xmlns:a16="http://schemas.microsoft.com/office/drawing/2014/main" id="{7836B616-0AE2-7BD7-07F9-6CB588781EE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371175" y="-1415"/>
            <a:ext cx="3170938" cy="2229259"/>
          </a:xfrm>
          <a:prstGeom prst="rect">
            <a:avLst/>
          </a:prstGeom>
        </p:spPr>
      </p:pic>
      <p:pic>
        <p:nvPicPr>
          <p:cNvPr id="11" name="Picture 4" descr="Diagram&#10;&#10;Description automatically generated">
            <a:extLst>
              <a:ext uri="{FF2B5EF4-FFF2-40B4-BE49-F238E27FC236}">
                <a16:creationId xmlns:a16="http://schemas.microsoft.com/office/drawing/2014/main" id="{AAAB1D11-AC83-C671-3F98-FF84C771A9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74268" y="-22605"/>
            <a:ext cx="3423960" cy="45070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2F650F05-988E-C7EC-9178-1D434204F89A}"/>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8771362" y="4991796"/>
            <a:ext cx="3417867" cy="16292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3" descr="A picture containing ground, outdoor, beach, sand&#10;&#10;Description automatically generated">
            <a:extLst>
              <a:ext uri="{FF2B5EF4-FFF2-40B4-BE49-F238E27FC236}">
                <a16:creationId xmlns:a16="http://schemas.microsoft.com/office/drawing/2014/main" id="{9782C5B2-17E9-B473-32EE-3FA6BCB6515A}"/>
              </a:ext>
            </a:extLst>
          </p:cNvPr>
          <p:cNvPicPr>
            <a:picLocks noChangeAspect="1"/>
          </p:cNvPicPr>
          <p:nvPr/>
        </p:nvPicPr>
        <p:blipFill>
          <a:blip r:embed="rId5"/>
          <a:stretch>
            <a:fillRect/>
          </a:stretch>
        </p:blipFill>
        <p:spPr>
          <a:xfrm>
            <a:off x="-51123" y="441"/>
            <a:ext cx="2887207" cy="2175866"/>
          </a:xfrm>
          <a:prstGeom prst="rect">
            <a:avLst/>
          </a:prstGeom>
        </p:spPr>
      </p:pic>
      <p:pic>
        <p:nvPicPr>
          <p:cNvPr id="9" name="Picture 39" descr="A picture containing indoor, window&#10;&#10;Description automatically generated">
            <a:extLst>
              <a:ext uri="{FF2B5EF4-FFF2-40B4-BE49-F238E27FC236}">
                <a16:creationId xmlns:a16="http://schemas.microsoft.com/office/drawing/2014/main" id="{5975EE48-658D-954B-08E9-4199C1150DA8}"/>
              </a:ext>
            </a:extLst>
          </p:cNvPr>
          <p:cNvPicPr>
            <a:picLocks noChangeAspect="1"/>
          </p:cNvPicPr>
          <p:nvPr/>
        </p:nvPicPr>
        <p:blipFill>
          <a:blip r:embed="rId6"/>
          <a:stretch>
            <a:fillRect/>
          </a:stretch>
        </p:blipFill>
        <p:spPr>
          <a:xfrm>
            <a:off x="2573481" y="1198279"/>
            <a:ext cx="3061094" cy="2230368"/>
          </a:xfrm>
          <a:prstGeom prst="rect">
            <a:avLst/>
          </a:prstGeom>
        </p:spPr>
      </p:pic>
      <p:pic>
        <p:nvPicPr>
          <p:cNvPr id="3" name="図 2">
            <a:extLst>
              <a:ext uri="{FF2B5EF4-FFF2-40B4-BE49-F238E27FC236}">
                <a16:creationId xmlns:a16="http://schemas.microsoft.com/office/drawing/2014/main" id="{A0EFEAA4-74A7-AC9C-9CFD-3D3839BA004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394819" y="4468712"/>
            <a:ext cx="3260465" cy="2168138"/>
          </a:xfrm>
          <a:prstGeom prst="rect">
            <a:avLst/>
          </a:prstGeom>
        </p:spPr>
      </p:pic>
    </p:spTree>
    <p:extLst>
      <p:ext uri="{BB962C8B-B14F-4D97-AF65-F5344CB8AC3E}">
        <p14:creationId xmlns:p14="http://schemas.microsoft.com/office/powerpoint/2010/main" val="3603708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4F639C3-D20C-64C1-EB22-5B426FBDFB55}"/>
              </a:ext>
            </a:extLst>
          </p:cNvPr>
          <p:cNvSpPr>
            <a:spLocks noGrp="1"/>
          </p:cNvSpPr>
          <p:nvPr/>
        </p:nvSpPr>
        <p:spPr>
          <a:xfrm>
            <a:off x="340420" y="4184333"/>
            <a:ext cx="7175297" cy="1809159"/>
          </a:xfrm>
          <a:prstGeom prst="rect">
            <a:avLst/>
          </a:prstGeom>
          <a:noFill/>
          <a:ln>
            <a:noFill/>
          </a:ln>
        </p:spPr>
        <p:txBody>
          <a:bodyPr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Roboto Condensed"/>
              <a:buNone/>
              <a:defRPr sz="4000" b="1" i="0" u="none" strike="noStrike" cap="none">
                <a:solidFill>
                  <a:srgbClr val="FFFFFF"/>
                </a:solidFill>
                <a:latin typeface="+mn-lt"/>
                <a:ea typeface="Roboto" panose="02000000000000000000" pitchFamily="2" charset="0"/>
                <a:cs typeface="Roboto" panose="02000000000000000000" pitchFamily="2" charset="0"/>
                <a:sym typeface="Roboto Condensed"/>
              </a:defRPr>
            </a:lvl1pPr>
            <a:lvl2pPr lvl="1"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2pPr>
            <a:lvl3pPr lvl="2"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3pPr>
            <a:lvl4pPr lvl="3"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4pPr>
            <a:lvl5pPr lvl="4"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5pPr>
            <a:lvl6pPr lvl="5"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6pPr>
            <a:lvl7pPr lvl="6"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7pPr>
            <a:lvl8pPr lvl="7"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8pPr>
            <a:lvl9pPr lvl="8"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9pPr>
          </a:lstStyle>
          <a:p>
            <a:endParaRPr lang="en-US">
              <a:ea typeface="Roboto"/>
              <a:cs typeface="+mn-lt"/>
            </a:endParaRPr>
          </a:p>
        </p:txBody>
      </p:sp>
      <p:sp>
        <p:nvSpPr>
          <p:cNvPr id="2" name="TextBox 1">
            <a:extLst>
              <a:ext uri="{FF2B5EF4-FFF2-40B4-BE49-F238E27FC236}">
                <a16:creationId xmlns:a16="http://schemas.microsoft.com/office/drawing/2014/main" id="{C88361F4-6FE1-638F-AE7E-980D278DA864}"/>
              </a:ext>
            </a:extLst>
          </p:cNvPr>
          <p:cNvSpPr txBox="1"/>
          <p:nvPr/>
        </p:nvSpPr>
        <p:spPr>
          <a:xfrm>
            <a:off x="847704" y="4132891"/>
            <a:ext cx="727206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cs typeface="Arial"/>
              </a:rPr>
              <a:t>…but sometimes it is necessary to construct new facilities...</a:t>
            </a:r>
          </a:p>
          <a:p>
            <a:endParaRPr lang="en-US" sz="4000" b="1">
              <a:cs typeface="Arial"/>
            </a:endParaRPr>
          </a:p>
        </p:txBody>
      </p:sp>
      <p:pic>
        <p:nvPicPr>
          <p:cNvPr id="6" name="Picture 10" descr="A picture containing orange, indoor, ceiling, working&#10;&#10;Description automatically generated">
            <a:extLst>
              <a:ext uri="{FF2B5EF4-FFF2-40B4-BE49-F238E27FC236}">
                <a16:creationId xmlns:a16="http://schemas.microsoft.com/office/drawing/2014/main" id="{472067C5-36C0-2E06-4DB8-EC20481EF0C1}"/>
              </a:ext>
            </a:extLst>
          </p:cNvPr>
          <p:cNvPicPr>
            <a:picLocks noChangeAspect="1"/>
          </p:cNvPicPr>
          <p:nvPr/>
        </p:nvPicPr>
        <p:blipFill>
          <a:blip r:embed="rId2"/>
          <a:stretch>
            <a:fillRect/>
          </a:stretch>
        </p:blipFill>
        <p:spPr>
          <a:xfrm>
            <a:off x="153633" y="126536"/>
            <a:ext cx="8667914" cy="3258539"/>
          </a:xfrm>
          <a:prstGeom prst="rect">
            <a:avLst/>
          </a:prstGeom>
        </p:spPr>
      </p:pic>
      <p:pic>
        <p:nvPicPr>
          <p:cNvPr id="8" name="Picture 8" descr="A picture containing indoor, dining table&#10;&#10;Description automatically generated">
            <a:extLst>
              <a:ext uri="{FF2B5EF4-FFF2-40B4-BE49-F238E27FC236}">
                <a16:creationId xmlns:a16="http://schemas.microsoft.com/office/drawing/2014/main" id="{069DFCAA-06B3-58BA-2BEE-D33F662DFC1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3051"/>
          <a:stretch/>
        </p:blipFill>
        <p:spPr>
          <a:xfrm>
            <a:off x="8948437" y="4584084"/>
            <a:ext cx="3100619" cy="2799505"/>
          </a:xfrm>
          <a:prstGeom prst="rect">
            <a:avLst/>
          </a:prstGeom>
        </p:spPr>
      </p:pic>
      <p:pic>
        <p:nvPicPr>
          <p:cNvPr id="10" name="Picture 6" descr="A picture containing wall, indoor, bathroom, towel&#10;&#10;Description automatically generated">
            <a:extLst>
              <a:ext uri="{FF2B5EF4-FFF2-40B4-BE49-F238E27FC236}">
                <a16:creationId xmlns:a16="http://schemas.microsoft.com/office/drawing/2014/main" id="{2797B02C-E2CA-8E47-1CE2-16CA0053B62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948551" y="128595"/>
            <a:ext cx="3117741" cy="2328619"/>
          </a:xfrm>
          <a:prstGeom prst="rect">
            <a:avLst/>
          </a:prstGeom>
        </p:spPr>
      </p:pic>
      <p:pic>
        <p:nvPicPr>
          <p:cNvPr id="12" name="Picture 2" descr="A picture containing text, person, wall, person&#10;&#10;Description automatically generated">
            <a:extLst>
              <a:ext uri="{FF2B5EF4-FFF2-40B4-BE49-F238E27FC236}">
                <a16:creationId xmlns:a16="http://schemas.microsoft.com/office/drawing/2014/main" id="{AB633299-7ABD-6706-FBCB-1EDD93F459B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950177" y="2457913"/>
            <a:ext cx="3102950" cy="2339656"/>
          </a:xfrm>
          <a:prstGeom prst="rect">
            <a:avLst/>
          </a:prstGeom>
        </p:spPr>
      </p:pic>
    </p:spTree>
    <p:extLst>
      <p:ext uri="{BB962C8B-B14F-4D97-AF65-F5344CB8AC3E}">
        <p14:creationId xmlns:p14="http://schemas.microsoft.com/office/powerpoint/2010/main" val="3906608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109509D-1C2B-75E2-46CF-871E9C849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831" y="3004929"/>
            <a:ext cx="2053092" cy="10265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8538"/>
            <a:ext cx="10517378" cy="863794"/>
          </a:xfrm>
          <a:prstGeom prst="rect">
            <a:avLst/>
          </a:prstGeom>
        </p:spPr>
      </p:pic>
      <p:sp>
        <p:nvSpPr>
          <p:cNvPr id="4099" name="Rectangle 3"/>
          <p:cNvSpPr>
            <a:spLocks noGrp="1"/>
          </p:cNvSpPr>
          <p:nvPr>
            <p:ph idx="1"/>
          </p:nvPr>
        </p:nvSpPr>
        <p:spPr>
          <a:xfrm>
            <a:off x="546185" y="937953"/>
            <a:ext cx="10789508" cy="1201129"/>
          </a:xfrm>
        </p:spPr>
        <p:txBody>
          <a:bodyPr anchor="ctr">
            <a:normAutofit/>
          </a:bodyPr>
          <a:lstStyle/>
          <a:p>
            <a:pPr marL="0" indent="0" algn="ctr">
              <a:lnSpc>
                <a:spcPct val="100000"/>
              </a:lnSpc>
              <a:spcBef>
                <a:spcPts val="0"/>
              </a:spcBef>
              <a:buNone/>
            </a:pPr>
            <a:r>
              <a:rPr lang="en-US" sz="2400" b="1" dirty="0">
                <a:solidFill>
                  <a:srgbClr val="0F145B"/>
                </a:solidFill>
                <a:latin typeface="Arial"/>
                <a:cs typeface="Arial"/>
              </a:rPr>
              <a:t>Platform for Biosciences and Human Health in Cyprus: </a:t>
            </a:r>
            <a:r>
              <a:rPr lang="en-US" sz="2400" dirty="0">
                <a:solidFill>
                  <a:srgbClr val="0F145B"/>
                </a:solidFill>
                <a:latin typeface="Arial"/>
                <a:cs typeface="Arial"/>
              </a:rPr>
              <a:t> </a:t>
            </a:r>
            <a:endParaRPr lang="en-US" sz="2400" dirty="0">
              <a:latin typeface="Arial"/>
              <a:ea typeface="+mn-lt"/>
              <a:cs typeface="Arial"/>
            </a:endParaRPr>
          </a:p>
          <a:p>
            <a:pPr marL="0" indent="0" algn="ctr">
              <a:lnSpc>
                <a:spcPct val="100000"/>
              </a:lnSpc>
              <a:spcBef>
                <a:spcPts val="0"/>
              </a:spcBef>
              <a:buNone/>
            </a:pPr>
            <a:r>
              <a:rPr lang="en-US" sz="2400" b="1" dirty="0">
                <a:solidFill>
                  <a:srgbClr val="0F145B"/>
                </a:solidFill>
                <a:latin typeface="Arial"/>
                <a:cs typeface="Arial"/>
              </a:rPr>
              <a:t>MicroCT and Synchrotron Radiation Enabled Analyses</a:t>
            </a:r>
          </a:p>
          <a:p>
            <a:pPr marL="0" indent="0" algn="ctr">
              <a:lnSpc>
                <a:spcPct val="100000"/>
              </a:lnSpc>
              <a:spcBef>
                <a:spcPts val="0"/>
              </a:spcBef>
              <a:buNone/>
            </a:pPr>
            <a:r>
              <a:rPr lang="en-US" sz="2400" b="1" dirty="0">
                <a:solidFill>
                  <a:srgbClr val="0F145B"/>
                </a:solidFill>
                <a:latin typeface="Arial"/>
                <a:cs typeface="Arial"/>
              </a:rPr>
              <a:t>RIF: 1 million </a:t>
            </a:r>
            <a:r>
              <a:rPr lang="en-US" sz="2400" b="1" dirty="0" err="1">
                <a:solidFill>
                  <a:srgbClr val="0F145B"/>
                </a:solidFill>
                <a:latin typeface="Arial"/>
                <a:cs typeface="Arial"/>
              </a:rPr>
              <a:t>Eur</a:t>
            </a:r>
            <a:endParaRPr lang="en-US" sz="2400" b="1" dirty="0">
              <a:solidFill>
                <a:srgbClr val="0F145B"/>
              </a:solidFill>
              <a:latin typeface="Arial"/>
              <a:cs typeface="Arial"/>
            </a:endParaRPr>
          </a:p>
        </p:txBody>
      </p:sp>
      <p:sp>
        <p:nvSpPr>
          <p:cNvPr id="3" name="TextBox 2">
            <a:extLst>
              <a:ext uri="{FF2B5EF4-FFF2-40B4-BE49-F238E27FC236}">
                <a16:creationId xmlns:a16="http://schemas.microsoft.com/office/drawing/2014/main" id="{4120BF67-8369-4A4C-9853-2E19FCF2A370}"/>
              </a:ext>
            </a:extLst>
          </p:cNvPr>
          <p:cNvSpPr txBox="1"/>
          <p:nvPr/>
        </p:nvSpPr>
        <p:spPr>
          <a:xfrm>
            <a:off x="0" y="254844"/>
            <a:ext cx="97069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F145B"/>
                </a:solidFill>
                <a:latin typeface="Arial"/>
                <a:cs typeface="Segoe UI"/>
              </a:rPr>
              <a:t>​</a:t>
            </a:r>
            <a:r>
              <a:rPr lang="en-US" b="1">
                <a:solidFill>
                  <a:schemeClr val="bg1"/>
                </a:solidFill>
                <a:latin typeface="Arial"/>
                <a:cs typeface="Segoe UI"/>
              </a:rPr>
              <a:t>Importance of laboratory platforms prior to accessing synchrotron radiation facilities</a:t>
            </a:r>
          </a:p>
        </p:txBody>
      </p:sp>
      <p:pic>
        <p:nvPicPr>
          <p:cNvPr id="4" name="Picture 4" descr="A picture containing logo&#10;&#10;Description automatically generated">
            <a:extLst>
              <a:ext uri="{FF2B5EF4-FFF2-40B4-BE49-F238E27FC236}">
                <a16:creationId xmlns:a16="http://schemas.microsoft.com/office/drawing/2014/main" id="{0E718E23-A85E-4F67-AEE2-8F208588FA56}"/>
              </a:ext>
            </a:extLst>
          </p:cNvPr>
          <p:cNvPicPr>
            <a:picLocks noChangeAspect="1"/>
          </p:cNvPicPr>
          <p:nvPr/>
        </p:nvPicPr>
        <p:blipFill>
          <a:blip r:embed="rId5"/>
          <a:stretch>
            <a:fillRect/>
          </a:stretch>
        </p:blipFill>
        <p:spPr>
          <a:xfrm>
            <a:off x="10633039" y="145503"/>
            <a:ext cx="1724025" cy="1390650"/>
          </a:xfrm>
          <a:prstGeom prst="rect">
            <a:avLst/>
          </a:prstGeom>
        </p:spPr>
      </p:pic>
      <p:sp>
        <p:nvSpPr>
          <p:cNvPr id="12" name="正方形/長方形 25">
            <a:extLst>
              <a:ext uri="{FF2B5EF4-FFF2-40B4-BE49-F238E27FC236}">
                <a16:creationId xmlns:a16="http://schemas.microsoft.com/office/drawing/2014/main" id="{4A2490D8-1B34-441C-8C4A-B53F2C47C698}"/>
              </a:ext>
            </a:extLst>
          </p:cNvPr>
          <p:cNvSpPr/>
          <p:nvPr/>
        </p:nvSpPr>
        <p:spPr>
          <a:xfrm>
            <a:off x="6576894" y="2300534"/>
            <a:ext cx="6296811" cy="369332"/>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a:lnSpc>
                <a:spcPct val="90000"/>
              </a:lnSpc>
              <a:spcBef>
                <a:spcPts val="1000"/>
              </a:spcBef>
              <a:defRPr/>
            </a:pPr>
            <a:r>
              <a:rPr lang="en-US" altLang="x-none" sz="2000" b="1">
                <a:solidFill>
                  <a:srgbClr val="0F145B"/>
                </a:solidFill>
                <a:latin typeface="Arial"/>
                <a:cs typeface="Arial"/>
              </a:rPr>
              <a:t>PI: </a:t>
            </a:r>
            <a:r>
              <a:rPr lang="en-US" altLang="x-none" sz="2000" b="1" err="1">
                <a:solidFill>
                  <a:srgbClr val="0F145B"/>
                </a:solidFill>
                <a:latin typeface="Arial"/>
                <a:cs typeface="Arial"/>
              </a:rPr>
              <a:t>Kirsi</a:t>
            </a:r>
            <a:r>
              <a:rPr lang="en-US" altLang="x-none" sz="2000" b="1">
                <a:solidFill>
                  <a:srgbClr val="0F145B"/>
                </a:solidFill>
                <a:latin typeface="Arial"/>
                <a:cs typeface="Arial"/>
              </a:rPr>
              <a:t> O. Lorentz, </a:t>
            </a:r>
            <a:r>
              <a:rPr lang="en-US" altLang="x-none" b="1">
                <a:solidFill>
                  <a:srgbClr val="0F145B"/>
                </a:solidFill>
                <a:latin typeface="Arial"/>
                <a:cs typeface="Arial"/>
              </a:rPr>
              <a:t>The Cyprus Institute</a:t>
            </a:r>
          </a:p>
        </p:txBody>
      </p:sp>
      <p:sp>
        <p:nvSpPr>
          <p:cNvPr id="13" name="正方形/長方形 25">
            <a:extLst>
              <a:ext uri="{FF2B5EF4-FFF2-40B4-BE49-F238E27FC236}">
                <a16:creationId xmlns:a16="http://schemas.microsoft.com/office/drawing/2014/main" id="{4A2490D8-1B34-441C-8C4A-B53F2C47C698}"/>
              </a:ext>
            </a:extLst>
          </p:cNvPr>
          <p:cNvSpPr/>
          <p:nvPr/>
        </p:nvSpPr>
        <p:spPr>
          <a:xfrm>
            <a:off x="37570" y="2299830"/>
            <a:ext cx="3006868" cy="749949"/>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r>
              <a:rPr lang="en-US" sz="2000" i="1">
                <a:ea typeface="+mn-lt"/>
                <a:cs typeface="+mn-lt"/>
                <a:hlinkClick r:id="rId6"/>
              </a:rPr>
              <a:t>https://biomera.cyi.ac.cy/</a:t>
            </a:r>
            <a:endParaRPr lang="en-US" sz="2000">
              <a:ea typeface="+mn-lt"/>
              <a:cs typeface="+mn-lt"/>
            </a:endParaRPr>
          </a:p>
          <a:p>
            <a:pPr lvl="0" algn="ctr" defTabSz="914400">
              <a:lnSpc>
                <a:spcPct val="90000"/>
              </a:lnSpc>
              <a:spcBef>
                <a:spcPts val="1000"/>
              </a:spcBef>
              <a:defRPr/>
            </a:pPr>
            <a:endParaRPr lang="en-US" altLang="x-none" sz="1600" b="1">
              <a:solidFill>
                <a:srgbClr val="0F145B"/>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C4BE674-B56A-4BC7-AA07-4A3BE820F9A9}"/>
              </a:ext>
            </a:extLst>
          </p:cNvPr>
          <p:cNvSpPr txBox="1"/>
          <p:nvPr/>
        </p:nvSpPr>
        <p:spPr>
          <a:xfrm>
            <a:off x="386305" y="5326996"/>
            <a:ext cx="1145173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0F145B"/>
                </a:solidFill>
                <a:latin typeface="Arial"/>
              </a:rPr>
              <a:t>The Project INFRASTRUCTURES/1216/0009 is co-financed by the European Regional Development Fund and the Republic of Cyprus through the Research and Innovation Foundation</a:t>
            </a:r>
            <a:r>
              <a:rPr lang="en-US" sz="1400">
                <a:latin typeface="Arial"/>
                <a:cs typeface="Arial"/>
              </a:rPr>
              <a:t>​</a:t>
            </a:r>
            <a:endParaRPr lang="en-US" sz="1400">
              <a:cs typeface="Calibri" panose="020F0502020204030204"/>
            </a:endParaRPr>
          </a:p>
        </p:txBody>
      </p:sp>
      <p:grpSp>
        <p:nvGrpSpPr>
          <p:cNvPr id="15" name="グループ化 1024">
            <a:extLst>
              <a:ext uri="{FF2B5EF4-FFF2-40B4-BE49-F238E27FC236}">
                <a16:creationId xmlns:a16="http://schemas.microsoft.com/office/drawing/2014/main" id="{07402B21-4D1E-43DD-9A75-11F0C0792DFC}"/>
              </a:ext>
            </a:extLst>
          </p:cNvPr>
          <p:cNvGrpSpPr/>
          <p:nvPr/>
        </p:nvGrpSpPr>
        <p:grpSpPr>
          <a:xfrm>
            <a:off x="420783" y="4728020"/>
            <a:ext cx="4560758" cy="580413"/>
            <a:chOff x="2798968" y="5292845"/>
            <a:chExt cx="6093945" cy="813000"/>
          </a:xfrm>
        </p:grpSpPr>
        <p:grpSp>
          <p:nvGrpSpPr>
            <p:cNvPr id="16" name="グループ化 1023">
              <a:extLst>
                <a:ext uri="{FF2B5EF4-FFF2-40B4-BE49-F238E27FC236}">
                  <a16:creationId xmlns:a16="http://schemas.microsoft.com/office/drawing/2014/main" id="{94E736E1-BBCE-4CAE-9048-5E3F5C94B169}"/>
                </a:ext>
              </a:extLst>
            </p:cNvPr>
            <p:cNvGrpSpPr/>
            <p:nvPr/>
          </p:nvGrpSpPr>
          <p:grpSpPr>
            <a:xfrm>
              <a:off x="2798968" y="5387483"/>
              <a:ext cx="4103779" cy="666675"/>
              <a:chOff x="2798968" y="5387483"/>
              <a:chExt cx="4103779" cy="666675"/>
            </a:xfrm>
          </p:grpSpPr>
          <p:pic>
            <p:nvPicPr>
              <p:cNvPr id="19" name="図 26">
                <a:extLst>
                  <a:ext uri="{FF2B5EF4-FFF2-40B4-BE49-F238E27FC236}">
                    <a16:creationId xmlns:a16="http://schemas.microsoft.com/office/drawing/2014/main" id="{44A44B63-45C3-4A7C-A809-D20CC304FFE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98968" y="5395617"/>
                <a:ext cx="1546138" cy="658541"/>
              </a:xfrm>
              <a:prstGeom prst="rect">
                <a:avLst/>
              </a:prstGeom>
            </p:spPr>
          </p:pic>
          <p:pic>
            <p:nvPicPr>
              <p:cNvPr id="20" name="図 27">
                <a:extLst>
                  <a:ext uri="{FF2B5EF4-FFF2-40B4-BE49-F238E27FC236}">
                    <a16:creationId xmlns:a16="http://schemas.microsoft.com/office/drawing/2014/main" id="{919B90F1-CF38-4197-A947-4CE4AE15BD7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410428" y="5387483"/>
                <a:ext cx="1418096" cy="666675"/>
              </a:xfrm>
              <a:prstGeom prst="rect">
                <a:avLst/>
              </a:prstGeom>
            </p:spPr>
          </p:pic>
          <p:pic>
            <p:nvPicPr>
              <p:cNvPr id="21" name="Picture 20">
                <a:extLst>
                  <a:ext uri="{FF2B5EF4-FFF2-40B4-BE49-F238E27FC236}">
                    <a16:creationId xmlns:a16="http://schemas.microsoft.com/office/drawing/2014/main" id="{2868931B-F77C-467C-973F-C2069E6B12DB}"/>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896586" y="5395618"/>
                <a:ext cx="1006161" cy="647968"/>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6">
              <a:extLst>
                <a:ext uri="{FF2B5EF4-FFF2-40B4-BE49-F238E27FC236}">
                  <a16:creationId xmlns:a16="http://schemas.microsoft.com/office/drawing/2014/main" id="{56602655-F6F4-4F77-9978-0C9E72638356}"/>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970809" y="5379061"/>
              <a:ext cx="927021" cy="7267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A537E12A-BEE8-4CCF-BF0B-14009DB70F44}"/>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965892" y="5292845"/>
              <a:ext cx="927021" cy="7564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グループ化 1026">
            <a:extLst>
              <a:ext uri="{FF2B5EF4-FFF2-40B4-BE49-F238E27FC236}">
                <a16:creationId xmlns:a16="http://schemas.microsoft.com/office/drawing/2014/main" id="{B5A7BC15-DFF9-49BF-92DC-B2FC5C3CC8A3}"/>
              </a:ext>
            </a:extLst>
          </p:cNvPr>
          <p:cNvGrpSpPr/>
          <p:nvPr/>
        </p:nvGrpSpPr>
        <p:grpSpPr>
          <a:xfrm>
            <a:off x="6866769" y="4656289"/>
            <a:ext cx="4843959" cy="662989"/>
            <a:chOff x="2260579" y="6058887"/>
            <a:chExt cx="5937795" cy="798181"/>
          </a:xfrm>
          <a:solidFill>
            <a:schemeClr val="bg1"/>
          </a:solidFill>
        </p:grpSpPr>
        <p:pic>
          <p:nvPicPr>
            <p:cNvPr id="23" name="Picture 22">
              <a:extLst>
                <a:ext uri="{FF2B5EF4-FFF2-40B4-BE49-F238E27FC236}">
                  <a16:creationId xmlns:a16="http://schemas.microsoft.com/office/drawing/2014/main" id="{8D55000E-E3BA-4574-83D0-8C4E05777D33}"/>
                </a:ext>
              </a:extLst>
            </p:cNvPr>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6863640" y="6471498"/>
              <a:ext cx="895444" cy="3366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AD11EF52-1C54-4052-8A68-ECD5F832D855}"/>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bwMode="auto">
            <a:xfrm>
              <a:off x="5686822" y="6471498"/>
              <a:ext cx="487075" cy="30003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89636AA8-9593-4EA1-B0F5-D1A5DCEBB2D5}"/>
                </a:ext>
              </a:extLst>
            </p:cNvPr>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5022563" y="6430272"/>
              <a:ext cx="282853" cy="3824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78381002-EB33-4E26-B360-6C7124AC181A}"/>
                </a:ext>
              </a:extLst>
            </p:cNvPr>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527027" y="6101970"/>
              <a:ext cx="1671347" cy="30448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D1B12AC8-9C29-4FA6-B0F7-0BB5FF3CF18E}"/>
                </a:ext>
              </a:extLst>
            </p:cNvPr>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bwMode="auto">
            <a:xfrm>
              <a:off x="6159175" y="6075895"/>
              <a:ext cx="390497" cy="3904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0E3606CE-9C1D-439A-8D5D-E25CA0C19CFA}"/>
                </a:ext>
              </a:extLst>
            </p:cNvPr>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bwMode="auto">
            <a:xfrm>
              <a:off x="2260579" y="6389005"/>
              <a:ext cx="419126" cy="4191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8C5E1156-AF71-478A-A1D8-E984C21995DB}"/>
                </a:ext>
              </a:extLst>
            </p:cNvPr>
            <p:cNvPicPr>
              <a:picLocks noChangeAspect="1"/>
            </p:cNvPicPr>
            <p:nvPr/>
          </p:nvPicPr>
          <p:blipFill>
            <a:blip r:embed="rId18" cstate="email">
              <a:extLst>
                <a:ext uri="{28A0092B-C50C-407E-A947-70E740481C1C}">
                  <a14:useLocalDpi xmlns:a14="http://schemas.microsoft.com/office/drawing/2010/main"/>
                </a:ext>
              </a:extLst>
            </a:blip>
            <a:srcRect/>
            <a:stretch>
              <a:fillRect/>
            </a:stretch>
          </p:blipFill>
          <p:spPr bwMode="auto">
            <a:xfrm>
              <a:off x="2702764" y="6420319"/>
              <a:ext cx="405384" cy="3893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997E2A6A-E956-4BFF-9889-CDAFAFEB2002}"/>
                </a:ext>
              </a:extLst>
            </p:cNvPr>
            <p:cNvPicPr>
              <a:picLocks noChangeAspect="1"/>
            </p:cNvPicPr>
            <p:nvPr/>
          </p:nvPicPr>
          <p:blipFill>
            <a:blip r:embed="rId19" cstate="email">
              <a:extLst>
                <a:ext uri="{28A0092B-C50C-407E-A947-70E740481C1C}">
                  <a14:useLocalDpi xmlns:a14="http://schemas.microsoft.com/office/drawing/2010/main"/>
                </a:ext>
              </a:extLst>
            </a:blip>
            <a:srcRect/>
            <a:stretch>
              <a:fillRect/>
            </a:stretch>
          </p:blipFill>
          <p:spPr bwMode="auto">
            <a:xfrm>
              <a:off x="4584893" y="6420319"/>
              <a:ext cx="389352" cy="3893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410A5179-F3C0-40EC-A360-23741517312F}"/>
                </a:ext>
              </a:extLst>
            </p:cNvPr>
            <p:cNvPicPr>
              <a:picLocks noChangeAspect="1"/>
            </p:cNvPicPr>
            <p:nvPr/>
          </p:nvPicPr>
          <p:blipFill>
            <a:blip r:embed="rId20" cstate="email">
              <a:extLst>
                <a:ext uri="{28A0092B-C50C-407E-A947-70E740481C1C}">
                  <a14:useLocalDpi xmlns:a14="http://schemas.microsoft.com/office/drawing/2010/main"/>
                </a:ext>
              </a:extLst>
            </a:blip>
            <a:srcRect/>
            <a:stretch>
              <a:fillRect/>
            </a:stretch>
          </p:blipFill>
          <p:spPr bwMode="auto">
            <a:xfrm>
              <a:off x="5355651" y="6434553"/>
              <a:ext cx="305756" cy="3893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 name="Picture 31">
              <a:extLst>
                <a:ext uri="{FF2B5EF4-FFF2-40B4-BE49-F238E27FC236}">
                  <a16:creationId xmlns:a16="http://schemas.microsoft.com/office/drawing/2014/main" id="{B6A0F308-E59C-46B2-9FC3-E8E2FF7E0075}"/>
                </a:ext>
              </a:extLst>
            </p:cNvPr>
            <p:cNvPicPr>
              <a:picLocks noChangeAspect="1"/>
            </p:cNvPicPr>
            <p:nvPr/>
          </p:nvPicPr>
          <p:blipFill>
            <a:blip r:embed="rId21" cstate="email">
              <a:extLst>
                <a:ext uri="{28A0092B-C50C-407E-A947-70E740481C1C}">
                  <a14:useLocalDpi xmlns:a14="http://schemas.microsoft.com/office/drawing/2010/main"/>
                </a:ext>
              </a:extLst>
            </a:blip>
            <a:srcRect/>
            <a:stretch>
              <a:fillRect/>
            </a:stretch>
          </p:blipFill>
          <p:spPr bwMode="auto">
            <a:xfrm>
              <a:off x="6208538" y="6430271"/>
              <a:ext cx="608984" cy="4267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3" name="Picture 32">
              <a:extLst>
                <a:ext uri="{FF2B5EF4-FFF2-40B4-BE49-F238E27FC236}">
                  <a16:creationId xmlns:a16="http://schemas.microsoft.com/office/drawing/2014/main" id="{CF0175D6-6217-478D-A51D-1BC5D30BC61F}"/>
                </a:ext>
              </a:extLst>
            </p:cNvPr>
            <p:cNvPicPr>
              <a:picLocks noChangeAspect="1"/>
            </p:cNvPicPr>
            <p:nvPr/>
          </p:nvPicPr>
          <p:blipFill>
            <a:blip r:embed="rId22" cstate="email">
              <a:extLst>
                <a:ext uri="{28A0092B-C50C-407E-A947-70E740481C1C}">
                  <a14:useLocalDpi xmlns:a14="http://schemas.microsoft.com/office/drawing/2010/main"/>
                </a:ext>
              </a:extLst>
            </a:blip>
            <a:srcRect/>
            <a:stretch>
              <a:fillRect/>
            </a:stretch>
          </p:blipFill>
          <p:spPr bwMode="auto">
            <a:xfrm>
              <a:off x="3438344" y="6062684"/>
              <a:ext cx="1170346" cy="3607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5A29882C-C39E-4B29-9E7D-8549D7434D3B}"/>
                </a:ext>
              </a:extLst>
            </p:cNvPr>
            <p:cNvPicPr>
              <a:picLocks noChangeAspect="1"/>
            </p:cNvPicPr>
            <p:nvPr/>
          </p:nvPicPr>
          <p:blipFill>
            <a:blip r:embed="rId23">
              <a:extLst>
                <a:ext uri="{28A0092B-C50C-407E-A947-70E740481C1C}">
                  <a14:useLocalDpi xmlns:a14="http://schemas.microsoft.com/office/drawing/2010/main"/>
                </a:ext>
              </a:extLst>
            </a:blip>
            <a:srcRect/>
            <a:stretch>
              <a:fillRect/>
            </a:stretch>
          </p:blipFill>
          <p:spPr bwMode="auto">
            <a:xfrm>
              <a:off x="2283291" y="6058887"/>
              <a:ext cx="1086076" cy="29823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 name="Picture 34">
              <a:extLst>
                <a:ext uri="{FF2B5EF4-FFF2-40B4-BE49-F238E27FC236}">
                  <a16:creationId xmlns:a16="http://schemas.microsoft.com/office/drawing/2014/main" id="{64AC10C2-84AD-45EA-8469-7A35495052D9}"/>
                </a:ext>
              </a:extLst>
            </p:cNvPr>
            <p:cNvPicPr>
              <a:picLocks noChangeAspect="1"/>
            </p:cNvPicPr>
            <p:nvPr/>
          </p:nvPicPr>
          <p:blipFill rotWithShape="1">
            <a:blip r:embed="rId24" cstate="email">
              <a:extLst>
                <a:ext uri="{28A0092B-C50C-407E-A947-70E740481C1C}">
                  <a14:useLocalDpi xmlns:a14="http://schemas.microsoft.com/office/drawing/2010/main"/>
                </a:ext>
              </a:extLst>
            </a:blip>
            <a:srcRect t="8506"/>
            <a:stretch/>
          </p:blipFill>
          <p:spPr bwMode="auto">
            <a:xfrm>
              <a:off x="3108148" y="6417825"/>
              <a:ext cx="1461871" cy="3835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6" name="Picture 35">
              <a:extLst>
                <a:ext uri="{FF2B5EF4-FFF2-40B4-BE49-F238E27FC236}">
                  <a16:creationId xmlns:a16="http://schemas.microsoft.com/office/drawing/2014/main" id="{642D7B5F-F4BD-4AFF-BAF7-B0CA1EAFED0D}"/>
                </a:ext>
              </a:extLst>
            </p:cNvPr>
            <p:cNvPicPr>
              <a:picLocks noChangeAspect="1"/>
            </p:cNvPicPr>
            <p:nvPr/>
          </p:nvPicPr>
          <p:blipFill>
            <a:blip r:embed="rId25" cstate="email">
              <a:extLst>
                <a:ext uri="{28A0092B-C50C-407E-A947-70E740481C1C}">
                  <a14:useLocalDpi xmlns:a14="http://schemas.microsoft.com/office/drawing/2010/main"/>
                </a:ext>
              </a:extLst>
            </a:blip>
            <a:srcRect/>
            <a:stretch>
              <a:fillRect/>
            </a:stretch>
          </p:blipFill>
          <p:spPr bwMode="auto">
            <a:xfrm>
              <a:off x="4669044" y="6101970"/>
              <a:ext cx="1455490" cy="30003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2" name="Picture 4" descr="A picture containing wall, indoor, person, hand&#10;&#10;Description automatically generated">
            <a:extLst>
              <a:ext uri="{FF2B5EF4-FFF2-40B4-BE49-F238E27FC236}">
                <a16:creationId xmlns:a16="http://schemas.microsoft.com/office/drawing/2014/main" id="{2FA21CDB-88A6-4C4B-9102-5585E5D662ED}"/>
              </a:ext>
            </a:extLst>
          </p:cNvPr>
          <p:cNvPicPr>
            <a:picLocks noChangeAspect="1"/>
          </p:cNvPicPr>
          <p:nvPr/>
        </p:nvPicPr>
        <p:blipFill>
          <a:blip r:embed="rId26" cstate="hqprint">
            <a:extLst>
              <a:ext uri="{28A0092B-C50C-407E-A947-70E740481C1C}">
                <a14:useLocalDpi xmlns:a14="http://schemas.microsoft.com/office/drawing/2010/main"/>
              </a:ext>
            </a:extLst>
          </a:blip>
          <a:stretch>
            <a:fillRect/>
          </a:stretch>
        </p:blipFill>
        <p:spPr>
          <a:xfrm>
            <a:off x="6001522" y="3099736"/>
            <a:ext cx="1198011" cy="931739"/>
          </a:xfrm>
          <a:prstGeom prst="rect">
            <a:avLst/>
          </a:prstGeom>
        </p:spPr>
      </p:pic>
      <p:pic>
        <p:nvPicPr>
          <p:cNvPr id="6" name="Picture 13" descr="A picture containing ground, outdoor, beach, sand&#10;&#10;Description automatically generated">
            <a:extLst>
              <a:ext uri="{FF2B5EF4-FFF2-40B4-BE49-F238E27FC236}">
                <a16:creationId xmlns:a16="http://schemas.microsoft.com/office/drawing/2014/main" id="{73CFF8D0-BBFC-433B-94F9-281F05D50DFA}"/>
              </a:ext>
            </a:extLst>
          </p:cNvPr>
          <p:cNvPicPr>
            <a:picLocks noChangeAspect="1"/>
          </p:cNvPicPr>
          <p:nvPr/>
        </p:nvPicPr>
        <p:blipFill>
          <a:blip r:embed="rId27" cstate="hqprint">
            <a:extLst>
              <a:ext uri="{28A0092B-C50C-407E-A947-70E740481C1C}">
                <a14:useLocalDpi xmlns:a14="http://schemas.microsoft.com/office/drawing/2010/main"/>
              </a:ext>
            </a:extLst>
          </a:blip>
          <a:stretch>
            <a:fillRect/>
          </a:stretch>
        </p:blipFill>
        <p:spPr>
          <a:xfrm>
            <a:off x="8093" y="2960176"/>
            <a:ext cx="1584432" cy="1192639"/>
          </a:xfrm>
          <a:prstGeom prst="rect">
            <a:avLst/>
          </a:prstGeom>
        </p:spPr>
      </p:pic>
      <p:sp>
        <p:nvSpPr>
          <p:cNvPr id="14" name="Arrow: Right 13">
            <a:extLst>
              <a:ext uri="{FF2B5EF4-FFF2-40B4-BE49-F238E27FC236}">
                <a16:creationId xmlns:a16="http://schemas.microsoft.com/office/drawing/2014/main" id="{C8E5F6E2-AEA2-4EB3-8BAD-1356A337D682}"/>
              </a:ext>
            </a:extLst>
          </p:cNvPr>
          <p:cNvSpPr/>
          <p:nvPr/>
        </p:nvSpPr>
        <p:spPr>
          <a:xfrm>
            <a:off x="1401327" y="3373012"/>
            <a:ext cx="492499" cy="3630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9" descr="A picture containing indoor, window&#10;&#10;Description automatically generated">
            <a:extLst>
              <a:ext uri="{FF2B5EF4-FFF2-40B4-BE49-F238E27FC236}">
                <a16:creationId xmlns:a16="http://schemas.microsoft.com/office/drawing/2014/main" id="{9A73EFB2-FD2A-4D46-BF07-C01390A383B3}"/>
              </a:ext>
            </a:extLst>
          </p:cNvPr>
          <p:cNvPicPr>
            <a:picLocks noChangeAspect="1"/>
          </p:cNvPicPr>
          <p:nvPr/>
        </p:nvPicPr>
        <p:blipFill>
          <a:blip r:embed="rId28"/>
          <a:stretch>
            <a:fillRect/>
          </a:stretch>
        </p:blipFill>
        <p:spPr>
          <a:xfrm>
            <a:off x="1952633" y="2961755"/>
            <a:ext cx="1627223" cy="1197981"/>
          </a:xfrm>
          <a:prstGeom prst="rect">
            <a:avLst/>
          </a:prstGeom>
        </p:spPr>
      </p:pic>
      <p:pic>
        <p:nvPicPr>
          <p:cNvPr id="7" name="Picture 9">
            <a:extLst>
              <a:ext uri="{FF2B5EF4-FFF2-40B4-BE49-F238E27FC236}">
                <a16:creationId xmlns:a16="http://schemas.microsoft.com/office/drawing/2014/main" id="{7BC4ABE1-DF79-2CF7-E4B8-1DA5E4BED738}"/>
              </a:ext>
            </a:extLst>
          </p:cNvPr>
          <p:cNvPicPr>
            <a:picLocks noChangeAspect="1"/>
          </p:cNvPicPr>
          <p:nvPr/>
        </p:nvPicPr>
        <p:blipFill rotWithShape="1">
          <a:blip r:embed="rId29" cstate="hqprint">
            <a:extLst>
              <a:ext uri="{28A0092B-C50C-407E-A947-70E740481C1C}">
                <a14:useLocalDpi xmlns:a14="http://schemas.microsoft.com/office/drawing/2010/main"/>
              </a:ext>
            </a:extLst>
          </a:blip>
          <a:srcRect t="-195"/>
          <a:stretch/>
        </p:blipFill>
        <p:spPr>
          <a:xfrm>
            <a:off x="9727139" y="2761750"/>
            <a:ext cx="2461784" cy="1615285"/>
          </a:xfrm>
          <a:prstGeom prst="rect">
            <a:avLst/>
          </a:prstGeom>
        </p:spPr>
      </p:pic>
      <p:pic>
        <p:nvPicPr>
          <p:cNvPr id="10" name="Picture 2" descr="A picture containing text, person, wall, person&#10;&#10;Description automatically generated">
            <a:extLst>
              <a:ext uri="{FF2B5EF4-FFF2-40B4-BE49-F238E27FC236}">
                <a16:creationId xmlns:a16="http://schemas.microsoft.com/office/drawing/2014/main" id="{486E7F44-2F20-4B07-48F9-84B484B7B675}"/>
              </a:ext>
            </a:extLst>
          </p:cNvPr>
          <p:cNvPicPr>
            <a:picLocks noChangeAspect="1"/>
          </p:cNvPicPr>
          <p:nvPr/>
        </p:nvPicPr>
        <p:blipFill>
          <a:blip r:embed="rId30" cstate="hqprint">
            <a:extLst>
              <a:ext uri="{28A0092B-C50C-407E-A947-70E740481C1C}">
                <a14:useLocalDpi xmlns:a14="http://schemas.microsoft.com/office/drawing/2010/main"/>
              </a:ext>
            </a:extLst>
          </a:blip>
          <a:stretch>
            <a:fillRect/>
          </a:stretch>
        </p:blipFill>
        <p:spPr>
          <a:xfrm>
            <a:off x="3818312" y="2819939"/>
            <a:ext cx="1927058" cy="1459449"/>
          </a:xfrm>
          <a:prstGeom prst="rect">
            <a:avLst/>
          </a:prstGeom>
        </p:spPr>
      </p:pic>
      <p:sp>
        <p:nvSpPr>
          <p:cNvPr id="43" name="Arrow: Right 42">
            <a:extLst>
              <a:ext uri="{FF2B5EF4-FFF2-40B4-BE49-F238E27FC236}">
                <a16:creationId xmlns:a16="http://schemas.microsoft.com/office/drawing/2014/main" id="{567687E7-37F3-5BE8-F1D7-44B904C07AE4}"/>
              </a:ext>
            </a:extLst>
          </p:cNvPr>
          <p:cNvSpPr/>
          <p:nvPr/>
        </p:nvSpPr>
        <p:spPr>
          <a:xfrm>
            <a:off x="7055238" y="3407149"/>
            <a:ext cx="513406" cy="3541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Right 43">
            <a:extLst>
              <a:ext uri="{FF2B5EF4-FFF2-40B4-BE49-F238E27FC236}">
                <a16:creationId xmlns:a16="http://schemas.microsoft.com/office/drawing/2014/main" id="{BA435959-940D-7355-9E59-6D0616F3A874}"/>
              </a:ext>
            </a:extLst>
          </p:cNvPr>
          <p:cNvSpPr/>
          <p:nvPr/>
        </p:nvSpPr>
        <p:spPr>
          <a:xfrm>
            <a:off x="3349259" y="3425543"/>
            <a:ext cx="464875" cy="3070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938CBB7E-C22A-923A-0274-4A3CCA113F1D}"/>
              </a:ext>
            </a:extLst>
          </p:cNvPr>
          <p:cNvSpPr/>
          <p:nvPr/>
        </p:nvSpPr>
        <p:spPr>
          <a:xfrm>
            <a:off x="5483773" y="3407350"/>
            <a:ext cx="513406" cy="3541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C9FB4C8A-B588-0A13-6333-3FABE67BBF97}"/>
              </a:ext>
            </a:extLst>
          </p:cNvPr>
          <p:cNvSpPr/>
          <p:nvPr/>
        </p:nvSpPr>
        <p:spPr>
          <a:xfrm>
            <a:off x="9209743" y="3370159"/>
            <a:ext cx="513406" cy="3541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4772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F71297E4-D18D-44AA-B820-74AF2C9CFE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710" y="-27709"/>
            <a:ext cx="6898773" cy="867679"/>
          </a:xfrm>
          <a:prstGeom prst="rect">
            <a:avLst/>
          </a:prstGeom>
        </p:spPr>
      </p:pic>
      <p:sp>
        <p:nvSpPr>
          <p:cNvPr id="9" name="TextBox 2">
            <a:extLst>
              <a:ext uri="{FF2B5EF4-FFF2-40B4-BE49-F238E27FC236}">
                <a16:creationId xmlns:a16="http://schemas.microsoft.com/office/drawing/2014/main" id="{F5349F66-C550-4713-B2B6-DD7D192359DF}"/>
              </a:ext>
            </a:extLst>
          </p:cNvPr>
          <p:cNvSpPr txBox="1"/>
          <p:nvPr/>
        </p:nvSpPr>
        <p:spPr>
          <a:xfrm>
            <a:off x="-34903" y="258041"/>
            <a:ext cx="62092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b="1" err="1">
                <a:solidFill>
                  <a:schemeClr val="bg1"/>
                </a:solidFill>
                <a:latin typeface="Arial"/>
                <a:cs typeface="Arial"/>
              </a:rPr>
              <a:t>BioMERA</a:t>
            </a:r>
            <a:r>
              <a:rPr lang="en-US" b="1">
                <a:solidFill>
                  <a:schemeClr val="bg1"/>
                </a:solidFill>
                <a:latin typeface="Arial"/>
                <a:cs typeface="Arial"/>
              </a:rPr>
              <a:t> X-ray </a:t>
            </a:r>
            <a:r>
              <a:rPr lang="en-US" b="1" err="1">
                <a:solidFill>
                  <a:schemeClr val="bg1"/>
                </a:solidFill>
                <a:latin typeface="Arial"/>
                <a:cs typeface="Arial"/>
              </a:rPr>
              <a:t>microCT</a:t>
            </a:r>
            <a:r>
              <a:rPr lang="en-US" b="1">
                <a:solidFill>
                  <a:schemeClr val="bg1"/>
                </a:solidFill>
                <a:latin typeface="Arial"/>
                <a:cs typeface="Arial"/>
              </a:rPr>
              <a:t> system</a:t>
            </a:r>
            <a:endParaRPr lang="en-US">
              <a:solidFill>
                <a:schemeClr val="bg1"/>
              </a:solidFill>
            </a:endParaRPr>
          </a:p>
        </p:txBody>
      </p:sp>
      <p:sp>
        <p:nvSpPr>
          <p:cNvPr id="3" name="TextBox 2">
            <a:extLst>
              <a:ext uri="{FF2B5EF4-FFF2-40B4-BE49-F238E27FC236}">
                <a16:creationId xmlns:a16="http://schemas.microsoft.com/office/drawing/2014/main" id="{B2CFBE86-E17D-2B65-6D3F-4C42B1A71254}"/>
              </a:ext>
            </a:extLst>
          </p:cNvPr>
          <p:cNvSpPr txBox="1"/>
          <p:nvPr/>
        </p:nvSpPr>
        <p:spPr>
          <a:xfrm>
            <a:off x="105492" y="1244218"/>
            <a:ext cx="6068884"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1200"/>
              </a:spcAft>
              <a:buFont typeface="Arial" panose="020B0604020202020204" pitchFamily="34" charset="0"/>
              <a:buChar char="•"/>
              <a:defRPr/>
            </a:pPr>
            <a:r>
              <a:rPr kumimoji="0" lang="en-US" sz="2800" b="0" i="0" u="none" strike="noStrike" kern="1200" cap="none" spc="0" normalizeH="0" baseline="0" noProof="0">
                <a:ln>
                  <a:noFill/>
                </a:ln>
                <a:effectLst/>
                <a:uLnTx/>
                <a:uFillTx/>
                <a:latin typeface="Calibri" panose="020F0502020204030204"/>
                <a:ea typeface="+mn-ea"/>
                <a:cs typeface="Arial"/>
              </a:rPr>
              <a:t>X-ray imaging system: </a:t>
            </a:r>
            <a:r>
              <a:rPr lang="en-US" sz="2800">
                <a:latin typeface="Calibri" panose="020F0502020204030204"/>
                <a:cs typeface="Calibri"/>
              </a:rPr>
              <a:t>5 micron </a:t>
            </a:r>
            <a:r>
              <a:rPr lang="en-US" sz="2800">
                <a:latin typeface="Calibri" panose="020F0502020204030204"/>
                <a:cs typeface="Arial"/>
              </a:rPr>
              <a:t>focal</a:t>
            </a:r>
            <a:r>
              <a:rPr kumimoji="0" lang="en-US" sz="2800" b="0" i="0" u="none" strike="noStrike" kern="1200" cap="none" spc="0" normalizeH="0" baseline="0" noProof="0">
                <a:ln>
                  <a:noFill/>
                </a:ln>
                <a:effectLst/>
                <a:uLnTx/>
                <a:uFillTx/>
                <a:latin typeface="Calibri" panose="020F0502020204030204"/>
                <a:ea typeface="+mn-ea"/>
                <a:cs typeface="Arial"/>
              </a:rPr>
              <a:t> spot</a:t>
            </a:r>
            <a:r>
              <a:rPr lang="en-US" sz="2800">
                <a:latin typeface="Calibri" panose="020F0502020204030204"/>
                <a:cs typeface="Arial"/>
              </a:rPr>
              <a:t>,  </a:t>
            </a:r>
            <a:r>
              <a:rPr kumimoji="0" lang="en-US" sz="2800" b="0" i="0" u="none" strike="noStrike" kern="1200" cap="none" spc="0" normalizeH="0" baseline="0" noProof="0">
                <a:ln>
                  <a:noFill/>
                </a:ln>
                <a:effectLst/>
                <a:uLnTx/>
                <a:uFillTx/>
                <a:latin typeface="Calibri" panose="020F0502020204030204"/>
                <a:ea typeface="+mn-ea"/>
                <a:cs typeface="Arial"/>
              </a:rPr>
              <a:t>flat panel detector</a:t>
            </a:r>
            <a:r>
              <a:rPr lang="en-US" sz="2800">
                <a:latin typeface="Calibri" panose="020F0502020204030204"/>
                <a:cs typeface="Arial"/>
              </a:rPr>
              <a:t>, 2 micron voxel size</a:t>
            </a:r>
            <a:endParaRPr kumimoji="0" lang="en-US" sz="1800" b="0" i="0" u="none" strike="noStrike" kern="1200" cap="none" spc="0" normalizeH="0" baseline="0" noProof="0">
              <a:ln>
                <a:noFill/>
              </a:ln>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800" err="1">
                <a:latin typeface="Calibri" panose="020F0502020204030204"/>
                <a:cs typeface="Arial"/>
              </a:rPr>
              <a:t>microCT</a:t>
            </a:r>
            <a:r>
              <a:rPr kumimoji="0" lang="en-US" sz="2800" b="0" i="0" u="none" strike="noStrike" kern="1200" cap="none" spc="0" normalizeH="0" baseline="0" noProof="0">
                <a:ln>
                  <a:noFill/>
                </a:ln>
                <a:effectLst/>
                <a:uLnTx/>
                <a:uFillTx/>
                <a:latin typeface="Calibri" panose="020F0502020204030204"/>
                <a:ea typeface="+mn-ea"/>
                <a:cs typeface="Arial"/>
              </a:rPr>
              <a:t> data capture on any material </a:t>
            </a:r>
            <a:r>
              <a:rPr lang="en-US" sz="2800">
                <a:latin typeface="Calibri" panose="020F0502020204030204"/>
                <a:cs typeface="Arial"/>
              </a:rPr>
              <a:t>samples</a:t>
            </a:r>
            <a:r>
              <a:rPr kumimoji="0" lang="en-US" sz="2800" b="0" i="0" u="none" strike="noStrike" kern="1200" cap="none" spc="0" normalizeH="0" baseline="0" noProof="0">
                <a:ln>
                  <a:noFill/>
                </a:ln>
                <a:effectLst/>
                <a:uLnTx/>
                <a:uFillTx/>
                <a:latin typeface="Calibri" panose="020F0502020204030204"/>
                <a:ea typeface="+mn-ea"/>
                <a:cs typeface="Arial"/>
              </a:rPr>
              <a:t>: </a:t>
            </a:r>
            <a:r>
              <a:rPr kumimoji="0" lang="en-US" sz="2800" b="0" i="0" u="none" strike="noStrike" kern="1200" cap="none" spc="0" normalizeH="0" baseline="0" noProof="0">
                <a:ln>
                  <a:noFill/>
                </a:ln>
                <a:effectLst/>
                <a:uLnTx/>
                <a:uFillTx/>
                <a:latin typeface="Calibri" panose="020F0502020204030204"/>
                <a:ea typeface="+mn-lt"/>
                <a:cs typeface="Calibri" panose="020F0502020204030204"/>
              </a:rPr>
              <a:t>life </a:t>
            </a:r>
            <a:r>
              <a:rPr lang="en-US" sz="2800">
                <a:latin typeface="Calibri" panose="020F0502020204030204"/>
                <a:ea typeface="+mn-lt"/>
                <a:cs typeface="Calibri" panose="020F0502020204030204"/>
              </a:rPr>
              <a:t>science</a:t>
            </a:r>
            <a:r>
              <a:rPr kumimoji="0" lang="en-US" sz="2800" b="0" i="0" u="none" strike="noStrike" kern="1200" cap="none" spc="0" normalizeH="0" baseline="0" noProof="0">
                <a:ln>
                  <a:noFill/>
                </a:ln>
                <a:effectLst/>
                <a:uLnTx/>
                <a:uFillTx/>
                <a:latin typeface="Calibri" panose="020F0502020204030204"/>
                <a:ea typeface="+mn-lt"/>
                <a:cs typeface="Calibri" panose="020F0502020204030204"/>
              </a:rPr>
              <a:t>, material science, </a:t>
            </a:r>
            <a:r>
              <a:rPr kumimoji="0" lang="en-US" sz="2800" b="0" i="0" u="none" strike="noStrike" kern="1200" cap="none" spc="0" normalizeH="0" baseline="0" noProof="0">
                <a:ln>
                  <a:noFill/>
                </a:ln>
                <a:effectLst/>
                <a:uLnTx/>
                <a:uFillTx/>
                <a:latin typeface="Calibri" panose="020F0502020204030204"/>
                <a:ea typeface="+mn-lt"/>
                <a:cs typeface="Arial"/>
              </a:rPr>
              <a:t>cultural</a:t>
            </a:r>
            <a:r>
              <a:rPr kumimoji="0" lang="en-US" sz="2800" b="0" i="0" u="none" strike="noStrike" kern="1200" cap="none" spc="0" normalizeH="0" baseline="0" noProof="0">
                <a:ln>
                  <a:noFill/>
                </a:ln>
                <a:effectLst/>
                <a:uLnTx/>
                <a:uFillTx/>
                <a:latin typeface="Calibri" panose="020F0502020204030204"/>
                <a:ea typeface="+mn-ea"/>
                <a:cs typeface="Arial"/>
              </a:rPr>
              <a:t> heritage/archaeology, food industry</a:t>
            </a:r>
            <a:r>
              <a:rPr lang="en-US" sz="2800">
                <a:latin typeface="Calibri" panose="020F0502020204030204"/>
                <a:cs typeface="Arial"/>
              </a:rPr>
              <a:t>...</a:t>
            </a:r>
            <a:endParaRPr kumimoji="0" lang="en-US" sz="1800" b="0" i="0" u="none" strike="noStrike" kern="1200" cap="none" spc="0" normalizeH="0" baseline="0" noProof="0">
              <a:ln>
                <a:noFill/>
              </a:ln>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800">
                <a:latin typeface="Calibri" panose="020F0502020204030204"/>
                <a:cs typeface="Arial"/>
              </a:rPr>
              <a:t>phase</a:t>
            </a:r>
            <a:r>
              <a:rPr kumimoji="0" lang="en-US" sz="2800" b="0" i="0" u="none" strike="noStrike" kern="1200" cap="none" spc="0" normalizeH="0" baseline="0" noProof="0">
                <a:ln>
                  <a:noFill/>
                </a:ln>
                <a:effectLst/>
                <a:uLnTx/>
                <a:uFillTx/>
                <a:latin typeface="Calibri" panose="020F0502020204030204"/>
                <a:ea typeface="+mn-ea"/>
                <a:cs typeface="Arial"/>
              </a:rPr>
              <a:t> contrast imaging with small pixel size detector planned</a:t>
            </a:r>
            <a:r>
              <a:rPr kumimoji="0" lang="en-US" sz="2800" b="1" i="0" u="none" strike="noStrike" kern="1200" cap="none" spc="0" normalizeH="0" baseline="0" noProof="0">
                <a:ln>
                  <a:noFill/>
                </a:ln>
                <a:effectLst/>
                <a:uLnTx/>
                <a:uFillTx/>
                <a:latin typeface="Calibri" panose="020F0502020204030204"/>
                <a:ea typeface="+mn-ea"/>
                <a:cs typeface="Arial"/>
              </a:rPr>
              <a:t> </a:t>
            </a:r>
            <a:endParaRPr kumimoji="0" lang="en-US" sz="1800" b="0" i="0" u="none" strike="noStrike" kern="1200" cap="none" spc="0" normalizeH="0" baseline="0" noProof="0">
              <a:ln>
                <a:noFill/>
              </a:ln>
              <a:effectLst/>
              <a:uLnTx/>
              <a:uFillTx/>
              <a:latin typeface="Calibri" panose="020F0502020204030204"/>
              <a:ea typeface="+mn-ea"/>
              <a:cs typeface="Calibri" panose="020F0502020204030204"/>
            </a:endParaRPr>
          </a:p>
        </p:txBody>
      </p:sp>
      <p:sp>
        <p:nvSpPr>
          <p:cNvPr id="6" name="TextBox 5">
            <a:extLst>
              <a:ext uri="{FF2B5EF4-FFF2-40B4-BE49-F238E27FC236}">
                <a16:creationId xmlns:a16="http://schemas.microsoft.com/office/drawing/2014/main" id="{BCA05768-9EC9-4665-836D-82B5430DF68E}"/>
              </a:ext>
            </a:extLst>
          </p:cNvPr>
          <p:cNvSpPr txBox="1"/>
          <p:nvPr/>
        </p:nvSpPr>
        <p:spPr>
          <a:xfrm>
            <a:off x="7720298" y="5127447"/>
            <a:ext cx="38766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000">
                <a:latin typeface="Calibri" panose="020F0502020204030204"/>
              </a:rPr>
              <a:t>     </a:t>
            </a:r>
            <a:r>
              <a:rPr lang="en-US" sz="2000" err="1">
                <a:latin typeface="Calibri" panose="020F0502020204030204"/>
              </a:rPr>
              <a:t>BioMERA</a:t>
            </a:r>
            <a:r>
              <a:rPr lang="en-US" sz="2000">
                <a:latin typeface="Calibri" panose="020F0502020204030204"/>
              </a:rPr>
              <a:t> </a:t>
            </a:r>
            <a:r>
              <a:rPr lang="en-US" sz="2000" err="1">
                <a:latin typeface="Calibri" panose="020F0502020204030204"/>
              </a:rPr>
              <a:t>microCT</a:t>
            </a:r>
            <a:r>
              <a:rPr kumimoji="0" lang="en-US" sz="2000" b="0" i="0" u="none" strike="noStrike" kern="1200" cap="none" spc="0" normalizeH="0" baseline="0" noProof="0">
                <a:ln>
                  <a:noFill/>
                </a:ln>
                <a:effectLst/>
                <a:uLnTx/>
                <a:uFillTx/>
                <a:latin typeface="Calibri" panose="020F0502020204030204"/>
                <a:ea typeface="+mn-ea"/>
                <a:cs typeface="+mn-cs"/>
              </a:rPr>
              <a:t> system</a:t>
            </a:r>
          </a:p>
        </p:txBody>
      </p:sp>
      <p:pic>
        <p:nvPicPr>
          <p:cNvPr id="2" name="Picture 3" descr="A picture containing wall, indoor&#10;&#10;Description automatically generated">
            <a:extLst>
              <a:ext uri="{FF2B5EF4-FFF2-40B4-BE49-F238E27FC236}">
                <a16:creationId xmlns:a16="http://schemas.microsoft.com/office/drawing/2014/main" id="{7345AE48-BA25-9114-6BA0-5FA64B964D7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66114" y="1440378"/>
            <a:ext cx="4860965" cy="3630880"/>
          </a:xfrm>
          <a:prstGeom prst="rect">
            <a:avLst/>
          </a:prstGeom>
        </p:spPr>
      </p:pic>
      <p:pic>
        <p:nvPicPr>
          <p:cNvPr id="5" name="Picture 2" descr="A picture containing text, person, wall, person&#10;&#10;Description automatically generated">
            <a:extLst>
              <a:ext uri="{FF2B5EF4-FFF2-40B4-BE49-F238E27FC236}">
                <a16:creationId xmlns:a16="http://schemas.microsoft.com/office/drawing/2014/main" id="{7B139147-23C0-BC13-755B-689CD926F8D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725859" y="1357"/>
            <a:ext cx="2467832" cy="1869127"/>
          </a:xfrm>
          <a:prstGeom prst="rect">
            <a:avLst/>
          </a:prstGeom>
        </p:spPr>
      </p:pic>
    </p:spTree>
    <p:extLst>
      <p:ext uri="{BB962C8B-B14F-4D97-AF65-F5344CB8AC3E}">
        <p14:creationId xmlns:p14="http://schemas.microsoft.com/office/powerpoint/2010/main" val="3269706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B9B4C-CFCE-ABA7-0CD7-2456D70DE385}"/>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473BC1A0-E374-8FAB-1EBB-C4E29593F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831" y="3004929"/>
            <a:ext cx="2053092" cy="10265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54FC774-3341-7B8D-C4D4-95AAA7A3C6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8538"/>
            <a:ext cx="10517378" cy="863794"/>
          </a:xfrm>
          <a:prstGeom prst="rect">
            <a:avLst/>
          </a:prstGeom>
        </p:spPr>
      </p:pic>
      <p:sp>
        <p:nvSpPr>
          <p:cNvPr id="4099" name="Rectangle 3">
            <a:extLst>
              <a:ext uri="{FF2B5EF4-FFF2-40B4-BE49-F238E27FC236}">
                <a16:creationId xmlns:a16="http://schemas.microsoft.com/office/drawing/2014/main" id="{0207E9A9-56B6-643C-8FFA-DA6843F71686}"/>
              </a:ext>
            </a:extLst>
          </p:cNvPr>
          <p:cNvSpPr>
            <a:spLocks noGrp="1"/>
          </p:cNvSpPr>
          <p:nvPr>
            <p:ph idx="1"/>
          </p:nvPr>
        </p:nvSpPr>
        <p:spPr>
          <a:xfrm>
            <a:off x="546185" y="937953"/>
            <a:ext cx="10789508" cy="1201129"/>
          </a:xfrm>
        </p:spPr>
        <p:txBody>
          <a:bodyPr anchor="ctr">
            <a:normAutofit/>
          </a:bodyPr>
          <a:lstStyle/>
          <a:p>
            <a:pPr marL="0" indent="0" algn="ctr">
              <a:lnSpc>
                <a:spcPct val="100000"/>
              </a:lnSpc>
              <a:spcBef>
                <a:spcPts val="0"/>
              </a:spcBef>
              <a:buNone/>
            </a:pPr>
            <a:r>
              <a:rPr lang="en-US" sz="2400" b="1" dirty="0" err="1">
                <a:solidFill>
                  <a:srgbClr val="0F145B"/>
                </a:solidFill>
                <a:latin typeface="Arial"/>
                <a:cs typeface="Arial"/>
              </a:rPr>
              <a:t>BioMERAplusCHEM</a:t>
            </a:r>
            <a:endParaRPr lang="en-US" sz="2400" b="1" dirty="0">
              <a:solidFill>
                <a:srgbClr val="0F145B"/>
              </a:solidFill>
              <a:latin typeface="Arial"/>
              <a:cs typeface="Arial"/>
            </a:endParaRPr>
          </a:p>
          <a:p>
            <a:pPr marL="0" indent="0" algn="ctr">
              <a:lnSpc>
                <a:spcPct val="100000"/>
              </a:lnSpc>
              <a:spcBef>
                <a:spcPts val="0"/>
              </a:spcBef>
              <a:buNone/>
            </a:pPr>
            <a:r>
              <a:rPr lang="en-US" sz="2400" b="1" dirty="0">
                <a:solidFill>
                  <a:srgbClr val="0F145B"/>
                </a:solidFill>
                <a:latin typeface="Arial"/>
                <a:cs typeface="Arial"/>
              </a:rPr>
              <a:t>Research and Innovation Foundation </a:t>
            </a:r>
            <a:r>
              <a:rPr lang="en-US" sz="2400" b="1" dirty="0" err="1">
                <a:solidFill>
                  <a:srgbClr val="0F145B"/>
                </a:solidFill>
                <a:latin typeface="Arial"/>
                <a:cs typeface="Arial"/>
              </a:rPr>
              <a:t>fudning</a:t>
            </a:r>
            <a:r>
              <a:rPr lang="en-US" sz="2400" b="1" dirty="0">
                <a:solidFill>
                  <a:srgbClr val="0F145B"/>
                </a:solidFill>
                <a:latin typeface="Arial"/>
                <a:cs typeface="Arial"/>
              </a:rPr>
              <a:t>: 0.5 million </a:t>
            </a:r>
            <a:r>
              <a:rPr lang="en-US" sz="2400" b="1" dirty="0" err="1">
                <a:solidFill>
                  <a:srgbClr val="0F145B"/>
                </a:solidFill>
                <a:latin typeface="Arial"/>
                <a:cs typeface="Arial"/>
              </a:rPr>
              <a:t>Eur</a:t>
            </a:r>
            <a:endParaRPr lang="en-US" sz="2400" b="1" dirty="0">
              <a:solidFill>
                <a:srgbClr val="0F145B"/>
              </a:solidFill>
              <a:latin typeface="Arial"/>
              <a:cs typeface="Arial"/>
            </a:endParaRPr>
          </a:p>
        </p:txBody>
      </p:sp>
      <p:sp>
        <p:nvSpPr>
          <p:cNvPr id="3" name="TextBox 2">
            <a:extLst>
              <a:ext uri="{FF2B5EF4-FFF2-40B4-BE49-F238E27FC236}">
                <a16:creationId xmlns:a16="http://schemas.microsoft.com/office/drawing/2014/main" id="{D482DFD8-19FC-F3B2-8129-F39A1D2C039F}"/>
              </a:ext>
            </a:extLst>
          </p:cNvPr>
          <p:cNvSpPr txBox="1"/>
          <p:nvPr/>
        </p:nvSpPr>
        <p:spPr>
          <a:xfrm>
            <a:off x="0" y="254844"/>
            <a:ext cx="97069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0F145B"/>
                </a:solidFill>
                <a:latin typeface="Arial"/>
                <a:cs typeface="Segoe UI"/>
              </a:rPr>
              <a:t>​</a:t>
            </a:r>
            <a:r>
              <a:rPr lang="en-US" b="1" dirty="0">
                <a:solidFill>
                  <a:schemeClr val="bg1"/>
                </a:solidFill>
                <a:latin typeface="Arial"/>
                <a:cs typeface="Segoe UI"/>
              </a:rPr>
              <a:t>New XAFS and XRF infrastructure in Cyprus: </a:t>
            </a:r>
            <a:r>
              <a:rPr lang="en-US" b="1" dirty="0" err="1">
                <a:solidFill>
                  <a:schemeClr val="bg1"/>
                </a:solidFill>
                <a:latin typeface="Arial"/>
                <a:cs typeface="Segoe UI"/>
              </a:rPr>
              <a:t>BioMERAplusCHEM</a:t>
            </a:r>
            <a:endParaRPr lang="en-US" b="1" dirty="0">
              <a:solidFill>
                <a:schemeClr val="bg1"/>
              </a:solidFill>
              <a:latin typeface="Arial"/>
              <a:cs typeface="Segoe UI"/>
            </a:endParaRPr>
          </a:p>
        </p:txBody>
      </p:sp>
      <p:pic>
        <p:nvPicPr>
          <p:cNvPr id="4" name="Picture 4" descr="A picture containing logo&#10;&#10;Description automatically generated">
            <a:extLst>
              <a:ext uri="{FF2B5EF4-FFF2-40B4-BE49-F238E27FC236}">
                <a16:creationId xmlns:a16="http://schemas.microsoft.com/office/drawing/2014/main" id="{AFEED15F-6E34-09CA-7DD1-243CA03809D6}"/>
              </a:ext>
            </a:extLst>
          </p:cNvPr>
          <p:cNvPicPr>
            <a:picLocks noChangeAspect="1"/>
          </p:cNvPicPr>
          <p:nvPr/>
        </p:nvPicPr>
        <p:blipFill>
          <a:blip r:embed="rId5"/>
          <a:stretch>
            <a:fillRect/>
          </a:stretch>
        </p:blipFill>
        <p:spPr>
          <a:xfrm>
            <a:off x="10633039" y="145503"/>
            <a:ext cx="1724025" cy="1390650"/>
          </a:xfrm>
          <a:prstGeom prst="rect">
            <a:avLst/>
          </a:prstGeom>
        </p:spPr>
      </p:pic>
      <p:sp>
        <p:nvSpPr>
          <p:cNvPr id="12" name="正方形/長方形 25">
            <a:extLst>
              <a:ext uri="{FF2B5EF4-FFF2-40B4-BE49-F238E27FC236}">
                <a16:creationId xmlns:a16="http://schemas.microsoft.com/office/drawing/2014/main" id="{A139DAA5-A586-D3B4-EE51-F8758B12110D}"/>
              </a:ext>
            </a:extLst>
          </p:cNvPr>
          <p:cNvSpPr/>
          <p:nvPr/>
        </p:nvSpPr>
        <p:spPr>
          <a:xfrm>
            <a:off x="6576894" y="2300534"/>
            <a:ext cx="6296811" cy="369332"/>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a:lnSpc>
                <a:spcPct val="90000"/>
              </a:lnSpc>
              <a:spcBef>
                <a:spcPts val="1000"/>
              </a:spcBef>
              <a:defRPr/>
            </a:pPr>
            <a:r>
              <a:rPr lang="en-US" altLang="x-none" sz="2000" b="1">
                <a:solidFill>
                  <a:srgbClr val="0F145B"/>
                </a:solidFill>
                <a:latin typeface="Arial"/>
                <a:cs typeface="Arial"/>
              </a:rPr>
              <a:t>PI: </a:t>
            </a:r>
            <a:r>
              <a:rPr lang="en-US" altLang="x-none" sz="2000" b="1" err="1">
                <a:solidFill>
                  <a:srgbClr val="0F145B"/>
                </a:solidFill>
                <a:latin typeface="Arial"/>
                <a:cs typeface="Arial"/>
              </a:rPr>
              <a:t>Kirsi</a:t>
            </a:r>
            <a:r>
              <a:rPr lang="en-US" altLang="x-none" sz="2000" b="1">
                <a:solidFill>
                  <a:srgbClr val="0F145B"/>
                </a:solidFill>
                <a:latin typeface="Arial"/>
                <a:cs typeface="Arial"/>
              </a:rPr>
              <a:t> O. Lorentz, </a:t>
            </a:r>
            <a:r>
              <a:rPr lang="en-US" altLang="x-none" b="1">
                <a:solidFill>
                  <a:srgbClr val="0F145B"/>
                </a:solidFill>
                <a:latin typeface="Arial"/>
                <a:cs typeface="Arial"/>
              </a:rPr>
              <a:t>The Cyprus Institute</a:t>
            </a:r>
          </a:p>
        </p:txBody>
      </p:sp>
      <p:sp>
        <p:nvSpPr>
          <p:cNvPr id="13" name="正方形/長方形 25">
            <a:extLst>
              <a:ext uri="{FF2B5EF4-FFF2-40B4-BE49-F238E27FC236}">
                <a16:creationId xmlns:a16="http://schemas.microsoft.com/office/drawing/2014/main" id="{5FB062FE-5636-2BA0-B87C-D5FD09DB5C70}"/>
              </a:ext>
            </a:extLst>
          </p:cNvPr>
          <p:cNvSpPr/>
          <p:nvPr/>
        </p:nvSpPr>
        <p:spPr>
          <a:xfrm>
            <a:off x="37570" y="2299830"/>
            <a:ext cx="3006868" cy="749949"/>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r>
              <a:rPr lang="en-US" sz="2000" i="1">
                <a:ea typeface="+mn-lt"/>
                <a:cs typeface="+mn-lt"/>
                <a:hlinkClick r:id="rId6"/>
              </a:rPr>
              <a:t>https://biomera.cyi.ac.cy/</a:t>
            </a:r>
            <a:endParaRPr lang="en-US" sz="2000">
              <a:ea typeface="+mn-lt"/>
              <a:cs typeface="+mn-lt"/>
            </a:endParaRPr>
          </a:p>
          <a:p>
            <a:pPr lvl="0" algn="ctr" defTabSz="914400">
              <a:lnSpc>
                <a:spcPct val="90000"/>
              </a:lnSpc>
              <a:spcBef>
                <a:spcPts val="1000"/>
              </a:spcBef>
              <a:defRPr/>
            </a:pPr>
            <a:endParaRPr lang="en-US" altLang="x-none" sz="1600" b="1">
              <a:solidFill>
                <a:srgbClr val="0F145B"/>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C99FB81-8391-5A7F-8287-43A19371FDE2}"/>
              </a:ext>
            </a:extLst>
          </p:cNvPr>
          <p:cNvSpPr txBox="1"/>
          <p:nvPr/>
        </p:nvSpPr>
        <p:spPr>
          <a:xfrm>
            <a:off x="386305" y="5326996"/>
            <a:ext cx="1145173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rgbClr val="0F145B"/>
                </a:solidFill>
                <a:latin typeface="Arial"/>
              </a:rPr>
              <a:t>The Project OPEN INFRA/0625/0030 is co-financed by the European Regional Development Fund and the Republic of Cyprus through the Research and Innovation Foundation</a:t>
            </a:r>
            <a:r>
              <a:rPr lang="en-US" sz="1400" dirty="0">
                <a:latin typeface="Arial"/>
                <a:cs typeface="Arial"/>
              </a:rPr>
              <a:t>​</a:t>
            </a:r>
            <a:endParaRPr lang="en-US" sz="1400" dirty="0">
              <a:cs typeface="Calibri" panose="020F0502020204030204"/>
            </a:endParaRPr>
          </a:p>
        </p:txBody>
      </p:sp>
      <p:grpSp>
        <p:nvGrpSpPr>
          <p:cNvPr id="15" name="グループ化 1024">
            <a:extLst>
              <a:ext uri="{FF2B5EF4-FFF2-40B4-BE49-F238E27FC236}">
                <a16:creationId xmlns:a16="http://schemas.microsoft.com/office/drawing/2014/main" id="{E350EF81-8A79-4580-7D74-4BD61B5950E3}"/>
              </a:ext>
            </a:extLst>
          </p:cNvPr>
          <p:cNvGrpSpPr/>
          <p:nvPr/>
        </p:nvGrpSpPr>
        <p:grpSpPr>
          <a:xfrm>
            <a:off x="3579856" y="4656876"/>
            <a:ext cx="4560758" cy="580413"/>
            <a:chOff x="2798968" y="5292845"/>
            <a:chExt cx="6093945" cy="813000"/>
          </a:xfrm>
        </p:grpSpPr>
        <p:grpSp>
          <p:nvGrpSpPr>
            <p:cNvPr id="16" name="グループ化 1023">
              <a:extLst>
                <a:ext uri="{FF2B5EF4-FFF2-40B4-BE49-F238E27FC236}">
                  <a16:creationId xmlns:a16="http://schemas.microsoft.com/office/drawing/2014/main" id="{8AFA2DCA-E7DB-E9CA-49A5-E2D5CD853ACA}"/>
                </a:ext>
              </a:extLst>
            </p:cNvPr>
            <p:cNvGrpSpPr/>
            <p:nvPr/>
          </p:nvGrpSpPr>
          <p:grpSpPr>
            <a:xfrm>
              <a:off x="2798968" y="5387483"/>
              <a:ext cx="4103779" cy="666675"/>
              <a:chOff x="2798968" y="5387483"/>
              <a:chExt cx="4103779" cy="666675"/>
            </a:xfrm>
          </p:grpSpPr>
          <p:pic>
            <p:nvPicPr>
              <p:cNvPr id="19" name="図 26">
                <a:extLst>
                  <a:ext uri="{FF2B5EF4-FFF2-40B4-BE49-F238E27FC236}">
                    <a16:creationId xmlns:a16="http://schemas.microsoft.com/office/drawing/2014/main" id="{475D77E8-E7D0-B948-8FB7-A9031D457CE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98968" y="5395617"/>
                <a:ext cx="1546138" cy="658541"/>
              </a:xfrm>
              <a:prstGeom prst="rect">
                <a:avLst/>
              </a:prstGeom>
            </p:spPr>
          </p:pic>
          <p:pic>
            <p:nvPicPr>
              <p:cNvPr id="20" name="図 27">
                <a:extLst>
                  <a:ext uri="{FF2B5EF4-FFF2-40B4-BE49-F238E27FC236}">
                    <a16:creationId xmlns:a16="http://schemas.microsoft.com/office/drawing/2014/main" id="{06681132-CDD7-5319-2FF4-0676A4DAE71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410428" y="5387483"/>
                <a:ext cx="1418096" cy="666675"/>
              </a:xfrm>
              <a:prstGeom prst="rect">
                <a:avLst/>
              </a:prstGeom>
            </p:spPr>
          </p:pic>
          <p:pic>
            <p:nvPicPr>
              <p:cNvPr id="21" name="Picture 20">
                <a:extLst>
                  <a:ext uri="{FF2B5EF4-FFF2-40B4-BE49-F238E27FC236}">
                    <a16:creationId xmlns:a16="http://schemas.microsoft.com/office/drawing/2014/main" id="{88DDDBE0-C1BB-0DBE-5800-15CBEB2E1802}"/>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896586" y="5395618"/>
                <a:ext cx="1006161" cy="647968"/>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6">
              <a:extLst>
                <a:ext uri="{FF2B5EF4-FFF2-40B4-BE49-F238E27FC236}">
                  <a16:creationId xmlns:a16="http://schemas.microsoft.com/office/drawing/2014/main" id="{689A97B8-7B04-EE71-10C6-4F926ADC9C0C}"/>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970809" y="5379061"/>
              <a:ext cx="927021" cy="7267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B0179E4C-3C3A-CD12-C574-BAF92D7AB67E}"/>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965892" y="5292845"/>
              <a:ext cx="927021" cy="756449"/>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4" descr="A picture containing wall, indoor, person, hand&#10;&#10;Description automatically generated">
            <a:extLst>
              <a:ext uri="{FF2B5EF4-FFF2-40B4-BE49-F238E27FC236}">
                <a16:creationId xmlns:a16="http://schemas.microsoft.com/office/drawing/2014/main" id="{2DDA6CC1-619B-760B-37F3-84025459F494}"/>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001522" y="3099736"/>
            <a:ext cx="1198011" cy="931739"/>
          </a:xfrm>
          <a:prstGeom prst="rect">
            <a:avLst/>
          </a:prstGeom>
        </p:spPr>
      </p:pic>
      <p:pic>
        <p:nvPicPr>
          <p:cNvPr id="6" name="Picture 13" descr="A picture containing ground, outdoor, beach, sand&#10;&#10;Description automatically generated">
            <a:extLst>
              <a:ext uri="{FF2B5EF4-FFF2-40B4-BE49-F238E27FC236}">
                <a16:creationId xmlns:a16="http://schemas.microsoft.com/office/drawing/2014/main" id="{9D1C607F-57CA-F573-B113-3E980F4109E5}"/>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8093" y="2960176"/>
            <a:ext cx="1584432" cy="1192639"/>
          </a:xfrm>
          <a:prstGeom prst="rect">
            <a:avLst/>
          </a:prstGeom>
        </p:spPr>
      </p:pic>
      <p:sp>
        <p:nvSpPr>
          <p:cNvPr id="14" name="Arrow: Right 13">
            <a:extLst>
              <a:ext uri="{FF2B5EF4-FFF2-40B4-BE49-F238E27FC236}">
                <a16:creationId xmlns:a16="http://schemas.microsoft.com/office/drawing/2014/main" id="{8A5D768F-D377-532B-3218-F17EA2FF2968}"/>
              </a:ext>
            </a:extLst>
          </p:cNvPr>
          <p:cNvSpPr/>
          <p:nvPr/>
        </p:nvSpPr>
        <p:spPr>
          <a:xfrm>
            <a:off x="1401327" y="3373012"/>
            <a:ext cx="492499" cy="3630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9" descr="A picture containing indoor, window&#10;&#10;Description automatically generated">
            <a:extLst>
              <a:ext uri="{FF2B5EF4-FFF2-40B4-BE49-F238E27FC236}">
                <a16:creationId xmlns:a16="http://schemas.microsoft.com/office/drawing/2014/main" id="{7031E962-92EE-D6DE-9F2F-5BA92250A4F8}"/>
              </a:ext>
            </a:extLst>
          </p:cNvPr>
          <p:cNvPicPr>
            <a:picLocks noChangeAspect="1"/>
          </p:cNvPicPr>
          <p:nvPr/>
        </p:nvPicPr>
        <p:blipFill>
          <a:blip r:embed="rId14"/>
          <a:stretch>
            <a:fillRect/>
          </a:stretch>
        </p:blipFill>
        <p:spPr>
          <a:xfrm>
            <a:off x="1952633" y="2961755"/>
            <a:ext cx="1627223" cy="1197981"/>
          </a:xfrm>
          <a:prstGeom prst="rect">
            <a:avLst/>
          </a:prstGeom>
        </p:spPr>
      </p:pic>
      <p:pic>
        <p:nvPicPr>
          <p:cNvPr id="7" name="Picture 9">
            <a:extLst>
              <a:ext uri="{FF2B5EF4-FFF2-40B4-BE49-F238E27FC236}">
                <a16:creationId xmlns:a16="http://schemas.microsoft.com/office/drawing/2014/main" id="{37C4CACB-979F-72F4-B856-18F8A555C735}"/>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t="-195"/>
          <a:stretch/>
        </p:blipFill>
        <p:spPr>
          <a:xfrm>
            <a:off x="9727139" y="2761750"/>
            <a:ext cx="2461784" cy="1615285"/>
          </a:xfrm>
          <a:prstGeom prst="rect">
            <a:avLst/>
          </a:prstGeom>
        </p:spPr>
      </p:pic>
      <p:pic>
        <p:nvPicPr>
          <p:cNvPr id="10" name="Picture 2" descr="A picture containing text, person, wall, person&#10;&#10;Description automatically generated">
            <a:extLst>
              <a:ext uri="{FF2B5EF4-FFF2-40B4-BE49-F238E27FC236}">
                <a16:creationId xmlns:a16="http://schemas.microsoft.com/office/drawing/2014/main" id="{38FE7E36-CDCB-3AD4-8303-B26F9DE480C1}"/>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3818312" y="2819939"/>
            <a:ext cx="1927058" cy="1459449"/>
          </a:xfrm>
          <a:prstGeom prst="rect">
            <a:avLst/>
          </a:prstGeom>
        </p:spPr>
      </p:pic>
      <p:sp>
        <p:nvSpPr>
          <p:cNvPr id="43" name="Arrow: Right 42">
            <a:extLst>
              <a:ext uri="{FF2B5EF4-FFF2-40B4-BE49-F238E27FC236}">
                <a16:creationId xmlns:a16="http://schemas.microsoft.com/office/drawing/2014/main" id="{661E1B55-0682-8DA2-9468-28BCC167A5FD}"/>
              </a:ext>
            </a:extLst>
          </p:cNvPr>
          <p:cNvSpPr/>
          <p:nvPr/>
        </p:nvSpPr>
        <p:spPr>
          <a:xfrm>
            <a:off x="7055238" y="3407149"/>
            <a:ext cx="513406" cy="3541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Right 43">
            <a:extLst>
              <a:ext uri="{FF2B5EF4-FFF2-40B4-BE49-F238E27FC236}">
                <a16:creationId xmlns:a16="http://schemas.microsoft.com/office/drawing/2014/main" id="{4BF77C69-798A-4076-7595-80073040FAA6}"/>
              </a:ext>
            </a:extLst>
          </p:cNvPr>
          <p:cNvSpPr/>
          <p:nvPr/>
        </p:nvSpPr>
        <p:spPr>
          <a:xfrm>
            <a:off x="3349259" y="3425543"/>
            <a:ext cx="464875" cy="3070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739284B3-2E5A-222B-0B7F-52A3D2F4DECF}"/>
              </a:ext>
            </a:extLst>
          </p:cNvPr>
          <p:cNvSpPr/>
          <p:nvPr/>
        </p:nvSpPr>
        <p:spPr>
          <a:xfrm>
            <a:off x="5483773" y="3407350"/>
            <a:ext cx="513406" cy="3541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93364864-7D5A-8E01-5200-2CD68417FC7E}"/>
              </a:ext>
            </a:extLst>
          </p:cNvPr>
          <p:cNvSpPr/>
          <p:nvPr/>
        </p:nvSpPr>
        <p:spPr>
          <a:xfrm>
            <a:off x="9209743" y="3370159"/>
            <a:ext cx="513406" cy="3541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5081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04BB674D-961E-EE99-BB0C-FDD0126BA227}"/>
              </a:ext>
            </a:extLst>
          </p:cNvPr>
          <p:cNvGrpSpPr/>
          <p:nvPr/>
        </p:nvGrpSpPr>
        <p:grpSpPr>
          <a:xfrm>
            <a:off x="6168379" y="1186646"/>
            <a:ext cx="5618292" cy="4178497"/>
            <a:chOff x="375744" y="2360886"/>
            <a:chExt cx="4753303" cy="3581399"/>
          </a:xfrm>
        </p:grpSpPr>
        <p:pic>
          <p:nvPicPr>
            <p:cNvPr id="5" name="Picture 2" descr="A group of people posing for a photo&#10;&#10;Description automatically generated">
              <a:extLst>
                <a:ext uri="{FF2B5EF4-FFF2-40B4-BE49-F238E27FC236}">
                  <a16:creationId xmlns:a16="http://schemas.microsoft.com/office/drawing/2014/main" id="{B6B0156E-42E4-F38A-85E1-105C54A9D35B}"/>
                </a:ext>
              </a:extLst>
            </p:cNvPr>
            <p:cNvPicPr>
              <a:picLocks noChangeAspect="1"/>
            </p:cNvPicPr>
            <p:nvPr/>
          </p:nvPicPr>
          <p:blipFill>
            <a:blip r:embed="rId2"/>
            <a:stretch>
              <a:fillRect/>
            </a:stretch>
          </p:blipFill>
          <p:spPr>
            <a:xfrm>
              <a:off x="375744" y="2360886"/>
              <a:ext cx="4753303" cy="3581399"/>
            </a:xfrm>
            <a:prstGeom prst="rect">
              <a:avLst/>
            </a:prstGeom>
          </p:spPr>
        </p:pic>
        <p:pic>
          <p:nvPicPr>
            <p:cNvPr id="7" name="Picture 3">
              <a:extLst>
                <a:ext uri="{FF2B5EF4-FFF2-40B4-BE49-F238E27FC236}">
                  <a16:creationId xmlns:a16="http://schemas.microsoft.com/office/drawing/2014/main" id="{2515161E-1F71-DA35-5247-E8F611EC2F4D}"/>
                </a:ext>
              </a:extLst>
            </p:cNvPr>
            <p:cNvPicPr>
              <a:picLocks noChangeAspect="1"/>
            </p:cNvPicPr>
            <p:nvPr/>
          </p:nvPicPr>
          <p:blipFill>
            <a:blip r:embed="rId3"/>
            <a:stretch>
              <a:fillRect/>
            </a:stretch>
          </p:blipFill>
          <p:spPr>
            <a:xfrm>
              <a:off x="911771" y="3003330"/>
              <a:ext cx="488733" cy="352098"/>
            </a:xfrm>
            <a:prstGeom prst="rect">
              <a:avLst/>
            </a:prstGeom>
          </p:spPr>
        </p:pic>
        <p:pic>
          <p:nvPicPr>
            <p:cNvPr id="8" name="Picture 4">
              <a:extLst>
                <a:ext uri="{FF2B5EF4-FFF2-40B4-BE49-F238E27FC236}">
                  <a16:creationId xmlns:a16="http://schemas.microsoft.com/office/drawing/2014/main" id="{E6C4B28D-8D39-83B9-425A-92D5657E0126}"/>
                </a:ext>
              </a:extLst>
            </p:cNvPr>
            <p:cNvPicPr>
              <a:picLocks noChangeAspect="1"/>
            </p:cNvPicPr>
            <p:nvPr/>
          </p:nvPicPr>
          <p:blipFill>
            <a:blip r:embed="rId4"/>
            <a:stretch>
              <a:fillRect/>
            </a:stretch>
          </p:blipFill>
          <p:spPr>
            <a:xfrm>
              <a:off x="1774113" y="3109403"/>
              <a:ext cx="486081" cy="337992"/>
            </a:xfrm>
            <a:prstGeom prst="rect">
              <a:avLst/>
            </a:prstGeom>
          </p:spPr>
        </p:pic>
        <p:pic>
          <p:nvPicPr>
            <p:cNvPr id="9" name="Picture 4">
              <a:extLst>
                <a:ext uri="{FF2B5EF4-FFF2-40B4-BE49-F238E27FC236}">
                  <a16:creationId xmlns:a16="http://schemas.microsoft.com/office/drawing/2014/main" id="{80D3A94F-FC31-DE16-D907-7677390643D4}"/>
                </a:ext>
              </a:extLst>
            </p:cNvPr>
            <p:cNvPicPr>
              <a:picLocks noChangeAspect="1"/>
            </p:cNvPicPr>
            <p:nvPr/>
          </p:nvPicPr>
          <p:blipFill>
            <a:blip r:embed="rId4"/>
            <a:stretch>
              <a:fillRect/>
            </a:stretch>
          </p:blipFill>
          <p:spPr>
            <a:xfrm>
              <a:off x="2523256" y="2464676"/>
              <a:ext cx="445425" cy="308573"/>
            </a:xfrm>
            <a:prstGeom prst="rect">
              <a:avLst/>
            </a:prstGeom>
          </p:spPr>
        </p:pic>
        <p:pic>
          <p:nvPicPr>
            <p:cNvPr id="10" name="Picture 7" descr="Icon&#10;&#10;Description automatically generated">
              <a:extLst>
                <a:ext uri="{FF2B5EF4-FFF2-40B4-BE49-F238E27FC236}">
                  <a16:creationId xmlns:a16="http://schemas.microsoft.com/office/drawing/2014/main" id="{4F479F3A-4F7A-469E-C2A4-A4C13ECEAD6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537592" y="2875564"/>
              <a:ext cx="429611" cy="252906"/>
            </a:xfrm>
            <a:prstGeom prst="rect">
              <a:avLst/>
            </a:prstGeom>
          </p:spPr>
        </p:pic>
        <p:pic>
          <p:nvPicPr>
            <p:cNvPr id="11" name="Picture 5">
              <a:extLst>
                <a:ext uri="{FF2B5EF4-FFF2-40B4-BE49-F238E27FC236}">
                  <a16:creationId xmlns:a16="http://schemas.microsoft.com/office/drawing/2014/main" id="{73C1FD2B-371C-B361-205C-227CD853269B}"/>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3325949" y="2845917"/>
              <a:ext cx="423830" cy="282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a:extLst>
                <a:ext uri="{FF2B5EF4-FFF2-40B4-BE49-F238E27FC236}">
                  <a16:creationId xmlns:a16="http://schemas.microsoft.com/office/drawing/2014/main" id="{AFAD39F1-49A1-33EC-749D-7A207E594C0B}"/>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3325949" y="2520154"/>
              <a:ext cx="423500" cy="27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descr="Shape, rectangle&#10;&#10;Description automatically generated">
            <a:extLst>
              <a:ext uri="{FF2B5EF4-FFF2-40B4-BE49-F238E27FC236}">
                <a16:creationId xmlns:a16="http://schemas.microsoft.com/office/drawing/2014/main" id="{404A320D-9F96-493E-9813-A49390ED70D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1140"/>
            <a:ext cx="12181940" cy="871192"/>
          </a:xfrm>
          <a:prstGeom prst="rect">
            <a:avLst/>
          </a:prstGeom>
        </p:spPr>
      </p:pic>
      <p:sp>
        <p:nvSpPr>
          <p:cNvPr id="6" name="TextBox 5">
            <a:extLst>
              <a:ext uri="{FF2B5EF4-FFF2-40B4-BE49-F238E27FC236}">
                <a16:creationId xmlns:a16="http://schemas.microsoft.com/office/drawing/2014/main" id="{8BD45E6A-EF52-5EA6-A770-73A54E650A66}"/>
              </a:ext>
            </a:extLst>
          </p:cNvPr>
          <p:cNvSpPr txBox="1"/>
          <p:nvPr/>
        </p:nvSpPr>
        <p:spPr>
          <a:xfrm>
            <a:off x="0" y="254844"/>
            <a:ext cx="112679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bg1"/>
                </a:solidFill>
                <a:latin typeface="Arial"/>
                <a:cs typeface="Segoe UI"/>
              </a:rPr>
              <a:t>SESAME's first official user beamtime on human </a:t>
            </a:r>
            <a:r>
              <a:rPr lang="en-US" b="1" dirty="0" err="1">
                <a:solidFill>
                  <a:schemeClr val="bg1"/>
                </a:solidFill>
                <a:latin typeface="Arial"/>
                <a:cs typeface="Segoe UI"/>
              </a:rPr>
              <a:t>bioarchaeology</a:t>
            </a:r>
            <a:r>
              <a:rPr lang="en-US" b="1" dirty="0">
                <a:solidFill>
                  <a:schemeClr val="bg1"/>
                </a:solidFill>
                <a:latin typeface="Arial"/>
                <a:cs typeface="Segoe UI"/>
              </a:rPr>
              <a:t>: human metal exposure</a:t>
            </a:r>
          </a:p>
        </p:txBody>
      </p:sp>
      <p:pic>
        <p:nvPicPr>
          <p:cNvPr id="2055" name="Picture 7">
            <a:extLst>
              <a:ext uri="{FF2B5EF4-FFF2-40B4-BE49-F238E27FC236}">
                <a16:creationId xmlns:a16="http://schemas.microsoft.com/office/drawing/2014/main" id="{27721207-493F-FD70-CB50-5AB557CC2331}"/>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0466572" y="3787617"/>
            <a:ext cx="1320099" cy="1589008"/>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13">
            <a:extLst>
              <a:ext uri="{FF2B5EF4-FFF2-40B4-BE49-F238E27FC236}">
                <a16:creationId xmlns:a16="http://schemas.microsoft.com/office/drawing/2014/main" id="{09C6AC23-8DA1-1B32-CE6F-D15B5A99A283}"/>
              </a:ext>
            </a:extLst>
          </p:cNvPr>
          <p:cNvSpPr txBox="1"/>
          <p:nvPr/>
        </p:nvSpPr>
        <p:spPr>
          <a:xfrm>
            <a:off x="6013903" y="5418934"/>
            <a:ext cx="6435038" cy="369332"/>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a:ea typeface="游ゴシック"/>
                <a:hlinkClick r:id="rId10">
                  <a:extLst>
                    <a:ext uri="{A12FA001-AC4F-418D-AE19-62706E023703}">
                      <ahyp:hlinkClr xmlns:ahyp="http://schemas.microsoft.com/office/drawing/2018/hyperlinkcolor" val="tx"/>
                    </a:ext>
                  </a:extLst>
                </a:hlinkClick>
              </a:rPr>
              <a:t>https://www.sesame.org.jo/news/sesame-hosts-its-first-users</a:t>
            </a:r>
            <a:r>
              <a:rPr lang="ja-JP" altLang="en-US">
                <a:ea typeface="游ゴシック"/>
              </a:rPr>
              <a:t> </a:t>
            </a:r>
          </a:p>
        </p:txBody>
      </p:sp>
      <p:pic>
        <p:nvPicPr>
          <p:cNvPr id="2058" name="Picture 10" descr="SESAME Synchrotron - BIOMERA">
            <a:extLst>
              <a:ext uri="{FF2B5EF4-FFF2-40B4-BE49-F238E27FC236}">
                <a16:creationId xmlns:a16="http://schemas.microsoft.com/office/drawing/2014/main" id="{AC0F2926-C933-97BE-FD93-0FE72109AC93}"/>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10827088" y="2977111"/>
            <a:ext cx="599065" cy="6533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5EC3F3FC-7224-5825-D34E-D4C4054A8B95}"/>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18301" y="1186646"/>
            <a:ext cx="5326048" cy="4068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528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a:extLst>
              <a:ext uri="{FF2B5EF4-FFF2-40B4-BE49-F238E27FC236}">
                <a16:creationId xmlns:a16="http://schemas.microsoft.com/office/drawing/2014/main" id="{AC0A7C12-B479-4CB1-B0C2-3DFD9508BA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91" y="1"/>
            <a:ext cx="5377496" cy="871268"/>
          </a:xfrm>
          <a:prstGeom prst="rect">
            <a:avLst/>
          </a:prstGeom>
        </p:spPr>
      </p:pic>
      <p:sp>
        <p:nvSpPr>
          <p:cNvPr id="12" name="TextBox 2">
            <a:extLst>
              <a:ext uri="{FF2B5EF4-FFF2-40B4-BE49-F238E27FC236}">
                <a16:creationId xmlns:a16="http://schemas.microsoft.com/office/drawing/2014/main" id="{4E11DE79-80A5-4F12-B209-E4ABA840C01F}"/>
              </a:ext>
            </a:extLst>
          </p:cNvPr>
          <p:cNvSpPr txBox="1"/>
          <p:nvPr/>
        </p:nvSpPr>
        <p:spPr>
          <a:xfrm>
            <a:off x="63928" y="271289"/>
            <a:ext cx="39031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b="1">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21BB000-B835-485E-8D26-FB52BEFC13F9}"/>
              </a:ext>
            </a:extLst>
          </p:cNvPr>
          <p:cNvSpPr txBox="1"/>
          <p:nvPr/>
        </p:nvSpPr>
        <p:spPr>
          <a:xfrm>
            <a:off x="274317" y="1551371"/>
            <a:ext cx="11509432" cy="15676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endParaRPr lang="en-US" sz="2400" b="1">
              <a:ea typeface="+mn-lt"/>
              <a:cs typeface="+mn-lt"/>
            </a:endParaRPr>
          </a:p>
          <a:p>
            <a:pPr>
              <a:lnSpc>
                <a:spcPct val="90000"/>
              </a:lnSpc>
              <a:spcBef>
                <a:spcPts val="1000"/>
              </a:spcBef>
            </a:pPr>
            <a:endParaRPr lang="en-US" sz="3200">
              <a:cs typeface="Calibri"/>
            </a:endParaRPr>
          </a:p>
          <a:p>
            <a:pPr marL="285750" indent="-285750">
              <a:lnSpc>
                <a:spcPct val="90000"/>
              </a:lnSpc>
              <a:spcBef>
                <a:spcPts val="1000"/>
              </a:spcBef>
              <a:buFont typeface="Arial"/>
              <a:buChar char="•"/>
            </a:pPr>
            <a:endParaRPr lang="en-US" sz="3200">
              <a:cs typeface="Calibri"/>
            </a:endParaRPr>
          </a:p>
        </p:txBody>
      </p:sp>
      <p:sp>
        <p:nvSpPr>
          <p:cNvPr id="2" name="コンテンツ プレースホルダー 1">
            <a:extLst>
              <a:ext uri="{FF2B5EF4-FFF2-40B4-BE49-F238E27FC236}">
                <a16:creationId xmlns:a16="http://schemas.microsoft.com/office/drawing/2014/main" id="{C5BCCCAF-AF3F-83D3-8D53-B6FA2CD5CF1F}"/>
              </a:ext>
            </a:extLst>
          </p:cNvPr>
          <p:cNvSpPr>
            <a:spLocks noGrp="1"/>
          </p:cNvSpPr>
          <p:nvPr>
            <p:ph idx="1"/>
          </p:nvPr>
        </p:nvSpPr>
        <p:spPr>
          <a:xfrm>
            <a:off x="270751" y="1107945"/>
            <a:ext cx="8180961" cy="4772870"/>
          </a:xfrm>
        </p:spPr>
        <p:txBody>
          <a:bodyPr vert="horz" lIns="91440" tIns="45720" rIns="91440" bIns="45720" rtlCol="0" anchor="t">
            <a:normAutofit fontScale="92500" lnSpcReduction="10000"/>
          </a:bodyPr>
          <a:lstStyle/>
          <a:p>
            <a:r>
              <a:rPr lang="ja-JP" altLang="en-US">
                <a:ea typeface="游ゴシック"/>
                <a:cs typeface="Calibri"/>
              </a:rPr>
              <a:t>Identifying the right approach</a:t>
            </a:r>
          </a:p>
          <a:p>
            <a:r>
              <a:rPr lang="ja-JP" altLang="en-US">
                <a:ea typeface="游ゴシック"/>
                <a:cs typeface="Calibri"/>
              </a:rPr>
              <a:t>Prior laboratory analyses – access to appropriate facilities</a:t>
            </a:r>
          </a:p>
          <a:p>
            <a:r>
              <a:rPr lang="ja-JP" altLang="en-US">
                <a:ea typeface="游ゴシック"/>
                <a:cs typeface="Calibri"/>
              </a:rPr>
              <a:t>Sample preparation</a:t>
            </a:r>
          </a:p>
          <a:p>
            <a:r>
              <a:rPr lang="ja-JP" altLang="en-US">
                <a:ea typeface="游ゴシック"/>
                <a:cs typeface="Calibri"/>
              </a:rPr>
              <a:t>Data analysis, incl. availability of specialised software; expertise</a:t>
            </a:r>
          </a:p>
          <a:p>
            <a:r>
              <a:rPr lang="ja-JP" altLang="en-US">
                <a:ea typeface="游ゴシック"/>
                <a:cs typeface="Calibri"/>
              </a:rPr>
              <a:t>Aquisition of an archaeologically representative number of data points (limited beamtime; 'quest for firsts and then its over?')</a:t>
            </a:r>
          </a:p>
          <a:p>
            <a:r>
              <a:rPr lang="ja-JP" altLang="en-US">
                <a:ea typeface="游ゴシック"/>
                <a:cs typeface="Calibri"/>
              </a:rPr>
              <a:t>Exploring frontiers together: pushing the limits of techniques whilst exploring and identifying new research questions enabled by new developments in SR techniques</a:t>
            </a:r>
          </a:p>
          <a:p>
            <a:r>
              <a:rPr lang="ja-JP">
                <a:ea typeface="+mn-lt"/>
                <a:cs typeface="+mn-lt"/>
              </a:rPr>
              <a:t>Heterogenous samples – correlated multimodal imaging</a:t>
            </a:r>
            <a:endParaRPr lang="ja-JP" altLang="en-US">
              <a:ea typeface="游ゴシック"/>
              <a:cs typeface="Calibri"/>
            </a:endParaRPr>
          </a:p>
          <a:p>
            <a:endParaRPr lang="ja-JP" altLang="en-US">
              <a:ea typeface="游ゴシック"/>
              <a:cs typeface="Calibri"/>
            </a:endParaRPr>
          </a:p>
          <a:p>
            <a:endParaRPr lang="ja-JP" altLang="en-US">
              <a:ea typeface="游ゴシック"/>
              <a:cs typeface="Calibri"/>
            </a:endParaRPr>
          </a:p>
        </p:txBody>
      </p:sp>
      <p:sp>
        <p:nvSpPr>
          <p:cNvPr id="4" name="TextBox 9">
            <a:extLst>
              <a:ext uri="{FF2B5EF4-FFF2-40B4-BE49-F238E27FC236}">
                <a16:creationId xmlns:a16="http://schemas.microsoft.com/office/drawing/2014/main" id="{59828E40-CB75-144A-CEA0-39E46D1F912C}"/>
              </a:ext>
            </a:extLst>
          </p:cNvPr>
          <p:cNvSpPr txBox="1"/>
          <p:nvPr/>
        </p:nvSpPr>
        <p:spPr>
          <a:xfrm>
            <a:off x="63927" y="236885"/>
            <a:ext cx="4877041" cy="369332"/>
          </a:xfrm>
          <a:prstGeom prst="rect">
            <a:avLst/>
          </a:prstGeom>
          <a:noFill/>
        </p:spPr>
        <p:txBody>
          <a:bodyPr wrap="square" lIns="91440" tIns="45720" rIns="91440" bIns="45720" rtlCol="0" anchor="t">
            <a:spAutoFit/>
          </a:bodyPr>
          <a:lstStyle/>
          <a:p>
            <a:pPr algn="ctr"/>
            <a:r>
              <a:rPr lang="en-US" b="1">
                <a:solidFill>
                  <a:schemeClr val="bg1"/>
                </a:solidFill>
                <a:latin typeface="Arial"/>
                <a:ea typeface="+mn-lt"/>
                <a:cs typeface="+mn-lt"/>
              </a:rPr>
              <a:t>Challenges</a:t>
            </a:r>
            <a:endParaRPr lang="en-US" b="1">
              <a:solidFill>
                <a:schemeClr val="bg1"/>
              </a:solidFill>
              <a:latin typeface="Arial"/>
              <a:cs typeface="Calibri"/>
            </a:endParaRPr>
          </a:p>
        </p:txBody>
      </p:sp>
      <p:pic>
        <p:nvPicPr>
          <p:cNvPr id="5" name="図 4">
            <a:extLst>
              <a:ext uri="{FF2B5EF4-FFF2-40B4-BE49-F238E27FC236}">
                <a16:creationId xmlns:a16="http://schemas.microsoft.com/office/drawing/2014/main" id="{F1265EAB-9A33-ACE2-4756-0A668DAB1E94}"/>
              </a:ext>
            </a:extLst>
          </p:cNvPr>
          <p:cNvPicPr>
            <a:picLocks noChangeAspect="1"/>
          </p:cNvPicPr>
          <p:nvPr/>
        </p:nvPicPr>
        <p:blipFill>
          <a:blip r:embed="rId3"/>
          <a:stretch>
            <a:fillRect/>
          </a:stretch>
        </p:blipFill>
        <p:spPr>
          <a:xfrm>
            <a:off x="8735209" y="640621"/>
            <a:ext cx="3456791" cy="2592594"/>
          </a:xfrm>
          <a:prstGeom prst="rect">
            <a:avLst/>
          </a:prstGeom>
        </p:spPr>
      </p:pic>
      <p:pic>
        <p:nvPicPr>
          <p:cNvPr id="7" name="図 6">
            <a:extLst>
              <a:ext uri="{FF2B5EF4-FFF2-40B4-BE49-F238E27FC236}">
                <a16:creationId xmlns:a16="http://schemas.microsoft.com/office/drawing/2014/main" id="{6320393B-F5A2-1A97-EF70-DC63DC9B8387}"/>
              </a:ext>
            </a:extLst>
          </p:cNvPr>
          <p:cNvPicPr>
            <a:picLocks noChangeAspect="1"/>
          </p:cNvPicPr>
          <p:nvPr/>
        </p:nvPicPr>
        <p:blipFill>
          <a:blip r:embed="rId4"/>
          <a:stretch>
            <a:fillRect/>
          </a:stretch>
        </p:blipFill>
        <p:spPr>
          <a:xfrm>
            <a:off x="8735209" y="3288221"/>
            <a:ext cx="3456791" cy="2592594"/>
          </a:xfrm>
          <a:prstGeom prst="rect">
            <a:avLst/>
          </a:prstGeom>
        </p:spPr>
      </p:pic>
    </p:spTree>
    <p:extLst>
      <p:ext uri="{BB962C8B-B14F-4D97-AF65-F5344CB8AC3E}">
        <p14:creationId xmlns:p14="http://schemas.microsoft.com/office/powerpoint/2010/main" val="2972702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4F639C3-D20C-64C1-EB22-5B426FBDFB55}"/>
              </a:ext>
            </a:extLst>
          </p:cNvPr>
          <p:cNvSpPr>
            <a:spLocks noGrp="1"/>
          </p:cNvSpPr>
          <p:nvPr/>
        </p:nvSpPr>
        <p:spPr>
          <a:xfrm>
            <a:off x="340420" y="4184333"/>
            <a:ext cx="7175297" cy="1809159"/>
          </a:xfrm>
          <a:prstGeom prst="rect">
            <a:avLst/>
          </a:prstGeom>
          <a:noFill/>
          <a:ln>
            <a:noFill/>
          </a:ln>
        </p:spPr>
        <p:txBody>
          <a:bodyPr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Roboto Condensed"/>
              <a:buNone/>
              <a:defRPr sz="4000" b="1" i="0" u="none" strike="noStrike" cap="none">
                <a:solidFill>
                  <a:srgbClr val="FFFFFF"/>
                </a:solidFill>
                <a:latin typeface="+mn-lt"/>
                <a:ea typeface="Roboto" panose="02000000000000000000" pitchFamily="2" charset="0"/>
                <a:cs typeface="Roboto" panose="02000000000000000000" pitchFamily="2" charset="0"/>
                <a:sym typeface="Roboto Condensed"/>
              </a:defRPr>
            </a:lvl1pPr>
            <a:lvl2pPr lvl="1"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2pPr>
            <a:lvl3pPr lvl="2"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3pPr>
            <a:lvl4pPr lvl="3"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4pPr>
            <a:lvl5pPr lvl="4"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5pPr>
            <a:lvl6pPr lvl="5"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6pPr>
            <a:lvl7pPr lvl="6"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7pPr>
            <a:lvl8pPr lvl="7"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8pPr>
            <a:lvl9pPr lvl="8"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9pPr>
          </a:lstStyle>
          <a:p>
            <a:endParaRPr lang="en-US">
              <a:ea typeface="Roboto"/>
              <a:cs typeface="+mn-lt"/>
            </a:endParaRPr>
          </a:p>
        </p:txBody>
      </p:sp>
      <p:sp>
        <p:nvSpPr>
          <p:cNvPr id="2" name="TextBox 1">
            <a:extLst>
              <a:ext uri="{FF2B5EF4-FFF2-40B4-BE49-F238E27FC236}">
                <a16:creationId xmlns:a16="http://schemas.microsoft.com/office/drawing/2014/main" id="{C88361F4-6FE1-638F-AE7E-980D278DA864}"/>
              </a:ext>
            </a:extLst>
          </p:cNvPr>
          <p:cNvSpPr txBox="1"/>
          <p:nvPr/>
        </p:nvSpPr>
        <p:spPr>
          <a:xfrm>
            <a:off x="243651" y="4184333"/>
            <a:ext cx="727206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cs typeface="Arial"/>
              </a:rPr>
              <a:t>Case studies in Human Bioarchaeology and SR: SESAME and ESRF</a:t>
            </a:r>
          </a:p>
        </p:txBody>
      </p:sp>
    </p:spTree>
    <p:extLst>
      <p:ext uri="{BB962C8B-B14F-4D97-AF65-F5344CB8AC3E}">
        <p14:creationId xmlns:p14="http://schemas.microsoft.com/office/powerpoint/2010/main" val="33993061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a:extLst>
              <a:ext uri="{FF2B5EF4-FFF2-40B4-BE49-F238E27FC236}">
                <a16:creationId xmlns:a16="http://schemas.microsoft.com/office/drawing/2014/main" id="{E2530C2C-DD50-42A3-B5ED-ACE48349A000}"/>
              </a:ext>
            </a:extLst>
          </p:cNvPr>
          <p:cNvSpPr/>
          <p:nvPr/>
        </p:nvSpPr>
        <p:spPr>
          <a:xfrm>
            <a:off x="0" y="1089282"/>
            <a:ext cx="12191999" cy="4787661"/>
          </a:xfrm>
          <a:prstGeom prst="rect">
            <a:avLst/>
          </a:prstGeom>
          <a:solidFill>
            <a:schemeClr val="bg1">
              <a:lumMod val="8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rtl="0"/>
            <a:endParaRPr lang="en-US">
              <a:solidFill>
                <a:prstClr val="white"/>
              </a:solidFill>
              <a:cs typeface="Segoe UI"/>
            </a:endParaRPr>
          </a:p>
        </p:txBody>
      </p:sp>
      <p:pic>
        <p:nvPicPr>
          <p:cNvPr id="11" name="Picture 8">
            <a:extLst>
              <a:ext uri="{FF2B5EF4-FFF2-40B4-BE49-F238E27FC236}">
                <a16:creationId xmlns:a16="http://schemas.microsoft.com/office/drawing/2014/main" id="{AC0A7C12-B479-4CB1-B0C2-3DFD9508BA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447" y="3327"/>
            <a:ext cx="11023098" cy="867942"/>
          </a:xfrm>
          <a:prstGeom prst="rect">
            <a:avLst/>
          </a:prstGeom>
        </p:spPr>
      </p:pic>
      <p:sp>
        <p:nvSpPr>
          <p:cNvPr id="12" name="TextBox 2">
            <a:extLst>
              <a:ext uri="{FF2B5EF4-FFF2-40B4-BE49-F238E27FC236}">
                <a16:creationId xmlns:a16="http://schemas.microsoft.com/office/drawing/2014/main" id="{4E11DE79-80A5-4F12-B209-E4ABA840C01F}"/>
              </a:ext>
            </a:extLst>
          </p:cNvPr>
          <p:cNvSpPr txBox="1"/>
          <p:nvPr/>
        </p:nvSpPr>
        <p:spPr>
          <a:xfrm>
            <a:off x="283637" y="258999"/>
            <a:ext cx="146264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latin typeface="Arial"/>
                <a:cs typeface="Arial"/>
              </a:rPr>
              <a:t>(I): A</a:t>
            </a:r>
            <a:r>
              <a:rPr lang="en-US" b="1">
                <a:solidFill>
                  <a:schemeClr val="bg1"/>
                </a:solidFill>
                <a:latin typeface="Calibri"/>
                <a:cs typeface="Calibri"/>
              </a:rPr>
              <a:t>ncient</a:t>
            </a:r>
            <a:r>
              <a:rPr lang="en-US" b="1">
                <a:solidFill>
                  <a:schemeClr val="bg1"/>
                </a:solidFill>
                <a:ea typeface="+mn-lt"/>
                <a:cs typeface="+mn-lt"/>
              </a:rPr>
              <a:t> human hair, Roman </a:t>
            </a:r>
            <a:r>
              <a:rPr lang="en-US" b="1" err="1">
                <a:solidFill>
                  <a:schemeClr val="bg1"/>
                </a:solidFill>
                <a:ea typeface="+mn-lt"/>
                <a:cs typeface="+mn-lt"/>
              </a:rPr>
              <a:t>Juliopolis</a:t>
            </a:r>
            <a:r>
              <a:rPr lang="en-US" b="1">
                <a:solidFill>
                  <a:schemeClr val="bg1"/>
                </a:solidFill>
                <a:ea typeface="+mn-lt"/>
                <a:cs typeface="+mn-lt"/>
              </a:rPr>
              <a:t>: Alterations of organic compounds,</a:t>
            </a:r>
            <a:r>
              <a:rPr lang="en-US" b="1">
                <a:solidFill>
                  <a:schemeClr val="bg1"/>
                </a:solidFill>
                <a:latin typeface="Calibri"/>
                <a:ea typeface="+mn-lt"/>
                <a:cs typeface="Calibri"/>
              </a:rPr>
              <a:t> </a:t>
            </a:r>
            <a:r>
              <a:rPr lang="en-US" b="1">
                <a:solidFill>
                  <a:schemeClr val="bg1"/>
                </a:solidFill>
                <a:latin typeface="Arial"/>
                <a:ea typeface="+mn-lt"/>
                <a:cs typeface="Arial"/>
              </a:rPr>
              <a:t>SR-FTIR</a:t>
            </a:r>
            <a:r>
              <a:rPr lang="en-US" b="1">
                <a:solidFill>
                  <a:schemeClr val="bg1"/>
                </a:solidFill>
                <a:latin typeface="Arial"/>
                <a:cs typeface="Arial"/>
              </a:rPr>
              <a:t> spectroscopy</a:t>
            </a:r>
            <a:endParaRPr lang="en-US">
              <a:solidFill>
                <a:schemeClr val="bg1"/>
              </a:solidFill>
              <a:cs typeface="Calibri"/>
            </a:endParaRPr>
          </a:p>
        </p:txBody>
      </p:sp>
      <p:pic>
        <p:nvPicPr>
          <p:cNvPr id="4" name="Picture 4">
            <a:extLst>
              <a:ext uri="{FF2B5EF4-FFF2-40B4-BE49-F238E27FC236}">
                <a16:creationId xmlns:a16="http://schemas.microsoft.com/office/drawing/2014/main" id="{5039997B-A90C-5054-CCFF-D77A8D099528}"/>
              </a:ext>
            </a:extLst>
          </p:cNvPr>
          <p:cNvPicPr>
            <a:picLocks noChangeAspect="1"/>
          </p:cNvPicPr>
          <p:nvPr/>
        </p:nvPicPr>
        <p:blipFill>
          <a:blip r:embed="rId3"/>
          <a:stretch>
            <a:fillRect/>
          </a:stretch>
        </p:blipFill>
        <p:spPr>
          <a:xfrm>
            <a:off x="3303878" y="2104274"/>
            <a:ext cx="3741684" cy="2991038"/>
          </a:xfrm>
          <a:prstGeom prst="rect">
            <a:avLst/>
          </a:prstGeom>
        </p:spPr>
      </p:pic>
      <p:sp>
        <p:nvSpPr>
          <p:cNvPr id="5" name="TextBox 4">
            <a:extLst>
              <a:ext uri="{FF2B5EF4-FFF2-40B4-BE49-F238E27FC236}">
                <a16:creationId xmlns:a16="http://schemas.microsoft.com/office/drawing/2014/main" id="{CF261849-4F20-904C-A9D8-FC463CC6BB41}"/>
              </a:ext>
            </a:extLst>
          </p:cNvPr>
          <p:cNvSpPr txBox="1"/>
          <p:nvPr/>
        </p:nvSpPr>
        <p:spPr>
          <a:xfrm>
            <a:off x="3054569" y="5439103"/>
            <a:ext cx="7567448" cy="394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AF02472E-622B-8033-652A-85011CC559DC}"/>
              </a:ext>
            </a:extLst>
          </p:cNvPr>
          <p:cNvSpPr txBox="1"/>
          <p:nvPr/>
        </p:nvSpPr>
        <p:spPr>
          <a:xfrm>
            <a:off x="807983" y="3093982"/>
            <a:ext cx="630620" cy="12218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5D337BDD-F291-20B7-79CB-7B7D6B9A01BA}"/>
              </a:ext>
            </a:extLst>
          </p:cNvPr>
          <p:cNvSpPr txBox="1"/>
          <p:nvPr/>
        </p:nvSpPr>
        <p:spPr>
          <a:xfrm>
            <a:off x="2970485" y="5186909"/>
            <a:ext cx="625102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K.O. Lorentz, G. Kamel, S.A.M. Lemmers, Y. Miyauchi, E. </a:t>
            </a:r>
            <a:r>
              <a:rPr lang="en-US" b="1" err="1"/>
              <a:t>Cubukcu</a:t>
            </a:r>
            <a:r>
              <a:rPr lang="en-US" b="1"/>
              <a:t>, A. </a:t>
            </a:r>
            <a:r>
              <a:rPr lang="en-US" b="1" err="1"/>
              <a:t>Alpagut</a:t>
            </a:r>
            <a:r>
              <a:rPr lang="en-US" b="1"/>
              <a:t>, A.M. </a:t>
            </a:r>
            <a:r>
              <a:rPr lang="en-US" b="1" err="1"/>
              <a:t>Buyukkarakaya</a:t>
            </a:r>
            <a:endParaRPr lang="en-US" b="1">
              <a:cs typeface="Calibri" panose="020F0502020204030204"/>
            </a:endParaRPr>
          </a:p>
        </p:txBody>
      </p:sp>
      <p:pic>
        <p:nvPicPr>
          <p:cNvPr id="1026" name="Picture 2">
            <a:extLst>
              <a:ext uri="{FF2B5EF4-FFF2-40B4-BE49-F238E27FC236}">
                <a16:creationId xmlns:a16="http://schemas.microsoft.com/office/drawing/2014/main" id="{6D0C3D03-F177-35B8-648E-DBD35465833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32864" y="59716"/>
            <a:ext cx="1056660" cy="1030677"/>
          </a:xfrm>
          <a:prstGeom prst="rect">
            <a:avLst/>
          </a:prstGeom>
          <a:noFill/>
          <a:extLst>
            <a:ext uri="{909E8E84-426E-40DD-AFC4-6F175D3DCCD1}">
              <a14:hiddenFill xmlns:a14="http://schemas.microsoft.com/office/drawing/2010/main">
                <a:solidFill>
                  <a:srgbClr val="FFFFFF"/>
                </a:solidFill>
              </a14:hiddenFill>
            </a:ext>
          </a:extLst>
        </p:spPr>
      </p:pic>
      <p:pic>
        <p:nvPicPr>
          <p:cNvPr id="8" name="図 1" descr="Text&#10;&#10;Description automatically generated">
            <a:extLst>
              <a:ext uri="{FF2B5EF4-FFF2-40B4-BE49-F238E27FC236}">
                <a16:creationId xmlns:a16="http://schemas.microsoft.com/office/drawing/2014/main" id="{411A2E8A-1888-5896-B86B-DDA8E9FCF57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7045938" y="2104438"/>
            <a:ext cx="5216887" cy="2977801"/>
          </a:xfrm>
          <a:prstGeom prst="rect">
            <a:avLst/>
          </a:prstGeom>
        </p:spPr>
      </p:pic>
      <p:pic>
        <p:nvPicPr>
          <p:cNvPr id="10" name="Picture 4" descr="A picture containing graphical user interface&#10;&#10;Description automatically generated">
            <a:extLst>
              <a:ext uri="{FF2B5EF4-FFF2-40B4-BE49-F238E27FC236}">
                <a16:creationId xmlns:a16="http://schemas.microsoft.com/office/drawing/2014/main" id="{CD0AA4AD-8F13-36E7-A5B6-6ADD6FE9BAE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3299" y="2101290"/>
            <a:ext cx="3302969" cy="2965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0279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2">
            <a:extLst>
              <a:ext uri="{FF2B5EF4-FFF2-40B4-BE49-F238E27FC236}">
                <a16:creationId xmlns:a16="http://schemas.microsoft.com/office/drawing/2014/main" id="{CEA8C147-7E97-432A-8BFD-B32D40C291F4}"/>
              </a:ext>
            </a:extLst>
          </p:cNvPr>
          <p:cNvSpPr txBox="1"/>
          <p:nvPr/>
        </p:nvSpPr>
        <p:spPr>
          <a:xfrm>
            <a:off x="-22576" y="250969"/>
            <a:ext cx="48342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F145B"/>
                </a:solidFill>
                <a:effectLst/>
                <a:uLnTx/>
                <a:uFillTx/>
                <a:latin typeface="Arial"/>
                <a:ea typeface="+mn-ea"/>
                <a:cs typeface="Segoe UI"/>
              </a:rPr>
              <a:t>​</a:t>
            </a:r>
            <a:r>
              <a:rPr kumimoji="0" lang="en-US" sz="1800" b="1" i="0" u="none" strike="noStrike" kern="1200" cap="none" spc="0" normalizeH="0" baseline="0" noProof="0">
                <a:ln>
                  <a:noFill/>
                </a:ln>
                <a:solidFill>
                  <a:prstClr val="white"/>
                </a:solidFill>
                <a:effectLst/>
                <a:uLnTx/>
                <a:uFillTx/>
                <a:latin typeface="Arial"/>
                <a:ea typeface="+mn-ea"/>
                <a:cs typeface="Segoe UI"/>
              </a:rPr>
              <a:t>SR-IR mapping of ancient human hair</a:t>
            </a:r>
          </a:p>
        </p:txBody>
      </p:sp>
      <p:sp>
        <p:nvSpPr>
          <p:cNvPr id="17" name="Content Placeholder 2">
            <a:extLst>
              <a:ext uri="{FF2B5EF4-FFF2-40B4-BE49-F238E27FC236}">
                <a16:creationId xmlns:a16="http://schemas.microsoft.com/office/drawing/2014/main" id="{3778FFA8-725F-475F-A18D-6FC9DEA3F582}"/>
              </a:ext>
            </a:extLst>
          </p:cNvPr>
          <p:cNvSpPr>
            <a:spLocks noGrp="1"/>
          </p:cNvSpPr>
          <p:nvPr>
            <p:ph idx="1"/>
          </p:nvPr>
        </p:nvSpPr>
        <p:spPr>
          <a:xfrm>
            <a:off x="167101" y="1012681"/>
            <a:ext cx="5934631" cy="4750490"/>
          </a:xfrm>
        </p:spPr>
        <p:txBody>
          <a:bodyPr vert="horz" lIns="91440" tIns="45720" rIns="91440" bIns="45720" rtlCol="0" anchor="t">
            <a:noAutofit/>
          </a:bodyPr>
          <a:lstStyle/>
          <a:p>
            <a:pPr marL="0" indent="0">
              <a:buNone/>
            </a:pPr>
            <a:r>
              <a:rPr lang="en-US" b="1"/>
              <a:t>Research aim</a:t>
            </a:r>
            <a:endParaRPr lang="en-US">
              <a:cs typeface="Calibri"/>
            </a:endParaRPr>
          </a:p>
          <a:p>
            <a:r>
              <a:rPr lang="en-US" altLang="ja-JP">
                <a:ea typeface="游ゴシック"/>
              </a:rPr>
              <a:t>evaluate preservation status and alterations of organic compounds prior to putative destructive analyses (e.g. diet – stable isotopes, </a:t>
            </a:r>
            <a:r>
              <a:rPr lang="en-US" altLang="ja-JP" err="1">
                <a:ea typeface="游ゴシック"/>
              </a:rPr>
              <a:t>aDNA</a:t>
            </a:r>
            <a:r>
              <a:rPr lang="en-US" altLang="ja-JP">
                <a:ea typeface="游ゴシック"/>
              </a:rPr>
              <a:t>)</a:t>
            </a:r>
            <a:endParaRPr lang="en-US" altLang="ja-JP">
              <a:ea typeface="游ゴシック"/>
              <a:cs typeface="Calibri"/>
            </a:endParaRPr>
          </a:p>
          <a:p>
            <a:r>
              <a:rPr lang="en-US" altLang="ja-JP">
                <a:ea typeface="游ゴシック"/>
                <a:cs typeface="Calibri"/>
              </a:rPr>
              <a:t>alterations of organic compounds in archaeological human hair are caused by biological degradative processes dependent on multifactorial processes acting on the hair since the deposition of a body in a mortuary context</a:t>
            </a:r>
          </a:p>
          <a:p>
            <a:pPr marL="0" indent="0">
              <a:buNone/>
            </a:pPr>
            <a:endParaRPr lang="en-US">
              <a:solidFill>
                <a:srgbClr val="800000"/>
              </a:solidFill>
              <a:cs typeface="Calibri"/>
            </a:endParaRPr>
          </a:p>
        </p:txBody>
      </p:sp>
      <p:pic>
        <p:nvPicPr>
          <p:cNvPr id="22" name="Picture 2" descr="Logo&#10;&#10;Description automatically generated">
            <a:extLst>
              <a:ext uri="{FF2B5EF4-FFF2-40B4-BE49-F238E27FC236}">
                <a16:creationId xmlns:a16="http://schemas.microsoft.com/office/drawing/2014/main" id="{4B379235-63F0-4CA3-937B-9187429E1F58}"/>
              </a:ext>
            </a:extLst>
          </p:cNvPr>
          <p:cNvPicPr>
            <a:picLocks noChangeAspect="1"/>
          </p:cNvPicPr>
          <p:nvPr/>
        </p:nvPicPr>
        <p:blipFill>
          <a:blip r:embed="rId3"/>
          <a:stretch>
            <a:fillRect/>
          </a:stretch>
        </p:blipFill>
        <p:spPr>
          <a:xfrm>
            <a:off x="10938933" y="1"/>
            <a:ext cx="1111788" cy="1094828"/>
          </a:xfrm>
          <a:prstGeom prst="rect">
            <a:avLst/>
          </a:prstGeom>
        </p:spPr>
      </p:pic>
      <p:pic>
        <p:nvPicPr>
          <p:cNvPr id="12" name="Picture 8">
            <a:extLst>
              <a:ext uri="{FF2B5EF4-FFF2-40B4-BE49-F238E27FC236}">
                <a16:creationId xmlns:a16="http://schemas.microsoft.com/office/drawing/2014/main" id="{93F591A8-E3A6-4038-B5C0-2A375E1DBC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92" y="0"/>
            <a:ext cx="5205022" cy="871268"/>
          </a:xfrm>
          <a:prstGeom prst="rect">
            <a:avLst/>
          </a:prstGeom>
        </p:spPr>
      </p:pic>
      <p:sp>
        <p:nvSpPr>
          <p:cNvPr id="14" name="TextBox 2">
            <a:extLst>
              <a:ext uri="{FF2B5EF4-FFF2-40B4-BE49-F238E27FC236}">
                <a16:creationId xmlns:a16="http://schemas.microsoft.com/office/drawing/2014/main" id="{3713A6F0-0451-4D29-BFA2-049BA8F9D9C2}"/>
              </a:ext>
            </a:extLst>
          </p:cNvPr>
          <p:cNvSpPr txBox="1"/>
          <p:nvPr/>
        </p:nvSpPr>
        <p:spPr>
          <a:xfrm>
            <a:off x="0" y="250968"/>
            <a:ext cx="48342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F145B"/>
                </a:solidFill>
                <a:effectLst/>
                <a:uLnTx/>
                <a:uFillTx/>
                <a:latin typeface="Arial"/>
                <a:ea typeface="+mn-ea"/>
                <a:cs typeface="Segoe UI"/>
              </a:rPr>
              <a:t>​</a:t>
            </a:r>
            <a:r>
              <a:rPr kumimoji="0" lang="en-US" sz="1800" b="1" i="0" u="none" strike="noStrike" kern="1200" cap="none" spc="0" normalizeH="0" baseline="0" noProof="0">
                <a:ln>
                  <a:noFill/>
                </a:ln>
                <a:solidFill>
                  <a:prstClr val="white"/>
                </a:solidFill>
                <a:effectLst/>
                <a:uLnTx/>
                <a:uFillTx/>
                <a:latin typeface="Arial"/>
                <a:ea typeface="+mn-ea"/>
                <a:cs typeface="Segoe UI"/>
              </a:rPr>
              <a:t>SR-FTIR mapping of ancient human hair</a:t>
            </a:r>
          </a:p>
        </p:txBody>
      </p:sp>
      <p:pic>
        <p:nvPicPr>
          <p:cNvPr id="3" name="図 2">
            <a:extLst>
              <a:ext uri="{FF2B5EF4-FFF2-40B4-BE49-F238E27FC236}">
                <a16:creationId xmlns:a16="http://schemas.microsoft.com/office/drawing/2014/main" id="{7B30B2EC-E468-88A8-1D49-C831D640B740}"/>
              </a:ext>
            </a:extLst>
          </p:cNvPr>
          <p:cNvPicPr>
            <a:picLocks noChangeAspect="1"/>
          </p:cNvPicPr>
          <p:nvPr/>
        </p:nvPicPr>
        <p:blipFill>
          <a:blip r:embed="rId5"/>
          <a:stretch>
            <a:fillRect/>
          </a:stretch>
        </p:blipFill>
        <p:spPr>
          <a:xfrm>
            <a:off x="8593836" y="1251284"/>
            <a:ext cx="3598164" cy="2400550"/>
          </a:xfrm>
          <a:prstGeom prst="rect">
            <a:avLst/>
          </a:prstGeom>
        </p:spPr>
      </p:pic>
      <p:pic>
        <p:nvPicPr>
          <p:cNvPr id="5" name="図 4">
            <a:extLst>
              <a:ext uri="{FF2B5EF4-FFF2-40B4-BE49-F238E27FC236}">
                <a16:creationId xmlns:a16="http://schemas.microsoft.com/office/drawing/2014/main" id="{C13C0F2A-AEA7-7EDD-4200-5F3A6B27D5E2}"/>
              </a:ext>
            </a:extLst>
          </p:cNvPr>
          <p:cNvPicPr>
            <a:picLocks noChangeAspect="1"/>
          </p:cNvPicPr>
          <p:nvPr/>
        </p:nvPicPr>
        <p:blipFill>
          <a:blip r:embed="rId6"/>
          <a:stretch>
            <a:fillRect/>
          </a:stretch>
        </p:blipFill>
        <p:spPr>
          <a:xfrm>
            <a:off x="6328423" y="3080997"/>
            <a:ext cx="3316172" cy="2200547"/>
          </a:xfrm>
          <a:prstGeom prst="rect">
            <a:avLst/>
          </a:prstGeom>
        </p:spPr>
      </p:pic>
      <p:sp>
        <p:nvSpPr>
          <p:cNvPr id="7" name="テキスト ボックス 6">
            <a:extLst>
              <a:ext uri="{FF2B5EF4-FFF2-40B4-BE49-F238E27FC236}">
                <a16:creationId xmlns:a16="http://schemas.microsoft.com/office/drawing/2014/main" id="{2DDF2E15-7716-7ACA-F39D-89119BB74938}"/>
              </a:ext>
            </a:extLst>
          </p:cNvPr>
          <p:cNvSpPr txBox="1"/>
          <p:nvPr/>
        </p:nvSpPr>
        <p:spPr>
          <a:xfrm>
            <a:off x="7668126" y="5422050"/>
            <a:ext cx="4523874" cy="369332"/>
          </a:xfrm>
          <a:prstGeom prst="rect">
            <a:avLst/>
          </a:prstGeom>
          <a:noFill/>
        </p:spPr>
        <p:txBody>
          <a:bodyPr wrap="square">
            <a:spAutoFit/>
          </a:bodyPr>
          <a:lstStyle/>
          <a:p>
            <a:r>
              <a:rPr lang="en-US" altLang="ja-JP"/>
              <a:t>Lorentz et al. 2022; </a:t>
            </a:r>
            <a:r>
              <a:rPr lang="en-US" altLang="ja-JP" err="1"/>
              <a:t>Büyükkarakaya</a:t>
            </a:r>
            <a:r>
              <a:rPr lang="en-US" altLang="ja-JP"/>
              <a:t> et al. 2018</a:t>
            </a:r>
            <a:endParaRPr lang="ja-JP" altLang="en-US"/>
          </a:p>
        </p:txBody>
      </p:sp>
    </p:spTree>
    <p:extLst>
      <p:ext uri="{BB962C8B-B14F-4D97-AF65-F5344CB8AC3E}">
        <p14:creationId xmlns:p14="http://schemas.microsoft.com/office/powerpoint/2010/main" val="3968943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F2ACDF1-2DD9-4044-82C3-51FA674287BD}"/>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623460" y="1004683"/>
            <a:ext cx="5568540" cy="217819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2">
            <a:extLst>
              <a:ext uri="{FF2B5EF4-FFF2-40B4-BE49-F238E27FC236}">
                <a16:creationId xmlns:a16="http://schemas.microsoft.com/office/drawing/2014/main" id="{CEA8C147-7E97-432A-8BFD-B32D40C291F4}"/>
              </a:ext>
            </a:extLst>
          </p:cNvPr>
          <p:cNvSpPr txBox="1"/>
          <p:nvPr/>
        </p:nvSpPr>
        <p:spPr>
          <a:xfrm>
            <a:off x="-22576" y="250969"/>
            <a:ext cx="48342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F145B"/>
                </a:solidFill>
                <a:effectLst/>
                <a:uLnTx/>
                <a:uFillTx/>
                <a:latin typeface="Arial"/>
                <a:ea typeface="+mn-ea"/>
                <a:cs typeface="Segoe UI"/>
              </a:rPr>
              <a:t>​</a:t>
            </a:r>
            <a:r>
              <a:rPr kumimoji="0" lang="en-US" sz="1800" b="1" i="0" u="none" strike="noStrike" kern="1200" cap="none" spc="0" normalizeH="0" baseline="0" noProof="0">
                <a:ln>
                  <a:noFill/>
                </a:ln>
                <a:solidFill>
                  <a:prstClr val="white"/>
                </a:solidFill>
                <a:effectLst/>
                <a:uLnTx/>
                <a:uFillTx/>
                <a:latin typeface="Arial"/>
                <a:ea typeface="+mn-ea"/>
                <a:cs typeface="Segoe UI"/>
              </a:rPr>
              <a:t>SR-IR mapping of ancient human hair</a:t>
            </a:r>
          </a:p>
        </p:txBody>
      </p:sp>
      <p:sp>
        <p:nvSpPr>
          <p:cNvPr id="17" name="Content Placeholder 2">
            <a:extLst>
              <a:ext uri="{FF2B5EF4-FFF2-40B4-BE49-F238E27FC236}">
                <a16:creationId xmlns:a16="http://schemas.microsoft.com/office/drawing/2014/main" id="{3778FFA8-725F-475F-A18D-6FC9DEA3F582}"/>
              </a:ext>
            </a:extLst>
          </p:cNvPr>
          <p:cNvSpPr>
            <a:spLocks noGrp="1"/>
          </p:cNvSpPr>
          <p:nvPr>
            <p:ph idx="1"/>
          </p:nvPr>
        </p:nvSpPr>
        <p:spPr>
          <a:xfrm>
            <a:off x="167101" y="1012681"/>
            <a:ext cx="6313910" cy="4750490"/>
          </a:xfrm>
        </p:spPr>
        <p:txBody>
          <a:bodyPr vert="horz" lIns="91440" tIns="45720" rIns="91440" bIns="45720" rtlCol="0" anchor="t">
            <a:noAutofit/>
          </a:bodyPr>
          <a:lstStyle/>
          <a:p>
            <a:pPr marL="0" indent="0">
              <a:buNone/>
            </a:pPr>
            <a:endParaRPr lang="en-US" b="1">
              <a:cs typeface="Calibri"/>
            </a:endParaRPr>
          </a:p>
          <a:p>
            <a:r>
              <a:rPr lang="en-US" altLang="ja-JP">
                <a:ea typeface="游ゴシック"/>
              </a:rPr>
              <a:t>Human hair from archaeological contexts has high analytical value: diet, geographical origin, ancient DNA, metal exposure...</a:t>
            </a:r>
            <a:endParaRPr lang="en-US" altLang="ja-JP">
              <a:ea typeface="游ゴシック"/>
              <a:cs typeface="Calibri"/>
            </a:endParaRPr>
          </a:p>
          <a:p>
            <a:pPr marL="914400" lvl="2" indent="0">
              <a:buNone/>
            </a:pPr>
            <a:r>
              <a:rPr lang="ja-JP" altLang="en-US" sz="2800">
                <a:solidFill>
                  <a:srgbClr val="C00000"/>
                </a:solidFill>
                <a:ea typeface="游ゴシック"/>
              </a:rPr>
              <a:t>⇨ </a:t>
            </a:r>
            <a:r>
              <a:rPr lang="en-US" altLang="ja-JP" sz="2800">
                <a:solidFill>
                  <a:srgbClr val="C00000"/>
                </a:solidFill>
                <a:ea typeface="游ゴシック"/>
              </a:rPr>
              <a:t>evaluation of preservation of organic compounds critical</a:t>
            </a:r>
            <a:endParaRPr lang="en-US" altLang="ja-JP" sz="2800">
              <a:solidFill>
                <a:srgbClr val="C00000"/>
              </a:solidFill>
              <a:ea typeface="游ゴシック"/>
              <a:cs typeface="Calibri"/>
            </a:endParaRPr>
          </a:p>
          <a:p>
            <a:pPr marL="0" indent="0">
              <a:buNone/>
            </a:pPr>
            <a:r>
              <a:rPr kumimoji="0" lang="en-US" altLang="ja-JP" sz="2800" b="1" i="0" u="none" strike="noStrike" kern="1200" cap="none" spc="0" normalizeH="0" baseline="0" noProof="0">
                <a:ln>
                  <a:noFill/>
                </a:ln>
                <a:effectLst/>
                <a:uLnTx/>
                <a:uFillTx/>
                <a:latin typeface="Calibri" panose="020F0502020204030204"/>
                <a:ea typeface="游ゴシック"/>
                <a:cs typeface="+mn-cs"/>
              </a:rPr>
              <a:t>Material</a:t>
            </a:r>
            <a:endParaRPr lang="en-US" altLang="ja-JP" sz="2800" b="1" i="0" u="none" strike="noStrike" kern="1200" cap="none" spc="0" normalizeH="0" baseline="0" noProof="0">
              <a:ln>
                <a:noFill/>
              </a:ln>
              <a:effectLst/>
              <a:uLnTx/>
              <a:uFillTx/>
              <a:latin typeface="Calibri" panose="020F0502020204030204"/>
              <a:ea typeface="游ゴシック"/>
              <a:cs typeface="Calibri"/>
            </a:endParaRPr>
          </a:p>
          <a:p>
            <a:r>
              <a:rPr kumimoji="0" lang="en-US" altLang="ja-JP" sz="2800" b="0" i="0" u="none" strike="noStrike" kern="1200" cap="none" spc="0" normalizeH="0" baseline="0" noProof="0">
                <a:ln>
                  <a:noFill/>
                </a:ln>
                <a:effectLst/>
                <a:uLnTx/>
                <a:uFillTx/>
                <a:latin typeface="Calibri" panose="020F0502020204030204"/>
                <a:ea typeface="游ゴシック"/>
                <a:cs typeface="+mn-cs"/>
              </a:rPr>
              <a:t>Roman period human hair, M196 from </a:t>
            </a:r>
            <a:r>
              <a:rPr kumimoji="0" lang="en-US" altLang="ja-JP" sz="2800" b="0" i="0" u="none" strike="noStrike" kern="1200" cap="none" spc="0" normalizeH="0" baseline="0" noProof="0" err="1">
                <a:ln>
                  <a:noFill/>
                </a:ln>
                <a:effectLst/>
                <a:uLnTx/>
                <a:uFillTx/>
                <a:latin typeface="Calibri" panose="020F0502020204030204"/>
                <a:ea typeface="游ゴシック"/>
                <a:cs typeface="+mn-cs"/>
              </a:rPr>
              <a:t>Juliopolis</a:t>
            </a:r>
            <a:r>
              <a:rPr kumimoji="0" lang="en-US" altLang="ja-JP" sz="2800" b="0" i="0" u="none" strike="noStrike" kern="1200" cap="none" spc="0" normalizeH="0" baseline="0" noProof="0">
                <a:ln>
                  <a:noFill/>
                </a:ln>
                <a:effectLst/>
                <a:uLnTx/>
                <a:uFillTx/>
                <a:latin typeface="Calibri" panose="020F0502020204030204"/>
                <a:ea typeface="游ゴシック"/>
                <a:cs typeface="+mn-cs"/>
              </a:rPr>
              <a:t> (c. 2000 years </a:t>
            </a:r>
            <a:r>
              <a:rPr kumimoji="0" lang="en-US" altLang="ja-JP">
                <a:latin typeface="Calibri" panose="020F0502020204030204"/>
                <a:ea typeface="游ゴシック"/>
              </a:rPr>
              <a:t>BCE</a:t>
            </a:r>
            <a:r>
              <a:rPr kumimoji="0" lang="en-US" altLang="ja-JP" sz="2800" b="0" i="0" u="none" strike="noStrike" kern="1200" cap="none" spc="0" normalizeH="0" baseline="0" noProof="0">
                <a:ln>
                  <a:noFill/>
                </a:ln>
                <a:effectLst/>
                <a:uLnTx/>
                <a:uFillTx/>
                <a:latin typeface="Calibri" panose="020F0502020204030204"/>
                <a:ea typeface="游ゴシック"/>
                <a:cs typeface="+mn-cs"/>
              </a:rPr>
              <a:t>)</a:t>
            </a:r>
            <a:endParaRPr lang="en-US" altLang="ja-JP" sz="2800" b="0" i="0" u="none" strike="noStrike" kern="1200" cap="none" spc="0" normalizeH="0" baseline="0" noProof="0">
              <a:ln>
                <a:noFill/>
              </a:ln>
              <a:effectLst/>
              <a:uLnTx/>
              <a:uFillTx/>
              <a:latin typeface="Calibri" panose="020F0502020204030204"/>
              <a:ea typeface="游ゴシック"/>
              <a:cs typeface="Calibri"/>
            </a:endParaRPr>
          </a:p>
          <a:p>
            <a:pPr marL="0" indent="0">
              <a:buNone/>
            </a:pPr>
            <a:endParaRPr lang="en-US">
              <a:solidFill>
                <a:srgbClr val="800000"/>
              </a:solidFill>
              <a:cs typeface="Calibri"/>
            </a:endParaRPr>
          </a:p>
        </p:txBody>
      </p:sp>
      <p:pic>
        <p:nvPicPr>
          <p:cNvPr id="18" name="Picture 2">
            <a:extLst>
              <a:ext uri="{FF2B5EF4-FFF2-40B4-BE49-F238E27FC236}">
                <a16:creationId xmlns:a16="http://schemas.microsoft.com/office/drawing/2014/main" id="{0FD957D0-8499-4CD6-A86C-6ABB512846EB}"/>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6623460" y="3189739"/>
            <a:ext cx="5568540" cy="21781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Logo&#10;&#10;Description automatically generated">
            <a:extLst>
              <a:ext uri="{FF2B5EF4-FFF2-40B4-BE49-F238E27FC236}">
                <a16:creationId xmlns:a16="http://schemas.microsoft.com/office/drawing/2014/main" id="{4B379235-63F0-4CA3-937B-9187429E1F58}"/>
              </a:ext>
            </a:extLst>
          </p:cNvPr>
          <p:cNvPicPr>
            <a:picLocks noChangeAspect="1"/>
          </p:cNvPicPr>
          <p:nvPr/>
        </p:nvPicPr>
        <p:blipFill>
          <a:blip r:embed="rId5"/>
          <a:stretch>
            <a:fillRect/>
          </a:stretch>
        </p:blipFill>
        <p:spPr>
          <a:xfrm>
            <a:off x="10938933" y="1"/>
            <a:ext cx="1111788" cy="1094828"/>
          </a:xfrm>
          <a:prstGeom prst="rect">
            <a:avLst/>
          </a:prstGeom>
        </p:spPr>
      </p:pic>
      <p:pic>
        <p:nvPicPr>
          <p:cNvPr id="12" name="Picture 8">
            <a:extLst>
              <a:ext uri="{FF2B5EF4-FFF2-40B4-BE49-F238E27FC236}">
                <a16:creationId xmlns:a16="http://schemas.microsoft.com/office/drawing/2014/main" id="{93F591A8-E3A6-4038-B5C0-2A375E1DBC6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92" y="0"/>
            <a:ext cx="5205022" cy="871268"/>
          </a:xfrm>
          <a:prstGeom prst="rect">
            <a:avLst/>
          </a:prstGeom>
        </p:spPr>
      </p:pic>
      <p:sp>
        <p:nvSpPr>
          <p:cNvPr id="14" name="TextBox 2">
            <a:extLst>
              <a:ext uri="{FF2B5EF4-FFF2-40B4-BE49-F238E27FC236}">
                <a16:creationId xmlns:a16="http://schemas.microsoft.com/office/drawing/2014/main" id="{3713A6F0-0451-4D29-BFA2-049BA8F9D9C2}"/>
              </a:ext>
            </a:extLst>
          </p:cNvPr>
          <p:cNvSpPr txBox="1"/>
          <p:nvPr/>
        </p:nvSpPr>
        <p:spPr>
          <a:xfrm>
            <a:off x="0" y="250968"/>
            <a:ext cx="48342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F145B"/>
                </a:solidFill>
                <a:effectLst/>
                <a:uLnTx/>
                <a:uFillTx/>
                <a:latin typeface="Arial"/>
                <a:ea typeface="+mn-ea"/>
                <a:cs typeface="Segoe UI"/>
              </a:rPr>
              <a:t>​</a:t>
            </a:r>
            <a:r>
              <a:rPr kumimoji="0" lang="en-US" sz="1800" b="1" i="0" u="none" strike="noStrike" kern="1200" cap="none" spc="0" normalizeH="0" baseline="0" noProof="0">
                <a:ln>
                  <a:noFill/>
                </a:ln>
                <a:solidFill>
                  <a:prstClr val="white"/>
                </a:solidFill>
                <a:effectLst/>
                <a:uLnTx/>
                <a:uFillTx/>
                <a:latin typeface="Arial"/>
                <a:ea typeface="+mn-ea"/>
                <a:cs typeface="Segoe UI"/>
              </a:rPr>
              <a:t>SR-FTIR mapping of ancient human hair</a:t>
            </a:r>
          </a:p>
        </p:txBody>
      </p:sp>
    </p:spTree>
    <p:extLst>
      <p:ext uri="{BB962C8B-B14F-4D97-AF65-F5344CB8AC3E}">
        <p14:creationId xmlns:p14="http://schemas.microsoft.com/office/powerpoint/2010/main" val="30747587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2" descr="海と山の景色&#10;&#10;自動的に生成された説明">
            <a:extLst>
              <a:ext uri="{FF2B5EF4-FFF2-40B4-BE49-F238E27FC236}">
                <a16:creationId xmlns:a16="http://schemas.microsoft.com/office/drawing/2014/main" id="{2DDEAC53-6C31-4BAE-A2AE-02FEFC61537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1"/>
            <a:ext cx="4977016" cy="3164619"/>
          </a:xfrm>
          <a:prstGeom prst="rect">
            <a:avLst/>
          </a:prstGeom>
        </p:spPr>
      </p:pic>
      <p:pic>
        <p:nvPicPr>
          <p:cNvPr id="14" name="Picture 14" descr="A picture containing rock, outdoor, water, rocky&#10;&#10;Description automatically generated">
            <a:extLst>
              <a:ext uri="{FF2B5EF4-FFF2-40B4-BE49-F238E27FC236}">
                <a16:creationId xmlns:a16="http://schemas.microsoft.com/office/drawing/2014/main" id="{2737996E-7802-4755-B8F6-FFF61D2531B4}"/>
              </a:ext>
            </a:extLst>
          </p:cNvPr>
          <p:cNvPicPr>
            <a:picLocks noChangeAspect="1"/>
          </p:cNvPicPr>
          <p:nvPr/>
        </p:nvPicPr>
        <p:blipFill>
          <a:blip r:embed="rId3"/>
          <a:stretch>
            <a:fillRect/>
          </a:stretch>
        </p:blipFill>
        <p:spPr>
          <a:xfrm>
            <a:off x="7294179" y="-1"/>
            <a:ext cx="4897821" cy="3106724"/>
          </a:xfrm>
          <a:prstGeom prst="rect">
            <a:avLst/>
          </a:prstGeom>
        </p:spPr>
      </p:pic>
      <p:sp>
        <p:nvSpPr>
          <p:cNvPr id="18" name="テキスト ボックス 15">
            <a:extLst>
              <a:ext uri="{FF2B5EF4-FFF2-40B4-BE49-F238E27FC236}">
                <a16:creationId xmlns:a16="http://schemas.microsoft.com/office/drawing/2014/main" id="{ED1BD9BA-30F5-4913-A589-8E1591434CFC}"/>
              </a:ext>
            </a:extLst>
          </p:cNvPr>
          <p:cNvSpPr txBox="1"/>
          <p:nvPr/>
        </p:nvSpPr>
        <p:spPr>
          <a:xfrm>
            <a:off x="26274" y="5757974"/>
            <a:ext cx="12586142" cy="2616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err="1">
                <a:ln>
                  <a:noFill/>
                </a:ln>
                <a:solidFill>
                  <a:prstClr val="black"/>
                </a:solidFill>
                <a:effectLst/>
                <a:uLnTx/>
                <a:uFillTx/>
                <a:latin typeface="Calibri" panose="020F0502020204030204"/>
                <a:ea typeface="游ゴシック"/>
                <a:cs typeface="+mn-cs"/>
              </a:rPr>
              <a:t>Büyükkarakaya</a:t>
            </a:r>
            <a:r>
              <a:rPr kumimoji="1" lang="en-US" altLang="ja-JP" sz="1100" b="0" i="0" u="none" strike="noStrike" kern="1200" cap="none" spc="0" normalizeH="0" baseline="0" noProof="0">
                <a:ln>
                  <a:noFill/>
                </a:ln>
                <a:solidFill>
                  <a:prstClr val="black"/>
                </a:solidFill>
                <a:effectLst/>
                <a:uLnTx/>
                <a:uFillTx/>
                <a:latin typeface="Calibri" panose="020F0502020204030204"/>
                <a:ea typeface="游ゴシック"/>
                <a:cs typeface="+mn-cs"/>
              </a:rPr>
              <a:t> et al. 2018,</a:t>
            </a:r>
            <a:r>
              <a:rPr kumimoji="0" lang="en-US" altLang="ja-JP" sz="1100" b="0" i="0" u="none" strike="noStrike" kern="1200" cap="none" spc="0" normalizeH="0" baseline="0" noProof="0">
                <a:ln>
                  <a:noFill/>
                </a:ln>
                <a:solidFill>
                  <a:prstClr val="black"/>
                </a:solidFill>
                <a:effectLst/>
                <a:uLnTx/>
                <a:uFillTx/>
                <a:latin typeface="Calibri" panose="020F0502020204030204"/>
                <a:ea typeface="游ゴシック"/>
                <a:cs typeface="+mn-cs"/>
              </a:rPr>
              <a:t>   </a:t>
            </a:r>
            <a:r>
              <a:rPr kumimoji="1" lang="en-US" altLang="ja-JP" sz="1100" b="0" i="0" u="none" strike="noStrike" kern="1200" cap="none" spc="0" normalizeH="0" baseline="0" noProof="0">
                <a:ln>
                  <a:noFill/>
                </a:ln>
                <a:solidFill>
                  <a:prstClr val="black"/>
                </a:solidFill>
                <a:effectLst/>
                <a:uLnTx/>
                <a:uFillTx/>
                <a:latin typeface="Calibri" panose="020F0502020204030204"/>
                <a:ea typeface="游ゴシック"/>
                <a:cs typeface="+mn-cs"/>
              </a:rPr>
              <a:t> </a:t>
            </a:r>
            <a:r>
              <a:rPr kumimoji="1" lang="en-US" altLang="ja-JP" sz="1100" b="0" i="0" u="none" strike="noStrike" kern="1200" cap="none" spc="0" normalizeH="0" baseline="0" noProof="0">
                <a:ln>
                  <a:noFill/>
                </a:ln>
                <a:solidFill>
                  <a:prstClr val="black"/>
                </a:solidFill>
                <a:effectLst/>
                <a:uLnTx/>
                <a:uFillTx/>
                <a:latin typeface="Calibri" panose="020F0502020204030204"/>
                <a:ea typeface="游ゴシック"/>
                <a:cs typeface="+mn-cs"/>
                <a:hlinkClick r:id="rId4">
                  <a:extLst>
                    <a:ext uri="{A12FA001-AC4F-418D-AE19-62706E023703}">
                      <ahyp:hlinkClr xmlns:ahyp="http://schemas.microsoft.com/office/drawing/2018/hyperlinkcolor" val="tx"/>
                    </a:ext>
                  </a:extLst>
                </a:hlinkClick>
              </a:rPr>
              <a:t>http://www.nallihan.gov.tr/juliopolis</a:t>
            </a:r>
            <a:r>
              <a:rPr kumimoji="0" lang="en-US" altLang="ja-JP" sz="1100" b="0" i="0" u="none" strike="noStrike" kern="1200" cap="none" spc="0" normalizeH="0" baseline="0" noProof="0">
                <a:ln>
                  <a:noFill/>
                </a:ln>
                <a:solidFill>
                  <a:prstClr val="black"/>
                </a:solidFill>
                <a:effectLst/>
                <a:uLnTx/>
                <a:uFillTx/>
                <a:latin typeface="Calibri" panose="020F0502020204030204"/>
                <a:ea typeface="游ゴシック"/>
                <a:cs typeface="+mn-cs"/>
              </a:rPr>
              <a:t> </a:t>
            </a:r>
            <a:r>
              <a:rPr kumimoji="1" lang="en-US" altLang="ja-JP" sz="1100" b="0" i="0" u="none" strike="noStrike" kern="1200" cap="none" spc="0" normalizeH="0" baseline="0" noProof="0">
                <a:ln>
                  <a:noFill/>
                </a:ln>
                <a:solidFill>
                  <a:prstClr val="black"/>
                </a:solidFill>
                <a:effectLst/>
                <a:uLnTx/>
                <a:uFillTx/>
                <a:latin typeface="Calibri" panose="020F0502020204030204"/>
                <a:ea typeface="游ゴシック"/>
                <a:cs typeface="+mn-cs"/>
              </a:rPr>
              <a:t>,</a:t>
            </a:r>
            <a:r>
              <a:rPr kumimoji="0" lang="en-US" altLang="ja-JP" sz="1100" b="0" i="0" u="none" strike="noStrike" kern="1200" cap="none" spc="0" normalizeH="0" baseline="0" noProof="0">
                <a:ln>
                  <a:noFill/>
                </a:ln>
                <a:solidFill>
                  <a:prstClr val="black"/>
                </a:solidFill>
                <a:effectLst/>
                <a:uLnTx/>
                <a:uFillTx/>
                <a:latin typeface="Calibri" panose="020F0502020204030204"/>
                <a:ea typeface="游ゴシック"/>
                <a:cs typeface="+mn-cs"/>
              </a:rPr>
              <a:t>   </a:t>
            </a:r>
            <a:r>
              <a:rPr kumimoji="0" lang="en-US" sz="11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hlinkClick r:id="rId5">
                  <a:extLst>
                    <a:ext uri="{A12FA001-AC4F-418D-AE19-62706E023703}">
                      <ahyp:hlinkClr xmlns:ahyp="http://schemas.microsoft.com/office/drawing/2018/hyperlinkcolor" val="tx"/>
                    </a:ext>
                  </a:extLst>
                </a:hlinkClick>
              </a:rPr>
              <a:t>https://ayder.com.tr/lokasyon/nallihan-juliopolis-antik-kent/650</a:t>
            </a:r>
            <a:r>
              <a:rPr kumimoji="0" lang="en-US" sz="1100" b="0" i="0" u="none" strike="noStrike" kern="1200" cap="none" spc="0" normalizeH="0" baseline="0" noProof="0">
                <a:ln>
                  <a:noFill/>
                </a:ln>
                <a:solidFill>
                  <a:prstClr val="black"/>
                </a:solidFill>
                <a:effectLst/>
                <a:uLnTx/>
                <a:uFillTx/>
                <a:latin typeface="Calibri" panose="020F0502020204030204"/>
                <a:ea typeface="游ゴシック"/>
                <a:cs typeface="+mn-cs"/>
              </a:rPr>
              <a:t> </a:t>
            </a:r>
            <a:r>
              <a:rPr kumimoji="0" lang="en-US" altLang="ja-JP" sz="1100" b="0" i="0" u="none" strike="noStrike" kern="1200" cap="none" spc="0" normalizeH="0" baseline="0" noProof="0">
                <a:ln>
                  <a:noFill/>
                </a:ln>
                <a:solidFill>
                  <a:prstClr val="black"/>
                </a:solidFill>
                <a:effectLst/>
                <a:uLnTx/>
                <a:uFillTx/>
                <a:latin typeface="Calibri" panose="020F0502020204030204"/>
                <a:ea typeface="游ゴシック"/>
                <a:cs typeface="+mn-cs"/>
              </a:rPr>
              <a:t> </a:t>
            </a:r>
            <a:r>
              <a:rPr kumimoji="1" lang="en-US" altLang="ja-JP" sz="1100" b="0" i="0" u="none" strike="noStrike" kern="1200" cap="none" spc="0" normalizeH="0" baseline="0" noProof="0">
                <a:ln>
                  <a:noFill/>
                </a:ln>
                <a:solidFill>
                  <a:prstClr val="black"/>
                </a:solidFill>
                <a:effectLst/>
                <a:uLnTx/>
                <a:uFillTx/>
                <a:latin typeface="Calibri" panose="020F0502020204030204"/>
                <a:ea typeface="游ゴシック"/>
                <a:cs typeface="+mn-cs"/>
                <a:hlinkClick r:id="rId6">
                  <a:extLst>
                    <a:ext uri="{A12FA001-AC4F-418D-AE19-62706E023703}">
                      <ahyp:hlinkClr xmlns:ahyp="http://schemas.microsoft.com/office/drawing/2018/hyperlinkcolor" val="tx"/>
                    </a:ext>
                  </a:extLst>
                </a:hlinkClick>
              </a:rPr>
              <a:t>http://anadoluatlasi.com/index.php/en/ana-sayfa/kayip-kent-juliopolis</a:t>
            </a:r>
            <a:r>
              <a:rPr kumimoji="0" lang="en-US" altLang="ja-JP" sz="1100" b="0" i="0" u="none" strike="noStrike" kern="1200" cap="none" spc="0" normalizeH="0" baseline="0" noProof="0">
                <a:ln>
                  <a:noFill/>
                </a:ln>
                <a:solidFill>
                  <a:prstClr val="black"/>
                </a:solidFill>
                <a:effectLst/>
                <a:uLnTx/>
                <a:uFillTx/>
                <a:latin typeface="Calibri" panose="020F0502020204030204"/>
                <a:ea typeface="游ゴシック"/>
                <a:cs typeface="+mn-cs"/>
              </a:rPr>
              <a:t> </a:t>
            </a:r>
            <a:r>
              <a:rPr kumimoji="0" lang="en-US" altLang="ja-JP" sz="1100" b="0" i="0" u="none" strike="noStrike" kern="1200" cap="none" spc="0" normalizeH="0" baseline="0" noProof="0">
                <a:ln>
                  <a:noFill/>
                </a:ln>
                <a:solidFill>
                  <a:prstClr val="white"/>
                </a:solidFill>
                <a:effectLst/>
                <a:uLnTx/>
                <a:uFillTx/>
                <a:latin typeface="Calibri" panose="020F0502020204030204"/>
                <a:ea typeface="游ゴシック"/>
                <a:cs typeface="+mn-cs"/>
              </a:rPr>
              <a:t> </a:t>
            </a:r>
            <a:endParaRPr kumimoji="1" lang="ja-JP" altLang="en-US" sz="11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1" name="図 14" descr="屋外, 草, 岩, ごつごつした が含まれている画像&#10;&#10;自動的に生成された説明">
            <a:extLst>
              <a:ext uri="{FF2B5EF4-FFF2-40B4-BE49-F238E27FC236}">
                <a16:creationId xmlns:a16="http://schemas.microsoft.com/office/drawing/2014/main" id="{6D40DC0B-B50E-4F72-8450-C1A0319E0A9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494052" y="2170497"/>
            <a:ext cx="4997440" cy="3587477"/>
          </a:xfrm>
          <a:prstGeom prst="rect">
            <a:avLst/>
          </a:prstGeom>
        </p:spPr>
      </p:pic>
    </p:spTree>
    <p:extLst>
      <p:ext uri="{BB962C8B-B14F-4D97-AF65-F5344CB8AC3E}">
        <p14:creationId xmlns:p14="http://schemas.microsoft.com/office/powerpoint/2010/main" val="108105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Logo&#10;&#10;Description automatically generated">
            <a:extLst>
              <a:ext uri="{FF2B5EF4-FFF2-40B4-BE49-F238E27FC236}">
                <a16:creationId xmlns:a16="http://schemas.microsoft.com/office/drawing/2014/main" id="{2730673E-09C2-4827-B4EA-6F66D19ABE33}"/>
              </a:ext>
            </a:extLst>
          </p:cNvPr>
          <p:cNvPicPr>
            <a:picLocks noChangeAspect="1"/>
          </p:cNvPicPr>
          <p:nvPr/>
        </p:nvPicPr>
        <p:blipFill>
          <a:blip r:embed="rId3"/>
          <a:stretch>
            <a:fillRect/>
          </a:stretch>
        </p:blipFill>
        <p:spPr>
          <a:xfrm>
            <a:off x="10938933" y="1"/>
            <a:ext cx="1111788" cy="1094828"/>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84" y="1"/>
            <a:ext cx="5205022" cy="871268"/>
          </a:xfrm>
          <a:prstGeom prst="rect">
            <a:avLst/>
          </a:prstGeom>
        </p:spPr>
      </p:pic>
      <p:pic>
        <p:nvPicPr>
          <p:cNvPr id="7" name="Picture 5">
            <a:extLst>
              <a:ext uri="{FF2B5EF4-FFF2-40B4-BE49-F238E27FC236}">
                <a16:creationId xmlns:a16="http://schemas.microsoft.com/office/drawing/2014/main" id="{CE971863-C7FE-4F5E-9440-74304B59FB8A}"/>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695750" y="3425125"/>
            <a:ext cx="2661050" cy="1995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descr="デスクの上に座っている男性と女性&#10;&#10;低い精度で自動的に生成された説明">
            <a:extLst>
              <a:ext uri="{FF2B5EF4-FFF2-40B4-BE49-F238E27FC236}">
                <a16:creationId xmlns:a16="http://schemas.microsoft.com/office/drawing/2014/main" id="{9E4F2BD1-A5D8-436E-9F6F-E813300B29F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381381" y="3409337"/>
            <a:ext cx="2661049" cy="1995787"/>
          </a:xfrm>
          <a:prstGeom prst="rect">
            <a:avLst/>
          </a:prstGeom>
        </p:spPr>
      </p:pic>
      <p:sp>
        <p:nvSpPr>
          <p:cNvPr id="13" name="TextBox 2">
            <a:extLst>
              <a:ext uri="{FF2B5EF4-FFF2-40B4-BE49-F238E27FC236}">
                <a16:creationId xmlns:a16="http://schemas.microsoft.com/office/drawing/2014/main" id="{CEA8C147-7E97-432A-8BFD-B32D40C291F4}"/>
              </a:ext>
            </a:extLst>
          </p:cNvPr>
          <p:cNvSpPr txBox="1"/>
          <p:nvPr/>
        </p:nvSpPr>
        <p:spPr>
          <a:xfrm>
            <a:off x="-22576" y="250969"/>
            <a:ext cx="48342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F145B"/>
                </a:solidFill>
                <a:effectLst/>
                <a:uLnTx/>
                <a:uFillTx/>
                <a:latin typeface="Arial"/>
                <a:ea typeface="+mn-ea"/>
                <a:cs typeface="Segoe UI"/>
              </a:rPr>
              <a:t>​</a:t>
            </a:r>
            <a:r>
              <a:rPr kumimoji="0" lang="en-US" sz="1800" b="1" i="0" u="none" strike="noStrike" kern="1200" cap="none" spc="0" normalizeH="0" baseline="0" noProof="0">
                <a:ln>
                  <a:noFill/>
                </a:ln>
                <a:solidFill>
                  <a:prstClr val="white"/>
                </a:solidFill>
                <a:effectLst/>
                <a:uLnTx/>
                <a:uFillTx/>
                <a:latin typeface="Arial"/>
                <a:ea typeface="+mn-ea"/>
                <a:cs typeface="Segoe UI"/>
              </a:rPr>
              <a:t>SR-IR mapping of ancient human hair</a:t>
            </a:r>
          </a:p>
        </p:txBody>
      </p:sp>
      <p:sp>
        <p:nvSpPr>
          <p:cNvPr id="17" name="Content Placeholder 2">
            <a:extLst>
              <a:ext uri="{FF2B5EF4-FFF2-40B4-BE49-F238E27FC236}">
                <a16:creationId xmlns:a16="http://schemas.microsoft.com/office/drawing/2014/main" id="{3778FFA8-725F-475F-A18D-6FC9DEA3F582}"/>
              </a:ext>
            </a:extLst>
          </p:cNvPr>
          <p:cNvSpPr>
            <a:spLocks noGrp="1"/>
          </p:cNvSpPr>
          <p:nvPr>
            <p:ph idx="1"/>
          </p:nvPr>
        </p:nvSpPr>
        <p:spPr>
          <a:xfrm>
            <a:off x="226660" y="1062331"/>
            <a:ext cx="6163508" cy="5103952"/>
          </a:xfrm>
        </p:spPr>
        <p:txBody>
          <a:bodyPr vert="horz" lIns="91440" tIns="45720" rIns="91440" bIns="45720" rtlCol="0" anchor="t">
            <a:normAutofit fontScale="70000" lnSpcReduction="20000"/>
          </a:bodyPr>
          <a:lstStyle/>
          <a:p>
            <a:pPr marL="0" indent="0">
              <a:buNone/>
            </a:pPr>
            <a:r>
              <a:rPr lang="en-US" sz="3200" b="1"/>
              <a:t>Method</a:t>
            </a:r>
            <a:r>
              <a:rPr lang="en-US" sz="3200"/>
              <a:t> </a:t>
            </a:r>
            <a:endParaRPr lang="en-US" sz="3200">
              <a:cs typeface="Calibri"/>
            </a:endParaRPr>
          </a:p>
          <a:p>
            <a:pPr lvl="1"/>
            <a:r>
              <a:rPr lang="en-US" altLang="ja-JP" sz="2800">
                <a:ea typeface="游ゴシック"/>
              </a:rPr>
              <a:t>SR-FTIR </a:t>
            </a:r>
            <a:r>
              <a:rPr lang="en-US" altLang="ja-JP" sz="2800" err="1">
                <a:ea typeface="游ゴシック"/>
              </a:rPr>
              <a:t>microspectroscopy</a:t>
            </a:r>
            <a:r>
              <a:rPr lang="en-US" altLang="ja-JP" sz="2800">
                <a:ea typeface="游ゴシック"/>
              </a:rPr>
              <a:t> at the IR beamline, SESAME</a:t>
            </a:r>
            <a:endParaRPr lang="en-US" sz="2800">
              <a:ea typeface="游ゴシック"/>
              <a:cs typeface="Calibri"/>
            </a:endParaRPr>
          </a:p>
          <a:p>
            <a:pPr lvl="1"/>
            <a:r>
              <a:rPr lang="en-US" sz="2800">
                <a:ea typeface="游ゴシック"/>
              </a:rPr>
              <a:t>IR</a:t>
            </a:r>
            <a:r>
              <a:rPr lang="en-US" sz="2800"/>
              <a:t> chemical mapping</a:t>
            </a:r>
            <a:endParaRPr lang="en-US" sz="2800">
              <a:cs typeface="Calibri"/>
            </a:endParaRPr>
          </a:p>
          <a:p>
            <a:pPr marL="0" indent="0">
              <a:buNone/>
            </a:pPr>
            <a:r>
              <a:rPr lang="en-US" sz="3200" b="1">
                <a:cs typeface="Calibri"/>
              </a:rPr>
              <a:t>Experimental parameters</a:t>
            </a:r>
          </a:p>
          <a:p>
            <a:pPr lvl="1"/>
            <a:r>
              <a:rPr lang="en-US" sz="2800">
                <a:cs typeface="Calibri"/>
              </a:rPr>
              <a:t>infrared spectra acquired in transmission mode </a:t>
            </a:r>
          </a:p>
          <a:p>
            <a:pPr lvl="1"/>
            <a:r>
              <a:rPr lang="en-US" sz="2800">
                <a:cs typeface="Calibri"/>
              </a:rPr>
              <a:t>spectra recorded with a 32x Schwarzschild objective and a matching 32x condenser using a double path single masking aperture size of 20x20</a:t>
            </a:r>
            <a:r>
              <a:rPr lang="en-US" altLang="ja-JP" sz="2800">
                <a:ea typeface="游ゴシック"/>
                <a:cs typeface="Calibri"/>
              </a:rPr>
              <a:t>µm</a:t>
            </a:r>
          </a:p>
          <a:p>
            <a:pPr lvl="1"/>
            <a:r>
              <a:rPr lang="en-US" sz="2800">
                <a:cs typeface="Calibri"/>
              </a:rPr>
              <a:t>mid-infrared range 4000-650 cm</a:t>
            </a:r>
            <a:r>
              <a:rPr lang="en-US" sz="2800" baseline="30000">
                <a:cs typeface="Calibri"/>
              </a:rPr>
              <a:t>-1</a:t>
            </a:r>
          </a:p>
          <a:p>
            <a:pPr lvl="1"/>
            <a:r>
              <a:rPr lang="en-US" sz="2800">
                <a:cs typeface="Calibri"/>
              </a:rPr>
              <a:t>4 cm</a:t>
            </a:r>
            <a:r>
              <a:rPr lang="en-US" sz="2800" baseline="30000">
                <a:cs typeface="Calibri"/>
              </a:rPr>
              <a:t>-1 </a:t>
            </a:r>
            <a:r>
              <a:rPr lang="en-US" sz="2800">
                <a:cs typeface="Calibri"/>
              </a:rPr>
              <a:t>spectral resolution </a:t>
            </a:r>
          </a:p>
          <a:p>
            <a:pPr lvl="1"/>
            <a:r>
              <a:rPr lang="en-US" sz="2800">
                <a:cs typeface="Calibri"/>
              </a:rPr>
              <a:t>128 coadded scans using OMNIC </a:t>
            </a:r>
            <a:r>
              <a:rPr lang="en-US" sz="2800" err="1">
                <a:cs typeface="Calibri"/>
              </a:rPr>
              <a:t>Atl</a:t>
            </a:r>
            <a:r>
              <a:rPr lang="en-US" altLang="ja-JP" sz="2800" err="1">
                <a:ea typeface="游ゴシック"/>
                <a:cs typeface="Calibri"/>
              </a:rPr>
              <a:t>µs</a:t>
            </a:r>
            <a:r>
              <a:rPr lang="en-US" altLang="ja-JP" sz="2800" baseline="30000" err="1">
                <a:ea typeface="游ゴシック"/>
                <a:cs typeface="Calibri"/>
              </a:rPr>
              <a:t>TM</a:t>
            </a:r>
            <a:r>
              <a:rPr lang="en-US" altLang="ja-JP" sz="2800">
                <a:ea typeface="游ゴシック"/>
                <a:cs typeface="Calibri"/>
              </a:rPr>
              <a:t> mapping software (</a:t>
            </a:r>
            <a:r>
              <a:rPr lang="en-US" altLang="ja-JP" sz="2800" err="1">
                <a:ea typeface="游ゴシック"/>
                <a:cs typeface="Calibri"/>
              </a:rPr>
              <a:t>Thermo</a:t>
            </a:r>
            <a:r>
              <a:rPr lang="en-US" altLang="ja-JP" sz="2800">
                <a:ea typeface="游ゴシック"/>
                <a:cs typeface="Calibri"/>
              </a:rPr>
              <a:t> Fisher Scientific©, USA)</a:t>
            </a:r>
          </a:p>
          <a:p>
            <a:pPr lvl="1"/>
            <a:r>
              <a:rPr lang="en-US" sz="2800">
                <a:cs typeface="Calibri"/>
              </a:rPr>
              <a:t>background spectra collected repeatedly to assess its spectral contribution</a:t>
            </a:r>
          </a:p>
          <a:p>
            <a:pPr lvl="1"/>
            <a:r>
              <a:rPr lang="en-US" sz="2800">
                <a:cs typeface="Calibri"/>
              </a:rPr>
              <a:t>acquired data </a:t>
            </a:r>
            <a:r>
              <a:rPr lang="en-US" sz="2800" err="1">
                <a:cs typeface="Calibri"/>
              </a:rPr>
              <a:t>analysed</a:t>
            </a:r>
            <a:r>
              <a:rPr lang="en-US" sz="2800">
                <a:cs typeface="Calibri"/>
              </a:rPr>
              <a:t> by </a:t>
            </a:r>
            <a:r>
              <a:rPr lang="en-US" sz="2800" err="1">
                <a:cs typeface="Calibri"/>
              </a:rPr>
              <a:t>Thermo</a:t>
            </a:r>
            <a:r>
              <a:rPr lang="en-US" sz="2800">
                <a:cs typeface="Calibri"/>
              </a:rPr>
              <a:t> OMNIC</a:t>
            </a:r>
            <a:r>
              <a:rPr lang="en-US" altLang="ja-JP" sz="2800">
                <a:ea typeface="游ゴシック"/>
                <a:cs typeface="Calibri"/>
              </a:rPr>
              <a:t>©</a:t>
            </a:r>
            <a:r>
              <a:rPr lang="en-US" sz="2800">
                <a:cs typeface="Calibri"/>
              </a:rPr>
              <a:t> software (</a:t>
            </a:r>
            <a:r>
              <a:rPr lang="en-US" sz="2800" err="1">
                <a:cs typeface="Calibri"/>
              </a:rPr>
              <a:t>Thermo</a:t>
            </a:r>
            <a:r>
              <a:rPr lang="en-US" sz="2800">
                <a:cs typeface="Calibri"/>
              </a:rPr>
              <a:t> Fisher Scientific</a:t>
            </a:r>
            <a:r>
              <a:rPr lang="en-US" altLang="ja-JP" sz="2800">
                <a:ea typeface="游ゴシック"/>
                <a:cs typeface="Calibri"/>
              </a:rPr>
              <a:t>©</a:t>
            </a:r>
            <a:r>
              <a:rPr lang="en-US" sz="2800">
                <a:cs typeface="Calibri"/>
              </a:rPr>
              <a:t>, USA)</a:t>
            </a:r>
          </a:p>
        </p:txBody>
      </p:sp>
      <p:pic>
        <p:nvPicPr>
          <p:cNvPr id="19" name="Picture 2">
            <a:extLst>
              <a:ext uri="{FF2B5EF4-FFF2-40B4-BE49-F238E27FC236}">
                <a16:creationId xmlns:a16="http://schemas.microsoft.com/office/drawing/2014/main" id="{167B6C11-49E7-4C26-9587-D1428FAD67C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697156" y="1172089"/>
            <a:ext cx="5359506" cy="2233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819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Logo&#10;&#10;Description automatically generated">
            <a:extLst>
              <a:ext uri="{FF2B5EF4-FFF2-40B4-BE49-F238E27FC236}">
                <a16:creationId xmlns:a16="http://schemas.microsoft.com/office/drawing/2014/main" id="{2730673E-09C2-4827-B4EA-6F66D19ABE33}"/>
              </a:ext>
            </a:extLst>
          </p:cNvPr>
          <p:cNvPicPr>
            <a:picLocks noChangeAspect="1"/>
          </p:cNvPicPr>
          <p:nvPr/>
        </p:nvPicPr>
        <p:blipFill>
          <a:blip r:embed="rId3"/>
          <a:stretch>
            <a:fillRect/>
          </a:stretch>
        </p:blipFill>
        <p:spPr>
          <a:xfrm>
            <a:off x="10938933" y="1"/>
            <a:ext cx="1111788" cy="1094828"/>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84" y="1"/>
            <a:ext cx="5205022" cy="871268"/>
          </a:xfrm>
          <a:prstGeom prst="rect">
            <a:avLst/>
          </a:prstGeom>
        </p:spPr>
      </p:pic>
      <p:sp>
        <p:nvSpPr>
          <p:cNvPr id="13" name="TextBox 2">
            <a:extLst>
              <a:ext uri="{FF2B5EF4-FFF2-40B4-BE49-F238E27FC236}">
                <a16:creationId xmlns:a16="http://schemas.microsoft.com/office/drawing/2014/main" id="{CEA8C147-7E97-432A-8BFD-B32D40C291F4}"/>
              </a:ext>
            </a:extLst>
          </p:cNvPr>
          <p:cNvSpPr txBox="1"/>
          <p:nvPr/>
        </p:nvSpPr>
        <p:spPr>
          <a:xfrm>
            <a:off x="-22576" y="250969"/>
            <a:ext cx="48342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F145B"/>
                </a:solidFill>
                <a:effectLst/>
                <a:uLnTx/>
                <a:uFillTx/>
                <a:latin typeface="Arial"/>
                <a:ea typeface="+mn-ea"/>
                <a:cs typeface="Segoe UI"/>
              </a:rPr>
              <a:t>​</a:t>
            </a:r>
            <a:r>
              <a:rPr kumimoji="0" lang="en-US" sz="1800" b="1" i="0" u="none" strike="noStrike" kern="1200" cap="none" spc="0" normalizeH="0" baseline="0" noProof="0">
                <a:ln>
                  <a:noFill/>
                </a:ln>
                <a:solidFill>
                  <a:prstClr val="white"/>
                </a:solidFill>
                <a:effectLst/>
                <a:uLnTx/>
                <a:uFillTx/>
                <a:latin typeface="Arial"/>
                <a:ea typeface="+mn-ea"/>
                <a:cs typeface="Segoe UI"/>
              </a:rPr>
              <a:t>SR-IR mapping of ancient human hair</a:t>
            </a:r>
          </a:p>
        </p:txBody>
      </p:sp>
      <p:sp>
        <p:nvSpPr>
          <p:cNvPr id="17" name="Content Placeholder 2">
            <a:extLst>
              <a:ext uri="{FF2B5EF4-FFF2-40B4-BE49-F238E27FC236}">
                <a16:creationId xmlns:a16="http://schemas.microsoft.com/office/drawing/2014/main" id="{3778FFA8-725F-475F-A18D-6FC9DEA3F582}"/>
              </a:ext>
            </a:extLst>
          </p:cNvPr>
          <p:cNvSpPr>
            <a:spLocks noGrp="1"/>
          </p:cNvSpPr>
          <p:nvPr>
            <p:ph idx="1"/>
          </p:nvPr>
        </p:nvSpPr>
        <p:spPr>
          <a:xfrm>
            <a:off x="141279" y="1064273"/>
            <a:ext cx="6096055" cy="4729453"/>
          </a:xfrm>
        </p:spPr>
        <p:txBody>
          <a:bodyPr vert="horz" lIns="91440" tIns="45720" rIns="91440" bIns="45720" rtlCol="0" anchor="t">
            <a:normAutofit fontScale="77500" lnSpcReduction="20000"/>
          </a:bodyPr>
          <a:lstStyle/>
          <a:p>
            <a:pPr marL="0" indent="0">
              <a:lnSpc>
                <a:spcPct val="120000"/>
              </a:lnSpc>
              <a:buNone/>
            </a:pPr>
            <a:r>
              <a:rPr lang="en-US" sz="3200" b="1"/>
              <a:t>Results</a:t>
            </a:r>
            <a:endParaRPr lang="en-US" sz="3200" b="1">
              <a:cs typeface="Calibri"/>
            </a:endParaRPr>
          </a:p>
          <a:p>
            <a:pPr lvl="1">
              <a:lnSpc>
                <a:spcPct val="120000"/>
              </a:lnSpc>
              <a:spcBef>
                <a:spcPts val="1200"/>
              </a:spcBef>
            </a:pPr>
            <a:r>
              <a:rPr lang="en-US" sz="2800"/>
              <a:t>keratin: more degraded in comparison to a modern reference sample</a:t>
            </a:r>
            <a:endParaRPr lang="en-US" sz="2800">
              <a:cs typeface="Calibri"/>
            </a:endParaRPr>
          </a:p>
          <a:p>
            <a:pPr lvl="1">
              <a:lnSpc>
                <a:spcPct val="120000"/>
              </a:lnSpc>
              <a:spcBef>
                <a:spcPts val="1200"/>
              </a:spcBef>
            </a:pPr>
            <a:r>
              <a:rPr lang="en-US" sz="2800"/>
              <a:t>clear potential for further analyses with techniques relying on organic compound preservation</a:t>
            </a:r>
            <a:endParaRPr lang="en-US" sz="2800">
              <a:cs typeface="Calibri"/>
            </a:endParaRPr>
          </a:p>
          <a:p>
            <a:pPr lvl="2">
              <a:lnSpc>
                <a:spcPct val="120000"/>
              </a:lnSpc>
              <a:spcBef>
                <a:spcPts val="1200"/>
              </a:spcBef>
            </a:pPr>
            <a:r>
              <a:rPr lang="en-US" sz="2400">
                <a:cs typeface="Calibri"/>
              </a:rPr>
              <a:t>e.g. diet, geographical origins, </a:t>
            </a:r>
            <a:r>
              <a:rPr lang="en-US" sz="2400" err="1">
                <a:cs typeface="Calibri"/>
              </a:rPr>
              <a:t>aDNA</a:t>
            </a:r>
            <a:r>
              <a:rPr lang="en-US" sz="2400">
                <a:cs typeface="Calibri"/>
              </a:rPr>
              <a:t>, metal exposure</a:t>
            </a:r>
          </a:p>
          <a:p>
            <a:pPr lvl="1">
              <a:lnSpc>
                <a:spcPct val="120000"/>
              </a:lnSpc>
              <a:spcBef>
                <a:spcPts val="1200"/>
              </a:spcBef>
            </a:pPr>
            <a:r>
              <a:rPr lang="en-US" sz="2800">
                <a:cs typeface="Calibri"/>
              </a:rPr>
              <a:t>these data make significant contributions to the life history of the individual (</a:t>
            </a:r>
            <a:r>
              <a:rPr lang="en-US" sz="2800" err="1">
                <a:cs typeface="Calibri"/>
              </a:rPr>
              <a:t>osteobiography</a:t>
            </a:r>
            <a:r>
              <a:rPr lang="en-US" sz="2800">
                <a:cs typeface="Calibri"/>
              </a:rPr>
              <a:t>), as well as contribute towards key archaeological questions</a:t>
            </a:r>
          </a:p>
          <a:p>
            <a:pPr lvl="1">
              <a:lnSpc>
                <a:spcPct val="120000"/>
              </a:lnSpc>
            </a:pPr>
            <a:endParaRPr lang="en-US" sz="2800">
              <a:cs typeface="Calibri"/>
            </a:endParaRPr>
          </a:p>
        </p:txBody>
      </p:sp>
      <p:pic>
        <p:nvPicPr>
          <p:cNvPr id="4098" name="Picture 2">
            <a:extLst>
              <a:ext uri="{FF2B5EF4-FFF2-40B4-BE49-F238E27FC236}">
                <a16:creationId xmlns:a16="http://schemas.microsoft.com/office/drawing/2014/main" id="{16B75AB1-02EF-4234-A1BD-4D917DA935B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186224" y="1337211"/>
            <a:ext cx="5864497" cy="4244688"/>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27132456-180F-43FE-9A9E-D79189385319}"/>
              </a:ext>
            </a:extLst>
          </p:cNvPr>
          <p:cNvSpPr txBox="1"/>
          <p:nvPr/>
        </p:nvSpPr>
        <p:spPr>
          <a:xfrm>
            <a:off x="9520521" y="84042"/>
            <a:ext cx="2665446" cy="1569660"/>
          </a:xfrm>
          <a:prstGeom prst="rect">
            <a:avLst/>
          </a:prstGeom>
        </p:spPr>
        <p:style>
          <a:lnRef idx="3">
            <a:schemeClr val="lt1"/>
          </a:lnRef>
          <a:fillRef idx="1">
            <a:schemeClr val="accent4"/>
          </a:fillRef>
          <a:effectRef idx="1">
            <a:schemeClr val="accent4"/>
          </a:effectRef>
          <a:fontRef idx="minor">
            <a:schemeClr val="lt1"/>
          </a:fontRef>
        </p:style>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a:ln>
                  <a:noFill/>
                </a:ln>
                <a:solidFill>
                  <a:srgbClr val="2E2E2E"/>
                </a:solidFill>
                <a:effectLst/>
                <a:uLnTx/>
                <a:uFillTx/>
                <a:latin typeface="NexusSerif"/>
                <a:ea typeface="游ゴシック"/>
                <a:cs typeface="+mn-cs"/>
              </a:rPr>
              <a:t>Transmission IR spectra showing the typical features of lipids in the region (3000-2800cm</a:t>
            </a:r>
            <a:r>
              <a:rPr kumimoji="0" lang="en-US" altLang="ja-JP" sz="1600" b="0" i="0" u="none" strike="noStrike" kern="1200" cap="none" spc="0" normalizeH="0" baseline="30000" noProof="0">
                <a:ln>
                  <a:noFill/>
                </a:ln>
                <a:solidFill>
                  <a:srgbClr val="2E2E2E"/>
                </a:solidFill>
                <a:effectLst/>
                <a:uLnTx/>
                <a:uFillTx/>
                <a:latin typeface="NexusSerif"/>
                <a:ea typeface="游ゴシック"/>
                <a:cs typeface="+mn-cs"/>
              </a:rPr>
              <a:t>-1</a:t>
            </a:r>
            <a:r>
              <a:rPr kumimoji="0" lang="en-US" altLang="ja-JP" sz="1600" b="0" i="0" u="none" strike="noStrike" kern="1200" cap="none" spc="0" normalizeH="0" baseline="0" noProof="0">
                <a:ln>
                  <a:noFill/>
                </a:ln>
                <a:solidFill>
                  <a:srgbClr val="2E2E2E"/>
                </a:solidFill>
                <a:effectLst/>
                <a:uLnTx/>
                <a:uFillTx/>
                <a:latin typeface="NexusSerif"/>
                <a:ea typeface="游ゴシック"/>
                <a:cs typeface="+mn-cs"/>
              </a:rPr>
              <a:t>) for both the modern reference and ancient hair</a:t>
            </a:r>
            <a:endParaRPr kumimoji="0" lang="ja-JP" altLang="en-US" sz="1600" b="0" i="0" u="none" strike="noStrike" kern="1200" cap="none" spc="0" normalizeH="0" baseline="0" noProof="0">
              <a:ln>
                <a:noFill/>
              </a:ln>
              <a:solidFill>
                <a:prstClr val="white"/>
              </a:solidFill>
              <a:effectLst/>
              <a:uLnTx/>
              <a:uFillTx/>
              <a:latin typeface="Calibri" panose="020F0502020204030204"/>
              <a:ea typeface="游ゴシック"/>
              <a:cs typeface="Calibri" panose="020F0502020204030204"/>
            </a:endParaRPr>
          </a:p>
        </p:txBody>
      </p:sp>
    </p:spTree>
    <p:extLst>
      <p:ext uri="{BB962C8B-B14F-4D97-AF65-F5344CB8AC3E}">
        <p14:creationId xmlns:p14="http://schemas.microsoft.com/office/powerpoint/2010/main" val="34528465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836622EA-7283-4818-A674-E549E52A4F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85" y="1"/>
            <a:ext cx="8889255" cy="871268"/>
          </a:xfrm>
          <a:prstGeom prst="rect">
            <a:avLst/>
          </a:prstGeom>
        </p:spPr>
      </p:pic>
      <p:sp>
        <p:nvSpPr>
          <p:cNvPr id="8" name="TextBox 2">
            <a:extLst>
              <a:ext uri="{FF2B5EF4-FFF2-40B4-BE49-F238E27FC236}">
                <a16:creationId xmlns:a16="http://schemas.microsoft.com/office/drawing/2014/main" id="{4931D1DE-34C9-40C3-805C-A056977BEEB7}"/>
              </a:ext>
            </a:extLst>
          </p:cNvPr>
          <p:cNvSpPr txBox="1"/>
          <p:nvPr/>
        </p:nvSpPr>
        <p:spPr>
          <a:xfrm>
            <a:off x="-22576" y="250969"/>
            <a:ext cx="82521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Segoe UI"/>
              </a:rPr>
              <a:t>Human </a:t>
            </a:r>
            <a:r>
              <a:rPr kumimoji="0" lang="en-US" sz="1800" b="1" i="0" u="none" strike="noStrike" kern="1200" cap="none" spc="0" normalizeH="0" baseline="0" noProof="0" dirty="0" err="1">
                <a:ln>
                  <a:noFill/>
                </a:ln>
                <a:solidFill>
                  <a:prstClr val="white"/>
                </a:solidFill>
                <a:effectLst/>
                <a:uLnTx/>
                <a:uFillTx/>
                <a:latin typeface="Arial"/>
                <a:ea typeface="+mn-ea"/>
                <a:cs typeface="Segoe UI"/>
              </a:rPr>
              <a:t>bioarchaeology</a:t>
            </a:r>
            <a:r>
              <a:rPr kumimoji="0" lang="en-US" sz="1800" b="1" i="0" u="none" strike="noStrike" kern="1200" cap="none" spc="0" normalizeH="0" baseline="0" noProof="0" dirty="0">
                <a:ln>
                  <a:noFill/>
                </a:ln>
                <a:solidFill>
                  <a:prstClr val="white"/>
                </a:solidFill>
                <a:effectLst/>
                <a:uLnTx/>
                <a:uFillTx/>
                <a:latin typeface="Arial"/>
                <a:ea typeface="+mn-ea"/>
                <a:cs typeface="Segoe UI"/>
              </a:rPr>
              <a:t> publication from SESAME</a:t>
            </a:r>
          </a:p>
        </p:txBody>
      </p:sp>
      <p:sp>
        <p:nvSpPr>
          <p:cNvPr id="13" name="テキスト ボックス 12">
            <a:extLst>
              <a:ext uri="{FF2B5EF4-FFF2-40B4-BE49-F238E27FC236}">
                <a16:creationId xmlns:a16="http://schemas.microsoft.com/office/drawing/2014/main" id="{461BD5CE-1BB6-4F90-B133-1675ED2537B4}"/>
              </a:ext>
            </a:extLst>
          </p:cNvPr>
          <p:cNvSpPr txBox="1"/>
          <p:nvPr/>
        </p:nvSpPr>
        <p:spPr>
          <a:xfrm>
            <a:off x="9174608" y="4868219"/>
            <a:ext cx="287611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a:ln>
                  <a:noFill/>
                </a:ln>
                <a:solidFill>
                  <a:srgbClr val="0C7DBB"/>
                </a:solidFill>
                <a:effectLst/>
                <a:uLnTx/>
                <a:uFillTx/>
                <a:latin typeface="Calibri" panose="020F0502020204030204"/>
                <a:ea typeface="游ゴシック" panose="020B0400000000000000" pitchFamily="50" charset="-128"/>
                <a:cs typeface="+mn-cs"/>
                <a:hlinkClick r:id="rId3" tooltip="Persistent link using digital object identifier"/>
              </a:rPr>
              <a:t>https://doi.org/10.1016/j.saa.2022.121026</a:t>
            </a:r>
            <a:endParaRPr kumimoji="0"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3076" name="Picture 4">
            <a:extLst>
              <a:ext uri="{FF2B5EF4-FFF2-40B4-BE49-F238E27FC236}">
                <a16:creationId xmlns:a16="http://schemas.microsoft.com/office/drawing/2014/main" id="{BDBD35D0-7A13-4426-8792-9EC176CD597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67340" y="1080054"/>
            <a:ext cx="3428659" cy="3067897"/>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F5971E8B-A151-4A89-98CF-2BEA730EE32F}"/>
              </a:ext>
            </a:extLst>
          </p:cNvPr>
          <p:cNvSpPr txBox="1"/>
          <p:nvPr/>
        </p:nvSpPr>
        <p:spPr>
          <a:xfrm>
            <a:off x="506028" y="4221889"/>
            <a:ext cx="5388728" cy="15696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uLnTx/>
                <a:uFillTx/>
                <a:latin typeface="Calibri" panose="020F0502020204030204"/>
                <a:ea typeface="游ゴシック"/>
                <a:cs typeface="+mn-cs"/>
              </a:rPr>
              <a:t>Optical (a, c) and FTIR (chemical) imaging (b, d) of ancient hair cross sections (sub-figures a, b) from </a:t>
            </a:r>
            <a:r>
              <a:rPr kumimoji="1" lang="en-US" altLang="ja-JP" sz="1600" b="0" i="0" u="none" strike="noStrike" kern="1200" cap="none" spc="0" normalizeH="0" baseline="0" noProof="0" err="1">
                <a:ln>
                  <a:noFill/>
                </a:ln>
                <a:solidFill>
                  <a:prstClr val="black"/>
                </a:solidFill>
                <a:effectLst/>
                <a:uLnTx/>
                <a:uFillTx/>
                <a:latin typeface="Calibri" panose="020F0502020204030204"/>
                <a:ea typeface="游ゴシック"/>
                <a:cs typeface="+mn-cs"/>
              </a:rPr>
              <a:t>Juliopolis</a:t>
            </a:r>
            <a:r>
              <a:rPr kumimoji="1" lang="en-US" altLang="ja-JP" sz="1600" b="0" i="0" u="none" strike="noStrike" kern="1200" cap="none" spc="0" normalizeH="0" baseline="0" noProof="0">
                <a:ln>
                  <a:noFill/>
                </a:ln>
                <a:solidFill>
                  <a:prstClr val="black"/>
                </a:solidFill>
                <a:effectLst/>
                <a:uLnTx/>
                <a:uFillTx/>
                <a:latin typeface="Calibri" panose="020F0502020204030204"/>
                <a:ea typeface="游ゴシック"/>
                <a:cs typeface="+mn-cs"/>
              </a:rPr>
              <a:t> (JP M196), and a modern reference (sub-figures c, d). </a:t>
            </a:r>
            <a:endParaRPr kumimoji="1" lang="en-US" altLang="ja-JP" sz="16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uLnTx/>
                <a:uFillTx/>
                <a:latin typeface="Calibri" panose="020F0502020204030204"/>
                <a:ea typeface="游ゴシック"/>
                <a:cs typeface="+mn-cs"/>
              </a:rPr>
              <a:t>The chemical maps are based on normalized and baseline-corrected transmission infrared average spectra, as blended 2D map and video images.</a:t>
            </a:r>
            <a:endParaRPr kumimoji="1" lang="ja-JP" altLang="en-US" sz="1600" b="0" i="0" u="none" strike="noStrike" kern="1200" cap="none" spc="0" normalizeH="0" baseline="0" noProof="0">
              <a:ln>
                <a:noFill/>
              </a:ln>
              <a:solidFill>
                <a:prstClr val="black"/>
              </a:solidFill>
              <a:effectLst/>
              <a:uLnTx/>
              <a:uFillTx/>
              <a:latin typeface="Calibri" panose="020F0502020204030204"/>
              <a:ea typeface="游ゴシック"/>
              <a:cs typeface="+mn-cs"/>
            </a:endParaRPr>
          </a:p>
        </p:txBody>
      </p:sp>
      <p:pic>
        <p:nvPicPr>
          <p:cNvPr id="10" name="Picture 2" descr="Logo&#10;&#10;Description automatically generated">
            <a:extLst>
              <a:ext uri="{FF2B5EF4-FFF2-40B4-BE49-F238E27FC236}">
                <a16:creationId xmlns:a16="http://schemas.microsoft.com/office/drawing/2014/main" id="{040D77AE-5B9E-40B4-AEDD-3B429AAAA07B}"/>
              </a:ext>
            </a:extLst>
          </p:cNvPr>
          <p:cNvPicPr>
            <a:picLocks noChangeAspect="1"/>
          </p:cNvPicPr>
          <p:nvPr/>
        </p:nvPicPr>
        <p:blipFill>
          <a:blip r:embed="rId5"/>
          <a:stretch>
            <a:fillRect/>
          </a:stretch>
        </p:blipFill>
        <p:spPr>
          <a:xfrm>
            <a:off x="10938933" y="1"/>
            <a:ext cx="1111788" cy="1094828"/>
          </a:xfrm>
          <a:prstGeom prst="rect">
            <a:avLst/>
          </a:prstGeom>
        </p:spPr>
      </p:pic>
      <p:pic>
        <p:nvPicPr>
          <p:cNvPr id="4" name="図 3">
            <a:extLst>
              <a:ext uri="{FF2B5EF4-FFF2-40B4-BE49-F238E27FC236}">
                <a16:creationId xmlns:a16="http://schemas.microsoft.com/office/drawing/2014/main" id="{98466AD3-5B40-347E-0448-ACB577DA7D46}"/>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6096000" y="1345797"/>
            <a:ext cx="5944907" cy="3380949"/>
          </a:xfrm>
          <a:prstGeom prst="rect">
            <a:avLst/>
          </a:prstGeom>
        </p:spPr>
      </p:pic>
      <p:pic>
        <p:nvPicPr>
          <p:cNvPr id="2" name="図 1">
            <a:extLst>
              <a:ext uri="{FF2B5EF4-FFF2-40B4-BE49-F238E27FC236}">
                <a16:creationId xmlns:a16="http://schemas.microsoft.com/office/drawing/2014/main" id="{409C6314-F409-C791-5560-AE900926DCF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3817258" y="1067489"/>
            <a:ext cx="8233464" cy="4682482"/>
          </a:xfrm>
          <a:prstGeom prst="rect">
            <a:avLst/>
          </a:prstGeom>
        </p:spPr>
      </p:pic>
    </p:spTree>
    <p:extLst>
      <p:ext uri="{BB962C8B-B14F-4D97-AF65-F5344CB8AC3E}">
        <p14:creationId xmlns:p14="http://schemas.microsoft.com/office/powerpoint/2010/main" val="77887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Box 4">
            <a:extLst>
              <a:ext uri="{FF2B5EF4-FFF2-40B4-BE49-F238E27FC236}">
                <a16:creationId xmlns:a16="http://schemas.microsoft.com/office/drawing/2014/main" id="{6866687A-2963-4932-807D-F1B19AB4F066}"/>
              </a:ext>
            </a:extLst>
          </p:cNvPr>
          <p:cNvSpPr txBox="1">
            <a:spLocks noChangeArrowheads="1"/>
          </p:cNvSpPr>
          <p:nvPr/>
        </p:nvSpPr>
        <p:spPr bwMode="auto">
          <a:xfrm>
            <a:off x="3657600" y="990601"/>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800" b="1">
                <a:solidFill>
                  <a:srgbClr val="B00042"/>
                </a:solidFill>
                <a:latin typeface="Calibri" panose="020F0502020204030204" pitchFamily="34" charset="0"/>
                <a:ea typeface="MS PGothic" panose="020B0600070205080204" pitchFamily="34" charset="-128"/>
              </a:defRPr>
            </a:lvl1pPr>
            <a:lvl2pPr marL="742950" indent="-285750">
              <a:spcBef>
                <a:spcPct val="20000"/>
              </a:spcBef>
              <a:buFont typeface="Times" panose="02020603050405020304" pitchFamily="18" charset="0"/>
              <a:buChar char="–"/>
              <a:defRPr sz="2400">
                <a:solidFill>
                  <a:srgbClr val="B00042"/>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rgbClr val="B00042"/>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5842" name="TextBox 10">
            <a:extLst>
              <a:ext uri="{FF2B5EF4-FFF2-40B4-BE49-F238E27FC236}">
                <a16:creationId xmlns:a16="http://schemas.microsoft.com/office/drawing/2014/main" id="{10C5489D-83C9-4C52-A8D9-3C6425F759EB}"/>
              </a:ext>
            </a:extLst>
          </p:cNvPr>
          <p:cNvSpPr txBox="1">
            <a:spLocks noChangeArrowheads="1"/>
          </p:cNvSpPr>
          <p:nvPr/>
        </p:nvSpPr>
        <p:spPr bwMode="auto">
          <a:xfrm>
            <a:off x="2057400" y="1219201"/>
            <a:ext cx="449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800" b="1">
                <a:solidFill>
                  <a:srgbClr val="B00042"/>
                </a:solidFill>
                <a:latin typeface="Calibri" panose="020F0502020204030204" pitchFamily="34" charset="0"/>
                <a:ea typeface="MS PGothic" panose="020B0600070205080204" pitchFamily="34" charset="-128"/>
              </a:defRPr>
            </a:lvl1pPr>
            <a:lvl2pPr marL="742950" indent="-285750">
              <a:spcBef>
                <a:spcPct val="20000"/>
              </a:spcBef>
              <a:buFont typeface="Times" panose="02020603050405020304" pitchFamily="18" charset="0"/>
              <a:buChar char="–"/>
              <a:defRPr sz="2400">
                <a:solidFill>
                  <a:srgbClr val="B00042"/>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rgbClr val="B00042"/>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en-US" sz="2800" b="0" i="0" u="none" strike="noStrike" kern="120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mn-cs"/>
              </a:rPr>
              <a:t>Add text – front page</a:t>
            </a:r>
          </a:p>
        </p:txBody>
      </p:sp>
      <p:sp>
        <p:nvSpPr>
          <p:cNvPr id="35843" name="TextBox 10">
            <a:extLst>
              <a:ext uri="{FF2B5EF4-FFF2-40B4-BE49-F238E27FC236}">
                <a16:creationId xmlns:a16="http://schemas.microsoft.com/office/drawing/2014/main" id="{3778FE95-939D-4F65-8105-51DBE2054CAA}"/>
              </a:ext>
            </a:extLst>
          </p:cNvPr>
          <p:cNvSpPr txBox="1">
            <a:spLocks noChangeArrowheads="1"/>
          </p:cNvSpPr>
          <p:nvPr/>
        </p:nvSpPr>
        <p:spPr bwMode="auto">
          <a:xfrm>
            <a:off x="2209800" y="1371601"/>
            <a:ext cx="449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800" b="1">
                <a:solidFill>
                  <a:srgbClr val="B00042"/>
                </a:solidFill>
                <a:latin typeface="Calibri" panose="020F0502020204030204" pitchFamily="34" charset="0"/>
                <a:ea typeface="MS PGothic" panose="020B0600070205080204" pitchFamily="34" charset="-128"/>
              </a:defRPr>
            </a:lvl1pPr>
            <a:lvl2pPr marL="742950" indent="-285750">
              <a:spcBef>
                <a:spcPct val="20000"/>
              </a:spcBef>
              <a:buFont typeface="Times" panose="02020603050405020304" pitchFamily="18" charset="0"/>
              <a:buChar char="–"/>
              <a:defRPr sz="2400">
                <a:solidFill>
                  <a:srgbClr val="B00042"/>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rgbClr val="B00042"/>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en-US" sz="2800" b="0" i="0" u="none" strike="noStrike" kern="120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mn-cs"/>
              </a:rPr>
              <a:t>Add text – front page</a:t>
            </a:r>
          </a:p>
        </p:txBody>
      </p:sp>
      <p:sp>
        <p:nvSpPr>
          <p:cNvPr id="35844" name="TextBox 14">
            <a:extLst>
              <a:ext uri="{FF2B5EF4-FFF2-40B4-BE49-F238E27FC236}">
                <a16:creationId xmlns:a16="http://schemas.microsoft.com/office/drawing/2014/main" id="{7B5E65FD-4AFA-47E0-A2A7-1EA27F87137C}"/>
              </a:ext>
            </a:extLst>
          </p:cNvPr>
          <p:cNvSpPr txBox="1">
            <a:spLocks noChangeArrowheads="1"/>
          </p:cNvSpPr>
          <p:nvPr/>
        </p:nvSpPr>
        <p:spPr bwMode="auto">
          <a:xfrm>
            <a:off x="2133600" y="1447801"/>
            <a:ext cx="449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800" b="1">
                <a:solidFill>
                  <a:srgbClr val="B00042"/>
                </a:solidFill>
                <a:latin typeface="Calibri" panose="020F0502020204030204" pitchFamily="34" charset="0"/>
                <a:ea typeface="MS PGothic" panose="020B0600070205080204" pitchFamily="34" charset="-128"/>
              </a:defRPr>
            </a:lvl1pPr>
            <a:lvl2pPr marL="742950" indent="-285750">
              <a:spcBef>
                <a:spcPct val="20000"/>
              </a:spcBef>
              <a:buFont typeface="Times" panose="02020603050405020304" pitchFamily="18" charset="0"/>
              <a:buChar char="–"/>
              <a:defRPr sz="2400">
                <a:solidFill>
                  <a:srgbClr val="B00042"/>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rgbClr val="B00042"/>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en-US" sz="2800" b="0" i="0" u="none" strike="noStrike" kern="120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mn-cs"/>
              </a:rPr>
              <a:t>FRONT COVER</a:t>
            </a:r>
          </a:p>
        </p:txBody>
      </p:sp>
      <p:sp>
        <p:nvSpPr>
          <p:cNvPr id="35846" name="TextBox 14">
            <a:extLst>
              <a:ext uri="{FF2B5EF4-FFF2-40B4-BE49-F238E27FC236}">
                <a16:creationId xmlns:a16="http://schemas.microsoft.com/office/drawing/2014/main" id="{C53F3A53-DCFE-4C68-91FD-5BCDEA4C5D2A}"/>
              </a:ext>
            </a:extLst>
          </p:cNvPr>
          <p:cNvSpPr txBox="1">
            <a:spLocks noChangeArrowheads="1"/>
          </p:cNvSpPr>
          <p:nvPr/>
        </p:nvSpPr>
        <p:spPr bwMode="auto">
          <a:xfrm>
            <a:off x="420000" y="596710"/>
            <a:ext cx="8698081" cy="389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Wingdings" panose="05000000000000000000" pitchFamily="2" charset="2"/>
              <a:buChar char="§"/>
              <a:defRPr sz="2800" b="1">
                <a:solidFill>
                  <a:srgbClr val="B00042"/>
                </a:solidFill>
                <a:latin typeface="Calibri" panose="020F0502020204030204" pitchFamily="34" charset="0"/>
                <a:ea typeface="MS PGothic" panose="020B0600070205080204" pitchFamily="34" charset="-128"/>
              </a:defRPr>
            </a:lvl1pPr>
            <a:lvl2pPr marL="742950" indent="-285750">
              <a:spcBef>
                <a:spcPct val="20000"/>
              </a:spcBef>
              <a:buFont typeface="Times" panose="02020603050405020304" pitchFamily="18" charset="0"/>
              <a:buChar char="–"/>
              <a:defRPr sz="2400">
                <a:solidFill>
                  <a:srgbClr val="B00042"/>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rgbClr val="B00042"/>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9pPr>
          </a:lstStyle>
          <a:p>
            <a:pPr marL="0" marR="0" lvl="0" indent="0" algn="just"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1" lang="en-US" altLang="en-US" sz="2400" b="1" i="0" u="none" strike="noStrike" kern="1200" cap="none" spc="0" normalizeH="0" baseline="0" noProof="0">
                <a:ln>
                  <a:noFill/>
                </a:ln>
                <a:solidFill>
                  <a:srgbClr val="B00042"/>
                </a:solidFill>
                <a:effectLst/>
                <a:uLnTx/>
                <a:uFillTx/>
                <a:latin typeface="Calibri"/>
                <a:ea typeface="MS PGothic"/>
                <a:cs typeface="Calibri"/>
              </a:rPr>
              <a:t>Acknowledgements for Case Study 1</a:t>
            </a:r>
            <a:r>
              <a:rPr kumimoji="1" lang="en-US" altLang="en-US" sz="2400">
                <a:latin typeface="Calibri"/>
                <a:ea typeface="MS PGothic"/>
                <a:cs typeface="Calibri"/>
              </a:rPr>
              <a:t>:</a:t>
            </a:r>
            <a:endParaRPr lang="en-US" altLang="en-US" sz="2400" b="0" i="0" u="none" strike="noStrike" kern="1200" cap="none" spc="0" normalizeH="0" baseline="0" noProof="0">
              <a:ln>
                <a:noFill/>
              </a:ln>
              <a:solidFill>
                <a:srgbClr val="B00042"/>
              </a:solidFill>
              <a:effectLst/>
              <a:uLnTx/>
              <a:uFillTx/>
              <a:latin typeface="Calibri"/>
              <a:ea typeface="MS PGothic"/>
              <a:cs typeface="Calibri"/>
            </a:endParaRPr>
          </a:p>
          <a:p>
            <a:pPr>
              <a:buNone/>
              <a:defRPr/>
            </a:pPr>
            <a:r>
              <a:rPr kumimoji="0" lang="en-US" altLang="ja-JP" sz="1800" b="0" i="0" u="none" strike="noStrike" kern="1200" cap="none" spc="0" normalizeH="0" baseline="0" noProof="0">
                <a:ln>
                  <a:noFill/>
                </a:ln>
                <a:solidFill>
                  <a:srgbClr val="000000"/>
                </a:solidFill>
                <a:effectLst/>
                <a:uLnTx/>
                <a:uFillTx/>
                <a:latin typeface="Charis SIL"/>
                <a:ea typeface="MS PGothic"/>
                <a:cs typeface="+mn-cs"/>
              </a:rPr>
              <a:t>KL acknowledges SESAME for the beamtime awarded (IR beamline, 20185110), and the Cyprus Institute, LAAAMP, SESAME, and </a:t>
            </a:r>
            <a:r>
              <a:rPr kumimoji="0" lang="en-US" altLang="ja-JP" sz="1800" b="0" i="0" u="none" strike="noStrike" kern="1200" cap="none" spc="0" normalizeH="0" baseline="0" noProof="0" err="1">
                <a:ln>
                  <a:noFill/>
                </a:ln>
                <a:solidFill>
                  <a:srgbClr val="000000"/>
                </a:solidFill>
                <a:effectLst/>
                <a:uLnTx/>
                <a:uFillTx/>
                <a:latin typeface="Charis SIL"/>
                <a:ea typeface="MS PGothic"/>
                <a:cs typeface="+mn-cs"/>
              </a:rPr>
              <a:t>CALYPSOplus</a:t>
            </a:r>
            <a:r>
              <a:rPr kumimoji="0" lang="en-US" altLang="ja-JP" sz="1800" b="0" i="0" u="none" strike="noStrike" kern="1200" cap="none" spc="0" normalizeH="0" baseline="0" noProof="0">
                <a:ln>
                  <a:noFill/>
                </a:ln>
                <a:solidFill>
                  <a:srgbClr val="000000"/>
                </a:solidFill>
                <a:effectLst/>
                <a:uLnTx/>
                <a:uFillTx/>
                <a:latin typeface="Charis SIL"/>
                <a:ea typeface="MS PGothic"/>
                <a:cs typeface="+mn-cs"/>
              </a:rPr>
              <a:t> project (under Grant Agreement 730872 from the EU Framework </a:t>
            </a:r>
            <a:r>
              <a:rPr kumimoji="0" lang="en-US" altLang="ja-JP" sz="1800" b="0" i="0" u="none" strike="noStrike" kern="1200" cap="none" spc="0" normalizeH="0" baseline="0" noProof="0" err="1">
                <a:ln>
                  <a:noFill/>
                </a:ln>
                <a:solidFill>
                  <a:srgbClr val="000000"/>
                </a:solidFill>
                <a:effectLst/>
                <a:uLnTx/>
                <a:uFillTx/>
                <a:latin typeface="Charis SIL"/>
                <a:ea typeface="MS PGothic"/>
                <a:cs typeface="+mn-cs"/>
              </a:rPr>
              <a:t>Programme</a:t>
            </a:r>
            <a:r>
              <a:rPr kumimoji="0" lang="en-US" altLang="ja-JP" sz="1800" b="0" i="0" u="none" strike="noStrike" kern="1200" cap="none" spc="0" normalizeH="0" baseline="0" noProof="0">
                <a:ln>
                  <a:noFill/>
                </a:ln>
                <a:solidFill>
                  <a:srgbClr val="000000"/>
                </a:solidFill>
                <a:effectLst/>
                <a:uLnTx/>
                <a:uFillTx/>
                <a:latin typeface="Charis SIL"/>
                <a:ea typeface="MS PGothic"/>
                <a:cs typeface="+mn-cs"/>
              </a:rPr>
              <a:t> for Research and Innovation HORIZON 2020) for travel funds to the SESAME synchrotron. The authors would like to acknowledge all SESAME staff, SESAME Council, SESAME sponsors and all SESAME supporters for making this research possible; those who </a:t>
            </a:r>
            <a:r>
              <a:rPr kumimoji="0" lang="en-US" altLang="ja-JP" sz="1800" b="0" i="0" u="none" strike="noStrike" kern="1200" cap="none" spc="0" normalizeH="0" baseline="0" noProof="0" err="1">
                <a:ln>
                  <a:noFill/>
                </a:ln>
                <a:solidFill>
                  <a:srgbClr val="000000"/>
                </a:solidFill>
                <a:effectLst/>
                <a:uLnTx/>
                <a:uFillTx/>
                <a:latin typeface="Charis SIL"/>
                <a:ea typeface="MS PGothic"/>
                <a:cs typeface="+mn-cs"/>
              </a:rPr>
              <a:t>conceptualised</a:t>
            </a:r>
            <a:r>
              <a:rPr kumimoji="0" lang="en-US" altLang="ja-JP" sz="1800" b="0" i="0" u="none" strike="noStrike" kern="1200" cap="none" spc="0" normalizeH="0" baseline="0" noProof="0">
                <a:ln>
                  <a:noFill/>
                </a:ln>
                <a:solidFill>
                  <a:srgbClr val="000000"/>
                </a:solidFill>
                <a:effectLst/>
                <a:uLnTx/>
                <a:uFillTx/>
                <a:latin typeface="Charis SIL"/>
                <a:ea typeface="MS PGothic"/>
                <a:cs typeface="+mn-cs"/>
              </a:rPr>
              <a:t>, nurtured, financed, built and first operated SESAME; and those who continue to do so. AMB acknowledges the </a:t>
            </a:r>
            <a:r>
              <a:rPr kumimoji="0" lang="en-US" altLang="ja-JP" sz="1800" b="0" i="0" u="none" strike="noStrike" kern="1200" cap="none" spc="0" normalizeH="0" baseline="0" noProof="0" err="1">
                <a:ln>
                  <a:noFill/>
                </a:ln>
                <a:solidFill>
                  <a:srgbClr val="000000"/>
                </a:solidFill>
                <a:effectLst/>
                <a:uLnTx/>
                <a:uFillTx/>
                <a:latin typeface="Charis SIL"/>
                <a:ea typeface="MS PGothic"/>
                <a:cs typeface="+mn-cs"/>
              </a:rPr>
              <a:t>Bioarchaeological</a:t>
            </a:r>
            <a:r>
              <a:rPr kumimoji="0" lang="en-US" altLang="ja-JP" sz="1800" b="0" i="0" u="none" strike="noStrike" kern="1200" cap="none" spc="0" normalizeH="0" baseline="0" noProof="0">
                <a:ln>
                  <a:noFill/>
                </a:ln>
                <a:solidFill>
                  <a:srgbClr val="000000"/>
                </a:solidFill>
                <a:effectLst/>
                <a:uLnTx/>
                <a:uFillTx/>
                <a:latin typeface="Charis SIL"/>
                <a:ea typeface="MS PGothic"/>
                <a:cs typeface="+mn-cs"/>
              </a:rPr>
              <a:t> and High-Tech Research on Skeletal Remains of </a:t>
            </a:r>
            <a:r>
              <a:rPr kumimoji="0" lang="en-US" altLang="ja-JP" sz="1800" b="0" i="0" u="none" strike="noStrike" kern="1200" cap="none" spc="0" normalizeH="0" baseline="0" noProof="0" err="1">
                <a:ln>
                  <a:noFill/>
                </a:ln>
                <a:solidFill>
                  <a:srgbClr val="000000"/>
                </a:solidFill>
                <a:effectLst/>
                <a:uLnTx/>
                <a:uFillTx/>
                <a:latin typeface="Charis SIL"/>
                <a:ea typeface="MS PGothic"/>
                <a:cs typeface="+mn-cs"/>
              </a:rPr>
              <a:t>Juliopolis</a:t>
            </a:r>
            <a:r>
              <a:rPr kumimoji="0" lang="en-US" altLang="ja-JP" sz="1800" b="0" i="0" u="none" strike="noStrike" kern="1200" cap="none" spc="0" normalizeH="0" baseline="0" noProof="0">
                <a:ln>
                  <a:noFill/>
                </a:ln>
                <a:solidFill>
                  <a:srgbClr val="000000"/>
                </a:solidFill>
                <a:effectLst/>
                <a:uLnTx/>
                <a:uFillTx/>
                <a:latin typeface="Charis SIL"/>
                <a:ea typeface="MS PGothic"/>
                <a:cs typeface="+mn-cs"/>
              </a:rPr>
              <a:t> project. The authors acknowledge the financial support of the project </a:t>
            </a:r>
            <a:r>
              <a:rPr kumimoji="0" lang="en-US" altLang="ja-JP" sz="1800" b="0" i="0" u="none" strike="noStrike" kern="1200" cap="none" spc="0" normalizeH="0" baseline="0" noProof="0" err="1">
                <a:ln>
                  <a:noFill/>
                </a:ln>
                <a:solidFill>
                  <a:srgbClr val="000000"/>
                </a:solidFill>
                <a:effectLst/>
                <a:uLnTx/>
                <a:uFillTx/>
                <a:latin typeface="Charis SIL"/>
                <a:ea typeface="MS PGothic"/>
                <a:cs typeface="+mn-cs"/>
              </a:rPr>
              <a:t>BioMERA</a:t>
            </a:r>
            <a:r>
              <a:rPr kumimoji="0" lang="en-US" altLang="ja-JP" sz="1800" b="0" i="0" u="none" strike="noStrike" kern="1200" cap="none" spc="0" normalizeH="0" baseline="0" noProof="0">
                <a:ln>
                  <a:noFill/>
                </a:ln>
                <a:solidFill>
                  <a:srgbClr val="000000"/>
                </a:solidFill>
                <a:effectLst/>
                <a:uLnTx/>
                <a:uFillTx/>
                <a:latin typeface="Charis SIL"/>
                <a:ea typeface="MS PGothic"/>
                <a:cs typeface="+mn-cs"/>
              </a:rPr>
              <a:t>: Platform for Biosciences and Human Health in Cyprus -</a:t>
            </a:r>
            <a:r>
              <a:rPr lang="en-US" altLang="ja-JP" sz="1800" b="0">
                <a:solidFill>
                  <a:srgbClr val="000000"/>
                </a:solidFill>
                <a:latin typeface="Charis SIL"/>
                <a:ea typeface="MS PGothic"/>
              </a:rPr>
              <a:t> </a:t>
            </a:r>
            <a:r>
              <a:rPr kumimoji="0" lang="en-US" altLang="ja-JP" sz="1800" b="0" i="0" u="none" strike="noStrike" kern="1200" cap="none" spc="0" normalizeH="0" baseline="0" noProof="0" err="1">
                <a:ln>
                  <a:noFill/>
                </a:ln>
                <a:solidFill>
                  <a:srgbClr val="000000"/>
                </a:solidFill>
                <a:effectLst/>
                <a:uLnTx/>
                <a:uFillTx/>
                <a:latin typeface="Charis SIL"/>
                <a:ea typeface="MS PGothic"/>
                <a:cs typeface="+mn-cs"/>
              </a:rPr>
              <a:t>MicroCT</a:t>
            </a:r>
            <a:r>
              <a:rPr kumimoji="0" lang="en-US" altLang="ja-JP" sz="1800" b="0" i="0" u="none" strike="noStrike" kern="1200" cap="none" spc="0" normalizeH="0" baseline="0" noProof="0">
                <a:ln>
                  <a:noFill/>
                </a:ln>
                <a:solidFill>
                  <a:srgbClr val="000000"/>
                </a:solidFill>
                <a:effectLst/>
                <a:uLnTx/>
                <a:uFillTx/>
                <a:latin typeface="Charis SIL"/>
                <a:ea typeface="MS PGothic"/>
                <a:cs typeface="+mn-cs"/>
              </a:rPr>
              <a:t> and Synchrotron Radiation Enabled Analyses, which is </a:t>
            </a:r>
            <a:r>
              <a:rPr kumimoji="0" lang="en-US" altLang="ja-JP" sz="1800" b="0" i="0" u="none" strike="noStrike" kern="1200" cap="none" spc="0" normalizeH="0" baseline="0" noProof="0" err="1">
                <a:ln>
                  <a:noFill/>
                </a:ln>
                <a:solidFill>
                  <a:srgbClr val="000000"/>
                </a:solidFill>
                <a:effectLst/>
                <a:uLnTx/>
                <a:uFillTx/>
                <a:latin typeface="Charis SIL"/>
                <a:ea typeface="MS PGothic"/>
                <a:cs typeface="+mn-cs"/>
              </a:rPr>
              <a:t>cofinanced</a:t>
            </a:r>
            <a:r>
              <a:rPr kumimoji="0" lang="en-US" altLang="ja-JP" sz="1800" b="0" i="0" u="none" strike="noStrike" kern="1200" cap="none" spc="0" normalizeH="0" baseline="0" noProof="0">
                <a:ln>
                  <a:noFill/>
                </a:ln>
                <a:solidFill>
                  <a:srgbClr val="000000"/>
                </a:solidFill>
                <a:effectLst/>
                <a:uLnTx/>
                <a:uFillTx/>
                <a:latin typeface="Charis SIL"/>
                <a:ea typeface="MS PGothic"/>
                <a:cs typeface="+mn-cs"/>
              </a:rPr>
              <a:t> by the European Regional Development Fund and the Republic of Cyprus through the Research and Innovation Foundation (grant no. INFRASTRUCTURES/1216/09).</a:t>
            </a:r>
            <a:endParaRPr kumimoji="1" lang="en-US" altLang="en-US" sz="1800" b="0" i="0" u="none" strike="noStrike" kern="1200" cap="none" spc="0" normalizeH="0" baseline="0" noProof="0">
              <a:ln>
                <a:noFill/>
              </a:ln>
              <a:solidFill>
                <a:prstClr val="black"/>
              </a:solidFill>
              <a:effectLst/>
              <a:uLnTx/>
              <a:uFillTx/>
              <a:latin typeface="Calibri" panose="020F0502020204030204" pitchFamily="34" charset="0"/>
              <a:ea typeface="MS PGothic"/>
              <a:cs typeface="+mn-cs"/>
            </a:endParaRPr>
          </a:p>
        </p:txBody>
      </p:sp>
      <p:pic>
        <p:nvPicPr>
          <p:cNvPr id="15" name="Picture 4" descr="A picture containing logo&#10;&#10;Description automatically generated">
            <a:extLst>
              <a:ext uri="{FF2B5EF4-FFF2-40B4-BE49-F238E27FC236}">
                <a16:creationId xmlns:a16="http://schemas.microsoft.com/office/drawing/2014/main" id="{DCA8F811-E4C2-4D65-B1F7-EA25927413C7}"/>
              </a:ext>
            </a:extLst>
          </p:cNvPr>
          <p:cNvPicPr>
            <a:picLocks noChangeAspect="1"/>
          </p:cNvPicPr>
          <p:nvPr/>
        </p:nvPicPr>
        <p:blipFill>
          <a:blip r:embed="rId3"/>
          <a:stretch>
            <a:fillRect/>
          </a:stretch>
        </p:blipFill>
        <p:spPr>
          <a:xfrm>
            <a:off x="11076459" y="100060"/>
            <a:ext cx="1104027" cy="890541"/>
          </a:xfrm>
          <a:prstGeom prst="rect">
            <a:avLst/>
          </a:prstGeom>
        </p:spPr>
      </p:pic>
      <p:pic>
        <p:nvPicPr>
          <p:cNvPr id="12" name="Picture 2" descr="Logo&#10;&#10;Description automatically generated">
            <a:extLst>
              <a:ext uri="{FF2B5EF4-FFF2-40B4-BE49-F238E27FC236}">
                <a16:creationId xmlns:a16="http://schemas.microsoft.com/office/drawing/2014/main" id="{85688226-0349-439E-AA3D-AC6D0F862377}"/>
              </a:ext>
            </a:extLst>
          </p:cNvPr>
          <p:cNvPicPr>
            <a:picLocks noChangeAspect="1"/>
          </p:cNvPicPr>
          <p:nvPr/>
        </p:nvPicPr>
        <p:blipFill>
          <a:blip r:embed="rId4"/>
          <a:stretch>
            <a:fillRect/>
          </a:stretch>
        </p:blipFill>
        <p:spPr>
          <a:xfrm>
            <a:off x="9875308" y="-2084"/>
            <a:ext cx="1111788" cy="1094828"/>
          </a:xfrm>
          <a:prstGeom prst="rect">
            <a:avLst/>
          </a:prstGeom>
        </p:spPr>
      </p:pic>
      <p:pic>
        <p:nvPicPr>
          <p:cNvPr id="13" name="Picture 4">
            <a:extLst>
              <a:ext uri="{FF2B5EF4-FFF2-40B4-BE49-F238E27FC236}">
                <a16:creationId xmlns:a16="http://schemas.microsoft.com/office/drawing/2014/main" id="{BCB05621-CAAF-46D4-B855-46A94A72200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481575" y="1092744"/>
            <a:ext cx="2654595" cy="2001171"/>
          </a:xfrm>
          <a:prstGeom prst="rect">
            <a:avLst/>
          </a:prstGeom>
          <a:noFill/>
          <a:extLst>
            <a:ext uri="{909E8E84-426E-40DD-AFC4-6F175D3DCCD1}">
              <a14:hiddenFill xmlns:a14="http://schemas.microsoft.com/office/drawing/2010/main">
                <a:solidFill>
                  <a:srgbClr val="FFFFFF"/>
                </a:solidFill>
              </a14:hiddenFill>
            </a:ext>
          </a:extLst>
        </p:spPr>
      </p:pic>
      <p:pic>
        <p:nvPicPr>
          <p:cNvPr id="14" name="図 2" descr="海と山の景色&#10;&#10;自動的に生成された説明">
            <a:extLst>
              <a:ext uri="{FF2B5EF4-FFF2-40B4-BE49-F238E27FC236}">
                <a16:creationId xmlns:a16="http://schemas.microsoft.com/office/drawing/2014/main" id="{9DFB708A-7A42-419B-9B38-E2AFF7B09C9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481575" y="3093915"/>
            <a:ext cx="2670664" cy="1698133"/>
          </a:xfrm>
          <a:prstGeom prst="rect">
            <a:avLst/>
          </a:prstGeom>
        </p:spPr>
      </p:pic>
      <p:pic>
        <p:nvPicPr>
          <p:cNvPr id="16" name="Picture 4">
            <a:extLst>
              <a:ext uri="{FF2B5EF4-FFF2-40B4-BE49-F238E27FC236}">
                <a16:creationId xmlns:a16="http://schemas.microsoft.com/office/drawing/2014/main" id="{A3D78DD3-972D-4037-A3F9-C55BD7C5B7C2}"/>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9481575" y="4792048"/>
            <a:ext cx="2670664" cy="1281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178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64BE21-E490-4449-AEDB-E8C8F46166A8}"/>
              </a:ext>
            </a:extLst>
          </p:cNvPr>
          <p:cNvSpPr>
            <a:spLocks noGrp="1"/>
          </p:cNvSpPr>
          <p:nvPr>
            <p:ph idx="1"/>
          </p:nvPr>
        </p:nvSpPr>
        <p:spPr>
          <a:xfrm>
            <a:off x="378821" y="324150"/>
            <a:ext cx="7267378" cy="5672611"/>
          </a:xfrm>
        </p:spPr>
        <p:txBody>
          <a:bodyPr vert="horz" lIns="91440" tIns="45720" rIns="91440" bIns="45720" rtlCol="0" anchor="t">
            <a:normAutofit fontScale="85000" lnSpcReduction="10000"/>
          </a:bodyPr>
          <a:lstStyle/>
          <a:p>
            <a:pPr marL="0" indent="0">
              <a:buNone/>
            </a:pPr>
            <a:endParaRPr lang="en-US"/>
          </a:p>
          <a:p>
            <a:pPr marL="0" indent="0" algn="just">
              <a:buNone/>
            </a:pPr>
            <a:r>
              <a:rPr lang="en-US" sz="3000"/>
              <a:t>(</a:t>
            </a:r>
            <a:r>
              <a:rPr lang="en-US"/>
              <a:t>Human) </a:t>
            </a:r>
            <a:r>
              <a:rPr lang="en-US" err="1"/>
              <a:t>Bioarchaeology</a:t>
            </a:r>
            <a:r>
              <a:rPr lang="en-US"/>
              <a:t> is the study of human remains from archaeological contexts... The field emphasizes integrative, interdisciplinary analysis of the links between biology and culture in past societies. This approach has contributed to an informed understanding of the range of social, behavioral, and economic conditions and circumstances that have shaped the human experience – especially health and well-being, lifestyle, and quality of life – during the last 10,000 years of human evolutionary history.</a:t>
            </a:r>
            <a:endParaRPr lang="en-US">
              <a:cs typeface="Calibri"/>
            </a:endParaRPr>
          </a:p>
          <a:p>
            <a:pPr marL="0" indent="0">
              <a:buNone/>
            </a:pPr>
            <a:endParaRPr lang="en-US" i="1">
              <a:cs typeface="Calibri"/>
            </a:endParaRPr>
          </a:p>
          <a:p>
            <a:pPr marL="0" indent="0">
              <a:buNone/>
            </a:pPr>
            <a:endParaRPr lang="en-US" i="1">
              <a:cs typeface="Calibri"/>
            </a:endParaRPr>
          </a:p>
          <a:p>
            <a:pPr marL="0" indent="0">
              <a:buNone/>
            </a:pPr>
            <a:r>
              <a:rPr lang="en-US" i="1">
                <a:cs typeface="Calibri"/>
              </a:rPr>
              <a:t>Clark Spencer Larsen</a:t>
            </a:r>
          </a:p>
          <a:p>
            <a:pPr marL="0" indent="0">
              <a:buNone/>
            </a:pPr>
            <a:endParaRPr lang="en-US">
              <a:cs typeface="Calibri"/>
            </a:endParaRPr>
          </a:p>
          <a:p>
            <a:pPr marL="0" indent="0">
              <a:buNone/>
            </a:pPr>
            <a:r>
              <a:rPr lang="en-US" sz="1900" err="1">
                <a:cs typeface="Calibri"/>
              </a:rPr>
              <a:t>Bioarchaeology</a:t>
            </a:r>
            <a:r>
              <a:rPr lang="en-US" sz="1900">
                <a:cs typeface="Calibri"/>
              </a:rPr>
              <a:t>: Definition. In: Smith C. (eds) Encyclopedia of Global Archaeology. Springer, New York (2014)</a:t>
            </a:r>
            <a:endParaRPr lang="en-US" sz="1900" i="1">
              <a:cs typeface="Calibri"/>
            </a:endParaRPr>
          </a:p>
        </p:txBody>
      </p:sp>
      <p:pic>
        <p:nvPicPr>
          <p:cNvPr id="44036" name="Picture 4">
            <a:extLst>
              <a:ext uri="{FF2B5EF4-FFF2-40B4-BE49-F238E27FC236}">
                <a16:creationId xmlns:a16="http://schemas.microsoft.com/office/drawing/2014/main" id="{4E5B8FE7-E8C4-488C-B25B-323BA38B3D4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122444" y="324150"/>
            <a:ext cx="3616307" cy="4758588"/>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E939740F-6347-44E2-97F2-30AF13F66DC3}"/>
              </a:ext>
            </a:extLst>
          </p:cNvPr>
          <p:cNvSpPr txBox="1"/>
          <p:nvPr/>
        </p:nvSpPr>
        <p:spPr>
          <a:xfrm>
            <a:off x="8002772" y="5147439"/>
            <a:ext cx="4178595" cy="774892"/>
          </a:xfrm>
          <a:prstGeom prst="rect">
            <a:avLst/>
          </a:prstGeom>
          <a:noFill/>
        </p:spPr>
        <p:txBody>
          <a:bodyPr wrap="square">
            <a:spAutoFit/>
          </a:bodyPr>
          <a:lstStyle/>
          <a:p>
            <a:pPr algn="l">
              <a:lnSpc>
                <a:spcPct val="107000"/>
              </a:lnSpc>
              <a:spcAft>
                <a:spcPts val="800"/>
              </a:spcAft>
            </a:pPr>
            <a:r>
              <a:rPr lang="en-US" altLang="ja-JP" sz="1400" kern="0">
                <a:effectLst/>
                <a:latin typeface="Calibri" panose="020F0502020204030204" pitchFamily="34" charset="0"/>
                <a:ea typeface="Open Sans" panose="020B0606030504020204" pitchFamily="34" charset="0"/>
                <a:cs typeface="Arial" panose="020B0604020202020204" pitchFamily="34" charset="0"/>
              </a:rPr>
              <a:t>Lorentz</a:t>
            </a:r>
            <a:r>
              <a:rPr lang="ja-JP" altLang="en-US" sz="1400" kern="0">
                <a:latin typeface="Calibri" panose="020F0502020204030204" pitchFamily="34" charset="0"/>
                <a:ea typeface="Open Sans" panose="020B0606030504020204" pitchFamily="34" charset="0"/>
                <a:cs typeface="Arial" panose="020B0604020202020204" pitchFamily="34" charset="0"/>
              </a:rPr>
              <a:t> </a:t>
            </a:r>
            <a:r>
              <a:rPr lang="en-US" altLang="ja-JP" sz="1400" kern="0">
                <a:latin typeface="Calibri" panose="020F0502020204030204" pitchFamily="34" charset="0"/>
                <a:ea typeface="Open Sans" panose="020B0606030504020204" pitchFamily="34" charset="0"/>
                <a:cs typeface="Arial" panose="020B0604020202020204" pitchFamily="34" charset="0"/>
              </a:rPr>
              <a:t>et</a:t>
            </a:r>
            <a:r>
              <a:rPr lang="ja-JP" altLang="en-US" sz="1400" kern="0">
                <a:latin typeface="Calibri" panose="020F0502020204030204" pitchFamily="34" charset="0"/>
                <a:ea typeface="Open Sans" panose="020B0606030504020204" pitchFamily="34" charset="0"/>
                <a:cs typeface="Arial" panose="020B0604020202020204" pitchFamily="34" charset="0"/>
              </a:rPr>
              <a:t> </a:t>
            </a:r>
            <a:r>
              <a:rPr lang="en-US" altLang="ja-JP" sz="1400" kern="0">
                <a:latin typeface="Calibri" panose="020F0502020204030204" pitchFamily="34" charset="0"/>
                <a:ea typeface="Open Sans" panose="020B0606030504020204" pitchFamily="34" charset="0"/>
                <a:cs typeface="Arial" panose="020B0604020202020204" pitchFamily="34" charset="0"/>
              </a:rPr>
              <a:t>al.</a:t>
            </a:r>
            <a:r>
              <a:rPr lang="en-US" altLang="ja-JP" sz="1400" kern="0">
                <a:effectLst/>
                <a:latin typeface="Calibri" panose="020F0502020204030204" pitchFamily="34" charset="0"/>
                <a:ea typeface="Open Sans" panose="020B0606030504020204" pitchFamily="34" charset="0"/>
                <a:cs typeface="Arial" panose="020B0604020202020204" pitchFamily="34" charset="0"/>
              </a:rPr>
              <a:t> (2021) Disposed young: Nonadult element representation and bone positioning in complex mortuary </a:t>
            </a:r>
            <a:r>
              <a:rPr lang="en-US" altLang="ja-JP" sz="1400" kern="0" err="1">
                <a:effectLst/>
                <a:latin typeface="Calibri" panose="020F0502020204030204" pitchFamily="34" charset="0"/>
                <a:ea typeface="Open Sans" panose="020B0606030504020204" pitchFamily="34" charset="0"/>
                <a:cs typeface="Arial" panose="020B0604020202020204" pitchFamily="34" charset="0"/>
              </a:rPr>
              <a:t>programmes</a:t>
            </a:r>
            <a:r>
              <a:rPr lang="en-US" altLang="ja-JP" sz="1400" kern="0">
                <a:effectLst/>
                <a:latin typeface="Calibri" panose="020F0502020204030204" pitchFamily="34" charset="0"/>
                <a:ea typeface="Open Sans" panose="020B0606030504020204" pitchFamily="34" charset="0"/>
                <a:cs typeface="Arial" panose="020B0604020202020204" pitchFamily="34" charset="0"/>
              </a:rPr>
              <a:t> in Chalcolithic Cyprus</a:t>
            </a:r>
            <a:endParaRPr lang="ja-JP" altLang="ja-JP" sz="1400" kern="100">
              <a:effectLst/>
              <a:latin typeface="游明朝" panose="02020400000000000000" pitchFamily="18" charset="-128"/>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181473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a:extLst>
              <a:ext uri="{FF2B5EF4-FFF2-40B4-BE49-F238E27FC236}">
                <a16:creationId xmlns:a16="http://schemas.microsoft.com/office/drawing/2014/main" id="{E2530C2C-DD50-42A3-B5ED-ACE48349A000}"/>
              </a:ext>
            </a:extLst>
          </p:cNvPr>
          <p:cNvSpPr/>
          <p:nvPr/>
        </p:nvSpPr>
        <p:spPr>
          <a:xfrm>
            <a:off x="0" y="1089282"/>
            <a:ext cx="12191999" cy="4787661"/>
          </a:xfrm>
          <a:prstGeom prst="rect">
            <a:avLst/>
          </a:prstGeom>
          <a:solidFill>
            <a:schemeClr val="bg1">
              <a:lumMod val="8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rtl="0"/>
            <a:endParaRPr lang="en-US">
              <a:solidFill>
                <a:prstClr val="white"/>
              </a:solidFill>
              <a:cs typeface="Segoe UI"/>
            </a:endParaRPr>
          </a:p>
        </p:txBody>
      </p:sp>
      <p:pic>
        <p:nvPicPr>
          <p:cNvPr id="11" name="Picture 8">
            <a:extLst>
              <a:ext uri="{FF2B5EF4-FFF2-40B4-BE49-F238E27FC236}">
                <a16:creationId xmlns:a16="http://schemas.microsoft.com/office/drawing/2014/main" id="{AC0A7C12-B479-4CB1-B0C2-3DFD9508BA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20" y="1"/>
            <a:ext cx="7876115" cy="1220891"/>
          </a:xfrm>
          <a:prstGeom prst="rect">
            <a:avLst/>
          </a:prstGeom>
        </p:spPr>
      </p:pic>
      <p:sp>
        <p:nvSpPr>
          <p:cNvPr id="12" name="TextBox 2">
            <a:extLst>
              <a:ext uri="{FF2B5EF4-FFF2-40B4-BE49-F238E27FC236}">
                <a16:creationId xmlns:a16="http://schemas.microsoft.com/office/drawing/2014/main" id="{4E11DE79-80A5-4F12-B209-E4ABA840C01F}"/>
              </a:ext>
            </a:extLst>
          </p:cNvPr>
          <p:cNvSpPr txBox="1"/>
          <p:nvPr/>
        </p:nvSpPr>
        <p:spPr>
          <a:xfrm>
            <a:off x="63928" y="271289"/>
            <a:ext cx="938059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latin typeface="Arial"/>
                <a:cs typeface="Arial"/>
              </a:rPr>
              <a:t>(II): Metals and health at 3rd </a:t>
            </a:r>
            <a:r>
              <a:rPr lang="en-US" b="1" err="1">
                <a:solidFill>
                  <a:schemeClr val="bg1"/>
                </a:solidFill>
                <a:latin typeface="Arial"/>
                <a:cs typeface="Arial"/>
              </a:rPr>
              <a:t>millenium</a:t>
            </a:r>
            <a:r>
              <a:rPr lang="en-US" b="1">
                <a:solidFill>
                  <a:schemeClr val="bg1"/>
                </a:solidFill>
                <a:latin typeface="Arial"/>
                <a:cs typeface="Arial"/>
              </a:rPr>
              <a:t> BCE Shahr-</a:t>
            </a:r>
            <a:r>
              <a:rPr lang="en-US" b="1" err="1">
                <a:solidFill>
                  <a:schemeClr val="bg1"/>
                </a:solidFill>
                <a:latin typeface="Arial"/>
                <a:cs typeface="Arial"/>
              </a:rPr>
              <a:t>i</a:t>
            </a:r>
            <a:r>
              <a:rPr lang="en-US" b="1">
                <a:solidFill>
                  <a:schemeClr val="bg1"/>
                </a:solidFill>
                <a:latin typeface="Arial"/>
                <a:cs typeface="Arial"/>
              </a:rPr>
              <a:t> </a:t>
            </a:r>
            <a:r>
              <a:rPr lang="en-US" b="1" err="1">
                <a:solidFill>
                  <a:schemeClr val="bg1"/>
                </a:solidFill>
                <a:latin typeface="Arial"/>
                <a:cs typeface="Arial"/>
              </a:rPr>
              <a:t>Sokhta</a:t>
            </a:r>
            <a:r>
              <a:rPr lang="en-US" b="1">
                <a:solidFill>
                  <a:schemeClr val="bg1"/>
                </a:solidFill>
                <a:latin typeface="Arial"/>
                <a:cs typeface="Arial"/>
              </a:rPr>
              <a:t> (Iran)</a:t>
            </a:r>
            <a:endParaRPr lang="en-US" b="1">
              <a:solidFill>
                <a:schemeClr val="bg1"/>
              </a:solidFill>
              <a:latin typeface="Arial" panose="020B0604020202020204" pitchFamily="34" charset="0"/>
              <a:cs typeface="Arial" panose="020B0604020202020204" pitchFamily="34" charset="0"/>
            </a:endParaRPr>
          </a:p>
          <a:p>
            <a:r>
              <a:rPr lang="en-US" b="1">
                <a:solidFill>
                  <a:schemeClr val="bg1"/>
                </a:solidFill>
                <a:latin typeface="Arial"/>
                <a:cs typeface="Arial"/>
              </a:rPr>
              <a:t>Mapping metal element </a:t>
            </a:r>
            <a:r>
              <a:rPr lang="en-US" b="1" err="1">
                <a:solidFill>
                  <a:schemeClr val="bg1"/>
                </a:solidFill>
                <a:latin typeface="Arial"/>
                <a:cs typeface="Arial"/>
              </a:rPr>
              <a:t>localisation</a:t>
            </a:r>
            <a:r>
              <a:rPr lang="en-US" b="1">
                <a:solidFill>
                  <a:schemeClr val="bg1"/>
                </a:solidFill>
                <a:latin typeface="Arial"/>
                <a:cs typeface="Arial"/>
              </a:rPr>
              <a:t> in ancient hair, SR-XRF</a:t>
            </a:r>
            <a:endParaRPr lang="en-US" b="1">
              <a:solidFill>
                <a:schemeClr val="bg1"/>
              </a:solidFill>
              <a:latin typeface="Arial" panose="020B0604020202020204" pitchFamily="34" charset="0"/>
              <a:cs typeface="Arial" panose="020B0604020202020204" pitchFamily="34" charset="0"/>
            </a:endParaRPr>
          </a:p>
        </p:txBody>
      </p:sp>
      <p:pic>
        <p:nvPicPr>
          <p:cNvPr id="2" name="Picture 2" descr="A picture containing dirty, rock&#10;&#10;Description automatically generated">
            <a:extLst>
              <a:ext uri="{FF2B5EF4-FFF2-40B4-BE49-F238E27FC236}">
                <a16:creationId xmlns:a16="http://schemas.microsoft.com/office/drawing/2014/main" id="{AAEE98B4-7C84-2D62-E3BF-58BF30F33912}"/>
              </a:ext>
            </a:extLst>
          </p:cNvPr>
          <p:cNvPicPr>
            <a:picLocks noChangeAspect="1"/>
          </p:cNvPicPr>
          <p:nvPr/>
        </p:nvPicPr>
        <p:blipFill>
          <a:blip r:embed="rId3"/>
          <a:stretch>
            <a:fillRect/>
          </a:stretch>
        </p:blipFill>
        <p:spPr>
          <a:xfrm>
            <a:off x="-61490" y="2070520"/>
            <a:ext cx="3356759" cy="2606094"/>
          </a:xfrm>
          <a:prstGeom prst="rect">
            <a:avLst/>
          </a:prstGeom>
        </p:spPr>
      </p:pic>
      <p:pic>
        <p:nvPicPr>
          <p:cNvPr id="3" name="Picture 3" descr="Chart&#10;&#10;Description automatically generated">
            <a:extLst>
              <a:ext uri="{FF2B5EF4-FFF2-40B4-BE49-F238E27FC236}">
                <a16:creationId xmlns:a16="http://schemas.microsoft.com/office/drawing/2014/main" id="{0B66150B-6773-2FAE-097B-B1B9645CB583}"/>
              </a:ext>
            </a:extLst>
          </p:cNvPr>
          <p:cNvPicPr>
            <a:picLocks noChangeAspect="1"/>
          </p:cNvPicPr>
          <p:nvPr/>
        </p:nvPicPr>
        <p:blipFill>
          <a:blip r:embed="rId4"/>
          <a:stretch>
            <a:fillRect/>
          </a:stretch>
        </p:blipFill>
        <p:spPr>
          <a:xfrm>
            <a:off x="3295267" y="2051914"/>
            <a:ext cx="3613272" cy="2629572"/>
          </a:xfrm>
          <a:prstGeom prst="rect">
            <a:avLst/>
          </a:prstGeom>
        </p:spPr>
      </p:pic>
      <p:pic>
        <p:nvPicPr>
          <p:cNvPr id="5" name="Picture 5" descr="A picture containing outdoor, mountain, nature, building material&#10;&#10;Description automatically generated">
            <a:extLst>
              <a:ext uri="{FF2B5EF4-FFF2-40B4-BE49-F238E27FC236}">
                <a16:creationId xmlns:a16="http://schemas.microsoft.com/office/drawing/2014/main" id="{F7AAF31A-8E02-FACA-422C-EB9FC586AD1B}"/>
              </a:ext>
            </a:extLst>
          </p:cNvPr>
          <p:cNvPicPr>
            <a:picLocks noChangeAspect="1"/>
          </p:cNvPicPr>
          <p:nvPr/>
        </p:nvPicPr>
        <p:blipFill>
          <a:blip r:embed="rId5"/>
          <a:stretch>
            <a:fillRect/>
          </a:stretch>
        </p:blipFill>
        <p:spPr>
          <a:xfrm>
            <a:off x="6710619" y="2047381"/>
            <a:ext cx="3896750" cy="2599545"/>
          </a:xfrm>
          <a:prstGeom prst="rect">
            <a:avLst/>
          </a:prstGeom>
        </p:spPr>
      </p:pic>
      <p:sp>
        <p:nvSpPr>
          <p:cNvPr id="6" name="TextBox 5">
            <a:extLst>
              <a:ext uri="{FF2B5EF4-FFF2-40B4-BE49-F238E27FC236}">
                <a16:creationId xmlns:a16="http://schemas.microsoft.com/office/drawing/2014/main" id="{DF87A297-C5A2-B3B2-1361-D988AAEEF09F}"/>
              </a:ext>
            </a:extLst>
          </p:cNvPr>
          <p:cNvSpPr txBox="1"/>
          <p:nvPr/>
        </p:nvSpPr>
        <p:spPr>
          <a:xfrm>
            <a:off x="3180608" y="4793367"/>
            <a:ext cx="60706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Kirsi O. LORENTZ, Marine COTTE, Wout de NOLF, Grigoria IOANNOU, Mohammad Rajab ZARURI, Farzad FORUZANFAR, Mansur SAJJADI</a:t>
            </a:r>
            <a:endParaRPr lang="en-US"/>
          </a:p>
          <a:p>
            <a:pPr algn="l"/>
            <a:endParaRPr lang="en-US">
              <a:cs typeface="Calibri"/>
            </a:endParaRPr>
          </a:p>
        </p:txBody>
      </p:sp>
      <p:pic>
        <p:nvPicPr>
          <p:cNvPr id="2050" name="Picture 2">
            <a:extLst>
              <a:ext uri="{FF2B5EF4-FFF2-40B4-BE49-F238E27FC236}">
                <a16:creationId xmlns:a16="http://schemas.microsoft.com/office/drawing/2014/main" id="{33D19871-4E83-3EDE-0841-D5BF0E49927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095346" y="56556"/>
            <a:ext cx="1032726" cy="10327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E345399-87F3-9FE7-5FC5-F04905EFB61A}"/>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9934434" y="2047381"/>
            <a:ext cx="2314835" cy="2599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386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24" y="5773"/>
            <a:ext cx="5081251" cy="865496"/>
          </a:xfrm>
          <a:prstGeom prst="rect">
            <a:avLst/>
          </a:prstGeom>
        </p:spPr>
      </p:pic>
      <p:sp>
        <p:nvSpPr>
          <p:cNvPr id="3" name="TextBox 2">
            <a:extLst>
              <a:ext uri="{FF2B5EF4-FFF2-40B4-BE49-F238E27FC236}">
                <a16:creationId xmlns:a16="http://schemas.microsoft.com/office/drawing/2014/main" id="{4A5CBC68-12E4-49A2-A036-2B8E6F34FF3E}"/>
              </a:ext>
            </a:extLst>
          </p:cNvPr>
          <p:cNvSpPr txBox="1"/>
          <p:nvPr/>
        </p:nvSpPr>
        <p:spPr>
          <a:xfrm>
            <a:off x="177790" y="1461868"/>
            <a:ext cx="744221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i="0" u="none" strike="noStrike" kern="1200" cap="none" spc="0" normalizeH="0" baseline="0" noProof="0">
              <a:ln>
                <a:noFill/>
              </a:ln>
              <a:effectLst/>
              <a:uLnTx/>
              <a:uFillTx/>
              <a:latin typeface="Calibri" panose="020F0502020204030204"/>
              <a:cs typeface="Calibri"/>
            </a:endParaRPr>
          </a:p>
        </p:txBody>
      </p:sp>
      <p:pic>
        <p:nvPicPr>
          <p:cNvPr id="5" name="Picture 5" descr="A picture containing text, nature&#10;&#10;Description automatically generated">
            <a:extLst>
              <a:ext uri="{FF2B5EF4-FFF2-40B4-BE49-F238E27FC236}">
                <a16:creationId xmlns:a16="http://schemas.microsoft.com/office/drawing/2014/main" id="{8C2D9CF1-58A2-4E81-A3DE-C0363E6368AB}"/>
              </a:ext>
            </a:extLst>
          </p:cNvPr>
          <p:cNvPicPr>
            <a:picLocks noChangeAspect="1"/>
          </p:cNvPicPr>
          <p:nvPr/>
        </p:nvPicPr>
        <p:blipFill>
          <a:blip r:embed="rId4"/>
          <a:stretch>
            <a:fillRect/>
          </a:stretch>
        </p:blipFill>
        <p:spPr>
          <a:xfrm>
            <a:off x="3088558" y="1088076"/>
            <a:ext cx="4260603" cy="4596791"/>
          </a:xfrm>
          <a:prstGeom prst="rect">
            <a:avLst/>
          </a:prstGeom>
        </p:spPr>
      </p:pic>
      <p:sp>
        <p:nvSpPr>
          <p:cNvPr id="8" name="TextBox 7">
            <a:extLst>
              <a:ext uri="{FF2B5EF4-FFF2-40B4-BE49-F238E27FC236}">
                <a16:creationId xmlns:a16="http://schemas.microsoft.com/office/drawing/2014/main" id="{0348ECC2-0FB4-435C-BCDE-335F9A371F62}"/>
              </a:ext>
            </a:extLst>
          </p:cNvPr>
          <p:cNvSpPr txBox="1"/>
          <p:nvPr/>
        </p:nvSpPr>
        <p:spPr>
          <a:xfrm>
            <a:off x="7884" y="244366"/>
            <a:ext cx="56335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Metal element </a:t>
            </a:r>
            <a:r>
              <a:rPr kumimoji="1" lang="en-US" b="1" i="0" u="none" strike="noStrike" kern="1200" cap="none" spc="0" normalizeH="0" baseline="0" noProof="0" err="1">
                <a:ln>
                  <a:noFill/>
                </a:ln>
                <a:solidFill>
                  <a:prstClr val="white"/>
                </a:solidFill>
                <a:effectLst/>
                <a:uLnTx/>
                <a:uFillTx/>
                <a:latin typeface="Arial" panose="020B0604020202020204" pitchFamily="34" charset="0"/>
                <a:cs typeface="Arial" panose="020B0604020202020204" pitchFamily="34" charset="0"/>
              </a:rPr>
              <a:t>localisation</a:t>
            </a:r>
            <a:r>
              <a:rPr kumimoji="1" lang="en-US"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in ancient hair</a:t>
            </a:r>
          </a:p>
        </p:txBody>
      </p:sp>
      <p:pic>
        <p:nvPicPr>
          <p:cNvPr id="12" name="Picture 12" descr="A picture containing mountain, outdoor, sky&#10;&#10;Description automatically generated">
            <a:extLst>
              <a:ext uri="{FF2B5EF4-FFF2-40B4-BE49-F238E27FC236}">
                <a16:creationId xmlns:a16="http://schemas.microsoft.com/office/drawing/2014/main" id="{927F1F67-BF6D-4E89-9C1F-23399760113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243402" y="16448"/>
            <a:ext cx="1770757" cy="1204218"/>
          </a:xfrm>
          <a:prstGeom prst="rect">
            <a:avLst/>
          </a:prstGeom>
        </p:spPr>
      </p:pic>
      <p:pic>
        <p:nvPicPr>
          <p:cNvPr id="7" name="Picture 12" descr="A picture containing logo&#10;&#10;Description automatically generated">
            <a:extLst>
              <a:ext uri="{FF2B5EF4-FFF2-40B4-BE49-F238E27FC236}">
                <a16:creationId xmlns:a16="http://schemas.microsoft.com/office/drawing/2014/main" id="{1A50EA14-6B83-462C-8BD9-72CAA97AE236}"/>
              </a:ext>
            </a:extLst>
          </p:cNvPr>
          <p:cNvPicPr>
            <a:picLocks noChangeAspect="1"/>
          </p:cNvPicPr>
          <p:nvPr/>
        </p:nvPicPr>
        <p:blipFill>
          <a:blip r:embed="rId6"/>
          <a:stretch>
            <a:fillRect/>
          </a:stretch>
        </p:blipFill>
        <p:spPr>
          <a:xfrm>
            <a:off x="11053148" y="21281"/>
            <a:ext cx="923926" cy="1151911"/>
          </a:xfrm>
          <a:prstGeom prst="rect">
            <a:avLst/>
          </a:prstGeom>
        </p:spPr>
      </p:pic>
      <p:pic>
        <p:nvPicPr>
          <p:cNvPr id="14" name="図 13" descr="テキスト&#10;&#10;自動的に生成された説明">
            <a:extLst>
              <a:ext uri="{FF2B5EF4-FFF2-40B4-BE49-F238E27FC236}">
                <a16:creationId xmlns:a16="http://schemas.microsoft.com/office/drawing/2014/main" id="{08AE3F51-87C1-4446-90DE-579817970EA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17546" y="1389662"/>
            <a:ext cx="3767512" cy="5022761"/>
          </a:xfrm>
          <a:prstGeom prst="rect">
            <a:avLst/>
          </a:prstGeom>
          <a:ln w="57150">
            <a:solidFill>
              <a:schemeClr val="tx1"/>
            </a:solidFill>
          </a:ln>
        </p:spPr>
      </p:pic>
      <p:pic>
        <p:nvPicPr>
          <p:cNvPr id="6" name="図 5">
            <a:extLst>
              <a:ext uri="{FF2B5EF4-FFF2-40B4-BE49-F238E27FC236}">
                <a16:creationId xmlns:a16="http://schemas.microsoft.com/office/drawing/2014/main" id="{707F0D85-1024-43B8-8F55-3617BA8C2DF1}"/>
              </a:ext>
            </a:extLst>
          </p:cNvPr>
          <p:cNvPicPr>
            <a:picLocks noChangeAspect="1"/>
          </p:cNvPicPr>
          <p:nvPr/>
        </p:nvPicPr>
        <p:blipFill>
          <a:blip r:embed="rId8"/>
          <a:stretch>
            <a:fillRect/>
          </a:stretch>
        </p:blipFill>
        <p:spPr>
          <a:xfrm>
            <a:off x="5501550" y="1328864"/>
            <a:ext cx="6478892" cy="3637273"/>
          </a:xfrm>
          <a:prstGeom prst="rect">
            <a:avLst/>
          </a:prstGeom>
          <a:ln w="38100">
            <a:solidFill>
              <a:srgbClr val="203864"/>
            </a:solidFill>
          </a:ln>
        </p:spPr>
      </p:pic>
      <p:pic>
        <p:nvPicPr>
          <p:cNvPr id="10" name="Picture 1027" descr="C:\Documents and Settings\user\Desktop\pics for ICSAA paper\ICSAA pics ready to insert\DSCN7345 hair IUR 3211.JPG">
            <a:extLst>
              <a:ext uri="{FF2B5EF4-FFF2-40B4-BE49-F238E27FC236}">
                <a16:creationId xmlns:a16="http://schemas.microsoft.com/office/drawing/2014/main" id="{9131A43E-4384-8139-E831-EFE762326DA7}"/>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5586349" y="-2475"/>
            <a:ext cx="1313216" cy="1322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A picture containing ground, outdoor, person, sand&#10;&#10;Description automatically generated">
            <a:extLst>
              <a:ext uri="{FF2B5EF4-FFF2-40B4-BE49-F238E27FC236}">
                <a16:creationId xmlns:a16="http://schemas.microsoft.com/office/drawing/2014/main" id="{CB06A559-8B50-FE61-5822-FF36102EFF02}"/>
              </a:ext>
            </a:extLst>
          </p:cNvPr>
          <p:cNvPicPr>
            <a:picLocks noChangeAspect="1"/>
          </p:cNvPicPr>
          <p:nvPr/>
        </p:nvPicPr>
        <p:blipFill>
          <a:blip r:embed="rId10"/>
          <a:stretch>
            <a:fillRect/>
          </a:stretch>
        </p:blipFill>
        <p:spPr>
          <a:xfrm>
            <a:off x="123" y="1088998"/>
            <a:ext cx="3089563" cy="4608788"/>
          </a:xfrm>
          <a:prstGeom prst="rect">
            <a:avLst/>
          </a:prstGeom>
        </p:spPr>
      </p:pic>
    </p:spTree>
    <p:extLst>
      <p:ext uri="{BB962C8B-B14F-4D97-AF65-F5344CB8AC3E}">
        <p14:creationId xmlns:p14="http://schemas.microsoft.com/office/powerpoint/2010/main" val="284928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829F4B-86AC-11D8-FC88-5FFD4C0C769C}"/>
              </a:ext>
            </a:extLst>
          </p:cNvPr>
          <p:cNvSpPr>
            <a:spLocks noGrp="1"/>
          </p:cNvSpPr>
          <p:nvPr>
            <p:ph idx="1"/>
          </p:nvPr>
        </p:nvSpPr>
        <p:spPr/>
        <p:txBody>
          <a:bodyPr/>
          <a:lstStyle/>
          <a:p>
            <a:endParaRPr lang="en-US"/>
          </a:p>
        </p:txBody>
      </p:sp>
      <p:pic>
        <p:nvPicPr>
          <p:cNvPr id="4" name="Picture 4" descr="A picture containing indoor, toilet&#10;&#10;Description automatically generated">
            <a:extLst>
              <a:ext uri="{FF2B5EF4-FFF2-40B4-BE49-F238E27FC236}">
                <a16:creationId xmlns:a16="http://schemas.microsoft.com/office/drawing/2014/main" id="{E926D80F-372D-B9C4-93A4-83422440A884}"/>
              </a:ext>
            </a:extLst>
          </p:cNvPr>
          <p:cNvPicPr>
            <a:picLocks noChangeAspect="1"/>
          </p:cNvPicPr>
          <p:nvPr/>
        </p:nvPicPr>
        <p:blipFill>
          <a:blip r:embed="rId2"/>
          <a:stretch>
            <a:fillRect/>
          </a:stretch>
        </p:blipFill>
        <p:spPr>
          <a:xfrm>
            <a:off x="6551369" y="-2909"/>
            <a:ext cx="5138880" cy="6019008"/>
          </a:xfrm>
          <a:prstGeom prst="rect">
            <a:avLst/>
          </a:prstGeom>
        </p:spPr>
      </p:pic>
      <p:pic>
        <p:nvPicPr>
          <p:cNvPr id="6" name="Picture 1027" descr="C:\Documents and Settings\user\Desktop\pics for ICSAA paper\ICSAA pics ready to insert\DSCN7345 hair IUR 3211.JPG">
            <a:extLst>
              <a:ext uri="{FF2B5EF4-FFF2-40B4-BE49-F238E27FC236}">
                <a16:creationId xmlns:a16="http://schemas.microsoft.com/office/drawing/2014/main" id="{A1E4393A-4A82-C93A-648B-4A4F664424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5623" y="-2475"/>
            <a:ext cx="6058395" cy="601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33300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C5EA0AF3-AA58-554F-9FB2-68C856454E67}"/>
              </a:ext>
            </a:extLst>
          </p:cNvPr>
          <p:cNvSpPr txBox="1"/>
          <p:nvPr/>
        </p:nvSpPr>
        <p:spPr>
          <a:xfrm>
            <a:off x="76012" y="979607"/>
            <a:ext cx="5864742" cy="4801314"/>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altLang="ja-JP" sz="1800">
                <a:effectLst/>
                <a:ea typeface="Meiryo UI"/>
                <a:cs typeface="Arial"/>
              </a:rPr>
              <a:t>production and manufacturing of copper has an extensive history in South West Asia, and the Eastern Mediterranean</a:t>
            </a:r>
          </a:p>
          <a:p>
            <a:pPr marL="285750" indent="-285750">
              <a:buFont typeface="Arial" panose="020B0604020202020204" pitchFamily="34" charset="0"/>
              <a:buChar char="•"/>
            </a:pPr>
            <a:r>
              <a:rPr lang="en-US" altLang="ja-JP" sz="1800">
                <a:effectLst/>
                <a:ea typeface="Meiryo UI"/>
                <a:cs typeface="Arial"/>
              </a:rPr>
              <a:t>written records </a:t>
            </a:r>
            <a:r>
              <a:rPr lang="en-US" altLang="ja-JP">
                <a:ea typeface="Meiryo UI"/>
                <a:cs typeface="Arial"/>
              </a:rPr>
              <a:t>on </a:t>
            </a:r>
            <a:r>
              <a:rPr lang="en-US" altLang="ja-JP" sz="1800">
                <a:effectLst/>
                <a:ea typeface="Meiryo UI"/>
                <a:cs typeface="Arial"/>
              </a:rPr>
              <a:t>the detrimental effects to human health</a:t>
            </a:r>
            <a:r>
              <a:rPr lang="en-US" altLang="ja-JP">
                <a:ea typeface="Meiryo UI"/>
                <a:cs typeface="Arial"/>
              </a:rPr>
              <a:t> of</a:t>
            </a:r>
            <a:r>
              <a:rPr lang="en-US" altLang="ja-JP" sz="1800">
                <a:effectLst/>
                <a:ea typeface="Meiryo UI"/>
                <a:cs typeface="Arial"/>
              </a:rPr>
              <a:t> some ancient mining practices</a:t>
            </a:r>
            <a:r>
              <a:rPr lang="en-US" altLang="ja-JP">
                <a:ea typeface="Meiryo UI"/>
                <a:cs typeface="Arial"/>
              </a:rPr>
              <a:t> </a:t>
            </a:r>
            <a:endParaRPr lang="en-US" altLang="ja-JP" sz="1800">
              <a:effectLst/>
              <a:ea typeface="Meiryo UI" panose="020B0604030504040204" pitchFamily="50" charset="-128"/>
              <a:cs typeface="Arial" panose="020B0604020202020204" pitchFamily="34" charset="0"/>
            </a:endParaRPr>
          </a:p>
          <a:p>
            <a:pPr marL="742950" lvl="1" indent="-285750">
              <a:buFont typeface="Arial" panose="020B0604020202020204" pitchFamily="34" charset="0"/>
              <a:buChar char="•"/>
            </a:pPr>
            <a:r>
              <a:rPr lang="en-US" altLang="ja-JP">
                <a:effectLst/>
                <a:ea typeface="Meiryo UI"/>
                <a:cs typeface="Arial"/>
              </a:rPr>
              <a:t>Xenophon (434–359 BCE), Lucretius (98–55 BCE)</a:t>
            </a:r>
            <a:r>
              <a:rPr lang="en-US" altLang="ja-JP">
                <a:ea typeface="Meiryo UI"/>
                <a:cs typeface="Arial"/>
              </a:rPr>
              <a:t> </a:t>
            </a:r>
          </a:p>
          <a:p>
            <a:pPr marL="1200150" lvl="2" indent="-285750">
              <a:buFont typeface="Arial" panose="020B0604020202020204" pitchFamily="34" charset="0"/>
              <a:buChar char="•"/>
            </a:pPr>
            <a:r>
              <a:rPr lang="en-US" altLang="ja-JP">
                <a:effectLst/>
                <a:ea typeface="Meiryo UI"/>
                <a:cs typeface="Arial"/>
              </a:rPr>
              <a:t>smoke of lead mines in Attica was harmful to human health</a:t>
            </a:r>
          </a:p>
          <a:p>
            <a:pPr marL="742950" lvl="1" indent="-285750">
              <a:buFont typeface="Arial" panose="020B0604020202020204" pitchFamily="34" charset="0"/>
              <a:buChar char="•"/>
            </a:pPr>
            <a:r>
              <a:rPr lang="en-US" altLang="ja-JP">
                <a:effectLst/>
                <a:ea typeface="Meiryo UI"/>
                <a:cs typeface="Arial"/>
              </a:rPr>
              <a:t>Pliny</a:t>
            </a:r>
            <a:r>
              <a:rPr lang="en-US" altLang="ja-JP">
                <a:ea typeface="Meiryo UI"/>
                <a:cs typeface="Arial"/>
              </a:rPr>
              <a:t> </a:t>
            </a:r>
            <a:endParaRPr lang="en-US" altLang="ja-JP">
              <a:effectLst/>
              <a:ea typeface="Meiryo UI" panose="020B0604030504040204" pitchFamily="50" charset="-128"/>
              <a:cs typeface="Arial" panose="020B0604020202020204" pitchFamily="34" charset="0"/>
            </a:endParaRPr>
          </a:p>
          <a:p>
            <a:pPr marL="1200150" lvl="2" indent="-285750">
              <a:buFont typeface="Arial" panose="020B0604020202020204" pitchFamily="34" charset="0"/>
              <a:buChar char="•"/>
            </a:pPr>
            <a:r>
              <a:rPr lang="en-US" altLang="ja-JP">
                <a:effectLst/>
                <a:ea typeface="Meiryo UI"/>
                <a:cs typeface="Arial"/>
              </a:rPr>
              <a:t>‘exhalations from silver mines (i.e. galena mines) are dangerous to all animals’</a:t>
            </a:r>
            <a:r>
              <a:rPr lang="en-US" altLang="ja-JP">
                <a:ea typeface="Meiryo UI"/>
                <a:cs typeface="Arial"/>
              </a:rPr>
              <a:t> </a:t>
            </a:r>
            <a:endParaRPr lang="en-US" altLang="ja-JP">
              <a:effectLst/>
              <a:ea typeface="Meiryo UI" panose="020B0604030504040204" pitchFamily="50" charset="-128"/>
              <a:cs typeface="Arial" panose="020B0604020202020204" pitchFamily="34" charset="0"/>
            </a:endParaRPr>
          </a:p>
          <a:p>
            <a:pPr marL="285750" indent="-285750">
              <a:buFont typeface="Arial" panose="020B0604020202020204" pitchFamily="34" charset="0"/>
              <a:buChar char="•"/>
            </a:pPr>
            <a:r>
              <a:rPr lang="en-US" altLang="ja-JP">
                <a:effectLst/>
                <a:ea typeface="Meiryo UI"/>
                <a:cs typeface="Arial"/>
              </a:rPr>
              <a:t>we have very little evidence as to human health in relation to e.g. copper mining and manufacturing during the prehistoric periods</a:t>
            </a:r>
            <a:r>
              <a:rPr lang="en-US" altLang="ja-JP">
                <a:ea typeface="Meiryo UI"/>
                <a:cs typeface="Arial"/>
              </a:rPr>
              <a:t> </a:t>
            </a:r>
          </a:p>
          <a:p>
            <a:pPr marL="285750" indent="-285750">
              <a:buFont typeface="Arial" panose="020B0604020202020204" pitchFamily="34" charset="0"/>
              <a:buChar char="•"/>
            </a:pPr>
            <a:r>
              <a:rPr lang="en-US" altLang="ja-JP">
                <a:ea typeface="Meiryo UI"/>
                <a:cs typeface="Arial"/>
              </a:rPr>
              <a:t>-&gt; human remains as source of critical data answering a key archaeological question </a:t>
            </a:r>
            <a:endParaRPr lang="en-US">
              <a:ea typeface="Meiryo UI"/>
              <a:cs typeface="Calibri" panose="020F0502020204030204"/>
            </a:endParaRPr>
          </a:p>
          <a:p>
            <a:pPr marL="285750" indent="-285750">
              <a:buFont typeface="Arial" panose="020B0604020202020204" pitchFamily="34" charset="0"/>
              <a:buChar char="•"/>
            </a:pPr>
            <a:r>
              <a:rPr lang="en-US" altLang="ja-JP">
                <a:ea typeface="Meiryo UI"/>
                <a:cs typeface="Arial"/>
              </a:rPr>
              <a:t>data acquisition on hair requires SR source</a:t>
            </a:r>
            <a:endParaRPr lang="en-US">
              <a:cs typeface="Calibri"/>
            </a:endParaRPr>
          </a:p>
        </p:txBody>
      </p:sp>
      <p:pic>
        <p:nvPicPr>
          <p:cNvPr id="4098" name="Picture 2">
            <a:extLst>
              <a:ext uri="{FF2B5EF4-FFF2-40B4-BE49-F238E27FC236}">
                <a16:creationId xmlns:a16="http://schemas.microsoft.com/office/drawing/2014/main" id="{57F73275-5E9E-254C-034B-F60737A8A06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13052" y="1550166"/>
            <a:ext cx="5722118" cy="3398058"/>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5">
            <a:extLst>
              <a:ext uri="{FF2B5EF4-FFF2-40B4-BE49-F238E27FC236}">
                <a16:creationId xmlns:a16="http://schemas.microsoft.com/office/drawing/2014/main" id="{39A655FD-21F8-5B17-A1E0-BEA56BF2D787}"/>
              </a:ext>
            </a:extLst>
          </p:cNvPr>
          <p:cNvSpPr txBox="1"/>
          <p:nvPr/>
        </p:nvSpPr>
        <p:spPr>
          <a:xfrm>
            <a:off x="6304128" y="4363449"/>
            <a:ext cx="5722118" cy="584775"/>
          </a:xfrm>
          <a:prstGeom prst="rect">
            <a:avLst/>
          </a:prstGeom>
          <a:solidFill>
            <a:schemeClr val="tx1">
              <a:alpha val="50000"/>
            </a:schemeClr>
          </a:solidFill>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sz="1600" b="0" i="0">
                <a:solidFill>
                  <a:schemeClr val="bg1"/>
                </a:solidFill>
                <a:effectLst/>
              </a:rPr>
              <a:t>Reconstructed image of smelting site of Almas (c. 400BCE), Cyprus</a:t>
            </a:r>
          </a:p>
          <a:p>
            <a:pPr algn="l"/>
            <a:r>
              <a:rPr lang="en-US" altLang="ja-JP" sz="1600">
                <a:solidFill>
                  <a:schemeClr val="bg1"/>
                </a:solidFill>
              </a:rPr>
              <a:t>©Cyprus Tourism </a:t>
            </a:r>
            <a:r>
              <a:rPr lang="en-US" altLang="ja-JP" sz="1600" err="1">
                <a:solidFill>
                  <a:schemeClr val="bg1"/>
                </a:solidFill>
              </a:rPr>
              <a:t>Organisation</a:t>
            </a:r>
            <a:endParaRPr lang="en-US" altLang="ja-JP" sz="1600" b="0" i="0">
              <a:solidFill>
                <a:schemeClr val="bg1"/>
              </a:solidFill>
              <a:effectLst/>
            </a:endParaRPr>
          </a:p>
        </p:txBody>
      </p:sp>
      <p:pic>
        <p:nvPicPr>
          <p:cNvPr id="12" name="Picture 8">
            <a:extLst>
              <a:ext uri="{FF2B5EF4-FFF2-40B4-BE49-F238E27FC236}">
                <a16:creationId xmlns:a16="http://schemas.microsoft.com/office/drawing/2014/main" id="{138F21A0-FC69-8C89-F3F9-214F943F8B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2" y="1"/>
            <a:ext cx="7511568" cy="871268"/>
          </a:xfrm>
          <a:prstGeom prst="rect">
            <a:avLst/>
          </a:prstGeom>
        </p:spPr>
      </p:pic>
      <p:sp>
        <p:nvSpPr>
          <p:cNvPr id="13" name="TextBox 7">
            <a:extLst>
              <a:ext uri="{FF2B5EF4-FFF2-40B4-BE49-F238E27FC236}">
                <a16:creationId xmlns:a16="http://schemas.microsoft.com/office/drawing/2014/main" id="{004F6401-19EF-D5F6-36BA-48473BE9CDD8}"/>
              </a:ext>
            </a:extLst>
          </p:cNvPr>
          <p:cNvSpPr txBox="1"/>
          <p:nvPr/>
        </p:nvSpPr>
        <p:spPr>
          <a:xfrm>
            <a:off x="-361571" y="250139"/>
            <a:ext cx="76193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kumimoji="1" lang="en-US" b="1">
                <a:solidFill>
                  <a:schemeClr val="bg1"/>
                </a:solidFill>
                <a:latin typeface="Arial"/>
                <a:cs typeface="Arial"/>
              </a:rPr>
              <a:t>Key question in archaeology: Metal exploitation and health</a:t>
            </a:r>
            <a:endParaRPr lang="en-US" b="1" i="0" u="none" strike="noStrike" kern="1200" cap="none" spc="0" normalizeH="0" baseline="0" noProof="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6927724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A picture containing ground, outdoor, person, sand&#10;&#10;Description automatically generated">
            <a:extLst>
              <a:ext uri="{FF2B5EF4-FFF2-40B4-BE49-F238E27FC236}">
                <a16:creationId xmlns:a16="http://schemas.microsoft.com/office/drawing/2014/main" id="{5C8CB53D-CD4F-4DA0-807A-091C73622EDB}"/>
              </a:ext>
            </a:extLst>
          </p:cNvPr>
          <p:cNvPicPr>
            <a:picLocks noChangeAspect="1"/>
          </p:cNvPicPr>
          <p:nvPr/>
        </p:nvPicPr>
        <p:blipFill>
          <a:blip r:embed="rId3"/>
          <a:stretch>
            <a:fillRect/>
          </a:stretch>
        </p:blipFill>
        <p:spPr>
          <a:xfrm>
            <a:off x="8441500" y="1059310"/>
            <a:ext cx="3089563" cy="4608788"/>
          </a:xfrm>
          <a:prstGeom prst="rect">
            <a:avLst/>
          </a:prstGeom>
        </p:spPr>
      </p:pic>
      <p:sp>
        <p:nvSpPr>
          <p:cNvPr id="4" name="TextBox 3">
            <a:extLst>
              <a:ext uri="{FF2B5EF4-FFF2-40B4-BE49-F238E27FC236}">
                <a16:creationId xmlns:a16="http://schemas.microsoft.com/office/drawing/2014/main" id="{8D0127AA-48D2-4538-B43A-2D72126445E5}"/>
              </a:ext>
            </a:extLst>
          </p:cNvPr>
          <p:cNvSpPr txBox="1"/>
          <p:nvPr/>
        </p:nvSpPr>
        <p:spPr>
          <a:xfrm>
            <a:off x="440837" y="1000831"/>
            <a:ext cx="6477255"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b="1">
              <a:latin typeface="Calibri" panose="020F0502020204030204"/>
              <a:cs typeface="Calibri"/>
            </a:endParaRPr>
          </a:p>
          <a:p>
            <a:pPr marL="285750" indent="-285750">
              <a:buFont typeface="Arial"/>
              <a:buChar char="•"/>
              <a:defRPr/>
            </a:pPr>
            <a:r>
              <a:rPr kumimoji="1" lang="en-US" sz="2200">
                <a:latin typeface="Calibri" panose="020F0502020204030204"/>
              </a:rPr>
              <a:t>biogenetic versus diagenetic/environmental uptake of metals</a:t>
            </a:r>
            <a:endParaRPr lang="en-US" sz="2200">
              <a:latin typeface="Calibri" panose="020F0502020204030204"/>
              <a:cs typeface="Calibri"/>
            </a:endParaRPr>
          </a:p>
          <a:p>
            <a:pPr>
              <a:defRPr/>
            </a:pPr>
            <a:endParaRPr lang="en-US" sz="2200">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1" lang="en-US" sz="2200">
                <a:latin typeface="Calibri" panose="020F0502020204030204"/>
              </a:rPr>
              <a:t>potential</a:t>
            </a:r>
            <a:r>
              <a:rPr kumimoji="1" lang="en-US" sz="2200" b="0" i="0" u="none" strike="noStrike" kern="1200" cap="none" spc="0" normalizeH="0" baseline="0" noProof="0">
                <a:ln>
                  <a:noFill/>
                </a:ln>
                <a:effectLst/>
                <a:uLnTx/>
                <a:uFillTx/>
                <a:latin typeface="Calibri" panose="020F0502020204030204"/>
                <a:ea typeface="+mn-ea"/>
                <a:cs typeface="+mn-cs"/>
              </a:rPr>
              <a:t> sources of exposure in the past: </a:t>
            </a:r>
            <a:endParaRPr lang="en-US" sz="2200" b="0" i="0" u="none" strike="noStrike" kern="1200" cap="none" spc="0" normalizeH="0" baseline="0" noProof="0">
              <a:ln>
                <a:noFill/>
              </a:ln>
              <a:effectLst/>
              <a:uLnTx/>
              <a:uFillTx/>
              <a:latin typeface="Calibri" panose="020F0502020204030204"/>
              <a:ea typeface="+mn-lt"/>
              <a:cs typeface="Calibri" panose="020F0502020204030204"/>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1" lang="en-US" sz="2200" b="0" i="0" u="none" strike="noStrike" kern="1200" cap="none" spc="0" normalizeH="0" baseline="0" noProof="0">
                <a:ln>
                  <a:noFill/>
                </a:ln>
                <a:effectLst/>
                <a:uLnTx/>
                <a:uFillTx/>
                <a:latin typeface="Calibri" panose="020F0502020204030204"/>
                <a:ea typeface="+mn-ea"/>
                <a:cs typeface="+mn-cs"/>
              </a:rPr>
              <a:t>legacy soil contamination (inhalation, ingestion) </a:t>
            </a:r>
            <a:endParaRPr lang="en-US" sz="2200" b="0" i="0" u="none" strike="noStrike" kern="1200" cap="none" spc="0" normalizeH="0" baseline="0" noProof="0">
              <a:ln>
                <a:noFill/>
              </a:ln>
              <a:effectLst/>
              <a:uLnTx/>
              <a:uFillTx/>
              <a:latin typeface="Calibri" panose="020F0502020204030204"/>
              <a:ea typeface="+mn-lt"/>
              <a:cs typeface="Calibri" panose="020F0502020204030204"/>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1" lang="en-US" sz="2200" b="0" i="0" u="none" strike="noStrike" kern="1200" cap="none" spc="0" normalizeH="0" baseline="0" noProof="0">
                <a:ln>
                  <a:noFill/>
                </a:ln>
                <a:effectLst/>
                <a:uLnTx/>
                <a:uFillTx/>
                <a:latin typeface="Calibri" panose="020F0502020204030204"/>
                <a:ea typeface="+mn-ea"/>
                <a:cs typeface="+mn-cs"/>
              </a:rPr>
              <a:t>contaminated food and water (ingestion) </a:t>
            </a:r>
            <a:endParaRPr lang="en-US" sz="2200" b="0" i="0" u="none" strike="noStrike" kern="1200" cap="none" spc="0" normalizeH="0" baseline="0" noProof="0">
              <a:ln>
                <a:noFill/>
              </a:ln>
              <a:effectLst/>
              <a:uLnTx/>
              <a:uFillTx/>
              <a:latin typeface="Calibri" panose="020F0502020204030204"/>
              <a:ea typeface="+mn-lt"/>
              <a:cs typeface="Calibri" panose="020F0502020204030204"/>
            </a:endParaRPr>
          </a:p>
          <a:p>
            <a:pPr marL="742950" lvl="1" indent="-285750">
              <a:buFont typeface="Arial"/>
              <a:buChar char="•"/>
              <a:defRPr/>
            </a:pPr>
            <a:r>
              <a:rPr kumimoji="1" lang="en-US" sz="2200" b="0" i="0" u="none" strike="noStrike" kern="1200" cap="none" spc="0" normalizeH="0" baseline="0" noProof="0">
                <a:ln>
                  <a:noFill/>
                </a:ln>
                <a:effectLst/>
                <a:uLnTx/>
                <a:uFillTx/>
                <a:latin typeface="Calibri" panose="020F0502020204030204"/>
                <a:ea typeface="+mn-ea"/>
                <a:cs typeface="+mn-cs"/>
              </a:rPr>
              <a:t>pigments in crafts,</a:t>
            </a:r>
            <a:r>
              <a:rPr kumimoji="1" lang="en-US" sz="2200">
                <a:latin typeface="Calibri" panose="020F0502020204030204"/>
              </a:rPr>
              <a:t> </a:t>
            </a:r>
            <a:r>
              <a:rPr kumimoji="1" lang="en-US" sz="2200" b="0" i="0" u="none" strike="noStrike" kern="1200" cap="none" spc="0" normalizeH="0" baseline="0" noProof="0">
                <a:ln>
                  <a:noFill/>
                </a:ln>
                <a:effectLst/>
                <a:uLnTx/>
                <a:uFillTx/>
                <a:latin typeface="Calibri" panose="020F0502020204030204"/>
                <a:ea typeface="+mn-ea"/>
                <a:cs typeface="+mn-cs"/>
              </a:rPr>
              <a:t>cosmetics </a:t>
            </a:r>
            <a:r>
              <a:rPr kumimoji="1" lang="en-US" sz="2200" b="0" i="0" u="none" strike="noStrike" kern="1200" cap="none" spc="0" normalizeH="0" baseline="0" noProof="0" err="1">
                <a:ln>
                  <a:noFill/>
                </a:ln>
                <a:effectLst/>
                <a:uLnTx/>
                <a:uFillTx/>
                <a:latin typeface="Calibri" panose="020F0502020204030204"/>
                <a:ea typeface="+mn-ea"/>
                <a:cs typeface="+mn-cs"/>
              </a:rPr>
              <a:t>etc</a:t>
            </a:r>
            <a:r>
              <a:rPr kumimoji="1" lang="en-US" sz="2200" b="0" i="0" u="none" strike="noStrike" kern="1200" cap="none" spc="0" normalizeH="0" baseline="0" noProof="0">
                <a:ln>
                  <a:noFill/>
                </a:ln>
                <a:effectLst/>
                <a:uLnTx/>
                <a:uFillTx/>
                <a:latin typeface="Calibri" panose="020F0502020204030204"/>
                <a:ea typeface="+mn-ea"/>
                <a:cs typeface="+mn-cs"/>
              </a:rPr>
              <a:t> (absorption/ingestion/inhalation)   </a:t>
            </a:r>
            <a:endParaRPr lang="en-US" sz="2200" b="0" i="0" u="none" strike="noStrike" kern="1200" cap="none" spc="0" normalizeH="0" baseline="0" noProof="0">
              <a:ln>
                <a:noFill/>
              </a:ln>
              <a:effectLst/>
              <a:uLnTx/>
              <a:uFillTx/>
              <a:latin typeface="Calibri" panose="020F0502020204030204"/>
              <a:ea typeface="+mn-lt"/>
              <a:cs typeface="Calibri" panose="020F0502020204030204"/>
            </a:endParaRPr>
          </a:p>
        </p:txBody>
      </p:sp>
      <p:sp>
        <p:nvSpPr>
          <p:cNvPr id="12" name="テキスト ボックス 11">
            <a:extLst>
              <a:ext uri="{FF2B5EF4-FFF2-40B4-BE49-F238E27FC236}">
                <a16:creationId xmlns:a16="http://schemas.microsoft.com/office/drawing/2014/main" id="{3DBD771E-5CA0-C845-BB8E-E9923A79C395}"/>
              </a:ext>
            </a:extLst>
          </p:cNvPr>
          <p:cNvSpPr txBox="1"/>
          <p:nvPr/>
        </p:nvSpPr>
        <p:spPr>
          <a:xfrm>
            <a:off x="440837" y="4559726"/>
            <a:ext cx="6931228" cy="769441"/>
          </a:xfrm>
          <a:prstGeom prst="rect">
            <a:avLst/>
          </a:prstGeom>
          <a:noFill/>
        </p:spPr>
        <p:txBody>
          <a:bodyPr wrap="square" lIns="91440" tIns="45720" rIns="91440" bIns="45720" anchor="t">
            <a:spAutoFit/>
          </a:bodyPr>
          <a:lstStyle/>
          <a:p>
            <a:pPr>
              <a:buFont typeface="Wingdings" panose="05000000000000000000" pitchFamily="2" charset="2"/>
              <a:buChar char="Ø"/>
            </a:pPr>
            <a:r>
              <a:rPr lang="en-US" altLang="en-US" sz="2200"/>
              <a:t>first study of biogenic versus diagenetic metal element </a:t>
            </a:r>
            <a:r>
              <a:rPr lang="en-US" altLang="en-US" sz="2200" err="1"/>
              <a:t>localisation</a:t>
            </a:r>
            <a:r>
              <a:rPr lang="en-US" altLang="en-US" sz="2200"/>
              <a:t> in ancient human hair at 1 </a:t>
            </a:r>
            <a:r>
              <a:rPr lang="en-GB" altLang="en-US" sz="2200"/>
              <a:t>µm resolution</a:t>
            </a:r>
            <a:endParaRPr lang="en-US" altLang="en-US" sz="2200"/>
          </a:p>
        </p:txBody>
      </p:sp>
      <p:pic>
        <p:nvPicPr>
          <p:cNvPr id="13" name="Picture 8">
            <a:extLst>
              <a:ext uri="{FF2B5EF4-FFF2-40B4-BE49-F238E27FC236}">
                <a16:creationId xmlns:a16="http://schemas.microsoft.com/office/drawing/2014/main" id="{8F3C50AF-E476-40BD-6FF4-038B8F5FBF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52" y="1"/>
            <a:ext cx="10997374" cy="871268"/>
          </a:xfrm>
          <a:prstGeom prst="rect">
            <a:avLst/>
          </a:prstGeom>
        </p:spPr>
      </p:pic>
      <p:sp>
        <p:nvSpPr>
          <p:cNvPr id="14" name="TextBox 7">
            <a:extLst>
              <a:ext uri="{FF2B5EF4-FFF2-40B4-BE49-F238E27FC236}">
                <a16:creationId xmlns:a16="http://schemas.microsoft.com/office/drawing/2014/main" id="{90714F4C-3334-04A6-B458-36E8E985AB5D}"/>
              </a:ext>
            </a:extLst>
          </p:cNvPr>
          <p:cNvSpPr txBox="1"/>
          <p:nvPr/>
        </p:nvSpPr>
        <p:spPr>
          <a:xfrm>
            <a:off x="2112" y="244366"/>
            <a:ext cx="106920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1" lang="en-US" b="1">
                <a:solidFill>
                  <a:schemeClr val="bg1"/>
                </a:solidFill>
                <a:latin typeface="Arial" panose="020B0604020202020204" pitchFamily="34" charset="0"/>
                <a:ea typeface="+mn-lt"/>
                <a:cs typeface="Arial" panose="020B0604020202020204" pitchFamily="34" charset="0"/>
              </a:rPr>
              <a:t>Key archaeological question: Effects of intensive metal and craft work on human health?</a:t>
            </a:r>
            <a:endParaRPr lang="en-US">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5878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026">
            <a:extLst>
              <a:ext uri="{FF2B5EF4-FFF2-40B4-BE49-F238E27FC236}">
                <a16:creationId xmlns:a16="http://schemas.microsoft.com/office/drawing/2014/main" id="{0202587E-7E1C-4C73-921C-6D53DC334AD4}"/>
              </a:ext>
            </a:extLst>
          </p:cNvPr>
          <p:cNvSpPr>
            <a:spLocks noGrp="1"/>
          </p:cNvSpPr>
          <p:nvPr>
            <p:ph type="ctrTitle"/>
          </p:nvPr>
        </p:nvSpPr>
        <p:spPr>
          <a:xfrm>
            <a:off x="1637414" y="5363240"/>
            <a:ext cx="4953000" cy="466060"/>
          </a:xfrm>
        </p:spPr>
        <p:txBody>
          <a:bodyPr/>
          <a:lstStyle/>
          <a:p>
            <a:pPr eaLnBrk="1" hangingPunct="1"/>
            <a:r>
              <a:rPr lang="en-GB" altLang="en-US" sz="1600" b="1" i="1">
                <a:latin typeface="+mn-lt"/>
              </a:rPr>
              <a:t>Ancient human hair, IUR 3211, cranium, posterior</a:t>
            </a:r>
          </a:p>
        </p:txBody>
      </p:sp>
      <p:pic>
        <p:nvPicPr>
          <p:cNvPr id="24578" name="Picture 1027" descr="C:\Documents and Settings\user\Desktop\pics for ICSAA paper\ICSAA pics ready to insert\DSCN7345 hair IUR 3211.JPG">
            <a:extLst>
              <a:ext uri="{FF2B5EF4-FFF2-40B4-BE49-F238E27FC236}">
                <a16:creationId xmlns:a16="http://schemas.microsoft.com/office/drawing/2014/main" id="{C53C3AA9-3210-46FC-A4E6-DC6881977BB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5410200"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a:extLst>
              <a:ext uri="{FF2B5EF4-FFF2-40B4-BE49-F238E27FC236}">
                <a16:creationId xmlns:a16="http://schemas.microsoft.com/office/drawing/2014/main" id="{53F44754-0A76-4E0F-B314-6176F08EA7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34200" y="0"/>
            <a:ext cx="3733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a:extLst>
              <a:ext uri="{FF2B5EF4-FFF2-40B4-BE49-F238E27FC236}">
                <a16:creationId xmlns:a16="http://schemas.microsoft.com/office/drawing/2014/main" id="{02D7D4AF-5865-4E1B-B287-2E626F5FA86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34200" y="2565400"/>
            <a:ext cx="37338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1026">
            <a:extLst>
              <a:ext uri="{FF2B5EF4-FFF2-40B4-BE49-F238E27FC236}">
                <a16:creationId xmlns:a16="http://schemas.microsoft.com/office/drawing/2014/main" id="{8967EC27-0D89-48BE-8060-B5D0C69721A2}"/>
              </a:ext>
            </a:extLst>
          </p:cNvPr>
          <p:cNvSpPr txBox="1">
            <a:spLocks noChangeArrowheads="1"/>
          </p:cNvSpPr>
          <p:nvPr/>
        </p:nvSpPr>
        <p:spPr bwMode="auto">
          <a:xfrm>
            <a:off x="6934200" y="5257800"/>
            <a:ext cx="5066414" cy="728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
              <a:defRPr sz="2800" b="1">
                <a:solidFill>
                  <a:srgbClr val="B00042"/>
                </a:solidFill>
                <a:latin typeface="Calibri" panose="020F0502020204030204" pitchFamily="34" charset="0"/>
                <a:ea typeface="MS PGothic" panose="020B0600070205080204" pitchFamily="34" charset="-128"/>
              </a:defRPr>
            </a:lvl1pPr>
            <a:lvl2pPr marL="742950" indent="-285750">
              <a:spcBef>
                <a:spcPct val="20000"/>
              </a:spcBef>
              <a:buFont typeface="Times" panose="02020603050405020304" pitchFamily="18" charset="0"/>
              <a:buChar char="–"/>
              <a:defRPr sz="2400">
                <a:solidFill>
                  <a:srgbClr val="B00042"/>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rgbClr val="B00042"/>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en-US" sz="1600" b="1" i="1"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t>(a) Light microscopy image of hair strands from HHE8001; (b) SEM image of a hair strand from HHE8001 (x300)</a:t>
            </a:r>
            <a:endParaRPr kumimoji="1" lang="en-GB" altLang="en-US" sz="1600" b="1"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8" name="テキスト ボックス 7">
            <a:extLst>
              <a:ext uri="{FF2B5EF4-FFF2-40B4-BE49-F238E27FC236}">
                <a16:creationId xmlns:a16="http://schemas.microsoft.com/office/drawing/2014/main" id="{A8D66F22-BA55-4FB9-8920-4AB0E247D4BA}"/>
              </a:ext>
            </a:extLst>
          </p:cNvPr>
          <p:cNvSpPr txBox="1"/>
          <p:nvPr/>
        </p:nvSpPr>
        <p:spPr>
          <a:xfrm>
            <a:off x="10210800" y="2092769"/>
            <a:ext cx="4572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en-US" sz="1800" b="1" i="1" u="none" strike="noStrike" kern="1200" cap="none" spc="0" normalizeH="0" baseline="0" noProof="0">
                <a:ln>
                  <a:noFill/>
                </a:ln>
                <a:solidFill>
                  <a:prstClr val="white"/>
                </a:solidFill>
                <a:effectLst/>
                <a:uLnTx/>
                <a:uFillTx/>
                <a:latin typeface="Calibri" panose="020F0502020204030204"/>
                <a:ea typeface="+mn-ea"/>
                <a:cs typeface="+mn-cs"/>
              </a:rPr>
              <a:t>(a) </a:t>
            </a:r>
            <a:endParaRPr kumimoji="1" lang="ja-JP" altLang="en-US" sz="18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6886BF05-CC65-4734-A8FB-21EDA1A0651D}"/>
              </a:ext>
            </a:extLst>
          </p:cNvPr>
          <p:cNvSpPr txBox="1"/>
          <p:nvPr/>
        </p:nvSpPr>
        <p:spPr>
          <a:xfrm>
            <a:off x="10141974" y="4681870"/>
            <a:ext cx="4572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en-US" sz="1800" b="1" i="1" u="none" strike="noStrike" kern="1200" cap="none" spc="0" normalizeH="0" baseline="0" noProof="0">
                <a:ln>
                  <a:noFill/>
                </a:ln>
                <a:solidFill>
                  <a:prstClr val="white"/>
                </a:solidFill>
                <a:effectLst/>
                <a:uLnTx/>
                <a:uFillTx/>
                <a:latin typeface="Calibri" panose="020F0502020204030204"/>
                <a:ea typeface="+mn-ea"/>
                <a:cs typeface="+mn-cs"/>
              </a:rPr>
              <a:t>(b) </a:t>
            </a:r>
            <a:endParaRPr kumimoji="1" lang="ja-JP" altLang="en-US" sz="18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761479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A6E536-D8B6-48EF-9178-D9AB74D86F6E}"/>
              </a:ext>
            </a:extLst>
          </p:cNvPr>
          <p:cNvSpPr txBox="1"/>
          <p:nvPr/>
        </p:nvSpPr>
        <p:spPr>
          <a:xfrm>
            <a:off x="255331" y="1011415"/>
            <a:ext cx="5834957" cy="48351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300" b="1" i="0" u="none" strike="noStrike" kern="1200" cap="none" spc="0" normalizeH="0" baseline="0" noProof="0">
                <a:ln>
                  <a:noFill/>
                </a:ln>
                <a:effectLst/>
                <a:uLnTx/>
                <a:uFillTx/>
                <a:latin typeface="Calibri" panose="020F0502020204030204"/>
                <a:ea typeface="+mn-ea"/>
                <a:cs typeface="+mn-cs"/>
              </a:rPr>
              <a:t>Materials:</a:t>
            </a:r>
          </a:p>
          <a:p>
            <a:pPr marL="342900" indent="-342900">
              <a:buFont typeface="Arial" panose="020B0604020202020204" pitchFamily="34" charset="0"/>
              <a:buChar char="•"/>
              <a:defRPr/>
            </a:pPr>
            <a:r>
              <a:rPr kumimoji="1" lang="en-US" sz="2300" i="0" u="none" strike="noStrike" kern="1200" cap="none" spc="0" normalizeH="0" baseline="0" noProof="0">
                <a:ln>
                  <a:noFill/>
                </a:ln>
                <a:effectLst/>
                <a:uLnTx/>
                <a:uFillTx/>
                <a:latin typeface="Calibri" panose="020F0502020204030204"/>
                <a:ea typeface="+mn-ea"/>
                <a:cs typeface="+mn-cs"/>
              </a:rPr>
              <a:t>ancient hair sections (10 </a:t>
            </a:r>
            <a:r>
              <a:rPr kumimoji="1" lang="en-US" sz="2300" i="0" u="none" strike="noStrike" kern="1200" cap="none" spc="0" normalizeH="0" baseline="0" noProof="0" err="1">
                <a:ln>
                  <a:noFill/>
                </a:ln>
                <a:effectLst/>
                <a:uLnTx/>
                <a:uFillTx/>
                <a:latin typeface="Calibri" panose="020F0502020204030204"/>
                <a:ea typeface="+mn-ea"/>
                <a:cs typeface="+mn-cs"/>
              </a:rPr>
              <a:t>μm</a:t>
            </a:r>
            <a:r>
              <a:rPr kumimoji="1" lang="en-US" sz="2300" i="0" u="none" strike="noStrike" kern="1200" cap="none" spc="0" normalizeH="0" baseline="0" noProof="0">
                <a:ln>
                  <a:noFill/>
                </a:ln>
                <a:effectLst/>
                <a:uLnTx/>
                <a:uFillTx/>
                <a:latin typeface="Calibri" panose="020F0502020204030204"/>
                <a:ea typeface="+mn-ea"/>
                <a:cs typeface="+mn-cs"/>
              </a:rPr>
              <a:t>) of eight individuals (</a:t>
            </a:r>
            <a:r>
              <a:rPr kumimoji="1" lang="en-US" sz="2300">
                <a:latin typeface="Calibri" panose="020F0502020204030204"/>
              </a:rPr>
              <a:t>n=8</a:t>
            </a:r>
            <a:r>
              <a:rPr kumimoji="1" lang="en-US" sz="2300" i="0" u="none" strike="noStrike" kern="1200" cap="none" spc="0" normalizeH="0" baseline="0" noProof="0">
                <a:ln>
                  <a:noFill/>
                </a:ln>
                <a:effectLst/>
                <a:uLnTx/>
                <a:uFillTx/>
                <a:latin typeface="Calibri" panose="020F0502020204030204"/>
                <a:ea typeface="+mn-ea"/>
                <a:cs typeface="+mn-cs"/>
              </a:rPr>
              <a:t>), as well as modern hair controls (</a:t>
            </a:r>
            <a:r>
              <a:rPr kumimoji="1" lang="en-US" sz="2300">
                <a:latin typeface="Calibri" panose="020F0502020204030204"/>
              </a:rPr>
              <a:t>n=2</a:t>
            </a:r>
            <a:r>
              <a:rPr kumimoji="1" lang="en-US" sz="2300" i="0" u="none" strike="noStrike" kern="1200" cap="none" spc="0" normalizeH="0" baseline="0" noProof="0">
                <a:ln>
                  <a:noFill/>
                </a:ln>
                <a:effectLst/>
                <a:uLnTx/>
                <a:uFillTx/>
                <a:latin typeface="Calibri" panose="020F0502020204030204"/>
                <a:ea typeface="+mn-ea"/>
                <a:cs typeface="+mn-cs"/>
              </a:rPr>
              <a:t>)</a:t>
            </a:r>
            <a:r>
              <a:rPr kumimoji="1" lang="en-US" sz="2300" b="1">
                <a:latin typeface="Calibri" panose="020F0502020204030204"/>
              </a:rPr>
              <a:t> </a:t>
            </a:r>
            <a:endParaRPr lang="en-US" sz="2300" b="1" i="0" u="none" strike="noStrike" kern="1200" cap="none" spc="0" normalizeH="0" baseline="0" noProof="0">
              <a:ln>
                <a:noFill/>
              </a:ln>
              <a:effectLst/>
              <a:uLnTx/>
              <a:uFillTx/>
              <a:latin typeface="Calibri" panose="020F0502020204030204"/>
              <a:cs typeface="Calibri"/>
            </a:endParaRPr>
          </a:p>
          <a:p>
            <a:pPr marL="342900" indent="-342900">
              <a:buFont typeface="Arial" panose="020B0604020202020204" pitchFamily="34" charset="0"/>
              <a:buChar char="•"/>
              <a:defRPr/>
            </a:pPr>
            <a:r>
              <a:rPr kumimoji="1" lang="en-US" sz="2300">
                <a:latin typeface="Calibri" panose="020F0502020204030204"/>
              </a:rPr>
              <a:t>from Shahr-</a:t>
            </a:r>
            <a:r>
              <a:rPr kumimoji="1" lang="en-US" sz="2300" err="1">
                <a:latin typeface="Calibri" panose="020F0502020204030204"/>
              </a:rPr>
              <a:t>i</a:t>
            </a:r>
            <a:r>
              <a:rPr kumimoji="1" lang="en-US" sz="2300" i="0" u="none" strike="noStrike" kern="1200" cap="none" spc="0" normalizeH="0" baseline="0" noProof="0">
                <a:ln>
                  <a:noFill/>
                </a:ln>
                <a:effectLst/>
                <a:uLnTx/>
                <a:uFillTx/>
                <a:latin typeface="Calibri" panose="020F0502020204030204"/>
                <a:ea typeface="+mn-ea"/>
                <a:cs typeface="+mn-cs"/>
              </a:rPr>
              <a:t> </a:t>
            </a:r>
            <a:r>
              <a:rPr kumimoji="1" lang="en-US" sz="2300" i="0" u="none" strike="noStrike" kern="1200" cap="none" spc="0" normalizeH="0" baseline="0" noProof="0" err="1">
                <a:ln>
                  <a:noFill/>
                </a:ln>
                <a:effectLst/>
                <a:uLnTx/>
                <a:uFillTx/>
                <a:latin typeface="Calibri" panose="020F0502020204030204"/>
                <a:ea typeface="+mn-ea"/>
                <a:cs typeface="+mn-cs"/>
              </a:rPr>
              <a:t>Sokhta</a:t>
            </a:r>
            <a:r>
              <a:rPr kumimoji="1" lang="en-US" sz="2300" i="0" u="none" strike="noStrike" kern="1200" cap="none" spc="0" normalizeH="0" baseline="0" noProof="0">
                <a:ln>
                  <a:noFill/>
                </a:ln>
                <a:effectLst/>
                <a:uLnTx/>
                <a:uFillTx/>
                <a:latin typeface="Calibri" panose="020F0502020204030204"/>
                <a:ea typeface="+mn-ea"/>
                <a:cs typeface="+mn-cs"/>
              </a:rPr>
              <a:t>, a 3rd millennium BCE large urban site with intensive metalwork and other craft work activities</a:t>
            </a:r>
            <a:r>
              <a:rPr kumimoji="1" lang="en-US" sz="2300">
                <a:latin typeface="Calibri" panose="020F0502020204030204"/>
              </a:rPr>
              <a:t>, along trade routes later known as Silk Route</a:t>
            </a:r>
            <a:endParaRPr lang="en-US" sz="2300" i="0" u="none" strike="noStrike" kern="1200" cap="none" spc="0" normalizeH="0" baseline="0" noProof="0">
              <a:ln>
                <a:noFill/>
              </a:ln>
              <a:effectLst/>
              <a:uLnTx/>
              <a:uFillTx/>
              <a:latin typeface="Calibri" panose="020F0502020204030204"/>
              <a:cs typeface="Calibri"/>
            </a:endParaRPr>
          </a:p>
          <a:p>
            <a:pPr>
              <a:defRPr/>
            </a:pPr>
            <a:endParaRPr kumimoji="1" lang="en-US" altLang="ja-JP" sz="2300" b="1">
              <a:latin typeface="Calibri" panose="020F0502020204030204"/>
              <a:ea typeface="游ゴシック"/>
            </a:endParaRPr>
          </a:p>
          <a:p>
            <a:pPr>
              <a:defRPr/>
            </a:pPr>
            <a:r>
              <a:rPr kumimoji="1" lang="en-US" altLang="ja-JP" sz="2300" b="1" i="0" u="none" strike="noStrike" kern="1200" cap="none" spc="0" normalizeH="0" baseline="0" noProof="0">
                <a:ln>
                  <a:noFill/>
                </a:ln>
                <a:effectLst/>
                <a:uLnTx/>
                <a:uFillTx/>
                <a:latin typeface="Calibri" panose="020F0502020204030204"/>
                <a:ea typeface="游ゴシック"/>
                <a:cs typeface="+mn-cs"/>
              </a:rPr>
              <a:t>Methods:</a:t>
            </a:r>
            <a:endParaRPr lang="en-US" sz="2300" b="1" i="0" u="none" strike="noStrike" kern="1200" cap="none" spc="0" normalizeH="0" baseline="0" noProof="0">
              <a:ln>
                <a:noFill/>
              </a:ln>
              <a:effectLst/>
              <a:uLnTx/>
              <a:uFillTx/>
              <a:latin typeface="Calibri" panose="020F0502020204030204"/>
              <a:ea typeface="游ゴシック"/>
              <a:cs typeface="Calibri"/>
            </a:endParaRPr>
          </a:p>
          <a:p>
            <a:pPr marL="285750" indent="-285750">
              <a:spcBef>
                <a:spcPct val="20000"/>
              </a:spcBef>
              <a:spcAft>
                <a:spcPct val="0"/>
              </a:spcAft>
              <a:buFont typeface="Arial"/>
              <a:buChar char="•"/>
              <a:defRPr/>
            </a:pPr>
            <a:r>
              <a:rPr kumimoji="1" lang="en-GB" sz="2300" b="0" i="0" u="none" strike="noStrike" kern="1200" cap="none" spc="0" normalizeH="0" baseline="0" noProof="0">
                <a:ln>
                  <a:noFill/>
                </a:ln>
                <a:effectLst/>
                <a:uLnTx/>
                <a:uFillTx/>
                <a:latin typeface="Calibri" panose="020F0502020204030204"/>
                <a:ea typeface="+mn-lt"/>
                <a:cs typeface="Calibri" panose="020F0502020204030204"/>
              </a:rPr>
              <a:t>scanning X-ray microscopy, optimized for 2D µXRF elemental maps​</a:t>
            </a:r>
            <a:r>
              <a:rPr kumimoji="1" lang="en-US" sz="2300">
                <a:latin typeface="Calibri" panose="020F0502020204030204"/>
                <a:cs typeface="Calibri"/>
              </a:rPr>
              <a:t> </a:t>
            </a:r>
            <a:r>
              <a:rPr kumimoji="1" lang="en-US" sz="2300" b="0" i="0" u="none" strike="noStrike" kern="1200" cap="none" spc="0" normalizeH="0" baseline="0" noProof="0">
                <a:ln>
                  <a:noFill/>
                </a:ln>
                <a:effectLst/>
                <a:uLnTx/>
                <a:uFillTx/>
                <a:latin typeface="Calibri" panose="020F0502020204030204"/>
                <a:ea typeface="+mn-ea"/>
                <a:cs typeface="Calibri"/>
              </a:rPr>
              <a:t>ID21 at ESRF</a:t>
            </a:r>
          </a:p>
          <a:p>
            <a:pPr marL="285750" indent="-285750">
              <a:spcBef>
                <a:spcPct val="20000"/>
              </a:spcBef>
              <a:spcAft>
                <a:spcPct val="0"/>
              </a:spcAft>
              <a:buFont typeface="Arial"/>
              <a:buChar char="•"/>
              <a:defRPr/>
            </a:pPr>
            <a:r>
              <a:rPr lang="en-US" sz="2300">
                <a:latin typeface="Calibri" panose="020F0502020204030204"/>
                <a:cs typeface="Calibri"/>
              </a:rPr>
              <a:t>SEM, light microscopy</a:t>
            </a:r>
          </a:p>
        </p:txBody>
      </p:sp>
      <p:pic>
        <p:nvPicPr>
          <p:cNvPr id="3075" name="Picture 3">
            <a:extLst>
              <a:ext uri="{FF2B5EF4-FFF2-40B4-BE49-F238E27FC236}">
                <a16:creationId xmlns:a16="http://schemas.microsoft.com/office/drawing/2014/main" id="{4838203A-BB44-4731-9563-688E2AF2343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67824" y="3652468"/>
            <a:ext cx="2924175" cy="21526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2701593B-E247-4631-8329-1B03B00EAD44}"/>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843659" y="3652467"/>
            <a:ext cx="2424164" cy="2152651"/>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EFCF24DB-27AB-D04E-713B-C677EC2C8C1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017" t="6819" r="45772" b="50000"/>
          <a:stretch/>
        </p:blipFill>
        <p:spPr>
          <a:xfrm>
            <a:off x="6859959" y="707001"/>
            <a:ext cx="3180494" cy="2945467"/>
          </a:xfrm>
          <a:prstGeom prst="rect">
            <a:avLst/>
          </a:prstGeom>
        </p:spPr>
      </p:pic>
      <p:pic>
        <p:nvPicPr>
          <p:cNvPr id="9" name="図 8">
            <a:extLst>
              <a:ext uri="{FF2B5EF4-FFF2-40B4-BE49-F238E27FC236}">
                <a16:creationId xmlns:a16="http://schemas.microsoft.com/office/drawing/2014/main" id="{CAE4F1BF-B3D5-96DE-2169-662D6D7FA21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2996" t="6819" r="1961" b="48170"/>
          <a:stretch/>
        </p:blipFill>
        <p:spPr>
          <a:xfrm>
            <a:off x="9959637" y="701644"/>
            <a:ext cx="2232363" cy="2950824"/>
          </a:xfrm>
          <a:prstGeom prst="rect">
            <a:avLst/>
          </a:prstGeom>
        </p:spPr>
      </p:pic>
      <p:pic>
        <p:nvPicPr>
          <p:cNvPr id="10" name="Picture 8">
            <a:extLst>
              <a:ext uri="{FF2B5EF4-FFF2-40B4-BE49-F238E27FC236}">
                <a16:creationId xmlns:a16="http://schemas.microsoft.com/office/drawing/2014/main" id="{2E7816E7-B858-B28E-37E1-C7F4DCF9C0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52" y="1"/>
            <a:ext cx="6818841" cy="871268"/>
          </a:xfrm>
          <a:prstGeom prst="rect">
            <a:avLst/>
          </a:prstGeom>
        </p:spPr>
      </p:pic>
      <p:sp>
        <p:nvSpPr>
          <p:cNvPr id="11" name="TextBox 7">
            <a:extLst>
              <a:ext uri="{FF2B5EF4-FFF2-40B4-BE49-F238E27FC236}">
                <a16:creationId xmlns:a16="http://schemas.microsoft.com/office/drawing/2014/main" id="{D542EA5C-89B1-350B-973B-FFBDF344F6F9}"/>
              </a:ext>
            </a:extLst>
          </p:cNvPr>
          <p:cNvSpPr txBox="1"/>
          <p:nvPr/>
        </p:nvSpPr>
        <p:spPr>
          <a:xfrm>
            <a:off x="7884" y="244366"/>
            <a:ext cx="56335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Metal element </a:t>
            </a:r>
            <a:r>
              <a:rPr kumimoji="1" lang="en-US" b="1" i="0" u="none" strike="noStrike" kern="1200" cap="none" spc="0" normalizeH="0" baseline="0" noProof="0" err="1">
                <a:ln>
                  <a:noFill/>
                </a:ln>
                <a:solidFill>
                  <a:prstClr val="white"/>
                </a:solidFill>
                <a:effectLst/>
                <a:uLnTx/>
                <a:uFillTx/>
                <a:latin typeface="Arial" panose="020B0604020202020204" pitchFamily="34" charset="0"/>
                <a:cs typeface="Arial" panose="020B0604020202020204" pitchFamily="34" charset="0"/>
              </a:rPr>
              <a:t>localisation</a:t>
            </a:r>
            <a:r>
              <a:rPr kumimoji="1" lang="en-US"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in ancient hair</a:t>
            </a:r>
          </a:p>
        </p:txBody>
      </p:sp>
    </p:spTree>
    <p:extLst>
      <p:ext uri="{BB962C8B-B14F-4D97-AF65-F5344CB8AC3E}">
        <p14:creationId xmlns:p14="http://schemas.microsoft.com/office/powerpoint/2010/main" val="42789531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a:extLst>
              <a:ext uri="{FF2B5EF4-FFF2-40B4-BE49-F238E27FC236}">
                <a16:creationId xmlns:a16="http://schemas.microsoft.com/office/drawing/2014/main" id="{AA5A5132-3626-4801-A772-21EB4092F62E}"/>
              </a:ext>
            </a:extLst>
          </p:cNvPr>
          <p:cNvSpPr>
            <a:spLocks noGrp="1"/>
          </p:cNvSpPr>
          <p:nvPr>
            <p:ph idx="1"/>
          </p:nvPr>
        </p:nvSpPr>
        <p:spPr>
          <a:xfrm>
            <a:off x="302930" y="1221434"/>
            <a:ext cx="6104832" cy="4351338"/>
          </a:xfrm>
        </p:spPr>
        <p:txBody>
          <a:bodyPr/>
          <a:lstStyle/>
          <a:p>
            <a:pPr marL="0" indent="0">
              <a:buNone/>
            </a:pPr>
            <a:r>
              <a:rPr lang="en-US" altLang="en-US" sz="2400" b="1"/>
              <a:t>Experimental parameters</a:t>
            </a:r>
            <a:endParaRPr lang="en-GB" altLang="en-US" sz="2400" b="1"/>
          </a:p>
          <a:p>
            <a:r>
              <a:rPr lang="en-GB" altLang="en-US" sz="2000"/>
              <a:t>31 SR-</a:t>
            </a:r>
            <a:r>
              <a:rPr lang="en-GB" altLang="en-US" sz="2000" err="1"/>
              <a:t>μXRF</a:t>
            </a:r>
            <a:r>
              <a:rPr lang="en-GB" altLang="en-US" sz="2000"/>
              <a:t> elemental maps obtained </a:t>
            </a:r>
          </a:p>
          <a:p>
            <a:r>
              <a:rPr lang="en-GB" altLang="en-US" sz="2000"/>
              <a:t>three to four different hair cross sections for each individual were mapped in order to confirm consistency of results</a:t>
            </a:r>
          </a:p>
          <a:p>
            <a:r>
              <a:rPr lang="en-GB" altLang="en-US" sz="2000"/>
              <a:t>elemental maps acquired at </a:t>
            </a:r>
          </a:p>
          <a:p>
            <a:pPr lvl="1"/>
            <a:r>
              <a:rPr lang="en-GB" altLang="en-US" sz="2000"/>
              <a:t>9.1keV (above Cu K-edge)</a:t>
            </a:r>
          </a:p>
          <a:p>
            <a:pPr lvl="1"/>
            <a:r>
              <a:rPr lang="en-GB" altLang="en-US" sz="2000"/>
              <a:t>pixel size of 1μm</a:t>
            </a:r>
          </a:p>
          <a:p>
            <a:pPr lvl="1"/>
            <a:r>
              <a:rPr lang="en-GB" altLang="en-US" sz="2000"/>
              <a:t>over ~100Å~100μm</a:t>
            </a:r>
          </a:p>
          <a:p>
            <a:pPr lvl="1"/>
            <a:r>
              <a:rPr lang="en-GB" altLang="en-US" sz="2000"/>
              <a:t>dwell time of ~0.25s (= 45min/map)</a:t>
            </a:r>
          </a:p>
          <a:p>
            <a:pPr lvl="1">
              <a:buFont typeface="Wingdings" panose="05000000000000000000" pitchFamily="2" charset="2"/>
              <a:buChar char="§"/>
            </a:pPr>
            <a:r>
              <a:rPr lang="en-GB" altLang="en-US" sz="2000"/>
              <a:t>elemental maps acquired at ID21 were </a:t>
            </a:r>
            <a:r>
              <a:rPr lang="en-GB" altLang="en-US" sz="2000" err="1"/>
              <a:t>analyzed</a:t>
            </a:r>
            <a:r>
              <a:rPr lang="en-GB" altLang="en-US" sz="2000"/>
              <a:t> using </a:t>
            </a:r>
            <a:r>
              <a:rPr lang="en-GB" altLang="en-US" sz="2000" err="1"/>
              <a:t>PyMCA</a:t>
            </a:r>
            <a:r>
              <a:rPr lang="en-GB" altLang="en-US" sz="2000"/>
              <a:t> software</a:t>
            </a:r>
          </a:p>
          <a:p>
            <a:endParaRPr lang="en-GB" altLang="en-US" sz="2000"/>
          </a:p>
        </p:txBody>
      </p:sp>
      <p:sp>
        <p:nvSpPr>
          <p:cNvPr id="27651" name="Rectangle 7">
            <a:extLst>
              <a:ext uri="{FF2B5EF4-FFF2-40B4-BE49-F238E27FC236}">
                <a16:creationId xmlns:a16="http://schemas.microsoft.com/office/drawing/2014/main" id="{74BD9B16-90A2-4979-B855-81FE16688526}"/>
              </a:ext>
            </a:extLst>
          </p:cNvPr>
          <p:cNvSpPr>
            <a:spLocks noChangeArrowheads="1"/>
          </p:cNvSpPr>
          <p:nvPr/>
        </p:nvSpPr>
        <p:spPr bwMode="auto">
          <a:xfrm>
            <a:off x="6003925" y="3244850"/>
            <a:ext cx="2487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800" b="1">
                <a:solidFill>
                  <a:srgbClr val="B00042"/>
                </a:solidFill>
                <a:latin typeface="Calibri" panose="020F0502020204030204" pitchFamily="34" charset="0"/>
                <a:ea typeface="MS PGothic" panose="020B0600070205080204" pitchFamily="34" charset="-128"/>
              </a:defRPr>
            </a:lvl1pPr>
            <a:lvl2pPr marL="742950" indent="-285750">
              <a:spcBef>
                <a:spcPct val="20000"/>
              </a:spcBef>
              <a:buFont typeface="Times" panose="02020603050405020304" pitchFamily="18" charset="0"/>
              <a:buChar char="–"/>
              <a:defRPr sz="2400">
                <a:solidFill>
                  <a:srgbClr val="B00042"/>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rgbClr val="B00042"/>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de-DE" altLang="en-US" sz="1800" b="0">
                <a:solidFill>
                  <a:schemeClr val="tx1"/>
                </a:solidFill>
                <a:latin typeface="Arial" panose="020B0604020202020204" pitchFamily="34" charset="0"/>
              </a:rPr>
              <a:t> </a:t>
            </a:r>
            <a:endParaRPr lang="en-US" altLang="en-US" sz="1800" b="0">
              <a:solidFill>
                <a:schemeClr val="tx1"/>
              </a:solidFill>
              <a:latin typeface="Arial" panose="020B0604020202020204" pitchFamily="34" charset="0"/>
            </a:endParaRPr>
          </a:p>
        </p:txBody>
      </p:sp>
      <p:sp>
        <p:nvSpPr>
          <p:cNvPr id="2" name="Rectangle 2">
            <a:extLst>
              <a:ext uri="{FF2B5EF4-FFF2-40B4-BE49-F238E27FC236}">
                <a16:creationId xmlns:a16="http://schemas.microsoft.com/office/drawing/2014/main" id="{4109DD24-B635-5040-B51D-CAAA7023CED4}"/>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endParaRPr lang="en-US" altLang="en-US"/>
          </a:p>
        </p:txBody>
      </p:sp>
      <p:sp>
        <p:nvSpPr>
          <p:cNvPr id="3" name="Rectangle 3">
            <a:extLst>
              <a:ext uri="{FF2B5EF4-FFF2-40B4-BE49-F238E27FC236}">
                <a16:creationId xmlns:a16="http://schemas.microsoft.com/office/drawing/2014/main" id="{63E497FC-43E5-D441-8305-CAABAB78C6D9}"/>
              </a:ext>
            </a:extLst>
          </p:cNvPr>
          <p:cNvSpPr>
            <a:spLocks noChangeArrowheads="1"/>
          </p:cNvSpPr>
          <p:nvPr/>
        </p:nvSpPr>
        <p:spPr bwMode="auto">
          <a:xfrm>
            <a:off x="1524000" y="6933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ltLang="x-none">
                <a:latin typeface="Arial" charset="0"/>
                <a:ea typeface="ＭＳ Ｐゴシック" charset="-128"/>
              </a:rPr>
              <a:t>  </a:t>
            </a:r>
          </a:p>
        </p:txBody>
      </p:sp>
      <p:sp>
        <p:nvSpPr>
          <p:cNvPr id="4" name="Rectangle 5">
            <a:extLst>
              <a:ext uri="{FF2B5EF4-FFF2-40B4-BE49-F238E27FC236}">
                <a16:creationId xmlns:a16="http://schemas.microsoft.com/office/drawing/2014/main" id="{DAF2A576-7348-1A41-B3EB-61948EA67787}"/>
              </a:ext>
            </a:extLst>
          </p:cNvPr>
          <p:cNvSpPr>
            <a:spLocks noChangeArrowheads="1"/>
          </p:cNvSpPr>
          <p:nvPr/>
        </p:nvSpPr>
        <p:spPr bwMode="auto">
          <a:xfrm>
            <a:off x="7099300" y="346353"/>
            <a:ext cx="44196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endParaRPr lang="en-US" altLang="en-US"/>
          </a:p>
        </p:txBody>
      </p:sp>
      <p:pic>
        <p:nvPicPr>
          <p:cNvPr id="5" name="Picture 12">
            <a:extLst>
              <a:ext uri="{FF2B5EF4-FFF2-40B4-BE49-F238E27FC236}">
                <a16:creationId xmlns:a16="http://schemas.microsoft.com/office/drawing/2014/main" id="{0C6D17A6-F9CD-D9FF-E49B-08F573B63AC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70039" y="1479451"/>
            <a:ext cx="2920409" cy="3899098"/>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13450274-0485-1D6F-1369-8A3F46082B6B}"/>
              </a:ext>
            </a:extLst>
          </p:cNvPr>
          <p:cNvSpPr txBox="1"/>
          <p:nvPr/>
        </p:nvSpPr>
        <p:spPr>
          <a:xfrm>
            <a:off x="9268487" y="1472746"/>
            <a:ext cx="2920409" cy="400110"/>
          </a:xfrm>
          <a:prstGeom prst="rect">
            <a:avLst/>
          </a:prstGeom>
          <a:solidFill>
            <a:schemeClr val="tx1">
              <a:alpha val="32000"/>
            </a:schemeClr>
          </a:solidFill>
        </p:spPr>
        <p:txBody>
          <a:bodyPr wrap="square" rtlCol="0">
            <a:spAutoFit/>
          </a:bodyPr>
          <a:lstStyle/>
          <a:p>
            <a:r>
              <a:rPr lang="en-US" altLang="ja-JP" sz="2000" b="1">
                <a:solidFill>
                  <a:schemeClr val="bg1"/>
                </a:solidFill>
              </a:rPr>
              <a:t>ESRF </a:t>
            </a:r>
            <a:r>
              <a:rPr lang="en-US" altLang="ja-JP" sz="2000">
                <a:solidFill>
                  <a:schemeClr val="bg1"/>
                </a:solidFill>
              </a:rPr>
              <a:t>ID21</a:t>
            </a:r>
            <a:endParaRPr kumimoji="1" lang="en-US" altLang="ja-JP" sz="2000">
              <a:solidFill>
                <a:schemeClr val="bg1"/>
              </a:solidFill>
            </a:endParaRPr>
          </a:p>
        </p:txBody>
      </p:sp>
      <p:pic>
        <p:nvPicPr>
          <p:cNvPr id="7" name="Picture 9">
            <a:extLst>
              <a:ext uri="{FF2B5EF4-FFF2-40B4-BE49-F238E27FC236}">
                <a16:creationId xmlns:a16="http://schemas.microsoft.com/office/drawing/2014/main" id="{141BB6B3-AF5B-E7DB-DEFB-D72C35F7BFB0}"/>
              </a:ext>
            </a:extLst>
          </p:cNvPr>
          <p:cNvPicPr>
            <a:picLocks noChangeAspect="1"/>
          </p:cNvPicPr>
          <p:nvPr/>
        </p:nvPicPr>
        <p:blipFill>
          <a:blip r:embed="rId3"/>
          <a:stretch>
            <a:fillRect/>
          </a:stretch>
        </p:blipFill>
        <p:spPr>
          <a:xfrm>
            <a:off x="6676471" y="2295902"/>
            <a:ext cx="2592016" cy="3479635"/>
          </a:xfrm>
          <a:prstGeom prst="rect">
            <a:avLst/>
          </a:prstGeom>
        </p:spPr>
      </p:pic>
      <p:pic>
        <p:nvPicPr>
          <p:cNvPr id="8" name="Picture 12" descr="A picture containing logo&#10;&#10;Description automatically generated">
            <a:extLst>
              <a:ext uri="{FF2B5EF4-FFF2-40B4-BE49-F238E27FC236}">
                <a16:creationId xmlns:a16="http://schemas.microsoft.com/office/drawing/2014/main" id="{D30D968A-ECAD-2CEC-BEFE-83780457664B}"/>
              </a:ext>
            </a:extLst>
          </p:cNvPr>
          <p:cNvPicPr>
            <a:picLocks noChangeAspect="1"/>
          </p:cNvPicPr>
          <p:nvPr/>
        </p:nvPicPr>
        <p:blipFill>
          <a:blip r:embed="rId4"/>
          <a:stretch>
            <a:fillRect/>
          </a:stretch>
        </p:blipFill>
        <p:spPr>
          <a:xfrm>
            <a:off x="11115674" y="69334"/>
            <a:ext cx="923926" cy="1151911"/>
          </a:xfrm>
          <a:prstGeom prst="rect">
            <a:avLst/>
          </a:prstGeom>
        </p:spPr>
      </p:pic>
      <p:pic>
        <p:nvPicPr>
          <p:cNvPr id="9" name="Picture 8">
            <a:extLst>
              <a:ext uri="{FF2B5EF4-FFF2-40B4-BE49-F238E27FC236}">
                <a16:creationId xmlns:a16="http://schemas.microsoft.com/office/drawing/2014/main" id="{359D4D88-643F-D7D0-7965-1BED2E4573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52" y="1"/>
            <a:ext cx="6818841" cy="871268"/>
          </a:xfrm>
          <a:prstGeom prst="rect">
            <a:avLst/>
          </a:prstGeom>
        </p:spPr>
      </p:pic>
      <p:sp>
        <p:nvSpPr>
          <p:cNvPr id="10" name="TextBox 7">
            <a:extLst>
              <a:ext uri="{FF2B5EF4-FFF2-40B4-BE49-F238E27FC236}">
                <a16:creationId xmlns:a16="http://schemas.microsoft.com/office/drawing/2014/main" id="{6094EF40-7331-AEF5-B00A-1989B8BC25AA}"/>
              </a:ext>
            </a:extLst>
          </p:cNvPr>
          <p:cNvSpPr txBox="1"/>
          <p:nvPr/>
        </p:nvSpPr>
        <p:spPr>
          <a:xfrm>
            <a:off x="7884" y="244366"/>
            <a:ext cx="56335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Metal element </a:t>
            </a:r>
            <a:r>
              <a:rPr kumimoji="1" lang="en-US" b="1" i="0" u="none" strike="noStrike" kern="1200" cap="none" spc="0" normalizeH="0" baseline="0" noProof="0" err="1">
                <a:ln>
                  <a:noFill/>
                </a:ln>
                <a:solidFill>
                  <a:prstClr val="white"/>
                </a:solidFill>
                <a:effectLst/>
                <a:uLnTx/>
                <a:uFillTx/>
                <a:latin typeface="Arial" panose="020B0604020202020204" pitchFamily="34" charset="0"/>
                <a:cs typeface="Arial" panose="020B0604020202020204" pitchFamily="34" charset="0"/>
              </a:rPr>
              <a:t>localisation</a:t>
            </a:r>
            <a:r>
              <a:rPr kumimoji="1" lang="en-US"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in ancient hair</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DA41AB-E768-47D2-A135-BBE00F5642DF}"/>
              </a:ext>
            </a:extLst>
          </p:cNvPr>
          <p:cNvSpPr txBox="1"/>
          <p:nvPr/>
        </p:nvSpPr>
        <p:spPr>
          <a:xfrm>
            <a:off x="191700" y="1102497"/>
            <a:ext cx="7029046"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2000"/>
              </a:lnSpc>
              <a:spcBef>
                <a:spcPts val="1200"/>
              </a:spcBef>
              <a:spcAft>
                <a:spcPts val="0"/>
              </a:spcAft>
              <a:buClrTx/>
              <a:buSzTx/>
              <a:buFontTx/>
              <a:buNone/>
              <a:tabLst/>
              <a:defRPr/>
            </a:pPr>
            <a:r>
              <a:rPr kumimoji="1" lang="en-US" sz="2400" b="1" i="0" u="none" strike="noStrike" kern="1200" cap="none" spc="0" normalizeH="0" baseline="0" noProof="0">
                <a:ln>
                  <a:noFill/>
                </a:ln>
                <a:effectLst/>
                <a:uLnTx/>
                <a:uFillTx/>
                <a:latin typeface="Calibri" panose="020F0502020204030204"/>
                <a:ea typeface="+mn-ea"/>
                <a:cs typeface="+mn-cs"/>
              </a:rPr>
              <a:t>Results:</a:t>
            </a:r>
          </a:p>
          <a:p>
            <a:pPr marL="285750" marR="0" lvl="0" indent="-285750" algn="l" defTabSz="914400" rtl="0" eaLnBrk="1" fontAlgn="auto" latinLnBrk="0" hangingPunct="1">
              <a:lnSpc>
                <a:spcPts val="2000"/>
              </a:lnSpc>
              <a:spcBef>
                <a:spcPts val="1200"/>
              </a:spcBef>
              <a:spcAft>
                <a:spcPct val="0"/>
              </a:spcAft>
              <a:buClrTx/>
              <a:buSzTx/>
              <a:buFont typeface="Arial"/>
              <a:buChar char="•"/>
              <a:tabLst/>
              <a:defRPr/>
            </a:pPr>
            <a:r>
              <a:rPr lang="en-GB" sz="2000">
                <a:latin typeface="Calibri" panose="020F0502020204030204"/>
                <a:ea typeface="+mn-lt"/>
                <a:cs typeface="Calibri" panose="020F0502020204030204"/>
              </a:rPr>
              <a:t>significant</a:t>
            </a:r>
            <a:r>
              <a:rPr kumimoji="1" lang="en-GB" sz="2000" b="0" i="0" u="none" strike="noStrike" kern="1200" cap="none" spc="0" normalizeH="0" baseline="0" noProof="0">
                <a:ln>
                  <a:noFill/>
                </a:ln>
                <a:effectLst/>
                <a:uLnTx/>
                <a:uFillTx/>
                <a:latin typeface="Calibri" panose="020F0502020204030204"/>
                <a:ea typeface="+mn-lt"/>
                <a:cs typeface="Calibri" panose="020F0502020204030204"/>
              </a:rPr>
              <a:t> differentiation in the levels and localisation of Cu </a:t>
            </a:r>
            <a:endParaRPr kumimoji="1" lang="en-US" sz="2000" b="0" i="0" u="none" strike="noStrike" kern="1200" cap="none" spc="0" normalizeH="0" baseline="0" noProof="0">
              <a:ln>
                <a:noFill/>
              </a:ln>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ts val="2000"/>
              </a:lnSpc>
              <a:spcBef>
                <a:spcPts val="1200"/>
              </a:spcBef>
              <a:spcAft>
                <a:spcPct val="0"/>
              </a:spcAft>
              <a:buClrTx/>
              <a:buSzTx/>
              <a:buFont typeface="Arial"/>
              <a:buChar char="•"/>
              <a:tabLst/>
              <a:defRPr/>
            </a:pPr>
            <a:r>
              <a:rPr kumimoji="1" lang="en-GB" sz="2000" b="0" i="0" u="none" strike="noStrike" kern="1200" cap="none" spc="0" normalizeH="0" baseline="0" noProof="0">
                <a:ln>
                  <a:noFill/>
                </a:ln>
                <a:effectLst/>
                <a:uLnTx/>
                <a:uFillTx/>
                <a:latin typeface="Calibri" panose="020F0502020204030204"/>
                <a:ea typeface="+mn-lt"/>
                <a:cs typeface="Calibri" panose="020F0502020204030204"/>
              </a:rPr>
              <a:t>hair of a young female (c. 18-20 years old at death; MDX5806) showed particularly elevated levels of Cu</a:t>
            </a:r>
            <a:endParaRPr kumimoji="1" lang="en-US" sz="2000" b="0" i="0" u="none" strike="noStrike" kern="1200" cap="none" spc="0" normalizeH="0" baseline="0" noProof="0">
              <a:ln>
                <a:noFill/>
              </a:ln>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ts val="2000"/>
              </a:lnSpc>
              <a:spcBef>
                <a:spcPts val="1200"/>
              </a:spcBef>
              <a:spcAft>
                <a:spcPct val="0"/>
              </a:spcAft>
              <a:buClrTx/>
              <a:buSzTx/>
              <a:buFont typeface="Arial"/>
              <a:buChar char="•"/>
              <a:tabLst/>
              <a:defRPr/>
            </a:pPr>
            <a:r>
              <a:rPr kumimoji="1" lang="en-GB" sz="2000" b="0" i="0" u="none" strike="noStrike" kern="1200" cap="none" spc="0" normalizeH="0" baseline="0" noProof="0">
                <a:ln>
                  <a:noFill/>
                </a:ln>
                <a:effectLst/>
                <a:uLnTx/>
                <a:uFillTx/>
                <a:latin typeface="Calibri" panose="020F0502020204030204"/>
                <a:ea typeface="+mn-lt"/>
                <a:cs typeface="Calibri" panose="020F0502020204030204"/>
              </a:rPr>
              <a:t>the normalised 2D elemental maps of hair cross sections of the eight individuals analysed show that the Cu values of MDX5806 are significantly higher than in the rest of the individuals</a:t>
            </a:r>
            <a:endParaRPr lang="en-GB" sz="2000" b="0" i="0" u="none" strike="noStrike" kern="1200" cap="none" spc="0" normalizeH="0" baseline="0" noProof="0">
              <a:ln>
                <a:noFill/>
              </a:ln>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ts val="2000"/>
              </a:lnSpc>
              <a:spcBef>
                <a:spcPts val="1200"/>
              </a:spcBef>
              <a:spcAft>
                <a:spcPct val="0"/>
              </a:spcAft>
              <a:buClrTx/>
              <a:buSzTx/>
              <a:buFont typeface="Arial"/>
              <a:buChar char="•"/>
              <a:tabLst/>
              <a:defRPr/>
            </a:pPr>
            <a:r>
              <a:rPr kumimoji="1" lang="en-GB" sz="2000" b="0" i="0" u="none" strike="noStrike" kern="1200" cap="none" spc="0" normalizeH="0" baseline="0" noProof="0">
                <a:ln>
                  <a:noFill/>
                </a:ln>
                <a:effectLst/>
                <a:uLnTx/>
                <a:uFillTx/>
                <a:latin typeface="Calibri" panose="020F0502020204030204"/>
                <a:ea typeface="+mn-lt"/>
                <a:cs typeface="Calibri" panose="020F0502020204030204"/>
              </a:rPr>
              <a:t>the highest Cu values in MDX5806 are located within the cortex, rather than the cuticle and the medulla area</a:t>
            </a:r>
            <a:endParaRPr lang="en-GB" sz="2000" b="0" i="0" u="none" strike="noStrike" kern="1200" cap="none" spc="0" normalizeH="0" baseline="0" noProof="0">
              <a:ln>
                <a:noFill/>
              </a:ln>
              <a:effectLst/>
              <a:uLnTx/>
              <a:uFillTx/>
              <a:latin typeface="Calibri" panose="020F0502020204030204"/>
              <a:ea typeface="+mn-lt"/>
              <a:cs typeface="Calibri" panose="020F0502020204030204"/>
            </a:endParaRPr>
          </a:p>
          <a:p>
            <a:pPr marL="285750" indent="-285750">
              <a:lnSpc>
                <a:spcPts val="2000"/>
              </a:lnSpc>
              <a:spcBef>
                <a:spcPts val="1200"/>
              </a:spcBef>
              <a:spcAft>
                <a:spcPct val="0"/>
              </a:spcAft>
              <a:buFont typeface="Arial"/>
              <a:buChar char="•"/>
              <a:defRPr/>
            </a:pPr>
            <a:r>
              <a:rPr kumimoji="1" lang="en-US" altLang="ja-JP" sz="2000" b="0" i="0" u="none" strike="noStrike" kern="1200" cap="none" spc="0" normalizeH="0" baseline="0" noProof="0">
                <a:ln>
                  <a:noFill/>
                </a:ln>
                <a:effectLst/>
                <a:uLnTx/>
                <a:uFillTx/>
                <a:latin typeface="Calibri" panose="020F0502020204030204"/>
                <a:ea typeface="+mn-lt"/>
                <a:cs typeface="Calibri" panose="020F0502020204030204"/>
              </a:rPr>
              <a:t>other individuals buried nearby MDX5803 do not have values anywhere close </a:t>
            </a:r>
            <a:r>
              <a:rPr kumimoji="1" lang="en-US" altLang="ja-JP" sz="2000">
                <a:latin typeface="Calibri" panose="020F0502020204030204"/>
                <a:ea typeface="+mn-lt"/>
                <a:cs typeface="Calibri" panose="020F0502020204030204"/>
              </a:rPr>
              <a:t>to hers</a:t>
            </a:r>
            <a:endParaRPr kumimoji="1" lang="en-GB" sz="2000" b="0" i="0" u="none" strike="noStrike" kern="1200" cap="none" spc="0" normalizeH="0" baseline="0" noProof="0">
              <a:ln>
                <a:noFill/>
              </a:ln>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ts val="2000"/>
              </a:lnSpc>
              <a:spcBef>
                <a:spcPts val="1200"/>
              </a:spcBef>
              <a:spcAft>
                <a:spcPct val="0"/>
              </a:spcAft>
              <a:buClrTx/>
              <a:buSzTx/>
              <a:buFont typeface="Arial"/>
              <a:buChar char="•"/>
              <a:tabLst/>
              <a:defRPr/>
            </a:pPr>
            <a:r>
              <a:rPr kumimoji="1" lang="en-US" sz="2000" b="1">
                <a:latin typeface="Calibri" panose="020F0502020204030204"/>
                <a:ea typeface="+mn-lt"/>
                <a:cs typeface="Calibri" panose="020F0502020204030204"/>
              </a:rPr>
              <a:t>the</a:t>
            </a:r>
            <a:r>
              <a:rPr kumimoji="1" lang="en-US" sz="2000" b="1" i="0" u="none" strike="noStrike" kern="1200" cap="none" spc="0" normalizeH="0" baseline="0" noProof="0">
                <a:ln>
                  <a:noFill/>
                </a:ln>
                <a:effectLst/>
                <a:uLnTx/>
                <a:uFillTx/>
                <a:latin typeface="Calibri" panose="020F0502020204030204"/>
                <a:ea typeface="+mn-lt"/>
                <a:cs typeface="Calibri" panose="020F0502020204030204"/>
              </a:rPr>
              <a:t> distribution of elevated levels of Cu, together with contextual data, points to biogenic, rather than diagenetic/environmental source for the uptake of Cu</a:t>
            </a:r>
            <a:endParaRPr lang="en-US" sz="2000" b="1" i="0" u="none" strike="noStrike" kern="1200" cap="none" spc="0" normalizeH="0" baseline="0" noProof="0">
              <a:ln>
                <a:noFill/>
              </a:ln>
              <a:effectLst/>
              <a:uLnTx/>
              <a:uFillTx/>
              <a:latin typeface="Calibri" panose="020F0502020204030204"/>
              <a:ea typeface="+mn-lt"/>
              <a:cs typeface="Calibri" panose="020F0502020204030204"/>
            </a:endParaRPr>
          </a:p>
          <a:p>
            <a:pPr marL="0" marR="0" lvl="0" indent="0" algn="l" defTabSz="914400" rtl="0" eaLnBrk="1" fontAlgn="auto" latinLnBrk="0" hangingPunct="1">
              <a:lnSpc>
                <a:spcPts val="2000"/>
              </a:lnSpc>
              <a:spcBef>
                <a:spcPts val="1200"/>
              </a:spcBef>
              <a:spcAft>
                <a:spcPts val="0"/>
              </a:spcAft>
              <a:buClrTx/>
              <a:buSzTx/>
              <a:buFontTx/>
              <a:buNone/>
              <a:tabLst/>
              <a:defRPr/>
            </a:pPr>
            <a:endParaRPr kumimoji="1" lang="en-US"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2" name="Picture 6" descr="Calendar&#10;&#10;Description automatically generated">
            <a:extLst>
              <a:ext uri="{FF2B5EF4-FFF2-40B4-BE49-F238E27FC236}">
                <a16:creationId xmlns:a16="http://schemas.microsoft.com/office/drawing/2014/main" id="{7F8772FF-1DBB-4767-9B9C-6DB5D816E92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410893" y="0"/>
            <a:ext cx="4781107" cy="3837966"/>
          </a:xfrm>
          <a:prstGeom prst="rect">
            <a:avLst/>
          </a:prstGeom>
        </p:spPr>
      </p:pic>
      <p:pic>
        <p:nvPicPr>
          <p:cNvPr id="6" name="Picture 6" descr="Chart&#10;&#10;Description automatically generated">
            <a:extLst>
              <a:ext uri="{FF2B5EF4-FFF2-40B4-BE49-F238E27FC236}">
                <a16:creationId xmlns:a16="http://schemas.microsoft.com/office/drawing/2014/main" id="{27C23384-F05A-4269-B9AE-CC7E7F48F1BE}"/>
              </a:ext>
            </a:extLst>
          </p:cNvPr>
          <p:cNvPicPr>
            <a:picLocks noChangeAspect="1"/>
          </p:cNvPicPr>
          <p:nvPr/>
        </p:nvPicPr>
        <p:blipFill>
          <a:blip r:embed="rId4"/>
          <a:stretch>
            <a:fillRect/>
          </a:stretch>
        </p:blipFill>
        <p:spPr>
          <a:xfrm>
            <a:off x="9218428" y="3837966"/>
            <a:ext cx="2973572" cy="2140972"/>
          </a:xfrm>
          <a:prstGeom prst="rect">
            <a:avLst/>
          </a:prstGeom>
        </p:spPr>
      </p:pic>
      <p:pic>
        <p:nvPicPr>
          <p:cNvPr id="3074" name="Picture 2" descr="Structure of human hair diagram, structure anatomy including medulla cortex and cuticle">
            <a:extLst>
              <a:ext uri="{FF2B5EF4-FFF2-40B4-BE49-F238E27FC236}">
                <a16:creationId xmlns:a16="http://schemas.microsoft.com/office/drawing/2014/main" id="{69AEBDCE-C85F-C0FE-E6B5-5FF0314312EB}"/>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7410892" y="3752907"/>
            <a:ext cx="1807535" cy="2105246"/>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735DF8A9-409D-085D-9E08-C378D5504D5A}"/>
              </a:ext>
            </a:extLst>
          </p:cNvPr>
          <p:cNvSpPr txBox="1"/>
          <p:nvPr/>
        </p:nvSpPr>
        <p:spPr>
          <a:xfrm>
            <a:off x="7410891" y="5604658"/>
            <a:ext cx="1807535" cy="338554"/>
          </a:xfrm>
          <a:prstGeom prst="rect">
            <a:avLst/>
          </a:prstGeom>
          <a:noFill/>
        </p:spPr>
        <p:txBody>
          <a:bodyPr wrap="square">
            <a:spAutoFit/>
          </a:bodyPr>
          <a:lstStyle/>
          <a:p>
            <a:r>
              <a:rPr lang="en-US" altLang="ja-JP" sz="800"/>
              <a:t>https://www.hairknowhow.com/know-your-hair-structure</a:t>
            </a:r>
            <a:endParaRPr lang="ja-JP" altLang="en-US" sz="800"/>
          </a:p>
        </p:txBody>
      </p:sp>
      <p:pic>
        <p:nvPicPr>
          <p:cNvPr id="8" name="Picture 8">
            <a:extLst>
              <a:ext uri="{FF2B5EF4-FFF2-40B4-BE49-F238E27FC236}">
                <a16:creationId xmlns:a16="http://schemas.microsoft.com/office/drawing/2014/main" id="{6DF6C636-9191-C131-B70F-8010A5114A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52" y="1"/>
            <a:ext cx="6818841" cy="871268"/>
          </a:xfrm>
          <a:prstGeom prst="rect">
            <a:avLst/>
          </a:prstGeom>
        </p:spPr>
      </p:pic>
      <p:sp>
        <p:nvSpPr>
          <p:cNvPr id="10" name="TextBox 7">
            <a:extLst>
              <a:ext uri="{FF2B5EF4-FFF2-40B4-BE49-F238E27FC236}">
                <a16:creationId xmlns:a16="http://schemas.microsoft.com/office/drawing/2014/main" id="{FE5952AE-1712-CD83-DB42-E56F4E6EDEF1}"/>
              </a:ext>
            </a:extLst>
          </p:cNvPr>
          <p:cNvSpPr txBox="1"/>
          <p:nvPr/>
        </p:nvSpPr>
        <p:spPr>
          <a:xfrm>
            <a:off x="7884" y="244366"/>
            <a:ext cx="56335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Metal element </a:t>
            </a:r>
            <a:r>
              <a:rPr kumimoji="1" lang="en-US" b="1" i="0" u="none" strike="noStrike" kern="1200" cap="none" spc="0" normalizeH="0" baseline="0" noProof="0" err="1">
                <a:ln>
                  <a:noFill/>
                </a:ln>
                <a:solidFill>
                  <a:prstClr val="white"/>
                </a:solidFill>
                <a:effectLst/>
                <a:uLnTx/>
                <a:uFillTx/>
                <a:latin typeface="Arial" panose="020B0604020202020204" pitchFamily="34" charset="0"/>
                <a:cs typeface="Arial" panose="020B0604020202020204" pitchFamily="34" charset="0"/>
              </a:rPr>
              <a:t>localisation</a:t>
            </a:r>
            <a:r>
              <a:rPr kumimoji="1" lang="en-US"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in ancient hair</a:t>
            </a:r>
          </a:p>
        </p:txBody>
      </p:sp>
    </p:spTree>
    <p:extLst>
      <p:ext uri="{BB962C8B-B14F-4D97-AF65-F5344CB8AC3E}">
        <p14:creationId xmlns:p14="http://schemas.microsoft.com/office/powerpoint/2010/main" val="31790123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a:extLst>
              <a:ext uri="{FF2B5EF4-FFF2-40B4-BE49-F238E27FC236}">
                <a16:creationId xmlns:a16="http://schemas.microsoft.com/office/drawing/2014/main" id="{7F746DB3-03E6-4B95-B5FD-5BD7D2181C1E}"/>
              </a:ext>
            </a:extLst>
          </p:cNvPr>
          <p:cNvSpPr>
            <a:spLocks noGrp="1"/>
          </p:cNvSpPr>
          <p:nvPr>
            <p:ph idx="1"/>
          </p:nvPr>
        </p:nvSpPr>
        <p:spPr>
          <a:xfrm>
            <a:off x="290781" y="1015054"/>
            <a:ext cx="5942217" cy="4785745"/>
          </a:xfrm>
        </p:spPr>
        <p:txBody>
          <a:bodyPr vert="horz" lIns="91440" tIns="45720" rIns="91440" bIns="45720" rtlCol="0" anchor="t">
            <a:normAutofit fontScale="85000" lnSpcReduction="20000"/>
          </a:bodyPr>
          <a:lstStyle/>
          <a:p>
            <a:pPr marL="0" indent="0">
              <a:lnSpc>
                <a:spcPct val="100000"/>
              </a:lnSpc>
              <a:spcBef>
                <a:spcPts val="1200"/>
              </a:spcBef>
              <a:buNone/>
            </a:pPr>
            <a:r>
              <a:rPr lang="en-US" altLang="en-US" b="1"/>
              <a:t>Broader implications</a:t>
            </a:r>
          </a:p>
          <a:p>
            <a:pPr>
              <a:lnSpc>
                <a:spcPct val="100000"/>
              </a:lnSpc>
              <a:spcBef>
                <a:spcPts val="1200"/>
              </a:spcBef>
            </a:pPr>
            <a:r>
              <a:rPr lang="en-GB" altLang="en-US" sz="2300"/>
              <a:t>elevated Cu levels localised in the cortex indicate exposure in life to Cu containing food, water, cosmetics or airborne substances with Cu</a:t>
            </a:r>
            <a:endParaRPr lang="en-GB" altLang="en-US" sz="2300">
              <a:cs typeface="Calibri"/>
            </a:endParaRPr>
          </a:p>
          <a:p>
            <a:pPr lvl="1">
              <a:lnSpc>
                <a:spcPct val="100000"/>
              </a:lnSpc>
              <a:spcBef>
                <a:spcPts val="1200"/>
              </a:spcBef>
            </a:pPr>
            <a:r>
              <a:rPr lang="en-GB" altLang="en-US" sz="2300"/>
              <a:t>(legacy) soil contamination (e.g. due to mining and metal work or other craft work activities) and its effects on food and/or water?</a:t>
            </a:r>
            <a:endParaRPr lang="en-GB" altLang="en-US" sz="2300">
              <a:cs typeface="Calibri"/>
            </a:endParaRPr>
          </a:p>
          <a:p>
            <a:pPr lvl="1">
              <a:lnSpc>
                <a:spcPct val="100000"/>
              </a:lnSpc>
              <a:spcBef>
                <a:spcPts val="1200"/>
              </a:spcBef>
            </a:pPr>
            <a:r>
              <a:rPr lang="en-GB" altLang="en-US" sz="2300"/>
              <a:t>engagement in craft or other activities exposing to ingestion or inhalation of Cu?</a:t>
            </a:r>
            <a:endParaRPr lang="en-GB" altLang="en-US" sz="2300">
              <a:cs typeface="Calibri"/>
            </a:endParaRPr>
          </a:p>
          <a:p>
            <a:pPr lvl="1">
              <a:lnSpc>
                <a:spcPct val="100000"/>
              </a:lnSpc>
              <a:spcBef>
                <a:spcPts val="1200"/>
              </a:spcBef>
            </a:pPr>
            <a:r>
              <a:rPr lang="en-GB" altLang="en-US" sz="2300"/>
              <a:t>use of Cu containing substances in contact with or on the skin (craft pigments, cosmetics)?</a:t>
            </a:r>
            <a:endParaRPr lang="en-GB" altLang="en-US" sz="2300">
              <a:cs typeface="Calibri"/>
            </a:endParaRPr>
          </a:p>
          <a:p>
            <a:pPr lvl="1">
              <a:lnSpc>
                <a:spcPct val="100000"/>
              </a:lnSpc>
              <a:spcBef>
                <a:spcPts val="1200"/>
              </a:spcBef>
            </a:pPr>
            <a:r>
              <a:rPr lang="en-GB" altLang="en-US" sz="2300"/>
              <a:t>any combination of the above?</a:t>
            </a:r>
          </a:p>
          <a:p>
            <a:pPr lvl="1">
              <a:lnSpc>
                <a:spcPct val="100000"/>
              </a:lnSpc>
              <a:spcBef>
                <a:spcPts val="1200"/>
              </a:spcBef>
            </a:pPr>
            <a:r>
              <a:rPr lang="en-GB" altLang="en-US" sz="2300">
                <a:cs typeface="Calibri"/>
              </a:rPr>
              <a:t>this young female did something different from the others -&gt; higher Cu exposure (specialisation?)</a:t>
            </a:r>
          </a:p>
        </p:txBody>
      </p:sp>
      <p:pic>
        <p:nvPicPr>
          <p:cNvPr id="32772" name="Picture 3" descr="43_big.jpg">
            <a:extLst>
              <a:ext uri="{FF2B5EF4-FFF2-40B4-BE49-F238E27FC236}">
                <a16:creationId xmlns:a16="http://schemas.microsoft.com/office/drawing/2014/main" id="{3586DF4A-0EAB-4BB0-A1F5-188DBF7337E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929810" y="9397"/>
            <a:ext cx="2262189" cy="1507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6" descr="C:\Documents and Settings\user\My Documents\My Pictures\STARC-pics Apr08\pics to photoshop\PHOTOSHOPPED\DSCN6976.JPG">
            <a:extLst>
              <a:ext uri="{FF2B5EF4-FFF2-40B4-BE49-F238E27FC236}">
                <a16:creationId xmlns:a16="http://schemas.microsoft.com/office/drawing/2014/main" id="{C86619D6-3C57-91DA-A41C-71A3E0DA6DB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29812" y="1528763"/>
            <a:ext cx="2262187" cy="267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89340E4F-E019-E26B-82FE-4A8B211327FA}"/>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9929811" y="4096539"/>
            <a:ext cx="2262187" cy="17173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718EB50-608E-50E2-8239-A5B2F8D5FA2A}"/>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7883400" y="865484"/>
            <a:ext cx="2046410" cy="22781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3EF6667-D17B-2869-F6E5-0C576598023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500952" y="3143675"/>
            <a:ext cx="3428860" cy="26701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a:extLst>
              <a:ext uri="{FF2B5EF4-FFF2-40B4-BE49-F238E27FC236}">
                <a16:creationId xmlns:a16="http://schemas.microsoft.com/office/drawing/2014/main" id="{395C32D6-B4F0-F220-B471-D3E5DB07684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52" y="1"/>
            <a:ext cx="6818841" cy="871268"/>
          </a:xfrm>
          <a:prstGeom prst="rect">
            <a:avLst/>
          </a:prstGeom>
        </p:spPr>
      </p:pic>
      <p:sp>
        <p:nvSpPr>
          <p:cNvPr id="5" name="TextBox 7">
            <a:extLst>
              <a:ext uri="{FF2B5EF4-FFF2-40B4-BE49-F238E27FC236}">
                <a16:creationId xmlns:a16="http://schemas.microsoft.com/office/drawing/2014/main" id="{275C225B-419D-1F0B-BDC4-234216B3E06A}"/>
              </a:ext>
            </a:extLst>
          </p:cNvPr>
          <p:cNvSpPr txBox="1"/>
          <p:nvPr/>
        </p:nvSpPr>
        <p:spPr>
          <a:xfrm>
            <a:off x="7884" y="244366"/>
            <a:ext cx="56335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Metal element </a:t>
            </a:r>
            <a:r>
              <a:rPr kumimoji="1" lang="en-US" b="1" i="0" u="none" strike="noStrike" kern="1200" cap="none" spc="0" normalizeH="0" baseline="0" noProof="0" err="1">
                <a:ln>
                  <a:noFill/>
                </a:ln>
                <a:solidFill>
                  <a:prstClr val="white"/>
                </a:solidFill>
                <a:effectLst/>
                <a:uLnTx/>
                <a:uFillTx/>
                <a:latin typeface="Arial" panose="020B0604020202020204" pitchFamily="34" charset="0"/>
                <a:cs typeface="Arial" panose="020B0604020202020204" pitchFamily="34" charset="0"/>
              </a:rPr>
              <a:t>localisation</a:t>
            </a:r>
            <a:r>
              <a:rPr kumimoji="1" lang="en-US"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in ancient hair</a:t>
            </a:r>
          </a:p>
        </p:txBody>
      </p:sp>
    </p:spTree>
    <p:extLst>
      <p:ext uri="{BB962C8B-B14F-4D97-AF65-F5344CB8AC3E}">
        <p14:creationId xmlns:p14="http://schemas.microsoft.com/office/powerpoint/2010/main" val="3956336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B76CE-FD29-0D8F-6698-1151C44B5C6C}"/>
            </a:ext>
          </a:extLst>
        </p:cNvPr>
        <p:cNvGrpSpPr/>
        <p:nvPr/>
      </p:nvGrpSpPr>
      <p:grpSpPr>
        <a:xfrm>
          <a:off x="0" y="0"/>
          <a:ext cx="0" cy="0"/>
          <a:chOff x="0" y="0"/>
          <a:chExt cx="0" cy="0"/>
        </a:xfrm>
      </p:grpSpPr>
      <p:sp>
        <p:nvSpPr>
          <p:cNvPr id="24" name="Date Placeholder 23">
            <a:extLst>
              <a:ext uri="{FF2B5EF4-FFF2-40B4-BE49-F238E27FC236}">
                <a16:creationId xmlns:a16="http://schemas.microsoft.com/office/drawing/2014/main" id="{24315C70-DEFC-9816-04C3-F7F3D51D0FA0}"/>
              </a:ext>
            </a:extLst>
          </p:cNvPr>
          <p:cNvSpPr>
            <a:spLocks noGrp="1"/>
          </p:cNvSpPr>
          <p:nvPr>
            <p:ph type="dt" sz="half" idx="10"/>
          </p:nvPr>
        </p:nvSpPr>
        <p:spPr/>
        <p:txBody>
          <a:bodyPr/>
          <a:lstStyle/>
          <a:p>
            <a:r>
              <a:rPr lang="en-US"/>
              <a:t>Date</a:t>
            </a:r>
            <a:endParaRPr lang="ru-RU"/>
          </a:p>
        </p:txBody>
      </p:sp>
      <p:cxnSp>
        <p:nvCxnSpPr>
          <p:cNvPr id="80" name="直線コネクタ 79">
            <a:extLst>
              <a:ext uri="{FF2B5EF4-FFF2-40B4-BE49-F238E27FC236}">
                <a16:creationId xmlns:a16="http://schemas.microsoft.com/office/drawing/2014/main" id="{DF6768C6-5289-B4C7-EB4F-F330CBCDDC86}"/>
              </a:ext>
            </a:extLst>
          </p:cNvPr>
          <p:cNvCxnSpPr>
            <a:cxnSpLocks/>
          </p:cNvCxnSpPr>
          <p:nvPr/>
        </p:nvCxnSpPr>
        <p:spPr>
          <a:xfrm>
            <a:off x="0" y="3021874"/>
            <a:ext cx="1219200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81" name="グループ化 80">
            <a:extLst>
              <a:ext uri="{FF2B5EF4-FFF2-40B4-BE49-F238E27FC236}">
                <a16:creationId xmlns:a16="http://schemas.microsoft.com/office/drawing/2014/main" id="{8BA43CBB-0910-3B21-CA6D-358A47401BFE}"/>
              </a:ext>
            </a:extLst>
          </p:cNvPr>
          <p:cNvGrpSpPr/>
          <p:nvPr/>
        </p:nvGrpSpPr>
        <p:grpSpPr>
          <a:xfrm>
            <a:off x="6750" y="744928"/>
            <a:ext cx="2416023" cy="2521088"/>
            <a:chOff x="6750" y="744928"/>
            <a:chExt cx="2416023" cy="2521088"/>
          </a:xfrm>
        </p:grpSpPr>
        <p:sp>
          <p:nvSpPr>
            <p:cNvPr id="82" name="楕円 81">
              <a:extLst>
                <a:ext uri="{FF2B5EF4-FFF2-40B4-BE49-F238E27FC236}">
                  <a16:creationId xmlns:a16="http://schemas.microsoft.com/office/drawing/2014/main" id="{999B7698-0453-804D-4E71-5EFE1B1BDDA2}"/>
                </a:ext>
              </a:extLst>
            </p:cNvPr>
            <p:cNvSpPr/>
            <p:nvPr/>
          </p:nvSpPr>
          <p:spPr>
            <a:xfrm>
              <a:off x="1052260" y="2865929"/>
              <a:ext cx="311889" cy="3118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楕円 82">
              <a:extLst>
                <a:ext uri="{FF2B5EF4-FFF2-40B4-BE49-F238E27FC236}">
                  <a16:creationId xmlns:a16="http://schemas.microsoft.com/office/drawing/2014/main" id="{928AB50D-90C6-05C8-5A94-5C284A60A8B5}"/>
                </a:ext>
              </a:extLst>
            </p:cNvPr>
            <p:cNvSpPr/>
            <p:nvPr/>
          </p:nvSpPr>
          <p:spPr>
            <a:xfrm>
              <a:off x="960011" y="2773680"/>
              <a:ext cx="492336" cy="492336"/>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4" name="直線コネクタ 83">
              <a:extLst>
                <a:ext uri="{FF2B5EF4-FFF2-40B4-BE49-F238E27FC236}">
                  <a16:creationId xmlns:a16="http://schemas.microsoft.com/office/drawing/2014/main" id="{8A419862-688B-1938-FA57-7ABDB5F7B7C3}"/>
                </a:ext>
              </a:extLst>
            </p:cNvPr>
            <p:cNvCxnSpPr>
              <a:endCxn id="83" idx="0"/>
            </p:cNvCxnSpPr>
            <p:nvPr/>
          </p:nvCxnSpPr>
          <p:spPr>
            <a:xfrm flipH="1">
              <a:off x="1206179" y="2072640"/>
              <a:ext cx="8583" cy="7010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5" name="テキスト ボックス 84">
              <a:extLst>
                <a:ext uri="{FF2B5EF4-FFF2-40B4-BE49-F238E27FC236}">
                  <a16:creationId xmlns:a16="http://schemas.microsoft.com/office/drawing/2014/main" id="{DFE5172E-A13A-F704-DEEB-9EC406BFEAC9}"/>
                </a:ext>
              </a:extLst>
            </p:cNvPr>
            <p:cNvSpPr txBox="1"/>
            <p:nvPr/>
          </p:nvSpPr>
          <p:spPr>
            <a:xfrm>
              <a:off x="673260" y="1607970"/>
              <a:ext cx="1065837" cy="461665"/>
            </a:xfrm>
            <a:prstGeom prst="rect">
              <a:avLst/>
            </a:prstGeom>
            <a:noFill/>
          </p:spPr>
          <p:txBody>
            <a:bodyPr wrap="square" rtlCol="0">
              <a:spAutoFit/>
            </a:bodyPr>
            <a:lstStyle/>
            <a:p>
              <a:pPr algn="ctr"/>
              <a:r>
                <a:rPr kumimoji="1" lang="en-US" altLang="ja-JP" sz="2400">
                  <a:solidFill>
                    <a:schemeClr val="accent1"/>
                  </a:solidFill>
                </a:rPr>
                <a:t>1989</a:t>
              </a:r>
              <a:endParaRPr kumimoji="1" lang="ja-JP" altLang="en-US" sz="2400">
                <a:solidFill>
                  <a:schemeClr val="accent1"/>
                </a:solidFill>
              </a:endParaRPr>
            </a:p>
          </p:txBody>
        </p:sp>
        <p:sp>
          <p:nvSpPr>
            <p:cNvPr id="86" name="テキスト ボックス 85">
              <a:extLst>
                <a:ext uri="{FF2B5EF4-FFF2-40B4-BE49-F238E27FC236}">
                  <a16:creationId xmlns:a16="http://schemas.microsoft.com/office/drawing/2014/main" id="{5DA9FCEE-8EBD-3598-B6EE-8735DDE152C9}"/>
                </a:ext>
              </a:extLst>
            </p:cNvPr>
            <p:cNvSpPr txBox="1"/>
            <p:nvPr/>
          </p:nvSpPr>
          <p:spPr>
            <a:xfrm>
              <a:off x="6750" y="823599"/>
              <a:ext cx="2416023" cy="830997"/>
            </a:xfrm>
            <a:prstGeom prst="rect">
              <a:avLst/>
            </a:prstGeom>
            <a:noFill/>
          </p:spPr>
          <p:txBody>
            <a:bodyPr wrap="square" rtlCol="0">
              <a:spAutoFit/>
            </a:bodyPr>
            <a:lstStyle/>
            <a:p>
              <a:pPr algn="ctr"/>
              <a:r>
                <a:rPr kumimoji="1" lang="en-US" altLang="ja-JP" sz="1600"/>
                <a:t>First publication of SR application to archaeology</a:t>
              </a:r>
            </a:p>
            <a:p>
              <a:pPr algn="ctr"/>
              <a:r>
                <a:rPr kumimoji="1" lang="en-US" altLang="ja-JP" sz="1600"/>
                <a:t>@LURE, SR-XRF</a:t>
              </a:r>
              <a:endParaRPr kumimoji="1" lang="ja-JP" altLang="en-US" sz="1600"/>
            </a:p>
          </p:txBody>
        </p:sp>
        <p:cxnSp>
          <p:nvCxnSpPr>
            <p:cNvPr id="87" name="直線コネクタ 86">
              <a:extLst>
                <a:ext uri="{FF2B5EF4-FFF2-40B4-BE49-F238E27FC236}">
                  <a16:creationId xmlns:a16="http://schemas.microsoft.com/office/drawing/2014/main" id="{447B409F-F514-CEE0-9C32-A4535E9EE0AC}"/>
                </a:ext>
              </a:extLst>
            </p:cNvPr>
            <p:cNvCxnSpPr>
              <a:cxnSpLocks/>
            </p:cNvCxnSpPr>
            <p:nvPr/>
          </p:nvCxnSpPr>
          <p:spPr>
            <a:xfrm flipV="1">
              <a:off x="396585" y="744928"/>
              <a:ext cx="1648760" cy="1"/>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88" name="楕円 87">
            <a:extLst>
              <a:ext uri="{FF2B5EF4-FFF2-40B4-BE49-F238E27FC236}">
                <a16:creationId xmlns:a16="http://schemas.microsoft.com/office/drawing/2014/main" id="{763C8A1E-69FD-82D1-3080-2D53628E2D97}"/>
              </a:ext>
            </a:extLst>
          </p:cNvPr>
          <p:cNvSpPr/>
          <p:nvPr/>
        </p:nvSpPr>
        <p:spPr>
          <a:xfrm>
            <a:off x="2363693" y="2850967"/>
            <a:ext cx="311889" cy="311889"/>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楕円 88">
            <a:extLst>
              <a:ext uri="{FF2B5EF4-FFF2-40B4-BE49-F238E27FC236}">
                <a16:creationId xmlns:a16="http://schemas.microsoft.com/office/drawing/2014/main" id="{57D40003-1518-0670-F748-536F2D2BCF28}"/>
              </a:ext>
            </a:extLst>
          </p:cNvPr>
          <p:cNvSpPr/>
          <p:nvPr/>
        </p:nvSpPr>
        <p:spPr>
          <a:xfrm>
            <a:off x="2271444" y="2758718"/>
            <a:ext cx="492336" cy="492336"/>
          </a:xfrm>
          <a:prstGeom prst="ellipse">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 name="直線コネクタ 89">
            <a:extLst>
              <a:ext uri="{FF2B5EF4-FFF2-40B4-BE49-F238E27FC236}">
                <a16:creationId xmlns:a16="http://schemas.microsoft.com/office/drawing/2014/main" id="{E15593C3-9BCD-04D5-8A73-77EEE1F31287}"/>
              </a:ext>
            </a:extLst>
          </p:cNvPr>
          <p:cNvCxnSpPr>
            <a:cxnSpLocks/>
            <a:stCxn id="89" idx="4"/>
            <a:endCxn id="91" idx="0"/>
          </p:cNvCxnSpPr>
          <p:nvPr/>
        </p:nvCxnSpPr>
        <p:spPr>
          <a:xfrm>
            <a:off x="2517612" y="3251054"/>
            <a:ext cx="3679" cy="1184452"/>
          </a:xfrm>
          <a:prstGeom prst="line">
            <a:avLst/>
          </a:prstGeom>
          <a:ln w="190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1" name="テキスト ボックス 90">
            <a:extLst>
              <a:ext uri="{FF2B5EF4-FFF2-40B4-BE49-F238E27FC236}">
                <a16:creationId xmlns:a16="http://schemas.microsoft.com/office/drawing/2014/main" id="{C987ED0F-6B9F-3A8B-652F-7D2DA40D696F}"/>
              </a:ext>
            </a:extLst>
          </p:cNvPr>
          <p:cNvSpPr txBox="1"/>
          <p:nvPr/>
        </p:nvSpPr>
        <p:spPr>
          <a:xfrm>
            <a:off x="1988372" y="4435506"/>
            <a:ext cx="1065837" cy="461665"/>
          </a:xfrm>
          <a:prstGeom prst="rect">
            <a:avLst/>
          </a:prstGeom>
          <a:noFill/>
        </p:spPr>
        <p:txBody>
          <a:bodyPr wrap="square" rtlCol="0">
            <a:spAutoFit/>
          </a:bodyPr>
          <a:lstStyle/>
          <a:p>
            <a:pPr algn="ctr"/>
            <a:r>
              <a:rPr kumimoji="1" lang="en-US" altLang="ja-JP" sz="2400">
                <a:solidFill>
                  <a:schemeClr val="accent4">
                    <a:lumMod val="60000"/>
                    <a:lumOff val="40000"/>
                  </a:schemeClr>
                </a:solidFill>
              </a:rPr>
              <a:t>1995</a:t>
            </a:r>
            <a:endParaRPr kumimoji="1" lang="ja-JP" altLang="en-US" sz="2400">
              <a:solidFill>
                <a:schemeClr val="accent4">
                  <a:lumMod val="60000"/>
                  <a:lumOff val="40000"/>
                </a:schemeClr>
              </a:solidFill>
            </a:endParaRPr>
          </a:p>
        </p:txBody>
      </p:sp>
      <p:sp>
        <p:nvSpPr>
          <p:cNvPr id="92" name="テキスト ボックス 91">
            <a:extLst>
              <a:ext uri="{FF2B5EF4-FFF2-40B4-BE49-F238E27FC236}">
                <a16:creationId xmlns:a16="http://schemas.microsoft.com/office/drawing/2014/main" id="{65F9E1FB-5DD7-CCCA-9EE4-E7E173BA3CE6}"/>
              </a:ext>
            </a:extLst>
          </p:cNvPr>
          <p:cNvSpPr txBox="1"/>
          <p:nvPr/>
        </p:nvSpPr>
        <p:spPr>
          <a:xfrm>
            <a:off x="1037477" y="4916115"/>
            <a:ext cx="2960270" cy="830997"/>
          </a:xfrm>
          <a:prstGeom prst="rect">
            <a:avLst/>
          </a:prstGeom>
          <a:noFill/>
        </p:spPr>
        <p:txBody>
          <a:bodyPr wrap="square" lIns="91440" tIns="45720" rIns="91440" bIns="45720" rtlCol="0" anchor="t">
            <a:spAutoFit/>
          </a:bodyPr>
          <a:lstStyle/>
          <a:p>
            <a:pPr algn="ctr"/>
            <a:r>
              <a:rPr kumimoji="1" lang="en-US" altLang="ja-JP" sz="1600">
                <a:ea typeface="游ゴシック"/>
              </a:rPr>
              <a:t>First publication on SR data capture on dental calculus @NSLS, SR-XRF</a:t>
            </a:r>
            <a:endParaRPr kumimoji="1" lang="ja-JP" altLang="en-US" sz="1600">
              <a:ea typeface="游ゴシック"/>
            </a:endParaRPr>
          </a:p>
        </p:txBody>
      </p:sp>
      <p:cxnSp>
        <p:nvCxnSpPr>
          <p:cNvPr id="93" name="直線コネクタ 92">
            <a:extLst>
              <a:ext uri="{FF2B5EF4-FFF2-40B4-BE49-F238E27FC236}">
                <a16:creationId xmlns:a16="http://schemas.microsoft.com/office/drawing/2014/main" id="{61368B6F-DA31-9D36-71F7-1069062D05A8}"/>
              </a:ext>
            </a:extLst>
          </p:cNvPr>
          <p:cNvCxnSpPr>
            <a:cxnSpLocks/>
          </p:cNvCxnSpPr>
          <p:nvPr/>
        </p:nvCxnSpPr>
        <p:spPr>
          <a:xfrm flipV="1">
            <a:off x="1693740" y="5786088"/>
            <a:ext cx="1648760" cy="1"/>
          </a:xfrm>
          <a:prstGeom prst="line">
            <a:avLst/>
          </a:prstGeom>
          <a:ln w="190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00" name="グループ化 99">
            <a:extLst>
              <a:ext uri="{FF2B5EF4-FFF2-40B4-BE49-F238E27FC236}">
                <a16:creationId xmlns:a16="http://schemas.microsoft.com/office/drawing/2014/main" id="{2573E3CF-E914-3235-DAFE-28DA00BD3E99}"/>
              </a:ext>
            </a:extLst>
          </p:cNvPr>
          <p:cNvGrpSpPr/>
          <p:nvPr/>
        </p:nvGrpSpPr>
        <p:grpSpPr>
          <a:xfrm>
            <a:off x="2934531" y="1113979"/>
            <a:ext cx="2568917" cy="2152358"/>
            <a:chOff x="3117695" y="1113658"/>
            <a:chExt cx="2568917" cy="2152358"/>
          </a:xfrm>
        </p:grpSpPr>
        <p:sp>
          <p:nvSpPr>
            <p:cNvPr id="101" name="楕円 100">
              <a:extLst>
                <a:ext uri="{FF2B5EF4-FFF2-40B4-BE49-F238E27FC236}">
                  <a16:creationId xmlns:a16="http://schemas.microsoft.com/office/drawing/2014/main" id="{33CF26B1-C25E-0306-B1BE-A2A2C0C3945F}"/>
                </a:ext>
              </a:extLst>
            </p:cNvPr>
            <p:cNvSpPr/>
            <p:nvPr/>
          </p:nvSpPr>
          <p:spPr>
            <a:xfrm>
              <a:off x="4238622" y="2865929"/>
              <a:ext cx="311889" cy="3118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楕円 101">
              <a:extLst>
                <a:ext uri="{FF2B5EF4-FFF2-40B4-BE49-F238E27FC236}">
                  <a16:creationId xmlns:a16="http://schemas.microsoft.com/office/drawing/2014/main" id="{55269A58-2B97-CDE9-E6E6-E0146C3D6DB0}"/>
                </a:ext>
              </a:extLst>
            </p:cNvPr>
            <p:cNvSpPr/>
            <p:nvPr/>
          </p:nvSpPr>
          <p:spPr>
            <a:xfrm>
              <a:off x="4146373" y="2773680"/>
              <a:ext cx="492336" cy="492336"/>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3" name="直線コネクタ 102">
              <a:extLst>
                <a:ext uri="{FF2B5EF4-FFF2-40B4-BE49-F238E27FC236}">
                  <a16:creationId xmlns:a16="http://schemas.microsoft.com/office/drawing/2014/main" id="{FDED5713-AE47-4A39-D813-F432E5ABADD6}"/>
                </a:ext>
              </a:extLst>
            </p:cNvPr>
            <p:cNvCxnSpPr>
              <a:cxnSpLocks/>
            </p:cNvCxnSpPr>
            <p:nvPr/>
          </p:nvCxnSpPr>
          <p:spPr>
            <a:xfrm>
              <a:off x="4404612" y="2551493"/>
              <a:ext cx="0" cy="23402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4" name="テキスト ボックス 103">
              <a:extLst>
                <a:ext uri="{FF2B5EF4-FFF2-40B4-BE49-F238E27FC236}">
                  <a16:creationId xmlns:a16="http://schemas.microsoft.com/office/drawing/2014/main" id="{72B30B7D-17E8-DC3B-3198-C7D633DC99F8}"/>
                </a:ext>
              </a:extLst>
            </p:cNvPr>
            <p:cNvSpPr txBox="1"/>
            <p:nvPr/>
          </p:nvSpPr>
          <p:spPr>
            <a:xfrm>
              <a:off x="3859622" y="2080720"/>
              <a:ext cx="1065837" cy="461665"/>
            </a:xfrm>
            <a:prstGeom prst="rect">
              <a:avLst/>
            </a:prstGeom>
            <a:noFill/>
          </p:spPr>
          <p:txBody>
            <a:bodyPr wrap="square" rtlCol="0">
              <a:spAutoFit/>
            </a:bodyPr>
            <a:lstStyle/>
            <a:p>
              <a:pPr algn="ctr"/>
              <a:r>
                <a:rPr kumimoji="1" lang="en-US" altLang="ja-JP" sz="2400">
                  <a:solidFill>
                    <a:schemeClr val="accent1"/>
                  </a:solidFill>
                </a:rPr>
                <a:t>1999</a:t>
              </a:r>
              <a:endParaRPr kumimoji="1" lang="ja-JP" altLang="en-US" sz="2400">
                <a:solidFill>
                  <a:schemeClr val="accent1"/>
                </a:solidFill>
              </a:endParaRPr>
            </a:p>
          </p:txBody>
        </p:sp>
        <p:sp>
          <p:nvSpPr>
            <p:cNvPr id="105" name="テキスト ボックス 104">
              <a:extLst>
                <a:ext uri="{FF2B5EF4-FFF2-40B4-BE49-F238E27FC236}">
                  <a16:creationId xmlns:a16="http://schemas.microsoft.com/office/drawing/2014/main" id="{FDEFB054-3190-AEAE-C968-BCFAE6270935}"/>
                </a:ext>
              </a:extLst>
            </p:cNvPr>
            <p:cNvSpPr txBox="1"/>
            <p:nvPr/>
          </p:nvSpPr>
          <p:spPr>
            <a:xfrm>
              <a:off x="3117695" y="1258086"/>
              <a:ext cx="2568917" cy="830997"/>
            </a:xfrm>
            <a:prstGeom prst="rect">
              <a:avLst/>
            </a:prstGeom>
            <a:noFill/>
          </p:spPr>
          <p:txBody>
            <a:bodyPr wrap="square" lIns="91440" tIns="45720" rIns="91440" bIns="45720" rtlCol="0" anchor="t">
              <a:spAutoFit/>
            </a:bodyPr>
            <a:lstStyle/>
            <a:p>
              <a:pPr algn="ctr"/>
              <a:r>
                <a:rPr kumimoji="1" lang="en-US" altLang="ja-JP" sz="1600">
                  <a:ea typeface="游ゴシック"/>
                </a:rPr>
                <a:t>First publication of SR application to bone (animal) </a:t>
              </a:r>
            </a:p>
            <a:p>
              <a:pPr algn="ctr"/>
              <a:r>
                <a:rPr lang="en-US" altLang="ja-JP" sz="1600">
                  <a:ea typeface="游ゴシック"/>
                  <a:cs typeface="Calibri"/>
                </a:rPr>
                <a:t>@DESY, SR-XRF</a:t>
              </a:r>
            </a:p>
          </p:txBody>
        </p:sp>
        <p:cxnSp>
          <p:nvCxnSpPr>
            <p:cNvPr id="106" name="直線コネクタ 105">
              <a:extLst>
                <a:ext uri="{FF2B5EF4-FFF2-40B4-BE49-F238E27FC236}">
                  <a16:creationId xmlns:a16="http://schemas.microsoft.com/office/drawing/2014/main" id="{0ACB4670-5573-A483-3D9E-7DDA49102B14}"/>
                </a:ext>
              </a:extLst>
            </p:cNvPr>
            <p:cNvCxnSpPr>
              <a:cxnSpLocks/>
            </p:cNvCxnSpPr>
            <p:nvPr/>
          </p:nvCxnSpPr>
          <p:spPr>
            <a:xfrm flipV="1">
              <a:off x="3577773" y="1113658"/>
              <a:ext cx="1648760" cy="1"/>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107" name="グループ化 106">
            <a:extLst>
              <a:ext uri="{FF2B5EF4-FFF2-40B4-BE49-F238E27FC236}">
                <a16:creationId xmlns:a16="http://schemas.microsoft.com/office/drawing/2014/main" id="{0C1640BB-7BA1-4758-2276-FC6444DC9A63}"/>
              </a:ext>
            </a:extLst>
          </p:cNvPr>
          <p:cNvGrpSpPr/>
          <p:nvPr/>
        </p:nvGrpSpPr>
        <p:grpSpPr>
          <a:xfrm>
            <a:off x="4172445" y="2773680"/>
            <a:ext cx="2084970" cy="2425170"/>
            <a:chOff x="189540" y="2773680"/>
            <a:chExt cx="2084970" cy="2425170"/>
          </a:xfrm>
        </p:grpSpPr>
        <p:sp>
          <p:nvSpPr>
            <p:cNvPr id="108" name="楕円 107">
              <a:extLst>
                <a:ext uri="{FF2B5EF4-FFF2-40B4-BE49-F238E27FC236}">
                  <a16:creationId xmlns:a16="http://schemas.microsoft.com/office/drawing/2014/main" id="{8E4D72BD-9990-F556-3840-EADC2C14A222}"/>
                </a:ext>
              </a:extLst>
            </p:cNvPr>
            <p:cNvSpPr/>
            <p:nvPr/>
          </p:nvSpPr>
          <p:spPr>
            <a:xfrm>
              <a:off x="1052260" y="2865929"/>
              <a:ext cx="311889" cy="3118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楕円 108">
              <a:extLst>
                <a:ext uri="{FF2B5EF4-FFF2-40B4-BE49-F238E27FC236}">
                  <a16:creationId xmlns:a16="http://schemas.microsoft.com/office/drawing/2014/main" id="{46CB52CB-FDCD-695B-C3A5-AF96BC600D3D}"/>
                </a:ext>
              </a:extLst>
            </p:cNvPr>
            <p:cNvSpPr/>
            <p:nvPr/>
          </p:nvSpPr>
          <p:spPr>
            <a:xfrm>
              <a:off x="960011" y="2773680"/>
              <a:ext cx="492336" cy="49233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0" name="直線コネクタ 109">
              <a:extLst>
                <a:ext uri="{FF2B5EF4-FFF2-40B4-BE49-F238E27FC236}">
                  <a16:creationId xmlns:a16="http://schemas.microsoft.com/office/drawing/2014/main" id="{A3618128-7C25-303C-C688-CF459C5D5E17}"/>
                </a:ext>
              </a:extLst>
            </p:cNvPr>
            <p:cNvCxnSpPr>
              <a:cxnSpLocks/>
            </p:cNvCxnSpPr>
            <p:nvPr/>
          </p:nvCxnSpPr>
          <p:spPr>
            <a:xfrm>
              <a:off x="1206179" y="3264182"/>
              <a:ext cx="0" cy="38984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1" name="テキスト ボックス 110">
              <a:extLst>
                <a:ext uri="{FF2B5EF4-FFF2-40B4-BE49-F238E27FC236}">
                  <a16:creationId xmlns:a16="http://schemas.microsoft.com/office/drawing/2014/main" id="{DD8344CA-E833-EA5D-EDEA-B774901D8FF3}"/>
                </a:ext>
              </a:extLst>
            </p:cNvPr>
            <p:cNvSpPr txBox="1"/>
            <p:nvPr/>
          </p:nvSpPr>
          <p:spPr>
            <a:xfrm>
              <a:off x="673260" y="3618924"/>
              <a:ext cx="1065837" cy="461665"/>
            </a:xfrm>
            <a:prstGeom prst="rect">
              <a:avLst/>
            </a:prstGeom>
            <a:noFill/>
          </p:spPr>
          <p:txBody>
            <a:bodyPr wrap="square" rtlCol="0">
              <a:spAutoFit/>
            </a:bodyPr>
            <a:lstStyle/>
            <a:p>
              <a:pPr algn="ctr"/>
              <a:r>
                <a:rPr kumimoji="1" lang="en-US" altLang="ja-JP" sz="2400">
                  <a:solidFill>
                    <a:schemeClr val="accent2"/>
                  </a:solidFill>
                </a:rPr>
                <a:t>2000</a:t>
              </a:r>
              <a:endParaRPr kumimoji="1" lang="ja-JP" altLang="en-US" sz="2400">
                <a:solidFill>
                  <a:schemeClr val="accent2"/>
                </a:solidFill>
              </a:endParaRPr>
            </a:p>
          </p:txBody>
        </p:sp>
        <p:sp>
          <p:nvSpPr>
            <p:cNvPr id="112" name="テキスト ボックス 111">
              <a:extLst>
                <a:ext uri="{FF2B5EF4-FFF2-40B4-BE49-F238E27FC236}">
                  <a16:creationId xmlns:a16="http://schemas.microsoft.com/office/drawing/2014/main" id="{1E5ED148-1077-F6DD-B2F0-FCFC8ABA4B18}"/>
                </a:ext>
              </a:extLst>
            </p:cNvPr>
            <p:cNvSpPr txBox="1"/>
            <p:nvPr/>
          </p:nvSpPr>
          <p:spPr>
            <a:xfrm>
              <a:off x="189540" y="4018875"/>
              <a:ext cx="2084970" cy="1077218"/>
            </a:xfrm>
            <a:prstGeom prst="rect">
              <a:avLst/>
            </a:prstGeom>
            <a:noFill/>
          </p:spPr>
          <p:txBody>
            <a:bodyPr wrap="square" lIns="91440" tIns="45720" rIns="91440" bIns="45720" rtlCol="0" anchor="t">
              <a:spAutoFit/>
            </a:bodyPr>
            <a:lstStyle/>
            <a:p>
              <a:pPr algn="ctr"/>
              <a:r>
                <a:rPr kumimoji="1" lang="en-US" sz="1600">
                  <a:ea typeface="+mn-lt"/>
                  <a:cs typeface="+mn-lt"/>
                </a:rPr>
                <a:t>First publication on </a:t>
              </a:r>
              <a:r>
                <a:rPr kumimoji="1" lang="en-US" altLang="ja-JP" sz="1600">
                  <a:ea typeface="游ゴシック"/>
                </a:rPr>
                <a:t>SR data capture on human teeth (+bone) @LURE, SR-XRF</a:t>
              </a:r>
              <a:endParaRPr lang="ja-JP" altLang="en-US" sz="1600">
                <a:ea typeface="游ゴシック"/>
                <a:cs typeface="Calibri"/>
              </a:endParaRPr>
            </a:p>
          </p:txBody>
        </p:sp>
        <p:cxnSp>
          <p:nvCxnSpPr>
            <p:cNvPr id="113" name="直線コネクタ 112">
              <a:extLst>
                <a:ext uri="{FF2B5EF4-FFF2-40B4-BE49-F238E27FC236}">
                  <a16:creationId xmlns:a16="http://schemas.microsoft.com/office/drawing/2014/main" id="{1294B109-E19A-1E73-15ED-E2B9191D4483}"/>
                </a:ext>
              </a:extLst>
            </p:cNvPr>
            <p:cNvCxnSpPr>
              <a:cxnSpLocks/>
            </p:cNvCxnSpPr>
            <p:nvPr/>
          </p:nvCxnSpPr>
          <p:spPr>
            <a:xfrm flipV="1">
              <a:off x="457135" y="5198849"/>
              <a:ext cx="1648760" cy="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15" name="楕円 114">
            <a:extLst>
              <a:ext uri="{FF2B5EF4-FFF2-40B4-BE49-F238E27FC236}">
                <a16:creationId xmlns:a16="http://schemas.microsoft.com/office/drawing/2014/main" id="{47640E0B-4134-057F-8662-127859CB8B79}"/>
              </a:ext>
            </a:extLst>
          </p:cNvPr>
          <p:cNvSpPr/>
          <p:nvPr/>
        </p:nvSpPr>
        <p:spPr>
          <a:xfrm>
            <a:off x="5949282" y="2864095"/>
            <a:ext cx="311889" cy="3118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楕円 115">
            <a:extLst>
              <a:ext uri="{FF2B5EF4-FFF2-40B4-BE49-F238E27FC236}">
                <a16:creationId xmlns:a16="http://schemas.microsoft.com/office/drawing/2014/main" id="{968E25F4-2820-02E7-B32C-EB22122E11FB}"/>
              </a:ext>
            </a:extLst>
          </p:cNvPr>
          <p:cNvSpPr/>
          <p:nvPr/>
        </p:nvSpPr>
        <p:spPr>
          <a:xfrm>
            <a:off x="5857033" y="2771846"/>
            <a:ext cx="492336" cy="49233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7" name="直線コネクタ 116">
            <a:extLst>
              <a:ext uri="{FF2B5EF4-FFF2-40B4-BE49-F238E27FC236}">
                <a16:creationId xmlns:a16="http://schemas.microsoft.com/office/drawing/2014/main" id="{63488C7D-F768-9777-D976-E6C24DBF080A}"/>
              </a:ext>
            </a:extLst>
          </p:cNvPr>
          <p:cNvCxnSpPr>
            <a:cxnSpLocks/>
            <a:stCxn id="118" idx="2"/>
          </p:cNvCxnSpPr>
          <p:nvPr/>
        </p:nvCxnSpPr>
        <p:spPr>
          <a:xfrm>
            <a:off x="6103201" y="1450464"/>
            <a:ext cx="3679" cy="134790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8" name="テキスト ボックス 117">
            <a:extLst>
              <a:ext uri="{FF2B5EF4-FFF2-40B4-BE49-F238E27FC236}">
                <a16:creationId xmlns:a16="http://schemas.microsoft.com/office/drawing/2014/main" id="{A1A81854-EE51-A57D-AC40-B91F531262A5}"/>
              </a:ext>
            </a:extLst>
          </p:cNvPr>
          <p:cNvSpPr txBox="1"/>
          <p:nvPr/>
        </p:nvSpPr>
        <p:spPr>
          <a:xfrm>
            <a:off x="5570282" y="988799"/>
            <a:ext cx="1065837" cy="461665"/>
          </a:xfrm>
          <a:prstGeom prst="rect">
            <a:avLst/>
          </a:prstGeom>
          <a:noFill/>
        </p:spPr>
        <p:txBody>
          <a:bodyPr wrap="square" rtlCol="0">
            <a:spAutoFit/>
          </a:bodyPr>
          <a:lstStyle/>
          <a:p>
            <a:pPr algn="ctr"/>
            <a:r>
              <a:rPr kumimoji="1" lang="en-US" altLang="ja-JP" sz="2400">
                <a:solidFill>
                  <a:schemeClr val="accent2"/>
                </a:solidFill>
              </a:rPr>
              <a:t>2003</a:t>
            </a:r>
            <a:endParaRPr kumimoji="1" lang="ja-JP" altLang="en-US" sz="2400">
              <a:solidFill>
                <a:schemeClr val="accent2"/>
              </a:solidFill>
            </a:endParaRPr>
          </a:p>
        </p:txBody>
      </p:sp>
      <p:sp>
        <p:nvSpPr>
          <p:cNvPr id="119" name="テキスト ボックス 118">
            <a:extLst>
              <a:ext uri="{FF2B5EF4-FFF2-40B4-BE49-F238E27FC236}">
                <a16:creationId xmlns:a16="http://schemas.microsoft.com/office/drawing/2014/main" id="{186E8C86-222E-0D7B-2A8D-467ACC813576}"/>
              </a:ext>
            </a:extLst>
          </p:cNvPr>
          <p:cNvSpPr txBox="1"/>
          <p:nvPr/>
        </p:nvSpPr>
        <p:spPr>
          <a:xfrm>
            <a:off x="4737112" y="196827"/>
            <a:ext cx="2841041" cy="830997"/>
          </a:xfrm>
          <a:prstGeom prst="rect">
            <a:avLst/>
          </a:prstGeom>
          <a:noFill/>
        </p:spPr>
        <p:txBody>
          <a:bodyPr wrap="square" lIns="91440" tIns="45720" rIns="91440" bIns="45720" rtlCol="0" anchor="t">
            <a:spAutoFit/>
          </a:bodyPr>
          <a:lstStyle/>
          <a:p>
            <a:pPr algn="ctr"/>
            <a:r>
              <a:rPr kumimoji="1" lang="en-US" altLang="ja-JP" sz="1600">
                <a:ea typeface="游ゴシック"/>
              </a:rPr>
              <a:t>First publication of SR data capture on human hair </a:t>
            </a:r>
          </a:p>
          <a:p>
            <a:pPr algn="ctr"/>
            <a:r>
              <a:rPr kumimoji="1" lang="en-US" altLang="ja-JP" sz="1600">
                <a:ea typeface="游ゴシック"/>
              </a:rPr>
              <a:t>@NSLS, SR-XRF, XRD, EXAFS</a:t>
            </a:r>
            <a:endParaRPr kumimoji="1" lang="ja-JP" altLang="en-US" sz="1600">
              <a:ea typeface="游ゴシック"/>
            </a:endParaRPr>
          </a:p>
        </p:txBody>
      </p:sp>
      <p:cxnSp>
        <p:nvCxnSpPr>
          <p:cNvPr id="120" name="直線コネクタ 119">
            <a:extLst>
              <a:ext uri="{FF2B5EF4-FFF2-40B4-BE49-F238E27FC236}">
                <a16:creationId xmlns:a16="http://schemas.microsoft.com/office/drawing/2014/main" id="{9C502562-F7D5-672F-156F-49AC9867A613}"/>
              </a:ext>
            </a:extLst>
          </p:cNvPr>
          <p:cNvCxnSpPr>
            <a:cxnSpLocks/>
          </p:cNvCxnSpPr>
          <p:nvPr/>
        </p:nvCxnSpPr>
        <p:spPr>
          <a:xfrm flipV="1">
            <a:off x="5278821" y="111206"/>
            <a:ext cx="1648760" cy="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21" name="グループ化 120">
            <a:extLst>
              <a:ext uri="{FF2B5EF4-FFF2-40B4-BE49-F238E27FC236}">
                <a16:creationId xmlns:a16="http://schemas.microsoft.com/office/drawing/2014/main" id="{E0D7F1F7-5BC5-63E5-B944-22403C43D50E}"/>
              </a:ext>
            </a:extLst>
          </p:cNvPr>
          <p:cNvGrpSpPr/>
          <p:nvPr/>
        </p:nvGrpSpPr>
        <p:grpSpPr>
          <a:xfrm>
            <a:off x="6103201" y="2758718"/>
            <a:ext cx="1922047" cy="3027371"/>
            <a:chOff x="277373" y="2773680"/>
            <a:chExt cx="1922047" cy="3027371"/>
          </a:xfrm>
        </p:grpSpPr>
        <p:sp>
          <p:nvSpPr>
            <p:cNvPr id="122" name="楕円 121">
              <a:extLst>
                <a:ext uri="{FF2B5EF4-FFF2-40B4-BE49-F238E27FC236}">
                  <a16:creationId xmlns:a16="http://schemas.microsoft.com/office/drawing/2014/main" id="{BF80FB6D-BB3C-9392-B59D-9A4497F021AA}"/>
                </a:ext>
              </a:extLst>
            </p:cNvPr>
            <p:cNvSpPr/>
            <p:nvPr/>
          </p:nvSpPr>
          <p:spPr>
            <a:xfrm>
              <a:off x="1052260" y="2865929"/>
              <a:ext cx="311889" cy="3118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楕円 122">
              <a:extLst>
                <a:ext uri="{FF2B5EF4-FFF2-40B4-BE49-F238E27FC236}">
                  <a16:creationId xmlns:a16="http://schemas.microsoft.com/office/drawing/2014/main" id="{38FC10C8-B6CC-AE63-E177-100D57C8D593}"/>
                </a:ext>
              </a:extLst>
            </p:cNvPr>
            <p:cNvSpPr/>
            <p:nvPr/>
          </p:nvSpPr>
          <p:spPr>
            <a:xfrm>
              <a:off x="960011" y="2773680"/>
              <a:ext cx="492336" cy="49233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4" name="直線コネクタ 123">
              <a:extLst>
                <a:ext uri="{FF2B5EF4-FFF2-40B4-BE49-F238E27FC236}">
                  <a16:creationId xmlns:a16="http://schemas.microsoft.com/office/drawing/2014/main" id="{2B289EBE-87BE-1915-58AF-5F6DA0061B46}"/>
                </a:ext>
              </a:extLst>
            </p:cNvPr>
            <p:cNvCxnSpPr>
              <a:cxnSpLocks/>
            </p:cNvCxnSpPr>
            <p:nvPr/>
          </p:nvCxnSpPr>
          <p:spPr>
            <a:xfrm>
              <a:off x="1206179" y="3266016"/>
              <a:ext cx="0" cy="99249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5" name="テキスト ボックス 124">
              <a:extLst>
                <a:ext uri="{FF2B5EF4-FFF2-40B4-BE49-F238E27FC236}">
                  <a16:creationId xmlns:a16="http://schemas.microsoft.com/office/drawing/2014/main" id="{093830A6-8922-E3A3-2B8F-80EE4FE67318}"/>
                </a:ext>
              </a:extLst>
            </p:cNvPr>
            <p:cNvSpPr txBox="1"/>
            <p:nvPr/>
          </p:nvSpPr>
          <p:spPr>
            <a:xfrm>
              <a:off x="673260" y="4274329"/>
              <a:ext cx="1065837" cy="461665"/>
            </a:xfrm>
            <a:prstGeom prst="rect">
              <a:avLst/>
            </a:prstGeom>
            <a:noFill/>
          </p:spPr>
          <p:txBody>
            <a:bodyPr wrap="square" rtlCol="0">
              <a:spAutoFit/>
            </a:bodyPr>
            <a:lstStyle/>
            <a:p>
              <a:pPr algn="ctr"/>
              <a:r>
                <a:rPr kumimoji="1" lang="en-US" altLang="ja-JP" sz="2400">
                  <a:solidFill>
                    <a:schemeClr val="accent2"/>
                  </a:solidFill>
                </a:rPr>
                <a:t>2005</a:t>
              </a:r>
              <a:endParaRPr kumimoji="1" lang="ja-JP" altLang="en-US" sz="2400">
                <a:solidFill>
                  <a:schemeClr val="accent2"/>
                </a:solidFill>
              </a:endParaRPr>
            </a:p>
          </p:txBody>
        </p:sp>
        <p:sp>
          <p:nvSpPr>
            <p:cNvPr id="126" name="テキスト ボックス 125">
              <a:extLst>
                <a:ext uri="{FF2B5EF4-FFF2-40B4-BE49-F238E27FC236}">
                  <a16:creationId xmlns:a16="http://schemas.microsoft.com/office/drawing/2014/main" id="{9ACF7482-8E33-B0E8-05DE-EFDE5CDC4207}"/>
                </a:ext>
              </a:extLst>
            </p:cNvPr>
            <p:cNvSpPr txBox="1"/>
            <p:nvPr/>
          </p:nvSpPr>
          <p:spPr>
            <a:xfrm>
              <a:off x="277373" y="4675203"/>
              <a:ext cx="1922047" cy="1077218"/>
            </a:xfrm>
            <a:prstGeom prst="rect">
              <a:avLst/>
            </a:prstGeom>
            <a:noFill/>
          </p:spPr>
          <p:txBody>
            <a:bodyPr wrap="square" rtlCol="0">
              <a:spAutoFit/>
            </a:bodyPr>
            <a:lstStyle/>
            <a:p>
              <a:pPr algn="ctr"/>
              <a:r>
                <a:rPr kumimoji="1" lang="en-US" altLang="ja-JP" sz="1600"/>
                <a:t>First publication of SR application to human skin</a:t>
              </a:r>
            </a:p>
            <a:p>
              <a:pPr algn="ctr"/>
              <a:r>
                <a:rPr kumimoji="1" lang="en-US" altLang="ja-JP" sz="1600"/>
                <a:t>@NSLS, SR-IR</a:t>
              </a:r>
              <a:endParaRPr kumimoji="1" lang="ja-JP" altLang="en-US" sz="1600"/>
            </a:p>
          </p:txBody>
        </p:sp>
        <p:cxnSp>
          <p:nvCxnSpPr>
            <p:cNvPr id="127" name="直線コネクタ 126">
              <a:extLst>
                <a:ext uri="{FF2B5EF4-FFF2-40B4-BE49-F238E27FC236}">
                  <a16:creationId xmlns:a16="http://schemas.microsoft.com/office/drawing/2014/main" id="{F97BB565-DE48-7D13-3A4E-8F0AF7ACFB57}"/>
                </a:ext>
              </a:extLst>
            </p:cNvPr>
            <p:cNvCxnSpPr>
              <a:cxnSpLocks/>
            </p:cNvCxnSpPr>
            <p:nvPr/>
          </p:nvCxnSpPr>
          <p:spPr>
            <a:xfrm flipV="1">
              <a:off x="390382" y="5801050"/>
              <a:ext cx="1648760" cy="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131" name="直線コネクタ 130">
            <a:extLst>
              <a:ext uri="{FF2B5EF4-FFF2-40B4-BE49-F238E27FC236}">
                <a16:creationId xmlns:a16="http://schemas.microsoft.com/office/drawing/2014/main" id="{001B3331-9D21-C040-6FD7-8DA958ED278D}"/>
              </a:ext>
            </a:extLst>
          </p:cNvPr>
          <p:cNvCxnSpPr>
            <a:cxnSpLocks/>
          </p:cNvCxnSpPr>
          <p:nvPr/>
        </p:nvCxnSpPr>
        <p:spPr>
          <a:xfrm>
            <a:off x="5189083" y="2247297"/>
            <a:ext cx="0" cy="5510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4" name="直線矢印コネクタ 133">
            <a:extLst>
              <a:ext uri="{FF2B5EF4-FFF2-40B4-BE49-F238E27FC236}">
                <a16:creationId xmlns:a16="http://schemas.microsoft.com/office/drawing/2014/main" id="{20B796A8-2E7C-A8FC-AFD5-89E1F71E0656}"/>
              </a:ext>
            </a:extLst>
          </p:cNvPr>
          <p:cNvCxnSpPr/>
          <p:nvPr/>
        </p:nvCxnSpPr>
        <p:spPr>
          <a:xfrm>
            <a:off x="5189083" y="2248675"/>
            <a:ext cx="6581159"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6" name="テキスト ボックス 135">
            <a:extLst>
              <a:ext uri="{FF2B5EF4-FFF2-40B4-BE49-F238E27FC236}">
                <a16:creationId xmlns:a16="http://schemas.microsoft.com/office/drawing/2014/main" id="{A56F44B3-3ACE-A85F-3B34-4FBCCD56D793}"/>
              </a:ext>
            </a:extLst>
          </p:cNvPr>
          <p:cNvSpPr txBox="1"/>
          <p:nvPr/>
        </p:nvSpPr>
        <p:spPr>
          <a:xfrm>
            <a:off x="8267680" y="1821142"/>
            <a:ext cx="3924320" cy="338554"/>
          </a:xfrm>
          <a:prstGeom prst="rect">
            <a:avLst/>
          </a:prstGeom>
          <a:solidFill>
            <a:schemeClr val="bg1"/>
          </a:solidFill>
        </p:spPr>
        <p:txBody>
          <a:bodyPr wrap="square" lIns="91440" tIns="45720" rIns="91440" bIns="45720" rtlCol="0" anchor="t">
            <a:spAutoFit/>
          </a:bodyPr>
          <a:lstStyle/>
          <a:p>
            <a:pPr algn="ctr"/>
            <a:r>
              <a:rPr kumimoji="1" lang="en-US" sz="1600">
                <a:solidFill>
                  <a:schemeClr val="accent2"/>
                </a:solidFill>
                <a:ea typeface="+mn-lt"/>
                <a:cs typeface="+mn-lt"/>
              </a:rPr>
              <a:t>1 publication almost every year</a:t>
            </a:r>
            <a:endParaRPr lang="ja-JP" altLang="en-US" sz="1600">
              <a:solidFill>
                <a:schemeClr val="accent2"/>
              </a:solidFill>
              <a:ea typeface="游ゴシック"/>
              <a:cs typeface="Calibri"/>
            </a:endParaRPr>
          </a:p>
        </p:txBody>
      </p:sp>
      <p:sp>
        <p:nvSpPr>
          <p:cNvPr id="2" name="楕円 1">
            <a:extLst>
              <a:ext uri="{FF2B5EF4-FFF2-40B4-BE49-F238E27FC236}">
                <a16:creationId xmlns:a16="http://schemas.microsoft.com/office/drawing/2014/main" id="{87DED9DB-75CD-1E80-C290-CD2DB23BEE0B}"/>
              </a:ext>
            </a:extLst>
          </p:cNvPr>
          <p:cNvSpPr/>
          <p:nvPr/>
        </p:nvSpPr>
        <p:spPr>
          <a:xfrm>
            <a:off x="7820913" y="2842853"/>
            <a:ext cx="311889" cy="3118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楕円 2">
            <a:extLst>
              <a:ext uri="{FF2B5EF4-FFF2-40B4-BE49-F238E27FC236}">
                <a16:creationId xmlns:a16="http://schemas.microsoft.com/office/drawing/2014/main" id="{8E6BD41D-DEF7-1F84-93E5-6637E9FAEDB7}"/>
              </a:ext>
            </a:extLst>
          </p:cNvPr>
          <p:cNvSpPr/>
          <p:nvPr/>
        </p:nvSpPr>
        <p:spPr>
          <a:xfrm>
            <a:off x="7728664" y="2750604"/>
            <a:ext cx="492336" cy="49233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コネクタ 3">
            <a:extLst>
              <a:ext uri="{FF2B5EF4-FFF2-40B4-BE49-F238E27FC236}">
                <a16:creationId xmlns:a16="http://schemas.microsoft.com/office/drawing/2014/main" id="{FD3E6B5B-91F2-A194-B0A0-D55BCC495ECD}"/>
              </a:ext>
            </a:extLst>
          </p:cNvPr>
          <p:cNvCxnSpPr>
            <a:cxnSpLocks/>
          </p:cNvCxnSpPr>
          <p:nvPr/>
        </p:nvCxnSpPr>
        <p:spPr>
          <a:xfrm>
            <a:off x="7978511" y="1929317"/>
            <a:ext cx="0" cy="8478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B0A21954-DC9F-F230-1957-729062ACF65F}"/>
              </a:ext>
            </a:extLst>
          </p:cNvPr>
          <p:cNvSpPr txBox="1"/>
          <p:nvPr/>
        </p:nvSpPr>
        <p:spPr>
          <a:xfrm>
            <a:off x="7441913" y="1369244"/>
            <a:ext cx="1065837" cy="461665"/>
          </a:xfrm>
          <a:prstGeom prst="rect">
            <a:avLst/>
          </a:prstGeom>
          <a:noFill/>
        </p:spPr>
        <p:txBody>
          <a:bodyPr wrap="square" rtlCol="0">
            <a:spAutoFit/>
          </a:bodyPr>
          <a:lstStyle/>
          <a:p>
            <a:pPr algn="ctr"/>
            <a:r>
              <a:rPr kumimoji="1" lang="en-US" altLang="ja-JP" sz="2400">
                <a:solidFill>
                  <a:schemeClr val="accent2"/>
                </a:solidFill>
              </a:rPr>
              <a:t>2007</a:t>
            </a:r>
            <a:endParaRPr kumimoji="1" lang="ja-JP" altLang="en-US" sz="2400">
              <a:solidFill>
                <a:schemeClr val="accent2"/>
              </a:solidFill>
            </a:endParaRPr>
          </a:p>
        </p:txBody>
      </p:sp>
      <p:sp>
        <p:nvSpPr>
          <p:cNvPr id="6" name="テキスト ボックス 5">
            <a:extLst>
              <a:ext uri="{FF2B5EF4-FFF2-40B4-BE49-F238E27FC236}">
                <a16:creationId xmlns:a16="http://schemas.microsoft.com/office/drawing/2014/main" id="{5AFFE3E4-2210-79A3-1A11-B14E0CEDDDCE}"/>
              </a:ext>
            </a:extLst>
          </p:cNvPr>
          <p:cNvSpPr txBox="1"/>
          <p:nvPr/>
        </p:nvSpPr>
        <p:spPr>
          <a:xfrm>
            <a:off x="7193309" y="596046"/>
            <a:ext cx="1605903" cy="830997"/>
          </a:xfrm>
          <a:prstGeom prst="rect">
            <a:avLst/>
          </a:prstGeom>
          <a:noFill/>
        </p:spPr>
        <p:txBody>
          <a:bodyPr wrap="square" lIns="91440" tIns="45720" rIns="91440" bIns="45720" rtlCol="0" anchor="t">
            <a:spAutoFit/>
          </a:bodyPr>
          <a:lstStyle/>
          <a:p>
            <a:pPr algn="ctr"/>
            <a:r>
              <a:rPr kumimoji="1" lang="en-US" altLang="ja-JP" sz="1600">
                <a:ea typeface="游ゴシック"/>
              </a:rPr>
              <a:t>The first year with multiple publications (3)</a:t>
            </a:r>
            <a:endParaRPr kumimoji="1" lang="ja-JP" altLang="en-US" sz="1600">
              <a:ea typeface="游ゴシック"/>
            </a:endParaRPr>
          </a:p>
        </p:txBody>
      </p:sp>
      <p:cxnSp>
        <p:nvCxnSpPr>
          <p:cNvPr id="7" name="直線コネクタ 6">
            <a:extLst>
              <a:ext uri="{FF2B5EF4-FFF2-40B4-BE49-F238E27FC236}">
                <a16:creationId xmlns:a16="http://schemas.microsoft.com/office/drawing/2014/main" id="{5BFF3F81-5570-BC89-43D5-2B074274ACD2}"/>
              </a:ext>
            </a:extLst>
          </p:cNvPr>
          <p:cNvCxnSpPr>
            <a:cxnSpLocks/>
          </p:cNvCxnSpPr>
          <p:nvPr/>
        </p:nvCxnSpPr>
        <p:spPr>
          <a:xfrm>
            <a:off x="7432985" y="517949"/>
            <a:ext cx="107054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楕円 11">
            <a:extLst>
              <a:ext uri="{FF2B5EF4-FFF2-40B4-BE49-F238E27FC236}">
                <a16:creationId xmlns:a16="http://schemas.microsoft.com/office/drawing/2014/main" id="{0CED26A1-3728-F6E1-D430-EFD0874FB4BD}"/>
              </a:ext>
            </a:extLst>
          </p:cNvPr>
          <p:cNvSpPr/>
          <p:nvPr/>
        </p:nvSpPr>
        <p:spPr>
          <a:xfrm>
            <a:off x="10993422" y="2865929"/>
            <a:ext cx="311889" cy="3118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45529639-82CD-4438-B10E-EFB146D1028A}"/>
              </a:ext>
            </a:extLst>
          </p:cNvPr>
          <p:cNvSpPr/>
          <p:nvPr/>
        </p:nvSpPr>
        <p:spPr>
          <a:xfrm>
            <a:off x="10901173" y="2773680"/>
            <a:ext cx="492336" cy="49233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E0E16AD5-7559-4E51-826D-75581E7A33D3}"/>
              </a:ext>
            </a:extLst>
          </p:cNvPr>
          <p:cNvSpPr txBox="1"/>
          <p:nvPr/>
        </p:nvSpPr>
        <p:spPr>
          <a:xfrm>
            <a:off x="10614422" y="3618924"/>
            <a:ext cx="1065837" cy="461665"/>
          </a:xfrm>
          <a:prstGeom prst="rect">
            <a:avLst/>
          </a:prstGeom>
          <a:noFill/>
        </p:spPr>
        <p:txBody>
          <a:bodyPr wrap="square" rtlCol="0">
            <a:spAutoFit/>
          </a:bodyPr>
          <a:lstStyle/>
          <a:p>
            <a:pPr algn="ctr"/>
            <a:r>
              <a:rPr kumimoji="1" lang="en-US" altLang="ja-JP" sz="2400">
                <a:solidFill>
                  <a:schemeClr val="accent2"/>
                </a:solidFill>
              </a:rPr>
              <a:t>2022</a:t>
            </a:r>
            <a:endParaRPr kumimoji="1" lang="ja-JP" altLang="en-US" sz="2400">
              <a:solidFill>
                <a:schemeClr val="accent2"/>
              </a:solidFill>
            </a:endParaRPr>
          </a:p>
        </p:txBody>
      </p:sp>
      <p:sp>
        <p:nvSpPr>
          <p:cNvPr id="15" name="テキスト ボックス 14">
            <a:extLst>
              <a:ext uri="{FF2B5EF4-FFF2-40B4-BE49-F238E27FC236}">
                <a16:creationId xmlns:a16="http://schemas.microsoft.com/office/drawing/2014/main" id="{968ABD50-24DB-CBED-C37E-CAF9EC968D8B}"/>
              </a:ext>
            </a:extLst>
          </p:cNvPr>
          <p:cNvSpPr txBox="1"/>
          <p:nvPr/>
        </p:nvSpPr>
        <p:spPr>
          <a:xfrm>
            <a:off x="10130702" y="4018875"/>
            <a:ext cx="2084970" cy="584775"/>
          </a:xfrm>
          <a:prstGeom prst="rect">
            <a:avLst/>
          </a:prstGeom>
          <a:noFill/>
        </p:spPr>
        <p:txBody>
          <a:bodyPr wrap="square" lIns="91440" tIns="45720" rIns="91440" bIns="45720" rtlCol="0" anchor="t">
            <a:spAutoFit/>
          </a:bodyPr>
          <a:lstStyle/>
          <a:p>
            <a:pPr algn="ctr"/>
            <a:r>
              <a:rPr kumimoji="1" lang="en-US" sz="1600">
                <a:ea typeface="+mn-lt"/>
                <a:cs typeface="+mn-lt"/>
              </a:rPr>
              <a:t>The year with most publications (7)</a:t>
            </a:r>
            <a:endParaRPr lang="ja-JP" altLang="en-US" sz="1600">
              <a:ea typeface="游ゴシック"/>
              <a:cs typeface="Calibri"/>
            </a:endParaRPr>
          </a:p>
        </p:txBody>
      </p:sp>
      <p:cxnSp>
        <p:nvCxnSpPr>
          <p:cNvPr id="16" name="直線コネクタ 15">
            <a:extLst>
              <a:ext uri="{FF2B5EF4-FFF2-40B4-BE49-F238E27FC236}">
                <a16:creationId xmlns:a16="http://schemas.microsoft.com/office/drawing/2014/main" id="{7C07D4EA-FC32-6C5A-1EB8-7E28E6CA4E97}"/>
              </a:ext>
            </a:extLst>
          </p:cNvPr>
          <p:cNvCxnSpPr>
            <a:cxnSpLocks/>
          </p:cNvCxnSpPr>
          <p:nvPr/>
        </p:nvCxnSpPr>
        <p:spPr>
          <a:xfrm flipV="1">
            <a:off x="10322960" y="4660240"/>
            <a:ext cx="1648760" cy="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A6DD6DA1-C6EE-87F3-ADBF-5581631F5FAC}"/>
              </a:ext>
            </a:extLst>
          </p:cNvPr>
          <p:cNvCxnSpPr>
            <a:cxnSpLocks/>
          </p:cNvCxnSpPr>
          <p:nvPr/>
        </p:nvCxnSpPr>
        <p:spPr>
          <a:xfrm>
            <a:off x="11149677" y="3264182"/>
            <a:ext cx="0" cy="38984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楕円 7">
            <a:extLst>
              <a:ext uri="{FF2B5EF4-FFF2-40B4-BE49-F238E27FC236}">
                <a16:creationId xmlns:a16="http://schemas.microsoft.com/office/drawing/2014/main" id="{7F233E07-B752-81E9-D924-9697350A5F7C}"/>
              </a:ext>
            </a:extLst>
          </p:cNvPr>
          <p:cNvSpPr/>
          <p:nvPr/>
        </p:nvSpPr>
        <p:spPr>
          <a:xfrm>
            <a:off x="9558263" y="2865928"/>
            <a:ext cx="311889" cy="3118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5EEB1F3D-DD4F-DE1F-7004-4D2F41A67302}"/>
              </a:ext>
            </a:extLst>
          </p:cNvPr>
          <p:cNvSpPr/>
          <p:nvPr/>
        </p:nvSpPr>
        <p:spPr>
          <a:xfrm>
            <a:off x="9466014" y="2773679"/>
            <a:ext cx="492336" cy="49233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2FBB3DF-7963-E5F5-F6BD-3613701D0EDA}"/>
              </a:ext>
            </a:extLst>
          </p:cNvPr>
          <p:cNvSpPr txBox="1"/>
          <p:nvPr/>
        </p:nvSpPr>
        <p:spPr>
          <a:xfrm>
            <a:off x="9172193" y="4239786"/>
            <a:ext cx="1065837" cy="461665"/>
          </a:xfrm>
          <a:prstGeom prst="rect">
            <a:avLst/>
          </a:prstGeom>
          <a:noFill/>
        </p:spPr>
        <p:txBody>
          <a:bodyPr wrap="square" rtlCol="0">
            <a:spAutoFit/>
          </a:bodyPr>
          <a:lstStyle/>
          <a:p>
            <a:pPr algn="ctr"/>
            <a:r>
              <a:rPr kumimoji="1" lang="en-US" altLang="ja-JP" sz="2400">
                <a:solidFill>
                  <a:schemeClr val="accent2"/>
                </a:solidFill>
              </a:rPr>
              <a:t>2017</a:t>
            </a:r>
            <a:endParaRPr kumimoji="1" lang="ja-JP" altLang="en-US" sz="2400">
              <a:solidFill>
                <a:schemeClr val="accent2"/>
              </a:solidFill>
            </a:endParaRPr>
          </a:p>
        </p:txBody>
      </p:sp>
      <p:cxnSp>
        <p:nvCxnSpPr>
          <p:cNvPr id="11" name="直線コネクタ 10">
            <a:extLst>
              <a:ext uri="{FF2B5EF4-FFF2-40B4-BE49-F238E27FC236}">
                <a16:creationId xmlns:a16="http://schemas.microsoft.com/office/drawing/2014/main" id="{2A6404EE-E370-8BAD-49E3-6205E28CEB4D}"/>
              </a:ext>
            </a:extLst>
          </p:cNvPr>
          <p:cNvCxnSpPr>
            <a:cxnSpLocks/>
          </p:cNvCxnSpPr>
          <p:nvPr/>
        </p:nvCxnSpPr>
        <p:spPr>
          <a:xfrm flipV="1">
            <a:off x="8887800" y="5823372"/>
            <a:ext cx="1648760" cy="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44A730EF-2BAA-37F0-7A18-39DA98EEC3A6}"/>
              </a:ext>
            </a:extLst>
          </p:cNvPr>
          <p:cNvCxnSpPr>
            <a:cxnSpLocks/>
            <a:endCxn id="10" idx="0"/>
          </p:cNvCxnSpPr>
          <p:nvPr/>
        </p:nvCxnSpPr>
        <p:spPr>
          <a:xfrm flipH="1">
            <a:off x="9705112" y="3295732"/>
            <a:ext cx="2337" cy="94405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2824F31A-2E11-DD4E-5998-C495D0865475}"/>
              </a:ext>
            </a:extLst>
          </p:cNvPr>
          <p:cNvSpPr txBox="1"/>
          <p:nvPr/>
        </p:nvSpPr>
        <p:spPr>
          <a:xfrm>
            <a:off x="8669695" y="4701451"/>
            <a:ext cx="2084970" cy="1077218"/>
          </a:xfrm>
          <a:prstGeom prst="rect">
            <a:avLst/>
          </a:prstGeom>
          <a:noFill/>
        </p:spPr>
        <p:txBody>
          <a:bodyPr wrap="square" lIns="91440" tIns="45720" rIns="91440" bIns="45720" rtlCol="0" anchor="t">
            <a:spAutoFit/>
          </a:bodyPr>
          <a:lstStyle/>
          <a:p>
            <a:pPr algn="ctr"/>
            <a:r>
              <a:rPr kumimoji="1" lang="en-US" sz="1600">
                <a:ea typeface="+mn-lt"/>
                <a:cs typeface="+mn-lt"/>
              </a:rPr>
              <a:t>First publication of SR application to </a:t>
            </a:r>
          </a:p>
          <a:p>
            <a:pPr algn="ctr"/>
            <a:r>
              <a:rPr kumimoji="1" lang="en-US" sz="1600">
                <a:ea typeface="+mn-lt"/>
                <a:cs typeface="+mn-lt"/>
              </a:rPr>
              <a:t>human nail</a:t>
            </a:r>
          </a:p>
          <a:p>
            <a:pPr algn="ctr"/>
            <a:r>
              <a:rPr kumimoji="1" lang="en-US" altLang="ja-JP" sz="1600">
                <a:ea typeface="+mn-lt"/>
                <a:cs typeface="+mn-lt"/>
              </a:rPr>
              <a:t>@CLS, SR-XRF</a:t>
            </a:r>
            <a:endParaRPr lang="ja-JP" altLang="en-US" sz="1600">
              <a:ea typeface="游ゴシック"/>
              <a:cs typeface="Calibri"/>
            </a:endParaRPr>
          </a:p>
        </p:txBody>
      </p:sp>
    </p:spTree>
    <p:extLst>
      <p:ext uri="{BB962C8B-B14F-4D97-AF65-F5344CB8AC3E}">
        <p14:creationId xmlns:p14="http://schemas.microsoft.com/office/powerpoint/2010/main" val="5000268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A picture containing kitchenware, pan, cooking, pot&#10;&#10;Description automatically generated">
            <a:extLst>
              <a:ext uri="{FF2B5EF4-FFF2-40B4-BE49-F238E27FC236}">
                <a16:creationId xmlns:a16="http://schemas.microsoft.com/office/drawing/2014/main" id="{2ADE3CC6-B343-FC0A-1037-A1616D65B4E5}"/>
              </a:ext>
            </a:extLst>
          </p:cNvPr>
          <p:cNvPicPr>
            <a:picLocks noChangeAspect="1"/>
          </p:cNvPicPr>
          <p:nvPr/>
        </p:nvPicPr>
        <p:blipFill>
          <a:blip r:embed="rId2"/>
          <a:stretch>
            <a:fillRect/>
          </a:stretch>
        </p:blipFill>
        <p:spPr>
          <a:xfrm>
            <a:off x="192586" y="4250522"/>
            <a:ext cx="3689553" cy="1353446"/>
          </a:xfrm>
          <a:prstGeom prst="rect">
            <a:avLst/>
          </a:prstGeom>
        </p:spPr>
      </p:pic>
      <p:sp>
        <p:nvSpPr>
          <p:cNvPr id="4" name="TextBox 6">
            <a:extLst>
              <a:ext uri="{FF2B5EF4-FFF2-40B4-BE49-F238E27FC236}">
                <a16:creationId xmlns:a16="http://schemas.microsoft.com/office/drawing/2014/main" id="{B2411908-5225-9435-B69C-721D5BE42D71}"/>
              </a:ext>
            </a:extLst>
          </p:cNvPr>
          <p:cNvSpPr txBox="1"/>
          <p:nvPr/>
        </p:nvSpPr>
        <p:spPr>
          <a:xfrm>
            <a:off x="4005964" y="4237939"/>
            <a:ext cx="2213861"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800" b="0" i="0" u="none" strike="noStrike" kern="1200" cap="none" spc="0" normalizeH="0" baseline="0" noProof="0">
                <a:ln>
                  <a:noFill/>
                </a:ln>
                <a:solidFill>
                  <a:prstClr val="black"/>
                </a:solidFill>
                <a:effectLst/>
                <a:uLnTx/>
                <a:uFillTx/>
                <a:latin typeface="Calibri" panose="020F0502020204030204"/>
                <a:ea typeface="+mn-ea"/>
                <a:cs typeface="+mn-cs"/>
              </a:rPr>
              <a:t>WHO website on lead exposure: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4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https://www.who.int/news-room/fact-sheets/detail/lead-poisoning-and-health </a:t>
            </a:r>
            <a:endParaRPr kumimoji="1"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テキスト ボックス 7">
            <a:extLst>
              <a:ext uri="{FF2B5EF4-FFF2-40B4-BE49-F238E27FC236}">
                <a16:creationId xmlns:a16="http://schemas.microsoft.com/office/drawing/2014/main" id="{8586775F-135D-EED3-2474-694CCFF823E7}"/>
              </a:ext>
            </a:extLst>
          </p:cNvPr>
          <p:cNvSpPr txBox="1"/>
          <p:nvPr/>
        </p:nvSpPr>
        <p:spPr>
          <a:xfrm>
            <a:off x="365086" y="1129734"/>
            <a:ext cx="6113720" cy="2862322"/>
          </a:xfrm>
          <a:prstGeom prst="rect">
            <a:avLst/>
          </a:prstGeom>
          <a:noFill/>
        </p:spPr>
        <p:txBody>
          <a:bodyPr wrap="square" lIns="91440" tIns="45720" rIns="91440" bIns="45720" anchor="t">
            <a:spAutoFit/>
          </a:bodyPr>
          <a:lstStyle/>
          <a:p>
            <a:r>
              <a:rPr lang="en-US" altLang="ja-JP" sz="2000">
                <a:effectLst/>
                <a:ea typeface="Meiryo UI"/>
                <a:cs typeface="Arial"/>
              </a:rPr>
              <a:t>Critical health issues today</a:t>
            </a:r>
            <a:r>
              <a:rPr lang="en-US" altLang="ja-JP" sz="2000">
                <a:ea typeface="Meiryo UI"/>
                <a:cs typeface="Arial"/>
              </a:rPr>
              <a:t>:</a:t>
            </a:r>
            <a:endParaRPr lang="en-US" altLang="ja-JP" sz="2000">
              <a:effectLst/>
              <a:ea typeface="Meiryo UI" panose="020B0604030504040204" pitchFamily="50" charset="-128"/>
              <a:cs typeface="Arial" panose="020B0604020202020204" pitchFamily="34" charset="0"/>
            </a:endParaRPr>
          </a:p>
          <a:p>
            <a:pPr marL="342900" indent="-342900">
              <a:buFont typeface="Arial" panose="020B0604020202020204" pitchFamily="34" charset="0"/>
              <a:buChar char="•"/>
            </a:pPr>
            <a:r>
              <a:rPr lang="en-US" altLang="ja-JP" sz="2000">
                <a:effectLst/>
                <a:ea typeface="Meiryo UI" panose="020B0604030504040204" pitchFamily="50" charset="-128"/>
                <a:cs typeface="Arial" panose="020B0604020202020204" pitchFamily="34" charset="0"/>
              </a:rPr>
              <a:t>intensive metal and manufacturing work</a:t>
            </a:r>
            <a:endParaRPr lang="en-US" altLang="ja-JP" sz="2000">
              <a:ea typeface="Meiryo UI" panose="020B0604030504040204" pitchFamily="50" charset="-128"/>
              <a:cs typeface="Arial" panose="020B0604020202020204" pitchFamily="34" charset="0"/>
            </a:endParaRPr>
          </a:p>
          <a:p>
            <a:pPr marL="342900" indent="-342900">
              <a:buFont typeface="Arial" panose="020B0604020202020204" pitchFamily="34" charset="0"/>
              <a:buChar char="•"/>
            </a:pPr>
            <a:r>
              <a:rPr lang="en-US" altLang="ja-JP" sz="2000">
                <a:effectLst/>
                <a:ea typeface="Meiryo UI" panose="020B0604030504040204" pitchFamily="50" charset="-128"/>
                <a:cs typeface="Arial" panose="020B0604020202020204" pitchFamily="34" charset="0"/>
              </a:rPr>
              <a:t>legacy soil contamination due to mining and manufacturing </a:t>
            </a:r>
          </a:p>
          <a:p>
            <a:pPr marL="342900" indent="-342900">
              <a:buFont typeface="Arial" panose="020B0604020202020204" pitchFamily="34" charset="0"/>
              <a:buChar char="•"/>
            </a:pPr>
            <a:endParaRPr lang="en-US" altLang="ja-JP" sz="2000">
              <a:ea typeface="Meiryo UI" panose="020B0604030504040204" pitchFamily="50" charset="-128"/>
              <a:cs typeface="Arial" panose="020B0604020202020204" pitchFamily="34" charset="0"/>
            </a:endParaRPr>
          </a:p>
          <a:p>
            <a:pPr marL="342900" indent="-342900">
              <a:buFont typeface="Arial" panose="020B0604020202020204" pitchFamily="34" charset="0"/>
              <a:buChar char="•"/>
            </a:pPr>
            <a:r>
              <a:rPr lang="en-US" altLang="ja-JP" sz="2000">
                <a:ea typeface="Meiryo UI"/>
                <a:cs typeface="Arial"/>
              </a:rPr>
              <a:t>These affected</a:t>
            </a:r>
            <a:r>
              <a:rPr lang="en-US" altLang="ja-JP" sz="2000">
                <a:effectLst/>
                <a:ea typeface="Meiryo UI"/>
                <a:cs typeface="Arial"/>
              </a:rPr>
              <a:t> individuals and populations since the invention of manufacturing processes involving high temperatures, or compounds containing potentially toxic metal elements</a:t>
            </a:r>
            <a:endParaRPr lang="ja-JP" altLang="en-US" sz="2000">
              <a:ea typeface="Meiryo UI"/>
              <a:cs typeface="Arial"/>
            </a:endParaRPr>
          </a:p>
        </p:txBody>
      </p:sp>
      <p:pic>
        <p:nvPicPr>
          <p:cNvPr id="2050" name="Picture 2">
            <a:extLst>
              <a:ext uri="{FF2B5EF4-FFF2-40B4-BE49-F238E27FC236}">
                <a16:creationId xmlns:a16="http://schemas.microsoft.com/office/drawing/2014/main" id="{2F2F20C8-7F6F-5A98-798E-438650D19A6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43650" y="972385"/>
            <a:ext cx="5848350" cy="3295650"/>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4">
            <a:extLst>
              <a:ext uri="{FF2B5EF4-FFF2-40B4-BE49-F238E27FC236}">
                <a16:creationId xmlns:a16="http://schemas.microsoft.com/office/drawing/2014/main" id="{D6C72D18-67DD-052B-7E56-77EEBF7AB19A}"/>
              </a:ext>
            </a:extLst>
          </p:cNvPr>
          <p:cNvSpPr txBox="1"/>
          <p:nvPr/>
        </p:nvSpPr>
        <p:spPr>
          <a:xfrm>
            <a:off x="6343650" y="4243341"/>
            <a:ext cx="5848350" cy="738664"/>
          </a:xfrm>
          <a:prstGeom prst="rect">
            <a:avLst/>
          </a:prstGeom>
          <a:solidFill>
            <a:schemeClr val="bg2">
              <a:lumMod val="50000"/>
            </a:schemeClr>
          </a:solidFill>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400" b="0" i="1" dirty="0">
                <a:solidFill>
                  <a:schemeClr val="bg1"/>
                </a:solidFill>
                <a:effectLst/>
                <a:latin typeface="isento-medium"/>
              </a:rPr>
              <a:t>A child and a woman break rocks extracted from a cobalt mine at a copper quarry and cobalt pit in Lubumbashi, Democratic Republic of the Congo on May 23, 2016. (AFP)</a:t>
            </a:r>
            <a:endParaRPr lang="ja-JP" altLang="en-US" sz="1400" i="1">
              <a:solidFill>
                <a:schemeClr val="bg1"/>
              </a:solidFill>
            </a:endParaRPr>
          </a:p>
        </p:txBody>
      </p:sp>
      <p:pic>
        <p:nvPicPr>
          <p:cNvPr id="10" name="Picture 8">
            <a:extLst>
              <a:ext uri="{FF2B5EF4-FFF2-40B4-BE49-F238E27FC236}">
                <a16:creationId xmlns:a16="http://schemas.microsoft.com/office/drawing/2014/main" id="{24375F43-3D73-463C-0175-DFDA581866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52" y="1"/>
            <a:ext cx="6818841" cy="871268"/>
          </a:xfrm>
          <a:prstGeom prst="rect">
            <a:avLst/>
          </a:prstGeom>
        </p:spPr>
      </p:pic>
      <p:sp>
        <p:nvSpPr>
          <p:cNvPr id="11" name="TextBox 7">
            <a:extLst>
              <a:ext uri="{FF2B5EF4-FFF2-40B4-BE49-F238E27FC236}">
                <a16:creationId xmlns:a16="http://schemas.microsoft.com/office/drawing/2014/main" id="{0141E357-7A7D-DB43-33E4-B77B3EF031CF}"/>
              </a:ext>
            </a:extLst>
          </p:cNvPr>
          <p:cNvSpPr txBox="1"/>
          <p:nvPr/>
        </p:nvSpPr>
        <p:spPr>
          <a:xfrm>
            <a:off x="2112" y="244366"/>
            <a:ext cx="62743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ct val="0"/>
              </a:spcBef>
              <a:defRPr/>
            </a:pPr>
            <a:r>
              <a:rPr kumimoji="1" lang="en-US" b="1">
                <a:solidFill>
                  <a:schemeClr val="bg1"/>
                </a:solidFill>
                <a:latin typeface="Arial"/>
                <a:cs typeface="Arial"/>
              </a:rPr>
              <a:t>Human metal</a:t>
            </a:r>
            <a:r>
              <a:rPr kumimoji="1" lang="en-US" b="1" i="0" u="none" strike="noStrike" kern="1200" cap="none" spc="0" normalizeH="0" baseline="0" noProof="0">
                <a:ln>
                  <a:noFill/>
                </a:ln>
                <a:solidFill>
                  <a:schemeClr val="bg1"/>
                </a:solidFill>
                <a:effectLst/>
                <a:uLnTx/>
                <a:uFillTx/>
                <a:latin typeface="Arial"/>
                <a:cs typeface="Arial"/>
              </a:rPr>
              <a:t> </a:t>
            </a:r>
            <a:r>
              <a:rPr kumimoji="1" lang="en-US" b="1">
                <a:solidFill>
                  <a:schemeClr val="bg1"/>
                </a:solidFill>
                <a:latin typeface="Arial"/>
                <a:cs typeface="Arial"/>
              </a:rPr>
              <a:t>exposure is a contemporary challenge</a:t>
            </a:r>
            <a:endParaRPr lang="en-US">
              <a:solidFill>
                <a:schemeClr val="bg1"/>
              </a:solidFill>
            </a:endParaRPr>
          </a:p>
        </p:txBody>
      </p:sp>
    </p:spTree>
    <p:extLst>
      <p:ext uri="{BB962C8B-B14F-4D97-AF65-F5344CB8AC3E}">
        <p14:creationId xmlns:p14="http://schemas.microsoft.com/office/powerpoint/2010/main" val="8381729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Box 4">
            <a:extLst>
              <a:ext uri="{FF2B5EF4-FFF2-40B4-BE49-F238E27FC236}">
                <a16:creationId xmlns:a16="http://schemas.microsoft.com/office/drawing/2014/main" id="{6866687A-2963-4932-807D-F1B19AB4F066}"/>
              </a:ext>
            </a:extLst>
          </p:cNvPr>
          <p:cNvSpPr txBox="1">
            <a:spLocks noChangeArrowheads="1"/>
          </p:cNvSpPr>
          <p:nvPr/>
        </p:nvSpPr>
        <p:spPr bwMode="auto">
          <a:xfrm>
            <a:off x="3657600" y="990601"/>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800" b="1">
                <a:solidFill>
                  <a:srgbClr val="B00042"/>
                </a:solidFill>
                <a:latin typeface="Calibri" panose="020F0502020204030204" pitchFamily="34" charset="0"/>
                <a:ea typeface="MS PGothic" panose="020B0600070205080204" pitchFamily="34" charset="-128"/>
              </a:defRPr>
            </a:lvl1pPr>
            <a:lvl2pPr marL="742950" indent="-285750">
              <a:spcBef>
                <a:spcPct val="20000"/>
              </a:spcBef>
              <a:buFont typeface="Times" panose="02020603050405020304" pitchFamily="18" charset="0"/>
              <a:buChar char="–"/>
              <a:defRPr sz="2400">
                <a:solidFill>
                  <a:srgbClr val="B00042"/>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rgbClr val="B00042"/>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5842" name="TextBox 10">
            <a:extLst>
              <a:ext uri="{FF2B5EF4-FFF2-40B4-BE49-F238E27FC236}">
                <a16:creationId xmlns:a16="http://schemas.microsoft.com/office/drawing/2014/main" id="{10C5489D-83C9-4C52-A8D9-3C6425F759EB}"/>
              </a:ext>
            </a:extLst>
          </p:cNvPr>
          <p:cNvSpPr txBox="1">
            <a:spLocks noChangeArrowheads="1"/>
          </p:cNvSpPr>
          <p:nvPr/>
        </p:nvSpPr>
        <p:spPr bwMode="auto">
          <a:xfrm>
            <a:off x="2057400" y="1219201"/>
            <a:ext cx="449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800" b="1">
                <a:solidFill>
                  <a:srgbClr val="B00042"/>
                </a:solidFill>
                <a:latin typeface="Calibri" panose="020F0502020204030204" pitchFamily="34" charset="0"/>
                <a:ea typeface="MS PGothic" panose="020B0600070205080204" pitchFamily="34" charset="-128"/>
              </a:defRPr>
            </a:lvl1pPr>
            <a:lvl2pPr marL="742950" indent="-285750">
              <a:spcBef>
                <a:spcPct val="20000"/>
              </a:spcBef>
              <a:buFont typeface="Times" panose="02020603050405020304" pitchFamily="18" charset="0"/>
              <a:buChar char="–"/>
              <a:defRPr sz="2400">
                <a:solidFill>
                  <a:srgbClr val="B00042"/>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rgbClr val="B00042"/>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en-US" sz="2800" b="0" i="0" u="none" strike="noStrike" kern="120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mn-cs"/>
              </a:rPr>
              <a:t>Add text – front page</a:t>
            </a:r>
          </a:p>
        </p:txBody>
      </p:sp>
      <p:sp>
        <p:nvSpPr>
          <p:cNvPr id="35843" name="TextBox 10">
            <a:extLst>
              <a:ext uri="{FF2B5EF4-FFF2-40B4-BE49-F238E27FC236}">
                <a16:creationId xmlns:a16="http://schemas.microsoft.com/office/drawing/2014/main" id="{3778FE95-939D-4F65-8105-51DBE2054CAA}"/>
              </a:ext>
            </a:extLst>
          </p:cNvPr>
          <p:cNvSpPr txBox="1">
            <a:spLocks noChangeArrowheads="1"/>
          </p:cNvSpPr>
          <p:nvPr/>
        </p:nvSpPr>
        <p:spPr bwMode="auto">
          <a:xfrm>
            <a:off x="2209800" y="1371601"/>
            <a:ext cx="449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800" b="1">
                <a:solidFill>
                  <a:srgbClr val="B00042"/>
                </a:solidFill>
                <a:latin typeface="Calibri" panose="020F0502020204030204" pitchFamily="34" charset="0"/>
                <a:ea typeface="MS PGothic" panose="020B0600070205080204" pitchFamily="34" charset="-128"/>
              </a:defRPr>
            </a:lvl1pPr>
            <a:lvl2pPr marL="742950" indent="-285750">
              <a:spcBef>
                <a:spcPct val="20000"/>
              </a:spcBef>
              <a:buFont typeface="Times" panose="02020603050405020304" pitchFamily="18" charset="0"/>
              <a:buChar char="–"/>
              <a:defRPr sz="2400">
                <a:solidFill>
                  <a:srgbClr val="B00042"/>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rgbClr val="B00042"/>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en-US" sz="2800" b="0" i="0" u="none" strike="noStrike" kern="120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mn-cs"/>
              </a:rPr>
              <a:t>Add text – front page</a:t>
            </a:r>
          </a:p>
        </p:txBody>
      </p:sp>
      <p:sp>
        <p:nvSpPr>
          <p:cNvPr id="35844" name="TextBox 14">
            <a:extLst>
              <a:ext uri="{FF2B5EF4-FFF2-40B4-BE49-F238E27FC236}">
                <a16:creationId xmlns:a16="http://schemas.microsoft.com/office/drawing/2014/main" id="{7B5E65FD-4AFA-47E0-A2A7-1EA27F87137C}"/>
              </a:ext>
            </a:extLst>
          </p:cNvPr>
          <p:cNvSpPr txBox="1">
            <a:spLocks noChangeArrowheads="1"/>
          </p:cNvSpPr>
          <p:nvPr/>
        </p:nvSpPr>
        <p:spPr bwMode="auto">
          <a:xfrm>
            <a:off x="2133600" y="1447801"/>
            <a:ext cx="449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800" b="1">
                <a:solidFill>
                  <a:srgbClr val="B00042"/>
                </a:solidFill>
                <a:latin typeface="Calibri" panose="020F0502020204030204" pitchFamily="34" charset="0"/>
                <a:ea typeface="MS PGothic" panose="020B0600070205080204" pitchFamily="34" charset="-128"/>
              </a:defRPr>
            </a:lvl1pPr>
            <a:lvl2pPr marL="742950" indent="-285750">
              <a:spcBef>
                <a:spcPct val="20000"/>
              </a:spcBef>
              <a:buFont typeface="Times" panose="02020603050405020304" pitchFamily="18" charset="0"/>
              <a:buChar char="–"/>
              <a:defRPr sz="2400">
                <a:solidFill>
                  <a:srgbClr val="B00042"/>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rgbClr val="B00042"/>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en-US" sz="2800" b="0" i="0" u="none" strike="noStrike" kern="120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mn-cs"/>
              </a:rPr>
              <a:t>FRONT COVER</a:t>
            </a:r>
          </a:p>
        </p:txBody>
      </p:sp>
      <p:sp>
        <p:nvSpPr>
          <p:cNvPr id="35846" name="TextBox 14">
            <a:extLst>
              <a:ext uri="{FF2B5EF4-FFF2-40B4-BE49-F238E27FC236}">
                <a16:creationId xmlns:a16="http://schemas.microsoft.com/office/drawing/2014/main" id="{C53F3A53-DCFE-4C68-91FD-5BCDEA4C5D2A}"/>
              </a:ext>
            </a:extLst>
          </p:cNvPr>
          <p:cNvSpPr txBox="1">
            <a:spLocks noChangeArrowheads="1"/>
          </p:cNvSpPr>
          <p:nvPr/>
        </p:nvSpPr>
        <p:spPr bwMode="auto">
          <a:xfrm>
            <a:off x="424654" y="226888"/>
            <a:ext cx="8698081" cy="494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Wingdings" panose="05000000000000000000" pitchFamily="2" charset="2"/>
              <a:buChar char="§"/>
              <a:defRPr sz="2800" b="1">
                <a:solidFill>
                  <a:srgbClr val="B00042"/>
                </a:solidFill>
                <a:latin typeface="Calibri" panose="020F0502020204030204" pitchFamily="34" charset="0"/>
                <a:ea typeface="MS PGothic" panose="020B0600070205080204" pitchFamily="34" charset="-128"/>
              </a:defRPr>
            </a:lvl1pPr>
            <a:lvl2pPr marL="742950" indent="-285750">
              <a:spcBef>
                <a:spcPct val="20000"/>
              </a:spcBef>
              <a:buFont typeface="Times" panose="02020603050405020304" pitchFamily="18" charset="0"/>
              <a:buChar char="–"/>
              <a:defRPr sz="2400">
                <a:solidFill>
                  <a:srgbClr val="B00042"/>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rgbClr val="B00042"/>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B00042"/>
                </a:solidFill>
                <a:latin typeface="Calibri" panose="020F0502020204030204" pitchFamily="34" charset="0"/>
                <a:ea typeface="MS PGothic" panose="020B0600070205080204" pitchFamily="34" charset="-128"/>
              </a:defRPr>
            </a:lvl9pPr>
          </a:lstStyle>
          <a:p>
            <a:pPr marL="0" marR="0" lvl="0" indent="0" algn="just"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1" lang="en-US" altLang="en-US" sz="2400" b="1" i="0" u="none" strike="noStrike" kern="1200" cap="none" spc="0" normalizeH="0" baseline="0" noProof="0" dirty="0">
                <a:ln>
                  <a:noFill/>
                </a:ln>
                <a:effectLst/>
                <a:uLnTx/>
                <a:uFillTx/>
                <a:latin typeface="Calibri"/>
                <a:ea typeface="MS PGothic"/>
                <a:cs typeface="Calibri"/>
              </a:rPr>
              <a:t>Acknowledgements for Case Study 2</a:t>
            </a:r>
            <a:r>
              <a:rPr kumimoji="1" lang="en-US" altLang="en-US" sz="2400" b="0" i="0" u="none" strike="noStrike" kern="1200" cap="none" spc="0" normalizeH="0" baseline="0" noProof="0" dirty="0">
                <a:ln>
                  <a:noFill/>
                </a:ln>
                <a:effectLst/>
                <a:uLnTx/>
                <a:uFillTx/>
                <a:latin typeface="Calibri"/>
                <a:ea typeface="MS PGothic"/>
                <a:cs typeface="Calibri"/>
              </a:rPr>
              <a:t>:</a:t>
            </a:r>
          </a:p>
          <a:p>
            <a:pPr>
              <a:buNone/>
            </a:pPr>
            <a:r>
              <a:rPr lang="en-US" altLang="ja-JP" sz="1800" b="0" i="0" u="none" strike="noStrike" baseline="0" dirty="0">
                <a:solidFill>
                  <a:srgbClr val="000000"/>
                </a:solidFill>
                <a:latin typeface="Charis SIL"/>
                <a:ea typeface="MS PGothic"/>
              </a:rPr>
              <a:t>KL gratefully acknowledges the invitation to study the Shahr-</a:t>
            </a:r>
            <a:r>
              <a:rPr lang="en-US" altLang="ja-JP" sz="1800" b="0" i="0" u="none" strike="noStrike" baseline="0" dirty="0" err="1">
                <a:solidFill>
                  <a:srgbClr val="000000"/>
                </a:solidFill>
                <a:latin typeface="Charis SIL"/>
                <a:ea typeface="MS PGothic"/>
              </a:rPr>
              <a:t>i</a:t>
            </a:r>
            <a:r>
              <a:rPr lang="en-US" altLang="ja-JP" sz="1800" b="0" i="0" u="none" strike="noStrike" baseline="0" dirty="0">
                <a:solidFill>
                  <a:srgbClr val="000000"/>
                </a:solidFill>
                <a:latin typeface="Charis SIL"/>
                <a:ea typeface="MS PGothic"/>
              </a:rPr>
              <a:t> Sokhta human remains from the Director of the Shahr-</a:t>
            </a:r>
            <a:r>
              <a:rPr lang="en-US" altLang="ja-JP" sz="1800" b="0" i="0" u="none" strike="noStrike" baseline="0" dirty="0" err="1">
                <a:solidFill>
                  <a:srgbClr val="000000"/>
                </a:solidFill>
                <a:latin typeface="Charis SIL"/>
                <a:ea typeface="MS PGothic"/>
              </a:rPr>
              <a:t>i</a:t>
            </a:r>
            <a:r>
              <a:rPr lang="en-US" altLang="ja-JP" sz="1800" b="0" i="0" u="none" strike="noStrike" baseline="0" dirty="0">
                <a:solidFill>
                  <a:srgbClr val="000000"/>
                </a:solidFill>
                <a:latin typeface="Charis SIL"/>
                <a:ea typeface="MS PGothic"/>
              </a:rPr>
              <a:t> Sokhta excavations, which take place since 1997 by ICAR (Iranian Center for Archaeological Research), under the direction of Prof. S.M.S. Sajjadi. The Shahr-</a:t>
            </a:r>
            <a:r>
              <a:rPr lang="en-US" altLang="ja-JP" sz="1800" b="0" i="0" u="none" strike="noStrike" baseline="0" dirty="0" err="1">
                <a:solidFill>
                  <a:srgbClr val="000000"/>
                </a:solidFill>
                <a:latin typeface="Charis SIL"/>
                <a:ea typeface="MS PGothic"/>
              </a:rPr>
              <a:t>i</a:t>
            </a:r>
            <a:r>
              <a:rPr lang="en-US" altLang="ja-JP" sz="1800" b="0" i="0" u="none" strike="noStrike" baseline="0" dirty="0">
                <a:solidFill>
                  <a:srgbClr val="000000"/>
                </a:solidFill>
                <a:latin typeface="Charis SIL"/>
                <a:ea typeface="MS PGothic"/>
              </a:rPr>
              <a:t> Sokhta excavations are funded by ICAR. Further, KL gratefully acknowledges the close collaboration with Dr F. </a:t>
            </a:r>
            <a:r>
              <a:rPr lang="en-US" altLang="ja-JP" sz="1800" b="0" i="0" u="none" strike="noStrike" baseline="0" dirty="0" err="1">
                <a:solidFill>
                  <a:srgbClr val="000000"/>
                </a:solidFill>
                <a:latin typeface="Charis SIL"/>
                <a:ea typeface="MS PGothic"/>
              </a:rPr>
              <a:t>Foruzanfar</a:t>
            </a:r>
            <a:r>
              <a:rPr lang="en-US" altLang="ja-JP" sz="1800" b="0" i="0" u="none" strike="noStrike" baseline="0" dirty="0">
                <a:solidFill>
                  <a:srgbClr val="000000"/>
                </a:solidFill>
                <a:latin typeface="Charis SIL"/>
                <a:ea typeface="MS PGothic"/>
              </a:rPr>
              <a:t>, and all the members of the Shahr-</a:t>
            </a:r>
            <a:r>
              <a:rPr lang="en-US" altLang="ja-JP" sz="1800" b="0" i="0" u="none" strike="noStrike" baseline="0" dirty="0" err="1">
                <a:solidFill>
                  <a:srgbClr val="000000"/>
                </a:solidFill>
                <a:latin typeface="Charis SIL"/>
                <a:ea typeface="MS PGothic"/>
              </a:rPr>
              <a:t>i</a:t>
            </a:r>
            <a:r>
              <a:rPr lang="en-US" altLang="ja-JP" sz="1800" b="0" i="0" u="none" strike="noStrike" baseline="0" dirty="0">
                <a:solidFill>
                  <a:srgbClr val="000000"/>
                </a:solidFill>
                <a:latin typeface="Charis SIL"/>
                <a:ea typeface="MS PGothic"/>
              </a:rPr>
              <a:t> Sokhta team, as well as staff at ICAR</a:t>
            </a:r>
            <a:r>
              <a:rPr lang="en-US" altLang="ja-JP" sz="1800" b="0" i="0" u="none" strike="noStrike" baseline="0">
                <a:solidFill>
                  <a:srgbClr val="000000"/>
                </a:solidFill>
                <a:latin typeface="Charis SIL"/>
                <a:ea typeface="MS PGothic"/>
              </a:rPr>
              <a:t>. Funding </a:t>
            </a:r>
            <a:r>
              <a:rPr lang="en-US" altLang="ja-JP" sz="1800" b="0" i="0" u="none" strike="noStrike" baseline="0" dirty="0">
                <a:solidFill>
                  <a:srgbClr val="000000"/>
                </a:solidFill>
                <a:latin typeface="Charis SIL"/>
                <a:ea typeface="MS PGothic"/>
              </a:rPr>
              <a:t>for research travel enabling sample collection was received from Newcastle University SHS FRF while KL was Director of Wolfson </a:t>
            </a:r>
            <a:r>
              <a:rPr lang="en-US" altLang="ja-JP" sz="1800" b="0" i="0" u="none" strike="noStrike" baseline="0" dirty="0" err="1">
                <a:solidFill>
                  <a:srgbClr val="000000"/>
                </a:solidFill>
                <a:latin typeface="Charis SIL"/>
                <a:ea typeface="MS PGothic"/>
              </a:rPr>
              <a:t>Bioarchaeology</a:t>
            </a:r>
            <a:r>
              <a:rPr lang="en-US" altLang="ja-JP" sz="1800" b="0" i="0" u="none" strike="noStrike" baseline="0" dirty="0">
                <a:solidFill>
                  <a:srgbClr val="000000"/>
                </a:solidFill>
                <a:latin typeface="Charis SIL"/>
                <a:ea typeface="MS PGothic"/>
              </a:rPr>
              <a:t> Laboratory. Funding for two research residencies at ESRF (European Synchrotron Radiation Facility) enabling sample analyses was provided by two LAAAMP Grants, The Cyprus Institute, Erasmus, and ESRF, which KL and GI gratefully acknowledge. The authors acknowledge further financial support of the </a:t>
            </a:r>
            <a:r>
              <a:rPr lang="en-US" altLang="ja-JP" sz="1800" b="0" i="1" u="none" strike="noStrike" baseline="0" dirty="0">
                <a:solidFill>
                  <a:srgbClr val="000000"/>
                </a:solidFill>
                <a:latin typeface="Charis SIL"/>
                <a:ea typeface="MS PGothic"/>
              </a:rPr>
              <a:t>Platform for Biosciences and Human Health in Cyprus: MicroCT and Synchrotron Radiation Enabled Analyses (BioMERA) </a:t>
            </a:r>
            <a:r>
              <a:rPr lang="en-US" altLang="ja-JP" sz="1800" b="0" i="0" u="none" strike="noStrike" baseline="0" dirty="0">
                <a:solidFill>
                  <a:srgbClr val="000000"/>
                </a:solidFill>
                <a:latin typeface="Charis SIL"/>
                <a:ea typeface="MS PGothic"/>
              </a:rPr>
              <a:t>project, which is co-financed by the European Regional Development Fund and the Republic of Cyprus through the Research and Innovation Foundation (grant no. INFRASTRUCTURES/1216/09).</a:t>
            </a:r>
            <a:r>
              <a:rPr lang="en-US" altLang="ja-JP" sz="1800" b="0" dirty="0">
                <a:solidFill>
                  <a:srgbClr val="000000"/>
                </a:solidFill>
                <a:latin typeface="Charis SIL"/>
                <a:ea typeface="MS PGothic"/>
              </a:rPr>
              <a:t> </a:t>
            </a:r>
            <a:endParaRPr lang="ja-JP" altLang="en-US" sz="1200"/>
          </a:p>
          <a:p>
            <a:pPr algn="just">
              <a:spcBef>
                <a:spcPct val="0"/>
              </a:spcBef>
              <a:buNone/>
              <a:defRPr/>
            </a:pPr>
            <a:endParaRPr lang="en-GB" altLang="en-US" sz="1800" b="0" i="1" dirty="0">
              <a:solidFill>
                <a:schemeClr val="tx1"/>
              </a:solidFill>
              <a:latin typeface="Calibri"/>
              <a:ea typeface="MS PGothic"/>
              <a:cs typeface="Calibri"/>
            </a:endParaRPr>
          </a:p>
          <a:p>
            <a:pPr algn="just">
              <a:spcBef>
                <a:spcPct val="0"/>
              </a:spcBef>
              <a:buFont typeface="Wingdings" panose="05000000000000000000" pitchFamily="2" charset="2"/>
              <a:buNone/>
              <a:defRPr/>
            </a:pPr>
            <a:r>
              <a:rPr lang="en-GB" altLang="en-US" sz="1800" b="0" i="1" dirty="0">
                <a:solidFill>
                  <a:schemeClr val="tx1"/>
                </a:solidFill>
                <a:latin typeface="Calibri"/>
                <a:ea typeface="MS PGothic"/>
                <a:cs typeface="Calibri"/>
              </a:rPr>
              <a:t>...and Hiram</a:t>
            </a:r>
            <a:r>
              <a:rPr kumimoji="1" lang="en-GB" altLang="en-US" sz="1800" b="0" i="1" u="none" strike="noStrike" kern="1200" cap="none" spc="0" normalizeH="0" baseline="0" noProof="0" dirty="0">
                <a:ln>
                  <a:noFill/>
                </a:ln>
                <a:solidFill>
                  <a:schemeClr val="tx1"/>
                </a:solidFill>
                <a:effectLst/>
                <a:uLnTx/>
                <a:uFillTx/>
                <a:latin typeface="Calibri"/>
                <a:ea typeface="MS PGothic"/>
                <a:cs typeface="Calibri"/>
              </a:rPr>
              <a:t> </a:t>
            </a:r>
            <a:r>
              <a:rPr kumimoji="1" lang="en-GB" altLang="en-US" sz="1800" b="0" i="1" dirty="0">
                <a:solidFill>
                  <a:schemeClr val="tx1"/>
                </a:solidFill>
                <a:latin typeface="Calibri"/>
                <a:ea typeface="MS PGothic"/>
                <a:cs typeface="Calibri"/>
              </a:rPr>
              <a:t>Castillo-Michel</a:t>
            </a:r>
            <a:r>
              <a:rPr kumimoji="1" lang="en-GB" altLang="en-US" sz="1800" b="0" i="1" u="none" strike="noStrike" kern="1200" cap="none" spc="0" normalizeH="0" baseline="0" noProof="0" dirty="0">
                <a:ln>
                  <a:noFill/>
                </a:ln>
                <a:solidFill>
                  <a:schemeClr val="tx1"/>
                </a:solidFill>
                <a:effectLst/>
                <a:uLnTx/>
                <a:uFillTx/>
                <a:latin typeface="Calibri"/>
                <a:ea typeface="MS PGothic"/>
                <a:cs typeface="Calibri"/>
              </a:rPr>
              <a:t> for showing his tricks for sample preparation and mounting</a:t>
            </a:r>
            <a:endParaRPr lang="en-GB" altLang="en-US" sz="1800" b="0" i="1" u="none" strike="noStrike" kern="1200" cap="none" spc="0" normalizeH="0" baseline="0" noProof="0" dirty="0">
              <a:ln>
                <a:noFill/>
              </a:ln>
              <a:solidFill>
                <a:schemeClr val="tx1"/>
              </a:solidFill>
              <a:effectLst/>
              <a:uLnTx/>
              <a:uFillTx/>
              <a:latin typeface="Calibri"/>
              <a:ea typeface="MS PGothic"/>
              <a:cs typeface="Calibri"/>
            </a:endParaRPr>
          </a:p>
        </p:txBody>
      </p:sp>
      <p:pic>
        <p:nvPicPr>
          <p:cNvPr id="35847" name="Picture 4" descr="C:\Documents and Settings\user\Desktop\SS pics for STARC\SS pics done w Photshop\DSC09693.JPG">
            <a:extLst>
              <a:ext uri="{FF2B5EF4-FFF2-40B4-BE49-F238E27FC236}">
                <a16:creationId xmlns:a16="http://schemas.microsoft.com/office/drawing/2014/main" id="{28630F00-3B46-4236-8F5D-E44EDCA38FA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57937" y="2849635"/>
            <a:ext cx="2634063" cy="116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3" descr="45_big.jpg">
            <a:extLst>
              <a:ext uri="{FF2B5EF4-FFF2-40B4-BE49-F238E27FC236}">
                <a16:creationId xmlns:a16="http://schemas.microsoft.com/office/drawing/2014/main" id="{709FCF7A-FF93-4FA2-BDEF-93C94BD9630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57937" y="872998"/>
            <a:ext cx="2622550"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11" descr="41_big.jpg">
            <a:extLst>
              <a:ext uri="{FF2B5EF4-FFF2-40B4-BE49-F238E27FC236}">
                <a16:creationId xmlns:a16="http://schemas.microsoft.com/office/drawing/2014/main" id="{203E3584-8247-4821-B7B8-56E97EDB3E6E}"/>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557937" y="4008365"/>
            <a:ext cx="2622549"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ESRF-LogoBaseline-RGB (Small)">
            <a:extLst>
              <a:ext uri="{FF2B5EF4-FFF2-40B4-BE49-F238E27FC236}">
                <a16:creationId xmlns:a16="http://schemas.microsoft.com/office/drawing/2014/main" id="{C0CE1938-CEEA-44FA-BC0E-B9A62421BA5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500826" y="-46542"/>
            <a:ext cx="1079985" cy="9660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A picture containing logo&#10;&#10;Description automatically generated">
            <a:extLst>
              <a:ext uri="{FF2B5EF4-FFF2-40B4-BE49-F238E27FC236}">
                <a16:creationId xmlns:a16="http://schemas.microsoft.com/office/drawing/2014/main" id="{DCA8F811-E4C2-4D65-B1F7-EA25927413C7}"/>
              </a:ext>
            </a:extLst>
          </p:cNvPr>
          <p:cNvPicPr>
            <a:picLocks noChangeAspect="1"/>
          </p:cNvPicPr>
          <p:nvPr/>
        </p:nvPicPr>
        <p:blipFill>
          <a:blip r:embed="rId6"/>
          <a:stretch>
            <a:fillRect/>
          </a:stretch>
        </p:blipFill>
        <p:spPr>
          <a:xfrm>
            <a:off x="11346300" y="100060"/>
            <a:ext cx="834186" cy="672879"/>
          </a:xfrm>
          <a:prstGeom prst="rect">
            <a:avLst/>
          </a:prstGeom>
        </p:spPr>
      </p:pic>
    </p:spTree>
    <p:extLst>
      <p:ext uri="{BB962C8B-B14F-4D97-AF65-F5344CB8AC3E}">
        <p14:creationId xmlns:p14="http://schemas.microsoft.com/office/powerpoint/2010/main" val="12954164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4F639C3-D20C-64C1-EB22-5B426FBDFB55}"/>
              </a:ext>
            </a:extLst>
          </p:cNvPr>
          <p:cNvSpPr>
            <a:spLocks noGrp="1"/>
          </p:cNvSpPr>
          <p:nvPr/>
        </p:nvSpPr>
        <p:spPr>
          <a:xfrm>
            <a:off x="340420" y="4184333"/>
            <a:ext cx="7175297" cy="1809159"/>
          </a:xfrm>
          <a:prstGeom prst="rect">
            <a:avLst/>
          </a:prstGeom>
          <a:noFill/>
          <a:ln>
            <a:noFill/>
          </a:ln>
        </p:spPr>
        <p:txBody>
          <a:bodyPr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Roboto Condensed"/>
              <a:buNone/>
              <a:defRPr sz="4000" b="1" i="0" u="none" strike="noStrike" cap="none">
                <a:solidFill>
                  <a:srgbClr val="FFFFFF"/>
                </a:solidFill>
                <a:latin typeface="+mn-lt"/>
                <a:ea typeface="Roboto" panose="02000000000000000000" pitchFamily="2" charset="0"/>
                <a:cs typeface="Roboto" panose="02000000000000000000" pitchFamily="2" charset="0"/>
                <a:sym typeface="Roboto Condensed"/>
              </a:defRPr>
            </a:lvl1pPr>
            <a:lvl2pPr lvl="1"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2pPr>
            <a:lvl3pPr lvl="2"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3pPr>
            <a:lvl4pPr lvl="3"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4pPr>
            <a:lvl5pPr lvl="4"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5pPr>
            <a:lvl6pPr lvl="5"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6pPr>
            <a:lvl7pPr lvl="6"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7pPr>
            <a:lvl8pPr lvl="7"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8pPr>
            <a:lvl9pPr lvl="8"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9pPr>
          </a:lstStyle>
          <a:p>
            <a:endParaRPr lang="en-US">
              <a:ea typeface="Roboto"/>
              <a:cs typeface="+mn-lt"/>
            </a:endParaRPr>
          </a:p>
        </p:txBody>
      </p:sp>
      <p:sp>
        <p:nvSpPr>
          <p:cNvPr id="2" name="TextBox 1">
            <a:extLst>
              <a:ext uri="{FF2B5EF4-FFF2-40B4-BE49-F238E27FC236}">
                <a16:creationId xmlns:a16="http://schemas.microsoft.com/office/drawing/2014/main" id="{C88361F4-6FE1-638F-AE7E-980D278DA864}"/>
              </a:ext>
            </a:extLst>
          </p:cNvPr>
          <p:cNvSpPr txBox="1"/>
          <p:nvPr/>
        </p:nvSpPr>
        <p:spPr>
          <a:xfrm>
            <a:off x="243651" y="4381026"/>
            <a:ext cx="7272066"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cs typeface="Arial"/>
              </a:rPr>
              <a:t>Future prospects</a:t>
            </a:r>
          </a:p>
          <a:p>
            <a:endParaRPr lang="en-US">
              <a:solidFill>
                <a:schemeClr val="bg1"/>
              </a:solidFill>
            </a:endParaRPr>
          </a:p>
        </p:txBody>
      </p:sp>
    </p:spTree>
    <p:extLst>
      <p:ext uri="{BB962C8B-B14F-4D97-AF65-F5344CB8AC3E}">
        <p14:creationId xmlns:p14="http://schemas.microsoft.com/office/powerpoint/2010/main" val="9187557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4F639C3-D20C-64C1-EB22-5B426FBDFB55}"/>
              </a:ext>
            </a:extLst>
          </p:cNvPr>
          <p:cNvSpPr>
            <a:spLocks noGrp="1"/>
          </p:cNvSpPr>
          <p:nvPr/>
        </p:nvSpPr>
        <p:spPr>
          <a:xfrm>
            <a:off x="340420" y="4184333"/>
            <a:ext cx="7175297" cy="1809159"/>
          </a:xfrm>
          <a:prstGeom prst="rect">
            <a:avLst/>
          </a:prstGeom>
          <a:noFill/>
          <a:ln>
            <a:noFill/>
          </a:ln>
        </p:spPr>
        <p:txBody>
          <a:bodyPr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Roboto Condensed"/>
              <a:buNone/>
              <a:defRPr sz="4000" b="1" i="0" u="none" strike="noStrike" cap="none">
                <a:solidFill>
                  <a:srgbClr val="FFFFFF"/>
                </a:solidFill>
                <a:latin typeface="+mn-lt"/>
                <a:ea typeface="Roboto" panose="02000000000000000000" pitchFamily="2" charset="0"/>
                <a:cs typeface="Roboto" panose="02000000000000000000" pitchFamily="2" charset="0"/>
                <a:sym typeface="Roboto Condensed"/>
              </a:defRPr>
            </a:lvl1pPr>
            <a:lvl2pPr lvl="1"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2pPr>
            <a:lvl3pPr lvl="2"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3pPr>
            <a:lvl4pPr lvl="3"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4pPr>
            <a:lvl5pPr lvl="4"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5pPr>
            <a:lvl6pPr lvl="5"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6pPr>
            <a:lvl7pPr lvl="6"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7pPr>
            <a:lvl8pPr lvl="7"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8pPr>
            <a:lvl9pPr lvl="8"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9pPr>
          </a:lstStyle>
          <a:p>
            <a:endParaRPr lang="en-US">
              <a:ea typeface="Roboto"/>
              <a:cs typeface="+mn-lt"/>
            </a:endParaRPr>
          </a:p>
        </p:txBody>
      </p:sp>
      <p:sp>
        <p:nvSpPr>
          <p:cNvPr id="2" name="TextBox 1">
            <a:extLst>
              <a:ext uri="{FF2B5EF4-FFF2-40B4-BE49-F238E27FC236}">
                <a16:creationId xmlns:a16="http://schemas.microsoft.com/office/drawing/2014/main" id="{C88361F4-6FE1-638F-AE7E-980D278DA864}"/>
              </a:ext>
            </a:extLst>
          </p:cNvPr>
          <p:cNvSpPr txBox="1"/>
          <p:nvPr/>
        </p:nvSpPr>
        <p:spPr>
          <a:xfrm>
            <a:off x="89375" y="3051392"/>
            <a:ext cx="978504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cs typeface="Arial"/>
              </a:rPr>
              <a:t>Connecting the dots - or getting out of the comfort zone?</a:t>
            </a:r>
            <a:endParaRPr lang="en-US" sz="3200">
              <a:cs typeface="Arial"/>
            </a:endParaRPr>
          </a:p>
          <a:p>
            <a:r>
              <a:rPr lang="en-US" sz="3200" b="1">
                <a:cs typeface="Arial"/>
              </a:rPr>
              <a:t>From archaeological excavation to the synchrotron</a:t>
            </a:r>
            <a:endParaRPr lang="en-US" sz="3200">
              <a:cs typeface="Arial"/>
            </a:endParaRPr>
          </a:p>
          <a:p>
            <a:endParaRPr lang="en-US" sz="3200" b="1">
              <a:cs typeface="Arial"/>
            </a:endParaRPr>
          </a:p>
        </p:txBody>
      </p:sp>
      <p:pic>
        <p:nvPicPr>
          <p:cNvPr id="4" name="Picture 4" descr="A picture containing wall, indoor, person, hand&#10;&#10;Description automatically generated">
            <a:extLst>
              <a:ext uri="{FF2B5EF4-FFF2-40B4-BE49-F238E27FC236}">
                <a16:creationId xmlns:a16="http://schemas.microsoft.com/office/drawing/2014/main" id="{C0FDC1CF-D5E0-3171-1FF4-59D8F0B280C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344177" y="394004"/>
            <a:ext cx="1894462" cy="1464319"/>
          </a:xfrm>
          <a:prstGeom prst="rect">
            <a:avLst/>
          </a:prstGeom>
        </p:spPr>
      </p:pic>
      <p:pic>
        <p:nvPicPr>
          <p:cNvPr id="7" name="Picture 13" descr="A picture containing ground, outdoor, beach, sand&#10;&#10;Description automatically generated">
            <a:extLst>
              <a:ext uri="{FF2B5EF4-FFF2-40B4-BE49-F238E27FC236}">
                <a16:creationId xmlns:a16="http://schemas.microsoft.com/office/drawing/2014/main" id="{6D6E0C41-4ED2-16FE-9F30-F847A2E4027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317" y="459282"/>
            <a:ext cx="1584432" cy="1192639"/>
          </a:xfrm>
          <a:prstGeom prst="rect">
            <a:avLst/>
          </a:prstGeom>
        </p:spPr>
      </p:pic>
      <p:sp>
        <p:nvSpPr>
          <p:cNvPr id="9" name="Arrow: Right 8">
            <a:extLst>
              <a:ext uri="{FF2B5EF4-FFF2-40B4-BE49-F238E27FC236}">
                <a16:creationId xmlns:a16="http://schemas.microsoft.com/office/drawing/2014/main" id="{A9DB34B1-FCC8-8374-229B-FE989672A2C2}"/>
              </a:ext>
            </a:extLst>
          </p:cNvPr>
          <p:cNvSpPr/>
          <p:nvPr/>
        </p:nvSpPr>
        <p:spPr>
          <a:xfrm>
            <a:off x="1333917" y="872118"/>
            <a:ext cx="492499" cy="3630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39" descr="A picture containing indoor, window&#10;&#10;Description automatically generated">
            <a:extLst>
              <a:ext uri="{FF2B5EF4-FFF2-40B4-BE49-F238E27FC236}">
                <a16:creationId xmlns:a16="http://schemas.microsoft.com/office/drawing/2014/main" id="{663DC0D3-3FB3-C449-CEB5-1511F207D4DF}"/>
              </a:ext>
            </a:extLst>
          </p:cNvPr>
          <p:cNvPicPr>
            <a:picLocks noChangeAspect="1"/>
          </p:cNvPicPr>
          <p:nvPr/>
        </p:nvPicPr>
        <p:blipFill>
          <a:blip r:embed="rId4"/>
          <a:stretch>
            <a:fillRect/>
          </a:stretch>
        </p:blipFill>
        <p:spPr>
          <a:xfrm>
            <a:off x="1885223" y="460861"/>
            <a:ext cx="1627223" cy="1197981"/>
          </a:xfrm>
          <a:prstGeom prst="rect">
            <a:avLst/>
          </a:prstGeom>
        </p:spPr>
      </p:pic>
      <p:pic>
        <p:nvPicPr>
          <p:cNvPr id="14" name="図 40" descr="屋内, テーブル, 鏡, 座る が含まれている画像&#10;&#10;自動的に生成された説明">
            <a:extLst>
              <a:ext uri="{FF2B5EF4-FFF2-40B4-BE49-F238E27FC236}">
                <a16:creationId xmlns:a16="http://schemas.microsoft.com/office/drawing/2014/main" id="{42084EF7-3D72-F3C7-F086-0C248F6BE53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5400000">
            <a:off x="3359499" y="544285"/>
            <a:ext cx="2012857" cy="1219015"/>
          </a:xfrm>
          <a:prstGeom prst="rect">
            <a:avLst/>
          </a:prstGeom>
        </p:spPr>
      </p:pic>
      <p:sp>
        <p:nvSpPr>
          <p:cNvPr id="16" name="Arrow: Right 15">
            <a:extLst>
              <a:ext uri="{FF2B5EF4-FFF2-40B4-BE49-F238E27FC236}">
                <a16:creationId xmlns:a16="http://schemas.microsoft.com/office/drawing/2014/main" id="{EDE0410D-BF3E-6222-ED77-C61121793110}"/>
              </a:ext>
            </a:extLst>
          </p:cNvPr>
          <p:cNvSpPr/>
          <p:nvPr/>
        </p:nvSpPr>
        <p:spPr>
          <a:xfrm>
            <a:off x="4793654" y="922843"/>
            <a:ext cx="513406" cy="3541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9" descr="A picture containing text, person, indoor, person&#10;&#10;Description automatically generated">
            <a:extLst>
              <a:ext uri="{FF2B5EF4-FFF2-40B4-BE49-F238E27FC236}">
                <a16:creationId xmlns:a16="http://schemas.microsoft.com/office/drawing/2014/main" id="{321B1C9A-64BC-B9F4-D76C-3961F779226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95"/>
          <a:stretch/>
        </p:blipFill>
        <p:spPr>
          <a:xfrm>
            <a:off x="9962891" y="2104405"/>
            <a:ext cx="2240556" cy="1484188"/>
          </a:xfrm>
          <a:prstGeom prst="rect">
            <a:avLst/>
          </a:prstGeom>
        </p:spPr>
      </p:pic>
      <p:pic>
        <p:nvPicPr>
          <p:cNvPr id="20" name="Picture 2" descr="A picture containing text, person, wall, person&#10;&#10;Description automatically generated">
            <a:extLst>
              <a:ext uri="{FF2B5EF4-FFF2-40B4-BE49-F238E27FC236}">
                <a16:creationId xmlns:a16="http://schemas.microsoft.com/office/drawing/2014/main" id="{0D144E04-A4DE-C51F-7F3C-976209B3959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536322" y="286272"/>
            <a:ext cx="2123703" cy="1631512"/>
          </a:xfrm>
          <a:prstGeom prst="rect">
            <a:avLst/>
          </a:prstGeom>
        </p:spPr>
      </p:pic>
      <p:sp>
        <p:nvSpPr>
          <p:cNvPr id="22" name="Arrow: Right 21">
            <a:extLst>
              <a:ext uri="{FF2B5EF4-FFF2-40B4-BE49-F238E27FC236}">
                <a16:creationId xmlns:a16="http://schemas.microsoft.com/office/drawing/2014/main" id="{50A0AF7E-4901-1582-B032-A534677CF8E4}"/>
              </a:ext>
            </a:extLst>
          </p:cNvPr>
          <p:cNvSpPr/>
          <p:nvPr/>
        </p:nvSpPr>
        <p:spPr>
          <a:xfrm>
            <a:off x="6987828" y="906255"/>
            <a:ext cx="513406" cy="3541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831B3B4C-3D0D-318E-7F4A-606F01BB08A9}"/>
              </a:ext>
            </a:extLst>
          </p:cNvPr>
          <p:cNvSpPr/>
          <p:nvPr/>
        </p:nvSpPr>
        <p:spPr>
          <a:xfrm>
            <a:off x="3281849" y="924649"/>
            <a:ext cx="464875" cy="3070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759D650C-C9C8-94B1-AFDF-03922067AB65}"/>
              </a:ext>
            </a:extLst>
          </p:cNvPr>
          <p:cNvSpPr/>
          <p:nvPr/>
        </p:nvSpPr>
        <p:spPr>
          <a:xfrm>
            <a:off x="9404528" y="885652"/>
            <a:ext cx="513406" cy="3541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4" descr="A picture containing text, blurry&#10;&#10;Description automatically generated">
            <a:extLst>
              <a:ext uri="{FF2B5EF4-FFF2-40B4-BE49-F238E27FC236}">
                <a16:creationId xmlns:a16="http://schemas.microsoft.com/office/drawing/2014/main" id="{C20C2EBB-9C00-9FAA-CA6F-239049183E26}"/>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4428184" y="4753106"/>
            <a:ext cx="2303732" cy="109820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picture containing mountain, sky, outdoor, surrounded&#10;&#10;Description automatically generated">
            <a:extLst>
              <a:ext uri="{FF2B5EF4-FFF2-40B4-BE49-F238E27FC236}">
                <a16:creationId xmlns:a16="http://schemas.microsoft.com/office/drawing/2014/main" id="{FC02CE18-191F-56F6-5018-12F95658E997}"/>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9909186" y="286428"/>
            <a:ext cx="2355643" cy="157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Arrow: Right 36">
            <a:extLst>
              <a:ext uri="{FF2B5EF4-FFF2-40B4-BE49-F238E27FC236}">
                <a16:creationId xmlns:a16="http://schemas.microsoft.com/office/drawing/2014/main" id="{F6E306CE-DBA9-E41A-A348-9C1FBEE2EB23}"/>
              </a:ext>
            </a:extLst>
          </p:cNvPr>
          <p:cNvSpPr/>
          <p:nvPr/>
        </p:nvSpPr>
        <p:spPr>
          <a:xfrm rot="5400000">
            <a:off x="10797431" y="1737781"/>
            <a:ext cx="513406" cy="3541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1159225E-59DC-7C81-BB75-69BB0CC2EEC2}"/>
              </a:ext>
            </a:extLst>
          </p:cNvPr>
          <p:cNvSpPr/>
          <p:nvPr/>
        </p:nvSpPr>
        <p:spPr>
          <a:xfrm rot="5400000">
            <a:off x="10822011" y="3409264"/>
            <a:ext cx="513406" cy="3541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2" descr="Chart&#10;&#10;Description automatically generated">
            <a:extLst>
              <a:ext uri="{FF2B5EF4-FFF2-40B4-BE49-F238E27FC236}">
                <a16:creationId xmlns:a16="http://schemas.microsoft.com/office/drawing/2014/main" id="{AA9542A5-201F-B139-05A2-546BFE538253}"/>
              </a:ext>
            </a:extLst>
          </p:cNvPr>
          <p:cNvPicPr>
            <a:picLocks noChangeAspect="1"/>
          </p:cNvPicPr>
          <p:nvPr/>
        </p:nvPicPr>
        <p:blipFill>
          <a:blip r:embed="rId10"/>
          <a:stretch>
            <a:fillRect/>
          </a:stretch>
        </p:blipFill>
        <p:spPr>
          <a:xfrm>
            <a:off x="6912820" y="4230881"/>
            <a:ext cx="2225469" cy="1652348"/>
          </a:xfrm>
          <a:prstGeom prst="rect">
            <a:avLst/>
          </a:prstGeom>
        </p:spPr>
      </p:pic>
      <p:pic>
        <p:nvPicPr>
          <p:cNvPr id="40" name="Picture 9" descr="A picture containing stone&#10;&#10;Description automatically generated">
            <a:extLst>
              <a:ext uri="{FF2B5EF4-FFF2-40B4-BE49-F238E27FC236}">
                <a16:creationId xmlns:a16="http://schemas.microsoft.com/office/drawing/2014/main" id="{0591C706-0866-29F7-BA75-DA5115CA36B8}"/>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9987495" y="3876554"/>
            <a:ext cx="2214528" cy="1578618"/>
          </a:xfrm>
          <a:prstGeom prst="rect">
            <a:avLst/>
          </a:prstGeom>
        </p:spPr>
      </p:pic>
    </p:spTree>
    <p:extLst>
      <p:ext uri="{BB962C8B-B14F-4D97-AF65-F5344CB8AC3E}">
        <p14:creationId xmlns:p14="http://schemas.microsoft.com/office/powerpoint/2010/main" val="17064065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a:extLst>
              <a:ext uri="{FF2B5EF4-FFF2-40B4-BE49-F238E27FC236}">
                <a16:creationId xmlns:a16="http://schemas.microsoft.com/office/drawing/2014/main" id="{E2530C2C-DD50-42A3-B5ED-ACE48349A000}"/>
              </a:ext>
            </a:extLst>
          </p:cNvPr>
          <p:cNvSpPr/>
          <p:nvPr/>
        </p:nvSpPr>
        <p:spPr>
          <a:xfrm>
            <a:off x="0" y="1089282"/>
            <a:ext cx="12191999" cy="4787661"/>
          </a:xfrm>
          <a:prstGeom prst="rect">
            <a:avLst/>
          </a:prstGeom>
          <a:solidFill>
            <a:schemeClr val="bg1">
              <a:lumMod val="8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rtl="0"/>
            <a:endParaRPr lang="en-US">
              <a:solidFill>
                <a:prstClr val="white"/>
              </a:solidFill>
              <a:cs typeface="Segoe UI"/>
            </a:endParaRPr>
          </a:p>
        </p:txBody>
      </p:sp>
      <p:pic>
        <p:nvPicPr>
          <p:cNvPr id="11" name="Picture 8">
            <a:extLst>
              <a:ext uri="{FF2B5EF4-FFF2-40B4-BE49-F238E27FC236}">
                <a16:creationId xmlns:a16="http://schemas.microsoft.com/office/drawing/2014/main" id="{AC0A7C12-B479-4CB1-B0C2-3DFD9508BA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84" y="1"/>
            <a:ext cx="8271514" cy="871268"/>
          </a:xfrm>
          <a:prstGeom prst="rect">
            <a:avLst/>
          </a:prstGeom>
        </p:spPr>
      </p:pic>
      <p:sp>
        <p:nvSpPr>
          <p:cNvPr id="12" name="TextBox 2">
            <a:extLst>
              <a:ext uri="{FF2B5EF4-FFF2-40B4-BE49-F238E27FC236}">
                <a16:creationId xmlns:a16="http://schemas.microsoft.com/office/drawing/2014/main" id="{4E11DE79-80A5-4F12-B209-E4ABA840C01F}"/>
              </a:ext>
            </a:extLst>
          </p:cNvPr>
          <p:cNvSpPr txBox="1"/>
          <p:nvPr/>
        </p:nvSpPr>
        <p:spPr>
          <a:xfrm>
            <a:off x="63928" y="271289"/>
            <a:ext cx="69592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Arial"/>
                <a:cs typeface="Arial"/>
              </a:rPr>
              <a:t>Future prospects for SR enabled Human </a:t>
            </a:r>
            <a:r>
              <a:rPr lang="en-US" b="1" err="1">
                <a:solidFill>
                  <a:schemeClr val="bg1"/>
                </a:solidFill>
                <a:latin typeface="Arial"/>
                <a:cs typeface="Arial"/>
              </a:rPr>
              <a:t>Bioarchaeology</a:t>
            </a:r>
            <a:endParaRPr lang="en-US" b="1" err="1">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21BB000-B835-485E-8D26-FB52BEFC13F9}"/>
              </a:ext>
            </a:extLst>
          </p:cNvPr>
          <p:cNvSpPr txBox="1"/>
          <p:nvPr/>
        </p:nvSpPr>
        <p:spPr>
          <a:xfrm>
            <a:off x="112190" y="756945"/>
            <a:ext cx="7877214" cy="54609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endParaRPr lang="en-US" sz="2400" b="1" kern="1200">
              <a:latin typeface="Calibri"/>
              <a:ea typeface="ＭＳ Ｐゴシック"/>
              <a:cs typeface="ＭＳ Ｐゴシック"/>
            </a:endParaRPr>
          </a:p>
          <a:p>
            <a:pPr marL="228600" indent="-285750">
              <a:lnSpc>
                <a:spcPct val="90000"/>
              </a:lnSpc>
              <a:spcBef>
                <a:spcPts val="1000"/>
              </a:spcBef>
              <a:buFont typeface="Arial"/>
              <a:buChar char="•"/>
            </a:pPr>
            <a:r>
              <a:rPr lang="en-US" altLang="ja-JP" sz="2400">
                <a:ea typeface="+mn-lt"/>
                <a:cs typeface="+mn-lt"/>
              </a:rPr>
              <a:t>Aquisition</a:t>
            </a:r>
            <a:r>
              <a:rPr lang="ja-JP" altLang="en-US" sz="2400">
                <a:ea typeface="+mn-lt"/>
                <a:cs typeface="+mn-lt"/>
              </a:rPr>
              <a:t> </a:t>
            </a:r>
            <a:r>
              <a:rPr lang="en-US" altLang="ja-JP" sz="2400">
                <a:ea typeface="+mn-lt"/>
                <a:cs typeface="+mn-lt"/>
              </a:rPr>
              <a:t>of</a:t>
            </a:r>
            <a:r>
              <a:rPr lang="ja-JP" altLang="en-US" sz="2400">
                <a:ea typeface="+mn-lt"/>
                <a:cs typeface="+mn-lt"/>
              </a:rPr>
              <a:t> </a:t>
            </a:r>
            <a:r>
              <a:rPr lang="en-US" altLang="ja-JP" sz="2400">
                <a:ea typeface="+mn-lt"/>
                <a:cs typeface="+mn-lt"/>
              </a:rPr>
              <a:t>an</a:t>
            </a:r>
            <a:r>
              <a:rPr lang="ja-JP" altLang="en-US" sz="2400">
                <a:ea typeface="+mn-lt"/>
                <a:cs typeface="+mn-lt"/>
              </a:rPr>
              <a:t> </a:t>
            </a:r>
            <a:r>
              <a:rPr lang="en-US" altLang="ja-JP" sz="2400">
                <a:ea typeface="+mn-lt"/>
                <a:cs typeface="+mn-lt"/>
              </a:rPr>
              <a:t>archaeologically</a:t>
            </a:r>
            <a:r>
              <a:rPr lang="ja-JP" altLang="en-US" sz="2400">
                <a:ea typeface="+mn-lt"/>
                <a:cs typeface="+mn-lt"/>
              </a:rPr>
              <a:t> </a:t>
            </a:r>
            <a:r>
              <a:rPr lang="en-US" altLang="ja-JP" sz="2400">
                <a:ea typeface="+mn-lt"/>
                <a:cs typeface="+mn-lt"/>
              </a:rPr>
              <a:t>representative</a:t>
            </a:r>
            <a:r>
              <a:rPr lang="ja-JP" altLang="en-US" sz="2400">
                <a:ea typeface="+mn-lt"/>
                <a:cs typeface="+mn-lt"/>
              </a:rPr>
              <a:t> </a:t>
            </a:r>
            <a:r>
              <a:rPr lang="en-US" altLang="ja-JP" sz="2400">
                <a:ea typeface="+mn-lt"/>
                <a:cs typeface="+mn-lt"/>
              </a:rPr>
              <a:t>number</a:t>
            </a:r>
            <a:r>
              <a:rPr lang="ja-JP" altLang="en-US" sz="2400">
                <a:ea typeface="+mn-lt"/>
                <a:cs typeface="+mn-lt"/>
              </a:rPr>
              <a:t> </a:t>
            </a:r>
            <a:r>
              <a:rPr lang="en-US" altLang="ja-JP" sz="2400">
                <a:ea typeface="+mn-lt"/>
                <a:cs typeface="+mn-lt"/>
              </a:rPr>
              <a:t>of</a:t>
            </a:r>
            <a:r>
              <a:rPr lang="ja-JP" altLang="en-US" sz="2400">
                <a:ea typeface="+mn-lt"/>
                <a:cs typeface="+mn-lt"/>
              </a:rPr>
              <a:t> </a:t>
            </a:r>
            <a:r>
              <a:rPr lang="en-US" altLang="ja-JP" sz="2400">
                <a:ea typeface="+mn-lt"/>
                <a:cs typeface="+mn-lt"/>
              </a:rPr>
              <a:t>data</a:t>
            </a:r>
            <a:r>
              <a:rPr lang="ja-JP" altLang="en-US" sz="2400">
                <a:ea typeface="+mn-lt"/>
                <a:cs typeface="+mn-lt"/>
              </a:rPr>
              <a:t> points/sets - facilitated by upgrades such as ESRF-EBS </a:t>
            </a:r>
          </a:p>
          <a:p>
            <a:pPr marL="228600" indent="-285750">
              <a:lnSpc>
                <a:spcPct val="90000"/>
              </a:lnSpc>
              <a:spcBef>
                <a:spcPts val="1000"/>
              </a:spcBef>
              <a:buFont typeface="Arial"/>
              <a:buChar char="•"/>
            </a:pPr>
            <a:r>
              <a:rPr lang="en-US" altLang="ja-JP" sz="2400">
                <a:ea typeface="+mn-lt"/>
                <a:cs typeface="+mn-lt"/>
              </a:rPr>
              <a:t>Exploring</a:t>
            </a:r>
            <a:r>
              <a:rPr lang="ja-JP" altLang="en-US" sz="2400">
                <a:ea typeface="+mn-lt"/>
                <a:cs typeface="+mn-lt"/>
              </a:rPr>
              <a:t> </a:t>
            </a:r>
            <a:r>
              <a:rPr lang="en-US" altLang="ja-JP" sz="2400">
                <a:ea typeface="+mn-lt"/>
                <a:cs typeface="+mn-lt"/>
              </a:rPr>
              <a:t>frontiers</a:t>
            </a:r>
            <a:r>
              <a:rPr lang="ja-JP" altLang="en-US" sz="2400">
                <a:ea typeface="+mn-lt"/>
                <a:cs typeface="+mn-lt"/>
              </a:rPr>
              <a:t> </a:t>
            </a:r>
            <a:r>
              <a:rPr lang="en-US" altLang="ja-JP" sz="2400">
                <a:ea typeface="+mn-lt"/>
                <a:cs typeface="+mn-lt"/>
              </a:rPr>
              <a:t>together</a:t>
            </a:r>
            <a:r>
              <a:rPr lang="en-US" altLang="ja-JP" sz="2400" kern="1200">
                <a:ea typeface="+mn-lt"/>
                <a:cs typeface="+mn-lt"/>
              </a:rPr>
              <a:t>:</a:t>
            </a:r>
            <a:r>
              <a:rPr lang="ja-JP" altLang="en-US" sz="2400">
                <a:ea typeface="+mn-lt"/>
                <a:cs typeface="+mn-lt"/>
              </a:rPr>
              <a:t> </a:t>
            </a:r>
            <a:r>
              <a:rPr lang="en-US" altLang="ja-JP" sz="2400">
                <a:ea typeface="+mn-lt"/>
                <a:cs typeface="+mn-lt"/>
              </a:rPr>
              <a:t>pushing</a:t>
            </a:r>
            <a:r>
              <a:rPr lang="ja-JP" altLang="en-US" sz="2400">
                <a:ea typeface="+mn-lt"/>
                <a:cs typeface="+mn-lt"/>
              </a:rPr>
              <a:t> </a:t>
            </a:r>
            <a:r>
              <a:rPr lang="en-US" altLang="ja-JP" sz="2400">
                <a:ea typeface="+mn-lt"/>
                <a:cs typeface="+mn-lt"/>
              </a:rPr>
              <a:t>the</a:t>
            </a:r>
            <a:r>
              <a:rPr lang="ja-JP" altLang="en-US" sz="2400">
                <a:ea typeface="+mn-lt"/>
                <a:cs typeface="+mn-lt"/>
              </a:rPr>
              <a:t> </a:t>
            </a:r>
            <a:r>
              <a:rPr lang="en-US" altLang="ja-JP" sz="2400">
                <a:ea typeface="+mn-lt"/>
                <a:cs typeface="+mn-lt"/>
              </a:rPr>
              <a:t>limits</a:t>
            </a:r>
            <a:r>
              <a:rPr lang="ja-JP" altLang="en-US" sz="2400">
                <a:ea typeface="+mn-lt"/>
                <a:cs typeface="+mn-lt"/>
              </a:rPr>
              <a:t> </a:t>
            </a:r>
            <a:r>
              <a:rPr lang="en-US" altLang="ja-JP" sz="2400">
                <a:ea typeface="+mn-lt"/>
                <a:cs typeface="+mn-lt"/>
              </a:rPr>
              <a:t>of</a:t>
            </a:r>
            <a:r>
              <a:rPr lang="ja-JP" altLang="en-US" sz="2400">
                <a:ea typeface="+mn-lt"/>
                <a:cs typeface="+mn-lt"/>
              </a:rPr>
              <a:t> </a:t>
            </a:r>
            <a:r>
              <a:rPr lang="en-US" altLang="ja-JP" sz="2400">
                <a:ea typeface="+mn-lt"/>
                <a:cs typeface="+mn-lt"/>
              </a:rPr>
              <a:t>techniques</a:t>
            </a:r>
            <a:r>
              <a:rPr lang="ja-JP" altLang="en-US" sz="2400">
                <a:ea typeface="+mn-lt"/>
                <a:cs typeface="+mn-lt"/>
              </a:rPr>
              <a:t> </a:t>
            </a:r>
            <a:r>
              <a:rPr lang="en-US" altLang="ja-JP" sz="2400">
                <a:ea typeface="+mn-lt"/>
                <a:cs typeface="+mn-lt"/>
              </a:rPr>
              <a:t>whilst</a:t>
            </a:r>
            <a:r>
              <a:rPr lang="ja-JP" altLang="en-US" sz="2400">
                <a:ea typeface="+mn-lt"/>
                <a:cs typeface="+mn-lt"/>
              </a:rPr>
              <a:t> </a:t>
            </a:r>
            <a:r>
              <a:rPr lang="en-US" altLang="ja-JP" sz="2400">
                <a:ea typeface="+mn-lt"/>
                <a:cs typeface="+mn-lt"/>
              </a:rPr>
              <a:t>exploring</a:t>
            </a:r>
            <a:r>
              <a:rPr lang="ja-JP" altLang="en-US" sz="2400">
                <a:ea typeface="+mn-lt"/>
                <a:cs typeface="+mn-lt"/>
              </a:rPr>
              <a:t> for </a:t>
            </a:r>
            <a:r>
              <a:rPr lang="en-US" altLang="ja-JP" sz="2400">
                <a:ea typeface="+mn-lt"/>
                <a:cs typeface="+mn-lt"/>
              </a:rPr>
              <a:t>and</a:t>
            </a:r>
            <a:r>
              <a:rPr lang="ja-JP" altLang="en-US" sz="2400">
                <a:ea typeface="+mn-lt"/>
                <a:cs typeface="+mn-lt"/>
              </a:rPr>
              <a:t> </a:t>
            </a:r>
            <a:r>
              <a:rPr lang="en-US" altLang="ja-JP" sz="2400">
                <a:ea typeface="+mn-lt"/>
                <a:cs typeface="+mn-lt"/>
              </a:rPr>
              <a:t>identifying</a:t>
            </a:r>
            <a:r>
              <a:rPr lang="ja-JP" altLang="en-US" sz="2400">
                <a:ea typeface="+mn-lt"/>
                <a:cs typeface="+mn-lt"/>
              </a:rPr>
              <a:t> </a:t>
            </a:r>
            <a:r>
              <a:rPr lang="en-US" altLang="ja-JP" sz="2400">
                <a:ea typeface="+mn-lt"/>
                <a:cs typeface="+mn-lt"/>
              </a:rPr>
              <a:t>new</a:t>
            </a:r>
            <a:r>
              <a:rPr lang="ja-JP" altLang="en-US" sz="2400">
                <a:ea typeface="+mn-lt"/>
                <a:cs typeface="+mn-lt"/>
              </a:rPr>
              <a:t> </a:t>
            </a:r>
            <a:r>
              <a:rPr lang="en-US" altLang="ja-JP" sz="2400">
                <a:ea typeface="+mn-lt"/>
                <a:cs typeface="+mn-lt"/>
              </a:rPr>
              <a:t>research</a:t>
            </a:r>
            <a:r>
              <a:rPr lang="ja-JP" altLang="en-US" sz="2400">
                <a:ea typeface="+mn-lt"/>
                <a:cs typeface="+mn-lt"/>
              </a:rPr>
              <a:t> </a:t>
            </a:r>
            <a:r>
              <a:rPr lang="en-US" altLang="ja-JP" sz="2400">
                <a:ea typeface="+mn-lt"/>
                <a:cs typeface="+mn-lt"/>
              </a:rPr>
              <a:t>questions</a:t>
            </a:r>
            <a:r>
              <a:rPr lang="ja-JP" altLang="en-US" sz="2400">
                <a:ea typeface="+mn-lt"/>
                <a:cs typeface="+mn-lt"/>
              </a:rPr>
              <a:t> </a:t>
            </a:r>
            <a:r>
              <a:rPr lang="en-US" altLang="ja-JP" sz="2400">
                <a:ea typeface="+mn-lt"/>
                <a:cs typeface="+mn-lt"/>
              </a:rPr>
              <a:t>enabled</a:t>
            </a:r>
            <a:r>
              <a:rPr lang="ja-JP" altLang="en-US" sz="2400">
                <a:ea typeface="+mn-lt"/>
                <a:cs typeface="+mn-lt"/>
              </a:rPr>
              <a:t> </a:t>
            </a:r>
            <a:r>
              <a:rPr lang="en-US" altLang="ja-JP" sz="2400">
                <a:ea typeface="+mn-lt"/>
                <a:cs typeface="+mn-lt"/>
              </a:rPr>
              <a:t>by</a:t>
            </a:r>
            <a:r>
              <a:rPr lang="ja-JP" altLang="en-US" sz="2400">
                <a:ea typeface="+mn-lt"/>
                <a:cs typeface="+mn-lt"/>
              </a:rPr>
              <a:t> </a:t>
            </a:r>
            <a:r>
              <a:rPr lang="en-US" altLang="ja-JP" sz="2400">
                <a:ea typeface="+mn-lt"/>
                <a:cs typeface="+mn-lt"/>
              </a:rPr>
              <a:t>new</a:t>
            </a:r>
            <a:r>
              <a:rPr lang="ja-JP" altLang="en-US" sz="2400">
                <a:ea typeface="+mn-lt"/>
                <a:cs typeface="+mn-lt"/>
              </a:rPr>
              <a:t> </a:t>
            </a:r>
            <a:r>
              <a:rPr lang="en-US" altLang="ja-JP" sz="2400">
                <a:ea typeface="+mn-lt"/>
                <a:cs typeface="+mn-lt"/>
              </a:rPr>
              <a:t>developments</a:t>
            </a:r>
            <a:r>
              <a:rPr lang="ja-JP" altLang="en-US" sz="2400">
                <a:ea typeface="+mn-lt"/>
                <a:cs typeface="+mn-lt"/>
              </a:rPr>
              <a:t> </a:t>
            </a:r>
            <a:r>
              <a:rPr lang="en-US" altLang="ja-JP" sz="2400">
                <a:ea typeface="+mn-lt"/>
                <a:cs typeface="+mn-lt"/>
              </a:rPr>
              <a:t>in</a:t>
            </a:r>
            <a:r>
              <a:rPr lang="ja-JP" altLang="en-US" sz="2400">
                <a:ea typeface="+mn-lt"/>
                <a:cs typeface="+mn-lt"/>
              </a:rPr>
              <a:t> </a:t>
            </a:r>
            <a:r>
              <a:rPr lang="en-US" altLang="ja-JP" sz="2400">
                <a:ea typeface="+mn-lt"/>
                <a:cs typeface="+mn-lt"/>
              </a:rPr>
              <a:t>SR</a:t>
            </a:r>
            <a:r>
              <a:rPr lang="ja-JP" altLang="en-US" sz="2400">
                <a:ea typeface="+mn-lt"/>
                <a:cs typeface="+mn-lt"/>
              </a:rPr>
              <a:t> </a:t>
            </a:r>
            <a:r>
              <a:rPr lang="en-US" altLang="ja-JP" sz="2400">
                <a:ea typeface="+mn-lt"/>
                <a:cs typeface="+mn-lt"/>
              </a:rPr>
              <a:t>techniques</a:t>
            </a:r>
            <a:endParaRPr lang="ja-JP" altLang="en-US" sz="2400">
              <a:ea typeface="+mn-lt"/>
              <a:cs typeface="+mn-lt"/>
            </a:endParaRPr>
          </a:p>
          <a:p>
            <a:pPr marL="228600" indent="-285750">
              <a:lnSpc>
                <a:spcPct val="90000"/>
              </a:lnSpc>
              <a:spcBef>
                <a:spcPts val="1000"/>
              </a:spcBef>
              <a:buFont typeface="Arial"/>
              <a:buChar char="•"/>
            </a:pPr>
            <a:r>
              <a:rPr lang="en-US" altLang="ja-JP" sz="2400">
                <a:ea typeface="+mn-lt"/>
                <a:cs typeface="+mn-lt"/>
              </a:rPr>
              <a:t>Heterogenous</a:t>
            </a:r>
            <a:r>
              <a:rPr lang="ja-JP" altLang="en-US" sz="2400">
                <a:ea typeface="+mn-lt"/>
                <a:cs typeface="+mn-lt"/>
              </a:rPr>
              <a:t> </a:t>
            </a:r>
            <a:r>
              <a:rPr lang="en-US" altLang="ja-JP" sz="2400">
                <a:ea typeface="+mn-lt"/>
                <a:cs typeface="+mn-lt"/>
              </a:rPr>
              <a:t>samples</a:t>
            </a:r>
            <a:r>
              <a:rPr lang="ja-JP" altLang="en-US" sz="2400">
                <a:ea typeface="+mn-lt"/>
                <a:cs typeface="+mn-lt"/>
              </a:rPr>
              <a:t> </a:t>
            </a:r>
            <a:r>
              <a:rPr lang="en-US" altLang="ja-JP" sz="2400">
                <a:ea typeface="+mn-lt"/>
                <a:cs typeface="+mn-lt"/>
              </a:rPr>
              <a:t>–</a:t>
            </a:r>
            <a:r>
              <a:rPr lang="ja-JP" altLang="en-US" sz="2400">
                <a:ea typeface="+mn-lt"/>
                <a:cs typeface="+mn-lt"/>
              </a:rPr>
              <a:t> development of truly </a:t>
            </a:r>
            <a:r>
              <a:rPr lang="en-US" altLang="ja-JP" sz="2400">
                <a:ea typeface="+mn-lt"/>
                <a:cs typeface="+mn-lt"/>
              </a:rPr>
              <a:t>correlated</a:t>
            </a:r>
            <a:r>
              <a:rPr lang="ja-JP" altLang="en-US" sz="2400">
                <a:ea typeface="+mn-lt"/>
                <a:cs typeface="+mn-lt"/>
              </a:rPr>
              <a:t> </a:t>
            </a:r>
            <a:r>
              <a:rPr lang="en-US" altLang="ja-JP" sz="2400">
                <a:ea typeface="+mn-lt"/>
                <a:cs typeface="+mn-lt"/>
              </a:rPr>
              <a:t>multimodal</a:t>
            </a:r>
            <a:r>
              <a:rPr lang="ja-JP" altLang="en-US" sz="2400">
                <a:ea typeface="+mn-lt"/>
                <a:cs typeface="+mn-lt"/>
              </a:rPr>
              <a:t> </a:t>
            </a:r>
            <a:r>
              <a:rPr lang="en-US" altLang="ja-JP" sz="2400">
                <a:ea typeface="+mn-lt"/>
                <a:cs typeface="+mn-lt"/>
              </a:rPr>
              <a:t>imaging approaches and imaging pipelines</a:t>
            </a:r>
            <a:endParaRPr lang="ja-JP" altLang="en-US" sz="2400" kern="1200">
              <a:ea typeface="+mn-lt"/>
              <a:cs typeface="+mn-lt"/>
            </a:endParaRPr>
          </a:p>
          <a:p>
            <a:pPr marL="228600" indent="-285750">
              <a:lnSpc>
                <a:spcPct val="90000"/>
              </a:lnSpc>
              <a:spcBef>
                <a:spcPts val="1000"/>
              </a:spcBef>
              <a:buFont typeface="Arial"/>
              <a:buChar char="•"/>
            </a:pPr>
            <a:r>
              <a:rPr lang="en-US" altLang="ja-JP" sz="2400">
                <a:ea typeface="+mn-lt"/>
                <a:cs typeface="+mn-lt"/>
              </a:rPr>
              <a:t>Raising awareness of SR techniques within the putative human </a:t>
            </a:r>
            <a:r>
              <a:rPr lang="en-US" altLang="ja-JP" sz="2400" err="1">
                <a:ea typeface="+mn-lt"/>
                <a:cs typeface="+mn-lt"/>
              </a:rPr>
              <a:t>bioarchaeological</a:t>
            </a:r>
            <a:r>
              <a:rPr lang="en-US" altLang="ja-JP" sz="2400">
                <a:ea typeface="+mn-lt"/>
                <a:cs typeface="+mn-lt"/>
              </a:rPr>
              <a:t> user community: both established faculty and the future generations</a:t>
            </a:r>
          </a:p>
          <a:p>
            <a:pPr marL="228600" indent="-285750">
              <a:lnSpc>
                <a:spcPct val="90000"/>
              </a:lnSpc>
              <a:spcBef>
                <a:spcPts val="1000"/>
              </a:spcBef>
              <a:buFont typeface="Arial"/>
              <a:buChar char="•"/>
            </a:pPr>
            <a:r>
              <a:rPr lang="en-US" altLang="ja-JP" sz="2400">
                <a:ea typeface="+mn-lt"/>
                <a:cs typeface="+mn-lt"/>
              </a:rPr>
              <a:t>Feeder facilities and training at feeder facilities</a:t>
            </a:r>
          </a:p>
          <a:p>
            <a:pPr marL="342900" indent="-342900">
              <a:buFont typeface="Arial"/>
              <a:buChar char="•"/>
            </a:pPr>
            <a:endParaRPr lang="ja-JP" altLang="en-US" sz="2400">
              <a:ea typeface="+mn-lt"/>
              <a:cs typeface="+mn-lt"/>
            </a:endParaRPr>
          </a:p>
        </p:txBody>
      </p:sp>
      <p:pic>
        <p:nvPicPr>
          <p:cNvPr id="8202" name="Picture 10">
            <a:extLst>
              <a:ext uri="{FF2B5EF4-FFF2-40B4-BE49-F238E27FC236}">
                <a16:creationId xmlns:a16="http://schemas.microsoft.com/office/drawing/2014/main" id="{918F5A37-3E67-08AC-0C66-2CF2EA3BA49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46974" y="-839096"/>
            <a:ext cx="3145026" cy="4189489"/>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a:extLst>
              <a:ext uri="{FF2B5EF4-FFF2-40B4-BE49-F238E27FC236}">
                <a16:creationId xmlns:a16="http://schemas.microsoft.com/office/drawing/2014/main" id="{446EF5EF-1A44-C490-1755-0AD9EDBDC4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86724" y="3350393"/>
            <a:ext cx="4105275" cy="252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6942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45" y="1"/>
            <a:ext cx="10708732" cy="897543"/>
          </a:xfrm>
          <a:prstGeom prst="rect">
            <a:avLst/>
          </a:prstGeom>
        </p:spPr>
      </p:pic>
      <p:sp>
        <p:nvSpPr>
          <p:cNvPr id="4099" name="Rectangle 3"/>
          <p:cNvSpPr>
            <a:spLocks noGrp="1"/>
          </p:cNvSpPr>
          <p:nvPr>
            <p:ph idx="1"/>
          </p:nvPr>
        </p:nvSpPr>
        <p:spPr>
          <a:xfrm>
            <a:off x="623540" y="1004727"/>
            <a:ext cx="10789508" cy="1201129"/>
          </a:xfrm>
        </p:spPr>
        <p:txBody>
          <a:bodyPr anchor="ctr">
            <a:normAutofit/>
          </a:bodyPr>
          <a:lstStyle/>
          <a:p>
            <a:pPr marL="0" indent="0" algn="ctr">
              <a:lnSpc>
                <a:spcPct val="100000"/>
              </a:lnSpc>
              <a:spcBef>
                <a:spcPts val="0"/>
              </a:spcBef>
              <a:buNone/>
            </a:pPr>
            <a:r>
              <a:rPr lang="en-US" sz="2400" b="1">
                <a:solidFill>
                  <a:srgbClr val="0F145B"/>
                </a:solidFill>
                <a:latin typeface="Arial"/>
                <a:cs typeface="Arial"/>
              </a:rPr>
              <a:t>Face to Face: Meet an Ancient Cypriot</a:t>
            </a:r>
          </a:p>
          <a:p>
            <a:pPr marL="0" indent="0" algn="ctr">
              <a:lnSpc>
                <a:spcPct val="100000"/>
              </a:lnSpc>
              <a:spcBef>
                <a:spcPts val="0"/>
              </a:spcBef>
              <a:buNone/>
            </a:pPr>
            <a:r>
              <a:rPr lang="en-US" sz="2000" b="1">
                <a:solidFill>
                  <a:srgbClr val="0F145B"/>
                </a:solidFill>
                <a:latin typeface="Arial"/>
                <a:cs typeface="Arial"/>
              </a:rPr>
              <a:t>RIF: 1 million </a:t>
            </a:r>
            <a:r>
              <a:rPr lang="en-US" sz="2000" b="1" err="1">
                <a:solidFill>
                  <a:srgbClr val="0F145B"/>
                </a:solidFill>
                <a:latin typeface="Arial"/>
                <a:cs typeface="Arial"/>
              </a:rPr>
              <a:t>Eur</a:t>
            </a:r>
            <a:endParaRPr lang="en-US" sz="2000" b="1">
              <a:solidFill>
                <a:srgbClr val="0F145B"/>
              </a:solidFill>
              <a:latin typeface="Arial"/>
              <a:cs typeface="Arial"/>
            </a:endParaRPr>
          </a:p>
        </p:txBody>
      </p:sp>
      <p:sp>
        <p:nvSpPr>
          <p:cNvPr id="3" name="TextBox 2">
            <a:extLst>
              <a:ext uri="{FF2B5EF4-FFF2-40B4-BE49-F238E27FC236}">
                <a16:creationId xmlns:a16="http://schemas.microsoft.com/office/drawing/2014/main" id="{4120BF67-8369-4A4C-9853-2E19FCF2A370}"/>
              </a:ext>
            </a:extLst>
          </p:cNvPr>
          <p:cNvSpPr txBox="1"/>
          <p:nvPr/>
        </p:nvSpPr>
        <p:spPr>
          <a:xfrm>
            <a:off x="-111" y="243511"/>
            <a:ext cx="94886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Arial"/>
                <a:cs typeface="Segoe UI"/>
              </a:rPr>
              <a:t>SR analyses within a funded project on Cypriot human remains; relevance to tourism</a:t>
            </a:r>
            <a:endParaRPr lang="en-US">
              <a:solidFill>
                <a:schemeClr val="bg1"/>
              </a:solidFill>
            </a:endParaRPr>
          </a:p>
        </p:txBody>
      </p:sp>
      <p:sp>
        <p:nvSpPr>
          <p:cNvPr id="12" name="正方形/長方形 25">
            <a:extLst>
              <a:ext uri="{FF2B5EF4-FFF2-40B4-BE49-F238E27FC236}">
                <a16:creationId xmlns:a16="http://schemas.microsoft.com/office/drawing/2014/main" id="{4A2490D8-1B34-441C-8C4A-B53F2C47C698}"/>
              </a:ext>
            </a:extLst>
          </p:cNvPr>
          <p:cNvSpPr/>
          <p:nvPr/>
        </p:nvSpPr>
        <p:spPr>
          <a:xfrm>
            <a:off x="6656988" y="2145481"/>
            <a:ext cx="6296811" cy="369332"/>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a:lnSpc>
                <a:spcPct val="90000"/>
              </a:lnSpc>
              <a:spcBef>
                <a:spcPts val="1000"/>
              </a:spcBef>
              <a:defRPr/>
            </a:pPr>
            <a:r>
              <a:rPr lang="en-US" altLang="x-none" sz="2000" b="1">
                <a:solidFill>
                  <a:srgbClr val="0F145B"/>
                </a:solidFill>
                <a:latin typeface="Arial"/>
                <a:cs typeface="Arial"/>
              </a:rPr>
              <a:t>PI: </a:t>
            </a:r>
            <a:r>
              <a:rPr lang="en-US" altLang="x-none" sz="2000" b="1" err="1">
                <a:solidFill>
                  <a:srgbClr val="0F145B"/>
                </a:solidFill>
                <a:latin typeface="Arial"/>
                <a:cs typeface="Arial"/>
              </a:rPr>
              <a:t>Kirsi</a:t>
            </a:r>
            <a:r>
              <a:rPr lang="en-US" altLang="x-none" sz="2000" b="1">
                <a:solidFill>
                  <a:srgbClr val="0F145B"/>
                </a:solidFill>
                <a:latin typeface="Arial"/>
                <a:cs typeface="Arial"/>
              </a:rPr>
              <a:t> O. Lorentz, </a:t>
            </a:r>
            <a:r>
              <a:rPr lang="en-US" altLang="x-none" b="1">
                <a:solidFill>
                  <a:srgbClr val="0F145B"/>
                </a:solidFill>
                <a:latin typeface="Arial"/>
                <a:cs typeface="Arial"/>
              </a:rPr>
              <a:t>The Cyprus Institute</a:t>
            </a:r>
          </a:p>
        </p:txBody>
      </p:sp>
      <p:sp>
        <p:nvSpPr>
          <p:cNvPr id="13" name="正方形/長方形 25">
            <a:extLst>
              <a:ext uri="{FF2B5EF4-FFF2-40B4-BE49-F238E27FC236}">
                <a16:creationId xmlns:a16="http://schemas.microsoft.com/office/drawing/2014/main" id="{4A2490D8-1B34-441C-8C4A-B53F2C47C698}"/>
              </a:ext>
            </a:extLst>
          </p:cNvPr>
          <p:cNvSpPr/>
          <p:nvPr/>
        </p:nvSpPr>
        <p:spPr>
          <a:xfrm>
            <a:off x="7417063" y="2497025"/>
            <a:ext cx="4641432" cy="400110"/>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r>
              <a:rPr lang="en-US" sz="2000">
                <a:ea typeface="+mn-lt"/>
                <a:cs typeface="+mn-lt"/>
                <a:hlinkClick r:id="rId4"/>
              </a:rPr>
              <a:t>https://face2face.cyi.ac.cy/</a:t>
            </a:r>
            <a:r>
              <a:rPr lang="en-US" sz="2000">
                <a:ea typeface="+mn-lt"/>
                <a:cs typeface="+mn-lt"/>
              </a:rPr>
              <a:t> </a:t>
            </a:r>
            <a:endParaRPr lang="en-US"/>
          </a:p>
        </p:txBody>
      </p:sp>
      <p:sp>
        <p:nvSpPr>
          <p:cNvPr id="8" name="TextBox 7">
            <a:extLst>
              <a:ext uri="{FF2B5EF4-FFF2-40B4-BE49-F238E27FC236}">
                <a16:creationId xmlns:a16="http://schemas.microsoft.com/office/drawing/2014/main" id="{DC4BE674-B56A-4BC7-AA07-4A3BE820F9A9}"/>
              </a:ext>
            </a:extLst>
          </p:cNvPr>
          <p:cNvSpPr txBox="1"/>
          <p:nvPr/>
        </p:nvSpPr>
        <p:spPr>
          <a:xfrm>
            <a:off x="259893" y="5190346"/>
            <a:ext cx="10973936" cy="6669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2">
                    <a:lumMod val="75000"/>
                  </a:schemeClr>
                </a:solidFill>
                <a:ea typeface="+mn-lt"/>
                <a:cs typeface="+mn-lt"/>
              </a:rPr>
              <a:t>The Project with Grant No. INTEGRATED/0609/29 is co-financed by the European Regional Development Fund and the Republic of Cyprus through the Research and Innovation Foundation</a:t>
            </a:r>
            <a:r>
              <a:rPr lang="en-US">
                <a:solidFill>
                  <a:schemeClr val="tx2">
                    <a:lumMod val="75000"/>
                  </a:schemeClr>
                </a:solidFill>
                <a:ea typeface="+mn-lt"/>
                <a:cs typeface="+mn-lt"/>
              </a:rPr>
              <a:t>.</a:t>
            </a:r>
            <a:r>
              <a:rPr lang="en-US">
                <a:solidFill>
                  <a:schemeClr val="tx2"/>
                </a:solidFill>
                <a:ea typeface="+mn-lt"/>
                <a:cs typeface="+mn-lt"/>
              </a:rPr>
              <a:t> </a:t>
            </a:r>
            <a:endParaRPr lang="en-US">
              <a:solidFill>
                <a:schemeClr val="tx2"/>
              </a:solidFill>
            </a:endParaRPr>
          </a:p>
        </p:txBody>
      </p:sp>
      <p:grpSp>
        <p:nvGrpSpPr>
          <p:cNvPr id="15" name="グループ化 1024">
            <a:extLst>
              <a:ext uri="{FF2B5EF4-FFF2-40B4-BE49-F238E27FC236}">
                <a16:creationId xmlns:a16="http://schemas.microsoft.com/office/drawing/2014/main" id="{07402B21-4D1E-43DD-9A75-11F0C0792DFC}"/>
              </a:ext>
            </a:extLst>
          </p:cNvPr>
          <p:cNvGrpSpPr/>
          <p:nvPr/>
        </p:nvGrpSpPr>
        <p:grpSpPr>
          <a:xfrm>
            <a:off x="7633727" y="2928020"/>
            <a:ext cx="4560758" cy="580413"/>
            <a:chOff x="2798968" y="5292845"/>
            <a:chExt cx="6093945" cy="813000"/>
          </a:xfrm>
        </p:grpSpPr>
        <p:grpSp>
          <p:nvGrpSpPr>
            <p:cNvPr id="16" name="グループ化 1023">
              <a:extLst>
                <a:ext uri="{FF2B5EF4-FFF2-40B4-BE49-F238E27FC236}">
                  <a16:creationId xmlns:a16="http://schemas.microsoft.com/office/drawing/2014/main" id="{94E736E1-BBCE-4CAE-9048-5E3F5C94B169}"/>
                </a:ext>
              </a:extLst>
            </p:cNvPr>
            <p:cNvGrpSpPr/>
            <p:nvPr/>
          </p:nvGrpSpPr>
          <p:grpSpPr>
            <a:xfrm>
              <a:off x="2798968" y="5387483"/>
              <a:ext cx="4103779" cy="666675"/>
              <a:chOff x="2798968" y="5387483"/>
              <a:chExt cx="4103779" cy="666675"/>
            </a:xfrm>
          </p:grpSpPr>
          <p:pic>
            <p:nvPicPr>
              <p:cNvPr id="19" name="図 26">
                <a:extLst>
                  <a:ext uri="{FF2B5EF4-FFF2-40B4-BE49-F238E27FC236}">
                    <a16:creationId xmlns:a16="http://schemas.microsoft.com/office/drawing/2014/main" id="{44A44B63-45C3-4A7C-A809-D20CC304FF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968" y="5395617"/>
                <a:ext cx="1546138" cy="658541"/>
              </a:xfrm>
              <a:prstGeom prst="rect">
                <a:avLst/>
              </a:prstGeom>
            </p:spPr>
          </p:pic>
          <p:pic>
            <p:nvPicPr>
              <p:cNvPr id="20" name="図 27">
                <a:extLst>
                  <a:ext uri="{FF2B5EF4-FFF2-40B4-BE49-F238E27FC236}">
                    <a16:creationId xmlns:a16="http://schemas.microsoft.com/office/drawing/2014/main" id="{919B90F1-CF38-4197-A947-4CE4AE15BD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0428" y="5387483"/>
                <a:ext cx="1418096" cy="666675"/>
              </a:xfrm>
              <a:prstGeom prst="rect">
                <a:avLst/>
              </a:prstGeom>
            </p:spPr>
          </p:pic>
          <p:pic>
            <p:nvPicPr>
              <p:cNvPr id="21" name="Picture 20">
                <a:extLst>
                  <a:ext uri="{FF2B5EF4-FFF2-40B4-BE49-F238E27FC236}">
                    <a16:creationId xmlns:a16="http://schemas.microsoft.com/office/drawing/2014/main" id="{2868931B-F77C-467C-973F-C2069E6B12D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96586" y="5395618"/>
                <a:ext cx="1006161" cy="647968"/>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6">
              <a:extLst>
                <a:ext uri="{FF2B5EF4-FFF2-40B4-BE49-F238E27FC236}">
                  <a16:creationId xmlns:a16="http://schemas.microsoft.com/office/drawing/2014/main" id="{56602655-F6F4-4F77-9978-0C9E7263835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70809" y="5379061"/>
              <a:ext cx="927021" cy="7267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A537E12A-BEE8-4CCF-BF0B-14009DB70F4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65892" y="5292845"/>
              <a:ext cx="927021" cy="756449"/>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6" descr="Graphical user interface, application&#10;&#10;Description automatically generated">
            <a:extLst>
              <a:ext uri="{FF2B5EF4-FFF2-40B4-BE49-F238E27FC236}">
                <a16:creationId xmlns:a16="http://schemas.microsoft.com/office/drawing/2014/main" id="{A94125BD-718A-4405-8FF3-4DC342FCAF34}"/>
              </a:ext>
            </a:extLst>
          </p:cNvPr>
          <p:cNvPicPr>
            <a:picLocks noChangeAspect="1"/>
          </p:cNvPicPr>
          <p:nvPr/>
        </p:nvPicPr>
        <p:blipFill>
          <a:blip r:embed="rId10"/>
          <a:stretch>
            <a:fillRect/>
          </a:stretch>
        </p:blipFill>
        <p:spPr>
          <a:xfrm>
            <a:off x="7470228" y="3502417"/>
            <a:ext cx="4674475" cy="1508546"/>
          </a:xfrm>
          <a:prstGeom prst="rect">
            <a:avLst/>
          </a:prstGeom>
        </p:spPr>
      </p:pic>
      <p:pic>
        <p:nvPicPr>
          <p:cNvPr id="7" name="Picture 9" descr="Icon&#10;&#10;Description automatically generated">
            <a:extLst>
              <a:ext uri="{FF2B5EF4-FFF2-40B4-BE49-F238E27FC236}">
                <a16:creationId xmlns:a16="http://schemas.microsoft.com/office/drawing/2014/main" id="{21CD8ABB-2681-4C25-A427-BCFEB884CE38}"/>
              </a:ext>
            </a:extLst>
          </p:cNvPr>
          <p:cNvPicPr>
            <a:picLocks noChangeAspect="1"/>
          </p:cNvPicPr>
          <p:nvPr/>
        </p:nvPicPr>
        <p:blipFill>
          <a:blip r:embed="rId11"/>
          <a:stretch>
            <a:fillRect/>
          </a:stretch>
        </p:blipFill>
        <p:spPr>
          <a:xfrm>
            <a:off x="10699987" y="189888"/>
            <a:ext cx="1426123" cy="1410686"/>
          </a:xfrm>
          <a:prstGeom prst="rect">
            <a:avLst/>
          </a:prstGeom>
        </p:spPr>
      </p:pic>
      <p:pic>
        <p:nvPicPr>
          <p:cNvPr id="14" name="Picture 36" descr="Diagram&#10;&#10;Description automatically generated">
            <a:extLst>
              <a:ext uri="{FF2B5EF4-FFF2-40B4-BE49-F238E27FC236}">
                <a16:creationId xmlns:a16="http://schemas.microsoft.com/office/drawing/2014/main" id="{72232716-202D-4B82-97DA-502473FDF780}"/>
              </a:ext>
            </a:extLst>
          </p:cNvPr>
          <p:cNvPicPr>
            <a:picLocks noChangeAspect="1"/>
          </p:cNvPicPr>
          <p:nvPr/>
        </p:nvPicPr>
        <p:blipFill>
          <a:blip r:embed="rId12"/>
          <a:stretch>
            <a:fillRect/>
          </a:stretch>
        </p:blipFill>
        <p:spPr>
          <a:xfrm>
            <a:off x="259893" y="2224419"/>
            <a:ext cx="3846786" cy="2888099"/>
          </a:xfrm>
          <a:prstGeom prst="rect">
            <a:avLst/>
          </a:prstGeom>
        </p:spPr>
      </p:pic>
      <p:pic>
        <p:nvPicPr>
          <p:cNvPr id="22" name="Picture 39" descr="A picture containing indoor, window&#10;&#10;Description automatically generated">
            <a:extLst>
              <a:ext uri="{FF2B5EF4-FFF2-40B4-BE49-F238E27FC236}">
                <a16:creationId xmlns:a16="http://schemas.microsoft.com/office/drawing/2014/main" id="{6076483D-B7E8-400E-9559-FF83215144D6}"/>
              </a:ext>
            </a:extLst>
          </p:cNvPr>
          <p:cNvPicPr>
            <a:picLocks noChangeAspect="1"/>
          </p:cNvPicPr>
          <p:nvPr/>
        </p:nvPicPr>
        <p:blipFill>
          <a:blip r:embed="rId13"/>
          <a:stretch>
            <a:fillRect/>
          </a:stretch>
        </p:blipFill>
        <p:spPr>
          <a:xfrm>
            <a:off x="4302917" y="2771236"/>
            <a:ext cx="3021177" cy="2263853"/>
          </a:xfrm>
          <a:prstGeom prst="rect">
            <a:avLst/>
          </a:prstGeom>
        </p:spPr>
      </p:pic>
    </p:spTree>
    <p:extLst>
      <p:ext uri="{BB962C8B-B14F-4D97-AF65-F5344CB8AC3E}">
        <p14:creationId xmlns:p14="http://schemas.microsoft.com/office/powerpoint/2010/main" val="4346453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54708934-7D71-BADE-9368-30226102F0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45" y="1"/>
            <a:ext cx="10708732" cy="897543"/>
          </a:xfrm>
          <a:prstGeom prst="rect">
            <a:avLst/>
          </a:prstGeom>
        </p:spPr>
      </p:pic>
      <p:sp>
        <p:nvSpPr>
          <p:cNvPr id="4" name="TextBox 2">
            <a:extLst>
              <a:ext uri="{FF2B5EF4-FFF2-40B4-BE49-F238E27FC236}">
                <a16:creationId xmlns:a16="http://schemas.microsoft.com/office/drawing/2014/main" id="{2C7ACFBF-3C43-0C0B-8E4A-64BEB7EA814A}"/>
              </a:ext>
            </a:extLst>
          </p:cNvPr>
          <p:cNvSpPr txBox="1"/>
          <p:nvPr/>
        </p:nvSpPr>
        <p:spPr>
          <a:xfrm>
            <a:off x="-111" y="243511"/>
            <a:ext cx="94886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Arial"/>
                <a:cs typeface="Segoe UI"/>
              </a:rPr>
              <a:t>SR analyses within a funded project on Cypriot human remains; relevance to tourism</a:t>
            </a:r>
            <a:endParaRPr lang="en-US">
              <a:solidFill>
                <a:schemeClr val="bg1"/>
              </a:solidFill>
            </a:endParaRPr>
          </a:p>
        </p:txBody>
      </p:sp>
      <p:pic>
        <p:nvPicPr>
          <p:cNvPr id="6" name="図 5" descr="ダイアグラム&#10;&#10;自動的に生成された説明">
            <a:extLst>
              <a:ext uri="{FF2B5EF4-FFF2-40B4-BE49-F238E27FC236}">
                <a16:creationId xmlns:a16="http://schemas.microsoft.com/office/drawing/2014/main" id="{43B37B39-3E4F-10AB-393E-CD0617717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521" y="1063421"/>
            <a:ext cx="3345075" cy="4731157"/>
          </a:xfrm>
          <a:prstGeom prst="rect">
            <a:avLst/>
          </a:prstGeom>
        </p:spPr>
      </p:pic>
      <p:sp>
        <p:nvSpPr>
          <p:cNvPr id="7" name="テキスト ボックス 14">
            <a:extLst>
              <a:ext uri="{FF2B5EF4-FFF2-40B4-BE49-F238E27FC236}">
                <a16:creationId xmlns:a16="http://schemas.microsoft.com/office/drawing/2014/main" id="{DA2344B3-8686-D004-82FC-7D51CDCAE06A}"/>
              </a:ext>
            </a:extLst>
          </p:cNvPr>
          <p:cNvSpPr txBox="1"/>
          <p:nvPr/>
        </p:nvSpPr>
        <p:spPr>
          <a:xfrm>
            <a:off x="7400975" y="5174933"/>
            <a:ext cx="2636159" cy="40011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en-US" altLang="ja-JP" sz="2000"/>
              <a:t>The Cyprus Museum</a:t>
            </a:r>
          </a:p>
        </p:txBody>
      </p:sp>
      <p:pic>
        <p:nvPicPr>
          <p:cNvPr id="1028" name="Picture 4">
            <a:extLst>
              <a:ext uri="{FF2B5EF4-FFF2-40B4-BE49-F238E27FC236}">
                <a16:creationId xmlns:a16="http://schemas.microsoft.com/office/drawing/2014/main" id="{5224E122-C735-47D2-198A-8C037C89DFD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635255" y="1716825"/>
            <a:ext cx="5993218" cy="3371185"/>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7C08B9E6-2E8B-3E82-C45C-092A8122FB1B}"/>
              </a:ext>
            </a:extLst>
          </p:cNvPr>
          <p:cNvSpPr txBox="1"/>
          <p:nvPr/>
        </p:nvSpPr>
        <p:spPr>
          <a:xfrm>
            <a:off x="9231365" y="4857178"/>
            <a:ext cx="2937243" cy="230832"/>
          </a:xfrm>
          <a:prstGeom prst="rect">
            <a:avLst/>
          </a:prstGeom>
          <a:noFill/>
        </p:spPr>
        <p:txBody>
          <a:bodyPr wrap="square">
            <a:spAutoFit/>
          </a:bodyPr>
          <a:lstStyle/>
          <a:p>
            <a:r>
              <a:rPr lang="en-US" altLang="ja-JP" sz="900">
                <a:solidFill>
                  <a:schemeClr val="bg1"/>
                </a:solidFill>
              </a:rPr>
              <a:t>https://en.wikipedia.org/wiki/Cyprus_Museum</a:t>
            </a:r>
            <a:endParaRPr lang="ja-JP" altLang="en-US" sz="900">
              <a:solidFill>
                <a:schemeClr val="bg1"/>
              </a:solidFill>
            </a:endParaRPr>
          </a:p>
        </p:txBody>
      </p:sp>
      <p:pic>
        <p:nvPicPr>
          <p:cNvPr id="1030" name="Picture 6">
            <a:extLst>
              <a:ext uri="{FF2B5EF4-FFF2-40B4-BE49-F238E27FC236}">
                <a16:creationId xmlns:a16="http://schemas.microsoft.com/office/drawing/2014/main" id="{4E2F850E-B219-6324-48FC-DA6E1798C8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35675" y="448772"/>
            <a:ext cx="1066800" cy="981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7875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0D1F5287-0C46-DF99-31AA-A865393D4D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40" y="1045"/>
            <a:ext cx="13029478" cy="944307"/>
          </a:xfrm>
          <a:prstGeom prst="rect">
            <a:avLst/>
          </a:prstGeom>
        </p:spPr>
      </p:pic>
      <p:sp>
        <p:nvSpPr>
          <p:cNvPr id="5" name="TextBox 2">
            <a:extLst>
              <a:ext uri="{FF2B5EF4-FFF2-40B4-BE49-F238E27FC236}">
                <a16:creationId xmlns:a16="http://schemas.microsoft.com/office/drawing/2014/main" id="{F2200D35-944A-1B5F-9A6B-6E8772931984}"/>
              </a:ext>
            </a:extLst>
          </p:cNvPr>
          <p:cNvSpPr txBox="1"/>
          <p:nvPr/>
        </p:nvSpPr>
        <p:spPr>
          <a:xfrm>
            <a:off x="-258483" y="287670"/>
            <a:ext cx="128490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bg1"/>
                </a:solidFill>
                <a:latin typeface="Arial"/>
                <a:cs typeface="Calibri"/>
              </a:rPr>
              <a:t>Key archaeological question explored with SXCT: aquatic resource procurement -&gt; Broad spectrum revolution</a:t>
            </a:r>
          </a:p>
        </p:txBody>
      </p:sp>
      <p:pic>
        <p:nvPicPr>
          <p:cNvPr id="11" name="図 10">
            <a:extLst>
              <a:ext uri="{FF2B5EF4-FFF2-40B4-BE49-F238E27FC236}">
                <a16:creationId xmlns:a16="http://schemas.microsoft.com/office/drawing/2014/main" id="{CB93458E-86F4-F4A1-4B62-60DF2F1B8BF5}"/>
              </a:ext>
            </a:extLst>
          </p:cNvPr>
          <p:cNvPicPr>
            <a:picLocks noChangeAspect="1"/>
          </p:cNvPicPr>
          <p:nvPr/>
        </p:nvPicPr>
        <p:blipFill>
          <a:blip r:embed="rId3"/>
          <a:stretch>
            <a:fillRect/>
          </a:stretch>
        </p:blipFill>
        <p:spPr>
          <a:xfrm>
            <a:off x="395120" y="943627"/>
            <a:ext cx="11401760" cy="5082035"/>
          </a:xfrm>
          <a:prstGeom prst="rect">
            <a:avLst/>
          </a:prstGeom>
        </p:spPr>
      </p:pic>
    </p:spTree>
    <p:extLst>
      <p:ext uri="{BB962C8B-B14F-4D97-AF65-F5344CB8AC3E}">
        <p14:creationId xmlns:p14="http://schemas.microsoft.com/office/powerpoint/2010/main" val="38022375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Shape, rectangle&#10;&#10;Description automatically generated">
            <a:extLst>
              <a:ext uri="{FF2B5EF4-FFF2-40B4-BE49-F238E27FC236}">
                <a16:creationId xmlns:a16="http://schemas.microsoft.com/office/drawing/2014/main" id="{BFF6DE9C-4CD3-DBAA-7D1B-CEC2272E5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333" y="1045"/>
            <a:ext cx="9015434" cy="838925"/>
          </a:xfrm>
          <a:prstGeom prst="rect">
            <a:avLst/>
          </a:prstGeom>
        </p:spPr>
      </p:pic>
      <p:sp>
        <p:nvSpPr>
          <p:cNvPr id="3" name="TextBox 2">
            <a:extLst>
              <a:ext uri="{FF2B5EF4-FFF2-40B4-BE49-F238E27FC236}">
                <a16:creationId xmlns:a16="http://schemas.microsoft.com/office/drawing/2014/main" id="{226729C1-F7D5-BEC9-077D-E1A6E9BC5F3A}"/>
              </a:ext>
            </a:extLst>
          </p:cNvPr>
          <p:cNvSpPr txBox="1"/>
          <p:nvPr/>
        </p:nvSpPr>
        <p:spPr>
          <a:xfrm>
            <a:off x="-364876" y="233280"/>
            <a:ext cx="88552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Arial"/>
                <a:cs typeface="Calibri"/>
              </a:rPr>
              <a:t>World's first proportionate dwarf: </a:t>
            </a:r>
            <a:r>
              <a:rPr lang="en-US" b="1" err="1">
                <a:solidFill>
                  <a:schemeClr val="bg1"/>
                </a:solidFill>
                <a:latin typeface="Arial"/>
                <a:cs typeface="Calibri"/>
              </a:rPr>
              <a:t>BioMERA</a:t>
            </a:r>
            <a:r>
              <a:rPr lang="en-US" b="1">
                <a:solidFill>
                  <a:schemeClr val="bg1"/>
                </a:solidFill>
                <a:latin typeface="Arial"/>
                <a:cs typeface="Calibri"/>
              </a:rPr>
              <a:t> </a:t>
            </a:r>
            <a:r>
              <a:rPr lang="en-US" b="1" err="1">
                <a:solidFill>
                  <a:schemeClr val="bg1"/>
                </a:solidFill>
                <a:latin typeface="Arial"/>
                <a:cs typeface="Calibri"/>
              </a:rPr>
              <a:t>microCT</a:t>
            </a:r>
            <a:r>
              <a:rPr lang="en-US" b="1">
                <a:solidFill>
                  <a:schemeClr val="bg1"/>
                </a:solidFill>
                <a:latin typeface="Arial"/>
                <a:cs typeface="Calibri"/>
              </a:rPr>
              <a:t> and SXCT at ESRF</a:t>
            </a:r>
          </a:p>
        </p:txBody>
      </p:sp>
      <p:pic>
        <p:nvPicPr>
          <p:cNvPr id="5" name="図 4">
            <a:extLst>
              <a:ext uri="{FF2B5EF4-FFF2-40B4-BE49-F238E27FC236}">
                <a16:creationId xmlns:a16="http://schemas.microsoft.com/office/drawing/2014/main" id="{C5897441-3BD0-002B-AE22-63524EB971EF}"/>
              </a:ext>
            </a:extLst>
          </p:cNvPr>
          <p:cNvPicPr>
            <a:picLocks noChangeAspect="1"/>
          </p:cNvPicPr>
          <p:nvPr/>
        </p:nvPicPr>
        <p:blipFill>
          <a:blip r:embed="rId3"/>
          <a:stretch>
            <a:fillRect/>
          </a:stretch>
        </p:blipFill>
        <p:spPr>
          <a:xfrm>
            <a:off x="252504" y="841230"/>
            <a:ext cx="10095812" cy="4537036"/>
          </a:xfrm>
          <a:prstGeom prst="rect">
            <a:avLst/>
          </a:prstGeom>
        </p:spPr>
      </p:pic>
      <p:pic>
        <p:nvPicPr>
          <p:cNvPr id="6" name="図 5">
            <a:extLst>
              <a:ext uri="{FF2B5EF4-FFF2-40B4-BE49-F238E27FC236}">
                <a16:creationId xmlns:a16="http://schemas.microsoft.com/office/drawing/2014/main" id="{80B891EF-9E84-F506-062F-5F94FF0BE680}"/>
              </a:ext>
            </a:extLst>
          </p:cNvPr>
          <p:cNvPicPr>
            <a:picLocks noChangeAspect="1"/>
          </p:cNvPicPr>
          <p:nvPr/>
        </p:nvPicPr>
        <p:blipFill>
          <a:blip r:embed="rId4"/>
          <a:stretch>
            <a:fillRect/>
          </a:stretch>
        </p:blipFill>
        <p:spPr>
          <a:xfrm>
            <a:off x="8573272" y="2986670"/>
            <a:ext cx="3227515" cy="2809754"/>
          </a:xfrm>
          <a:prstGeom prst="rect">
            <a:avLst/>
          </a:prstGeom>
        </p:spPr>
      </p:pic>
      <p:pic>
        <p:nvPicPr>
          <p:cNvPr id="7" name="Picture 2">
            <a:extLst>
              <a:ext uri="{FF2B5EF4-FFF2-40B4-BE49-F238E27FC236}">
                <a16:creationId xmlns:a16="http://schemas.microsoft.com/office/drawing/2014/main" id="{15AD0A4B-FDBB-1BC1-4846-F3AB14AC08D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42920" y="56556"/>
            <a:ext cx="985151" cy="985151"/>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BDAB49C9-A1EF-4527-24E0-0ADA073380F9}"/>
              </a:ext>
            </a:extLst>
          </p:cNvPr>
          <p:cNvSpPr txBox="1"/>
          <p:nvPr/>
        </p:nvSpPr>
        <p:spPr>
          <a:xfrm>
            <a:off x="165462" y="5522826"/>
            <a:ext cx="6112412" cy="369332"/>
          </a:xfrm>
          <a:prstGeom prst="rect">
            <a:avLst/>
          </a:prstGeom>
          <a:noFill/>
        </p:spPr>
        <p:txBody>
          <a:bodyPr wrap="square">
            <a:spAutoFit/>
          </a:bodyPr>
          <a:lstStyle/>
          <a:p>
            <a:r>
              <a:rPr lang="en-US" altLang="ja-JP"/>
              <a:t>Lorentz et al. 2021</a:t>
            </a:r>
          </a:p>
        </p:txBody>
      </p:sp>
    </p:spTree>
    <p:extLst>
      <p:ext uri="{BB962C8B-B14F-4D97-AF65-F5344CB8AC3E}">
        <p14:creationId xmlns:p14="http://schemas.microsoft.com/office/powerpoint/2010/main" val="5525858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a:extLst>
              <a:ext uri="{FF2B5EF4-FFF2-40B4-BE49-F238E27FC236}">
                <a16:creationId xmlns:a16="http://schemas.microsoft.com/office/drawing/2014/main" id="{E2530C2C-DD50-42A3-B5ED-ACE48349A000}"/>
              </a:ext>
            </a:extLst>
          </p:cNvPr>
          <p:cNvSpPr/>
          <p:nvPr/>
        </p:nvSpPr>
        <p:spPr>
          <a:xfrm>
            <a:off x="0" y="1089282"/>
            <a:ext cx="12191999" cy="4787661"/>
          </a:xfrm>
          <a:prstGeom prst="rect">
            <a:avLst/>
          </a:prstGeom>
          <a:solidFill>
            <a:schemeClr val="bg1">
              <a:lumMod val="8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rtl="0"/>
            <a:endParaRPr lang="en-GB" sz="2400" b="1">
              <a:solidFill>
                <a:srgbClr val="B00042"/>
              </a:solidFill>
              <a:latin typeface="Arial"/>
              <a:ea typeface="ＭＳ Ｐゴシック"/>
              <a:cs typeface="Segoe UI"/>
            </a:endParaRPr>
          </a:p>
        </p:txBody>
      </p:sp>
      <p:pic>
        <p:nvPicPr>
          <p:cNvPr id="11" name="Picture 8">
            <a:extLst>
              <a:ext uri="{FF2B5EF4-FFF2-40B4-BE49-F238E27FC236}">
                <a16:creationId xmlns:a16="http://schemas.microsoft.com/office/drawing/2014/main" id="{AC0A7C12-B479-4CB1-B0C2-3DFD9508BA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84" y="1"/>
            <a:ext cx="4639855" cy="871268"/>
          </a:xfrm>
          <a:prstGeom prst="rect">
            <a:avLst/>
          </a:prstGeom>
        </p:spPr>
      </p:pic>
      <p:sp>
        <p:nvSpPr>
          <p:cNvPr id="12" name="TextBox 2">
            <a:extLst>
              <a:ext uri="{FF2B5EF4-FFF2-40B4-BE49-F238E27FC236}">
                <a16:creationId xmlns:a16="http://schemas.microsoft.com/office/drawing/2014/main" id="{4E11DE79-80A5-4F12-B209-E4ABA840C01F}"/>
              </a:ext>
            </a:extLst>
          </p:cNvPr>
          <p:cNvSpPr txBox="1"/>
          <p:nvPr/>
        </p:nvSpPr>
        <p:spPr>
          <a:xfrm>
            <a:off x="63928" y="271289"/>
            <a:ext cx="39031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Arial"/>
                <a:cs typeface="Arial"/>
              </a:rPr>
              <a:t>Take-home message</a:t>
            </a:r>
            <a:endParaRPr lang="en-US" b="1">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21BB000-B835-485E-8D26-FB52BEFC13F9}"/>
              </a:ext>
            </a:extLst>
          </p:cNvPr>
          <p:cNvSpPr txBox="1"/>
          <p:nvPr/>
        </p:nvSpPr>
        <p:spPr>
          <a:xfrm>
            <a:off x="431861" y="1812545"/>
            <a:ext cx="820264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kern="1200">
                <a:latin typeface="Arial"/>
                <a:ea typeface="ＭＳ Ｐゴシック"/>
                <a:cs typeface="ＭＳ Ｐゴシック"/>
              </a:rPr>
              <a:t>Synchrotron radiation enables us to</a:t>
            </a:r>
            <a:r>
              <a:rPr lang="en-GB" sz="2400" b="1">
                <a:latin typeface="Arial"/>
                <a:ea typeface="ＭＳ Ｐゴシック"/>
                <a:cs typeface="ＭＳ Ｐゴシック"/>
              </a:rPr>
              <a:t> </a:t>
            </a:r>
            <a:endParaRPr lang="en-US">
              <a:latin typeface="Calibri" panose="020F0502020204030204"/>
              <a:ea typeface="ＭＳ Ｐゴシック"/>
              <a:cs typeface="Calibri" panose="020F0502020204030204"/>
            </a:endParaRPr>
          </a:p>
          <a:p>
            <a:pPr algn="l"/>
            <a:endParaRPr lang="en-GB" sz="2400" b="1">
              <a:latin typeface="Arial"/>
              <a:ea typeface="ＭＳ Ｐゴシック"/>
              <a:cs typeface="Calibri" panose="020F0502020204030204"/>
            </a:endParaRPr>
          </a:p>
          <a:p>
            <a:pPr marL="342900" indent="-342900">
              <a:buFont typeface="Calibri"/>
              <a:buChar char="-"/>
            </a:pPr>
            <a:r>
              <a:rPr lang="en-GB" sz="2400" kern="1200">
                <a:latin typeface="Arial"/>
                <a:ea typeface="ＭＳ Ｐゴシック"/>
                <a:cs typeface="+mn-cs"/>
              </a:rPr>
              <a:t>gather data to provide </a:t>
            </a:r>
            <a:r>
              <a:rPr lang="en-GB" sz="2400" b="1" kern="1200">
                <a:latin typeface="Arial"/>
                <a:ea typeface="ＭＳ Ｐゴシック"/>
                <a:cs typeface="+mn-cs"/>
              </a:rPr>
              <a:t>better answers to longstanding, critical questions</a:t>
            </a:r>
            <a:r>
              <a:rPr lang="en-GB" sz="2400">
                <a:latin typeface="Arial"/>
                <a:ea typeface="ＭＳ Ｐゴシック"/>
              </a:rPr>
              <a:t> in </a:t>
            </a:r>
            <a:r>
              <a:rPr lang="en-GB" sz="2400" kern="1200">
                <a:latin typeface="Arial"/>
                <a:ea typeface="ＭＳ Ｐゴシック"/>
                <a:cs typeface="+mn-cs"/>
              </a:rPr>
              <a:t>(bio)archaeology</a:t>
            </a:r>
            <a:endParaRPr lang="en-US" sz="2400" kern="1200">
              <a:latin typeface="Arial"/>
              <a:ea typeface="ＭＳ Ｐゴシック"/>
              <a:cs typeface="Arial"/>
            </a:endParaRPr>
          </a:p>
          <a:p>
            <a:endParaRPr lang="en-US" sz="2400">
              <a:latin typeface="Arial"/>
              <a:ea typeface="ＭＳ Ｐゴシック"/>
              <a:cs typeface="Arial"/>
            </a:endParaRPr>
          </a:p>
          <a:p>
            <a:pPr marL="342900" indent="-342900">
              <a:buFont typeface="Calibri"/>
              <a:buChar char="-"/>
            </a:pPr>
            <a:r>
              <a:rPr lang="en-GB" sz="2400" b="1" kern="1200">
                <a:latin typeface="Arial"/>
                <a:ea typeface="ＭＳ Ｐゴシック"/>
                <a:cs typeface="+mn-cs"/>
              </a:rPr>
              <a:t>ask entirely new questions</a:t>
            </a:r>
            <a:endParaRPr lang="en-US" sz="3200">
              <a:cs typeface="Calibri"/>
            </a:endParaRPr>
          </a:p>
        </p:txBody>
      </p:sp>
      <p:pic>
        <p:nvPicPr>
          <p:cNvPr id="2" name="Picture 2" descr="Chart&#10;&#10;Description automatically generated">
            <a:extLst>
              <a:ext uri="{FF2B5EF4-FFF2-40B4-BE49-F238E27FC236}">
                <a16:creationId xmlns:a16="http://schemas.microsoft.com/office/drawing/2014/main" id="{D538C55C-04D2-246F-0197-033FB23D89FA}"/>
              </a:ext>
            </a:extLst>
          </p:cNvPr>
          <p:cNvPicPr>
            <a:picLocks noChangeAspect="1"/>
          </p:cNvPicPr>
          <p:nvPr/>
        </p:nvPicPr>
        <p:blipFill>
          <a:blip r:embed="rId3"/>
          <a:stretch>
            <a:fillRect/>
          </a:stretch>
        </p:blipFill>
        <p:spPr>
          <a:xfrm>
            <a:off x="9215336" y="34550"/>
            <a:ext cx="2872902" cy="2062725"/>
          </a:xfrm>
          <a:prstGeom prst="rect">
            <a:avLst/>
          </a:prstGeom>
        </p:spPr>
      </p:pic>
      <p:pic>
        <p:nvPicPr>
          <p:cNvPr id="3" name="Picture 3" descr="A picture containing ground, rock, dirt, meal&#10;&#10;Description automatically generated">
            <a:extLst>
              <a:ext uri="{FF2B5EF4-FFF2-40B4-BE49-F238E27FC236}">
                <a16:creationId xmlns:a16="http://schemas.microsoft.com/office/drawing/2014/main" id="{DB1D22C2-EB87-9B6C-D1ED-816251BDBD9E}"/>
              </a:ext>
            </a:extLst>
          </p:cNvPr>
          <p:cNvPicPr>
            <a:picLocks noChangeAspect="1"/>
          </p:cNvPicPr>
          <p:nvPr/>
        </p:nvPicPr>
        <p:blipFill>
          <a:blip r:embed="rId4"/>
          <a:stretch>
            <a:fillRect/>
          </a:stretch>
        </p:blipFill>
        <p:spPr>
          <a:xfrm>
            <a:off x="9221913" y="2199988"/>
            <a:ext cx="2848582" cy="2271425"/>
          </a:xfrm>
          <a:prstGeom prst="rect">
            <a:avLst/>
          </a:prstGeom>
        </p:spPr>
      </p:pic>
      <p:pic>
        <p:nvPicPr>
          <p:cNvPr id="4" name="Picture 5" descr="A picture containing text, crater&#10;&#10;Description automatically generated">
            <a:extLst>
              <a:ext uri="{FF2B5EF4-FFF2-40B4-BE49-F238E27FC236}">
                <a16:creationId xmlns:a16="http://schemas.microsoft.com/office/drawing/2014/main" id="{CC1AEE1B-C460-80A6-EF5B-4E5EF33785F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218160" y="4471414"/>
            <a:ext cx="2861972" cy="1289655"/>
          </a:xfrm>
          <a:prstGeom prst="rect">
            <a:avLst/>
          </a:prstGeom>
        </p:spPr>
      </p:pic>
    </p:spTree>
    <p:extLst>
      <p:ext uri="{BB962C8B-B14F-4D97-AF65-F5344CB8AC3E}">
        <p14:creationId xmlns:p14="http://schemas.microsoft.com/office/powerpoint/2010/main" val="888426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a:extLst>
              <a:ext uri="{FF2B5EF4-FFF2-40B4-BE49-F238E27FC236}">
                <a16:creationId xmlns:a16="http://schemas.microsoft.com/office/drawing/2014/main" id="{AC0A7C12-B479-4CB1-B0C2-3DFD9508BA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84" y="1"/>
            <a:ext cx="4639855" cy="871268"/>
          </a:xfrm>
          <a:prstGeom prst="rect">
            <a:avLst/>
          </a:prstGeom>
        </p:spPr>
      </p:pic>
      <p:sp>
        <p:nvSpPr>
          <p:cNvPr id="12" name="TextBox 2">
            <a:extLst>
              <a:ext uri="{FF2B5EF4-FFF2-40B4-BE49-F238E27FC236}">
                <a16:creationId xmlns:a16="http://schemas.microsoft.com/office/drawing/2014/main" id="{4E11DE79-80A5-4F12-B209-E4ABA840C01F}"/>
              </a:ext>
            </a:extLst>
          </p:cNvPr>
          <p:cNvSpPr txBox="1"/>
          <p:nvPr/>
        </p:nvSpPr>
        <p:spPr>
          <a:xfrm>
            <a:off x="63928" y="271289"/>
            <a:ext cx="39031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b="1">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21BB000-B835-485E-8D26-FB52BEFC13F9}"/>
              </a:ext>
            </a:extLst>
          </p:cNvPr>
          <p:cNvSpPr txBox="1"/>
          <p:nvPr/>
        </p:nvSpPr>
        <p:spPr>
          <a:xfrm>
            <a:off x="274317" y="1551371"/>
            <a:ext cx="11509432" cy="15676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endParaRPr lang="en-US" sz="2400" b="1">
              <a:ea typeface="+mn-lt"/>
              <a:cs typeface="+mn-lt"/>
            </a:endParaRPr>
          </a:p>
          <a:p>
            <a:pPr>
              <a:lnSpc>
                <a:spcPct val="90000"/>
              </a:lnSpc>
              <a:spcBef>
                <a:spcPts val="1000"/>
              </a:spcBef>
            </a:pPr>
            <a:endParaRPr lang="en-US" sz="3200">
              <a:cs typeface="Calibri"/>
            </a:endParaRPr>
          </a:p>
          <a:p>
            <a:pPr marL="285750" indent="-285750">
              <a:lnSpc>
                <a:spcPct val="90000"/>
              </a:lnSpc>
              <a:spcBef>
                <a:spcPts val="1000"/>
              </a:spcBef>
              <a:buFont typeface="Arial"/>
              <a:buChar char="•"/>
            </a:pPr>
            <a:endParaRPr lang="en-US" sz="3200">
              <a:cs typeface="Calibri"/>
            </a:endParaRPr>
          </a:p>
        </p:txBody>
      </p:sp>
      <p:sp>
        <p:nvSpPr>
          <p:cNvPr id="2" name="コンテンツ プレースホルダー 1">
            <a:extLst>
              <a:ext uri="{FF2B5EF4-FFF2-40B4-BE49-F238E27FC236}">
                <a16:creationId xmlns:a16="http://schemas.microsoft.com/office/drawing/2014/main" id="{7C89E16F-3AEC-EFF3-07A4-80FCC963A5D1}"/>
              </a:ext>
            </a:extLst>
          </p:cNvPr>
          <p:cNvSpPr>
            <a:spLocks noGrp="1"/>
          </p:cNvSpPr>
          <p:nvPr>
            <p:ph idx="1"/>
          </p:nvPr>
        </p:nvSpPr>
        <p:spPr>
          <a:xfrm>
            <a:off x="276319" y="1144464"/>
            <a:ext cx="8606752" cy="4720792"/>
          </a:xfrm>
        </p:spPr>
        <p:txBody>
          <a:bodyPr vert="horz" lIns="91440" tIns="45720" rIns="91440" bIns="45720" rtlCol="0" anchor="t">
            <a:normAutofit fontScale="85000" lnSpcReduction="10000"/>
          </a:bodyPr>
          <a:lstStyle/>
          <a:p>
            <a:r>
              <a:rPr lang="en-US">
                <a:ea typeface="+mn-lt"/>
                <a:cs typeface="+mn-lt"/>
              </a:rPr>
              <a:t>SR use in Human </a:t>
            </a:r>
            <a:r>
              <a:rPr lang="en-US" err="1">
                <a:ea typeface="+mn-lt"/>
                <a:cs typeface="+mn-lt"/>
              </a:rPr>
              <a:t>Bioarchaeology</a:t>
            </a:r>
            <a:r>
              <a:rPr lang="en-US">
                <a:ea typeface="+mn-lt"/>
                <a:cs typeface="+mn-lt"/>
              </a:rPr>
              <a:t>, its history, challenges and potential highlight the need for </a:t>
            </a:r>
            <a:endParaRPr lang="en-US"/>
          </a:p>
          <a:p>
            <a:pPr lvl="1"/>
            <a:r>
              <a:rPr lang="en-US">
                <a:ea typeface="+mn-lt"/>
                <a:cs typeface="+mn-lt"/>
              </a:rPr>
              <a:t>SR user community building</a:t>
            </a:r>
          </a:p>
          <a:p>
            <a:pPr lvl="1"/>
            <a:r>
              <a:rPr lang="en-US">
                <a:ea typeface="+mn-lt"/>
                <a:cs typeface="+mn-lt"/>
              </a:rPr>
              <a:t>infrastructure development (feeder facilities; synchrotron beamlines)</a:t>
            </a:r>
          </a:p>
          <a:p>
            <a:pPr lvl="1"/>
            <a:r>
              <a:rPr lang="en-US">
                <a:ea typeface="+mn-lt"/>
                <a:cs typeface="+mn-lt"/>
              </a:rPr>
              <a:t>regional and transnational collaboration</a:t>
            </a:r>
            <a:endParaRPr lang="en-US">
              <a:cs typeface="Calibri"/>
            </a:endParaRPr>
          </a:p>
          <a:p>
            <a:r>
              <a:rPr lang="en-US" altLang="ja-JP">
                <a:ea typeface="游ゴシック"/>
              </a:rPr>
              <a:t>UN </a:t>
            </a:r>
            <a:r>
              <a:rPr lang="en-US">
                <a:ea typeface="+mn-lt"/>
                <a:cs typeface="+mn-lt"/>
              </a:rPr>
              <a:t>sustainable development goals</a:t>
            </a:r>
            <a:endParaRPr lang="en-US">
              <a:cs typeface="Calibri"/>
            </a:endParaRPr>
          </a:p>
          <a:p>
            <a:pPr lvl="1"/>
            <a:r>
              <a:rPr lang="en-US">
                <a:ea typeface="+mn-lt"/>
                <a:cs typeface="+mn-lt"/>
              </a:rPr>
              <a:t>synchrotron radiation enabled human </a:t>
            </a:r>
            <a:r>
              <a:rPr lang="en-US" err="1">
                <a:ea typeface="+mn-lt"/>
                <a:cs typeface="+mn-lt"/>
              </a:rPr>
              <a:t>bioarchaeology</a:t>
            </a:r>
            <a:r>
              <a:rPr lang="en-US">
                <a:ea typeface="+mn-lt"/>
                <a:cs typeface="+mn-lt"/>
              </a:rPr>
              <a:t> can afford us insights into many of the UN sustainable development goals, with a long historical/archaeological perspective</a:t>
            </a:r>
          </a:p>
          <a:p>
            <a:pPr lvl="1"/>
            <a:r>
              <a:rPr lang="en-US">
                <a:ea typeface="+mn-lt"/>
                <a:cs typeface="+mn-lt"/>
              </a:rPr>
              <a:t>An example: Human metal use and metal exposure – past &amp; present</a:t>
            </a:r>
          </a:p>
          <a:p>
            <a:pPr lvl="2"/>
            <a:r>
              <a:rPr lang="en-US">
                <a:ea typeface="+mn-lt"/>
                <a:cs typeface="+mn-lt"/>
              </a:rPr>
              <a:t>Relevant UN sustainable development goals: 3 Good health and well being; 5 gender equality; 6 Clean water; 8 Decent work and economic growth; 9 Industry, innovation, and infrastructure; 10 reduced inequalities; 11 sustainable cities and communities; 12 Responsible consumption and production; 14 Life below water; 15 Life on land...</a:t>
            </a:r>
          </a:p>
          <a:p>
            <a:r>
              <a:rPr lang="en-US">
                <a:ea typeface="+mn-lt"/>
                <a:cs typeface="+mn-lt"/>
              </a:rPr>
              <a:t>ability to ask NEW research questions with real impact </a:t>
            </a:r>
          </a:p>
          <a:p>
            <a:pPr marL="0" indent="0">
              <a:buNone/>
            </a:pPr>
            <a:endParaRPr lang="en-US">
              <a:cs typeface="Calibri"/>
            </a:endParaRPr>
          </a:p>
        </p:txBody>
      </p:sp>
      <p:sp>
        <p:nvSpPr>
          <p:cNvPr id="4" name="TextBox 3">
            <a:extLst>
              <a:ext uri="{FF2B5EF4-FFF2-40B4-BE49-F238E27FC236}">
                <a16:creationId xmlns:a16="http://schemas.microsoft.com/office/drawing/2014/main" id="{37E8D668-3E45-D58D-A03E-910F14CF641A}"/>
              </a:ext>
            </a:extLst>
          </p:cNvPr>
          <p:cNvSpPr txBox="1"/>
          <p:nvPr/>
        </p:nvSpPr>
        <p:spPr>
          <a:xfrm>
            <a:off x="-11584" y="271289"/>
            <a:ext cx="35734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Arial"/>
                <a:cs typeface="Segoe UI"/>
              </a:rPr>
              <a:t>Why should we/you care?</a:t>
            </a:r>
          </a:p>
        </p:txBody>
      </p:sp>
      <p:pic>
        <p:nvPicPr>
          <p:cNvPr id="3" name="Picture 2" descr="Measuring progress towards the Sustainable Development Goals - SDG Tracker">
            <a:extLst>
              <a:ext uri="{FF2B5EF4-FFF2-40B4-BE49-F238E27FC236}">
                <a16:creationId xmlns:a16="http://schemas.microsoft.com/office/drawing/2014/main" id="{1797596F-73BE-5EFA-4638-772761D809E4}"/>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9133368" y="39672"/>
            <a:ext cx="2987984" cy="9451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easuring progress towards the Sustainable Development Goals - SDG Tracker">
            <a:extLst>
              <a:ext uri="{FF2B5EF4-FFF2-40B4-BE49-F238E27FC236}">
                <a16:creationId xmlns:a16="http://schemas.microsoft.com/office/drawing/2014/main" id="{A30766FF-2610-895D-DA43-1FDBFFA67602}"/>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9133368" y="1046372"/>
            <a:ext cx="2987984" cy="9089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easuring progress towards the Sustainable Development Goals - SDG Tracker">
            <a:extLst>
              <a:ext uri="{FF2B5EF4-FFF2-40B4-BE49-F238E27FC236}">
                <a16:creationId xmlns:a16="http://schemas.microsoft.com/office/drawing/2014/main" id="{9EE22B25-28A7-6E80-9152-F151912887C8}"/>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9136914" y="2013823"/>
            <a:ext cx="2984438" cy="9089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easuring progress towards the Sustainable Development Goals - SDG Tracker">
            <a:extLst>
              <a:ext uri="{FF2B5EF4-FFF2-40B4-BE49-F238E27FC236}">
                <a16:creationId xmlns:a16="http://schemas.microsoft.com/office/drawing/2014/main" id="{6F3EEB1E-85BE-ADD2-378F-5668ADAAA483}"/>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9133366" y="3002542"/>
            <a:ext cx="2987985" cy="9432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easuring progress towards the Sustainable Development Goals - SDG Tracker">
            <a:extLst>
              <a:ext uri="{FF2B5EF4-FFF2-40B4-BE49-F238E27FC236}">
                <a16:creationId xmlns:a16="http://schemas.microsoft.com/office/drawing/2014/main" id="{565EB31A-60DA-79AE-372C-7DE7EC0D7731}"/>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9133366" y="4017820"/>
            <a:ext cx="2987985" cy="9405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easuring progress towards the Sustainable Development Goals - SDG Tracker">
            <a:extLst>
              <a:ext uri="{FF2B5EF4-FFF2-40B4-BE49-F238E27FC236}">
                <a16:creationId xmlns:a16="http://schemas.microsoft.com/office/drawing/2014/main" id="{A89BA647-F89F-0DF8-92DF-C2E7B220D0B4}"/>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9133366" y="5008914"/>
            <a:ext cx="2987985" cy="940171"/>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FC2F19E0-F20A-48FA-8130-737BD479CEAD}"/>
              </a:ext>
            </a:extLst>
          </p:cNvPr>
          <p:cNvSpPr txBox="1"/>
          <p:nvPr/>
        </p:nvSpPr>
        <p:spPr>
          <a:xfrm>
            <a:off x="7368363" y="5478999"/>
            <a:ext cx="1765003" cy="523220"/>
          </a:xfrm>
          <a:prstGeom prst="rect">
            <a:avLst/>
          </a:prstGeom>
          <a:noFill/>
        </p:spPr>
        <p:txBody>
          <a:bodyPr wrap="square">
            <a:spAutoFit/>
          </a:bodyPr>
          <a:lstStyle/>
          <a:p>
            <a:r>
              <a:rPr lang="ja-JP" altLang="en-US" sz="1400"/>
              <a:t>https://worldtop20.org/global-movement/</a:t>
            </a:r>
          </a:p>
        </p:txBody>
      </p:sp>
    </p:spTree>
    <p:extLst>
      <p:ext uri="{BB962C8B-B14F-4D97-AF65-F5344CB8AC3E}">
        <p14:creationId xmlns:p14="http://schemas.microsoft.com/office/powerpoint/2010/main" val="4050605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 y="0"/>
            <a:ext cx="12191999" cy="5960853"/>
          </a:xfrm>
          <a:prstGeom prst="rect">
            <a:avLst/>
          </a:prstGeom>
          <a:solidFill>
            <a:schemeClr val="bg1">
              <a:lumMod val="8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2" name="Content Placeholder 1"/>
          <p:cNvSpPr>
            <a:spLocks noGrp="1"/>
          </p:cNvSpPr>
          <p:nvPr>
            <p:ph idx="1"/>
          </p:nvPr>
        </p:nvSpPr>
        <p:spPr>
          <a:xfrm>
            <a:off x="816113" y="1527451"/>
            <a:ext cx="10515600" cy="4351338"/>
          </a:xfrm>
        </p:spPr>
        <p:txBody>
          <a:bodyPr vert="horz" lIns="91440" tIns="45720" rIns="91440" bIns="45720" rtlCol="0" anchor="t">
            <a:normAutofit lnSpcReduction="10000"/>
          </a:bodyPr>
          <a:lstStyle/>
          <a:p>
            <a:pPr marL="0" indent="0" algn="ctr">
              <a:buNone/>
            </a:pPr>
            <a:endParaRPr lang="en-US" b="1">
              <a:ea typeface="+mn-lt"/>
              <a:cs typeface="+mn-lt"/>
            </a:endParaRPr>
          </a:p>
          <a:p>
            <a:pPr marL="0" indent="0" algn="ctr">
              <a:buNone/>
            </a:pPr>
            <a:endParaRPr lang="en-US" b="1">
              <a:ea typeface="+mn-lt"/>
              <a:cs typeface="+mn-lt"/>
            </a:endParaRPr>
          </a:p>
          <a:p>
            <a:pPr marL="0" indent="0" algn="ctr">
              <a:buNone/>
            </a:pPr>
            <a:endParaRPr lang="en-US" b="1">
              <a:ea typeface="+mn-lt"/>
              <a:cs typeface="+mn-lt"/>
            </a:endParaRPr>
          </a:p>
          <a:p>
            <a:pPr marL="0" indent="0" algn="ctr">
              <a:buNone/>
            </a:pPr>
            <a:endParaRPr lang="en-US" b="1">
              <a:ea typeface="+mn-lt"/>
              <a:cs typeface="+mn-lt"/>
            </a:endParaRPr>
          </a:p>
          <a:p>
            <a:pPr marL="0" indent="0" algn="ctr">
              <a:buNone/>
            </a:pPr>
            <a:endParaRPr lang="en-US" b="1">
              <a:ea typeface="+mn-lt"/>
              <a:cs typeface="+mn-lt"/>
            </a:endParaRPr>
          </a:p>
          <a:p>
            <a:pPr marL="0" indent="0" algn="ctr">
              <a:buNone/>
            </a:pPr>
            <a:endParaRPr lang="en-US" b="1">
              <a:ea typeface="+mn-lt"/>
              <a:cs typeface="+mn-lt"/>
            </a:endParaRPr>
          </a:p>
          <a:p>
            <a:pPr marL="0" indent="0" algn="ctr">
              <a:buNone/>
            </a:pPr>
            <a:endParaRPr lang="en-US" b="1">
              <a:ea typeface="+mn-lt"/>
              <a:cs typeface="+mn-lt"/>
            </a:endParaRPr>
          </a:p>
          <a:p>
            <a:pPr marL="0" indent="0" algn="ctr">
              <a:buNone/>
            </a:pPr>
            <a:r>
              <a:rPr lang="en-US" sz="3200" b="1">
                <a:ea typeface="+mn-lt"/>
                <a:cs typeface="+mn-lt"/>
              </a:rPr>
              <a:t>Thank you for your attention</a:t>
            </a:r>
          </a:p>
          <a:p>
            <a:pPr marL="0" indent="0" algn="ctr">
              <a:buNone/>
            </a:pPr>
            <a:r>
              <a:rPr lang="en-US">
                <a:ea typeface="+mn-lt"/>
                <a:cs typeface="+mn-lt"/>
              </a:rPr>
              <a:t>contact: k.lorentz@cyi.ac.cy</a:t>
            </a:r>
          </a:p>
          <a:p>
            <a:pPr marL="0" indent="0" algn="ctr">
              <a:buNone/>
            </a:pPr>
            <a:endParaRPr lang="en-US">
              <a:cs typeface="Calibri" panose="020F0502020204030204"/>
            </a:endParaRPr>
          </a:p>
          <a:p>
            <a:pPr marL="0" indent="0" algn="ctr">
              <a:buNone/>
            </a:pPr>
            <a:endParaRPr lang="en-US" b="1">
              <a:cs typeface="Calibri" panose="020F0502020204030204"/>
            </a:endParaRPr>
          </a:p>
        </p:txBody>
      </p:sp>
      <p:pic>
        <p:nvPicPr>
          <p:cNvPr id="4" name="Picture 5" descr="A picture containing text, outdoor&#10;&#10;Description automatically generated">
            <a:extLst>
              <a:ext uri="{FF2B5EF4-FFF2-40B4-BE49-F238E27FC236}">
                <a16:creationId xmlns:a16="http://schemas.microsoft.com/office/drawing/2014/main" id="{ECD40A02-CBD6-4BB9-8A03-97570EFB556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139" y="1037994"/>
            <a:ext cx="12183717" cy="3486969"/>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488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a:extLst>
              <a:ext uri="{FF2B5EF4-FFF2-40B4-BE49-F238E27FC236}">
                <a16:creationId xmlns:a16="http://schemas.microsoft.com/office/drawing/2014/main" id="{AC0A7C12-B479-4CB1-B0C2-3DFD9508B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3" y="1"/>
            <a:ext cx="3265950" cy="871268"/>
          </a:xfrm>
          <a:prstGeom prst="rect">
            <a:avLst/>
          </a:prstGeom>
        </p:spPr>
      </p:pic>
      <p:sp>
        <p:nvSpPr>
          <p:cNvPr id="12" name="TextBox 2">
            <a:extLst>
              <a:ext uri="{FF2B5EF4-FFF2-40B4-BE49-F238E27FC236}">
                <a16:creationId xmlns:a16="http://schemas.microsoft.com/office/drawing/2014/main" id="{4E11DE79-80A5-4F12-B209-E4ABA840C01F}"/>
              </a:ext>
            </a:extLst>
          </p:cNvPr>
          <p:cNvSpPr txBox="1"/>
          <p:nvPr/>
        </p:nvSpPr>
        <p:spPr>
          <a:xfrm>
            <a:off x="63928" y="271289"/>
            <a:ext cx="28981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Arial"/>
                <a:ea typeface="+mn-lt"/>
                <a:cs typeface="Arial"/>
              </a:rPr>
              <a:t>OUTLINE</a:t>
            </a:r>
            <a:endParaRPr lang="en-US" b="1">
              <a:solidFill>
                <a:schemeClr val="bg1"/>
              </a:solidFill>
              <a:latin typeface="Arial" panose="020B0604020202020204" pitchFamily="34" charset="0"/>
              <a:cs typeface="Arial" panose="020B0604020202020204" pitchFamily="34" charset="0"/>
            </a:endParaRPr>
          </a:p>
        </p:txBody>
      </p:sp>
      <p:sp>
        <p:nvSpPr>
          <p:cNvPr id="2" name="コンテンツ プレースホルダー 1">
            <a:extLst>
              <a:ext uri="{FF2B5EF4-FFF2-40B4-BE49-F238E27FC236}">
                <a16:creationId xmlns:a16="http://schemas.microsoft.com/office/drawing/2014/main" id="{0C7ECBA6-E312-58B7-1F33-03809A172E70}"/>
              </a:ext>
            </a:extLst>
          </p:cNvPr>
          <p:cNvSpPr>
            <a:spLocks noGrp="1"/>
          </p:cNvSpPr>
          <p:nvPr>
            <p:ph idx="1"/>
          </p:nvPr>
        </p:nvSpPr>
        <p:spPr>
          <a:xfrm>
            <a:off x="588579" y="1231744"/>
            <a:ext cx="10515600" cy="4262599"/>
          </a:xfrm>
        </p:spPr>
        <p:txBody>
          <a:bodyPr vert="horz" lIns="91440" tIns="45720" rIns="91440" bIns="45720" rtlCol="0" anchor="ctr">
            <a:normAutofit/>
          </a:bodyPr>
          <a:lstStyle/>
          <a:p>
            <a:pPr marL="285750" indent="-285750">
              <a:lnSpc>
                <a:spcPct val="100000"/>
              </a:lnSpc>
              <a:spcAft>
                <a:spcPts val="1200"/>
              </a:spcAft>
              <a:buFont typeface="Wingdings" panose="05000000000000000000" pitchFamily="2" charset="2"/>
              <a:buChar char="Ø"/>
            </a:pPr>
            <a:r>
              <a:rPr lang="en-US" altLang="ja-JP" sz="2400">
                <a:ea typeface="游ゴシック"/>
                <a:cs typeface="Segoe UI"/>
              </a:rPr>
              <a:t>Human </a:t>
            </a:r>
            <a:r>
              <a:rPr lang="en-US" altLang="ja-JP" sz="2400" err="1">
                <a:ea typeface="游ゴシック"/>
                <a:cs typeface="Segoe UI"/>
              </a:rPr>
              <a:t>Bioarchaeology</a:t>
            </a:r>
            <a:r>
              <a:rPr lang="en-US" altLang="ja-JP" sz="2400">
                <a:ea typeface="游ゴシック"/>
                <a:cs typeface="Segoe UI"/>
              </a:rPr>
              <a:t>: An introduction</a:t>
            </a:r>
          </a:p>
          <a:p>
            <a:pPr marL="285750" indent="-285750">
              <a:lnSpc>
                <a:spcPct val="100000"/>
              </a:lnSpc>
              <a:spcAft>
                <a:spcPts val="1200"/>
              </a:spcAft>
              <a:buFont typeface="Wingdings" panose="05000000000000000000" pitchFamily="2" charset="2"/>
              <a:buChar char="Ø"/>
            </a:pPr>
            <a:r>
              <a:rPr lang="en-US" altLang="ja-JP" sz="2400">
                <a:ea typeface="游ゴシック"/>
                <a:cs typeface="Segoe UI"/>
              </a:rPr>
              <a:t>Advances: A brief history of Human </a:t>
            </a:r>
            <a:r>
              <a:rPr lang="en-US" altLang="ja-JP" sz="2400" err="1">
                <a:ea typeface="游ゴシック"/>
                <a:cs typeface="Segoe UI"/>
              </a:rPr>
              <a:t>Bioarchaeology</a:t>
            </a:r>
            <a:r>
              <a:rPr lang="en-US" altLang="ja-JP" sz="2400">
                <a:ea typeface="游ゴシック"/>
                <a:cs typeface="Segoe UI"/>
              </a:rPr>
              <a:t> and synchrotron radiation</a:t>
            </a:r>
          </a:p>
          <a:p>
            <a:pPr marL="742950" lvl="1" indent="-285750">
              <a:lnSpc>
                <a:spcPct val="100000"/>
              </a:lnSpc>
              <a:spcAft>
                <a:spcPts val="1200"/>
              </a:spcAft>
              <a:buFont typeface="Wingdings" panose="05000000000000000000" pitchFamily="2" charset="2"/>
              <a:buChar char="Ø"/>
            </a:pPr>
            <a:r>
              <a:rPr lang="en-US" altLang="ja-JP" sz="2000">
                <a:ea typeface="游ゴシック"/>
                <a:cs typeface="Segoe UI"/>
              </a:rPr>
              <a:t>Research questions</a:t>
            </a:r>
          </a:p>
          <a:p>
            <a:pPr marL="742950" lvl="1" indent="-285750">
              <a:lnSpc>
                <a:spcPct val="100000"/>
              </a:lnSpc>
              <a:spcAft>
                <a:spcPts val="1200"/>
              </a:spcAft>
              <a:buFont typeface="Wingdings" panose="05000000000000000000" pitchFamily="2" charset="2"/>
              <a:buChar char="Ø"/>
            </a:pPr>
            <a:r>
              <a:rPr lang="en-US" altLang="ja-JP" sz="2000">
                <a:ea typeface="游ゴシック"/>
                <a:cs typeface="Segoe UI"/>
              </a:rPr>
              <a:t>SR techniques</a:t>
            </a:r>
          </a:p>
          <a:p>
            <a:pPr marL="285750" indent="-285750">
              <a:lnSpc>
                <a:spcPct val="100000"/>
              </a:lnSpc>
              <a:spcAft>
                <a:spcPts val="1200"/>
              </a:spcAft>
              <a:buFont typeface="Wingdings" panose="05000000000000000000" pitchFamily="2" charset="2"/>
              <a:buChar char="Ø"/>
            </a:pPr>
            <a:r>
              <a:rPr lang="en-US" altLang="ja-JP" sz="2400">
                <a:ea typeface="游ゴシック"/>
                <a:cs typeface="Segoe UI"/>
              </a:rPr>
              <a:t>Challenges: From excavation to laboratory to synchrotron</a:t>
            </a:r>
          </a:p>
          <a:p>
            <a:pPr marL="285750" indent="-285750">
              <a:lnSpc>
                <a:spcPct val="100000"/>
              </a:lnSpc>
              <a:spcAft>
                <a:spcPts val="1200"/>
              </a:spcAft>
              <a:buFont typeface="Wingdings" panose="05000000000000000000" pitchFamily="2" charset="2"/>
              <a:buChar char="Ø"/>
            </a:pPr>
            <a:r>
              <a:rPr lang="en-US" altLang="ja-JP" sz="2400">
                <a:ea typeface="游ゴシック"/>
                <a:cs typeface="Segoe UI"/>
              </a:rPr>
              <a:t>Case studies in Human </a:t>
            </a:r>
            <a:r>
              <a:rPr lang="en-US" altLang="ja-JP" sz="2400" err="1">
                <a:ea typeface="游ゴシック"/>
                <a:cs typeface="Segoe UI"/>
              </a:rPr>
              <a:t>Bioarchaeology</a:t>
            </a:r>
            <a:r>
              <a:rPr lang="en-US" altLang="ja-JP" sz="2400">
                <a:ea typeface="游ゴシック"/>
                <a:cs typeface="Segoe UI"/>
              </a:rPr>
              <a:t> and SR: SESAME and ESRF</a:t>
            </a:r>
          </a:p>
          <a:p>
            <a:pPr marL="285750" indent="-285750">
              <a:lnSpc>
                <a:spcPct val="100000"/>
              </a:lnSpc>
              <a:spcAft>
                <a:spcPts val="1200"/>
              </a:spcAft>
              <a:buFont typeface="Wingdings" panose="05000000000000000000" pitchFamily="2" charset="2"/>
              <a:buChar char="Ø"/>
            </a:pPr>
            <a:r>
              <a:rPr lang="en-US" altLang="ja-JP" sz="2400">
                <a:ea typeface="游ゴシック"/>
                <a:cs typeface="Segoe UI"/>
              </a:rPr>
              <a:t>Potential: Future prospects</a:t>
            </a:r>
          </a:p>
        </p:txBody>
      </p:sp>
    </p:spTree>
    <p:extLst>
      <p:ext uri="{BB962C8B-B14F-4D97-AF65-F5344CB8AC3E}">
        <p14:creationId xmlns:p14="http://schemas.microsoft.com/office/powerpoint/2010/main" val="1403962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4F639C3-D20C-64C1-EB22-5B426FBDFB55}"/>
              </a:ext>
            </a:extLst>
          </p:cNvPr>
          <p:cNvSpPr>
            <a:spLocks noGrp="1"/>
          </p:cNvSpPr>
          <p:nvPr/>
        </p:nvSpPr>
        <p:spPr>
          <a:xfrm>
            <a:off x="340420" y="4184333"/>
            <a:ext cx="7175297" cy="1809159"/>
          </a:xfrm>
          <a:prstGeom prst="rect">
            <a:avLst/>
          </a:prstGeom>
          <a:noFill/>
          <a:ln>
            <a:noFill/>
          </a:ln>
        </p:spPr>
        <p:txBody>
          <a:bodyPr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Roboto Condensed"/>
              <a:buNone/>
              <a:defRPr sz="4000" b="1" i="0" u="none" strike="noStrike" cap="none">
                <a:solidFill>
                  <a:srgbClr val="FFFFFF"/>
                </a:solidFill>
                <a:latin typeface="+mn-lt"/>
                <a:ea typeface="Roboto" panose="02000000000000000000" pitchFamily="2" charset="0"/>
                <a:cs typeface="Roboto" panose="02000000000000000000" pitchFamily="2" charset="0"/>
                <a:sym typeface="Roboto Condensed"/>
              </a:defRPr>
            </a:lvl1pPr>
            <a:lvl2pPr lvl="1"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2pPr>
            <a:lvl3pPr lvl="2"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3pPr>
            <a:lvl4pPr lvl="3"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4pPr>
            <a:lvl5pPr lvl="4"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5pPr>
            <a:lvl6pPr lvl="5"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6pPr>
            <a:lvl7pPr lvl="6"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7pPr>
            <a:lvl8pPr lvl="7"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8pPr>
            <a:lvl9pPr lvl="8" rtl="0">
              <a:spcBef>
                <a:spcPts val="0"/>
              </a:spcBef>
              <a:buClr>
                <a:srgbClr val="FFFFFF"/>
              </a:buClr>
              <a:buSzPct val="100000"/>
              <a:buFont typeface="Roboto Condensed"/>
              <a:buNone/>
              <a:defRPr sz="4000" b="1">
                <a:solidFill>
                  <a:srgbClr val="FFFFFF"/>
                </a:solidFill>
                <a:latin typeface="Roboto Condensed"/>
                <a:ea typeface="Roboto Condensed"/>
                <a:cs typeface="Roboto Condensed"/>
                <a:sym typeface="Roboto Condensed"/>
              </a:defRPr>
            </a:lvl9pPr>
          </a:lstStyle>
          <a:p>
            <a:endParaRPr lang="en-US">
              <a:ea typeface="Roboto"/>
              <a:cs typeface="+mn-lt"/>
            </a:endParaRPr>
          </a:p>
        </p:txBody>
      </p:sp>
      <p:sp>
        <p:nvSpPr>
          <p:cNvPr id="2" name="TextBox 1">
            <a:extLst>
              <a:ext uri="{FF2B5EF4-FFF2-40B4-BE49-F238E27FC236}">
                <a16:creationId xmlns:a16="http://schemas.microsoft.com/office/drawing/2014/main" id="{C88361F4-6FE1-638F-AE7E-980D278DA864}"/>
              </a:ext>
            </a:extLst>
          </p:cNvPr>
          <p:cNvSpPr txBox="1"/>
          <p:nvPr/>
        </p:nvSpPr>
        <p:spPr>
          <a:xfrm>
            <a:off x="243651" y="4527894"/>
            <a:ext cx="727206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cs typeface="Arial"/>
              </a:rPr>
              <a:t>Human Bioarchaeology: </a:t>
            </a:r>
          </a:p>
          <a:p>
            <a:r>
              <a:rPr lang="en-US" sz="4000" b="1">
                <a:solidFill>
                  <a:schemeClr val="bg1"/>
                </a:solidFill>
                <a:cs typeface="Arial"/>
              </a:rPr>
              <a:t>An introduction</a:t>
            </a:r>
          </a:p>
        </p:txBody>
      </p:sp>
    </p:spTree>
    <p:extLst>
      <p:ext uri="{BB962C8B-B14F-4D97-AF65-F5344CB8AC3E}">
        <p14:creationId xmlns:p14="http://schemas.microsoft.com/office/powerpoint/2010/main" val="2393010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E9E96BDB-E3E6-49FC-A098-DEE6CEF6ECDA}"/>
              </a:ext>
            </a:extLst>
          </p:cNvPr>
          <p:cNvSpPr/>
          <p:nvPr/>
        </p:nvSpPr>
        <p:spPr>
          <a:xfrm>
            <a:off x="-1" y="1034647"/>
            <a:ext cx="12191999" cy="4787661"/>
          </a:xfrm>
          <a:prstGeom prst="rect">
            <a:avLst/>
          </a:prstGeom>
          <a:solidFill>
            <a:schemeClr val="bg1">
              <a:lumMod val="8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rtl="0"/>
            <a:endParaRPr lang="en-US">
              <a:solidFill>
                <a:prstClr val="white"/>
              </a:solidFill>
              <a:cs typeface="Arial"/>
            </a:endParaRPr>
          </a:p>
        </p:txBody>
      </p:sp>
      <p:sp>
        <p:nvSpPr>
          <p:cNvPr id="3" name="Content Placeholder 2">
            <a:extLst>
              <a:ext uri="{FF2B5EF4-FFF2-40B4-BE49-F238E27FC236}">
                <a16:creationId xmlns:a16="http://schemas.microsoft.com/office/drawing/2014/main" id="{E269922B-6793-43BA-9EE5-B00D961824D7}"/>
              </a:ext>
            </a:extLst>
          </p:cNvPr>
          <p:cNvSpPr>
            <a:spLocks noGrp="1"/>
          </p:cNvSpPr>
          <p:nvPr>
            <p:ph idx="1"/>
          </p:nvPr>
        </p:nvSpPr>
        <p:spPr>
          <a:xfrm>
            <a:off x="391284" y="1398426"/>
            <a:ext cx="6953692" cy="4198330"/>
          </a:xfrm>
        </p:spPr>
        <p:txBody>
          <a:bodyPr vert="horz" lIns="91440" tIns="45720" rIns="91440" bIns="45720" rtlCol="0" anchor="t">
            <a:noAutofit/>
          </a:bodyPr>
          <a:lstStyle/>
          <a:p>
            <a:r>
              <a:rPr lang="en-US" altLang="ja-JP" sz="2400">
                <a:ea typeface="ＭＳ Ｐゴシック"/>
              </a:rPr>
              <a:t>study of human remains from archaeological sites</a:t>
            </a:r>
          </a:p>
          <a:p>
            <a:r>
              <a:rPr lang="en-US" altLang="ja-JP" sz="2400">
                <a:ea typeface="ＭＳ Ｐゴシック"/>
              </a:rPr>
              <a:t>lifestyle, health and disease, cultural practices, mortuary practices</a:t>
            </a:r>
            <a:endParaRPr lang="en-US" altLang="ja-JP" sz="2400">
              <a:ea typeface="ＭＳ Ｐゴシック"/>
              <a:cs typeface="Calibri"/>
            </a:endParaRPr>
          </a:p>
          <a:p>
            <a:r>
              <a:rPr lang="en-US" altLang="ja-JP" sz="2400">
                <a:ea typeface="ＭＳ Ｐゴシック"/>
              </a:rPr>
              <a:t>different scales of analysis:</a:t>
            </a:r>
            <a:endParaRPr lang="en-US" altLang="ja-JP" sz="2400">
              <a:ea typeface="ＭＳ Ｐゴシック"/>
              <a:cs typeface="Calibri"/>
            </a:endParaRPr>
          </a:p>
          <a:p>
            <a:pPr lvl="1"/>
            <a:r>
              <a:rPr lang="en-US" altLang="ja-JP">
                <a:ea typeface="ＭＳ Ｐゴシック"/>
              </a:rPr>
              <a:t>population level</a:t>
            </a:r>
            <a:endParaRPr lang="en-US" altLang="ja-JP">
              <a:ea typeface="ＭＳ Ｐゴシック"/>
              <a:cs typeface="Calibri"/>
            </a:endParaRPr>
          </a:p>
          <a:p>
            <a:pPr lvl="1"/>
            <a:r>
              <a:rPr lang="en-US" altLang="ja-JP">
                <a:ea typeface="ＭＳ Ｐゴシック"/>
              </a:rPr>
              <a:t>individual level: life histories (</a:t>
            </a:r>
            <a:r>
              <a:rPr lang="en-US" altLang="ja-JP" err="1">
                <a:ea typeface="ＭＳ Ｐゴシック"/>
              </a:rPr>
              <a:t>osteobiography</a:t>
            </a:r>
            <a:r>
              <a:rPr lang="en-US" altLang="ja-JP">
                <a:ea typeface="ＭＳ Ｐゴシック"/>
              </a:rPr>
              <a:t>)</a:t>
            </a:r>
            <a:endParaRPr lang="en-US" altLang="ja-JP">
              <a:ea typeface="ＭＳ Ｐゴシック"/>
              <a:cs typeface="Calibri"/>
            </a:endParaRPr>
          </a:p>
          <a:p>
            <a:pPr lvl="1"/>
            <a:r>
              <a:rPr lang="en-US" altLang="ja-JP">
                <a:ea typeface="ＭＳ Ｐゴシック"/>
              </a:rPr>
              <a:t>tissue level</a:t>
            </a:r>
            <a:endParaRPr lang="en-US" altLang="ja-JP">
              <a:ea typeface="ＭＳ Ｐゴシック"/>
              <a:cs typeface="Calibri"/>
            </a:endParaRPr>
          </a:p>
          <a:p>
            <a:r>
              <a:rPr lang="en-US" altLang="ja-JP" sz="2400">
                <a:ea typeface="ＭＳ Ｐゴシック"/>
              </a:rPr>
              <a:t>our most direct avenue to access information on past people – our ancestors</a:t>
            </a:r>
            <a:endParaRPr lang="en-US" altLang="ja-JP" sz="2400">
              <a:ea typeface="ＭＳ Ｐゴシック"/>
              <a:cs typeface="Calibri"/>
            </a:endParaRPr>
          </a:p>
          <a:p>
            <a:endParaRPr lang="en-US">
              <a:ea typeface="ＭＳ Ｐゴシック"/>
              <a:cs typeface="Calibri"/>
            </a:endParaRPr>
          </a:p>
        </p:txBody>
      </p:sp>
      <p:pic>
        <p:nvPicPr>
          <p:cNvPr id="4" name="Picture 8">
            <a:extLst>
              <a:ext uri="{FF2B5EF4-FFF2-40B4-BE49-F238E27FC236}">
                <a16:creationId xmlns:a16="http://schemas.microsoft.com/office/drawing/2014/main" id="{56782C05-9776-422E-AB9E-AC4B32A73C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85" y="0"/>
            <a:ext cx="4658013" cy="861237"/>
          </a:xfrm>
          <a:prstGeom prst="rect">
            <a:avLst/>
          </a:prstGeom>
        </p:spPr>
      </p:pic>
      <p:sp>
        <p:nvSpPr>
          <p:cNvPr id="5" name="TextBox 2">
            <a:extLst>
              <a:ext uri="{FF2B5EF4-FFF2-40B4-BE49-F238E27FC236}">
                <a16:creationId xmlns:a16="http://schemas.microsoft.com/office/drawing/2014/main" id="{A98621DD-FCDB-4DAB-8690-26A8AF7083E9}"/>
              </a:ext>
            </a:extLst>
          </p:cNvPr>
          <p:cNvSpPr txBox="1"/>
          <p:nvPr/>
        </p:nvSpPr>
        <p:spPr>
          <a:xfrm>
            <a:off x="-4721" y="250969"/>
            <a:ext cx="38962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Arial"/>
                <a:cs typeface="Segoe UI"/>
              </a:rPr>
              <a:t>Human </a:t>
            </a:r>
            <a:r>
              <a:rPr lang="en-US" b="1" err="1">
                <a:solidFill>
                  <a:schemeClr val="bg1"/>
                </a:solidFill>
                <a:latin typeface="Arial"/>
                <a:cs typeface="Segoe UI"/>
              </a:rPr>
              <a:t>bioarchaeology</a:t>
            </a:r>
            <a:endParaRPr lang="en-US">
              <a:solidFill>
                <a:schemeClr val="bg1"/>
              </a:solidFill>
            </a:endParaRPr>
          </a:p>
        </p:txBody>
      </p:sp>
      <p:pic>
        <p:nvPicPr>
          <p:cNvPr id="56322" name="Picture 2">
            <a:extLst>
              <a:ext uri="{FF2B5EF4-FFF2-40B4-BE49-F238E27FC236}">
                <a16:creationId xmlns:a16="http://schemas.microsoft.com/office/drawing/2014/main" id="{1781545E-EDA9-468C-9AF2-A4B57FDD967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71062" y="234882"/>
            <a:ext cx="3670063" cy="4803748"/>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35CC470D-729B-417E-A931-185E5A039821}"/>
              </a:ext>
            </a:extLst>
          </p:cNvPr>
          <p:cNvSpPr txBox="1"/>
          <p:nvPr/>
        </p:nvSpPr>
        <p:spPr>
          <a:xfrm>
            <a:off x="7737814" y="5047416"/>
            <a:ext cx="4536557" cy="774892"/>
          </a:xfrm>
          <a:prstGeom prst="rect">
            <a:avLst/>
          </a:prstGeom>
          <a:noFill/>
        </p:spPr>
        <p:txBody>
          <a:bodyPr wrap="square">
            <a:spAutoFit/>
          </a:bodyPr>
          <a:lstStyle/>
          <a:p>
            <a:pPr algn="l">
              <a:lnSpc>
                <a:spcPct val="107000"/>
              </a:lnSpc>
              <a:spcAft>
                <a:spcPts val="800"/>
              </a:spcAft>
            </a:pPr>
            <a:r>
              <a:rPr lang="en-US" altLang="ja-JP" sz="1400" kern="0">
                <a:effectLst/>
                <a:latin typeface="Calibri" panose="020F0502020204030204" pitchFamily="34" charset="0"/>
                <a:ea typeface="Calibri" panose="020F0502020204030204" pitchFamily="34" charset="0"/>
                <a:cs typeface="Arial" panose="020B0604020202020204" pitchFamily="34" charset="0"/>
              </a:rPr>
              <a:t>Lorentz</a:t>
            </a:r>
            <a:r>
              <a:rPr lang="en-US" altLang="ja-JP" sz="1400" kern="0">
                <a:latin typeface="Calibri" panose="020F0502020204030204" pitchFamily="34" charset="0"/>
                <a:ea typeface="Calibri" panose="020F0502020204030204" pitchFamily="34" charset="0"/>
                <a:cs typeface="Arial" panose="020B0604020202020204" pitchFamily="34" charset="0"/>
              </a:rPr>
              <a:t> &amp; </a:t>
            </a:r>
            <a:r>
              <a:rPr lang="en-US" altLang="ja-JP" sz="1400" kern="0">
                <a:effectLst/>
                <a:latin typeface="Calibri" panose="020F0502020204030204" pitchFamily="34" charset="0"/>
                <a:ea typeface="Calibri" panose="020F0502020204030204" pitchFamily="34" charset="0"/>
                <a:cs typeface="Arial" panose="020B0604020202020204" pitchFamily="34" charset="0"/>
              </a:rPr>
              <a:t>Casa B. (2021). External auditory exostoses, repetitive aquatic activity and increasing social complexity in Chalcolithic Cyprus: Specialists of the sea? </a:t>
            </a:r>
            <a:endParaRPr lang="ja-JP" altLang="ja-JP" sz="1400" kern="100">
              <a:effectLst/>
              <a:latin typeface="游明朝" panose="02020400000000000000" pitchFamily="18" charset="-128"/>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484782860"/>
      </p:ext>
    </p:extLst>
  </p:cSld>
  <p:clrMapOvr>
    <a:masterClrMapping/>
  </p:clrMapOvr>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ler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e83af1d-260e-4633-adad-050561517d8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D5FD0206FBFFE4D82EEB2D7B3ADF0CF" ma:contentTypeVersion="15" ma:contentTypeDescription="Create a new document." ma:contentTypeScope="" ma:versionID="1460e03733920cb1fcf0b01bb26fa385">
  <xsd:schema xmlns:xsd="http://www.w3.org/2001/XMLSchema" xmlns:xs="http://www.w3.org/2001/XMLSchema" xmlns:p="http://schemas.microsoft.com/office/2006/metadata/properties" xmlns:ns3="eb0854e2-4e53-48fd-a42f-d2b8da8ee06a" xmlns:ns4="be83af1d-260e-4633-adad-050561517d81" targetNamespace="http://schemas.microsoft.com/office/2006/metadata/properties" ma:root="true" ma:fieldsID="1d4be9c6890cfa70c70330940654a231" ns3:_="" ns4:_="">
    <xsd:import namespace="eb0854e2-4e53-48fd-a42f-d2b8da8ee06a"/>
    <xsd:import namespace="be83af1d-260e-4633-adad-050561517d8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LengthInSeconds" minOccurs="0"/>
                <xsd:element ref="ns4:MediaServiceAutoKeyPoints" minOccurs="0"/>
                <xsd:element ref="ns4:MediaServiceKeyPoints" minOccurs="0"/>
                <xsd:element ref="ns4:MediaServiceDateTaken" minOccurs="0"/>
                <xsd:element ref="ns4:MediaServiceAutoTags" minOccurs="0"/>
                <xsd:element ref="ns4:MediaServiceLocation" minOccurs="0"/>
                <xsd:element ref="ns4:MediaServiceGenerationTime" minOccurs="0"/>
                <xsd:element ref="ns4:MediaServiceEventHashCode" minOccurs="0"/>
                <xsd:element ref="ns4:MediaServiceOCR"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0854e2-4e53-48fd-a42f-d2b8da8ee06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83af1d-260e-4633-adad-050561517d8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CE9BCE-1F46-47DA-B311-E377AC71AEF1}">
  <ds:schemaRefs>
    <ds:schemaRef ds:uri="http://purl.org/dc/dcmitype/"/>
    <ds:schemaRef ds:uri="http://schemas.microsoft.com/office/2006/documentManagement/types"/>
    <ds:schemaRef ds:uri="http://purl.org/dc/elements/1.1/"/>
    <ds:schemaRef ds:uri="http://schemas.microsoft.com/office/2006/metadata/properties"/>
    <ds:schemaRef ds:uri="http://www.w3.org/XML/1998/namespace"/>
    <ds:schemaRef ds:uri="http://purl.org/dc/terms/"/>
    <ds:schemaRef ds:uri="eb0854e2-4e53-48fd-a42f-d2b8da8ee06a"/>
    <ds:schemaRef ds:uri="http://schemas.microsoft.com/office/infopath/2007/PartnerControls"/>
    <ds:schemaRef ds:uri="http://schemas.openxmlformats.org/package/2006/metadata/core-properties"/>
    <ds:schemaRef ds:uri="be83af1d-260e-4633-adad-050561517d81"/>
  </ds:schemaRefs>
</ds:datastoreItem>
</file>

<file path=customXml/itemProps2.xml><?xml version="1.0" encoding="utf-8"?>
<ds:datastoreItem xmlns:ds="http://schemas.openxmlformats.org/officeDocument/2006/customXml" ds:itemID="{FC0624DB-C542-430F-98F7-0AF5E4713DAA}">
  <ds:schemaRefs>
    <ds:schemaRef ds:uri="http://schemas.microsoft.com/sharepoint/v3/contenttype/forms"/>
  </ds:schemaRefs>
</ds:datastoreItem>
</file>

<file path=customXml/itemProps3.xml><?xml version="1.0" encoding="utf-8"?>
<ds:datastoreItem xmlns:ds="http://schemas.openxmlformats.org/officeDocument/2006/customXml" ds:itemID="{94381641-A53D-46C6-B612-7144F6BD0604}">
  <ds:schemaRefs>
    <ds:schemaRef ds:uri="be83af1d-260e-4633-adad-050561517d81"/>
    <ds:schemaRef ds:uri="eb0854e2-4e53-48fd-a42f-d2b8da8ee06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105</TotalTime>
  <Words>4652</Words>
  <Application>Microsoft Macintosh PowerPoint</Application>
  <PresentationFormat>Widescreen</PresentationFormat>
  <Paragraphs>419</Paragraphs>
  <Slides>60</Slides>
  <Notes>16</Notes>
  <HiddenSlides>0</HiddenSlides>
  <MMClips>0</MMClips>
  <ScaleCrop>false</ScaleCrop>
  <HeadingPairs>
    <vt:vector size="6" baseType="variant">
      <vt:variant>
        <vt:lpstr>Fonts Used</vt:lpstr>
      </vt:variant>
      <vt:variant>
        <vt:i4>21</vt:i4>
      </vt:variant>
      <vt:variant>
        <vt:lpstr>Theme</vt:lpstr>
      </vt:variant>
      <vt:variant>
        <vt:i4>3</vt:i4>
      </vt:variant>
      <vt:variant>
        <vt:lpstr>Slide Titles</vt:lpstr>
      </vt:variant>
      <vt:variant>
        <vt:i4>60</vt:i4>
      </vt:variant>
    </vt:vector>
  </HeadingPairs>
  <TitlesOfParts>
    <vt:vector size="84" baseType="lpstr">
      <vt:lpstr>Meiryo UI</vt:lpstr>
      <vt:lpstr>ＭＳ Ｐゴシック</vt:lpstr>
      <vt:lpstr>游ゴシック</vt:lpstr>
      <vt:lpstr>游明朝</vt:lpstr>
      <vt:lpstr>Arial</vt:lpstr>
      <vt:lpstr>Calibri</vt:lpstr>
      <vt:lpstr>Calibri Light</vt:lpstr>
      <vt:lpstr>Charis SIL</vt:lpstr>
      <vt:lpstr>Courier New</vt:lpstr>
      <vt:lpstr>Helvetica</vt:lpstr>
      <vt:lpstr>isento-medium</vt:lpstr>
      <vt:lpstr>ITC Avant Garde Gothic</vt:lpstr>
      <vt:lpstr>Mangal</vt:lpstr>
      <vt:lpstr>Montserrat</vt:lpstr>
      <vt:lpstr>NexusSerif</vt:lpstr>
      <vt:lpstr>Roboto</vt:lpstr>
      <vt:lpstr>Roboto Condensed</vt:lpstr>
      <vt:lpstr>Roboto Condensed Light</vt:lpstr>
      <vt:lpstr>Segoe UI</vt:lpstr>
      <vt:lpstr>Times New Roman</vt:lpstr>
      <vt:lpstr>Wingdings</vt:lpstr>
      <vt:lpstr>Office Theme</vt:lpstr>
      <vt:lpstr>Salerio template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SESAME has the core techniques for Human Bioarchaeology and CH applications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Ancient human hair, IUR 3211, cranium, posterior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Yuko</dc:creator>
  <cp:lastModifiedBy>Kirsi Lorentz</cp:lastModifiedBy>
  <cp:revision>3</cp:revision>
  <dcterms:created xsi:type="dcterms:W3CDTF">2023-02-02T12:29:53Z</dcterms:created>
  <dcterms:modified xsi:type="dcterms:W3CDTF">2025-11-19T11:09:17Z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0x010100CD5FD0206FBFFE4D82EEB2D7B3ADF0CF</vt:lpwstr>
  </property>
</Properties>
</file>