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574" r:id="rId2"/>
    <p:sldId id="615" r:id="rId3"/>
    <p:sldId id="646" r:id="rId4"/>
    <p:sldId id="647" r:id="rId5"/>
    <p:sldId id="649" r:id="rId6"/>
    <p:sldId id="652" r:id="rId7"/>
    <p:sldId id="653" r:id="rId8"/>
    <p:sldId id="651" r:id="rId9"/>
    <p:sldId id="633" r:id="rId10"/>
    <p:sldId id="547" r:id="rId11"/>
  </p:sldIdLst>
  <p:sldSz cx="9144000" cy="6858000" type="screen4x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FFBF7A81-2722-493E-B73E-B890CCE4C63C}">
          <p14:sldIdLst>
            <p14:sldId id="574"/>
            <p14:sldId id="615"/>
            <p14:sldId id="646"/>
            <p14:sldId id="647"/>
            <p14:sldId id="649"/>
            <p14:sldId id="652"/>
            <p14:sldId id="653"/>
            <p14:sldId id="651"/>
            <p14:sldId id="633"/>
          </p14:sldIdLst>
        </p14:section>
        <p14:section name="Sección sin título" id="{4C75CE9D-22CB-414D-8D27-C0AC2E4A7D2C}">
          <p14:sldIdLst>
            <p14:sldId id="54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lileo Violini" initials="GV" lastIdx="2" clrIdx="0">
    <p:extLst>
      <p:ext uri="{19B8F6BF-5375-455C-9EA6-DF929625EA0E}">
        <p15:presenceInfo xmlns:p15="http://schemas.microsoft.com/office/powerpoint/2012/main" userId="4937bebef71aa32c" providerId="Windows Live"/>
      </p:ext>
    </p:extLst>
  </p:cmAuthor>
  <p:cmAuthor id="2" name="Investiga-fondo02" initials="If" lastIdx="1" clrIdx="1">
    <p:extLst>
      <p:ext uri="{19B8F6BF-5375-455C-9EA6-DF929625EA0E}">
        <p15:presenceInfo xmlns:p15="http://schemas.microsoft.com/office/powerpoint/2012/main" userId="Investiga-fondo0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2090" autoAdjust="0"/>
  </p:normalViewPr>
  <p:slideViewPr>
    <p:cSldViewPr>
      <p:cViewPr varScale="1">
        <p:scale>
          <a:sx n="73" d="100"/>
          <a:sy n="73" d="100"/>
        </p:scale>
        <p:origin x="110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7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21D9E737-F39F-4A1B-A780-36BA25648528}" type="datetimeFigureOut">
              <a:rPr lang="es-ES" smtClean="0"/>
              <a:t>16/11/2025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EFEBD665-AC62-4377-A7BE-CE76602B40E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1661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6C059116-DF61-4245-8212-4AE58D2BF0E1}" type="datetimeFigureOut">
              <a:rPr lang="es-ES" smtClean="0"/>
              <a:pPr/>
              <a:t>16/11/2025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59CB63C8-CD35-46BD-8379-D62B196131F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3375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D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B63C8-CD35-46BD-8379-D62B196131FD}" type="slidenum">
              <a:rPr lang="es-ES" smtClean="0"/>
              <a:pPr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77982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D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B63C8-CD35-46BD-8379-D62B196131FD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2892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8EE1AB-3E28-17D0-8BD8-74F9CEAF2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8FDDA0C1-8553-0824-0314-01990C31BB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03A5180-9163-C849-D3F4-670D6F6319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D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90895BF-BCD5-01E3-E549-A3116A247B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B63C8-CD35-46BD-8379-D62B196131FD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84423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FCF7D-AE7F-173C-177F-35A5176FD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FC1700B-D034-3ADE-83A9-1F3D97634D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D4109C4A-221D-4BE3-D136-6E280ED732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D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85C15FE-2C8D-1693-5750-43999B317A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B63C8-CD35-46BD-8379-D62B196131FD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2858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323A28-8661-A085-6438-78293B90E7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33F561CC-A2BF-253B-37FD-06AD1C1175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75175EC8-BFC8-1578-5646-55187F7933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D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BC4A1CA-AD75-6FD4-F524-8DB004D675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B63C8-CD35-46BD-8379-D62B196131FD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6180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ECDA66-E076-E8F3-0B75-3E57E7782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7C4940F-73BA-B463-11D9-4BA55292FD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4F17726-0877-53E1-BB5B-EDA3CCA868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D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28EC882-997A-58CA-D8E1-EAD2F6D616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B63C8-CD35-46BD-8379-D62B196131FD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72900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154E7-9198-E2AE-2D1D-CF421F834E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F02A625-90BC-78DE-6F38-B9895BBDF6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F1569158-25FB-6216-173C-AC7F6A2277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D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588DEF8-659C-6E42-99D5-EC3FE903EE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B63C8-CD35-46BD-8379-D62B196131FD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24675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AC6021-E1D3-890A-306B-259F628F6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2C0A7657-1C65-8FF7-15C6-386BDDA204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3F53E820-BE09-D739-2096-DFD4122D90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DO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17F1C29-2A03-A5B1-8FA9-8FBBC9E574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B63C8-CD35-46BD-8379-D62B196131FD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7205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DO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DO" dirty="0"/>
              <a:t>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DO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DO" dirty="0"/>
          </a:p>
          <a:p>
            <a:r>
              <a:rPr lang="es-DO" dirty="0"/>
              <a:t>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B63C8-CD35-46BD-8379-D62B196131FD}" type="slidenum">
              <a:rPr lang="es-ES" smtClean="0"/>
              <a:pPr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7103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6EA7B-1C33-4E5D-9697-9E27CC7C3324}" type="datetimeFigureOut">
              <a:rPr lang="es-CO" smtClean="0"/>
              <a:pPr/>
              <a:t>16/11/2025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F80A7-7353-4948-A30C-B2E4C1043C22}" type="slidenum">
              <a:rPr lang="es-CO" smtClean="0"/>
              <a:pPr/>
              <a:t>‹Nº›</a:t>
            </a:fld>
            <a:endParaRPr lang="es-CO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66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6EA7B-1C33-4E5D-9697-9E27CC7C3324}" type="datetimeFigureOut">
              <a:rPr lang="es-CO" smtClean="0"/>
              <a:pPr/>
              <a:t>16/11/2025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F80A7-7353-4948-A30C-B2E4C1043C2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99137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6EA7B-1C33-4E5D-9697-9E27CC7C3324}" type="datetimeFigureOut">
              <a:rPr lang="es-CO" smtClean="0"/>
              <a:pPr/>
              <a:t>16/11/2025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F80A7-7353-4948-A30C-B2E4C1043C2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96630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6EA7B-1C33-4E5D-9697-9E27CC7C3324}" type="datetimeFigureOut">
              <a:rPr lang="es-CO" smtClean="0"/>
              <a:pPr/>
              <a:t>16/11/2025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F80A7-7353-4948-A30C-B2E4C1043C2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71396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6EA7B-1C33-4E5D-9697-9E27CC7C3324}" type="datetimeFigureOut">
              <a:rPr lang="es-CO" smtClean="0"/>
              <a:pPr/>
              <a:t>16/11/2025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F80A7-7353-4948-A30C-B2E4C1043C22}" type="slidenum">
              <a:rPr lang="es-CO" smtClean="0"/>
              <a:pPr/>
              <a:t>‹Nº›</a:t>
            </a:fld>
            <a:endParaRPr lang="es-CO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4086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6EA7B-1C33-4E5D-9697-9E27CC7C3324}" type="datetimeFigureOut">
              <a:rPr lang="es-CO" smtClean="0"/>
              <a:pPr/>
              <a:t>16/11/2025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F80A7-7353-4948-A30C-B2E4C1043C2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68039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6EA7B-1C33-4E5D-9697-9E27CC7C3324}" type="datetimeFigureOut">
              <a:rPr lang="es-CO" smtClean="0"/>
              <a:pPr/>
              <a:t>16/11/2025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F80A7-7353-4948-A30C-B2E4C1043C2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2880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6EA7B-1C33-4E5D-9697-9E27CC7C3324}" type="datetimeFigureOut">
              <a:rPr lang="es-CO" smtClean="0"/>
              <a:pPr/>
              <a:t>16/11/2025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F80A7-7353-4948-A30C-B2E4C1043C2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65140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6EA7B-1C33-4E5D-9697-9E27CC7C3324}" type="datetimeFigureOut">
              <a:rPr lang="es-CO" smtClean="0"/>
              <a:pPr/>
              <a:t>16/11/2025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F80A7-7353-4948-A30C-B2E4C1043C2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3717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D616EA7B-1C33-4E5D-9697-9E27CC7C3324}" type="datetimeFigureOut">
              <a:rPr lang="es-CO" smtClean="0"/>
              <a:pPr/>
              <a:t>16/11/2025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56F80A7-7353-4948-A30C-B2E4C1043C2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4654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6EA7B-1C33-4E5D-9697-9E27CC7C3324}" type="datetimeFigureOut">
              <a:rPr lang="es-CO" smtClean="0"/>
              <a:pPr/>
              <a:t>16/11/2025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F80A7-7353-4948-A30C-B2E4C1043C22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83603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616EA7B-1C33-4E5D-9697-9E27CC7C3324}" type="datetimeFigureOut">
              <a:rPr lang="es-CO" smtClean="0"/>
              <a:pPr/>
              <a:t>16/11/2025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56F80A7-7353-4948-A30C-B2E4C1043C22}" type="slidenum">
              <a:rPr lang="es-CO" smtClean="0"/>
              <a:pPr/>
              <a:t>‹Nº›</a:t>
            </a:fld>
            <a:endParaRPr lang="es-CO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624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arxiv.org/search/physics?searchtype=author&amp;query=Asensio%2C+G+M" TargetMode="External"/><Relationship Id="rId3" Type="http://schemas.openxmlformats.org/officeDocument/2006/relationships/hyperlink" Target="https://arxiv.org/abs/2109.11979" TargetMode="External"/><Relationship Id="rId7" Type="http://schemas.openxmlformats.org/officeDocument/2006/relationships/hyperlink" Target="https://arxiv.org/search/physics?searchtype=author&amp;query=Soria%2C+J+A+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rxiv.org/search/physics?searchtype=author&amp;query=Ram%C3%ADrez%2C+P+G" TargetMode="External"/><Relationship Id="rId5" Type="http://schemas.openxmlformats.org/officeDocument/2006/relationships/hyperlink" Target="https://arxiv.org/search/physics?searchtype=author&amp;query=Casta%C3%B1o%2C+V+M" TargetMode="External"/><Relationship Id="rId10" Type="http://schemas.openxmlformats.org/officeDocument/2006/relationships/hyperlink" Target="https://arxiv.org/search/physics?searchtype=author&amp;query=Rudamas%2C+C" TargetMode="External"/><Relationship Id="rId4" Type="http://schemas.openxmlformats.org/officeDocument/2006/relationships/hyperlink" Target="https://arxiv.org/search/physics?searchtype=author&amp;query=Violini%2C+G" TargetMode="External"/><Relationship Id="rId9" Type="http://schemas.openxmlformats.org/officeDocument/2006/relationships/hyperlink" Target="https://arxiv.org/search/physics?searchtype=author&amp;query=Posada%2C+E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Título"/>
          <p:cNvSpPr txBox="1">
            <a:spLocks/>
          </p:cNvSpPr>
          <p:nvPr/>
        </p:nvSpPr>
        <p:spPr>
          <a:xfrm>
            <a:off x="395536" y="116632"/>
            <a:ext cx="8568952" cy="220642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tx1"/>
                </a:solidFill>
              </a:rPr>
              <a:t>GCLS and the Proposal of a Light Sources Program for the Global South- Where we stand</a:t>
            </a:r>
            <a:endParaRPr lang="en-US" sz="4000" b="1" dirty="0">
              <a:solidFill>
                <a:schemeClr val="tx1"/>
              </a:solidFill>
              <a:latin typeface="Calbri (Cuerpo)"/>
            </a:endParaRPr>
          </a:p>
        </p:txBody>
      </p:sp>
      <p:sp>
        <p:nvSpPr>
          <p:cNvPr id="4" name="2 Marcador de contenido">
            <a:extLst>
              <a:ext uri="{FF2B5EF4-FFF2-40B4-BE49-F238E27FC236}">
                <a16:creationId xmlns:a16="http://schemas.microsoft.com/office/drawing/2014/main" id="{E2F088CE-3AB5-36A8-4AC2-DEB1E044F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325" y="2636912"/>
            <a:ext cx="7543800" cy="338437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sz="3900" b="1" dirty="0"/>
              <a:t>Galileo Violini</a:t>
            </a:r>
            <a:r>
              <a:rPr lang="en-US" sz="2100" b="1" dirty="0"/>
              <a:t> </a:t>
            </a:r>
          </a:p>
          <a:p>
            <a:pPr lvl="0" algn="ctr">
              <a:buNone/>
              <a:defRPr/>
            </a:pPr>
            <a:r>
              <a:rPr lang="it-IT" sz="2100" dirty="0"/>
              <a:t>Universidad Tecnológica de Cibao Oriental, Cotui, Dominican Republic</a:t>
            </a:r>
          </a:p>
          <a:p>
            <a:pPr lvl="0" algn="ctr">
              <a:buNone/>
              <a:defRPr/>
            </a:pPr>
            <a:r>
              <a:rPr lang="it-IT" sz="2100" dirty="0"/>
              <a:t>Centro Internacional de Fisica, Bogota, Colombia</a:t>
            </a:r>
          </a:p>
          <a:p>
            <a:pPr lvl="0" algn="ctr">
              <a:buNone/>
              <a:defRPr/>
            </a:pPr>
            <a:endParaRPr lang="it-IT" sz="2100" dirty="0"/>
          </a:p>
          <a:p>
            <a:pPr lvl="0" algn="ctr">
              <a:defRPr/>
            </a:pPr>
            <a:endParaRPr lang="it-IT" sz="2300" dirty="0"/>
          </a:p>
          <a:p>
            <a:pPr lvl="0" algn="ctr">
              <a:defRPr/>
            </a:pPr>
            <a:endParaRPr lang="it-IT" sz="2300" dirty="0"/>
          </a:p>
          <a:p>
            <a:pPr algn="ctr"/>
            <a:r>
              <a:rPr lang="en-US" b="1" dirty="0"/>
              <a:t>2025 Joint Conference African Light Source - African Physical Society</a:t>
            </a:r>
          </a:p>
          <a:p>
            <a:pPr lvl="1" algn="ctr"/>
            <a:r>
              <a:rPr lang="en-US" b="1" dirty="0"/>
              <a:t>November 17,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43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535967" y="-35022"/>
            <a:ext cx="8072065" cy="91014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DO" sz="4000" b="1" dirty="0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322A3857-D11A-D4FB-EBFD-B37238B93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1052736"/>
            <a:ext cx="7543800" cy="402272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DO" sz="7200" dirty="0"/>
          </a:p>
          <a:p>
            <a:pPr marL="0" indent="0" algn="ctr">
              <a:buNone/>
            </a:pPr>
            <a:r>
              <a:rPr lang="es-DO" sz="5000" b="1" dirty="0"/>
              <a:t>Muchas Gracias </a:t>
            </a:r>
            <a:endParaRPr lang="es-DO" sz="7200" b="1" dirty="0"/>
          </a:p>
          <a:p>
            <a:pPr marL="0" indent="0">
              <a:buNone/>
            </a:pPr>
            <a:endParaRPr lang="es-DO" sz="2900" dirty="0"/>
          </a:p>
          <a:p>
            <a:pPr marL="0" indent="0">
              <a:buNone/>
            </a:pPr>
            <a:endParaRPr lang="es-DO" sz="2600" dirty="0"/>
          </a:p>
          <a:p>
            <a:pPr marL="0" indent="0">
              <a:buNone/>
            </a:pPr>
            <a:endParaRPr lang="es-DO" dirty="0"/>
          </a:p>
        </p:txBody>
      </p:sp>
    </p:spTree>
    <p:extLst>
      <p:ext uri="{BB962C8B-B14F-4D97-AF65-F5344CB8AC3E}">
        <p14:creationId xmlns:p14="http://schemas.microsoft.com/office/powerpoint/2010/main" val="3768371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F31F00-B044-7C4E-7387-FCEB745F6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08CACBFE-B39E-671D-24EF-FEED9DEC3BF2}"/>
              </a:ext>
            </a:extLst>
          </p:cNvPr>
          <p:cNvSpPr txBox="1">
            <a:spLocks/>
          </p:cNvSpPr>
          <p:nvPr/>
        </p:nvSpPr>
        <p:spPr>
          <a:xfrm>
            <a:off x="-108520" y="-675456"/>
            <a:ext cx="9505055" cy="122413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9F7C76BC-D417-8348-301B-EBFA57496A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24" y="548681"/>
            <a:ext cx="8964996" cy="5904655"/>
          </a:xfrm>
        </p:spPr>
        <p:txBody>
          <a:bodyPr>
            <a:normAutofit fontScale="25000" lnSpcReduction="20000"/>
          </a:bodyPr>
          <a:lstStyle/>
          <a:p>
            <a:endParaRPr lang="en-US" sz="16000" dirty="0"/>
          </a:p>
          <a:p>
            <a:r>
              <a:rPr lang="en-US" sz="16000" dirty="0"/>
              <a:t>Short GCLS History and main Achievements</a:t>
            </a:r>
          </a:p>
          <a:p>
            <a:r>
              <a:rPr lang="en-US" sz="16000" dirty="0"/>
              <a:t>Cost and Location</a:t>
            </a:r>
            <a:endParaRPr lang="es-DO" sz="16000" dirty="0"/>
          </a:p>
          <a:p>
            <a:r>
              <a:rPr lang="es-DO" sz="16000" dirty="0" err="1"/>
              <a:t>Current</a:t>
            </a:r>
            <a:r>
              <a:rPr lang="es-DO" sz="16000" dirty="0"/>
              <a:t> </a:t>
            </a:r>
            <a:r>
              <a:rPr lang="es-DO" sz="16000" dirty="0" err="1"/>
              <a:t>Priority</a:t>
            </a:r>
            <a:r>
              <a:rPr lang="es-DO" sz="16000" dirty="0"/>
              <a:t>: Training</a:t>
            </a:r>
          </a:p>
          <a:p>
            <a:r>
              <a:rPr lang="es-DO" sz="16000" dirty="0"/>
              <a:t>A Global </a:t>
            </a:r>
            <a:r>
              <a:rPr lang="es-DO" sz="16000" dirty="0" err="1"/>
              <a:t>Program</a:t>
            </a:r>
            <a:r>
              <a:rPr lang="es-DO" sz="16000" dirty="0"/>
              <a:t> </a:t>
            </a:r>
            <a:r>
              <a:rPr lang="es-DO" sz="16000" dirty="0" err="1"/>
              <a:t>for</a:t>
            </a:r>
            <a:r>
              <a:rPr lang="es-DO" sz="16000" dirty="0"/>
              <a:t> Global South</a:t>
            </a:r>
          </a:p>
          <a:p>
            <a:r>
              <a:rPr lang="en-US" sz="16000" dirty="0"/>
              <a:t>Political and Civil Society support</a:t>
            </a:r>
          </a:p>
          <a:p>
            <a:r>
              <a:rPr lang="es-DO" sz="16000" dirty="0"/>
              <a:t>CLS: </a:t>
            </a:r>
            <a:r>
              <a:rPr lang="es-DO" sz="16000" dirty="0" err="1"/>
              <a:t>an</a:t>
            </a:r>
            <a:r>
              <a:rPr lang="es-DO" sz="16000" dirty="0"/>
              <a:t> Alternative </a:t>
            </a:r>
            <a:r>
              <a:rPr lang="es-DO" sz="16000" dirty="0" err="1"/>
              <a:t>or</a:t>
            </a:r>
            <a:r>
              <a:rPr lang="es-DO" sz="16000" dirty="0"/>
              <a:t> a </a:t>
            </a:r>
            <a:r>
              <a:rPr lang="es-DO" sz="16000" dirty="0" err="1"/>
              <a:t>Support</a:t>
            </a:r>
            <a:endParaRPr lang="es-DO" sz="16000" dirty="0"/>
          </a:p>
          <a:p>
            <a:endParaRPr lang="es-DO" sz="16000" dirty="0"/>
          </a:p>
          <a:p>
            <a:pPr marL="0" indent="0">
              <a:lnSpc>
                <a:spcPct val="120000"/>
              </a:lnSpc>
              <a:buNone/>
            </a:pPr>
            <a:r>
              <a:rPr lang="es-DO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endParaRPr lang="es-DO" sz="6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																						</a:t>
            </a: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endParaRPr lang="es-DO" sz="10000" b="0" i="0" u="none" strike="noStrike" dirty="0">
              <a:solidFill>
                <a:srgbClr val="FF0000"/>
              </a:solidFill>
              <a:effectLst/>
              <a:latin typeface="Lucida Bright" panose="02040602050505020304" pitchFamily="18" charset="0"/>
            </a:endParaRPr>
          </a:p>
          <a:p>
            <a:pPr>
              <a:lnSpc>
                <a:spcPct val="120000"/>
              </a:lnSpc>
            </a:pPr>
            <a:endParaRPr lang="es-DO" sz="68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0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0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6000" dirty="0">
                <a:latin typeface="Lucida Bright" panose="020406020505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DO" sz="6000" dirty="0">
                <a:latin typeface="Lucida Grande"/>
              </a:rPr>
              <a:t> </a:t>
            </a:r>
            <a:endParaRPr lang="en-US" sz="6000" b="1" i="0" dirty="0">
              <a:solidFill>
                <a:srgbClr val="000000"/>
              </a:solidFill>
              <a:effectLst/>
              <a:latin typeface="Lucida Grande"/>
            </a:endParaRPr>
          </a:p>
          <a:p>
            <a:pPr>
              <a:lnSpc>
                <a:spcPct val="120000"/>
              </a:lnSpc>
              <a:buNone/>
            </a:pPr>
            <a:r>
              <a:rPr lang="en-US" sz="7200" dirty="0"/>
              <a:t>   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9410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0B52AF-C539-DF5A-30F5-52EF1382D7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E32B0507-AA73-F8E5-72C3-3CB8C7D1152C}"/>
              </a:ext>
            </a:extLst>
          </p:cNvPr>
          <p:cNvSpPr txBox="1">
            <a:spLocks/>
          </p:cNvSpPr>
          <p:nvPr/>
        </p:nvSpPr>
        <p:spPr>
          <a:xfrm>
            <a:off x="-108520" y="-675456"/>
            <a:ext cx="9505055" cy="122413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b="1" dirty="0">
                <a:solidFill>
                  <a:schemeClr val="tx1"/>
                </a:solidFill>
              </a:rPr>
              <a:t>Short GCLS History and main Achievements  </a:t>
            </a:r>
            <a:endParaRPr lang="es-DO" sz="4000" b="1" dirty="0">
              <a:solidFill>
                <a:schemeClr val="tx1"/>
              </a:solidFill>
            </a:endParaRP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A6464E83-B8CC-7F54-4C15-682DB0C08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24" y="548681"/>
            <a:ext cx="8964996" cy="6552727"/>
          </a:xfrm>
        </p:spPr>
        <p:txBody>
          <a:bodyPr>
            <a:normAutofit fontScale="25000" lnSpcReduction="20000"/>
          </a:bodyPr>
          <a:lstStyle/>
          <a:p>
            <a:r>
              <a:rPr lang="en-US" sz="14000" dirty="0">
                <a:solidFill>
                  <a:srgbClr val="FF0000"/>
                </a:solidFill>
              </a:rPr>
              <a:t>Only one synchrotron in Latin America</a:t>
            </a:r>
          </a:p>
          <a:p>
            <a:r>
              <a:rPr lang="en-US" sz="14000" dirty="0">
                <a:solidFill>
                  <a:srgbClr val="FF0000"/>
                </a:solidFill>
              </a:rPr>
              <a:t>Previous proposals at national level</a:t>
            </a:r>
          </a:p>
          <a:p>
            <a:r>
              <a:rPr lang="en-US" sz="14000" dirty="0">
                <a:solidFill>
                  <a:srgbClr val="FF0000"/>
                </a:solidFill>
              </a:rPr>
              <a:t>A regional proposal: September 2021</a:t>
            </a:r>
          </a:p>
          <a:p>
            <a:pPr>
              <a:lnSpc>
                <a:spcPct val="120000"/>
              </a:lnSpc>
            </a:pPr>
            <a:r>
              <a:rPr lang="es-DO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>
                <a:solidFill>
                  <a:srgbClr val="000000"/>
                </a:solidFill>
                <a:latin typeface="Calibri" panose="020F0502020204030204" pitchFamily="34" charset="0"/>
              </a:rPr>
              <a:t>Latin American International Synchrotron for Technology, Analysis and Development</a:t>
            </a:r>
            <a:r>
              <a:rPr lang="it-IT" sz="8000" b="1" dirty="0"/>
              <a:t> 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es-DO" sz="9600" b="1" dirty="0">
                <a:latin typeface="Lucida Bright" panose="02040602050505020304" pitchFamily="18" charset="0"/>
                <a:hlinkClick r:id="rId3"/>
              </a:rPr>
              <a:t>  </a:t>
            </a:r>
            <a:r>
              <a:rPr lang="es-DO" sz="7200" b="1" u="sng" dirty="0" err="1">
                <a:latin typeface="Lucida Bright" panose="02040602050505020304" pitchFamily="18" charset="0"/>
                <a:hlinkClick r:id="rId3"/>
              </a:rPr>
              <a:t>ht</a:t>
            </a:r>
            <a:r>
              <a:rPr lang="en-US" sz="7200" b="1" u="sng" dirty="0">
                <a:latin typeface="Lucida Bright" panose="02040602050505020304" pitchFamily="18" charset="0"/>
                <a:hlinkClick r:id="rId3"/>
              </a:rPr>
              <a:t>tps://arxiv.org/abs/2109.11979</a:t>
            </a:r>
            <a:endParaRPr lang="en-US" sz="7200" b="1" u="sng" dirty="0">
              <a:latin typeface="Lucida Bright" panose="020406020505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9600" b="1" dirty="0">
                <a:latin typeface="Lucida Bright" panose="02040602050505020304" pitchFamily="18" charset="0"/>
              </a:rPr>
              <a:t>A Synchrotron as Accelerator of Science Development in Central American and the Caribbean</a:t>
            </a:r>
          </a:p>
          <a:p>
            <a:pPr>
              <a:lnSpc>
                <a:spcPct val="120000"/>
              </a:lnSpc>
            </a:pPr>
            <a:r>
              <a:rPr lang="es-DO" sz="7200" b="1" dirty="0">
                <a:solidFill>
                  <a:srgbClr val="00B0F0"/>
                </a:solidFill>
                <a:latin typeface="Lucida Bright" panose="020406020505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Galileo Violini</a:t>
            </a:r>
            <a:r>
              <a:rPr lang="es-DO" sz="7200" b="1" dirty="0">
                <a:solidFill>
                  <a:srgbClr val="00B0F0"/>
                </a:solidFill>
                <a:latin typeface="Lucida Bright" panose="02040602050505020304" pitchFamily="18" charset="0"/>
              </a:rPr>
              <a:t>, </a:t>
            </a:r>
            <a:r>
              <a:rPr lang="es-DO" sz="7200" b="1" dirty="0">
                <a:solidFill>
                  <a:srgbClr val="00B0F0"/>
                </a:solidFill>
                <a:latin typeface="Lucida Bright" panose="020406020505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</a:t>
            </a:r>
            <a:r>
              <a:rPr lang="es-DO" sz="7200" b="1" dirty="0">
                <a:solidFill>
                  <a:srgbClr val="00B0F0"/>
                </a:solidFill>
                <a:latin typeface="Lucida Bright" panose="020406020505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í</a:t>
            </a:r>
            <a:r>
              <a:rPr lang="es-DO" sz="7200" b="1" dirty="0">
                <a:solidFill>
                  <a:srgbClr val="2998E3"/>
                </a:solidFill>
                <a:latin typeface="Lucida Bright" panose="020406020505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ctor </a:t>
            </a:r>
            <a:r>
              <a:rPr lang="es-DO" sz="7200" b="1" dirty="0">
                <a:solidFill>
                  <a:srgbClr val="00B0F0"/>
                </a:solidFill>
                <a:latin typeface="Lucida Bright" panose="020406020505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 Castaño</a:t>
            </a:r>
            <a:r>
              <a:rPr lang="es-DO" sz="7200" b="1" dirty="0">
                <a:solidFill>
                  <a:srgbClr val="00B0F0"/>
                </a:solidFill>
                <a:latin typeface="Lucida Bright" panose="02040602050505020304" pitchFamily="18" charset="0"/>
              </a:rPr>
              <a:t>, </a:t>
            </a:r>
            <a:r>
              <a:rPr lang="es-DO" sz="7200" b="1" dirty="0">
                <a:solidFill>
                  <a:srgbClr val="00B0F0"/>
                </a:solidFill>
                <a:latin typeface="Lucida Bright" panose="020406020505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Juan Alfonso Fuentes Soria</a:t>
            </a:r>
            <a:r>
              <a:rPr lang="es-DO" sz="7200" b="1" dirty="0">
                <a:solidFill>
                  <a:srgbClr val="00B0F0"/>
                </a:solidFill>
                <a:latin typeface="Lucida Bright" panose="02040602050505020304" pitchFamily="18" charset="0"/>
              </a:rPr>
              <a:t>, </a:t>
            </a:r>
            <a:r>
              <a:rPr lang="es-DO" sz="7200" b="1" dirty="0">
                <a:solidFill>
                  <a:srgbClr val="00B0F0"/>
                </a:solidFill>
                <a:latin typeface="Lucida Bright" panose="020406020505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Plácido Gómez Ramírez</a:t>
            </a:r>
            <a:r>
              <a:rPr lang="es-DO" sz="7200" b="1" dirty="0">
                <a:solidFill>
                  <a:srgbClr val="00B0F0"/>
                </a:solidFill>
                <a:latin typeface="Lucida Bright" panose="02040602050505020304" pitchFamily="18" charset="0"/>
              </a:rPr>
              <a:t>, </a:t>
            </a:r>
            <a:r>
              <a:rPr lang="es-DO" sz="7200" b="1" dirty="0">
                <a:solidFill>
                  <a:srgbClr val="00B0F0"/>
                </a:solidFill>
                <a:latin typeface="Lucida Bright" panose="020406020505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Gregorio Medrano Asensio</a:t>
            </a:r>
            <a:r>
              <a:rPr lang="es-DO" sz="7200" b="1" dirty="0">
                <a:solidFill>
                  <a:srgbClr val="00B0F0"/>
                </a:solidFill>
                <a:latin typeface="Lucida Bright" panose="02040602050505020304" pitchFamily="18" charset="0"/>
              </a:rPr>
              <a:t>, </a:t>
            </a:r>
            <a:r>
              <a:rPr lang="es-DO" sz="7200" b="1" dirty="0">
                <a:solidFill>
                  <a:srgbClr val="00B0F0"/>
                </a:solidFill>
                <a:latin typeface="Lucida Bright" panose="02040602050505020304" pitchFamily="18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Eduardo Posada</a:t>
            </a:r>
            <a:r>
              <a:rPr lang="es-DO" sz="7200" b="1" dirty="0">
                <a:solidFill>
                  <a:srgbClr val="00B0F0"/>
                </a:solidFill>
                <a:latin typeface="Lucida Bright" panose="02040602050505020304" pitchFamily="18" charset="0"/>
              </a:rPr>
              <a:t>, </a:t>
            </a:r>
            <a:r>
              <a:rPr lang="es-DO" sz="7200" b="1" dirty="0">
                <a:solidFill>
                  <a:srgbClr val="2998E3"/>
                </a:solidFill>
                <a:latin typeface="Lucida Bright" panose="02040602050505020304" pitchFamily="18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Carlos </a:t>
            </a:r>
            <a:r>
              <a:rPr lang="es-DO" sz="7200" b="1" dirty="0" err="1">
                <a:solidFill>
                  <a:srgbClr val="00B0F0"/>
                </a:solidFill>
                <a:latin typeface="Lucida Bright" panose="02040602050505020304" pitchFamily="18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Rudamas</a:t>
            </a:r>
            <a:endParaRPr lang="es-DO" sz="7200" b="1" dirty="0">
              <a:solidFill>
                <a:srgbClr val="00B0F0"/>
              </a:solidFill>
              <a:latin typeface="Lucida Bright" panose="02040602050505020304" pitchFamily="18" charset="0"/>
            </a:endParaRPr>
          </a:p>
          <a:p>
            <a:pPr>
              <a:lnSpc>
                <a:spcPct val="120000"/>
              </a:lnSpc>
            </a:pPr>
            <a:endParaRPr lang="es-DO" sz="7200" b="1" dirty="0">
              <a:solidFill>
                <a:srgbClr val="00B0F0"/>
              </a:solidFill>
              <a:latin typeface="Lucida Bright" panose="02040602050505020304" pitchFamily="18" charset="0"/>
            </a:endParaRPr>
          </a:p>
          <a:p>
            <a:pPr>
              <a:lnSpc>
                <a:spcPct val="120000"/>
              </a:lnSpc>
            </a:pPr>
            <a:r>
              <a:rPr lang="es-DO" sz="9600" dirty="0" err="1">
                <a:solidFill>
                  <a:srgbClr val="FF0000"/>
                </a:solidFill>
              </a:rPr>
              <a:t>Since</a:t>
            </a:r>
            <a:r>
              <a:rPr lang="es-DO" sz="9600" dirty="0">
                <a:solidFill>
                  <a:srgbClr val="FF0000"/>
                </a:solidFill>
              </a:rPr>
              <a:t> </a:t>
            </a:r>
            <a:r>
              <a:rPr lang="es-DO" sz="9600" dirty="0" err="1">
                <a:solidFill>
                  <a:srgbClr val="FF0000"/>
                </a:solidFill>
              </a:rPr>
              <a:t>then</a:t>
            </a:r>
            <a:r>
              <a:rPr lang="es-DO" sz="9600" dirty="0">
                <a:solidFill>
                  <a:srgbClr val="FF0000"/>
                </a:solidFill>
              </a:rPr>
              <a:t>, </a:t>
            </a:r>
            <a:r>
              <a:rPr lang="es-DO" sz="9600" dirty="0" err="1">
                <a:solidFill>
                  <a:srgbClr val="FF0000"/>
                </a:solidFill>
              </a:rPr>
              <a:t>several</a:t>
            </a:r>
            <a:r>
              <a:rPr lang="es-DO" sz="9600" dirty="0">
                <a:solidFill>
                  <a:srgbClr val="FF0000"/>
                </a:solidFill>
              </a:rPr>
              <a:t> </a:t>
            </a:r>
            <a:r>
              <a:rPr lang="es-DO" sz="9600" dirty="0" err="1">
                <a:solidFill>
                  <a:srgbClr val="FF0000"/>
                </a:solidFill>
              </a:rPr>
              <a:t>promotion</a:t>
            </a:r>
            <a:r>
              <a:rPr lang="es-DO" sz="9600" dirty="0">
                <a:solidFill>
                  <a:srgbClr val="FF0000"/>
                </a:solidFill>
              </a:rPr>
              <a:t> </a:t>
            </a:r>
            <a:r>
              <a:rPr lang="es-DO" sz="9600" dirty="0" err="1">
                <a:solidFill>
                  <a:srgbClr val="FF0000"/>
                </a:solidFill>
              </a:rPr>
              <a:t>activities</a:t>
            </a:r>
            <a:r>
              <a:rPr lang="es-DO" sz="9600" dirty="0">
                <a:solidFill>
                  <a:srgbClr val="FF0000"/>
                </a:solidFill>
              </a:rPr>
              <a:t>: CILAC </a:t>
            </a:r>
            <a:r>
              <a:rPr lang="es-DO" sz="9600" dirty="0" err="1">
                <a:solidFill>
                  <a:srgbClr val="FF0000"/>
                </a:solidFill>
              </a:rPr>
              <a:t>Forum</a:t>
            </a:r>
            <a:r>
              <a:rPr lang="es-DO" sz="9600" dirty="0">
                <a:solidFill>
                  <a:srgbClr val="FF0000"/>
                </a:solidFill>
              </a:rPr>
              <a:t>, </a:t>
            </a:r>
            <a:r>
              <a:rPr lang="es-DO" sz="9600" dirty="0" err="1">
                <a:solidFill>
                  <a:srgbClr val="FF0000"/>
                </a:solidFill>
              </a:rPr>
              <a:t>Dec</a:t>
            </a:r>
            <a:r>
              <a:rPr lang="es-DO" sz="9600" dirty="0">
                <a:solidFill>
                  <a:srgbClr val="FF0000"/>
                </a:solidFill>
              </a:rPr>
              <a:t>. 2024- 60 </a:t>
            </a:r>
            <a:r>
              <a:rPr lang="es-DO" sz="9600" dirty="0" err="1">
                <a:solidFill>
                  <a:srgbClr val="FF0000"/>
                </a:solidFill>
              </a:rPr>
              <a:t>speakers</a:t>
            </a:r>
            <a:r>
              <a:rPr lang="es-DO" sz="9600" dirty="0">
                <a:solidFill>
                  <a:srgbClr val="FF0000"/>
                </a:solidFill>
              </a:rPr>
              <a:t>, 6 </a:t>
            </a:r>
            <a:r>
              <a:rPr lang="es-DO" sz="9600" dirty="0" err="1">
                <a:solidFill>
                  <a:srgbClr val="FF0000"/>
                </a:solidFill>
              </a:rPr>
              <a:t>directors</a:t>
            </a:r>
            <a:r>
              <a:rPr lang="es-DO" sz="9600" dirty="0">
                <a:solidFill>
                  <a:srgbClr val="FF0000"/>
                </a:solidFill>
              </a:rPr>
              <a:t> </a:t>
            </a:r>
            <a:r>
              <a:rPr lang="es-DO" sz="9600" dirty="0" err="1">
                <a:solidFill>
                  <a:srgbClr val="FF0000"/>
                </a:solidFill>
              </a:rPr>
              <a:t>of</a:t>
            </a:r>
            <a:r>
              <a:rPr lang="es-DO" sz="9600" dirty="0">
                <a:solidFill>
                  <a:srgbClr val="FF0000"/>
                </a:solidFill>
              </a:rPr>
              <a:t> </a:t>
            </a:r>
            <a:r>
              <a:rPr lang="es-DO" sz="9600" dirty="0" err="1">
                <a:solidFill>
                  <a:srgbClr val="FF0000"/>
                </a:solidFill>
              </a:rPr>
              <a:t>Synchrotrons</a:t>
            </a:r>
            <a:endParaRPr lang="es-DO" sz="7200" dirty="0">
              <a:solidFill>
                <a:srgbClr val="00B0F0"/>
              </a:solidFill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																						</a:t>
            </a: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endParaRPr lang="es-DO" sz="10000" b="0" i="0" u="none" strike="noStrike" dirty="0">
              <a:solidFill>
                <a:srgbClr val="FF0000"/>
              </a:solidFill>
              <a:effectLst/>
              <a:latin typeface="Lucida Bright" panose="02040602050505020304" pitchFamily="18" charset="0"/>
            </a:endParaRPr>
          </a:p>
          <a:p>
            <a:pPr>
              <a:lnSpc>
                <a:spcPct val="120000"/>
              </a:lnSpc>
            </a:pPr>
            <a:endParaRPr lang="es-DO" sz="68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0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0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6000" dirty="0">
                <a:latin typeface="Lucida Bright" panose="020406020505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DO" sz="6000" dirty="0">
                <a:latin typeface="Lucida Grande"/>
              </a:rPr>
              <a:t> </a:t>
            </a:r>
            <a:endParaRPr lang="en-US" sz="6000" b="1" i="0" dirty="0">
              <a:solidFill>
                <a:srgbClr val="000000"/>
              </a:solidFill>
              <a:effectLst/>
              <a:latin typeface="Lucida Grande"/>
            </a:endParaRPr>
          </a:p>
          <a:p>
            <a:pPr>
              <a:lnSpc>
                <a:spcPct val="120000"/>
              </a:lnSpc>
              <a:buNone/>
            </a:pPr>
            <a:r>
              <a:rPr lang="en-US" sz="7200" dirty="0"/>
              <a:t>   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2995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8D8CD-0DF0-7801-8AD2-4CC4E387B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7F6B0773-2DEB-6482-711C-7F3D68197480}"/>
              </a:ext>
            </a:extLst>
          </p:cNvPr>
          <p:cNvSpPr txBox="1">
            <a:spLocks/>
          </p:cNvSpPr>
          <p:nvPr/>
        </p:nvSpPr>
        <p:spPr>
          <a:xfrm>
            <a:off x="0" y="-315416"/>
            <a:ext cx="9408003" cy="136815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b="1" dirty="0">
                <a:solidFill>
                  <a:schemeClr val="tx1"/>
                </a:solidFill>
              </a:rPr>
              <a:t>GCLSI Cost and Location</a:t>
            </a:r>
            <a:endParaRPr lang="es-DO" sz="4000" b="1" dirty="0">
              <a:solidFill>
                <a:schemeClr val="tx1"/>
              </a:solidFill>
            </a:endParaRPr>
          </a:p>
          <a:p>
            <a:pPr algn="ctr"/>
            <a:endParaRPr lang="es-DO" sz="4000" b="1" dirty="0">
              <a:solidFill>
                <a:schemeClr val="tx1"/>
              </a:solidFill>
            </a:endParaRP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EE092FB7-F593-7C26-FBD2-2B9841044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24" y="1556792"/>
            <a:ext cx="8964996" cy="4896544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Estimated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Around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 M UD $/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yr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over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years</a:t>
            </a:r>
            <a:endParaRPr lang="es-DO" sz="1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Financing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CERN-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endParaRPr lang="es-DO" sz="1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Compatible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GDPs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marginal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investment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oh S&amp;T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Location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decided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absence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political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decisions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possibilities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Mexico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Colombia,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Dominican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Republic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Jamaica,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Panama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Central American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Northern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Triangle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deserve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consideration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endParaRPr lang="es-DO" sz="6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																						</a:t>
            </a: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endParaRPr lang="es-DO" sz="10000" b="0" i="0" u="none" strike="noStrike" dirty="0">
              <a:solidFill>
                <a:srgbClr val="FF0000"/>
              </a:solidFill>
              <a:effectLst/>
              <a:latin typeface="Lucida Bright" panose="02040602050505020304" pitchFamily="18" charset="0"/>
            </a:endParaRPr>
          </a:p>
          <a:p>
            <a:pPr>
              <a:lnSpc>
                <a:spcPct val="120000"/>
              </a:lnSpc>
            </a:pPr>
            <a:endParaRPr lang="es-DO" sz="68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0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0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6000" dirty="0">
                <a:latin typeface="Lucida Bright" panose="020406020505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DO" sz="6000" dirty="0">
                <a:latin typeface="Lucida Grande"/>
              </a:rPr>
              <a:t> </a:t>
            </a:r>
            <a:endParaRPr lang="en-US" sz="6000" b="1" i="0" dirty="0">
              <a:solidFill>
                <a:srgbClr val="000000"/>
              </a:solidFill>
              <a:effectLst/>
              <a:latin typeface="Lucida Grande"/>
            </a:endParaRPr>
          </a:p>
          <a:p>
            <a:pPr>
              <a:lnSpc>
                <a:spcPct val="120000"/>
              </a:lnSpc>
              <a:buNone/>
            </a:pPr>
            <a:r>
              <a:rPr lang="en-US" sz="7200" dirty="0"/>
              <a:t>   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7724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3847E8-BDD6-A6F8-3365-85DF77726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DAD788F0-BC7B-CE47-6098-F89DBFB52F45}"/>
              </a:ext>
            </a:extLst>
          </p:cNvPr>
          <p:cNvSpPr txBox="1">
            <a:spLocks/>
          </p:cNvSpPr>
          <p:nvPr/>
        </p:nvSpPr>
        <p:spPr>
          <a:xfrm>
            <a:off x="-132002" y="-171400"/>
            <a:ext cx="9408003" cy="8640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b="1" dirty="0">
                <a:solidFill>
                  <a:schemeClr val="tx1"/>
                </a:solidFill>
              </a:rPr>
              <a:t>Current Priority: Training</a:t>
            </a:r>
            <a:endParaRPr lang="es-DO" sz="4000" b="1" dirty="0">
              <a:solidFill>
                <a:schemeClr val="tx1"/>
              </a:solidFill>
            </a:endParaRP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3FF25212-8C61-B186-607B-07BD8F0D33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24" y="908720"/>
            <a:ext cx="8964996" cy="5544616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Mexico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a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sizeable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users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community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countries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users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Training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necessary</a:t>
            </a:r>
            <a:endParaRPr lang="es-DO" sz="1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SESAME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training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School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Universidad Distrital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Bogota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yearly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event</a:t>
            </a:r>
            <a:endParaRPr lang="es-DO" sz="1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Current</a:t>
            </a:r>
            <a:r>
              <a:rPr lang="es-DO" sz="12000">
                <a:latin typeface="Times New Roman" panose="02020603050405020304" pitchFamily="18" charset="0"/>
                <a:cs typeface="Times New Roman" panose="02020603050405020304" pitchFamily="18" charset="0"/>
              </a:rPr>
              <a:t> tentative program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schools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(UNAM-UAQ in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Mexico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WIU in Jamaica, UTECO in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Dominican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Republic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Possible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support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Physics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Frontiers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(ICTP) </a:t>
            </a:r>
          </a:p>
          <a:p>
            <a:pPr marL="0" indent="0">
              <a:lnSpc>
                <a:spcPct val="120000"/>
              </a:lnSpc>
              <a:buNone/>
            </a:pPr>
            <a:endParaRPr lang="es-DO" sz="6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																						</a:t>
            </a: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endParaRPr lang="es-DO" sz="10000" b="0" i="0" u="none" strike="noStrike" dirty="0">
              <a:solidFill>
                <a:srgbClr val="FF0000"/>
              </a:solidFill>
              <a:effectLst/>
              <a:latin typeface="Lucida Bright" panose="02040602050505020304" pitchFamily="18" charset="0"/>
            </a:endParaRPr>
          </a:p>
          <a:p>
            <a:pPr>
              <a:lnSpc>
                <a:spcPct val="120000"/>
              </a:lnSpc>
            </a:pPr>
            <a:endParaRPr lang="es-DO" sz="68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0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0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6000" dirty="0">
                <a:latin typeface="Lucida Bright" panose="020406020505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DO" sz="6000" dirty="0">
                <a:latin typeface="Lucida Grande"/>
              </a:rPr>
              <a:t> </a:t>
            </a:r>
            <a:endParaRPr lang="en-US" sz="6000" b="1" i="0" dirty="0">
              <a:solidFill>
                <a:srgbClr val="000000"/>
              </a:solidFill>
              <a:effectLst/>
              <a:latin typeface="Lucida Grande"/>
            </a:endParaRPr>
          </a:p>
          <a:p>
            <a:pPr>
              <a:lnSpc>
                <a:spcPct val="120000"/>
              </a:lnSpc>
              <a:buNone/>
            </a:pPr>
            <a:r>
              <a:rPr lang="en-US" sz="7200" dirty="0"/>
              <a:t>   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71855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C7DAD3-EE70-184D-EC99-4B7F776D4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3DB426D2-9907-E36E-746D-667E94125CCE}"/>
              </a:ext>
            </a:extLst>
          </p:cNvPr>
          <p:cNvSpPr txBox="1">
            <a:spLocks/>
          </p:cNvSpPr>
          <p:nvPr/>
        </p:nvSpPr>
        <p:spPr>
          <a:xfrm>
            <a:off x="-264003" y="-99392"/>
            <a:ext cx="9408003" cy="6926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DO" sz="4000" b="1" dirty="0">
                <a:solidFill>
                  <a:schemeClr val="tx1"/>
                </a:solidFill>
              </a:rPr>
              <a:t>A Global </a:t>
            </a:r>
            <a:r>
              <a:rPr lang="es-DO" sz="4000" b="1" dirty="0" err="1">
                <a:solidFill>
                  <a:schemeClr val="tx1"/>
                </a:solidFill>
              </a:rPr>
              <a:t>Program</a:t>
            </a:r>
            <a:r>
              <a:rPr lang="es-DO" sz="4000" b="1" dirty="0">
                <a:solidFill>
                  <a:schemeClr val="tx1"/>
                </a:solidFill>
              </a:rPr>
              <a:t> </a:t>
            </a:r>
            <a:r>
              <a:rPr lang="es-DO" sz="4000" b="1" dirty="0" err="1">
                <a:solidFill>
                  <a:schemeClr val="tx1"/>
                </a:solidFill>
              </a:rPr>
              <a:t>for</a:t>
            </a:r>
            <a:r>
              <a:rPr lang="es-DO" sz="4000" b="1" dirty="0">
                <a:solidFill>
                  <a:schemeClr val="tx1"/>
                </a:solidFill>
              </a:rPr>
              <a:t> Global South</a:t>
            </a: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FD6999D3-3C05-A6F3-07D6-552CC5C3D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24" y="593304"/>
            <a:ext cx="8964996" cy="5860032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Difficult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geopolitical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situation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multilateralism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althoughcertai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reason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behind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apply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light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Projects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global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Alliance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AfLS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projects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Iran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Uzbekistan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adl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Puerto Rico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goal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Strong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UNESCO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support</a:t>
            </a:r>
            <a:endParaRPr lang="es-DO" sz="1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Trieste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Declaration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November</a:t>
            </a:r>
            <a:r>
              <a:rPr lang="es-DO" sz="1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24, 2024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1200" dirty="0"/>
              <a:t>LAAAMP Project </a:t>
            </a:r>
            <a:r>
              <a:rPr lang="en-US" sz="11200" dirty="0" err="1"/>
              <a:t>recognised</a:t>
            </a:r>
            <a:r>
              <a:rPr lang="en-US" sz="11200" dirty="0"/>
              <a:t> by UNESCO as a flagship project of the Decade of Science for Sustainable Development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1200" dirty="0"/>
              <a:t> Next step: Meeting at UNESCO December 12 </a:t>
            </a:r>
            <a:endParaRPr lang="es-DO" sz="11200" dirty="0"/>
          </a:p>
          <a:p>
            <a:pPr marL="0" indent="0">
              <a:lnSpc>
                <a:spcPct val="120000"/>
              </a:lnSpc>
              <a:buNone/>
            </a:pPr>
            <a:endParaRPr lang="es-DO" sz="1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																						</a:t>
            </a: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endParaRPr lang="es-DO" sz="10000" b="0" i="0" u="none" strike="noStrike" dirty="0">
              <a:solidFill>
                <a:srgbClr val="FF0000"/>
              </a:solidFill>
              <a:effectLst/>
              <a:latin typeface="Lucida Bright" panose="02040602050505020304" pitchFamily="18" charset="0"/>
            </a:endParaRPr>
          </a:p>
          <a:p>
            <a:pPr>
              <a:lnSpc>
                <a:spcPct val="120000"/>
              </a:lnSpc>
            </a:pPr>
            <a:endParaRPr lang="es-DO" sz="68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0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0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6000" dirty="0">
                <a:latin typeface="Lucida Bright" panose="020406020505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DO" sz="6000" dirty="0">
                <a:latin typeface="Lucida Grande"/>
              </a:rPr>
              <a:t> </a:t>
            </a:r>
            <a:endParaRPr lang="en-US" sz="6000" b="1" i="0" dirty="0">
              <a:solidFill>
                <a:srgbClr val="000000"/>
              </a:solidFill>
              <a:effectLst/>
              <a:latin typeface="Lucida Grande"/>
            </a:endParaRPr>
          </a:p>
          <a:p>
            <a:pPr>
              <a:lnSpc>
                <a:spcPct val="120000"/>
              </a:lnSpc>
              <a:buNone/>
            </a:pPr>
            <a:r>
              <a:rPr lang="en-US" sz="7200" dirty="0"/>
              <a:t>   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54011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3379AA-25CE-CDFB-D816-DF923933A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43CBC809-FA67-93E5-3358-F9E13CA0699B}"/>
              </a:ext>
            </a:extLst>
          </p:cNvPr>
          <p:cNvSpPr txBox="1">
            <a:spLocks/>
          </p:cNvSpPr>
          <p:nvPr/>
        </p:nvSpPr>
        <p:spPr>
          <a:xfrm>
            <a:off x="-229046" y="0"/>
            <a:ext cx="9408003" cy="6926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b="1" dirty="0">
                <a:solidFill>
                  <a:schemeClr val="tx1"/>
                </a:solidFill>
              </a:rPr>
              <a:t>Political and Civil Society support</a:t>
            </a: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08A6D3AF-530C-14D1-9797-57044907D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24" y="908720"/>
            <a:ext cx="8964996" cy="5544616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Essential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Governmental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endorsement</a:t>
            </a:r>
            <a:endParaRPr lang="es-DO" sz="1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long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benefits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vs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immediate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investment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Low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political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endParaRPr lang="es-DO" sz="1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Illusion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academy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monolitic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support</a:t>
            </a:r>
            <a:endParaRPr lang="es-DO" sz="1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Essential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support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civil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large</a:t>
            </a:r>
            <a:endParaRPr lang="es-DO" sz="1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Temptation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cheaper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CLS </a:t>
            </a:r>
          </a:p>
          <a:p>
            <a:pPr marL="0" indent="0">
              <a:lnSpc>
                <a:spcPct val="120000"/>
              </a:lnSpc>
              <a:buNone/>
            </a:pPr>
            <a:endParaRPr lang="es-DO" sz="1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																						</a:t>
            </a: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endParaRPr lang="es-DO" sz="10000" b="0" i="0" u="none" strike="noStrike" dirty="0">
              <a:solidFill>
                <a:srgbClr val="FF0000"/>
              </a:solidFill>
              <a:effectLst/>
              <a:latin typeface="Lucida Bright" panose="02040602050505020304" pitchFamily="18" charset="0"/>
            </a:endParaRPr>
          </a:p>
          <a:p>
            <a:pPr>
              <a:lnSpc>
                <a:spcPct val="120000"/>
              </a:lnSpc>
            </a:pPr>
            <a:endParaRPr lang="es-DO" sz="68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0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0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6000" dirty="0">
                <a:latin typeface="Lucida Bright" panose="020406020505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DO" sz="6000" dirty="0">
                <a:latin typeface="Lucida Grande"/>
              </a:rPr>
              <a:t> </a:t>
            </a:r>
            <a:endParaRPr lang="en-US" sz="6000" b="1" i="0" dirty="0">
              <a:solidFill>
                <a:srgbClr val="000000"/>
              </a:solidFill>
              <a:effectLst/>
              <a:latin typeface="Lucida Grande"/>
            </a:endParaRPr>
          </a:p>
          <a:p>
            <a:pPr>
              <a:lnSpc>
                <a:spcPct val="120000"/>
              </a:lnSpc>
              <a:buNone/>
            </a:pPr>
            <a:r>
              <a:rPr lang="en-US" sz="7200" dirty="0"/>
              <a:t>   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18749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346128-7FDB-6F41-FAA5-33150CCCDD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CD856EA8-C3F1-E353-0B93-F7DC106D8738}"/>
              </a:ext>
            </a:extLst>
          </p:cNvPr>
          <p:cNvSpPr txBox="1">
            <a:spLocks/>
          </p:cNvSpPr>
          <p:nvPr/>
        </p:nvSpPr>
        <p:spPr>
          <a:xfrm>
            <a:off x="-264003" y="-99392"/>
            <a:ext cx="9408003" cy="6926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b="1" dirty="0">
                <a:solidFill>
                  <a:schemeClr val="tx1"/>
                </a:solidFill>
              </a:rPr>
              <a:t>C</a:t>
            </a:r>
            <a:r>
              <a:rPr lang="es-DO" sz="4000" b="1" dirty="0">
                <a:solidFill>
                  <a:schemeClr val="tx1"/>
                </a:solidFill>
              </a:rPr>
              <a:t>LS: </a:t>
            </a:r>
            <a:r>
              <a:rPr lang="es-DO" sz="4000" b="1" dirty="0" err="1">
                <a:solidFill>
                  <a:schemeClr val="tx1"/>
                </a:solidFill>
              </a:rPr>
              <a:t>an</a:t>
            </a:r>
            <a:r>
              <a:rPr lang="es-DO" sz="4000" b="1" dirty="0">
                <a:solidFill>
                  <a:schemeClr val="tx1"/>
                </a:solidFill>
              </a:rPr>
              <a:t> Alternative </a:t>
            </a:r>
            <a:r>
              <a:rPr lang="es-DO" sz="4000" b="1" dirty="0" err="1">
                <a:solidFill>
                  <a:schemeClr val="tx1"/>
                </a:solidFill>
              </a:rPr>
              <a:t>or</a:t>
            </a:r>
            <a:r>
              <a:rPr lang="es-DO" sz="4000" b="1" dirty="0">
                <a:solidFill>
                  <a:schemeClr val="tx1"/>
                </a:solidFill>
              </a:rPr>
              <a:t> a </a:t>
            </a:r>
            <a:r>
              <a:rPr lang="es-DO" sz="4000" b="1" dirty="0" err="1">
                <a:solidFill>
                  <a:schemeClr val="tx1"/>
                </a:solidFill>
              </a:rPr>
              <a:t>Support</a:t>
            </a:r>
            <a:endParaRPr lang="es-DO" sz="4000" b="1" dirty="0">
              <a:solidFill>
                <a:schemeClr val="tx1"/>
              </a:solidFill>
            </a:endParaRPr>
          </a:p>
        </p:txBody>
      </p:sp>
      <p:sp>
        <p:nvSpPr>
          <p:cNvPr id="2" name="Segnaposto contenuto 2">
            <a:extLst>
              <a:ext uri="{FF2B5EF4-FFF2-40B4-BE49-F238E27FC236}">
                <a16:creationId xmlns:a16="http://schemas.microsoft.com/office/drawing/2014/main" id="{043998A2-7BD7-FE26-F8E6-4CA66D76B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24" y="908720"/>
            <a:ext cx="8964996" cy="5544616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CLS are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cheaper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magnitude</a:t>
            </a:r>
            <a:endParaRPr lang="es-DO" sz="1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Pro: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Excellent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endParaRPr lang="es-DO" sz="1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Con: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less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beamlines</a:t>
            </a:r>
            <a:endParaRPr lang="es-DO" sz="1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limited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scope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minded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vs.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Possibility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creating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broad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scientific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ecosystem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Brazil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20000"/>
              </a:lnSpc>
              <a:buNone/>
            </a:pPr>
            <a:endParaRPr lang="es-DO" sz="1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case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play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interesting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role as a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tool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political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support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pffering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concrete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infrastructures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provide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benefitting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DO" sz="1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population</a:t>
            </a:r>
            <a:r>
              <a:rPr lang="es-DO" sz="1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endParaRPr lang="es-DO" sz="6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6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8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																								</a:t>
            </a: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endParaRPr lang="es-DO" sz="10000" b="0" i="0" u="none" strike="noStrike" dirty="0">
              <a:solidFill>
                <a:srgbClr val="FF0000"/>
              </a:solidFill>
              <a:effectLst/>
              <a:latin typeface="Lucida Bright" panose="02040602050505020304" pitchFamily="18" charset="0"/>
            </a:endParaRPr>
          </a:p>
          <a:p>
            <a:pPr>
              <a:lnSpc>
                <a:spcPct val="120000"/>
              </a:lnSpc>
            </a:pPr>
            <a:endParaRPr lang="es-DO" sz="68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0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endParaRPr lang="es-DO" sz="6000" dirty="0">
              <a:latin typeface="Lucida Bright" panose="020406020505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s-DO" sz="6000" dirty="0">
                <a:latin typeface="Lucida Bright" panose="020406020505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DO" sz="6000" dirty="0">
                <a:latin typeface="Lucida Grande"/>
              </a:rPr>
              <a:t> </a:t>
            </a:r>
            <a:endParaRPr lang="en-US" sz="6000" b="1" i="0" dirty="0">
              <a:solidFill>
                <a:srgbClr val="000000"/>
              </a:solidFill>
              <a:effectLst/>
              <a:latin typeface="Lucida Grande"/>
            </a:endParaRPr>
          </a:p>
          <a:p>
            <a:pPr>
              <a:lnSpc>
                <a:spcPct val="120000"/>
              </a:lnSpc>
              <a:buNone/>
            </a:pPr>
            <a:r>
              <a:rPr lang="en-US" sz="7200" dirty="0"/>
              <a:t>   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3963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304880" y="55876"/>
            <a:ext cx="8072065" cy="91014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 ambitious a goal?</a:t>
            </a:r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085B0087-FDEB-786E-691C-A5EA77DEE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011" y="1197207"/>
            <a:ext cx="7543801" cy="4463586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600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don't think so. In any case, the alternative is to perpetuate scientific underdevelopment and watch the gap with first-world science widen, cultivating the vain illusion that innovation, open science, the two current topics (with research only in the First World and a strong bias of restrictions): AI and QC or other similar popular mantras will rescue developing countries from a condition of subordination that should call into question the reality and scope of their own sovereignty</a:t>
            </a:r>
            <a:r>
              <a:rPr lang="en-US" sz="2600" kern="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s-DO" sz="2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12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10168</TotalTime>
  <Words>884</Words>
  <Application>Microsoft Office PowerPoint</Application>
  <PresentationFormat>Presentación en pantalla (4:3)</PresentationFormat>
  <Paragraphs>208</Paragraphs>
  <Slides>10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Calbri (Cuerpo)</vt:lpstr>
      <vt:lpstr>Calibri</vt:lpstr>
      <vt:lpstr>Calibri Light</vt:lpstr>
      <vt:lpstr>Lucida Bright</vt:lpstr>
      <vt:lpstr>Lucida Grande</vt:lpstr>
      <vt:lpstr>Times New Roman</vt:lpstr>
      <vt:lpstr>Retrospección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Gloria Naranjo Africano</dc:creator>
  <cp:lastModifiedBy>Galileo Violini</cp:lastModifiedBy>
  <cp:revision>598</cp:revision>
  <dcterms:created xsi:type="dcterms:W3CDTF">2012-01-20T13:08:42Z</dcterms:created>
  <dcterms:modified xsi:type="dcterms:W3CDTF">2025-11-16T19:33:07Z</dcterms:modified>
</cp:coreProperties>
</file>