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Montserrat Bold" charset="1" panose="00000800000000000000"/>
      <p:regular r:id="rId22"/>
    </p:embeddedFont>
    <p:embeddedFont>
      <p:font typeface="Open Sans" charset="1" panose="00000000000000000000"/>
      <p:regular r:id="rId23"/>
    </p:embeddedFont>
    <p:embeddedFont>
      <p:font typeface="Montserrat Italics" charset="1" panose="00000500000000000000"/>
      <p:regular r:id="rId24"/>
    </p:embeddedFont>
    <p:embeddedFont>
      <p:font typeface="Poppins Italics" charset="1" panose="00000500000000000000"/>
      <p:regular r:id="rId25"/>
    </p:embeddedFont>
    <p:embeddedFont>
      <p:font typeface="Poppins" charset="1" panose="00000500000000000000"/>
      <p:regular r:id="rId26"/>
    </p:embeddedFont>
    <p:embeddedFont>
      <p:font typeface="Poppins Bold" charset="1" panose="00000800000000000000"/>
      <p:regular r:id="rId27"/>
    </p:embeddedFont>
    <p:embeddedFont>
      <p:font typeface="Canva Sans Bold" charset="1" panose="020B0803030501040103"/>
      <p:regular r:id="rId28"/>
    </p:embeddedFont>
    <p:embeddedFont>
      <p:font typeface="Open Sans Bold" charset="1" panose="00000000000000000000"/>
      <p:regular r:id="rId31"/>
    </p:embeddedFont>
    <p:embeddedFont>
      <p:font typeface="Montserrat" charset="1" panose="0000050000000000000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notesMasters/notesMaster1.xml" Type="http://schemas.openxmlformats.org/officeDocument/2006/relationships/notesMaster"/><Relationship Id="rId2" Target="presProps.xml" Type="http://schemas.openxmlformats.org/officeDocument/2006/relationships/presProps"/><Relationship Id="rId20" Target="theme/theme2.xml" Type="http://schemas.openxmlformats.org/officeDocument/2006/relationships/theme"/><Relationship Id="rId21" Target="notesSlides/notesSlide1.xml" Type="http://schemas.openxmlformats.org/officeDocument/2006/relationships/note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notesSlides/notesSlide2.xml" Type="http://schemas.openxmlformats.org/officeDocument/2006/relationships/notesSlide"/><Relationship Id="rId3" Target="viewProps.xml" Type="http://schemas.openxmlformats.org/officeDocument/2006/relationships/viewProps"/><Relationship Id="rId30" Target="notesSlides/notesSlide3.xml" Type="http://schemas.openxmlformats.org/officeDocument/2006/relationships/notesSlide"/><Relationship Id="rId31" Target="fonts/font31.fntdata" Type="http://schemas.openxmlformats.org/officeDocument/2006/relationships/font"/><Relationship Id="rId32" Target="notesSlides/notesSlide4.xml" Type="http://schemas.openxmlformats.org/officeDocument/2006/relationships/notesSlide"/><Relationship Id="rId33" Target="fonts/font33.fntdata" Type="http://schemas.openxmlformats.org/officeDocument/2006/relationships/font"/><Relationship Id="rId34" Target="notesSlides/notesSlide5.xml" Type="http://schemas.openxmlformats.org/officeDocument/2006/relationships/notesSlide"/><Relationship Id="rId35" Target="notesSlides/notesSlide6.xml" Type="http://schemas.openxmlformats.org/officeDocument/2006/relationships/notesSlide"/><Relationship Id="rId36" Target="notesSlides/notesSlide7.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Africa’s scientific story is entering a new chapter by purpose.</a:t>
            </a:r>
          </a:p>
          <a:p>
            <a:r>
              <a:rPr lang="en-US"/>
              <a:t/>
            </a:r>
          </a:p>
          <a:p>
            <a:r>
              <a:rPr lang="en-US"/>
              <a:t>The Africa Quantum Consortium (AQC) - standing proudly on the shoulders of, and in partnership with, the African Physical Society (AfPS) and the African Light Source (AfLS) - brings new energy, structure, and continental alignment to Africa’s quantum march toward scientific sovereignty.</a:t>
            </a:r>
          </a:p>
          <a:p>
            <a:r>
              <a:rPr lang="en-US"/>
              <a:t/>
            </a:r>
          </a:p>
          <a:p>
            <a:r>
              <a:rPr lang="en-US"/>
              <a:t>Together, our institutions form a living continuum of leadership:</a:t>
            </a:r>
          </a:p>
          <a:p>
            <a:r>
              <a:rPr lang="en-US"/>
              <a:t>AfPS united Africa’s physicists and gave the continent a voice in global science.</a:t>
            </a:r>
          </a:p>
          <a:p>
            <a:r>
              <a:rPr lang="en-US"/>
              <a:t/>
            </a:r>
          </a:p>
          <a:p>
            <a:r>
              <a:rPr lang="en-US"/>
              <a:t/>
            </a:r>
          </a:p>
          <a:p>
            <a:r>
              <a:rPr lang="en-US"/>
              <a:t>AfLS envisioned the infrastructure to unlock Africa’s research and development capacity from materials science to medical frontiers.</a:t>
            </a:r>
          </a:p>
          <a:p>
            <a:r>
              <a:rPr lang="en-US"/>
              <a:t/>
            </a:r>
          </a:p>
          <a:p>
            <a:r>
              <a:rPr lang="en-US"/>
              <a:t/>
            </a:r>
          </a:p>
          <a:p>
            <a:r>
              <a:rPr lang="en-US"/>
              <a:t>AQC connects these legacies to the future - embedding quantum science and technology within Africa’s broader strategy for Big Science and Big Goals.</a:t>
            </a:r>
          </a:p>
          <a:p>
            <a:r>
              <a:rPr lang="en-US"/>
              <a:t/>
            </a:r>
          </a:p>
          <a:p>
            <a:r>
              <a:rPr lang="en-US"/>
              <a:t/>
            </a:r>
          </a:p>
          <a:p>
            <a:r>
              <a:rPr lang="en-US"/>
              <a:t>AQC’s role is to bridge research, industry, and policy to transform Africa from a participant to an architect.</a:t>
            </a:r>
          </a:p>
          <a:p>
            <a:r>
              <a:rPr lang="en-US"/>
              <a:t/>
            </a:r>
          </a:p>
          <a:p>
            <a:r>
              <a:rPr lang="en-US"/>
              <a:t>Rooted in quantum, yet expansive in vision, AQC aligns the continent’s scientific ecosystem toward a shared destination - impact, independence, and innovation.</a:t>
            </a:r>
          </a:p>
          <a:p>
            <a:r>
              <a:rPr lang="en-US"/>
              <a:t/>
            </a:r>
          </a:p>
          <a:p>
            <a:r>
              <a:rPr lang="en-US"/>
              <a:t>This session unveils the architecture of that journey:</a:t>
            </a:r>
          </a:p>
          <a:p>
            <a:r>
              <a:rPr lang="en-US"/>
              <a:t>The State of Quantum in Africa White Paper - a data-driven snapshot of where we stand.</a:t>
            </a:r>
          </a:p>
          <a:p>
            <a:r>
              <a:rPr lang="en-US"/>
              <a:t/>
            </a:r>
          </a:p>
          <a:p>
            <a:r>
              <a:rPr lang="en-US"/>
              <a:t/>
            </a:r>
          </a:p>
          <a:p>
            <a:r>
              <a:rPr lang="en-US"/>
              <a:t>The Quantum Compact - a continental manifesto for scientific sovereignty. An extract of this compact is reflected in the ASFAP initiative.</a:t>
            </a:r>
          </a:p>
          <a:p>
            <a:r>
              <a:rPr lang="en-US"/>
              <a:t/>
            </a:r>
          </a:p>
          <a:p>
            <a:r>
              <a:rPr lang="en-US"/>
              <a:t>The Pan-African Quantum Hackathon — the proving ground for Africa’s next generation of innovators.</a:t>
            </a:r>
          </a:p>
          <a:p>
            <a:r>
              <a:rPr lang="en-US"/>
              <a:t/>
            </a:r>
          </a:p>
          <a:p>
            <a:r>
              <a:rPr lang="en-US"/>
              <a:t>The Quantum Circle Roundtable on Dec 12 showcasing women leadership in quantum in Africa.</a:t>
            </a:r>
          </a:p>
          <a:p>
            <a:r>
              <a:rPr lang="en-US"/>
              <a:t/>
            </a:r>
          </a:p>
          <a:p>
            <a:r>
              <a:rPr lang="en-US"/>
              <a:t/>
            </a:r>
          </a:p>
          <a:p>
            <a:r>
              <a:rPr lang="en-US"/>
              <a:t>And the proposed IYQ Africa Leaders Roundtable — a unifying platform to align leadership and strategy beyond 2025 at IYQ closing ceremony.</a:t>
            </a:r>
          </a:p>
          <a:p>
            <a:r>
              <a:rPr lang="en-US"/>
              <a:t/>
            </a:r>
          </a:p>
          <a:p>
            <a:r>
              <a:rPr lang="en-US"/>
              <a:t/>
            </a:r>
          </a:p>
          <a:p>
            <a:r>
              <a:rPr lang="en-US"/>
              <a:t>Big Science. Big Goals. </a:t>
            </a:r>
          </a:p>
          <a:p>
            <a:r>
              <a:rPr lang="en-US"/>
              <a:t>From vision to impact together. Now!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world is paying attention to Africa because of quantum this year. But attention doesn’t last forever. Our job is to turn this short moment of attention into something that keeps going, grows, and actually builds real tools and systems that last.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AQC connects research, talent, and policy — making Africa the easiest place to do quantum science.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Access. Coordination. Inclusion. Innovation. Ownership.</a:t>
            </a:r>
          </a:p>
          <a:p>
            <a:r>
              <a:rPr lang="en-US"/>
              <a:t> These are the pillars of our scientific freedom.</a:t>
            </a:r>
          </a:p>
          <a:p>
            <a:r>
              <a:rPr lang="en-US"/>
              <a:t/>
            </a:r>
          </a:p>
          <a:p>
            <a:r>
              <a:rPr lang="en-US"/>
              <a:t>The Pan-African Quantum Hackathon is our discovery lab — connecting students, researchers, and startups across borders... to learn quantum and build Africa’s solutions with it.</a:t>
            </a:r>
          </a:p>
          <a:p>
            <a:r>
              <a:rPr lang="en-US"/>
              <a:t/>
            </a:r>
          </a:p>
          <a:p>
            <a:r>
              <a:rPr lang="en-US"/>
              <a:t>We are proposing the Africa Quantum Roundtable — a high-level IYQ 2025 side event to bring ministers, scientists, and innovators to one table. Help us make it happen.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Inspired by the fact that Every time Africa builds in isolation, someone else patents our future.</a:t>
            </a:r>
          </a:p>
          <a:p>
            <a:r>
              <a:rPr lang="en-US"/>
              <a:t/>
            </a:r>
          </a:p>
          <a:p>
            <a:r>
              <a:rPr lang="en-US"/>
              <a:t>Every time we wait, someone else defines the rules.</a:t>
            </a:r>
          </a:p>
          <a:p>
            <a:r>
              <a:rPr lang="en-US"/>
              <a:t/>
            </a:r>
          </a:p>
          <a:p>
            <a:r>
              <a:rPr lang="en-US"/>
              <a:t>But every time we act together — we shift history.</a:t>
            </a:r>
          </a:p>
          <a:p>
            <a:r>
              <a:rPr lang="en-US"/>
              <a:t/>
            </a:r>
          </a:p>
          <a:p>
            <a:r>
              <a:rPr lang="en-US"/>
              <a:t>UNITE</a:t>
            </a:r>
          </a:p>
          <a:p>
            <a:r>
              <a:rPr lang="en-US"/>
              <a:t>Pan-African network engine.</a:t>
            </a:r>
          </a:p>
          <a:p>
            <a:r>
              <a:rPr lang="en-US"/>
              <a:t>Connects leaders, ecosystems, and initiatives.</a:t>
            </a:r>
          </a:p>
          <a:p>
            <a:r>
              <a:rPr lang="en-US"/>
              <a:t>Ends fragmentation.</a:t>
            </a:r>
          </a:p>
          <a:p>
            <a:r>
              <a:rPr lang="en-US"/>
              <a:t>We move as one or we don’t move.</a:t>
            </a:r>
          </a:p>
          <a:p>
            <a:r>
              <a:rPr lang="en-US"/>
              <a:t/>
            </a:r>
          </a:p>
          <a:p>
            <a:r>
              <a:rPr lang="en-US"/>
              <a:t>CLARIFY</a:t>
            </a:r>
          </a:p>
          <a:p>
            <a:r>
              <a:rPr lang="en-US"/>
              <a:t>Shared goals, language, and standards.</a:t>
            </a:r>
          </a:p>
          <a:p>
            <a:r>
              <a:rPr lang="en-US"/>
              <a:t>Defines the trajectory.</a:t>
            </a:r>
          </a:p>
          <a:p>
            <a:r>
              <a:rPr lang="en-US"/>
              <a:t>No duplication. No drift.</a:t>
            </a:r>
          </a:p>
          <a:p>
            <a:r>
              <a:rPr lang="en-US"/>
              <a:t>Execution becomes coherent.</a:t>
            </a:r>
          </a:p>
          <a:p>
            <a:r>
              <a:rPr lang="en-US"/>
              <a:t/>
            </a:r>
          </a:p>
          <a:p>
            <a:r>
              <a:rPr lang="en-US"/>
              <a:t>INFLUENCE</a:t>
            </a:r>
          </a:p>
          <a:p>
            <a:r>
              <a:rPr lang="en-US"/>
              <a:t>Africa shapes the global quantum agenda.</a:t>
            </a:r>
          </a:p>
          <a:p>
            <a:r>
              <a:rPr lang="en-US"/>
              <a:t>From consumer to contributor to co-architect.</a:t>
            </a:r>
          </a:p>
          <a:p>
            <a:r>
              <a:rPr lang="en-US"/>
              <a:t>We don’t wait for seats; we build tables.</a:t>
            </a:r>
          </a:p>
          <a:p>
            <a:r>
              <a:rPr lang="en-US"/>
              <a:t/>
            </a:r>
          </a:p>
          <a:p>
            <a:r>
              <a:rPr lang="en-US"/>
              <a:t>FUND</a:t>
            </a:r>
          </a:p>
          <a:p>
            <a:r>
              <a:rPr lang="en-US"/>
              <a:t>AQC mobilizes blended finance.</a:t>
            </a:r>
          </a:p>
          <a:p>
            <a:r>
              <a:rPr lang="en-US"/>
              <a:t>Catalytic capital, venture pathways, and national co-investment.</a:t>
            </a:r>
          </a:p>
          <a:p>
            <a:r>
              <a:rPr lang="en-US"/>
              <a:t>We build the economic engine that sustains the ecosystem.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Catalyst, Not the Whole Budget</a:t>
            </a:r>
          </a:p>
          <a:p>
            <a:r>
              <a:rPr lang="en-US"/>
              <a:t>This money is the spark that starts everything.</a:t>
            </a:r>
          </a:p>
          <a:p>
            <a:r>
              <a:rPr lang="en-US"/>
              <a:t>It reduces the risk so bigger partners can join in.</a:t>
            </a:r>
          </a:p>
          <a:p>
            <a:r>
              <a:rPr lang="en-US"/>
              <a:t/>
            </a:r>
          </a:p>
          <a:p>
            <a:r>
              <a:rPr lang="en-US"/>
              <a:t>3–5x Multiplier</a:t>
            </a:r>
          </a:p>
          <a:p>
            <a:r>
              <a:rPr lang="en-US"/>
              <a:t>Every dollar here pulls in 3–5 more from companies, governments, and global funders.</a:t>
            </a:r>
          </a:p>
          <a:p>
            <a:r>
              <a:rPr lang="en-US"/>
              <a:t/>
            </a:r>
          </a:p>
          <a:p>
            <a:r>
              <a:rPr lang="en-US"/>
              <a:t>Right-Sized Investment</a:t>
            </a:r>
          </a:p>
          <a:p>
            <a:r>
              <a:rPr lang="en-US"/>
              <a:t>This is what it takes to build the skills and tools needed for big problems like quantum-safe security.</a:t>
            </a:r>
          </a:p>
          <a:p>
            <a:r>
              <a:rPr lang="en-US"/>
              <a:t/>
            </a:r>
          </a:p>
          <a:p>
            <a:r>
              <a:rPr lang="en-US"/>
              <a:t>Grow All Pillars Together</a:t>
            </a:r>
          </a:p>
          <a:p>
            <a:r>
              <a:rPr lang="en-US"/>
              <a:t>Talent, ideas, and infrastructure grow side by side.</a:t>
            </a:r>
          </a:p>
          <a:p>
            <a:r>
              <a:rPr lang="en-US"/>
              <a:t>Backed by a strong Africa + global coalition.</a:t>
            </a:r>
          </a:p>
          <a:p>
            <a:r>
              <a:rPr lang="en-US"/>
              <a:t/>
            </a:r>
          </a:p>
          <a:p>
            <a:r>
              <a:rPr lang="en-US"/>
              <a:t>Pillar 1</a:t>
            </a:r>
          </a:p>
          <a:p>
            <a:r>
              <a:rPr lang="en-US"/>
              <a:t>Strategic Verticals (Near-Term Impact)</a:t>
            </a:r>
          </a:p>
          <a:p>
            <a:r>
              <a:rPr lang="en-US"/>
              <a:t/>
            </a:r>
          </a:p>
          <a:p>
            <a:r>
              <a:rPr lang="en-US"/>
              <a:t>Quantum Sensing:</a:t>
            </a:r>
          </a:p>
          <a:p>
            <a:r>
              <a:rPr lang="en-US"/>
              <a:t>Focus on mineral exploration &amp; precision agriculture.</a:t>
            </a:r>
          </a:p>
          <a:p>
            <a:r>
              <a:rPr lang="en-US"/>
              <a:t>Provides immediate competitive advantage for Africa's core economic sectors.</a:t>
            </a:r>
          </a:p>
          <a:p>
            <a:r>
              <a:rPr lang="en-US"/>
              <a:t>Post-Quantum Cryptography (PQC):</a:t>
            </a:r>
          </a:p>
          <a:p>
            <a:r>
              <a:rPr lang="en-US"/>
              <a:t>A defensive necessity to secure financial &amp; governmental systems.</a:t>
            </a:r>
          </a:p>
          <a:p>
            <a:r>
              <a:rPr lang="en-US"/>
              <a:t>Establish a dedicated PQC Migration Task Force.</a:t>
            </a:r>
          </a:p>
          <a:p>
            <a:r>
              <a:rPr lang="en-US"/>
              <a:t/>
            </a:r>
          </a:p>
          <a:p>
            <a:r>
              <a:rPr lang="en-US"/>
              <a:t>2. The Funding &amp; Policy Engine</a:t>
            </a:r>
          </a:p>
          <a:p>
            <a:r>
              <a:rPr lang="en-US"/>
              <a:t>Africa Quantum Fund - Capital Structure:</a:t>
            </a:r>
          </a:p>
          <a:p>
            <a:r>
              <a:rPr lang="en-US"/>
              <a:t>Blended capital: Seek investment from DFIs, foundations, impact investors, &amp; corporate VCs.</a:t>
            </a:r>
          </a:p>
          <a:p>
            <a:r>
              <a:rPr lang="en-US"/>
              <a:t>Partner with university policy/business schools to engage investors.</a:t>
            </a:r>
          </a:p>
          <a:p>
            <a:r>
              <a:rPr lang="en-US"/>
              <a:t>Pan-African Policy Engagement:</a:t>
            </a:r>
          </a:p>
          <a:p>
            <a:r>
              <a:rPr lang="en-US"/>
              <a:t>Engage key organizations: AfDB, African Union, AfCFTA, UNECA.</a:t>
            </a:r>
          </a:p>
          <a:p>
            <a:r>
              <a:rPr lang="en-US"/>
              <a:t>Use the urgent need for PQC as the immediate catalyst for government collaboration.</a:t>
            </a:r>
          </a:p>
          <a:p>
            <a:r>
              <a:rPr lang="en-US"/>
              <a:t>Leverage emerging discussions at the ITU to inform strategy.</a:t>
            </a:r>
          </a:p>
          <a:p>
            <a:r>
              <a:rPr lang="en-US"/>
              <a:t/>
            </a:r>
          </a:p>
          <a:p>
            <a:r>
              <a:rPr lang="en-US"/>
              <a:t>3. The "Holy Grail": The Pan-African Quantum Computer</a:t>
            </a:r>
          </a:p>
          <a:p>
            <a:r>
              <a:rPr lang="en-US"/>
              <a:t>The ultimate key to true quantum sovereignty.</a:t>
            </a:r>
          </a:p>
          <a:p>
            <a:r>
              <a:rPr lang="en-US"/>
              <a:t>More than just access: It provides the independent capacity to build, experiment, and learn.</a:t>
            </a:r>
          </a:p>
          <a:p>
            <a:r>
              <a:rPr lang="en-US"/>
              <a:t/>
            </a:r>
          </a:p>
          <a:p>
            <a:r>
              <a:rPr lang="en-US"/>
              <a:t>The engine for Africa's entire quantum ecosystem (driving synergies in sensing, communication, etc.).</a:t>
            </a:r>
          </a:p>
          <a:p>
            <a:r>
              <a:rPr lang="en-US"/>
              <a:t/>
            </a:r>
          </a:p>
          <a:p>
            <a:r>
              <a:rPr lang="en-US"/>
              <a:t/>
            </a:r>
          </a:p>
          <a:p>
            <a:r>
              <a:rPr lang="en-US"/>
              <a:t>Pillar 2</a:t>
            </a:r>
          </a:p>
          <a:p>
            <a:r>
              <a:rPr lang="en-US"/>
              <a:t>Quantum Educators Corps:</a:t>
            </a:r>
          </a:p>
          <a:p>
            <a:r>
              <a:rPr lang="en-US"/>
              <a:t>A scalable "train-the-trainer" model.</a:t>
            </a:r>
          </a:p>
          <a:p>
            <a:r>
              <a:rPr lang="en-US"/>
              <a:t/>
            </a:r>
          </a:p>
          <a:p>
            <a:r>
              <a:rPr lang="en-US"/>
              <a:t>Top researchers train 200 Champion Teachers.</a:t>
            </a:r>
          </a:p>
          <a:p>
            <a:r>
              <a:rPr lang="en-US"/>
              <a:t/>
            </a:r>
          </a:p>
          <a:p>
            <a:r>
              <a:rPr lang="en-US"/>
              <a:t>Champion Teachers then train thousands of peers, creating a sustainable, in-continent educator network.</a:t>
            </a:r>
          </a:p>
          <a:p>
            <a:r>
              <a:rPr lang="en-US"/>
              <a:t/>
            </a:r>
          </a:p>
          <a:p>
            <a:r>
              <a:rPr lang="en-US"/>
              <a:t>The Africa-Qubit:</a:t>
            </a:r>
          </a:p>
          <a:p>
            <a:r>
              <a:rPr lang="en-US"/>
              <a:t>A low-cost, "lab-in-a-sphere" quantum education toolkit.</a:t>
            </a:r>
          </a:p>
          <a:p>
            <a:r>
              <a:rPr lang="en-US"/>
              <a:t/>
            </a:r>
          </a:p>
          <a:p>
            <a:r>
              <a:rPr lang="en-US"/>
              <a:t>Investment, not expense: Manufacturing tendered to local African EdTech companies (e.g., Dext Technology, Ghana).</a:t>
            </a:r>
          </a:p>
          <a:p>
            <a:r>
              <a:rPr lang="en-US"/>
              <a:t>Builds domestic industry &amp; circulates capital within the continent.</a:t>
            </a:r>
          </a:p>
          <a:p>
            <a:r>
              <a:rPr lang="en-US"/>
              <a:t/>
            </a:r>
          </a:p>
          <a:p>
            <a:r>
              <a:rPr lang="en-US"/>
              <a:t>Radical Inclusivity:</a:t>
            </a:r>
          </a:p>
          <a:p>
            <a:r>
              <a:rPr lang="en-US"/>
              <a:t>Scale up dedicated programs like the Quantum Circle.</a:t>
            </a:r>
          </a:p>
          <a:p>
            <a:r>
              <a:rPr lang="en-US"/>
              <a:t/>
            </a:r>
          </a:p>
          <a:p>
            <a:r>
              <a:rPr lang="en-US"/>
              <a:t>Provides targeted bootcamps, mentorship, and support for women, girls, and marginalized communities.</a:t>
            </a:r>
          </a:p>
          <a:p>
            <a:r>
              <a:rPr lang="en-US"/>
              <a:t/>
            </a:r>
          </a:p>
          <a:p>
            <a:r>
              <a:rPr lang="en-US"/>
              <a:t>Ensures Africa's quantum future is built by all its people.</a:t>
            </a:r>
          </a:p>
          <a:p>
            <a:r>
              <a:rPr lang="en-US"/>
              <a:t/>
            </a:r>
          </a:p>
          <a:p>
            <a:r>
              <a:rPr lang="en-US"/>
              <a:t>Pillar 3</a:t>
            </a:r>
          </a:p>
          <a:p>
            <a:r>
              <a:rPr lang="en-US"/>
              <a:t>Africa Quantum Fund:</a:t>
            </a:r>
          </a:p>
          <a:p>
            <a:r>
              <a:rPr lang="en-US"/>
              <a:t>A pan-African, evergreen seed &amp; pre-seed fund.</a:t>
            </a:r>
          </a:p>
          <a:p>
            <a:r>
              <a:rPr lang="en-US"/>
              <a:t/>
            </a:r>
          </a:p>
          <a:p>
            <a:r>
              <a:rPr lang="en-US"/>
              <a:t>Provides patient capital for deep tech startups solving African challenges.</a:t>
            </a:r>
          </a:p>
          <a:p>
            <a:r>
              <a:rPr lang="en-US"/>
              <a:t/>
            </a:r>
          </a:p>
          <a:p>
            <a:r>
              <a:rPr lang="en-US"/>
              <a:t>Self-sustaining: Returns are recycled back into the fund.</a:t>
            </a:r>
          </a:p>
          <a:p>
            <a:r>
              <a:rPr lang="en-US"/>
              <a:t/>
            </a:r>
          </a:p>
          <a:p>
            <a:r>
              <a:rPr lang="en-US"/>
              <a:t>The Quantum Foundry:</a:t>
            </a:r>
          </a:p>
          <a:p>
            <a:r>
              <a:rPr lang="en-US"/>
              <a:t>An intensive venture builder, not a standard accelerator.</a:t>
            </a:r>
          </a:p>
          <a:p>
            <a:r>
              <a:rPr lang="en-US"/>
              <a:t/>
            </a:r>
          </a:p>
          <a:p>
            <a:r>
              <a:rPr lang="en-US"/>
              <a:t>Engineered specifically for the realities of the African market.</a:t>
            </a:r>
          </a:p>
          <a:p>
            <a:r>
              <a:rPr lang="en-US"/>
              <a:t>The "Quantum Mindset" Curriculum:</a:t>
            </a:r>
          </a:p>
          <a:p>
            <a:r>
              <a:rPr lang="en-US"/>
              <a:t>A bespoke philosophy translating quantum principles into resilient business strategy.</a:t>
            </a:r>
          </a:p>
          <a:p>
            <a:r>
              <a:rPr lang="en-US"/>
              <a:t/>
            </a:r>
          </a:p>
          <a:p>
            <a:r>
              <a:rPr lang="en-US"/>
              <a:t>Superposition: Build for both local AND global markets.</a:t>
            </a:r>
          </a:p>
          <a:p>
            <a:r>
              <a:rPr lang="en-US"/>
              <a:t/>
            </a:r>
          </a:p>
          <a:p>
            <a:r>
              <a:rPr lang="en-US"/>
              <a:t>Entanglement: Forge critical strategic alliances.</a:t>
            </a:r>
          </a:p>
          <a:p>
            <a:r>
              <a:rPr lang="en-US"/>
              <a:t/>
            </a:r>
          </a:p>
          <a:p>
            <a:r>
              <a:rPr lang="en-US"/>
              <a:t>Decoherence Resilience: Design systems to withstand local "noise" (policy shocks, currency swings, etc.).</a:t>
            </a:r>
          </a:p>
          <a:p>
            <a:r>
              <a:rPr lang="en-US"/>
              <a:t/>
            </a:r>
          </a:p>
          <a:p>
            <a:r>
              <a:rPr lang="en-US"/>
              <a:t>Core Principle:</a:t>
            </a:r>
          </a:p>
          <a:p>
            <a:r>
              <a:rPr lang="en-US"/>
              <a:t>A decolonized venture framework (not an imported Silicon Valley model).</a:t>
            </a:r>
          </a:p>
          <a:p>
            <a:r>
              <a:rPr lang="en-US"/>
              <a:t>Builds robust, context-aware companies.</a:t>
            </a:r>
          </a:p>
          <a:p>
            <a:r>
              <a:rPr lang="en-US"/>
              <a:t/>
            </a:r>
          </a:p>
          <a:p>
            <a:r>
              <a:rPr lang="en-US"/>
              <a:t>Pillar 4</a:t>
            </a:r>
          </a:p>
          <a:p>
            <a:r>
              <a:rPr lang="en-US"/>
              <a:t>Kick-off: The Pan-African Quantum Leadership Summit</a:t>
            </a:r>
          </a:p>
          <a:p>
            <a:r>
              <a:rPr lang="en-US"/>
              <a:t>An act of radical transparency to publicly ratify the strategy.</a:t>
            </a:r>
          </a:p>
          <a:p>
            <a:r>
              <a:rPr lang="en-US"/>
              <a:t/>
            </a:r>
          </a:p>
          <a:p>
            <a:r>
              <a:rPr lang="en-US"/>
              <a:t>Builds broad-based consensus and creates a public mandate.</a:t>
            </a:r>
          </a:p>
          <a:p>
            <a:r>
              <a:rPr lang="en-US"/>
              <a:t>Designed to make it politically untenable for gatekeepers to obstruct progress.</a:t>
            </a:r>
          </a:p>
          <a:p>
            <a:r>
              <a:rPr lang="en-US"/>
              <a:t/>
            </a:r>
          </a:p>
          <a:p>
            <a:r>
              <a:rPr lang="en-US"/>
              <a:t>AQC as the Mission Secretariat</a:t>
            </a:r>
          </a:p>
          <a:p>
            <a:r>
              <a:rPr lang="en-US"/>
              <a:t>Formally established as the central coordinating body.</a:t>
            </a:r>
          </a:p>
          <a:p>
            <a:r>
              <a:rPr lang="en-US"/>
              <a:t/>
            </a:r>
          </a:p>
          <a:p>
            <a:r>
              <a:rPr lang="en-US"/>
              <a:t>Federated Governance Board</a:t>
            </a:r>
          </a:p>
          <a:p>
            <a:r>
              <a:rPr lang="en-US"/>
              <a:t>Ensures shared ownership and accountability.</a:t>
            </a:r>
          </a:p>
          <a:p>
            <a:r>
              <a:rPr lang="en-US"/>
              <a:t/>
            </a:r>
          </a:p>
          <a:p>
            <a:r>
              <a:rPr lang="en-US"/>
              <a:t>Includes representation from:</a:t>
            </a:r>
          </a:p>
          <a:p>
            <a:r>
              <a:rPr lang="en-US"/>
              <a:t>Four regional hubs</a:t>
            </a:r>
          </a:p>
          <a:p>
            <a:r>
              <a:rPr lang="en-US"/>
              <a:t>Funding partners</a:t>
            </a:r>
          </a:p>
          <a:p>
            <a:r>
              <a:rPr lang="en-US"/>
              <a:t>The African Union</a:t>
            </a:r>
          </a:p>
          <a:p>
            <a:r>
              <a:rPr lang="en-US"/>
              <a:t/>
            </a:r>
          </a:p>
          <a:p>
            <a:r>
              <a:rPr lang="en-US"/>
              <a:t>Core Objective:</a:t>
            </a:r>
          </a:p>
          <a:p>
            <a:r>
              <a:rPr lang="en-US"/>
              <a:t>A robust and transparent framework for effective, unified action.</a:t>
            </a:r>
          </a:p>
          <a:p>
            <a:r>
              <a:rPr lang="en-US"/>
              <a:t/>
            </a:r>
          </a:p>
          <a:p>
            <a:r>
              <a:rPr lang="en-US"/>
              <a:t>The "Quantum Multiplier Effect":</a:t>
            </a:r>
          </a:p>
          <a:p>
            <a:r>
              <a:rPr lang="en-US"/>
              <a:t>Every dollar is a catalyst with at least three impacts:</a:t>
            </a:r>
          </a:p>
          <a:p>
            <a:r>
              <a:rPr lang="en-US"/>
              <a:t>Achieves the primary quantum objective (e.g., training a teacher).</a:t>
            </a:r>
          </a:p>
          <a:p>
            <a:r>
              <a:rPr lang="en-US"/>
              <a:t>Stimulates a local enterprise (e.g., toolkit manufacturing).</a:t>
            </a:r>
          </a:p>
          <a:p>
            <a:r>
              <a:rPr lang="en-US"/>
              <a:t>Builds permanent institutional capacity (e.g., AQC governance).</a:t>
            </a:r>
          </a:p>
          <a:p>
            <a:r>
              <a:rPr lang="en-US"/>
              <a:t>A Closed-Loop Economic Model:</a:t>
            </a:r>
          </a:p>
          <a:p>
            <a:r>
              <a:rPr lang="en-US"/>
              <a:t>Designed for continental wealth creation.</a:t>
            </a:r>
          </a:p>
          <a:p>
            <a:r>
              <a:rPr lang="en-US"/>
              <a:t>A stark contrast to traditional aid models where capital flows back out.</a:t>
            </a:r>
          </a:p>
          <a:p>
            <a:r>
              <a:rPr lang="en-US"/>
              <a:t>The ultimate goal: an investment in Africa's long-term economic sovereignty.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Call to Action: </a:t>
            </a:r>
          </a:p>
          <a:p>
            <a:r>
              <a:rPr lang="en-US"/>
              <a:t/>
            </a:r>
          </a:p>
          <a:p>
            <a:r>
              <a:rPr lang="en-US"/>
              <a:t>The Coalition</a:t>
            </a:r>
          </a:p>
          <a:p>
            <a:r>
              <a:rPr lang="en-US"/>
              <a:t/>
            </a:r>
          </a:p>
          <a:p>
            <a:r>
              <a:rPr lang="en-US"/>
              <a:t>This is an open invitation to build the future together, on new terms.</a:t>
            </a:r>
          </a:p>
          <a:p>
            <a:r>
              <a:rPr lang="en-US"/>
              <a:t/>
            </a:r>
          </a:p>
          <a:p>
            <a:r>
              <a:rPr lang="en-US"/>
              <a:t>We call upon a unified front of:</a:t>
            </a:r>
          </a:p>
          <a:p>
            <a:r>
              <a:rPr lang="en-US"/>
              <a:t/>
            </a:r>
          </a:p>
          <a:p>
            <a:r>
              <a:rPr lang="en-US"/>
              <a:t>Pan-African Leadership (AU, AfCFTA)</a:t>
            </a:r>
          </a:p>
          <a:p>
            <a:r>
              <a:rPr lang="en-US"/>
              <a:t/>
            </a:r>
          </a:p>
          <a:p>
            <a:r>
              <a:rPr lang="en-US"/>
              <a:t>National Governments</a:t>
            </a:r>
          </a:p>
          <a:p>
            <a:r>
              <a:rPr lang="en-US"/>
              <a:t/>
            </a:r>
          </a:p>
          <a:p>
            <a:r>
              <a:rPr lang="en-US"/>
              <a:t>Africa’s Scientific Community</a:t>
            </a:r>
          </a:p>
          <a:p>
            <a:r>
              <a:rPr lang="en-US"/>
              <a:t/>
            </a:r>
          </a:p>
          <a:p>
            <a:r>
              <a:rPr lang="en-US"/>
              <a:t>The Global African Diaspora</a:t>
            </a:r>
          </a:p>
          <a:p>
            <a:r>
              <a:rPr lang="en-US"/>
              <a:t>Global Technology Partners</a:t>
            </a:r>
          </a:p>
          <a:p>
            <a:r>
              <a:rPr lang="en-US"/>
              <a:t/>
            </a:r>
          </a:p>
          <a:p>
            <a:r>
              <a:rPr lang="en-US"/>
              <a:t>Visionary Capital (DFIs, Foundations, Impact Investors)</a:t>
            </a:r>
          </a:p>
          <a:p>
            <a:r>
              <a:rPr lang="en-US"/>
              <a:t>International Partners &amp; Friends of Africa</a:t>
            </a:r>
          </a:p>
          <a:p>
            <a:r>
              <a:rPr lang="en-US"/>
              <a:t/>
            </a:r>
          </a:p>
          <a:p>
            <a:r>
              <a:rPr lang="en-US"/>
              <a:t>Immediate Next Steps: From Blueprint to Action</a:t>
            </a:r>
          </a:p>
          <a:p>
            <a:r>
              <a:rPr lang="en-US"/>
              <a:t/>
            </a:r>
          </a:p>
          <a:p>
            <a:r>
              <a:rPr lang="en-US"/>
              <a:t>A Strategic Partner Addendum has been prepared with tailored roadmaps for each stakeholder.</a:t>
            </a:r>
          </a:p>
          <a:p>
            <a:r>
              <a:rPr lang="en-US"/>
              <a:t>Examples of First Steps:</a:t>
            </a:r>
          </a:p>
          <a:p>
            <a:r>
              <a:rPr lang="en-US"/>
              <a:t/>
            </a:r>
          </a:p>
          <a:p>
            <a:r>
              <a:rPr lang="en-US"/>
              <a:t>African Union: Formally recognize AQC; establish a pan-African quantum research fund.</a:t>
            </a:r>
          </a:p>
          <a:p>
            <a:r>
              <a:rPr lang="en-US"/>
              <a:t/>
            </a:r>
          </a:p>
          <a:p>
            <a:r>
              <a:rPr lang="en-US"/>
              <a:t>Global Tech Firms: A co-investment framework for sovereign infrastructure and joint education.</a:t>
            </a:r>
          </a:p>
          <a:p>
            <a:r>
              <a:rPr lang="en-US"/>
              <a:t/>
            </a:r>
          </a:p>
          <a:p>
            <a:r>
              <a:rPr lang="en-US"/>
              <a:t>African Universities: Create a unified talent pipeline; host critical research infrastructure.</a:t>
            </a:r>
          </a:p>
          <a:p>
            <a:r>
              <a:rPr lang="en-US"/>
              <a:t>A Question for History</a:t>
            </a:r>
          </a:p>
          <a:p>
            <a:r>
              <a:rPr lang="en-US"/>
              <a:t>History will ask what was done at this critical juncture.</a:t>
            </a:r>
          </a:p>
          <a:p>
            <a:r>
              <a:rPr lang="en-US"/>
              <a:t/>
            </a:r>
          </a:p>
          <a:p>
            <a:r>
              <a:rPr lang="en-US"/>
              <a:t>The blueprint is before you. For those ready to build, a detailed plan awaits.</a:t>
            </a:r>
          </a:p>
          <a:p>
            <a:r>
              <a:rPr lang="en-US"/>
              <a:t/>
            </a:r>
          </a:p>
          <a:p>
            <a:r>
              <a:rPr lang="en-US"/>
              <a:t>The choice is yours. The work begins now.</a:t>
            </a:r>
          </a:p>
          <a:p>
            <a:r>
              <a:rPr lang="en-US"/>
              <a:t/>
            </a:r>
          </a:p>
          <a:p>
            <a:r>
              <a:rPr lang="en-US"/>
              <a:t>This is Africa’s moment — our decade to lead not in rhetoric, but in results.</a:t>
            </a:r>
          </a:p>
          <a:p>
            <a:r>
              <a:rPr lang="en-US"/>
              <a:t/>
            </a:r>
          </a:p>
          <a:p>
            <a:r>
              <a:rPr lang="en-US"/>
              <a:t>The Africa Quantum Consortium is offering alignment.</a:t>
            </a:r>
          </a:p>
          <a:p>
            <a:r>
              <a:rPr lang="en-US"/>
              <a:t/>
            </a:r>
          </a:p>
          <a:p>
            <a:r>
              <a:rPr lang="en-US"/>
              <a:t>Big Science. Big Goals. One Africa.</a:t>
            </a:r>
          </a:p>
          <a:p>
            <a:r>
              <a:rPr lang="en-US"/>
              <a:t/>
            </a:r>
          </a:p>
          <a:p>
            <a:r>
              <a:rPr lang="en-US"/>
              <a:t>Pause. Smile.</a:t>
            </a:r>
          </a:p>
          <a:p>
            <a:r>
              <a:rPr lang="en-US"/>
              <a:t/>
            </a:r>
          </a:p>
          <a:p>
            <a:r>
              <a:rPr lang="en-US"/>
              <a:t> Let’s move from vision to velocity - together.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 Id="rId4" Target="../media/image46.png" Type="http://schemas.openxmlformats.org/officeDocument/2006/relationships/image"/><Relationship Id="rId5" Target="../media/image47.jpeg" Type="http://schemas.openxmlformats.org/officeDocument/2006/relationships/image"/><Relationship Id="rId6" Target="../media/image48.png" Type="http://schemas.openxmlformats.org/officeDocument/2006/relationships/image"/><Relationship Id="rId7" Target="../media/image4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 Id="rId4" Target="../media/image50.png" Type="http://schemas.openxmlformats.org/officeDocument/2006/relationships/image"/><Relationship Id="rId5" Target="../media/image5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9.svg" Type="http://schemas.openxmlformats.org/officeDocument/2006/relationships/image"/><Relationship Id="rId11" Target="../media/image60.png" Type="http://schemas.openxmlformats.org/officeDocument/2006/relationships/image"/><Relationship Id="rId12" Target="../media/image61.svg" Type="http://schemas.openxmlformats.org/officeDocument/2006/relationships/image"/><Relationship Id="rId13" Target="../media/image62.png" Type="http://schemas.openxmlformats.org/officeDocument/2006/relationships/image"/><Relationship Id="rId14" Target="../media/image63.svg" Type="http://schemas.openxmlformats.org/officeDocument/2006/relationships/image"/><Relationship Id="rId15" Target="../media/image64.png" Type="http://schemas.openxmlformats.org/officeDocument/2006/relationships/image"/><Relationship Id="rId16" Target="../media/image65.svg" Type="http://schemas.openxmlformats.org/officeDocument/2006/relationships/image"/><Relationship Id="rId17" Target="../media/image66.png" Type="http://schemas.openxmlformats.org/officeDocument/2006/relationships/image"/><Relationship Id="rId2" Target="../notesSlides/notesSlide6.xml" Type="http://schemas.openxmlformats.org/officeDocument/2006/relationships/notesSlide"/><Relationship Id="rId3" Target="../media/image52.png" Type="http://schemas.openxmlformats.org/officeDocument/2006/relationships/image"/><Relationship Id="rId4" Target="../media/image53.png" Type="http://schemas.openxmlformats.org/officeDocument/2006/relationships/image"/><Relationship Id="rId5" Target="../media/image54.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 Id="rId8" Target="../media/image57.png" Type="http://schemas.openxmlformats.org/officeDocument/2006/relationships/image"/><Relationship Id="rId9" Target="../media/image5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media/image67.png" Type="http://schemas.openxmlformats.org/officeDocument/2006/relationships/image"/><Relationship Id="rId5" Target="../media/image68.svg" Type="http://schemas.openxmlformats.org/officeDocument/2006/relationships/image"/><Relationship Id="rId6" Target="https://africaquantum.org" TargetMode="External" Type="http://schemas.openxmlformats.org/officeDocument/2006/relationships/hyperlink"/><Relationship Id="rId7" Target="../media/image6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2.jpeg" Type="http://schemas.openxmlformats.org/officeDocument/2006/relationships/image"/><Relationship Id="rId6"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media/image19.png" Type="http://schemas.openxmlformats.org/officeDocument/2006/relationships/image"/><Relationship Id="rId13" Target="../media/image20.png" Type="http://schemas.openxmlformats.org/officeDocument/2006/relationships/image"/><Relationship Id="rId14" Target="../media/image21.png" Type="http://schemas.openxmlformats.org/officeDocument/2006/relationships/image"/><Relationship Id="rId15" Target="../media/image22.png" Type="http://schemas.openxmlformats.org/officeDocument/2006/relationships/image"/><Relationship Id="rId16" Target="../media/image23.png" Type="http://schemas.openxmlformats.org/officeDocument/2006/relationships/image"/><Relationship Id="rId17" Target="../media/image2.jpeg" Type="http://schemas.openxmlformats.org/officeDocument/2006/relationships/image"/><Relationship Id="rId18" Target="../media/image24.jpeg" Type="http://schemas.openxmlformats.org/officeDocument/2006/relationships/image"/><Relationship Id="rId19" Target="../media/image25.jpeg" Type="http://schemas.openxmlformats.org/officeDocument/2006/relationships/image"/><Relationship Id="rId2" Target="../notesSlides/notesSlide3.xml" Type="http://schemas.openxmlformats.org/officeDocument/2006/relationships/notesSlide"/><Relationship Id="rId20" Target="../media/image26.png" Type="http://schemas.openxmlformats.org/officeDocument/2006/relationships/image"/><Relationship Id="rId21" Target="../media/image27.jpeg" Type="http://schemas.openxmlformats.org/officeDocument/2006/relationships/image"/><Relationship Id="rId22" Target="../media/image28.jpeg" Type="http://schemas.openxmlformats.org/officeDocument/2006/relationships/image"/><Relationship Id="rId23" Target="../media/image29.jpeg" Type="http://schemas.openxmlformats.org/officeDocument/2006/relationships/image"/><Relationship Id="rId24" Target="../media/image30.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2" Target="../media/image2.jpeg" Type="http://schemas.openxmlformats.org/officeDocument/2006/relationships/image"/><Relationship Id="rId3" Target="../media/image31.png" Type="http://schemas.openxmlformats.org/officeDocument/2006/relationships/image"/><Relationship Id="rId4" Target="../media/image32.png" Type="http://schemas.openxmlformats.org/officeDocument/2006/relationships/image"/><Relationship Id="rId5" Target="../media/image33.jpeg" Type="http://schemas.openxmlformats.org/officeDocument/2006/relationships/image"/><Relationship Id="rId6" Target="../media/image34.jpeg" Type="http://schemas.openxmlformats.org/officeDocument/2006/relationships/image"/><Relationship Id="rId7" Target="../media/image35.jpeg" Type="http://schemas.openxmlformats.org/officeDocument/2006/relationships/image"/><Relationship Id="rId8" Target="../media/image36.jpeg" Type="http://schemas.openxmlformats.org/officeDocument/2006/relationships/image"/><Relationship Id="rId9" Target="../media/image3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4.jpeg" Type="http://schemas.openxmlformats.org/officeDocument/2006/relationships/image"/><Relationship Id="rId11" Target="../media/image45.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2.jpeg" Type="http://schemas.openxmlformats.org/officeDocument/2006/relationships/image"/><Relationship Id="rId5" Target="../media/image39.png" Type="http://schemas.openxmlformats.org/officeDocument/2006/relationships/image"/><Relationship Id="rId6" Target="../media/image40.jpeg" Type="http://schemas.openxmlformats.org/officeDocument/2006/relationships/image"/><Relationship Id="rId7" Target="../media/image41.png" Type="http://schemas.openxmlformats.org/officeDocument/2006/relationships/image"/><Relationship Id="rId8" Target="../media/image42.png" Type="http://schemas.openxmlformats.org/officeDocument/2006/relationships/image"/><Relationship Id="rId9" Target="../media/image4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7380470" y="478194"/>
            <a:ext cx="2635656" cy="3149931"/>
          </a:xfrm>
          <a:custGeom>
            <a:avLst/>
            <a:gdLst/>
            <a:ahLst/>
            <a:cxnLst/>
            <a:rect r="r" b="b" t="t" l="l"/>
            <a:pathLst>
              <a:path h="3149931" w="2635656">
                <a:moveTo>
                  <a:pt x="0" y="0"/>
                </a:moveTo>
                <a:lnTo>
                  <a:pt x="2635656" y="0"/>
                </a:lnTo>
                <a:lnTo>
                  <a:pt x="2635656" y="3149931"/>
                </a:lnTo>
                <a:lnTo>
                  <a:pt x="0" y="3149931"/>
                </a:lnTo>
                <a:lnTo>
                  <a:pt x="0" y="0"/>
                </a:lnTo>
                <a:close/>
              </a:path>
            </a:pathLst>
          </a:custGeom>
          <a:blipFill>
            <a:blip r:embed="rId3"/>
            <a:stretch>
              <a:fillRect l="-13103" t="-65444" r="-166869" b="-68818"/>
            </a:stretch>
          </a:blipFill>
        </p:spPr>
      </p:sp>
      <p:sp>
        <p:nvSpPr>
          <p:cNvPr name="TextBox 3" id="3"/>
          <p:cNvSpPr txBox="true"/>
          <p:nvPr/>
        </p:nvSpPr>
        <p:spPr>
          <a:xfrm rot="0">
            <a:off x="467517" y="4366696"/>
            <a:ext cx="7202220" cy="2760345"/>
          </a:xfrm>
          <a:prstGeom prst="rect">
            <a:avLst/>
          </a:prstGeom>
        </p:spPr>
        <p:txBody>
          <a:bodyPr anchor="t" rtlCol="false" tIns="0" lIns="0" bIns="0" rIns="0">
            <a:spAutoFit/>
          </a:bodyPr>
          <a:lstStyle/>
          <a:p>
            <a:pPr algn="r">
              <a:lnSpc>
                <a:spcPts val="7139"/>
              </a:lnSpc>
            </a:pPr>
            <a:r>
              <a:rPr lang="en-US" b="true" sz="6999">
                <a:solidFill>
                  <a:srgbClr val="FFFFFF"/>
                </a:solidFill>
                <a:latin typeface="Montserrat Bold"/>
                <a:ea typeface="Montserrat Bold"/>
                <a:cs typeface="Montserrat Bold"/>
                <a:sym typeface="Montserrat Bold"/>
              </a:rPr>
              <a:t>AFRICA QUANTUM CONSORTIUM</a:t>
            </a:r>
          </a:p>
        </p:txBody>
      </p:sp>
      <p:sp>
        <p:nvSpPr>
          <p:cNvPr name="TextBox 4" id="4"/>
          <p:cNvSpPr txBox="true"/>
          <p:nvPr/>
        </p:nvSpPr>
        <p:spPr>
          <a:xfrm rot="0">
            <a:off x="4570874" y="9382154"/>
            <a:ext cx="8136745" cy="297180"/>
          </a:xfrm>
          <a:prstGeom prst="rect">
            <a:avLst/>
          </a:prstGeom>
        </p:spPr>
        <p:txBody>
          <a:bodyPr anchor="t" rtlCol="false" tIns="0" lIns="0" bIns="0" rIns="0">
            <a:spAutoFit/>
          </a:bodyPr>
          <a:lstStyle/>
          <a:p>
            <a:pPr algn="ctr">
              <a:lnSpc>
                <a:spcPts val="2519"/>
              </a:lnSpc>
              <a:spcBef>
                <a:spcPct val="0"/>
              </a:spcBef>
            </a:pPr>
            <a:r>
              <a:rPr lang="en-US" sz="1799" spc="1439">
                <a:solidFill>
                  <a:srgbClr val="FFFFFF"/>
                </a:solidFill>
                <a:latin typeface="Open Sans"/>
                <a:ea typeface="Open Sans"/>
                <a:cs typeface="Open Sans"/>
                <a:sym typeface="Open Sans"/>
              </a:rPr>
              <a:t>WWW.AFRICAQUANTUM.ORG</a:t>
            </a:r>
          </a:p>
        </p:txBody>
      </p:sp>
      <p:sp>
        <p:nvSpPr>
          <p:cNvPr name="TextBox 5" id="5"/>
          <p:cNvSpPr txBox="true"/>
          <p:nvPr/>
        </p:nvSpPr>
        <p:spPr>
          <a:xfrm rot="0">
            <a:off x="9144000" y="4969012"/>
            <a:ext cx="7416730" cy="1374775"/>
          </a:xfrm>
          <a:prstGeom prst="rect">
            <a:avLst/>
          </a:prstGeom>
        </p:spPr>
        <p:txBody>
          <a:bodyPr anchor="t" rtlCol="false" tIns="0" lIns="0" bIns="0" rIns="0">
            <a:spAutoFit/>
          </a:bodyPr>
          <a:lstStyle/>
          <a:p>
            <a:pPr algn="l">
              <a:lnSpc>
                <a:spcPts val="5599"/>
              </a:lnSpc>
              <a:spcBef>
                <a:spcPct val="0"/>
              </a:spcBef>
            </a:pPr>
            <a:r>
              <a:rPr lang="en-US" sz="3999" i="true">
                <a:solidFill>
                  <a:srgbClr val="FFFFFF"/>
                </a:solidFill>
                <a:latin typeface="Montserrat Italics"/>
                <a:ea typeface="Montserrat Italics"/>
                <a:cs typeface="Montserrat Italics"/>
                <a:sym typeface="Montserrat Italics"/>
              </a:rPr>
              <a:t>Forging Local Strength. Driving Global Impact!</a:t>
            </a:r>
          </a:p>
        </p:txBody>
      </p:sp>
      <p:sp>
        <p:nvSpPr>
          <p:cNvPr name="AutoShape 6" id="6"/>
          <p:cNvSpPr/>
          <p:nvPr/>
        </p:nvSpPr>
        <p:spPr>
          <a:xfrm>
            <a:off x="8639246" y="4252396"/>
            <a:ext cx="0" cy="2948526"/>
          </a:xfrm>
          <a:prstGeom prst="line">
            <a:avLst/>
          </a:prstGeom>
          <a:ln cap="flat" w="19050">
            <a:solidFill>
              <a:srgbClr val="FFFFFF"/>
            </a:solidFill>
            <a:prstDash val="solid"/>
            <a:headEnd type="none" len="sm" w="sm"/>
            <a:tailEnd type="none" len="sm" w="sm"/>
          </a:ln>
        </p:spPr>
      </p:sp>
      <p:sp>
        <p:nvSpPr>
          <p:cNvPr name="TextBox 7" id="7"/>
          <p:cNvSpPr txBox="true"/>
          <p:nvPr/>
        </p:nvSpPr>
        <p:spPr>
          <a:xfrm rot="0">
            <a:off x="15536738" y="9916290"/>
            <a:ext cx="2621087" cy="233680"/>
          </a:xfrm>
          <a:prstGeom prst="rect">
            <a:avLst/>
          </a:prstGeom>
        </p:spPr>
        <p:txBody>
          <a:bodyPr anchor="t" rtlCol="false" tIns="0" lIns="0" bIns="0" rIns="0">
            <a:spAutoFit/>
          </a:bodyPr>
          <a:lstStyle/>
          <a:p>
            <a:pPr algn="ctr">
              <a:lnSpc>
                <a:spcPts val="1819"/>
              </a:lnSpc>
              <a:spcBef>
                <a:spcPct val="0"/>
              </a:spcBef>
            </a:pPr>
            <a:r>
              <a:rPr lang="en-US" sz="1299" i="true">
                <a:solidFill>
                  <a:srgbClr val="FFFFFF"/>
                </a:solidFill>
                <a:latin typeface="Poppins Italics"/>
                <a:ea typeface="Poppins Italics"/>
                <a:cs typeface="Poppins Italics"/>
                <a:sym typeface="Poppins Italics"/>
              </a:rPr>
              <a:t>Logo design by CQTech, Algeria</a:t>
            </a:r>
          </a:p>
        </p:txBody>
      </p:sp>
      <p:sp>
        <p:nvSpPr>
          <p:cNvPr name="TextBox 8" id="8"/>
          <p:cNvSpPr txBox="true"/>
          <p:nvPr/>
        </p:nvSpPr>
        <p:spPr>
          <a:xfrm rot="0">
            <a:off x="6895882" y="7465337"/>
            <a:ext cx="3486729" cy="1044463"/>
          </a:xfrm>
          <a:prstGeom prst="rect">
            <a:avLst/>
          </a:prstGeom>
        </p:spPr>
        <p:txBody>
          <a:bodyPr anchor="t" rtlCol="false" tIns="0" lIns="0" bIns="0" rIns="0">
            <a:spAutoFit/>
          </a:bodyPr>
          <a:lstStyle/>
          <a:p>
            <a:pPr algn="ctr">
              <a:lnSpc>
                <a:spcPts val="2800"/>
              </a:lnSpc>
            </a:pPr>
            <a:r>
              <a:rPr lang="en-US" sz="2000" i="true">
                <a:solidFill>
                  <a:srgbClr val="FFFFFF"/>
                </a:solidFill>
                <a:latin typeface="Montserrat Italics"/>
                <a:ea typeface="Montserrat Italics"/>
                <a:cs typeface="Montserrat Italics"/>
                <a:sym typeface="Montserrat Italics"/>
              </a:rPr>
              <a:t>Presented by:</a:t>
            </a:r>
          </a:p>
          <a:p>
            <a:pPr algn="ctr">
              <a:lnSpc>
                <a:spcPts val="2800"/>
              </a:lnSpc>
            </a:pPr>
            <a:r>
              <a:rPr lang="en-US" sz="2000" i="true">
                <a:solidFill>
                  <a:srgbClr val="FFFFFF"/>
                </a:solidFill>
                <a:latin typeface="Montserrat Italics"/>
                <a:ea typeface="Montserrat Italics"/>
                <a:cs typeface="Montserrat Italics"/>
                <a:sym typeface="Montserrat Italics"/>
              </a:rPr>
              <a:t>Farai Mazhandu</a:t>
            </a:r>
          </a:p>
          <a:p>
            <a:pPr algn="ctr">
              <a:lnSpc>
                <a:spcPts val="2800"/>
              </a:lnSpc>
              <a:spcBef>
                <a:spcPct val="0"/>
              </a:spcBef>
            </a:pPr>
            <a:r>
              <a:rPr lang="en-US" sz="2000" i="true">
                <a:solidFill>
                  <a:srgbClr val="FFFFFF"/>
                </a:solidFill>
                <a:latin typeface="Montserrat Italics"/>
                <a:ea typeface="Montserrat Italics"/>
                <a:cs typeface="Montserrat Italics"/>
                <a:sym typeface="Montserrat Italics"/>
              </a:rPr>
              <a:t>farai@africaquantum.org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1649481" cy="10287095"/>
            <a:chOff x="0" y="0"/>
            <a:chExt cx="3068117" cy="2709291"/>
          </a:xfrm>
        </p:grpSpPr>
        <p:sp>
          <p:nvSpPr>
            <p:cNvPr name="Freeform 3" id="3"/>
            <p:cNvSpPr/>
            <p:nvPr/>
          </p:nvSpPr>
          <p:spPr>
            <a:xfrm flipH="false" flipV="false" rot="0">
              <a:off x="0" y="0"/>
              <a:ext cx="3068117" cy="2709291"/>
            </a:xfrm>
            <a:custGeom>
              <a:avLst/>
              <a:gdLst/>
              <a:ahLst/>
              <a:cxnLst/>
              <a:rect r="r" b="b" t="t" l="l"/>
              <a:pathLst>
                <a:path h="2709291" w="3068117">
                  <a:moveTo>
                    <a:pt x="3068117" y="665"/>
                  </a:moveTo>
                  <a:lnTo>
                    <a:pt x="3068117" y="2708627"/>
                  </a:lnTo>
                  <a:cubicBezTo>
                    <a:pt x="3068117" y="2708803"/>
                    <a:pt x="3068047" y="2708972"/>
                    <a:pt x="3067922" y="2709096"/>
                  </a:cubicBezTo>
                  <a:cubicBezTo>
                    <a:pt x="3067798" y="2709221"/>
                    <a:pt x="3067629" y="2709291"/>
                    <a:pt x="3067452" y="2709291"/>
                  </a:cubicBezTo>
                  <a:lnTo>
                    <a:pt x="665" y="2709291"/>
                  </a:lnTo>
                  <a:cubicBezTo>
                    <a:pt x="488" y="2709291"/>
                    <a:pt x="319" y="2709221"/>
                    <a:pt x="195" y="2709096"/>
                  </a:cubicBezTo>
                  <a:cubicBezTo>
                    <a:pt x="70" y="2708972"/>
                    <a:pt x="0" y="2708803"/>
                    <a:pt x="0" y="2708627"/>
                  </a:cubicBezTo>
                  <a:lnTo>
                    <a:pt x="0" y="665"/>
                  </a:lnTo>
                  <a:cubicBezTo>
                    <a:pt x="0" y="488"/>
                    <a:pt x="70" y="319"/>
                    <a:pt x="195" y="195"/>
                  </a:cubicBezTo>
                  <a:cubicBezTo>
                    <a:pt x="319" y="70"/>
                    <a:pt x="488" y="0"/>
                    <a:pt x="665" y="0"/>
                  </a:cubicBezTo>
                  <a:lnTo>
                    <a:pt x="3067452" y="0"/>
                  </a:lnTo>
                  <a:cubicBezTo>
                    <a:pt x="3067629" y="0"/>
                    <a:pt x="3067798" y="70"/>
                    <a:pt x="3067922" y="195"/>
                  </a:cubicBezTo>
                  <a:cubicBezTo>
                    <a:pt x="3068047" y="319"/>
                    <a:pt x="3068117" y="488"/>
                    <a:pt x="3068117" y="665"/>
                  </a:cubicBezTo>
                  <a:close/>
                </a:path>
              </a:pathLst>
            </a:custGeom>
            <a:solidFill>
              <a:srgbClr val="26808E"/>
            </a:solidFill>
            <a:ln cap="sq">
              <a:noFill/>
              <a:prstDash val="solid"/>
              <a:miter/>
            </a:ln>
          </p:spPr>
        </p:sp>
        <p:sp>
          <p:nvSpPr>
            <p:cNvPr name="TextBox 4" id="4"/>
            <p:cNvSpPr txBox="true"/>
            <p:nvPr/>
          </p:nvSpPr>
          <p:spPr>
            <a:xfrm>
              <a:off x="0" y="-47625"/>
              <a:ext cx="3068117" cy="2756916"/>
            </a:xfrm>
            <a:prstGeom prst="rect">
              <a:avLst/>
            </a:prstGeom>
          </p:spPr>
          <p:txBody>
            <a:bodyPr anchor="ctr" rtlCol="false" tIns="50800" lIns="50800" bIns="50800" rIns="50800"/>
            <a:lstStyle/>
            <a:p>
              <a:pPr algn="ctr">
                <a:lnSpc>
                  <a:spcPts val="2239"/>
                </a:lnSpc>
              </a:pPr>
            </a:p>
          </p:txBody>
        </p:sp>
      </p:grpSp>
      <p:sp>
        <p:nvSpPr>
          <p:cNvPr name="Freeform 5" id="5"/>
          <p:cNvSpPr/>
          <p:nvPr/>
        </p:nvSpPr>
        <p:spPr>
          <a:xfrm flipH="false" flipV="false" rot="0">
            <a:off x="426422" y="476100"/>
            <a:ext cx="1508018" cy="848260"/>
          </a:xfrm>
          <a:custGeom>
            <a:avLst/>
            <a:gdLst/>
            <a:ahLst/>
            <a:cxnLst/>
            <a:rect r="r" b="b" t="t" l="l"/>
            <a:pathLst>
              <a:path h="848260" w="1508018">
                <a:moveTo>
                  <a:pt x="0" y="0"/>
                </a:moveTo>
                <a:lnTo>
                  <a:pt x="1508018" y="0"/>
                </a:lnTo>
                <a:lnTo>
                  <a:pt x="1508018" y="848260"/>
                </a:lnTo>
                <a:lnTo>
                  <a:pt x="0" y="848260"/>
                </a:lnTo>
                <a:lnTo>
                  <a:pt x="0" y="0"/>
                </a:lnTo>
                <a:close/>
              </a:path>
            </a:pathLst>
          </a:custGeom>
          <a:blipFill>
            <a:blip r:embed="rId3"/>
            <a:stretch>
              <a:fillRect l="0" t="0" r="0" b="0"/>
            </a:stretch>
          </a:blipFill>
        </p:spPr>
      </p:sp>
      <p:sp>
        <p:nvSpPr>
          <p:cNvPr name="Freeform 6" id="6"/>
          <p:cNvSpPr/>
          <p:nvPr/>
        </p:nvSpPr>
        <p:spPr>
          <a:xfrm flipH="false" flipV="false" rot="0">
            <a:off x="11649481" y="2097453"/>
            <a:ext cx="6638519" cy="3235592"/>
          </a:xfrm>
          <a:custGeom>
            <a:avLst/>
            <a:gdLst/>
            <a:ahLst/>
            <a:cxnLst/>
            <a:rect r="r" b="b" t="t" l="l"/>
            <a:pathLst>
              <a:path h="3235592" w="6638519">
                <a:moveTo>
                  <a:pt x="0" y="0"/>
                </a:moveTo>
                <a:lnTo>
                  <a:pt x="6638519" y="0"/>
                </a:lnTo>
                <a:lnTo>
                  <a:pt x="6638519" y="3235592"/>
                </a:lnTo>
                <a:lnTo>
                  <a:pt x="0" y="3235592"/>
                </a:lnTo>
                <a:lnTo>
                  <a:pt x="0" y="0"/>
                </a:lnTo>
                <a:close/>
              </a:path>
            </a:pathLst>
          </a:custGeom>
          <a:blipFill>
            <a:blip r:embed="rId4"/>
            <a:stretch>
              <a:fillRect l="0" t="-4761" r="0" b="-12135"/>
            </a:stretch>
          </a:blipFill>
        </p:spPr>
      </p:sp>
      <p:sp>
        <p:nvSpPr>
          <p:cNvPr name="Freeform 7" id="7"/>
          <p:cNvSpPr/>
          <p:nvPr/>
        </p:nvSpPr>
        <p:spPr>
          <a:xfrm flipH="false" flipV="false" rot="0">
            <a:off x="14867711" y="5333045"/>
            <a:ext cx="3218231" cy="4827346"/>
          </a:xfrm>
          <a:custGeom>
            <a:avLst/>
            <a:gdLst/>
            <a:ahLst/>
            <a:cxnLst/>
            <a:rect r="r" b="b" t="t" l="l"/>
            <a:pathLst>
              <a:path h="4827346" w="3218231">
                <a:moveTo>
                  <a:pt x="0" y="0"/>
                </a:moveTo>
                <a:lnTo>
                  <a:pt x="3218231" y="0"/>
                </a:lnTo>
                <a:lnTo>
                  <a:pt x="3218231" y="4827346"/>
                </a:lnTo>
                <a:lnTo>
                  <a:pt x="0" y="4827346"/>
                </a:lnTo>
                <a:lnTo>
                  <a:pt x="0" y="0"/>
                </a:lnTo>
                <a:close/>
              </a:path>
            </a:pathLst>
          </a:custGeom>
          <a:blipFill>
            <a:blip r:embed="rId5"/>
            <a:stretch>
              <a:fillRect l="0" t="0" r="0" b="0"/>
            </a:stretch>
          </a:blipFill>
        </p:spPr>
      </p:sp>
      <p:sp>
        <p:nvSpPr>
          <p:cNvPr name="Freeform 8" id="8"/>
          <p:cNvSpPr/>
          <p:nvPr/>
        </p:nvSpPr>
        <p:spPr>
          <a:xfrm flipH="false" flipV="false" rot="0">
            <a:off x="11649481" y="5333045"/>
            <a:ext cx="3218231" cy="4827346"/>
          </a:xfrm>
          <a:custGeom>
            <a:avLst/>
            <a:gdLst/>
            <a:ahLst/>
            <a:cxnLst/>
            <a:rect r="r" b="b" t="t" l="l"/>
            <a:pathLst>
              <a:path h="4827346" w="3218231">
                <a:moveTo>
                  <a:pt x="0" y="0"/>
                </a:moveTo>
                <a:lnTo>
                  <a:pt x="3218230" y="0"/>
                </a:lnTo>
                <a:lnTo>
                  <a:pt x="3218230" y="4827346"/>
                </a:lnTo>
                <a:lnTo>
                  <a:pt x="0" y="4827346"/>
                </a:lnTo>
                <a:lnTo>
                  <a:pt x="0" y="0"/>
                </a:lnTo>
                <a:close/>
              </a:path>
            </a:pathLst>
          </a:custGeom>
          <a:blipFill>
            <a:blip r:embed="rId6"/>
            <a:stretch>
              <a:fillRect l="0" t="0" r="0" b="0"/>
            </a:stretch>
          </a:blipFill>
        </p:spPr>
      </p:sp>
      <p:sp>
        <p:nvSpPr>
          <p:cNvPr name="Freeform 9" id="9"/>
          <p:cNvSpPr/>
          <p:nvPr/>
        </p:nvSpPr>
        <p:spPr>
          <a:xfrm flipH="false" flipV="false" rot="0">
            <a:off x="11592331" y="1168604"/>
            <a:ext cx="6638519" cy="985364"/>
          </a:xfrm>
          <a:custGeom>
            <a:avLst/>
            <a:gdLst/>
            <a:ahLst/>
            <a:cxnLst/>
            <a:rect r="r" b="b" t="t" l="l"/>
            <a:pathLst>
              <a:path h="985364" w="6638519">
                <a:moveTo>
                  <a:pt x="0" y="0"/>
                </a:moveTo>
                <a:lnTo>
                  <a:pt x="6638519" y="0"/>
                </a:lnTo>
                <a:lnTo>
                  <a:pt x="6638519" y="985364"/>
                </a:lnTo>
                <a:lnTo>
                  <a:pt x="0" y="985364"/>
                </a:lnTo>
                <a:lnTo>
                  <a:pt x="0" y="0"/>
                </a:lnTo>
                <a:close/>
              </a:path>
            </a:pathLst>
          </a:custGeom>
          <a:blipFill>
            <a:blip r:embed="rId7"/>
            <a:stretch>
              <a:fillRect l="0" t="-567" r="0" b="-567"/>
            </a:stretch>
          </a:blipFill>
        </p:spPr>
      </p:sp>
      <p:sp>
        <p:nvSpPr>
          <p:cNvPr name="TextBox 10" id="10"/>
          <p:cNvSpPr txBox="true"/>
          <p:nvPr/>
        </p:nvSpPr>
        <p:spPr>
          <a:xfrm rot="0">
            <a:off x="197604" y="1346020"/>
            <a:ext cx="11280427" cy="8500046"/>
          </a:xfrm>
          <a:prstGeom prst="rect">
            <a:avLst/>
          </a:prstGeom>
        </p:spPr>
        <p:txBody>
          <a:bodyPr anchor="t" rtlCol="false" tIns="0" lIns="0" bIns="0" rIns="0">
            <a:spAutoFit/>
          </a:bodyPr>
          <a:lstStyle/>
          <a:p>
            <a:pPr algn="just">
              <a:lnSpc>
                <a:spcPts val="2512"/>
              </a:lnSpc>
            </a:pPr>
            <a:r>
              <a:rPr lang="en-US" b="true" sz="2243" u="sng">
                <a:solidFill>
                  <a:srgbClr val="FFFFFF"/>
                </a:solidFill>
                <a:latin typeface="Montserrat Bold"/>
                <a:ea typeface="Montserrat Bold"/>
                <a:cs typeface="Montserrat Bold"/>
                <a:sym typeface="Montserrat Bold"/>
              </a:rPr>
              <a:t>Explosive Community Growth:</a:t>
            </a:r>
            <a:r>
              <a:rPr lang="en-US" b="true" sz="2243">
                <a:solidFill>
                  <a:srgbClr val="FFFFFF"/>
                </a:solidFill>
                <a:latin typeface="Montserrat Bold"/>
                <a:ea typeface="Montserrat Bold"/>
                <a:cs typeface="Montserrat Bold"/>
                <a:sym typeface="Montserrat Bold"/>
              </a:rPr>
              <a:t> </a:t>
            </a:r>
          </a:p>
          <a:p>
            <a:pPr algn="just">
              <a:lnSpc>
                <a:spcPts val="2512"/>
              </a:lnSpc>
            </a:pPr>
            <a:r>
              <a:rPr lang="en-US" sz="2243">
                <a:solidFill>
                  <a:srgbClr val="FFFFFF"/>
                </a:solidFill>
                <a:latin typeface="Montserrat"/>
                <a:ea typeface="Montserrat"/>
                <a:cs typeface="Montserrat"/>
                <a:sym typeface="Montserrat"/>
              </a:rPr>
              <a:t>Rapid attraction and consolidation of Africa's quantum talent, growing our core community by over </a:t>
            </a:r>
            <a:r>
              <a:rPr lang="en-US" b="true" sz="2243">
                <a:solidFill>
                  <a:srgbClr val="FFFFFF"/>
                </a:solidFill>
                <a:latin typeface="Montserrat Bold"/>
                <a:ea typeface="Montserrat Bold"/>
                <a:cs typeface="Montserrat Bold"/>
                <a:sym typeface="Montserrat Bold"/>
              </a:rPr>
              <a:t>220%</a:t>
            </a:r>
            <a:r>
              <a:rPr lang="en-US" sz="2243">
                <a:solidFill>
                  <a:srgbClr val="FFFFFF"/>
                </a:solidFill>
                <a:latin typeface="Montserrat"/>
                <a:ea typeface="Montserrat"/>
                <a:cs typeface="Montserrat"/>
                <a:sym typeface="Montserrat"/>
              </a:rPr>
              <a:t> on platforms like Discord and</a:t>
            </a:r>
            <a:r>
              <a:rPr lang="en-US" b="true" sz="2243">
                <a:solidFill>
                  <a:srgbClr val="FFFFFF"/>
                </a:solidFill>
                <a:latin typeface="Montserrat Bold"/>
                <a:ea typeface="Montserrat Bold"/>
                <a:cs typeface="Montserrat Bold"/>
                <a:sym typeface="Montserrat Bold"/>
              </a:rPr>
              <a:t> 145%</a:t>
            </a:r>
            <a:r>
              <a:rPr lang="en-US" sz="2243">
                <a:solidFill>
                  <a:srgbClr val="FFFFFF"/>
                </a:solidFill>
                <a:latin typeface="Montserrat"/>
                <a:ea typeface="Montserrat"/>
                <a:cs typeface="Montserrat"/>
                <a:sym typeface="Montserrat"/>
              </a:rPr>
              <a:t> on LinkedIn, </a:t>
            </a:r>
            <a:r>
              <a:rPr lang="en-US" b="true" sz="2243">
                <a:solidFill>
                  <a:srgbClr val="FFFFFF"/>
                </a:solidFill>
                <a:latin typeface="Montserrat Bold"/>
                <a:ea typeface="Montserrat Bold"/>
                <a:cs typeface="Montserrat Bold"/>
                <a:sym typeface="Montserrat Bold"/>
              </a:rPr>
              <a:t>190+ engaged from 25+ countries across Africa. AQC voices heard at every major quantum stage</a:t>
            </a:r>
            <a:r>
              <a:rPr lang="en-US" sz="2243">
                <a:solidFill>
                  <a:srgbClr val="FFFFFF"/>
                </a:solidFill>
                <a:latin typeface="Montserrat"/>
                <a:ea typeface="Montserrat"/>
                <a:cs typeface="Montserrat"/>
                <a:sym typeface="Montserrat"/>
              </a:rPr>
              <a:t> - Quantum Crossroads, QWC, IEEE, QST Africa, Quantum Africa 7 etc.</a:t>
            </a:r>
          </a:p>
          <a:p>
            <a:pPr algn="just">
              <a:lnSpc>
                <a:spcPts val="2512"/>
              </a:lnSpc>
            </a:pPr>
          </a:p>
          <a:p>
            <a:pPr algn="just">
              <a:lnSpc>
                <a:spcPts val="2512"/>
              </a:lnSpc>
            </a:pPr>
            <a:r>
              <a:rPr lang="en-US" b="true" sz="2243" u="sng">
                <a:solidFill>
                  <a:srgbClr val="FFFFFF"/>
                </a:solidFill>
                <a:latin typeface="Montserrat Bold"/>
                <a:ea typeface="Montserrat Bold"/>
                <a:cs typeface="Montserrat Bold"/>
                <a:sym typeface="Montserrat Bold"/>
              </a:rPr>
              <a:t>Deepening Engagement, Not Just Numbers: </a:t>
            </a:r>
          </a:p>
          <a:p>
            <a:pPr algn="just">
              <a:lnSpc>
                <a:spcPts val="2512"/>
              </a:lnSpc>
            </a:pPr>
            <a:r>
              <a:rPr lang="en-US" sz="2243">
                <a:solidFill>
                  <a:srgbClr val="FFFFFF"/>
                </a:solidFill>
                <a:latin typeface="Montserrat"/>
                <a:ea typeface="Montserrat"/>
                <a:cs typeface="Montserrat"/>
                <a:sym typeface="Montserrat"/>
              </a:rPr>
              <a:t>A</a:t>
            </a:r>
            <a:r>
              <a:rPr lang="en-US" sz="2243">
                <a:solidFill>
                  <a:srgbClr val="FFFFFF"/>
                </a:solidFill>
                <a:latin typeface="Montserrat"/>
                <a:ea typeface="Montserrat"/>
                <a:cs typeface="Montserrat"/>
                <a:sym typeface="Montserrat"/>
              </a:rPr>
              <a:t>ctive, not passive growth. Tripled specialized working groups (from 2 to 5) and grew our "Happy Hour" networking events by </a:t>
            </a:r>
            <a:r>
              <a:rPr lang="en-US" b="true" sz="2243">
                <a:solidFill>
                  <a:srgbClr val="FFFFFF"/>
                </a:solidFill>
                <a:latin typeface="Montserrat Bold"/>
                <a:ea typeface="Montserrat Bold"/>
                <a:cs typeface="Montserrat Bold"/>
                <a:sym typeface="Montserrat Bold"/>
              </a:rPr>
              <a:t>+400% (from &lt;30 to 150+ attendees)</a:t>
            </a:r>
            <a:r>
              <a:rPr lang="en-US" sz="2243">
                <a:solidFill>
                  <a:srgbClr val="FFFFFF"/>
                </a:solidFill>
                <a:latin typeface="Montserrat"/>
                <a:ea typeface="Montserrat"/>
                <a:cs typeface="Montserrat"/>
                <a:sym typeface="Montserrat"/>
              </a:rPr>
              <a:t>, proving strong community buy-in and network effects.</a:t>
            </a:r>
          </a:p>
          <a:p>
            <a:pPr algn="just">
              <a:lnSpc>
                <a:spcPts val="2512"/>
              </a:lnSpc>
            </a:pPr>
          </a:p>
          <a:p>
            <a:pPr algn="just">
              <a:lnSpc>
                <a:spcPts val="2512"/>
              </a:lnSpc>
            </a:pPr>
            <a:r>
              <a:rPr lang="en-US" b="true" sz="2243" u="sng">
                <a:solidFill>
                  <a:srgbClr val="FFFFFF"/>
                </a:solidFill>
                <a:latin typeface="Montserrat Bold"/>
                <a:ea typeface="Montserrat Bold"/>
                <a:cs typeface="Montserrat Bold"/>
                <a:sym typeface="Montserrat Bold"/>
              </a:rPr>
              <a:t>Translating Community into Strategic Assets: </a:t>
            </a:r>
          </a:p>
          <a:p>
            <a:pPr algn="just">
              <a:lnSpc>
                <a:spcPts val="2512"/>
              </a:lnSpc>
            </a:pPr>
            <a:r>
              <a:rPr lang="en-US" sz="2243">
                <a:solidFill>
                  <a:srgbClr val="FFFFFF"/>
                </a:solidFill>
                <a:latin typeface="Montserrat"/>
                <a:ea typeface="Montserrat"/>
                <a:cs typeface="Montserrat"/>
                <a:sym typeface="Montserrat"/>
              </a:rPr>
              <a:t>We are converting this momentum into the foundational pillars of a sovereign ecosystem. Key initiatives launched include:</a:t>
            </a:r>
          </a:p>
          <a:p>
            <a:pPr algn="just" marL="968830" indent="-322943" lvl="2">
              <a:lnSpc>
                <a:spcPts val="2512"/>
              </a:lnSpc>
              <a:buFont typeface="Arial"/>
              <a:buChar char="⚬"/>
            </a:pPr>
            <a:r>
              <a:rPr lang="en-US" sz="2243">
                <a:solidFill>
                  <a:srgbClr val="FFFFFF"/>
                </a:solidFill>
                <a:latin typeface="Montserrat"/>
                <a:ea typeface="Montserrat"/>
                <a:cs typeface="Montserrat"/>
                <a:sym typeface="Montserrat"/>
              </a:rPr>
              <a:t>A </a:t>
            </a:r>
            <a:r>
              <a:rPr lang="en-US" b="true" sz="2243">
                <a:solidFill>
                  <a:srgbClr val="FFFFFF"/>
                </a:solidFill>
                <a:latin typeface="Montserrat Bold"/>
                <a:ea typeface="Montserrat Bold"/>
                <a:cs typeface="Montserrat Bold"/>
                <a:sym typeface="Montserrat Bold"/>
              </a:rPr>
              <a:t>National Coordinators </a:t>
            </a:r>
            <a:r>
              <a:rPr lang="en-US" sz="2243">
                <a:solidFill>
                  <a:srgbClr val="FFFFFF"/>
                </a:solidFill>
                <a:latin typeface="Montserrat"/>
                <a:ea typeface="Montserrat"/>
                <a:cs typeface="Montserrat"/>
                <a:sym typeface="Montserrat"/>
              </a:rPr>
              <a:t>program for continent-wide reach (</a:t>
            </a:r>
            <a:r>
              <a:rPr lang="en-US" b="true" sz="2243">
                <a:solidFill>
                  <a:srgbClr val="FFFFFF"/>
                </a:solidFill>
                <a:latin typeface="Montserrat Bold"/>
                <a:ea typeface="Montserrat Bold"/>
                <a:cs typeface="Montserrat Bold"/>
                <a:sym typeface="Montserrat Bold"/>
              </a:rPr>
              <a:t>8 countries locked in</a:t>
            </a:r>
            <a:r>
              <a:rPr lang="en-US" sz="2243">
                <a:solidFill>
                  <a:srgbClr val="FFFFFF"/>
                </a:solidFill>
                <a:latin typeface="Montserrat"/>
                <a:ea typeface="Montserrat"/>
                <a:cs typeface="Montserrat"/>
                <a:sym typeface="Montserrat"/>
              </a:rPr>
              <a:t>).</a:t>
            </a:r>
          </a:p>
          <a:p>
            <a:pPr algn="just" marL="968830" indent="-322943" lvl="2">
              <a:lnSpc>
                <a:spcPts val="2512"/>
              </a:lnSpc>
              <a:buFont typeface="Arial"/>
              <a:buChar char="⚬"/>
            </a:pPr>
            <a:r>
              <a:rPr lang="en-US" sz="2243">
                <a:solidFill>
                  <a:srgbClr val="FFFFFF"/>
                </a:solidFill>
                <a:latin typeface="Montserrat"/>
                <a:ea typeface="Montserrat"/>
                <a:cs typeface="Montserrat"/>
                <a:sym typeface="Montserrat"/>
              </a:rPr>
              <a:t>An Education Corps and QuantumCircle to build a diverse talent pipeline (</a:t>
            </a:r>
            <a:r>
              <a:rPr lang="en-US" b="true" sz="2243">
                <a:solidFill>
                  <a:srgbClr val="FFFFFF"/>
                </a:solidFill>
                <a:latin typeface="Montserrat Bold"/>
                <a:ea typeface="Montserrat Bold"/>
                <a:cs typeface="Montserrat Bold"/>
                <a:sym typeface="Montserrat Bold"/>
              </a:rPr>
              <a:t>Q4 Roundtable focused on Women in Quantum in Africa</a:t>
            </a:r>
            <a:r>
              <a:rPr lang="en-US" sz="2243">
                <a:solidFill>
                  <a:srgbClr val="FFFFFF"/>
                </a:solidFill>
                <a:latin typeface="Montserrat"/>
                <a:ea typeface="Montserrat"/>
                <a:cs typeface="Montserrat"/>
                <a:sym typeface="Montserrat"/>
              </a:rPr>
              <a:t>).</a:t>
            </a:r>
          </a:p>
          <a:p>
            <a:pPr algn="just" marL="968830" indent="-322943" lvl="2">
              <a:lnSpc>
                <a:spcPts val="2512"/>
              </a:lnSpc>
              <a:buFont typeface="Arial"/>
              <a:buChar char="⚬"/>
            </a:pPr>
            <a:r>
              <a:rPr lang="en-US" sz="2243">
                <a:solidFill>
                  <a:srgbClr val="FFFFFF"/>
                </a:solidFill>
                <a:latin typeface="Montserrat"/>
                <a:ea typeface="Montserrat"/>
                <a:cs typeface="Montserrat"/>
                <a:sym typeface="Montserrat"/>
              </a:rPr>
              <a:t>A centralized </a:t>
            </a:r>
            <a:r>
              <a:rPr lang="en-US" b="true" sz="2243">
                <a:solidFill>
                  <a:srgbClr val="FFFFFF"/>
                </a:solidFill>
                <a:latin typeface="Montserrat Bold"/>
                <a:ea typeface="Montserrat Bold"/>
                <a:cs typeface="Montserrat Bold"/>
                <a:sym typeface="Montserrat Bold"/>
              </a:rPr>
              <a:t>Talent Repository (50 CVs received)</a:t>
            </a:r>
            <a:r>
              <a:rPr lang="en-US" sz="2243">
                <a:solidFill>
                  <a:srgbClr val="FFFFFF"/>
                </a:solidFill>
                <a:latin typeface="Montserrat"/>
                <a:ea typeface="Montserrat"/>
                <a:cs typeface="Montserrat"/>
                <a:sym typeface="Montserrat"/>
              </a:rPr>
              <a:t> to map Africa's human capital in the field.</a:t>
            </a:r>
          </a:p>
          <a:p>
            <a:pPr algn="just" marL="968830" indent="-322943" lvl="2">
              <a:lnSpc>
                <a:spcPts val="2512"/>
              </a:lnSpc>
              <a:buFont typeface="Arial"/>
              <a:buChar char="⚬"/>
            </a:pPr>
            <a:r>
              <a:rPr lang="en-US" sz="2243">
                <a:solidFill>
                  <a:srgbClr val="FFFFFF"/>
                </a:solidFill>
                <a:latin typeface="Montserrat"/>
                <a:ea typeface="Montserrat"/>
                <a:cs typeface="Montserrat"/>
                <a:sym typeface="Montserrat"/>
              </a:rPr>
              <a:t>Thought leadership through </a:t>
            </a:r>
            <a:r>
              <a:rPr lang="en-US" b="true" sz="2243">
                <a:solidFill>
                  <a:srgbClr val="FFFFFF"/>
                </a:solidFill>
                <a:latin typeface="Montserrat Bold"/>
                <a:ea typeface="Montserrat Bold"/>
                <a:cs typeface="Montserrat Bold"/>
                <a:sym typeface="Montserrat Bold"/>
              </a:rPr>
              <a:t>ASFAP and SOQA</a:t>
            </a:r>
            <a:r>
              <a:rPr lang="en-US" sz="2243">
                <a:solidFill>
                  <a:srgbClr val="FFFFFF"/>
                </a:solidFill>
                <a:latin typeface="Montserrat"/>
                <a:ea typeface="Montserrat"/>
                <a:cs typeface="Montserrat"/>
                <a:sym typeface="Montserrat"/>
              </a:rPr>
              <a:t>.</a:t>
            </a:r>
          </a:p>
          <a:p>
            <a:pPr algn="just">
              <a:lnSpc>
                <a:spcPts val="2512"/>
              </a:lnSpc>
            </a:pPr>
          </a:p>
          <a:p>
            <a:pPr algn="just">
              <a:lnSpc>
                <a:spcPts val="2512"/>
              </a:lnSpc>
            </a:pPr>
            <a:r>
              <a:rPr lang="en-US" b="true" sz="2243" u="sng">
                <a:solidFill>
                  <a:srgbClr val="FFFFFF"/>
                </a:solidFill>
                <a:latin typeface="Montserrat Bold"/>
                <a:ea typeface="Montserrat Bold"/>
                <a:cs typeface="Montserrat Bold"/>
                <a:sym typeface="Montserrat Bold"/>
              </a:rPr>
              <a:t>Securing Strategic Partnerships: </a:t>
            </a:r>
          </a:p>
          <a:p>
            <a:pPr algn="just">
              <a:lnSpc>
                <a:spcPts val="2512"/>
              </a:lnSpc>
            </a:pPr>
            <a:r>
              <a:rPr lang="en-US" sz="2243">
                <a:solidFill>
                  <a:srgbClr val="FFFFFF"/>
                </a:solidFill>
                <a:latin typeface="Montserrat"/>
                <a:ea typeface="Montserrat"/>
                <a:cs typeface="Montserrat"/>
                <a:sym typeface="Montserrat"/>
              </a:rPr>
              <a:t>M</a:t>
            </a:r>
            <a:r>
              <a:rPr lang="en-US" sz="2243">
                <a:solidFill>
                  <a:srgbClr val="FFFFFF"/>
                </a:solidFill>
                <a:latin typeface="Montserrat"/>
                <a:ea typeface="Montserrat"/>
                <a:cs typeface="Montserrat"/>
                <a:sym typeface="Montserrat"/>
              </a:rPr>
              <a:t>oving beyond community-building to formalize partnerships with key ecosystem enablers like </a:t>
            </a:r>
            <a:r>
              <a:rPr lang="en-US" b="true" sz="2243">
                <a:solidFill>
                  <a:srgbClr val="FFFFFF"/>
                </a:solidFill>
                <a:latin typeface="Montserrat Bold"/>
                <a:ea typeface="Montserrat Bold"/>
                <a:cs typeface="Montserrat Bold"/>
                <a:sym typeface="Montserrat Bold"/>
              </a:rPr>
              <a:t>Aqora</a:t>
            </a:r>
            <a:r>
              <a:rPr lang="en-US" sz="2243">
                <a:solidFill>
                  <a:srgbClr val="FFFFFF"/>
                </a:solidFill>
                <a:latin typeface="Montserrat"/>
                <a:ea typeface="Montserrat"/>
                <a:cs typeface="Montserrat"/>
                <a:sym typeface="Montserrat"/>
              </a:rPr>
              <a:t> (</a:t>
            </a:r>
            <a:r>
              <a:rPr lang="en-US" b="true" sz="2243">
                <a:solidFill>
                  <a:srgbClr val="FFFFFF"/>
                </a:solidFill>
                <a:latin typeface="Montserrat Bold"/>
                <a:ea typeface="Montserrat Bold"/>
                <a:cs typeface="Montserrat Bold"/>
                <a:sym typeface="Montserrat Bold"/>
              </a:rPr>
              <a:t>Pan-Africa Quantum Hackathon</a:t>
            </a:r>
            <a:r>
              <a:rPr lang="en-US" sz="2243">
                <a:solidFill>
                  <a:srgbClr val="FFFFFF"/>
                </a:solidFill>
                <a:latin typeface="Montserrat"/>
                <a:ea typeface="Montserrat"/>
                <a:cs typeface="Montserrat"/>
                <a:sym typeface="Montserrat"/>
              </a:rPr>
              <a:t>), </a:t>
            </a:r>
            <a:r>
              <a:rPr lang="en-US" b="true" sz="2243">
                <a:solidFill>
                  <a:srgbClr val="FFFFFF"/>
                </a:solidFill>
                <a:latin typeface="Montserrat Bold"/>
                <a:ea typeface="Montserrat Bold"/>
                <a:cs typeface="Montserrat Bold"/>
                <a:sym typeface="Montserrat Bold"/>
              </a:rPr>
              <a:t>AfPS, HKA Marketing</a:t>
            </a:r>
            <a:r>
              <a:rPr lang="en-US" sz="2243">
                <a:solidFill>
                  <a:srgbClr val="FFFFFF"/>
                </a:solidFill>
                <a:latin typeface="Montserrat"/>
                <a:ea typeface="Montserrat"/>
                <a:cs typeface="Montserrat"/>
                <a:sym typeface="Montserrat"/>
              </a:rPr>
              <a:t> and </a:t>
            </a:r>
            <a:r>
              <a:rPr lang="en-US" b="true" sz="2243">
                <a:solidFill>
                  <a:srgbClr val="FFFFFF"/>
                </a:solidFill>
                <a:latin typeface="Montserrat Bold"/>
                <a:ea typeface="Montserrat Bold"/>
                <a:cs typeface="Montserrat Bold"/>
                <a:sym typeface="Montserrat Bold"/>
              </a:rPr>
              <a:t>Ennovate Lab</a:t>
            </a:r>
            <a:r>
              <a:rPr lang="en-US" sz="2243">
                <a:solidFill>
                  <a:srgbClr val="FFFFFF"/>
                </a:solidFill>
                <a:latin typeface="Montserrat"/>
                <a:ea typeface="Montserrat"/>
                <a:cs typeface="Montserrat"/>
                <a:sym typeface="Montserrat"/>
              </a:rPr>
              <a:t>, validating our model and extending our reach.</a:t>
            </a:r>
          </a:p>
        </p:txBody>
      </p:sp>
      <p:sp>
        <p:nvSpPr>
          <p:cNvPr name="TextBox 11" id="11"/>
          <p:cNvSpPr txBox="true"/>
          <p:nvPr/>
        </p:nvSpPr>
        <p:spPr>
          <a:xfrm rot="0">
            <a:off x="2622480" y="516890"/>
            <a:ext cx="15209586" cy="511810"/>
          </a:xfrm>
          <a:prstGeom prst="rect">
            <a:avLst/>
          </a:prstGeom>
        </p:spPr>
        <p:txBody>
          <a:bodyPr anchor="t" rtlCol="false" tIns="0" lIns="0" bIns="0" rIns="0">
            <a:spAutoFit/>
          </a:bodyPr>
          <a:lstStyle/>
          <a:p>
            <a:pPr algn="l">
              <a:lnSpc>
                <a:spcPts val="3920"/>
              </a:lnSpc>
            </a:pPr>
            <a:r>
              <a:rPr lang="en-US" sz="3500" b="true">
                <a:solidFill>
                  <a:srgbClr val="000000"/>
                </a:solidFill>
                <a:latin typeface="Montserrat Bold"/>
                <a:ea typeface="Montserrat Bold"/>
                <a:cs typeface="Montserrat Bold"/>
                <a:sym typeface="Montserrat Bold"/>
              </a:rPr>
              <a:t>Building Af</a:t>
            </a:r>
            <a:r>
              <a:rPr lang="en-US" b="true" sz="3500">
                <a:solidFill>
                  <a:srgbClr val="000000"/>
                </a:solidFill>
                <a:latin typeface="Montserrat Bold"/>
                <a:ea typeface="Montserrat Bold"/>
                <a:cs typeface="Montserrat Bold"/>
                <a:sym typeface="Montserrat Bold"/>
              </a:rPr>
              <a:t>rica's Quantum Ecosystem: From Zero to Critical Mass</a:t>
            </a:r>
          </a:p>
        </p:txBody>
      </p:sp>
      <p:sp>
        <p:nvSpPr>
          <p:cNvPr name="TextBox 12" id="12"/>
          <p:cNvSpPr txBox="true"/>
          <p:nvPr/>
        </p:nvSpPr>
        <p:spPr>
          <a:xfrm rot="0">
            <a:off x="11819465" y="9633954"/>
            <a:ext cx="2878262" cy="521321"/>
          </a:xfrm>
          <a:prstGeom prst="rect">
            <a:avLst/>
          </a:prstGeom>
        </p:spPr>
        <p:txBody>
          <a:bodyPr anchor="t" rtlCol="false" tIns="0" lIns="0" bIns="0" rIns="0">
            <a:spAutoFit/>
          </a:bodyPr>
          <a:lstStyle/>
          <a:p>
            <a:pPr algn="ctr">
              <a:lnSpc>
                <a:spcPts val="4340"/>
              </a:lnSpc>
            </a:pPr>
            <a:r>
              <a:rPr lang="en-US" sz="3100" b="true">
                <a:solidFill>
                  <a:srgbClr val="000000"/>
                </a:solidFill>
                <a:latin typeface="Canva Sans Bold"/>
                <a:ea typeface="Canva Sans Bold"/>
                <a:cs typeface="Canva Sans Bold"/>
                <a:sym typeface="Canva Sans Bold"/>
              </a:rPr>
              <a:t>Q3 Roundtable</a:t>
            </a:r>
          </a:p>
        </p:txBody>
      </p:sp>
      <p:sp>
        <p:nvSpPr>
          <p:cNvPr name="TextBox 13" id="13"/>
          <p:cNvSpPr txBox="true"/>
          <p:nvPr/>
        </p:nvSpPr>
        <p:spPr>
          <a:xfrm rot="0">
            <a:off x="13773690" y="1632648"/>
            <a:ext cx="1848073" cy="464806"/>
          </a:xfrm>
          <a:prstGeom prst="rect">
            <a:avLst/>
          </a:prstGeom>
        </p:spPr>
        <p:txBody>
          <a:bodyPr anchor="t" rtlCol="false" tIns="0" lIns="0" bIns="0" rIns="0">
            <a:spAutoFit/>
          </a:bodyPr>
          <a:lstStyle/>
          <a:p>
            <a:pPr algn="ctr">
              <a:lnSpc>
                <a:spcPts val="3780"/>
              </a:lnSpc>
            </a:pPr>
            <a:r>
              <a:rPr lang="en-US" sz="2700" b="true">
                <a:solidFill>
                  <a:srgbClr val="000000"/>
                </a:solidFill>
                <a:latin typeface="Canva Sans Bold"/>
                <a:ea typeface="Canva Sans Bold"/>
                <a:cs typeface="Canva Sans Bold"/>
                <a:sym typeface="Canva Sans Bold"/>
              </a:rPr>
              <a:t>Newsletter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7059828" y="8712671"/>
            <a:ext cx="913094" cy="1091259"/>
          </a:xfrm>
          <a:custGeom>
            <a:avLst/>
            <a:gdLst/>
            <a:ahLst/>
            <a:cxnLst/>
            <a:rect r="r" b="b" t="t" l="l"/>
            <a:pathLst>
              <a:path h="1091259" w="913094">
                <a:moveTo>
                  <a:pt x="0" y="0"/>
                </a:moveTo>
                <a:lnTo>
                  <a:pt x="913094" y="0"/>
                </a:lnTo>
                <a:lnTo>
                  <a:pt x="913094" y="1091258"/>
                </a:lnTo>
                <a:lnTo>
                  <a:pt x="0" y="1091258"/>
                </a:lnTo>
                <a:lnTo>
                  <a:pt x="0" y="0"/>
                </a:lnTo>
                <a:close/>
              </a:path>
            </a:pathLst>
          </a:custGeom>
          <a:blipFill>
            <a:blip r:embed="rId3"/>
            <a:stretch>
              <a:fillRect l="-13103" t="-65444" r="-166869" b="-68818"/>
            </a:stretch>
          </a:blipFill>
        </p:spPr>
      </p:sp>
      <p:sp>
        <p:nvSpPr>
          <p:cNvPr name="Freeform 3" id="3"/>
          <p:cNvSpPr/>
          <p:nvPr/>
        </p:nvSpPr>
        <p:spPr>
          <a:xfrm flipH="false" flipV="false" rot="0">
            <a:off x="295608" y="2024369"/>
            <a:ext cx="8848392" cy="5303582"/>
          </a:xfrm>
          <a:custGeom>
            <a:avLst/>
            <a:gdLst/>
            <a:ahLst/>
            <a:cxnLst/>
            <a:rect r="r" b="b" t="t" l="l"/>
            <a:pathLst>
              <a:path h="5303582" w="8848392">
                <a:moveTo>
                  <a:pt x="0" y="0"/>
                </a:moveTo>
                <a:lnTo>
                  <a:pt x="8848392" y="0"/>
                </a:lnTo>
                <a:lnTo>
                  <a:pt x="8848392" y="5303581"/>
                </a:lnTo>
                <a:lnTo>
                  <a:pt x="0" y="5303581"/>
                </a:lnTo>
                <a:lnTo>
                  <a:pt x="0" y="0"/>
                </a:lnTo>
                <a:close/>
              </a:path>
            </a:pathLst>
          </a:custGeom>
          <a:blipFill>
            <a:blip r:embed="rId4"/>
            <a:stretch>
              <a:fillRect l="0" t="0" r="0" b="0"/>
            </a:stretch>
          </a:blipFill>
        </p:spPr>
      </p:sp>
      <p:sp>
        <p:nvSpPr>
          <p:cNvPr name="Freeform 4" id="4"/>
          <p:cNvSpPr/>
          <p:nvPr/>
        </p:nvSpPr>
        <p:spPr>
          <a:xfrm flipH="false" flipV="false" rot="0">
            <a:off x="9401213" y="1560729"/>
            <a:ext cx="8310930" cy="6441805"/>
          </a:xfrm>
          <a:custGeom>
            <a:avLst/>
            <a:gdLst/>
            <a:ahLst/>
            <a:cxnLst/>
            <a:rect r="r" b="b" t="t" l="l"/>
            <a:pathLst>
              <a:path h="6441805" w="8310930">
                <a:moveTo>
                  <a:pt x="0" y="0"/>
                </a:moveTo>
                <a:lnTo>
                  <a:pt x="8310929" y="0"/>
                </a:lnTo>
                <a:lnTo>
                  <a:pt x="8310929" y="6441805"/>
                </a:lnTo>
                <a:lnTo>
                  <a:pt x="0" y="6441805"/>
                </a:lnTo>
                <a:lnTo>
                  <a:pt x="0" y="0"/>
                </a:lnTo>
                <a:close/>
              </a:path>
            </a:pathLst>
          </a:custGeom>
          <a:blipFill>
            <a:blip r:embed="rId5"/>
            <a:stretch>
              <a:fillRect l="0" t="0" r="0" b="0"/>
            </a:stretch>
          </a:blipFill>
        </p:spPr>
      </p:sp>
      <p:sp>
        <p:nvSpPr>
          <p:cNvPr name="TextBox 5" id="5"/>
          <p:cNvSpPr txBox="true"/>
          <p:nvPr/>
        </p:nvSpPr>
        <p:spPr>
          <a:xfrm rot="0">
            <a:off x="3285500" y="394869"/>
            <a:ext cx="11204071" cy="803910"/>
          </a:xfrm>
          <a:prstGeom prst="rect">
            <a:avLst/>
          </a:prstGeom>
        </p:spPr>
        <p:txBody>
          <a:bodyPr anchor="t" rtlCol="false" tIns="0" lIns="0" bIns="0" rIns="0">
            <a:spAutoFit/>
          </a:bodyPr>
          <a:lstStyle/>
          <a:p>
            <a:pPr algn="just">
              <a:lnSpc>
                <a:spcPts val="6120"/>
              </a:lnSpc>
            </a:pPr>
            <a:r>
              <a:rPr lang="en-US" b="true" sz="6000">
                <a:solidFill>
                  <a:srgbClr val="FFFFFF"/>
                </a:solidFill>
                <a:latin typeface="Montserrat Bold"/>
                <a:ea typeface="Montserrat Bold"/>
                <a:cs typeface="Montserrat Bold"/>
                <a:sym typeface="Montserrat Bold"/>
              </a:rPr>
              <a:t>State of Quantum in Africa</a:t>
            </a:r>
          </a:p>
        </p:txBody>
      </p:sp>
      <p:sp>
        <p:nvSpPr>
          <p:cNvPr name="TextBox 6" id="6"/>
          <p:cNvSpPr txBox="true"/>
          <p:nvPr/>
        </p:nvSpPr>
        <p:spPr>
          <a:xfrm rot="0">
            <a:off x="4629925" y="9361844"/>
            <a:ext cx="8136745" cy="297180"/>
          </a:xfrm>
          <a:prstGeom prst="rect">
            <a:avLst/>
          </a:prstGeom>
        </p:spPr>
        <p:txBody>
          <a:bodyPr anchor="t" rtlCol="false" tIns="0" lIns="0" bIns="0" rIns="0">
            <a:spAutoFit/>
          </a:bodyPr>
          <a:lstStyle/>
          <a:p>
            <a:pPr algn="ctr">
              <a:lnSpc>
                <a:spcPts val="2519"/>
              </a:lnSpc>
              <a:spcBef>
                <a:spcPct val="0"/>
              </a:spcBef>
            </a:pPr>
            <a:r>
              <a:rPr lang="en-US" sz="1799" spc="1439">
                <a:solidFill>
                  <a:srgbClr val="FFFFFF"/>
                </a:solidFill>
                <a:latin typeface="Open Sans"/>
                <a:ea typeface="Open Sans"/>
                <a:cs typeface="Open Sans"/>
                <a:sym typeface="Open Sans"/>
              </a:rPr>
              <a:t>WWW.AFRICAQUANTUM.ORG</a:t>
            </a:r>
          </a:p>
        </p:txBody>
      </p:sp>
      <p:sp>
        <p:nvSpPr>
          <p:cNvPr name="TextBox 7" id="7"/>
          <p:cNvSpPr txBox="true"/>
          <p:nvPr/>
        </p:nvSpPr>
        <p:spPr>
          <a:xfrm rot="0">
            <a:off x="2639041" y="8297809"/>
            <a:ext cx="12118514" cy="669925"/>
          </a:xfrm>
          <a:prstGeom prst="rect">
            <a:avLst/>
          </a:prstGeom>
        </p:spPr>
        <p:txBody>
          <a:bodyPr anchor="t" rtlCol="false" tIns="0" lIns="0" bIns="0" rIns="0">
            <a:spAutoFit/>
          </a:bodyPr>
          <a:lstStyle/>
          <a:p>
            <a:pPr algn="l">
              <a:lnSpc>
                <a:spcPts val="5599"/>
              </a:lnSpc>
              <a:spcBef>
                <a:spcPct val="0"/>
              </a:spcBef>
            </a:pPr>
            <a:r>
              <a:rPr lang="en-US" sz="3999" i="true">
                <a:solidFill>
                  <a:srgbClr val="FFFFFF"/>
                </a:solidFill>
                <a:latin typeface="Montserrat Italics"/>
                <a:ea typeface="Montserrat Italics"/>
                <a:cs typeface="Montserrat Italics"/>
                <a:sym typeface="Montserrat Italics"/>
              </a:rPr>
              <a:t>Forging Local Strength. Driving Global Impact!</a:t>
            </a:r>
          </a:p>
        </p:txBody>
      </p:sp>
      <p:sp>
        <p:nvSpPr>
          <p:cNvPr name="TextBox 8" id="8"/>
          <p:cNvSpPr txBox="true"/>
          <p:nvPr/>
        </p:nvSpPr>
        <p:spPr>
          <a:xfrm rot="0">
            <a:off x="15536738" y="9916290"/>
            <a:ext cx="2621087" cy="233680"/>
          </a:xfrm>
          <a:prstGeom prst="rect">
            <a:avLst/>
          </a:prstGeom>
        </p:spPr>
        <p:txBody>
          <a:bodyPr anchor="t" rtlCol="false" tIns="0" lIns="0" bIns="0" rIns="0">
            <a:spAutoFit/>
          </a:bodyPr>
          <a:lstStyle/>
          <a:p>
            <a:pPr algn="ctr">
              <a:lnSpc>
                <a:spcPts val="1819"/>
              </a:lnSpc>
              <a:spcBef>
                <a:spcPct val="0"/>
              </a:spcBef>
            </a:pPr>
            <a:r>
              <a:rPr lang="en-US" sz="1299" i="true">
                <a:solidFill>
                  <a:srgbClr val="FFFFFF"/>
                </a:solidFill>
                <a:latin typeface="Poppins Italics"/>
                <a:ea typeface="Poppins Italics"/>
                <a:cs typeface="Poppins Italics"/>
                <a:sym typeface="Poppins Italics"/>
              </a:rPr>
              <a:t>Logo design by CQTech, Algeria</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5332342" y="6908705"/>
            <a:ext cx="2250789" cy="3378295"/>
          </a:xfrm>
          <a:custGeom>
            <a:avLst/>
            <a:gdLst/>
            <a:ahLst/>
            <a:cxnLst/>
            <a:rect r="r" b="b" t="t" l="l"/>
            <a:pathLst>
              <a:path h="3378295" w="2250789">
                <a:moveTo>
                  <a:pt x="0" y="0"/>
                </a:moveTo>
                <a:lnTo>
                  <a:pt x="2250789" y="0"/>
                </a:lnTo>
                <a:lnTo>
                  <a:pt x="2250789" y="3378295"/>
                </a:lnTo>
                <a:lnTo>
                  <a:pt x="0" y="3378295"/>
                </a:lnTo>
                <a:lnTo>
                  <a:pt x="0" y="0"/>
                </a:lnTo>
                <a:close/>
              </a:path>
            </a:pathLst>
          </a:custGeom>
          <a:blipFill>
            <a:blip r:embed="rId3"/>
            <a:stretch>
              <a:fillRect l="0" t="0" r="0" b="0"/>
            </a:stretch>
          </a:blipFill>
        </p:spPr>
      </p:sp>
      <p:sp>
        <p:nvSpPr>
          <p:cNvPr name="Freeform 3" id="3"/>
          <p:cNvSpPr/>
          <p:nvPr/>
        </p:nvSpPr>
        <p:spPr>
          <a:xfrm flipH="false" flipV="false" rot="0">
            <a:off x="4234507" y="1224261"/>
            <a:ext cx="3037115" cy="2934612"/>
          </a:xfrm>
          <a:custGeom>
            <a:avLst/>
            <a:gdLst/>
            <a:ahLst/>
            <a:cxnLst/>
            <a:rect r="r" b="b" t="t" l="l"/>
            <a:pathLst>
              <a:path h="2934612" w="3037115">
                <a:moveTo>
                  <a:pt x="0" y="0"/>
                </a:moveTo>
                <a:lnTo>
                  <a:pt x="3037114" y="0"/>
                </a:lnTo>
                <a:lnTo>
                  <a:pt x="3037114" y="2934612"/>
                </a:lnTo>
                <a:lnTo>
                  <a:pt x="0" y="29346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8995290" y="7033662"/>
            <a:ext cx="3048268" cy="2944350"/>
          </a:xfrm>
          <a:custGeom>
            <a:avLst/>
            <a:gdLst/>
            <a:ahLst/>
            <a:cxnLst/>
            <a:rect r="r" b="b" t="t" l="l"/>
            <a:pathLst>
              <a:path h="2944350" w="3048268">
                <a:moveTo>
                  <a:pt x="0" y="0"/>
                </a:moveTo>
                <a:lnTo>
                  <a:pt x="3048268" y="0"/>
                </a:lnTo>
                <a:lnTo>
                  <a:pt x="3048268" y="2944349"/>
                </a:lnTo>
                <a:lnTo>
                  <a:pt x="0" y="29443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283008" y="2755920"/>
            <a:ext cx="3437148" cy="3589710"/>
          </a:xfrm>
          <a:custGeom>
            <a:avLst/>
            <a:gdLst/>
            <a:ahLst/>
            <a:cxnLst/>
            <a:rect r="r" b="b" t="t" l="l"/>
            <a:pathLst>
              <a:path h="3589710" w="3437148">
                <a:moveTo>
                  <a:pt x="0" y="0"/>
                </a:moveTo>
                <a:lnTo>
                  <a:pt x="3437148" y="0"/>
                </a:lnTo>
                <a:lnTo>
                  <a:pt x="3437148" y="3589710"/>
                </a:lnTo>
                <a:lnTo>
                  <a:pt x="0" y="3589710"/>
                </a:lnTo>
                <a:lnTo>
                  <a:pt x="0" y="0"/>
                </a:lnTo>
                <a:close/>
              </a:path>
            </a:pathLst>
          </a:custGeom>
          <a:blipFill>
            <a:blip r:embed="rId8"/>
            <a:stretch>
              <a:fillRect l="0" t="0" r="0" b="0"/>
            </a:stretch>
          </a:blipFill>
        </p:spPr>
      </p:sp>
      <p:sp>
        <p:nvSpPr>
          <p:cNvPr name="Freeform 6" id="6"/>
          <p:cNvSpPr/>
          <p:nvPr/>
        </p:nvSpPr>
        <p:spPr>
          <a:xfrm flipH="false" flipV="false" rot="0">
            <a:off x="2411683" y="3019423"/>
            <a:ext cx="1631184" cy="2253795"/>
          </a:xfrm>
          <a:custGeom>
            <a:avLst/>
            <a:gdLst/>
            <a:ahLst/>
            <a:cxnLst/>
            <a:rect r="r" b="b" t="t" l="l"/>
            <a:pathLst>
              <a:path h="2253795" w="1631184">
                <a:moveTo>
                  <a:pt x="0" y="0"/>
                </a:moveTo>
                <a:lnTo>
                  <a:pt x="1631184" y="0"/>
                </a:lnTo>
                <a:lnTo>
                  <a:pt x="1631184" y="2253795"/>
                </a:lnTo>
                <a:lnTo>
                  <a:pt x="0" y="225379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6239844" y="3731801"/>
            <a:ext cx="435785" cy="1356530"/>
          </a:xfrm>
          <a:custGeom>
            <a:avLst/>
            <a:gdLst/>
            <a:ahLst/>
            <a:cxnLst/>
            <a:rect r="r" b="b" t="t" l="l"/>
            <a:pathLst>
              <a:path h="1356530" w="435785">
                <a:moveTo>
                  <a:pt x="0" y="0"/>
                </a:moveTo>
                <a:lnTo>
                  <a:pt x="435785" y="0"/>
                </a:lnTo>
                <a:lnTo>
                  <a:pt x="435785" y="1356530"/>
                </a:lnTo>
                <a:lnTo>
                  <a:pt x="0" y="13565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1959243">
            <a:off x="8083467" y="849686"/>
            <a:ext cx="3175580" cy="3240388"/>
          </a:xfrm>
          <a:custGeom>
            <a:avLst/>
            <a:gdLst/>
            <a:ahLst/>
            <a:cxnLst/>
            <a:rect r="r" b="b" t="t" l="l"/>
            <a:pathLst>
              <a:path h="3240388" w="3175580">
                <a:moveTo>
                  <a:pt x="0" y="0"/>
                </a:moveTo>
                <a:lnTo>
                  <a:pt x="3175580" y="0"/>
                </a:lnTo>
                <a:lnTo>
                  <a:pt x="3175580" y="3240388"/>
                </a:lnTo>
                <a:lnTo>
                  <a:pt x="0" y="324038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9" id="9"/>
          <p:cNvSpPr txBox="true"/>
          <p:nvPr/>
        </p:nvSpPr>
        <p:spPr>
          <a:xfrm rot="0">
            <a:off x="8834020" y="5128550"/>
            <a:ext cx="3370808" cy="1581149"/>
          </a:xfrm>
          <a:prstGeom prst="rect">
            <a:avLst/>
          </a:prstGeom>
        </p:spPr>
        <p:txBody>
          <a:bodyPr anchor="t" rtlCol="false" tIns="0" lIns="0" bIns="0" rIns="0">
            <a:spAutoFit/>
          </a:bodyPr>
          <a:lstStyle/>
          <a:p>
            <a:pPr algn="ctr">
              <a:lnSpc>
                <a:spcPts val="4200"/>
              </a:lnSpc>
              <a:spcBef>
                <a:spcPct val="0"/>
              </a:spcBef>
            </a:pPr>
            <a:r>
              <a:rPr lang="en-US" b="true" sz="3000">
                <a:solidFill>
                  <a:srgbClr val="FFFFFF"/>
                </a:solidFill>
                <a:latin typeface="Canva Sans Bold"/>
                <a:ea typeface="Canva Sans Bold"/>
                <a:cs typeface="Canva Sans Bold"/>
                <a:sym typeface="Canva Sans Bold"/>
              </a:rPr>
              <a:t>Unleashing the </a:t>
            </a:r>
          </a:p>
          <a:p>
            <a:pPr algn="ctr">
              <a:lnSpc>
                <a:spcPts val="4200"/>
              </a:lnSpc>
              <a:spcBef>
                <a:spcPct val="0"/>
              </a:spcBef>
            </a:pPr>
            <a:r>
              <a:rPr lang="en-US" b="true" sz="3000">
                <a:solidFill>
                  <a:srgbClr val="FFFFFF"/>
                </a:solidFill>
                <a:latin typeface="Canva Sans Bold"/>
                <a:ea typeface="Canva Sans Bold"/>
                <a:cs typeface="Canva Sans Bold"/>
                <a:sym typeface="Canva Sans Bold"/>
              </a:rPr>
              <a:t>Innovation Engine</a:t>
            </a:r>
          </a:p>
          <a:p>
            <a:pPr algn="ctr">
              <a:lnSpc>
                <a:spcPts val="4200"/>
              </a:lnSpc>
              <a:spcBef>
                <a:spcPct val="0"/>
              </a:spcBef>
            </a:pPr>
            <a:r>
              <a:rPr lang="en-US" b="true" sz="3000">
                <a:solidFill>
                  <a:srgbClr val="FFFFFF"/>
                </a:solidFill>
                <a:latin typeface="Canva Sans Bold"/>
                <a:ea typeface="Canva Sans Bold"/>
                <a:cs typeface="Canva Sans Bold"/>
                <a:sym typeface="Canva Sans Bold"/>
              </a:rPr>
              <a:t> ($30 Million)</a:t>
            </a:r>
          </a:p>
        </p:txBody>
      </p:sp>
      <p:sp>
        <p:nvSpPr>
          <p:cNvPr name="Freeform 10" id="10"/>
          <p:cNvSpPr/>
          <p:nvPr/>
        </p:nvSpPr>
        <p:spPr>
          <a:xfrm flipH="false" flipV="false" rot="3808232">
            <a:off x="7769803" y="3389440"/>
            <a:ext cx="1786269" cy="1822724"/>
          </a:xfrm>
          <a:custGeom>
            <a:avLst/>
            <a:gdLst/>
            <a:ahLst/>
            <a:cxnLst/>
            <a:rect r="r" b="b" t="t" l="l"/>
            <a:pathLst>
              <a:path h="1822724" w="1786269">
                <a:moveTo>
                  <a:pt x="0" y="0"/>
                </a:moveTo>
                <a:lnTo>
                  <a:pt x="1786269" y="0"/>
                </a:lnTo>
                <a:lnTo>
                  <a:pt x="1786269" y="1822724"/>
                </a:lnTo>
                <a:lnTo>
                  <a:pt x="0" y="182272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11" id="11"/>
          <p:cNvSpPr/>
          <p:nvPr/>
        </p:nvSpPr>
        <p:spPr>
          <a:xfrm flipH="false" flipV="false" rot="0">
            <a:off x="798893" y="6612330"/>
            <a:ext cx="2837592" cy="2986939"/>
          </a:xfrm>
          <a:custGeom>
            <a:avLst/>
            <a:gdLst/>
            <a:ahLst/>
            <a:cxnLst/>
            <a:rect r="r" b="b" t="t" l="l"/>
            <a:pathLst>
              <a:path h="2986939" w="2837592">
                <a:moveTo>
                  <a:pt x="0" y="0"/>
                </a:moveTo>
                <a:lnTo>
                  <a:pt x="2837592" y="0"/>
                </a:lnTo>
                <a:lnTo>
                  <a:pt x="2837592" y="2986939"/>
                </a:lnTo>
                <a:lnTo>
                  <a:pt x="0" y="298693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2" id="12"/>
          <p:cNvSpPr/>
          <p:nvPr/>
        </p:nvSpPr>
        <p:spPr>
          <a:xfrm flipH="false" flipV="false" rot="0">
            <a:off x="12882878" y="7217694"/>
            <a:ext cx="4907231" cy="2760318"/>
          </a:xfrm>
          <a:custGeom>
            <a:avLst/>
            <a:gdLst/>
            <a:ahLst/>
            <a:cxnLst/>
            <a:rect r="r" b="b" t="t" l="l"/>
            <a:pathLst>
              <a:path h="2760318" w="4907231">
                <a:moveTo>
                  <a:pt x="0" y="0"/>
                </a:moveTo>
                <a:lnTo>
                  <a:pt x="4907231" y="0"/>
                </a:lnTo>
                <a:lnTo>
                  <a:pt x="4907231" y="2760317"/>
                </a:lnTo>
                <a:lnTo>
                  <a:pt x="0" y="2760317"/>
                </a:lnTo>
                <a:lnTo>
                  <a:pt x="0" y="0"/>
                </a:lnTo>
                <a:close/>
              </a:path>
            </a:pathLst>
          </a:custGeom>
          <a:blipFill>
            <a:blip r:embed="rId17"/>
            <a:stretch>
              <a:fillRect l="0" t="0" r="0" b="0"/>
            </a:stretch>
          </a:blipFill>
        </p:spPr>
      </p:sp>
      <p:sp>
        <p:nvSpPr>
          <p:cNvPr name="TextBox 13" id="13"/>
          <p:cNvSpPr txBox="true"/>
          <p:nvPr/>
        </p:nvSpPr>
        <p:spPr>
          <a:xfrm rot="0">
            <a:off x="3541964" y="423365"/>
            <a:ext cx="11204071" cy="803910"/>
          </a:xfrm>
          <a:prstGeom prst="rect">
            <a:avLst/>
          </a:prstGeom>
        </p:spPr>
        <p:txBody>
          <a:bodyPr anchor="t" rtlCol="false" tIns="0" lIns="0" bIns="0" rIns="0">
            <a:spAutoFit/>
          </a:bodyPr>
          <a:lstStyle/>
          <a:p>
            <a:pPr algn="just">
              <a:lnSpc>
                <a:spcPts val="6120"/>
              </a:lnSpc>
            </a:pPr>
            <a:r>
              <a:rPr lang="en-US" b="true" sz="6000">
                <a:solidFill>
                  <a:srgbClr val="FFFFFF"/>
                </a:solidFill>
                <a:latin typeface="Montserrat Bold"/>
                <a:ea typeface="Montserrat Bold"/>
                <a:cs typeface="Montserrat Bold"/>
                <a:sym typeface="Montserrat Bold"/>
              </a:rPr>
              <a:t>The Quantum Compact</a:t>
            </a:r>
          </a:p>
        </p:txBody>
      </p:sp>
      <p:sp>
        <p:nvSpPr>
          <p:cNvPr name="TextBox 14" id="14"/>
          <p:cNvSpPr txBox="true"/>
          <p:nvPr/>
        </p:nvSpPr>
        <p:spPr>
          <a:xfrm rot="0">
            <a:off x="685001" y="1670070"/>
            <a:ext cx="2951485" cy="1581149"/>
          </a:xfrm>
          <a:prstGeom prst="rect">
            <a:avLst/>
          </a:prstGeom>
        </p:spPr>
        <p:txBody>
          <a:bodyPr anchor="t" rtlCol="false" tIns="0" lIns="0" bIns="0" rIns="0">
            <a:spAutoFit/>
          </a:bodyPr>
          <a:lstStyle/>
          <a:p>
            <a:pPr algn="ctr">
              <a:lnSpc>
                <a:spcPts val="4200"/>
              </a:lnSpc>
            </a:pPr>
            <a:r>
              <a:rPr lang="en-US" sz="3000" b="true">
                <a:solidFill>
                  <a:srgbClr val="FFFFFF"/>
                </a:solidFill>
                <a:latin typeface="Canva Sans Bold"/>
                <a:ea typeface="Canva Sans Bold"/>
                <a:cs typeface="Canva Sans Bold"/>
                <a:sym typeface="Canva Sans Bold"/>
              </a:rPr>
              <a:t>US$100</a:t>
            </a:r>
            <a:r>
              <a:rPr lang="en-US" b="true" sz="3000">
                <a:solidFill>
                  <a:srgbClr val="FFFFFF"/>
                </a:solidFill>
                <a:latin typeface="Canva Sans Bold"/>
                <a:ea typeface="Canva Sans Bold"/>
                <a:cs typeface="Canva Sans Bold"/>
                <a:sym typeface="Canva Sans Bold"/>
              </a:rPr>
              <a:t> million </a:t>
            </a:r>
          </a:p>
          <a:p>
            <a:pPr algn="ctr">
              <a:lnSpc>
                <a:spcPts val="4200"/>
              </a:lnSpc>
            </a:pPr>
            <a:r>
              <a:rPr lang="en-US" b="true" sz="3000">
                <a:solidFill>
                  <a:srgbClr val="FFFFFF"/>
                </a:solidFill>
                <a:latin typeface="Canva Sans Bold"/>
                <a:ea typeface="Canva Sans Bold"/>
                <a:cs typeface="Canva Sans Bold"/>
                <a:sym typeface="Canva Sans Bold"/>
              </a:rPr>
              <a:t>over 15 years</a:t>
            </a:r>
          </a:p>
          <a:p>
            <a:pPr algn="ctr">
              <a:lnSpc>
                <a:spcPts val="4200"/>
              </a:lnSpc>
            </a:pPr>
          </a:p>
        </p:txBody>
      </p:sp>
      <p:sp>
        <p:nvSpPr>
          <p:cNvPr name="TextBox 15" id="15"/>
          <p:cNvSpPr txBox="true"/>
          <p:nvPr/>
        </p:nvSpPr>
        <p:spPr>
          <a:xfrm rot="0">
            <a:off x="4616294" y="5128550"/>
            <a:ext cx="4018211" cy="2114549"/>
          </a:xfrm>
          <a:prstGeom prst="rect">
            <a:avLst/>
          </a:prstGeom>
        </p:spPr>
        <p:txBody>
          <a:bodyPr anchor="t" rtlCol="false" tIns="0" lIns="0" bIns="0" rIns="0">
            <a:spAutoFit/>
          </a:bodyPr>
          <a:lstStyle/>
          <a:p>
            <a:pPr algn="ctr">
              <a:lnSpc>
                <a:spcPts val="4200"/>
              </a:lnSpc>
              <a:spcBef>
                <a:spcPct val="0"/>
              </a:spcBef>
            </a:pPr>
            <a:r>
              <a:rPr lang="en-US" b="true" sz="3000">
                <a:solidFill>
                  <a:srgbClr val="FFFFFF"/>
                </a:solidFill>
                <a:latin typeface="Canva Sans Bold"/>
                <a:ea typeface="Canva Sans Bold"/>
                <a:cs typeface="Canva Sans Bold"/>
                <a:sym typeface="Canva Sans Bold"/>
              </a:rPr>
              <a:t>Forging the Quantum </a:t>
            </a:r>
          </a:p>
          <a:p>
            <a:pPr algn="ctr">
              <a:lnSpc>
                <a:spcPts val="4200"/>
              </a:lnSpc>
              <a:spcBef>
                <a:spcPct val="0"/>
              </a:spcBef>
            </a:pPr>
            <a:r>
              <a:rPr lang="en-US" b="true" sz="3000">
                <a:solidFill>
                  <a:srgbClr val="FFFFFF"/>
                </a:solidFill>
                <a:latin typeface="Canva Sans Bold"/>
                <a:ea typeface="Canva Sans Bold"/>
                <a:cs typeface="Canva Sans Bold"/>
                <a:sym typeface="Canva Sans Bold"/>
              </a:rPr>
              <a:t>Generation </a:t>
            </a:r>
          </a:p>
          <a:p>
            <a:pPr algn="ctr">
              <a:lnSpc>
                <a:spcPts val="4200"/>
              </a:lnSpc>
              <a:spcBef>
                <a:spcPct val="0"/>
              </a:spcBef>
            </a:pPr>
            <a:r>
              <a:rPr lang="en-US" b="true" sz="3000">
                <a:solidFill>
                  <a:srgbClr val="FFFFFF"/>
                </a:solidFill>
                <a:latin typeface="Canva Sans Bold"/>
                <a:ea typeface="Canva Sans Bold"/>
                <a:cs typeface="Canva Sans Bold"/>
                <a:sym typeface="Canva Sans Bold"/>
              </a:rPr>
              <a:t>($20 Million)</a:t>
            </a:r>
          </a:p>
          <a:p>
            <a:pPr algn="ctr">
              <a:lnSpc>
                <a:spcPts val="4200"/>
              </a:lnSpc>
              <a:spcBef>
                <a:spcPct val="0"/>
              </a:spcBef>
            </a:pPr>
          </a:p>
        </p:txBody>
      </p:sp>
      <p:sp>
        <p:nvSpPr>
          <p:cNvPr name="TextBox 16" id="16"/>
          <p:cNvSpPr txBox="true"/>
          <p:nvPr/>
        </p:nvSpPr>
        <p:spPr>
          <a:xfrm rot="0">
            <a:off x="11818144" y="1546246"/>
            <a:ext cx="5441156" cy="1047749"/>
          </a:xfrm>
          <a:prstGeom prst="rect">
            <a:avLst/>
          </a:prstGeom>
        </p:spPr>
        <p:txBody>
          <a:bodyPr anchor="t" rtlCol="false" tIns="0" lIns="0" bIns="0" rIns="0">
            <a:spAutoFit/>
          </a:bodyPr>
          <a:lstStyle/>
          <a:p>
            <a:pPr algn="ctr">
              <a:lnSpc>
                <a:spcPts val="4200"/>
              </a:lnSpc>
              <a:spcBef>
                <a:spcPct val="0"/>
              </a:spcBef>
            </a:pPr>
            <a:r>
              <a:rPr lang="en-US" b="true" sz="3000">
                <a:solidFill>
                  <a:srgbClr val="FFFFFF"/>
                </a:solidFill>
                <a:latin typeface="Canva Sans Bold"/>
                <a:ea typeface="Canva Sans Bold"/>
                <a:cs typeface="Canva Sans Bold"/>
                <a:sym typeface="Canva Sans Bold"/>
              </a:rPr>
              <a:t>Building the </a:t>
            </a:r>
          </a:p>
          <a:p>
            <a:pPr algn="ctr">
              <a:lnSpc>
                <a:spcPts val="4200"/>
              </a:lnSpc>
              <a:spcBef>
                <a:spcPct val="0"/>
              </a:spcBef>
            </a:pPr>
            <a:r>
              <a:rPr lang="en-US" b="true" sz="3000">
                <a:solidFill>
                  <a:srgbClr val="FFFFFF"/>
                </a:solidFill>
                <a:latin typeface="Canva Sans Bold"/>
                <a:ea typeface="Canva Sans Bold"/>
                <a:cs typeface="Canva Sans Bold"/>
                <a:sym typeface="Canva Sans Bold"/>
              </a:rPr>
              <a:t>Sovereign Stack ($40 Million)</a:t>
            </a:r>
          </a:p>
        </p:txBody>
      </p:sp>
      <p:sp>
        <p:nvSpPr>
          <p:cNvPr name="TextBox 17" id="17"/>
          <p:cNvSpPr txBox="true"/>
          <p:nvPr/>
        </p:nvSpPr>
        <p:spPr>
          <a:xfrm rot="0">
            <a:off x="168193" y="5297881"/>
            <a:ext cx="4448101" cy="1047749"/>
          </a:xfrm>
          <a:prstGeom prst="rect">
            <a:avLst/>
          </a:prstGeom>
        </p:spPr>
        <p:txBody>
          <a:bodyPr anchor="t" rtlCol="false" tIns="0" lIns="0" bIns="0" rIns="0">
            <a:spAutoFit/>
          </a:bodyPr>
          <a:lstStyle/>
          <a:p>
            <a:pPr algn="ctr">
              <a:lnSpc>
                <a:spcPts val="4200"/>
              </a:lnSpc>
              <a:spcBef>
                <a:spcPct val="0"/>
              </a:spcBef>
            </a:pPr>
            <a:r>
              <a:rPr lang="en-US" b="true" sz="3000">
                <a:solidFill>
                  <a:srgbClr val="FFFFFF"/>
                </a:solidFill>
                <a:latin typeface="Canva Sans Bold"/>
                <a:ea typeface="Canva Sans Bold"/>
                <a:cs typeface="Canva Sans Bold"/>
                <a:sym typeface="Canva Sans Bold"/>
              </a:rPr>
              <a:t>A Governance of Trust </a:t>
            </a:r>
          </a:p>
          <a:p>
            <a:pPr algn="ctr">
              <a:lnSpc>
                <a:spcPts val="4200"/>
              </a:lnSpc>
              <a:spcBef>
                <a:spcPct val="0"/>
              </a:spcBef>
            </a:pPr>
            <a:r>
              <a:rPr lang="en-US" b="true" sz="3000">
                <a:solidFill>
                  <a:srgbClr val="FFFFFF"/>
                </a:solidFill>
                <a:latin typeface="Canva Sans Bold"/>
                <a:ea typeface="Canva Sans Bold"/>
                <a:cs typeface="Canva Sans Bold"/>
                <a:sym typeface="Canva Sans Bold"/>
              </a:rPr>
              <a:t>and Action ($10 Million)</a:t>
            </a:r>
          </a:p>
        </p:txBody>
      </p:sp>
      <p:sp>
        <p:nvSpPr>
          <p:cNvPr name="TextBox 18" id="18"/>
          <p:cNvSpPr txBox="true"/>
          <p:nvPr/>
        </p:nvSpPr>
        <p:spPr>
          <a:xfrm rot="0">
            <a:off x="13452603" y="6427760"/>
            <a:ext cx="4147989" cy="815338"/>
          </a:xfrm>
          <a:prstGeom prst="rect">
            <a:avLst/>
          </a:prstGeom>
        </p:spPr>
        <p:txBody>
          <a:bodyPr anchor="t" rtlCol="false" tIns="0" lIns="0" bIns="0" rIns="0">
            <a:spAutoFit/>
          </a:bodyPr>
          <a:lstStyle/>
          <a:p>
            <a:pPr algn="ctr">
              <a:lnSpc>
                <a:spcPts val="3360"/>
              </a:lnSpc>
              <a:spcBef>
                <a:spcPct val="0"/>
              </a:spcBef>
            </a:pPr>
            <a:r>
              <a:rPr lang="en-US" b="true" sz="2400">
                <a:solidFill>
                  <a:srgbClr val="FFFFFF"/>
                </a:solidFill>
                <a:latin typeface="Canva Sans Bold"/>
                <a:ea typeface="Canva Sans Bold"/>
                <a:cs typeface="Canva Sans Bold"/>
                <a:sym typeface="Canva Sans Bold"/>
              </a:rPr>
              <a:t>The Quantum Homecoming </a:t>
            </a:r>
          </a:p>
          <a:p>
            <a:pPr algn="ctr">
              <a:lnSpc>
                <a:spcPts val="3360"/>
              </a:lnSpc>
              <a:spcBef>
                <a:spcPct val="0"/>
              </a:spcBef>
            </a:pPr>
            <a:r>
              <a:rPr lang="en-US" b="true" sz="2400">
                <a:solidFill>
                  <a:srgbClr val="FFFFFF"/>
                </a:solidFill>
                <a:latin typeface="Canva Sans Bold"/>
                <a:ea typeface="Canva Sans Bold"/>
                <a:cs typeface="Canva Sans Bold"/>
                <a:sym typeface="Canva Sans Bold"/>
              </a:rPr>
              <a:t>Fellowship</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5236259" y="76738"/>
            <a:ext cx="2005152" cy="1903924"/>
          </a:xfrm>
          <a:custGeom>
            <a:avLst/>
            <a:gdLst/>
            <a:ahLst/>
            <a:cxnLst/>
            <a:rect r="r" b="b" t="t" l="l"/>
            <a:pathLst>
              <a:path h="1903924" w="2005152">
                <a:moveTo>
                  <a:pt x="0" y="0"/>
                </a:moveTo>
                <a:lnTo>
                  <a:pt x="2005152" y="0"/>
                </a:lnTo>
                <a:lnTo>
                  <a:pt x="2005152" y="1903924"/>
                </a:lnTo>
                <a:lnTo>
                  <a:pt x="0" y="1903924"/>
                </a:lnTo>
                <a:lnTo>
                  <a:pt x="0" y="0"/>
                </a:lnTo>
                <a:close/>
              </a:path>
            </a:pathLst>
          </a:custGeom>
          <a:blipFill>
            <a:blip r:embed="rId3"/>
            <a:stretch>
              <a:fillRect l="0" t="-64453" r="-121836" b="-69177"/>
            </a:stretch>
          </a:blipFill>
        </p:spPr>
      </p:sp>
      <p:sp>
        <p:nvSpPr>
          <p:cNvPr name="Freeform 3" id="3"/>
          <p:cNvSpPr/>
          <p:nvPr/>
        </p:nvSpPr>
        <p:spPr>
          <a:xfrm flipH="false" flipV="false" rot="0">
            <a:off x="8538019" y="3990848"/>
            <a:ext cx="8365490" cy="3513506"/>
          </a:xfrm>
          <a:custGeom>
            <a:avLst/>
            <a:gdLst/>
            <a:ahLst/>
            <a:cxnLst/>
            <a:rect r="r" b="b" t="t" l="l"/>
            <a:pathLst>
              <a:path h="3513506" w="8365490">
                <a:moveTo>
                  <a:pt x="0" y="0"/>
                </a:moveTo>
                <a:lnTo>
                  <a:pt x="8365489" y="0"/>
                </a:lnTo>
                <a:lnTo>
                  <a:pt x="8365489" y="3513506"/>
                </a:lnTo>
                <a:lnTo>
                  <a:pt x="0" y="35135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4" id="4">
            <a:hlinkClick r:id="rId6" tooltip="https://africaquantum.org"/>
          </p:cNvPr>
          <p:cNvSpPr/>
          <p:nvPr/>
        </p:nvSpPr>
        <p:spPr>
          <a:xfrm flipV="true">
            <a:off x="7739642" y="3184843"/>
            <a:ext cx="0" cy="5232162"/>
          </a:xfrm>
          <a:prstGeom prst="line">
            <a:avLst/>
          </a:prstGeom>
          <a:ln cap="flat" w="19050">
            <a:solidFill>
              <a:srgbClr val="FFFFFF"/>
            </a:solidFill>
            <a:prstDash val="solid"/>
            <a:headEnd type="none" len="sm" w="sm"/>
            <a:tailEnd type="none" len="sm" w="sm"/>
          </a:ln>
        </p:spPr>
      </p:sp>
      <p:sp>
        <p:nvSpPr>
          <p:cNvPr name="Freeform 5" id="5"/>
          <p:cNvSpPr/>
          <p:nvPr/>
        </p:nvSpPr>
        <p:spPr>
          <a:xfrm flipH="false" flipV="false" rot="0">
            <a:off x="2978100" y="3091618"/>
            <a:ext cx="4179351" cy="4179351"/>
          </a:xfrm>
          <a:custGeom>
            <a:avLst/>
            <a:gdLst/>
            <a:ahLst/>
            <a:cxnLst/>
            <a:rect r="r" b="b" t="t" l="l"/>
            <a:pathLst>
              <a:path h="4179351" w="4179351">
                <a:moveTo>
                  <a:pt x="0" y="0"/>
                </a:moveTo>
                <a:lnTo>
                  <a:pt x="4179352" y="0"/>
                </a:lnTo>
                <a:lnTo>
                  <a:pt x="4179352" y="4179351"/>
                </a:lnTo>
                <a:lnTo>
                  <a:pt x="0" y="4179351"/>
                </a:lnTo>
                <a:lnTo>
                  <a:pt x="0" y="0"/>
                </a:lnTo>
                <a:close/>
              </a:path>
            </a:pathLst>
          </a:custGeom>
          <a:blipFill>
            <a:blip r:embed="rId7"/>
            <a:stretch>
              <a:fillRect l="0" t="0" r="0" b="0"/>
            </a:stretch>
          </a:blipFill>
        </p:spPr>
      </p:sp>
      <p:sp>
        <p:nvSpPr>
          <p:cNvPr name="TextBox 6" id="6"/>
          <p:cNvSpPr txBox="true"/>
          <p:nvPr/>
        </p:nvSpPr>
        <p:spPr>
          <a:xfrm rot="0">
            <a:off x="2357737" y="2237299"/>
            <a:ext cx="13572526" cy="529590"/>
          </a:xfrm>
          <a:prstGeom prst="rect">
            <a:avLst/>
          </a:prstGeom>
        </p:spPr>
        <p:txBody>
          <a:bodyPr anchor="t" rtlCol="false" tIns="0" lIns="0" bIns="0" rIns="0">
            <a:spAutoFit/>
          </a:bodyPr>
          <a:lstStyle/>
          <a:p>
            <a:pPr algn="ctr">
              <a:lnSpc>
                <a:spcPts val="4079"/>
              </a:lnSpc>
            </a:pPr>
            <a:r>
              <a:rPr lang="en-US" sz="3999">
                <a:solidFill>
                  <a:srgbClr val="FFFFFF"/>
                </a:solidFill>
                <a:latin typeface="Montserrat"/>
                <a:ea typeface="Montserrat"/>
                <a:cs typeface="Montserrat"/>
                <a:sym typeface="Montserrat"/>
              </a:rPr>
              <a:t>UNIFY  |  CLARIFY  |  INFLUENCE | FUND</a:t>
            </a:r>
          </a:p>
        </p:txBody>
      </p:sp>
      <p:sp>
        <p:nvSpPr>
          <p:cNvPr name="TextBox 7" id="7"/>
          <p:cNvSpPr txBox="true"/>
          <p:nvPr/>
        </p:nvSpPr>
        <p:spPr>
          <a:xfrm rot="0">
            <a:off x="7558901" y="289006"/>
            <a:ext cx="7743521" cy="1326989"/>
          </a:xfrm>
          <a:prstGeom prst="rect">
            <a:avLst/>
          </a:prstGeom>
        </p:spPr>
        <p:txBody>
          <a:bodyPr anchor="t" rtlCol="false" tIns="0" lIns="0" bIns="0" rIns="0">
            <a:spAutoFit/>
          </a:bodyPr>
          <a:lstStyle/>
          <a:p>
            <a:pPr algn="l">
              <a:lnSpc>
                <a:spcPts val="10858"/>
              </a:lnSpc>
              <a:spcBef>
                <a:spcPct val="0"/>
              </a:spcBef>
            </a:pPr>
            <a:r>
              <a:rPr lang="en-US" sz="7756">
                <a:solidFill>
                  <a:srgbClr val="FFFFFF"/>
                </a:solidFill>
                <a:latin typeface="Open Sans"/>
                <a:ea typeface="Open Sans"/>
                <a:cs typeface="Open Sans"/>
                <a:sym typeface="Open Sans"/>
              </a:rPr>
              <a:t>BUILD WITH US</a:t>
            </a:r>
          </a:p>
        </p:txBody>
      </p:sp>
      <p:sp>
        <p:nvSpPr>
          <p:cNvPr name="TextBox 8" id="8"/>
          <p:cNvSpPr txBox="true"/>
          <p:nvPr/>
        </p:nvSpPr>
        <p:spPr>
          <a:xfrm rot="0">
            <a:off x="3762598" y="9064705"/>
            <a:ext cx="10762804" cy="651511"/>
          </a:xfrm>
          <a:prstGeom prst="rect">
            <a:avLst/>
          </a:prstGeom>
        </p:spPr>
        <p:txBody>
          <a:bodyPr anchor="t" rtlCol="false" tIns="0" lIns="0" bIns="0" rIns="0">
            <a:spAutoFit/>
          </a:bodyPr>
          <a:lstStyle/>
          <a:p>
            <a:pPr algn="ctr">
              <a:lnSpc>
                <a:spcPts val="5039"/>
              </a:lnSpc>
              <a:spcBef>
                <a:spcPct val="0"/>
              </a:spcBef>
            </a:pPr>
            <a:r>
              <a:rPr lang="en-US" sz="3599">
                <a:solidFill>
                  <a:srgbClr val="FFFFFF"/>
                </a:solidFill>
                <a:latin typeface="Poppins"/>
                <a:ea typeface="Poppins"/>
                <a:cs typeface="Poppins"/>
                <a:sym typeface="Poppins"/>
              </a:rPr>
              <a:t> Let’s Secure Africa’s Quantum Future Together!</a:t>
            </a:r>
          </a:p>
        </p:txBody>
      </p:sp>
      <p:sp>
        <p:nvSpPr>
          <p:cNvPr name="TextBox 9" id="9"/>
          <p:cNvSpPr txBox="true"/>
          <p:nvPr/>
        </p:nvSpPr>
        <p:spPr>
          <a:xfrm rot="0">
            <a:off x="2589557" y="8071637"/>
            <a:ext cx="4037820" cy="345368"/>
          </a:xfrm>
          <a:prstGeom prst="rect">
            <a:avLst/>
          </a:prstGeom>
        </p:spPr>
        <p:txBody>
          <a:bodyPr anchor="t" rtlCol="false" tIns="0" lIns="0" bIns="0" rIns="0">
            <a:spAutoFit/>
          </a:bodyPr>
          <a:lstStyle/>
          <a:p>
            <a:pPr algn="ctr">
              <a:lnSpc>
                <a:spcPts val="2740"/>
              </a:lnSpc>
              <a:spcBef>
                <a:spcPct val="0"/>
              </a:spcBef>
            </a:pPr>
            <a:r>
              <a:rPr lang="en-US" sz="1957" i="true">
                <a:solidFill>
                  <a:srgbClr val="FFFFFF"/>
                </a:solidFill>
                <a:latin typeface="Poppins Italics"/>
                <a:ea typeface="Poppins Italics"/>
                <a:cs typeface="Poppins Italics"/>
                <a:sym typeface="Poppins Italics"/>
              </a:rPr>
              <a:t>collaborate@africaquantum.org</a:t>
            </a:r>
          </a:p>
        </p:txBody>
      </p:sp>
      <p:sp>
        <p:nvSpPr>
          <p:cNvPr name="TextBox 10" id="10"/>
          <p:cNvSpPr txBox="true"/>
          <p:nvPr/>
        </p:nvSpPr>
        <p:spPr>
          <a:xfrm rot="0">
            <a:off x="2978100" y="7499569"/>
            <a:ext cx="3260735" cy="345368"/>
          </a:xfrm>
          <a:prstGeom prst="rect">
            <a:avLst/>
          </a:prstGeom>
        </p:spPr>
        <p:txBody>
          <a:bodyPr anchor="t" rtlCol="false" tIns="0" lIns="0" bIns="0" rIns="0">
            <a:spAutoFit/>
          </a:bodyPr>
          <a:lstStyle/>
          <a:p>
            <a:pPr algn="ctr">
              <a:lnSpc>
                <a:spcPts val="2740"/>
              </a:lnSpc>
              <a:spcBef>
                <a:spcPct val="0"/>
              </a:spcBef>
            </a:pPr>
            <a:r>
              <a:rPr lang="en-US" sz="1957" i="true">
                <a:solidFill>
                  <a:srgbClr val="FFFFFF"/>
                </a:solidFill>
                <a:latin typeface="Poppins Italics"/>
                <a:ea typeface="Poppins Italics"/>
                <a:cs typeface="Poppins Italics"/>
                <a:sym typeface="Poppins Italics"/>
              </a:rPr>
              <a:t>www.africaquantum.org</a:t>
            </a:r>
          </a:p>
        </p:txBody>
      </p:sp>
      <p:sp>
        <p:nvSpPr>
          <p:cNvPr name="TextBox 11" id="11"/>
          <p:cNvSpPr txBox="true"/>
          <p:nvPr/>
        </p:nvSpPr>
        <p:spPr>
          <a:xfrm rot="0">
            <a:off x="9087804" y="4437900"/>
            <a:ext cx="7265919" cy="2557235"/>
          </a:xfrm>
          <a:prstGeom prst="rect">
            <a:avLst/>
          </a:prstGeom>
        </p:spPr>
        <p:txBody>
          <a:bodyPr anchor="t" rtlCol="false" tIns="0" lIns="0" bIns="0" rIns="0">
            <a:spAutoFit/>
          </a:bodyPr>
          <a:lstStyle/>
          <a:p>
            <a:pPr algn="ctr">
              <a:lnSpc>
                <a:spcPts val="3425"/>
              </a:lnSpc>
              <a:spcBef>
                <a:spcPct val="0"/>
              </a:spcBef>
            </a:pPr>
            <a:r>
              <a:rPr lang="en-US" sz="2446" spc="611">
                <a:solidFill>
                  <a:srgbClr val="FFFFFF"/>
                </a:solidFill>
                <a:latin typeface="Montserrat"/>
                <a:ea typeface="Montserrat"/>
                <a:cs typeface="Montserrat"/>
                <a:sym typeface="Montserrat"/>
              </a:rPr>
              <a:t>“I</a:t>
            </a:r>
            <a:r>
              <a:rPr lang="en-US" sz="2446" spc="611">
                <a:solidFill>
                  <a:srgbClr val="FFFFFF"/>
                </a:solidFill>
                <a:latin typeface="Montserrat"/>
                <a:ea typeface="Montserrat"/>
                <a:cs typeface="Montserrat"/>
                <a:sym typeface="Montserrat"/>
              </a:rPr>
              <a:t>t is within the possibility of science and technology to make even the Sahara bloom… Not one of us, working singly and individually, can attain the fullest development.”</a:t>
            </a:r>
          </a:p>
        </p:txBody>
      </p:sp>
      <p:sp>
        <p:nvSpPr>
          <p:cNvPr name="TextBox 12" id="12"/>
          <p:cNvSpPr txBox="true"/>
          <p:nvPr/>
        </p:nvSpPr>
        <p:spPr>
          <a:xfrm rot="0">
            <a:off x="8925857" y="7643678"/>
            <a:ext cx="6782632" cy="333828"/>
          </a:xfrm>
          <a:prstGeom prst="rect">
            <a:avLst/>
          </a:prstGeom>
        </p:spPr>
        <p:txBody>
          <a:bodyPr anchor="t" rtlCol="false" tIns="0" lIns="0" bIns="0" rIns="0">
            <a:spAutoFit/>
          </a:bodyPr>
          <a:lstStyle/>
          <a:p>
            <a:pPr algn="ctr">
              <a:lnSpc>
                <a:spcPts val="2600"/>
              </a:lnSpc>
              <a:spcBef>
                <a:spcPct val="0"/>
              </a:spcBef>
            </a:pPr>
            <a:r>
              <a:rPr lang="en-US" sz="1857" i="true">
                <a:solidFill>
                  <a:srgbClr val="FFFFFF"/>
                </a:solidFill>
                <a:latin typeface="Poppins Italics"/>
                <a:ea typeface="Poppins Italics"/>
                <a:cs typeface="Poppins Italics"/>
                <a:sym typeface="Poppins Italics"/>
              </a:rPr>
              <a:t>Kwame Nkrumah, OAU Inaugural Address, 25 May 1963</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624742" cy="10287095"/>
            <a:chOff x="0" y="0"/>
            <a:chExt cx="2008124" cy="2709291"/>
          </a:xfrm>
        </p:grpSpPr>
        <p:sp>
          <p:nvSpPr>
            <p:cNvPr name="Freeform 3" id="3"/>
            <p:cNvSpPr/>
            <p:nvPr/>
          </p:nvSpPr>
          <p:spPr>
            <a:xfrm flipH="false" flipV="false" rot="0">
              <a:off x="0" y="0"/>
              <a:ext cx="2008124" cy="2709291"/>
            </a:xfrm>
            <a:custGeom>
              <a:avLst/>
              <a:gdLst/>
              <a:ahLst/>
              <a:cxnLst/>
              <a:rect r="r" b="b" t="t" l="l"/>
              <a:pathLst>
                <a:path h="2709291" w="2008124">
                  <a:moveTo>
                    <a:pt x="2008124" y="1015"/>
                  </a:moveTo>
                  <a:lnTo>
                    <a:pt x="2008124" y="2708276"/>
                  </a:lnTo>
                  <a:cubicBezTo>
                    <a:pt x="2008124" y="2708545"/>
                    <a:pt x="2008017" y="2708803"/>
                    <a:pt x="2007826" y="2708994"/>
                  </a:cubicBezTo>
                  <a:cubicBezTo>
                    <a:pt x="2007636" y="2709184"/>
                    <a:pt x="2007378" y="2709291"/>
                    <a:pt x="2007108" y="2709291"/>
                  </a:cubicBezTo>
                  <a:lnTo>
                    <a:pt x="1015" y="2709291"/>
                  </a:lnTo>
                  <a:cubicBezTo>
                    <a:pt x="746" y="2709291"/>
                    <a:pt x="488" y="2709184"/>
                    <a:pt x="297" y="2708994"/>
                  </a:cubicBezTo>
                  <a:cubicBezTo>
                    <a:pt x="107" y="2708803"/>
                    <a:pt x="0" y="2708545"/>
                    <a:pt x="0" y="2708276"/>
                  </a:cubicBezTo>
                  <a:lnTo>
                    <a:pt x="0" y="1015"/>
                  </a:lnTo>
                  <a:cubicBezTo>
                    <a:pt x="0" y="746"/>
                    <a:pt x="107" y="488"/>
                    <a:pt x="297" y="297"/>
                  </a:cubicBezTo>
                  <a:cubicBezTo>
                    <a:pt x="488" y="107"/>
                    <a:pt x="746" y="0"/>
                    <a:pt x="1015" y="0"/>
                  </a:cubicBezTo>
                  <a:lnTo>
                    <a:pt x="2007108" y="0"/>
                  </a:lnTo>
                  <a:cubicBezTo>
                    <a:pt x="2007378" y="0"/>
                    <a:pt x="2007636" y="107"/>
                    <a:pt x="2007826" y="297"/>
                  </a:cubicBezTo>
                  <a:cubicBezTo>
                    <a:pt x="2008017" y="488"/>
                    <a:pt x="2008124" y="746"/>
                    <a:pt x="2008124" y="1015"/>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cap="sq">
              <a:noFill/>
              <a:prstDash val="solid"/>
              <a:miter/>
            </a:ln>
          </p:spPr>
        </p:sp>
        <p:sp>
          <p:nvSpPr>
            <p:cNvPr name="TextBox 4" id="4"/>
            <p:cNvSpPr txBox="true"/>
            <p:nvPr/>
          </p:nvSpPr>
          <p:spPr>
            <a:xfrm>
              <a:off x="0" y="-47625"/>
              <a:ext cx="2008124" cy="2756916"/>
            </a:xfrm>
            <a:prstGeom prst="rect">
              <a:avLst/>
            </a:prstGeom>
          </p:spPr>
          <p:txBody>
            <a:bodyPr anchor="ctr" rtlCol="false" tIns="50800" lIns="50800" bIns="50800" rIns="50800"/>
            <a:lstStyle/>
            <a:p>
              <a:pPr algn="ctr">
                <a:lnSpc>
                  <a:spcPts val="2239"/>
                </a:lnSpc>
              </a:pPr>
            </a:p>
          </p:txBody>
        </p:sp>
      </p:grpSp>
      <p:sp>
        <p:nvSpPr>
          <p:cNvPr name="Freeform 5" id="5"/>
          <p:cNvSpPr/>
          <p:nvPr/>
        </p:nvSpPr>
        <p:spPr>
          <a:xfrm flipH="false" flipV="false" rot="0">
            <a:off x="426422" y="476100"/>
            <a:ext cx="1508018" cy="848260"/>
          </a:xfrm>
          <a:custGeom>
            <a:avLst/>
            <a:gdLst/>
            <a:ahLst/>
            <a:cxnLst/>
            <a:rect r="r" b="b" t="t" l="l"/>
            <a:pathLst>
              <a:path h="848260" w="1508018">
                <a:moveTo>
                  <a:pt x="0" y="0"/>
                </a:moveTo>
                <a:lnTo>
                  <a:pt x="1508018" y="0"/>
                </a:lnTo>
                <a:lnTo>
                  <a:pt x="1508018" y="848260"/>
                </a:lnTo>
                <a:lnTo>
                  <a:pt x="0" y="848260"/>
                </a:lnTo>
                <a:lnTo>
                  <a:pt x="0" y="0"/>
                </a:lnTo>
                <a:close/>
              </a:path>
            </a:pathLst>
          </a:custGeom>
          <a:blipFill>
            <a:blip r:embed="rId2"/>
            <a:stretch>
              <a:fillRect l="0" t="0" r="0" b="0"/>
            </a:stretch>
          </a:blipFill>
        </p:spPr>
      </p:sp>
      <p:sp>
        <p:nvSpPr>
          <p:cNvPr name="Freeform 6" id="6"/>
          <p:cNvSpPr/>
          <p:nvPr/>
        </p:nvSpPr>
        <p:spPr>
          <a:xfrm flipH="false" flipV="false" rot="0">
            <a:off x="3071426" y="238050"/>
            <a:ext cx="13081200" cy="9810900"/>
          </a:xfrm>
          <a:custGeom>
            <a:avLst/>
            <a:gdLst/>
            <a:ahLst/>
            <a:cxnLst/>
            <a:rect r="r" b="b" t="t" l="l"/>
            <a:pathLst>
              <a:path h="9810900" w="13081200">
                <a:moveTo>
                  <a:pt x="0" y="0"/>
                </a:moveTo>
                <a:lnTo>
                  <a:pt x="13081200" y="0"/>
                </a:lnTo>
                <a:lnTo>
                  <a:pt x="13081200" y="9810900"/>
                </a:lnTo>
                <a:lnTo>
                  <a:pt x="0" y="9810900"/>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624742" cy="10287095"/>
            <a:chOff x="0" y="0"/>
            <a:chExt cx="2008124" cy="2709291"/>
          </a:xfrm>
        </p:grpSpPr>
        <p:sp>
          <p:nvSpPr>
            <p:cNvPr name="Freeform 3" id="3"/>
            <p:cNvSpPr/>
            <p:nvPr/>
          </p:nvSpPr>
          <p:spPr>
            <a:xfrm flipH="false" flipV="false" rot="0">
              <a:off x="0" y="0"/>
              <a:ext cx="2008124" cy="2709291"/>
            </a:xfrm>
            <a:custGeom>
              <a:avLst/>
              <a:gdLst/>
              <a:ahLst/>
              <a:cxnLst/>
              <a:rect r="r" b="b" t="t" l="l"/>
              <a:pathLst>
                <a:path h="2709291" w="2008124">
                  <a:moveTo>
                    <a:pt x="2008124" y="1015"/>
                  </a:moveTo>
                  <a:lnTo>
                    <a:pt x="2008124" y="2708276"/>
                  </a:lnTo>
                  <a:cubicBezTo>
                    <a:pt x="2008124" y="2708545"/>
                    <a:pt x="2008017" y="2708803"/>
                    <a:pt x="2007826" y="2708994"/>
                  </a:cubicBezTo>
                  <a:cubicBezTo>
                    <a:pt x="2007636" y="2709184"/>
                    <a:pt x="2007378" y="2709291"/>
                    <a:pt x="2007108" y="2709291"/>
                  </a:cubicBezTo>
                  <a:lnTo>
                    <a:pt x="1015" y="2709291"/>
                  </a:lnTo>
                  <a:cubicBezTo>
                    <a:pt x="746" y="2709291"/>
                    <a:pt x="488" y="2709184"/>
                    <a:pt x="297" y="2708994"/>
                  </a:cubicBezTo>
                  <a:cubicBezTo>
                    <a:pt x="107" y="2708803"/>
                    <a:pt x="0" y="2708545"/>
                    <a:pt x="0" y="2708276"/>
                  </a:cubicBezTo>
                  <a:lnTo>
                    <a:pt x="0" y="1015"/>
                  </a:lnTo>
                  <a:cubicBezTo>
                    <a:pt x="0" y="746"/>
                    <a:pt x="107" y="488"/>
                    <a:pt x="297" y="297"/>
                  </a:cubicBezTo>
                  <a:cubicBezTo>
                    <a:pt x="488" y="107"/>
                    <a:pt x="746" y="0"/>
                    <a:pt x="1015" y="0"/>
                  </a:cubicBezTo>
                  <a:lnTo>
                    <a:pt x="2007108" y="0"/>
                  </a:lnTo>
                  <a:cubicBezTo>
                    <a:pt x="2007378" y="0"/>
                    <a:pt x="2007636" y="107"/>
                    <a:pt x="2007826" y="297"/>
                  </a:cubicBezTo>
                  <a:cubicBezTo>
                    <a:pt x="2008017" y="488"/>
                    <a:pt x="2008124" y="746"/>
                    <a:pt x="2008124" y="1015"/>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cap="sq">
              <a:noFill/>
              <a:prstDash val="solid"/>
              <a:miter/>
            </a:ln>
          </p:spPr>
        </p:sp>
        <p:sp>
          <p:nvSpPr>
            <p:cNvPr name="TextBox 4" id="4"/>
            <p:cNvSpPr txBox="true"/>
            <p:nvPr/>
          </p:nvSpPr>
          <p:spPr>
            <a:xfrm>
              <a:off x="0" y="-47625"/>
              <a:ext cx="2008124" cy="2756916"/>
            </a:xfrm>
            <a:prstGeom prst="rect">
              <a:avLst/>
            </a:prstGeom>
          </p:spPr>
          <p:txBody>
            <a:bodyPr anchor="ctr" rtlCol="false" tIns="50800" lIns="50800" bIns="50800" rIns="50800"/>
            <a:lstStyle/>
            <a:p>
              <a:pPr algn="ctr">
                <a:lnSpc>
                  <a:spcPts val="2239"/>
                </a:lnSpc>
              </a:pPr>
            </a:p>
          </p:txBody>
        </p:sp>
      </p:grpSp>
      <p:sp>
        <p:nvSpPr>
          <p:cNvPr name="Freeform 5" id="5"/>
          <p:cNvSpPr/>
          <p:nvPr/>
        </p:nvSpPr>
        <p:spPr>
          <a:xfrm flipH="false" flipV="false" rot="0">
            <a:off x="426422" y="476100"/>
            <a:ext cx="1508018" cy="848260"/>
          </a:xfrm>
          <a:custGeom>
            <a:avLst/>
            <a:gdLst/>
            <a:ahLst/>
            <a:cxnLst/>
            <a:rect r="r" b="b" t="t" l="l"/>
            <a:pathLst>
              <a:path h="848260" w="1508018">
                <a:moveTo>
                  <a:pt x="0" y="0"/>
                </a:moveTo>
                <a:lnTo>
                  <a:pt x="1508018" y="0"/>
                </a:lnTo>
                <a:lnTo>
                  <a:pt x="1508018" y="848260"/>
                </a:lnTo>
                <a:lnTo>
                  <a:pt x="0" y="848260"/>
                </a:lnTo>
                <a:lnTo>
                  <a:pt x="0" y="0"/>
                </a:lnTo>
                <a:close/>
              </a:path>
            </a:pathLst>
          </a:custGeom>
          <a:blipFill>
            <a:blip r:embed="rId2"/>
            <a:stretch>
              <a:fillRect l="0" t="0" r="0" b="0"/>
            </a:stretch>
          </a:blipFill>
        </p:spPr>
      </p:sp>
      <p:sp>
        <p:nvSpPr>
          <p:cNvPr name="Freeform 6" id="6"/>
          <p:cNvSpPr/>
          <p:nvPr/>
        </p:nvSpPr>
        <p:spPr>
          <a:xfrm flipH="false" flipV="false" rot="0">
            <a:off x="6969717" y="1643113"/>
            <a:ext cx="11015649" cy="8261737"/>
          </a:xfrm>
          <a:custGeom>
            <a:avLst/>
            <a:gdLst/>
            <a:ahLst/>
            <a:cxnLst/>
            <a:rect r="r" b="b" t="t" l="l"/>
            <a:pathLst>
              <a:path h="8261737" w="11015649">
                <a:moveTo>
                  <a:pt x="0" y="0"/>
                </a:moveTo>
                <a:lnTo>
                  <a:pt x="11015649" y="0"/>
                </a:lnTo>
                <a:lnTo>
                  <a:pt x="11015649" y="8261737"/>
                </a:lnTo>
                <a:lnTo>
                  <a:pt x="0" y="8261737"/>
                </a:lnTo>
                <a:lnTo>
                  <a:pt x="0" y="0"/>
                </a:lnTo>
                <a:close/>
              </a:path>
            </a:pathLst>
          </a:custGeom>
          <a:blipFill>
            <a:blip r:embed="rId3"/>
            <a:stretch>
              <a:fillRect l="0" t="0" r="0" b="0"/>
            </a:stretch>
          </a:blipFill>
        </p:spPr>
      </p:sp>
      <p:sp>
        <p:nvSpPr>
          <p:cNvPr name="TextBox 7" id="7"/>
          <p:cNvSpPr txBox="true"/>
          <p:nvPr/>
        </p:nvSpPr>
        <p:spPr>
          <a:xfrm rot="0">
            <a:off x="2049714" y="514200"/>
            <a:ext cx="15209586" cy="717587"/>
          </a:xfrm>
          <a:prstGeom prst="rect">
            <a:avLst/>
          </a:prstGeom>
        </p:spPr>
        <p:txBody>
          <a:bodyPr anchor="t" rtlCol="false" tIns="0" lIns="0" bIns="0" rIns="0">
            <a:spAutoFit/>
          </a:bodyPr>
          <a:lstStyle/>
          <a:p>
            <a:pPr algn="l">
              <a:lnSpc>
                <a:spcPts val="5600"/>
              </a:lnSpc>
            </a:pPr>
            <a:r>
              <a:rPr lang="en-US" sz="5000" b="true">
                <a:solidFill>
                  <a:srgbClr val="FFFFFF"/>
                </a:solidFill>
                <a:latin typeface="Montserrat Bold"/>
                <a:ea typeface="Montserrat Bold"/>
                <a:cs typeface="Montserrat Bold"/>
                <a:sym typeface="Montserrat Bold"/>
              </a:rPr>
              <a:t>About the Africa</a:t>
            </a:r>
            <a:r>
              <a:rPr lang="en-US" sz="5000" b="true">
                <a:solidFill>
                  <a:srgbClr val="1F2020"/>
                </a:solidFill>
                <a:latin typeface="Montserrat Bold"/>
                <a:ea typeface="Montserrat Bold"/>
                <a:cs typeface="Montserrat Bold"/>
                <a:sym typeface="Montserrat Bold"/>
              </a:rPr>
              <a:t> Quantum Consortium (AQC)</a:t>
            </a:r>
          </a:p>
        </p:txBody>
      </p:sp>
      <p:sp>
        <p:nvSpPr>
          <p:cNvPr name="TextBox 8" id="8"/>
          <p:cNvSpPr txBox="true"/>
          <p:nvPr/>
        </p:nvSpPr>
        <p:spPr>
          <a:xfrm rot="0">
            <a:off x="426422" y="2656428"/>
            <a:ext cx="5387140" cy="2482850"/>
          </a:xfrm>
          <a:prstGeom prst="rect">
            <a:avLst/>
          </a:prstGeom>
        </p:spPr>
        <p:txBody>
          <a:bodyPr anchor="t" rtlCol="false" tIns="0" lIns="0" bIns="0" rIns="0">
            <a:spAutoFit/>
          </a:bodyPr>
          <a:lstStyle/>
          <a:p>
            <a:pPr algn="ctr">
              <a:lnSpc>
                <a:spcPts val="2800"/>
              </a:lnSpc>
              <a:spcBef>
                <a:spcPct val="0"/>
              </a:spcBef>
            </a:pPr>
            <a:r>
              <a:rPr lang="en-US" sz="2000">
                <a:solidFill>
                  <a:srgbClr val="FFFFFF"/>
                </a:solidFill>
                <a:latin typeface="Poppins"/>
                <a:ea typeface="Poppins"/>
                <a:cs typeface="Poppins"/>
                <a:sym typeface="Poppins"/>
              </a:rPr>
              <a:t>Vision</a:t>
            </a:r>
          </a:p>
          <a:p>
            <a:pPr algn="ctr">
              <a:lnSpc>
                <a:spcPts val="2800"/>
              </a:lnSpc>
              <a:spcBef>
                <a:spcPct val="0"/>
              </a:spcBef>
            </a:pPr>
            <a:r>
              <a:rPr lang="en-US" sz="2000">
                <a:solidFill>
                  <a:srgbClr val="FFFFFF"/>
                </a:solidFill>
                <a:latin typeface="Poppins"/>
                <a:ea typeface="Poppins"/>
                <a:cs typeface="Poppins"/>
                <a:sym typeface="Poppins"/>
              </a:rPr>
              <a:t>To </a:t>
            </a:r>
            <a:r>
              <a:rPr lang="en-US" b="true" sz="2000">
                <a:solidFill>
                  <a:srgbClr val="FFFFFF"/>
                </a:solidFill>
                <a:latin typeface="Poppins Bold"/>
                <a:ea typeface="Poppins Bold"/>
                <a:cs typeface="Poppins Bold"/>
                <a:sym typeface="Poppins Bold"/>
              </a:rPr>
              <a:t>unite</a:t>
            </a:r>
            <a:r>
              <a:rPr lang="en-US" sz="2000">
                <a:solidFill>
                  <a:srgbClr val="FFFFFF"/>
                </a:solidFill>
                <a:latin typeface="Poppins"/>
                <a:ea typeface="Poppins"/>
                <a:cs typeface="Poppins"/>
                <a:sym typeface="Poppins"/>
              </a:rPr>
              <a:t> Africa's quantum leaders ac</a:t>
            </a:r>
            <a:r>
              <a:rPr lang="en-US" sz="2000">
                <a:solidFill>
                  <a:srgbClr val="FFFFFF"/>
                </a:solidFill>
                <a:latin typeface="Poppins"/>
                <a:ea typeface="Poppins"/>
                <a:cs typeface="Poppins"/>
                <a:sym typeface="Poppins"/>
              </a:rPr>
              <a:t>r</a:t>
            </a:r>
            <a:r>
              <a:rPr lang="en-US" sz="2000">
                <a:solidFill>
                  <a:srgbClr val="FFFFFF"/>
                </a:solidFill>
                <a:latin typeface="Poppins"/>
                <a:ea typeface="Poppins"/>
                <a:cs typeface="Poppins"/>
                <a:sym typeface="Poppins"/>
              </a:rPr>
              <a:t>o</a:t>
            </a:r>
            <a:r>
              <a:rPr lang="en-US" sz="2000">
                <a:solidFill>
                  <a:srgbClr val="FFFFFF"/>
                </a:solidFill>
                <a:latin typeface="Poppins"/>
                <a:ea typeface="Poppins"/>
                <a:cs typeface="Poppins"/>
                <a:sym typeface="Poppins"/>
              </a:rPr>
              <a:t>ss </a:t>
            </a:r>
            <a:r>
              <a:rPr lang="en-US" b="true" sz="2000">
                <a:solidFill>
                  <a:srgbClr val="FFFFFF"/>
                </a:solidFill>
                <a:latin typeface="Poppins Bold"/>
                <a:ea typeface="Poppins Bold"/>
                <a:cs typeface="Poppins Bold"/>
                <a:sym typeface="Poppins Bold"/>
              </a:rPr>
              <a:t>talent, research, partnerships, industry, and policy </a:t>
            </a:r>
            <a:r>
              <a:rPr lang="en-US" sz="2000">
                <a:solidFill>
                  <a:srgbClr val="FFFFFF"/>
                </a:solidFill>
                <a:latin typeface="Poppins"/>
                <a:ea typeface="Poppins"/>
                <a:cs typeface="Poppins"/>
                <a:sym typeface="Poppins"/>
              </a:rPr>
              <a:t>t</a:t>
            </a:r>
            <a:r>
              <a:rPr lang="en-US" sz="2000">
                <a:solidFill>
                  <a:srgbClr val="FFFFFF"/>
                </a:solidFill>
                <a:latin typeface="Poppins"/>
                <a:ea typeface="Poppins"/>
                <a:cs typeface="Poppins"/>
                <a:sym typeface="Poppins"/>
              </a:rPr>
              <a:t>o</a:t>
            </a:r>
            <a:r>
              <a:rPr lang="en-US" sz="2000">
                <a:solidFill>
                  <a:srgbClr val="FFFFFF"/>
                </a:solidFill>
                <a:latin typeface="Poppins"/>
                <a:ea typeface="Poppins"/>
                <a:cs typeface="Poppins"/>
                <a:sym typeface="Poppins"/>
              </a:rPr>
              <a:t> </a:t>
            </a:r>
            <a:r>
              <a:rPr lang="en-US" sz="2000">
                <a:solidFill>
                  <a:srgbClr val="FFFFFF"/>
                </a:solidFill>
                <a:latin typeface="Poppins"/>
                <a:ea typeface="Poppins"/>
                <a:cs typeface="Poppins"/>
                <a:sym typeface="Poppins"/>
              </a:rPr>
              <a:t>b</a:t>
            </a:r>
            <a:r>
              <a:rPr lang="en-US" sz="2000">
                <a:solidFill>
                  <a:srgbClr val="FFFFFF"/>
                </a:solidFill>
                <a:latin typeface="Poppins"/>
                <a:ea typeface="Poppins"/>
                <a:cs typeface="Poppins"/>
                <a:sym typeface="Poppins"/>
              </a:rPr>
              <a:t>u</a:t>
            </a:r>
            <a:r>
              <a:rPr lang="en-US" sz="2000">
                <a:solidFill>
                  <a:srgbClr val="FFFFFF"/>
                </a:solidFill>
                <a:latin typeface="Poppins"/>
                <a:ea typeface="Poppins"/>
                <a:cs typeface="Poppins"/>
                <a:sym typeface="Poppins"/>
              </a:rPr>
              <a:t>ild a</a:t>
            </a:r>
            <a:r>
              <a:rPr lang="en-US" sz="2000">
                <a:solidFill>
                  <a:srgbClr val="FFFFFF"/>
                </a:solidFill>
                <a:latin typeface="Poppins"/>
                <a:ea typeface="Poppins"/>
                <a:cs typeface="Poppins"/>
                <a:sym typeface="Poppins"/>
              </a:rPr>
              <a:t> powerful </a:t>
            </a:r>
            <a:r>
              <a:rPr lang="en-US" b="true" sz="2000">
                <a:solidFill>
                  <a:srgbClr val="FFFFFF"/>
                </a:solidFill>
                <a:latin typeface="Poppins Bold"/>
                <a:ea typeface="Poppins Bold"/>
                <a:cs typeface="Poppins Bold"/>
                <a:sym typeface="Poppins Bold"/>
              </a:rPr>
              <a:t>quantum economy</a:t>
            </a:r>
            <a:r>
              <a:rPr lang="en-US" sz="2000">
                <a:solidFill>
                  <a:srgbClr val="FFFFFF"/>
                </a:solidFill>
                <a:latin typeface="Poppins"/>
                <a:ea typeface="Poppins"/>
                <a:cs typeface="Poppins"/>
                <a:sym typeface="Poppins"/>
              </a:rPr>
              <a:t>, rooted in our </a:t>
            </a:r>
            <a:r>
              <a:rPr lang="en-US" b="true" sz="2000">
                <a:solidFill>
                  <a:srgbClr val="FFFFFF"/>
                </a:solidFill>
                <a:latin typeface="Poppins Bold"/>
                <a:ea typeface="Poppins Bold"/>
                <a:cs typeface="Poppins Bold"/>
                <a:sym typeface="Poppins Bold"/>
              </a:rPr>
              <a:t>shared strengths</a:t>
            </a:r>
            <a:r>
              <a:rPr lang="en-US" sz="2000">
                <a:solidFill>
                  <a:srgbClr val="FFFFFF"/>
                </a:solidFill>
                <a:latin typeface="Poppins"/>
                <a:ea typeface="Poppins"/>
                <a:cs typeface="Poppins"/>
                <a:sym typeface="Poppins"/>
              </a:rPr>
              <a:t> and focused on Africa's </a:t>
            </a:r>
            <a:r>
              <a:rPr lang="en-US" b="true" sz="2000">
                <a:solidFill>
                  <a:srgbClr val="FFFFFF"/>
                </a:solidFill>
                <a:latin typeface="Poppins Bold"/>
                <a:ea typeface="Poppins Bold"/>
                <a:cs typeface="Poppins Bold"/>
                <a:sym typeface="Poppins Bold"/>
              </a:rPr>
              <a:t>sustainable</a:t>
            </a:r>
            <a:r>
              <a:rPr lang="en-US" sz="2000">
                <a:solidFill>
                  <a:srgbClr val="FFFFFF"/>
                </a:solidFill>
                <a:latin typeface="Poppins"/>
                <a:ea typeface="Poppins"/>
                <a:cs typeface="Poppins"/>
                <a:sym typeface="Poppins"/>
              </a:rPr>
              <a:t> future.</a:t>
            </a:r>
          </a:p>
        </p:txBody>
      </p:sp>
      <p:sp>
        <p:nvSpPr>
          <p:cNvPr name="TextBox 9" id="9"/>
          <p:cNvSpPr txBox="true"/>
          <p:nvPr/>
        </p:nvSpPr>
        <p:spPr>
          <a:xfrm rot="0">
            <a:off x="520054" y="6120130"/>
            <a:ext cx="5293509" cy="2835275"/>
          </a:xfrm>
          <a:prstGeom prst="rect">
            <a:avLst/>
          </a:prstGeom>
        </p:spPr>
        <p:txBody>
          <a:bodyPr anchor="t" rtlCol="false" tIns="0" lIns="0" bIns="0" rIns="0">
            <a:spAutoFit/>
          </a:bodyPr>
          <a:lstStyle/>
          <a:p>
            <a:pPr algn="ctr">
              <a:lnSpc>
                <a:spcPts val="2800"/>
              </a:lnSpc>
              <a:spcBef>
                <a:spcPct val="0"/>
              </a:spcBef>
            </a:pPr>
            <a:r>
              <a:rPr lang="en-US" sz="2000">
                <a:solidFill>
                  <a:srgbClr val="FFFFFF"/>
                </a:solidFill>
                <a:latin typeface="Poppins"/>
                <a:ea typeface="Poppins"/>
                <a:cs typeface="Poppins"/>
                <a:sym typeface="Poppins"/>
              </a:rPr>
              <a:t>Mission</a:t>
            </a:r>
          </a:p>
          <a:p>
            <a:pPr algn="just">
              <a:lnSpc>
                <a:spcPts val="2800"/>
              </a:lnSpc>
              <a:spcBef>
                <a:spcPct val="0"/>
              </a:spcBef>
            </a:pPr>
            <a:r>
              <a:rPr lang="en-US" sz="2000">
                <a:solidFill>
                  <a:srgbClr val="FFFFFF"/>
                </a:solidFill>
                <a:latin typeface="Poppins"/>
                <a:ea typeface="Poppins"/>
                <a:cs typeface="Poppins"/>
                <a:sym typeface="Poppins"/>
              </a:rPr>
              <a:t>We</a:t>
            </a:r>
            <a:r>
              <a:rPr lang="en-US" sz="2000">
                <a:solidFill>
                  <a:srgbClr val="FFFFFF"/>
                </a:solidFill>
                <a:latin typeface="Poppins"/>
                <a:ea typeface="Poppins"/>
                <a:cs typeface="Poppins"/>
                <a:sym typeface="Poppins"/>
              </a:rPr>
              <a:t> drive</a:t>
            </a:r>
            <a:r>
              <a:rPr lang="en-US" sz="2000">
                <a:solidFill>
                  <a:srgbClr val="FFFFFF"/>
                </a:solidFill>
                <a:latin typeface="Poppins"/>
                <a:ea typeface="Poppins"/>
                <a:cs typeface="Poppins"/>
                <a:sym typeface="Poppins"/>
              </a:rPr>
              <a:t> Af</a:t>
            </a:r>
            <a:r>
              <a:rPr lang="en-US" sz="2000">
                <a:solidFill>
                  <a:srgbClr val="FFFFFF"/>
                </a:solidFill>
                <a:latin typeface="Poppins"/>
                <a:ea typeface="Poppins"/>
                <a:cs typeface="Poppins"/>
                <a:sym typeface="Poppins"/>
              </a:rPr>
              <a:t>r</a:t>
            </a:r>
            <a:r>
              <a:rPr lang="en-US" sz="2000">
                <a:solidFill>
                  <a:srgbClr val="FFFFFF"/>
                </a:solidFill>
                <a:latin typeface="Poppins"/>
                <a:ea typeface="Poppins"/>
                <a:cs typeface="Poppins"/>
                <a:sym typeface="Poppins"/>
              </a:rPr>
              <a:t>ic</a:t>
            </a:r>
            <a:r>
              <a:rPr lang="en-US" sz="2000">
                <a:solidFill>
                  <a:srgbClr val="FFFFFF"/>
                </a:solidFill>
                <a:latin typeface="Poppins"/>
                <a:ea typeface="Poppins"/>
                <a:cs typeface="Poppins"/>
                <a:sym typeface="Poppins"/>
              </a:rPr>
              <a:t>a</a:t>
            </a:r>
            <a:r>
              <a:rPr lang="en-US" sz="2000">
                <a:solidFill>
                  <a:srgbClr val="FFFFFF"/>
                </a:solidFill>
                <a:latin typeface="Poppins"/>
                <a:ea typeface="Poppins"/>
                <a:cs typeface="Poppins"/>
                <a:sym typeface="Poppins"/>
              </a:rPr>
              <a:t>'s</a:t>
            </a:r>
            <a:r>
              <a:rPr lang="en-US" sz="2000">
                <a:solidFill>
                  <a:srgbClr val="FFFFFF"/>
                </a:solidFill>
                <a:latin typeface="Poppins"/>
                <a:ea typeface="Poppins"/>
                <a:cs typeface="Poppins"/>
                <a:sym typeface="Poppins"/>
              </a:rPr>
              <a:t> quantum growth by </a:t>
            </a:r>
            <a:r>
              <a:rPr lang="en-US" b="true" sz="2000">
                <a:solidFill>
                  <a:srgbClr val="FFFFFF"/>
                </a:solidFill>
                <a:latin typeface="Poppins Bold"/>
                <a:ea typeface="Poppins Bold"/>
                <a:cs typeface="Poppins Bold"/>
                <a:sym typeface="Poppins Bold"/>
              </a:rPr>
              <a:t>connecting diverse leaders, leveraging local expertise, and forging trusted global partnerships.</a:t>
            </a:r>
            <a:r>
              <a:rPr lang="en-US" sz="2000">
                <a:solidFill>
                  <a:srgbClr val="FFFFFF"/>
                </a:solidFill>
                <a:latin typeface="Poppins"/>
                <a:ea typeface="Poppins"/>
                <a:cs typeface="Poppins"/>
                <a:sym typeface="Poppins"/>
              </a:rPr>
              <a:t> Our aim is clear: to deliver </a:t>
            </a:r>
            <a:r>
              <a:rPr lang="en-US" b="true" sz="2000">
                <a:solidFill>
                  <a:srgbClr val="FFFFFF"/>
                </a:solidFill>
                <a:latin typeface="Poppins Bold"/>
                <a:ea typeface="Poppins Bold"/>
                <a:cs typeface="Poppins Bold"/>
                <a:sym typeface="Poppins Bold"/>
              </a:rPr>
              <a:t>quantum-enabled solutions</a:t>
            </a:r>
            <a:r>
              <a:rPr lang="en-US" sz="2000">
                <a:solidFill>
                  <a:srgbClr val="FFFFFF"/>
                </a:solidFill>
                <a:latin typeface="Poppins"/>
                <a:ea typeface="Poppins"/>
                <a:cs typeface="Poppins"/>
                <a:sym typeface="Poppins"/>
              </a:rPr>
              <a:t> for </a:t>
            </a:r>
            <a:r>
              <a:rPr lang="en-US" b="true" sz="2000">
                <a:solidFill>
                  <a:srgbClr val="FFFFFF"/>
                </a:solidFill>
                <a:latin typeface="Poppins Bold"/>
                <a:ea typeface="Poppins Bold"/>
                <a:cs typeface="Poppins Bold"/>
                <a:sym typeface="Poppins Bold"/>
              </a:rPr>
              <a:t>sustainable development</a:t>
            </a:r>
            <a:r>
              <a:rPr lang="en-US" sz="2000">
                <a:solidFill>
                  <a:srgbClr val="FFFFFF"/>
                </a:solidFill>
                <a:latin typeface="Poppins"/>
                <a:ea typeface="Poppins"/>
                <a:cs typeface="Poppins"/>
                <a:sym typeface="Poppins"/>
              </a:rPr>
              <a:t> across the continent</a:t>
            </a:r>
            <a:r>
              <a:rPr lang="en-US" sz="2000">
                <a:solidFill>
                  <a:srgbClr val="FFFFFF"/>
                </a:solidFill>
                <a:latin typeface="Poppins"/>
                <a:ea typeface="Poppins"/>
                <a:cs typeface="Poppins"/>
                <a:sym typeface="Poppins"/>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624742" cy="10287095"/>
            <a:chOff x="0" y="0"/>
            <a:chExt cx="2008124" cy="2709291"/>
          </a:xfrm>
        </p:grpSpPr>
        <p:sp>
          <p:nvSpPr>
            <p:cNvPr name="Freeform 3" id="3"/>
            <p:cNvSpPr/>
            <p:nvPr/>
          </p:nvSpPr>
          <p:spPr>
            <a:xfrm flipH="false" flipV="false" rot="0">
              <a:off x="0" y="0"/>
              <a:ext cx="2008124" cy="2709291"/>
            </a:xfrm>
            <a:custGeom>
              <a:avLst/>
              <a:gdLst/>
              <a:ahLst/>
              <a:cxnLst/>
              <a:rect r="r" b="b" t="t" l="l"/>
              <a:pathLst>
                <a:path h="2709291" w="2008124">
                  <a:moveTo>
                    <a:pt x="2008124" y="1015"/>
                  </a:moveTo>
                  <a:lnTo>
                    <a:pt x="2008124" y="2708276"/>
                  </a:lnTo>
                  <a:cubicBezTo>
                    <a:pt x="2008124" y="2708545"/>
                    <a:pt x="2008017" y="2708803"/>
                    <a:pt x="2007826" y="2708994"/>
                  </a:cubicBezTo>
                  <a:cubicBezTo>
                    <a:pt x="2007636" y="2709184"/>
                    <a:pt x="2007378" y="2709291"/>
                    <a:pt x="2007108" y="2709291"/>
                  </a:cubicBezTo>
                  <a:lnTo>
                    <a:pt x="1015" y="2709291"/>
                  </a:lnTo>
                  <a:cubicBezTo>
                    <a:pt x="746" y="2709291"/>
                    <a:pt x="488" y="2709184"/>
                    <a:pt x="297" y="2708994"/>
                  </a:cubicBezTo>
                  <a:cubicBezTo>
                    <a:pt x="107" y="2708803"/>
                    <a:pt x="0" y="2708545"/>
                    <a:pt x="0" y="2708276"/>
                  </a:cubicBezTo>
                  <a:lnTo>
                    <a:pt x="0" y="1015"/>
                  </a:lnTo>
                  <a:cubicBezTo>
                    <a:pt x="0" y="746"/>
                    <a:pt x="107" y="488"/>
                    <a:pt x="297" y="297"/>
                  </a:cubicBezTo>
                  <a:cubicBezTo>
                    <a:pt x="488" y="107"/>
                    <a:pt x="746" y="0"/>
                    <a:pt x="1015" y="0"/>
                  </a:cubicBezTo>
                  <a:lnTo>
                    <a:pt x="2007108" y="0"/>
                  </a:lnTo>
                  <a:cubicBezTo>
                    <a:pt x="2007378" y="0"/>
                    <a:pt x="2007636" y="107"/>
                    <a:pt x="2007826" y="297"/>
                  </a:cubicBezTo>
                  <a:cubicBezTo>
                    <a:pt x="2008017" y="488"/>
                    <a:pt x="2008124" y="746"/>
                    <a:pt x="2008124" y="1015"/>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cap="sq">
              <a:noFill/>
              <a:prstDash val="solid"/>
              <a:miter/>
            </a:ln>
          </p:spPr>
        </p:sp>
        <p:sp>
          <p:nvSpPr>
            <p:cNvPr name="TextBox 4" id="4"/>
            <p:cNvSpPr txBox="true"/>
            <p:nvPr/>
          </p:nvSpPr>
          <p:spPr>
            <a:xfrm>
              <a:off x="0" y="-47625"/>
              <a:ext cx="2008124" cy="2756916"/>
            </a:xfrm>
            <a:prstGeom prst="rect">
              <a:avLst/>
            </a:prstGeom>
          </p:spPr>
          <p:txBody>
            <a:bodyPr anchor="ctr" rtlCol="false" tIns="50800" lIns="50800" bIns="50800" rIns="50800"/>
            <a:lstStyle/>
            <a:p>
              <a:pPr algn="ctr">
                <a:lnSpc>
                  <a:spcPts val="2239"/>
                </a:lnSpc>
              </a:pPr>
            </a:p>
          </p:txBody>
        </p:sp>
      </p:grpSp>
      <p:sp>
        <p:nvSpPr>
          <p:cNvPr name="Freeform 5" id="5"/>
          <p:cNvSpPr/>
          <p:nvPr/>
        </p:nvSpPr>
        <p:spPr>
          <a:xfrm flipH="false" flipV="false" rot="0">
            <a:off x="426422" y="476100"/>
            <a:ext cx="1508018" cy="848260"/>
          </a:xfrm>
          <a:custGeom>
            <a:avLst/>
            <a:gdLst/>
            <a:ahLst/>
            <a:cxnLst/>
            <a:rect r="r" b="b" t="t" l="l"/>
            <a:pathLst>
              <a:path h="848260" w="1508018">
                <a:moveTo>
                  <a:pt x="0" y="0"/>
                </a:moveTo>
                <a:lnTo>
                  <a:pt x="1508018" y="0"/>
                </a:lnTo>
                <a:lnTo>
                  <a:pt x="1508018" y="848260"/>
                </a:lnTo>
                <a:lnTo>
                  <a:pt x="0" y="848260"/>
                </a:lnTo>
                <a:lnTo>
                  <a:pt x="0" y="0"/>
                </a:lnTo>
                <a:close/>
              </a:path>
            </a:pathLst>
          </a:custGeom>
          <a:blipFill>
            <a:blip r:embed="rId2"/>
            <a:stretch>
              <a:fillRect l="0" t="0" r="0" b="0"/>
            </a:stretch>
          </a:blipFill>
        </p:spPr>
      </p:sp>
      <p:sp>
        <p:nvSpPr>
          <p:cNvPr name="Freeform 6" id="6"/>
          <p:cNvSpPr/>
          <p:nvPr/>
        </p:nvSpPr>
        <p:spPr>
          <a:xfrm flipH="false" flipV="false" rot="0">
            <a:off x="7109975" y="1324360"/>
            <a:ext cx="11178025" cy="8383519"/>
          </a:xfrm>
          <a:custGeom>
            <a:avLst/>
            <a:gdLst/>
            <a:ahLst/>
            <a:cxnLst/>
            <a:rect r="r" b="b" t="t" l="l"/>
            <a:pathLst>
              <a:path h="8383519" w="11178025">
                <a:moveTo>
                  <a:pt x="0" y="0"/>
                </a:moveTo>
                <a:lnTo>
                  <a:pt x="11178025" y="0"/>
                </a:lnTo>
                <a:lnTo>
                  <a:pt x="11178025" y="8383519"/>
                </a:lnTo>
                <a:lnTo>
                  <a:pt x="0" y="8383519"/>
                </a:lnTo>
                <a:lnTo>
                  <a:pt x="0" y="0"/>
                </a:lnTo>
                <a:close/>
              </a:path>
            </a:pathLst>
          </a:custGeom>
          <a:blipFill>
            <a:blip r:embed="rId3"/>
            <a:stretch>
              <a:fillRect l="0" t="0" r="0" b="0"/>
            </a:stretch>
          </a:blipFill>
        </p:spPr>
      </p:sp>
      <p:sp>
        <p:nvSpPr>
          <p:cNvPr name="TextBox 7" id="7"/>
          <p:cNvSpPr txBox="true"/>
          <p:nvPr/>
        </p:nvSpPr>
        <p:spPr>
          <a:xfrm rot="0">
            <a:off x="2834775" y="514200"/>
            <a:ext cx="15935652" cy="625729"/>
          </a:xfrm>
          <a:prstGeom prst="rect">
            <a:avLst/>
          </a:prstGeom>
        </p:spPr>
        <p:txBody>
          <a:bodyPr anchor="t" rtlCol="false" tIns="0" lIns="0" bIns="0" rIns="0">
            <a:spAutoFit/>
          </a:bodyPr>
          <a:lstStyle/>
          <a:p>
            <a:pPr algn="l">
              <a:lnSpc>
                <a:spcPts val="4928"/>
              </a:lnSpc>
            </a:pPr>
            <a:r>
              <a:rPr lang="en-US" sz="4400" b="true">
                <a:solidFill>
                  <a:srgbClr val="000000"/>
                </a:solidFill>
                <a:latin typeface="Montserrat Bold"/>
                <a:ea typeface="Montserrat Bold"/>
                <a:cs typeface="Montserrat Bold"/>
                <a:sym typeface="Montserrat Bold"/>
              </a:rPr>
              <a:t>Africa Quantum Consortium Operations Team</a:t>
            </a:r>
          </a:p>
        </p:txBody>
      </p:sp>
      <p:sp>
        <p:nvSpPr>
          <p:cNvPr name="TextBox 8" id="8"/>
          <p:cNvSpPr txBox="true"/>
          <p:nvPr/>
        </p:nvSpPr>
        <p:spPr>
          <a:xfrm rot="0">
            <a:off x="426422" y="1826900"/>
            <a:ext cx="6118060" cy="1073150"/>
          </a:xfrm>
          <a:prstGeom prst="rect">
            <a:avLst/>
          </a:prstGeom>
        </p:spPr>
        <p:txBody>
          <a:bodyPr anchor="t" rtlCol="false" tIns="0" lIns="0" bIns="0" rIns="0">
            <a:spAutoFit/>
          </a:bodyPr>
          <a:lstStyle/>
          <a:p>
            <a:pPr algn="ctr">
              <a:lnSpc>
                <a:spcPts val="2800"/>
              </a:lnSpc>
              <a:spcBef>
                <a:spcPct val="0"/>
              </a:spcBef>
            </a:pPr>
            <a:r>
              <a:rPr lang="en-US" sz="2000">
                <a:solidFill>
                  <a:srgbClr val="FFFFFF"/>
                </a:solidFill>
                <a:latin typeface="Poppins"/>
                <a:ea typeface="Poppins"/>
                <a:cs typeface="Poppins"/>
                <a:sym typeface="Poppins"/>
              </a:rPr>
              <a:t>These</a:t>
            </a:r>
            <a:r>
              <a:rPr lang="en-US" sz="2000">
                <a:solidFill>
                  <a:srgbClr val="FFFFFF"/>
                </a:solidFill>
                <a:latin typeface="Poppins"/>
                <a:ea typeface="Poppins"/>
                <a:cs typeface="Poppins"/>
                <a:sym typeface="Poppins"/>
              </a:rPr>
              <a:t> are the “doers and</a:t>
            </a:r>
            <a:r>
              <a:rPr lang="en-US" sz="2000">
                <a:solidFill>
                  <a:srgbClr val="FFFFFF"/>
                </a:solidFill>
                <a:latin typeface="Poppins"/>
                <a:ea typeface="Poppins"/>
                <a:cs typeface="Poppins"/>
                <a:sym typeface="Poppins"/>
              </a:rPr>
              <a:t> en</a:t>
            </a:r>
            <a:r>
              <a:rPr lang="en-US" sz="2000">
                <a:solidFill>
                  <a:srgbClr val="FFFFFF"/>
                </a:solidFill>
                <a:latin typeface="Poppins"/>
                <a:ea typeface="Poppins"/>
                <a:cs typeface="Poppins"/>
                <a:sym typeface="Poppins"/>
              </a:rPr>
              <a:t>a</a:t>
            </a:r>
            <a:r>
              <a:rPr lang="en-US" sz="2000">
                <a:solidFill>
                  <a:srgbClr val="FFFFFF"/>
                </a:solidFill>
                <a:latin typeface="Poppins"/>
                <a:ea typeface="Poppins"/>
                <a:cs typeface="Poppins"/>
                <a:sym typeface="Poppins"/>
              </a:rPr>
              <a:t>b</a:t>
            </a:r>
            <a:r>
              <a:rPr lang="en-US" sz="2000">
                <a:solidFill>
                  <a:srgbClr val="FFFFFF"/>
                </a:solidFill>
                <a:latin typeface="Poppins"/>
                <a:ea typeface="Poppins"/>
                <a:cs typeface="Poppins"/>
                <a:sym typeface="Poppins"/>
              </a:rPr>
              <a:t>lers</a:t>
            </a:r>
            <a:r>
              <a:rPr lang="en-US" sz="2000">
                <a:solidFill>
                  <a:srgbClr val="FFFFFF"/>
                </a:solidFill>
                <a:latin typeface="Poppins"/>
                <a:ea typeface="Poppins"/>
                <a:cs typeface="Poppins"/>
                <a:sym typeface="Poppins"/>
              </a:rPr>
              <a:t>” w</a:t>
            </a:r>
            <a:r>
              <a:rPr lang="en-US" sz="2000">
                <a:solidFill>
                  <a:srgbClr val="FFFFFF"/>
                </a:solidFill>
                <a:latin typeface="Poppins"/>
                <a:ea typeface="Poppins"/>
                <a:cs typeface="Poppins"/>
                <a:sym typeface="Poppins"/>
              </a:rPr>
              <a:t>h</a:t>
            </a:r>
            <a:r>
              <a:rPr lang="en-US" sz="2000">
                <a:solidFill>
                  <a:srgbClr val="FFFFFF"/>
                </a:solidFill>
                <a:latin typeface="Poppins"/>
                <a:ea typeface="Poppins"/>
                <a:cs typeface="Poppins"/>
                <a:sym typeface="Poppins"/>
              </a:rPr>
              <a:t>o</a:t>
            </a:r>
            <a:r>
              <a:rPr lang="en-US" sz="2000">
                <a:solidFill>
                  <a:srgbClr val="FFFFFF"/>
                </a:solidFill>
                <a:latin typeface="Poppins"/>
                <a:ea typeface="Poppins"/>
                <a:cs typeface="Poppins"/>
                <a:sym typeface="Poppins"/>
              </a:rPr>
              <a:t> t</a:t>
            </a:r>
            <a:r>
              <a:rPr lang="en-US" sz="2000">
                <a:solidFill>
                  <a:srgbClr val="FFFFFF"/>
                </a:solidFill>
                <a:latin typeface="Poppins"/>
                <a:ea typeface="Poppins"/>
                <a:cs typeface="Poppins"/>
                <a:sym typeface="Poppins"/>
              </a:rPr>
              <a:t>u</a:t>
            </a:r>
            <a:r>
              <a:rPr lang="en-US" sz="2000">
                <a:solidFill>
                  <a:srgbClr val="FFFFFF"/>
                </a:solidFill>
                <a:latin typeface="Poppins"/>
                <a:ea typeface="Poppins"/>
                <a:cs typeface="Poppins"/>
                <a:sym typeface="Poppins"/>
              </a:rPr>
              <a:t>r</a:t>
            </a:r>
            <a:r>
              <a:rPr lang="en-US" sz="2000">
                <a:solidFill>
                  <a:srgbClr val="FFFFFF"/>
                </a:solidFill>
                <a:latin typeface="Poppins"/>
                <a:ea typeface="Poppins"/>
                <a:cs typeface="Poppins"/>
                <a:sym typeface="Poppins"/>
              </a:rPr>
              <a:t>n</a:t>
            </a:r>
            <a:r>
              <a:rPr lang="en-US" sz="2000">
                <a:solidFill>
                  <a:srgbClr val="FFFFFF"/>
                </a:solidFill>
                <a:latin typeface="Poppins"/>
                <a:ea typeface="Poppins"/>
                <a:cs typeface="Poppins"/>
                <a:sym typeface="Poppins"/>
              </a:rPr>
              <a:t> strategy int</a:t>
            </a:r>
            <a:r>
              <a:rPr lang="en-US" sz="2000">
                <a:solidFill>
                  <a:srgbClr val="FFFFFF"/>
                </a:solidFill>
                <a:latin typeface="Poppins"/>
                <a:ea typeface="Poppins"/>
                <a:cs typeface="Poppins"/>
                <a:sym typeface="Poppins"/>
              </a:rPr>
              <a:t>o</a:t>
            </a:r>
            <a:r>
              <a:rPr lang="en-US" sz="2000">
                <a:solidFill>
                  <a:srgbClr val="FFFFFF"/>
                </a:solidFill>
                <a:latin typeface="Poppins"/>
                <a:ea typeface="Poppins"/>
                <a:cs typeface="Poppins"/>
                <a:sym typeface="Poppins"/>
              </a:rPr>
              <a:t> </a:t>
            </a:r>
            <a:r>
              <a:rPr lang="en-US" sz="2000">
                <a:solidFill>
                  <a:srgbClr val="FFFFFF"/>
                </a:solidFill>
                <a:latin typeface="Poppins"/>
                <a:ea typeface="Poppins"/>
                <a:cs typeface="Poppins"/>
                <a:sym typeface="Poppins"/>
              </a:rPr>
              <a:t>a</a:t>
            </a:r>
            <a:r>
              <a:rPr lang="en-US" sz="2000">
                <a:solidFill>
                  <a:srgbClr val="FFFFFF"/>
                </a:solidFill>
                <a:latin typeface="Poppins"/>
                <a:ea typeface="Poppins"/>
                <a:cs typeface="Poppins"/>
                <a:sym typeface="Poppins"/>
              </a:rPr>
              <a:t>c</a:t>
            </a:r>
            <a:r>
              <a:rPr lang="en-US" sz="2000">
                <a:solidFill>
                  <a:srgbClr val="FFFFFF"/>
                </a:solidFill>
                <a:latin typeface="Poppins"/>
                <a:ea typeface="Poppins"/>
                <a:cs typeface="Poppins"/>
                <a:sym typeface="Poppins"/>
              </a:rPr>
              <a:t>ti</a:t>
            </a:r>
            <a:r>
              <a:rPr lang="en-US" sz="2000">
                <a:solidFill>
                  <a:srgbClr val="FFFFFF"/>
                </a:solidFill>
                <a:latin typeface="Poppins"/>
                <a:ea typeface="Poppins"/>
                <a:cs typeface="Poppins"/>
                <a:sym typeface="Poppins"/>
              </a:rPr>
              <a:t>on, making sure the</a:t>
            </a:r>
            <a:r>
              <a:rPr lang="en-US" sz="2000">
                <a:solidFill>
                  <a:srgbClr val="FFFFFF"/>
                </a:solidFill>
                <a:latin typeface="Poppins"/>
                <a:ea typeface="Poppins"/>
                <a:cs typeface="Poppins"/>
                <a:sym typeface="Poppins"/>
              </a:rPr>
              <a:t> AQC</a:t>
            </a:r>
            <a:r>
              <a:rPr lang="en-US" sz="2000">
                <a:solidFill>
                  <a:srgbClr val="FFFFFF"/>
                </a:solidFill>
                <a:latin typeface="Poppins"/>
                <a:ea typeface="Poppins"/>
                <a:cs typeface="Poppins"/>
                <a:sym typeface="Poppins"/>
              </a:rPr>
              <a:t> </a:t>
            </a:r>
            <a:r>
              <a:rPr lang="en-US" sz="2000">
                <a:solidFill>
                  <a:srgbClr val="FFFFFF"/>
                </a:solidFill>
                <a:latin typeface="Poppins"/>
                <a:ea typeface="Poppins"/>
                <a:cs typeface="Poppins"/>
                <a:sym typeface="Poppins"/>
              </a:rPr>
              <a:t>func</a:t>
            </a:r>
            <a:r>
              <a:rPr lang="en-US" sz="2000">
                <a:solidFill>
                  <a:srgbClr val="FFFFFF"/>
                </a:solidFill>
                <a:latin typeface="Poppins"/>
                <a:ea typeface="Poppins"/>
                <a:cs typeface="Poppins"/>
                <a:sym typeface="Poppins"/>
              </a:rPr>
              <a:t>t</a:t>
            </a:r>
            <a:r>
              <a:rPr lang="en-US" sz="2000">
                <a:solidFill>
                  <a:srgbClr val="FFFFFF"/>
                </a:solidFill>
                <a:latin typeface="Poppins"/>
                <a:ea typeface="Poppins"/>
                <a:cs typeface="Poppins"/>
                <a:sym typeface="Poppins"/>
              </a:rPr>
              <a:t>io</a:t>
            </a:r>
            <a:r>
              <a:rPr lang="en-US" sz="2000">
                <a:solidFill>
                  <a:srgbClr val="FFFFFF"/>
                </a:solidFill>
                <a:latin typeface="Poppins"/>
                <a:ea typeface="Poppins"/>
                <a:cs typeface="Poppins"/>
                <a:sym typeface="Poppins"/>
              </a:rPr>
              <a:t>ns efficiently across Africa an</a:t>
            </a:r>
            <a:r>
              <a:rPr lang="en-US" sz="2000">
                <a:solidFill>
                  <a:srgbClr val="FFFFFF"/>
                </a:solidFill>
                <a:latin typeface="Poppins"/>
                <a:ea typeface="Poppins"/>
                <a:cs typeface="Poppins"/>
                <a:sym typeface="Poppins"/>
              </a:rPr>
              <a:t>d glo</a:t>
            </a:r>
            <a:r>
              <a:rPr lang="en-US" sz="2000">
                <a:solidFill>
                  <a:srgbClr val="FFFFFF"/>
                </a:solidFill>
                <a:latin typeface="Poppins"/>
                <a:ea typeface="Poppins"/>
                <a:cs typeface="Poppins"/>
                <a:sym typeface="Poppins"/>
              </a:rPr>
              <a:t>b</a:t>
            </a:r>
            <a:r>
              <a:rPr lang="en-US" sz="2000">
                <a:solidFill>
                  <a:srgbClr val="FFFFFF"/>
                </a:solidFill>
                <a:latin typeface="Poppins"/>
                <a:ea typeface="Poppins"/>
                <a:cs typeface="Poppins"/>
                <a:sym typeface="Poppins"/>
              </a:rPr>
              <a:t>a</a:t>
            </a:r>
            <a:r>
              <a:rPr lang="en-US" sz="2000">
                <a:solidFill>
                  <a:srgbClr val="FFFFFF"/>
                </a:solidFill>
                <a:latin typeface="Poppins"/>
                <a:ea typeface="Poppins"/>
                <a:cs typeface="Poppins"/>
                <a:sym typeface="Poppins"/>
              </a:rPr>
              <a:t>l</a:t>
            </a:r>
            <a:r>
              <a:rPr lang="en-US" sz="2000">
                <a:solidFill>
                  <a:srgbClr val="FFFFFF"/>
                </a:solidFill>
                <a:latin typeface="Poppins"/>
                <a:ea typeface="Poppins"/>
                <a:cs typeface="Poppins"/>
                <a:sym typeface="Poppins"/>
              </a:rPr>
              <a:t>ly</a:t>
            </a:r>
            <a:r>
              <a:rPr lang="en-US" sz="2000">
                <a:solidFill>
                  <a:srgbClr val="FFFFFF"/>
                </a:solidFill>
                <a:latin typeface="Poppins"/>
                <a:ea typeface="Poppins"/>
                <a:cs typeface="Poppins"/>
                <a:sym typeface="Poppins"/>
              </a:rPr>
              <a:t>.</a:t>
            </a:r>
          </a:p>
        </p:txBody>
      </p:sp>
      <p:sp>
        <p:nvSpPr>
          <p:cNvPr name="TextBox 9" id="9"/>
          <p:cNvSpPr txBox="true"/>
          <p:nvPr/>
        </p:nvSpPr>
        <p:spPr>
          <a:xfrm rot="0">
            <a:off x="838698" y="3404875"/>
            <a:ext cx="5293509" cy="4949825"/>
          </a:xfrm>
          <a:prstGeom prst="rect">
            <a:avLst/>
          </a:prstGeom>
        </p:spPr>
        <p:txBody>
          <a:bodyPr anchor="t" rtlCol="false" tIns="0" lIns="0" bIns="0" rIns="0">
            <a:spAutoFit/>
          </a:bodyPr>
          <a:lstStyle/>
          <a:p>
            <a:pPr algn="ctr">
              <a:lnSpc>
                <a:spcPts val="2800"/>
              </a:lnSpc>
            </a:pPr>
            <a:r>
              <a:rPr lang="en-US" sz="2000" b="true">
                <a:solidFill>
                  <a:srgbClr val="FFFFFF"/>
                </a:solidFill>
                <a:latin typeface="Poppins Bold"/>
                <a:ea typeface="Poppins Bold"/>
                <a:cs typeface="Poppins Bold"/>
                <a:sym typeface="Poppins Bold"/>
              </a:rPr>
              <a:t>Mandate:</a:t>
            </a:r>
          </a:p>
          <a:p>
            <a:pPr algn="l" marL="431801" indent="-215900" lvl="1">
              <a:lnSpc>
                <a:spcPts val="2800"/>
              </a:lnSpc>
              <a:spcBef>
                <a:spcPct val="0"/>
              </a:spcBef>
              <a:buFont typeface="Arial"/>
              <a:buChar char="•"/>
            </a:pPr>
            <a:r>
              <a:rPr lang="en-US" sz="2000">
                <a:solidFill>
                  <a:srgbClr val="FFFFFF"/>
                </a:solidFill>
                <a:latin typeface="Poppins"/>
                <a:ea typeface="Poppins"/>
                <a:cs typeface="Poppins"/>
                <a:sym typeface="Poppins"/>
              </a:rPr>
              <a:t>Ex</a:t>
            </a:r>
            <a:r>
              <a:rPr lang="en-US" sz="2000">
                <a:solidFill>
                  <a:srgbClr val="FFFFFF"/>
                </a:solidFill>
                <a:latin typeface="Poppins"/>
                <a:ea typeface="Poppins"/>
                <a:cs typeface="Poppins"/>
                <a:sym typeface="Poppins"/>
              </a:rPr>
              <a:t>e</a:t>
            </a:r>
            <a:r>
              <a:rPr lang="en-US" sz="2000">
                <a:solidFill>
                  <a:srgbClr val="FFFFFF"/>
                </a:solidFill>
                <a:latin typeface="Poppins"/>
                <a:ea typeface="Poppins"/>
                <a:cs typeface="Poppins"/>
                <a:sym typeface="Poppins"/>
              </a:rPr>
              <a:t>c</a:t>
            </a:r>
            <a:r>
              <a:rPr lang="en-US" sz="2000">
                <a:solidFill>
                  <a:srgbClr val="FFFFFF"/>
                </a:solidFill>
                <a:latin typeface="Poppins"/>
                <a:ea typeface="Poppins"/>
                <a:cs typeface="Poppins"/>
                <a:sym typeface="Poppins"/>
              </a:rPr>
              <a:t>ution &amp; co</a:t>
            </a:r>
            <a:r>
              <a:rPr lang="en-US" sz="2000">
                <a:solidFill>
                  <a:srgbClr val="FFFFFF"/>
                </a:solidFill>
                <a:latin typeface="Poppins"/>
                <a:ea typeface="Poppins"/>
                <a:cs typeface="Poppins"/>
                <a:sym typeface="Poppins"/>
              </a:rPr>
              <a:t>ordi</a:t>
            </a:r>
            <a:r>
              <a:rPr lang="en-US" sz="2000">
                <a:solidFill>
                  <a:srgbClr val="FFFFFF"/>
                </a:solidFill>
                <a:latin typeface="Poppins"/>
                <a:ea typeface="Poppins"/>
                <a:cs typeface="Poppins"/>
                <a:sym typeface="Poppins"/>
              </a:rPr>
              <a:t>n</a:t>
            </a:r>
            <a:r>
              <a:rPr lang="en-US" sz="2000">
                <a:solidFill>
                  <a:srgbClr val="FFFFFF"/>
                </a:solidFill>
                <a:latin typeface="Poppins"/>
                <a:ea typeface="Poppins"/>
                <a:cs typeface="Poppins"/>
                <a:sym typeface="Poppins"/>
              </a:rPr>
              <a:t>a</a:t>
            </a:r>
            <a:r>
              <a:rPr lang="en-US" sz="2000">
                <a:solidFill>
                  <a:srgbClr val="FFFFFF"/>
                </a:solidFill>
                <a:latin typeface="Poppins"/>
                <a:ea typeface="Poppins"/>
                <a:cs typeface="Poppins"/>
                <a:sym typeface="Poppins"/>
              </a:rPr>
              <a:t>ti</a:t>
            </a:r>
            <a:r>
              <a:rPr lang="en-US" sz="2000">
                <a:solidFill>
                  <a:srgbClr val="FFFFFF"/>
                </a:solidFill>
                <a:latin typeface="Poppins"/>
                <a:ea typeface="Poppins"/>
                <a:cs typeface="Poppins"/>
                <a:sym typeface="Poppins"/>
              </a:rPr>
              <a:t>o</a:t>
            </a:r>
            <a:r>
              <a:rPr lang="en-US" sz="2000">
                <a:solidFill>
                  <a:srgbClr val="FFFFFF"/>
                </a:solidFill>
                <a:latin typeface="Poppins"/>
                <a:ea typeface="Poppins"/>
                <a:cs typeface="Poppins"/>
                <a:sym typeface="Poppins"/>
              </a:rPr>
              <a:t>n</a:t>
            </a:r>
            <a:r>
              <a:rPr lang="en-US" sz="2000">
                <a:solidFill>
                  <a:srgbClr val="FFFFFF"/>
                </a:solidFill>
                <a:latin typeface="Poppins"/>
                <a:ea typeface="Poppins"/>
                <a:cs typeface="Poppins"/>
                <a:sym typeface="Poppins"/>
              </a:rPr>
              <a:t> of AQC</a:t>
            </a:r>
            <a:r>
              <a:rPr lang="en-US" sz="2000">
                <a:solidFill>
                  <a:srgbClr val="FFFFFF"/>
                </a:solidFill>
                <a:latin typeface="Poppins"/>
                <a:ea typeface="Poppins"/>
                <a:cs typeface="Poppins"/>
                <a:sym typeface="Poppins"/>
              </a:rPr>
              <a:t> </a:t>
            </a:r>
            <a:r>
              <a:rPr lang="en-US" sz="2000">
                <a:solidFill>
                  <a:srgbClr val="FFFFFF"/>
                </a:solidFill>
                <a:latin typeface="Poppins"/>
                <a:ea typeface="Poppins"/>
                <a:cs typeface="Poppins"/>
                <a:sym typeface="Poppins"/>
              </a:rPr>
              <a:t>act</a:t>
            </a:r>
            <a:r>
              <a:rPr lang="en-US" sz="2000">
                <a:solidFill>
                  <a:srgbClr val="FFFFFF"/>
                </a:solidFill>
                <a:latin typeface="Poppins"/>
                <a:ea typeface="Poppins"/>
                <a:cs typeface="Poppins"/>
                <a:sym typeface="Poppins"/>
              </a:rPr>
              <a:t>iv</a:t>
            </a:r>
            <a:r>
              <a:rPr lang="en-US" sz="2000">
                <a:solidFill>
                  <a:srgbClr val="FFFFFF"/>
                </a:solidFill>
                <a:latin typeface="Poppins"/>
                <a:ea typeface="Poppins"/>
                <a:cs typeface="Poppins"/>
                <a:sym typeface="Poppins"/>
              </a:rPr>
              <a:t>iti</a:t>
            </a:r>
            <a:r>
              <a:rPr lang="en-US" sz="2000">
                <a:solidFill>
                  <a:srgbClr val="FFFFFF"/>
                </a:solidFill>
                <a:latin typeface="Poppins"/>
                <a:ea typeface="Poppins"/>
                <a:cs typeface="Poppins"/>
                <a:sym typeface="Poppins"/>
              </a:rPr>
              <a:t>es </a:t>
            </a:r>
            <a:r>
              <a:rPr lang="en-US" sz="2000">
                <a:solidFill>
                  <a:srgbClr val="FFFFFF"/>
                </a:solidFill>
                <a:latin typeface="Poppins"/>
                <a:ea typeface="Poppins"/>
                <a:cs typeface="Poppins"/>
                <a:sym typeface="Poppins"/>
              </a:rPr>
              <a:t>(</a:t>
            </a:r>
            <a:r>
              <a:rPr lang="en-US" sz="2000">
                <a:solidFill>
                  <a:srgbClr val="FFFFFF"/>
                </a:solidFill>
                <a:latin typeface="Poppins"/>
                <a:ea typeface="Poppins"/>
                <a:cs typeface="Poppins"/>
                <a:sym typeface="Poppins"/>
              </a:rPr>
              <a:t>e</a:t>
            </a:r>
            <a:r>
              <a:rPr lang="en-US" sz="2000">
                <a:solidFill>
                  <a:srgbClr val="FFFFFF"/>
                </a:solidFill>
                <a:latin typeface="Poppins"/>
                <a:ea typeface="Poppins"/>
                <a:cs typeface="Poppins"/>
                <a:sym typeface="Poppins"/>
              </a:rPr>
              <a:t>v</a:t>
            </a:r>
            <a:r>
              <a:rPr lang="en-US" sz="2000">
                <a:solidFill>
                  <a:srgbClr val="FFFFFF"/>
                </a:solidFill>
                <a:latin typeface="Poppins"/>
                <a:ea typeface="Poppins"/>
                <a:cs typeface="Poppins"/>
                <a:sym typeface="Poppins"/>
              </a:rPr>
              <a:t>e</a:t>
            </a:r>
            <a:r>
              <a:rPr lang="en-US" sz="2000">
                <a:solidFill>
                  <a:srgbClr val="FFFFFF"/>
                </a:solidFill>
                <a:latin typeface="Poppins"/>
                <a:ea typeface="Poppins"/>
                <a:cs typeface="Poppins"/>
                <a:sym typeface="Poppins"/>
              </a:rPr>
              <a:t>nts, p</a:t>
            </a:r>
            <a:r>
              <a:rPr lang="en-US" sz="2000">
                <a:solidFill>
                  <a:srgbClr val="FFFFFF"/>
                </a:solidFill>
                <a:latin typeface="Poppins"/>
                <a:ea typeface="Poppins"/>
                <a:cs typeface="Poppins"/>
                <a:sym typeface="Poppins"/>
              </a:rPr>
              <a:t>r</a:t>
            </a:r>
            <a:r>
              <a:rPr lang="en-US" sz="2000">
                <a:solidFill>
                  <a:srgbClr val="FFFFFF"/>
                </a:solidFill>
                <a:latin typeface="Poppins"/>
                <a:ea typeface="Poppins"/>
                <a:cs typeface="Poppins"/>
                <a:sym typeface="Poppins"/>
              </a:rPr>
              <a:t>ogram</a:t>
            </a:r>
            <a:r>
              <a:rPr lang="en-US" sz="2000">
                <a:solidFill>
                  <a:srgbClr val="FFFFFF"/>
                </a:solidFill>
                <a:latin typeface="Poppins"/>
                <a:ea typeface="Poppins"/>
                <a:cs typeface="Poppins"/>
                <a:sym typeface="Poppins"/>
              </a:rPr>
              <a:t>s, </a:t>
            </a:r>
            <a:r>
              <a:rPr lang="en-US" sz="2000">
                <a:solidFill>
                  <a:srgbClr val="FFFFFF"/>
                </a:solidFill>
                <a:latin typeface="Poppins"/>
                <a:ea typeface="Poppins"/>
                <a:cs typeface="Poppins"/>
                <a:sym typeface="Poppins"/>
              </a:rPr>
              <a:t>communications).</a:t>
            </a:r>
          </a:p>
          <a:p>
            <a:pPr algn="l" marL="431801" indent="-215900" lvl="1">
              <a:lnSpc>
                <a:spcPts val="2800"/>
              </a:lnSpc>
              <a:spcBef>
                <a:spcPct val="0"/>
              </a:spcBef>
              <a:buFont typeface="Arial"/>
              <a:buChar char="•"/>
            </a:pPr>
            <a:r>
              <a:rPr lang="en-US" sz="2000">
                <a:solidFill>
                  <a:srgbClr val="FFFFFF"/>
                </a:solidFill>
                <a:latin typeface="Poppins"/>
                <a:ea typeface="Poppins"/>
                <a:cs typeface="Poppins"/>
                <a:sym typeface="Poppins"/>
              </a:rPr>
              <a:t>Op</a:t>
            </a:r>
            <a:r>
              <a:rPr lang="en-US" sz="2000">
                <a:solidFill>
                  <a:srgbClr val="FFFFFF"/>
                </a:solidFill>
                <a:latin typeface="Poppins"/>
                <a:ea typeface="Poppins"/>
                <a:cs typeface="Poppins"/>
                <a:sym typeface="Poppins"/>
              </a:rPr>
              <a:t>era</a:t>
            </a:r>
            <a:r>
              <a:rPr lang="en-US" sz="2000">
                <a:solidFill>
                  <a:srgbClr val="FFFFFF"/>
                </a:solidFill>
                <a:latin typeface="Poppins"/>
                <a:ea typeface="Poppins"/>
                <a:cs typeface="Poppins"/>
                <a:sym typeface="Poppins"/>
              </a:rPr>
              <a:t>t</a:t>
            </a:r>
            <a:r>
              <a:rPr lang="en-US" sz="2000">
                <a:solidFill>
                  <a:srgbClr val="FFFFFF"/>
                </a:solidFill>
                <a:latin typeface="Poppins"/>
                <a:ea typeface="Poppins"/>
                <a:cs typeface="Poppins"/>
                <a:sym typeface="Poppins"/>
              </a:rPr>
              <a:t>i</a:t>
            </a:r>
            <a:r>
              <a:rPr lang="en-US" sz="2000">
                <a:solidFill>
                  <a:srgbClr val="FFFFFF"/>
                </a:solidFill>
                <a:latin typeface="Poppins"/>
                <a:ea typeface="Poppins"/>
                <a:cs typeface="Poppins"/>
                <a:sym typeface="Poppins"/>
              </a:rPr>
              <a:t>o</a:t>
            </a:r>
            <a:r>
              <a:rPr lang="en-US" sz="2000">
                <a:solidFill>
                  <a:srgbClr val="FFFFFF"/>
                </a:solidFill>
                <a:latin typeface="Poppins"/>
                <a:ea typeface="Poppins"/>
                <a:cs typeface="Poppins"/>
                <a:sym typeface="Poppins"/>
              </a:rPr>
              <a:t>nal </a:t>
            </a:r>
            <a:r>
              <a:rPr lang="en-US" sz="2000">
                <a:solidFill>
                  <a:srgbClr val="FFFFFF"/>
                </a:solidFill>
                <a:latin typeface="Poppins"/>
                <a:ea typeface="Poppins"/>
                <a:cs typeface="Poppins"/>
                <a:sym typeface="Poppins"/>
              </a:rPr>
              <a:t>sup</a:t>
            </a:r>
            <a:r>
              <a:rPr lang="en-US" sz="2000">
                <a:solidFill>
                  <a:srgbClr val="FFFFFF"/>
                </a:solidFill>
                <a:latin typeface="Poppins"/>
                <a:ea typeface="Poppins"/>
                <a:cs typeface="Poppins"/>
                <a:sym typeface="Poppins"/>
              </a:rPr>
              <a:t>p</a:t>
            </a:r>
            <a:r>
              <a:rPr lang="en-US" sz="2000">
                <a:solidFill>
                  <a:srgbClr val="FFFFFF"/>
                </a:solidFill>
                <a:latin typeface="Poppins"/>
                <a:ea typeface="Poppins"/>
                <a:cs typeface="Poppins"/>
                <a:sym typeface="Poppins"/>
              </a:rPr>
              <a:t>o</a:t>
            </a:r>
            <a:r>
              <a:rPr lang="en-US" sz="2000">
                <a:solidFill>
                  <a:srgbClr val="FFFFFF"/>
                </a:solidFill>
                <a:latin typeface="Poppins"/>
                <a:ea typeface="Poppins"/>
                <a:cs typeface="Poppins"/>
                <a:sym typeface="Poppins"/>
              </a:rPr>
              <a:t>rt</a:t>
            </a:r>
            <a:r>
              <a:rPr lang="en-US" sz="2000">
                <a:solidFill>
                  <a:srgbClr val="FFFFFF"/>
                </a:solidFill>
                <a:latin typeface="Poppins"/>
                <a:ea typeface="Poppins"/>
                <a:cs typeface="Poppins"/>
                <a:sym typeface="Poppins"/>
              </a:rPr>
              <a:t> for comm</a:t>
            </a:r>
            <a:r>
              <a:rPr lang="en-US" sz="2000">
                <a:solidFill>
                  <a:srgbClr val="FFFFFF"/>
                </a:solidFill>
                <a:latin typeface="Poppins"/>
                <a:ea typeface="Poppins"/>
                <a:cs typeface="Poppins"/>
                <a:sym typeface="Poppins"/>
              </a:rPr>
              <a:t>i</a:t>
            </a:r>
            <a:r>
              <a:rPr lang="en-US" sz="2000">
                <a:solidFill>
                  <a:srgbClr val="FFFFFF"/>
                </a:solidFill>
                <a:latin typeface="Poppins"/>
                <a:ea typeface="Poppins"/>
                <a:cs typeface="Poppins"/>
                <a:sym typeface="Poppins"/>
              </a:rPr>
              <a:t>tt</a:t>
            </a:r>
            <a:r>
              <a:rPr lang="en-US" sz="2000">
                <a:solidFill>
                  <a:srgbClr val="FFFFFF"/>
                </a:solidFill>
                <a:latin typeface="Poppins"/>
                <a:ea typeface="Poppins"/>
                <a:cs typeface="Poppins"/>
                <a:sym typeface="Poppins"/>
              </a:rPr>
              <a:t>e</a:t>
            </a:r>
            <a:r>
              <a:rPr lang="en-US" sz="2000">
                <a:solidFill>
                  <a:srgbClr val="FFFFFF"/>
                </a:solidFill>
                <a:latin typeface="Poppins"/>
                <a:ea typeface="Poppins"/>
                <a:cs typeface="Poppins"/>
                <a:sym typeface="Poppins"/>
              </a:rPr>
              <a:t>es</a:t>
            </a:r>
            <a:r>
              <a:rPr lang="en-US" sz="2000">
                <a:solidFill>
                  <a:srgbClr val="FFFFFF"/>
                </a:solidFill>
                <a:latin typeface="Poppins"/>
                <a:ea typeface="Poppins"/>
                <a:cs typeface="Poppins"/>
                <a:sym typeface="Poppins"/>
              </a:rPr>
              <a:t>, </a:t>
            </a:r>
            <a:r>
              <a:rPr lang="en-US" sz="2000">
                <a:solidFill>
                  <a:srgbClr val="FFFFFF"/>
                </a:solidFill>
                <a:latin typeface="Poppins"/>
                <a:ea typeface="Poppins"/>
                <a:cs typeface="Poppins"/>
                <a:sym typeface="Poppins"/>
              </a:rPr>
              <a:t>w</a:t>
            </a:r>
            <a:r>
              <a:rPr lang="en-US" sz="2000">
                <a:solidFill>
                  <a:srgbClr val="FFFFFF"/>
                </a:solidFill>
                <a:latin typeface="Poppins"/>
                <a:ea typeface="Poppins"/>
                <a:cs typeface="Poppins"/>
                <a:sym typeface="Poppins"/>
              </a:rPr>
              <a:t>or</a:t>
            </a:r>
            <a:r>
              <a:rPr lang="en-US" sz="2000">
                <a:solidFill>
                  <a:srgbClr val="FFFFFF"/>
                </a:solidFill>
                <a:latin typeface="Poppins"/>
                <a:ea typeface="Poppins"/>
                <a:cs typeface="Poppins"/>
                <a:sym typeface="Poppins"/>
              </a:rPr>
              <a:t>k</a:t>
            </a:r>
            <a:r>
              <a:rPr lang="en-US" sz="2000">
                <a:solidFill>
                  <a:srgbClr val="FFFFFF"/>
                </a:solidFill>
                <a:latin typeface="Poppins"/>
                <a:ea typeface="Poppins"/>
                <a:cs typeface="Poppins"/>
                <a:sym typeface="Poppins"/>
              </a:rPr>
              <a:t>ing </a:t>
            </a:r>
            <a:r>
              <a:rPr lang="en-US" sz="2000">
                <a:solidFill>
                  <a:srgbClr val="FFFFFF"/>
                </a:solidFill>
                <a:latin typeface="Poppins"/>
                <a:ea typeface="Poppins"/>
                <a:cs typeface="Poppins"/>
                <a:sym typeface="Poppins"/>
              </a:rPr>
              <a:t>g</a:t>
            </a:r>
            <a:r>
              <a:rPr lang="en-US" sz="2000">
                <a:solidFill>
                  <a:srgbClr val="FFFFFF"/>
                </a:solidFill>
                <a:latin typeface="Poppins"/>
                <a:ea typeface="Poppins"/>
                <a:cs typeface="Poppins"/>
                <a:sym typeface="Poppins"/>
              </a:rPr>
              <a:t>r</a:t>
            </a:r>
            <a:r>
              <a:rPr lang="en-US" sz="2000">
                <a:solidFill>
                  <a:srgbClr val="FFFFFF"/>
                </a:solidFill>
                <a:latin typeface="Poppins"/>
                <a:ea typeface="Poppins"/>
                <a:cs typeface="Poppins"/>
                <a:sym typeface="Poppins"/>
              </a:rPr>
              <a:t>o</a:t>
            </a:r>
            <a:r>
              <a:rPr lang="en-US" sz="2000">
                <a:solidFill>
                  <a:srgbClr val="FFFFFF"/>
                </a:solidFill>
                <a:latin typeface="Poppins"/>
                <a:ea typeface="Poppins"/>
                <a:cs typeface="Poppins"/>
                <a:sym typeface="Poppins"/>
              </a:rPr>
              <a:t>u</a:t>
            </a:r>
            <a:r>
              <a:rPr lang="en-US" sz="2000">
                <a:solidFill>
                  <a:srgbClr val="FFFFFF"/>
                </a:solidFill>
                <a:latin typeface="Poppins"/>
                <a:ea typeface="Poppins"/>
                <a:cs typeface="Poppins"/>
                <a:sym typeface="Poppins"/>
              </a:rPr>
              <a:t>p</a:t>
            </a:r>
            <a:r>
              <a:rPr lang="en-US" sz="2000">
                <a:solidFill>
                  <a:srgbClr val="FFFFFF"/>
                </a:solidFill>
                <a:latin typeface="Poppins"/>
                <a:ea typeface="Poppins"/>
                <a:cs typeface="Poppins"/>
                <a:sym typeface="Poppins"/>
              </a:rPr>
              <a:t>s</a:t>
            </a:r>
            <a:r>
              <a:rPr lang="en-US" sz="2000">
                <a:solidFill>
                  <a:srgbClr val="FFFFFF"/>
                </a:solidFill>
                <a:latin typeface="Poppins"/>
                <a:ea typeface="Poppins"/>
                <a:cs typeface="Poppins"/>
                <a:sym typeface="Poppins"/>
              </a:rPr>
              <a:t>, an</a:t>
            </a:r>
            <a:r>
              <a:rPr lang="en-US" sz="2000">
                <a:solidFill>
                  <a:srgbClr val="FFFFFF"/>
                </a:solidFill>
                <a:latin typeface="Poppins"/>
                <a:ea typeface="Poppins"/>
                <a:cs typeface="Poppins"/>
                <a:sym typeface="Poppins"/>
              </a:rPr>
              <a:t>d </a:t>
            </a:r>
            <a:r>
              <a:rPr lang="en-US" sz="2000">
                <a:solidFill>
                  <a:srgbClr val="FFFFFF"/>
                </a:solidFill>
                <a:latin typeface="Poppins"/>
                <a:ea typeface="Poppins"/>
                <a:cs typeface="Poppins"/>
                <a:sym typeface="Poppins"/>
              </a:rPr>
              <a:t>speci</a:t>
            </a:r>
            <a:r>
              <a:rPr lang="en-US" sz="2000">
                <a:solidFill>
                  <a:srgbClr val="FFFFFF"/>
                </a:solidFill>
                <a:latin typeface="Poppins"/>
                <a:ea typeface="Poppins"/>
                <a:cs typeface="Poppins"/>
                <a:sym typeface="Poppins"/>
              </a:rPr>
              <a:t>al </a:t>
            </a:r>
            <a:r>
              <a:rPr lang="en-US" sz="2000">
                <a:solidFill>
                  <a:srgbClr val="FFFFFF"/>
                </a:solidFill>
                <a:latin typeface="Poppins"/>
                <a:ea typeface="Poppins"/>
                <a:cs typeface="Poppins"/>
                <a:sym typeface="Poppins"/>
              </a:rPr>
              <a:t>initi</a:t>
            </a:r>
            <a:r>
              <a:rPr lang="en-US" sz="2000">
                <a:solidFill>
                  <a:srgbClr val="FFFFFF"/>
                </a:solidFill>
                <a:latin typeface="Poppins"/>
                <a:ea typeface="Poppins"/>
                <a:cs typeface="Poppins"/>
                <a:sym typeface="Poppins"/>
              </a:rPr>
              <a:t>ati</a:t>
            </a:r>
            <a:r>
              <a:rPr lang="en-US" sz="2000">
                <a:solidFill>
                  <a:srgbClr val="FFFFFF"/>
                </a:solidFill>
                <a:latin typeface="Poppins"/>
                <a:ea typeface="Poppins"/>
                <a:cs typeface="Poppins"/>
                <a:sym typeface="Poppins"/>
              </a:rPr>
              <a:t>ve</a:t>
            </a:r>
            <a:r>
              <a:rPr lang="en-US" sz="2000">
                <a:solidFill>
                  <a:srgbClr val="FFFFFF"/>
                </a:solidFill>
                <a:latin typeface="Poppins"/>
                <a:ea typeface="Poppins"/>
                <a:cs typeface="Poppins"/>
                <a:sym typeface="Poppins"/>
              </a:rPr>
              <a:t>s.</a:t>
            </a:r>
          </a:p>
          <a:p>
            <a:pPr algn="l" marL="431801" indent="-215900" lvl="1">
              <a:lnSpc>
                <a:spcPts val="2800"/>
              </a:lnSpc>
              <a:spcBef>
                <a:spcPct val="0"/>
              </a:spcBef>
              <a:buFont typeface="Arial"/>
              <a:buChar char="•"/>
            </a:pPr>
            <a:r>
              <a:rPr lang="en-US" sz="2000">
                <a:solidFill>
                  <a:srgbClr val="FFFFFF"/>
                </a:solidFill>
                <a:latin typeface="Poppins"/>
                <a:ea typeface="Poppins"/>
                <a:cs typeface="Poppins"/>
                <a:sym typeface="Poppins"/>
              </a:rPr>
              <a:t>Tracking deliver</a:t>
            </a:r>
            <a:r>
              <a:rPr lang="en-US" sz="2000">
                <a:solidFill>
                  <a:srgbClr val="FFFFFF"/>
                </a:solidFill>
                <a:latin typeface="Poppins"/>
                <a:ea typeface="Poppins"/>
                <a:cs typeface="Poppins"/>
                <a:sym typeface="Poppins"/>
              </a:rPr>
              <a:t>able</a:t>
            </a:r>
            <a:r>
              <a:rPr lang="en-US" sz="2000">
                <a:solidFill>
                  <a:srgbClr val="FFFFFF"/>
                </a:solidFill>
                <a:latin typeface="Poppins"/>
                <a:ea typeface="Poppins"/>
                <a:cs typeface="Poppins"/>
                <a:sym typeface="Poppins"/>
              </a:rPr>
              <a:t>s an</a:t>
            </a:r>
            <a:r>
              <a:rPr lang="en-US" sz="2000">
                <a:solidFill>
                  <a:srgbClr val="FFFFFF"/>
                </a:solidFill>
                <a:latin typeface="Poppins"/>
                <a:ea typeface="Poppins"/>
                <a:cs typeface="Poppins"/>
                <a:sym typeface="Poppins"/>
              </a:rPr>
              <a:t>d </a:t>
            </a:r>
            <a:r>
              <a:rPr lang="en-US" sz="2000">
                <a:solidFill>
                  <a:srgbClr val="FFFFFF"/>
                </a:solidFill>
                <a:latin typeface="Poppins"/>
                <a:ea typeface="Poppins"/>
                <a:cs typeface="Poppins"/>
                <a:sym typeface="Poppins"/>
              </a:rPr>
              <a:t>en</a:t>
            </a:r>
            <a:r>
              <a:rPr lang="en-US" sz="2000">
                <a:solidFill>
                  <a:srgbClr val="FFFFFF"/>
                </a:solidFill>
                <a:latin typeface="Poppins"/>
                <a:ea typeface="Poppins"/>
                <a:cs typeface="Poppins"/>
                <a:sym typeface="Poppins"/>
              </a:rPr>
              <a:t>s</a:t>
            </a:r>
            <a:r>
              <a:rPr lang="en-US" sz="2000">
                <a:solidFill>
                  <a:srgbClr val="FFFFFF"/>
                </a:solidFill>
                <a:latin typeface="Poppins"/>
                <a:ea typeface="Poppins"/>
                <a:cs typeface="Poppins"/>
                <a:sym typeface="Poppins"/>
              </a:rPr>
              <a:t>uring v</a:t>
            </a:r>
            <a:r>
              <a:rPr lang="en-US" sz="2000">
                <a:solidFill>
                  <a:srgbClr val="FFFFFF"/>
                </a:solidFill>
                <a:latin typeface="Poppins"/>
                <a:ea typeface="Poppins"/>
                <a:cs typeface="Poppins"/>
                <a:sym typeface="Poppins"/>
              </a:rPr>
              <a:t>olun</a:t>
            </a:r>
            <a:r>
              <a:rPr lang="en-US" sz="2000">
                <a:solidFill>
                  <a:srgbClr val="FFFFFF"/>
                </a:solidFill>
                <a:latin typeface="Poppins"/>
                <a:ea typeface="Poppins"/>
                <a:cs typeface="Poppins"/>
                <a:sym typeface="Poppins"/>
              </a:rPr>
              <a:t>teer</a:t>
            </a:r>
            <a:r>
              <a:rPr lang="en-US" sz="2000">
                <a:solidFill>
                  <a:srgbClr val="FFFFFF"/>
                </a:solidFill>
                <a:latin typeface="Poppins"/>
                <a:ea typeface="Poppins"/>
                <a:cs typeface="Poppins"/>
                <a:sym typeface="Poppins"/>
              </a:rPr>
              <a:t>s</a:t>
            </a:r>
            <a:r>
              <a:rPr lang="en-US" sz="2000">
                <a:solidFill>
                  <a:srgbClr val="FFFFFF"/>
                </a:solidFill>
                <a:latin typeface="Poppins"/>
                <a:ea typeface="Poppins"/>
                <a:cs typeface="Poppins"/>
                <a:sym typeface="Poppins"/>
              </a:rPr>
              <a:t> or collaborator</a:t>
            </a:r>
            <a:r>
              <a:rPr lang="en-US" sz="2000">
                <a:solidFill>
                  <a:srgbClr val="FFFFFF"/>
                </a:solidFill>
                <a:latin typeface="Poppins"/>
                <a:ea typeface="Poppins"/>
                <a:cs typeface="Poppins"/>
                <a:sym typeface="Poppins"/>
              </a:rPr>
              <a:t>s</a:t>
            </a:r>
            <a:r>
              <a:rPr lang="en-US" sz="2000">
                <a:solidFill>
                  <a:srgbClr val="FFFFFF"/>
                </a:solidFill>
                <a:latin typeface="Poppins"/>
                <a:ea typeface="Poppins"/>
                <a:cs typeface="Poppins"/>
                <a:sym typeface="Poppins"/>
              </a:rPr>
              <a:t> have clarity on </a:t>
            </a:r>
            <a:r>
              <a:rPr lang="en-US" sz="2000">
                <a:solidFill>
                  <a:srgbClr val="FFFFFF"/>
                </a:solidFill>
                <a:latin typeface="Poppins"/>
                <a:ea typeface="Poppins"/>
                <a:cs typeface="Poppins"/>
                <a:sym typeface="Poppins"/>
              </a:rPr>
              <a:t>ta</a:t>
            </a:r>
            <a:r>
              <a:rPr lang="en-US" sz="2000">
                <a:solidFill>
                  <a:srgbClr val="FFFFFF"/>
                </a:solidFill>
                <a:latin typeface="Poppins"/>
                <a:ea typeface="Poppins"/>
                <a:cs typeface="Poppins"/>
                <a:sym typeface="Poppins"/>
              </a:rPr>
              <a:t>sks.</a:t>
            </a:r>
          </a:p>
          <a:p>
            <a:pPr algn="l" marL="431801" indent="-215900" lvl="1">
              <a:lnSpc>
                <a:spcPts val="2800"/>
              </a:lnSpc>
              <a:spcBef>
                <a:spcPct val="0"/>
              </a:spcBef>
              <a:buFont typeface="Arial"/>
              <a:buChar char="•"/>
            </a:pPr>
            <a:r>
              <a:rPr lang="en-US" sz="2000">
                <a:solidFill>
                  <a:srgbClr val="FFFFFF"/>
                </a:solidFill>
                <a:latin typeface="Poppins"/>
                <a:ea typeface="Poppins"/>
                <a:cs typeface="Poppins"/>
                <a:sym typeface="Poppins"/>
              </a:rPr>
              <a:t>Act</a:t>
            </a:r>
            <a:r>
              <a:rPr lang="en-US" sz="2000">
                <a:solidFill>
                  <a:srgbClr val="FFFFFF"/>
                </a:solidFill>
                <a:latin typeface="Poppins"/>
                <a:ea typeface="Poppins"/>
                <a:cs typeface="Poppins"/>
                <a:sym typeface="Poppins"/>
              </a:rPr>
              <a:t>in</a:t>
            </a:r>
            <a:r>
              <a:rPr lang="en-US" sz="2000">
                <a:solidFill>
                  <a:srgbClr val="FFFFFF"/>
                </a:solidFill>
                <a:latin typeface="Poppins"/>
                <a:ea typeface="Poppins"/>
                <a:cs typeface="Poppins"/>
                <a:sym typeface="Poppins"/>
              </a:rPr>
              <a:t>g </a:t>
            </a:r>
            <a:r>
              <a:rPr lang="en-US" sz="2000">
                <a:solidFill>
                  <a:srgbClr val="FFFFFF"/>
                </a:solidFill>
                <a:latin typeface="Poppins"/>
                <a:ea typeface="Poppins"/>
                <a:cs typeface="Poppins"/>
                <a:sym typeface="Poppins"/>
              </a:rPr>
              <a:t>a</a:t>
            </a:r>
            <a:r>
              <a:rPr lang="en-US" sz="2000">
                <a:solidFill>
                  <a:srgbClr val="FFFFFF"/>
                </a:solidFill>
                <a:latin typeface="Poppins"/>
                <a:ea typeface="Poppins"/>
                <a:cs typeface="Poppins"/>
                <a:sym typeface="Poppins"/>
              </a:rPr>
              <a:t>s th</a:t>
            </a:r>
            <a:r>
              <a:rPr lang="en-US" sz="2000">
                <a:solidFill>
                  <a:srgbClr val="FFFFFF"/>
                </a:solidFill>
                <a:latin typeface="Poppins"/>
                <a:ea typeface="Poppins"/>
                <a:cs typeface="Poppins"/>
                <a:sym typeface="Poppins"/>
              </a:rPr>
              <a:t>e e</a:t>
            </a:r>
            <a:r>
              <a:rPr lang="en-US" sz="2000">
                <a:solidFill>
                  <a:srgbClr val="FFFFFF"/>
                </a:solidFill>
                <a:latin typeface="Poppins"/>
                <a:ea typeface="Poppins"/>
                <a:cs typeface="Poppins"/>
                <a:sym typeface="Poppins"/>
              </a:rPr>
              <a:t>ngin</a:t>
            </a:r>
            <a:r>
              <a:rPr lang="en-US" sz="2000">
                <a:solidFill>
                  <a:srgbClr val="FFFFFF"/>
                </a:solidFill>
                <a:latin typeface="Poppins"/>
                <a:ea typeface="Poppins"/>
                <a:cs typeface="Poppins"/>
                <a:sym typeface="Poppins"/>
              </a:rPr>
              <a:t>e</a:t>
            </a:r>
            <a:r>
              <a:rPr lang="en-US" sz="2000">
                <a:solidFill>
                  <a:srgbClr val="FFFFFF"/>
                </a:solidFill>
                <a:latin typeface="Poppins"/>
                <a:ea typeface="Poppins"/>
                <a:cs typeface="Poppins"/>
                <a:sym typeface="Poppins"/>
              </a:rPr>
              <a:t> b</a:t>
            </a:r>
            <a:r>
              <a:rPr lang="en-US" sz="2000">
                <a:solidFill>
                  <a:srgbClr val="FFFFFF"/>
                </a:solidFill>
                <a:latin typeface="Poppins"/>
                <a:ea typeface="Poppins"/>
                <a:cs typeface="Poppins"/>
                <a:sym typeface="Poppins"/>
              </a:rPr>
              <a:t>e</a:t>
            </a:r>
            <a:r>
              <a:rPr lang="en-US" sz="2000">
                <a:solidFill>
                  <a:srgbClr val="FFFFFF"/>
                </a:solidFill>
                <a:latin typeface="Poppins"/>
                <a:ea typeface="Poppins"/>
                <a:cs typeface="Poppins"/>
                <a:sym typeface="Poppins"/>
              </a:rPr>
              <a:t>hi</a:t>
            </a:r>
            <a:r>
              <a:rPr lang="en-US" sz="2000">
                <a:solidFill>
                  <a:srgbClr val="FFFFFF"/>
                </a:solidFill>
                <a:latin typeface="Poppins"/>
                <a:ea typeface="Poppins"/>
                <a:cs typeface="Poppins"/>
                <a:sym typeface="Poppins"/>
              </a:rPr>
              <a:t>n</a:t>
            </a:r>
            <a:r>
              <a:rPr lang="en-US" sz="2000">
                <a:solidFill>
                  <a:srgbClr val="FFFFFF"/>
                </a:solidFill>
                <a:latin typeface="Poppins"/>
                <a:ea typeface="Poppins"/>
                <a:cs typeface="Poppins"/>
                <a:sym typeface="Poppins"/>
              </a:rPr>
              <a:t>d </a:t>
            </a:r>
            <a:r>
              <a:rPr lang="en-US" sz="2000">
                <a:solidFill>
                  <a:srgbClr val="FFFFFF"/>
                </a:solidFill>
                <a:latin typeface="Poppins"/>
                <a:ea typeface="Poppins"/>
                <a:cs typeface="Poppins"/>
                <a:sym typeface="Poppins"/>
              </a:rPr>
              <a:t>t</a:t>
            </a:r>
            <a:r>
              <a:rPr lang="en-US" sz="2000">
                <a:solidFill>
                  <a:srgbClr val="FFFFFF"/>
                </a:solidFill>
                <a:latin typeface="Poppins"/>
                <a:ea typeface="Poppins"/>
                <a:cs typeface="Poppins"/>
                <a:sym typeface="Poppins"/>
              </a:rPr>
              <a:t>he scenes to keep the consortium running smoothly</a:t>
            </a:r>
            <a:r>
              <a:rPr lang="en-US" sz="2000">
                <a:solidFill>
                  <a:srgbClr val="FFFFFF"/>
                </a:solidFill>
                <a:latin typeface="Poppins"/>
                <a:ea typeface="Poppins"/>
                <a:cs typeface="Poppins"/>
                <a:sym typeface="Poppins"/>
              </a:rPr>
              <a:t>.</a:t>
            </a:r>
          </a:p>
          <a:p>
            <a:pPr algn="just">
              <a:lnSpc>
                <a:spcPts val="2800"/>
              </a:lnSpc>
              <a:spcBef>
                <a:spcPct val="0"/>
              </a:spcBef>
            </a:pPr>
          </a:p>
        </p:txBody>
      </p:sp>
      <p:sp>
        <p:nvSpPr>
          <p:cNvPr name="TextBox 10" id="10"/>
          <p:cNvSpPr txBox="true"/>
          <p:nvPr/>
        </p:nvSpPr>
        <p:spPr>
          <a:xfrm rot="0">
            <a:off x="132020" y="8741411"/>
            <a:ext cx="6706865" cy="976629"/>
          </a:xfrm>
          <a:prstGeom prst="rect">
            <a:avLst/>
          </a:prstGeom>
        </p:spPr>
        <p:txBody>
          <a:bodyPr anchor="t" rtlCol="false" tIns="0" lIns="0" bIns="0" rIns="0">
            <a:spAutoFit/>
          </a:bodyPr>
          <a:lstStyle/>
          <a:p>
            <a:pPr algn="ctr">
              <a:lnSpc>
                <a:spcPts val="3920"/>
              </a:lnSpc>
            </a:pPr>
            <a:r>
              <a:rPr lang="en-US" sz="2800" b="true">
                <a:solidFill>
                  <a:srgbClr val="FFFFFF"/>
                </a:solidFill>
                <a:latin typeface="Canva Sans Bold"/>
                <a:ea typeface="Canva Sans Bold"/>
                <a:cs typeface="Canva Sans Bold"/>
                <a:sym typeface="Canva Sans Bold"/>
              </a:rPr>
              <a:t>DM POC - Atadana</a:t>
            </a:r>
          </a:p>
          <a:p>
            <a:pPr algn="ctr">
              <a:lnSpc>
                <a:spcPts val="3920"/>
              </a:lnSpc>
            </a:pPr>
            <a:r>
              <a:rPr lang="en-US" sz="2800" b="true">
                <a:solidFill>
                  <a:srgbClr val="FFFFFF"/>
                </a:solidFill>
                <a:latin typeface="Canva Sans Bold"/>
                <a:ea typeface="Canva Sans Bold"/>
                <a:cs typeface="Canva Sans Bold"/>
                <a:sym typeface="Canva Sans Bold"/>
              </a:rPr>
              <a:t>africaquantumconsortium@gmail.com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290080" y="9130066"/>
            <a:ext cx="1508018" cy="848260"/>
          </a:xfrm>
          <a:custGeom>
            <a:avLst/>
            <a:gdLst/>
            <a:ahLst/>
            <a:cxnLst/>
            <a:rect r="r" b="b" t="t" l="l"/>
            <a:pathLst>
              <a:path h="848260" w="1508018">
                <a:moveTo>
                  <a:pt x="0" y="0"/>
                </a:moveTo>
                <a:lnTo>
                  <a:pt x="1508017" y="0"/>
                </a:lnTo>
                <a:lnTo>
                  <a:pt x="1508017" y="848260"/>
                </a:lnTo>
                <a:lnTo>
                  <a:pt x="0" y="848260"/>
                </a:lnTo>
                <a:lnTo>
                  <a:pt x="0" y="0"/>
                </a:lnTo>
                <a:close/>
              </a:path>
            </a:pathLst>
          </a:custGeom>
          <a:blipFill>
            <a:blip r:embed="rId2"/>
            <a:stretch>
              <a:fillRect l="0" t="0" r="0" b="0"/>
            </a:stretch>
          </a:blipFill>
        </p:spPr>
      </p:sp>
      <p:sp>
        <p:nvSpPr>
          <p:cNvPr name="Freeform 3" id="3"/>
          <p:cNvSpPr/>
          <p:nvPr/>
        </p:nvSpPr>
        <p:spPr>
          <a:xfrm flipH="false" flipV="false" rot="0">
            <a:off x="3374689" y="1324360"/>
            <a:ext cx="11538621" cy="8653966"/>
          </a:xfrm>
          <a:custGeom>
            <a:avLst/>
            <a:gdLst/>
            <a:ahLst/>
            <a:cxnLst/>
            <a:rect r="r" b="b" t="t" l="l"/>
            <a:pathLst>
              <a:path h="8653966" w="11538621">
                <a:moveTo>
                  <a:pt x="0" y="0"/>
                </a:moveTo>
                <a:lnTo>
                  <a:pt x="11538622" y="0"/>
                </a:lnTo>
                <a:lnTo>
                  <a:pt x="11538622" y="8653966"/>
                </a:lnTo>
                <a:lnTo>
                  <a:pt x="0" y="8653966"/>
                </a:lnTo>
                <a:lnTo>
                  <a:pt x="0" y="0"/>
                </a:lnTo>
                <a:close/>
              </a:path>
            </a:pathLst>
          </a:custGeom>
          <a:blipFill>
            <a:blip r:embed="rId3"/>
            <a:stretch>
              <a:fillRect l="0" t="0" r="0" b="0"/>
            </a:stretch>
          </a:blipFill>
        </p:spPr>
      </p:sp>
      <p:sp>
        <p:nvSpPr>
          <p:cNvPr name="TextBox 4" id="4"/>
          <p:cNvSpPr txBox="true"/>
          <p:nvPr/>
        </p:nvSpPr>
        <p:spPr>
          <a:xfrm rot="0">
            <a:off x="3328325" y="402971"/>
            <a:ext cx="11631349" cy="625729"/>
          </a:xfrm>
          <a:prstGeom prst="rect">
            <a:avLst/>
          </a:prstGeom>
        </p:spPr>
        <p:txBody>
          <a:bodyPr anchor="t" rtlCol="false" tIns="0" lIns="0" bIns="0" rIns="0">
            <a:spAutoFit/>
          </a:bodyPr>
          <a:lstStyle/>
          <a:p>
            <a:pPr algn="l">
              <a:lnSpc>
                <a:spcPts val="4928"/>
              </a:lnSpc>
            </a:pPr>
            <a:r>
              <a:rPr lang="en-US" sz="4400" b="true">
                <a:solidFill>
                  <a:srgbClr val="000000"/>
                </a:solidFill>
                <a:latin typeface="Montserrat Bold"/>
                <a:ea typeface="Montserrat Bold"/>
                <a:cs typeface="Montserrat Bold"/>
                <a:sym typeface="Montserrat Bold"/>
              </a:rPr>
              <a:t>Africa Quantum Consortium Advisors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75566" y="8233433"/>
            <a:ext cx="1024867" cy="1024867"/>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FA4A4">
                    <a:alpha val="100000"/>
                  </a:srgbClr>
                </a:gs>
                <a:gs pos="50000">
                  <a:srgbClr val="305A72">
                    <a:alpha val="100000"/>
                  </a:srgbClr>
                </a:gs>
                <a:gs pos="100000">
                  <a:srgbClr val="1A3C5C">
                    <a:alpha val="100000"/>
                  </a:srgbClr>
                </a:gs>
              </a:gsLst>
              <a:lin ang="2700000"/>
            </a:gra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0" y="0"/>
            <a:ext cx="18288000" cy="1918668"/>
            <a:chOff x="0" y="0"/>
            <a:chExt cx="4816593" cy="505328"/>
          </a:xfrm>
        </p:grpSpPr>
        <p:sp>
          <p:nvSpPr>
            <p:cNvPr name="Freeform 6" id="6"/>
            <p:cNvSpPr/>
            <p:nvPr/>
          </p:nvSpPr>
          <p:spPr>
            <a:xfrm flipH="false" flipV="false" rot="0">
              <a:off x="0" y="0"/>
              <a:ext cx="4816592" cy="505328"/>
            </a:xfrm>
            <a:custGeom>
              <a:avLst/>
              <a:gdLst/>
              <a:ahLst/>
              <a:cxnLst/>
              <a:rect r="r" b="b" t="t" l="l"/>
              <a:pathLst>
                <a:path h="505328" w="4816592">
                  <a:moveTo>
                    <a:pt x="0" y="0"/>
                  </a:moveTo>
                  <a:lnTo>
                    <a:pt x="4816592" y="0"/>
                  </a:lnTo>
                  <a:lnTo>
                    <a:pt x="4816592" y="505328"/>
                  </a:lnTo>
                  <a:lnTo>
                    <a:pt x="0" y="505328"/>
                  </a:ln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cap="sq">
              <a:noFill/>
              <a:prstDash val="solid"/>
              <a:miter/>
            </a:ln>
          </p:spPr>
        </p:sp>
        <p:sp>
          <p:nvSpPr>
            <p:cNvPr name="TextBox 7" id="7"/>
            <p:cNvSpPr txBox="true"/>
            <p:nvPr/>
          </p:nvSpPr>
          <p:spPr>
            <a:xfrm>
              <a:off x="0" y="-47625"/>
              <a:ext cx="4816593" cy="552953"/>
            </a:xfrm>
            <a:prstGeom prst="rect">
              <a:avLst/>
            </a:prstGeom>
          </p:spPr>
          <p:txBody>
            <a:bodyPr anchor="ctr" rtlCol="false" tIns="50800" lIns="50800" bIns="50800" rIns="50800"/>
            <a:lstStyle/>
            <a:p>
              <a:pPr algn="ctr" marL="0" indent="0" lvl="0">
                <a:lnSpc>
                  <a:spcPts val="2239"/>
                </a:lnSpc>
                <a:spcBef>
                  <a:spcPct val="0"/>
                </a:spcBef>
              </a:pPr>
            </a:p>
          </p:txBody>
        </p:sp>
      </p:grpSp>
      <p:sp>
        <p:nvSpPr>
          <p:cNvPr name="Freeform 8" id="8"/>
          <p:cNvSpPr/>
          <p:nvPr/>
        </p:nvSpPr>
        <p:spPr>
          <a:xfrm flipH="true" flipV="true" rot="10346456">
            <a:off x="1399309" y="4773900"/>
            <a:ext cx="21427359" cy="16206875"/>
          </a:xfrm>
          <a:custGeom>
            <a:avLst/>
            <a:gdLst/>
            <a:ahLst/>
            <a:cxnLst/>
            <a:rect r="r" b="b" t="t" l="l"/>
            <a:pathLst>
              <a:path h="16206875" w="21427359">
                <a:moveTo>
                  <a:pt x="21427359" y="16206875"/>
                </a:moveTo>
                <a:lnTo>
                  <a:pt x="0" y="16206875"/>
                </a:lnTo>
                <a:lnTo>
                  <a:pt x="0" y="0"/>
                </a:lnTo>
                <a:lnTo>
                  <a:pt x="21427359" y="0"/>
                </a:lnTo>
                <a:lnTo>
                  <a:pt x="21427359" y="16206875"/>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426422" y="476100"/>
            <a:ext cx="1508018" cy="848260"/>
          </a:xfrm>
          <a:custGeom>
            <a:avLst/>
            <a:gdLst/>
            <a:ahLst/>
            <a:cxnLst/>
            <a:rect r="r" b="b" t="t" l="l"/>
            <a:pathLst>
              <a:path h="848260" w="1508018">
                <a:moveTo>
                  <a:pt x="0" y="0"/>
                </a:moveTo>
                <a:lnTo>
                  <a:pt x="1508018" y="0"/>
                </a:lnTo>
                <a:lnTo>
                  <a:pt x="1508018" y="848260"/>
                </a:lnTo>
                <a:lnTo>
                  <a:pt x="0" y="848260"/>
                </a:lnTo>
                <a:lnTo>
                  <a:pt x="0" y="0"/>
                </a:lnTo>
                <a:close/>
              </a:path>
            </a:pathLst>
          </a:custGeom>
          <a:blipFill>
            <a:blip r:embed="rId5"/>
            <a:stretch>
              <a:fillRect l="0" t="0" r="0" b="0"/>
            </a:stretch>
          </a:blipFill>
        </p:spPr>
      </p:sp>
      <p:sp>
        <p:nvSpPr>
          <p:cNvPr name="Freeform 10" id="10"/>
          <p:cNvSpPr/>
          <p:nvPr/>
        </p:nvSpPr>
        <p:spPr>
          <a:xfrm flipH="false" flipV="false" rot="0">
            <a:off x="5992446" y="2780649"/>
            <a:ext cx="12082197" cy="4676258"/>
          </a:xfrm>
          <a:custGeom>
            <a:avLst/>
            <a:gdLst/>
            <a:ahLst/>
            <a:cxnLst/>
            <a:rect r="r" b="b" t="t" l="l"/>
            <a:pathLst>
              <a:path h="4676258" w="12082197">
                <a:moveTo>
                  <a:pt x="0" y="0"/>
                </a:moveTo>
                <a:lnTo>
                  <a:pt x="12082197" y="0"/>
                </a:lnTo>
                <a:lnTo>
                  <a:pt x="12082197" y="4676258"/>
                </a:lnTo>
                <a:lnTo>
                  <a:pt x="0" y="4676258"/>
                </a:lnTo>
                <a:lnTo>
                  <a:pt x="0" y="0"/>
                </a:lnTo>
                <a:close/>
              </a:path>
            </a:pathLst>
          </a:custGeom>
          <a:blipFill>
            <a:blip r:embed="rId6"/>
            <a:stretch>
              <a:fillRect l="0" t="0" r="0" b="0"/>
            </a:stretch>
          </a:blipFill>
        </p:spPr>
      </p:sp>
      <p:grpSp>
        <p:nvGrpSpPr>
          <p:cNvPr name="Group 11" id="11"/>
          <p:cNvGrpSpPr/>
          <p:nvPr/>
        </p:nvGrpSpPr>
        <p:grpSpPr>
          <a:xfrm rot="0">
            <a:off x="3280675" y="2921089"/>
            <a:ext cx="893463" cy="893463"/>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26808E"/>
            </a:solidFill>
          </p:spPr>
        </p:sp>
        <p:sp>
          <p:nvSpPr>
            <p:cNvPr name="TextBox 13" id="13"/>
            <p:cNvSpPr txBox="true"/>
            <p:nvPr/>
          </p:nvSpPr>
          <p:spPr>
            <a:xfrm>
              <a:off x="203200" y="-47625"/>
              <a:ext cx="406400" cy="758825"/>
            </a:xfrm>
            <a:prstGeom prst="rect">
              <a:avLst/>
            </a:prstGeom>
          </p:spPr>
          <p:txBody>
            <a:bodyPr anchor="ctr" rtlCol="false" tIns="50800" lIns="50800" bIns="50800" rIns="50800"/>
            <a:lstStyle/>
            <a:p>
              <a:pPr algn="ctr">
                <a:lnSpc>
                  <a:spcPts val="2239"/>
                </a:lnSpc>
              </a:pPr>
            </a:p>
          </p:txBody>
        </p:sp>
      </p:grpSp>
      <p:sp>
        <p:nvSpPr>
          <p:cNvPr name="TextBox 14" id="14"/>
          <p:cNvSpPr txBox="true"/>
          <p:nvPr/>
        </p:nvSpPr>
        <p:spPr>
          <a:xfrm rot="0">
            <a:off x="2234954" y="722987"/>
            <a:ext cx="15839689" cy="491745"/>
          </a:xfrm>
          <a:prstGeom prst="rect">
            <a:avLst/>
          </a:prstGeom>
        </p:spPr>
        <p:txBody>
          <a:bodyPr anchor="t" rtlCol="false" tIns="0" lIns="0" bIns="0" rIns="0">
            <a:spAutoFit/>
          </a:bodyPr>
          <a:lstStyle/>
          <a:p>
            <a:pPr algn="l">
              <a:lnSpc>
                <a:spcPts val="3808"/>
              </a:lnSpc>
            </a:pPr>
            <a:r>
              <a:rPr lang="en-US" sz="3400" b="true">
                <a:solidFill>
                  <a:srgbClr val="FFFFFF"/>
                </a:solidFill>
                <a:latin typeface="Montserrat Bold"/>
                <a:ea typeface="Montserrat Bold"/>
                <a:cs typeface="Montserrat Bold"/>
                <a:sym typeface="Montserrat Bold"/>
              </a:rPr>
              <a:t>Turning IYQ2025 spotlight into a sustainable movement.</a:t>
            </a:r>
          </a:p>
        </p:txBody>
      </p:sp>
      <p:sp>
        <p:nvSpPr>
          <p:cNvPr name="TextBox 15" id="15"/>
          <p:cNvSpPr txBox="true"/>
          <p:nvPr/>
        </p:nvSpPr>
        <p:spPr>
          <a:xfrm rot="0">
            <a:off x="426422" y="2239742"/>
            <a:ext cx="6943921" cy="618491"/>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Poppins Bold"/>
                <a:ea typeface="Poppins Bold"/>
                <a:cs typeface="Poppins Bold"/>
                <a:sym typeface="Poppins Bold"/>
              </a:rPr>
              <a:t> I</a:t>
            </a:r>
            <a:r>
              <a:rPr lang="en-US" b="true" sz="3399">
                <a:solidFill>
                  <a:srgbClr val="000000"/>
                </a:solidFill>
                <a:latin typeface="Poppins Bold"/>
                <a:ea typeface="Poppins Bold"/>
                <a:cs typeface="Poppins Bold"/>
                <a:sym typeface="Poppins Bold"/>
              </a:rPr>
              <a:t>nternational Year of Quantum </a:t>
            </a:r>
          </a:p>
        </p:txBody>
      </p:sp>
      <p:sp>
        <p:nvSpPr>
          <p:cNvPr name="TextBox 16" id="16"/>
          <p:cNvSpPr txBox="true"/>
          <p:nvPr/>
        </p:nvSpPr>
        <p:spPr>
          <a:xfrm rot="0">
            <a:off x="255446" y="3772633"/>
            <a:ext cx="6943921" cy="618491"/>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Poppins Bold"/>
                <a:ea typeface="Poppins Bold"/>
                <a:cs typeface="Poppins Bold"/>
                <a:sym typeface="Poppins Bold"/>
              </a:rPr>
              <a:t>Spotlight</a:t>
            </a:r>
          </a:p>
        </p:txBody>
      </p:sp>
      <p:sp>
        <p:nvSpPr>
          <p:cNvPr name="TextBox 17" id="17"/>
          <p:cNvSpPr txBox="true"/>
          <p:nvPr/>
        </p:nvSpPr>
        <p:spPr>
          <a:xfrm rot="0">
            <a:off x="1680248" y="5305524"/>
            <a:ext cx="4436269" cy="618491"/>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Poppins Bold"/>
                <a:ea typeface="Poppins Bold"/>
                <a:cs typeface="Poppins Bold"/>
                <a:sym typeface="Poppins Bold"/>
              </a:rPr>
              <a:t>Movement</a:t>
            </a:r>
          </a:p>
        </p:txBody>
      </p:sp>
      <p:sp>
        <p:nvSpPr>
          <p:cNvPr name="TextBox 18" id="18"/>
          <p:cNvSpPr txBox="true"/>
          <p:nvPr/>
        </p:nvSpPr>
        <p:spPr>
          <a:xfrm rot="0">
            <a:off x="255446" y="6903203"/>
            <a:ext cx="6943921" cy="618491"/>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Poppins Bold"/>
                <a:ea typeface="Poppins Bold"/>
                <a:cs typeface="Poppins Bold"/>
                <a:sym typeface="Poppins Bold"/>
              </a:rPr>
              <a:t>Mechanism</a:t>
            </a:r>
          </a:p>
        </p:txBody>
      </p:sp>
      <p:grpSp>
        <p:nvGrpSpPr>
          <p:cNvPr name="Group 19" id="19"/>
          <p:cNvGrpSpPr/>
          <p:nvPr/>
        </p:nvGrpSpPr>
        <p:grpSpPr>
          <a:xfrm rot="0">
            <a:off x="3280675" y="4516837"/>
            <a:ext cx="893463" cy="893463"/>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26808E"/>
            </a:solidFill>
          </p:spPr>
        </p:sp>
        <p:sp>
          <p:nvSpPr>
            <p:cNvPr name="TextBox 21" id="21"/>
            <p:cNvSpPr txBox="true"/>
            <p:nvPr/>
          </p:nvSpPr>
          <p:spPr>
            <a:xfrm>
              <a:off x="203200" y="-47625"/>
              <a:ext cx="406400" cy="758825"/>
            </a:xfrm>
            <a:prstGeom prst="rect">
              <a:avLst/>
            </a:prstGeom>
          </p:spPr>
          <p:txBody>
            <a:bodyPr anchor="ctr" rtlCol="false" tIns="50800" lIns="50800" bIns="50800" rIns="50800"/>
            <a:lstStyle/>
            <a:p>
              <a:pPr algn="ctr">
                <a:lnSpc>
                  <a:spcPts val="2239"/>
                </a:lnSpc>
              </a:pPr>
            </a:p>
          </p:txBody>
        </p:sp>
      </p:grpSp>
      <p:grpSp>
        <p:nvGrpSpPr>
          <p:cNvPr name="Group 22" id="22"/>
          <p:cNvGrpSpPr/>
          <p:nvPr/>
        </p:nvGrpSpPr>
        <p:grpSpPr>
          <a:xfrm rot="0">
            <a:off x="3280675" y="6047841"/>
            <a:ext cx="893463" cy="893463"/>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26808E"/>
            </a:solidFill>
          </p:spPr>
        </p:sp>
        <p:sp>
          <p:nvSpPr>
            <p:cNvPr name="TextBox 24" id="24"/>
            <p:cNvSpPr txBox="true"/>
            <p:nvPr/>
          </p:nvSpPr>
          <p:spPr>
            <a:xfrm>
              <a:off x="203200" y="-47625"/>
              <a:ext cx="406400" cy="758825"/>
            </a:xfrm>
            <a:prstGeom prst="rect">
              <a:avLst/>
            </a:prstGeom>
          </p:spPr>
          <p:txBody>
            <a:bodyPr anchor="ctr" rtlCol="false" tIns="50800" lIns="50800" bIns="50800" rIns="50800"/>
            <a:lstStyle/>
            <a:p>
              <a:pPr algn="ctr">
                <a:lnSpc>
                  <a:spcPts val="2239"/>
                </a:lnSpc>
              </a:pPr>
            </a:p>
          </p:txBody>
        </p:sp>
      </p:grpSp>
      <p:sp>
        <p:nvSpPr>
          <p:cNvPr name="TextBox 25" id="25"/>
          <p:cNvSpPr txBox="true"/>
          <p:nvPr/>
        </p:nvSpPr>
        <p:spPr>
          <a:xfrm rot="0">
            <a:off x="340177" y="8293219"/>
            <a:ext cx="17435389" cy="1571625"/>
          </a:xfrm>
          <a:prstGeom prst="rect">
            <a:avLst/>
          </a:prstGeom>
        </p:spPr>
        <p:txBody>
          <a:bodyPr anchor="t" rtlCol="false" tIns="0" lIns="0" bIns="0" rIns="0">
            <a:spAutoFit/>
          </a:bodyPr>
          <a:lstStyle/>
          <a:p>
            <a:pPr algn="ctr">
              <a:lnSpc>
                <a:spcPts val="6300"/>
              </a:lnSpc>
            </a:pPr>
            <a:r>
              <a:rPr lang="en-US" sz="4500" b="true">
                <a:solidFill>
                  <a:srgbClr val="000000"/>
                </a:solidFill>
                <a:latin typeface="Canva Sans Bold"/>
                <a:ea typeface="Canva Sans Bold"/>
                <a:cs typeface="Canva Sans Bold"/>
                <a:sym typeface="Canva Sans Bold"/>
              </a:rPr>
              <a:t>Spotlight fa</a:t>
            </a:r>
            <a:r>
              <a:rPr lang="en-US" b="true" sz="4500">
                <a:solidFill>
                  <a:srgbClr val="000000"/>
                </a:solidFill>
                <a:latin typeface="Canva Sans Bold"/>
                <a:ea typeface="Canva Sans Bold"/>
                <a:cs typeface="Canva Sans Bold"/>
                <a:sym typeface="Canva Sans Bold"/>
              </a:rPr>
              <a:t>des. Systems last.</a:t>
            </a:r>
          </a:p>
          <a:p>
            <a:pPr algn="ctr">
              <a:lnSpc>
                <a:spcPts val="6300"/>
              </a:lnSpc>
            </a:pPr>
            <a:r>
              <a:rPr lang="en-US" b="true" sz="4500">
                <a:solidFill>
                  <a:srgbClr val="000000"/>
                </a:solidFill>
                <a:latin typeface="Canva Sans Bold"/>
                <a:ea typeface="Canva Sans Bold"/>
                <a:cs typeface="Canva Sans Bold"/>
                <a:sym typeface="Canva Sans Bold"/>
              </a:rPr>
              <a:t> Our job is to turn this moment into something permanent.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908511">
            <a:off x="-2139485" y="4161876"/>
            <a:ext cx="21686156" cy="16402620"/>
          </a:xfrm>
          <a:custGeom>
            <a:avLst/>
            <a:gdLst/>
            <a:ahLst/>
            <a:cxnLst/>
            <a:rect r="r" b="b" t="t" l="l"/>
            <a:pathLst>
              <a:path h="16402620" w="21686156">
                <a:moveTo>
                  <a:pt x="0" y="0"/>
                </a:moveTo>
                <a:lnTo>
                  <a:pt x="21686156" y="0"/>
                </a:lnTo>
                <a:lnTo>
                  <a:pt x="21686156" y="16402620"/>
                </a:lnTo>
                <a:lnTo>
                  <a:pt x="0" y="164026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0" y="0"/>
            <a:ext cx="18288000" cy="1918668"/>
            <a:chOff x="0" y="0"/>
            <a:chExt cx="4816593" cy="505328"/>
          </a:xfrm>
        </p:grpSpPr>
        <p:sp>
          <p:nvSpPr>
            <p:cNvPr name="Freeform 4" id="4"/>
            <p:cNvSpPr/>
            <p:nvPr/>
          </p:nvSpPr>
          <p:spPr>
            <a:xfrm flipH="false" flipV="false" rot="0">
              <a:off x="0" y="0"/>
              <a:ext cx="4816592" cy="505328"/>
            </a:xfrm>
            <a:custGeom>
              <a:avLst/>
              <a:gdLst/>
              <a:ahLst/>
              <a:cxnLst/>
              <a:rect r="r" b="b" t="t" l="l"/>
              <a:pathLst>
                <a:path h="505328" w="4816592">
                  <a:moveTo>
                    <a:pt x="0" y="0"/>
                  </a:moveTo>
                  <a:lnTo>
                    <a:pt x="4816592" y="0"/>
                  </a:lnTo>
                  <a:lnTo>
                    <a:pt x="4816592" y="505328"/>
                  </a:lnTo>
                  <a:lnTo>
                    <a:pt x="0" y="505328"/>
                  </a:ln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cap="sq">
              <a:noFill/>
              <a:prstDash val="solid"/>
              <a:miter/>
            </a:ln>
          </p:spPr>
        </p:sp>
        <p:sp>
          <p:nvSpPr>
            <p:cNvPr name="TextBox 5" id="5"/>
            <p:cNvSpPr txBox="true"/>
            <p:nvPr/>
          </p:nvSpPr>
          <p:spPr>
            <a:xfrm>
              <a:off x="0" y="-47625"/>
              <a:ext cx="4816593" cy="552953"/>
            </a:xfrm>
            <a:prstGeom prst="rect">
              <a:avLst/>
            </a:prstGeom>
          </p:spPr>
          <p:txBody>
            <a:bodyPr anchor="ctr" rtlCol="false" tIns="50800" lIns="50800" bIns="50800" rIns="50800"/>
            <a:lstStyle/>
            <a:p>
              <a:pPr algn="ctr" marL="0" indent="0" lvl="0">
                <a:lnSpc>
                  <a:spcPts val="2239"/>
                </a:lnSpc>
                <a:spcBef>
                  <a:spcPct val="0"/>
                </a:spcBef>
              </a:pPr>
            </a:p>
          </p:txBody>
        </p:sp>
      </p:grpSp>
      <p:sp>
        <p:nvSpPr>
          <p:cNvPr name="AutoShape 6" id="6"/>
          <p:cNvSpPr/>
          <p:nvPr/>
        </p:nvSpPr>
        <p:spPr>
          <a:xfrm flipH="true" flipV="true">
            <a:off x="6167531" y="3498156"/>
            <a:ext cx="9525" cy="1415312"/>
          </a:xfrm>
          <a:prstGeom prst="line">
            <a:avLst/>
          </a:prstGeom>
          <a:ln cap="flat" w="19050">
            <a:solidFill>
              <a:srgbClr val="305A72"/>
            </a:solidFill>
            <a:prstDash val="solid"/>
            <a:headEnd type="none" len="sm" w="sm"/>
            <a:tailEnd type="none" len="sm" w="sm"/>
          </a:ln>
        </p:spPr>
      </p:sp>
      <p:sp>
        <p:nvSpPr>
          <p:cNvPr name="Freeform 7" id="7"/>
          <p:cNvSpPr/>
          <p:nvPr/>
        </p:nvSpPr>
        <p:spPr>
          <a:xfrm flipH="false" flipV="false" rot="0">
            <a:off x="126237" y="8836459"/>
            <a:ext cx="2365118" cy="1330379"/>
          </a:xfrm>
          <a:custGeom>
            <a:avLst/>
            <a:gdLst/>
            <a:ahLst/>
            <a:cxnLst/>
            <a:rect r="r" b="b" t="t" l="l"/>
            <a:pathLst>
              <a:path h="1330379" w="2365118">
                <a:moveTo>
                  <a:pt x="0" y="0"/>
                </a:moveTo>
                <a:lnTo>
                  <a:pt x="2365118" y="0"/>
                </a:lnTo>
                <a:lnTo>
                  <a:pt x="2365118" y="1330379"/>
                </a:lnTo>
                <a:lnTo>
                  <a:pt x="0" y="1330379"/>
                </a:lnTo>
                <a:lnTo>
                  <a:pt x="0" y="0"/>
                </a:lnTo>
                <a:close/>
              </a:path>
            </a:pathLst>
          </a:custGeom>
          <a:blipFill>
            <a:blip r:embed="rId5"/>
            <a:stretch>
              <a:fillRect l="0" t="0" r="0" b="0"/>
            </a:stretch>
          </a:blipFill>
        </p:spPr>
      </p:sp>
      <p:sp>
        <p:nvSpPr>
          <p:cNvPr name="Freeform 8" id="8"/>
          <p:cNvSpPr/>
          <p:nvPr/>
        </p:nvSpPr>
        <p:spPr>
          <a:xfrm flipH="false" flipV="false" rot="0">
            <a:off x="2560806" y="8860507"/>
            <a:ext cx="2109425" cy="1306331"/>
          </a:xfrm>
          <a:custGeom>
            <a:avLst/>
            <a:gdLst/>
            <a:ahLst/>
            <a:cxnLst/>
            <a:rect r="r" b="b" t="t" l="l"/>
            <a:pathLst>
              <a:path h="1306331" w="2109425">
                <a:moveTo>
                  <a:pt x="0" y="0"/>
                </a:moveTo>
                <a:lnTo>
                  <a:pt x="2109425" y="0"/>
                </a:lnTo>
                <a:lnTo>
                  <a:pt x="2109425" y="1306331"/>
                </a:lnTo>
                <a:lnTo>
                  <a:pt x="0" y="1306331"/>
                </a:lnTo>
                <a:lnTo>
                  <a:pt x="0" y="0"/>
                </a:lnTo>
                <a:close/>
              </a:path>
            </a:pathLst>
          </a:custGeom>
          <a:blipFill>
            <a:blip r:embed="rId6"/>
            <a:stretch>
              <a:fillRect l="-10094" t="0" r="0" b="0"/>
            </a:stretch>
          </a:blipFill>
        </p:spPr>
      </p:sp>
      <p:sp>
        <p:nvSpPr>
          <p:cNvPr name="Freeform 9" id="9"/>
          <p:cNvSpPr/>
          <p:nvPr/>
        </p:nvSpPr>
        <p:spPr>
          <a:xfrm flipH="false" flipV="false" rot="0">
            <a:off x="4846312" y="8836459"/>
            <a:ext cx="986143" cy="1330379"/>
          </a:xfrm>
          <a:custGeom>
            <a:avLst/>
            <a:gdLst/>
            <a:ahLst/>
            <a:cxnLst/>
            <a:rect r="r" b="b" t="t" l="l"/>
            <a:pathLst>
              <a:path h="1330379" w="986143">
                <a:moveTo>
                  <a:pt x="0" y="0"/>
                </a:moveTo>
                <a:lnTo>
                  <a:pt x="986143" y="0"/>
                </a:lnTo>
                <a:lnTo>
                  <a:pt x="986143" y="1330379"/>
                </a:lnTo>
                <a:lnTo>
                  <a:pt x="0" y="1330379"/>
                </a:lnTo>
                <a:lnTo>
                  <a:pt x="0" y="0"/>
                </a:lnTo>
                <a:close/>
              </a:path>
            </a:pathLst>
          </a:custGeom>
          <a:blipFill>
            <a:blip r:embed="rId7"/>
            <a:stretch>
              <a:fillRect l="0" t="0" r="0" b="0"/>
            </a:stretch>
          </a:blipFill>
        </p:spPr>
      </p:sp>
      <p:sp>
        <p:nvSpPr>
          <p:cNvPr name="Freeform 10" id="10"/>
          <p:cNvSpPr/>
          <p:nvPr/>
        </p:nvSpPr>
        <p:spPr>
          <a:xfrm flipH="false" flipV="false" rot="0">
            <a:off x="6158006" y="8860507"/>
            <a:ext cx="1287723" cy="1306331"/>
          </a:xfrm>
          <a:custGeom>
            <a:avLst/>
            <a:gdLst/>
            <a:ahLst/>
            <a:cxnLst/>
            <a:rect r="r" b="b" t="t" l="l"/>
            <a:pathLst>
              <a:path h="1306331" w="1287723">
                <a:moveTo>
                  <a:pt x="0" y="0"/>
                </a:moveTo>
                <a:lnTo>
                  <a:pt x="1287724" y="0"/>
                </a:lnTo>
                <a:lnTo>
                  <a:pt x="1287724" y="1306331"/>
                </a:lnTo>
                <a:lnTo>
                  <a:pt x="0" y="1306331"/>
                </a:lnTo>
                <a:lnTo>
                  <a:pt x="0" y="0"/>
                </a:lnTo>
                <a:close/>
              </a:path>
            </a:pathLst>
          </a:custGeom>
          <a:blipFill>
            <a:blip r:embed="rId8"/>
            <a:stretch>
              <a:fillRect l="-1444" t="0" r="0" b="0"/>
            </a:stretch>
          </a:blipFill>
        </p:spPr>
      </p:sp>
      <p:sp>
        <p:nvSpPr>
          <p:cNvPr name="Freeform 11" id="11"/>
          <p:cNvSpPr/>
          <p:nvPr/>
        </p:nvSpPr>
        <p:spPr>
          <a:xfrm flipH="false" flipV="false" rot="0">
            <a:off x="7617180" y="8848483"/>
            <a:ext cx="1330379" cy="1330379"/>
          </a:xfrm>
          <a:custGeom>
            <a:avLst/>
            <a:gdLst/>
            <a:ahLst/>
            <a:cxnLst/>
            <a:rect r="r" b="b" t="t" l="l"/>
            <a:pathLst>
              <a:path h="1330379" w="1330379">
                <a:moveTo>
                  <a:pt x="0" y="0"/>
                </a:moveTo>
                <a:lnTo>
                  <a:pt x="1330379" y="0"/>
                </a:lnTo>
                <a:lnTo>
                  <a:pt x="1330379" y="1330379"/>
                </a:lnTo>
                <a:lnTo>
                  <a:pt x="0" y="1330379"/>
                </a:lnTo>
                <a:lnTo>
                  <a:pt x="0" y="0"/>
                </a:lnTo>
                <a:close/>
              </a:path>
            </a:pathLst>
          </a:custGeom>
          <a:blipFill>
            <a:blip r:embed="rId9"/>
            <a:stretch>
              <a:fillRect l="0" t="0" r="0" b="0"/>
            </a:stretch>
          </a:blipFill>
        </p:spPr>
      </p:sp>
      <p:sp>
        <p:nvSpPr>
          <p:cNvPr name="Freeform 12" id="12"/>
          <p:cNvSpPr/>
          <p:nvPr/>
        </p:nvSpPr>
        <p:spPr>
          <a:xfrm flipH="false" flipV="false" rot="0">
            <a:off x="13255436" y="8872531"/>
            <a:ext cx="3546045" cy="1294306"/>
          </a:xfrm>
          <a:custGeom>
            <a:avLst/>
            <a:gdLst/>
            <a:ahLst/>
            <a:cxnLst/>
            <a:rect r="r" b="b" t="t" l="l"/>
            <a:pathLst>
              <a:path h="1294306" w="3546045">
                <a:moveTo>
                  <a:pt x="0" y="0"/>
                </a:moveTo>
                <a:lnTo>
                  <a:pt x="3546045" y="0"/>
                </a:lnTo>
                <a:lnTo>
                  <a:pt x="3546045" y="1294307"/>
                </a:lnTo>
                <a:lnTo>
                  <a:pt x="0" y="1294307"/>
                </a:lnTo>
                <a:lnTo>
                  <a:pt x="0" y="0"/>
                </a:lnTo>
                <a:close/>
              </a:path>
            </a:pathLst>
          </a:custGeom>
          <a:blipFill>
            <a:blip r:embed="rId10"/>
            <a:stretch>
              <a:fillRect l="0" t="0" r="0" b="0"/>
            </a:stretch>
          </a:blipFill>
        </p:spPr>
      </p:sp>
      <p:sp>
        <p:nvSpPr>
          <p:cNvPr name="Freeform 13" id="13"/>
          <p:cNvSpPr/>
          <p:nvPr/>
        </p:nvSpPr>
        <p:spPr>
          <a:xfrm flipH="false" flipV="false" rot="0">
            <a:off x="16868156" y="8860507"/>
            <a:ext cx="1340132" cy="1318355"/>
          </a:xfrm>
          <a:custGeom>
            <a:avLst/>
            <a:gdLst/>
            <a:ahLst/>
            <a:cxnLst/>
            <a:rect r="r" b="b" t="t" l="l"/>
            <a:pathLst>
              <a:path h="1318355" w="1340132">
                <a:moveTo>
                  <a:pt x="0" y="0"/>
                </a:moveTo>
                <a:lnTo>
                  <a:pt x="1340132" y="0"/>
                </a:lnTo>
                <a:lnTo>
                  <a:pt x="1340132" y="1318355"/>
                </a:lnTo>
                <a:lnTo>
                  <a:pt x="0" y="1318355"/>
                </a:lnTo>
                <a:lnTo>
                  <a:pt x="0" y="0"/>
                </a:lnTo>
                <a:close/>
              </a:path>
            </a:pathLst>
          </a:custGeom>
          <a:blipFill>
            <a:blip r:embed="rId11"/>
            <a:stretch>
              <a:fillRect l="0" t="0" r="0" b="0"/>
            </a:stretch>
          </a:blipFill>
        </p:spPr>
      </p:sp>
      <p:sp>
        <p:nvSpPr>
          <p:cNvPr name="Freeform 14" id="14"/>
          <p:cNvSpPr/>
          <p:nvPr/>
        </p:nvSpPr>
        <p:spPr>
          <a:xfrm flipH="false" flipV="false" rot="0">
            <a:off x="4846312" y="7573579"/>
            <a:ext cx="1406807" cy="1298952"/>
          </a:xfrm>
          <a:custGeom>
            <a:avLst/>
            <a:gdLst/>
            <a:ahLst/>
            <a:cxnLst/>
            <a:rect r="r" b="b" t="t" l="l"/>
            <a:pathLst>
              <a:path h="1298952" w="1406807">
                <a:moveTo>
                  <a:pt x="0" y="0"/>
                </a:moveTo>
                <a:lnTo>
                  <a:pt x="1406807" y="0"/>
                </a:lnTo>
                <a:lnTo>
                  <a:pt x="1406807" y="1298952"/>
                </a:lnTo>
                <a:lnTo>
                  <a:pt x="0" y="1298952"/>
                </a:lnTo>
                <a:lnTo>
                  <a:pt x="0" y="0"/>
                </a:lnTo>
                <a:close/>
              </a:path>
            </a:pathLst>
          </a:custGeom>
          <a:blipFill>
            <a:blip r:embed="rId12"/>
            <a:stretch>
              <a:fillRect l="0" t="0" r="0" b="0"/>
            </a:stretch>
          </a:blipFill>
        </p:spPr>
      </p:sp>
      <p:sp>
        <p:nvSpPr>
          <p:cNvPr name="Freeform 15" id="15"/>
          <p:cNvSpPr/>
          <p:nvPr/>
        </p:nvSpPr>
        <p:spPr>
          <a:xfrm flipH="false" flipV="false" rot="0">
            <a:off x="1558024" y="7383529"/>
            <a:ext cx="2886560" cy="1298952"/>
          </a:xfrm>
          <a:custGeom>
            <a:avLst/>
            <a:gdLst/>
            <a:ahLst/>
            <a:cxnLst/>
            <a:rect r="r" b="b" t="t" l="l"/>
            <a:pathLst>
              <a:path h="1298952" w="2886560">
                <a:moveTo>
                  <a:pt x="0" y="0"/>
                </a:moveTo>
                <a:lnTo>
                  <a:pt x="2886559" y="0"/>
                </a:lnTo>
                <a:lnTo>
                  <a:pt x="2886559" y="1298952"/>
                </a:lnTo>
                <a:lnTo>
                  <a:pt x="0" y="1298952"/>
                </a:lnTo>
                <a:lnTo>
                  <a:pt x="0" y="0"/>
                </a:lnTo>
                <a:close/>
              </a:path>
            </a:pathLst>
          </a:custGeom>
          <a:blipFill>
            <a:blip r:embed="rId13"/>
            <a:stretch>
              <a:fillRect l="0" t="0" r="0" b="0"/>
            </a:stretch>
          </a:blipFill>
        </p:spPr>
      </p:sp>
      <p:sp>
        <p:nvSpPr>
          <p:cNvPr name="Freeform 16" id="16"/>
          <p:cNvSpPr/>
          <p:nvPr/>
        </p:nvSpPr>
        <p:spPr>
          <a:xfrm flipH="false" flipV="false" rot="0">
            <a:off x="126237" y="7383529"/>
            <a:ext cx="1298952" cy="1298952"/>
          </a:xfrm>
          <a:custGeom>
            <a:avLst/>
            <a:gdLst/>
            <a:ahLst/>
            <a:cxnLst/>
            <a:rect r="r" b="b" t="t" l="l"/>
            <a:pathLst>
              <a:path h="1298952" w="1298952">
                <a:moveTo>
                  <a:pt x="0" y="0"/>
                </a:moveTo>
                <a:lnTo>
                  <a:pt x="1298952" y="0"/>
                </a:lnTo>
                <a:lnTo>
                  <a:pt x="1298952" y="1298952"/>
                </a:lnTo>
                <a:lnTo>
                  <a:pt x="0" y="1298952"/>
                </a:lnTo>
                <a:lnTo>
                  <a:pt x="0" y="0"/>
                </a:lnTo>
                <a:close/>
              </a:path>
            </a:pathLst>
          </a:custGeom>
          <a:blipFill>
            <a:blip r:embed="rId14"/>
            <a:stretch>
              <a:fillRect l="0" t="0" r="0" b="0"/>
            </a:stretch>
          </a:blipFill>
        </p:spPr>
      </p:sp>
      <p:sp>
        <p:nvSpPr>
          <p:cNvPr name="Freeform 17" id="17"/>
          <p:cNvSpPr/>
          <p:nvPr/>
        </p:nvSpPr>
        <p:spPr>
          <a:xfrm flipH="false" flipV="false" rot="0">
            <a:off x="13200980" y="2956893"/>
            <a:ext cx="5007308" cy="5755526"/>
          </a:xfrm>
          <a:custGeom>
            <a:avLst/>
            <a:gdLst/>
            <a:ahLst/>
            <a:cxnLst/>
            <a:rect r="r" b="b" t="t" l="l"/>
            <a:pathLst>
              <a:path h="5755526" w="5007308">
                <a:moveTo>
                  <a:pt x="0" y="0"/>
                </a:moveTo>
                <a:lnTo>
                  <a:pt x="5007308" y="0"/>
                </a:lnTo>
                <a:lnTo>
                  <a:pt x="5007308" y="5755526"/>
                </a:lnTo>
                <a:lnTo>
                  <a:pt x="0" y="5755526"/>
                </a:lnTo>
                <a:lnTo>
                  <a:pt x="0" y="0"/>
                </a:lnTo>
                <a:close/>
              </a:path>
            </a:pathLst>
          </a:custGeom>
          <a:blipFill>
            <a:blip r:embed="rId15"/>
            <a:stretch>
              <a:fillRect l="0" t="0" r="0" b="0"/>
            </a:stretch>
          </a:blipFill>
        </p:spPr>
      </p:sp>
      <p:grpSp>
        <p:nvGrpSpPr>
          <p:cNvPr name="Group 18" id="18"/>
          <p:cNvGrpSpPr/>
          <p:nvPr/>
        </p:nvGrpSpPr>
        <p:grpSpPr>
          <a:xfrm rot="0">
            <a:off x="6555564" y="2956893"/>
            <a:ext cx="5327929" cy="1601723"/>
            <a:chOff x="0" y="0"/>
            <a:chExt cx="7103906" cy="2135631"/>
          </a:xfrm>
        </p:grpSpPr>
        <p:grpSp>
          <p:nvGrpSpPr>
            <p:cNvPr name="Group 19" id="19"/>
            <p:cNvGrpSpPr/>
            <p:nvPr/>
          </p:nvGrpSpPr>
          <p:grpSpPr>
            <a:xfrm rot="0">
              <a:off x="0" y="0"/>
              <a:ext cx="903667" cy="903667"/>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FA4A4">
                      <a:alpha val="100000"/>
                    </a:srgbClr>
                  </a:gs>
                  <a:gs pos="50000">
                    <a:srgbClr val="305A72">
                      <a:alpha val="100000"/>
                    </a:srgbClr>
                  </a:gs>
                  <a:gs pos="100000">
                    <a:srgbClr val="1A3C5C">
                      <a:alpha val="100000"/>
                    </a:srgbClr>
                  </a:gs>
                </a:gsLst>
                <a:lin ang="2700000"/>
              </a:gradFill>
            </p:spPr>
          </p:sp>
          <p:sp>
            <p:nvSpPr>
              <p:cNvPr name="TextBox 21" id="21"/>
              <p:cNvSpPr txBox="true"/>
              <p:nvPr/>
            </p:nvSpPr>
            <p:spPr>
              <a:xfrm>
                <a:off x="76200" y="28575"/>
                <a:ext cx="660400" cy="708025"/>
              </a:xfrm>
              <a:prstGeom prst="rect">
                <a:avLst/>
              </a:prstGeom>
            </p:spPr>
            <p:txBody>
              <a:bodyPr anchor="ctr" rtlCol="false" tIns="50800" lIns="50800" bIns="50800" rIns="50800"/>
              <a:lstStyle/>
              <a:p>
                <a:pPr algn="ctr">
                  <a:lnSpc>
                    <a:spcPts val="2239"/>
                  </a:lnSpc>
                </a:pPr>
              </a:p>
            </p:txBody>
          </p:sp>
        </p:grpSp>
        <p:sp>
          <p:nvSpPr>
            <p:cNvPr name="TextBox 22" id="22"/>
            <p:cNvSpPr txBox="true"/>
            <p:nvPr/>
          </p:nvSpPr>
          <p:spPr>
            <a:xfrm rot="0">
              <a:off x="1107767" y="24553"/>
              <a:ext cx="5996139" cy="2111077"/>
            </a:xfrm>
            <a:prstGeom prst="rect">
              <a:avLst/>
            </a:prstGeom>
          </p:spPr>
          <p:txBody>
            <a:bodyPr anchor="t" rtlCol="false" tIns="0" lIns="0" bIns="0" rIns="0">
              <a:spAutoFit/>
            </a:bodyPr>
            <a:lstStyle/>
            <a:p>
              <a:pPr algn="just">
                <a:lnSpc>
                  <a:spcPts val="2100"/>
                </a:lnSpc>
                <a:spcBef>
                  <a:spcPct val="0"/>
                </a:spcBef>
              </a:pPr>
              <a:r>
                <a:rPr lang="en-US" sz="1500">
                  <a:solidFill>
                    <a:srgbClr val="1F2020"/>
                  </a:solidFill>
                  <a:latin typeface="Open Sans"/>
                  <a:ea typeface="Open Sans"/>
                  <a:cs typeface="Open Sans"/>
                  <a:sym typeface="Open Sans"/>
                </a:rPr>
                <a:t>Three flagship roundtables (190+ leaders), featured in Nature Africa. Education WG finalizing “State of Quantum in Africa” whitepaper. Launching Africa’s first Quantum Career Fair and Hackathon, Quantum Circle (women-led), and Quantum Talent Dashboard &amp; Directory.</a:t>
              </a:r>
            </a:p>
          </p:txBody>
        </p:sp>
        <p:sp>
          <p:nvSpPr>
            <p:cNvPr name="TextBox 23" id="23"/>
            <p:cNvSpPr txBox="true"/>
            <p:nvPr/>
          </p:nvSpPr>
          <p:spPr>
            <a:xfrm rot="0">
              <a:off x="108971" y="244189"/>
              <a:ext cx="661480" cy="386715"/>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02</a:t>
              </a:r>
            </a:p>
          </p:txBody>
        </p:sp>
      </p:grpSp>
      <p:grpSp>
        <p:nvGrpSpPr>
          <p:cNvPr name="Group 24" id="24"/>
          <p:cNvGrpSpPr/>
          <p:nvPr/>
        </p:nvGrpSpPr>
        <p:grpSpPr>
          <a:xfrm rot="0">
            <a:off x="337339" y="4475417"/>
            <a:ext cx="5327929" cy="801735"/>
            <a:chOff x="0" y="0"/>
            <a:chExt cx="7103906" cy="1068979"/>
          </a:xfrm>
        </p:grpSpPr>
        <p:grpSp>
          <p:nvGrpSpPr>
            <p:cNvPr name="Group 25" id="25"/>
            <p:cNvGrpSpPr/>
            <p:nvPr/>
          </p:nvGrpSpPr>
          <p:grpSpPr>
            <a:xfrm rot="0">
              <a:off x="0" y="0"/>
              <a:ext cx="903667" cy="90366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FA4A4">
                      <a:alpha val="100000"/>
                    </a:srgbClr>
                  </a:gs>
                  <a:gs pos="50000">
                    <a:srgbClr val="305A72">
                      <a:alpha val="100000"/>
                    </a:srgbClr>
                  </a:gs>
                  <a:gs pos="100000">
                    <a:srgbClr val="1A3C5C">
                      <a:alpha val="100000"/>
                    </a:srgbClr>
                  </a:gs>
                </a:gsLst>
                <a:lin ang="2700000"/>
              </a:gradFill>
            </p:spPr>
          </p:sp>
          <p:sp>
            <p:nvSpPr>
              <p:cNvPr name="TextBox 27" id="27"/>
              <p:cNvSpPr txBox="true"/>
              <p:nvPr/>
            </p:nvSpPr>
            <p:spPr>
              <a:xfrm>
                <a:off x="76200" y="28575"/>
                <a:ext cx="660400" cy="708025"/>
              </a:xfrm>
              <a:prstGeom prst="rect">
                <a:avLst/>
              </a:prstGeom>
            </p:spPr>
            <p:txBody>
              <a:bodyPr anchor="ctr" rtlCol="false" tIns="50800" lIns="50800" bIns="50800" rIns="50800"/>
              <a:lstStyle/>
              <a:p>
                <a:pPr algn="ctr">
                  <a:lnSpc>
                    <a:spcPts val="2239"/>
                  </a:lnSpc>
                </a:pPr>
              </a:p>
            </p:txBody>
          </p:sp>
        </p:grpSp>
        <p:sp>
          <p:nvSpPr>
            <p:cNvPr name="TextBox 28" id="28"/>
            <p:cNvSpPr txBox="true"/>
            <p:nvPr/>
          </p:nvSpPr>
          <p:spPr>
            <a:xfrm rot="0">
              <a:off x="1107767" y="24553"/>
              <a:ext cx="5996139" cy="1044426"/>
            </a:xfrm>
            <a:prstGeom prst="rect">
              <a:avLst/>
            </a:prstGeom>
          </p:spPr>
          <p:txBody>
            <a:bodyPr anchor="t" rtlCol="false" tIns="0" lIns="0" bIns="0" rIns="0">
              <a:spAutoFit/>
            </a:bodyPr>
            <a:lstStyle/>
            <a:p>
              <a:pPr algn="just">
                <a:lnSpc>
                  <a:spcPts val="2100"/>
                </a:lnSpc>
                <a:spcBef>
                  <a:spcPct val="0"/>
                </a:spcBef>
              </a:pPr>
              <a:r>
                <a:rPr lang="en-US" sz="1500">
                  <a:solidFill>
                    <a:srgbClr val="1F2020"/>
                  </a:solidFill>
                  <a:latin typeface="Open Sans"/>
                  <a:ea typeface="Open Sans"/>
                  <a:cs typeface="Open Sans"/>
                  <a:sym typeface="Open Sans"/>
                </a:rPr>
                <a:t>Enabled 400+ students from 23 countries for IBM Qiskit Summer School. Backing African Graphene Flagship, ASFAP, and emerging startups.</a:t>
              </a:r>
            </a:p>
          </p:txBody>
        </p:sp>
        <p:sp>
          <p:nvSpPr>
            <p:cNvPr name="TextBox 29" id="29"/>
            <p:cNvSpPr txBox="true"/>
            <p:nvPr/>
          </p:nvSpPr>
          <p:spPr>
            <a:xfrm rot="0">
              <a:off x="108971" y="244189"/>
              <a:ext cx="661480" cy="386715"/>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03</a:t>
              </a:r>
            </a:p>
          </p:txBody>
        </p:sp>
      </p:grpSp>
      <p:grpSp>
        <p:nvGrpSpPr>
          <p:cNvPr name="Group 30" id="30"/>
          <p:cNvGrpSpPr/>
          <p:nvPr/>
        </p:nvGrpSpPr>
        <p:grpSpPr>
          <a:xfrm rot="0">
            <a:off x="6555564" y="4654223"/>
            <a:ext cx="5327929" cy="995035"/>
            <a:chOff x="0" y="0"/>
            <a:chExt cx="7103906" cy="1326713"/>
          </a:xfrm>
        </p:grpSpPr>
        <p:grpSp>
          <p:nvGrpSpPr>
            <p:cNvPr name="Group 31" id="31"/>
            <p:cNvGrpSpPr/>
            <p:nvPr/>
          </p:nvGrpSpPr>
          <p:grpSpPr>
            <a:xfrm rot="0">
              <a:off x="0" y="0"/>
              <a:ext cx="903667" cy="903667"/>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FA4A4">
                      <a:alpha val="100000"/>
                    </a:srgbClr>
                  </a:gs>
                  <a:gs pos="50000">
                    <a:srgbClr val="305A72">
                      <a:alpha val="100000"/>
                    </a:srgbClr>
                  </a:gs>
                  <a:gs pos="100000">
                    <a:srgbClr val="1A3C5C">
                      <a:alpha val="100000"/>
                    </a:srgbClr>
                  </a:gs>
                </a:gsLst>
                <a:lin ang="2700000"/>
              </a:gradFill>
            </p:spPr>
          </p:sp>
          <p:sp>
            <p:nvSpPr>
              <p:cNvPr name="TextBox 33" id="33"/>
              <p:cNvSpPr txBox="true"/>
              <p:nvPr/>
            </p:nvSpPr>
            <p:spPr>
              <a:xfrm>
                <a:off x="76200" y="28575"/>
                <a:ext cx="660400" cy="708025"/>
              </a:xfrm>
              <a:prstGeom prst="rect">
                <a:avLst/>
              </a:prstGeom>
            </p:spPr>
            <p:txBody>
              <a:bodyPr anchor="ctr" rtlCol="false" tIns="50800" lIns="50800" bIns="50800" rIns="50800"/>
              <a:lstStyle/>
              <a:p>
                <a:pPr algn="ctr">
                  <a:lnSpc>
                    <a:spcPts val="2239"/>
                  </a:lnSpc>
                </a:pPr>
              </a:p>
            </p:txBody>
          </p:sp>
        </p:grpSp>
        <p:sp>
          <p:nvSpPr>
            <p:cNvPr name="TextBox 34" id="34"/>
            <p:cNvSpPr txBox="true"/>
            <p:nvPr/>
          </p:nvSpPr>
          <p:spPr>
            <a:xfrm rot="0">
              <a:off x="1107767" y="24553"/>
              <a:ext cx="5996139" cy="1302160"/>
            </a:xfrm>
            <a:prstGeom prst="rect">
              <a:avLst/>
            </a:prstGeom>
          </p:spPr>
          <p:txBody>
            <a:bodyPr anchor="t" rtlCol="false" tIns="0" lIns="0" bIns="0" rIns="0">
              <a:spAutoFit/>
            </a:bodyPr>
            <a:lstStyle/>
            <a:p>
              <a:pPr algn="just">
                <a:lnSpc>
                  <a:spcPts val="1960"/>
                </a:lnSpc>
                <a:spcBef>
                  <a:spcPct val="0"/>
                </a:spcBef>
              </a:pPr>
              <a:r>
                <a:rPr lang="en-US" sz="1400">
                  <a:solidFill>
                    <a:srgbClr val="1F2020"/>
                  </a:solidFill>
                  <a:latin typeface="Open Sans"/>
                  <a:ea typeface="Open Sans"/>
                  <a:cs typeface="Open Sans"/>
                  <a:sym typeface="Open Sans"/>
                </a:rPr>
                <a:t>Engagement with of WEF Peer Network, ATARC, IEC. Active in SXSW, Qiskit GSS 2025, IEEE Quantum Week, ATARC, WQD, FDCR, IEC, Quantum Africa 7, QWC25 and IYQ global events.</a:t>
              </a:r>
            </a:p>
          </p:txBody>
        </p:sp>
        <p:sp>
          <p:nvSpPr>
            <p:cNvPr name="TextBox 35" id="35"/>
            <p:cNvSpPr txBox="true"/>
            <p:nvPr/>
          </p:nvSpPr>
          <p:spPr>
            <a:xfrm rot="0">
              <a:off x="108971" y="244189"/>
              <a:ext cx="661480" cy="386715"/>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04</a:t>
              </a:r>
            </a:p>
          </p:txBody>
        </p:sp>
      </p:grpSp>
      <p:grpSp>
        <p:nvGrpSpPr>
          <p:cNvPr name="Group 36" id="36"/>
          <p:cNvGrpSpPr/>
          <p:nvPr/>
        </p:nvGrpSpPr>
        <p:grpSpPr>
          <a:xfrm rot="0">
            <a:off x="9348134" y="6238802"/>
            <a:ext cx="1985203" cy="2058779"/>
            <a:chOff x="0" y="0"/>
            <a:chExt cx="783752" cy="812800"/>
          </a:xfrm>
        </p:grpSpPr>
        <p:sp>
          <p:nvSpPr>
            <p:cNvPr name="Freeform 37" id="37"/>
            <p:cNvSpPr/>
            <p:nvPr/>
          </p:nvSpPr>
          <p:spPr>
            <a:xfrm flipH="false" flipV="false" rot="0">
              <a:off x="0" y="0"/>
              <a:ext cx="783752" cy="812800"/>
            </a:xfrm>
            <a:custGeom>
              <a:avLst/>
              <a:gdLst/>
              <a:ahLst/>
              <a:cxnLst/>
              <a:rect r="r" b="b" t="t" l="l"/>
              <a:pathLst>
                <a:path h="812800" w="783752">
                  <a:moveTo>
                    <a:pt x="391876" y="0"/>
                  </a:moveTo>
                  <a:cubicBezTo>
                    <a:pt x="175449" y="0"/>
                    <a:pt x="0" y="181951"/>
                    <a:pt x="0" y="406400"/>
                  </a:cubicBezTo>
                  <a:cubicBezTo>
                    <a:pt x="0" y="630849"/>
                    <a:pt x="175449" y="812800"/>
                    <a:pt x="391876" y="812800"/>
                  </a:cubicBezTo>
                  <a:cubicBezTo>
                    <a:pt x="608303" y="812800"/>
                    <a:pt x="783752" y="630849"/>
                    <a:pt x="783752" y="406400"/>
                  </a:cubicBezTo>
                  <a:cubicBezTo>
                    <a:pt x="783752" y="181951"/>
                    <a:pt x="608303" y="0"/>
                    <a:pt x="391876" y="0"/>
                  </a:cubicBezTo>
                  <a:close/>
                </a:path>
              </a:pathLst>
            </a:custGeom>
            <a:gradFill rotWithShape="true">
              <a:gsLst>
                <a:gs pos="0">
                  <a:srgbClr val="7FA4A4">
                    <a:alpha val="100000"/>
                  </a:srgbClr>
                </a:gs>
                <a:gs pos="50000">
                  <a:srgbClr val="305A72">
                    <a:alpha val="100000"/>
                  </a:srgbClr>
                </a:gs>
                <a:gs pos="100000">
                  <a:srgbClr val="1A3C5C">
                    <a:alpha val="100000"/>
                  </a:srgbClr>
                </a:gs>
              </a:gsLst>
              <a:lin ang="2700000"/>
            </a:gradFill>
          </p:spPr>
        </p:sp>
        <p:sp>
          <p:nvSpPr>
            <p:cNvPr name="TextBox 38" id="38"/>
            <p:cNvSpPr txBox="true"/>
            <p:nvPr/>
          </p:nvSpPr>
          <p:spPr>
            <a:xfrm>
              <a:off x="73477" y="28575"/>
              <a:ext cx="636799" cy="708025"/>
            </a:xfrm>
            <a:prstGeom prst="rect">
              <a:avLst/>
            </a:prstGeom>
          </p:spPr>
          <p:txBody>
            <a:bodyPr anchor="ctr" rtlCol="false" tIns="50800" lIns="50800" bIns="50800" rIns="50800"/>
            <a:lstStyle/>
            <a:p>
              <a:pPr algn="ctr">
                <a:lnSpc>
                  <a:spcPts val="2239"/>
                </a:lnSpc>
              </a:pPr>
            </a:p>
          </p:txBody>
        </p:sp>
      </p:grpSp>
      <p:grpSp>
        <p:nvGrpSpPr>
          <p:cNvPr name="Group 39" id="39"/>
          <p:cNvGrpSpPr/>
          <p:nvPr/>
        </p:nvGrpSpPr>
        <p:grpSpPr>
          <a:xfrm rot="0">
            <a:off x="9052647" y="8836459"/>
            <a:ext cx="4097700" cy="1342403"/>
            <a:chOff x="0" y="0"/>
            <a:chExt cx="5463600" cy="1789871"/>
          </a:xfrm>
        </p:grpSpPr>
        <p:grpSp>
          <p:nvGrpSpPr>
            <p:cNvPr name="Group 40" id="40"/>
            <p:cNvGrpSpPr/>
            <p:nvPr/>
          </p:nvGrpSpPr>
          <p:grpSpPr>
            <a:xfrm rot="0">
              <a:off x="0" y="80833"/>
              <a:ext cx="5463600" cy="1678902"/>
              <a:chOff x="0" y="0"/>
              <a:chExt cx="1059896" cy="325694"/>
            </a:xfrm>
          </p:grpSpPr>
          <p:sp>
            <p:nvSpPr>
              <p:cNvPr name="Freeform 41" id="41"/>
              <p:cNvSpPr/>
              <p:nvPr/>
            </p:nvSpPr>
            <p:spPr>
              <a:xfrm flipH="false" flipV="false" rot="0">
                <a:off x="0" y="0"/>
                <a:ext cx="1059896" cy="325694"/>
              </a:xfrm>
              <a:custGeom>
                <a:avLst/>
                <a:gdLst/>
                <a:ahLst/>
                <a:cxnLst/>
                <a:rect r="r" b="b" t="t" l="l"/>
                <a:pathLst>
                  <a:path h="325694" w="1059896">
                    <a:moveTo>
                      <a:pt x="0" y="0"/>
                    </a:moveTo>
                    <a:lnTo>
                      <a:pt x="1059896" y="0"/>
                    </a:lnTo>
                    <a:lnTo>
                      <a:pt x="1059896" y="325694"/>
                    </a:lnTo>
                    <a:lnTo>
                      <a:pt x="0" y="325694"/>
                    </a:lnTo>
                    <a:close/>
                  </a:path>
                </a:pathLst>
              </a:custGeom>
              <a:solidFill>
                <a:srgbClr val="000000"/>
              </a:solidFill>
            </p:spPr>
          </p:sp>
          <p:sp>
            <p:nvSpPr>
              <p:cNvPr name="TextBox 42" id="42"/>
              <p:cNvSpPr txBox="true"/>
              <p:nvPr/>
            </p:nvSpPr>
            <p:spPr>
              <a:xfrm>
                <a:off x="0" y="-47625"/>
                <a:ext cx="1059896" cy="373319"/>
              </a:xfrm>
              <a:prstGeom prst="rect">
                <a:avLst/>
              </a:prstGeom>
            </p:spPr>
            <p:txBody>
              <a:bodyPr anchor="ctr" rtlCol="false" tIns="50800" lIns="50800" bIns="50800" rIns="50800"/>
              <a:lstStyle/>
              <a:p>
                <a:pPr algn="ctr">
                  <a:lnSpc>
                    <a:spcPts val="2239"/>
                  </a:lnSpc>
                </a:pPr>
              </a:p>
            </p:txBody>
          </p:sp>
        </p:grpSp>
        <p:sp>
          <p:nvSpPr>
            <p:cNvPr name="Freeform 43" id="43"/>
            <p:cNvSpPr/>
            <p:nvPr/>
          </p:nvSpPr>
          <p:spPr>
            <a:xfrm flipH="false" flipV="false" rot="0">
              <a:off x="80529" y="0"/>
              <a:ext cx="5383071" cy="1789871"/>
            </a:xfrm>
            <a:custGeom>
              <a:avLst/>
              <a:gdLst/>
              <a:ahLst/>
              <a:cxnLst/>
              <a:rect r="r" b="b" t="t" l="l"/>
              <a:pathLst>
                <a:path h="1789871" w="5383071">
                  <a:moveTo>
                    <a:pt x="0" y="0"/>
                  </a:moveTo>
                  <a:lnTo>
                    <a:pt x="5383071" y="0"/>
                  </a:lnTo>
                  <a:lnTo>
                    <a:pt x="5383071" y="1789871"/>
                  </a:lnTo>
                  <a:lnTo>
                    <a:pt x="0" y="1789871"/>
                  </a:lnTo>
                  <a:lnTo>
                    <a:pt x="0" y="0"/>
                  </a:lnTo>
                  <a:close/>
                </a:path>
              </a:pathLst>
            </a:custGeom>
            <a:blipFill>
              <a:blip r:embed="rId16"/>
              <a:stretch>
                <a:fillRect l="0" t="0" r="0" b="0"/>
              </a:stretch>
            </a:blipFill>
          </p:spPr>
        </p:sp>
      </p:grpSp>
      <p:grpSp>
        <p:nvGrpSpPr>
          <p:cNvPr name="Group 44" id="44"/>
          <p:cNvGrpSpPr/>
          <p:nvPr/>
        </p:nvGrpSpPr>
        <p:grpSpPr>
          <a:xfrm rot="0">
            <a:off x="337339" y="2956893"/>
            <a:ext cx="5327929" cy="1068397"/>
            <a:chOff x="0" y="0"/>
            <a:chExt cx="7103906" cy="1424530"/>
          </a:xfrm>
        </p:grpSpPr>
        <p:grpSp>
          <p:nvGrpSpPr>
            <p:cNvPr name="Group 45" id="45"/>
            <p:cNvGrpSpPr/>
            <p:nvPr/>
          </p:nvGrpSpPr>
          <p:grpSpPr>
            <a:xfrm rot="0">
              <a:off x="0" y="0"/>
              <a:ext cx="903667" cy="903667"/>
              <a:chOff x="0" y="0"/>
              <a:chExt cx="812800" cy="812800"/>
            </a:xfrm>
          </p:grpSpPr>
          <p:sp>
            <p:nvSpPr>
              <p:cNvPr name="Freeform 46" id="4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FA4A4">
                      <a:alpha val="100000"/>
                    </a:srgbClr>
                  </a:gs>
                  <a:gs pos="50000">
                    <a:srgbClr val="305A72">
                      <a:alpha val="100000"/>
                    </a:srgbClr>
                  </a:gs>
                  <a:gs pos="100000">
                    <a:srgbClr val="1A3C5C">
                      <a:alpha val="100000"/>
                    </a:srgbClr>
                  </a:gs>
                </a:gsLst>
                <a:lin ang="2700000"/>
              </a:gradFill>
            </p:spPr>
          </p:sp>
          <p:sp>
            <p:nvSpPr>
              <p:cNvPr name="TextBox 47" id="47"/>
              <p:cNvSpPr txBox="true"/>
              <p:nvPr/>
            </p:nvSpPr>
            <p:spPr>
              <a:xfrm>
                <a:off x="76200" y="28575"/>
                <a:ext cx="660400" cy="708025"/>
              </a:xfrm>
              <a:prstGeom prst="rect">
                <a:avLst/>
              </a:prstGeom>
            </p:spPr>
            <p:txBody>
              <a:bodyPr anchor="ctr" rtlCol="false" tIns="50800" lIns="50800" bIns="50800" rIns="50800"/>
              <a:lstStyle/>
              <a:p>
                <a:pPr algn="ctr">
                  <a:lnSpc>
                    <a:spcPts val="2239"/>
                  </a:lnSpc>
                </a:pPr>
              </a:p>
            </p:txBody>
          </p:sp>
        </p:grpSp>
        <p:sp>
          <p:nvSpPr>
            <p:cNvPr name="TextBox 48" id="48"/>
            <p:cNvSpPr txBox="true"/>
            <p:nvPr/>
          </p:nvSpPr>
          <p:spPr>
            <a:xfrm rot="0">
              <a:off x="1107767" y="24553"/>
              <a:ext cx="5996139" cy="1399977"/>
            </a:xfrm>
            <a:prstGeom prst="rect">
              <a:avLst/>
            </a:prstGeom>
          </p:spPr>
          <p:txBody>
            <a:bodyPr anchor="t" rtlCol="false" tIns="0" lIns="0" bIns="0" rIns="0">
              <a:spAutoFit/>
            </a:bodyPr>
            <a:lstStyle/>
            <a:p>
              <a:pPr algn="just">
                <a:lnSpc>
                  <a:spcPts val="2100"/>
                </a:lnSpc>
                <a:spcBef>
                  <a:spcPct val="0"/>
                </a:spcBef>
              </a:pPr>
              <a:r>
                <a:rPr lang="en-US" sz="1500">
                  <a:solidFill>
                    <a:srgbClr val="1F2020"/>
                  </a:solidFill>
                  <a:latin typeface="Open Sans"/>
                  <a:ea typeface="Open Sans"/>
                  <a:cs typeface="Open Sans"/>
                  <a:sym typeface="Open Sans"/>
                </a:rPr>
                <a:t>Core Team &amp; Advisory Board across 9 countries. 130+ hours of strategy + community-led content. 200+ leaders on Discord. 25,000+ reached. 1,700+ LinkedIn followers.</a:t>
              </a:r>
            </a:p>
          </p:txBody>
        </p:sp>
        <p:sp>
          <p:nvSpPr>
            <p:cNvPr name="TextBox 49" id="49"/>
            <p:cNvSpPr txBox="true"/>
            <p:nvPr/>
          </p:nvSpPr>
          <p:spPr>
            <a:xfrm rot="0">
              <a:off x="108971" y="244189"/>
              <a:ext cx="661480" cy="386715"/>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01</a:t>
              </a:r>
            </a:p>
          </p:txBody>
        </p:sp>
      </p:grpSp>
      <p:sp>
        <p:nvSpPr>
          <p:cNvPr name="Freeform 50" id="50"/>
          <p:cNvSpPr/>
          <p:nvPr/>
        </p:nvSpPr>
        <p:spPr>
          <a:xfrm flipH="false" flipV="false" rot="0">
            <a:off x="426422" y="476100"/>
            <a:ext cx="1508018" cy="848260"/>
          </a:xfrm>
          <a:custGeom>
            <a:avLst/>
            <a:gdLst/>
            <a:ahLst/>
            <a:cxnLst/>
            <a:rect r="r" b="b" t="t" l="l"/>
            <a:pathLst>
              <a:path h="848260" w="1508018">
                <a:moveTo>
                  <a:pt x="0" y="0"/>
                </a:moveTo>
                <a:lnTo>
                  <a:pt x="1508018" y="0"/>
                </a:lnTo>
                <a:lnTo>
                  <a:pt x="1508018" y="848260"/>
                </a:lnTo>
                <a:lnTo>
                  <a:pt x="0" y="848260"/>
                </a:lnTo>
                <a:lnTo>
                  <a:pt x="0" y="0"/>
                </a:lnTo>
                <a:close/>
              </a:path>
            </a:pathLst>
          </a:custGeom>
          <a:blipFill>
            <a:blip r:embed="rId17"/>
            <a:stretch>
              <a:fillRect l="0" t="0" r="0" b="0"/>
            </a:stretch>
          </a:blipFill>
        </p:spPr>
      </p:sp>
      <p:sp>
        <p:nvSpPr>
          <p:cNvPr name="Freeform 51" id="51"/>
          <p:cNvSpPr/>
          <p:nvPr/>
        </p:nvSpPr>
        <p:spPr>
          <a:xfrm flipH="false" flipV="false" rot="0">
            <a:off x="13601524" y="2022018"/>
            <a:ext cx="4206219" cy="842065"/>
          </a:xfrm>
          <a:custGeom>
            <a:avLst/>
            <a:gdLst/>
            <a:ahLst/>
            <a:cxnLst/>
            <a:rect r="r" b="b" t="t" l="l"/>
            <a:pathLst>
              <a:path h="842065" w="4206219">
                <a:moveTo>
                  <a:pt x="0" y="0"/>
                </a:moveTo>
                <a:lnTo>
                  <a:pt x="4206219" y="0"/>
                </a:lnTo>
                <a:lnTo>
                  <a:pt x="4206219" y="842066"/>
                </a:lnTo>
                <a:lnTo>
                  <a:pt x="0" y="842066"/>
                </a:lnTo>
                <a:lnTo>
                  <a:pt x="0" y="0"/>
                </a:lnTo>
                <a:close/>
              </a:path>
            </a:pathLst>
          </a:custGeom>
          <a:blipFill>
            <a:blip r:embed="rId18"/>
            <a:stretch>
              <a:fillRect l="0" t="0" r="0" b="0"/>
            </a:stretch>
          </a:blipFill>
        </p:spPr>
      </p:sp>
      <p:sp>
        <p:nvSpPr>
          <p:cNvPr name="Freeform 52" id="52"/>
          <p:cNvSpPr/>
          <p:nvPr/>
        </p:nvSpPr>
        <p:spPr>
          <a:xfrm flipH="false" flipV="false" rot="0">
            <a:off x="11815910" y="5482578"/>
            <a:ext cx="1785614" cy="1785614"/>
          </a:xfrm>
          <a:custGeom>
            <a:avLst/>
            <a:gdLst/>
            <a:ahLst/>
            <a:cxnLst/>
            <a:rect r="r" b="b" t="t" l="l"/>
            <a:pathLst>
              <a:path h="1785614" w="1785614">
                <a:moveTo>
                  <a:pt x="0" y="0"/>
                </a:moveTo>
                <a:lnTo>
                  <a:pt x="1785614" y="0"/>
                </a:lnTo>
                <a:lnTo>
                  <a:pt x="1785614" y="1785614"/>
                </a:lnTo>
                <a:lnTo>
                  <a:pt x="0" y="1785614"/>
                </a:lnTo>
                <a:lnTo>
                  <a:pt x="0" y="0"/>
                </a:lnTo>
                <a:close/>
              </a:path>
            </a:pathLst>
          </a:custGeom>
          <a:blipFill>
            <a:blip r:embed="rId19"/>
            <a:stretch>
              <a:fillRect l="0" t="0" r="0" b="0"/>
            </a:stretch>
          </a:blipFill>
        </p:spPr>
      </p:sp>
      <p:sp>
        <p:nvSpPr>
          <p:cNvPr name="Freeform 53" id="53"/>
          <p:cNvSpPr/>
          <p:nvPr/>
        </p:nvSpPr>
        <p:spPr>
          <a:xfrm flipH="false" flipV="false" rot="0">
            <a:off x="6801868" y="7181777"/>
            <a:ext cx="5999529" cy="1586518"/>
          </a:xfrm>
          <a:custGeom>
            <a:avLst/>
            <a:gdLst/>
            <a:ahLst/>
            <a:cxnLst/>
            <a:rect r="r" b="b" t="t" l="l"/>
            <a:pathLst>
              <a:path h="1586518" w="5999529">
                <a:moveTo>
                  <a:pt x="0" y="0"/>
                </a:moveTo>
                <a:lnTo>
                  <a:pt x="5999529" y="0"/>
                </a:lnTo>
                <a:lnTo>
                  <a:pt x="5999529" y="1586518"/>
                </a:lnTo>
                <a:lnTo>
                  <a:pt x="0" y="1586518"/>
                </a:lnTo>
                <a:lnTo>
                  <a:pt x="0" y="0"/>
                </a:lnTo>
                <a:close/>
              </a:path>
            </a:pathLst>
          </a:custGeom>
          <a:blipFill>
            <a:blip r:embed="rId20"/>
            <a:stretch>
              <a:fillRect l="0" t="0" r="0" b="0"/>
            </a:stretch>
          </a:blipFill>
        </p:spPr>
      </p:sp>
      <p:sp>
        <p:nvSpPr>
          <p:cNvPr name="Freeform 54" id="54"/>
          <p:cNvSpPr/>
          <p:nvPr/>
        </p:nvSpPr>
        <p:spPr>
          <a:xfrm flipH="false" flipV="false" rot="0">
            <a:off x="1808614" y="6375385"/>
            <a:ext cx="1713864" cy="1140498"/>
          </a:xfrm>
          <a:custGeom>
            <a:avLst/>
            <a:gdLst/>
            <a:ahLst/>
            <a:cxnLst/>
            <a:rect r="r" b="b" t="t" l="l"/>
            <a:pathLst>
              <a:path h="1140498" w="1713864">
                <a:moveTo>
                  <a:pt x="0" y="0"/>
                </a:moveTo>
                <a:lnTo>
                  <a:pt x="1713864" y="0"/>
                </a:lnTo>
                <a:lnTo>
                  <a:pt x="1713864" y="1140498"/>
                </a:lnTo>
                <a:lnTo>
                  <a:pt x="0" y="1140498"/>
                </a:lnTo>
                <a:lnTo>
                  <a:pt x="0" y="0"/>
                </a:lnTo>
                <a:close/>
              </a:path>
            </a:pathLst>
          </a:custGeom>
          <a:blipFill>
            <a:blip r:embed="rId21"/>
            <a:stretch>
              <a:fillRect l="0" t="0" r="0" b="0"/>
            </a:stretch>
          </a:blipFill>
        </p:spPr>
      </p:sp>
      <p:sp>
        <p:nvSpPr>
          <p:cNvPr name="Freeform 55" id="55"/>
          <p:cNvSpPr/>
          <p:nvPr/>
        </p:nvSpPr>
        <p:spPr>
          <a:xfrm flipH="false" flipV="false" rot="0">
            <a:off x="4174515" y="6375385"/>
            <a:ext cx="2705262" cy="1315058"/>
          </a:xfrm>
          <a:custGeom>
            <a:avLst/>
            <a:gdLst/>
            <a:ahLst/>
            <a:cxnLst/>
            <a:rect r="r" b="b" t="t" l="l"/>
            <a:pathLst>
              <a:path h="1315058" w="2705262">
                <a:moveTo>
                  <a:pt x="0" y="0"/>
                </a:moveTo>
                <a:lnTo>
                  <a:pt x="2705262" y="0"/>
                </a:lnTo>
                <a:lnTo>
                  <a:pt x="2705262" y="1315057"/>
                </a:lnTo>
                <a:lnTo>
                  <a:pt x="0" y="1315057"/>
                </a:lnTo>
                <a:lnTo>
                  <a:pt x="0" y="0"/>
                </a:lnTo>
                <a:close/>
              </a:path>
            </a:pathLst>
          </a:custGeom>
          <a:blipFill>
            <a:blip r:embed="rId22"/>
            <a:stretch>
              <a:fillRect l="0" t="0" r="0" b="0"/>
            </a:stretch>
          </a:blipFill>
        </p:spPr>
      </p:sp>
      <p:sp>
        <p:nvSpPr>
          <p:cNvPr name="Freeform 56" id="56"/>
          <p:cNvSpPr/>
          <p:nvPr/>
        </p:nvSpPr>
        <p:spPr>
          <a:xfrm flipH="false" flipV="false" rot="0">
            <a:off x="7260777" y="6238802"/>
            <a:ext cx="1244885" cy="1244885"/>
          </a:xfrm>
          <a:custGeom>
            <a:avLst/>
            <a:gdLst/>
            <a:ahLst/>
            <a:cxnLst/>
            <a:rect r="r" b="b" t="t" l="l"/>
            <a:pathLst>
              <a:path h="1244885" w="1244885">
                <a:moveTo>
                  <a:pt x="0" y="0"/>
                </a:moveTo>
                <a:lnTo>
                  <a:pt x="1244885" y="0"/>
                </a:lnTo>
                <a:lnTo>
                  <a:pt x="1244885" y="1244886"/>
                </a:lnTo>
                <a:lnTo>
                  <a:pt x="0" y="1244886"/>
                </a:lnTo>
                <a:lnTo>
                  <a:pt x="0" y="0"/>
                </a:lnTo>
                <a:close/>
              </a:path>
            </a:pathLst>
          </a:custGeom>
          <a:blipFill>
            <a:blip r:embed="rId23"/>
            <a:stretch>
              <a:fillRect l="0" t="0" r="0" b="0"/>
            </a:stretch>
          </a:blipFill>
        </p:spPr>
      </p:sp>
      <p:sp>
        <p:nvSpPr>
          <p:cNvPr name="Freeform 57" id="57"/>
          <p:cNvSpPr/>
          <p:nvPr/>
        </p:nvSpPr>
        <p:spPr>
          <a:xfrm flipH="false" flipV="false" rot="0">
            <a:off x="10340735" y="6088412"/>
            <a:ext cx="1218474" cy="1218474"/>
          </a:xfrm>
          <a:custGeom>
            <a:avLst/>
            <a:gdLst/>
            <a:ahLst/>
            <a:cxnLst/>
            <a:rect r="r" b="b" t="t" l="l"/>
            <a:pathLst>
              <a:path h="1218474" w="1218474">
                <a:moveTo>
                  <a:pt x="0" y="0"/>
                </a:moveTo>
                <a:lnTo>
                  <a:pt x="1218475" y="0"/>
                </a:lnTo>
                <a:lnTo>
                  <a:pt x="1218475" y="1218474"/>
                </a:lnTo>
                <a:lnTo>
                  <a:pt x="0" y="1218474"/>
                </a:lnTo>
                <a:lnTo>
                  <a:pt x="0" y="0"/>
                </a:lnTo>
                <a:close/>
              </a:path>
            </a:pathLst>
          </a:custGeom>
          <a:blipFill>
            <a:blip r:embed="rId24"/>
            <a:stretch>
              <a:fillRect l="0" t="0" r="0" b="0"/>
            </a:stretch>
          </a:blipFill>
        </p:spPr>
      </p:sp>
      <p:sp>
        <p:nvSpPr>
          <p:cNvPr name="TextBox 58" id="58"/>
          <p:cNvSpPr txBox="true"/>
          <p:nvPr/>
        </p:nvSpPr>
        <p:spPr>
          <a:xfrm rot="0">
            <a:off x="1934440" y="5866020"/>
            <a:ext cx="8285137" cy="277532"/>
          </a:xfrm>
          <a:prstGeom prst="rect">
            <a:avLst/>
          </a:prstGeom>
        </p:spPr>
        <p:txBody>
          <a:bodyPr anchor="t" rtlCol="false" tIns="0" lIns="0" bIns="0" rIns="0">
            <a:spAutoFit/>
          </a:bodyPr>
          <a:lstStyle/>
          <a:p>
            <a:pPr algn="ctr">
              <a:lnSpc>
                <a:spcPts val="2240"/>
              </a:lnSpc>
            </a:pPr>
            <a:r>
              <a:rPr lang="en-US" b="true" sz="2000">
                <a:solidFill>
                  <a:srgbClr val="1F2020"/>
                </a:solidFill>
                <a:latin typeface="Montserrat Bold"/>
                <a:ea typeface="Montserrat Bold"/>
                <a:cs typeface="Montserrat Bold"/>
                <a:sym typeface="Montserrat Bold"/>
              </a:rPr>
              <a:t>We are Africa’s quantum engine. Pan-African. Globally active.</a:t>
            </a:r>
          </a:p>
        </p:txBody>
      </p:sp>
      <p:sp>
        <p:nvSpPr>
          <p:cNvPr name="TextBox 59" id="59"/>
          <p:cNvSpPr txBox="true"/>
          <p:nvPr/>
        </p:nvSpPr>
        <p:spPr>
          <a:xfrm rot="0">
            <a:off x="566441" y="2292747"/>
            <a:ext cx="10197654" cy="329184"/>
          </a:xfrm>
          <a:prstGeom prst="rect">
            <a:avLst/>
          </a:prstGeom>
        </p:spPr>
        <p:txBody>
          <a:bodyPr anchor="t" rtlCol="false" tIns="0" lIns="0" bIns="0" rIns="0">
            <a:spAutoFit/>
          </a:bodyPr>
          <a:lstStyle/>
          <a:p>
            <a:pPr algn="ctr">
              <a:lnSpc>
                <a:spcPts val="2687"/>
              </a:lnSpc>
            </a:pPr>
            <a:r>
              <a:rPr lang="en-US" b="true" sz="2399">
                <a:solidFill>
                  <a:srgbClr val="1F2020"/>
                </a:solidFill>
                <a:latin typeface="Montserrat Bold"/>
                <a:ea typeface="Montserrat Bold"/>
                <a:cs typeface="Montserrat Bold"/>
                <a:sym typeface="Montserrat Bold"/>
              </a:rPr>
              <a:t>We are Africa’s quantum engine. Pan-African. Globally active.</a:t>
            </a:r>
          </a:p>
        </p:txBody>
      </p:sp>
      <p:sp>
        <p:nvSpPr>
          <p:cNvPr name="TextBox 60" id="60"/>
          <p:cNvSpPr txBox="true"/>
          <p:nvPr/>
        </p:nvSpPr>
        <p:spPr>
          <a:xfrm rot="0">
            <a:off x="2245488" y="208043"/>
            <a:ext cx="16110174" cy="1422475"/>
          </a:xfrm>
          <a:prstGeom prst="rect">
            <a:avLst/>
          </a:prstGeom>
        </p:spPr>
        <p:txBody>
          <a:bodyPr anchor="t" rtlCol="false" tIns="0" lIns="0" bIns="0" rIns="0">
            <a:spAutoFit/>
          </a:bodyPr>
          <a:lstStyle/>
          <a:p>
            <a:pPr algn="l">
              <a:lnSpc>
                <a:spcPts val="5600"/>
              </a:lnSpc>
            </a:pPr>
            <a:r>
              <a:rPr lang="en-US" sz="5000" b="true">
                <a:solidFill>
                  <a:srgbClr val="F1F6F6"/>
                </a:solidFill>
                <a:latin typeface="Montserrat Bold"/>
                <a:ea typeface="Montserrat Bold"/>
                <a:cs typeface="Montserrat Bold"/>
                <a:sym typeface="Montserrat Bold"/>
              </a:rPr>
              <a:t>Quantum Milestones: AQC is the backbone. IYQ2025 is the moment to unite &amp; lead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261877" y="1283375"/>
            <a:ext cx="3860125" cy="386012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cap="sq">
              <a:noFill/>
              <a:prstDash val="solid"/>
              <a:miter/>
            </a:ln>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marL="0" indent="0" lvl="0">
                <a:lnSpc>
                  <a:spcPts val="2239"/>
                </a:lnSpc>
                <a:spcBef>
                  <a:spcPct val="0"/>
                </a:spcBef>
              </a:pPr>
            </a:p>
          </p:txBody>
        </p:sp>
      </p:grpSp>
      <p:grpSp>
        <p:nvGrpSpPr>
          <p:cNvPr name="Group 5" id="5"/>
          <p:cNvGrpSpPr/>
          <p:nvPr/>
        </p:nvGrpSpPr>
        <p:grpSpPr>
          <a:xfrm rot="0">
            <a:off x="1536456" y="1822925"/>
            <a:ext cx="924365" cy="6835031"/>
            <a:chOff x="0" y="0"/>
            <a:chExt cx="243454" cy="1800173"/>
          </a:xfrm>
        </p:grpSpPr>
        <p:sp>
          <p:nvSpPr>
            <p:cNvPr name="Freeform 6" id="6"/>
            <p:cNvSpPr/>
            <p:nvPr/>
          </p:nvSpPr>
          <p:spPr>
            <a:xfrm flipH="false" flipV="false" rot="0">
              <a:off x="0" y="0"/>
              <a:ext cx="243454" cy="1800173"/>
            </a:xfrm>
            <a:custGeom>
              <a:avLst/>
              <a:gdLst/>
              <a:ahLst/>
              <a:cxnLst/>
              <a:rect r="r" b="b" t="t" l="l"/>
              <a:pathLst>
                <a:path h="1800173" w="243454">
                  <a:moveTo>
                    <a:pt x="121727" y="0"/>
                  </a:moveTo>
                  <a:lnTo>
                    <a:pt x="121727" y="0"/>
                  </a:lnTo>
                  <a:cubicBezTo>
                    <a:pt x="154011" y="0"/>
                    <a:pt x="184973" y="12825"/>
                    <a:pt x="207801" y="35653"/>
                  </a:cubicBezTo>
                  <a:cubicBezTo>
                    <a:pt x="230629" y="58481"/>
                    <a:pt x="243454" y="89443"/>
                    <a:pt x="243454" y="121727"/>
                  </a:cubicBezTo>
                  <a:lnTo>
                    <a:pt x="243454" y="1678446"/>
                  </a:lnTo>
                  <a:cubicBezTo>
                    <a:pt x="243454" y="1710730"/>
                    <a:pt x="230629" y="1741691"/>
                    <a:pt x="207801" y="1764520"/>
                  </a:cubicBezTo>
                  <a:cubicBezTo>
                    <a:pt x="184973" y="1787348"/>
                    <a:pt x="154011" y="1800173"/>
                    <a:pt x="121727" y="1800173"/>
                  </a:cubicBezTo>
                  <a:lnTo>
                    <a:pt x="121727" y="1800173"/>
                  </a:lnTo>
                  <a:cubicBezTo>
                    <a:pt x="89443" y="1800173"/>
                    <a:pt x="58481" y="1787348"/>
                    <a:pt x="35653" y="1764520"/>
                  </a:cubicBezTo>
                  <a:cubicBezTo>
                    <a:pt x="12825" y="1741691"/>
                    <a:pt x="0" y="1710730"/>
                    <a:pt x="0" y="1678446"/>
                  </a:cubicBezTo>
                  <a:lnTo>
                    <a:pt x="0" y="121727"/>
                  </a:lnTo>
                  <a:cubicBezTo>
                    <a:pt x="0" y="89443"/>
                    <a:pt x="12825" y="58481"/>
                    <a:pt x="35653" y="35653"/>
                  </a:cubicBezTo>
                  <a:cubicBezTo>
                    <a:pt x="58481" y="12825"/>
                    <a:pt x="89443" y="0"/>
                    <a:pt x="121727" y="0"/>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cap="rnd">
              <a:noFill/>
              <a:prstDash val="solid"/>
              <a:round/>
            </a:ln>
          </p:spPr>
        </p:sp>
        <p:sp>
          <p:nvSpPr>
            <p:cNvPr name="TextBox 7" id="7"/>
            <p:cNvSpPr txBox="true"/>
            <p:nvPr/>
          </p:nvSpPr>
          <p:spPr>
            <a:xfrm>
              <a:off x="0" y="-47625"/>
              <a:ext cx="243454" cy="1847798"/>
            </a:xfrm>
            <a:prstGeom prst="rect">
              <a:avLst/>
            </a:prstGeom>
          </p:spPr>
          <p:txBody>
            <a:bodyPr anchor="ctr" rtlCol="false" tIns="50800" lIns="50800" bIns="50800" rIns="50800"/>
            <a:lstStyle/>
            <a:p>
              <a:pPr algn="ctr" marL="0" indent="0" lvl="0">
                <a:lnSpc>
                  <a:spcPts val="2239"/>
                </a:lnSpc>
                <a:spcBef>
                  <a:spcPct val="0"/>
                </a:spcBef>
              </a:pPr>
            </a:p>
          </p:txBody>
        </p:sp>
      </p:grpSp>
      <p:grpSp>
        <p:nvGrpSpPr>
          <p:cNvPr name="Group 8" id="8"/>
          <p:cNvGrpSpPr/>
          <p:nvPr/>
        </p:nvGrpSpPr>
        <p:grpSpPr>
          <a:xfrm rot="0">
            <a:off x="1668071" y="1963031"/>
            <a:ext cx="5446660" cy="1596001"/>
            <a:chOff x="0" y="0"/>
            <a:chExt cx="7262214" cy="2128001"/>
          </a:xfrm>
        </p:grpSpPr>
        <p:sp>
          <p:nvSpPr>
            <p:cNvPr name="TextBox 9" id="9"/>
            <p:cNvSpPr txBox="true"/>
            <p:nvPr/>
          </p:nvSpPr>
          <p:spPr>
            <a:xfrm rot="0">
              <a:off x="1266075" y="372474"/>
              <a:ext cx="5996139" cy="1755527"/>
            </a:xfrm>
            <a:prstGeom prst="rect">
              <a:avLst/>
            </a:prstGeom>
          </p:spPr>
          <p:txBody>
            <a:bodyPr anchor="t" rtlCol="false" tIns="0" lIns="0" bIns="0" rIns="0">
              <a:spAutoFit/>
            </a:bodyPr>
            <a:lstStyle/>
            <a:p>
              <a:pPr algn="l">
                <a:lnSpc>
                  <a:spcPts val="2100"/>
                </a:lnSpc>
                <a:spcBef>
                  <a:spcPct val="0"/>
                </a:spcBef>
              </a:pPr>
              <a:r>
                <a:rPr lang="en-US" sz="1500">
                  <a:solidFill>
                    <a:srgbClr val="1F2020"/>
                  </a:solidFill>
                  <a:latin typeface="Open Sans"/>
                  <a:ea typeface="Open Sans"/>
                  <a:cs typeface="Open Sans"/>
                  <a:sym typeface="Open Sans"/>
                </a:rPr>
                <a:t>Alexandria Group’s entanglement-driven upgrade to Grover’s algorithm boosts success rates and cuts inefficiency—pushing real-world quantum use cases like test suite minimization and set ops into sharper focus.</a:t>
              </a:r>
            </a:p>
          </p:txBody>
        </p:sp>
        <p:grpSp>
          <p:nvGrpSpPr>
            <p:cNvPr name="Group 10" id="10"/>
            <p:cNvGrpSpPr/>
            <p:nvPr/>
          </p:nvGrpSpPr>
          <p:grpSpPr>
            <a:xfrm rot="0">
              <a:off x="0" y="158773"/>
              <a:ext cx="903667" cy="903667"/>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w="38100" cap="sq">
                <a:solidFill>
                  <a:srgbClr val="FFFFFF"/>
                </a:solidFill>
                <a:prstDash val="solid"/>
                <a:miter/>
              </a:ln>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marL="0" indent="0" lvl="0">
                  <a:lnSpc>
                    <a:spcPts val="2239"/>
                  </a:lnSpc>
                  <a:spcBef>
                    <a:spcPct val="0"/>
                  </a:spcBef>
                </a:pPr>
              </a:p>
            </p:txBody>
          </p:sp>
        </p:grpSp>
        <p:sp>
          <p:nvSpPr>
            <p:cNvPr name="TextBox 13" id="13"/>
            <p:cNvSpPr txBox="true"/>
            <p:nvPr/>
          </p:nvSpPr>
          <p:spPr>
            <a:xfrm rot="0">
              <a:off x="121094" y="402961"/>
              <a:ext cx="661480" cy="386715"/>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01</a:t>
              </a:r>
            </a:p>
          </p:txBody>
        </p:sp>
        <p:sp>
          <p:nvSpPr>
            <p:cNvPr name="TextBox 14" id="14"/>
            <p:cNvSpPr txBox="true"/>
            <p:nvPr/>
          </p:nvSpPr>
          <p:spPr>
            <a:xfrm rot="0">
              <a:off x="1266075" y="-28575"/>
              <a:ext cx="3688185" cy="311411"/>
            </a:xfrm>
            <a:prstGeom prst="rect">
              <a:avLst/>
            </a:prstGeom>
          </p:spPr>
          <p:txBody>
            <a:bodyPr anchor="t" rtlCol="false" tIns="0" lIns="0" bIns="0" rIns="0">
              <a:spAutoFit/>
            </a:bodyPr>
            <a:lstStyle/>
            <a:p>
              <a:pPr algn="l">
                <a:lnSpc>
                  <a:spcPts val="1960"/>
                </a:lnSpc>
                <a:spcBef>
                  <a:spcPct val="0"/>
                </a:spcBef>
              </a:pPr>
              <a:r>
                <a:rPr lang="en-US" b="true" sz="1400">
                  <a:solidFill>
                    <a:srgbClr val="305A72"/>
                  </a:solidFill>
                  <a:latin typeface="Open Sans Bold"/>
                  <a:ea typeface="Open Sans Bold"/>
                  <a:cs typeface="Open Sans Bold"/>
                  <a:sym typeface="Open Sans Bold"/>
                </a:rPr>
                <a:t>⚙️ Next-Gen Search Algorithms</a:t>
              </a:r>
            </a:p>
          </p:txBody>
        </p:sp>
      </p:grpSp>
      <p:sp>
        <p:nvSpPr>
          <p:cNvPr name="Freeform 15" id="15"/>
          <p:cNvSpPr/>
          <p:nvPr/>
        </p:nvSpPr>
        <p:spPr>
          <a:xfrm flipH="false" flipV="false" rot="0">
            <a:off x="426422" y="476100"/>
            <a:ext cx="1508018" cy="848260"/>
          </a:xfrm>
          <a:custGeom>
            <a:avLst/>
            <a:gdLst/>
            <a:ahLst/>
            <a:cxnLst/>
            <a:rect r="r" b="b" t="t" l="l"/>
            <a:pathLst>
              <a:path h="848260" w="1508018">
                <a:moveTo>
                  <a:pt x="0" y="0"/>
                </a:moveTo>
                <a:lnTo>
                  <a:pt x="1508018" y="0"/>
                </a:lnTo>
                <a:lnTo>
                  <a:pt x="1508018" y="848260"/>
                </a:lnTo>
                <a:lnTo>
                  <a:pt x="0" y="848260"/>
                </a:lnTo>
                <a:lnTo>
                  <a:pt x="0" y="0"/>
                </a:lnTo>
                <a:close/>
              </a:path>
            </a:pathLst>
          </a:custGeom>
          <a:blipFill>
            <a:blip r:embed="rId2"/>
            <a:stretch>
              <a:fillRect l="0" t="0" r="0" b="0"/>
            </a:stretch>
          </a:blipFill>
        </p:spPr>
      </p:sp>
      <p:grpSp>
        <p:nvGrpSpPr>
          <p:cNvPr name="Group 16" id="16"/>
          <p:cNvGrpSpPr/>
          <p:nvPr/>
        </p:nvGrpSpPr>
        <p:grpSpPr>
          <a:xfrm rot="0">
            <a:off x="16261877" y="1910646"/>
            <a:ext cx="3860125" cy="3860125"/>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cap="sq">
              <a:noFill/>
              <a:prstDash val="solid"/>
              <a:miter/>
            </a:ln>
          </p:spPr>
        </p:sp>
        <p:sp>
          <p:nvSpPr>
            <p:cNvPr name="TextBox 18" id="18"/>
            <p:cNvSpPr txBox="true"/>
            <p:nvPr/>
          </p:nvSpPr>
          <p:spPr>
            <a:xfrm>
              <a:off x="76200" y="28575"/>
              <a:ext cx="660400" cy="708025"/>
            </a:xfrm>
            <a:prstGeom prst="rect">
              <a:avLst/>
            </a:prstGeom>
          </p:spPr>
          <p:txBody>
            <a:bodyPr anchor="ctr" rtlCol="false" tIns="50800" lIns="50800" bIns="50800" rIns="50800"/>
            <a:lstStyle/>
            <a:p>
              <a:pPr algn="ctr" marL="0" indent="0" lvl="0">
                <a:lnSpc>
                  <a:spcPts val="2239"/>
                </a:lnSpc>
                <a:spcBef>
                  <a:spcPct val="0"/>
                </a:spcBef>
              </a:pPr>
            </a:p>
          </p:txBody>
        </p:sp>
      </p:grpSp>
      <p:grpSp>
        <p:nvGrpSpPr>
          <p:cNvPr name="Group 19" id="19"/>
          <p:cNvGrpSpPr/>
          <p:nvPr/>
        </p:nvGrpSpPr>
        <p:grpSpPr>
          <a:xfrm rot="0">
            <a:off x="1668071" y="3924771"/>
            <a:ext cx="5446660" cy="1329338"/>
            <a:chOff x="0" y="0"/>
            <a:chExt cx="7262214" cy="1772450"/>
          </a:xfrm>
        </p:grpSpPr>
        <p:sp>
          <p:nvSpPr>
            <p:cNvPr name="TextBox 20" id="20"/>
            <p:cNvSpPr txBox="true"/>
            <p:nvPr/>
          </p:nvSpPr>
          <p:spPr>
            <a:xfrm rot="0">
              <a:off x="1266075" y="372474"/>
              <a:ext cx="5996139" cy="1399977"/>
            </a:xfrm>
            <a:prstGeom prst="rect">
              <a:avLst/>
            </a:prstGeom>
          </p:spPr>
          <p:txBody>
            <a:bodyPr anchor="t" rtlCol="false" tIns="0" lIns="0" bIns="0" rIns="0">
              <a:spAutoFit/>
            </a:bodyPr>
            <a:lstStyle/>
            <a:p>
              <a:pPr algn="l">
                <a:lnSpc>
                  <a:spcPts val="2100"/>
                </a:lnSpc>
                <a:spcBef>
                  <a:spcPct val="0"/>
                </a:spcBef>
              </a:pPr>
              <a:r>
                <a:rPr lang="en-US" sz="1500">
                  <a:solidFill>
                    <a:srgbClr val="1F2020"/>
                  </a:solidFill>
                  <a:latin typeface="Open Sans"/>
                  <a:ea typeface="Open Sans"/>
                  <a:cs typeface="Open Sans"/>
                  <a:sym typeface="Open Sans"/>
                </a:rPr>
                <a:t> </a:t>
              </a:r>
              <a:r>
                <a:rPr lang="en-US" sz="1500">
                  <a:solidFill>
                    <a:srgbClr val="1F2020"/>
                  </a:solidFill>
                  <a:latin typeface="Open Sans"/>
                  <a:ea typeface="Open Sans"/>
                  <a:cs typeface="Open Sans"/>
                  <a:sym typeface="Open Sans"/>
                </a:rPr>
                <a:t>Qu</a:t>
              </a:r>
              <a:r>
                <a:rPr lang="en-US" sz="1500">
                  <a:solidFill>
                    <a:srgbClr val="1F2020"/>
                  </a:solidFill>
                  <a:latin typeface="Open Sans"/>
                  <a:ea typeface="Open Sans"/>
                  <a:cs typeface="Open Sans"/>
                  <a:sym typeface="Open Sans"/>
                </a:rPr>
                <a:t>antum-enhanced signature and commitment protocols signal a new era of secure communication—quantum is no longer just about speed, it's reshaping cryptographic infrastructure.</a:t>
              </a:r>
            </a:p>
          </p:txBody>
        </p:sp>
        <p:grpSp>
          <p:nvGrpSpPr>
            <p:cNvPr name="Group 21" id="21"/>
            <p:cNvGrpSpPr/>
            <p:nvPr/>
          </p:nvGrpSpPr>
          <p:grpSpPr>
            <a:xfrm rot="0">
              <a:off x="0" y="158773"/>
              <a:ext cx="903667" cy="90366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w="38100" cap="sq">
                <a:solidFill>
                  <a:srgbClr val="FFFFFF"/>
                </a:solidFill>
                <a:prstDash val="solid"/>
                <a:miter/>
              </a:ln>
            </p:spPr>
          </p:sp>
          <p:sp>
            <p:nvSpPr>
              <p:cNvPr name="TextBox 23" id="23"/>
              <p:cNvSpPr txBox="true"/>
              <p:nvPr/>
            </p:nvSpPr>
            <p:spPr>
              <a:xfrm>
                <a:off x="76200" y="28575"/>
                <a:ext cx="660400" cy="708025"/>
              </a:xfrm>
              <a:prstGeom prst="rect">
                <a:avLst/>
              </a:prstGeom>
            </p:spPr>
            <p:txBody>
              <a:bodyPr anchor="ctr" rtlCol="false" tIns="50800" lIns="50800" bIns="50800" rIns="50800"/>
              <a:lstStyle/>
              <a:p>
                <a:pPr algn="ctr" marL="0" indent="0" lvl="0">
                  <a:lnSpc>
                    <a:spcPts val="2239"/>
                  </a:lnSpc>
                  <a:spcBef>
                    <a:spcPct val="0"/>
                  </a:spcBef>
                </a:pPr>
              </a:p>
            </p:txBody>
          </p:sp>
        </p:grpSp>
        <p:sp>
          <p:nvSpPr>
            <p:cNvPr name="TextBox 24" id="24"/>
            <p:cNvSpPr txBox="true"/>
            <p:nvPr/>
          </p:nvSpPr>
          <p:spPr>
            <a:xfrm rot="0">
              <a:off x="121094" y="383911"/>
              <a:ext cx="661480" cy="361788"/>
            </a:xfrm>
            <a:prstGeom prst="rect">
              <a:avLst/>
            </a:prstGeom>
          </p:spPr>
          <p:txBody>
            <a:bodyPr anchor="t" rtlCol="false" tIns="0" lIns="0" bIns="0" rIns="0">
              <a:spAutoFit/>
            </a:bodyPr>
            <a:lstStyle/>
            <a:p>
              <a:pPr algn="ctr" marL="0" indent="0" lvl="0">
                <a:lnSpc>
                  <a:spcPts val="2239"/>
                </a:lnSpc>
                <a:spcBef>
                  <a:spcPct val="0"/>
                </a:spcBef>
              </a:pPr>
              <a:r>
                <a:rPr lang="en-US" b="true" sz="1599" strike="noStrike" u="none">
                  <a:solidFill>
                    <a:srgbClr val="FFFFFF"/>
                  </a:solidFill>
                  <a:latin typeface="Poppins Bold"/>
                  <a:ea typeface="Poppins Bold"/>
                  <a:cs typeface="Poppins Bold"/>
                  <a:sym typeface="Poppins Bold"/>
                </a:rPr>
                <a:t>02</a:t>
              </a:r>
            </a:p>
          </p:txBody>
        </p:sp>
        <p:sp>
          <p:nvSpPr>
            <p:cNvPr name="TextBox 25" id="25"/>
            <p:cNvSpPr txBox="true"/>
            <p:nvPr/>
          </p:nvSpPr>
          <p:spPr>
            <a:xfrm rot="0">
              <a:off x="1266075" y="-28575"/>
              <a:ext cx="3688185" cy="311411"/>
            </a:xfrm>
            <a:prstGeom prst="rect">
              <a:avLst/>
            </a:prstGeom>
          </p:spPr>
          <p:txBody>
            <a:bodyPr anchor="t" rtlCol="false" tIns="0" lIns="0" bIns="0" rIns="0">
              <a:spAutoFit/>
            </a:bodyPr>
            <a:lstStyle/>
            <a:p>
              <a:pPr algn="l">
                <a:lnSpc>
                  <a:spcPts val="1960"/>
                </a:lnSpc>
                <a:spcBef>
                  <a:spcPct val="0"/>
                </a:spcBef>
              </a:pPr>
              <a:r>
                <a:rPr lang="en-US" b="true" sz="1400">
                  <a:solidFill>
                    <a:srgbClr val="305A72"/>
                  </a:solidFill>
                  <a:latin typeface="Open Sans Bold"/>
                  <a:ea typeface="Open Sans Bold"/>
                  <a:cs typeface="Open Sans Bold"/>
                  <a:sym typeface="Open Sans Bold"/>
                </a:rPr>
                <a:t>🔐 Quantum x Security</a:t>
              </a:r>
            </a:p>
          </p:txBody>
        </p:sp>
      </p:grpSp>
      <p:grpSp>
        <p:nvGrpSpPr>
          <p:cNvPr name="Group 26" id="26"/>
          <p:cNvGrpSpPr/>
          <p:nvPr/>
        </p:nvGrpSpPr>
        <p:grpSpPr>
          <a:xfrm rot="0">
            <a:off x="1668071" y="5616059"/>
            <a:ext cx="5446660" cy="1350609"/>
            <a:chOff x="0" y="0"/>
            <a:chExt cx="7262214" cy="1800812"/>
          </a:xfrm>
        </p:grpSpPr>
        <p:sp>
          <p:nvSpPr>
            <p:cNvPr name="TextBox 27" id="27"/>
            <p:cNvSpPr txBox="true"/>
            <p:nvPr/>
          </p:nvSpPr>
          <p:spPr>
            <a:xfrm rot="0">
              <a:off x="1266075" y="400835"/>
              <a:ext cx="5996139" cy="1399977"/>
            </a:xfrm>
            <a:prstGeom prst="rect">
              <a:avLst/>
            </a:prstGeom>
          </p:spPr>
          <p:txBody>
            <a:bodyPr anchor="t" rtlCol="false" tIns="0" lIns="0" bIns="0" rIns="0">
              <a:spAutoFit/>
            </a:bodyPr>
            <a:lstStyle/>
            <a:p>
              <a:pPr algn="l">
                <a:lnSpc>
                  <a:spcPts val="2100"/>
                </a:lnSpc>
                <a:spcBef>
                  <a:spcPct val="0"/>
                </a:spcBef>
              </a:pPr>
              <a:r>
                <a:rPr lang="en-US" sz="1500">
                  <a:solidFill>
                    <a:srgbClr val="1F2020"/>
                  </a:solidFill>
                  <a:latin typeface="Open Sans"/>
                  <a:ea typeface="Open Sans"/>
                  <a:cs typeface="Open Sans"/>
                  <a:sym typeface="Open Sans"/>
                </a:rPr>
                <a:t>Reed-Muller algebra is unlocking leaner quantum circuits—crucial for near-term devices. Momentum is building toward scalable, multi-output quantum logic.</a:t>
              </a:r>
            </a:p>
          </p:txBody>
        </p:sp>
        <p:grpSp>
          <p:nvGrpSpPr>
            <p:cNvPr name="Group 28" id="28"/>
            <p:cNvGrpSpPr/>
            <p:nvPr/>
          </p:nvGrpSpPr>
          <p:grpSpPr>
            <a:xfrm rot="0">
              <a:off x="0" y="158773"/>
              <a:ext cx="903667" cy="903667"/>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w="38100" cap="sq">
                <a:solidFill>
                  <a:srgbClr val="FFFFFF"/>
                </a:solidFill>
                <a:prstDash val="solid"/>
                <a:miter/>
              </a:ln>
            </p:spPr>
          </p:sp>
          <p:sp>
            <p:nvSpPr>
              <p:cNvPr name="TextBox 30" id="30"/>
              <p:cNvSpPr txBox="true"/>
              <p:nvPr/>
            </p:nvSpPr>
            <p:spPr>
              <a:xfrm>
                <a:off x="76200" y="28575"/>
                <a:ext cx="660400" cy="708025"/>
              </a:xfrm>
              <a:prstGeom prst="rect">
                <a:avLst/>
              </a:prstGeom>
            </p:spPr>
            <p:txBody>
              <a:bodyPr anchor="ctr" rtlCol="false" tIns="50800" lIns="50800" bIns="50800" rIns="50800"/>
              <a:lstStyle/>
              <a:p>
                <a:pPr algn="ctr" marL="0" indent="0" lvl="0">
                  <a:lnSpc>
                    <a:spcPts val="2239"/>
                  </a:lnSpc>
                  <a:spcBef>
                    <a:spcPct val="0"/>
                  </a:spcBef>
                </a:pPr>
              </a:p>
            </p:txBody>
          </p:sp>
        </p:grpSp>
        <p:sp>
          <p:nvSpPr>
            <p:cNvPr name="TextBox 31" id="31"/>
            <p:cNvSpPr txBox="true"/>
            <p:nvPr/>
          </p:nvSpPr>
          <p:spPr>
            <a:xfrm rot="0">
              <a:off x="121094" y="402961"/>
              <a:ext cx="661480" cy="386715"/>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03</a:t>
              </a:r>
            </a:p>
          </p:txBody>
        </p:sp>
        <p:sp>
          <p:nvSpPr>
            <p:cNvPr name="TextBox 32" id="32"/>
            <p:cNvSpPr txBox="true"/>
            <p:nvPr/>
          </p:nvSpPr>
          <p:spPr>
            <a:xfrm rot="0">
              <a:off x="1266075" y="-28575"/>
              <a:ext cx="4000368" cy="311411"/>
            </a:xfrm>
            <a:prstGeom prst="rect">
              <a:avLst/>
            </a:prstGeom>
          </p:spPr>
          <p:txBody>
            <a:bodyPr anchor="t" rtlCol="false" tIns="0" lIns="0" bIns="0" rIns="0">
              <a:spAutoFit/>
            </a:bodyPr>
            <a:lstStyle/>
            <a:p>
              <a:pPr algn="l">
                <a:lnSpc>
                  <a:spcPts val="1960"/>
                </a:lnSpc>
                <a:spcBef>
                  <a:spcPct val="0"/>
                </a:spcBef>
              </a:pPr>
              <a:r>
                <a:rPr lang="en-US" b="true" sz="1400">
                  <a:solidFill>
                    <a:srgbClr val="305A72"/>
                  </a:solidFill>
                  <a:latin typeface="Open Sans Bold"/>
                  <a:ea typeface="Open Sans Bold"/>
                  <a:cs typeface="Open Sans Bold"/>
                  <a:sym typeface="Open Sans Bold"/>
                </a:rPr>
                <a:t>🖥️ Smarter Circuits, Fewer Gates</a:t>
              </a:r>
            </a:p>
          </p:txBody>
        </p:sp>
      </p:grpSp>
      <p:grpSp>
        <p:nvGrpSpPr>
          <p:cNvPr name="Group 33" id="33"/>
          <p:cNvGrpSpPr/>
          <p:nvPr/>
        </p:nvGrpSpPr>
        <p:grpSpPr>
          <a:xfrm rot="0">
            <a:off x="8465859" y="1822925"/>
            <a:ext cx="873643" cy="4363953"/>
            <a:chOff x="0" y="0"/>
            <a:chExt cx="230095" cy="1149354"/>
          </a:xfrm>
        </p:grpSpPr>
        <p:sp>
          <p:nvSpPr>
            <p:cNvPr name="Freeform 34" id="34"/>
            <p:cNvSpPr/>
            <p:nvPr/>
          </p:nvSpPr>
          <p:spPr>
            <a:xfrm flipH="false" flipV="false" rot="0">
              <a:off x="0" y="0"/>
              <a:ext cx="230095" cy="1149354"/>
            </a:xfrm>
            <a:custGeom>
              <a:avLst/>
              <a:gdLst/>
              <a:ahLst/>
              <a:cxnLst/>
              <a:rect r="r" b="b" t="t" l="l"/>
              <a:pathLst>
                <a:path h="1149354" w="230095">
                  <a:moveTo>
                    <a:pt x="115048" y="0"/>
                  </a:moveTo>
                  <a:lnTo>
                    <a:pt x="115048" y="0"/>
                  </a:lnTo>
                  <a:cubicBezTo>
                    <a:pt x="145560" y="0"/>
                    <a:pt x="174823" y="12121"/>
                    <a:pt x="196399" y="33697"/>
                  </a:cubicBezTo>
                  <a:cubicBezTo>
                    <a:pt x="217974" y="55272"/>
                    <a:pt x="230095" y="84535"/>
                    <a:pt x="230095" y="115048"/>
                  </a:cubicBezTo>
                  <a:lnTo>
                    <a:pt x="230095" y="1034306"/>
                  </a:lnTo>
                  <a:cubicBezTo>
                    <a:pt x="230095" y="1064819"/>
                    <a:pt x="217974" y="1094082"/>
                    <a:pt x="196399" y="1115657"/>
                  </a:cubicBezTo>
                  <a:cubicBezTo>
                    <a:pt x="174823" y="1137233"/>
                    <a:pt x="145560" y="1149354"/>
                    <a:pt x="115048" y="1149354"/>
                  </a:cubicBezTo>
                  <a:lnTo>
                    <a:pt x="115048" y="1149354"/>
                  </a:lnTo>
                  <a:cubicBezTo>
                    <a:pt x="84535" y="1149354"/>
                    <a:pt x="55272" y="1137233"/>
                    <a:pt x="33697" y="1115657"/>
                  </a:cubicBezTo>
                  <a:cubicBezTo>
                    <a:pt x="12121" y="1094082"/>
                    <a:pt x="0" y="1064819"/>
                    <a:pt x="0" y="1034306"/>
                  </a:cubicBezTo>
                  <a:lnTo>
                    <a:pt x="0" y="115048"/>
                  </a:lnTo>
                  <a:cubicBezTo>
                    <a:pt x="0" y="84535"/>
                    <a:pt x="12121" y="55272"/>
                    <a:pt x="33697" y="33697"/>
                  </a:cubicBezTo>
                  <a:cubicBezTo>
                    <a:pt x="55272" y="12121"/>
                    <a:pt x="84535" y="0"/>
                    <a:pt x="115048" y="0"/>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cap="rnd">
              <a:noFill/>
              <a:prstDash val="solid"/>
              <a:round/>
            </a:ln>
          </p:spPr>
        </p:sp>
        <p:sp>
          <p:nvSpPr>
            <p:cNvPr name="TextBox 35" id="35"/>
            <p:cNvSpPr txBox="true"/>
            <p:nvPr/>
          </p:nvSpPr>
          <p:spPr>
            <a:xfrm>
              <a:off x="0" y="-47625"/>
              <a:ext cx="230095" cy="1196979"/>
            </a:xfrm>
            <a:prstGeom prst="rect">
              <a:avLst/>
            </a:prstGeom>
          </p:spPr>
          <p:txBody>
            <a:bodyPr anchor="ctr" rtlCol="false" tIns="50800" lIns="50800" bIns="50800" rIns="50800"/>
            <a:lstStyle/>
            <a:p>
              <a:pPr algn="ctr" marL="0" indent="0" lvl="0">
                <a:lnSpc>
                  <a:spcPts val="2239"/>
                </a:lnSpc>
                <a:spcBef>
                  <a:spcPct val="0"/>
                </a:spcBef>
              </a:pPr>
            </a:p>
          </p:txBody>
        </p:sp>
      </p:grpSp>
      <p:grpSp>
        <p:nvGrpSpPr>
          <p:cNvPr name="Group 36" id="36"/>
          <p:cNvGrpSpPr/>
          <p:nvPr/>
        </p:nvGrpSpPr>
        <p:grpSpPr>
          <a:xfrm rot="0">
            <a:off x="8563805" y="1963031"/>
            <a:ext cx="5500940" cy="1031154"/>
            <a:chOff x="0" y="0"/>
            <a:chExt cx="7334587" cy="1374872"/>
          </a:xfrm>
        </p:grpSpPr>
        <p:sp>
          <p:nvSpPr>
            <p:cNvPr name="TextBox 37" id="37"/>
            <p:cNvSpPr txBox="true"/>
            <p:nvPr/>
          </p:nvSpPr>
          <p:spPr>
            <a:xfrm rot="0">
              <a:off x="1278692" y="402961"/>
              <a:ext cx="6055894" cy="971910"/>
            </a:xfrm>
            <a:prstGeom prst="rect">
              <a:avLst/>
            </a:prstGeom>
          </p:spPr>
          <p:txBody>
            <a:bodyPr anchor="t" rtlCol="false" tIns="0" lIns="0" bIns="0" rIns="0">
              <a:spAutoFit/>
            </a:bodyPr>
            <a:lstStyle/>
            <a:p>
              <a:pPr algn="l">
                <a:lnSpc>
                  <a:spcPts val="1960"/>
                </a:lnSpc>
                <a:spcBef>
                  <a:spcPct val="0"/>
                </a:spcBef>
              </a:pPr>
              <a:r>
                <a:rPr lang="en-US" sz="1400">
                  <a:solidFill>
                    <a:srgbClr val="1F2020"/>
                  </a:solidFill>
                  <a:latin typeface="Open Sans"/>
                  <a:ea typeface="Open Sans"/>
                  <a:cs typeface="Open Sans"/>
                  <a:sym typeface="Open Sans"/>
                </a:rPr>
                <a:t> </a:t>
              </a:r>
              <a:r>
                <a:rPr lang="en-US" sz="1400">
                  <a:solidFill>
                    <a:srgbClr val="1F2020"/>
                  </a:solidFill>
                  <a:latin typeface="Open Sans"/>
                  <a:ea typeface="Open Sans"/>
                  <a:cs typeface="Open Sans"/>
                  <a:sym typeface="Open Sans"/>
                </a:rPr>
                <a:t>E</a:t>
              </a:r>
              <a:r>
                <a:rPr lang="en-US" sz="1400">
                  <a:solidFill>
                    <a:srgbClr val="1F2020"/>
                  </a:solidFill>
                  <a:latin typeface="Open Sans"/>
                  <a:ea typeface="Open Sans"/>
                  <a:cs typeface="Open Sans"/>
                  <a:sym typeface="Open Sans"/>
                </a:rPr>
                <a:t>arly work integrating quantum with LLMs/SLMs shows disruptive potential in NLP and drug discovery. Still nascent, but watch this space.</a:t>
              </a:r>
            </a:p>
          </p:txBody>
        </p:sp>
        <p:grpSp>
          <p:nvGrpSpPr>
            <p:cNvPr name="Group 38" id="38"/>
            <p:cNvGrpSpPr/>
            <p:nvPr/>
          </p:nvGrpSpPr>
          <p:grpSpPr>
            <a:xfrm rot="0">
              <a:off x="0" y="158773"/>
              <a:ext cx="912673" cy="903667"/>
              <a:chOff x="0" y="0"/>
              <a:chExt cx="820900" cy="812800"/>
            </a:xfrm>
          </p:grpSpPr>
          <p:sp>
            <p:nvSpPr>
              <p:cNvPr name="Freeform 39" id="39"/>
              <p:cNvSpPr/>
              <p:nvPr/>
            </p:nvSpPr>
            <p:spPr>
              <a:xfrm flipH="false" flipV="false" rot="0">
                <a:off x="0" y="0"/>
                <a:ext cx="820900" cy="812800"/>
              </a:xfrm>
              <a:custGeom>
                <a:avLst/>
                <a:gdLst/>
                <a:ahLst/>
                <a:cxnLst/>
                <a:rect r="r" b="b" t="t" l="l"/>
                <a:pathLst>
                  <a:path h="812800" w="820900">
                    <a:moveTo>
                      <a:pt x="410450" y="0"/>
                    </a:moveTo>
                    <a:cubicBezTo>
                      <a:pt x="183765" y="0"/>
                      <a:pt x="0" y="181951"/>
                      <a:pt x="0" y="406400"/>
                    </a:cubicBezTo>
                    <a:cubicBezTo>
                      <a:pt x="0" y="630849"/>
                      <a:pt x="183765" y="812800"/>
                      <a:pt x="410450" y="812800"/>
                    </a:cubicBezTo>
                    <a:cubicBezTo>
                      <a:pt x="637135" y="812800"/>
                      <a:pt x="820900" y="630849"/>
                      <a:pt x="820900" y="406400"/>
                    </a:cubicBezTo>
                    <a:cubicBezTo>
                      <a:pt x="820900" y="181951"/>
                      <a:pt x="637135" y="0"/>
                      <a:pt x="410450" y="0"/>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w="38100" cap="sq">
                <a:solidFill>
                  <a:srgbClr val="FFFFFF"/>
                </a:solidFill>
                <a:prstDash val="solid"/>
                <a:miter/>
              </a:ln>
            </p:spPr>
          </p:sp>
          <p:sp>
            <p:nvSpPr>
              <p:cNvPr name="TextBox 40" id="40"/>
              <p:cNvSpPr txBox="true"/>
              <p:nvPr/>
            </p:nvSpPr>
            <p:spPr>
              <a:xfrm>
                <a:off x="76959" y="28575"/>
                <a:ext cx="666981" cy="708025"/>
              </a:xfrm>
              <a:prstGeom prst="rect">
                <a:avLst/>
              </a:prstGeom>
            </p:spPr>
            <p:txBody>
              <a:bodyPr anchor="ctr" rtlCol="false" tIns="50800" lIns="50800" bIns="50800" rIns="50800"/>
              <a:lstStyle/>
              <a:p>
                <a:pPr algn="ctr" marL="0" indent="0" lvl="0">
                  <a:lnSpc>
                    <a:spcPts val="2239"/>
                  </a:lnSpc>
                  <a:spcBef>
                    <a:spcPct val="0"/>
                  </a:spcBef>
                </a:pPr>
              </a:p>
            </p:txBody>
          </p:sp>
        </p:grpSp>
        <p:sp>
          <p:nvSpPr>
            <p:cNvPr name="TextBox 41" id="41"/>
            <p:cNvSpPr txBox="true"/>
            <p:nvPr/>
          </p:nvSpPr>
          <p:spPr>
            <a:xfrm rot="0">
              <a:off x="122300" y="402961"/>
              <a:ext cx="668073" cy="386715"/>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04</a:t>
              </a:r>
            </a:p>
          </p:txBody>
        </p:sp>
        <p:sp>
          <p:nvSpPr>
            <p:cNvPr name="TextBox 42" id="42"/>
            <p:cNvSpPr txBox="true"/>
            <p:nvPr/>
          </p:nvSpPr>
          <p:spPr>
            <a:xfrm rot="0">
              <a:off x="1278692" y="-28575"/>
              <a:ext cx="3921216" cy="311411"/>
            </a:xfrm>
            <a:prstGeom prst="rect">
              <a:avLst/>
            </a:prstGeom>
          </p:spPr>
          <p:txBody>
            <a:bodyPr anchor="t" rtlCol="false" tIns="0" lIns="0" bIns="0" rIns="0">
              <a:spAutoFit/>
            </a:bodyPr>
            <a:lstStyle/>
            <a:p>
              <a:pPr algn="l">
                <a:lnSpc>
                  <a:spcPts val="1960"/>
                </a:lnSpc>
                <a:spcBef>
                  <a:spcPct val="0"/>
                </a:spcBef>
              </a:pPr>
              <a:r>
                <a:rPr lang="en-US" b="true" sz="1400">
                  <a:solidFill>
                    <a:srgbClr val="305A72"/>
                  </a:solidFill>
                  <a:latin typeface="Open Sans Bold"/>
                  <a:ea typeface="Open Sans Bold"/>
                  <a:cs typeface="Open Sans Bold"/>
                  <a:sym typeface="Open Sans Bold"/>
                </a:rPr>
                <a:t>🤖</a:t>
              </a:r>
              <a:r>
                <a:rPr lang="en-US" b="true" sz="1400">
                  <a:solidFill>
                    <a:srgbClr val="305A72"/>
                  </a:solidFill>
                  <a:latin typeface="Open Sans Bold"/>
                  <a:ea typeface="Open Sans Bold"/>
                  <a:cs typeface="Open Sans Bold"/>
                  <a:sym typeface="Open Sans Bold"/>
                </a:rPr>
                <a:t> Quantum + AI = New Frontier:</a:t>
              </a:r>
            </a:p>
          </p:txBody>
        </p:sp>
      </p:grpSp>
      <p:grpSp>
        <p:nvGrpSpPr>
          <p:cNvPr name="Group 43" id="43"/>
          <p:cNvGrpSpPr/>
          <p:nvPr/>
        </p:nvGrpSpPr>
        <p:grpSpPr>
          <a:xfrm rot="0">
            <a:off x="8563805" y="3420627"/>
            <a:ext cx="5446660" cy="1008288"/>
            <a:chOff x="0" y="0"/>
            <a:chExt cx="7262214" cy="1344384"/>
          </a:xfrm>
        </p:grpSpPr>
        <p:sp>
          <p:nvSpPr>
            <p:cNvPr name="TextBox 44" id="44"/>
            <p:cNvSpPr txBox="true"/>
            <p:nvPr/>
          </p:nvSpPr>
          <p:spPr>
            <a:xfrm rot="0">
              <a:off x="1266075" y="372474"/>
              <a:ext cx="5996139" cy="971910"/>
            </a:xfrm>
            <a:prstGeom prst="rect">
              <a:avLst/>
            </a:prstGeom>
          </p:spPr>
          <p:txBody>
            <a:bodyPr anchor="t" rtlCol="false" tIns="0" lIns="0" bIns="0" rIns="0">
              <a:spAutoFit/>
            </a:bodyPr>
            <a:lstStyle/>
            <a:p>
              <a:pPr algn="l">
                <a:lnSpc>
                  <a:spcPts val="1960"/>
                </a:lnSpc>
                <a:spcBef>
                  <a:spcPct val="0"/>
                </a:spcBef>
              </a:pPr>
              <a:r>
                <a:rPr lang="en-US" sz="1400">
                  <a:solidFill>
                    <a:srgbClr val="1F2020"/>
                  </a:solidFill>
                  <a:latin typeface="Open Sans"/>
                  <a:ea typeface="Open Sans"/>
                  <a:cs typeface="Open Sans"/>
                  <a:sym typeface="Open Sans"/>
                </a:rPr>
                <a:t>🤝 Seagate flagged trust, shared risk, and ROI clarity as missing links. Hackathons, targeted funding, and clear KPIs are key to unlocking true collaboration.</a:t>
              </a:r>
            </a:p>
          </p:txBody>
        </p:sp>
        <p:grpSp>
          <p:nvGrpSpPr>
            <p:cNvPr name="Group 45" id="45"/>
            <p:cNvGrpSpPr/>
            <p:nvPr/>
          </p:nvGrpSpPr>
          <p:grpSpPr>
            <a:xfrm rot="0">
              <a:off x="0" y="158773"/>
              <a:ext cx="903667" cy="903667"/>
              <a:chOff x="0" y="0"/>
              <a:chExt cx="812800" cy="812800"/>
            </a:xfrm>
          </p:grpSpPr>
          <p:sp>
            <p:nvSpPr>
              <p:cNvPr name="Freeform 46" id="4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w="38100" cap="sq">
                <a:solidFill>
                  <a:srgbClr val="FFFFFF"/>
                </a:solidFill>
                <a:prstDash val="solid"/>
                <a:miter/>
              </a:ln>
            </p:spPr>
          </p:sp>
          <p:sp>
            <p:nvSpPr>
              <p:cNvPr name="TextBox 47" id="47"/>
              <p:cNvSpPr txBox="true"/>
              <p:nvPr/>
            </p:nvSpPr>
            <p:spPr>
              <a:xfrm>
                <a:off x="76200" y="28575"/>
                <a:ext cx="660400" cy="708025"/>
              </a:xfrm>
              <a:prstGeom prst="rect">
                <a:avLst/>
              </a:prstGeom>
            </p:spPr>
            <p:txBody>
              <a:bodyPr anchor="ctr" rtlCol="false" tIns="50800" lIns="50800" bIns="50800" rIns="50800"/>
              <a:lstStyle/>
              <a:p>
                <a:pPr algn="ctr" marL="0" indent="0" lvl="0">
                  <a:lnSpc>
                    <a:spcPts val="2239"/>
                  </a:lnSpc>
                  <a:spcBef>
                    <a:spcPct val="0"/>
                  </a:spcBef>
                </a:pPr>
              </a:p>
            </p:txBody>
          </p:sp>
        </p:grpSp>
        <p:sp>
          <p:nvSpPr>
            <p:cNvPr name="TextBox 48" id="48"/>
            <p:cNvSpPr txBox="true"/>
            <p:nvPr/>
          </p:nvSpPr>
          <p:spPr>
            <a:xfrm rot="0">
              <a:off x="121094" y="402961"/>
              <a:ext cx="661480" cy="386715"/>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05</a:t>
              </a:r>
            </a:p>
          </p:txBody>
        </p:sp>
        <p:sp>
          <p:nvSpPr>
            <p:cNvPr name="TextBox 49" id="49"/>
            <p:cNvSpPr txBox="true"/>
            <p:nvPr/>
          </p:nvSpPr>
          <p:spPr>
            <a:xfrm rot="0">
              <a:off x="1266075" y="-28575"/>
              <a:ext cx="3688185" cy="311411"/>
            </a:xfrm>
            <a:prstGeom prst="rect">
              <a:avLst/>
            </a:prstGeom>
          </p:spPr>
          <p:txBody>
            <a:bodyPr anchor="t" rtlCol="false" tIns="0" lIns="0" bIns="0" rIns="0">
              <a:spAutoFit/>
            </a:bodyPr>
            <a:lstStyle/>
            <a:p>
              <a:pPr algn="l">
                <a:lnSpc>
                  <a:spcPts val="1960"/>
                </a:lnSpc>
                <a:spcBef>
                  <a:spcPct val="0"/>
                </a:spcBef>
              </a:pPr>
              <a:r>
                <a:rPr lang="en-US" b="true" sz="1400">
                  <a:solidFill>
                    <a:srgbClr val="305A72"/>
                  </a:solidFill>
                  <a:latin typeface="Open Sans Bold"/>
                  <a:ea typeface="Open Sans Bold"/>
                  <a:cs typeface="Open Sans Bold"/>
                  <a:sym typeface="Open Sans Bold"/>
                </a:rPr>
                <a:t>Academia–Industry Gaps: </a:t>
              </a:r>
            </a:p>
          </p:txBody>
        </p:sp>
      </p:grpSp>
      <p:grpSp>
        <p:nvGrpSpPr>
          <p:cNvPr name="Group 50" id="50"/>
          <p:cNvGrpSpPr/>
          <p:nvPr/>
        </p:nvGrpSpPr>
        <p:grpSpPr>
          <a:xfrm rot="0">
            <a:off x="8563805" y="4857540"/>
            <a:ext cx="5446660" cy="1329338"/>
            <a:chOff x="0" y="0"/>
            <a:chExt cx="7262214" cy="1772450"/>
          </a:xfrm>
        </p:grpSpPr>
        <p:sp>
          <p:nvSpPr>
            <p:cNvPr name="TextBox 51" id="51"/>
            <p:cNvSpPr txBox="true"/>
            <p:nvPr/>
          </p:nvSpPr>
          <p:spPr>
            <a:xfrm rot="0">
              <a:off x="1266075" y="372474"/>
              <a:ext cx="5996139" cy="1399977"/>
            </a:xfrm>
            <a:prstGeom prst="rect">
              <a:avLst/>
            </a:prstGeom>
          </p:spPr>
          <p:txBody>
            <a:bodyPr anchor="t" rtlCol="false" tIns="0" lIns="0" bIns="0" rIns="0">
              <a:spAutoFit/>
            </a:bodyPr>
            <a:lstStyle/>
            <a:p>
              <a:pPr algn="l">
                <a:lnSpc>
                  <a:spcPts val="2100"/>
                </a:lnSpc>
                <a:spcBef>
                  <a:spcPct val="0"/>
                </a:spcBef>
              </a:pPr>
              <a:r>
                <a:rPr lang="en-US" sz="1500">
                  <a:solidFill>
                    <a:srgbClr val="1F2020"/>
                  </a:solidFill>
                  <a:latin typeface="Open Sans"/>
                  <a:ea typeface="Open Sans"/>
                  <a:cs typeface="Open Sans"/>
                  <a:sym typeface="Open Sans"/>
                </a:rPr>
                <a:t>Constant-time (O(1)) QRAM changes the game—massive boost in speed and density, essential for quantum AI. Patent in hand. Cross-platform potential.</a:t>
              </a:r>
            </a:p>
          </p:txBody>
        </p:sp>
        <p:grpSp>
          <p:nvGrpSpPr>
            <p:cNvPr name="Group 52" id="52"/>
            <p:cNvGrpSpPr/>
            <p:nvPr/>
          </p:nvGrpSpPr>
          <p:grpSpPr>
            <a:xfrm rot="0">
              <a:off x="0" y="158773"/>
              <a:ext cx="903667" cy="903667"/>
              <a:chOff x="0" y="0"/>
              <a:chExt cx="812800" cy="812800"/>
            </a:xfrm>
          </p:grpSpPr>
          <p:sp>
            <p:nvSpPr>
              <p:cNvPr name="Freeform 53" id="5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w="38100" cap="sq">
                <a:solidFill>
                  <a:srgbClr val="FFFFFF"/>
                </a:solidFill>
                <a:prstDash val="solid"/>
                <a:miter/>
              </a:ln>
            </p:spPr>
          </p:sp>
          <p:sp>
            <p:nvSpPr>
              <p:cNvPr name="TextBox 54" id="54"/>
              <p:cNvSpPr txBox="true"/>
              <p:nvPr/>
            </p:nvSpPr>
            <p:spPr>
              <a:xfrm>
                <a:off x="76200" y="28575"/>
                <a:ext cx="660400" cy="708025"/>
              </a:xfrm>
              <a:prstGeom prst="rect">
                <a:avLst/>
              </a:prstGeom>
            </p:spPr>
            <p:txBody>
              <a:bodyPr anchor="ctr" rtlCol="false" tIns="50800" lIns="50800" bIns="50800" rIns="50800"/>
              <a:lstStyle/>
              <a:p>
                <a:pPr algn="ctr" marL="0" indent="0" lvl="0">
                  <a:lnSpc>
                    <a:spcPts val="2239"/>
                  </a:lnSpc>
                  <a:spcBef>
                    <a:spcPct val="0"/>
                  </a:spcBef>
                </a:pPr>
              </a:p>
            </p:txBody>
          </p:sp>
        </p:grpSp>
        <p:sp>
          <p:nvSpPr>
            <p:cNvPr name="TextBox 55" id="55"/>
            <p:cNvSpPr txBox="true"/>
            <p:nvPr/>
          </p:nvSpPr>
          <p:spPr>
            <a:xfrm rot="0">
              <a:off x="121094" y="402961"/>
              <a:ext cx="661480" cy="386715"/>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06</a:t>
              </a:r>
            </a:p>
          </p:txBody>
        </p:sp>
        <p:sp>
          <p:nvSpPr>
            <p:cNvPr name="TextBox 56" id="56"/>
            <p:cNvSpPr txBox="true"/>
            <p:nvPr/>
          </p:nvSpPr>
          <p:spPr>
            <a:xfrm rot="0">
              <a:off x="1266075" y="-28575"/>
              <a:ext cx="3688185" cy="311411"/>
            </a:xfrm>
            <a:prstGeom prst="rect">
              <a:avLst/>
            </a:prstGeom>
          </p:spPr>
          <p:txBody>
            <a:bodyPr anchor="t" rtlCol="false" tIns="0" lIns="0" bIns="0" rIns="0">
              <a:spAutoFit/>
            </a:bodyPr>
            <a:lstStyle/>
            <a:p>
              <a:pPr algn="l">
                <a:lnSpc>
                  <a:spcPts val="1960"/>
                </a:lnSpc>
                <a:spcBef>
                  <a:spcPct val="0"/>
                </a:spcBef>
              </a:pPr>
              <a:r>
                <a:rPr lang="en-US" b="true" sz="1400">
                  <a:solidFill>
                    <a:srgbClr val="305A72"/>
                  </a:solidFill>
                  <a:latin typeface="Open Sans Bold"/>
                  <a:ea typeface="Open Sans Bold"/>
                  <a:cs typeface="Open Sans Bold"/>
                  <a:sym typeface="Open Sans Bold"/>
                </a:rPr>
                <a:t>🧠 QRAM Breakthrough</a:t>
              </a:r>
            </a:p>
          </p:txBody>
        </p:sp>
      </p:grpSp>
      <p:grpSp>
        <p:nvGrpSpPr>
          <p:cNvPr name="Group 57" id="57"/>
          <p:cNvGrpSpPr/>
          <p:nvPr/>
        </p:nvGrpSpPr>
        <p:grpSpPr>
          <a:xfrm rot="0">
            <a:off x="1688029" y="7328617"/>
            <a:ext cx="5446660" cy="1329338"/>
            <a:chOff x="0" y="0"/>
            <a:chExt cx="7262214" cy="1772450"/>
          </a:xfrm>
        </p:grpSpPr>
        <p:sp>
          <p:nvSpPr>
            <p:cNvPr name="TextBox 58" id="58"/>
            <p:cNvSpPr txBox="true"/>
            <p:nvPr/>
          </p:nvSpPr>
          <p:spPr>
            <a:xfrm rot="0">
              <a:off x="1266075" y="372474"/>
              <a:ext cx="5996139" cy="1399977"/>
            </a:xfrm>
            <a:prstGeom prst="rect">
              <a:avLst/>
            </a:prstGeom>
          </p:spPr>
          <p:txBody>
            <a:bodyPr anchor="t" rtlCol="false" tIns="0" lIns="0" bIns="0" rIns="0">
              <a:spAutoFit/>
            </a:bodyPr>
            <a:lstStyle/>
            <a:p>
              <a:pPr algn="l">
                <a:lnSpc>
                  <a:spcPts val="2100"/>
                </a:lnSpc>
                <a:spcBef>
                  <a:spcPct val="0"/>
                </a:spcBef>
              </a:pPr>
              <a:r>
                <a:rPr lang="en-US" sz="1500">
                  <a:solidFill>
                    <a:srgbClr val="1F2020"/>
                  </a:solidFill>
                  <a:latin typeface="Open Sans"/>
                  <a:ea typeface="Open Sans"/>
                  <a:cs typeface="Open Sans"/>
                  <a:sym typeface="Open Sans"/>
                </a:rPr>
                <a:t>Q Nigeria and similar movements are proving that quantum education at scale is possible. Local language, youth clubs, and policy advocacy are driving a real pipeline</a:t>
              </a:r>
            </a:p>
          </p:txBody>
        </p:sp>
        <p:grpSp>
          <p:nvGrpSpPr>
            <p:cNvPr name="Group 59" id="59"/>
            <p:cNvGrpSpPr/>
            <p:nvPr/>
          </p:nvGrpSpPr>
          <p:grpSpPr>
            <a:xfrm rot="0">
              <a:off x="0" y="158773"/>
              <a:ext cx="903667" cy="903667"/>
              <a:chOff x="0" y="0"/>
              <a:chExt cx="812800" cy="812800"/>
            </a:xfrm>
          </p:grpSpPr>
          <p:sp>
            <p:nvSpPr>
              <p:cNvPr name="Freeform 60" id="6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w="38100" cap="sq">
                <a:solidFill>
                  <a:srgbClr val="FFFFFF"/>
                </a:solidFill>
                <a:prstDash val="solid"/>
                <a:miter/>
              </a:ln>
            </p:spPr>
          </p:sp>
          <p:sp>
            <p:nvSpPr>
              <p:cNvPr name="TextBox 61" id="61"/>
              <p:cNvSpPr txBox="true"/>
              <p:nvPr/>
            </p:nvSpPr>
            <p:spPr>
              <a:xfrm>
                <a:off x="76200" y="28575"/>
                <a:ext cx="660400" cy="708025"/>
              </a:xfrm>
              <a:prstGeom prst="rect">
                <a:avLst/>
              </a:prstGeom>
            </p:spPr>
            <p:txBody>
              <a:bodyPr anchor="ctr" rtlCol="false" tIns="50800" lIns="50800" bIns="50800" rIns="50800"/>
              <a:lstStyle/>
              <a:p>
                <a:pPr algn="ctr" marL="0" indent="0" lvl="0">
                  <a:lnSpc>
                    <a:spcPts val="2239"/>
                  </a:lnSpc>
                  <a:spcBef>
                    <a:spcPct val="0"/>
                  </a:spcBef>
                </a:pPr>
              </a:p>
            </p:txBody>
          </p:sp>
        </p:grpSp>
        <p:sp>
          <p:nvSpPr>
            <p:cNvPr name="TextBox 62" id="62"/>
            <p:cNvSpPr txBox="true"/>
            <p:nvPr/>
          </p:nvSpPr>
          <p:spPr>
            <a:xfrm rot="0">
              <a:off x="121094" y="402961"/>
              <a:ext cx="661480" cy="386715"/>
            </a:xfrm>
            <a:prstGeom prst="rect">
              <a:avLst/>
            </a:prstGeom>
          </p:spPr>
          <p:txBody>
            <a:bodyPr anchor="t" rtlCol="false" tIns="0" lIns="0" bIns="0" rIns="0">
              <a:spAutoFit/>
            </a:bodyPr>
            <a:lstStyle/>
            <a:p>
              <a:pPr algn="ctr">
                <a:lnSpc>
                  <a:spcPts val="2519"/>
                </a:lnSpc>
                <a:spcBef>
                  <a:spcPct val="0"/>
                </a:spcBef>
              </a:pPr>
              <a:r>
                <a:rPr lang="en-US" b="true" sz="1799">
                  <a:solidFill>
                    <a:srgbClr val="FFFFFF"/>
                  </a:solidFill>
                  <a:latin typeface="Open Sans Bold"/>
                  <a:ea typeface="Open Sans Bold"/>
                  <a:cs typeface="Open Sans Bold"/>
                  <a:sym typeface="Open Sans Bold"/>
                </a:rPr>
                <a:t>07</a:t>
              </a:r>
            </a:p>
          </p:txBody>
        </p:sp>
        <p:sp>
          <p:nvSpPr>
            <p:cNvPr name="TextBox 63" id="63"/>
            <p:cNvSpPr txBox="true"/>
            <p:nvPr/>
          </p:nvSpPr>
          <p:spPr>
            <a:xfrm rot="0">
              <a:off x="1266075" y="-28575"/>
              <a:ext cx="3688185" cy="311411"/>
            </a:xfrm>
            <a:prstGeom prst="rect">
              <a:avLst/>
            </a:prstGeom>
          </p:spPr>
          <p:txBody>
            <a:bodyPr anchor="t" rtlCol="false" tIns="0" lIns="0" bIns="0" rIns="0">
              <a:spAutoFit/>
            </a:bodyPr>
            <a:lstStyle/>
            <a:p>
              <a:pPr algn="l">
                <a:lnSpc>
                  <a:spcPts val="1960"/>
                </a:lnSpc>
                <a:spcBef>
                  <a:spcPct val="0"/>
                </a:spcBef>
              </a:pPr>
              <a:r>
                <a:rPr lang="en-US" b="true" sz="1400">
                  <a:solidFill>
                    <a:srgbClr val="305A72"/>
                  </a:solidFill>
                  <a:latin typeface="Open Sans Bold"/>
                  <a:ea typeface="Open Sans Bold"/>
                  <a:cs typeface="Open Sans Bold"/>
                  <a:sym typeface="Open Sans Bold"/>
                </a:rPr>
                <a:t>🌍 Grassroots Wins</a:t>
              </a:r>
            </a:p>
          </p:txBody>
        </p:sp>
      </p:grpSp>
      <p:grpSp>
        <p:nvGrpSpPr>
          <p:cNvPr name="Group 64" id="64"/>
          <p:cNvGrpSpPr/>
          <p:nvPr/>
        </p:nvGrpSpPr>
        <p:grpSpPr>
          <a:xfrm rot="0">
            <a:off x="16261877" y="2761031"/>
            <a:ext cx="3412260" cy="3860125"/>
            <a:chOff x="0" y="0"/>
            <a:chExt cx="718496" cy="812800"/>
          </a:xfrm>
        </p:grpSpPr>
        <p:sp>
          <p:nvSpPr>
            <p:cNvPr name="Freeform 65" id="65"/>
            <p:cNvSpPr/>
            <p:nvPr/>
          </p:nvSpPr>
          <p:spPr>
            <a:xfrm flipH="false" flipV="false" rot="0">
              <a:off x="0" y="0"/>
              <a:ext cx="718496" cy="812800"/>
            </a:xfrm>
            <a:custGeom>
              <a:avLst/>
              <a:gdLst/>
              <a:ahLst/>
              <a:cxnLst/>
              <a:rect r="r" b="b" t="t" l="l"/>
              <a:pathLst>
                <a:path h="812800" w="718496">
                  <a:moveTo>
                    <a:pt x="359248" y="0"/>
                  </a:moveTo>
                  <a:cubicBezTo>
                    <a:pt x="160841" y="0"/>
                    <a:pt x="0" y="181951"/>
                    <a:pt x="0" y="406400"/>
                  </a:cubicBezTo>
                  <a:cubicBezTo>
                    <a:pt x="0" y="630849"/>
                    <a:pt x="160841" y="812800"/>
                    <a:pt x="359248" y="812800"/>
                  </a:cubicBezTo>
                  <a:cubicBezTo>
                    <a:pt x="557655" y="812800"/>
                    <a:pt x="718496" y="630849"/>
                    <a:pt x="718496" y="406400"/>
                  </a:cubicBezTo>
                  <a:cubicBezTo>
                    <a:pt x="718496" y="181951"/>
                    <a:pt x="557655" y="0"/>
                    <a:pt x="359248" y="0"/>
                  </a:cubicBez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cap="sq">
              <a:noFill/>
              <a:prstDash val="solid"/>
              <a:miter/>
            </a:ln>
          </p:spPr>
        </p:sp>
        <p:sp>
          <p:nvSpPr>
            <p:cNvPr name="TextBox 66" id="66"/>
            <p:cNvSpPr txBox="true"/>
            <p:nvPr/>
          </p:nvSpPr>
          <p:spPr>
            <a:xfrm>
              <a:off x="67359" y="28575"/>
              <a:ext cx="583778" cy="708025"/>
            </a:xfrm>
            <a:prstGeom prst="rect">
              <a:avLst/>
            </a:prstGeom>
          </p:spPr>
          <p:txBody>
            <a:bodyPr anchor="ctr" rtlCol="false" tIns="50800" lIns="50800" bIns="50800" rIns="50800"/>
            <a:lstStyle/>
            <a:p>
              <a:pPr algn="ctr" marL="0" indent="0" lvl="0">
                <a:lnSpc>
                  <a:spcPts val="2239"/>
                </a:lnSpc>
                <a:spcBef>
                  <a:spcPct val="0"/>
                </a:spcBef>
              </a:pPr>
            </a:p>
          </p:txBody>
        </p:sp>
      </p:grpSp>
      <p:sp>
        <p:nvSpPr>
          <p:cNvPr name="Freeform 67" id="67"/>
          <p:cNvSpPr/>
          <p:nvPr/>
        </p:nvSpPr>
        <p:spPr>
          <a:xfrm flipH="false" flipV="false" rot="0">
            <a:off x="7535104" y="6291363"/>
            <a:ext cx="4457797" cy="2784541"/>
          </a:xfrm>
          <a:custGeom>
            <a:avLst/>
            <a:gdLst/>
            <a:ahLst/>
            <a:cxnLst/>
            <a:rect r="r" b="b" t="t" l="l"/>
            <a:pathLst>
              <a:path h="2784541" w="4457797">
                <a:moveTo>
                  <a:pt x="0" y="0"/>
                </a:moveTo>
                <a:lnTo>
                  <a:pt x="4457796" y="0"/>
                </a:lnTo>
                <a:lnTo>
                  <a:pt x="4457796" y="2784541"/>
                </a:lnTo>
                <a:lnTo>
                  <a:pt x="0" y="2784541"/>
                </a:lnTo>
                <a:lnTo>
                  <a:pt x="0" y="0"/>
                </a:lnTo>
                <a:close/>
              </a:path>
            </a:pathLst>
          </a:custGeom>
          <a:blipFill>
            <a:blip r:embed="rId3"/>
            <a:stretch>
              <a:fillRect l="0" t="0" r="0" b="0"/>
            </a:stretch>
          </a:blipFill>
        </p:spPr>
      </p:sp>
      <p:sp>
        <p:nvSpPr>
          <p:cNvPr name="Freeform 68" id="68"/>
          <p:cNvSpPr/>
          <p:nvPr/>
        </p:nvSpPr>
        <p:spPr>
          <a:xfrm flipH="false" flipV="false" rot="0">
            <a:off x="11314275" y="6019814"/>
            <a:ext cx="4193415" cy="2617607"/>
          </a:xfrm>
          <a:custGeom>
            <a:avLst/>
            <a:gdLst/>
            <a:ahLst/>
            <a:cxnLst/>
            <a:rect r="r" b="b" t="t" l="l"/>
            <a:pathLst>
              <a:path h="2617607" w="4193415">
                <a:moveTo>
                  <a:pt x="0" y="0"/>
                </a:moveTo>
                <a:lnTo>
                  <a:pt x="4193416" y="0"/>
                </a:lnTo>
                <a:lnTo>
                  <a:pt x="4193416" y="2617607"/>
                </a:lnTo>
                <a:lnTo>
                  <a:pt x="0" y="2617607"/>
                </a:lnTo>
                <a:lnTo>
                  <a:pt x="0" y="0"/>
                </a:lnTo>
                <a:close/>
              </a:path>
            </a:pathLst>
          </a:custGeom>
          <a:blipFill>
            <a:blip r:embed="rId4"/>
            <a:stretch>
              <a:fillRect l="0" t="0" r="0" b="0"/>
            </a:stretch>
          </a:blipFill>
        </p:spPr>
      </p:sp>
      <p:sp>
        <p:nvSpPr>
          <p:cNvPr name="Freeform 69" id="69"/>
          <p:cNvSpPr/>
          <p:nvPr/>
        </p:nvSpPr>
        <p:spPr>
          <a:xfrm flipH="false" flipV="false" rot="0">
            <a:off x="14451172" y="3924771"/>
            <a:ext cx="3214501" cy="2142477"/>
          </a:xfrm>
          <a:custGeom>
            <a:avLst/>
            <a:gdLst/>
            <a:ahLst/>
            <a:cxnLst/>
            <a:rect r="r" b="b" t="t" l="l"/>
            <a:pathLst>
              <a:path h="2142477" w="3214501">
                <a:moveTo>
                  <a:pt x="0" y="0"/>
                </a:moveTo>
                <a:lnTo>
                  <a:pt x="3214501" y="0"/>
                </a:lnTo>
                <a:lnTo>
                  <a:pt x="3214501" y="2142477"/>
                </a:lnTo>
                <a:lnTo>
                  <a:pt x="0" y="2142477"/>
                </a:lnTo>
                <a:lnTo>
                  <a:pt x="0" y="0"/>
                </a:lnTo>
                <a:close/>
              </a:path>
            </a:pathLst>
          </a:custGeom>
          <a:blipFill>
            <a:blip r:embed="rId5"/>
            <a:stretch>
              <a:fillRect l="0" t="0" r="0" b="0"/>
            </a:stretch>
          </a:blipFill>
        </p:spPr>
      </p:sp>
      <p:sp>
        <p:nvSpPr>
          <p:cNvPr name="Freeform 70" id="70"/>
          <p:cNvSpPr/>
          <p:nvPr/>
        </p:nvSpPr>
        <p:spPr>
          <a:xfrm flipH="false" flipV="false" rot="0">
            <a:off x="14451172" y="2092991"/>
            <a:ext cx="2622217" cy="1747718"/>
          </a:xfrm>
          <a:custGeom>
            <a:avLst/>
            <a:gdLst/>
            <a:ahLst/>
            <a:cxnLst/>
            <a:rect r="r" b="b" t="t" l="l"/>
            <a:pathLst>
              <a:path h="1747718" w="2622217">
                <a:moveTo>
                  <a:pt x="0" y="0"/>
                </a:moveTo>
                <a:lnTo>
                  <a:pt x="2622218" y="0"/>
                </a:lnTo>
                <a:lnTo>
                  <a:pt x="2622218" y="1747718"/>
                </a:lnTo>
                <a:lnTo>
                  <a:pt x="0" y="1747718"/>
                </a:lnTo>
                <a:lnTo>
                  <a:pt x="0" y="0"/>
                </a:lnTo>
                <a:close/>
              </a:path>
            </a:pathLst>
          </a:custGeom>
          <a:blipFill>
            <a:blip r:embed="rId6"/>
            <a:stretch>
              <a:fillRect l="0" t="0" r="0" b="0"/>
            </a:stretch>
          </a:blipFill>
        </p:spPr>
      </p:sp>
      <p:sp>
        <p:nvSpPr>
          <p:cNvPr name="Freeform 71" id="71"/>
          <p:cNvSpPr/>
          <p:nvPr/>
        </p:nvSpPr>
        <p:spPr>
          <a:xfrm flipH="false" flipV="false" rot="0">
            <a:off x="14777810" y="6152973"/>
            <a:ext cx="3510190" cy="2339555"/>
          </a:xfrm>
          <a:custGeom>
            <a:avLst/>
            <a:gdLst/>
            <a:ahLst/>
            <a:cxnLst/>
            <a:rect r="r" b="b" t="t" l="l"/>
            <a:pathLst>
              <a:path h="2339555" w="3510190">
                <a:moveTo>
                  <a:pt x="0" y="0"/>
                </a:moveTo>
                <a:lnTo>
                  <a:pt x="3510190" y="0"/>
                </a:lnTo>
                <a:lnTo>
                  <a:pt x="3510190" y="2339556"/>
                </a:lnTo>
                <a:lnTo>
                  <a:pt x="0" y="2339556"/>
                </a:lnTo>
                <a:lnTo>
                  <a:pt x="0" y="0"/>
                </a:lnTo>
                <a:close/>
              </a:path>
            </a:pathLst>
          </a:custGeom>
          <a:blipFill>
            <a:blip r:embed="rId7"/>
            <a:stretch>
              <a:fillRect l="0" t="0" r="0" b="0"/>
            </a:stretch>
          </a:blipFill>
        </p:spPr>
      </p:sp>
      <p:sp>
        <p:nvSpPr>
          <p:cNvPr name="Freeform 72" id="72"/>
          <p:cNvSpPr/>
          <p:nvPr/>
        </p:nvSpPr>
        <p:spPr>
          <a:xfrm flipH="false" flipV="false" rot="0">
            <a:off x="14935135" y="8353137"/>
            <a:ext cx="3352865" cy="1885987"/>
          </a:xfrm>
          <a:custGeom>
            <a:avLst/>
            <a:gdLst/>
            <a:ahLst/>
            <a:cxnLst/>
            <a:rect r="r" b="b" t="t" l="l"/>
            <a:pathLst>
              <a:path h="1885987" w="3352865">
                <a:moveTo>
                  <a:pt x="0" y="0"/>
                </a:moveTo>
                <a:lnTo>
                  <a:pt x="3352865" y="0"/>
                </a:lnTo>
                <a:lnTo>
                  <a:pt x="3352865" y="1885987"/>
                </a:lnTo>
                <a:lnTo>
                  <a:pt x="0" y="1885987"/>
                </a:lnTo>
                <a:lnTo>
                  <a:pt x="0" y="0"/>
                </a:lnTo>
                <a:close/>
              </a:path>
            </a:pathLst>
          </a:custGeom>
          <a:blipFill>
            <a:blip r:embed="rId8"/>
            <a:stretch>
              <a:fillRect l="0" t="0" r="0" b="0"/>
            </a:stretch>
          </a:blipFill>
        </p:spPr>
      </p:sp>
      <p:sp>
        <p:nvSpPr>
          <p:cNvPr name="Freeform 73" id="73"/>
          <p:cNvSpPr/>
          <p:nvPr/>
        </p:nvSpPr>
        <p:spPr>
          <a:xfrm flipH="false" flipV="false" rot="0">
            <a:off x="10260707" y="8578254"/>
            <a:ext cx="4674428" cy="1730252"/>
          </a:xfrm>
          <a:custGeom>
            <a:avLst/>
            <a:gdLst/>
            <a:ahLst/>
            <a:cxnLst/>
            <a:rect r="r" b="b" t="t" l="l"/>
            <a:pathLst>
              <a:path h="1730252" w="4674428">
                <a:moveTo>
                  <a:pt x="0" y="0"/>
                </a:moveTo>
                <a:lnTo>
                  <a:pt x="4674428" y="0"/>
                </a:lnTo>
                <a:lnTo>
                  <a:pt x="4674428" y="1730252"/>
                </a:lnTo>
                <a:lnTo>
                  <a:pt x="0" y="1730252"/>
                </a:lnTo>
                <a:lnTo>
                  <a:pt x="0" y="0"/>
                </a:lnTo>
                <a:close/>
              </a:path>
            </a:pathLst>
          </a:custGeom>
          <a:blipFill>
            <a:blip r:embed="rId9"/>
            <a:stretch>
              <a:fillRect l="0" t="0" r="0" b="0"/>
            </a:stretch>
          </a:blipFill>
        </p:spPr>
      </p:sp>
      <p:sp>
        <p:nvSpPr>
          <p:cNvPr name="Freeform 74" id="74"/>
          <p:cNvSpPr/>
          <p:nvPr/>
        </p:nvSpPr>
        <p:spPr>
          <a:xfrm flipH="false" flipV="false" rot="0">
            <a:off x="7535138" y="8657955"/>
            <a:ext cx="2910671" cy="1821442"/>
          </a:xfrm>
          <a:custGeom>
            <a:avLst/>
            <a:gdLst/>
            <a:ahLst/>
            <a:cxnLst/>
            <a:rect r="r" b="b" t="t" l="l"/>
            <a:pathLst>
              <a:path h="1821442" w="2910671">
                <a:moveTo>
                  <a:pt x="0" y="0"/>
                </a:moveTo>
                <a:lnTo>
                  <a:pt x="2910670" y="0"/>
                </a:lnTo>
                <a:lnTo>
                  <a:pt x="2910670" y="1821442"/>
                </a:lnTo>
                <a:lnTo>
                  <a:pt x="0" y="1821442"/>
                </a:lnTo>
                <a:lnTo>
                  <a:pt x="0" y="0"/>
                </a:lnTo>
                <a:close/>
              </a:path>
            </a:pathLst>
          </a:custGeom>
          <a:blipFill>
            <a:blip r:embed="rId10"/>
            <a:stretch>
              <a:fillRect l="0" t="0" r="0" b="0"/>
            </a:stretch>
          </a:blipFill>
        </p:spPr>
      </p:sp>
      <p:sp>
        <p:nvSpPr>
          <p:cNvPr name="TextBox 75" id="75"/>
          <p:cNvSpPr txBox="true"/>
          <p:nvPr/>
        </p:nvSpPr>
        <p:spPr>
          <a:xfrm rot="0">
            <a:off x="1998638" y="792374"/>
            <a:ext cx="15969369" cy="491702"/>
          </a:xfrm>
          <a:prstGeom prst="rect">
            <a:avLst/>
          </a:prstGeom>
        </p:spPr>
        <p:txBody>
          <a:bodyPr anchor="t" rtlCol="false" tIns="0" lIns="0" bIns="0" rIns="0">
            <a:spAutoFit/>
          </a:bodyPr>
          <a:lstStyle/>
          <a:p>
            <a:pPr algn="l">
              <a:lnSpc>
                <a:spcPts val="3803"/>
              </a:lnSpc>
            </a:pPr>
            <a:r>
              <a:rPr lang="en-US" sz="3395" b="true">
                <a:solidFill>
                  <a:srgbClr val="1F2020"/>
                </a:solidFill>
                <a:latin typeface="Montserrat Bold"/>
                <a:ea typeface="Montserrat Bold"/>
                <a:cs typeface="Montserrat Bold"/>
                <a:sym typeface="Montserrat Bold"/>
              </a:rPr>
              <a:t>Africa’s Quantum Backbone: Roundtable Key Moves &amp; Breakthroughs</a:t>
            </a:r>
          </a:p>
        </p:txBody>
      </p:sp>
      <p:sp>
        <p:nvSpPr>
          <p:cNvPr name="TextBox 76" id="76"/>
          <p:cNvSpPr txBox="true"/>
          <p:nvPr/>
        </p:nvSpPr>
        <p:spPr>
          <a:xfrm rot="0">
            <a:off x="426422" y="9191355"/>
            <a:ext cx="6943921" cy="618491"/>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Poppins Bold"/>
                <a:ea typeface="Poppins Bold"/>
                <a:cs typeface="Poppins Bold"/>
                <a:sym typeface="Poppins Bold"/>
              </a:rPr>
              <a:t>U</a:t>
            </a:r>
            <a:r>
              <a:rPr lang="en-US" b="true" sz="3399">
                <a:solidFill>
                  <a:srgbClr val="000000"/>
                </a:solidFill>
                <a:latin typeface="Poppins Bold"/>
                <a:ea typeface="Poppins Bold"/>
                <a:cs typeface="Poppins Bold"/>
                <a:sym typeface="Poppins Bold"/>
              </a:rPr>
              <a:t>nify | Clarify | Influence | Fund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775566" y="8233433"/>
            <a:ext cx="1024867" cy="1024867"/>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FA4A4">
                    <a:alpha val="100000"/>
                  </a:srgbClr>
                </a:gs>
                <a:gs pos="50000">
                  <a:srgbClr val="305A72">
                    <a:alpha val="100000"/>
                  </a:srgbClr>
                </a:gs>
                <a:gs pos="100000">
                  <a:srgbClr val="1A3C5C">
                    <a:alpha val="100000"/>
                  </a:srgbClr>
                </a:gs>
              </a:gsLst>
              <a:lin ang="2700000"/>
            </a:gra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0" y="0"/>
            <a:ext cx="18288000" cy="1918668"/>
            <a:chOff x="0" y="0"/>
            <a:chExt cx="4816593" cy="505328"/>
          </a:xfrm>
        </p:grpSpPr>
        <p:sp>
          <p:nvSpPr>
            <p:cNvPr name="Freeform 6" id="6"/>
            <p:cNvSpPr/>
            <p:nvPr/>
          </p:nvSpPr>
          <p:spPr>
            <a:xfrm flipH="false" flipV="false" rot="0">
              <a:off x="0" y="0"/>
              <a:ext cx="4816592" cy="505328"/>
            </a:xfrm>
            <a:custGeom>
              <a:avLst/>
              <a:gdLst/>
              <a:ahLst/>
              <a:cxnLst/>
              <a:rect r="r" b="b" t="t" l="l"/>
              <a:pathLst>
                <a:path h="505328" w="4816592">
                  <a:moveTo>
                    <a:pt x="0" y="0"/>
                  </a:moveTo>
                  <a:lnTo>
                    <a:pt x="4816592" y="0"/>
                  </a:lnTo>
                  <a:lnTo>
                    <a:pt x="4816592" y="505328"/>
                  </a:lnTo>
                  <a:lnTo>
                    <a:pt x="0" y="505328"/>
                  </a:lnTo>
                  <a:close/>
                </a:path>
              </a:pathLst>
            </a:custGeom>
            <a:gradFill rotWithShape="true">
              <a:gsLst>
                <a:gs pos="0">
                  <a:srgbClr val="131313">
                    <a:alpha val="100000"/>
                  </a:srgbClr>
                </a:gs>
                <a:gs pos="33333">
                  <a:srgbClr val="307072">
                    <a:alpha val="100000"/>
                  </a:srgbClr>
                </a:gs>
                <a:gs pos="66667">
                  <a:srgbClr val="0A2021">
                    <a:alpha val="100000"/>
                  </a:srgbClr>
                </a:gs>
                <a:gs pos="100000">
                  <a:srgbClr val="07E3DC">
                    <a:alpha val="100000"/>
                  </a:srgbClr>
                </a:gs>
              </a:gsLst>
              <a:lin ang="2700000"/>
            </a:gradFill>
            <a:ln cap="sq">
              <a:noFill/>
              <a:prstDash val="solid"/>
              <a:miter/>
            </a:ln>
          </p:spPr>
        </p:sp>
        <p:sp>
          <p:nvSpPr>
            <p:cNvPr name="TextBox 7" id="7"/>
            <p:cNvSpPr txBox="true"/>
            <p:nvPr/>
          </p:nvSpPr>
          <p:spPr>
            <a:xfrm>
              <a:off x="0" y="-47625"/>
              <a:ext cx="4816593" cy="552953"/>
            </a:xfrm>
            <a:prstGeom prst="rect">
              <a:avLst/>
            </a:prstGeom>
          </p:spPr>
          <p:txBody>
            <a:bodyPr anchor="ctr" rtlCol="false" tIns="50800" lIns="50800" bIns="50800" rIns="50800"/>
            <a:lstStyle/>
            <a:p>
              <a:pPr algn="ctr" marL="0" indent="0" lvl="0">
                <a:lnSpc>
                  <a:spcPts val="2239"/>
                </a:lnSpc>
                <a:spcBef>
                  <a:spcPct val="0"/>
                </a:spcBef>
              </a:pPr>
            </a:p>
          </p:txBody>
        </p:sp>
      </p:grpSp>
      <p:sp>
        <p:nvSpPr>
          <p:cNvPr name="Freeform 8" id="8"/>
          <p:cNvSpPr/>
          <p:nvPr/>
        </p:nvSpPr>
        <p:spPr>
          <a:xfrm flipH="true" flipV="true" rot="10346456">
            <a:off x="1399309" y="4773900"/>
            <a:ext cx="21427359" cy="16206875"/>
          </a:xfrm>
          <a:custGeom>
            <a:avLst/>
            <a:gdLst/>
            <a:ahLst/>
            <a:cxnLst/>
            <a:rect r="r" b="b" t="t" l="l"/>
            <a:pathLst>
              <a:path h="16206875" w="21427359">
                <a:moveTo>
                  <a:pt x="21427359" y="16206875"/>
                </a:moveTo>
                <a:lnTo>
                  <a:pt x="0" y="16206875"/>
                </a:lnTo>
                <a:lnTo>
                  <a:pt x="0" y="0"/>
                </a:lnTo>
                <a:lnTo>
                  <a:pt x="21427359" y="0"/>
                </a:lnTo>
                <a:lnTo>
                  <a:pt x="21427359" y="16206875"/>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426422" y="476100"/>
            <a:ext cx="1508018" cy="848260"/>
          </a:xfrm>
          <a:custGeom>
            <a:avLst/>
            <a:gdLst/>
            <a:ahLst/>
            <a:cxnLst/>
            <a:rect r="r" b="b" t="t" l="l"/>
            <a:pathLst>
              <a:path h="848260" w="1508018">
                <a:moveTo>
                  <a:pt x="0" y="0"/>
                </a:moveTo>
                <a:lnTo>
                  <a:pt x="1508018" y="0"/>
                </a:lnTo>
                <a:lnTo>
                  <a:pt x="1508018" y="848260"/>
                </a:lnTo>
                <a:lnTo>
                  <a:pt x="0" y="848260"/>
                </a:lnTo>
                <a:lnTo>
                  <a:pt x="0" y="0"/>
                </a:lnTo>
                <a:close/>
              </a:path>
            </a:pathLst>
          </a:custGeom>
          <a:blipFill>
            <a:blip r:embed="rId4"/>
            <a:stretch>
              <a:fillRect l="0" t="0" r="0" b="0"/>
            </a:stretch>
          </a:blipFill>
        </p:spPr>
      </p:sp>
      <p:sp>
        <p:nvSpPr>
          <p:cNvPr name="Freeform 10" id="10"/>
          <p:cNvSpPr/>
          <p:nvPr/>
        </p:nvSpPr>
        <p:spPr>
          <a:xfrm flipH="false" flipV="false" rot="0">
            <a:off x="8011236" y="2540073"/>
            <a:ext cx="9340321" cy="5555881"/>
          </a:xfrm>
          <a:custGeom>
            <a:avLst/>
            <a:gdLst/>
            <a:ahLst/>
            <a:cxnLst/>
            <a:rect r="r" b="b" t="t" l="l"/>
            <a:pathLst>
              <a:path h="5555881" w="9340321">
                <a:moveTo>
                  <a:pt x="0" y="0"/>
                </a:moveTo>
                <a:lnTo>
                  <a:pt x="9340321" y="0"/>
                </a:lnTo>
                <a:lnTo>
                  <a:pt x="9340321" y="5555881"/>
                </a:lnTo>
                <a:lnTo>
                  <a:pt x="0" y="5555881"/>
                </a:lnTo>
                <a:lnTo>
                  <a:pt x="0" y="0"/>
                </a:lnTo>
                <a:close/>
              </a:path>
            </a:pathLst>
          </a:custGeom>
          <a:blipFill>
            <a:blip r:embed="rId5"/>
            <a:stretch>
              <a:fillRect l="0" t="0" r="0" b="0"/>
            </a:stretch>
          </a:blipFill>
        </p:spPr>
      </p:sp>
      <p:sp>
        <p:nvSpPr>
          <p:cNvPr name="Freeform 11" id="11"/>
          <p:cNvSpPr/>
          <p:nvPr/>
        </p:nvSpPr>
        <p:spPr>
          <a:xfrm flipH="false" flipV="false" rot="0">
            <a:off x="11501618" y="1664932"/>
            <a:ext cx="1872886" cy="1872886"/>
          </a:xfrm>
          <a:custGeom>
            <a:avLst/>
            <a:gdLst/>
            <a:ahLst/>
            <a:cxnLst/>
            <a:rect r="r" b="b" t="t" l="l"/>
            <a:pathLst>
              <a:path h="1872886" w="1872886">
                <a:moveTo>
                  <a:pt x="0" y="0"/>
                </a:moveTo>
                <a:lnTo>
                  <a:pt x="1872886" y="0"/>
                </a:lnTo>
                <a:lnTo>
                  <a:pt x="1872886" y="1872886"/>
                </a:lnTo>
                <a:lnTo>
                  <a:pt x="0" y="1872886"/>
                </a:lnTo>
                <a:lnTo>
                  <a:pt x="0" y="0"/>
                </a:lnTo>
                <a:close/>
              </a:path>
            </a:pathLst>
          </a:custGeom>
          <a:blipFill>
            <a:blip r:embed="rId6"/>
            <a:stretch>
              <a:fillRect l="0" t="0" r="0" b="0"/>
            </a:stretch>
          </a:blipFill>
        </p:spPr>
      </p:sp>
      <p:sp>
        <p:nvSpPr>
          <p:cNvPr name="Freeform 12" id="12"/>
          <p:cNvSpPr/>
          <p:nvPr/>
        </p:nvSpPr>
        <p:spPr>
          <a:xfrm flipH="false" flipV="false" rot="0">
            <a:off x="15778850" y="8100391"/>
            <a:ext cx="1925079" cy="1839767"/>
          </a:xfrm>
          <a:custGeom>
            <a:avLst/>
            <a:gdLst/>
            <a:ahLst/>
            <a:cxnLst/>
            <a:rect r="r" b="b" t="t" l="l"/>
            <a:pathLst>
              <a:path h="1839767" w="1925079">
                <a:moveTo>
                  <a:pt x="0" y="0"/>
                </a:moveTo>
                <a:lnTo>
                  <a:pt x="1925079" y="0"/>
                </a:lnTo>
                <a:lnTo>
                  <a:pt x="1925079" y="1839767"/>
                </a:lnTo>
                <a:lnTo>
                  <a:pt x="0" y="1839767"/>
                </a:lnTo>
                <a:lnTo>
                  <a:pt x="0" y="0"/>
                </a:lnTo>
                <a:close/>
              </a:path>
            </a:pathLst>
          </a:custGeom>
          <a:blipFill>
            <a:blip r:embed="rId7"/>
            <a:stretch>
              <a:fillRect l="0" t="0" r="0" b="0"/>
            </a:stretch>
          </a:blipFill>
        </p:spPr>
      </p:sp>
      <p:sp>
        <p:nvSpPr>
          <p:cNvPr name="Freeform 13" id="13"/>
          <p:cNvSpPr/>
          <p:nvPr/>
        </p:nvSpPr>
        <p:spPr>
          <a:xfrm flipH="false" flipV="false" rot="0">
            <a:off x="10014272" y="7868617"/>
            <a:ext cx="4109202" cy="2418383"/>
          </a:xfrm>
          <a:custGeom>
            <a:avLst/>
            <a:gdLst/>
            <a:ahLst/>
            <a:cxnLst/>
            <a:rect r="r" b="b" t="t" l="l"/>
            <a:pathLst>
              <a:path h="2418383" w="4109202">
                <a:moveTo>
                  <a:pt x="0" y="0"/>
                </a:moveTo>
                <a:lnTo>
                  <a:pt x="4109202" y="0"/>
                </a:lnTo>
                <a:lnTo>
                  <a:pt x="4109202" y="2418383"/>
                </a:lnTo>
                <a:lnTo>
                  <a:pt x="0" y="2418383"/>
                </a:lnTo>
                <a:lnTo>
                  <a:pt x="0" y="0"/>
                </a:lnTo>
                <a:close/>
              </a:path>
            </a:pathLst>
          </a:custGeom>
          <a:blipFill>
            <a:blip r:embed="rId8"/>
            <a:stretch>
              <a:fillRect l="0" t="0" r="0" b="0"/>
            </a:stretch>
          </a:blipFill>
        </p:spPr>
      </p:sp>
      <p:sp>
        <p:nvSpPr>
          <p:cNvPr name="Freeform 14" id="14"/>
          <p:cNvSpPr/>
          <p:nvPr/>
        </p:nvSpPr>
        <p:spPr>
          <a:xfrm flipH="false" flipV="false" rot="0">
            <a:off x="14199674" y="8003746"/>
            <a:ext cx="1579176" cy="2142811"/>
          </a:xfrm>
          <a:custGeom>
            <a:avLst/>
            <a:gdLst/>
            <a:ahLst/>
            <a:cxnLst/>
            <a:rect r="r" b="b" t="t" l="l"/>
            <a:pathLst>
              <a:path h="2142811" w="1579176">
                <a:moveTo>
                  <a:pt x="0" y="0"/>
                </a:moveTo>
                <a:lnTo>
                  <a:pt x="1579176" y="0"/>
                </a:lnTo>
                <a:lnTo>
                  <a:pt x="1579176" y="2142811"/>
                </a:lnTo>
                <a:lnTo>
                  <a:pt x="0" y="2142811"/>
                </a:lnTo>
                <a:lnTo>
                  <a:pt x="0" y="0"/>
                </a:lnTo>
                <a:close/>
              </a:path>
            </a:pathLst>
          </a:custGeom>
          <a:blipFill>
            <a:blip r:embed="rId9"/>
            <a:stretch>
              <a:fillRect l="0" t="0" r="0" b="0"/>
            </a:stretch>
          </a:blipFill>
        </p:spPr>
      </p:sp>
      <p:sp>
        <p:nvSpPr>
          <p:cNvPr name="Freeform 15" id="15"/>
          <p:cNvSpPr/>
          <p:nvPr/>
        </p:nvSpPr>
        <p:spPr>
          <a:xfrm flipH="false" flipV="false" rot="0">
            <a:off x="6279399" y="8477230"/>
            <a:ext cx="3463674" cy="1809770"/>
          </a:xfrm>
          <a:custGeom>
            <a:avLst/>
            <a:gdLst/>
            <a:ahLst/>
            <a:cxnLst/>
            <a:rect r="r" b="b" t="t" l="l"/>
            <a:pathLst>
              <a:path h="1809770" w="3463674">
                <a:moveTo>
                  <a:pt x="0" y="0"/>
                </a:moveTo>
                <a:lnTo>
                  <a:pt x="3463674" y="0"/>
                </a:lnTo>
                <a:lnTo>
                  <a:pt x="3463674" y="1809770"/>
                </a:lnTo>
                <a:lnTo>
                  <a:pt x="0" y="1809770"/>
                </a:lnTo>
                <a:lnTo>
                  <a:pt x="0" y="0"/>
                </a:lnTo>
                <a:close/>
              </a:path>
            </a:pathLst>
          </a:custGeom>
          <a:blipFill>
            <a:blip r:embed="rId10"/>
            <a:stretch>
              <a:fillRect l="0" t="0" r="0" b="0"/>
            </a:stretch>
          </a:blipFill>
        </p:spPr>
      </p:sp>
      <p:sp>
        <p:nvSpPr>
          <p:cNvPr name="Freeform 16" id="16"/>
          <p:cNvSpPr/>
          <p:nvPr/>
        </p:nvSpPr>
        <p:spPr>
          <a:xfrm flipH="false" flipV="false" rot="0">
            <a:off x="13723789" y="1374773"/>
            <a:ext cx="2530946" cy="1226602"/>
          </a:xfrm>
          <a:custGeom>
            <a:avLst/>
            <a:gdLst/>
            <a:ahLst/>
            <a:cxnLst/>
            <a:rect r="r" b="b" t="t" l="l"/>
            <a:pathLst>
              <a:path h="1226602" w="2530946">
                <a:moveTo>
                  <a:pt x="0" y="0"/>
                </a:moveTo>
                <a:lnTo>
                  <a:pt x="2530946" y="0"/>
                </a:lnTo>
                <a:lnTo>
                  <a:pt x="2530946" y="1226602"/>
                </a:lnTo>
                <a:lnTo>
                  <a:pt x="0" y="1226602"/>
                </a:lnTo>
                <a:lnTo>
                  <a:pt x="0" y="0"/>
                </a:lnTo>
                <a:close/>
              </a:path>
            </a:pathLst>
          </a:custGeom>
          <a:blipFill>
            <a:blip r:embed="rId11"/>
            <a:stretch>
              <a:fillRect l="0" t="0" r="0" b="0"/>
            </a:stretch>
          </a:blipFill>
        </p:spPr>
      </p:sp>
      <p:sp>
        <p:nvSpPr>
          <p:cNvPr name="TextBox 17" id="17"/>
          <p:cNvSpPr txBox="true"/>
          <p:nvPr/>
        </p:nvSpPr>
        <p:spPr>
          <a:xfrm rot="0">
            <a:off x="2234954" y="722987"/>
            <a:ext cx="15839689" cy="491745"/>
          </a:xfrm>
          <a:prstGeom prst="rect">
            <a:avLst/>
          </a:prstGeom>
        </p:spPr>
        <p:txBody>
          <a:bodyPr anchor="t" rtlCol="false" tIns="0" lIns="0" bIns="0" rIns="0">
            <a:spAutoFit/>
          </a:bodyPr>
          <a:lstStyle/>
          <a:p>
            <a:pPr algn="l">
              <a:lnSpc>
                <a:spcPts val="3808"/>
              </a:lnSpc>
            </a:pPr>
            <a:r>
              <a:rPr lang="en-US" sz="3400" b="true">
                <a:solidFill>
                  <a:srgbClr val="FFFFFF"/>
                </a:solidFill>
                <a:latin typeface="Montserrat Bold"/>
                <a:ea typeface="Montserrat Bold"/>
                <a:cs typeface="Montserrat Bold"/>
                <a:sym typeface="Montserrat Bold"/>
              </a:rPr>
              <a:t>Africa’s Quantum Backbone: We Show Up. We Build. We Represent.</a:t>
            </a:r>
          </a:p>
        </p:txBody>
      </p:sp>
      <p:sp>
        <p:nvSpPr>
          <p:cNvPr name="TextBox 18" id="18"/>
          <p:cNvSpPr txBox="true"/>
          <p:nvPr/>
        </p:nvSpPr>
        <p:spPr>
          <a:xfrm rot="0">
            <a:off x="631433" y="3245845"/>
            <a:ext cx="8168545" cy="3720226"/>
          </a:xfrm>
          <a:prstGeom prst="rect">
            <a:avLst/>
          </a:prstGeom>
        </p:spPr>
        <p:txBody>
          <a:bodyPr anchor="t" rtlCol="false" tIns="0" lIns="0" bIns="0" rIns="0">
            <a:spAutoFit/>
          </a:bodyPr>
          <a:lstStyle/>
          <a:p>
            <a:pPr algn="l">
              <a:lnSpc>
                <a:spcPts val="2323"/>
              </a:lnSpc>
            </a:pPr>
            <a:r>
              <a:rPr lang="en-US" sz="1659" b="true">
                <a:solidFill>
                  <a:srgbClr val="000000"/>
                </a:solidFill>
                <a:latin typeface="Poppins Bold"/>
                <a:ea typeface="Poppins Bold"/>
                <a:cs typeface="Poppins Bold"/>
                <a:sym typeface="Poppins Bold"/>
              </a:rPr>
              <a:t>Build a Power Network</a:t>
            </a:r>
          </a:p>
          <a:p>
            <a:pPr algn="l" marL="358270" indent="-179135" lvl="1">
              <a:lnSpc>
                <a:spcPts val="2323"/>
              </a:lnSpc>
              <a:spcBef>
                <a:spcPct val="0"/>
              </a:spcBef>
              <a:buFont typeface="Arial"/>
              <a:buChar char="•"/>
            </a:pPr>
            <a:r>
              <a:rPr lang="en-US" sz="1659">
                <a:solidFill>
                  <a:srgbClr val="000000"/>
                </a:solidFill>
                <a:latin typeface="Poppins"/>
                <a:ea typeface="Poppins"/>
                <a:cs typeface="Poppins"/>
                <a:sym typeface="Poppins"/>
              </a:rPr>
              <a:t> Unites Africa’s quantum minds—research, policy, industry, education—into one force. 9+ country coordination. Bi-weekly execution. No silos. One mission.</a:t>
            </a:r>
          </a:p>
          <a:p>
            <a:pPr algn="l">
              <a:lnSpc>
                <a:spcPts val="2323"/>
              </a:lnSpc>
              <a:spcBef>
                <a:spcPct val="0"/>
              </a:spcBef>
            </a:pPr>
          </a:p>
          <a:p>
            <a:pPr algn="l">
              <a:lnSpc>
                <a:spcPts val="2323"/>
              </a:lnSpc>
              <a:spcBef>
                <a:spcPct val="0"/>
              </a:spcBef>
            </a:pPr>
            <a:r>
              <a:rPr lang="en-US" b="true" sz="1659">
                <a:solidFill>
                  <a:srgbClr val="000000"/>
                </a:solidFill>
                <a:latin typeface="Poppins Bold"/>
                <a:ea typeface="Poppins Bold"/>
                <a:cs typeface="Poppins Bold"/>
                <a:sym typeface="Poppins Bold"/>
              </a:rPr>
              <a:t>Back African Innovation</a:t>
            </a:r>
          </a:p>
          <a:p>
            <a:pPr algn="l" marL="358270" indent="-179135" lvl="1">
              <a:lnSpc>
                <a:spcPts val="2323"/>
              </a:lnSpc>
              <a:spcBef>
                <a:spcPct val="0"/>
              </a:spcBef>
              <a:buFont typeface="Arial"/>
              <a:buChar char="•"/>
            </a:pPr>
            <a:r>
              <a:rPr lang="en-US" sz="1659">
                <a:solidFill>
                  <a:srgbClr val="000000"/>
                </a:solidFill>
                <a:latin typeface="Poppins"/>
                <a:ea typeface="Poppins"/>
                <a:cs typeface="Poppins"/>
                <a:sym typeface="Poppins"/>
              </a:rPr>
              <a:t> We scale talent, shape policy, and champion Africa-led quantum solutions reshaping the global arena.</a:t>
            </a:r>
          </a:p>
          <a:p>
            <a:pPr algn="l">
              <a:lnSpc>
                <a:spcPts val="2323"/>
              </a:lnSpc>
              <a:spcBef>
                <a:spcPct val="0"/>
              </a:spcBef>
            </a:pPr>
          </a:p>
          <a:p>
            <a:pPr algn="l">
              <a:lnSpc>
                <a:spcPts val="2323"/>
              </a:lnSpc>
              <a:spcBef>
                <a:spcPct val="0"/>
              </a:spcBef>
            </a:pPr>
            <a:r>
              <a:rPr lang="en-US" b="true" sz="1659">
                <a:solidFill>
                  <a:srgbClr val="000000"/>
                </a:solidFill>
                <a:latin typeface="Poppins Bold"/>
                <a:ea typeface="Poppins Bold"/>
                <a:cs typeface="Poppins Bold"/>
                <a:sym typeface="Poppins Bold"/>
              </a:rPr>
              <a:t>Plug Africa Into the World</a:t>
            </a:r>
          </a:p>
          <a:p>
            <a:pPr algn="l" marL="358270" indent="-179135" lvl="1">
              <a:lnSpc>
                <a:spcPts val="2323"/>
              </a:lnSpc>
              <a:spcBef>
                <a:spcPct val="0"/>
              </a:spcBef>
              <a:buFont typeface="Arial"/>
              <a:buChar char="•"/>
            </a:pPr>
            <a:r>
              <a:rPr lang="en-US" sz="1659">
                <a:solidFill>
                  <a:srgbClr val="000000"/>
                </a:solidFill>
                <a:latin typeface="Poppins"/>
                <a:ea typeface="Poppins"/>
                <a:cs typeface="Poppins"/>
                <a:sym typeface="Poppins"/>
              </a:rPr>
              <a:t> AQC is the bridge—linking Africa to global standards, diaspora, and partners. From IYQ to WEF, we lead.</a:t>
            </a:r>
          </a:p>
          <a:p>
            <a:pPr algn="l">
              <a:lnSpc>
                <a:spcPts val="2323"/>
              </a:lnSpc>
              <a:spcBef>
                <a:spcPct val="0"/>
              </a:spcBef>
            </a:pPr>
          </a:p>
        </p:txBody>
      </p:sp>
      <p:sp>
        <p:nvSpPr>
          <p:cNvPr name="TextBox 19" id="19"/>
          <p:cNvSpPr txBox="true"/>
          <p:nvPr/>
        </p:nvSpPr>
        <p:spPr>
          <a:xfrm rot="0">
            <a:off x="631433" y="6869135"/>
            <a:ext cx="7803812" cy="2671110"/>
          </a:xfrm>
          <a:prstGeom prst="rect">
            <a:avLst/>
          </a:prstGeom>
        </p:spPr>
        <p:txBody>
          <a:bodyPr anchor="t" rtlCol="false" tIns="0" lIns="0" bIns="0" rIns="0">
            <a:spAutoFit/>
          </a:bodyPr>
          <a:lstStyle/>
          <a:p>
            <a:pPr algn="l">
              <a:lnSpc>
                <a:spcPts val="2379"/>
              </a:lnSpc>
              <a:spcBef>
                <a:spcPct val="0"/>
              </a:spcBef>
            </a:pPr>
            <a:r>
              <a:rPr lang="en-US" b="true" sz="1699">
                <a:solidFill>
                  <a:srgbClr val="000000"/>
                </a:solidFill>
                <a:latin typeface="Poppins Bold"/>
                <a:ea typeface="Poppins Bold"/>
                <a:cs typeface="Poppins Bold"/>
                <a:sym typeface="Poppins Bold"/>
              </a:rPr>
              <a:t>Why AQC?</a:t>
            </a:r>
          </a:p>
          <a:p>
            <a:pPr algn="l">
              <a:lnSpc>
                <a:spcPts val="2379"/>
              </a:lnSpc>
              <a:spcBef>
                <a:spcPct val="0"/>
              </a:spcBef>
            </a:pPr>
            <a:r>
              <a:rPr lang="en-US" sz="1699">
                <a:solidFill>
                  <a:srgbClr val="000000"/>
                </a:solidFill>
                <a:latin typeface="Poppins"/>
                <a:ea typeface="Poppins"/>
                <a:cs typeface="Poppins"/>
                <a:sym typeface="Poppins"/>
              </a:rPr>
              <a:t> 🔗 25,000+ stakeholders reached during campaigns</a:t>
            </a:r>
          </a:p>
          <a:p>
            <a:pPr algn="l">
              <a:lnSpc>
                <a:spcPts val="2379"/>
              </a:lnSpc>
              <a:spcBef>
                <a:spcPct val="0"/>
              </a:spcBef>
            </a:pPr>
            <a:r>
              <a:rPr lang="en-US" sz="1699">
                <a:solidFill>
                  <a:srgbClr val="000000"/>
                </a:solidFill>
                <a:latin typeface="Poppins"/>
                <a:ea typeface="Poppins"/>
                <a:cs typeface="Poppins"/>
                <a:sym typeface="Poppins"/>
              </a:rPr>
              <a:t> 🧠 Bi-weekly sessions + 2 active working groups</a:t>
            </a:r>
          </a:p>
          <a:p>
            <a:pPr algn="l">
              <a:lnSpc>
                <a:spcPts val="2379"/>
              </a:lnSpc>
              <a:spcBef>
                <a:spcPct val="0"/>
              </a:spcBef>
            </a:pPr>
            <a:r>
              <a:rPr lang="en-US" sz="1699">
                <a:solidFill>
                  <a:srgbClr val="000000"/>
                </a:solidFill>
                <a:latin typeface="Poppins"/>
                <a:ea typeface="Poppins"/>
                <a:cs typeface="Poppins"/>
                <a:sym typeface="Poppins"/>
              </a:rPr>
              <a:t> 🌍 Active across WQD, IYQ, AUDA-NEPAD, WEF, IEC</a:t>
            </a:r>
          </a:p>
          <a:p>
            <a:pPr algn="l">
              <a:lnSpc>
                <a:spcPts val="2379"/>
              </a:lnSpc>
              <a:spcBef>
                <a:spcPct val="0"/>
              </a:spcBef>
            </a:pPr>
            <a:r>
              <a:rPr lang="en-US" sz="1699">
                <a:solidFill>
                  <a:srgbClr val="000000"/>
                </a:solidFill>
                <a:latin typeface="Poppins"/>
                <a:ea typeface="Poppins"/>
                <a:cs typeface="Poppins"/>
                <a:sym typeface="Poppins"/>
              </a:rPr>
              <a:t> 🤝 Trusted convenor: academia, industry, gov, investors</a:t>
            </a:r>
          </a:p>
          <a:p>
            <a:pPr algn="l">
              <a:lnSpc>
                <a:spcPts val="2379"/>
              </a:lnSpc>
              <a:spcBef>
                <a:spcPct val="0"/>
              </a:spcBef>
            </a:pPr>
          </a:p>
          <a:p>
            <a:pPr algn="l">
              <a:lnSpc>
                <a:spcPts val="2379"/>
              </a:lnSpc>
              <a:spcBef>
                <a:spcPct val="0"/>
              </a:spcBef>
            </a:pPr>
            <a:r>
              <a:rPr lang="en-US" b="true" sz="1699">
                <a:solidFill>
                  <a:srgbClr val="000000"/>
                </a:solidFill>
                <a:latin typeface="Poppins Bold"/>
                <a:ea typeface="Poppins Bold"/>
                <a:cs typeface="Poppins Bold"/>
                <a:sym typeface="Poppins Bold"/>
              </a:rPr>
              <a:t>Let’s Anchor Africa in the Quantum Future</a:t>
            </a:r>
          </a:p>
          <a:p>
            <a:pPr algn="l">
              <a:lnSpc>
                <a:spcPts val="2379"/>
              </a:lnSpc>
              <a:spcBef>
                <a:spcPct val="0"/>
              </a:spcBef>
            </a:pPr>
            <a:r>
              <a:rPr lang="en-US" b="true" sz="1699">
                <a:solidFill>
                  <a:srgbClr val="000000"/>
                </a:solidFill>
                <a:latin typeface="Poppins Bold"/>
                <a:ea typeface="Poppins Bold"/>
                <a:cs typeface="Poppins Bold"/>
                <a:sym typeface="Poppins Bold"/>
              </a:rPr>
              <a:t>Talent | Networks | Collaboration</a:t>
            </a:r>
          </a:p>
          <a:p>
            <a:pPr algn="l">
              <a:lnSpc>
                <a:spcPts val="2379"/>
              </a:lnSpc>
              <a:spcBef>
                <a:spcPct val="0"/>
              </a:spcBef>
            </a:pPr>
            <a:r>
              <a:rPr lang="en-US" b="true" sz="1699">
                <a:solidFill>
                  <a:srgbClr val="000000"/>
                </a:solidFill>
                <a:latin typeface="Poppins Bold"/>
                <a:ea typeface="Poppins Bold"/>
                <a:cs typeface="Poppins Bold"/>
                <a:sym typeface="Poppins Bold"/>
              </a:rPr>
              <a:t>Co-invest. Co-create. Collaborate. Now.</a:t>
            </a:r>
          </a:p>
        </p:txBody>
      </p:sp>
      <p:sp>
        <p:nvSpPr>
          <p:cNvPr name="TextBox 20" id="20"/>
          <p:cNvSpPr txBox="true"/>
          <p:nvPr/>
        </p:nvSpPr>
        <p:spPr>
          <a:xfrm rot="0">
            <a:off x="426422" y="2239742"/>
            <a:ext cx="6943921" cy="618491"/>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Poppins Bold"/>
                <a:ea typeface="Poppins Bold"/>
                <a:cs typeface="Poppins Bold"/>
                <a:sym typeface="Poppins Bold"/>
              </a:rPr>
              <a:t>U</a:t>
            </a:r>
            <a:r>
              <a:rPr lang="en-US" b="true" sz="3399">
                <a:solidFill>
                  <a:srgbClr val="000000"/>
                </a:solidFill>
                <a:latin typeface="Poppins Bold"/>
                <a:ea typeface="Poppins Bold"/>
                <a:cs typeface="Poppins Bold"/>
                <a:sym typeface="Poppins Bold"/>
              </a:rPr>
              <a:t>nify | Clarify | Influence | Fund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DAG5BXn9WYo</dc:identifier>
  <dcterms:modified xsi:type="dcterms:W3CDTF">2011-08-01T06:04:30Z</dcterms:modified>
  <cp:revision>1</cp:revision>
  <dc:title>AQC Quantum Crossroads at AfPS 2025</dc:title>
</cp:coreProperties>
</file>