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76" r:id="rId2"/>
    <p:sldId id="271" r:id="rId3"/>
    <p:sldId id="270" r:id="rId4"/>
    <p:sldId id="257" r:id="rId5"/>
    <p:sldId id="277" r:id="rId6"/>
    <p:sldId id="273" r:id="rId7"/>
    <p:sldId id="278" r:id="rId8"/>
    <p:sldId id="279" r:id="rId9"/>
    <p:sldId id="261" r:id="rId10"/>
    <p:sldId id="262" r:id="rId11"/>
    <p:sldId id="264" r:id="rId12"/>
    <p:sldId id="269" r:id="rId13"/>
    <p:sldId id="266" r:id="rId14"/>
    <p:sldId id="267" r:id="rId15"/>
    <p:sldId id="274" r:id="rId16"/>
    <p:sldId id="265"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87" d="100"/>
          <a:sy n="87" d="100"/>
        </p:scale>
        <p:origin x="40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A4B570-3A9B-44DE-9BDA-EEDB32463412}" type="datetimeFigureOut">
              <a:rPr lang="en-IN" smtClean="0"/>
              <a:t>17-11-2025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E27F73-771E-4477-8332-BEAC377B3EC5}" type="slidenum">
              <a:rPr lang="en-IN" smtClean="0"/>
              <a:t>‹#›</a:t>
            </a:fld>
            <a:endParaRPr lang="en-IN"/>
          </a:p>
        </p:txBody>
      </p:sp>
    </p:spTree>
    <p:extLst>
      <p:ext uri="{BB962C8B-B14F-4D97-AF65-F5344CB8AC3E}">
        <p14:creationId xmlns:p14="http://schemas.microsoft.com/office/powerpoint/2010/main" val="219949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BFE36472-68FF-49B9-ACC9-CBAFB9C9B1AA}" type="slidenum">
              <a:rPr lang="en-IN" smtClean="0"/>
              <a:t>1</a:t>
            </a:fld>
            <a:endParaRPr lang="en-IN"/>
          </a:p>
        </p:txBody>
      </p:sp>
    </p:spTree>
    <p:extLst>
      <p:ext uri="{BB962C8B-B14F-4D97-AF65-F5344CB8AC3E}">
        <p14:creationId xmlns:p14="http://schemas.microsoft.com/office/powerpoint/2010/main" val="10229591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BFE36472-68FF-49B9-ACC9-CBAFB9C9B1AA}" type="slidenum">
              <a:rPr lang="en-IN" smtClean="0"/>
              <a:t>16</a:t>
            </a:fld>
            <a:endParaRPr lang="en-IN"/>
          </a:p>
        </p:txBody>
      </p:sp>
    </p:spTree>
    <p:extLst>
      <p:ext uri="{BB962C8B-B14F-4D97-AF65-F5344CB8AC3E}">
        <p14:creationId xmlns:p14="http://schemas.microsoft.com/office/powerpoint/2010/main" val="2511459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IN" dirty="0">
                <a:latin typeface="Arial" panose="020B0604020202020204" pitchFamily="34" charset="0"/>
                <a:cs typeface="Arial" panose="020B0604020202020204" pitchFamily="34" charset="0"/>
              </a:rPr>
              <a:t>Komatiites are the hottest magma found on Earth. Highly magnesian ultramafic volcanic rocks formed mostly in Archean and Proterozoic. Here, this figure depicts </a:t>
            </a:r>
            <a:r>
              <a:rPr lang="en-US" sz="1200" b="0" i="0" u="none" strike="noStrike" kern="1200" baseline="0" dirty="0">
                <a:solidFill>
                  <a:schemeClr val="tx1"/>
                </a:solidFill>
                <a:latin typeface="+mn-lt"/>
                <a:ea typeface="+mn-ea"/>
                <a:cs typeface="+mn-cs"/>
              </a:rPr>
              <a:t>the depths and temperatures of melting of komatiites in a plume setting, as</a:t>
            </a:r>
            <a:r>
              <a:rPr lang="en-US" sz="1200" b="1"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inferred by Herzberg [1992]. Black lines show the pressure-temperature path experienced by a body of mantle as it ascends adiabatically towards the surface. The gray lines are the solidus and liquidus of KLB-1, a fertile </a:t>
            </a:r>
            <a:r>
              <a:rPr lang="en-IN" sz="1200" b="0" i="0" u="none" strike="noStrike" kern="1200" baseline="0" dirty="0">
                <a:solidFill>
                  <a:schemeClr val="tx1"/>
                </a:solidFill>
                <a:latin typeface="+mn-lt"/>
                <a:ea typeface="+mn-ea"/>
                <a:cs typeface="+mn-cs"/>
              </a:rPr>
              <a:t>mantle composition. </a:t>
            </a:r>
            <a:r>
              <a:rPr lang="en-US" sz="1200" b="0" i="0" u="none" strike="noStrike" kern="1200" baseline="0" dirty="0">
                <a:solidFill>
                  <a:schemeClr val="tx1"/>
                </a:solidFill>
                <a:latin typeface="+mn-lt"/>
                <a:ea typeface="+mn-ea"/>
                <a:cs typeface="+mn-cs"/>
              </a:rPr>
              <a:t>In the plume model, the oldest komatiites (Barberton at 3.5 Ga) record the highest mantle potential temperatures, while late Archean (2.7 Ga) Munro komatiites and Cretaceous (88 Ma) Gorgona komatiites are formed in progressively </a:t>
            </a:r>
            <a:r>
              <a:rPr lang="en-IN" sz="1200" b="0" i="0" u="none" strike="noStrike" kern="1200" baseline="0" dirty="0">
                <a:solidFill>
                  <a:schemeClr val="tx1"/>
                </a:solidFill>
                <a:latin typeface="+mn-lt"/>
                <a:ea typeface="+mn-ea"/>
                <a:cs typeface="+mn-cs"/>
              </a:rPr>
              <a:t>cooler mantle plumes. However, this model turned into a question by discovery of high SiO2 komatiites from </a:t>
            </a:r>
            <a:r>
              <a:rPr lang="en-IN" sz="1200" b="0" i="0" u="none" strike="noStrike" kern="1200" baseline="0" dirty="0" err="1">
                <a:solidFill>
                  <a:schemeClr val="tx1"/>
                </a:solidFill>
                <a:latin typeface="+mn-lt"/>
                <a:ea typeface="+mn-ea"/>
                <a:cs typeface="+mn-cs"/>
              </a:rPr>
              <a:t>Commondale</a:t>
            </a:r>
            <a:r>
              <a:rPr lang="en-IN" sz="1200" b="0" i="0" u="none" strike="noStrike" kern="1200" baseline="0" dirty="0">
                <a:solidFill>
                  <a:schemeClr val="tx1"/>
                </a:solidFill>
                <a:latin typeface="+mn-lt"/>
                <a:ea typeface="+mn-ea"/>
                <a:cs typeface="+mn-cs"/>
              </a:rPr>
              <a:t>. Increasing depth of melting induces the melting to lower SiO2 content and higher MgO and </a:t>
            </a:r>
            <a:r>
              <a:rPr lang="en-IN" sz="1200" b="0" i="0" u="none" strike="noStrike" kern="1200" baseline="0" dirty="0" err="1">
                <a:solidFill>
                  <a:schemeClr val="tx1"/>
                </a:solidFill>
                <a:latin typeface="+mn-lt"/>
                <a:ea typeface="+mn-ea"/>
                <a:cs typeface="+mn-cs"/>
              </a:rPr>
              <a:t>FeO</a:t>
            </a:r>
            <a:r>
              <a:rPr lang="en-IN" sz="1200" b="0" i="0" u="none" strike="noStrike" kern="1200" baseline="0" dirty="0">
                <a:solidFill>
                  <a:schemeClr val="tx1"/>
                </a:solidFill>
                <a:latin typeface="+mn-lt"/>
                <a:ea typeface="+mn-ea"/>
                <a:cs typeface="+mn-cs"/>
              </a:rPr>
              <a:t> bearing phases due to the shift of invariant point to the SiO2 undersaturated side of basalt </a:t>
            </a:r>
            <a:r>
              <a:rPr lang="en-IN" sz="1200" b="0" i="0" u="none" strike="noStrike" kern="1200" baseline="0" dirty="0" err="1">
                <a:solidFill>
                  <a:schemeClr val="tx1"/>
                </a:solidFill>
                <a:latin typeface="+mn-lt"/>
                <a:ea typeface="+mn-ea"/>
                <a:cs typeface="+mn-cs"/>
              </a:rPr>
              <a:t>teterahedron</a:t>
            </a:r>
            <a:r>
              <a:rPr lang="en-IN" sz="1200" b="0" i="0" u="none" strike="noStrike" kern="1200" baseline="0" dirty="0">
                <a:solidFill>
                  <a:schemeClr val="tx1"/>
                </a:solidFill>
                <a:latin typeface="+mn-lt"/>
                <a:ea typeface="+mn-ea"/>
                <a:cs typeface="+mn-cs"/>
              </a:rPr>
              <a:t>. So for generation of komatiitic magma do they actually need to that much depth? </a:t>
            </a:r>
            <a:endParaRPr lang="en-IN" dirty="0"/>
          </a:p>
        </p:txBody>
      </p:sp>
      <p:sp>
        <p:nvSpPr>
          <p:cNvPr id="4" name="Slide Number Placeholder 3"/>
          <p:cNvSpPr>
            <a:spLocks noGrp="1"/>
          </p:cNvSpPr>
          <p:nvPr>
            <p:ph type="sldNum" sz="quarter" idx="5"/>
          </p:nvPr>
        </p:nvSpPr>
        <p:spPr/>
        <p:txBody>
          <a:bodyPr/>
          <a:lstStyle/>
          <a:p>
            <a:fld id="{BFE36472-68FF-49B9-ACC9-CBAFB9C9B1AA}" type="slidenum">
              <a:rPr lang="en-IN" smtClean="0"/>
              <a:t>2</a:t>
            </a:fld>
            <a:endParaRPr lang="en-IN"/>
          </a:p>
        </p:txBody>
      </p:sp>
    </p:spTree>
    <p:extLst>
      <p:ext uri="{BB962C8B-B14F-4D97-AF65-F5344CB8AC3E}">
        <p14:creationId xmlns:p14="http://schemas.microsoft.com/office/powerpoint/2010/main" val="2938663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lphaLcParenBoth"/>
            </a:pPr>
            <a:r>
              <a:rPr lang="en-IN" sz="1200" dirty="0">
                <a:latin typeface="Arial" panose="020B0604020202020204" pitchFamily="34" charset="0"/>
                <a:cs typeface="Arial" panose="020B0604020202020204" pitchFamily="34" charset="0"/>
              </a:rPr>
              <a:t>Mantle hydration hypothesis explained assuming hydration by plate subduction in early Earth </a:t>
            </a:r>
            <a:r>
              <a:rPr lang="en-IN" sz="1200" i="1" dirty="0">
                <a:solidFill>
                  <a:srgbClr val="00B0F0"/>
                </a:solidFill>
                <a:latin typeface="Arial" panose="020B0604020202020204" pitchFamily="34" charset="0"/>
                <a:cs typeface="Arial" panose="020B0604020202020204" pitchFamily="34" charset="0"/>
              </a:rPr>
              <a:t>[Korenga, 2008a] </a:t>
            </a:r>
            <a:r>
              <a:rPr lang="en-IN" sz="1200" i="0" dirty="0">
                <a:solidFill>
                  <a:srgbClr val="00B0F0"/>
                </a:solidFill>
                <a:latin typeface="Arial" panose="020B0604020202020204" pitchFamily="34" charset="0"/>
                <a:cs typeface="Arial" panose="020B0604020202020204" pitchFamily="34" charset="0"/>
              </a:rPr>
              <a:t>(b)</a:t>
            </a:r>
            <a:r>
              <a:rPr lang="en-IN" sz="1200" dirty="0">
                <a:latin typeface="Arial" panose="020B0604020202020204" pitchFamily="34" charset="0"/>
                <a:cs typeface="Arial" panose="020B0604020202020204" pitchFamily="34" charset="0"/>
              </a:rPr>
              <a:t> Dehydration stiffening model affects the heat-flow scaling of early Earth explained by stagnant lid convection </a:t>
            </a:r>
            <a:r>
              <a:rPr lang="en-IN" sz="1200" i="1" dirty="0">
                <a:solidFill>
                  <a:srgbClr val="00B0F0"/>
                </a:solidFill>
                <a:latin typeface="Arial" panose="020B0604020202020204" pitchFamily="34" charset="0"/>
                <a:cs typeface="Arial" panose="020B0604020202020204" pitchFamily="34" charset="0"/>
              </a:rPr>
              <a:t>[Korenga, 2003] </a:t>
            </a:r>
          </a:p>
          <a:p>
            <a:pPr marL="0" indent="0">
              <a:buNone/>
            </a:pPr>
            <a:r>
              <a:rPr lang="en-IN" sz="1200" i="0" dirty="0">
                <a:solidFill>
                  <a:srgbClr val="00B0F0"/>
                </a:solidFill>
                <a:latin typeface="Arial" panose="020B0604020202020204" pitchFamily="34" charset="0"/>
                <a:cs typeface="Arial" panose="020B0604020202020204" pitchFamily="34" charset="0"/>
              </a:rPr>
              <a:t>A schematic diagram explains two models: plate tectonics vs. the stagnant lid. In the familiar plate tectonic model a plate subducts into the mantle and up here we are seeing a schematic structure of temperature – pressure of a planet where solidus and liquidus are drawn as a function of T and P of the planet. By the black line a piece of material is coming up through an adiabat. Once it crosses solidus during upwelling it starts melting. The </a:t>
            </a:r>
            <a:r>
              <a:rPr lang="en-IN" sz="1200" i="0" dirty="0" err="1">
                <a:solidFill>
                  <a:srgbClr val="00B0F0"/>
                </a:solidFill>
                <a:latin typeface="Arial" panose="020B0604020202020204" pitchFamily="34" charset="0"/>
                <a:cs typeface="Arial" panose="020B0604020202020204" pitchFamily="34" charset="0"/>
              </a:rPr>
              <a:t>gray</a:t>
            </a:r>
            <a:r>
              <a:rPr lang="en-IN" sz="1200" i="0" dirty="0">
                <a:solidFill>
                  <a:srgbClr val="00B0F0"/>
                </a:solidFill>
                <a:latin typeface="Arial" panose="020B0604020202020204" pitchFamily="34" charset="0"/>
                <a:cs typeface="Arial" panose="020B0604020202020204" pitchFamily="34" charset="0"/>
              </a:rPr>
              <a:t> area is where potentially we would have melt in the system. For the stagnant lid on the other hand a thick conductive lid which is not participating in the convection. So when a material comes up from the interior, it hits the conductive lid and cools off very rapidly, which eventually generates a lesser amount of melting. But we know that komatiite generates from higher degree of melting (</a:t>
            </a:r>
            <a:r>
              <a:rPr lang="en-IN" sz="1200" i="0" dirty="0" err="1">
                <a:solidFill>
                  <a:srgbClr val="00B0F0"/>
                </a:solidFill>
                <a:latin typeface="Arial" panose="020B0604020202020204" pitchFamily="34" charset="0"/>
                <a:cs typeface="Arial" panose="020B0604020202020204" pitchFamily="34" charset="0"/>
              </a:rPr>
              <a:t>atleast</a:t>
            </a:r>
            <a:r>
              <a:rPr lang="en-IN" sz="1200" i="0" dirty="0">
                <a:solidFill>
                  <a:srgbClr val="00B0F0"/>
                </a:solidFill>
                <a:latin typeface="Arial" panose="020B0604020202020204" pitchFamily="34" charset="0"/>
                <a:cs typeface="Arial" panose="020B0604020202020204" pitchFamily="34" charset="0"/>
              </a:rPr>
              <a:t> more that 40 %)</a:t>
            </a:r>
            <a:endParaRPr lang="en-IN" i="0" dirty="0"/>
          </a:p>
        </p:txBody>
      </p:sp>
      <p:sp>
        <p:nvSpPr>
          <p:cNvPr id="4" name="Slide Number Placeholder 3"/>
          <p:cNvSpPr>
            <a:spLocks noGrp="1"/>
          </p:cNvSpPr>
          <p:nvPr>
            <p:ph type="sldNum" sz="quarter" idx="5"/>
          </p:nvPr>
        </p:nvSpPr>
        <p:spPr/>
        <p:txBody>
          <a:bodyPr/>
          <a:lstStyle/>
          <a:p>
            <a:fld id="{BFE36472-68FF-49B9-ACC9-CBAFB9C9B1AA}" type="slidenum">
              <a:rPr lang="en-IN" smtClean="0"/>
              <a:t>3</a:t>
            </a:fld>
            <a:endParaRPr lang="en-IN"/>
          </a:p>
        </p:txBody>
      </p:sp>
    </p:spTree>
    <p:extLst>
      <p:ext uri="{BB962C8B-B14F-4D97-AF65-F5344CB8AC3E}">
        <p14:creationId xmlns:p14="http://schemas.microsoft.com/office/powerpoint/2010/main" val="4041449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dirty="0">
                <a:latin typeface="Arial" panose="020B0604020202020204" pitchFamily="34" charset="0"/>
                <a:cs typeface="Arial" panose="020B0604020202020204" pitchFamily="34" charset="0"/>
              </a:rPr>
              <a:t>Left figure explains the thermal history of the Earth. </a:t>
            </a:r>
            <a:r>
              <a:rPr lang="en-IN" sz="1200" b="0" i="0" u="none" strike="noStrike" kern="1200" baseline="0" dirty="0">
                <a:solidFill>
                  <a:schemeClr val="tx1"/>
                </a:solidFill>
                <a:latin typeface="+mn-lt"/>
                <a:ea typeface="+mn-ea"/>
                <a:cs typeface="+mn-cs"/>
              </a:rPr>
              <a:t>TP is the potential </a:t>
            </a:r>
            <a:r>
              <a:rPr lang="en-US" sz="1200" b="0" i="0" u="none" strike="noStrike" kern="1200" baseline="0" dirty="0">
                <a:solidFill>
                  <a:schemeClr val="tx1"/>
                </a:solidFill>
                <a:latin typeface="+mn-lt"/>
                <a:ea typeface="+mn-ea"/>
                <a:cs typeface="+mn-cs"/>
              </a:rPr>
              <a:t>temperature for ambient mantle. White circles are mantle potential temperatures derived by petrological modeling of </a:t>
            </a:r>
            <a:r>
              <a:rPr lang="en-IN" sz="1200" b="0" i="0" u="none" strike="noStrike" kern="1200" baseline="0" dirty="0">
                <a:solidFill>
                  <a:schemeClr val="tx1"/>
                </a:solidFill>
                <a:latin typeface="+mn-lt"/>
                <a:ea typeface="+mn-ea"/>
                <a:cs typeface="+mn-cs"/>
              </a:rPr>
              <a:t>basalts from Herzberg et al., 2010. Black lines are solutions </a:t>
            </a:r>
            <a:r>
              <a:rPr lang="en-US" sz="1200" b="0" i="0" u="none" strike="noStrike" kern="1200" baseline="0" dirty="0">
                <a:solidFill>
                  <a:schemeClr val="tx1"/>
                </a:solidFill>
                <a:latin typeface="+mn-lt"/>
                <a:ea typeface="+mn-ea"/>
                <a:cs typeface="+mn-cs"/>
              </a:rPr>
              <a:t>for stagnant lid and plate-tectonic models, respectively</a:t>
            </a:r>
          </a:p>
          <a:p>
            <a:r>
              <a:rPr lang="en-US" sz="1200" b="0" i="0" u="none" strike="noStrike" kern="1200" baseline="0" dirty="0">
                <a:solidFill>
                  <a:schemeClr val="tx1"/>
                </a:solidFill>
                <a:latin typeface="+mn-lt"/>
                <a:ea typeface="+mn-ea"/>
                <a:cs typeface="+mn-cs"/>
              </a:rPr>
              <a:t>(</a:t>
            </a:r>
            <a:r>
              <a:rPr lang="en-US" sz="1200" b="0" i="0" u="none" strike="noStrike" kern="1200" baseline="0" dirty="0" err="1">
                <a:solidFill>
                  <a:schemeClr val="tx1"/>
                </a:solidFill>
                <a:latin typeface="+mn-lt"/>
                <a:ea typeface="+mn-ea"/>
                <a:cs typeface="+mn-cs"/>
              </a:rPr>
              <a:t>Korenaga</a:t>
            </a:r>
            <a:r>
              <a:rPr lang="en-US" sz="1200" b="0" i="0" u="none" strike="noStrike" kern="1200" baseline="0" dirty="0">
                <a:solidFill>
                  <a:schemeClr val="tx1"/>
                </a:solidFill>
                <a:latin typeface="+mn-lt"/>
                <a:ea typeface="+mn-ea"/>
                <a:cs typeface="+mn-cs"/>
              </a:rPr>
              <a:t>, 2013); Ur(0) is the ratio of internal heat production to surface heat flux. Grey lines demonstrate the switchover from magma ocean cooling and crystallization to mantle heating by radioactive decay in the </a:t>
            </a:r>
            <a:r>
              <a:rPr lang="en-IN" sz="1200" b="0" i="0" u="none" strike="noStrike" kern="1200" baseline="0" dirty="0" err="1">
                <a:solidFill>
                  <a:schemeClr val="tx1"/>
                </a:solidFill>
                <a:latin typeface="+mn-lt"/>
                <a:ea typeface="+mn-ea"/>
                <a:cs typeface="+mn-cs"/>
              </a:rPr>
              <a:t>Hadean</a:t>
            </a:r>
            <a:r>
              <a:rPr lang="en-IN" sz="1200" b="0" i="0" u="none" strike="noStrike" kern="1200" baseline="0" dirty="0">
                <a:solidFill>
                  <a:schemeClr val="tx1"/>
                </a:solidFill>
                <a:latin typeface="+mn-lt"/>
                <a:ea typeface="+mn-ea"/>
                <a:cs typeface="+mn-cs"/>
              </a:rPr>
              <a:t>. There is great uncertainty in mantle potential temperature during the </a:t>
            </a:r>
            <a:r>
              <a:rPr lang="en-IN" sz="1200" b="0" i="0" u="none" strike="noStrike" kern="1200" baseline="0" dirty="0" err="1">
                <a:solidFill>
                  <a:schemeClr val="tx1"/>
                </a:solidFill>
                <a:latin typeface="+mn-lt"/>
                <a:ea typeface="+mn-ea"/>
                <a:cs typeface="+mn-cs"/>
              </a:rPr>
              <a:t>Hadean</a:t>
            </a:r>
            <a:r>
              <a:rPr lang="en-IN" sz="1200" b="0" i="0" u="none" strike="noStrike" kern="1200" baseline="0" dirty="0">
                <a:solidFill>
                  <a:schemeClr val="tx1"/>
                </a:solidFill>
                <a:latin typeface="+mn-lt"/>
                <a:ea typeface="+mn-ea"/>
                <a:cs typeface="+mn-cs"/>
              </a:rPr>
              <a:t>. </a:t>
            </a:r>
          </a:p>
          <a:p>
            <a:endParaRPr lang="en-IN" sz="1200" b="0" i="0" u="none" strike="noStrike" kern="1200" baseline="0" dirty="0">
              <a:solidFill>
                <a:schemeClr val="tx1"/>
              </a:solidFill>
              <a:latin typeface="+mn-lt"/>
              <a:ea typeface="+mn-ea"/>
              <a:cs typeface="+mn-cs"/>
            </a:endParaRPr>
          </a:p>
          <a:p>
            <a:r>
              <a:rPr lang="en-IN" sz="1200" b="0" i="0" u="none" strike="noStrike" kern="1200" baseline="0" dirty="0">
                <a:solidFill>
                  <a:schemeClr val="tx1"/>
                </a:solidFill>
                <a:latin typeface="+mn-lt"/>
                <a:ea typeface="+mn-ea"/>
                <a:cs typeface="+mn-cs"/>
              </a:rPr>
              <a:t>In the right diagram evolution of a planet explained which is located at 1 astronomical unit with an initial water mass of five times the current ocean mass on Earth. </a:t>
            </a:r>
            <a:r>
              <a:rPr lang="en-US" sz="1200" b="0" i="0" u="none" strike="noStrike" kern="1200" baseline="0" dirty="0">
                <a:solidFill>
                  <a:schemeClr val="tx1"/>
                </a:solidFill>
                <a:latin typeface="+mn-lt"/>
                <a:ea typeface="+mn-ea"/>
                <a:cs typeface="+mn-cs"/>
              </a:rPr>
              <a:t>The grey dotted lines in the bottom panel indicate the radiation limits. At ,0.7 Myr, the planetary radiation reaches the tropospheric radiation limit. After that, the heat flux from the magma ocean (MO) becomes constant. This results in rapid solidification at ,4 Myr</a:t>
            </a:r>
            <a:r>
              <a:rPr lang="en-IN" sz="1200" b="0" i="0" u="none" strike="noStrike" kern="1200" baseline="0" dirty="0">
                <a:solidFill>
                  <a:schemeClr val="tx1"/>
                </a:solidFill>
                <a:latin typeface="+mn-lt"/>
                <a:ea typeface="+mn-ea"/>
                <a:cs typeface="+mn-cs"/>
              </a:rPr>
              <a:t>. If you look carefully build up of atmospheric reservoir was at it’s peak at 4 Myr old planet.</a:t>
            </a:r>
          </a:p>
          <a:p>
            <a:endParaRPr lang="en-IN" sz="1200" dirty="0">
              <a:latin typeface="Arial" panose="020B0604020202020204" pitchFamily="34" charset="0"/>
              <a:cs typeface="Arial" panose="020B0604020202020204" pitchFamily="34" charset="0"/>
            </a:endParaRPr>
          </a:p>
          <a:p>
            <a:pPr marL="0" indent="0" algn="just">
              <a:buFont typeface="Arial" panose="020B0604020202020204" pitchFamily="34" charset="0"/>
              <a:buNone/>
            </a:pPr>
            <a:r>
              <a:rPr lang="en-IN" sz="1200" dirty="0">
                <a:latin typeface="Arial" panose="020B0604020202020204" pitchFamily="34" charset="0"/>
                <a:cs typeface="Arial" panose="020B0604020202020204" pitchFamily="34" charset="0"/>
              </a:rPr>
              <a:t>So, we can think that </a:t>
            </a:r>
            <a:r>
              <a:rPr lang="en-IN" sz="1200" dirty="0" err="1">
                <a:latin typeface="Arial" panose="020B0604020202020204" pitchFamily="34" charset="0"/>
                <a:cs typeface="Arial" panose="020B0604020202020204" pitchFamily="34" charset="0"/>
              </a:rPr>
              <a:t>Hadean</a:t>
            </a:r>
            <a:r>
              <a:rPr lang="en-IN" sz="1200" dirty="0">
                <a:latin typeface="Arial" panose="020B0604020202020204" pitchFamily="34" charset="0"/>
                <a:cs typeface="Arial" panose="020B0604020202020204" pitchFamily="34" charset="0"/>
              </a:rPr>
              <a:t> </a:t>
            </a:r>
            <a:r>
              <a:rPr lang="en-IN" sz="1200" dirty="0" err="1">
                <a:latin typeface="Arial" panose="020B0604020202020204" pitchFamily="34" charset="0"/>
                <a:cs typeface="Arial" panose="020B0604020202020204" pitchFamily="34" charset="0"/>
              </a:rPr>
              <a:t>ingassing</a:t>
            </a:r>
            <a:r>
              <a:rPr lang="en-IN" sz="1200" dirty="0">
                <a:latin typeface="Arial" panose="020B0604020202020204" pitchFamily="34" charset="0"/>
                <a:cs typeface="Arial" panose="020B0604020202020204" pitchFamily="34" charset="0"/>
              </a:rPr>
              <a:t> of volatiles like CO</a:t>
            </a:r>
            <a:r>
              <a:rPr lang="en-IN" sz="1200" baseline="-25000" dirty="0">
                <a:latin typeface="Arial" panose="020B0604020202020204" pitchFamily="34" charset="0"/>
                <a:cs typeface="Arial" panose="020B0604020202020204" pitchFamily="34" charset="0"/>
              </a:rPr>
              <a:t>2</a:t>
            </a:r>
            <a:r>
              <a:rPr lang="en-IN" sz="1200" dirty="0">
                <a:latin typeface="Arial" panose="020B0604020202020204" pitchFamily="34" charset="0"/>
                <a:cs typeface="Arial" panose="020B0604020202020204" pitchFamily="34" charset="0"/>
              </a:rPr>
              <a:t> and H</a:t>
            </a:r>
            <a:r>
              <a:rPr lang="en-IN" sz="1200" baseline="-25000" dirty="0">
                <a:latin typeface="Arial" panose="020B0604020202020204" pitchFamily="34" charset="0"/>
                <a:cs typeface="Arial" panose="020B0604020202020204" pitchFamily="34" charset="0"/>
              </a:rPr>
              <a:t>2</a:t>
            </a:r>
            <a:r>
              <a:rPr lang="en-IN" sz="1200" dirty="0">
                <a:latin typeface="Arial" panose="020B0604020202020204" pitchFamily="34" charset="0"/>
                <a:cs typeface="Arial" panose="020B0604020202020204" pitchFamily="34" charset="0"/>
              </a:rPr>
              <a:t>O in the mantle could participate in the genesis of Archaean ultramafic volcanic rock formation</a:t>
            </a:r>
            <a:endParaRPr lang="en-IN" dirty="0"/>
          </a:p>
        </p:txBody>
      </p:sp>
      <p:sp>
        <p:nvSpPr>
          <p:cNvPr id="4" name="Slide Number Placeholder 3"/>
          <p:cNvSpPr>
            <a:spLocks noGrp="1"/>
          </p:cNvSpPr>
          <p:nvPr>
            <p:ph type="sldNum" sz="quarter" idx="5"/>
          </p:nvPr>
        </p:nvSpPr>
        <p:spPr/>
        <p:txBody>
          <a:bodyPr/>
          <a:lstStyle/>
          <a:p>
            <a:fld id="{BFE36472-68FF-49B9-ACC9-CBAFB9C9B1AA}" type="slidenum">
              <a:rPr lang="en-IN" smtClean="0"/>
              <a:t>4</a:t>
            </a:fld>
            <a:endParaRPr lang="en-IN"/>
          </a:p>
        </p:txBody>
      </p:sp>
    </p:spTree>
    <p:extLst>
      <p:ext uri="{BB962C8B-B14F-4D97-AF65-F5344CB8AC3E}">
        <p14:creationId xmlns:p14="http://schemas.microsoft.com/office/powerpoint/2010/main" val="2998011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Though at a given pressure, water will remain in silicate liquids in greater concentration than will carbon dioxide ,</a:t>
            </a:r>
            <a:r>
              <a:rPr lang="en-IN" sz="1200" b="0" i="0" u="none" strike="noStrike" kern="1200" baseline="0" dirty="0">
                <a:solidFill>
                  <a:schemeClr val="tx1"/>
                </a:solidFill>
                <a:latin typeface="+mn-lt"/>
                <a:ea typeface="+mn-ea"/>
                <a:cs typeface="+mn-cs"/>
              </a:rPr>
              <a:t>a</a:t>
            </a:r>
            <a:r>
              <a:rPr lang="en-IN" dirty="0"/>
              <a:t>t a certain depth from the top surface of the magma ocean, both water and CO2 remain in solution in silicate melts at quantities greater than 10 wt.%. CO2 and water saturation </a:t>
            </a:r>
            <a:r>
              <a:rPr lang="en-US" sz="1200" b="0" i="0" u="none" strike="noStrike" kern="1200" baseline="0" dirty="0">
                <a:solidFill>
                  <a:schemeClr val="tx1"/>
                </a:solidFill>
                <a:latin typeface="+mn-lt"/>
                <a:ea typeface="+mn-ea"/>
                <a:cs typeface="+mn-cs"/>
              </a:rPr>
              <a:t>data are taken from Papale (1997) and yield the following equations for the atmospheric partial pressures of water pH2O and carbon dioxide pCO2 [Pa] as a function of the magma ocean </a:t>
            </a:r>
            <a:r>
              <a:rPr lang="en-IN" sz="1200" b="0" i="0" u="none" strike="noStrike" kern="1200" baseline="0" dirty="0">
                <a:solidFill>
                  <a:schemeClr val="tx1"/>
                </a:solidFill>
                <a:latin typeface="+mn-lt"/>
                <a:ea typeface="+mn-ea"/>
                <a:cs typeface="+mn-cs"/>
              </a:rPr>
              <a:t>dissolved water H2O</a:t>
            </a:r>
            <a:r>
              <a:rPr lang="en-IN" sz="1200" b="0" i="0" u="none" strike="noStrike" kern="1200" baseline="-25000" dirty="0">
                <a:solidFill>
                  <a:schemeClr val="tx1"/>
                </a:solidFill>
                <a:latin typeface="+mn-lt"/>
                <a:ea typeface="+mn-ea"/>
                <a:cs typeface="+mn-cs"/>
              </a:rPr>
              <a:t>magma</a:t>
            </a:r>
            <a:r>
              <a:rPr lang="en-IN" sz="1200" b="0" i="0" u="none" strike="noStrike" kern="1200" baseline="0" dirty="0">
                <a:solidFill>
                  <a:schemeClr val="tx1"/>
                </a:solidFill>
                <a:latin typeface="+mn-lt"/>
                <a:ea typeface="+mn-ea"/>
                <a:cs typeface="+mn-cs"/>
              </a:rPr>
              <a:t> and carbon dioxide CO2</a:t>
            </a:r>
            <a:r>
              <a:rPr lang="en-IN" sz="1200" b="0" i="0" u="none" strike="noStrike" kern="1200" baseline="-25000" dirty="0">
                <a:solidFill>
                  <a:schemeClr val="tx1"/>
                </a:solidFill>
                <a:latin typeface="+mn-lt"/>
                <a:ea typeface="+mn-ea"/>
                <a:cs typeface="+mn-cs"/>
              </a:rPr>
              <a:t>magma</a:t>
            </a:r>
            <a:r>
              <a:rPr lang="en-IN" sz="1200" b="0" i="0" u="none" strike="noStrike" kern="1200" baseline="0" dirty="0">
                <a:solidFill>
                  <a:schemeClr val="tx1"/>
                </a:solidFill>
                <a:latin typeface="+mn-lt"/>
                <a:ea typeface="+mn-ea"/>
                <a:cs typeface="+mn-cs"/>
              </a:rPr>
              <a:t> [wt.%] contents.</a:t>
            </a:r>
            <a:endParaRPr lang="en-IN" dirty="0"/>
          </a:p>
        </p:txBody>
      </p:sp>
      <p:sp>
        <p:nvSpPr>
          <p:cNvPr id="4" name="Slide Number Placeholder 3"/>
          <p:cNvSpPr>
            <a:spLocks noGrp="1"/>
          </p:cNvSpPr>
          <p:nvPr>
            <p:ph type="sldNum" sz="quarter" idx="5"/>
          </p:nvPr>
        </p:nvSpPr>
        <p:spPr/>
        <p:txBody>
          <a:bodyPr/>
          <a:lstStyle/>
          <a:p>
            <a:fld id="{BFE36472-68FF-49B9-ACC9-CBAFB9C9B1AA}" type="slidenum">
              <a:rPr lang="en-IN" smtClean="0"/>
              <a:t>6</a:t>
            </a:fld>
            <a:endParaRPr lang="en-IN"/>
          </a:p>
        </p:txBody>
      </p:sp>
    </p:spTree>
    <p:extLst>
      <p:ext uri="{BB962C8B-B14F-4D97-AF65-F5344CB8AC3E}">
        <p14:creationId xmlns:p14="http://schemas.microsoft.com/office/powerpoint/2010/main" val="10349116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These are two representative backscattered electron images of our run products. Euhedral grain boundaries define equilibrium during experiments. In the left diagram inclusions in both olivine and orthopyroxenes suggest that they are forming simultaneously. Left diagram is a representation of liquidus phase crystallisation experiment where one olivine grain is in equilibrium with remaining partial melt. All the quenched laths are olivine in composition. </a:t>
            </a:r>
          </a:p>
        </p:txBody>
      </p:sp>
      <p:sp>
        <p:nvSpPr>
          <p:cNvPr id="4" name="Slide Number Placeholder 3"/>
          <p:cNvSpPr>
            <a:spLocks noGrp="1"/>
          </p:cNvSpPr>
          <p:nvPr>
            <p:ph type="sldNum" sz="quarter" idx="5"/>
          </p:nvPr>
        </p:nvSpPr>
        <p:spPr/>
        <p:txBody>
          <a:bodyPr/>
          <a:lstStyle/>
          <a:p>
            <a:fld id="{BFE36472-68FF-49B9-ACC9-CBAFB9C9B1AA}" type="slidenum">
              <a:rPr lang="en-IN" smtClean="0"/>
              <a:t>9</a:t>
            </a:fld>
            <a:endParaRPr lang="en-IN"/>
          </a:p>
        </p:txBody>
      </p:sp>
    </p:spTree>
    <p:extLst>
      <p:ext uri="{BB962C8B-B14F-4D97-AF65-F5344CB8AC3E}">
        <p14:creationId xmlns:p14="http://schemas.microsoft.com/office/powerpoint/2010/main" val="21147993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dirty="0">
                <a:latin typeface="Arial" panose="020B0604020202020204" pitchFamily="34" charset="0"/>
                <a:cs typeface="Arial" panose="020B0604020202020204" pitchFamily="34" charset="0"/>
              </a:rPr>
              <a:t>Major oxide comparison of experimentally derived melt compositions in this study with komatiites and </a:t>
            </a:r>
            <a:r>
              <a:rPr lang="en-IN" sz="1200" dirty="0" err="1">
                <a:latin typeface="Arial" panose="020B0604020202020204" pitchFamily="34" charset="0"/>
                <a:cs typeface="Arial" panose="020B0604020202020204" pitchFamily="34" charset="0"/>
              </a:rPr>
              <a:t>picrites</a:t>
            </a:r>
            <a:r>
              <a:rPr lang="en-IN" sz="1200" dirty="0">
                <a:latin typeface="Arial" panose="020B0604020202020204" pitchFamily="34" charset="0"/>
                <a:cs typeface="Arial" panose="020B0604020202020204" pitchFamily="34" charset="0"/>
              </a:rPr>
              <a:t> from four different cratons.  See the striking similarities between partial melt compositions derived from this study and komatiites reported from the West Australian Craton and Baltic Shield. </a:t>
            </a:r>
            <a:endParaRPr lang="en-IN" dirty="0"/>
          </a:p>
        </p:txBody>
      </p:sp>
      <p:sp>
        <p:nvSpPr>
          <p:cNvPr id="4" name="Slide Number Placeholder 3"/>
          <p:cNvSpPr>
            <a:spLocks noGrp="1"/>
          </p:cNvSpPr>
          <p:nvPr>
            <p:ph type="sldNum" sz="quarter" idx="5"/>
          </p:nvPr>
        </p:nvSpPr>
        <p:spPr/>
        <p:txBody>
          <a:bodyPr/>
          <a:lstStyle/>
          <a:p>
            <a:fld id="{BFE36472-68FF-49B9-ACC9-CBAFB9C9B1AA}" type="slidenum">
              <a:rPr lang="en-IN" smtClean="0"/>
              <a:t>10</a:t>
            </a:fld>
            <a:endParaRPr lang="en-IN"/>
          </a:p>
        </p:txBody>
      </p:sp>
    </p:spTree>
    <p:extLst>
      <p:ext uri="{BB962C8B-B14F-4D97-AF65-F5344CB8AC3E}">
        <p14:creationId xmlns:p14="http://schemas.microsoft.com/office/powerpoint/2010/main" val="21174403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Left diagram is made based on the classification of ultramafic volcanic rocks based on Hanski, 1992. Here we can observe with increasing degree of melting melt composition shifts from picrite to Al depleted komatiite. Right diagram is the classification based on </a:t>
            </a:r>
            <a:r>
              <a:rPr lang="en-IN" dirty="0" err="1"/>
              <a:t>Komatitic</a:t>
            </a:r>
            <a:r>
              <a:rPr lang="en-IN" dirty="0"/>
              <a:t> melt composition, where ADK means Al depleted komatiites, AUK means Al </a:t>
            </a:r>
            <a:r>
              <a:rPr lang="en-IN" dirty="0" err="1"/>
              <a:t>undepleted</a:t>
            </a:r>
            <a:r>
              <a:rPr lang="en-IN" dirty="0"/>
              <a:t> and AEK is Al enriched komatiites. Here we can see that increasing the volatile component in the source komatiitic become Al depleted.</a:t>
            </a:r>
          </a:p>
        </p:txBody>
      </p:sp>
      <p:sp>
        <p:nvSpPr>
          <p:cNvPr id="4" name="Slide Number Placeholder 3"/>
          <p:cNvSpPr>
            <a:spLocks noGrp="1"/>
          </p:cNvSpPr>
          <p:nvPr>
            <p:ph type="sldNum" sz="quarter" idx="5"/>
          </p:nvPr>
        </p:nvSpPr>
        <p:spPr/>
        <p:txBody>
          <a:bodyPr/>
          <a:lstStyle/>
          <a:p>
            <a:fld id="{BFE36472-68FF-49B9-ACC9-CBAFB9C9B1AA}" type="slidenum">
              <a:rPr lang="en-IN" smtClean="0"/>
              <a:t>11</a:t>
            </a:fld>
            <a:endParaRPr lang="en-IN"/>
          </a:p>
        </p:txBody>
      </p:sp>
    </p:spTree>
    <p:extLst>
      <p:ext uri="{BB962C8B-B14F-4D97-AF65-F5344CB8AC3E}">
        <p14:creationId xmlns:p14="http://schemas.microsoft.com/office/powerpoint/2010/main" val="42021815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dirty="0">
                <a:latin typeface="Arial" panose="020B0604020202020204" pitchFamily="34" charset="0"/>
                <a:cs typeface="Arial" panose="020B0604020202020204" pitchFamily="34" charset="0"/>
              </a:rPr>
              <a:t>MgO, CaO, and Al</a:t>
            </a:r>
            <a:r>
              <a:rPr lang="en-IN" sz="1200" baseline="-25000" dirty="0">
                <a:latin typeface="Arial" panose="020B0604020202020204" pitchFamily="34" charset="0"/>
                <a:cs typeface="Arial" panose="020B0604020202020204" pitchFamily="34" charset="0"/>
              </a:rPr>
              <a:t>2</a:t>
            </a:r>
            <a:r>
              <a:rPr lang="en-IN" sz="1200" dirty="0">
                <a:latin typeface="Arial" panose="020B0604020202020204" pitchFamily="34" charset="0"/>
                <a:cs typeface="Arial" panose="020B0604020202020204" pitchFamily="34" charset="0"/>
              </a:rPr>
              <a:t>O</a:t>
            </a:r>
            <a:r>
              <a:rPr lang="en-IN" sz="1200" baseline="-25000" dirty="0">
                <a:latin typeface="Arial" panose="020B0604020202020204" pitchFamily="34" charset="0"/>
                <a:cs typeface="Arial" panose="020B0604020202020204" pitchFamily="34" charset="0"/>
              </a:rPr>
              <a:t>3 </a:t>
            </a:r>
            <a:r>
              <a:rPr lang="en-IN" sz="1200" dirty="0">
                <a:latin typeface="Arial" panose="020B0604020202020204" pitchFamily="34" charset="0"/>
                <a:cs typeface="Arial" panose="020B0604020202020204" pitchFamily="34" charset="0"/>
              </a:rPr>
              <a:t> contents of komatiites from West Australian Craton and Baltic Shield compared with CO</a:t>
            </a:r>
            <a:r>
              <a:rPr lang="en-IN" sz="1200" baseline="-25000" dirty="0">
                <a:latin typeface="Arial" panose="020B0604020202020204" pitchFamily="34" charset="0"/>
                <a:cs typeface="Arial" panose="020B0604020202020204" pitchFamily="34" charset="0"/>
              </a:rPr>
              <a:t>2</a:t>
            </a:r>
            <a:r>
              <a:rPr lang="en-IN" sz="1200" dirty="0">
                <a:latin typeface="Arial" panose="020B0604020202020204" pitchFamily="34" charset="0"/>
                <a:cs typeface="Arial" panose="020B0604020202020204" pitchFamily="34" charset="0"/>
              </a:rPr>
              <a:t> and H</a:t>
            </a:r>
            <a:r>
              <a:rPr lang="en-IN" sz="1200" baseline="-25000" dirty="0">
                <a:latin typeface="Arial" panose="020B0604020202020204" pitchFamily="34" charset="0"/>
                <a:cs typeface="Arial" panose="020B0604020202020204" pitchFamily="34" charset="0"/>
              </a:rPr>
              <a:t>2</a:t>
            </a:r>
            <a:r>
              <a:rPr lang="en-IN" sz="1200" dirty="0">
                <a:latin typeface="Arial" panose="020B0604020202020204" pitchFamily="34" charset="0"/>
                <a:cs typeface="Arial" panose="020B0604020202020204" pitchFamily="34" charset="0"/>
              </a:rPr>
              <a:t>O free normalized experimental melt composition 19173 of hydrous carbonated peridotite (P5). Melt composition of experiment no. 19173 has been plotted and 10-70 % olivine has been fractionated from that melt composition. At each 10% interval, evolved liquid compositions and olivine Mg# in equilibrium with them have been plotted. Here we can observe both of the cratonic komatiite compositions are matching greatly with the evolved melt compositions formed by 10 to 60% olivine fractionation.</a:t>
            </a:r>
            <a:endParaRPr lang="en-IN" dirty="0"/>
          </a:p>
        </p:txBody>
      </p:sp>
      <p:sp>
        <p:nvSpPr>
          <p:cNvPr id="4" name="Slide Number Placeholder 3"/>
          <p:cNvSpPr>
            <a:spLocks noGrp="1"/>
          </p:cNvSpPr>
          <p:nvPr>
            <p:ph type="sldNum" sz="quarter" idx="5"/>
          </p:nvPr>
        </p:nvSpPr>
        <p:spPr/>
        <p:txBody>
          <a:bodyPr/>
          <a:lstStyle/>
          <a:p>
            <a:fld id="{BFE36472-68FF-49B9-ACC9-CBAFB9C9B1AA}" type="slidenum">
              <a:rPr lang="en-IN" smtClean="0"/>
              <a:t>12</a:t>
            </a:fld>
            <a:endParaRPr lang="en-IN"/>
          </a:p>
        </p:txBody>
      </p:sp>
    </p:spTree>
    <p:extLst>
      <p:ext uri="{BB962C8B-B14F-4D97-AF65-F5344CB8AC3E}">
        <p14:creationId xmlns:p14="http://schemas.microsoft.com/office/powerpoint/2010/main" val="1870643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CFA1C-BD49-6E44-3224-0589FA47B85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46F94E1D-011A-0700-D543-4428A62EB1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B8743388-0E08-4CC0-6653-F24D7A3AF9D1}"/>
              </a:ext>
            </a:extLst>
          </p:cNvPr>
          <p:cNvSpPr>
            <a:spLocks noGrp="1"/>
          </p:cNvSpPr>
          <p:nvPr>
            <p:ph type="dt" sz="half" idx="10"/>
          </p:nvPr>
        </p:nvSpPr>
        <p:spPr/>
        <p:txBody>
          <a:bodyPr/>
          <a:lstStyle/>
          <a:p>
            <a:fld id="{F8692461-B54C-4238-A3D0-F6E507D2C54D}" type="datetimeFigureOut">
              <a:rPr lang="en-IN" smtClean="0"/>
              <a:t>17-11-2025</a:t>
            </a:fld>
            <a:endParaRPr lang="en-IN"/>
          </a:p>
        </p:txBody>
      </p:sp>
      <p:sp>
        <p:nvSpPr>
          <p:cNvPr id="5" name="Footer Placeholder 4">
            <a:extLst>
              <a:ext uri="{FF2B5EF4-FFF2-40B4-BE49-F238E27FC236}">
                <a16:creationId xmlns:a16="http://schemas.microsoft.com/office/drawing/2014/main" id="{B4796396-BBC8-54D5-04F7-01910C623CF1}"/>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7C54832D-BCDC-0343-73E2-E0633625052D}"/>
              </a:ext>
            </a:extLst>
          </p:cNvPr>
          <p:cNvSpPr>
            <a:spLocks noGrp="1"/>
          </p:cNvSpPr>
          <p:nvPr>
            <p:ph type="sldNum" sz="quarter" idx="12"/>
          </p:nvPr>
        </p:nvSpPr>
        <p:spPr/>
        <p:txBody>
          <a:bodyPr/>
          <a:lstStyle/>
          <a:p>
            <a:fld id="{321DE8A2-CCDB-4136-99CC-DBA01D4C589C}" type="slidenum">
              <a:rPr lang="en-IN" smtClean="0"/>
              <a:t>‹#›</a:t>
            </a:fld>
            <a:endParaRPr lang="en-IN"/>
          </a:p>
        </p:txBody>
      </p:sp>
    </p:spTree>
    <p:extLst>
      <p:ext uri="{BB962C8B-B14F-4D97-AF65-F5344CB8AC3E}">
        <p14:creationId xmlns:p14="http://schemas.microsoft.com/office/powerpoint/2010/main" val="18605736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FF0D9-4016-340A-3712-660CCD6743CD}"/>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3F62AEEF-1B35-9219-5FBD-CBBB1F59000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9CCE7085-68CC-CC99-FA5C-B4AE62926800}"/>
              </a:ext>
            </a:extLst>
          </p:cNvPr>
          <p:cNvSpPr>
            <a:spLocks noGrp="1"/>
          </p:cNvSpPr>
          <p:nvPr>
            <p:ph type="dt" sz="half" idx="10"/>
          </p:nvPr>
        </p:nvSpPr>
        <p:spPr/>
        <p:txBody>
          <a:bodyPr/>
          <a:lstStyle/>
          <a:p>
            <a:fld id="{F8692461-B54C-4238-A3D0-F6E507D2C54D}" type="datetimeFigureOut">
              <a:rPr lang="en-IN" smtClean="0"/>
              <a:t>17-11-2025</a:t>
            </a:fld>
            <a:endParaRPr lang="en-IN"/>
          </a:p>
        </p:txBody>
      </p:sp>
      <p:sp>
        <p:nvSpPr>
          <p:cNvPr id="5" name="Footer Placeholder 4">
            <a:extLst>
              <a:ext uri="{FF2B5EF4-FFF2-40B4-BE49-F238E27FC236}">
                <a16:creationId xmlns:a16="http://schemas.microsoft.com/office/drawing/2014/main" id="{E2C22D8E-A026-0129-C893-9CFE878BB748}"/>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F7CC458C-508E-BC76-15C2-0B378CFE478A}"/>
              </a:ext>
            </a:extLst>
          </p:cNvPr>
          <p:cNvSpPr>
            <a:spLocks noGrp="1"/>
          </p:cNvSpPr>
          <p:nvPr>
            <p:ph type="sldNum" sz="quarter" idx="12"/>
          </p:nvPr>
        </p:nvSpPr>
        <p:spPr/>
        <p:txBody>
          <a:bodyPr/>
          <a:lstStyle/>
          <a:p>
            <a:fld id="{321DE8A2-CCDB-4136-99CC-DBA01D4C589C}" type="slidenum">
              <a:rPr lang="en-IN" smtClean="0"/>
              <a:t>‹#›</a:t>
            </a:fld>
            <a:endParaRPr lang="en-IN"/>
          </a:p>
        </p:txBody>
      </p:sp>
    </p:spTree>
    <p:extLst>
      <p:ext uri="{BB962C8B-B14F-4D97-AF65-F5344CB8AC3E}">
        <p14:creationId xmlns:p14="http://schemas.microsoft.com/office/powerpoint/2010/main" val="27194308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71AA3D-4EC5-6B19-E8CA-2422D8DE25F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78E0775B-85EA-FE26-97E9-8C8811DB1E8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53DF5A1C-8EF4-361F-F364-079A7520AA9A}"/>
              </a:ext>
            </a:extLst>
          </p:cNvPr>
          <p:cNvSpPr>
            <a:spLocks noGrp="1"/>
          </p:cNvSpPr>
          <p:nvPr>
            <p:ph type="dt" sz="half" idx="10"/>
          </p:nvPr>
        </p:nvSpPr>
        <p:spPr/>
        <p:txBody>
          <a:bodyPr/>
          <a:lstStyle/>
          <a:p>
            <a:fld id="{F8692461-B54C-4238-A3D0-F6E507D2C54D}" type="datetimeFigureOut">
              <a:rPr lang="en-IN" smtClean="0"/>
              <a:t>17-11-2025</a:t>
            </a:fld>
            <a:endParaRPr lang="en-IN"/>
          </a:p>
        </p:txBody>
      </p:sp>
      <p:sp>
        <p:nvSpPr>
          <p:cNvPr id="5" name="Footer Placeholder 4">
            <a:extLst>
              <a:ext uri="{FF2B5EF4-FFF2-40B4-BE49-F238E27FC236}">
                <a16:creationId xmlns:a16="http://schemas.microsoft.com/office/drawing/2014/main" id="{BE61071B-2F0C-C732-6456-5D9183657A4B}"/>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3031D59-5141-A594-CA8B-711A3124C4A4}"/>
              </a:ext>
            </a:extLst>
          </p:cNvPr>
          <p:cNvSpPr>
            <a:spLocks noGrp="1"/>
          </p:cNvSpPr>
          <p:nvPr>
            <p:ph type="sldNum" sz="quarter" idx="12"/>
          </p:nvPr>
        </p:nvSpPr>
        <p:spPr/>
        <p:txBody>
          <a:bodyPr/>
          <a:lstStyle/>
          <a:p>
            <a:fld id="{321DE8A2-CCDB-4136-99CC-DBA01D4C589C}" type="slidenum">
              <a:rPr lang="en-IN" smtClean="0"/>
              <a:t>‹#›</a:t>
            </a:fld>
            <a:endParaRPr lang="en-IN"/>
          </a:p>
        </p:txBody>
      </p:sp>
    </p:spTree>
    <p:extLst>
      <p:ext uri="{BB962C8B-B14F-4D97-AF65-F5344CB8AC3E}">
        <p14:creationId xmlns:p14="http://schemas.microsoft.com/office/powerpoint/2010/main" val="2087246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0B136-79A9-C930-D7F6-09729DEBB65C}"/>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386185D8-FAF6-7739-D7CD-489FC5AE5C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A4F9C44F-D985-F5AD-9977-27B5B8927559}"/>
              </a:ext>
            </a:extLst>
          </p:cNvPr>
          <p:cNvSpPr>
            <a:spLocks noGrp="1"/>
          </p:cNvSpPr>
          <p:nvPr>
            <p:ph type="dt" sz="half" idx="10"/>
          </p:nvPr>
        </p:nvSpPr>
        <p:spPr/>
        <p:txBody>
          <a:bodyPr/>
          <a:lstStyle/>
          <a:p>
            <a:fld id="{F8692461-B54C-4238-A3D0-F6E507D2C54D}" type="datetimeFigureOut">
              <a:rPr lang="en-IN" smtClean="0"/>
              <a:t>17-11-2025</a:t>
            </a:fld>
            <a:endParaRPr lang="en-IN"/>
          </a:p>
        </p:txBody>
      </p:sp>
      <p:sp>
        <p:nvSpPr>
          <p:cNvPr id="5" name="Footer Placeholder 4">
            <a:extLst>
              <a:ext uri="{FF2B5EF4-FFF2-40B4-BE49-F238E27FC236}">
                <a16:creationId xmlns:a16="http://schemas.microsoft.com/office/drawing/2014/main" id="{3EDFCD72-29EE-80EA-E380-76B46375940E}"/>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39A9AC6E-AFCD-95F7-9A0C-22D8AD99178D}"/>
              </a:ext>
            </a:extLst>
          </p:cNvPr>
          <p:cNvSpPr>
            <a:spLocks noGrp="1"/>
          </p:cNvSpPr>
          <p:nvPr>
            <p:ph type="sldNum" sz="quarter" idx="12"/>
          </p:nvPr>
        </p:nvSpPr>
        <p:spPr/>
        <p:txBody>
          <a:bodyPr/>
          <a:lstStyle/>
          <a:p>
            <a:fld id="{321DE8A2-CCDB-4136-99CC-DBA01D4C589C}" type="slidenum">
              <a:rPr lang="en-IN" smtClean="0"/>
              <a:t>‹#›</a:t>
            </a:fld>
            <a:endParaRPr lang="en-IN"/>
          </a:p>
        </p:txBody>
      </p:sp>
    </p:spTree>
    <p:extLst>
      <p:ext uri="{BB962C8B-B14F-4D97-AF65-F5344CB8AC3E}">
        <p14:creationId xmlns:p14="http://schemas.microsoft.com/office/powerpoint/2010/main" val="3462790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987EE-73BE-39CE-7306-56C4B131F87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71416051-7A88-4F78-3A6E-ABBACCF195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3AB4AC-F646-3B94-EEB5-E9F3076152DA}"/>
              </a:ext>
            </a:extLst>
          </p:cNvPr>
          <p:cNvSpPr>
            <a:spLocks noGrp="1"/>
          </p:cNvSpPr>
          <p:nvPr>
            <p:ph type="dt" sz="half" idx="10"/>
          </p:nvPr>
        </p:nvSpPr>
        <p:spPr/>
        <p:txBody>
          <a:bodyPr/>
          <a:lstStyle/>
          <a:p>
            <a:fld id="{F8692461-B54C-4238-A3D0-F6E507D2C54D}" type="datetimeFigureOut">
              <a:rPr lang="en-IN" smtClean="0"/>
              <a:t>17-11-2025</a:t>
            </a:fld>
            <a:endParaRPr lang="en-IN"/>
          </a:p>
        </p:txBody>
      </p:sp>
      <p:sp>
        <p:nvSpPr>
          <p:cNvPr id="5" name="Footer Placeholder 4">
            <a:extLst>
              <a:ext uri="{FF2B5EF4-FFF2-40B4-BE49-F238E27FC236}">
                <a16:creationId xmlns:a16="http://schemas.microsoft.com/office/drawing/2014/main" id="{7FC55A92-2EEB-8870-83FF-8A18A8165D05}"/>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8E66FE7-8B6C-20EA-1F5E-FC602305A567}"/>
              </a:ext>
            </a:extLst>
          </p:cNvPr>
          <p:cNvSpPr>
            <a:spLocks noGrp="1"/>
          </p:cNvSpPr>
          <p:nvPr>
            <p:ph type="sldNum" sz="quarter" idx="12"/>
          </p:nvPr>
        </p:nvSpPr>
        <p:spPr/>
        <p:txBody>
          <a:bodyPr/>
          <a:lstStyle/>
          <a:p>
            <a:fld id="{321DE8A2-CCDB-4136-99CC-DBA01D4C589C}" type="slidenum">
              <a:rPr lang="en-IN" smtClean="0"/>
              <a:t>‹#›</a:t>
            </a:fld>
            <a:endParaRPr lang="en-IN"/>
          </a:p>
        </p:txBody>
      </p:sp>
    </p:spTree>
    <p:extLst>
      <p:ext uri="{BB962C8B-B14F-4D97-AF65-F5344CB8AC3E}">
        <p14:creationId xmlns:p14="http://schemas.microsoft.com/office/powerpoint/2010/main" val="28298943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1ACC7-EBF4-AEDB-34E3-BBD50DE9BFF1}"/>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FD436C68-E880-5158-CD6A-18B9FF2699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CD3D2AE0-1FA0-95DA-3D46-C5D05875C6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B9DA292F-60B9-62E9-7934-1F8EB92D248F}"/>
              </a:ext>
            </a:extLst>
          </p:cNvPr>
          <p:cNvSpPr>
            <a:spLocks noGrp="1"/>
          </p:cNvSpPr>
          <p:nvPr>
            <p:ph type="dt" sz="half" idx="10"/>
          </p:nvPr>
        </p:nvSpPr>
        <p:spPr/>
        <p:txBody>
          <a:bodyPr/>
          <a:lstStyle/>
          <a:p>
            <a:fld id="{F8692461-B54C-4238-A3D0-F6E507D2C54D}" type="datetimeFigureOut">
              <a:rPr lang="en-IN" smtClean="0"/>
              <a:t>17-11-2025</a:t>
            </a:fld>
            <a:endParaRPr lang="en-IN"/>
          </a:p>
        </p:txBody>
      </p:sp>
      <p:sp>
        <p:nvSpPr>
          <p:cNvPr id="6" name="Footer Placeholder 5">
            <a:extLst>
              <a:ext uri="{FF2B5EF4-FFF2-40B4-BE49-F238E27FC236}">
                <a16:creationId xmlns:a16="http://schemas.microsoft.com/office/drawing/2014/main" id="{105C4971-2B96-56FD-A459-040B4E824638}"/>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9FF9EDC-9084-6989-542E-630806186BBC}"/>
              </a:ext>
            </a:extLst>
          </p:cNvPr>
          <p:cNvSpPr>
            <a:spLocks noGrp="1"/>
          </p:cNvSpPr>
          <p:nvPr>
            <p:ph type="sldNum" sz="quarter" idx="12"/>
          </p:nvPr>
        </p:nvSpPr>
        <p:spPr/>
        <p:txBody>
          <a:bodyPr/>
          <a:lstStyle/>
          <a:p>
            <a:fld id="{321DE8A2-CCDB-4136-99CC-DBA01D4C589C}" type="slidenum">
              <a:rPr lang="en-IN" smtClean="0"/>
              <a:t>‹#›</a:t>
            </a:fld>
            <a:endParaRPr lang="en-IN"/>
          </a:p>
        </p:txBody>
      </p:sp>
    </p:spTree>
    <p:extLst>
      <p:ext uri="{BB962C8B-B14F-4D97-AF65-F5344CB8AC3E}">
        <p14:creationId xmlns:p14="http://schemas.microsoft.com/office/powerpoint/2010/main" val="878171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04DE7-1559-E15A-1942-DE86EF3D5BCE}"/>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2CD3D8B-BB6C-2AF4-CA67-3AA86F7E3F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B2FA3ED-037A-13F2-6ECA-8FA14E665E5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50D99158-2A96-0A2D-060F-6F95F68B00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C561D01-A383-2530-A6B6-A6D70C7ED26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20D14FDE-4838-310A-6339-CF7A49F61F35}"/>
              </a:ext>
            </a:extLst>
          </p:cNvPr>
          <p:cNvSpPr>
            <a:spLocks noGrp="1"/>
          </p:cNvSpPr>
          <p:nvPr>
            <p:ph type="dt" sz="half" idx="10"/>
          </p:nvPr>
        </p:nvSpPr>
        <p:spPr/>
        <p:txBody>
          <a:bodyPr/>
          <a:lstStyle/>
          <a:p>
            <a:fld id="{F8692461-B54C-4238-A3D0-F6E507D2C54D}" type="datetimeFigureOut">
              <a:rPr lang="en-IN" smtClean="0"/>
              <a:t>17-11-2025</a:t>
            </a:fld>
            <a:endParaRPr lang="en-IN"/>
          </a:p>
        </p:txBody>
      </p:sp>
      <p:sp>
        <p:nvSpPr>
          <p:cNvPr id="8" name="Footer Placeholder 7">
            <a:extLst>
              <a:ext uri="{FF2B5EF4-FFF2-40B4-BE49-F238E27FC236}">
                <a16:creationId xmlns:a16="http://schemas.microsoft.com/office/drawing/2014/main" id="{7D7E0B57-A22E-3D28-2E94-CDD01914E67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1CFB7CFE-A522-B798-2673-2EC04CB898F2}"/>
              </a:ext>
            </a:extLst>
          </p:cNvPr>
          <p:cNvSpPr>
            <a:spLocks noGrp="1"/>
          </p:cNvSpPr>
          <p:nvPr>
            <p:ph type="sldNum" sz="quarter" idx="12"/>
          </p:nvPr>
        </p:nvSpPr>
        <p:spPr/>
        <p:txBody>
          <a:bodyPr/>
          <a:lstStyle/>
          <a:p>
            <a:fld id="{321DE8A2-CCDB-4136-99CC-DBA01D4C589C}" type="slidenum">
              <a:rPr lang="en-IN" smtClean="0"/>
              <a:t>‹#›</a:t>
            </a:fld>
            <a:endParaRPr lang="en-IN"/>
          </a:p>
        </p:txBody>
      </p:sp>
    </p:spTree>
    <p:extLst>
      <p:ext uri="{BB962C8B-B14F-4D97-AF65-F5344CB8AC3E}">
        <p14:creationId xmlns:p14="http://schemas.microsoft.com/office/powerpoint/2010/main" val="2274608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E6747-DF09-7323-7386-04EA1B8ABBE8}"/>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91CCD6FA-D018-395F-A410-0B5CBB54623F}"/>
              </a:ext>
            </a:extLst>
          </p:cNvPr>
          <p:cNvSpPr>
            <a:spLocks noGrp="1"/>
          </p:cNvSpPr>
          <p:nvPr>
            <p:ph type="dt" sz="half" idx="10"/>
          </p:nvPr>
        </p:nvSpPr>
        <p:spPr/>
        <p:txBody>
          <a:bodyPr/>
          <a:lstStyle/>
          <a:p>
            <a:fld id="{F8692461-B54C-4238-A3D0-F6E507D2C54D}" type="datetimeFigureOut">
              <a:rPr lang="en-IN" smtClean="0"/>
              <a:t>17-11-2025</a:t>
            </a:fld>
            <a:endParaRPr lang="en-IN"/>
          </a:p>
        </p:txBody>
      </p:sp>
      <p:sp>
        <p:nvSpPr>
          <p:cNvPr id="4" name="Footer Placeholder 3">
            <a:extLst>
              <a:ext uri="{FF2B5EF4-FFF2-40B4-BE49-F238E27FC236}">
                <a16:creationId xmlns:a16="http://schemas.microsoft.com/office/drawing/2014/main" id="{C8393A8E-E36A-0A77-5591-2438C6CB9AA9}"/>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0865AB49-0E02-08AA-AD09-E94DD7441C06}"/>
              </a:ext>
            </a:extLst>
          </p:cNvPr>
          <p:cNvSpPr>
            <a:spLocks noGrp="1"/>
          </p:cNvSpPr>
          <p:nvPr>
            <p:ph type="sldNum" sz="quarter" idx="12"/>
          </p:nvPr>
        </p:nvSpPr>
        <p:spPr/>
        <p:txBody>
          <a:bodyPr/>
          <a:lstStyle/>
          <a:p>
            <a:fld id="{321DE8A2-CCDB-4136-99CC-DBA01D4C589C}" type="slidenum">
              <a:rPr lang="en-IN" smtClean="0"/>
              <a:t>‹#›</a:t>
            </a:fld>
            <a:endParaRPr lang="en-IN"/>
          </a:p>
        </p:txBody>
      </p:sp>
    </p:spTree>
    <p:extLst>
      <p:ext uri="{BB962C8B-B14F-4D97-AF65-F5344CB8AC3E}">
        <p14:creationId xmlns:p14="http://schemas.microsoft.com/office/powerpoint/2010/main" val="4016122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D8980C-9992-4444-8052-385489761AC7}"/>
              </a:ext>
            </a:extLst>
          </p:cNvPr>
          <p:cNvSpPr>
            <a:spLocks noGrp="1"/>
          </p:cNvSpPr>
          <p:nvPr>
            <p:ph type="dt" sz="half" idx="10"/>
          </p:nvPr>
        </p:nvSpPr>
        <p:spPr/>
        <p:txBody>
          <a:bodyPr/>
          <a:lstStyle/>
          <a:p>
            <a:fld id="{F8692461-B54C-4238-A3D0-F6E507D2C54D}" type="datetimeFigureOut">
              <a:rPr lang="en-IN" smtClean="0"/>
              <a:t>17-11-2025</a:t>
            </a:fld>
            <a:endParaRPr lang="en-IN"/>
          </a:p>
        </p:txBody>
      </p:sp>
      <p:sp>
        <p:nvSpPr>
          <p:cNvPr id="3" name="Footer Placeholder 2">
            <a:extLst>
              <a:ext uri="{FF2B5EF4-FFF2-40B4-BE49-F238E27FC236}">
                <a16:creationId xmlns:a16="http://schemas.microsoft.com/office/drawing/2014/main" id="{B379F8AA-8660-9029-8141-950BB8F75529}"/>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D7FAE6F2-4858-E4D0-B236-939EDF539519}"/>
              </a:ext>
            </a:extLst>
          </p:cNvPr>
          <p:cNvSpPr>
            <a:spLocks noGrp="1"/>
          </p:cNvSpPr>
          <p:nvPr>
            <p:ph type="sldNum" sz="quarter" idx="12"/>
          </p:nvPr>
        </p:nvSpPr>
        <p:spPr/>
        <p:txBody>
          <a:bodyPr/>
          <a:lstStyle/>
          <a:p>
            <a:fld id="{321DE8A2-CCDB-4136-99CC-DBA01D4C589C}" type="slidenum">
              <a:rPr lang="en-IN" smtClean="0"/>
              <a:t>‹#›</a:t>
            </a:fld>
            <a:endParaRPr lang="en-IN"/>
          </a:p>
        </p:txBody>
      </p:sp>
    </p:spTree>
    <p:extLst>
      <p:ext uri="{BB962C8B-B14F-4D97-AF65-F5344CB8AC3E}">
        <p14:creationId xmlns:p14="http://schemas.microsoft.com/office/powerpoint/2010/main" val="7139546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96390-80CB-C151-DA68-0FA0A8FAE4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B6CA0E35-27F9-0A2D-334A-93BCF0898D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AB55A6BF-3657-4842-AE1E-E1F95EED5B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636D81-77C5-C278-593A-A999AAAADF95}"/>
              </a:ext>
            </a:extLst>
          </p:cNvPr>
          <p:cNvSpPr>
            <a:spLocks noGrp="1"/>
          </p:cNvSpPr>
          <p:nvPr>
            <p:ph type="dt" sz="half" idx="10"/>
          </p:nvPr>
        </p:nvSpPr>
        <p:spPr/>
        <p:txBody>
          <a:bodyPr/>
          <a:lstStyle/>
          <a:p>
            <a:fld id="{F8692461-B54C-4238-A3D0-F6E507D2C54D}" type="datetimeFigureOut">
              <a:rPr lang="en-IN" smtClean="0"/>
              <a:t>17-11-2025</a:t>
            </a:fld>
            <a:endParaRPr lang="en-IN"/>
          </a:p>
        </p:txBody>
      </p:sp>
      <p:sp>
        <p:nvSpPr>
          <p:cNvPr id="6" name="Footer Placeholder 5">
            <a:extLst>
              <a:ext uri="{FF2B5EF4-FFF2-40B4-BE49-F238E27FC236}">
                <a16:creationId xmlns:a16="http://schemas.microsoft.com/office/drawing/2014/main" id="{83496837-B72F-AD93-136A-30D48F7F4A46}"/>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ADE9C178-BEDC-E2C6-EEDA-99E0D51083DA}"/>
              </a:ext>
            </a:extLst>
          </p:cNvPr>
          <p:cNvSpPr>
            <a:spLocks noGrp="1"/>
          </p:cNvSpPr>
          <p:nvPr>
            <p:ph type="sldNum" sz="quarter" idx="12"/>
          </p:nvPr>
        </p:nvSpPr>
        <p:spPr/>
        <p:txBody>
          <a:bodyPr/>
          <a:lstStyle/>
          <a:p>
            <a:fld id="{321DE8A2-CCDB-4136-99CC-DBA01D4C589C}" type="slidenum">
              <a:rPr lang="en-IN" smtClean="0"/>
              <a:t>‹#›</a:t>
            </a:fld>
            <a:endParaRPr lang="en-IN"/>
          </a:p>
        </p:txBody>
      </p:sp>
    </p:spTree>
    <p:extLst>
      <p:ext uri="{BB962C8B-B14F-4D97-AF65-F5344CB8AC3E}">
        <p14:creationId xmlns:p14="http://schemas.microsoft.com/office/powerpoint/2010/main" val="6397331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94A7C-3040-53DB-5041-707A35AA4C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46BB32E3-45F5-7E96-2004-B8EC23BBD4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3FCCEFA0-8993-2351-B894-E2DBBAB356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26FB5C-3961-F7EE-ECE5-2705BE209ADF}"/>
              </a:ext>
            </a:extLst>
          </p:cNvPr>
          <p:cNvSpPr>
            <a:spLocks noGrp="1"/>
          </p:cNvSpPr>
          <p:nvPr>
            <p:ph type="dt" sz="half" idx="10"/>
          </p:nvPr>
        </p:nvSpPr>
        <p:spPr/>
        <p:txBody>
          <a:bodyPr/>
          <a:lstStyle/>
          <a:p>
            <a:fld id="{F8692461-B54C-4238-A3D0-F6E507D2C54D}" type="datetimeFigureOut">
              <a:rPr lang="en-IN" smtClean="0"/>
              <a:t>17-11-2025</a:t>
            </a:fld>
            <a:endParaRPr lang="en-IN"/>
          </a:p>
        </p:txBody>
      </p:sp>
      <p:sp>
        <p:nvSpPr>
          <p:cNvPr id="6" name="Footer Placeholder 5">
            <a:extLst>
              <a:ext uri="{FF2B5EF4-FFF2-40B4-BE49-F238E27FC236}">
                <a16:creationId xmlns:a16="http://schemas.microsoft.com/office/drawing/2014/main" id="{0F9070DB-5D68-3BF5-10FC-607EEE427C3F}"/>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8EAC6384-2522-DCCC-DA61-CD9E3F351184}"/>
              </a:ext>
            </a:extLst>
          </p:cNvPr>
          <p:cNvSpPr>
            <a:spLocks noGrp="1"/>
          </p:cNvSpPr>
          <p:nvPr>
            <p:ph type="sldNum" sz="quarter" idx="12"/>
          </p:nvPr>
        </p:nvSpPr>
        <p:spPr/>
        <p:txBody>
          <a:bodyPr/>
          <a:lstStyle/>
          <a:p>
            <a:fld id="{321DE8A2-CCDB-4136-99CC-DBA01D4C589C}" type="slidenum">
              <a:rPr lang="en-IN" smtClean="0"/>
              <a:t>‹#›</a:t>
            </a:fld>
            <a:endParaRPr lang="en-IN"/>
          </a:p>
        </p:txBody>
      </p:sp>
    </p:spTree>
    <p:extLst>
      <p:ext uri="{BB962C8B-B14F-4D97-AF65-F5344CB8AC3E}">
        <p14:creationId xmlns:p14="http://schemas.microsoft.com/office/powerpoint/2010/main" val="1731963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53EA18-F047-86C5-63BE-172B5144F2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EB0625CF-4982-811C-6866-147E68E27A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A46089B-27A8-493B-2D94-8EDAAE5D7A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92461-B54C-4238-A3D0-F6E507D2C54D}" type="datetimeFigureOut">
              <a:rPr lang="en-IN" smtClean="0"/>
              <a:t>17-11-2025</a:t>
            </a:fld>
            <a:endParaRPr lang="en-IN"/>
          </a:p>
        </p:txBody>
      </p:sp>
      <p:sp>
        <p:nvSpPr>
          <p:cNvPr id="5" name="Footer Placeholder 4">
            <a:extLst>
              <a:ext uri="{FF2B5EF4-FFF2-40B4-BE49-F238E27FC236}">
                <a16:creationId xmlns:a16="http://schemas.microsoft.com/office/drawing/2014/main" id="{961B4F12-246A-1FD3-7636-A7CC95A352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30DE7922-863F-287B-415F-51C82DB1FE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1DE8A2-CCDB-4136-99CC-DBA01D4C589C}" type="slidenum">
              <a:rPr lang="en-IN" smtClean="0"/>
              <a:t>‹#›</a:t>
            </a:fld>
            <a:endParaRPr lang="en-IN"/>
          </a:p>
        </p:txBody>
      </p:sp>
    </p:spTree>
    <p:extLst>
      <p:ext uri="{BB962C8B-B14F-4D97-AF65-F5344CB8AC3E}">
        <p14:creationId xmlns:p14="http://schemas.microsoft.com/office/powerpoint/2010/main" val="12003515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tiff"/></Relationships>
</file>

<file path=ppt/slides/_rels/slide12.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92447EE-8C6D-09EF-5132-F69A3DAF95CF}"/>
              </a:ext>
            </a:extLst>
          </p:cNvPr>
          <p:cNvSpPr txBox="1"/>
          <p:nvPr/>
        </p:nvSpPr>
        <p:spPr>
          <a:xfrm>
            <a:off x="0" y="364813"/>
            <a:ext cx="12192000" cy="5170646"/>
          </a:xfrm>
          <a:prstGeom prst="rect">
            <a:avLst/>
          </a:prstGeom>
          <a:noFill/>
        </p:spPr>
        <p:txBody>
          <a:bodyPr wrap="square">
            <a:spAutoFit/>
          </a:bodyPr>
          <a:lstStyle/>
          <a:p>
            <a:pPr algn="ctr"/>
            <a:r>
              <a:rPr lang="en-US" sz="3200" b="1" i="0" dirty="0">
                <a:solidFill>
                  <a:srgbClr val="00B0F0"/>
                </a:solidFill>
                <a:effectLst/>
                <a:cs typeface="Times New Roman" panose="02020603050405020304" pitchFamily="18" charset="0"/>
              </a:rPr>
              <a:t>Partial Melting of Hydrous Carbonated Fertile Peridotite at 3 </a:t>
            </a:r>
            <a:r>
              <a:rPr lang="en-US" sz="3200" b="1" i="0" dirty="0" err="1">
                <a:solidFill>
                  <a:srgbClr val="00B0F0"/>
                </a:solidFill>
                <a:effectLst/>
                <a:cs typeface="Times New Roman" panose="02020603050405020304" pitchFamily="18" charset="0"/>
              </a:rPr>
              <a:t>GPa</a:t>
            </a:r>
            <a:r>
              <a:rPr lang="en-US" sz="3200" b="1" i="0" dirty="0">
                <a:solidFill>
                  <a:srgbClr val="00B0F0"/>
                </a:solidFill>
                <a:effectLst/>
                <a:cs typeface="Times New Roman" panose="02020603050405020304" pitchFamily="18" charset="0"/>
              </a:rPr>
              <a:t>: </a:t>
            </a:r>
          </a:p>
          <a:p>
            <a:pPr algn="ctr"/>
            <a:r>
              <a:rPr lang="en-US" sz="3200" b="1" i="0" dirty="0">
                <a:solidFill>
                  <a:srgbClr val="00B0F0"/>
                </a:solidFill>
                <a:effectLst/>
                <a:cs typeface="Times New Roman" panose="02020603050405020304" pitchFamily="18" charset="0"/>
              </a:rPr>
              <a:t>Role of water and CO</a:t>
            </a:r>
            <a:r>
              <a:rPr lang="en-US" sz="3200" b="1" i="0" baseline="-25000" dirty="0">
                <a:solidFill>
                  <a:srgbClr val="00B0F0"/>
                </a:solidFill>
                <a:effectLst/>
                <a:cs typeface="Times New Roman" panose="02020603050405020304" pitchFamily="18" charset="0"/>
              </a:rPr>
              <a:t>2</a:t>
            </a:r>
            <a:r>
              <a:rPr lang="en-US" sz="3200" b="1" i="0" dirty="0">
                <a:solidFill>
                  <a:srgbClr val="00B0F0"/>
                </a:solidFill>
                <a:effectLst/>
                <a:cs typeface="Times New Roman" panose="02020603050405020304" pitchFamily="18" charset="0"/>
              </a:rPr>
              <a:t> in Genesis of Komatiites</a:t>
            </a:r>
          </a:p>
          <a:p>
            <a:pPr algn="ctr"/>
            <a:endParaRPr lang="en-US" b="1" dirty="0">
              <a:latin typeface="Times New Roman" panose="02020603050405020304" pitchFamily="18" charset="0"/>
              <a:cs typeface="Times New Roman" panose="02020603050405020304" pitchFamily="18" charset="0"/>
            </a:endParaRPr>
          </a:p>
          <a:p>
            <a:pPr algn="ctr"/>
            <a:endParaRPr lang="en-US" b="1" strike="sngStrike" dirty="0">
              <a:solidFill>
                <a:srgbClr val="FF0000"/>
              </a:solidFill>
              <a:latin typeface="Times New Roman" panose="02020603050405020304" pitchFamily="18" charset="0"/>
              <a:cs typeface="Times New Roman" panose="02020603050405020304" pitchFamily="18" charset="0"/>
            </a:endParaRPr>
          </a:p>
          <a:p>
            <a:pPr algn="ctr"/>
            <a:endParaRPr lang="en-US" b="1" dirty="0">
              <a:latin typeface="Times New Roman" panose="02020603050405020304" pitchFamily="18" charset="0"/>
              <a:cs typeface="Times New Roman" panose="02020603050405020304" pitchFamily="18" charset="0"/>
            </a:endParaRPr>
          </a:p>
          <a:p>
            <a:pPr algn="ctr"/>
            <a:endParaRPr lang="en-US" b="1" dirty="0">
              <a:latin typeface="Times New Roman" panose="02020603050405020304" pitchFamily="18" charset="0"/>
              <a:cs typeface="Times New Roman" panose="02020603050405020304" pitchFamily="18" charset="0"/>
            </a:endParaRPr>
          </a:p>
          <a:p>
            <a:pPr algn="ctr"/>
            <a:endParaRPr lang="en-US" b="1" dirty="0">
              <a:latin typeface="Times New Roman" panose="02020603050405020304" pitchFamily="18" charset="0"/>
              <a:cs typeface="Times New Roman" panose="02020603050405020304" pitchFamily="18" charset="0"/>
            </a:endParaRPr>
          </a:p>
          <a:p>
            <a:pPr algn="ctr"/>
            <a:endParaRPr lang="en-US" b="1" dirty="0">
              <a:latin typeface="Times New Roman" panose="02020603050405020304" pitchFamily="18" charset="0"/>
              <a:cs typeface="Times New Roman" panose="02020603050405020304" pitchFamily="18" charset="0"/>
            </a:endParaRPr>
          </a:p>
          <a:p>
            <a:pPr algn="ctr"/>
            <a:r>
              <a:rPr lang="en-US" b="1" dirty="0">
                <a:latin typeface="Times New Roman" panose="02020603050405020304" pitchFamily="18" charset="0"/>
                <a:cs typeface="Times New Roman" panose="02020603050405020304" pitchFamily="18" charset="0"/>
              </a:rPr>
              <a:t>Sagnik Sarkar</a:t>
            </a:r>
            <a:r>
              <a:rPr lang="en-US" b="1" baseline="30000" dirty="0">
                <a:latin typeface="Times New Roman" panose="02020603050405020304" pitchFamily="18" charset="0"/>
                <a:cs typeface="Times New Roman" panose="02020603050405020304" pitchFamily="18" charset="0"/>
              </a:rPr>
              <a:t>1,*</a:t>
            </a:r>
            <a:r>
              <a:rPr lang="en-US" b="1" dirty="0">
                <a:latin typeface="Times New Roman" panose="02020603050405020304" pitchFamily="18" charset="0"/>
                <a:cs typeface="Times New Roman" panose="02020603050405020304" pitchFamily="18" charset="0"/>
              </a:rPr>
              <a:t>, Sujoy Ghosh</a:t>
            </a:r>
            <a:r>
              <a:rPr lang="en-US" b="1" baseline="30000" dirty="0">
                <a:latin typeface="Times New Roman" panose="02020603050405020304" pitchFamily="18" charset="0"/>
                <a:cs typeface="Times New Roman" panose="02020603050405020304" pitchFamily="18" charset="0"/>
              </a:rPr>
              <a:t>1</a:t>
            </a:r>
            <a:r>
              <a:rPr lang="en-US" b="1" dirty="0">
                <a:latin typeface="Times New Roman" panose="02020603050405020304" pitchFamily="18" charset="0"/>
                <a:cs typeface="Times New Roman" panose="02020603050405020304" pitchFamily="18" charset="0"/>
              </a:rPr>
              <a:t>, Dwijesh Ray</a:t>
            </a:r>
            <a:r>
              <a:rPr lang="en-US" b="1" baseline="30000" dirty="0">
                <a:latin typeface="Times New Roman" panose="02020603050405020304" pitchFamily="18" charset="0"/>
                <a:cs typeface="Times New Roman" panose="02020603050405020304" pitchFamily="18" charset="0"/>
              </a:rPr>
              <a:t>2</a:t>
            </a:r>
            <a:r>
              <a:rPr lang="en-US" b="1" dirty="0">
                <a:latin typeface="Times New Roman" panose="02020603050405020304" pitchFamily="18" charset="0"/>
                <a:cs typeface="Times New Roman" panose="02020603050405020304" pitchFamily="18" charset="0"/>
              </a:rPr>
              <a:t>, Jitendra K Dash</a:t>
            </a:r>
            <a:r>
              <a:rPr lang="en-US" b="1" baseline="30000" dirty="0">
                <a:latin typeface="Times New Roman" panose="02020603050405020304" pitchFamily="18" charset="0"/>
                <a:cs typeface="Times New Roman" panose="02020603050405020304" pitchFamily="18" charset="0"/>
              </a:rPr>
              <a:t>1</a:t>
            </a:r>
            <a:endParaRPr lang="en-US" b="1" dirty="0">
              <a:latin typeface="Times New Roman" panose="02020603050405020304" pitchFamily="18" charset="0"/>
              <a:cs typeface="Times New Roman" panose="02020603050405020304" pitchFamily="18" charset="0"/>
            </a:endParaRPr>
          </a:p>
          <a:p>
            <a:pPr algn="ctr"/>
            <a:r>
              <a:rPr lang="en-US" sz="1600" b="1" dirty="0">
                <a:latin typeface="Times New Roman" panose="02020603050405020304" pitchFamily="18" charset="0"/>
                <a:cs typeface="Times New Roman" panose="02020603050405020304" pitchFamily="18" charset="0"/>
              </a:rPr>
              <a:t>1. Dept of Geology &amp; Geophysics, IIT Kharagpur</a:t>
            </a:r>
          </a:p>
          <a:p>
            <a:pPr algn="ctr"/>
            <a:r>
              <a:rPr lang="en-US" sz="1600" b="1" dirty="0">
                <a:latin typeface="Times New Roman" panose="02020603050405020304" pitchFamily="18" charset="0"/>
                <a:cs typeface="Times New Roman" panose="02020603050405020304" pitchFamily="18" charset="0"/>
              </a:rPr>
              <a:t>2. Physical Research Laboratory, Ahmedabad</a:t>
            </a:r>
            <a:endParaRPr lang="en-US" sz="1600" b="1" strike="sngStrike" baseline="30000" dirty="0">
              <a:latin typeface="Times New Roman" panose="02020603050405020304" pitchFamily="18" charset="0"/>
              <a:cs typeface="Times New Roman" panose="02020603050405020304" pitchFamily="18" charset="0"/>
            </a:endParaRPr>
          </a:p>
          <a:p>
            <a:pPr algn="ctr"/>
            <a:endParaRPr lang="en-US" b="1" dirty="0">
              <a:latin typeface="Times New Roman" panose="02020603050405020304" pitchFamily="18" charset="0"/>
              <a:cs typeface="Times New Roman" panose="02020603050405020304" pitchFamily="18" charset="0"/>
            </a:endParaRPr>
          </a:p>
          <a:p>
            <a:pPr algn="ctr"/>
            <a:endParaRPr lang="en-US" b="1" dirty="0">
              <a:latin typeface="Times New Roman" panose="02020603050405020304" pitchFamily="18" charset="0"/>
              <a:cs typeface="Times New Roman" panose="02020603050405020304" pitchFamily="18" charset="0"/>
            </a:endParaRPr>
          </a:p>
          <a:p>
            <a:pPr algn="ctr"/>
            <a:endParaRPr lang="en-US" b="1" dirty="0">
              <a:latin typeface="Times New Roman" panose="02020603050405020304" pitchFamily="18" charset="0"/>
              <a:cs typeface="Times New Roman" panose="02020603050405020304" pitchFamily="18" charset="0"/>
            </a:endParaRPr>
          </a:p>
          <a:p>
            <a:pPr algn="ctr"/>
            <a:endParaRPr lang="en-US" b="1" dirty="0">
              <a:latin typeface="Times New Roman" panose="02020603050405020304" pitchFamily="18" charset="0"/>
              <a:cs typeface="Times New Roman" panose="02020603050405020304" pitchFamily="18" charset="0"/>
            </a:endParaRPr>
          </a:p>
          <a:p>
            <a:pPr algn="ctr"/>
            <a:endParaRPr lang="en-US" b="1" dirty="0">
              <a:latin typeface="Times New Roman" panose="02020603050405020304" pitchFamily="18" charset="0"/>
              <a:cs typeface="Times New Roman" panose="02020603050405020304" pitchFamily="18" charset="0"/>
            </a:endParaRPr>
          </a:p>
          <a:p>
            <a:pPr algn="ctr"/>
            <a:endParaRPr lang="en-IN" b="1" dirty="0">
              <a:latin typeface="Times New Roman" panose="02020603050405020304" pitchFamily="18" charset="0"/>
              <a:cs typeface="Times New Roman" panose="02020603050405020304" pitchFamily="18" charset="0"/>
            </a:endParaRPr>
          </a:p>
        </p:txBody>
      </p:sp>
      <p:pic>
        <p:nvPicPr>
          <p:cNvPr id="6" name="object 2">
            <a:extLst>
              <a:ext uri="{FF2B5EF4-FFF2-40B4-BE49-F238E27FC236}">
                <a16:creationId xmlns:a16="http://schemas.microsoft.com/office/drawing/2014/main" id="{BC16C8C0-7575-FC26-5036-1406D4D31C2C}"/>
              </a:ext>
            </a:extLst>
          </p:cNvPr>
          <p:cNvPicPr/>
          <p:nvPr/>
        </p:nvPicPr>
        <p:blipFill>
          <a:blip r:embed="rId3" cstate="print"/>
          <a:stretch>
            <a:fillRect/>
          </a:stretch>
        </p:blipFill>
        <p:spPr>
          <a:xfrm>
            <a:off x="207906" y="5513193"/>
            <a:ext cx="1118181" cy="1169802"/>
          </a:xfrm>
          <a:prstGeom prst="rect">
            <a:avLst/>
          </a:prstGeom>
        </p:spPr>
      </p:pic>
      <p:pic>
        <p:nvPicPr>
          <p:cNvPr id="2" name="Picture 1">
            <a:extLst>
              <a:ext uri="{FF2B5EF4-FFF2-40B4-BE49-F238E27FC236}">
                <a16:creationId xmlns:a16="http://schemas.microsoft.com/office/drawing/2014/main" id="{0AD8941A-5A94-4137-B4D5-AE215F10D2CD}"/>
              </a:ext>
            </a:extLst>
          </p:cNvPr>
          <p:cNvPicPr>
            <a:picLocks noChangeAspect="1"/>
          </p:cNvPicPr>
          <p:nvPr/>
        </p:nvPicPr>
        <p:blipFill>
          <a:blip r:embed="rId4"/>
          <a:srcRect t="12271" b="14597"/>
          <a:stretch>
            <a:fillRect/>
          </a:stretch>
        </p:blipFill>
        <p:spPr>
          <a:xfrm>
            <a:off x="1533993" y="5401181"/>
            <a:ext cx="2903463" cy="1416092"/>
          </a:xfrm>
          <a:prstGeom prst="rect">
            <a:avLst/>
          </a:prstGeom>
        </p:spPr>
      </p:pic>
      <p:pic>
        <p:nvPicPr>
          <p:cNvPr id="7" name="Picture 6">
            <a:extLst>
              <a:ext uri="{FF2B5EF4-FFF2-40B4-BE49-F238E27FC236}">
                <a16:creationId xmlns:a16="http://schemas.microsoft.com/office/drawing/2014/main" id="{5264B96D-5382-6C4F-85CA-4133AEB6AB54}"/>
              </a:ext>
            </a:extLst>
          </p:cNvPr>
          <p:cNvPicPr>
            <a:picLocks noChangeAspect="1"/>
          </p:cNvPicPr>
          <p:nvPr/>
        </p:nvPicPr>
        <p:blipFill>
          <a:blip r:embed="rId5"/>
          <a:stretch>
            <a:fillRect/>
          </a:stretch>
        </p:blipFill>
        <p:spPr>
          <a:xfrm>
            <a:off x="9108957" y="5535458"/>
            <a:ext cx="1470787" cy="1234547"/>
          </a:xfrm>
          <a:prstGeom prst="rect">
            <a:avLst/>
          </a:prstGeom>
        </p:spPr>
      </p:pic>
      <p:pic>
        <p:nvPicPr>
          <p:cNvPr id="9" name="Picture 8">
            <a:extLst>
              <a:ext uri="{FF2B5EF4-FFF2-40B4-BE49-F238E27FC236}">
                <a16:creationId xmlns:a16="http://schemas.microsoft.com/office/drawing/2014/main" id="{EDEDE45C-B030-AB93-31F0-00703951691D}"/>
              </a:ext>
            </a:extLst>
          </p:cNvPr>
          <p:cNvPicPr>
            <a:picLocks noChangeAspect="1"/>
          </p:cNvPicPr>
          <p:nvPr/>
        </p:nvPicPr>
        <p:blipFill>
          <a:blip r:embed="rId6"/>
          <a:stretch>
            <a:fillRect/>
          </a:stretch>
        </p:blipFill>
        <p:spPr>
          <a:xfrm>
            <a:off x="10787650" y="5535458"/>
            <a:ext cx="1196444" cy="1234547"/>
          </a:xfrm>
          <a:prstGeom prst="rect">
            <a:avLst/>
          </a:prstGeom>
        </p:spPr>
      </p:pic>
    </p:spTree>
    <p:extLst>
      <p:ext uri="{BB962C8B-B14F-4D97-AF65-F5344CB8AC3E}">
        <p14:creationId xmlns:p14="http://schemas.microsoft.com/office/powerpoint/2010/main" val="10186142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CCA04BB-7821-0F98-F1E2-6AFF0C7D9F05}"/>
              </a:ext>
            </a:extLst>
          </p:cNvPr>
          <p:cNvSpPr txBox="1">
            <a:spLocks/>
          </p:cNvSpPr>
          <p:nvPr/>
        </p:nvSpPr>
        <p:spPr>
          <a:xfrm>
            <a:off x="571487" y="-355746"/>
            <a:ext cx="1104900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N" sz="2800" b="1" dirty="0">
                <a:latin typeface="Arial" panose="020B0604020202020204" pitchFamily="34" charset="0"/>
                <a:cs typeface="Arial" panose="020B0604020202020204" pitchFamily="34" charset="0"/>
              </a:rPr>
              <a:t>Comparison of major oxides with global komatiites and </a:t>
            </a:r>
            <a:r>
              <a:rPr lang="en-IN" sz="2800" b="1" dirty="0" err="1">
                <a:latin typeface="Arial" panose="020B0604020202020204" pitchFamily="34" charset="0"/>
                <a:cs typeface="Arial" panose="020B0604020202020204" pitchFamily="34" charset="0"/>
              </a:rPr>
              <a:t>picrites</a:t>
            </a:r>
            <a:endParaRPr lang="en-IN" sz="2800" b="1"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79444DCC-1682-2212-7E09-19CFA4DFECF0}"/>
              </a:ext>
            </a:extLst>
          </p:cNvPr>
          <p:cNvSpPr>
            <a:spLocks noGrp="1"/>
          </p:cNvSpPr>
          <p:nvPr>
            <p:ph type="sldNum" sz="quarter" idx="12"/>
          </p:nvPr>
        </p:nvSpPr>
        <p:spPr/>
        <p:txBody>
          <a:bodyPr/>
          <a:lstStyle/>
          <a:p>
            <a:fld id="{7D2EA3D1-7FBA-4C0A-9645-AC1529584298}" type="slidenum">
              <a:rPr lang="en-IN" smtClean="0"/>
              <a:t>10</a:t>
            </a:fld>
            <a:r>
              <a:rPr lang="en-IN" dirty="0"/>
              <a:t>/14</a:t>
            </a:r>
          </a:p>
        </p:txBody>
      </p:sp>
      <p:pic>
        <p:nvPicPr>
          <p:cNvPr id="8" name="Picture 7">
            <a:extLst>
              <a:ext uri="{FF2B5EF4-FFF2-40B4-BE49-F238E27FC236}">
                <a16:creationId xmlns:a16="http://schemas.microsoft.com/office/drawing/2014/main" id="{3EA42141-DFC2-591B-B481-F88E24E2B6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487" y="1506682"/>
            <a:ext cx="11059938" cy="4094019"/>
          </a:xfrm>
          <a:prstGeom prst="rect">
            <a:avLst/>
          </a:prstGeom>
        </p:spPr>
      </p:pic>
    </p:spTree>
    <p:extLst>
      <p:ext uri="{BB962C8B-B14F-4D97-AF65-F5344CB8AC3E}">
        <p14:creationId xmlns:p14="http://schemas.microsoft.com/office/powerpoint/2010/main" val="11715848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C8DA344-455E-4D96-754A-E0066F9E3C9B}"/>
              </a:ext>
            </a:extLst>
          </p:cNvPr>
          <p:cNvSpPr txBox="1"/>
          <p:nvPr/>
        </p:nvSpPr>
        <p:spPr>
          <a:xfrm>
            <a:off x="1142995" y="5987018"/>
            <a:ext cx="3276605" cy="738664"/>
          </a:xfrm>
          <a:prstGeom prst="rect">
            <a:avLst/>
          </a:prstGeom>
          <a:noFill/>
        </p:spPr>
        <p:txBody>
          <a:bodyPr wrap="square" rtlCol="0">
            <a:spAutoFit/>
          </a:bodyPr>
          <a:lstStyle/>
          <a:p>
            <a:pPr algn="just"/>
            <a:r>
              <a:rPr lang="en-IN" sz="1400" dirty="0">
                <a:latin typeface="Arial" panose="020B0604020202020204" pitchFamily="34" charset="0"/>
                <a:cs typeface="Arial" panose="020B0604020202020204" pitchFamily="34" charset="0"/>
              </a:rPr>
              <a:t>[Al</a:t>
            </a:r>
            <a:r>
              <a:rPr lang="en-IN" sz="1400" baseline="-25000" dirty="0">
                <a:latin typeface="Arial" panose="020B0604020202020204" pitchFamily="34" charset="0"/>
                <a:cs typeface="Arial" panose="020B0604020202020204" pitchFamily="34" charset="0"/>
              </a:rPr>
              <a:t>2</a:t>
            </a:r>
            <a:r>
              <a:rPr lang="en-IN" sz="1400" dirty="0">
                <a:latin typeface="Arial" panose="020B0604020202020204" pitchFamily="34" charset="0"/>
                <a:cs typeface="Arial" panose="020B0604020202020204" pitchFamily="34" charset="0"/>
              </a:rPr>
              <a:t>O</a:t>
            </a:r>
            <a:r>
              <a:rPr lang="en-IN" sz="1400" baseline="-25000" dirty="0">
                <a:latin typeface="Arial" panose="020B0604020202020204" pitchFamily="34" charset="0"/>
                <a:cs typeface="Arial" panose="020B0604020202020204" pitchFamily="34" charset="0"/>
              </a:rPr>
              <a:t>3</a:t>
            </a:r>
            <a:r>
              <a:rPr lang="en-IN" sz="1400" dirty="0">
                <a:latin typeface="Arial" panose="020B0604020202020204" pitchFamily="34" charset="0"/>
                <a:cs typeface="Arial" panose="020B0604020202020204" pitchFamily="34" charset="0"/>
              </a:rPr>
              <a:t>] = Al</a:t>
            </a:r>
            <a:r>
              <a:rPr lang="en-IN" sz="1400" baseline="-25000" dirty="0">
                <a:latin typeface="Arial" panose="020B0604020202020204" pitchFamily="34" charset="0"/>
                <a:cs typeface="Arial" panose="020B0604020202020204" pitchFamily="34" charset="0"/>
              </a:rPr>
              <a:t>2</a:t>
            </a:r>
            <a:r>
              <a:rPr lang="en-IN" sz="1400" dirty="0">
                <a:latin typeface="Arial" panose="020B0604020202020204" pitchFamily="34" charset="0"/>
                <a:cs typeface="Arial" panose="020B0604020202020204" pitchFamily="34" charset="0"/>
              </a:rPr>
              <a:t>O</a:t>
            </a:r>
            <a:r>
              <a:rPr lang="en-IN" sz="1400" baseline="-25000" dirty="0">
                <a:latin typeface="Arial" panose="020B0604020202020204" pitchFamily="34" charset="0"/>
                <a:cs typeface="Arial" panose="020B0604020202020204" pitchFamily="34" charset="0"/>
              </a:rPr>
              <a:t>3 </a:t>
            </a:r>
            <a:r>
              <a:rPr lang="en-IN" sz="1400" dirty="0">
                <a:latin typeface="Arial" panose="020B0604020202020204" pitchFamily="34" charset="0"/>
                <a:cs typeface="Arial" panose="020B0604020202020204" pitchFamily="34" charset="0"/>
              </a:rPr>
              <a:t>/ (2/3 – MgO – </a:t>
            </a:r>
            <a:r>
              <a:rPr lang="en-IN" sz="1400" dirty="0" err="1">
                <a:latin typeface="Arial" panose="020B0604020202020204" pitchFamily="34" charset="0"/>
                <a:cs typeface="Arial" panose="020B0604020202020204" pitchFamily="34" charset="0"/>
              </a:rPr>
              <a:t>FeO</a:t>
            </a:r>
            <a:r>
              <a:rPr lang="en-IN" sz="1400" dirty="0">
                <a:latin typeface="Arial" panose="020B0604020202020204" pitchFamily="34" charset="0"/>
                <a:cs typeface="Arial" panose="020B0604020202020204" pitchFamily="34" charset="0"/>
              </a:rPr>
              <a:t>) </a:t>
            </a:r>
          </a:p>
          <a:p>
            <a:pPr algn="just"/>
            <a:r>
              <a:rPr lang="en-IN" sz="1400" dirty="0">
                <a:latin typeface="Arial" panose="020B0604020202020204" pitchFamily="34" charset="0"/>
                <a:cs typeface="Arial" panose="020B0604020202020204" pitchFamily="34" charset="0"/>
              </a:rPr>
              <a:t>[TiO</a:t>
            </a:r>
            <a:r>
              <a:rPr lang="en-IN" sz="1400" baseline="-25000" dirty="0">
                <a:latin typeface="Arial" panose="020B0604020202020204" pitchFamily="34" charset="0"/>
                <a:cs typeface="Arial" panose="020B0604020202020204" pitchFamily="34" charset="0"/>
              </a:rPr>
              <a:t>2</a:t>
            </a:r>
            <a:r>
              <a:rPr lang="en-IN" sz="1400" dirty="0">
                <a:latin typeface="Arial" panose="020B0604020202020204" pitchFamily="34" charset="0"/>
                <a:cs typeface="Arial" panose="020B0604020202020204" pitchFamily="34" charset="0"/>
              </a:rPr>
              <a:t>] = TiO</a:t>
            </a:r>
            <a:r>
              <a:rPr lang="en-IN" sz="1400" baseline="-25000" dirty="0">
                <a:latin typeface="Arial" panose="020B0604020202020204" pitchFamily="34" charset="0"/>
                <a:cs typeface="Arial" panose="020B0604020202020204" pitchFamily="34" charset="0"/>
              </a:rPr>
              <a:t>2 </a:t>
            </a:r>
            <a:r>
              <a:rPr lang="en-IN" sz="1400" dirty="0">
                <a:latin typeface="Arial" panose="020B0604020202020204" pitchFamily="34" charset="0"/>
                <a:cs typeface="Arial" panose="020B0604020202020204" pitchFamily="34" charset="0"/>
              </a:rPr>
              <a:t>/ (2/3 – MgO – </a:t>
            </a:r>
            <a:r>
              <a:rPr lang="en-IN" sz="1400" dirty="0" err="1">
                <a:latin typeface="Arial" panose="020B0604020202020204" pitchFamily="34" charset="0"/>
                <a:cs typeface="Arial" panose="020B0604020202020204" pitchFamily="34" charset="0"/>
              </a:rPr>
              <a:t>FeO</a:t>
            </a:r>
            <a:r>
              <a:rPr lang="en-IN" sz="1400" dirty="0">
                <a:latin typeface="Arial" panose="020B0604020202020204" pitchFamily="34" charset="0"/>
                <a:cs typeface="Arial" panose="020B0604020202020204" pitchFamily="34" charset="0"/>
              </a:rPr>
              <a:t>)  </a:t>
            </a:r>
            <a:endParaRPr lang="en-IN" sz="1400" i="1" dirty="0">
              <a:solidFill>
                <a:srgbClr val="00B0F0"/>
              </a:solidFill>
              <a:latin typeface="Arial" panose="020B0604020202020204" pitchFamily="34" charset="0"/>
              <a:cs typeface="Arial" panose="020B0604020202020204" pitchFamily="34" charset="0"/>
            </a:endParaRPr>
          </a:p>
          <a:p>
            <a:pPr algn="just"/>
            <a:r>
              <a:rPr lang="en-IN" sz="1400" dirty="0">
                <a:solidFill>
                  <a:srgbClr val="00B0F0"/>
                </a:solidFill>
                <a:latin typeface="Arial" panose="020B0604020202020204" pitchFamily="34" charset="0"/>
                <a:cs typeface="Arial" panose="020B0604020202020204" pitchFamily="34" charset="0"/>
              </a:rPr>
              <a:t>[Hanski, 1992; JOP]</a:t>
            </a:r>
            <a:endParaRPr lang="en-IN" sz="1400" baseline="-25000" dirty="0">
              <a:solidFill>
                <a:srgbClr val="00B0F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92183A29-4676-584F-4281-A3231A143A3A}"/>
              </a:ext>
            </a:extLst>
          </p:cNvPr>
          <p:cNvSpPr>
            <a:spLocks noGrp="1"/>
          </p:cNvSpPr>
          <p:nvPr>
            <p:ph type="title"/>
          </p:nvPr>
        </p:nvSpPr>
        <p:spPr>
          <a:xfrm>
            <a:off x="838195" y="-156186"/>
            <a:ext cx="10515600" cy="1325563"/>
          </a:xfrm>
        </p:spPr>
        <p:txBody>
          <a:bodyPr>
            <a:normAutofit/>
          </a:bodyPr>
          <a:lstStyle/>
          <a:p>
            <a:pPr algn="ctr"/>
            <a:r>
              <a:rPr lang="en-IN" sz="2800" b="1" dirty="0">
                <a:latin typeface="Arial" panose="020B0604020202020204" pitchFamily="34" charset="0"/>
                <a:cs typeface="Arial" panose="020B0604020202020204" pitchFamily="34" charset="0"/>
              </a:rPr>
              <a:t> </a:t>
            </a:r>
          </a:p>
        </p:txBody>
      </p:sp>
      <p:sp>
        <p:nvSpPr>
          <p:cNvPr id="6" name="Title 1">
            <a:extLst>
              <a:ext uri="{FF2B5EF4-FFF2-40B4-BE49-F238E27FC236}">
                <a16:creationId xmlns:a16="http://schemas.microsoft.com/office/drawing/2014/main" id="{DD15816E-B64B-C1DE-C1EB-A1FCCBD20C86}"/>
              </a:ext>
            </a:extLst>
          </p:cNvPr>
          <p:cNvSpPr txBox="1">
            <a:spLocks/>
          </p:cNvSpPr>
          <p:nvPr/>
        </p:nvSpPr>
        <p:spPr>
          <a:xfrm>
            <a:off x="990595" y="-378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IN" sz="2800" b="1" dirty="0">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C6D9612A-D8B4-2B4B-50CD-B9E1A868B406}"/>
              </a:ext>
            </a:extLst>
          </p:cNvPr>
          <p:cNvSpPr txBox="1">
            <a:spLocks/>
          </p:cNvSpPr>
          <p:nvPr/>
        </p:nvSpPr>
        <p:spPr>
          <a:xfrm>
            <a:off x="1142995" y="-35574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N" sz="2800" b="1" dirty="0">
                <a:latin typeface="Arial" panose="020B0604020202020204" pitchFamily="34" charset="0"/>
                <a:cs typeface="Arial" panose="020B0604020202020204" pitchFamily="34" charset="0"/>
              </a:rPr>
              <a:t>Classification of melt compositions </a:t>
            </a:r>
          </a:p>
        </p:txBody>
      </p:sp>
      <p:pic>
        <p:nvPicPr>
          <p:cNvPr id="16" name="Picture 15">
            <a:extLst>
              <a:ext uri="{FF2B5EF4-FFF2-40B4-BE49-F238E27FC236}">
                <a16:creationId xmlns:a16="http://schemas.microsoft.com/office/drawing/2014/main" id="{8D09EA94-FC1D-9C59-7898-62BA14957497}"/>
              </a:ext>
            </a:extLst>
          </p:cNvPr>
          <p:cNvPicPr>
            <a:picLocks noChangeAspect="1"/>
          </p:cNvPicPr>
          <p:nvPr/>
        </p:nvPicPr>
        <p:blipFill>
          <a:blip r:embed="rId3"/>
          <a:stretch>
            <a:fillRect/>
          </a:stretch>
        </p:blipFill>
        <p:spPr>
          <a:xfrm>
            <a:off x="95243" y="1169378"/>
            <a:ext cx="6000757" cy="4815238"/>
          </a:xfrm>
          <a:prstGeom prst="rect">
            <a:avLst/>
          </a:prstGeom>
        </p:spPr>
      </p:pic>
      <p:sp>
        <p:nvSpPr>
          <p:cNvPr id="17" name="Slide Number Placeholder 16">
            <a:extLst>
              <a:ext uri="{FF2B5EF4-FFF2-40B4-BE49-F238E27FC236}">
                <a16:creationId xmlns:a16="http://schemas.microsoft.com/office/drawing/2014/main" id="{AF0CD82C-A8A2-D12F-40A6-1A9EB2781A82}"/>
              </a:ext>
            </a:extLst>
          </p:cNvPr>
          <p:cNvSpPr>
            <a:spLocks noGrp="1"/>
          </p:cNvSpPr>
          <p:nvPr>
            <p:ph type="sldNum" sz="quarter" idx="12"/>
          </p:nvPr>
        </p:nvSpPr>
        <p:spPr/>
        <p:txBody>
          <a:bodyPr/>
          <a:lstStyle/>
          <a:p>
            <a:fld id="{7D2EA3D1-7FBA-4C0A-9645-AC1529584298}" type="slidenum">
              <a:rPr lang="en-IN" smtClean="0"/>
              <a:t>11</a:t>
            </a:fld>
            <a:r>
              <a:rPr lang="en-IN" dirty="0"/>
              <a:t>/14</a:t>
            </a:r>
          </a:p>
        </p:txBody>
      </p:sp>
      <p:pic>
        <p:nvPicPr>
          <p:cNvPr id="9" name="Picture 8">
            <a:extLst>
              <a:ext uri="{FF2B5EF4-FFF2-40B4-BE49-F238E27FC236}">
                <a16:creationId xmlns:a16="http://schemas.microsoft.com/office/drawing/2014/main" id="{A554886E-8398-F3F8-46DA-784789BEBD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2303" y="1219201"/>
            <a:ext cx="5634963" cy="4662054"/>
          </a:xfrm>
          <a:prstGeom prst="rect">
            <a:avLst/>
          </a:prstGeom>
        </p:spPr>
      </p:pic>
    </p:spTree>
    <p:extLst>
      <p:ext uri="{BB962C8B-B14F-4D97-AF65-F5344CB8AC3E}">
        <p14:creationId xmlns:p14="http://schemas.microsoft.com/office/powerpoint/2010/main" val="39299121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DD6D7D9-30BF-F491-0794-BE2AFB185D0D}"/>
              </a:ext>
            </a:extLst>
          </p:cNvPr>
          <p:cNvSpPr txBox="1">
            <a:spLocks/>
          </p:cNvSpPr>
          <p:nvPr/>
        </p:nvSpPr>
        <p:spPr>
          <a:xfrm>
            <a:off x="571487" y="-355746"/>
            <a:ext cx="1104900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N" sz="2800" b="1" dirty="0">
                <a:latin typeface="Arial" panose="020B0604020202020204" pitchFamily="34" charset="0"/>
                <a:cs typeface="Arial" panose="020B0604020202020204" pitchFamily="34" charset="0"/>
              </a:rPr>
              <a:t>Olivine fractionation modelling</a:t>
            </a:r>
          </a:p>
        </p:txBody>
      </p:sp>
      <p:sp>
        <p:nvSpPr>
          <p:cNvPr id="9" name="Slide Number Placeholder 8">
            <a:extLst>
              <a:ext uri="{FF2B5EF4-FFF2-40B4-BE49-F238E27FC236}">
                <a16:creationId xmlns:a16="http://schemas.microsoft.com/office/drawing/2014/main" id="{EE9A83BF-749A-2C66-2E91-72576BC6A772}"/>
              </a:ext>
            </a:extLst>
          </p:cNvPr>
          <p:cNvSpPr>
            <a:spLocks noGrp="1"/>
          </p:cNvSpPr>
          <p:nvPr>
            <p:ph type="sldNum" sz="quarter" idx="12"/>
          </p:nvPr>
        </p:nvSpPr>
        <p:spPr/>
        <p:txBody>
          <a:bodyPr/>
          <a:lstStyle/>
          <a:p>
            <a:fld id="{7D2EA3D1-7FBA-4C0A-9645-AC1529584298}" type="slidenum">
              <a:rPr lang="en-IN" smtClean="0"/>
              <a:t>12</a:t>
            </a:fld>
            <a:r>
              <a:rPr lang="en-IN" dirty="0"/>
              <a:t>/14</a:t>
            </a:r>
          </a:p>
        </p:txBody>
      </p:sp>
      <p:grpSp>
        <p:nvGrpSpPr>
          <p:cNvPr id="11" name="Group 10">
            <a:extLst>
              <a:ext uri="{FF2B5EF4-FFF2-40B4-BE49-F238E27FC236}">
                <a16:creationId xmlns:a16="http://schemas.microsoft.com/office/drawing/2014/main" id="{232FD3B8-A2A6-83AE-1DC7-BA202A26EBE5}"/>
              </a:ext>
            </a:extLst>
          </p:cNvPr>
          <p:cNvGrpSpPr/>
          <p:nvPr/>
        </p:nvGrpSpPr>
        <p:grpSpPr>
          <a:xfrm>
            <a:off x="409851" y="969817"/>
            <a:ext cx="10774594" cy="4102123"/>
            <a:chOff x="482587" y="1820694"/>
            <a:chExt cx="10774594" cy="4102123"/>
          </a:xfrm>
        </p:grpSpPr>
        <p:pic>
          <p:nvPicPr>
            <p:cNvPr id="5" name="Picture 4">
              <a:extLst>
                <a:ext uri="{FF2B5EF4-FFF2-40B4-BE49-F238E27FC236}">
                  <a16:creationId xmlns:a16="http://schemas.microsoft.com/office/drawing/2014/main" id="{8055E0A8-FE32-4043-9160-398E2F7CE7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587" y="1820694"/>
              <a:ext cx="5264075" cy="4102123"/>
            </a:xfrm>
            <a:prstGeom prst="rect">
              <a:avLst/>
            </a:prstGeom>
          </p:spPr>
        </p:pic>
        <p:pic>
          <p:nvPicPr>
            <p:cNvPr id="10" name="Picture 9">
              <a:extLst>
                <a:ext uri="{FF2B5EF4-FFF2-40B4-BE49-F238E27FC236}">
                  <a16:creationId xmlns:a16="http://schemas.microsoft.com/office/drawing/2014/main" id="{A2B6EB93-5639-D158-B0BD-11882AD6DE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4018" y="1820695"/>
              <a:ext cx="5293163" cy="4102122"/>
            </a:xfrm>
            <a:prstGeom prst="rect">
              <a:avLst/>
            </a:prstGeom>
          </p:spPr>
        </p:pic>
      </p:grpSp>
      <p:sp>
        <p:nvSpPr>
          <p:cNvPr id="2" name="TextBox 1">
            <a:extLst>
              <a:ext uri="{FF2B5EF4-FFF2-40B4-BE49-F238E27FC236}">
                <a16:creationId xmlns:a16="http://schemas.microsoft.com/office/drawing/2014/main" id="{DF7306CB-139A-CC8B-963C-B73466DD2C72}"/>
              </a:ext>
            </a:extLst>
          </p:cNvPr>
          <p:cNvSpPr txBox="1"/>
          <p:nvPr/>
        </p:nvSpPr>
        <p:spPr>
          <a:xfrm>
            <a:off x="831273" y="5694218"/>
            <a:ext cx="1423554" cy="369332"/>
          </a:xfrm>
          <a:prstGeom prst="rect">
            <a:avLst/>
          </a:prstGeom>
          <a:noFill/>
        </p:spPr>
        <p:txBody>
          <a:bodyPr wrap="square" rtlCol="0">
            <a:spAutoFit/>
          </a:bodyPr>
          <a:lstStyle/>
          <a:p>
            <a:r>
              <a:rPr lang="en-IN" dirty="0"/>
              <a:t>HCP-173</a:t>
            </a:r>
          </a:p>
        </p:txBody>
      </p:sp>
    </p:spTree>
    <p:extLst>
      <p:ext uri="{BB962C8B-B14F-4D97-AF65-F5344CB8AC3E}">
        <p14:creationId xmlns:p14="http://schemas.microsoft.com/office/powerpoint/2010/main" val="1525109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0682EBA-EF5A-A446-5D76-531164D14DBC}"/>
              </a:ext>
            </a:extLst>
          </p:cNvPr>
          <p:cNvSpPr txBox="1"/>
          <p:nvPr/>
        </p:nvSpPr>
        <p:spPr>
          <a:xfrm>
            <a:off x="1222131" y="1151790"/>
            <a:ext cx="10020833" cy="2862322"/>
          </a:xfrm>
          <a:prstGeom prst="rect">
            <a:avLst/>
          </a:prstGeom>
          <a:noFill/>
        </p:spPr>
        <p:txBody>
          <a:bodyPr wrap="square" rtlCol="0">
            <a:spAutoFit/>
          </a:bodyPr>
          <a:lstStyle/>
          <a:p>
            <a:pPr marL="285750" indent="-285750" algn="just">
              <a:buFont typeface="Arial" panose="020B0604020202020204" pitchFamily="34" charset="0"/>
              <a:buChar char="•"/>
            </a:pPr>
            <a:r>
              <a:rPr lang="en-IN" dirty="0">
                <a:latin typeface="Arial" panose="020B0604020202020204" pitchFamily="34" charset="0"/>
                <a:cs typeface="Arial" panose="020B0604020202020204" pitchFamily="34" charset="0"/>
              </a:rPr>
              <a:t>Possibility of the influence of  both of the volatiles CO</a:t>
            </a:r>
            <a:r>
              <a:rPr lang="en-IN" baseline="-25000" dirty="0">
                <a:latin typeface="Arial" panose="020B0604020202020204" pitchFamily="34" charset="0"/>
                <a:cs typeface="Arial" panose="020B0604020202020204" pitchFamily="34" charset="0"/>
              </a:rPr>
              <a:t>2</a:t>
            </a:r>
            <a:r>
              <a:rPr lang="en-IN" dirty="0">
                <a:latin typeface="Arial" panose="020B0604020202020204" pitchFamily="34" charset="0"/>
                <a:cs typeface="Arial" panose="020B0604020202020204" pitchFamily="34" charset="0"/>
              </a:rPr>
              <a:t> and H</a:t>
            </a:r>
            <a:r>
              <a:rPr lang="en-IN" baseline="-25000" dirty="0">
                <a:latin typeface="Arial" panose="020B0604020202020204" pitchFamily="34" charset="0"/>
                <a:cs typeface="Arial" panose="020B0604020202020204" pitchFamily="34" charset="0"/>
              </a:rPr>
              <a:t>2</a:t>
            </a:r>
            <a:r>
              <a:rPr lang="en-IN" dirty="0">
                <a:latin typeface="Arial" panose="020B0604020202020204" pitchFamily="34" charset="0"/>
                <a:cs typeface="Arial" panose="020B0604020202020204" pitchFamily="34" charset="0"/>
              </a:rPr>
              <a:t>O in primary magma generation at </a:t>
            </a:r>
            <a:r>
              <a:rPr lang="en-IN" dirty="0" err="1">
                <a:latin typeface="Arial" panose="020B0604020202020204" pitchFamily="34" charset="0"/>
                <a:cs typeface="Arial" panose="020B0604020202020204" pitchFamily="34" charset="0"/>
              </a:rPr>
              <a:t>Hadean</a:t>
            </a:r>
            <a:r>
              <a:rPr lang="en-IN" dirty="0">
                <a:latin typeface="Arial" panose="020B0604020202020204" pitchFamily="34" charset="0"/>
                <a:cs typeface="Arial" panose="020B0604020202020204" pitchFamily="34" charset="0"/>
              </a:rPr>
              <a:t> upper mantle conditions, from which komatiitic and picritic lavas formed</a:t>
            </a:r>
          </a:p>
          <a:p>
            <a:pPr marL="285750" indent="-285750" algn="just">
              <a:buFont typeface="Arial" panose="020B0604020202020204" pitchFamily="34" charset="0"/>
              <a:buChar char="•"/>
            </a:pPr>
            <a:endParaRPr lang="en-IN"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IN" dirty="0">
                <a:latin typeface="Arial" panose="020B0604020202020204" pitchFamily="34" charset="0"/>
                <a:cs typeface="Arial" panose="020B0604020202020204" pitchFamily="34" charset="0"/>
              </a:rPr>
              <a:t>Following the classification scheme of </a:t>
            </a:r>
            <a:r>
              <a:rPr lang="en-IN" dirty="0">
                <a:solidFill>
                  <a:srgbClr val="00B0F0"/>
                </a:solidFill>
                <a:latin typeface="Arial" panose="020B0604020202020204" pitchFamily="34" charset="0"/>
                <a:cs typeface="Arial" panose="020B0604020202020204" pitchFamily="34" charset="0"/>
              </a:rPr>
              <a:t>Hanski [1992]</a:t>
            </a:r>
            <a:r>
              <a:rPr lang="en-IN" dirty="0">
                <a:latin typeface="Arial" panose="020B0604020202020204" pitchFamily="34" charset="0"/>
                <a:cs typeface="Arial" panose="020B0604020202020204" pitchFamily="34" charset="0"/>
              </a:rPr>
              <a:t>,</a:t>
            </a:r>
            <a:r>
              <a:rPr lang="en-IN" dirty="0">
                <a:solidFill>
                  <a:srgbClr val="00B0F0"/>
                </a:solidFill>
                <a:latin typeface="Arial" panose="020B0604020202020204" pitchFamily="34" charset="0"/>
                <a:cs typeface="Arial" panose="020B0604020202020204" pitchFamily="34" charset="0"/>
              </a:rPr>
              <a:t> </a:t>
            </a:r>
            <a:r>
              <a:rPr lang="en-IN" dirty="0">
                <a:latin typeface="Arial" panose="020B0604020202020204" pitchFamily="34" charset="0"/>
                <a:cs typeface="Arial" panose="020B0604020202020204" pitchFamily="34" charset="0"/>
              </a:rPr>
              <a:t>with increasing degree of melting partial melt compositions shift from picrite to aluminium-depleted komatiites</a:t>
            </a:r>
          </a:p>
          <a:p>
            <a:pPr marL="285750" indent="-285750" algn="just">
              <a:buFont typeface="Arial" panose="020B0604020202020204" pitchFamily="34" charset="0"/>
              <a:buChar char="•"/>
            </a:pPr>
            <a:endParaRPr lang="en-IN"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IN" dirty="0">
                <a:latin typeface="Arial" panose="020B0604020202020204" pitchFamily="34" charset="0"/>
                <a:cs typeface="Arial" panose="020B0604020202020204" pitchFamily="34" charset="0"/>
              </a:rPr>
              <a:t>Liquid line of descent derived by 10 – 60 % olivine fractional crystallization modelling from the experimentally produced melt composition (19173) in equilibrium with liquidus phase is in concordance with komatiites reported from Baltic Shield and West Australian Craton</a:t>
            </a:r>
          </a:p>
          <a:p>
            <a:pPr algn="just"/>
            <a:endParaRPr lang="en-IN" dirty="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E07FDB3E-EBC7-8120-9691-E3FD3296D5DA}"/>
              </a:ext>
            </a:extLst>
          </p:cNvPr>
          <p:cNvSpPr txBox="1">
            <a:spLocks/>
          </p:cNvSpPr>
          <p:nvPr/>
        </p:nvSpPr>
        <p:spPr>
          <a:xfrm>
            <a:off x="571487" y="-355746"/>
            <a:ext cx="1104900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N" sz="2800" b="1" dirty="0">
                <a:latin typeface="Arial" panose="020B0604020202020204" pitchFamily="34" charset="0"/>
                <a:cs typeface="Arial" panose="020B0604020202020204" pitchFamily="34" charset="0"/>
              </a:rPr>
              <a:t>Conclusions</a:t>
            </a:r>
          </a:p>
        </p:txBody>
      </p:sp>
      <p:sp>
        <p:nvSpPr>
          <p:cNvPr id="3" name="Slide Number Placeholder 2">
            <a:extLst>
              <a:ext uri="{FF2B5EF4-FFF2-40B4-BE49-F238E27FC236}">
                <a16:creationId xmlns:a16="http://schemas.microsoft.com/office/drawing/2014/main" id="{4FA30F1B-62B2-7D61-E78F-0F848AB10E34}"/>
              </a:ext>
            </a:extLst>
          </p:cNvPr>
          <p:cNvSpPr>
            <a:spLocks noGrp="1"/>
          </p:cNvSpPr>
          <p:nvPr>
            <p:ph type="sldNum" sz="quarter" idx="12"/>
          </p:nvPr>
        </p:nvSpPr>
        <p:spPr/>
        <p:txBody>
          <a:bodyPr/>
          <a:lstStyle/>
          <a:p>
            <a:fld id="{7D2EA3D1-7FBA-4C0A-9645-AC1529584298}" type="slidenum">
              <a:rPr lang="en-IN" smtClean="0"/>
              <a:t>13</a:t>
            </a:fld>
            <a:r>
              <a:rPr lang="en-IN" dirty="0"/>
              <a:t>/14</a:t>
            </a:r>
          </a:p>
        </p:txBody>
      </p:sp>
      <p:sp>
        <p:nvSpPr>
          <p:cNvPr id="4" name="TextBox 3">
            <a:extLst>
              <a:ext uri="{FF2B5EF4-FFF2-40B4-BE49-F238E27FC236}">
                <a16:creationId xmlns:a16="http://schemas.microsoft.com/office/drawing/2014/main" id="{3E143B01-C0DB-500D-02A0-D614295C39FB}"/>
              </a:ext>
            </a:extLst>
          </p:cNvPr>
          <p:cNvSpPr txBox="1"/>
          <p:nvPr/>
        </p:nvSpPr>
        <p:spPr>
          <a:xfrm>
            <a:off x="2701636" y="5008418"/>
            <a:ext cx="6733309" cy="369332"/>
          </a:xfrm>
          <a:prstGeom prst="rect">
            <a:avLst/>
          </a:prstGeom>
          <a:noFill/>
        </p:spPr>
        <p:txBody>
          <a:bodyPr wrap="square" rtlCol="0">
            <a:spAutoFit/>
          </a:bodyPr>
          <a:lstStyle/>
          <a:p>
            <a:pPr algn="ctr"/>
            <a:r>
              <a:rPr lang="en-IN" dirty="0"/>
              <a:t>Thank you</a:t>
            </a:r>
          </a:p>
        </p:txBody>
      </p:sp>
    </p:spTree>
    <p:extLst>
      <p:ext uri="{BB962C8B-B14F-4D97-AF65-F5344CB8AC3E}">
        <p14:creationId xmlns:p14="http://schemas.microsoft.com/office/powerpoint/2010/main" val="19759552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429E57B-196B-BD79-73F8-12D8E964927B}"/>
              </a:ext>
            </a:extLst>
          </p:cNvPr>
          <p:cNvSpPr txBox="1"/>
          <p:nvPr/>
        </p:nvSpPr>
        <p:spPr>
          <a:xfrm>
            <a:off x="79128" y="677014"/>
            <a:ext cx="11966331" cy="6694140"/>
          </a:xfrm>
          <a:prstGeom prst="rect">
            <a:avLst/>
          </a:prstGeom>
          <a:noFill/>
        </p:spPr>
        <p:txBody>
          <a:bodyPr wrap="square" rtlCol="0">
            <a:spAutoFit/>
          </a:bodyPr>
          <a:lstStyle/>
          <a:p>
            <a:pPr marL="285750" indent="161925">
              <a:buFont typeface="Arial" panose="020B0604020202020204" pitchFamily="34" charset="0"/>
              <a:buChar char="•"/>
              <a:tabLst>
                <a:tab pos="447675" algn="l"/>
              </a:tabLst>
            </a:pPr>
            <a:r>
              <a:rPr lang="en-US" sz="1100" b="0" i="0" dirty="0">
                <a:solidFill>
                  <a:srgbClr val="222222"/>
                </a:solidFill>
                <a:effectLst/>
                <a:latin typeface="Arial" panose="020B0604020202020204" pitchFamily="34" charset="0"/>
                <a:cs typeface="Arial" panose="020B0604020202020204" pitchFamily="34" charset="0"/>
              </a:rPr>
              <a:t>Anderson, A. T. (1995). CO2 and the </a:t>
            </a:r>
            <a:r>
              <a:rPr lang="en-US" sz="1100" b="0" i="0" dirty="0" err="1">
                <a:solidFill>
                  <a:srgbClr val="222222"/>
                </a:solidFill>
                <a:effectLst/>
                <a:latin typeface="Arial" panose="020B0604020202020204" pitchFamily="34" charset="0"/>
                <a:cs typeface="Arial" panose="020B0604020202020204" pitchFamily="34" charset="0"/>
              </a:rPr>
              <a:t>eruptibility</a:t>
            </a:r>
            <a:r>
              <a:rPr lang="en-US" sz="1100" b="0" i="0" dirty="0">
                <a:solidFill>
                  <a:srgbClr val="222222"/>
                </a:solidFill>
                <a:effectLst/>
                <a:latin typeface="Arial" panose="020B0604020202020204" pitchFamily="34" charset="0"/>
                <a:cs typeface="Arial" panose="020B0604020202020204" pitchFamily="34" charset="0"/>
              </a:rPr>
              <a:t> of picrite and komatiite. </a:t>
            </a:r>
            <a:r>
              <a:rPr lang="en-US" sz="1100" b="0" i="1" dirty="0" err="1">
                <a:solidFill>
                  <a:srgbClr val="222222"/>
                </a:solidFill>
                <a:effectLst/>
                <a:latin typeface="Arial" panose="020B0604020202020204" pitchFamily="34" charset="0"/>
                <a:cs typeface="Arial" panose="020B0604020202020204" pitchFamily="34" charset="0"/>
              </a:rPr>
              <a:t>Lithos</a:t>
            </a:r>
            <a:r>
              <a:rPr lang="en-US" sz="1100" b="0" i="0" dirty="0">
                <a:solidFill>
                  <a:srgbClr val="222222"/>
                </a:solidFill>
                <a:effectLst/>
                <a:latin typeface="Arial" panose="020B0604020202020204" pitchFamily="34" charset="0"/>
                <a:cs typeface="Arial" panose="020B0604020202020204" pitchFamily="34" charset="0"/>
              </a:rPr>
              <a:t>, </a:t>
            </a:r>
            <a:r>
              <a:rPr lang="en-US" sz="1100" b="0" i="1" dirty="0">
                <a:solidFill>
                  <a:srgbClr val="222222"/>
                </a:solidFill>
                <a:effectLst/>
                <a:latin typeface="Arial" panose="020B0604020202020204" pitchFamily="34" charset="0"/>
                <a:cs typeface="Arial" panose="020B0604020202020204" pitchFamily="34" charset="0"/>
              </a:rPr>
              <a:t>34</a:t>
            </a:r>
            <a:r>
              <a:rPr lang="en-US" sz="1100" b="0" i="0" dirty="0">
                <a:solidFill>
                  <a:srgbClr val="222222"/>
                </a:solidFill>
                <a:effectLst/>
                <a:latin typeface="Arial" panose="020B0604020202020204" pitchFamily="34" charset="0"/>
                <a:cs typeface="Arial" panose="020B0604020202020204" pitchFamily="34" charset="0"/>
              </a:rPr>
              <a:t>(1-3), 19-25.</a:t>
            </a:r>
          </a:p>
          <a:p>
            <a:pPr marL="285750">
              <a:tabLst>
                <a:tab pos="447675" algn="l"/>
              </a:tabLst>
            </a:pPr>
            <a:endParaRPr lang="en-US" sz="1100" b="0" i="0" dirty="0">
              <a:solidFill>
                <a:srgbClr val="222222"/>
              </a:solidFill>
              <a:effectLst/>
              <a:latin typeface="Arial" panose="020B0604020202020204" pitchFamily="34" charset="0"/>
              <a:cs typeface="Arial" panose="020B0604020202020204" pitchFamily="34" charset="0"/>
            </a:endParaRPr>
          </a:p>
          <a:p>
            <a:pPr marL="285750" indent="161925">
              <a:buFont typeface="Arial" panose="020B0604020202020204" pitchFamily="34" charset="0"/>
              <a:buChar char="•"/>
              <a:tabLst>
                <a:tab pos="447675" algn="l"/>
              </a:tabLst>
            </a:pPr>
            <a:r>
              <a:rPr lang="en-US" sz="1100" b="0" i="0" dirty="0">
                <a:solidFill>
                  <a:srgbClr val="222222"/>
                </a:solidFill>
                <a:effectLst/>
                <a:latin typeface="Arial" panose="020B0604020202020204" pitchFamily="34" charset="0"/>
                <a:cs typeface="Arial" panose="020B0604020202020204" pitchFamily="34" charset="0"/>
              </a:rPr>
              <a:t>Arndt, N., &amp; Fowler, A. (2004). Textures in komatiites and variolitic basalts. </a:t>
            </a:r>
            <a:r>
              <a:rPr lang="en-US" sz="1100" b="0" i="1" dirty="0">
                <a:solidFill>
                  <a:srgbClr val="222222"/>
                </a:solidFill>
                <a:effectLst/>
                <a:latin typeface="Arial" panose="020B0604020202020204" pitchFamily="34" charset="0"/>
                <a:cs typeface="Arial" panose="020B0604020202020204" pitchFamily="34" charset="0"/>
              </a:rPr>
              <a:t>The Precambrian Earth: tempos and events.</a:t>
            </a:r>
            <a:r>
              <a:rPr lang="en-US" sz="1100" b="0" i="0" dirty="0">
                <a:solidFill>
                  <a:srgbClr val="222222"/>
                </a:solidFill>
                <a:effectLst/>
                <a:latin typeface="Arial" panose="020B0604020202020204" pitchFamily="34" charset="0"/>
                <a:cs typeface="Arial" panose="020B0604020202020204" pitchFamily="34" charset="0"/>
              </a:rPr>
              <a:t>, 298-311.</a:t>
            </a:r>
          </a:p>
          <a:p>
            <a:pPr marL="285750">
              <a:tabLst>
                <a:tab pos="447675" algn="l"/>
              </a:tabLst>
            </a:pPr>
            <a:endParaRPr lang="en-US" sz="1100" b="0" i="0" dirty="0">
              <a:solidFill>
                <a:srgbClr val="222222"/>
              </a:solidFill>
              <a:effectLst/>
              <a:latin typeface="Arial" panose="020B0604020202020204" pitchFamily="34" charset="0"/>
              <a:cs typeface="Arial" panose="020B0604020202020204" pitchFamily="34" charset="0"/>
            </a:endParaRPr>
          </a:p>
          <a:p>
            <a:pPr marL="285750" indent="161925">
              <a:buFont typeface="Arial" panose="020B0604020202020204" pitchFamily="34" charset="0"/>
              <a:buChar char="•"/>
              <a:tabLst>
                <a:tab pos="447675" algn="l"/>
              </a:tabLst>
            </a:pPr>
            <a:r>
              <a:rPr lang="en-US" sz="1100" b="0" i="0" dirty="0">
                <a:solidFill>
                  <a:srgbClr val="222222"/>
                </a:solidFill>
                <a:effectLst/>
                <a:latin typeface="Arial" panose="020B0604020202020204" pitchFamily="34" charset="0"/>
                <a:cs typeface="Arial" panose="020B0604020202020204" pitchFamily="34" charset="0"/>
              </a:rPr>
              <a:t>Dasgupta, R., &amp; Hirschmann, M. M. (2006). Melting in the Earth's deep upper mantle caused by carbon dioxide. </a:t>
            </a:r>
            <a:r>
              <a:rPr lang="en-US" sz="1100" b="0" i="1" dirty="0">
                <a:solidFill>
                  <a:srgbClr val="222222"/>
                </a:solidFill>
                <a:effectLst/>
                <a:latin typeface="Arial" panose="020B0604020202020204" pitchFamily="34" charset="0"/>
                <a:cs typeface="Arial" panose="020B0604020202020204" pitchFamily="34" charset="0"/>
              </a:rPr>
              <a:t>Nature</a:t>
            </a:r>
            <a:r>
              <a:rPr lang="en-US" sz="1100" b="0" i="0" dirty="0">
                <a:solidFill>
                  <a:srgbClr val="222222"/>
                </a:solidFill>
                <a:effectLst/>
                <a:latin typeface="Arial" panose="020B0604020202020204" pitchFamily="34" charset="0"/>
                <a:cs typeface="Arial" panose="020B0604020202020204" pitchFamily="34" charset="0"/>
              </a:rPr>
              <a:t>, </a:t>
            </a:r>
            <a:r>
              <a:rPr lang="en-US" sz="1100" b="0" i="1" dirty="0">
                <a:solidFill>
                  <a:srgbClr val="222222"/>
                </a:solidFill>
                <a:effectLst/>
                <a:latin typeface="Arial" panose="020B0604020202020204" pitchFamily="34" charset="0"/>
                <a:cs typeface="Arial" panose="020B0604020202020204" pitchFamily="34" charset="0"/>
              </a:rPr>
              <a:t>440</a:t>
            </a:r>
            <a:r>
              <a:rPr lang="en-US" sz="1100" b="0" i="0" dirty="0">
                <a:solidFill>
                  <a:srgbClr val="222222"/>
                </a:solidFill>
                <a:effectLst/>
                <a:latin typeface="Arial" panose="020B0604020202020204" pitchFamily="34" charset="0"/>
                <a:cs typeface="Arial" panose="020B0604020202020204" pitchFamily="34" charset="0"/>
              </a:rPr>
              <a:t>(7084), 659-662.</a:t>
            </a:r>
          </a:p>
          <a:p>
            <a:pPr marL="285750">
              <a:tabLst>
                <a:tab pos="447675" algn="l"/>
              </a:tabLst>
            </a:pPr>
            <a:endParaRPr lang="en-US" sz="1100" b="0" i="0" dirty="0">
              <a:solidFill>
                <a:srgbClr val="222222"/>
              </a:solidFill>
              <a:effectLst/>
              <a:latin typeface="Arial" panose="020B0604020202020204" pitchFamily="34" charset="0"/>
              <a:cs typeface="Arial" panose="020B0604020202020204" pitchFamily="34" charset="0"/>
            </a:endParaRPr>
          </a:p>
          <a:p>
            <a:pPr marL="285750" indent="161925">
              <a:buFont typeface="Arial" panose="020B0604020202020204" pitchFamily="34" charset="0"/>
              <a:buChar char="•"/>
              <a:tabLst>
                <a:tab pos="447675" algn="l"/>
              </a:tabLst>
            </a:pPr>
            <a:r>
              <a:rPr lang="en-US" sz="1100" b="0" i="0" dirty="0">
                <a:solidFill>
                  <a:srgbClr val="222222"/>
                </a:solidFill>
                <a:effectLst/>
                <a:latin typeface="Arial" panose="020B0604020202020204" pitchFamily="34" charset="0"/>
                <a:cs typeface="Arial" panose="020B0604020202020204" pitchFamily="34" charset="0"/>
              </a:rPr>
              <a:t>Dasgupta, R., Hirschmann, M. M., &amp; Smith, N. D. (2007). Partial melting experiments of peridotite+ CO2 at 3 </a:t>
            </a:r>
            <a:r>
              <a:rPr lang="en-US" sz="1100" b="0" i="0" dirty="0" err="1">
                <a:solidFill>
                  <a:srgbClr val="222222"/>
                </a:solidFill>
                <a:effectLst/>
                <a:latin typeface="Arial" panose="020B0604020202020204" pitchFamily="34" charset="0"/>
                <a:cs typeface="Arial" panose="020B0604020202020204" pitchFamily="34" charset="0"/>
              </a:rPr>
              <a:t>GPa</a:t>
            </a:r>
            <a:r>
              <a:rPr lang="en-US" sz="1100" b="0" i="0" dirty="0">
                <a:solidFill>
                  <a:srgbClr val="222222"/>
                </a:solidFill>
                <a:effectLst/>
                <a:latin typeface="Arial" panose="020B0604020202020204" pitchFamily="34" charset="0"/>
                <a:cs typeface="Arial" panose="020B0604020202020204" pitchFamily="34" charset="0"/>
              </a:rPr>
              <a:t> and genesis of alkalic ocean island basalts. </a:t>
            </a:r>
            <a:r>
              <a:rPr lang="en-US" sz="1100" b="0" i="1" dirty="0">
                <a:solidFill>
                  <a:srgbClr val="222222"/>
                </a:solidFill>
                <a:effectLst/>
                <a:latin typeface="Arial" panose="020B0604020202020204" pitchFamily="34" charset="0"/>
                <a:cs typeface="Arial" panose="020B0604020202020204" pitchFamily="34" charset="0"/>
              </a:rPr>
              <a:t>Journal of Petrology</a:t>
            </a:r>
            <a:r>
              <a:rPr lang="en-US" sz="1100" b="0" i="0" dirty="0">
                <a:solidFill>
                  <a:srgbClr val="222222"/>
                </a:solidFill>
                <a:effectLst/>
                <a:latin typeface="Arial" panose="020B0604020202020204" pitchFamily="34" charset="0"/>
                <a:cs typeface="Arial" panose="020B0604020202020204" pitchFamily="34" charset="0"/>
              </a:rPr>
              <a:t>, </a:t>
            </a:r>
            <a:r>
              <a:rPr lang="en-US" sz="1100" b="0" i="1" dirty="0">
                <a:solidFill>
                  <a:srgbClr val="222222"/>
                </a:solidFill>
                <a:effectLst/>
                <a:latin typeface="Arial" panose="020B0604020202020204" pitchFamily="34" charset="0"/>
                <a:cs typeface="Arial" panose="020B0604020202020204" pitchFamily="34" charset="0"/>
              </a:rPr>
              <a:t>48</a:t>
            </a:r>
            <a:r>
              <a:rPr lang="en-US" sz="1100" b="0" i="0" dirty="0">
                <a:solidFill>
                  <a:srgbClr val="222222"/>
                </a:solidFill>
                <a:effectLst/>
                <a:latin typeface="Arial" panose="020B0604020202020204" pitchFamily="34" charset="0"/>
                <a:cs typeface="Arial" panose="020B0604020202020204" pitchFamily="34" charset="0"/>
              </a:rPr>
              <a:t>(11), 2093-2124.</a:t>
            </a:r>
          </a:p>
          <a:p>
            <a:pPr marL="285750">
              <a:tabLst>
                <a:tab pos="447675" algn="l"/>
              </a:tabLst>
            </a:pPr>
            <a:endParaRPr lang="en-US" sz="1100" dirty="0">
              <a:solidFill>
                <a:srgbClr val="222222"/>
              </a:solidFill>
              <a:latin typeface="Arial" panose="020B0604020202020204" pitchFamily="34" charset="0"/>
              <a:cs typeface="Arial" panose="020B0604020202020204" pitchFamily="34" charset="0"/>
            </a:endParaRPr>
          </a:p>
          <a:p>
            <a:pPr marL="285750" indent="161925">
              <a:buFont typeface="Arial" panose="020B0604020202020204" pitchFamily="34" charset="0"/>
              <a:buChar char="•"/>
              <a:tabLst>
                <a:tab pos="447675" algn="l"/>
              </a:tabLst>
            </a:pPr>
            <a:r>
              <a:rPr lang="en-IN" sz="1100" b="0" i="0" dirty="0">
                <a:solidFill>
                  <a:srgbClr val="222222"/>
                </a:solidFill>
                <a:effectLst/>
                <a:latin typeface="Arial" panose="020B0604020202020204" pitchFamily="34" charset="0"/>
                <a:cs typeface="Arial" panose="020B0604020202020204" pitchFamily="34" charset="0"/>
              </a:rPr>
              <a:t>Dasgupta, R., Mallik, A., </a:t>
            </a:r>
            <a:r>
              <a:rPr lang="en-IN" sz="1100" b="0" i="0" dirty="0" err="1">
                <a:solidFill>
                  <a:srgbClr val="222222"/>
                </a:solidFill>
                <a:effectLst/>
                <a:latin typeface="Arial" panose="020B0604020202020204" pitchFamily="34" charset="0"/>
                <a:cs typeface="Arial" panose="020B0604020202020204" pitchFamily="34" charset="0"/>
              </a:rPr>
              <a:t>Tsuno</a:t>
            </a:r>
            <a:r>
              <a:rPr lang="en-IN" sz="1100" b="0" i="0" dirty="0">
                <a:solidFill>
                  <a:srgbClr val="222222"/>
                </a:solidFill>
                <a:effectLst/>
                <a:latin typeface="Arial" panose="020B0604020202020204" pitchFamily="34" charset="0"/>
                <a:cs typeface="Arial" panose="020B0604020202020204" pitchFamily="34" charset="0"/>
              </a:rPr>
              <a:t>, K., Withers, A. C., Hirth, G., &amp; Hirschmann, M. M. (2013). Carbon-dioxide-rich silicate melt in the Earth’s upper mantle. </a:t>
            </a:r>
            <a:r>
              <a:rPr lang="en-IN" sz="1100" b="0" i="1" dirty="0">
                <a:solidFill>
                  <a:srgbClr val="222222"/>
                </a:solidFill>
                <a:effectLst/>
                <a:latin typeface="Arial" panose="020B0604020202020204" pitchFamily="34" charset="0"/>
                <a:cs typeface="Arial" panose="020B0604020202020204" pitchFamily="34" charset="0"/>
              </a:rPr>
              <a:t>Nature</a:t>
            </a:r>
            <a:r>
              <a:rPr lang="en-IN" sz="1100" b="0" i="0" dirty="0">
                <a:solidFill>
                  <a:srgbClr val="222222"/>
                </a:solidFill>
                <a:effectLst/>
                <a:latin typeface="Arial" panose="020B0604020202020204" pitchFamily="34" charset="0"/>
                <a:cs typeface="Arial" panose="020B0604020202020204" pitchFamily="34" charset="0"/>
              </a:rPr>
              <a:t>, </a:t>
            </a:r>
            <a:r>
              <a:rPr lang="en-IN" sz="1100" b="0" i="1" dirty="0">
                <a:solidFill>
                  <a:srgbClr val="222222"/>
                </a:solidFill>
                <a:effectLst/>
                <a:latin typeface="Arial" panose="020B0604020202020204" pitchFamily="34" charset="0"/>
                <a:cs typeface="Arial" panose="020B0604020202020204" pitchFamily="34" charset="0"/>
              </a:rPr>
              <a:t>493</a:t>
            </a:r>
            <a:r>
              <a:rPr lang="en-IN" sz="1100" b="0" i="0" dirty="0">
                <a:solidFill>
                  <a:srgbClr val="222222"/>
                </a:solidFill>
                <a:effectLst/>
                <a:latin typeface="Arial" panose="020B0604020202020204" pitchFamily="34" charset="0"/>
                <a:cs typeface="Arial" panose="020B0604020202020204" pitchFamily="34" charset="0"/>
              </a:rPr>
              <a:t>(7431), 211-215.</a:t>
            </a:r>
            <a:endParaRPr lang="en-US" sz="1100" dirty="0">
              <a:solidFill>
                <a:srgbClr val="222222"/>
              </a:solidFill>
              <a:latin typeface="Arial" panose="020B0604020202020204" pitchFamily="34" charset="0"/>
              <a:cs typeface="Arial" panose="020B0604020202020204" pitchFamily="34" charset="0"/>
            </a:endParaRPr>
          </a:p>
          <a:p>
            <a:pPr marL="285750" indent="161925">
              <a:buFont typeface="Arial" panose="020B0604020202020204" pitchFamily="34" charset="0"/>
              <a:buChar char="•"/>
              <a:tabLst>
                <a:tab pos="447675" algn="l"/>
              </a:tabLst>
            </a:pPr>
            <a:endParaRPr lang="en-US" sz="1100" b="0" i="0" dirty="0">
              <a:solidFill>
                <a:srgbClr val="222222"/>
              </a:solidFill>
              <a:effectLst/>
              <a:latin typeface="Arial" panose="020B0604020202020204" pitchFamily="34" charset="0"/>
              <a:cs typeface="Arial" panose="020B0604020202020204" pitchFamily="34" charset="0"/>
            </a:endParaRPr>
          </a:p>
          <a:p>
            <a:pPr marL="285750" indent="161925">
              <a:buFont typeface="Arial" panose="020B0604020202020204" pitchFamily="34" charset="0"/>
              <a:buChar char="•"/>
              <a:tabLst>
                <a:tab pos="447675" algn="l"/>
              </a:tabLst>
            </a:pPr>
            <a:r>
              <a:rPr lang="en-US" sz="1100" b="0" i="0" dirty="0">
                <a:solidFill>
                  <a:srgbClr val="222222"/>
                </a:solidFill>
                <a:effectLst/>
                <a:latin typeface="Arial" panose="020B0604020202020204" pitchFamily="34" charset="0"/>
                <a:cs typeface="Arial" panose="020B0604020202020204" pitchFamily="34" charset="0"/>
              </a:rPr>
              <a:t>Frost, D. J., &amp; McCammon, C. A. (2008). The redox state of Earth's mantle. </a:t>
            </a:r>
            <a:r>
              <a:rPr lang="en-US" sz="1100" b="0" i="1" dirty="0">
                <a:solidFill>
                  <a:srgbClr val="222222"/>
                </a:solidFill>
                <a:effectLst/>
                <a:latin typeface="Arial" panose="020B0604020202020204" pitchFamily="34" charset="0"/>
                <a:cs typeface="Arial" panose="020B0604020202020204" pitchFamily="34" charset="0"/>
              </a:rPr>
              <a:t>Annu. Rev. Earth Planet. Sci.</a:t>
            </a:r>
            <a:r>
              <a:rPr lang="en-US" sz="1100" b="0" i="0" dirty="0">
                <a:solidFill>
                  <a:srgbClr val="222222"/>
                </a:solidFill>
                <a:effectLst/>
                <a:latin typeface="Arial" panose="020B0604020202020204" pitchFamily="34" charset="0"/>
                <a:cs typeface="Arial" panose="020B0604020202020204" pitchFamily="34" charset="0"/>
              </a:rPr>
              <a:t>, </a:t>
            </a:r>
            <a:r>
              <a:rPr lang="en-US" sz="1100" b="0" i="1" dirty="0">
                <a:solidFill>
                  <a:srgbClr val="222222"/>
                </a:solidFill>
                <a:effectLst/>
                <a:latin typeface="Arial" panose="020B0604020202020204" pitchFamily="34" charset="0"/>
                <a:cs typeface="Arial" panose="020B0604020202020204" pitchFamily="34" charset="0"/>
              </a:rPr>
              <a:t>36</a:t>
            </a:r>
            <a:r>
              <a:rPr lang="en-US" sz="1100" b="0" i="0" dirty="0">
                <a:solidFill>
                  <a:srgbClr val="222222"/>
                </a:solidFill>
                <a:effectLst/>
                <a:latin typeface="Arial" panose="020B0604020202020204" pitchFamily="34" charset="0"/>
                <a:cs typeface="Arial" panose="020B0604020202020204" pitchFamily="34" charset="0"/>
              </a:rPr>
              <a:t>(1), 389-420.</a:t>
            </a:r>
          </a:p>
          <a:p>
            <a:pPr marL="285750">
              <a:tabLst>
                <a:tab pos="447675" algn="l"/>
              </a:tabLst>
            </a:pPr>
            <a:endParaRPr lang="en-US" sz="1100" b="0" i="0" dirty="0">
              <a:solidFill>
                <a:srgbClr val="222222"/>
              </a:solidFill>
              <a:effectLst/>
              <a:latin typeface="Arial" panose="020B0604020202020204" pitchFamily="34" charset="0"/>
              <a:cs typeface="Arial" panose="020B0604020202020204" pitchFamily="34" charset="0"/>
            </a:endParaRPr>
          </a:p>
          <a:p>
            <a:pPr marL="285750" indent="161925">
              <a:buFont typeface="Arial" panose="020B0604020202020204" pitchFamily="34" charset="0"/>
              <a:buChar char="•"/>
              <a:tabLst>
                <a:tab pos="447675" algn="l"/>
              </a:tabLst>
            </a:pPr>
            <a:r>
              <a:rPr lang="en-US" sz="1100" b="0" i="0" dirty="0">
                <a:solidFill>
                  <a:srgbClr val="222222"/>
                </a:solidFill>
                <a:effectLst/>
                <a:latin typeface="Arial" panose="020B0604020202020204" pitchFamily="34" charset="0"/>
                <a:cs typeface="Arial" panose="020B0604020202020204" pitchFamily="34" charset="0"/>
              </a:rPr>
              <a:t>Hamano, K., Abe, Y., &amp; Genda, H. (2013). Emergence of two types of terrestrial planet on solidification of magma ocean. </a:t>
            </a:r>
            <a:r>
              <a:rPr lang="en-US" sz="1100" b="0" i="1" dirty="0">
                <a:solidFill>
                  <a:srgbClr val="222222"/>
                </a:solidFill>
                <a:effectLst/>
                <a:latin typeface="Arial" panose="020B0604020202020204" pitchFamily="34" charset="0"/>
                <a:cs typeface="Arial" panose="020B0604020202020204" pitchFamily="34" charset="0"/>
              </a:rPr>
              <a:t>Nature</a:t>
            </a:r>
            <a:r>
              <a:rPr lang="en-US" sz="1100" b="0" i="0" dirty="0">
                <a:solidFill>
                  <a:srgbClr val="222222"/>
                </a:solidFill>
                <a:effectLst/>
                <a:latin typeface="Arial" panose="020B0604020202020204" pitchFamily="34" charset="0"/>
                <a:cs typeface="Arial" panose="020B0604020202020204" pitchFamily="34" charset="0"/>
              </a:rPr>
              <a:t>, </a:t>
            </a:r>
            <a:r>
              <a:rPr lang="en-US" sz="1100" b="0" i="1" dirty="0">
                <a:solidFill>
                  <a:srgbClr val="222222"/>
                </a:solidFill>
                <a:effectLst/>
                <a:latin typeface="Arial" panose="020B0604020202020204" pitchFamily="34" charset="0"/>
                <a:cs typeface="Arial" panose="020B0604020202020204" pitchFamily="34" charset="0"/>
              </a:rPr>
              <a:t>497</a:t>
            </a:r>
            <a:r>
              <a:rPr lang="en-US" sz="1100" b="0" i="0" dirty="0">
                <a:solidFill>
                  <a:srgbClr val="222222"/>
                </a:solidFill>
                <a:effectLst/>
                <a:latin typeface="Arial" panose="020B0604020202020204" pitchFamily="34" charset="0"/>
                <a:cs typeface="Arial" panose="020B0604020202020204" pitchFamily="34" charset="0"/>
              </a:rPr>
              <a:t>(7451), 607-610.</a:t>
            </a:r>
          </a:p>
          <a:p>
            <a:pPr marL="285750">
              <a:tabLst>
                <a:tab pos="447675" algn="l"/>
              </a:tabLst>
            </a:pPr>
            <a:endParaRPr lang="en-US" sz="1100" dirty="0">
              <a:solidFill>
                <a:srgbClr val="222222"/>
              </a:solidFill>
              <a:latin typeface="Arial" panose="020B0604020202020204" pitchFamily="34" charset="0"/>
              <a:cs typeface="Arial" panose="020B0604020202020204" pitchFamily="34" charset="0"/>
            </a:endParaRPr>
          </a:p>
          <a:p>
            <a:pPr marL="285750" indent="161925">
              <a:buFont typeface="Arial" panose="020B0604020202020204" pitchFamily="34" charset="0"/>
              <a:buChar char="•"/>
              <a:tabLst>
                <a:tab pos="447675" algn="l"/>
              </a:tabLst>
            </a:pPr>
            <a:r>
              <a:rPr lang="en-IN" sz="1100" b="0" i="0" dirty="0">
                <a:solidFill>
                  <a:srgbClr val="222222"/>
                </a:solidFill>
                <a:effectLst/>
                <a:latin typeface="Arial" panose="020B0604020202020204" pitchFamily="34" charset="0"/>
                <a:cs typeface="Arial" panose="020B0604020202020204" pitchFamily="34" charset="0"/>
              </a:rPr>
              <a:t>Hanski, E. J. (1992). Petrology of the Pechenga </a:t>
            </a:r>
            <a:r>
              <a:rPr lang="en-IN" sz="1100" b="0" i="0" dirty="0" err="1">
                <a:solidFill>
                  <a:srgbClr val="222222"/>
                </a:solidFill>
                <a:effectLst/>
                <a:latin typeface="Arial" panose="020B0604020202020204" pitchFamily="34" charset="0"/>
                <a:cs typeface="Arial" panose="020B0604020202020204" pitchFamily="34" charset="0"/>
              </a:rPr>
              <a:t>ferropicrites</a:t>
            </a:r>
            <a:r>
              <a:rPr lang="en-IN" sz="1100" b="0" i="0" dirty="0">
                <a:solidFill>
                  <a:srgbClr val="222222"/>
                </a:solidFill>
                <a:effectLst/>
                <a:latin typeface="Arial" panose="020B0604020202020204" pitchFamily="34" charset="0"/>
                <a:cs typeface="Arial" panose="020B0604020202020204" pitchFamily="34" charset="0"/>
              </a:rPr>
              <a:t> and cogenetic Ni-bearing gabbro-wehrlite intrusions, Kola Peninsula, Russia. </a:t>
            </a:r>
            <a:r>
              <a:rPr lang="en-IN" sz="1100" b="0" i="1" dirty="0">
                <a:solidFill>
                  <a:srgbClr val="222222"/>
                </a:solidFill>
                <a:effectLst/>
                <a:latin typeface="Arial" panose="020B0604020202020204" pitchFamily="34" charset="0"/>
                <a:cs typeface="Arial" panose="020B0604020202020204" pitchFamily="34" charset="0"/>
              </a:rPr>
              <a:t>Bulletin-Geological survey of Finland</a:t>
            </a:r>
            <a:r>
              <a:rPr lang="en-IN" sz="1100" b="0" i="0" dirty="0">
                <a:solidFill>
                  <a:srgbClr val="222222"/>
                </a:solidFill>
                <a:effectLst/>
                <a:latin typeface="Arial" panose="020B0604020202020204" pitchFamily="34" charset="0"/>
                <a:cs typeface="Arial" panose="020B0604020202020204" pitchFamily="34" charset="0"/>
              </a:rPr>
              <a:t>, (367).</a:t>
            </a:r>
          </a:p>
          <a:p>
            <a:pPr marL="285750" indent="161925">
              <a:buFont typeface="Arial" panose="020B0604020202020204" pitchFamily="34" charset="0"/>
              <a:buChar char="•"/>
              <a:tabLst>
                <a:tab pos="447675" algn="l"/>
              </a:tabLst>
            </a:pPr>
            <a:endParaRPr lang="en-IN" sz="1100" b="0" i="0" dirty="0">
              <a:solidFill>
                <a:srgbClr val="222222"/>
              </a:solidFill>
              <a:effectLst/>
              <a:latin typeface="Arial" panose="020B0604020202020204" pitchFamily="34" charset="0"/>
              <a:cs typeface="Arial" panose="020B0604020202020204" pitchFamily="34" charset="0"/>
            </a:endParaRPr>
          </a:p>
          <a:p>
            <a:pPr marL="285750" indent="161925">
              <a:buFont typeface="Arial" panose="020B0604020202020204" pitchFamily="34" charset="0"/>
              <a:buChar char="•"/>
              <a:tabLst>
                <a:tab pos="447675" algn="l"/>
              </a:tabLst>
            </a:pPr>
            <a:r>
              <a:rPr lang="en-US" sz="1100" b="0" i="0" dirty="0">
                <a:solidFill>
                  <a:srgbClr val="222222"/>
                </a:solidFill>
                <a:effectLst/>
                <a:latin typeface="Arial" panose="020B0604020202020204" pitchFamily="34" charset="0"/>
                <a:cs typeface="Arial" panose="020B0604020202020204" pitchFamily="34" charset="0"/>
              </a:rPr>
              <a:t>Herzberg, C. (2016). Petrological evidence from komatiites for an early Earth carbon and water cycle. </a:t>
            </a:r>
            <a:r>
              <a:rPr lang="en-US" sz="1100" b="0" i="1" dirty="0">
                <a:solidFill>
                  <a:srgbClr val="222222"/>
                </a:solidFill>
                <a:effectLst/>
                <a:latin typeface="Arial" panose="020B0604020202020204" pitchFamily="34" charset="0"/>
                <a:cs typeface="Arial" panose="020B0604020202020204" pitchFamily="34" charset="0"/>
              </a:rPr>
              <a:t>Journal of Petrology</a:t>
            </a:r>
            <a:r>
              <a:rPr lang="en-US" sz="1100" b="0" i="0" dirty="0">
                <a:solidFill>
                  <a:srgbClr val="222222"/>
                </a:solidFill>
                <a:effectLst/>
                <a:latin typeface="Arial" panose="020B0604020202020204" pitchFamily="34" charset="0"/>
                <a:cs typeface="Arial" panose="020B0604020202020204" pitchFamily="34" charset="0"/>
              </a:rPr>
              <a:t>, </a:t>
            </a:r>
            <a:r>
              <a:rPr lang="en-US" sz="1100" b="0" i="1" dirty="0">
                <a:solidFill>
                  <a:srgbClr val="222222"/>
                </a:solidFill>
                <a:effectLst/>
                <a:latin typeface="Arial" panose="020B0604020202020204" pitchFamily="34" charset="0"/>
                <a:cs typeface="Arial" panose="020B0604020202020204" pitchFamily="34" charset="0"/>
              </a:rPr>
              <a:t>57</a:t>
            </a:r>
            <a:r>
              <a:rPr lang="en-US" sz="1100" b="0" i="0" dirty="0">
                <a:solidFill>
                  <a:srgbClr val="222222"/>
                </a:solidFill>
                <a:effectLst/>
                <a:latin typeface="Arial" panose="020B0604020202020204" pitchFamily="34" charset="0"/>
                <a:cs typeface="Arial" panose="020B0604020202020204" pitchFamily="34" charset="0"/>
              </a:rPr>
              <a:t>(11-12), 2271-2288.</a:t>
            </a:r>
          </a:p>
          <a:p>
            <a:pPr marL="285750">
              <a:tabLst>
                <a:tab pos="447675" algn="l"/>
              </a:tabLst>
            </a:pPr>
            <a:endParaRPr lang="en-US" sz="1100" b="0" i="0" dirty="0">
              <a:solidFill>
                <a:srgbClr val="222222"/>
              </a:solidFill>
              <a:effectLst/>
              <a:latin typeface="Arial" panose="020B0604020202020204" pitchFamily="34" charset="0"/>
              <a:cs typeface="Arial" panose="020B0604020202020204" pitchFamily="34" charset="0"/>
            </a:endParaRPr>
          </a:p>
          <a:p>
            <a:pPr marL="285750" indent="161925">
              <a:buFont typeface="Arial" panose="020B0604020202020204" pitchFamily="34" charset="0"/>
              <a:buChar char="•"/>
              <a:tabLst>
                <a:tab pos="447675" algn="l"/>
              </a:tabLst>
            </a:pPr>
            <a:r>
              <a:rPr lang="en-US" sz="1100" b="0" i="0" u="none" strike="noStrike" baseline="0" dirty="0" err="1">
                <a:latin typeface="Arial" panose="020B0604020202020204" pitchFamily="34" charset="0"/>
                <a:cs typeface="Arial" panose="020B0604020202020204" pitchFamily="34" charset="0"/>
              </a:rPr>
              <a:t>Korenaga</a:t>
            </a:r>
            <a:r>
              <a:rPr lang="en-US" sz="1100" b="0" i="0" u="none" strike="noStrike" baseline="0" dirty="0">
                <a:latin typeface="Arial" panose="020B0604020202020204" pitchFamily="34" charset="0"/>
                <a:cs typeface="Arial" panose="020B0604020202020204" pitchFamily="34" charset="0"/>
              </a:rPr>
              <a:t> J. 2003. Energetics of mantle convection and the fate of fossil heat. </a:t>
            </a:r>
            <a:r>
              <a:rPr lang="en-US" sz="1100" b="0" i="1" u="none" strike="noStrike" baseline="0" dirty="0" err="1">
                <a:latin typeface="Arial" panose="020B0604020202020204" pitchFamily="34" charset="0"/>
                <a:cs typeface="Arial" panose="020B0604020202020204" pitchFamily="34" charset="0"/>
              </a:rPr>
              <a:t>Geophys</a:t>
            </a:r>
            <a:r>
              <a:rPr lang="en-US" sz="1100" b="0" i="1" u="none" strike="noStrike" baseline="0" dirty="0">
                <a:latin typeface="Arial" panose="020B0604020202020204" pitchFamily="34" charset="0"/>
                <a:cs typeface="Arial" panose="020B0604020202020204" pitchFamily="34" charset="0"/>
              </a:rPr>
              <a:t>. Res. Lett. </a:t>
            </a:r>
            <a:r>
              <a:rPr lang="en-US" sz="1100" b="0" i="0" u="none" strike="noStrike" baseline="0" dirty="0">
                <a:latin typeface="Arial" panose="020B0604020202020204" pitchFamily="34" charset="0"/>
                <a:cs typeface="Arial" panose="020B0604020202020204" pitchFamily="34" charset="0"/>
              </a:rPr>
              <a:t>30:1437</a:t>
            </a:r>
          </a:p>
          <a:p>
            <a:pPr marL="285750">
              <a:tabLst>
                <a:tab pos="447675" algn="l"/>
              </a:tabLst>
            </a:pPr>
            <a:endParaRPr lang="en-US" sz="1100" dirty="0">
              <a:solidFill>
                <a:srgbClr val="222222"/>
              </a:solidFill>
              <a:latin typeface="Arial" panose="020B0604020202020204" pitchFamily="34" charset="0"/>
              <a:cs typeface="Arial" panose="020B0604020202020204" pitchFamily="34" charset="0"/>
            </a:endParaRPr>
          </a:p>
          <a:p>
            <a:pPr marL="285750" indent="161925">
              <a:buFont typeface="Arial" panose="020B0604020202020204" pitchFamily="34" charset="0"/>
              <a:buChar char="•"/>
              <a:tabLst>
                <a:tab pos="447675" algn="l"/>
              </a:tabLst>
            </a:pPr>
            <a:r>
              <a:rPr lang="en-US" sz="1100" b="0" i="0" u="none" strike="noStrike" baseline="0" dirty="0" err="1">
                <a:latin typeface="Arial" panose="020B0604020202020204" pitchFamily="34" charset="0"/>
                <a:cs typeface="Arial" panose="020B0604020202020204" pitchFamily="34" charset="0"/>
              </a:rPr>
              <a:t>Korenaga</a:t>
            </a:r>
            <a:r>
              <a:rPr lang="en-US" sz="1100" b="0" i="0" u="none" strike="noStrike" baseline="0" dirty="0">
                <a:latin typeface="Arial" panose="020B0604020202020204" pitchFamily="34" charset="0"/>
                <a:cs typeface="Arial" panose="020B0604020202020204" pitchFamily="34" charset="0"/>
              </a:rPr>
              <a:t>, J. (2008). Urey ratio and the structure and evolution of Earth’s mantle. Reviews of Geophysics 46, RG2007.</a:t>
            </a:r>
          </a:p>
          <a:p>
            <a:pPr marL="285750">
              <a:tabLst>
                <a:tab pos="447675" algn="l"/>
              </a:tabLst>
            </a:pPr>
            <a:endParaRPr lang="en-US" sz="1100" b="0" i="0" u="none" strike="noStrike" baseline="0" dirty="0">
              <a:latin typeface="Arial" panose="020B0604020202020204" pitchFamily="34" charset="0"/>
              <a:cs typeface="Arial" panose="020B0604020202020204" pitchFamily="34" charset="0"/>
            </a:endParaRPr>
          </a:p>
          <a:p>
            <a:pPr marL="285750" indent="161925">
              <a:buFont typeface="Arial" panose="020B0604020202020204" pitchFamily="34" charset="0"/>
              <a:buChar char="•"/>
              <a:tabLst>
                <a:tab pos="447675" algn="l"/>
              </a:tabLst>
            </a:pPr>
            <a:r>
              <a:rPr lang="en-US" sz="1100" b="0" i="0" u="none" strike="noStrike" baseline="0" dirty="0" err="1">
                <a:latin typeface="Arial" panose="020B0604020202020204" pitchFamily="34" charset="0"/>
                <a:cs typeface="Arial" panose="020B0604020202020204" pitchFamily="34" charset="0"/>
              </a:rPr>
              <a:t>Korenaga</a:t>
            </a:r>
            <a:r>
              <a:rPr lang="en-US" sz="1100" b="0" i="0" u="none" strike="noStrike" baseline="0" dirty="0">
                <a:latin typeface="Arial" panose="020B0604020202020204" pitchFamily="34" charset="0"/>
                <a:cs typeface="Arial" panose="020B0604020202020204" pitchFamily="34" charset="0"/>
              </a:rPr>
              <a:t>, J. (2013). Initiation and evolution of plate tectonics on Earth: theories and observations. Annual Review of Earth and Planetary Sciences 41, 117–151.</a:t>
            </a:r>
          </a:p>
          <a:p>
            <a:pPr marL="285750">
              <a:tabLst>
                <a:tab pos="447675" algn="l"/>
              </a:tabLst>
            </a:pPr>
            <a:endParaRPr lang="en-US" sz="1100" b="0" i="0" dirty="0">
              <a:solidFill>
                <a:srgbClr val="222222"/>
              </a:solidFill>
              <a:effectLst/>
              <a:latin typeface="Arial" panose="020B0604020202020204" pitchFamily="34" charset="0"/>
              <a:cs typeface="Arial" panose="020B0604020202020204" pitchFamily="34" charset="0"/>
            </a:endParaRPr>
          </a:p>
          <a:p>
            <a:pPr marL="285750" indent="161925">
              <a:buFont typeface="Arial" panose="020B0604020202020204" pitchFamily="34" charset="0"/>
              <a:buChar char="•"/>
              <a:tabLst>
                <a:tab pos="447675" algn="l"/>
              </a:tabLst>
            </a:pPr>
            <a:r>
              <a:rPr lang="en-US" sz="1100" b="0" i="0" dirty="0">
                <a:solidFill>
                  <a:srgbClr val="222222"/>
                </a:solidFill>
                <a:effectLst/>
                <a:latin typeface="Arial" panose="020B0604020202020204" pitchFamily="34" charset="0"/>
                <a:cs typeface="Arial" panose="020B0604020202020204" pitchFamily="34" charset="0"/>
              </a:rPr>
              <a:t>Lara, M., &amp; Dasgupta, R. (2022). Carbon recycling efficiency in subduction zones constrained by the effects of H2O-CO2 fluids on partial melt compositions in the mantle wedge. </a:t>
            </a:r>
            <a:r>
              <a:rPr lang="en-US" sz="1100" b="0" i="1" dirty="0">
                <a:solidFill>
                  <a:srgbClr val="222222"/>
                </a:solidFill>
                <a:effectLst/>
                <a:latin typeface="Arial" panose="020B0604020202020204" pitchFamily="34" charset="0"/>
                <a:cs typeface="Arial" panose="020B0604020202020204" pitchFamily="34" charset="0"/>
              </a:rPr>
              <a:t>Earth and Planetary Science Letters</a:t>
            </a:r>
            <a:r>
              <a:rPr lang="en-US" sz="1100" b="0" i="0" dirty="0">
                <a:solidFill>
                  <a:srgbClr val="222222"/>
                </a:solidFill>
                <a:effectLst/>
                <a:latin typeface="Arial" panose="020B0604020202020204" pitchFamily="34" charset="0"/>
                <a:cs typeface="Arial" panose="020B0604020202020204" pitchFamily="34" charset="0"/>
              </a:rPr>
              <a:t>, </a:t>
            </a:r>
            <a:r>
              <a:rPr lang="en-US" sz="1100" b="0" i="1" dirty="0">
                <a:solidFill>
                  <a:srgbClr val="222222"/>
                </a:solidFill>
                <a:effectLst/>
                <a:latin typeface="Arial" panose="020B0604020202020204" pitchFamily="34" charset="0"/>
                <a:cs typeface="Arial" panose="020B0604020202020204" pitchFamily="34" charset="0"/>
              </a:rPr>
              <a:t>588</a:t>
            </a:r>
            <a:r>
              <a:rPr lang="en-US" sz="1100" b="0" i="0" dirty="0">
                <a:solidFill>
                  <a:srgbClr val="222222"/>
                </a:solidFill>
                <a:effectLst/>
                <a:latin typeface="Arial" panose="020B0604020202020204" pitchFamily="34" charset="0"/>
                <a:cs typeface="Arial" panose="020B0604020202020204" pitchFamily="34" charset="0"/>
              </a:rPr>
              <a:t>, 117578.</a:t>
            </a:r>
          </a:p>
          <a:p>
            <a:pPr marL="285750">
              <a:tabLst>
                <a:tab pos="447675" algn="l"/>
              </a:tabLst>
            </a:pPr>
            <a:endParaRPr lang="en-US" sz="1100" b="0" i="0" dirty="0">
              <a:solidFill>
                <a:srgbClr val="222222"/>
              </a:solidFill>
              <a:effectLst/>
              <a:latin typeface="Arial" panose="020B0604020202020204" pitchFamily="34" charset="0"/>
              <a:cs typeface="Arial" panose="020B0604020202020204" pitchFamily="34" charset="0"/>
            </a:endParaRPr>
          </a:p>
          <a:p>
            <a:pPr marL="285750" indent="161925">
              <a:buFont typeface="Arial" panose="020B0604020202020204" pitchFamily="34" charset="0"/>
              <a:buChar char="•"/>
              <a:tabLst>
                <a:tab pos="447675" algn="l"/>
              </a:tabLst>
            </a:pPr>
            <a:r>
              <a:rPr lang="en-US" sz="1100" b="0" i="0" dirty="0">
                <a:solidFill>
                  <a:srgbClr val="222222"/>
                </a:solidFill>
                <a:effectLst/>
                <a:latin typeface="Arial" panose="020B0604020202020204" pitchFamily="34" charset="0"/>
                <a:cs typeface="Arial" panose="020B0604020202020204" pitchFamily="34" charset="0"/>
              </a:rPr>
              <a:t>Lara, M., &amp; Dasgupta, R. (2023). Effects of H2O–CO2 fluids, temperature, and peridotite fertility on partial melting in mantle wedges and generation of primary arc basalts. </a:t>
            </a:r>
            <a:r>
              <a:rPr lang="en-US" sz="1100" b="0" i="1" dirty="0">
                <a:solidFill>
                  <a:srgbClr val="222222"/>
                </a:solidFill>
                <a:effectLst/>
                <a:latin typeface="Arial" panose="020B0604020202020204" pitchFamily="34" charset="0"/>
                <a:cs typeface="Arial" panose="020B0604020202020204" pitchFamily="34" charset="0"/>
              </a:rPr>
              <a:t>Journal of Petrology</a:t>
            </a:r>
            <a:r>
              <a:rPr lang="en-US" sz="1100" b="0" i="0" dirty="0">
                <a:solidFill>
                  <a:srgbClr val="222222"/>
                </a:solidFill>
                <a:effectLst/>
                <a:latin typeface="Arial" panose="020B0604020202020204" pitchFamily="34" charset="0"/>
                <a:cs typeface="Arial" panose="020B0604020202020204" pitchFamily="34" charset="0"/>
              </a:rPr>
              <a:t>, </a:t>
            </a:r>
            <a:r>
              <a:rPr lang="en-US" sz="1100" b="0" i="1" dirty="0">
                <a:solidFill>
                  <a:srgbClr val="222222"/>
                </a:solidFill>
                <a:effectLst/>
                <a:latin typeface="Arial" panose="020B0604020202020204" pitchFamily="34" charset="0"/>
                <a:cs typeface="Arial" panose="020B0604020202020204" pitchFamily="34" charset="0"/>
              </a:rPr>
              <a:t>64</a:t>
            </a:r>
            <a:r>
              <a:rPr lang="en-US" sz="1100" b="0" i="0" dirty="0">
                <a:solidFill>
                  <a:srgbClr val="222222"/>
                </a:solidFill>
                <a:effectLst/>
                <a:latin typeface="Arial" panose="020B0604020202020204" pitchFamily="34" charset="0"/>
                <a:cs typeface="Arial" panose="020B0604020202020204" pitchFamily="34" charset="0"/>
              </a:rPr>
              <a:t>(7), egad047.</a:t>
            </a:r>
          </a:p>
          <a:p>
            <a:pPr marL="285750">
              <a:tabLst>
                <a:tab pos="447675" algn="l"/>
              </a:tabLst>
            </a:pPr>
            <a:endParaRPr lang="en-IN" sz="1100" b="0" i="0" dirty="0">
              <a:solidFill>
                <a:srgbClr val="222222"/>
              </a:solidFill>
              <a:effectLst/>
              <a:latin typeface="Arial" panose="020B0604020202020204" pitchFamily="34" charset="0"/>
              <a:cs typeface="Arial" panose="020B0604020202020204" pitchFamily="34" charset="0"/>
            </a:endParaRPr>
          </a:p>
          <a:p>
            <a:pPr marL="285750" indent="161925">
              <a:buFont typeface="Arial" panose="020B0604020202020204" pitchFamily="34" charset="0"/>
              <a:buChar char="•"/>
              <a:tabLst>
                <a:tab pos="447675" algn="l"/>
              </a:tabLst>
            </a:pPr>
            <a:r>
              <a:rPr lang="en-IN" sz="1100" b="0" i="0" dirty="0">
                <a:solidFill>
                  <a:srgbClr val="222222"/>
                </a:solidFill>
                <a:effectLst/>
                <a:latin typeface="Arial" panose="020B0604020202020204" pitchFamily="34" charset="0"/>
                <a:cs typeface="Arial" panose="020B0604020202020204" pitchFamily="34" charset="0"/>
              </a:rPr>
              <a:t>Tenner, T. J., Hirschmann, M. M., &amp; Humayun, M. (2012). The effect of H2O on partial melting of garnet peridotite at 3.5 </a:t>
            </a:r>
            <a:r>
              <a:rPr lang="en-IN" sz="1100" b="0" i="0" dirty="0" err="1">
                <a:solidFill>
                  <a:srgbClr val="222222"/>
                </a:solidFill>
                <a:effectLst/>
                <a:latin typeface="Arial" panose="020B0604020202020204" pitchFamily="34" charset="0"/>
                <a:cs typeface="Arial" panose="020B0604020202020204" pitchFamily="34" charset="0"/>
              </a:rPr>
              <a:t>GPa</a:t>
            </a:r>
            <a:r>
              <a:rPr lang="en-IN" sz="1100" b="0" i="0" dirty="0">
                <a:solidFill>
                  <a:srgbClr val="222222"/>
                </a:solidFill>
                <a:effectLst/>
                <a:latin typeface="Arial" panose="020B0604020202020204" pitchFamily="34" charset="0"/>
                <a:cs typeface="Arial" panose="020B0604020202020204" pitchFamily="34" charset="0"/>
              </a:rPr>
              <a:t>. </a:t>
            </a:r>
            <a:r>
              <a:rPr lang="en-IN" sz="1100" b="0" i="1" dirty="0">
                <a:solidFill>
                  <a:srgbClr val="222222"/>
                </a:solidFill>
                <a:effectLst/>
                <a:latin typeface="Arial" panose="020B0604020202020204" pitchFamily="34" charset="0"/>
                <a:cs typeface="Arial" panose="020B0604020202020204" pitchFamily="34" charset="0"/>
              </a:rPr>
              <a:t>Geochemistry, Geophysics, Geosystems</a:t>
            </a:r>
            <a:r>
              <a:rPr lang="en-IN" sz="1100" b="0" i="0" dirty="0">
                <a:solidFill>
                  <a:srgbClr val="222222"/>
                </a:solidFill>
                <a:effectLst/>
                <a:latin typeface="Arial" panose="020B0604020202020204" pitchFamily="34" charset="0"/>
                <a:cs typeface="Arial" panose="020B0604020202020204" pitchFamily="34" charset="0"/>
              </a:rPr>
              <a:t>, </a:t>
            </a:r>
            <a:r>
              <a:rPr lang="en-IN" sz="1100" b="0" i="1" dirty="0">
                <a:solidFill>
                  <a:srgbClr val="222222"/>
                </a:solidFill>
                <a:effectLst/>
                <a:latin typeface="Arial" panose="020B0604020202020204" pitchFamily="34" charset="0"/>
                <a:cs typeface="Arial" panose="020B0604020202020204" pitchFamily="34" charset="0"/>
              </a:rPr>
              <a:t>13</a:t>
            </a:r>
            <a:r>
              <a:rPr lang="en-IN" sz="1100" b="0" i="0" dirty="0">
                <a:solidFill>
                  <a:srgbClr val="222222"/>
                </a:solidFill>
                <a:effectLst/>
                <a:latin typeface="Arial" panose="020B0604020202020204" pitchFamily="34" charset="0"/>
                <a:cs typeface="Arial" panose="020B0604020202020204" pitchFamily="34" charset="0"/>
              </a:rPr>
              <a:t>(3).</a:t>
            </a:r>
          </a:p>
          <a:p>
            <a:pPr marL="285750">
              <a:tabLst>
                <a:tab pos="447675" algn="l"/>
              </a:tabLst>
            </a:pPr>
            <a:endParaRPr lang="en-IN" sz="1100" dirty="0">
              <a:solidFill>
                <a:srgbClr val="222222"/>
              </a:solidFill>
              <a:latin typeface="Arial" panose="020B0604020202020204" pitchFamily="34" charset="0"/>
              <a:cs typeface="Arial" panose="020B0604020202020204" pitchFamily="34" charset="0"/>
            </a:endParaRPr>
          </a:p>
          <a:p>
            <a:pPr marL="285750" indent="161925">
              <a:buFont typeface="Arial" panose="020B0604020202020204" pitchFamily="34" charset="0"/>
              <a:buChar char="•"/>
              <a:tabLst>
                <a:tab pos="447675" algn="l"/>
              </a:tabLst>
            </a:pPr>
            <a:r>
              <a:rPr lang="en-US" sz="1100" b="0" i="0" dirty="0">
                <a:solidFill>
                  <a:srgbClr val="222222"/>
                </a:solidFill>
                <a:effectLst/>
                <a:latin typeface="Arial" panose="020B0604020202020204" pitchFamily="34" charset="0"/>
                <a:cs typeface="Arial" panose="020B0604020202020204" pitchFamily="34" charset="0"/>
              </a:rPr>
              <a:t>Walter, M. J. (1998). Melting of garnet peridotite and the origin of komatiite and depleted lithosphere. </a:t>
            </a:r>
            <a:r>
              <a:rPr lang="en-US" sz="1100" b="0" i="1" dirty="0">
                <a:solidFill>
                  <a:srgbClr val="222222"/>
                </a:solidFill>
                <a:effectLst/>
                <a:latin typeface="Arial" panose="020B0604020202020204" pitchFamily="34" charset="0"/>
                <a:cs typeface="Arial" panose="020B0604020202020204" pitchFamily="34" charset="0"/>
              </a:rPr>
              <a:t>Journal of petrology</a:t>
            </a:r>
            <a:r>
              <a:rPr lang="en-US" sz="1100" b="0" i="0" dirty="0">
                <a:solidFill>
                  <a:srgbClr val="222222"/>
                </a:solidFill>
                <a:effectLst/>
                <a:latin typeface="Arial" panose="020B0604020202020204" pitchFamily="34" charset="0"/>
                <a:cs typeface="Arial" panose="020B0604020202020204" pitchFamily="34" charset="0"/>
              </a:rPr>
              <a:t>, </a:t>
            </a:r>
            <a:r>
              <a:rPr lang="en-US" sz="1100" b="0" i="1" dirty="0">
                <a:solidFill>
                  <a:srgbClr val="222222"/>
                </a:solidFill>
                <a:effectLst/>
                <a:latin typeface="Arial" panose="020B0604020202020204" pitchFamily="34" charset="0"/>
                <a:cs typeface="Arial" panose="020B0604020202020204" pitchFamily="34" charset="0"/>
              </a:rPr>
              <a:t>39</a:t>
            </a:r>
            <a:r>
              <a:rPr lang="en-US" sz="1100" b="0" i="0" dirty="0">
                <a:solidFill>
                  <a:srgbClr val="222222"/>
                </a:solidFill>
                <a:effectLst/>
                <a:latin typeface="Arial" panose="020B0604020202020204" pitchFamily="34" charset="0"/>
                <a:cs typeface="Arial" panose="020B0604020202020204" pitchFamily="34" charset="0"/>
              </a:rPr>
              <a:t>(1), 29-60.</a:t>
            </a:r>
          </a:p>
          <a:p>
            <a:pPr marL="285750" indent="161925">
              <a:buFont typeface="Arial" panose="020B0604020202020204" pitchFamily="34" charset="0"/>
              <a:buChar char="•"/>
              <a:tabLst>
                <a:tab pos="447675" algn="l"/>
              </a:tabLst>
            </a:pPr>
            <a:endParaRPr lang="en-US" sz="1100" b="0" i="0" dirty="0">
              <a:solidFill>
                <a:srgbClr val="222222"/>
              </a:solidFill>
              <a:effectLst/>
              <a:latin typeface="Arial" panose="020B0604020202020204" pitchFamily="34" charset="0"/>
              <a:cs typeface="Arial" panose="020B0604020202020204" pitchFamily="34" charset="0"/>
            </a:endParaRPr>
          </a:p>
          <a:p>
            <a:pPr marL="285750" indent="161925">
              <a:buFont typeface="Arial" panose="020B0604020202020204" pitchFamily="34" charset="0"/>
              <a:buChar char="•"/>
              <a:tabLst>
                <a:tab pos="447675" algn="l"/>
              </a:tabLst>
            </a:pPr>
            <a:r>
              <a:rPr lang="en-US" sz="1100" b="0" i="0" dirty="0">
                <a:solidFill>
                  <a:srgbClr val="222222"/>
                </a:solidFill>
                <a:effectLst/>
                <a:latin typeface="Arial" panose="020B0604020202020204" pitchFamily="34" charset="0"/>
              </a:rPr>
              <a:t>Whitney, D. L., &amp; Evans, B. W. (2010). Abbreviations for names of rock-forming minerals. </a:t>
            </a:r>
            <a:r>
              <a:rPr lang="en-US" sz="1100" b="0" i="1" dirty="0">
                <a:solidFill>
                  <a:srgbClr val="222222"/>
                </a:solidFill>
                <a:effectLst/>
                <a:latin typeface="Arial" panose="020B0604020202020204" pitchFamily="34" charset="0"/>
              </a:rPr>
              <a:t>American mineralogist</a:t>
            </a:r>
            <a:r>
              <a:rPr lang="en-US" sz="1100" b="0" i="0" dirty="0">
                <a:solidFill>
                  <a:srgbClr val="222222"/>
                </a:solidFill>
                <a:effectLst/>
                <a:latin typeface="Arial" panose="020B0604020202020204" pitchFamily="34" charset="0"/>
              </a:rPr>
              <a:t>, </a:t>
            </a:r>
            <a:r>
              <a:rPr lang="en-US" sz="1100" b="0" i="1" dirty="0">
                <a:solidFill>
                  <a:srgbClr val="222222"/>
                </a:solidFill>
                <a:effectLst/>
                <a:latin typeface="Arial" panose="020B0604020202020204" pitchFamily="34" charset="0"/>
              </a:rPr>
              <a:t>95</a:t>
            </a:r>
            <a:r>
              <a:rPr lang="en-US" sz="1100" b="0" i="0" dirty="0">
                <a:solidFill>
                  <a:srgbClr val="222222"/>
                </a:solidFill>
                <a:effectLst/>
                <a:latin typeface="Arial" panose="020B0604020202020204" pitchFamily="34" charset="0"/>
              </a:rPr>
              <a:t>(1), 185-187.</a:t>
            </a:r>
            <a:endParaRPr lang="en-IN" sz="1100" b="0" i="0" dirty="0">
              <a:solidFill>
                <a:srgbClr val="222222"/>
              </a:solidFill>
              <a:effectLst/>
              <a:latin typeface="Arial" panose="020B0604020202020204" pitchFamily="34" charset="0"/>
              <a:cs typeface="Arial" panose="020B0604020202020204" pitchFamily="34" charset="0"/>
            </a:endParaRPr>
          </a:p>
          <a:p>
            <a:pPr marL="285750" indent="161925">
              <a:buFont typeface="Arial" panose="020B0604020202020204" pitchFamily="34" charset="0"/>
              <a:buChar char="•"/>
              <a:tabLst>
                <a:tab pos="447675" algn="l"/>
              </a:tabLst>
            </a:pPr>
            <a:endParaRPr lang="en-IN" sz="1100" dirty="0">
              <a:solidFill>
                <a:srgbClr val="222222"/>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100" b="0" i="0" dirty="0">
              <a:solidFill>
                <a:srgbClr val="222222"/>
              </a:solidFill>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100" b="0" i="0" dirty="0">
              <a:solidFill>
                <a:srgbClr val="222222"/>
              </a:solidFill>
              <a:effectLst/>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2AE117D4-8259-8FBD-B386-A4245BBC9F3A}"/>
              </a:ext>
            </a:extLst>
          </p:cNvPr>
          <p:cNvSpPr txBox="1">
            <a:spLocks/>
          </p:cNvSpPr>
          <p:nvPr/>
        </p:nvSpPr>
        <p:spPr>
          <a:xfrm>
            <a:off x="571487" y="-357343"/>
            <a:ext cx="1104900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N" sz="2800" b="1" dirty="0">
                <a:latin typeface="Arial" panose="020B0604020202020204" pitchFamily="34" charset="0"/>
                <a:cs typeface="Arial" panose="020B0604020202020204" pitchFamily="34" charset="0"/>
              </a:rPr>
              <a:t>Reference</a:t>
            </a:r>
          </a:p>
        </p:txBody>
      </p:sp>
      <p:sp>
        <p:nvSpPr>
          <p:cNvPr id="2" name="Slide Number Placeholder 1">
            <a:extLst>
              <a:ext uri="{FF2B5EF4-FFF2-40B4-BE49-F238E27FC236}">
                <a16:creationId xmlns:a16="http://schemas.microsoft.com/office/drawing/2014/main" id="{254A5965-56A0-D185-2107-DD704D36855B}"/>
              </a:ext>
            </a:extLst>
          </p:cNvPr>
          <p:cNvSpPr>
            <a:spLocks noGrp="1"/>
          </p:cNvSpPr>
          <p:nvPr>
            <p:ph type="sldNum" sz="quarter" idx="12"/>
          </p:nvPr>
        </p:nvSpPr>
        <p:spPr/>
        <p:txBody>
          <a:bodyPr/>
          <a:lstStyle/>
          <a:p>
            <a:fld id="{7D2EA3D1-7FBA-4C0A-9645-AC1529584298}" type="slidenum">
              <a:rPr lang="en-IN" smtClean="0"/>
              <a:t>14</a:t>
            </a:fld>
            <a:r>
              <a:rPr lang="en-IN" dirty="0"/>
              <a:t>/14</a:t>
            </a:r>
          </a:p>
        </p:txBody>
      </p:sp>
    </p:spTree>
    <p:extLst>
      <p:ext uri="{BB962C8B-B14F-4D97-AF65-F5344CB8AC3E}">
        <p14:creationId xmlns:p14="http://schemas.microsoft.com/office/powerpoint/2010/main" val="19254338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E754A9F4-90E8-6A5C-E05F-37D03FE38843}"/>
              </a:ext>
            </a:extLst>
          </p:cNvPr>
          <p:cNvGraphicFramePr>
            <a:graphicFrameLocks noGrp="1" noChangeAspect="1"/>
          </p:cNvGraphicFramePr>
          <p:nvPr/>
        </p:nvGraphicFramePr>
        <p:xfrm>
          <a:off x="696924" y="602014"/>
          <a:ext cx="10798151" cy="1331843"/>
        </p:xfrm>
        <a:graphic>
          <a:graphicData uri="http://schemas.openxmlformats.org/drawingml/2006/table">
            <a:tbl>
              <a:tblPr firstRow="1" bandRow="1">
                <a:tableStyleId>{5C22544A-7EE6-4342-B048-85BDC9FD1C3A}</a:tableStyleId>
              </a:tblPr>
              <a:tblGrid>
                <a:gridCol w="1281951">
                  <a:extLst>
                    <a:ext uri="{9D8B030D-6E8A-4147-A177-3AD203B41FA5}">
                      <a16:colId xmlns:a16="http://schemas.microsoft.com/office/drawing/2014/main" val="3813343385"/>
                    </a:ext>
                  </a:extLst>
                </a:gridCol>
                <a:gridCol w="712177">
                  <a:extLst>
                    <a:ext uri="{9D8B030D-6E8A-4147-A177-3AD203B41FA5}">
                      <a16:colId xmlns:a16="http://schemas.microsoft.com/office/drawing/2014/main" val="4086317863"/>
                    </a:ext>
                  </a:extLst>
                </a:gridCol>
                <a:gridCol w="690390">
                  <a:extLst>
                    <a:ext uri="{9D8B030D-6E8A-4147-A177-3AD203B41FA5}">
                      <a16:colId xmlns:a16="http://schemas.microsoft.com/office/drawing/2014/main" val="3468769141"/>
                    </a:ext>
                  </a:extLst>
                </a:gridCol>
                <a:gridCol w="725556">
                  <a:extLst>
                    <a:ext uri="{9D8B030D-6E8A-4147-A177-3AD203B41FA5}">
                      <a16:colId xmlns:a16="http://schemas.microsoft.com/office/drawing/2014/main" val="3878757953"/>
                    </a:ext>
                  </a:extLst>
                </a:gridCol>
                <a:gridCol w="695739">
                  <a:extLst>
                    <a:ext uri="{9D8B030D-6E8A-4147-A177-3AD203B41FA5}">
                      <a16:colId xmlns:a16="http://schemas.microsoft.com/office/drawing/2014/main" val="240147420"/>
                    </a:ext>
                  </a:extLst>
                </a:gridCol>
                <a:gridCol w="715618">
                  <a:extLst>
                    <a:ext uri="{9D8B030D-6E8A-4147-A177-3AD203B41FA5}">
                      <a16:colId xmlns:a16="http://schemas.microsoft.com/office/drawing/2014/main" val="413890949"/>
                    </a:ext>
                  </a:extLst>
                </a:gridCol>
                <a:gridCol w="695739">
                  <a:extLst>
                    <a:ext uri="{9D8B030D-6E8A-4147-A177-3AD203B41FA5}">
                      <a16:colId xmlns:a16="http://schemas.microsoft.com/office/drawing/2014/main" val="3661174064"/>
                    </a:ext>
                  </a:extLst>
                </a:gridCol>
                <a:gridCol w="745434">
                  <a:extLst>
                    <a:ext uri="{9D8B030D-6E8A-4147-A177-3AD203B41FA5}">
                      <a16:colId xmlns:a16="http://schemas.microsoft.com/office/drawing/2014/main" val="3753848860"/>
                    </a:ext>
                  </a:extLst>
                </a:gridCol>
                <a:gridCol w="745435">
                  <a:extLst>
                    <a:ext uri="{9D8B030D-6E8A-4147-A177-3AD203B41FA5}">
                      <a16:colId xmlns:a16="http://schemas.microsoft.com/office/drawing/2014/main" val="3363737034"/>
                    </a:ext>
                  </a:extLst>
                </a:gridCol>
                <a:gridCol w="795131">
                  <a:extLst>
                    <a:ext uri="{9D8B030D-6E8A-4147-A177-3AD203B41FA5}">
                      <a16:colId xmlns:a16="http://schemas.microsoft.com/office/drawing/2014/main" val="4132355125"/>
                    </a:ext>
                  </a:extLst>
                </a:gridCol>
                <a:gridCol w="775252">
                  <a:extLst>
                    <a:ext uri="{9D8B030D-6E8A-4147-A177-3AD203B41FA5}">
                      <a16:colId xmlns:a16="http://schemas.microsoft.com/office/drawing/2014/main" val="2666997449"/>
                    </a:ext>
                  </a:extLst>
                </a:gridCol>
                <a:gridCol w="723026">
                  <a:extLst>
                    <a:ext uri="{9D8B030D-6E8A-4147-A177-3AD203B41FA5}">
                      <a16:colId xmlns:a16="http://schemas.microsoft.com/office/drawing/2014/main" val="247492927"/>
                    </a:ext>
                  </a:extLst>
                </a:gridCol>
                <a:gridCol w="770895">
                  <a:extLst>
                    <a:ext uri="{9D8B030D-6E8A-4147-A177-3AD203B41FA5}">
                      <a16:colId xmlns:a16="http://schemas.microsoft.com/office/drawing/2014/main" val="3614643093"/>
                    </a:ext>
                  </a:extLst>
                </a:gridCol>
                <a:gridCol w="725808">
                  <a:extLst>
                    <a:ext uri="{9D8B030D-6E8A-4147-A177-3AD203B41FA5}">
                      <a16:colId xmlns:a16="http://schemas.microsoft.com/office/drawing/2014/main" val="3964355961"/>
                    </a:ext>
                  </a:extLst>
                </a:gridCol>
              </a:tblGrid>
              <a:tr h="276696">
                <a:tc>
                  <a:txBody>
                    <a:bodyPr/>
                    <a:lstStyle/>
                    <a:p>
                      <a:pPr algn="ctr"/>
                      <a:r>
                        <a:rPr lang="en-IN" sz="1200" dirty="0">
                          <a:latin typeface="Arial" panose="020B0604020202020204" pitchFamily="34" charset="0"/>
                          <a:cs typeface="Arial" panose="020B0604020202020204" pitchFamily="34" charset="0"/>
                        </a:rPr>
                        <a:t>Starting </a:t>
                      </a:r>
                      <a:r>
                        <a:rPr lang="en-IN" sz="1200" dirty="0" err="1">
                          <a:latin typeface="Arial" panose="020B0604020202020204" pitchFamily="34" charset="0"/>
                          <a:cs typeface="Arial" panose="020B0604020202020204" pitchFamily="34" charset="0"/>
                        </a:rPr>
                        <a:t>mterial</a:t>
                      </a:r>
                      <a:endParaRPr lang="en-IN" sz="1200" dirty="0">
                        <a:latin typeface="Arial" panose="020B0604020202020204" pitchFamily="34" charset="0"/>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200" b="1" i="0" u="none" strike="noStrike" dirty="0">
                          <a:solidFill>
                            <a:srgbClr val="000000"/>
                          </a:solidFill>
                          <a:effectLst/>
                          <a:latin typeface="Arial" panose="020B0604020202020204" pitchFamily="34" charset="0"/>
                          <a:cs typeface="Arial" panose="020B0604020202020204" pitchFamily="34" charset="0"/>
                        </a:rPr>
                        <a:t>SiO</a:t>
                      </a:r>
                      <a:r>
                        <a:rPr lang="en-IN" sz="1200" b="1" i="0" u="none" strike="noStrike" baseline="-25000" dirty="0">
                          <a:solidFill>
                            <a:srgbClr val="000000"/>
                          </a:solidFill>
                          <a:effectLst/>
                          <a:latin typeface="Arial" panose="020B0604020202020204" pitchFamily="34" charset="0"/>
                          <a:cs typeface="Arial" panose="020B0604020202020204" pitchFamily="34" charset="0"/>
                        </a:rPr>
                        <a:t>2</a:t>
                      </a:r>
                      <a:endParaRPr lang="en-IN" sz="1200" b="1" i="0" u="none" strike="noStrike" dirty="0">
                        <a:solidFill>
                          <a:srgbClr val="000000"/>
                        </a:solidFill>
                        <a:effectLst/>
                        <a:latin typeface="Arial" panose="020B0604020202020204" pitchFamily="34" charset="0"/>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200" b="1" i="0" u="none" strike="noStrike" dirty="0">
                          <a:solidFill>
                            <a:srgbClr val="000000"/>
                          </a:solidFill>
                          <a:effectLst/>
                          <a:latin typeface="Arial" panose="020B0604020202020204" pitchFamily="34" charset="0"/>
                          <a:cs typeface="Arial" panose="020B0604020202020204" pitchFamily="34" charset="0"/>
                        </a:rPr>
                        <a:t>TiO</a:t>
                      </a:r>
                      <a:r>
                        <a:rPr lang="en-IN" sz="1200" b="1" i="0" u="none" strike="noStrike" baseline="-25000" dirty="0">
                          <a:solidFill>
                            <a:srgbClr val="000000"/>
                          </a:solidFill>
                          <a:effectLst/>
                          <a:latin typeface="Arial" panose="020B0604020202020204" pitchFamily="34" charset="0"/>
                          <a:cs typeface="Arial" panose="020B0604020202020204" pitchFamily="34" charset="0"/>
                        </a:rPr>
                        <a:t>2</a:t>
                      </a:r>
                      <a:endParaRPr lang="en-IN" sz="1200" b="1" i="0" u="none" strike="noStrike" dirty="0">
                        <a:solidFill>
                          <a:srgbClr val="000000"/>
                        </a:solidFill>
                        <a:effectLst/>
                        <a:latin typeface="Arial" panose="020B0604020202020204" pitchFamily="34" charset="0"/>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200" b="1" i="0" u="none" strike="noStrike" dirty="0">
                          <a:solidFill>
                            <a:srgbClr val="000000"/>
                          </a:solidFill>
                          <a:effectLst/>
                          <a:latin typeface="Arial" panose="020B0604020202020204" pitchFamily="34" charset="0"/>
                          <a:cs typeface="Arial" panose="020B0604020202020204" pitchFamily="34" charset="0"/>
                        </a:rPr>
                        <a:t>Al</a:t>
                      </a:r>
                      <a:r>
                        <a:rPr lang="en-IN" sz="1200" b="1" i="0" u="none" strike="noStrike" baseline="-25000" dirty="0">
                          <a:solidFill>
                            <a:srgbClr val="000000"/>
                          </a:solidFill>
                          <a:effectLst/>
                          <a:latin typeface="Arial" panose="020B0604020202020204" pitchFamily="34" charset="0"/>
                          <a:cs typeface="Arial" panose="020B0604020202020204" pitchFamily="34" charset="0"/>
                        </a:rPr>
                        <a:t>2</a:t>
                      </a:r>
                      <a:r>
                        <a:rPr lang="en-IN" sz="1200" b="1" i="0" u="none" strike="noStrike" dirty="0">
                          <a:solidFill>
                            <a:srgbClr val="000000"/>
                          </a:solidFill>
                          <a:effectLst/>
                          <a:latin typeface="Arial" panose="020B0604020202020204" pitchFamily="34" charset="0"/>
                          <a:cs typeface="Arial" panose="020B0604020202020204" pitchFamily="34" charset="0"/>
                        </a:rPr>
                        <a:t>O</a:t>
                      </a:r>
                      <a:r>
                        <a:rPr lang="en-IN" sz="1200" b="1" i="0" u="none" strike="noStrike" baseline="-25000" dirty="0">
                          <a:solidFill>
                            <a:srgbClr val="000000"/>
                          </a:solidFill>
                          <a:effectLst/>
                          <a:latin typeface="Arial" panose="020B0604020202020204" pitchFamily="34" charset="0"/>
                          <a:cs typeface="Arial" panose="020B0604020202020204" pitchFamily="34" charset="0"/>
                        </a:rPr>
                        <a:t>3</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200" b="1" i="0" u="none" strike="noStrike" dirty="0">
                          <a:solidFill>
                            <a:srgbClr val="000000"/>
                          </a:solidFill>
                          <a:effectLst/>
                          <a:latin typeface="Arial" panose="020B0604020202020204" pitchFamily="34" charset="0"/>
                          <a:cs typeface="Arial" panose="020B0604020202020204" pitchFamily="34" charset="0"/>
                        </a:rPr>
                        <a:t>Cr</a:t>
                      </a:r>
                      <a:r>
                        <a:rPr lang="en-IN" sz="1200" b="1" i="0" u="none" strike="noStrike" baseline="-25000" dirty="0">
                          <a:solidFill>
                            <a:srgbClr val="000000"/>
                          </a:solidFill>
                          <a:effectLst/>
                          <a:latin typeface="Arial" panose="020B0604020202020204" pitchFamily="34" charset="0"/>
                          <a:cs typeface="Arial" panose="020B0604020202020204" pitchFamily="34" charset="0"/>
                        </a:rPr>
                        <a:t>2</a:t>
                      </a:r>
                      <a:r>
                        <a:rPr lang="en-IN" sz="1200" b="1" i="0" u="none" strike="noStrike" dirty="0">
                          <a:solidFill>
                            <a:srgbClr val="000000"/>
                          </a:solidFill>
                          <a:effectLst/>
                          <a:latin typeface="Arial" panose="020B0604020202020204" pitchFamily="34" charset="0"/>
                          <a:cs typeface="Arial" panose="020B0604020202020204" pitchFamily="34" charset="0"/>
                        </a:rPr>
                        <a:t>O</a:t>
                      </a:r>
                      <a:r>
                        <a:rPr lang="en-IN" sz="1200" b="1" i="0" u="none" strike="noStrike" baseline="-25000" dirty="0">
                          <a:solidFill>
                            <a:srgbClr val="000000"/>
                          </a:solidFill>
                          <a:effectLst/>
                          <a:latin typeface="Arial" panose="020B0604020202020204" pitchFamily="34" charset="0"/>
                          <a:cs typeface="Arial" panose="020B0604020202020204" pitchFamily="34" charset="0"/>
                        </a:rPr>
                        <a:t>3</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200" b="1" i="0" u="none" strike="noStrike" dirty="0" err="1">
                          <a:solidFill>
                            <a:srgbClr val="000000"/>
                          </a:solidFill>
                          <a:effectLst/>
                          <a:latin typeface="Arial" panose="020B0604020202020204" pitchFamily="34" charset="0"/>
                          <a:cs typeface="Arial" panose="020B0604020202020204" pitchFamily="34" charset="0"/>
                        </a:rPr>
                        <a:t>FeO</a:t>
                      </a:r>
                      <a:r>
                        <a:rPr lang="en-IN" sz="1200" b="1" i="0" u="none" strike="noStrike" dirty="0">
                          <a:solidFill>
                            <a:srgbClr val="000000"/>
                          </a:solidFill>
                          <a:effectLst/>
                          <a:latin typeface="Arial" panose="020B0604020202020204" pitchFamily="34" charset="0"/>
                          <a:cs typeface="Arial" panose="020B0604020202020204" pitchFamily="34" charset="0"/>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200" b="1" i="0" u="none" strike="noStrike" dirty="0" err="1">
                          <a:solidFill>
                            <a:srgbClr val="000000"/>
                          </a:solidFill>
                          <a:effectLst/>
                          <a:latin typeface="Arial" panose="020B0604020202020204" pitchFamily="34" charset="0"/>
                          <a:cs typeface="Arial" panose="020B0604020202020204" pitchFamily="34" charset="0"/>
                        </a:rPr>
                        <a:t>MnO</a:t>
                      </a:r>
                      <a:endParaRPr lang="en-IN" sz="1200" b="1" i="0" u="none" strike="noStrike" dirty="0">
                        <a:solidFill>
                          <a:srgbClr val="000000"/>
                        </a:solidFill>
                        <a:effectLst/>
                        <a:latin typeface="Arial" panose="020B0604020202020204" pitchFamily="34" charset="0"/>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200" b="1" i="0" u="none" strike="noStrike" dirty="0">
                          <a:solidFill>
                            <a:srgbClr val="000000"/>
                          </a:solidFill>
                          <a:effectLst/>
                          <a:latin typeface="Arial" panose="020B0604020202020204" pitchFamily="34" charset="0"/>
                          <a:cs typeface="Arial" panose="020B0604020202020204" pitchFamily="34" charset="0"/>
                        </a:rPr>
                        <a:t>MgO</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200" b="1" i="0" u="none" strike="noStrike" dirty="0">
                          <a:solidFill>
                            <a:srgbClr val="000000"/>
                          </a:solidFill>
                          <a:effectLst/>
                          <a:latin typeface="Arial" panose="020B0604020202020204" pitchFamily="34" charset="0"/>
                          <a:cs typeface="Arial" panose="020B0604020202020204" pitchFamily="34" charset="0"/>
                        </a:rPr>
                        <a:t>CaO</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200" b="1" i="0" u="none" strike="noStrike" dirty="0">
                          <a:solidFill>
                            <a:srgbClr val="000000"/>
                          </a:solidFill>
                          <a:effectLst/>
                          <a:latin typeface="Arial" panose="020B0604020202020204" pitchFamily="34" charset="0"/>
                          <a:cs typeface="Arial" panose="020B0604020202020204" pitchFamily="34" charset="0"/>
                        </a:rPr>
                        <a:t>Na</a:t>
                      </a:r>
                      <a:r>
                        <a:rPr lang="en-IN" sz="1200" b="1" i="0" u="none" strike="noStrike" baseline="-25000" dirty="0">
                          <a:solidFill>
                            <a:srgbClr val="000000"/>
                          </a:solidFill>
                          <a:effectLst/>
                          <a:latin typeface="Arial" panose="020B0604020202020204" pitchFamily="34" charset="0"/>
                          <a:cs typeface="Arial" panose="020B0604020202020204" pitchFamily="34" charset="0"/>
                        </a:rPr>
                        <a:t>2</a:t>
                      </a:r>
                      <a:r>
                        <a:rPr lang="en-IN" sz="1200" b="1" i="0" u="none" strike="noStrike" dirty="0">
                          <a:solidFill>
                            <a:srgbClr val="000000"/>
                          </a:solidFill>
                          <a:effectLst/>
                          <a:latin typeface="Arial" panose="020B0604020202020204" pitchFamily="34" charset="0"/>
                          <a:cs typeface="Arial" panose="020B0604020202020204" pitchFamily="34" charset="0"/>
                        </a:rPr>
                        <a:t>O</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200" b="1" i="0" u="none" strike="noStrike" dirty="0">
                          <a:solidFill>
                            <a:srgbClr val="000000"/>
                          </a:solidFill>
                          <a:effectLst/>
                          <a:latin typeface="Arial" panose="020B0604020202020204" pitchFamily="34" charset="0"/>
                          <a:cs typeface="Arial" panose="020B0604020202020204" pitchFamily="34" charset="0"/>
                        </a:rPr>
                        <a:t>K</a:t>
                      </a:r>
                      <a:r>
                        <a:rPr lang="en-IN" sz="1200" b="1" i="0" u="none" strike="noStrike" baseline="-25000" dirty="0">
                          <a:solidFill>
                            <a:srgbClr val="000000"/>
                          </a:solidFill>
                          <a:effectLst/>
                          <a:latin typeface="Arial" panose="020B0604020202020204" pitchFamily="34" charset="0"/>
                          <a:cs typeface="Arial" panose="020B0604020202020204" pitchFamily="34" charset="0"/>
                        </a:rPr>
                        <a:t>2</a:t>
                      </a:r>
                      <a:r>
                        <a:rPr lang="en-IN" sz="1200" b="1" i="0" u="none" strike="noStrike" dirty="0">
                          <a:solidFill>
                            <a:srgbClr val="000000"/>
                          </a:solidFill>
                          <a:effectLst/>
                          <a:latin typeface="Arial" panose="020B0604020202020204" pitchFamily="34" charset="0"/>
                          <a:cs typeface="Arial" panose="020B0604020202020204" pitchFamily="34" charset="0"/>
                        </a:rPr>
                        <a:t>O</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200" b="1" i="0" u="none" strike="noStrike" dirty="0">
                          <a:solidFill>
                            <a:srgbClr val="000000"/>
                          </a:solidFill>
                          <a:effectLst/>
                          <a:latin typeface="Arial" panose="020B0604020202020204" pitchFamily="34" charset="0"/>
                          <a:cs typeface="Arial" panose="020B0604020202020204" pitchFamily="34" charset="0"/>
                        </a:rPr>
                        <a:t>CO</a:t>
                      </a:r>
                      <a:r>
                        <a:rPr lang="en-IN" sz="1200" b="1" i="0" u="none" strike="noStrike" baseline="-25000" dirty="0">
                          <a:solidFill>
                            <a:srgbClr val="000000"/>
                          </a:solidFill>
                          <a:effectLst/>
                          <a:latin typeface="Arial" panose="020B0604020202020204" pitchFamily="34" charset="0"/>
                          <a:cs typeface="Arial" panose="020B0604020202020204" pitchFamily="34" charset="0"/>
                        </a:rPr>
                        <a:t>2</a:t>
                      </a:r>
                      <a:endParaRPr lang="en-IN" sz="1200" b="1" i="0" u="none" strike="noStrike" dirty="0">
                        <a:solidFill>
                          <a:srgbClr val="000000"/>
                        </a:solidFill>
                        <a:effectLst/>
                        <a:latin typeface="Arial" panose="020B0604020202020204" pitchFamily="34" charset="0"/>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200" b="1" i="0" u="none" strike="noStrike" dirty="0">
                          <a:solidFill>
                            <a:srgbClr val="000000"/>
                          </a:solidFill>
                          <a:effectLst/>
                          <a:latin typeface="Arial" panose="020B0604020202020204" pitchFamily="34" charset="0"/>
                          <a:cs typeface="Arial" panose="020B0604020202020204" pitchFamily="34" charset="0"/>
                        </a:rPr>
                        <a:t>H</a:t>
                      </a:r>
                      <a:r>
                        <a:rPr lang="en-IN" sz="1200" b="1" i="0" u="none" strike="noStrike" baseline="-25000" dirty="0">
                          <a:solidFill>
                            <a:srgbClr val="000000"/>
                          </a:solidFill>
                          <a:effectLst/>
                          <a:latin typeface="Arial" panose="020B0604020202020204" pitchFamily="34" charset="0"/>
                          <a:cs typeface="Arial" panose="020B0604020202020204" pitchFamily="34" charset="0"/>
                        </a:rPr>
                        <a:t>2</a:t>
                      </a:r>
                      <a:r>
                        <a:rPr lang="en-IN" sz="1200" b="1" i="0" u="none" strike="noStrike" dirty="0">
                          <a:solidFill>
                            <a:srgbClr val="000000"/>
                          </a:solidFill>
                          <a:effectLst/>
                          <a:latin typeface="Arial" panose="020B0604020202020204" pitchFamily="34" charset="0"/>
                          <a:cs typeface="Arial" panose="020B0604020202020204" pitchFamily="34" charset="0"/>
                        </a:rPr>
                        <a:t>O</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200" b="1" i="0" u="none" strike="noStrike" dirty="0">
                          <a:solidFill>
                            <a:srgbClr val="000000"/>
                          </a:solidFill>
                          <a:effectLst/>
                          <a:latin typeface="Arial" panose="020B0604020202020204" pitchFamily="34" charset="0"/>
                          <a:cs typeface="Arial" panose="020B0604020202020204" pitchFamily="34" charset="0"/>
                        </a:rPr>
                        <a:t>total </a:t>
                      </a:r>
                    </a:p>
                  </a:txBody>
                  <a:tcPr anchor="ctr"/>
                </a:tc>
                <a:extLst>
                  <a:ext uri="{0D108BD9-81ED-4DB2-BD59-A6C34878D82A}">
                    <a16:rowId xmlns:a16="http://schemas.microsoft.com/office/drawing/2014/main" val="764111101"/>
                  </a:ext>
                </a:extLst>
              </a:tr>
              <a:tr h="2683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000" b="1" i="0" u="none" strike="noStrike" dirty="0">
                          <a:solidFill>
                            <a:srgbClr val="000000"/>
                          </a:solidFill>
                          <a:effectLst/>
                          <a:latin typeface="Arial" panose="020B0604020202020204" pitchFamily="34" charset="0"/>
                          <a:cs typeface="Arial" panose="020B0604020202020204" pitchFamily="34" charset="0"/>
                        </a:rPr>
                        <a:t>MixKLB-1</a:t>
                      </a:r>
                    </a:p>
                  </a:txBody>
                  <a:tcPr anchor="ctr"/>
                </a:tc>
                <a:tc>
                  <a:txBody>
                    <a:bodyPr/>
                    <a:lstStyle/>
                    <a:p>
                      <a:pPr algn="ctr" fontAlgn="ctr"/>
                      <a:r>
                        <a:rPr lang="en-IN" sz="1000" b="1" i="0" u="none" strike="noStrike" dirty="0">
                          <a:solidFill>
                            <a:srgbClr val="000000"/>
                          </a:solidFill>
                          <a:effectLst/>
                          <a:latin typeface="Arial" panose="020B0604020202020204" pitchFamily="34" charset="0"/>
                          <a:cs typeface="Arial" panose="020B0604020202020204" pitchFamily="34" charset="0"/>
                        </a:rPr>
                        <a:t>44.54</a:t>
                      </a:r>
                    </a:p>
                  </a:txBody>
                  <a:tcPr marL="4979" marR="4979" marT="4979" marB="0" anchor="ctr"/>
                </a:tc>
                <a:tc>
                  <a:txBody>
                    <a:bodyPr/>
                    <a:lstStyle/>
                    <a:p>
                      <a:pPr algn="ctr"/>
                      <a:r>
                        <a:rPr lang="en-IN" sz="1000" b="1" dirty="0">
                          <a:latin typeface="Arial" panose="020B0604020202020204" pitchFamily="34" charset="0"/>
                          <a:cs typeface="Arial" panose="020B0604020202020204" pitchFamily="34" charset="0"/>
                        </a:rPr>
                        <a:t>0.21</a:t>
                      </a:r>
                    </a:p>
                  </a:txBody>
                  <a:tcPr anchor="ctr"/>
                </a:tc>
                <a:tc>
                  <a:txBody>
                    <a:bodyPr/>
                    <a:lstStyle/>
                    <a:p>
                      <a:pPr algn="ctr"/>
                      <a:r>
                        <a:rPr lang="en-IN" sz="1000" b="1" dirty="0">
                          <a:latin typeface="Arial" panose="020B0604020202020204" pitchFamily="34" charset="0"/>
                          <a:cs typeface="Arial" panose="020B0604020202020204" pitchFamily="34" charset="0"/>
                        </a:rPr>
                        <a:t>3.7</a:t>
                      </a:r>
                    </a:p>
                  </a:txBody>
                  <a:tcPr anchor="ctr"/>
                </a:tc>
                <a:tc>
                  <a:txBody>
                    <a:bodyPr/>
                    <a:lstStyle/>
                    <a:p>
                      <a:pPr algn="ctr"/>
                      <a:r>
                        <a:rPr lang="en-IN" sz="1000" b="1" dirty="0">
                          <a:latin typeface="Arial" panose="020B0604020202020204" pitchFamily="34" charset="0"/>
                          <a:cs typeface="Arial" panose="020B0604020202020204" pitchFamily="34" charset="0"/>
                        </a:rPr>
                        <a:t>0.23</a:t>
                      </a:r>
                    </a:p>
                  </a:txBody>
                  <a:tcPr anchor="ctr"/>
                </a:tc>
                <a:tc>
                  <a:txBody>
                    <a:bodyPr/>
                    <a:lstStyle/>
                    <a:p>
                      <a:pPr algn="ctr"/>
                      <a:r>
                        <a:rPr lang="en-IN" sz="1000" b="1" dirty="0">
                          <a:latin typeface="Arial" panose="020B0604020202020204" pitchFamily="34" charset="0"/>
                          <a:cs typeface="Arial" panose="020B0604020202020204" pitchFamily="34" charset="0"/>
                        </a:rPr>
                        <a:t>8.08</a:t>
                      </a:r>
                    </a:p>
                  </a:txBody>
                  <a:tcPr anchor="ctr"/>
                </a:tc>
                <a:tc>
                  <a:txBody>
                    <a:bodyPr/>
                    <a:lstStyle/>
                    <a:p>
                      <a:pPr algn="ctr"/>
                      <a:r>
                        <a:rPr lang="en-IN" sz="1000" b="1" dirty="0">
                          <a:latin typeface="Arial" panose="020B0604020202020204" pitchFamily="34" charset="0"/>
                          <a:cs typeface="Arial" panose="020B0604020202020204" pitchFamily="34" charset="0"/>
                        </a:rPr>
                        <a:t>0.14</a:t>
                      </a:r>
                    </a:p>
                  </a:txBody>
                  <a:tcPr anchor="ctr"/>
                </a:tc>
                <a:tc>
                  <a:txBody>
                    <a:bodyPr/>
                    <a:lstStyle/>
                    <a:p>
                      <a:pPr algn="ctr"/>
                      <a:r>
                        <a:rPr lang="en-IN" sz="1000" b="1" dirty="0">
                          <a:latin typeface="Arial" panose="020B0604020202020204" pitchFamily="34" charset="0"/>
                          <a:cs typeface="Arial" panose="020B0604020202020204" pitchFamily="34" charset="0"/>
                        </a:rPr>
                        <a:t>39.3</a:t>
                      </a:r>
                    </a:p>
                  </a:txBody>
                  <a:tcPr anchor="ctr"/>
                </a:tc>
                <a:tc>
                  <a:txBody>
                    <a:bodyPr/>
                    <a:lstStyle/>
                    <a:p>
                      <a:pPr algn="ctr"/>
                      <a:r>
                        <a:rPr lang="en-IN" sz="1000" b="1" dirty="0">
                          <a:latin typeface="Arial" panose="020B0604020202020204" pitchFamily="34" charset="0"/>
                          <a:cs typeface="Arial" panose="020B0604020202020204" pitchFamily="34" charset="0"/>
                        </a:rPr>
                        <a:t>3.52</a:t>
                      </a:r>
                    </a:p>
                  </a:txBody>
                  <a:tcPr anchor="ctr"/>
                </a:tc>
                <a:tc>
                  <a:txBody>
                    <a:bodyPr/>
                    <a:lstStyle/>
                    <a:p>
                      <a:pPr algn="ctr"/>
                      <a:r>
                        <a:rPr lang="en-IN" sz="1000" b="1" dirty="0">
                          <a:latin typeface="Arial" panose="020B0604020202020204" pitchFamily="34" charset="0"/>
                          <a:cs typeface="Arial" panose="020B0604020202020204" pitchFamily="34" charset="0"/>
                        </a:rPr>
                        <a:t>0.29</a:t>
                      </a:r>
                    </a:p>
                  </a:txBody>
                  <a:tcPr anchor="ctr"/>
                </a:tc>
                <a:tc>
                  <a:txBody>
                    <a:bodyPr/>
                    <a:lstStyle/>
                    <a:p>
                      <a:pPr algn="ctr"/>
                      <a:r>
                        <a:rPr lang="en-IN" sz="1000" b="1" dirty="0">
                          <a:latin typeface="Arial" panose="020B0604020202020204" pitchFamily="34" charset="0"/>
                          <a:cs typeface="Arial" panose="020B0604020202020204" pitchFamily="34" charset="0"/>
                        </a:rPr>
                        <a:t>0.01</a:t>
                      </a:r>
                    </a:p>
                  </a:txBody>
                  <a:tcPr anchor="ctr"/>
                </a:tc>
                <a:tc>
                  <a:txBody>
                    <a:bodyPr/>
                    <a:lstStyle/>
                    <a:p>
                      <a:pPr algn="ctr"/>
                      <a:r>
                        <a:rPr lang="en-IN" sz="1000" b="1" dirty="0">
                          <a:latin typeface="Arial" panose="020B0604020202020204" pitchFamily="34" charset="0"/>
                          <a:cs typeface="Arial" panose="020B0604020202020204" pitchFamily="34" charset="0"/>
                        </a:rPr>
                        <a:t>-</a:t>
                      </a:r>
                    </a:p>
                  </a:txBody>
                  <a:tcPr anchor="ctr"/>
                </a:tc>
                <a:tc>
                  <a:txBody>
                    <a:bodyPr/>
                    <a:lstStyle/>
                    <a:p>
                      <a:pPr algn="ctr"/>
                      <a:r>
                        <a:rPr lang="en-IN" sz="1000" b="1" dirty="0">
                          <a:latin typeface="Arial" panose="020B0604020202020204" pitchFamily="34" charset="0"/>
                          <a:cs typeface="Arial" panose="020B0604020202020204" pitchFamily="34" charset="0"/>
                        </a:rPr>
                        <a:t>-</a:t>
                      </a:r>
                    </a:p>
                  </a:txBody>
                  <a:tcPr anchor="ctr"/>
                </a:tc>
                <a:tc>
                  <a:txBody>
                    <a:bodyPr/>
                    <a:lstStyle/>
                    <a:p>
                      <a:pPr algn="ctr"/>
                      <a:r>
                        <a:rPr lang="en-IN" sz="1000" b="1" dirty="0">
                          <a:latin typeface="Arial" panose="020B0604020202020204" pitchFamily="34" charset="0"/>
                          <a:cs typeface="Arial" panose="020B0604020202020204" pitchFamily="34" charset="0"/>
                        </a:rPr>
                        <a:t>100.01</a:t>
                      </a:r>
                    </a:p>
                  </a:txBody>
                  <a:tcPr anchor="ctr"/>
                </a:tc>
                <a:extLst>
                  <a:ext uri="{0D108BD9-81ED-4DB2-BD59-A6C34878D82A}">
                    <a16:rowId xmlns:a16="http://schemas.microsoft.com/office/drawing/2014/main" val="2488819787"/>
                  </a:ext>
                </a:extLst>
              </a:tr>
              <a:tr h="288234">
                <a:tc>
                  <a:txBody>
                    <a:bodyPr/>
                    <a:lstStyle/>
                    <a:p>
                      <a:pPr algn="ctr"/>
                      <a:r>
                        <a:rPr lang="en-IN" sz="1000" b="1" dirty="0">
                          <a:latin typeface="Arial" panose="020B0604020202020204" pitchFamily="34" charset="0"/>
                          <a:cs typeface="Arial" panose="020B0604020202020204" pitchFamily="34" charset="0"/>
                        </a:rPr>
                        <a:t>P2.5 (</a:t>
                      </a:r>
                      <a:r>
                        <a:rPr lang="en-IN" sz="1000" b="1" i="0" u="none" strike="noStrike" dirty="0">
                          <a:solidFill>
                            <a:srgbClr val="000000"/>
                          </a:solidFill>
                          <a:effectLst/>
                          <a:latin typeface="Arial" panose="020B0604020202020204" pitchFamily="34" charset="0"/>
                          <a:cs typeface="Arial" panose="020B0604020202020204" pitchFamily="34" charset="0"/>
                        </a:rPr>
                        <a:t>X</a:t>
                      </a:r>
                      <a:r>
                        <a:rPr lang="en-IN" sz="1000" b="1" i="0" u="none" strike="noStrike" baseline="-25000" dirty="0">
                          <a:solidFill>
                            <a:srgbClr val="000000"/>
                          </a:solidFill>
                          <a:effectLst/>
                          <a:latin typeface="Arial" panose="020B0604020202020204" pitchFamily="34" charset="0"/>
                          <a:cs typeface="Arial" panose="020B0604020202020204" pitchFamily="34" charset="0"/>
                        </a:rPr>
                        <a:t>H</a:t>
                      </a:r>
                      <a:r>
                        <a:rPr lang="en-IN" sz="1000" b="1" i="0" u="none" strike="noStrike" baseline="-50000" dirty="0">
                          <a:solidFill>
                            <a:srgbClr val="000000"/>
                          </a:solidFill>
                          <a:effectLst/>
                          <a:latin typeface="Arial" panose="020B0604020202020204" pitchFamily="34" charset="0"/>
                          <a:cs typeface="Arial" panose="020B0604020202020204" pitchFamily="34" charset="0"/>
                        </a:rPr>
                        <a:t>2</a:t>
                      </a:r>
                      <a:r>
                        <a:rPr lang="en-IN" sz="1000" b="1" i="0" u="none" strike="noStrike" baseline="-25000" dirty="0">
                          <a:solidFill>
                            <a:srgbClr val="000000"/>
                          </a:solidFill>
                          <a:effectLst/>
                          <a:latin typeface="Arial" panose="020B0604020202020204" pitchFamily="34" charset="0"/>
                          <a:cs typeface="Arial" panose="020B0604020202020204" pitchFamily="34" charset="0"/>
                        </a:rPr>
                        <a:t>O  </a:t>
                      </a:r>
                      <a:r>
                        <a:rPr lang="en-IN" sz="1000" b="1" i="0" u="none" strike="noStrike" dirty="0">
                          <a:solidFill>
                            <a:srgbClr val="000000"/>
                          </a:solidFill>
                          <a:effectLst/>
                          <a:latin typeface="Arial" panose="020B0604020202020204" pitchFamily="34" charset="0"/>
                          <a:cs typeface="Arial" panose="020B0604020202020204" pitchFamily="34" charset="0"/>
                        </a:rPr>
                        <a:t>= 0.86</a:t>
                      </a:r>
                      <a:r>
                        <a:rPr lang="en-IN" sz="1000" b="1" i="0" u="none" strike="noStrike" dirty="0">
                          <a:solidFill>
                            <a:srgbClr val="000000"/>
                          </a:solidFill>
                          <a:effectLst/>
                          <a:latin typeface="Times New Roman" panose="02020603050405020304" pitchFamily="18" charset="0"/>
                        </a:rPr>
                        <a:t>)</a:t>
                      </a:r>
                    </a:p>
                  </a:txBody>
                  <a:tcPr anchor="ctr"/>
                </a:tc>
                <a:tc>
                  <a:txBody>
                    <a:bodyPr/>
                    <a:lstStyle/>
                    <a:p>
                      <a:pPr algn="ctr" fontAlgn="ctr"/>
                      <a:r>
                        <a:rPr lang="en-IN" sz="1000" b="1" i="0" u="none" strike="noStrike" dirty="0">
                          <a:solidFill>
                            <a:srgbClr val="000000"/>
                          </a:solidFill>
                          <a:effectLst/>
                          <a:latin typeface="Arial" panose="020B0604020202020204" pitchFamily="34" charset="0"/>
                          <a:cs typeface="Arial" panose="020B0604020202020204" pitchFamily="34" charset="0"/>
                        </a:rPr>
                        <a:t>41.86</a:t>
                      </a:r>
                    </a:p>
                  </a:txBody>
                  <a:tcPr marL="4979" marR="4979" marT="4979" marB="0" anchor="ctr"/>
                </a:tc>
                <a:tc>
                  <a:txBody>
                    <a:bodyPr/>
                    <a:lstStyle/>
                    <a:p>
                      <a:pPr algn="ctr"/>
                      <a:r>
                        <a:rPr lang="en-IN" sz="1000" b="1" dirty="0">
                          <a:latin typeface="Arial" panose="020B0604020202020204" pitchFamily="34" charset="0"/>
                          <a:cs typeface="Arial" panose="020B0604020202020204" pitchFamily="34" charset="0"/>
                        </a:rPr>
                        <a:t>0.20</a:t>
                      </a:r>
                    </a:p>
                  </a:txBody>
                  <a:tcPr anchor="ctr"/>
                </a:tc>
                <a:tc>
                  <a:txBody>
                    <a:bodyPr/>
                    <a:lstStyle/>
                    <a:p>
                      <a:pPr algn="ctr"/>
                      <a:r>
                        <a:rPr lang="en-IN" sz="1000" b="1" dirty="0">
                          <a:latin typeface="Arial" panose="020B0604020202020204" pitchFamily="34" charset="0"/>
                          <a:cs typeface="Arial" panose="020B0604020202020204" pitchFamily="34" charset="0"/>
                        </a:rPr>
                        <a:t>3.48</a:t>
                      </a:r>
                    </a:p>
                  </a:txBody>
                  <a:tcPr anchor="ctr"/>
                </a:tc>
                <a:tc>
                  <a:txBody>
                    <a:bodyPr/>
                    <a:lstStyle/>
                    <a:p>
                      <a:pPr algn="ctr"/>
                      <a:r>
                        <a:rPr lang="en-IN" sz="1000" b="1" dirty="0">
                          <a:latin typeface="Arial" panose="020B0604020202020204" pitchFamily="34" charset="0"/>
                          <a:cs typeface="Arial" panose="020B0604020202020204" pitchFamily="34" charset="0"/>
                        </a:rPr>
                        <a:t>0.21</a:t>
                      </a:r>
                    </a:p>
                  </a:txBody>
                  <a:tcPr anchor="ctr"/>
                </a:tc>
                <a:tc>
                  <a:txBody>
                    <a:bodyPr/>
                    <a:lstStyle/>
                    <a:p>
                      <a:pPr algn="ctr"/>
                      <a:r>
                        <a:rPr lang="en-IN" sz="1000" b="1" dirty="0">
                          <a:latin typeface="Arial" panose="020B0604020202020204" pitchFamily="34" charset="0"/>
                          <a:cs typeface="Arial" panose="020B0604020202020204" pitchFamily="34" charset="0"/>
                        </a:rPr>
                        <a:t>7.99</a:t>
                      </a:r>
                    </a:p>
                  </a:txBody>
                  <a:tcPr anchor="ctr"/>
                </a:tc>
                <a:tc>
                  <a:txBody>
                    <a:bodyPr/>
                    <a:lstStyle/>
                    <a:p>
                      <a:pPr algn="ctr"/>
                      <a:r>
                        <a:rPr lang="en-IN" sz="1000" b="1" dirty="0">
                          <a:latin typeface="Arial" panose="020B0604020202020204" pitchFamily="34" charset="0"/>
                          <a:cs typeface="Arial" panose="020B0604020202020204" pitchFamily="34" charset="0"/>
                        </a:rPr>
                        <a:t>0.13</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000" b="1" dirty="0">
                          <a:latin typeface="Arial" panose="020B0604020202020204" pitchFamily="34" charset="0"/>
                          <a:cs typeface="Arial" panose="020B0604020202020204" pitchFamily="34" charset="0"/>
                        </a:rPr>
                        <a:t>38.86</a:t>
                      </a:r>
                    </a:p>
                  </a:txBody>
                  <a:tcPr anchor="ctr"/>
                </a:tc>
                <a:tc>
                  <a:txBody>
                    <a:bodyPr/>
                    <a:lstStyle/>
                    <a:p>
                      <a:pPr algn="ctr"/>
                      <a:r>
                        <a:rPr lang="en-IN" sz="1000" b="1" dirty="0">
                          <a:latin typeface="Arial" panose="020B0604020202020204" pitchFamily="34" charset="0"/>
                          <a:cs typeface="Arial" panose="020B0604020202020204" pitchFamily="34" charset="0"/>
                        </a:rPr>
                        <a:t>3.48</a:t>
                      </a:r>
                    </a:p>
                  </a:txBody>
                  <a:tcPr anchor="ctr"/>
                </a:tc>
                <a:tc>
                  <a:txBody>
                    <a:bodyPr/>
                    <a:lstStyle/>
                    <a:p>
                      <a:pPr algn="ctr"/>
                      <a:r>
                        <a:rPr lang="en-IN" sz="1000" b="1" dirty="0">
                          <a:latin typeface="Arial" panose="020B0604020202020204" pitchFamily="34" charset="0"/>
                          <a:cs typeface="Arial" panose="020B0604020202020204" pitchFamily="34" charset="0"/>
                        </a:rPr>
                        <a:t>0.29</a:t>
                      </a:r>
                    </a:p>
                  </a:txBody>
                  <a:tcPr anchor="ctr"/>
                </a:tc>
                <a:tc>
                  <a:txBody>
                    <a:bodyPr/>
                    <a:lstStyle/>
                    <a:p>
                      <a:pPr algn="ctr"/>
                      <a:r>
                        <a:rPr lang="en-IN" sz="1000" b="1" dirty="0">
                          <a:latin typeface="Arial" panose="020B0604020202020204" pitchFamily="34" charset="0"/>
                          <a:cs typeface="Arial" panose="020B0604020202020204" pitchFamily="34" charset="0"/>
                        </a:rPr>
                        <a:t>0.01</a:t>
                      </a:r>
                    </a:p>
                  </a:txBody>
                  <a:tcPr anchor="ctr"/>
                </a:tc>
                <a:tc>
                  <a:txBody>
                    <a:bodyPr/>
                    <a:lstStyle/>
                    <a:p>
                      <a:pPr algn="ctr"/>
                      <a:r>
                        <a:rPr lang="en-IN" sz="1000" b="1" dirty="0">
                          <a:latin typeface="Arial" panose="020B0604020202020204" pitchFamily="34" charset="0"/>
                          <a:cs typeface="Arial" panose="020B0604020202020204" pitchFamily="34" charset="0"/>
                        </a:rPr>
                        <a:t>1.00</a:t>
                      </a:r>
                    </a:p>
                  </a:txBody>
                  <a:tcPr anchor="ctr"/>
                </a:tc>
                <a:tc>
                  <a:txBody>
                    <a:bodyPr/>
                    <a:lstStyle/>
                    <a:p>
                      <a:pPr algn="ctr"/>
                      <a:r>
                        <a:rPr lang="en-IN" sz="1000" b="1" dirty="0">
                          <a:latin typeface="Arial" panose="020B0604020202020204" pitchFamily="34" charset="0"/>
                          <a:cs typeface="Arial" panose="020B0604020202020204" pitchFamily="34" charset="0"/>
                        </a:rPr>
                        <a:t>2.50</a:t>
                      </a:r>
                    </a:p>
                  </a:txBody>
                  <a:tcPr anchor="ctr"/>
                </a:tc>
                <a:tc>
                  <a:txBody>
                    <a:bodyPr/>
                    <a:lstStyle/>
                    <a:p>
                      <a:pPr algn="ctr"/>
                      <a:r>
                        <a:rPr lang="en-IN" sz="1000" b="1" dirty="0">
                          <a:latin typeface="Arial" panose="020B0604020202020204" pitchFamily="34" charset="0"/>
                          <a:cs typeface="Arial" panose="020B0604020202020204" pitchFamily="34" charset="0"/>
                        </a:rPr>
                        <a:t>100.00</a:t>
                      </a:r>
                    </a:p>
                  </a:txBody>
                  <a:tcPr anchor="ctr"/>
                </a:tc>
                <a:extLst>
                  <a:ext uri="{0D108BD9-81ED-4DB2-BD59-A6C34878D82A}">
                    <a16:rowId xmlns:a16="http://schemas.microsoft.com/office/drawing/2014/main" val="3924874925"/>
                  </a:ext>
                </a:extLst>
              </a:tr>
              <a:tr h="3180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000" b="1" dirty="0">
                          <a:latin typeface="Arial" panose="020B0604020202020204" pitchFamily="34" charset="0"/>
                          <a:cs typeface="Arial" panose="020B0604020202020204" pitchFamily="34" charset="0"/>
                        </a:rPr>
                        <a:t>P5 (</a:t>
                      </a:r>
                      <a:r>
                        <a:rPr lang="en-IN" sz="1000" b="1" i="0" u="none" strike="noStrike" dirty="0">
                          <a:solidFill>
                            <a:srgbClr val="000000"/>
                          </a:solidFill>
                          <a:effectLst/>
                          <a:latin typeface="Arial" panose="020B0604020202020204" pitchFamily="34" charset="0"/>
                          <a:cs typeface="Arial" panose="020B0604020202020204" pitchFamily="34" charset="0"/>
                        </a:rPr>
                        <a:t>X</a:t>
                      </a:r>
                      <a:r>
                        <a:rPr lang="en-IN" sz="1000" b="1" i="0" u="none" strike="noStrike" baseline="-25000" dirty="0">
                          <a:solidFill>
                            <a:srgbClr val="000000"/>
                          </a:solidFill>
                          <a:effectLst/>
                          <a:latin typeface="Arial" panose="020B0604020202020204" pitchFamily="34" charset="0"/>
                          <a:cs typeface="Arial" panose="020B0604020202020204" pitchFamily="34" charset="0"/>
                        </a:rPr>
                        <a:t>H</a:t>
                      </a:r>
                      <a:r>
                        <a:rPr lang="en-IN" sz="1000" b="1" i="0" u="none" strike="noStrike" baseline="-50000" dirty="0">
                          <a:solidFill>
                            <a:srgbClr val="000000"/>
                          </a:solidFill>
                          <a:effectLst/>
                          <a:latin typeface="Arial" panose="020B0604020202020204" pitchFamily="34" charset="0"/>
                          <a:cs typeface="Arial" panose="020B0604020202020204" pitchFamily="34" charset="0"/>
                        </a:rPr>
                        <a:t>2</a:t>
                      </a:r>
                      <a:r>
                        <a:rPr lang="en-IN" sz="1000" b="1" i="0" u="none" strike="noStrike" baseline="-25000" dirty="0">
                          <a:solidFill>
                            <a:srgbClr val="000000"/>
                          </a:solidFill>
                          <a:effectLst/>
                          <a:latin typeface="Arial" panose="020B0604020202020204" pitchFamily="34" charset="0"/>
                          <a:cs typeface="Arial" panose="020B0604020202020204" pitchFamily="34" charset="0"/>
                        </a:rPr>
                        <a:t>O  </a:t>
                      </a:r>
                      <a:r>
                        <a:rPr lang="en-IN" sz="1000" b="1" i="0" u="none" strike="noStrike" dirty="0">
                          <a:solidFill>
                            <a:srgbClr val="000000"/>
                          </a:solidFill>
                          <a:effectLst/>
                          <a:latin typeface="Arial" panose="020B0604020202020204" pitchFamily="34" charset="0"/>
                          <a:cs typeface="Arial" panose="020B0604020202020204" pitchFamily="34" charset="0"/>
                        </a:rPr>
                        <a:t>= 0.92)</a:t>
                      </a:r>
                      <a:endParaRPr lang="en-IN" sz="1000" b="1" dirty="0">
                        <a:latin typeface="Arial" panose="020B0604020202020204" pitchFamily="34" charset="0"/>
                        <a:cs typeface="Arial" panose="020B0604020202020204" pitchFamily="34" charset="0"/>
                      </a:endParaRPr>
                    </a:p>
                  </a:txBody>
                  <a:tcPr anchor="ctr"/>
                </a:tc>
                <a:tc>
                  <a:txBody>
                    <a:bodyPr/>
                    <a:lstStyle/>
                    <a:p>
                      <a:pPr algn="ctr" fontAlgn="ctr"/>
                      <a:r>
                        <a:rPr lang="en-IN" sz="1000" b="1" i="0" u="none" strike="noStrike" dirty="0">
                          <a:solidFill>
                            <a:srgbClr val="000000"/>
                          </a:solidFill>
                          <a:effectLst/>
                          <a:latin typeface="Arial" panose="020B0604020202020204" pitchFamily="34" charset="0"/>
                          <a:cs typeface="Arial" panose="020B0604020202020204" pitchFamily="34" charset="0"/>
                        </a:rPr>
                        <a:t>40.77</a:t>
                      </a:r>
                    </a:p>
                  </a:txBody>
                  <a:tcPr marL="4979" marR="4979" marT="4979" marB="0" anchor="ctr"/>
                </a:tc>
                <a:tc>
                  <a:txBody>
                    <a:bodyPr/>
                    <a:lstStyle/>
                    <a:p>
                      <a:pPr algn="ctr"/>
                      <a:r>
                        <a:rPr lang="en-IN" sz="1000" b="1" dirty="0">
                          <a:latin typeface="Arial" panose="020B0604020202020204" pitchFamily="34" charset="0"/>
                          <a:cs typeface="Arial" panose="020B0604020202020204" pitchFamily="34" charset="0"/>
                        </a:rPr>
                        <a:t>0.19</a:t>
                      </a:r>
                    </a:p>
                  </a:txBody>
                  <a:tcPr anchor="ctr"/>
                </a:tc>
                <a:tc>
                  <a:txBody>
                    <a:bodyPr/>
                    <a:lstStyle/>
                    <a:p>
                      <a:pPr algn="ctr"/>
                      <a:r>
                        <a:rPr lang="en-IN" sz="1000" b="1" dirty="0">
                          <a:latin typeface="Arial" panose="020B0604020202020204" pitchFamily="34" charset="0"/>
                          <a:cs typeface="Arial" panose="020B0604020202020204" pitchFamily="34" charset="0"/>
                        </a:rPr>
                        <a:t>3.39</a:t>
                      </a:r>
                    </a:p>
                  </a:txBody>
                  <a:tcPr anchor="ctr"/>
                </a:tc>
                <a:tc>
                  <a:txBody>
                    <a:bodyPr/>
                    <a:lstStyle/>
                    <a:p>
                      <a:pPr algn="ctr"/>
                      <a:r>
                        <a:rPr lang="en-IN" sz="1000" b="1" dirty="0">
                          <a:latin typeface="Arial" panose="020B0604020202020204" pitchFamily="34" charset="0"/>
                          <a:cs typeface="Arial" panose="020B0604020202020204" pitchFamily="34" charset="0"/>
                        </a:rPr>
                        <a:t>0.20</a:t>
                      </a:r>
                    </a:p>
                  </a:txBody>
                  <a:tcPr anchor="ctr"/>
                </a:tc>
                <a:tc>
                  <a:txBody>
                    <a:bodyPr/>
                    <a:lstStyle/>
                    <a:p>
                      <a:pPr algn="ctr"/>
                      <a:r>
                        <a:rPr lang="en-IN" sz="1000" b="1" dirty="0">
                          <a:latin typeface="Arial" panose="020B0604020202020204" pitchFamily="34" charset="0"/>
                          <a:cs typeface="Arial" panose="020B0604020202020204" pitchFamily="34" charset="0"/>
                        </a:rPr>
                        <a:t>7.78</a:t>
                      </a:r>
                    </a:p>
                  </a:txBody>
                  <a:tcPr anchor="ctr"/>
                </a:tc>
                <a:tc>
                  <a:txBody>
                    <a:bodyPr/>
                    <a:lstStyle/>
                    <a:p>
                      <a:pPr algn="ctr"/>
                      <a:r>
                        <a:rPr lang="en-IN" sz="1000" b="1" dirty="0">
                          <a:latin typeface="Arial" panose="020B0604020202020204" pitchFamily="34" charset="0"/>
                          <a:cs typeface="Arial" panose="020B0604020202020204" pitchFamily="34" charset="0"/>
                        </a:rPr>
                        <a:t>0.13</a:t>
                      </a:r>
                    </a:p>
                  </a:txBody>
                  <a:tcPr anchor="ctr"/>
                </a:tc>
                <a:tc>
                  <a:txBody>
                    <a:bodyPr/>
                    <a:lstStyle/>
                    <a:p>
                      <a:pPr algn="ctr"/>
                      <a:r>
                        <a:rPr lang="en-IN" sz="1000" b="1" dirty="0">
                          <a:latin typeface="Arial" panose="020B0604020202020204" pitchFamily="34" charset="0"/>
                          <a:cs typeface="Arial" panose="020B0604020202020204" pitchFamily="34" charset="0"/>
                        </a:rPr>
                        <a:t>37.85</a:t>
                      </a:r>
                    </a:p>
                  </a:txBody>
                  <a:tcPr anchor="ctr"/>
                </a:tc>
                <a:tc>
                  <a:txBody>
                    <a:bodyPr/>
                    <a:lstStyle/>
                    <a:p>
                      <a:pPr algn="ctr"/>
                      <a:r>
                        <a:rPr lang="en-IN" sz="1000" b="1" dirty="0">
                          <a:latin typeface="Arial" panose="020B0604020202020204" pitchFamily="34" charset="0"/>
                          <a:cs typeface="Arial" panose="020B0604020202020204" pitchFamily="34" charset="0"/>
                        </a:rPr>
                        <a:t>3.39</a:t>
                      </a:r>
                    </a:p>
                  </a:txBody>
                  <a:tcPr anchor="ctr"/>
                </a:tc>
                <a:tc>
                  <a:txBody>
                    <a:bodyPr/>
                    <a:lstStyle/>
                    <a:p>
                      <a:pPr algn="ctr"/>
                      <a:r>
                        <a:rPr lang="en-IN" sz="1000" b="1" dirty="0">
                          <a:latin typeface="Arial" panose="020B0604020202020204" pitchFamily="34" charset="0"/>
                          <a:cs typeface="Arial" panose="020B0604020202020204" pitchFamily="34" charset="0"/>
                        </a:rPr>
                        <a:t>0.28</a:t>
                      </a:r>
                    </a:p>
                  </a:txBody>
                  <a:tcPr anchor="ctr"/>
                </a:tc>
                <a:tc>
                  <a:txBody>
                    <a:bodyPr/>
                    <a:lstStyle/>
                    <a:p>
                      <a:pPr algn="ctr"/>
                      <a:r>
                        <a:rPr lang="en-IN" sz="1000" b="1" dirty="0">
                          <a:latin typeface="Arial" panose="020B0604020202020204" pitchFamily="34" charset="0"/>
                          <a:cs typeface="Arial" panose="020B0604020202020204" pitchFamily="34" charset="0"/>
                        </a:rPr>
                        <a:t>0.01</a:t>
                      </a:r>
                    </a:p>
                  </a:txBody>
                  <a:tcPr anchor="ctr"/>
                </a:tc>
                <a:tc>
                  <a:txBody>
                    <a:bodyPr/>
                    <a:lstStyle/>
                    <a:p>
                      <a:pPr algn="ctr"/>
                      <a:r>
                        <a:rPr lang="en-IN" sz="1000" b="1" dirty="0">
                          <a:latin typeface="Arial" panose="020B0604020202020204" pitchFamily="34" charset="0"/>
                          <a:cs typeface="Arial" panose="020B0604020202020204" pitchFamily="34" charset="0"/>
                        </a:rPr>
                        <a:t>1.00</a:t>
                      </a:r>
                    </a:p>
                  </a:txBody>
                  <a:tcPr anchor="ctr"/>
                </a:tc>
                <a:tc>
                  <a:txBody>
                    <a:bodyPr/>
                    <a:lstStyle/>
                    <a:p>
                      <a:pPr algn="ctr"/>
                      <a:r>
                        <a:rPr lang="en-IN" sz="1000" b="1" dirty="0">
                          <a:latin typeface="Arial" panose="020B0604020202020204" pitchFamily="34" charset="0"/>
                          <a:cs typeface="Arial" panose="020B0604020202020204" pitchFamily="34" charset="0"/>
                        </a:rPr>
                        <a:t>5.00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000" b="1" dirty="0">
                          <a:latin typeface="Arial" panose="020B0604020202020204" pitchFamily="34" charset="0"/>
                          <a:cs typeface="Arial" panose="020B0604020202020204" pitchFamily="34" charset="0"/>
                        </a:rPr>
                        <a:t>100.00</a:t>
                      </a:r>
                    </a:p>
                  </a:txBody>
                  <a:tcPr anchor="ctr"/>
                </a:tc>
                <a:extLst>
                  <a:ext uri="{0D108BD9-81ED-4DB2-BD59-A6C34878D82A}">
                    <a16:rowId xmlns:a16="http://schemas.microsoft.com/office/drawing/2014/main" val="2536319306"/>
                  </a:ext>
                </a:extLst>
              </a:tr>
            </a:tbl>
          </a:graphicData>
        </a:graphic>
      </p:graphicFrame>
      <p:graphicFrame>
        <p:nvGraphicFramePr>
          <p:cNvPr id="6" name="Table 5">
            <a:extLst>
              <a:ext uri="{FF2B5EF4-FFF2-40B4-BE49-F238E27FC236}">
                <a16:creationId xmlns:a16="http://schemas.microsoft.com/office/drawing/2014/main" id="{CECA394A-1A9A-45F0-B2B2-23B04A0BC66D}"/>
              </a:ext>
            </a:extLst>
          </p:cNvPr>
          <p:cNvGraphicFramePr>
            <a:graphicFrameLocks noGrp="1"/>
          </p:cNvGraphicFramePr>
          <p:nvPr/>
        </p:nvGraphicFramePr>
        <p:xfrm>
          <a:off x="2595295" y="2229645"/>
          <a:ext cx="7036904" cy="4408756"/>
        </p:xfrm>
        <a:graphic>
          <a:graphicData uri="http://schemas.openxmlformats.org/drawingml/2006/table">
            <a:tbl>
              <a:tblPr firstRow="1" bandRow="1"/>
              <a:tblGrid>
                <a:gridCol w="566530">
                  <a:extLst>
                    <a:ext uri="{9D8B030D-6E8A-4147-A177-3AD203B41FA5}">
                      <a16:colId xmlns:a16="http://schemas.microsoft.com/office/drawing/2014/main" val="4182141926"/>
                    </a:ext>
                  </a:extLst>
                </a:gridCol>
                <a:gridCol w="695739">
                  <a:extLst>
                    <a:ext uri="{9D8B030D-6E8A-4147-A177-3AD203B41FA5}">
                      <a16:colId xmlns:a16="http://schemas.microsoft.com/office/drawing/2014/main" val="119435550"/>
                    </a:ext>
                  </a:extLst>
                </a:gridCol>
                <a:gridCol w="765313">
                  <a:extLst>
                    <a:ext uri="{9D8B030D-6E8A-4147-A177-3AD203B41FA5}">
                      <a16:colId xmlns:a16="http://schemas.microsoft.com/office/drawing/2014/main" val="2473107350"/>
                    </a:ext>
                  </a:extLst>
                </a:gridCol>
                <a:gridCol w="1302026">
                  <a:extLst>
                    <a:ext uri="{9D8B030D-6E8A-4147-A177-3AD203B41FA5}">
                      <a16:colId xmlns:a16="http://schemas.microsoft.com/office/drawing/2014/main" val="611046261"/>
                    </a:ext>
                  </a:extLst>
                </a:gridCol>
                <a:gridCol w="974035">
                  <a:extLst>
                    <a:ext uri="{9D8B030D-6E8A-4147-A177-3AD203B41FA5}">
                      <a16:colId xmlns:a16="http://schemas.microsoft.com/office/drawing/2014/main" val="361308809"/>
                    </a:ext>
                  </a:extLst>
                </a:gridCol>
                <a:gridCol w="884583">
                  <a:extLst>
                    <a:ext uri="{9D8B030D-6E8A-4147-A177-3AD203B41FA5}">
                      <a16:colId xmlns:a16="http://schemas.microsoft.com/office/drawing/2014/main" val="2749838199"/>
                    </a:ext>
                  </a:extLst>
                </a:gridCol>
                <a:gridCol w="1848678">
                  <a:extLst>
                    <a:ext uri="{9D8B030D-6E8A-4147-A177-3AD203B41FA5}">
                      <a16:colId xmlns:a16="http://schemas.microsoft.com/office/drawing/2014/main" val="851060946"/>
                    </a:ext>
                  </a:extLst>
                </a:gridCol>
              </a:tblGrid>
              <a:tr h="294894">
                <a:tc>
                  <a:txBody>
                    <a:bodyPr/>
                    <a:lstStyle/>
                    <a:p>
                      <a:pPr algn="ctr">
                        <a:lnSpc>
                          <a:spcPct val="107000"/>
                        </a:lnSpc>
                        <a:spcAft>
                          <a:spcPts val="800"/>
                        </a:spcAft>
                        <a:buNone/>
                      </a:pPr>
                      <a:r>
                        <a:rPr lang="en-GB" sz="1000" b="1" dirty="0">
                          <a:effectLst/>
                          <a:latin typeface="Times New Roman" panose="02020603050405020304" pitchFamily="18" charset="0"/>
                          <a:cs typeface="Times New Roman" panose="02020603050405020304" pitchFamily="18" charset="0"/>
                        </a:rPr>
                        <a:t>Run #</a:t>
                      </a:r>
                      <a:endParaRPr lang="en-IN" sz="1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5">
                        <a:lumMod val="40000"/>
                        <a:lumOff val="60000"/>
                      </a:schemeClr>
                    </a:solidFill>
                  </a:tcPr>
                </a:tc>
                <a:tc>
                  <a:txBody>
                    <a:bodyPr/>
                    <a:lstStyle/>
                    <a:p>
                      <a:pPr algn="ctr">
                        <a:lnSpc>
                          <a:spcPct val="107000"/>
                        </a:lnSpc>
                        <a:spcAft>
                          <a:spcPts val="800"/>
                        </a:spcAft>
                        <a:buNone/>
                      </a:pPr>
                      <a:r>
                        <a:rPr lang="en-GB" sz="1000" b="1" dirty="0">
                          <a:effectLst/>
                          <a:latin typeface="Times New Roman" panose="02020603050405020304" pitchFamily="18" charset="0"/>
                          <a:cs typeface="Times New Roman" panose="02020603050405020304" pitchFamily="18" charset="0"/>
                        </a:rPr>
                        <a:t> </a:t>
                      </a:r>
                      <a:r>
                        <a:rPr lang="en-IN" sz="1000" b="1" dirty="0">
                          <a:effectLst/>
                          <a:latin typeface="Times New Roman" panose="02020603050405020304" pitchFamily="18" charset="0"/>
                          <a:cs typeface="Times New Roman" panose="02020603050405020304" pitchFamily="18" charset="0"/>
                        </a:rPr>
                        <a:t>Starting material</a:t>
                      </a:r>
                      <a:endParaRPr lang="en-IN" sz="1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5">
                        <a:lumMod val="40000"/>
                        <a:lumOff val="60000"/>
                      </a:schemeClr>
                    </a:solidFill>
                  </a:tcPr>
                </a:tc>
                <a:tc>
                  <a:txBody>
                    <a:bodyPr/>
                    <a:lstStyle/>
                    <a:p>
                      <a:pPr algn="ctr">
                        <a:lnSpc>
                          <a:spcPct val="107000"/>
                        </a:lnSpc>
                        <a:spcAft>
                          <a:spcPts val="800"/>
                        </a:spcAft>
                        <a:buNone/>
                      </a:pPr>
                      <a:r>
                        <a:rPr lang="en-GB" sz="1000" b="1" dirty="0" err="1">
                          <a:effectLst/>
                          <a:latin typeface="Times New Roman" panose="02020603050405020304" pitchFamily="18" charset="0"/>
                          <a:cs typeface="Times New Roman" panose="02020603050405020304" pitchFamily="18" charset="0"/>
                        </a:rPr>
                        <a:t>T</a:t>
                      </a:r>
                      <a:r>
                        <a:rPr lang="en-GB" sz="1000" b="1" baseline="-25000" dirty="0" err="1">
                          <a:effectLst/>
                          <a:latin typeface="Times New Roman" panose="02020603050405020304" pitchFamily="18" charset="0"/>
                          <a:cs typeface="Times New Roman" panose="02020603050405020304" pitchFamily="18" charset="0"/>
                        </a:rPr>
                        <a:t>initial</a:t>
                      </a:r>
                      <a:r>
                        <a:rPr lang="en-GB" sz="1000" b="1" baseline="-25000" dirty="0">
                          <a:effectLst/>
                          <a:latin typeface="Times New Roman" panose="02020603050405020304" pitchFamily="18" charset="0"/>
                          <a:cs typeface="Times New Roman" panose="02020603050405020304" pitchFamily="18" charset="0"/>
                        </a:rPr>
                        <a:t> </a:t>
                      </a:r>
                      <a:r>
                        <a:rPr lang="en-GB" sz="1000" b="1" dirty="0">
                          <a:effectLst/>
                          <a:latin typeface="Times New Roman" panose="02020603050405020304" pitchFamily="18" charset="0"/>
                          <a:cs typeface="Times New Roman" panose="02020603050405020304" pitchFamily="18" charset="0"/>
                        </a:rPr>
                        <a:t>(℃)</a:t>
                      </a:r>
                      <a:endParaRPr lang="en-IN" sz="1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5">
                        <a:lumMod val="40000"/>
                        <a:lumOff val="60000"/>
                      </a:schemeClr>
                    </a:solidFill>
                  </a:tcPr>
                </a:tc>
                <a:tc>
                  <a:txBody>
                    <a:bodyPr/>
                    <a:lstStyle/>
                    <a:p>
                      <a:pPr algn="ctr"/>
                      <a:r>
                        <a:rPr lang="en-GB" sz="1000" b="1" dirty="0">
                          <a:effectLst/>
                          <a:latin typeface="Times New Roman" panose="02020603050405020304" pitchFamily="18" charset="0"/>
                          <a:cs typeface="Times New Roman" panose="02020603050405020304" pitchFamily="18" charset="0"/>
                        </a:rPr>
                        <a:t>Ramp rate (℃/h)</a:t>
                      </a:r>
                      <a:endParaRPr lang="en-IN" sz="1000" dirty="0"/>
                    </a:p>
                  </a:txBody>
                  <a:tcPr marL="68580" marR="68580" marT="0" marB="0" anchor="ctr">
                    <a:solidFill>
                      <a:schemeClr val="accent5">
                        <a:lumMod val="40000"/>
                        <a:lumOff val="60000"/>
                      </a:schemeClr>
                    </a:solidFill>
                  </a:tcPr>
                </a:tc>
                <a:tc>
                  <a:txBody>
                    <a:bodyPr/>
                    <a:lstStyle/>
                    <a:p>
                      <a:pPr algn="ctr">
                        <a:lnSpc>
                          <a:spcPct val="107000"/>
                        </a:lnSpc>
                        <a:spcAft>
                          <a:spcPts val="800"/>
                        </a:spcAft>
                        <a:buNone/>
                      </a:pPr>
                      <a:r>
                        <a:rPr lang="en-GB" sz="1000" b="1" dirty="0" err="1">
                          <a:effectLst/>
                          <a:latin typeface="Times New Roman" panose="02020603050405020304" pitchFamily="18" charset="0"/>
                          <a:cs typeface="Times New Roman" panose="02020603050405020304" pitchFamily="18" charset="0"/>
                        </a:rPr>
                        <a:t>T</a:t>
                      </a:r>
                      <a:r>
                        <a:rPr lang="en-GB" sz="1000" b="1" baseline="-25000" dirty="0" err="1">
                          <a:effectLst/>
                          <a:latin typeface="Times New Roman" panose="02020603050405020304" pitchFamily="18" charset="0"/>
                          <a:cs typeface="Times New Roman" panose="02020603050405020304" pitchFamily="18" charset="0"/>
                        </a:rPr>
                        <a:t>final</a:t>
                      </a:r>
                      <a:r>
                        <a:rPr lang="en-GB" sz="1000" b="1" dirty="0">
                          <a:effectLst/>
                          <a:latin typeface="Times New Roman" panose="02020603050405020304" pitchFamily="18" charset="0"/>
                          <a:cs typeface="Times New Roman" panose="02020603050405020304" pitchFamily="18" charset="0"/>
                        </a:rPr>
                        <a:t> (°C)</a:t>
                      </a:r>
                      <a:endParaRPr lang="en-IN" sz="1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5">
                        <a:lumMod val="40000"/>
                        <a:lumOff val="60000"/>
                      </a:schemeClr>
                    </a:solidFill>
                  </a:tcPr>
                </a:tc>
                <a:tc>
                  <a:txBody>
                    <a:bodyPr/>
                    <a:lstStyle/>
                    <a:p>
                      <a:pPr algn="ctr">
                        <a:lnSpc>
                          <a:spcPct val="107000"/>
                        </a:lnSpc>
                        <a:spcAft>
                          <a:spcPts val="800"/>
                        </a:spcAft>
                        <a:buNone/>
                      </a:pPr>
                      <a:r>
                        <a:rPr lang="en-GB" sz="1000" b="1" dirty="0">
                          <a:effectLst/>
                          <a:latin typeface="Times New Roman" panose="02020603050405020304" pitchFamily="18" charset="0"/>
                          <a:cs typeface="Times New Roman" panose="02020603050405020304" pitchFamily="18" charset="0"/>
                        </a:rPr>
                        <a:t>Duration (h)</a:t>
                      </a:r>
                      <a:endParaRPr lang="en-IN" sz="1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5">
                        <a:lumMod val="40000"/>
                        <a:lumOff val="60000"/>
                      </a:schemeClr>
                    </a:solidFill>
                  </a:tcPr>
                </a:tc>
                <a:tc>
                  <a:txBody>
                    <a:bodyPr/>
                    <a:lstStyle/>
                    <a:p>
                      <a:pPr algn="ctr">
                        <a:lnSpc>
                          <a:spcPct val="107000"/>
                        </a:lnSpc>
                        <a:spcAft>
                          <a:spcPts val="800"/>
                        </a:spcAft>
                        <a:buNone/>
                      </a:pPr>
                      <a:r>
                        <a:rPr lang="en-GB" sz="1000" b="1" dirty="0">
                          <a:effectLst/>
                          <a:latin typeface="Times New Roman" panose="02020603050405020304" pitchFamily="18" charset="0"/>
                          <a:cs typeface="Times New Roman" panose="02020603050405020304" pitchFamily="18" charset="0"/>
                        </a:rPr>
                        <a:t>Phases</a:t>
                      </a:r>
                      <a:endParaRPr lang="en-IN" sz="1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5">
                        <a:lumMod val="40000"/>
                        <a:lumOff val="60000"/>
                      </a:schemeClr>
                    </a:solidFill>
                  </a:tcPr>
                </a:tc>
                <a:extLst>
                  <a:ext uri="{0D108BD9-81ED-4DB2-BD59-A6C34878D82A}">
                    <a16:rowId xmlns:a16="http://schemas.microsoft.com/office/drawing/2014/main" val="1196336440"/>
                  </a:ext>
                </a:extLst>
              </a:tr>
              <a:tr h="0">
                <a:tc gridSpan="7">
                  <a:txBody>
                    <a:bodyPr/>
                    <a:lstStyle/>
                    <a:p>
                      <a:pPr algn="ctr"/>
                      <a:r>
                        <a:rPr lang="en-IN" sz="1000" b="1" dirty="0">
                          <a:latin typeface="Times New Roman" panose="02020603050405020304" pitchFamily="18" charset="0"/>
                          <a:cs typeface="Times New Roman" panose="02020603050405020304" pitchFamily="18" charset="0"/>
                        </a:rPr>
                        <a:t>CTE (Controlled temperature experiments)</a:t>
                      </a:r>
                      <a:endParaRPr lang="en-IN" sz="1000" b="1" i="1" dirty="0">
                        <a:latin typeface="Times New Roman" panose="02020603050405020304" pitchFamily="18" charset="0"/>
                        <a:cs typeface="Times New Roman" panose="02020603050405020304" pitchFamily="18" charset="0"/>
                      </a:endParaRPr>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pPr algn="ctr"/>
                      <a:endParaRPr lang="en-IN" sz="1000" b="1" i="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725184547"/>
                  </a:ext>
                </a:extLst>
              </a:tr>
              <a:tr h="205938">
                <a:tc>
                  <a:txBody>
                    <a:bodyPr/>
                    <a:lstStyle/>
                    <a:p>
                      <a:pPr algn="ctr"/>
                      <a:r>
                        <a:rPr lang="en-IN" sz="1000" b="1" dirty="0">
                          <a:latin typeface="Times New Roman" panose="02020603050405020304" pitchFamily="18" charset="0"/>
                          <a:cs typeface="Times New Roman" panose="02020603050405020304" pitchFamily="18" charset="0"/>
                        </a:rPr>
                        <a:t>19119</a:t>
                      </a:r>
                    </a:p>
                  </a:txBody>
                  <a:tcPr anchor="ctr"/>
                </a:tc>
                <a:tc>
                  <a:txBody>
                    <a:bodyPr/>
                    <a:lstStyle/>
                    <a:p>
                      <a:pPr algn="ctr"/>
                      <a:r>
                        <a:rPr lang="en-IN" sz="1000" b="1" dirty="0">
                          <a:latin typeface="Times New Roman" panose="02020603050405020304" pitchFamily="18" charset="0"/>
                          <a:cs typeface="Times New Roman" panose="02020603050405020304" pitchFamily="18" charset="0"/>
                        </a:rPr>
                        <a:t>P2.5</a:t>
                      </a:r>
                    </a:p>
                  </a:txBody>
                  <a:tcPr anchor="ctr"/>
                </a:tc>
                <a:tc>
                  <a:txBody>
                    <a:bodyPr/>
                    <a:lstStyle/>
                    <a:p>
                      <a:pPr algn="ctr"/>
                      <a:r>
                        <a:rPr lang="en-IN" sz="1000" b="1" dirty="0">
                          <a:latin typeface="Times New Roman" panose="02020603050405020304" pitchFamily="18" charset="0"/>
                          <a:cs typeface="Times New Roman" panose="02020603050405020304" pitchFamily="18" charset="0"/>
                        </a:rPr>
                        <a:t>1600</a:t>
                      </a:r>
                    </a:p>
                  </a:txBody>
                  <a:tcPr anchor="ctr"/>
                </a:tc>
                <a:tc>
                  <a:txBody>
                    <a:bodyPr/>
                    <a:lstStyle/>
                    <a:p>
                      <a:pPr algn="ctr"/>
                      <a:r>
                        <a:rPr lang="en-IN" sz="1000" b="1">
                          <a:latin typeface="Times New Roman" panose="02020603050405020304" pitchFamily="18" charset="0"/>
                          <a:cs typeface="Times New Roman" panose="02020603050405020304" pitchFamily="18" charset="0"/>
                        </a:rPr>
                        <a:t>66.6</a:t>
                      </a:r>
                      <a:endParaRPr lang="en-IN" sz="1000" dirty="0"/>
                    </a:p>
                  </a:txBody>
                  <a:tcPr anchor="ctr"/>
                </a:tc>
                <a:tc>
                  <a:txBody>
                    <a:bodyPr/>
                    <a:lstStyle/>
                    <a:p>
                      <a:pPr algn="ctr"/>
                      <a:r>
                        <a:rPr lang="en-IN" sz="1000" b="1" dirty="0">
                          <a:latin typeface="Times New Roman" panose="02020603050405020304" pitchFamily="18" charset="0"/>
                          <a:cs typeface="Times New Roman" panose="02020603050405020304" pitchFamily="18" charset="0"/>
                        </a:rPr>
                        <a:t>1400</a:t>
                      </a:r>
                    </a:p>
                  </a:txBody>
                  <a:tcPr anchor="ctr"/>
                </a:tc>
                <a:tc>
                  <a:txBody>
                    <a:bodyPr/>
                    <a:lstStyle/>
                    <a:p>
                      <a:pPr algn="ctr"/>
                      <a:r>
                        <a:rPr lang="en-IN" sz="1000" b="1">
                          <a:latin typeface="Times New Roman" panose="02020603050405020304" pitchFamily="18" charset="0"/>
                          <a:cs typeface="Times New Roman" panose="02020603050405020304" pitchFamily="18" charset="0"/>
                        </a:rPr>
                        <a:t>12</a:t>
                      </a:r>
                      <a:endParaRPr lang="en-IN" sz="1000" b="1" dirty="0">
                        <a:latin typeface="Times New Roman" panose="02020603050405020304" pitchFamily="18" charset="0"/>
                        <a:cs typeface="Times New Roman" panose="02020603050405020304" pitchFamily="18" charset="0"/>
                      </a:endParaRPr>
                    </a:p>
                  </a:txBody>
                  <a:tcPr anchor="ctr"/>
                </a:tc>
                <a:tc>
                  <a:txBody>
                    <a:bodyPr/>
                    <a:lstStyle/>
                    <a:p>
                      <a:pPr algn="ctr"/>
                      <a:r>
                        <a:rPr lang="en-IN" sz="1000" b="1" dirty="0">
                          <a:latin typeface="Times New Roman" panose="02020603050405020304" pitchFamily="18" charset="0"/>
                          <a:cs typeface="Times New Roman" panose="02020603050405020304" pitchFamily="18" charset="0"/>
                        </a:rPr>
                        <a:t>Ol + </a:t>
                      </a:r>
                      <a:r>
                        <a:rPr lang="en-IN" sz="1000" b="1" dirty="0" err="1">
                          <a:latin typeface="Times New Roman" panose="02020603050405020304" pitchFamily="18" charset="0"/>
                          <a:cs typeface="Times New Roman" panose="02020603050405020304" pitchFamily="18" charset="0"/>
                        </a:rPr>
                        <a:t>Opx</a:t>
                      </a:r>
                      <a:r>
                        <a:rPr lang="en-IN" sz="1000" b="1" dirty="0">
                          <a:latin typeface="Times New Roman" panose="02020603050405020304" pitchFamily="18" charset="0"/>
                          <a:cs typeface="Times New Roman" panose="02020603050405020304" pitchFamily="18" charset="0"/>
                        </a:rPr>
                        <a:t> + </a:t>
                      </a:r>
                      <a:r>
                        <a:rPr lang="en-IN" sz="1000" b="1" dirty="0" err="1">
                          <a:latin typeface="Times New Roman" panose="02020603050405020304" pitchFamily="18" charset="0"/>
                          <a:cs typeface="Times New Roman" panose="02020603050405020304" pitchFamily="18" charset="0"/>
                        </a:rPr>
                        <a:t>Cpx</a:t>
                      </a:r>
                      <a:r>
                        <a:rPr lang="en-IN" sz="1000" b="1" dirty="0">
                          <a:latin typeface="Times New Roman" panose="02020603050405020304" pitchFamily="18" charset="0"/>
                          <a:cs typeface="Times New Roman" panose="02020603050405020304" pitchFamily="18" charset="0"/>
                        </a:rPr>
                        <a:t> + Melt</a:t>
                      </a:r>
                    </a:p>
                  </a:txBody>
                  <a:tcPr anchor="ctr"/>
                </a:tc>
                <a:extLst>
                  <a:ext uri="{0D108BD9-81ED-4DB2-BD59-A6C34878D82A}">
                    <a16:rowId xmlns:a16="http://schemas.microsoft.com/office/drawing/2014/main" val="304499752"/>
                  </a:ext>
                </a:extLst>
              </a:tr>
              <a:tr h="240394">
                <a:tc>
                  <a:txBody>
                    <a:bodyPr/>
                    <a:lstStyle/>
                    <a:p>
                      <a:pPr algn="ctr"/>
                      <a:r>
                        <a:rPr lang="en-IN" sz="1000" b="1" dirty="0">
                          <a:latin typeface="Times New Roman" panose="02020603050405020304" pitchFamily="18" charset="0"/>
                          <a:cs typeface="Times New Roman" panose="02020603050405020304" pitchFamily="18" charset="0"/>
                        </a:rPr>
                        <a:t>19139</a:t>
                      </a:r>
                    </a:p>
                  </a:txBody>
                  <a:tcPr anchor="ctr"/>
                </a:tc>
                <a:tc>
                  <a:txBody>
                    <a:bodyPr/>
                    <a:lstStyle/>
                    <a:p>
                      <a:pPr algn="ctr"/>
                      <a:r>
                        <a:rPr lang="en-IN" sz="1000" b="1">
                          <a:latin typeface="Times New Roman" panose="02020603050405020304" pitchFamily="18" charset="0"/>
                          <a:cs typeface="Times New Roman" panose="02020603050405020304" pitchFamily="18" charset="0"/>
                        </a:rPr>
                        <a:t>P2.5</a:t>
                      </a:r>
                      <a:endParaRPr lang="en-IN" sz="1000" b="1" dirty="0">
                        <a:latin typeface="Times New Roman" panose="02020603050405020304" pitchFamily="18" charset="0"/>
                        <a:cs typeface="Times New Roman" panose="02020603050405020304" pitchFamily="18" charset="0"/>
                      </a:endParaRPr>
                    </a:p>
                  </a:txBody>
                  <a:tcPr anchor="ctr"/>
                </a:tc>
                <a:tc>
                  <a:txBody>
                    <a:bodyPr/>
                    <a:lstStyle/>
                    <a:p>
                      <a:pPr algn="ctr"/>
                      <a:r>
                        <a:rPr lang="en-IN" sz="1000" b="1">
                          <a:latin typeface="Times New Roman" panose="02020603050405020304" pitchFamily="18" charset="0"/>
                          <a:cs typeface="Times New Roman" panose="02020603050405020304" pitchFamily="18" charset="0"/>
                        </a:rPr>
                        <a:t>1650</a:t>
                      </a:r>
                      <a:endParaRPr lang="en-IN" sz="1000" b="1" dirty="0">
                        <a:latin typeface="Times New Roman" panose="02020603050405020304" pitchFamily="18" charset="0"/>
                        <a:cs typeface="Times New Roman" panose="02020603050405020304" pitchFamily="18" charset="0"/>
                      </a:endParaRPr>
                    </a:p>
                  </a:txBody>
                  <a:tcPr anchor="ctr"/>
                </a:tc>
                <a:tc>
                  <a:txBody>
                    <a:bodyPr/>
                    <a:lstStyle/>
                    <a:p>
                      <a:pPr algn="ctr"/>
                      <a:r>
                        <a:rPr lang="en-IN" sz="1000" b="1">
                          <a:latin typeface="Times New Roman" panose="02020603050405020304" pitchFamily="18" charset="0"/>
                          <a:cs typeface="Times New Roman" panose="02020603050405020304" pitchFamily="18" charset="0"/>
                        </a:rPr>
                        <a:t>40.2</a:t>
                      </a:r>
                      <a:endParaRPr lang="en-IN" sz="1000" dirty="0"/>
                    </a:p>
                  </a:txBody>
                  <a:tcPr anchor="ctr"/>
                </a:tc>
                <a:tc>
                  <a:txBody>
                    <a:bodyPr/>
                    <a:lstStyle/>
                    <a:p>
                      <a:pPr algn="ctr"/>
                      <a:r>
                        <a:rPr lang="en-IN" sz="1000" b="1" dirty="0">
                          <a:latin typeface="Times New Roman" panose="02020603050405020304" pitchFamily="18" charset="0"/>
                          <a:cs typeface="Times New Roman" panose="02020603050405020304" pitchFamily="18" charset="0"/>
                        </a:rPr>
                        <a:t>1450</a:t>
                      </a:r>
                    </a:p>
                  </a:txBody>
                  <a:tcPr anchor="ctr"/>
                </a:tc>
                <a:tc>
                  <a:txBody>
                    <a:bodyPr/>
                    <a:lstStyle/>
                    <a:p>
                      <a:pPr algn="ctr"/>
                      <a:r>
                        <a:rPr lang="en-IN" sz="1000" b="1">
                          <a:latin typeface="Times New Roman" panose="02020603050405020304" pitchFamily="18" charset="0"/>
                          <a:cs typeface="Times New Roman" panose="02020603050405020304" pitchFamily="18" charset="0"/>
                        </a:rPr>
                        <a:t>12</a:t>
                      </a:r>
                      <a:endParaRPr lang="en-IN" sz="1000" b="1" dirty="0">
                        <a:latin typeface="Times New Roman" panose="02020603050405020304" pitchFamily="18" charset="0"/>
                        <a:cs typeface="Times New Roman" panose="02020603050405020304" pitchFamily="18" charset="0"/>
                      </a:endParaRPr>
                    </a:p>
                  </a:txBody>
                  <a:tcPr anchor="ctr"/>
                </a:tc>
                <a:tc>
                  <a:txBody>
                    <a:bodyPr/>
                    <a:lstStyle/>
                    <a:p>
                      <a:pPr marL="0" indent="0" algn="ctr"/>
                      <a:r>
                        <a:rPr lang="en-IN" sz="1000" b="1" dirty="0">
                          <a:latin typeface="Times New Roman" panose="02020603050405020304" pitchFamily="18" charset="0"/>
                          <a:cs typeface="Times New Roman" panose="02020603050405020304" pitchFamily="18" charset="0"/>
                        </a:rPr>
                        <a:t>Ol + </a:t>
                      </a:r>
                      <a:r>
                        <a:rPr lang="en-IN" sz="1000" b="1" dirty="0" err="1">
                          <a:latin typeface="Times New Roman" panose="02020603050405020304" pitchFamily="18" charset="0"/>
                          <a:cs typeface="Times New Roman" panose="02020603050405020304" pitchFamily="18" charset="0"/>
                        </a:rPr>
                        <a:t>Opx</a:t>
                      </a:r>
                      <a:r>
                        <a:rPr lang="en-IN" sz="1000" b="1" dirty="0">
                          <a:latin typeface="Times New Roman" panose="02020603050405020304" pitchFamily="18" charset="0"/>
                          <a:cs typeface="Times New Roman" panose="02020603050405020304" pitchFamily="18" charset="0"/>
                        </a:rPr>
                        <a:t> + </a:t>
                      </a:r>
                      <a:r>
                        <a:rPr lang="en-IN" sz="1000" b="1" dirty="0" err="1">
                          <a:latin typeface="Times New Roman" panose="02020603050405020304" pitchFamily="18" charset="0"/>
                          <a:cs typeface="Times New Roman" panose="02020603050405020304" pitchFamily="18" charset="0"/>
                        </a:rPr>
                        <a:t>Cpx</a:t>
                      </a:r>
                      <a:r>
                        <a:rPr lang="en-IN" sz="1000" b="1" dirty="0">
                          <a:latin typeface="Times New Roman" panose="02020603050405020304" pitchFamily="18" charset="0"/>
                          <a:cs typeface="Times New Roman" panose="02020603050405020304" pitchFamily="18" charset="0"/>
                        </a:rPr>
                        <a:t> + Melt</a:t>
                      </a:r>
                    </a:p>
                  </a:txBody>
                  <a:tcPr anchor="ctr"/>
                </a:tc>
                <a:extLst>
                  <a:ext uri="{0D108BD9-81ED-4DB2-BD59-A6C34878D82A}">
                    <a16:rowId xmlns:a16="http://schemas.microsoft.com/office/drawing/2014/main" val="3248713411"/>
                  </a:ext>
                </a:extLst>
              </a:tr>
              <a:tr h="215214">
                <a:tc>
                  <a:txBody>
                    <a:bodyPr/>
                    <a:lstStyle/>
                    <a:p>
                      <a:pPr algn="ctr"/>
                      <a:r>
                        <a:rPr lang="en-IN" sz="1000" b="1" dirty="0">
                          <a:latin typeface="Times New Roman" panose="02020603050405020304" pitchFamily="18" charset="0"/>
                          <a:cs typeface="Times New Roman" panose="02020603050405020304" pitchFamily="18" charset="0"/>
                        </a:rPr>
                        <a:t>19176</a:t>
                      </a:r>
                    </a:p>
                  </a:txBody>
                  <a:tcPr anchor="ctr"/>
                </a:tc>
                <a:tc>
                  <a:txBody>
                    <a:bodyPr/>
                    <a:lstStyle/>
                    <a:p>
                      <a:pPr algn="ctr"/>
                      <a:r>
                        <a:rPr lang="en-IN" sz="1000" b="1">
                          <a:latin typeface="Times New Roman" panose="02020603050405020304" pitchFamily="18" charset="0"/>
                          <a:cs typeface="Times New Roman" panose="02020603050405020304" pitchFamily="18" charset="0"/>
                        </a:rPr>
                        <a:t>P2.5</a:t>
                      </a:r>
                      <a:endParaRPr lang="en-IN" sz="1000" b="1" dirty="0">
                        <a:latin typeface="Times New Roman" panose="02020603050405020304" pitchFamily="18" charset="0"/>
                        <a:cs typeface="Times New Roman" panose="02020603050405020304" pitchFamily="18" charset="0"/>
                      </a:endParaRPr>
                    </a:p>
                  </a:txBody>
                  <a:tcPr anchor="ctr"/>
                </a:tc>
                <a:tc>
                  <a:txBody>
                    <a:bodyPr/>
                    <a:lstStyle/>
                    <a:p>
                      <a:pPr algn="ctr"/>
                      <a:r>
                        <a:rPr lang="en-IN" sz="1000" b="1">
                          <a:latin typeface="Times New Roman" panose="02020603050405020304" pitchFamily="18" charset="0"/>
                          <a:cs typeface="Times New Roman" panose="02020603050405020304" pitchFamily="18" charset="0"/>
                        </a:rPr>
                        <a:t>1575</a:t>
                      </a:r>
                      <a:endParaRPr lang="en-IN" sz="1000" b="1" dirty="0">
                        <a:latin typeface="Times New Roman" panose="02020603050405020304" pitchFamily="18" charset="0"/>
                        <a:cs typeface="Times New Roman" panose="02020603050405020304" pitchFamily="18" charset="0"/>
                      </a:endParaRPr>
                    </a:p>
                  </a:txBody>
                  <a:tcPr anchor="ctr"/>
                </a:tc>
                <a:tc>
                  <a:txBody>
                    <a:bodyPr/>
                    <a:lstStyle/>
                    <a:p>
                      <a:pPr algn="ctr"/>
                      <a:r>
                        <a:rPr lang="en-IN" sz="1000" b="1">
                          <a:latin typeface="Times New Roman" panose="02020603050405020304" pitchFamily="18" charset="0"/>
                          <a:cs typeface="Times New Roman" panose="02020603050405020304" pitchFamily="18" charset="0"/>
                        </a:rPr>
                        <a:t>25</a:t>
                      </a:r>
                      <a:endParaRPr lang="en-IN" sz="1000" dirty="0"/>
                    </a:p>
                  </a:txBody>
                  <a:tcPr anchor="ctr"/>
                </a:tc>
                <a:tc>
                  <a:txBody>
                    <a:bodyPr/>
                    <a:lstStyle/>
                    <a:p>
                      <a:pPr algn="ctr"/>
                      <a:r>
                        <a:rPr lang="en-IN" sz="1000" b="1">
                          <a:latin typeface="Times New Roman" panose="02020603050405020304" pitchFamily="18" charset="0"/>
                          <a:cs typeface="Times New Roman" panose="02020603050405020304" pitchFamily="18" charset="0"/>
                        </a:rPr>
                        <a:t>1475</a:t>
                      </a:r>
                      <a:endParaRPr lang="en-IN" sz="1000" b="1" dirty="0">
                        <a:latin typeface="Times New Roman" panose="02020603050405020304" pitchFamily="18" charset="0"/>
                        <a:cs typeface="Times New Roman" panose="02020603050405020304" pitchFamily="18" charset="0"/>
                      </a:endParaRPr>
                    </a:p>
                  </a:txBody>
                  <a:tcPr anchor="ctr"/>
                </a:tc>
                <a:tc>
                  <a:txBody>
                    <a:bodyPr/>
                    <a:lstStyle/>
                    <a:p>
                      <a:pPr algn="ctr"/>
                      <a:r>
                        <a:rPr lang="en-IN" sz="1000" b="1">
                          <a:latin typeface="Times New Roman" panose="02020603050405020304" pitchFamily="18" charset="0"/>
                          <a:cs typeface="Times New Roman" panose="02020603050405020304" pitchFamily="18" charset="0"/>
                        </a:rPr>
                        <a:t>6</a:t>
                      </a:r>
                      <a:endParaRPr lang="en-IN" sz="1000" b="1" dirty="0">
                        <a:latin typeface="Times New Roman" panose="02020603050405020304" pitchFamily="18" charset="0"/>
                        <a:cs typeface="Times New Roman" panose="02020603050405020304" pitchFamily="18" charset="0"/>
                      </a:endParaRPr>
                    </a:p>
                  </a:txBody>
                  <a:tcPr anchor="ctr"/>
                </a:tc>
                <a:tc>
                  <a:txBody>
                    <a:bodyPr/>
                    <a:lstStyle/>
                    <a:p>
                      <a:pPr algn="ctr"/>
                      <a:r>
                        <a:rPr lang="en-IN" sz="1000" b="1" dirty="0">
                          <a:latin typeface="Times New Roman" panose="02020603050405020304" pitchFamily="18" charset="0"/>
                          <a:cs typeface="Times New Roman" panose="02020603050405020304" pitchFamily="18" charset="0"/>
                        </a:rPr>
                        <a:t>Ol + </a:t>
                      </a:r>
                      <a:r>
                        <a:rPr lang="en-IN" sz="1000" b="1" dirty="0" err="1">
                          <a:latin typeface="Times New Roman" panose="02020603050405020304" pitchFamily="18" charset="0"/>
                          <a:cs typeface="Times New Roman" panose="02020603050405020304" pitchFamily="18" charset="0"/>
                        </a:rPr>
                        <a:t>Opx</a:t>
                      </a:r>
                      <a:r>
                        <a:rPr lang="en-IN" sz="1000" b="1" dirty="0">
                          <a:latin typeface="Times New Roman" panose="02020603050405020304" pitchFamily="18" charset="0"/>
                          <a:cs typeface="Times New Roman" panose="02020603050405020304" pitchFamily="18" charset="0"/>
                        </a:rPr>
                        <a:t>  + Melt</a:t>
                      </a:r>
                    </a:p>
                  </a:txBody>
                  <a:tcPr anchor="ctr"/>
                </a:tc>
                <a:extLst>
                  <a:ext uri="{0D108BD9-81ED-4DB2-BD59-A6C34878D82A}">
                    <a16:rowId xmlns:a16="http://schemas.microsoft.com/office/drawing/2014/main" val="1806362458"/>
                  </a:ext>
                </a:extLst>
              </a:tr>
              <a:tr h="180096">
                <a:tc>
                  <a:txBody>
                    <a:bodyPr/>
                    <a:lstStyle/>
                    <a:p>
                      <a:pPr algn="ctr" fontAlgn="b"/>
                      <a:r>
                        <a:rPr lang="en-IN" sz="1000" b="1" u="none" strike="noStrike" dirty="0">
                          <a:effectLst/>
                          <a:latin typeface="Times New Roman" panose="02020603050405020304" pitchFamily="18" charset="0"/>
                          <a:cs typeface="Times New Roman" panose="02020603050405020304" pitchFamily="18" charset="0"/>
                        </a:rPr>
                        <a:t>19175</a:t>
                      </a:r>
                      <a:endParaRPr lang="en-IN"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a:r>
                        <a:rPr lang="en-IN" sz="1000" b="1">
                          <a:latin typeface="Times New Roman" panose="02020603050405020304" pitchFamily="18" charset="0"/>
                          <a:cs typeface="Times New Roman" panose="02020603050405020304" pitchFamily="18" charset="0"/>
                        </a:rPr>
                        <a:t>P2.5</a:t>
                      </a:r>
                      <a:endParaRPr lang="en-IN" sz="1000" b="1" dirty="0">
                        <a:latin typeface="Times New Roman" panose="02020603050405020304" pitchFamily="18" charset="0"/>
                        <a:cs typeface="Times New Roman" panose="02020603050405020304" pitchFamily="18" charset="0"/>
                      </a:endParaRPr>
                    </a:p>
                  </a:txBody>
                  <a:tcPr anchor="ctr"/>
                </a:tc>
                <a:tc>
                  <a:txBody>
                    <a:bodyPr/>
                    <a:lstStyle/>
                    <a:p>
                      <a:pPr algn="ctr"/>
                      <a:r>
                        <a:rPr lang="en-IN" sz="1000" b="1">
                          <a:latin typeface="Times New Roman" panose="02020603050405020304" pitchFamily="18" charset="0"/>
                          <a:cs typeface="Times New Roman" panose="02020603050405020304" pitchFamily="18" charset="0"/>
                        </a:rPr>
                        <a:t>1650</a:t>
                      </a:r>
                      <a:endParaRPr lang="en-IN" sz="1000" b="1" dirty="0">
                        <a:latin typeface="Times New Roman" panose="02020603050405020304" pitchFamily="18" charset="0"/>
                        <a:cs typeface="Times New Roman" panose="02020603050405020304" pitchFamily="18" charset="0"/>
                      </a:endParaRPr>
                    </a:p>
                  </a:txBody>
                  <a:tcPr anchor="ctr"/>
                </a:tc>
                <a:tc>
                  <a:txBody>
                    <a:bodyPr/>
                    <a:lstStyle/>
                    <a:p>
                      <a:pPr algn="ctr"/>
                      <a:r>
                        <a:rPr lang="en-IN" sz="1000" b="1">
                          <a:latin typeface="Times New Roman" panose="02020603050405020304" pitchFamily="18" charset="0"/>
                          <a:cs typeface="Times New Roman" panose="02020603050405020304" pitchFamily="18" charset="0"/>
                        </a:rPr>
                        <a:t>30</a:t>
                      </a:r>
                      <a:endParaRPr lang="en-IN" sz="1000" dirty="0"/>
                    </a:p>
                  </a:txBody>
                  <a:tcPr anchor="ctr"/>
                </a:tc>
                <a:tc>
                  <a:txBody>
                    <a:bodyPr/>
                    <a:lstStyle/>
                    <a:p>
                      <a:pPr algn="ctr"/>
                      <a:r>
                        <a:rPr lang="en-IN" sz="1000" b="1">
                          <a:latin typeface="Times New Roman" panose="02020603050405020304" pitchFamily="18" charset="0"/>
                          <a:cs typeface="Times New Roman" panose="02020603050405020304" pitchFamily="18" charset="0"/>
                        </a:rPr>
                        <a:t>1500</a:t>
                      </a:r>
                      <a:endParaRPr lang="en-IN" sz="1000" b="1" dirty="0">
                        <a:latin typeface="Times New Roman" panose="02020603050405020304" pitchFamily="18" charset="0"/>
                        <a:cs typeface="Times New Roman" panose="02020603050405020304" pitchFamily="18" charset="0"/>
                      </a:endParaRPr>
                    </a:p>
                  </a:txBody>
                  <a:tcPr anchor="ctr"/>
                </a:tc>
                <a:tc>
                  <a:txBody>
                    <a:bodyPr/>
                    <a:lstStyle/>
                    <a:p>
                      <a:pPr algn="ctr"/>
                      <a:r>
                        <a:rPr lang="en-IN" sz="1000" b="1">
                          <a:latin typeface="Times New Roman" panose="02020603050405020304" pitchFamily="18" charset="0"/>
                          <a:cs typeface="Times New Roman" panose="02020603050405020304" pitchFamily="18" charset="0"/>
                        </a:rPr>
                        <a:t>6</a:t>
                      </a:r>
                      <a:endParaRPr lang="en-IN" sz="1000" b="1" dirty="0">
                        <a:latin typeface="Times New Roman" panose="02020603050405020304" pitchFamily="18" charset="0"/>
                        <a:cs typeface="Times New Roman" panose="02020603050405020304" pitchFamily="18" charset="0"/>
                      </a:endParaRPr>
                    </a:p>
                  </a:txBody>
                  <a:tcPr anchor="ctr"/>
                </a:tc>
                <a:tc>
                  <a:txBody>
                    <a:bodyPr/>
                    <a:lstStyle/>
                    <a:p>
                      <a:pPr algn="ctr"/>
                      <a:r>
                        <a:rPr lang="en-IN" sz="1000" b="1" dirty="0">
                          <a:latin typeface="Times New Roman" panose="02020603050405020304" pitchFamily="18" charset="0"/>
                          <a:cs typeface="Times New Roman" panose="02020603050405020304" pitchFamily="18" charset="0"/>
                        </a:rPr>
                        <a:t>Ol + </a:t>
                      </a:r>
                      <a:r>
                        <a:rPr lang="en-IN" sz="1000" b="1" dirty="0" err="1">
                          <a:latin typeface="Times New Roman" panose="02020603050405020304" pitchFamily="18" charset="0"/>
                          <a:cs typeface="Times New Roman" panose="02020603050405020304" pitchFamily="18" charset="0"/>
                        </a:rPr>
                        <a:t>Opx</a:t>
                      </a:r>
                      <a:r>
                        <a:rPr lang="en-IN" sz="1000" b="1" dirty="0">
                          <a:latin typeface="Times New Roman" panose="02020603050405020304" pitchFamily="18" charset="0"/>
                          <a:cs typeface="Times New Roman" panose="02020603050405020304" pitchFamily="18" charset="0"/>
                        </a:rPr>
                        <a:t>  + Melt</a:t>
                      </a:r>
                    </a:p>
                  </a:txBody>
                  <a:tcPr anchor="ctr"/>
                </a:tc>
                <a:extLst>
                  <a:ext uri="{0D108BD9-81ED-4DB2-BD59-A6C34878D82A}">
                    <a16:rowId xmlns:a16="http://schemas.microsoft.com/office/drawing/2014/main" val="947780090"/>
                  </a:ext>
                </a:extLst>
              </a:tr>
              <a:tr h="154917">
                <a:tc>
                  <a:txBody>
                    <a:bodyPr/>
                    <a:lstStyle/>
                    <a:p>
                      <a:pPr algn="ctr" fontAlgn="b"/>
                      <a:r>
                        <a:rPr lang="en-IN" sz="1000" b="1" u="none" strike="noStrike" dirty="0">
                          <a:effectLst/>
                          <a:latin typeface="Times New Roman" panose="02020603050405020304" pitchFamily="18" charset="0"/>
                          <a:cs typeface="Times New Roman" panose="02020603050405020304" pitchFamily="18" charset="0"/>
                        </a:rPr>
                        <a:t>19174</a:t>
                      </a:r>
                      <a:endParaRPr lang="en-IN"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a:r>
                        <a:rPr lang="en-IN" sz="1000" b="1">
                          <a:latin typeface="Times New Roman" panose="02020603050405020304" pitchFamily="18" charset="0"/>
                          <a:cs typeface="Times New Roman" panose="02020603050405020304" pitchFamily="18" charset="0"/>
                        </a:rPr>
                        <a:t>P5</a:t>
                      </a:r>
                      <a:endParaRPr lang="en-IN" sz="1000" b="1" dirty="0">
                        <a:latin typeface="Times New Roman" panose="02020603050405020304" pitchFamily="18" charset="0"/>
                        <a:cs typeface="Times New Roman" panose="02020603050405020304" pitchFamily="18" charset="0"/>
                      </a:endParaRPr>
                    </a:p>
                  </a:txBody>
                  <a:tcPr anchor="ctr"/>
                </a:tc>
                <a:tc>
                  <a:txBody>
                    <a:bodyPr/>
                    <a:lstStyle/>
                    <a:p>
                      <a:pPr algn="ctr"/>
                      <a:r>
                        <a:rPr lang="en-IN" sz="1000" b="1">
                          <a:latin typeface="Times New Roman" panose="02020603050405020304" pitchFamily="18" charset="0"/>
                          <a:cs typeface="Times New Roman" panose="02020603050405020304" pitchFamily="18" charset="0"/>
                        </a:rPr>
                        <a:t>1550</a:t>
                      </a:r>
                      <a:endParaRPr lang="en-IN" sz="1000" b="1" dirty="0">
                        <a:latin typeface="Times New Roman" panose="02020603050405020304" pitchFamily="18" charset="0"/>
                        <a:cs typeface="Times New Roman" panose="02020603050405020304" pitchFamily="18" charset="0"/>
                      </a:endParaRPr>
                    </a:p>
                  </a:txBody>
                  <a:tcPr anchor="ctr"/>
                </a:tc>
                <a:tc>
                  <a:txBody>
                    <a:bodyPr/>
                    <a:lstStyle/>
                    <a:p>
                      <a:pPr algn="ctr"/>
                      <a:r>
                        <a:rPr lang="en-IN" sz="1000" b="1" u="none" strike="noStrike">
                          <a:effectLst/>
                          <a:latin typeface="Times New Roman" panose="02020603050405020304" pitchFamily="18" charset="0"/>
                          <a:cs typeface="Times New Roman" panose="02020603050405020304" pitchFamily="18" charset="0"/>
                        </a:rPr>
                        <a:t>39.6</a:t>
                      </a:r>
                      <a:endParaRPr lang="en-IN" sz="1000" dirty="0"/>
                    </a:p>
                  </a:txBody>
                  <a:tcPr marL="7620" marR="7620" marT="7620" marB="0" anchor="ctr"/>
                </a:tc>
                <a:tc>
                  <a:txBody>
                    <a:bodyPr/>
                    <a:lstStyle/>
                    <a:p>
                      <a:pPr algn="ctr"/>
                      <a:r>
                        <a:rPr lang="en-IN" sz="1000" b="1" u="none" strike="noStrike">
                          <a:effectLst/>
                          <a:latin typeface="Times New Roman" panose="02020603050405020304" pitchFamily="18" charset="0"/>
                          <a:cs typeface="Times New Roman" panose="02020603050405020304" pitchFamily="18" charset="0"/>
                        </a:rPr>
                        <a:t>1350</a:t>
                      </a:r>
                      <a:endParaRPr lang="en-IN" sz="1000" b="1" dirty="0">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a:r>
                        <a:rPr lang="en-IN" sz="1000" b="1" u="none" strike="noStrike">
                          <a:effectLst/>
                          <a:latin typeface="Times New Roman" panose="02020603050405020304" pitchFamily="18" charset="0"/>
                          <a:cs typeface="Times New Roman" panose="02020603050405020304" pitchFamily="18" charset="0"/>
                        </a:rPr>
                        <a:t>16</a:t>
                      </a:r>
                      <a:endParaRPr lang="en-IN" sz="1000" b="1" dirty="0">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r>
                        <a:rPr lang="en-IN" sz="1000" b="1" u="none" strike="noStrike" dirty="0">
                          <a:effectLst/>
                          <a:latin typeface="Times New Roman" panose="02020603050405020304" pitchFamily="18" charset="0"/>
                          <a:cs typeface="Times New Roman" panose="02020603050405020304" pitchFamily="18" charset="0"/>
                        </a:rPr>
                        <a:t>Ol + </a:t>
                      </a:r>
                      <a:r>
                        <a:rPr lang="en-IN" sz="1000" b="1" u="none" strike="noStrike" dirty="0" err="1">
                          <a:effectLst/>
                          <a:latin typeface="Times New Roman" panose="02020603050405020304" pitchFamily="18" charset="0"/>
                          <a:cs typeface="Times New Roman" panose="02020603050405020304" pitchFamily="18" charset="0"/>
                        </a:rPr>
                        <a:t>Opx</a:t>
                      </a:r>
                      <a:r>
                        <a:rPr lang="en-IN" sz="1000" b="1" u="none" strike="noStrike" dirty="0">
                          <a:effectLst/>
                          <a:latin typeface="Times New Roman" panose="02020603050405020304" pitchFamily="18" charset="0"/>
                          <a:cs typeface="Times New Roman" panose="02020603050405020304" pitchFamily="18" charset="0"/>
                        </a:rPr>
                        <a:t> + Melt</a:t>
                      </a:r>
                      <a:endParaRPr lang="en-IN"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extLst>
                  <a:ext uri="{0D108BD9-81ED-4DB2-BD59-A6C34878D82A}">
                    <a16:rowId xmlns:a16="http://schemas.microsoft.com/office/drawing/2014/main" val="4220860575"/>
                  </a:ext>
                </a:extLst>
              </a:tr>
              <a:tr h="0">
                <a:tc>
                  <a:txBody>
                    <a:bodyPr/>
                    <a:lstStyle/>
                    <a:p>
                      <a:pPr algn="ctr" fontAlgn="b"/>
                      <a:r>
                        <a:rPr lang="en-IN" sz="1000" b="1" u="none" strike="noStrike" dirty="0">
                          <a:effectLst/>
                          <a:latin typeface="Times New Roman" panose="02020603050405020304" pitchFamily="18" charset="0"/>
                          <a:cs typeface="Times New Roman" panose="02020603050405020304" pitchFamily="18" charset="0"/>
                        </a:rPr>
                        <a:t>19144</a:t>
                      </a:r>
                      <a:endParaRPr lang="en-IN"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000" b="1">
                          <a:latin typeface="Times New Roman" panose="02020603050405020304" pitchFamily="18" charset="0"/>
                          <a:cs typeface="Times New Roman" panose="02020603050405020304" pitchFamily="18" charset="0"/>
                        </a:rPr>
                        <a:t>P5</a:t>
                      </a:r>
                      <a:endParaRPr lang="en-IN" sz="1000" b="1" dirty="0">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000" b="1">
                          <a:latin typeface="Times New Roman" panose="02020603050405020304" pitchFamily="18" charset="0"/>
                          <a:cs typeface="Times New Roman" panose="02020603050405020304" pitchFamily="18" charset="0"/>
                        </a:rPr>
                        <a:t>1600</a:t>
                      </a:r>
                      <a:endParaRPr lang="en-IN" sz="1000" b="1" dirty="0">
                        <a:latin typeface="Times New Roman" panose="02020603050405020304" pitchFamily="18" charset="0"/>
                        <a:cs typeface="Times New Roman" panose="02020603050405020304" pitchFamily="18" charset="0"/>
                      </a:endParaRPr>
                    </a:p>
                  </a:txBody>
                  <a:tcPr anchor="ctr"/>
                </a:tc>
                <a:tc>
                  <a:txBody>
                    <a:bodyPr/>
                    <a:lstStyle/>
                    <a:p>
                      <a:pPr algn="ctr"/>
                      <a:r>
                        <a:rPr lang="en-IN" sz="1000" b="1" u="none" strike="noStrike">
                          <a:effectLst/>
                          <a:latin typeface="Times New Roman" panose="02020603050405020304" pitchFamily="18" charset="0"/>
                          <a:cs typeface="Times New Roman" panose="02020603050405020304" pitchFamily="18" charset="0"/>
                        </a:rPr>
                        <a:t>39</a:t>
                      </a:r>
                      <a:endParaRPr lang="en-IN" sz="1000" dirty="0"/>
                    </a:p>
                  </a:txBody>
                  <a:tcPr marL="7620" marR="7620" marT="762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000" b="1" u="none" strike="noStrike">
                          <a:effectLst/>
                          <a:latin typeface="Times New Roman" panose="02020603050405020304" pitchFamily="18" charset="0"/>
                          <a:cs typeface="Times New Roman" panose="02020603050405020304" pitchFamily="18" charset="0"/>
                        </a:rPr>
                        <a:t>1400</a:t>
                      </a:r>
                      <a:endParaRPr lang="en-IN" sz="1000" b="1" dirty="0">
                        <a:latin typeface="Times New Roman" panose="02020603050405020304" pitchFamily="18" charset="0"/>
                        <a:cs typeface="Times New Roman" panose="02020603050405020304" pitchFamily="18" charset="0"/>
                      </a:endParaRPr>
                    </a:p>
                  </a:txBody>
                  <a:tcPr marL="7620" marR="7620" marT="762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000" b="1" u="none" strike="noStrike">
                          <a:effectLst/>
                          <a:latin typeface="Times New Roman" panose="02020603050405020304" pitchFamily="18" charset="0"/>
                          <a:cs typeface="Times New Roman" panose="02020603050405020304" pitchFamily="18" charset="0"/>
                        </a:rPr>
                        <a:t>12</a:t>
                      </a:r>
                      <a:endParaRPr lang="en-IN" sz="1000" b="1" dirty="0">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r>
                        <a:rPr lang="en-IN" sz="1000" b="1" u="none" strike="noStrike" dirty="0">
                          <a:effectLst/>
                          <a:latin typeface="Times New Roman" panose="02020603050405020304" pitchFamily="18" charset="0"/>
                          <a:cs typeface="Times New Roman" panose="02020603050405020304" pitchFamily="18" charset="0"/>
                        </a:rPr>
                        <a:t>Ol + </a:t>
                      </a:r>
                      <a:r>
                        <a:rPr lang="en-IN" sz="1000" b="1" u="none" strike="noStrike" dirty="0" err="1">
                          <a:effectLst/>
                          <a:latin typeface="Times New Roman" panose="02020603050405020304" pitchFamily="18" charset="0"/>
                          <a:cs typeface="Times New Roman" panose="02020603050405020304" pitchFamily="18" charset="0"/>
                        </a:rPr>
                        <a:t>Opx</a:t>
                      </a:r>
                      <a:r>
                        <a:rPr lang="en-IN" sz="1000" b="1" u="none" strike="noStrike" dirty="0">
                          <a:effectLst/>
                          <a:latin typeface="Times New Roman" panose="02020603050405020304" pitchFamily="18" charset="0"/>
                          <a:cs typeface="Times New Roman" panose="02020603050405020304" pitchFamily="18" charset="0"/>
                        </a:rPr>
                        <a:t> + Melt</a:t>
                      </a:r>
                      <a:endParaRPr lang="en-IN"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extLst>
                  <a:ext uri="{0D108BD9-81ED-4DB2-BD59-A6C34878D82A}">
                    <a16:rowId xmlns:a16="http://schemas.microsoft.com/office/drawing/2014/main" val="2674495224"/>
                  </a:ext>
                </a:extLst>
              </a:tr>
              <a:tr h="204944">
                <a:tc>
                  <a:txBody>
                    <a:bodyPr/>
                    <a:lstStyle/>
                    <a:p>
                      <a:pPr algn="ctr" fontAlgn="b"/>
                      <a:r>
                        <a:rPr lang="en-IN" sz="1000" b="1" u="none" strike="noStrike" dirty="0">
                          <a:effectLst/>
                          <a:latin typeface="Times New Roman" panose="02020603050405020304" pitchFamily="18" charset="0"/>
                          <a:cs typeface="Times New Roman" panose="02020603050405020304" pitchFamily="18" charset="0"/>
                        </a:rPr>
                        <a:t>19156</a:t>
                      </a:r>
                      <a:endParaRPr lang="en-IN"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000" b="1">
                          <a:latin typeface="Times New Roman" panose="02020603050405020304" pitchFamily="18" charset="0"/>
                          <a:cs typeface="Times New Roman" panose="02020603050405020304" pitchFamily="18" charset="0"/>
                        </a:rPr>
                        <a:t>P5</a:t>
                      </a:r>
                      <a:endParaRPr lang="en-IN" sz="1000" b="1" dirty="0">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000" b="1">
                          <a:latin typeface="Times New Roman" panose="02020603050405020304" pitchFamily="18" charset="0"/>
                          <a:cs typeface="Times New Roman" panose="02020603050405020304" pitchFamily="18" charset="0"/>
                        </a:rPr>
                        <a:t>1625</a:t>
                      </a:r>
                      <a:endParaRPr lang="en-IN" sz="1000" b="1" dirty="0">
                        <a:latin typeface="Times New Roman" panose="02020603050405020304" pitchFamily="18" charset="0"/>
                        <a:cs typeface="Times New Roman" panose="02020603050405020304" pitchFamily="18" charset="0"/>
                      </a:endParaRPr>
                    </a:p>
                  </a:txBody>
                  <a:tcPr anchor="ctr"/>
                </a:tc>
                <a:tc>
                  <a:txBody>
                    <a:bodyPr/>
                    <a:lstStyle/>
                    <a:p>
                      <a:pPr algn="ctr"/>
                      <a:r>
                        <a:rPr lang="en-IN" sz="1000" b="1" u="none" strike="noStrike">
                          <a:effectLst/>
                          <a:latin typeface="Times New Roman" panose="02020603050405020304" pitchFamily="18" charset="0"/>
                          <a:cs typeface="Times New Roman" panose="02020603050405020304" pitchFamily="18" charset="0"/>
                        </a:rPr>
                        <a:t>33.6</a:t>
                      </a:r>
                      <a:endParaRPr lang="en-IN" sz="1000" dirty="0"/>
                    </a:p>
                  </a:txBody>
                  <a:tcPr marL="7620" marR="7620" marT="762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000" b="1" u="none" strike="noStrike">
                          <a:effectLst/>
                          <a:latin typeface="Times New Roman" panose="02020603050405020304" pitchFamily="18" charset="0"/>
                          <a:cs typeface="Times New Roman" panose="02020603050405020304" pitchFamily="18" charset="0"/>
                        </a:rPr>
                        <a:t>1450</a:t>
                      </a:r>
                      <a:endParaRPr lang="en-IN" sz="1000" b="1" dirty="0">
                        <a:latin typeface="Times New Roman" panose="02020603050405020304" pitchFamily="18" charset="0"/>
                        <a:cs typeface="Times New Roman" panose="02020603050405020304" pitchFamily="18" charset="0"/>
                      </a:endParaRPr>
                    </a:p>
                  </a:txBody>
                  <a:tcPr marL="7620" marR="7620" marT="762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000" b="1" u="none" strike="noStrike">
                          <a:effectLst/>
                          <a:latin typeface="Times New Roman" panose="02020603050405020304" pitchFamily="18" charset="0"/>
                          <a:cs typeface="Times New Roman" panose="02020603050405020304" pitchFamily="18" charset="0"/>
                        </a:rPr>
                        <a:t>12</a:t>
                      </a:r>
                      <a:endParaRPr lang="en-IN" sz="1000" b="1" dirty="0">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r>
                        <a:rPr lang="en-IN" sz="1000" b="1" u="none" strike="noStrike" dirty="0">
                          <a:effectLst/>
                          <a:latin typeface="Times New Roman" panose="02020603050405020304" pitchFamily="18" charset="0"/>
                          <a:cs typeface="Times New Roman" panose="02020603050405020304" pitchFamily="18" charset="0"/>
                        </a:rPr>
                        <a:t>Ol + </a:t>
                      </a:r>
                      <a:r>
                        <a:rPr lang="en-IN" sz="1000" b="1" u="none" strike="noStrike" dirty="0" err="1">
                          <a:effectLst/>
                          <a:latin typeface="Times New Roman" panose="02020603050405020304" pitchFamily="18" charset="0"/>
                          <a:cs typeface="Times New Roman" panose="02020603050405020304" pitchFamily="18" charset="0"/>
                        </a:rPr>
                        <a:t>Opx</a:t>
                      </a:r>
                      <a:r>
                        <a:rPr lang="en-IN" sz="1000" b="1" u="none" strike="noStrike" dirty="0">
                          <a:effectLst/>
                          <a:latin typeface="Times New Roman" panose="02020603050405020304" pitchFamily="18" charset="0"/>
                          <a:cs typeface="Times New Roman" panose="02020603050405020304" pitchFamily="18" charset="0"/>
                        </a:rPr>
                        <a:t> + Melt</a:t>
                      </a:r>
                      <a:endParaRPr lang="en-IN"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extLst>
                  <a:ext uri="{0D108BD9-81ED-4DB2-BD59-A6C34878D82A}">
                    <a16:rowId xmlns:a16="http://schemas.microsoft.com/office/drawing/2014/main" val="2369668237"/>
                  </a:ext>
                </a:extLst>
              </a:tr>
              <a:tr h="189704">
                <a:tc>
                  <a:txBody>
                    <a:bodyPr/>
                    <a:lstStyle/>
                    <a:p>
                      <a:pPr algn="ctr" fontAlgn="b"/>
                      <a:r>
                        <a:rPr lang="en-IN" sz="1000" b="1" u="none" strike="noStrike" dirty="0">
                          <a:effectLst/>
                          <a:latin typeface="Times New Roman" panose="02020603050405020304" pitchFamily="18" charset="0"/>
                          <a:cs typeface="Times New Roman" panose="02020603050405020304" pitchFamily="18" charset="0"/>
                        </a:rPr>
                        <a:t>19165</a:t>
                      </a:r>
                      <a:endParaRPr lang="en-IN"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000" b="1">
                          <a:latin typeface="Times New Roman" panose="02020603050405020304" pitchFamily="18" charset="0"/>
                          <a:cs typeface="Times New Roman" panose="02020603050405020304" pitchFamily="18" charset="0"/>
                        </a:rPr>
                        <a:t>P5</a:t>
                      </a:r>
                      <a:endParaRPr lang="en-IN" sz="1000" b="1" dirty="0">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000" b="1">
                          <a:latin typeface="Times New Roman" panose="02020603050405020304" pitchFamily="18" charset="0"/>
                          <a:cs typeface="Times New Roman" panose="02020603050405020304" pitchFamily="18" charset="0"/>
                        </a:rPr>
                        <a:t>1600</a:t>
                      </a:r>
                      <a:endParaRPr lang="en-IN" sz="1000" b="1" dirty="0">
                        <a:latin typeface="Times New Roman" panose="02020603050405020304" pitchFamily="18" charset="0"/>
                        <a:cs typeface="Times New Roman" panose="02020603050405020304" pitchFamily="18" charset="0"/>
                      </a:endParaRPr>
                    </a:p>
                  </a:txBody>
                  <a:tcPr anchor="ctr"/>
                </a:tc>
                <a:tc>
                  <a:txBody>
                    <a:bodyPr/>
                    <a:lstStyle/>
                    <a:p>
                      <a:pPr algn="ctr"/>
                      <a:r>
                        <a:rPr lang="en-IN" sz="1000" b="1" u="none" strike="noStrike">
                          <a:effectLst/>
                          <a:latin typeface="Times New Roman" panose="02020603050405020304" pitchFamily="18" charset="0"/>
                          <a:cs typeface="Times New Roman" panose="02020603050405020304" pitchFamily="18" charset="0"/>
                        </a:rPr>
                        <a:t>51</a:t>
                      </a:r>
                      <a:endParaRPr lang="en-IN" sz="1000" dirty="0"/>
                    </a:p>
                  </a:txBody>
                  <a:tcPr marL="7620" marR="7620" marT="762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000" b="1" u="none" strike="noStrike">
                          <a:effectLst/>
                          <a:latin typeface="Times New Roman" panose="02020603050405020304" pitchFamily="18" charset="0"/>
                          <a:cs typeface="Times New Roman" panose="02020603050405020304" pitchFamily="18" charset="0"/>
                        </a:rPr>
                        <a:t>1500</a:t>
                      </a:r>
                      <a:endParaRPr lang="en-IN" sz="1000" b="1" dirty="0">
                        <a:latin typeface="Times New Roman" panose="02020603050405020304" pitchFamily="18" charset="0"/>
                        <a:cs typeface="Times New Roman" panose="02020603050405020304" pitchFamily="18" charset="0"/>
                      </a:endParaRPr>
                    </a:p>
                  </a:txBody>
                  <a:tcPr marL="7620" marR="7620" marT="762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000" b="1" u="none" strike="noStrike">
                          <a:effectLst/>
                          <a:latin typeface="Times New Roman" panose="02020603050405020304" pitchFamily="18" charset="0"/>
                          <a:cs typeface="Times New Roman" panose="02020603050405020304" pitchFamily="18" charset="0"/>
                        </a:rPr>
                        <a:t>16</a:t>
                      </a:r>
                      <a:endParaRPr lang="en-IN" sz="1000" b="1" dirty="0">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r>
                        <a:rPr lang="en-IN" sz="1000" b="1" u="none" strike="noStrike" dirty="0">
                          <a:effectLst/>
                          <a:latin typeface="Times New Roman" panose="02020603050405020304" pitchFamily="18" charset="0"/>
                          <a:cs typeface="Times New Roman" panose="02020603050405020304" pitchFamily="18" charset="0"/>
                        </a:rPr>
                        <a:t>Ol + </a:t>
                      </a:r>
                      <a:r>
                        <a:rPr lang="en-IN" sz="1000" b="1" u="none" strike="noStrike" dirty="0" err="1">
                          <a:effectLst/>
                          <a:latin typeface="Times New Roman" panose="02020603050405020304" pitchFamily="18" charset="0"/>
                          <a:cs typeface="Times New Roman" panose="02020603050405020304" pitchFamily="18" charset="0"/>
                        </a:rPr>
                        <a:t>Opx</a:t>
                      </a:r>
                      <a:r>
                        <a:rPr lang="en-IN" sz="1000" b="1" u="none" strike="noStrike" dirty="0">
                          <a:effectLst/>
                          <a:latin typeface="Times New Roman" panose="02020603050405020304" pitchFamily="18" charset="0"/>
                          <a:cs typeface="Times New Roman" panose="02020603050405020304" pitchFamily="18" charset="0"/>
                        </a:rPr>
                        <a:t> + Melt</a:t>
                      </a:r>
                      <a:endParaRPr lang="en-IN"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extLst>
                  <a:ext uri="{0D108BD9-81ED-4DB2-BD59-A6C34878D82A}">
                    <a16:rowId xmlns:a16="http://schemas.microsoft.com/office/drawing/2014/main" val="1061647820"/>
                  </a:ext>
                </a:extLst>
              </a:tr>
              <a:tr h="189704">
                <a:tc>
                  <a:txBody>
                    <a:bodyPr/>
                    <a:lstStyle/>
                    <a:p>
                      <a:pPr algn="ctr" fontAlgn="b"/>
                      <a:r>
                        <a:rPr lang="en-IN" sz="1000" b="1" u="none" strike="noStrike" dirty="0">
                          <a:effectLst/>
                          <a:latin typeface="Times New Roman" panose="02020603050405020304" pitchFamily="18" charset="0"/>
                          <a:cs typeface="Times New Roman" panose="02020603050405020304" pitchFamily="18" charset="0"/>
                        </a:rPr>
                        <a:t>19173</a:t>
                      </a:r>
                      <a:endParaRPr lang="en-IN"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000" b="1" dirty="0">
                          <a:latin typeface="Times New Roman" panose="02020603050405020304" pitchFamily="18" charset="0"/>
                          <a:cs typeface="Times New Roman" panose="02020603050405020304" pitchFamily="18" charset="0"/>
                        </a:rPr>
                        <a:t>P5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000" b="1" dirty="0">
                          <a:latin typeface="Times New Roman" panose="02020603050405020304" pitchFamily="18" charset="0"/>
                          <a:cs typeface="Times New Roman" panose="02020603050405020304" pitchFamily="18" charset="0"/>
                        </a:rPr>
                        <a:t>1650</a:t>
                      </a:r>
                    </a:p>
                  </a:txBody>
                  <a:tcPr anchor="ctr"/>
                </a:tc>
                <a:tc>
                  <a:txBody>
                    <a:bodyPr/>
                    <a:lstStyle/>
                    <a:p>
                      <a:pPr algn="ctr"/>
                      <a:r>
                        <a:rPr lang="en-IN" sz="1000" b="1" u="none" strike="noStrike" dirty="0">
                          <a:effectLst/>
                          <a:latin typeface="Times New Roman" panose="02020603050405020304" pitchFamily="18" charset="0"/>
                          <a:cs typeface="Times New Roman" panose="02020603050405020304" pitchFamily="18" charset="0"/>
                        </a:rPr>
                        <a:t>19.8</a:t>
                      </a:r>
                      <a:endParaRPr lang="en-IN" sz="1000" dirty="0"/>
                    </a:p>
                  </a:txBody>
                  <a:tcPr marL="7620" marR="7620" marT="762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000" b="1" u="none" strike="noStrike" dirty="0">
                          <a:effectLst/>
                          <a:latin typeface="Times New Roman" panose="02020603050405020304" pitchFamily="18" charset="0"/>
                          <a:cs typeface="Times New Roman" panose="02020603050405020304" pitchFamily="18" charset="0"/>
                        </a:rPr>
                        <a:t>1575</a:t>
                      </a:r>
                      <a:endParaRPr lang="en-IN" sz="1000" b="1" dirty="0">
                        <a:latin typeface="Times New Roman" panose="02020603050405020304" pitchFamily="18" charset="0"/>
                        <a:cs typeface="Times New Roman" panose="02020603050405020304" pitchFamily="18" charset="0"/>
                      </a:endParaRPr>
                    </a:p>
                  </a:txBody>
                  <a:tcPr marL="7620" marR="7620" marT="762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000" b="1" u="none" strike="noStrike" dirty="0">
                          <a:effectLst/>
                          <a:latin typeface="Times New Roman" panose="02020603050405020304" pitchFamily="18" charset="0"/>
                          <a:cs typeface="Times New Roman" panose="02020603050405020304" pitchFamily="18" charset="0"/>
                        </a:rPr>
                        <a:t>6</a:t>
                      </a:r>
                      <a:endParaRPr lang="en-IN" sz="1000" b="1" dirty="0">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r>
                        <a:rPr lang="en-IN" sz="1000" b="1" u="none" strike="noStrike" dirty="0">
                          <a:effectLst/>
                          <a:latin typeface="Times New Roman" panose="02020603050405020304" pitchFamily="18" charset="0"/>
                          <a:cs typeface="Times New Roman" panose="02020603050405020304" pitchFamily="18" charset="0"/>
                        </a:rPr>
                        <a:t>Ol (39) + Melt (61)</a:t>
                      </a:r>
                      <a:endParaRPr lang="en-IN"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extLst>
                  <a:ext uri="{0D108BD9-81ED-4DB2-BD59-A6C34878D82A}">
                    <a16:rowId xmlns:a16="http://schemas.microsoft.com/office/drawing/2014/main" val="4025850652"/>
                  </a:ext>
                </a:extLst>
              </a:tr>
              <a:tr h="192165">
                <a:tc gridSpan="7">
                  <a:txBody>
                    <a:bodyPr/>
                    <a:lstStyle/>
                    <a:p>
                      <a:pPr algn="ctr" fontAlgn="b"/>
                      <a:r>
                        <a:rPr lang="en-IN" sz="1000" b="1" u="none" strike="noStrike" dirty="0">
                          <a:effectLst/>
                          <a:latin typeface="Times New Roman" panose="02020603050405020304" pitchFamily="18" charset="0"/>
                          <a:cs typeface="Times New Roman" panose="02020603050405020304" pitchFamily="18" charset="0"/>
                        </a:rPr>
                        <a:t>SE (Static temperature experiments)</a:t>
                      </a:r>
                      <a:endParaRPr lang="en-IN" sz="1000" b="1" i="1"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pPr algn="ctr" fontAlgn="b"/>
                      <a:endParaRPr lang="en-IN" sz="1000" b="1" i="1"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extLst>
                  <a:ext uri="{0D108BD9-81ED-4DB2-BD59-A6C34878D82A}">
                    <a16:rowId xmlns:a16="http://schemas.microsoft.com/office/drawing/2014/main" val="1615625726"/>
                  </a:ext>
                </a:extLst>
              </a:tr>
              <a:tr h="180419">
                <a:tc>
                  <a:txBody>
                    <a:bodyPr/>
                    <a:lstStyle/>
                    <a:p>
                      <a:pPr algn="ctr" fontAlgn="b"/>
                      <a:r>
                        <a:rPr lang="en-IN" sz="1000" b="1" u="none" strike="noStrike" dirty="0">
                          <a:effectLst/>
                          <a:latin typeface="Times New Roman" panose="02020603050405020304" pitchFamily="18" charset="0"/>
                          <a:cs typeface="Times New Roman" panose="02020603050405020304" pitchFamily="18" charset="0"/>
                        </a:rPr>
                        <a:t>19185</a:t>
                      </a:r>
                      <a:endParaRPr lang="en-IN"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a:r>
                        <a:rPr lang="en-IN" sz="1000" b="1">
                          <a:latin typeface="Times New Roman" panose="02020603050405020304" pitchFamily="18" charset="0"/>
                          <a:cs typeface="Times New Roman" panose="02020603050405020304" pitchFamily="18" charset="0"/>
                        </a:rPr>
                        <a:t>P2.5</a:t>
                      </a:r>
                      <a:endParaRPr lang="en-IN" sz="1000" b="1" dirty="0">
                        <a:latin typeface="Times New Roman" panose="02020603050405020304" pitchFamily="18" charset="0"/>
                        <a:cs typeface="Times New Roman" panose="02020603050405020304" pitchFamily="18" charset="0"/>
                      </a:endParaRPr>
                    </a:p>
                  </a:txBody>
                  <a:tcPr anchor="ctr"/>
                </a:tc>
                <a:tc>
                  <a:txBody>
                    <a:bodyPr/>
                    <a:lstStyle/>
                    <a:p>
                      <a:pPr algn="ctr"/>
                      <a:r>
                        <a:rPr lang="en-IN" sz="1000" b="1">
                          <a:latin typeface="Times New Roman" panose="02020603050405020304" pitchFamily="18" charset="0"/>
                          <a:cs typeface="Times New Roman" panose="02020603050405020304" pitchFamily="18" charset="0"/>
                        </a:rPr>
                        <a:t>-</a:t>
                      </a:r>
                      <a:endParaRPr lang="en-IN" sz="1000" b="1" dirty="0">
                        <a:latin typeface="Times New Roman" panose="02020603050405020304" pitchFamily="18" charset="0"/>
                        <a:cs typeface="Times New Roman" panose="02020603050405020304" pitchFamily="18" charset="0"/>
                      </a:endParaRPr>
                    </a:p>
                  </a:txBody>
                  <a:tcPr anchor="ctr"/>
                </a:tc>
                <a:tc>
                  <a:txBody>
                    <a:bodyPr/>
                    <a:lstStyle/>
                    <a:p>
                      <a:pPr algn="ctr"/>
                      <a:r>
                        <a:rPr lang="en-IN" sz="1000" b="1">
                          <a:latin typeface="Times New Roman" panose="02020603050405020304" pitchFamily="18" charset="0"/>
                          <a:cs typeface="Times New Roman" panose="02020603050405020304" pitchFamily="18" charset="0"/>
                        </a:rPr>
                        <a:t>-</a:t>
                      </a:r>
                      <a:endParaRPr lang="en-IN" sz="1000" b="1" dirty="0">
                        <a:latin typeface="Times New Roman" panose="02020603050405020304" pitchFamily="18" charset="0"/>
                        <a:cs typeface="Times New Roman" panose="02020603050405020304" pitchFamily="18" charset="0"/>
                      </a:endParaRPr>
                    </a:p>
                  </a:txBody>
                  <a:tcPr anchor="ctr"/>
                </a:tc>
                <a:tc>
                  <a:txBody>
                    <a:bodyPr/>
                    <a:lstStyle/>
                    <a:p>
                      <a:pPr algn="ctr"/>
                      <a:r>
                        <a:rPr lang="en-IN" sz="1000" b="1">
                          <a:latin typeface="Times New Roman" panose="02020603050405020304" pitchFamily="18" charset="0"/>
                          <a:cs typeface="Times New Roman" panose="02020603050405020304" pitchFamily="18" charset="0"/>
                        </a:rPr>
                        <a:t>1250</a:t>
                      </a:r>
                      <a:endParaRPr lang="en-IN" sz="1000" b="1" dirty="0">
                        <a:latin typeface="Times New Roman" panose="02020603050405020304" pitchFamily="18" charset="0"/>
                        <a:cs typeface="Times New Roman" panose="02020603050405020304" pitchFamily="18" charset="0"/>
                      </a:endParaRPr>
                    </a:p>
                  </a:txBody>
                  <a:tcPr anchor="ctr"/>
                </a:tc>
                <a:tc>
                  <a:txBody>
                    <a:bodyPr/>
                    <a:lstStyle/>
                    <a:p>
                      <a:pPr algn="ctr"/>
                      <a:r>
                        <a:rPr lang="en-IN" sz="1000" b="1">
                          <a:latin typeface="Times New Roman" panose="02020603050405020304" pitchFamily="18" charset="0"/>
                          <a:cs typeface="Times New Roman" panose="02020603050405020304" pitchFamily="18" charset="0"/>
                        </a:rPr>
                        <a:t>96</a:t>
                      </a:r>
                      <a:endParaRPr lang="en-IN" sz="1000" b="1" dirty="0">
                        <a:latin typeface="Times New Roman" panose="02020603050405020304" pitchFamily="18" charset="0"/>
                        <a:cs typeface="Times New Roman" panose="02020603050405020304" pitchFamily="18" charset="0"/>
                      </a:endParaRPr>
                    </a:p>
                  </a:txBody>
                  <a:tcPr anchor="ctr"/>
                </a:tc>
                <a:tc>
                  <a:txBody>
                    <a:bodyPr/>
                    <a:lstStyle/>
                    <a:p>
                      <a:pPr algn="ctr"/>
                      <a:r>
                        <a:rPr lang="en-IN" sz="1000" b="1" u="none" strike="noStrike">
                          <a:effectLst/>
                          <a:latin typeface="Times New Roman" panose="02020603050405020304" pitchFamily="18" charset="0"/>
                          <a:cs typeface="Times New Roman" panose="02020603050405020304" pitchFamily="18" charset="0"/>
                        </a:rPr>
                        <a:t>Ol (59) + Opx (17) + Melt (24)</a:t>
                      </a:r>
                      <a:endParaRPr lang="en-IN" sz="1000" b="1"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908530800"/>
                  </a:ext>
                </a:extLst>
              </a:tr>
              <a:tr h="148651">
                <a:tc>
                  <a:txBody>
                    <a:bodyPr/>
                    <a:lstStyle/>
                    <a:p>
                      <a:pPr algn="ctr" fontAlgn="b"/>
                      <a:r>
                        <a:rPr lang="en-IN" sz="1000" b="1" u="none" strike="noStrike" dirty="0">
                          <a:effectLst/>
                          <a:latin typeface="Times New Roman" panose="02020603050405020304" pitchFamily="18" charset="0"/>
                          <a:cs typeface="Times New Roman" panose="02020603050405020304" pitchFamily="18" charset="0"/>
                        </a:rPr>
                        <a:t>19190</a:t>
                      </a:r>
                      <a:endParaRPr lang="en-IN"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a:r>
                        <a:rPr lang="en-IN" sz="1000" b="1">
                          <a:latin typeface="Times New Roman" panose="02020603050405020304" pitchFamily="18" charset="0"/>
                          <a:cs typeface="Times New Roman" panose="02020603050405020304" pitchFamily="18" charset="0"/>
                        </a:rPr>
                        <a:t>P2.5</a:t>
                      </a:r>
                      <a:endParaRPr lang="en-IN" sz="1000" b="1" dirty="0">
                        <a:latin typeface="Times New Roman" panose="02020603050405020304" pitchFamily="18" charset="0"/>
                        <a:cs typeface="Times New Roman" panose="02020603050405020304" pitchFamily="18" charset="0"/>
                      </a:endParaRPr>
                    </a:p>
                  </a:txBody>
                  <a:tcPr anchor="ctr"/>
                </a:tc>
                <a:tc>
                  <a:txBody>
                    <a:bodyPr/>
                    <a:lstStyle/>
                    <a:p>
                      <a:pPr algn="ctr"/>
                      <a:r>
                        <a:rPr lang="en-IN" sz="1000" b="1">
                          <a:latin typeface="Times New Roman" panose="02020603050405020304" pitchFamily="18" charset="0"/>
                          <a:cs typeface="Times New Roman" panose="02020603050405020304" pitchFamily="18" charset="0"/>
                        </a:rPr>
                        <a:t>-</a:t>
                      </a:r>
                      <a:endParaRPr lang="en-IN" sz="1000" b="1" dirty="0">
                        <a:latin typeface="Times New Roman" panose="02020603050405020304" pitchFamily="18" charset="0"/>
                        <a:cs typeface="Times New Roman" panose="02020603050405020304" pitchFamily="18" charset="0"/>
                      </a:endParaRPr>
                    </a:p>
                  </a:txBody>
                  <a:tcPr anchor="ctr"/>
                </a:tc>
                <a:tc>
                  <a:txBody>
                    <a:bodyPr/>
                    <a:lstStyle/>
                    <a:p>
                      <a:pPr algn="ctr"/>
                      <a:r>
                        <a:rPr lang="en-IN" sz="1000" b="1">
                          <a:latin typeface="Times New Roman" panose="02020603050405020304" pitchFamily="18" charset="0"/>
                          <a:cs typeface="Times New Roman" panose="02020603050405020304" pitchFamily="18" charset="0"/>
                        </a:rPr>
                        <a:t>-</a:t>
                      </a:r>
                      <a:endParaRPr lang="en-IN" sz="1000" b="1" dirty="0">
                        <a:latin typeface="Times New Roman" panose="02020603050405020304" pitchFamily="18" charset="0"/>
                        <a:cs typeface="Times New Roman" panose="02020603050405020304" pitchFamily="18" charset="0"/>
                      </a:endParaRPr>
                    </a:p>
                  </a:txBody>
                  <a:tcPr anchor="ctr"/>
                </a:tc>
                <a:tc>
                  <a:txBody>
                    <a:bodyPr/>
                    <a:lstStyle/>
                    <a:p>
                      <a:pPr algn="ctr"/>
                      <a:r>
                        <a:rPr lang="en-IN" sz="1000" b="1">
                          <a:latin typeface="Times New Roman" panose="02020603050405020304" pitchFamily="18" charset="0"/>
                          <a:cs typeface="Times New Roman" panose="02020603050405020304" pitchFamily="18" charset="0"/>
                        </a:rPr>
                        <a:t>1300</a:t>
                      </a:r>
                      <a:endParaRPr lang="en-IN" sz="1000" b="1" dirty="0">
                        <a:latin typeface="Times New Roman" panose="02020603050405020304" pitchFamily="18" charset="0"/>
                        <a:cs typeface="Times New Roman" panose="02020603050405020304" pitchFamily="18" charset="0"/>
                      </a:endParaRPr>
                    </a:p>
                  </a:txBody>
                  <a:tcPr anchor="ctr"/>
                </a:tc>
                <a:tc>
                  <a:txBody>
                    <a:bodyPr/>
                    <a:lstStyle/>
                    <a:p>
                      <a:pPr algn="ctr"/>
                      <a:r>
                        <a:rPr lang="en-IN" sz="1000" b="1">
                          <a:latin typeface="Times New Roman" panose="02020603050405020304" pitchFamily="18" charset="0"/>
                          <a:cs typeface="Times New Roman" panose="02020603050405020304" pitchFamily="18" charset="0"/>
                        </a:rPr>
                        <a:t>50</a:t>
                      </a:r>
                      <a:endParaRPr lang="en-IN" sz="1000" b="1" dirty="0">
                        <a:latin typeface="Times New Roman" panose="02020603050405020304" pitchFamily="18" charset="0"/>
                        <a:cs typeface="Times New Roman" panose="02020603050405020304" pitchFamily="18" charset="0"/>
                      </a:endParaRPr>
                    </a:p>
                  </a:txBody>
                  <a:tcPr anchor="ctr"/>
                </a:tc>
                <a:tc>
                  <a:txBody>
                    <a:bodyPr/>
                    <a:lstStyle/>
                    <a:p>
                      <a:pPr algn="ctr"/>
                      <a:r>
                        <a:rPr lang="en-IN" sz="1000" b="1" u="none" strike="noStrike">
                          <a:effectLst/>
                          <a:latin typeface="Times New Roman" panose="02020603050405020304" pitchFamily="18" charset="0"/>
                          <a:cs typeface="Times New Roman" panose="02020603050405020304" pitchFamily="18" charset="0"/>
                        </a:rPr>
                        <a:t>Ol (65) + Opx (04) + Melt (31)</a:t>
                      </a:r>
                      <a:endParaRPr lang="en-IN" sz="1000" b="1"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709070081"/>
                  </a:ext>
                </a:extLst>
              </a:tr>
              <a:tr h="157559">
                <a:tc>
                  <a:txBody>
                    <a:bodyPr/>
                    <a:lstStyle/>
                    <a:p>
                      <a:pPr algn="ctr" fontAlgn="b"/>
                      <a:r>
                        <a:rPr lang="en-IN" sz="1000" b="1" u="none" strike="noStrike" dirty="0">
                          <a:effectLst/>
                          <a:latin typeface="Times New Roman" panose="02020603050405020304" pitchFamily="18" charset="0"/>
                          <a:cs typeface="Times New Roman" panose="02020603050405020304" pitchFamily="18" charset="0"/>
                        </a:rPr>
                        <a:t>19210</a:t>
                      </a:r>
                      <a:endParaRPr lang="en-IN"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a:r>
                        <a:rPr lang="en-IN" sz="1000" b="1">
                          <a:latin typeface="Times New Roman" panose="02020603050405020304" pitchFamily="18" charset="0"/>
                          <a:cs typeface="Times New Roman" panose="02020603050405020304" pitchFamily="18" charset="0"/>
                        </a:rPr>
                        <a:t>P2.5</a:t>
                      </a:r>
                      <a:endParaRPr lang="en-IN" sz="1000" b="1" dirty="0">
                        <a:latin typeface="Times New Roman" panose="02020603050405020304" pitchFamily="18" charset="0"/>
                        <a:cs typeface="Times New Roman" panose="02020603050405020304" pitchFamily="18" charset="0"/>
                      </a:endParaRPr>
                    </a:p>
                  </a:txBody>
                  <a:tcPr anchor="ctr"/>
                </a:tc>
                <a:tc>
                  <a:txBody>
                    <a:bodyPr/>
                    <a:lstStyle/>
                    <a:p>
                      <a:pPr algn="ctr"/>
                      <a:r>
                        <a:rPr lang="en-IN" sz="1000" b="1">
                          <a:latin typeface="Times New Roman" panose="02020603050405020304" pitchFamily="18" charset="0"/>
                          <a:cs typeface="Times New Roman" panose="02020603050405020304" pitchFamily="18" charset="0"/>
                        </a:rPr>
                        <a:t>-</a:t>
                      </a:r>
                      <a:endParaRPr lang="en-IN" sz="1000" b="1" dirty="0">
                        <a:latin typeface="Times New Roman" panose="02020603050405020304" pitchFamily="18" charset="0"/>
                        <a:cs typeface="Times New Roman" panose="02020603050405020304" pitchFamily="18" charset="0"/>
                      </a:endParaRPr>
                    </a:p>
                  </a:txBody>
                  <a:tcPr anchor="ctr"/>
                </a:tc>
                <a:tc>
                  <a:txBody>
                    <a:bodyPr/>
                    <a:lstStyle/>
                    <a:p>
                      <a:pPr algn="ctr"/>
                      <a:r>
                        <a:rPr lang="en-IN" sz="1000" b="1">
                          <a:latin typeface="Times New Roman" panose="02020603050405020304" pitchFamily="18" charset="0"/>
                          <a:cs typeface="Times New Roman" panose="02020603050405020304" pitchFamily="18" charset="0"/>
                        </a:rPr>
                        <a:t>-</a:t>
                      </a:r>
                      <a:endParaRPr lang="en-IN" sz="1000" b="1" dirty="0">
                        <a:latin typeface="Times New Roman" panose="02020603050405020304" pitchFamily="18" charset="0"/>
                        <a:cs typeface="Times New Roman" panose="02020603050405020304" pitchFamily="18" charset="0"/>
                      </a:endParaRPr>
                    </a:p>
                  </a:txBody>
                  <a:tcPr anchor="ctr"/>
                </a:tc>
                <a:tc>
                  <a:txBody>
                    <a:bodyPr/>
                    <a:lstStyle/>
                    <a:p>
                      <a:pPr algn="ctr"/>
                      <a:r>
                        <a:rPr lang="en-IN" sz="1000" b="1">
                          <a:latin typeface="Times New Roman" panose="02020603050405020304" pitchFamily="18" charset="0"/>
                          <a:cs typeface="Times New Roman" panose="02020603050405020304" pitchFamily="18" charset="0"/>
                        </a:rPr>
                        <a:t>1350</a:t>
                      </a:r>
                      <a:endParaRPr lang="en-IN" sz="1000" b="1" dirty="0">
                        <a:latin typeface="Times New Roman" panose="02020603050405020304" pitchFamily="18" charset="0"/>
                        <a:cs typeface="Times New Roman" panose="02020603050405020304" pitchFamily="18" charset="0"/>
                      </a:endParaRPr>
                    </a:p>
                  </a:txBody>
                  <a:tcPr anchor="ctr"/>
                </a:tc>
                <a:tc>
                  <a:txBody>
                    <a:bodyPr/>
                    <a:lstStyle/>
                    <a:p>
                      <a:pPr algn="ctr"/>
                      <a:r>
                        <a:rPr lang="en-IN" sz="1000" b="1">
                          <a:latin typeface="Times New Roman" panose="02020603050405020304" pitchFamily="18" charset="0"/>
                          <a:cs typeface="Times New Roman" panose="02020603050405020304" pitchFamily="18" charset="0"/>
                        </a:rPr>
                        <a:t>30</a:t>
                      </a:r>
                      <a:endParaRPr lang="en-IN" sz="1000" b="1" dirty="0">
                        <a:latin typeface="Times New Roman" panose="02020603050405020304" pitchFamily="18" charset="0"/>
                        <a:cs typeface="Times New Roman" panose="02020603050405020304" pitchFamily="18" charset="0"/>
                      </a:endParaRPr>
                    </a:p>
                  </a:txBody>
                  <a:tcPr anchor="ctr"/>
                </a:tc>
                <a:tc>
                  <a:txBody>
                    <a:bodyPr/>
                    <a:lstStyle/>
                    <a:p>
                      <a:pPr algn="ctr"/>
                      <a:r>
                        <a:rPr lang="en-IN" sz="1000" b="1" u="none" strike="noStrike" dirty="0">
                          <a:effectLst/>
                          <a:latin typeface="Times New Roman" panose="02020603050405020304" pitchFamily="18" charset="0"/>
                          <a:cs typeface="Times New Roman" panose="02020603050405020304" pitchFamily="18" charset="0"/>
                        </a:rPr>
                        <a:t>Ol + </a:t>
                      </a:r>
                      <a:r>
                        <a:rPr lang="en-IN" sz="1000" b="1" u="none" strike="noStrike" dirty="0" err="1">
                          <a:effectLst/>
                          <a:latin typeface="Times New Roman" panose="02020603050405020304" pitchFamily="18" charset="0"/>
                          <a:cs typeface="Times New Roman" panose="02020603050405020304" pitchFamily="18" charset="0"/>
                        </a:rPr>
                        <a:t>Opx</a:t>
                      </a:r>
                      <a:r>
                        <a:rPr lang="en-IN" sz="1000" b="1" u="none" strike="noStrike" dirty="0">
                          <a:effectLst/>
                          <a:latin typeface="Times New Roman" panose="02020603050405020304" pitchFamily="18" charset="0"/>
                          <a:cs typeface="Times New Roman" panose="02020603050405020304" pitchFamily="18" charset="0"/>
                        </a:rPr>
                        <a:t> + Melt</a:t>
                      </a:r>
                      <a:endParaRPr lang="en-IN" sz="1000" b="1"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3652935587"/>
                  </a:ext>
                </a:extLst>
              </a:tr>
              <a:tr h="154042">
                <a:tc>
                  <a:txBody>
                    <a:bodyPr/>
                    <a:lstStyle/>
                    <a:p>
                      <a:pPr algn="ctr" fontAlgn="b"/>
                      <a:r>
                        <a:rPr lang="en-IN" sz="1000" b="1" u="none" strike="noStrike" dirty="0">
                          <a:effectLst/>
                          <a:latin typeface="Times New Roman" panose="02020603050405020304" pitchFamily="18" charset="0"/>
                          <a:cs typeface="Times New Roman" panose="02020603050405020304" pitchFamily="18" charset="0"/>
                        </a:rPr>
                        <a:t>19180</a:t>
                      </a:r>
                      <a:endParaRPr lang="en-IN"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a:r>
                        <a:rPr lang="en-IN" sz="1000" b="1">
                          <a:latin typeface="Times New Roman" panose="02020603050405020304" pitchFamily="18" charset="0"/>
                          <a:cs typeface="Times New Roman" panose="02020603050405020304" pitchFamily="18" charset="0"/>
                        </a:rPr>
                        <a:t>P5</a:t>
                      </a:r>
                      <a:endParaRPr lang="en-IN" sz="1000" b="1" dirty="0">
                        <a:latin typeface="Times New Roman" panose="02020603050405020304" pitchFamily="18" charset="0"/>
                        <a:cs typeface="Times New Roman" panose="02020603050405020304" pitchFamily="18" charset="0"/>
                      </a:endParaRPr>
                    </a:p>
                  </a:txBody>
                  <a:tcPr anchor="ctr"/>
                </a:tc>
                <a:tc>
                  <a:txBody>
                    <a:bodyPr/>
                    <a:lstStyle/>
                    <a:p>
                      <a:pPr algn="ctr"/>
                      <a:r>
                        <a:rPr lang="en-IN" sz="1000" b="1">
                          <a:latin typeface="Times New Roman" panose="02020603050405020304" pitchFamily="18" charset="0"/>
                          <a:cs typeface="Times New Roman" panose="02020603050405020304" pitchFamily="18" charset="0"/>
                        </a:rPr>
                        <a:t>-</a:t>
                      </a:r>
                      <a:endParaRPr lang="en-IN" sz="1000" b="1" dirty="0">
                        <a:latin typeface="Times New Roman" panose="02020603050405020304" pitchFamily="18" charset="0"/>
                        <a:cs typeface="Times New Roman" panose="02020603050405020304" pitchFamily="18" charset="0"/>
                      </a:endParaRPr>
                    </a:p>
                  </a:txBody>
                  <a:tcPr anchor="ctr"/>
                </a:tc>
                <a:tc>
                  <a:txBody>
                    <a:bodyPr/>
                    <a:lstStyle/>
                    <a:p>
                      <a:pPr algn="ctr"/>
                      <a:r>
                        <a:rPr lang="en-IN" sz="1000" b="1">
                          <a:latin typeface="Times New Roman" panose="02020603050405020304" pitchFamily="18" charset="0"/>
                          <a:cs typeface="Times New Roman" panose="02020603050405020304" pitchFamily="18" charset="0"/>
                        </a:rPr>
                        <a:t>-</a:t>
                      </a:r>
                      <a:endParaRPr lang="en-IN" sz="1000" b="1" dirty="0">
                        <a:latin typeface="Times New Roman" panose="02020603050405020304" pitchFamily="18" charset="0"/>
                        <a:cs typeface="Times New Roman" panose="02020603050405020304" pitchFamily="18" charset="0"/>
                      </a:endParaRPr>
                    </a:p>
                  </a:txBody>
                  <a:tcPr anchor="ctr"/>
                </a:tc>
                <a:tc>
                  <a:txBody>
                    <a:bodyPr/>
                    <a:lstStyle/>
                    <a:p>
                      <a:pPr algn="ctr"/>
                      <a:r>
                        <a:rPr lang="en-IN" sz="1000" b="1">
                          <a:latin typeface="Times New Roman" panose="02020603050405020304" pitchFamily="18" charset="0"/>
                          <a:cs typeface="Times New Roman" panose="02020603050405020304" pitchFamily="18" charset="0"/>
                        </a:rPr>
                        <a:t>1250</a:t>
                      </a:r>
                      <a:endParaRPr lang="en-IN" sz="1000" b="1" dirty="0">
                        <a:latin typeface="Times New Roman" panose="02020603050405020304" pitchFamily="18" charset="0"/>
                        <a:cs typeface="Times New Roman" panose="02020603050405020304" pitchFamily="18" charset="0"/>
                      </a:endParaRPr>
                    </a:p>
                  </a:txBody>
                  <a:tcPr anchor="ctr"/>
                </a:tc>
                <a:tc>
                  <a:txBody>
                    <a:bodyPr/>
                    <a:lstStyle/>
                    <a:p>
                      <a:pPr algn="ctr"/>
                      <a:r>
                        <a:rPr lang="en-IN" sz="1000" b="1" dirty="0">
                          <a:latin typeface="Times New Roman" panose="02020603050405020304" pitchFamily="18" charset="0"/>
                          <a:cs typeface="Times New Roman" panose="02020603050405020304" pitchFamily="18" charset="0"/>
                        </a:rPr>
                        <a:t>96</a:t>
                      </a:r>
                    </a:p>
                  </a:txBody>
                  <a:tcPr anchor="ctr"/>
                </a:tc>
                <a:tc>
                  <a:txBody>
                    <a:bodyPr/>
                    <a:lstStyle/>
                    <a:p>
                      <a:pPr algn="ctr"/>
                      <a:r>
                        <a:rPr lang="en-IN" sz="1000" b="1" u="none" strike="noStrike">
                          <a:effectLst/>
                          <a:latin typeface="Times New Roman" panose="02020603050405020304" pitchFamily="18" charset="0"/>
                          <a:cs typeface="Times New Roman" panose="02020603050405020304" pitchFamily="18" charset="0"/>
                        </a:rPr>
                        <a:t>Ol (45) + Opx (37) + Melt (18)</a:t>
                      </a:r>
                      <a:endParaRPr lang="en-IN" sz="1000" b="1"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3895087019"/>
                  </a:ext>
                </a:extLst>
              </a:tr>
              <a:tr h="162248">
                <a:tc>
                  <a:txBody>
                    <a:bodyPr/>
                    <a:lstStyle/>
                    <a:p>
                      <a:pPr algn="ctr" fontAlgn="b"/>
                      <a:r>
                        <a:rPr lang="en-IN" sz="1000" b="1" u="none" strike="noStrike" dirty="0">
                          <a:effectLst/>
                          <a:latin typeface="Times New Roman" panose="02020603050405020304" pitchFamily="18" charset="0"/>
                          <a:cs typeface="Times New Roman" panose="02020603050405020304" pitchFamily="18" charset="0"/>
                        </a:rPr>
                        <a:t>19179</a:t>
                      </a:r>
                      <a:endParaRPr lang="en-IN"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000" b="1">
                          <a:latin typeface="Times New Roman" panose="02020603050405020304" pitchFamily="18" charset="0"/>
                          <a:cs typeface="Times New Roman" panose="02020603050405020304" pitchFamily="18" charset="0"/>
                        </a:rPr>
                        <a:t>P5</a:t>
                      </a:r>
                      <a:endParaRPr lang="en-IN" sz="1000" b="1" dirty="0">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000" b="1">
                          <a:latin typeface="Times New Roman" panose="02020603050405020304" pitchFamily="18" charset="0"/>
                          <a:cs typeface="Times New Roman" panose="02020603050405020304" pitchFamily="18" charset="0"/>
                        </a:rPr>
                        <a:t>-</a:t>
                      </a:r>
                      <a:endParaRPr lang="en-IN" sz="1000" b="1" dirty="0">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000" b="1">
                          <a:latin typeface="Times New Roman" panose="02020603050405020304" pitchFamily="18" charset="0"/>
                          <a:cs typeface="Times New Roman" panose="02020603050405020304" pitchFamily="18" charset="0"/>
                        </a:rPr>
                        <a:t>-</a:t>
                      </a:r>
                      <a:endParaRPr lang="en-IN" sz="1000" b="1" dirty="0">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000" b="1">
                          <a:latin typeface="Times New Roman" panose="02020603050405020304" pitchFamily="18" charset="0"/>
                          <a:cs typeface="Times New Roman" panose="02020603050405020304" pitchFamily="18" charset="0"/>
                        </a:rPr>
                        <a:t>1300</a:t>
                      </a:r>
                      <a:endParaRPr lang="en-IN" sz="1000" b="1" dirty="0">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000" b="1" dirty="0">
                          <a:latin typeface="Times New Roman" panose="02020603050405020304" pitchFamily="18" charset="0"/>
                          <a:cs typeface="Times New Roman" panose="02020603050405020304" pitchFamily="18" charset="0"/>
                        </a:rPr>
                        <a:t>55</a:t>
                      </a:r>
                    </a:p>
                  </a:txBody>
                  <a:tcPr anchor="ctr"/>
                </a:tc>
                <a:tc>
                  <a:txBody>
                    <a:bodyPr/>
                    <a:lstStyle/>
                    <a:p>
                      <a:pPr algn="ctr"/>
                      <a:r>
                        <a:rPr lang="en-IN" sz="1000" b="1" u="none" strike="noStrike">
                          <a:effectLst/>
                          <a:latin typeface="Times New Roman" panose="02020603050405020304" pitchFamily="18" charset="0"/>
                          <a:cs typeface="Times New Roman" panose="02020603050405020304" pitchFamily="18" charset="0"/>
                        </a:rPr>
                        <a:t>Ol (50) + Opx (24) + Melt (26)</a:t>
                      </a:r>
                      <a:endParaRPr lang="en-IN" sz="1000" b="1"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4008095021"/>
                  </a:ext>
                </a:extLst>
              </a:tr>
              <a:tr h="0">
                <a:tc>
                  <a:txBody>
                    <a:bodyPr/>
                    <a:lstStyle/>
                    <a:p>
                      <a:pPr algn="ctr" fontAlgn="b"/>
                      <a:r>
                        <a:rPr lang="en-IN" sz="1000" b="1" u="none" strike="noStrike" dirty="0">
                          <a:effectLst/>
                          <a:latin typeface="Times New Roman" panose="02020603050405020304" pitchFamily="18" charset="0"/>
                          <a:cs typeface="Times New Roman" panose="02020603050405020304" pitchFamily="18" charset="0"/>
                        </a:rPr>
                        <a:t>19178</a:t>
                      </a:r>
                      <a:endParaRPr lang="en-IN"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a:r>
                        <a:rPr lang="en-IN" sz="1000" b="1" dirty="0">
                          <a:latin typeface="Times New Roman" panose="02020603050405020304" pitchFamily="18" charset="0"/>
                          <a:cs typeface="Times New Roman" panose="02020603050405020304" pitchFamily="18" charset="0"/>
                        </a:rPr>
                        <a:t>P5</a:t>
                      </a:r>
                    </a:p>
                  </a:txBody>
                  <a:tcPr anchor="ctr"/>
                </a:tc>
                <a:tc>
                  <a:txBody>
                    <a:bodyPr/>
                    <a:lstStyle/>
                    <a:p>
                      <a:pPr algn="ctr"/>
                      <a:r>
                        <a:rPr lang="en-IN" sz="1000" b="1" dirty="0">
                          <a:latin typeface="Times New Roman" panose="02020603050405020304" pitchFamily="18" charset="0"/>
                          <a:cs typeface="Times New Roman" panose="02020603050405020304" pitchFamily="18" charset="0"/>
                        </a:rPr>
                        <a:t>-</a:t>
                      </a:r>
                    </a:p>
                  </a:txBody>
                  <a:tcPr anchor="ctr"/>
                </a:tc>
                <a:tc>
                  <a:txBody>
                    <a:bodyPr/>
                    <a:lstStyle/>
                    <a:p>
                      <a:pPr algn="ctr"/>
                      <a:r>
                        <a:rPr lang="en-IN" sz="1000" b="1" dirty="0">
                          <a:latin typeface="Times New Roman" panose="02020603050405020304" pitchFamily="18" charset="0"/>
                          <a:cs typeface="Times New Roman" panose="02020603050405020304" pitchFamily="18" charset="0"/>
                        </a:rPr>
                        <a:t>-</a:t>
                      </a:r>
                    </a:p>
                  </a:txBody>
                  <a:tcPr anchor="ctr"/>
                </a:tc>
                <a:tc>
                  <a:txBody>
                    <a:bodyPr/>
                    <a:lstStyle/>
                    <a:p>
                      <a:pPr algn="ctr"/>
                      <a:r>
                        <a:rPr lang="en-IN" sz="1000" b="1" dirty="0">
                          <a:latin typeface="Times New Roman" panose="02020603050405020304" pitchFamily="18" charset="0"/>
                          <a:cs typeface="Times New Roman" panose="02020603050405020304" pitchFamily="18" charset="0"/>
                        </a:rPr>
                        <a:t>1350</a:t>
                      </a:r>
                    </a:p>
                  </a:txBody>
                  <a:tcPr anchor="ctr"/>
                </a:tc>
                <a:tc>
                  <a:txBody>
                    <a:bodyPr/>
                    <a:lstStyle/>
                    <a:p>
                      <a:pPr algn="ctr"/>
                      <a:r>
                        <a:rPr lang="en-IN" sz="1000" b="1" dirty="0">
                          <a:latin typeface="Times New Roman" panose="02020603050405020304" pitchFamily="18" charset="0"/>
                          <a:cs typeface="Times New Roman" panose="02020603050405020304" pitchFamily="18" charset="0"/>
                        </a:rPr>
                        <a:t>36</a:t>
                      </a:r>
                    </a:p>
                  </a:txBody>
                  <a:tcPr anchor="ctr"/>
                </a:tc>
                <a:tc>
                  <a:txBody>
                    <a:bodyPr/>
                    <a:lstStyle/>
                    <a:p>
                      <a:pPr algn="ctr"/>
                      <a:r>
                        <a:rPr lang="en-IN" sz="1000" b="1" u="none" strike="noStrike" dirty="0">
                          <a:effectLst/>
                          <a:latin typeface="Times New Roman" panose="02020603050405020304" pitchFamily="18" charset="0"/>
                          <a:cs typeface="Times New Roman" panose="02020603050405020304" pitchFamily="18" charset="0"/>
                        </a:rPr>
                        <a:t>Ol (50) + </a:t>
                      </a:r>
                      <a:r>
                        <a:rPr lang="en-IN" sz="1000" b="1" u="none" strike="noStrike" dirty="0" err="1">
                          <a:effectLst/>
                          <a:latin typeface="Times New Roman" panose="02020603050405020304" pitchFamily="18" charset="0"/>
                          <a:cs typeface="Times New Roman" panose="02020603050405020304" pitchFamily="18" charset="0"/>
                        </a:rPr>
                        <a:t>Opx</a:t>
                      </a:r>
                      <a:r>
                        <a:rPr lang="en-IN" sz="1000" b="1" u="none" strike="noStrike" dirty="0">
                          <a:effectLst/>
                          <a:latin typeface="Times New Roman" panose="02020603050405020304" pitchFamily="18" charset="0"/>
                          <a:cs typeface="Times New Roman" panose="02020603050405020304" pitchFamily="18" charset="0"/>
                        </a:rPr>
                        <a:t> (9) + Melt (41)</a:t>
                      </a:r>
                      <a:endParaRPr lang="en-IN" sz="1000" b="1"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336258353"/>
                  </a:ext>
                </a:extLst>
              </a:tr>
            </a:tbl>
          </a:graphicData>
        </a:graphic>
      </p:graphicFrame>
      <p:sp>
        <p:nvSpPr>
          <p:cNvPr id="5" name="Slide Number Placeholder 4">
            <a:extLst>
              <a:ext uri="{FF2B5EF4-FFF2-40B4-BE49-F238E27FC236}">
                <a16:creationId xmlns:a16="http://schemas.microsoft.com/office/drawing/2014/main" id="{110590A1-A244-2997-040A-668482D90B64}"/>
              </a:ext>
            </a:extLst>
          </p:cNvPr>
          <p:cNvSpPr>
            <a:spLocks noGrp="1"/>
          </p:cNvSpPr>
          <p:nvPr>
            <p:ph type="sldNum" sz="quarter" idx="12"/>
          </p:nvPr>
        </p:nvSpPr>
        <p:spPr/>
        <p:txBody>
          <a:bodyPr/>
          <a:lstStyle/>
          <a:p>
            <a:fld id="{7D2EA3D1-7FBA-4C0A-9645-AC1529584298}" type="slidenum">
              <a:rPr lang="en-IN" smtClean="0"/>
              <a:t>15</a:t>
            </a:fld>
            <a:endParaRPr lang="en-IN"/>
          </a:p>
        </p:txBody>
      </p:sp>
    </p:spTree>
    <p:extLst>
      <p:ext uri="{BB962C8B-B14F-4D97-AF65-F5344CB8AC3E}">
        <p14:creationId xmlns:p14="http://schemas.microsoft.com/office/powerpoint/2010/main" val="20417720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67C4980-8FEF-FC63-134D-4DC097FEBDB4}"/>
              </a:ext>
            </a:extLst>
          </p:cNvPr>
          <p:cNvSpPr>
            <a:spLocks noGrp="1"/>
          </p:cNvSpPr>
          <p:nvPr>
            <p:ph type="title"/>
          </p:nvPr>
        </p:nvSpPr>
        <p:spPr>
          <a:xfrm>
            <a:off x="981807" y="-183868"/>
            <a:ext cx="10228385" cy="1179292"/>
          </a:xfrm>
        </p:spPr>
        <p:txBody>
          <a:bodyPr>
            <a:normAutofit/>
          </a:bodyPr>
          <a:lstStyle/>
          <a:p>
            <a:pPr algn="ctr"/>
            <a:r>
              <a:rPr lang="en-IN" sz="2800" b="1" dirty="0">
                <a:latin typeface="Arial" panose="020B0604020202020204" pitchFamily="34" charset="0"/>
                <a:cs typeface="Arial" panose="020B0604020202020204" pitchFamily="34" charset="0"/>
              </a:rPr>
              <a:t>Komatiites and their formation</a:t>
            </a:r>
          </a:p>
        </p:txBody>
      </p:sp>
      <p:sp>
        <p:nvSpPr>
          <p:cNvPr id="7" name="TextBox 6">
            <a:extLst>
              <a:ext uri="{FF2B5EF4-FFF2-40B4-BE49-F238E27FC236}">
                <a16:creationId xmlns:a16="http://schemas.microsoft.com/office/drawing/2014/main" id="{9D735EC6-A817-DE77-6AC5-511C3AB3F330}"/>
              </a:ext>
            </a:extLst>
          </p:cNvPr>
          <p:cNvSpPr txBox="1"/>
          <p:nvPr/>
        </p:nvSpPr>
        <p:spPr>
          <a:xfrm>
            <a:off x="1107831" y="1119354"/>
            <a:ext cx="10228385" cy="923330"/>
          </a:xfrm>
          <a:prstGeom prst="rect">
            <a:avLst/>
          </a:prstGeom>
          <a:noFill/>
        </p:spPr>
        <p:txBody>
          <a:bodyPr wrap="square" rtlCol="0">
            <a:spAutoFit/>
          </a:bodyPr>
          <a:lstStyle/>
          <a:p>
            <a:pPr marL="285750" indent="-285750">
              <a:buFont typeface="Arial" panose="020B0604020202020204" pitchFamily="34" charset="0"/>
              <a:buChar char="•"/>
            </a:pPr>
            <a:r>
              <a:rPr lang="en-IN" dirty="0">
                <a:latin typeface="Arial" panose="020B0604020202020204" pitchFamily="34" charset="0"/>
                <a:cs typeface="Arial" panose="020B0604020202020204" pitchFamily="34" charset="0"/>
              </a:rPr>
              <a:t>Komatiites are hottest magma found on Earth</a:t>
            </a:r>
          </a:p>
          <a:p>
            <a:pPr marL="285750" indent="-285750">
              <a:buFont typeface="Arial" panose="020B0604020202020204" pitchFamily="34" charset="0"/>
              <a:buChar char="•"/>
            </a:pPr>
            <a:r>
              <a:rPr lang="en-IN" dirty="0">
                <a:latin typeface="Arial" panose="020B0604020202020204" pitchFamily="34" charset="0"/>
                <a:cs typeface="Arial" panose="020B0604020202020204" pitchFamily="34" charset="0"/>
              </a:rPr>
              <a:t>Highly magnesian (</a:t>
            </a:r>
            <a:r>
              <a:rPr lang="en-IN" sz="1800" b="0" i="0" u="none" strike="noStrike" baseline="0" dirty="0">
                <a:latin typeface="Arial" panose="020B0604020202020204" pitchFamily="34" charset="0"/>
                <a:cs typeface="Arial" panose="020B0604020202020204" pitchFamily="34" charset="0"/>
              </a:rPr>
              <a:t>18% &lt; MgO &lt; 32%</a:t>
            </a:r>
            <a:r>
              <a:rPr lang="en-IN" dirty="0">
                <a:latin typeface="Arial" panose="020B0604020202020204" pitchFamily="34" charset="0"/>
                <a:cs typeface="Arial" panose="020B0604020202020204" pitchFamily="34" charset="0"/>
              </a:rPr>
              <a:t>) ultramafic volcanic rocks </a:t>
            </a:r>
          </a:p>
          <a:p>
            <a:endParaRPr lang="en-IN" dirty="0">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2F9315BB-B118-7411-50D8-BF7697C24132}"/>
              </a:ext>
            </a:extLst>
          </p:cNvPr>
          <p:cNvGrpSpPr/>
          <p:nvPr/>
        </p:nvGrpSpPr>
        <p:grpSpPr>
          <a:xfrm>
            <a:off x="272561" y="2269676"/>
            <a:ext cx="4931821" cy="2886783"/>
            <a:chOff x="410033" y="2770923"/>
            <a:chExt cx="5102745" cy="2991845"/>
          </a:xfrm>
        </p:grpSpPr>
        <p:pic>
          <p:nvPicPr>
            <p:cNvPr id="9" name="Picture 8">
              <a:extLst>
                <a:ext uri="{FF2B5EF4-FFF2-40B4-BE49-F238E27FC236}">
                  <a16:creationId xmlns:a16="http://schemas.microsoft.com/office/drawing/2014/main" id="{E260C27F-A9A8-1D93-C748-ADA8FB395755}"/>
                </a:ext>
              </a:extLst>
            </p:cNvPr>
            <p:cNvPicPr>
              <a:picLocks noChangeAspect="1"/>
            </p:cNvPicPr>
            <p:nvPr/>
          </p:nvPicPr>
          <p:blipFill>
            <a:blip r:embed="rId3"/>
            <a:stretch>
              <a:fillRect/>
            </a:stretch>
          </p:blipFill>
          <p:spPr>
            <a:xfrm>
              <a:off x="410033" y="2770923"/>
              <a:ext cx="5102745" cy="2672867"/>
            </a:xfrm>
            <a:prstGeom prst="rect">
              <a:avLst/>
            </a:prstGeom>
          </p:spPr>
        </p:pic>
        <p:sp>
          <p:nvSpPr>
            <p:cNvPr id="10" name="TextBox 9">
              <a:extLst>
                <a:ext uri="{FF2B5EF4-FFF2-40B4-BE49-F238E27FC236}">
                  <a16:creationId xmlns:a16="http://schemas.microsoft.com/office/drawing/2014/main" id="{35547376-B680-424F-048C-B69BFDF5FC55}"/>
                </a:ext>
              </a:extLst>
            </p:cNvPr>
            <p:cNvSpPr txBox="1"/>
            <p:nvPr/>
          </p:nvSpPr>
          <p:spPr>
            <a:xfrm>
              <a:off x="452665" y="5443790"/>
              <a:ext cx="3217985" cy="318978"/>
            </a:xfrm>
            <a:prstGeom prst="rect">
              <a:avLst/>
            </a:prstGeom>
            <a:noFill/>
          </p:spPr>
          <p:txBody>
            <a:bodyPr wrap="square" rtlCol="0">
              <a:spAutoFit/>
            </a:bodyPr>
            <a:lstStyle/>
            <a:p>
              <a:r>
                <a:rPr lang="en-IN" sz="1400" b="1" dirty="0">
                  <a:latin typeface="Arial" panose="020B0604020202020204" pitchFamily="34" charset="0"/>
                  <a:cs typeface="Arial" panose="020B0604020202020204" pitchFamily="34" charset="0"/>
                </a:rPr>
                <a:t>Fig.1 </a:t>
              </a:r>
              <a:r>
                <a:rPr lang="en-IN" sz="1400" i="1" dirty="0">
                  <a:solidFill>
                    <a:srgbClr val="00B0F0"/>
                  </a:solidFill>
                  <a:latin typeface="Arial" panose="020B0604020202020204" pitchFamily="34" charset="0"/>
                  <a:cs typeface="Arial" panose="020B0604020202020204" pitchFamily="34" charset="0"/>
                </a:rPr>
                <a:t>[Arndt and Fowler, 2004]</a:t>
              </a:r>
            </a:p>
          </p:txBody>
        </p:sp>
      </p:grpSp>
      <p:grpSp>
        <p:nvGrpSpPr>
          <p:cNvPr id="3" name="Group 2">
            <a:extLst>
              <a:ext uri="{FF2B5EF4-FFF2-40B4-BE49-F238E27FC236}">
                <a16:creationId xmlns:a16="http://schemas.microsoft.com/office/drawing/2014/main" id="{84B944B7-C338-DD79-DB8B-51092F5A2926}"/>
              </a:ext>
            </a:extLst>
          </p:cNvPr>
          <p:cNvGrpSpPr/>
          <p:nvPr/>
        </p:nvGrpSpPr>
        <p:grpSpPr>
          <a:xfrm>
            <a:off x="5365577" y="2310923"/>
            <a:ext cx="2696969" cy="2979311"/>
            <a:chOff x="5706208" y="2933561"/>
            <a:chExt cx="3560885" cy="3799657"/>
          </a:xfrm>
        </p:grpSpPr>
        <p:pic>
          <p:nvPicPr>
            <p:cNvPr id="1026" name="Picture 2" descr="Spinifex texture of a komatiite">
              <a:extLst>
                <a:ext uri="{FF2B5EF4-FFF2-40B4-BE49-F238E27FC236}">
                  <a16:creationId xmlns:a16="http://schemas.microsoft.com/office/drawing/2014/main" id="{61DD55EC-DBE0-E203-DB66-6195197BA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7755" y="2933561"/>
              <a:ext cx="3499338" cy="203330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5A7AB98-515F-235E-F316-ADA98089D473}"/>
                </a:ext>
              </a:extLst>
            </p:cNvPr>
            <p:cNvSpPr txBox="1"/>
            <p:nvPr/>
          </p:nvSpPr>
          <p:spPr>
            <a:xfrm>
              <a:off x="5706208" y="4966868"/>
              <a:ext cx="3499338" cy="1766350"/>
            </a:xfrm>
            <a:prstGeom prst="rect">
              <a:avLst/>
            </a:prstGeom>
            <a:noFill/>
          </p:spPr>
          <p:txBody>
            <a:bodyPr wrap="square" rtlCol="0">
              <a:spAutoFit/>
            </a:bodyPr>
            <a:lstStyle/>
            <a:p>
              <a:pPr algn="just"/>
              <a:r>
                <a:rPr lang="en-IN" sz="1400" b="1" dirty="0">
                  <a:latin typeface="Arial" panose="020B0604020202020204" pitchFamily="34" charset="0"/>
                  <a:cs typeface="Arial" panose="020B0604020202020204" pitchFamily="34" charset="0"/>
                </a:rPr>
                <a:t>Fig.2:</a:t>
              </a:r>
              <a:r>
                <a:rPr lang="en-IN" sz="1400" dirty="0">
                  <a:latin typeface="Arial" panose="020B0604020202020204" pitchFamily="34" charset="0"/>
                  <a:cs typeface="Arial" panose="020B0604020202020204" pitchFamily="34" charset="0"/>
                </a:rPr>
                <a:t> S</a:t>
              </a:r>
              <a:r>
                <a:rPr lang="en-IN" sz="1400" b="0" i="0" dirty="0">
                  <a:effectLst/>
                  <a:latin typeface="Arial" panose="020B0604020202020204" pitchFamily="34" charset="0"/>
                  <a:cs typeface="Arial" panose="020B0604020202020204" pitchFamily="34" charset="0"/>
                </a:rPr>
                <a:t>pinifex texture of a komatiite from </a:t>
              </a:r>
              <a:r>
                <a:rPr lang="en-IN" sz="1400" b="0" i="0" dirty="0" err="1">
                  <a:effectLst/>
                  <a:latin typeface="Arial" panose="020B0604020202020204" pitchFamily="34" charset="0"/>
                  <a:cs typeface="Arial" panose="020B0604020202020204" pitchFamily="34" charset="0"/>
                </a:rPr>
                <a:t>Kosivtsivsky</a:t>
              </a:r>
              <a:r>
                <a:rPr lang="en-IN" sz="1400" b="0" i="0" dirty="0">
                  <a:effectLst/>
                  <a:latin typeface="Arial" panose="020B0604020202020204" pitchFamily="34" charset="0"/>
                  <a:cs typeface="Arial" panose="020B0604020202020204" pitchFamily="34" charset="0"/>
                </a:rPr>
                <a:t> greenstone belt (~3Ga), </a:t>
              </a:r>
              <a:r>
                <a:rPr lang="en-IN" sz="1400" b="0" i="0" dirty="0" err="1">
                  <a:effectLst/>
                  <a:latin typeface="Arial" panose="020B0604020202020204" pitchFamily="34" charset="0"/>
                  <a:cs typeface="Arial" panose="020B0604020202020204" pitchFamily="34" charset="0"/>
                </a:rPr>
                <a:t>Preazovian</a:t>
              </a:r>
              <a:r>
                <a:rPr lang="en-IN" sz="1400" b="0" i="0" dirty="0">
                  <a:effectLst/>
                  <a:latin typeface="Arial" panose="020B0604020202020204" pitchFamily="34" charset="0"/>
                  <a:cs typeface="Arial" panose="020B0604020202020204" pitchFamily="34" charset="0"/>
                </a:rPr>
                <a:t> </a:t>
              </a:r>
              <a:r>
                <a:rPr lang="en-IN" sz="1400" b="0" i="0" dirty="0" err="1">
                  <a:effectLst/>
                  <a:latin typeface="Arial" panose="020B0604020202020204" pitchFamily="34" charset="0"/>
                  <a:cs typeface="Arial" panose="020B0604020202020204" pitchFamily="34" charset="0"/>
                </a:rPr>
                <a:t>megablock</a:t>
              </a:r>
              <a:r>
                <a:rPr lang="en-IN" sz="1400" b="0" i="0" dirty="0">
                  <a:effectLst/>
                  <a:latin typeface="Arial" panose="020B0604020202020204" pitchFamily="34" charset="0"/>
                  <a:cs typeface="Arial" panose="020B0604020202020204" pitchFamily="34" charset="0"/>
                </a:rPr>
                <a:t>, Ukrainian Shield, Ukraine. Author: </a:t>
              </a:r>
              <a:r>
                <a:rPr lang="en-IN" sz="1400" b="0" i="0" dirty="0" err="1">
                  <a:effectLst/>
                  <a:latin typeface="Arial" panose="020B0604020202020204" pitchFamily="34" charset="0"/>
                  <a:cs typeface="Arial" panose="020B0604020202020204" pitchFamily="34" charset="0"/>
                </a:rPr>
                <a:t>Gogolev</a:t>
              </a:r>
              <a:r>
                <a:rPr lang="en-IN" sz="1400" b="0" i="0" dirty="0">
                  <a:effectLst/>
                  <a:latin typeface="Arial" panose="020B0604020202020204" pitchFamily="34" charset="0"/>
                  <a:cs typeface="Arial" panose="020B0604020202020204" pitchFamily="34" charset="0"/>
                </a:rPr>
                <a:t> Konstantin</a:t>
              </a:r>
              <a:endParaRPr lang="en-IN" sz="1400" dirty="0">
                <a:latin typeface="Arial" panose="020B0604020202020204" pitchFamily="34" charset="0"/>
                <a:cs typeface="Arial" panose="020B0604020202020204" pitchFamily="34" charset="0"/>
              </a:endParaRPr>
            </a:p>
          </p:txBody>
        </p:sp>
      </p:grpSp>
      <p:sp>
        <p:nvSpPr>
          <p:cNvPr id="8" name="TextBox 7">
            <a:extLst>
              <a:ext uri="{FF2B5EF4-FFF2-40B4-BE49-F238E27FC236}">
                <a16:creationId xmlns:a16="http://schemas.microsoft.com/office/drawing/2014/main" id="{C827AE4A-D570-DEFC-03B4-90B2E9D87731}"/>
              </a:ext>
            </a:extLst>
          </p:cNvPr>
          <p:cNvSpPr txBox="1"/>
          <p:nvPr/>
        </p:nvSpPr>
        <p:spPr>
          <a:xfrm>
            <a:off x="8429074" y="4965485"/>
            <a:ext cx="3555107" cy="307777"/>
          </a:xfrm>
          <a:prstGeom prst="rect">
            <a:avLst/>
          </a:prstGeom>
          <a:noFill/>
        </p:spPr>
        <p:txBody>
          <a:bodyPr wrap="square" rtlCol="0">
            <a:spAutoFit/>
          </a:bodyPr>
          <a:lstStyle/>
          <a:p>
            <a:r>
              <a:rPr lang="en-IN" sz="1400" b="1" dirty="0">
                <a:latin typeface="Arial" panose="020B0604020202020204" pitchFamily="34" charset="0"/>
                <a:cs typeface="Arial" panose="020B0604020202020204" pitchFamily="34" charset="0"/>
              </a:rPr>
              <a:t>Fig. 3: </a:t>
            </a:r>
            <a:r>
              <a:rPr lang="en-IN" sz="1400" dirty="0">
                <a:latin typeface="Arial" panose="020B0604020202020204" pitchFamily="34" charset="0"/>
                <a:cs typeface="Arial" panose="020B0604020202020204" pitchFamily="34" charset="0"/>
              </a:rPr>
              <a:t>Experimentally derived Komatiite</a:t>
            </a:r>
          </a:p>
        </p:txBody>
      </p:sp>
      <p:pic>
        <p:nvPicPr>
          <p:cNvPr id="12" name="Picture 11">
            <a:extLst>
              <a:ext uri="{FF2B5EF4-FFF2-40B4-BE49-F238E27FC236}">
                <a16:creationId xmlns:a16="http://schemas.microsoft.com/office/drawing/2014/main" id="{C0CAA7EA-6499-4017-24EB-4208C4A7A9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39282" y="2310923"/>
            <a:ext cx="3092577" cy="2647569"/>
          </a:xfrm>
          <a:prstGeom prst="rect">
            <a:avLst/>
          </a:prstGeom>
        </p:spPr>
      </p:pic>
      <p:sp>
        <p:nvSpPr>
          <p:cNvPr id="5" name="TextBox 4">
            <a:extLst>
              <a:ext uri="{FF2B5EF4-FFF2-40B4-BE49-F238E27FC236}">
                <a16:creationId xmlns:a16="http://schemas.microsoft.com/office/drawing/2014/main" id="{A3783BD5-CB6A-EB0F-0C61-3E94BBB4D226}"/>
              </a:ext>
            </a:extLst>
          </p:cNvPr>
          <p:cNvSpPr txBox="1"/>
          <p:nvPr/>
        </p:nvSpPr>
        <p:spPr>
          <a:xfrm>
            <a:off x="679939" y="5897717"/>
            <a:ext cx="11084168" cy="584775"/>
          </a:xfrm>
          <a:prstGeom prst="rect">
            <a:avLst/>
          </a:prstGeom>
          <a:noFill/>
        </p:spPr>
        <p:txBody>
          <a:bodyPr wrap="square" rtlCol="0">
            <a:spAutoFit/>
          </a:bodyPr>
          <a:lstStyle/>
          <a:p>
            <a:pPr algn="r"/>
            <a:r>
              <a:rPr lang="en-IN" dirty="0">
                <a:latin typeface="Arial" panose="020B0604020202020204" pitchFamily="34" charset="0"/>
                <a:cs typeface="Arial" panose="020B0604020202020204" pitchFamily="34" charset="0"/>
              </a:rPr>
              <a:t>Age of occurrence – Mostly found in </a:t>
            </a:r>
            <a:r>
              <a:rPr lang="en-IN" b="1" dirty="0">
                <a:latin typeface="Arial" panose="020B0604020202020204" pitchFamily="34" charset="0"/>
                <a:cs typeface="Arial" panose="020B0604020202020204" pitchFamily="34" charset="0"/>
              </a:rPr>
              <a:t>Archean</a:t>
            </a:r>
            <a:r>
              <a:rPr lang="en-IN" dirty="0">
                <a:latin typeface="Arial" panose="020B0604020202020204" pitchFamily="34" charset="0"/>
                <a:cs typeface="Arial" panose="020B0604020202020204" pitchFamily="34" charset="0"/>
              </a:rPr>
              <a:t> and </a:t>
            </a:r>
            <a:r>
              <a:rPr lang="en-IN" b="1" dirty="0">
                <a:latin typeface="Arial" panose="020B0604020202020204" pitchFamily="34" charset="0"/>
                <a:cs typeface="Arial" panose="020B0604020202020204" pitchFamily="34" charset="0"/>
              </a:rPr>
              <a:t>early Proterozoic; </a:t>
            </a:r>
            <a:r>
              <a:rPr lang="en-IN" dirty="0">
                <a:latin typeface="Arial" panose="020B0604020202020204" pitchFamily="34" charset="0"/>
                <a:cs typeface="Arial" panose="020B0604020202020204" pitchFamily="34" charset="0"/>
              </a:rPr>
              <a:t>constituting 25% volcanic sequences </a:t>
            </a:r>
            <a:r>
              <a:rPr lang="en-IN" sz="1400" i="1" dirty="0">
                <a:solidFill>
                  <a:srgbClr val="00B0F0"/>
                </a:solidFill>
                <a:latin typeface="Arial" panose="020B0604020202020204" pitchFamily="34" charset="0"/>
                <a:cs typeface="Arial" panose="020B0604020202020204" pitchFamily="34" charset="0"/>
              </a:rPr>
              <a:t>[ </a:t>
            </a:r>
            <a:r>
              <a:rPr lang="en-IN" sz="1400" i="1" dirty="0" err="1">
                <a:solidFill>
                  <a:srgbClr val="00B0F0"/>
                </a:solidFill>
                <a:latin typeface="Arial" panose="020B0604020202020204" pitchFamily="34" charset="0"/>
                <a:cs typeface="Arial" panose="020B0604020202020204" pitchFamily="34" charset="0"/>
              </a:rPr>
              <a:t>Puchtel</a:t>
            </a:r>
            <a:r>
              <a:rPr lang="en-IN" sz="1400" i="1" dirty="0">
                <a:solidFill>
                  <a:srgbClr val="00B0F0"/>
                </a:solidFill>
                <a:latin typeface="Arial" panose="020B0604020202020204" pitchFamily="34" charset="0"/>
                <a:cs typeface="Arial" panose="020B0604020202020204" pitchFamily="34" charset="0"/>
              </a:rPr>
              <a:t> &amp; Arndt, 2025]</a:t>
            </a:r>
          </a:p>
        </p:txBody>
      </p:sp>
      <p:sp>
        <p:nvSpPr>
          <p:cNvPr id="11" name="Rectangle 10">
            <a:extLst>
              <a:ext uri="{FF2B5EF4-FFF2-40B4-BE49-F238E27FC236}">
                <a16:creationId xmlns:a16="http://schemas.microsoft.com/office/drawing/2014/main" id="{B1D76D94-2E03-8FB9-8D56-C6BE01569A67}"/>
              </a:ext>
            </a:extLst>
          </p:cNvPr>
          <p:cNvSpPr/>
          <p:nvPr/>
        </p:nvSpPr>
        <p:spPr>
          <a:xfrm>
            <a:off x="0" y="6611815"/>
            <a:ext cx="12192000" cy="24618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3" name="Slide Number Placeholder 12">
            <a:extLst>
              <a:ext uri="{FF2B5EF4-FFF2-40B4-BE49-F238E27FC236}">
                <a16:creationId xmlns:a16="http://schemas.microsoft.com/office/drawing/2014/main" id="{4ADD97CE-9D62-9BD3-0748-9AA2EAB62F23}"/>
              </a:ext>
            </a:extLst>
          </p:cNvPr>
          <p:cNvSpPr>
            <a:spLocks noGrp="1"/>
          </p:cNvSpPr>
          <p:nvPr>
            <p:ph type="sldNum" sz="quarter" idx="12"/>
          </p:nvPr>
        </p:nvSpPr>
        <p:spPr/>
        <p:txBody>
          <a:bodyPr/>
          <a:lstStyle/>
          <a:p>
            <a:fld id="{7D2EA3D1-7FBA-4C0A-9645-AC1529584298}" type="slidenum">
              <a:rPr lang="en-IN" smtClean="0"/>
              <a:t>16</a:t>
            </a:fld>
            <a:endParaRPr lang="en-IN"/>
          </a:p>
        </p:txBody>
      </p:sp>
    </p:spTree>
    <p:extLst>
      <p:ext uri="{BB962C8B-B14F-4D97-AF65-F5344CB8AC3E}">
        <p14:creationId xmlns:p14="http://schemas.microsoft.com/office/powerpoint/2010/main" val="26589050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B3A913-D656-34C6-2A77-6BA7FEED05AE}"/>
              </a:ext>
            </a:extLst>
          </p:cNvPr>
          <p:cNvPicPr>
            <a:picLocks noChangeAspect="1"/>
          </p:cNvPicPr>
          <p:nvPr/>
        </p:nvPicPr>
        <p:blipFill>
          <a:blip r:embed="rId3"/>
          <a:stretch>
            <a:fillRect/>
          </a:stretch>
        </p:blipFill>
        <p:spPr>
          <a:xfrm>
            <a:off x="3303976" y="1037957"/>
            <a:ext cx="5584045" cy="4697018"/>
          </a:xfrm>
          <a:prstGeom prst="rect">
            <a:avLst/>
          </a:prstGeom>
        </p:spPr>
      </p:pic>
      <p:sp>
        <p:nvSpPr>
          <p:cNvPr id="6" name="TextBox 5">
            <a:extLst>
              <a:ext uri="{FF2B5EF4-FFF2-40B4-BE49-F238E27FC236}">
                <a16:creationId xmlns:a16="http://schemas.microsoft.com/office/drawing/2014/main" id="{3119CB1B-41C6-22D2-A8DE-D91E1F4E7A33}"/>
              </a:ext>
            </a:extLst>
          </p:cNvPr>
          <p:cNvSpPr txBox="1"/>
          <p:nvPr/>
        </p:nvSpPr>
        <p:spPr>
          <a:xfrm>
            <a:off x="3790021" y="5820043"/>
            <a:ext cx="5024846" cy="646331"/>
          </a:xfrm>
          <a:prstGeom prst="rect">
            <a:avLst/>
          </a:prstGeom>
          <a:noFill/>
        </p:spPr>
        <p:txBody>
          <a:bodyPr wrap="square" rtlCol="0">
            <a:spAutoFit/>
          </a:bodyPr>
          <a:lstStyle/>
          <a:p>
            <a:r>
              <a:rPr lang="en-IN" dirty="0">
                <a:solidFill>
                  <a:srgbClr val="00B0F0"/>
                </a:solidFill>
              </a:rPr>
              <a:t>[Grove &amp; Parman, 2004; EPSL]</a:t>
            </a:r>
          </a:p>
          <a:p>
            <a:r>
              <a:rPr lang="en-IN" dirty="0"/>
              <a:t>Modified from </a:t>
            </a:r>
            <a:r>
              <a:rPr lang="en-IN" dirty="0">
                <a:solidFill>
                  <a:srgbClr val="00B0F0"/>
                </a:solidFill>
              </a:rPr>
              <a:t>[Herzberg, 1992; J. </a:t>
            </a:r>
            <a:r>
              <a:rPr lang="en-IN" dirty="0" err="1">
                <a:solidFill>
                  <a:srgbClr val="00B0F0"/>
                </a:solidFill>
              </a:rPr>
              <a:t>Geophys</a:t>
            </a:r>
            <a:r>
              <a:rPr lang="en-IN" dirty="0">
                <a:solidFill>
                  <a:srgbClr val="00B0F0"/>
                </a:solidFill>
              </a:rPr>
              <a:t>. Res.]</a:t>
            </a:r>
          </a:p>
        </p:txBody>
      </p:sp>
      <p:sp>
        <p:nvSpPr>
          <p:cNvPr id="7" name="Title 1">
            <a:extLst>
              <a:ext uri="{FF2B5EF4-FFF2-40B4-BE49-F238E27FC236}">
                <a16:creationId xmlns:a16="http://schemas.microsoft.com/office/drawing/2014/main" id="{39B0D998-706B-9270-81E6-61D7198036B2}"/>
              </a:ext>
            </a:extLst>
          </p:cNvPr>
          <p:cNvSpPr>
            <a:spLocks noGrp="1"/>
          </p:cNvSpPr>
          <p:nvPr>
            <p:ph type="title"/>
          </p:nvPr>
        </p:nvSpPr>
        <p:spPr>
          <a:xfrm>
            <a:off x="981807" y="-266996"/>
            <a:ext cx="10228385" cy="1179292"/>
          </a:xfrm>
        </p:spPr>
        <p:txBody>
          <a:bodyPr>
            <a:normAutofit/>
          </a:bodyPr>
          <a:lstStyle/>
          <a:p>
            <a:pPr algn="ctr"/>
            <a:r>
              <a:rPr lang="en-IN" sz="2800" b="1" dirty="0">
                <a:latin typeface="Arial" panose="020B0604020202020204" pitchFamily="34" charset="0"/>
                <a:cs typeface="Arial" panose="020B0604020202020204" pitchFamily="34" charset="0"/>
              </a:rPr>
              <a:t>Does the Plume model explain the generation of komatiite?</a:t>
            </a:r>
          </a:p>
        </p:txBody>
      </p:sp>
      <p:sp>
        <p:nvSpPr>
          <p:cNvPr id="2" name="Slide Number Placeholder 1">
            <a:extLst>
              <a:ext uri="{FF2B5EF4-FFF2-40B4-BE49-F238E27FC236}">
                <a16:creationId xmlns:a16="http://schemas.microsoft.com/office/drawing/2014/main" id="{43FF200D-1A63-5821-8D68-479153E48B9C}"/>
              </a:ext>
            </a:extLst>
          </p:cNvPr>
          <p:cNvSpPr>
            <a:spLocks noGrp="1"/>
          </p:cNvSpPr>
          <p:nvPr>
            <p:ph type="sldNum" sz="quarter" idx="12"/>
          </p:nvPr>
        </p:nvSpPr>
        <p:spPr/>
        <p:txBody>
          <a:bodyPr/>
          <a:lstStyle/>
          <a:p>
            <a:fld id="{7D2EA3D1-7FBA-4C0A-9645-AC1529584298}" type="slidenum">
              <a:rPr lang="en-IN" smtClean="0"/>
              <a:t>2</a:t>
            </a:fld>
            <a:r>
              <a:rPr lang="en-IN" dirty="0"/>
              <a:t>/14</a:t>
            </a:r>
          </a:p>
        </p:txBody>
      </p:sp>
    </p:spTree>
    <p:extLst>
      <p:ext uri="{BB962C8B-B14F-4D97-AF65-F5344CB8AC3E}">
        <p14:creationId xmlns:p14="http://schemas.microsoft.com/office/powerpoint/2010/main" val="27268942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4364F4A-8B8B-BA8F-DAC5-0BA8B8B8BA47}"/>
              </a:ext>
            </a:extLst>
          </p:cNvPr>
          <p:cNvSpPr>
            <a:spLocks noGrp="1"/>
          </p:cNvSpPr>
          <p:nvPr>
            <p:ph type="title"/>
          </p:nvPr>
        </p:nvSpPr>
        <p:spPr>
          <a:xfrm>
            <a:off x="1019908" y="-196261"/>
            <a:ext cx="10190284" cy="1051512"/>
          </a:xfrm>
        </p:spPr>
        <p:txBody>
          <a:bodyPr>
            <a:normAutofit/>
          </a:bodyPr>
          <a:lstStyle/>
          <a:p>
            <a:pPr algn="ctr"/>
            <a:r>
              <a:rPr lang="en-IN" sz="2800" b="1" dirty="0">
                <a:latin typeface="Arial" panose="020B0604020202020204" pitchFamily="34" charset="0"/>
                <a:cs typeface="Arial" panose="020B0604020202020204" pitchFamily="34" charset="0"/>
              </a:rPr>
              <a:t>Early Earth plate tectonics</a:t>
            </a:r>
          </a:p>
        </p:txBody>
      </p:sp>
      <p:grpSp>
        <p:nvGrpSpPr>
          <p:cNvPr id="17" name="Group 16">
            <a:extLst>
              <a:ext uri="{FF2B5EF4-FFF2-40B4-BE49-F238E27FC236}">
                <a16:creationId xmlns:a16="http://schemas.microsoft.com/office/drawing/2014/main" id="{1CCC57CF-F771-304E-8427-3223C3471DEE}"/>
              </a:ext>
            </a:extLst>
          </p:cNvPr>
          <p:cNvGrpSpPr/>
          <p:nvPr/>
        </p:nvGrpSpPr>
        <p:grpSpPr>
          <a:xfrm>
            <a:off x="2018916" y="694957"/>
            <a:ext cx="8154168" cy="5731321"/>
            <a:chOff x="1934994" y="547168"/>
            <a:chExt cx="7144166" cy="5095643"/>
          </a:xfrm>
        </p:grpSpPr>
        <p:pic>
          <p:nvPicPr>
            <p:cNvPr id="6" name="Picture 5">
              <a:extLst>
                <a:ext uri="{FF2B5EF4-FFF2-40B4-BE49-F238E27FC236}">
                  <a16:creationId xmlns:a16="http://schemas.microsoft.com/office/drawing/2014/main" id="{FF9A00E6-2095-A0D5-C5FF-3983AFAF7D31}"/>
                </a:ext>
              </a:extLst>
            </p:cNvPr>
            <p:cNvPicPr>
              <a:picLocks noChangeAspect="1"/>
            </p:cNvPicPr>
            <p:nvPr/>
          </p:nvPicPr>
          <p:blipFill>
            <a:blip r:embed="rId3"/>
            <a:stretch>
              <a:fillRect/>
            </a:stretch>
          </p:blipFill>
          <p:spPr>
            <a:xfrm>
              <a:off x="2196075" y="547168"/>
              <a:ext cx="2884274" cy="2847880"/>
            </a:xfrm>
            <a:prstGeom prst="rect">
              <a:avLst/>
            </a:prstGeom>
          </p:spPr>
        </p:pic>
        <p:pic>
          <p:nvPicPr>
            <p:cNvPr id="10" name="Picture 9">
              <a:extLst>
                <a:ext uri="{FF2B5EF4-FFF2-40B4-BE49-F238E27FC236}">
                  <a16:creationId xmlns:a16="http://schemas.microsoft.com/office/drawing/2014/main" id="{2F8ED8B0-58D7-9973-6741-6D6830C44E9E}"/>
                </a:ext>
              </a:extLst>
            </p:cNvPr>
            <p:cNvPicPr>
              <a:picLocks noChangeAspect="1"/>
            </p:cNvPicPr>
            <p:nvPr/>
          </p:nvPicPr>
          <p:blipFill>
            <a:blip r:embed="rId4"/>
            <a:stretch>
              <a:fillRect/>
            </a:stretch>
          </p:blipFill>
          <p:spPr>
            <a:xfrm>
              <a:off x="1934994" y="3215471"/>
              <a:ext cx="3406435" cy="2408129"/>
            </a:xfrm>
            <a:prstGeom prst="rect">
              <a:avLst/>
            </a:prstGeom>
          </p:spPr>
        </p:pic>
        <p:pic>
          <p:nvPicPr>
            <p:cNvPr id="14" name="Picture 13">
              <a:extLst>
                <a:ext uri="{FF2B5EF4-FFF2-40B4-BE49-F238E27FC236}">
                  <a16:creationId xmlns:a16="http://schemas.microsoft.com/office/drawing/2014/main" id="{F470F754-400D-EB27-3A79-7339A3B29473}"/>
                </a:ext>
              </a:extLst>
            </p:cNvPr>
            <p:cNvPicPr>
              <a:picLocks noChangeAspect="1"/>
            </p:cNvPicPr>
            <p:nvPr/>
          </p:nvPicPr>
          <p:blipFill>
            <a:blip r:embed="rId5"/>
            <a:stretch>
              <a:fillRect/>
            </a:stretch>
          </p:blipFill>
          <p:spPr>
            <a:xfrm>
              <a:off x="5843831" y="556405"/>
              <a:ext cx="2771251" cy="2688664"/>
            </a:xfrm>
            <a:prstGeom prst="rect">
              <a:avLst/>
            </a:prstGeom>
          </p:spPr>
        </p:pic>
        <p:pic>
          <p:nvPicPr>
            <p:cNvPr id="16" name="Picture 15">
              <a:extLst>
                <a:ext uri="{FF2B5EF4-FFF2-40B4-BE49-F238E27FC236}">
                  <a16:creationId xmlns:a16="http://schemas.microsoft.com/office/drawing/2014/main" id="{45BC26E3-E9D1-CD68-F122-CE20A92924A4}"/>
                </a:ext>
              </a:extLst>
            </p:cNvPr>
            <p:cNvPicPr>
              <a:picLocks noChangeAspect="1"/>
            </p:cNvPicPr>
            <p:nvPr/>
          </p:nvPicPr>
          <p:blipFill>
            <a:blip r:embed="rId6"/>
            <a:stretch>
              <a:fillRect/>
            </a:stretch>
          </p:blipFill>
          <p:spPr>
            <a:xfrm>
              <a:off x="5687966" y="3272786"/>
              <a:ext cx="3391194" cy="2370025"/>
            </a:xfrm>
            <a:prstGeom prst="rect">
              <a:avLst/>
            </a:prstGeom>
          </p:spPr>
        </p:pic>
      </p:grpSp>
      <p:sp>
        <p:nvSpPr>
          <p:cNvPr id="18" name="TextBox 17">
            <a:extLst>
              <a:ext uri="{FF2B5EF4-FFF2-40B4-BE49-F238E27FC236}">
                <a16:creationId xmlns:a16="http://schemas.microsoft.com/office/drawing/2014/main" id="{9439819B-2B34-49D6-71C0-590BDF275453}"/>
              </a:ext>
            </a:extLst>
          </p:cNvPr>
          <p:cNvSpPr txBox="1"/>
          <p:nvPr/>
        </p:nvSpPr>
        <p:spPr>
          <a:xfrm>
            <a:off x="2018916" y="6431209"/>
            <a:ext cx="2482017" cy="307777"/>
          </a:xfrm>
          <a:prstGeom prst="rect">
            <a:avLst/>
          </a:prstGeom>
          <a:noFill/>
        </p:spPr>
        <p:txBody>
          <a:bodyPr wrap="square" rtlCol="0">
            <a:spAutoFit/>
          </a:bodyPr>
          <a:lstStyle/>
          <a:p>
            <a:r>
              <a:rPr lang="en-IN" sz="1400" dirty="0">
                <a:solidFill>
                  <a:srgbClr val="00B0F0"/>
                </a:solidFill>
                <a:latin typeface="Arial" panose="020B0604020202020204" pitchFamily="34" charset="0"/>
                <a:cs typeface="Arial" panose="020B0604020202020204" pitchFamily="34" charset="0"/>
              </a:rPr>
              <a:t>[Kite et al., 2009; TAJ]</a:t>
            </a:r>
          </a:p>
        </p:txBody>
      </p:sp>
      <p:sp>
        <p:nvSpPr>
          <p:cNvPr id="19" name="Slide Number Placeholder 18">
            <a:extLst>
              <a:ext uri="{FF2B5EF4-FFF2-40B4-BE49-F238E27FC236}">
                <a16:creationId xmlns:a16="http://schemas.microsoft.com/office/drawing/2014/main" id="{B99D5CBC-A6CD-6BFC-62F3-FC600E188619}"/>
              </a:ext>
            </a:extLst>
          </p:cNvPr>
          <p:cNvSpPr>
            <a:spLocks noGrp="1"/>
          </p:cNvSpPr>
          <p:nvPr>
            <p:ph type="sldNum" sz="quarter" idx="12"/>
          </p:nvPr>
        </p:nvSpPr>
        <p:spPr/>
        <p:txBody>
          <a:bodyPr/>
          <a:lstStyle/>
          <a:p>
            <a:fld id="{7D2EA3D1-7FBA-4C0A-9645-AC1529584298}" type="slidenum">
              <a:rPr lang="en-IN" smtClean="0"/>
              <a:t>3</a:t>
            </a:fld>
            <a:r>
              <a:rPr lang="en-IN" dirty="0"/>
              <a:t>/14</a:t>
            </a:r>
          </a:p>
        </p:txBody>
      </p:sp>
      <p:sp>
        <p:nvSpPr>
          <p:cNvPr id="2" name="Rectangle 1">
            <a:extLst>
              <a:ext uri="{FF2B5EF4-FFF2-40B4-BE49-F238E27FC236}">
                <a16:creationId xmlns:a16="http://schemas.microsoft.com/office/drawing/2014/main" id="{A1C46779-68F7-025F-253A-8CE3760D5D2E}"/>
              </a:ext>
            </a:extLst>
          </p:cNvPr>
          <p:cNvSpPr/>
          <p:nvPr/>
        </p:nvSpPr>
        <p:spPr>
          <a:xfrm>
            <a:off x="2150918" y="733058"/>
            <a:ext cx="3653030" cy="2963072"/>
          </a:xfrm>
          <a:prstGeom prst="rect">
            <a:avLst/>
          </a:prstGeom>
          <a:noFill/>
          <a:ln w="9525"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IN"/>
          </a:p>
        </p:txBody>
      </p:sp>
      <p:sp>
        <p:nvSpPr>
          <p:cNvPr id="4" name="Rectangle 3">
            <a:extLst>
              <a:ext uri="{FF2B5EF4-FFF2-40B4-BE49-F238E27FC236}">
                <a16:creationId xmlns:a16="http://schemas.microsoft.com/office/drawing/2014/main" id="{DCC6F356-C63E-5A11-6D31-2C5831D9B8C2}"/>
              </a:ext>
            </a:extLst>
          </p:cNvPr>
          <p:cNvSpPr/>
          <p:nvPr/>
        </p:nvSpPr>
        <p:spPr>
          <a:xfrm>
            <a:off x="6407728" y="739984"/>
            <a:ext cx="3653030" cy="2963072"/>
          </a:xfrm>
          <a:prstGeom prst="rect">
            <a:avLst/>
          </a:prstGeom>
          <a:noFill/>
          <a:ln w="9525"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IN"/>
          </a:p>
        </p:txBody>
      </p:sp>
    </p:spTree>
    <p:extLst>
      <p:ext uri="{BB962C8B-B14F-4D97-AF65-F5344CB8AC3E}">
        <p14:creationId xmlns:p14="http://schemas.microsoft.com/office/powerpoint/2010/main" val="28964115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7CDB94-81EE-3870-7A8F-4CF89A5D3342}"/>
              </a:ext>
            </a:extLst>
          </p:cNvPr>
          <p:cNvPicPr>
            <a:picLocks noChangeAspect="1"/>
          </p:cNvPicPr>
          <p:nvPr/>
        </p:nvPicPr>
        <p:blipFill>
          <a:blip r:embed="rId3"/>
          <a:stretch>
            <a:fillRect/>
          </a:stretch>
        </p:blipFill>
        <p:spPr>
          <a:xfrm>
            <a:off x="611931" y="1617568"/>
            <a:ext cx="4660445" cy="4364422"/>
          </a:xfrm>
          <a:prstGeom prst="rect">
            <a:avLst/>
          </a:prstGeom>
        </p:spPr>
      </p:pic>
      <p:sp>
        <p:nvSpPr>
          <p:cNvPr id="8" name="TextBox 7">
            <a:extLst>
              <a:ext uri="{FF2B5EF4-FFF2-40B4-BE49-F238E27FC236}">
                <a16:creationId xmlns:a16="http://schemas.microsoft.com/office/drawing/2014/main" id="{2241F85C-EBEB-7BD9-4106-80D0E0BBB822}"/>
              </a:ext>
            </a:extLst>
          </p:cNvPr>
          <p:cNvSpPr txBox="1"/>
          <p:nvPr/>
        </p:nvSpPr>
        <p:spPr>
          <a:xfrm>
            <a:off x="1019908" y="6142235"/>
            <a:ext cx="2320639" cy="307777"/>
          </a:xfrm>
          <a:prstGeom prst="rect">
            <a:avLst/>
          </a:prstGeom>
          <a:noFill/>
        </p:spPr>
        <p:txBody>
          <a:bodyPr wrap="square">
            <a:spAutoFit/>
          </a:bodyPr>
          <a:lstStyle/>
          <a:p>
            <a:pPr algn="just"/>
            <a:r>
              <a:rPr lang="en-IN" sz="1200" dirty="0">
                <a:solidFill>
                  <a:srgbClr val="00B0F0"/>
                </a:solidFill>
                <a:latin typeface="Arial" panose="020B0604020202020204" pitchFamily="34" charset="0"/>
                <a:cs typeface="Arial" panose="020B0604020202020204" pitchFamily="34" charset="0"/>
              </a:rPr>
              <a:t> </a:t>
            </a:r>
            <a:r>
              <a:rPr lang="en-IN" sz="1400" dirty="0">
                <a:solidFill>
                  <a:srgbClr val="00B0F0"/>
                </a:solidFill>
                <a:latin typeface="Arial" panose="020B0604020202020204" pitchFamily="34" charset="0"/>
                <a:cs typeface="Arial" panose="020B0604020202020204" pitchFamily="34" charset="0"/>
              </a:rPr>
              <a:t>[Herzberg, 2016; JOP]</a:t>
            </a:r>
          </a:p>
        </p:txBody>
      </p:sp>
      <p:sp>
        <p:nvSpPr>
          <p:cNvPr id="7" name="Title 1">
            <a:extLst>
              <a:ext uri="{FF2B5EF4-FFF2-40B4-BE49-F238E27FC236}">
                <a16:creationId xmlns:a16="http://schemas.microsoft.com/office/drawing/2014/main" id="{43A0B51B-16DA-925C-9BDB-8BE4496A72FD}"/>
              </a:ext>
            </a:extLst>
          </p:cNvPr>
          <p:cNvSpPr>
            <a:spLocks noGrp="1"/>
          </p:cNvSpPr>
          <p:nvPr>
            <p:ph type="title"/>
          </p:nvPr>
        </p:nvSpPr>
        <p:spPr>
          <a:xfrm>
            <a:off x="1019908" y="-196261"/>
            <a:ext cx="10190284" cy="1051512"/>
          </a:xfrm>
        </p:spPr>
        <p:txBody>
          <a:bodyPr>
            <a:normAutofit/>
          </a:bodyPr>
          <a:lstStyle/>
          <a:p>
            <a:pPr algn="ctr"/>
            <a:r>
              <a:rPr lang="en-IN" sz="2800" b="1" dirty="0">
                <a:latin typeface="Arial" panose="020B0604020202020204" pitchFamily="34" charset="0"/>
                <a:cs typeface="Arial" panose="020B0604020202020204" pitchFamily="34" charset="0"/>
              </a:rPr>
              <a:t>Volatiles in early Earth</a:t>
            </a:r>
          </a:p>
        </p:txBody>
      </p:sp>
      <p:pic>
        <p:nvPicPr>
          <p:cNvPr id="11" name="Picture 10">
            <a:extLst>
              <a:ext uri="{FF2B5EF4-FFF2-40B4-BE49-F238E27FC236}">
                <a16:creationId xmlns:a16="http://schemas.microsoft.com/office/drawing/2014/main" id="{44CB4F4C-57A7-410D-F6EA-754E4BBBE53F}"/>
              </a:ext>
            </a:extLst>
          </p:cNvPr>
          <p:cNvPicPr>
            <a:picLocks noChangeAspect="1"/>
          </p:cNvPicPr>
          <p:nvPr/>
        </p:nvPicPr>
        <p:blipFill>
          <a:blip r:embed="rId4"/>
          <a:stretch>
            <a:fillRect/>
          </a:stretch>
        </p:blipFill>
        <p:spPr>
          <a:xfrm>
            <a:off x="5986766" y="873784"/>
            <a:ext cx="4660446" cy="4940266"/>
          </a:xfrm>
          <a:prstGeom prst="rect">
            <a:avLst/>
          </a:prstGeom>
        </p:spPr>
      </p:pic>
      <p:sp>
        <p:nvSpPr>
          <p:cNvPr id="12" name="TextBox 11">
            <a:extLst>
              <a:ext uri="{FF2B5EF4-FFF2-40B4-BE49-F238E27FC236}">
                <a16:creationId xmlns:a16="http://schemas.microsoft.com/office/drawing/2014/main" id="{4E2E8AEE-4888-F5A7-E126-C2C9A3C37133}"/>
              </a:ext>
            </a:extLst>
          </p:cNvPr>
          <p:cNvSpPr txBox="1"/>
          <p:nvPr/>
        </p:nvSpPr>
        <p:spPr>
          <a:xfrm>
            <a:off x="5986766" y="6142234"/>
            <a:ext cx="4800600" cy="307777"/>
          </a:xfrm>
          <a:prstGeom prst="rect">
            <a:avLst/>
          </a:prstGeom>
          <a:noFill/>
        </p:spPr>
        <p:txBody>
          <a:bodyPr wrap="square" rtlCol="0">
            <a:spAutoFit/>
          </a:bodyPr>
          <a:lstStyle/>
          <a:p>
            <a:pPr algn="just"/>
            <a:r>
              <a:rPr lang="en-IN" sz="1400" dirty="0">
                <a:solidFill>
                  <a:srgbClr val="00B0F0"/>
                </a:solidFill>
                <a:cs typeface="Arial" panose="020B0604020202020204" pitchFamily="34" charset="0"/>
              </a:rPr>
              <a:t>[</a:t>
            </a:r>
            <a:r>
              <a:rPr lang="en-US" sz="1400" dirty="0">
                <a:solidFill>
                  <a:srgbClr val="00B0F0"/>
                </a:solidFill>
                <a:latin typeface="Arial" panose="020B0604020202020204" pitchFamily="34" charset="0"/>
                <a:cs typeface="Arial" panose="020B0604020202020204" pitchFamily="34" charset="0"/>
              </a:rPr>
              <a:t>Hamano et al., 2013; Nature</a:t>
            </a:r>
            <a:r>
              <a:rPr lang="en-US" sz="1400" dirty="0">
                <a:solidFill>
                  <a:srgbClr val="00B0F0"/>
                </a:solidFill>
                <a:cs typeface="Arial" panose="020B0604020202020204" pitchFamily="34" charset="0"/>
              </a:rPr>
              <a:t>]</a:t>
            </a:r>
            <a:endParaRPr lang="en-IN" sz="1400" dirty="0">
              <a:solidFill>
                <a:srgbClr val="FF0000"/>
              </a:solidFill>
              <a:cs typeface="Arial" panose="020B0604020202020204" pitchFamily="34" charset="0"/>
            </a:endParaRPr>
          </a:p>
        </p:txBody>
      </p:sp>
      <p:sp>
        <p:nvSpPr>
          <p:cNvPr id="2" name="Slide Number Placeholder 1">
            <a:extLst>
              <a:ext uri="{FF2B5EF4-FFF2-40B4-BE49-F238E27FC236}">
                <a16:creationId xmlns:a16="http://schemas.microsoft.com/office/drawing/2014/main" id="{3C88AD8A-C589-4F4B-D6E0-20C10F828AC4}"/>
              </a:ext>
            </a:extLst>
          </p:cNvPr>
          <p:cNvSpPr>
            <a:spLocks noGrp="1"/>
          </p:cNvSpPr>
          <p:nvPr>
            <p:ph type="sldNum" sz="quarter" idx="12"/>
          </p:nvPr>
        </p:nvSpPr>
        <p:spPr/>
        <p:txBody>
          <a:bodyPr/>
          <a:lstStyle/>
          <a:p>
            <a:fld id="{7D2EA3D1-7FBA-4C0A-9645-AC1529584298}" type="slidenum">
              <a:rPr lang="en-IN" smtClean="0"/>
              <a:t>4</a:t>
            </a:fld>
            <a:r>
              <a:rPr lang="en-IN" dirty="0"/>
              <a:t>/14</a:t>
            </a:r>
          </a:p>
        </p:txBody>
      </p:sp>
    </p:spTree>
    <p:extLst>
      <p:ext uri="{BB962C8B-B14F-4D97-AF65-F5344CB8AC3E}">
        <p14:creationId xmlns:p14="http://schemas.microsoft.com/office/powerpoint/2010/main" val="40910651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CBC9D79-D5AB-7472-E85E-A4C570B08892}"/>
              </a:ext>
            </a:extLst>
          </p:cNvPr>
          <p:cNvSpPr>
            <a:spLocks noGrp="1"/>
          </p:cNvSpPr>
          <p:nvPr>
            <p:ph type="title"/>
          </p:nvPr>
        </p:nvSpPr>
        <p:spPr>
          <a:xfrm>
            <a:off x="0" y="0"/>
            <a:ext cx="12191999" cy="637467"/>
          </a:xfrm>
        </p:spPr>
        <p:txBody>
          <a:bodyPr>
            <a:normAutofit/>
          </a:bodyPr>
          <a:lstStyle/>
          <a:p>
            <a:pPr algn="ctr"/>
            <a:r>
              <a:rPr lang="en-IN" sz="2800" b="1" dirty="0">
                <a:latin typeface="Arial" panose="020B0604020202020204" pitchFamily="34" charset="0"/>
                <a:cs typeface="Arial" panose="020B0604020202020204" pitchFamily="34" charset="0"/>
              </a:rPr>
              <a:t>Previous experiments</a:t>
            </a:r>
          </a:p>
        </p:txBody>
      </p:sp>
      <p:sp>
        <p:nvSpPr>
          <p:cNvPr id="5" name="TextBox 4">
            <a:extLst>
              <a:ext uri="{FF2B5EF4-FFF2-40B4-BE49-F238E27FC236}">
                <a16:creationId xmlns:a16="http://schemas.microsoft.com/office/drawing/2014/main" id="{DE778DEB-6847-9C0E-9789-FA5861CFE113}"/>
              </a:ext>
            </a:extLst>
          </p:cNvPr>
          <p:cNvSpPr txBox="1"/>
          <p:nvPr/>
        </p:nvSpPr>
        <p:spPr>
          <a:xfrm>
            <a:off x="194201" y="721325"/>
            <a:ext cx="11803596" cy="5016758"/>
          </a:xfrm>
          <a:prstGeom prst="rect">
            <a:avLst/>
          </a:prstGeom>
          <a:noFill/>
        </p:spPr>
        <p:txBody>
          <a:bodyPr wrap="square" rtlCol="0">
            <a:spAutoFit/>
          </a:bodyPr>
          <a:lstStyle/>
          <a:p>
            <a:pPr marL="285750" indent="-285750">
              <a:buFont typeface="Arial" panose="020B0604020202020204" pitchFamily="34" charset="0"/>
              <a:buChar char="•"/>
            </a:pPr>
            <a:r>
              <a:rPr lang="en-IN" sz="2000" dirty="0">
                <a:latin typeface="Arial" panose="020B0604020202020204" pitchFamily="34" charset="0"/>
                <a:cs typeface="Arial" panose="020B0604020202020204" pitchFamily="34" charset="0"/>
              </a:rPr>
              <a:t>Volatile-free melting of pyrolite (KR4003) at 3-7 </a:t>
            </a:r>
            <a:r>
              <a:rPr lang="en-IN" sz="2000" dirty="0" err="1">
                <a:latin typeface="Arial" panose="020B0604020202020204" pitchFamily="34" charset="0"/>
                <a:cs typeface="Arial" panose="020B0604020202020204" pitchFamily="34" charset="0"/>
              </a:rPr>
              <a:t>GPa</a:t>
            </a:r>
            <a:r>
              <a:rPr lang="en-IN" sz="2000" dirty="0">
                <a:latin typeface="Arial" panose="020B0604020202020204" pitchFamily="34" charset="0"/>
                <a:cs typeface="Arial" panose="020B0604020202020204" pitchFamily="34" charset="0"/>
              </a:rPr>
              <a:t> and 1500–1950 </a:t>
            </a:r>
            <a:r>
              <a:rPr lang="en-IN" sz="2000" baseline="40000" dirty="0" err="1">
                <a:latin typeface="Arial" panose="020B0604020202020204" pitchFamily="34" charset="0"/>
                <a:cs typeface="Arial" panose="020B0604020202020204" pitchFamily="34" charset="0"/>
              </a:rPr>
              <a:t>o</a:t>
            </a:r>
            <a:r>
              <a:rPr lang="en-IN" sz="2000" dirty="0" err="1">
                <a:latin typeface="Arial" panose="020B0604020202020204" pitchFamily="34" charset="0"/>
                <a:cs typeface="Arial" panose="020B0604020202020204" pitchFamily="34" charset="0"/>
              </a:rPr>
              <a:t>C</a:t>
            </a:r>
            <a:r>
              <a:rPr lang="en-IN" sz="2000" dirty="0">
                <a:latin typeface="Arial" panose="020B0604020202020204" pitchFamily="34" charset="0"/>
                <a:cs typeface="Arial" panose="020B0604020202020204" pitchFamily="34" charset="0"/>
              </a:rPr>
              <a:t> </a:t>
            </a:r>
            <a:r>
              <a:rPr lang="en-IN" sz="2000" dirty="0">
                <a:solidFill>
                  <a:srgbClr val="00B0F0"/>
                </a:solidFill>
                <a:latin typeface="Arial" panose="020B0604020202020204" pitchFamily="34" charset="0"/>
                <a:cs typeface="Arial" panose="020B0604020202020204" pitchFamily="34" charset="0"/>
              </a:rPr>
              <a:t>[Walter, 1998; JOP]</a:t>
            </a:r>
            <a:endParaRPr lang="en-IN" sz="2000" dirty="0">
              <a:latin typeface="Arial" panose="020B0604020202020204" pitchFamily="34" charset="0"/>
              <a:cs typeface="Arial" panose="020B0604020202020204" pitchFamily="34" charset="0"/>
            </a:endParaRPr>
          </a:p>
          <a:p>
            <a:endParaRPr lang="en-IN"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IN" sz="2000" dirty="0">
                <a:latin typeface="Arial" panose="020B0604020202020204" pitchFamily="34" charset="0"/>
                <a:cs typeface="Arial" panose="020B0604020202020204" pitchFamily="34" charset="0"/>
              </a:rPr>
              <a:t>Hydrous (1 wt.% , 2 wt.% and 5 wt.%)  primitive upper mantle (CMAS-H</a:t>
            </a:r>
            <a:r>
              <a:rPr lang="en-IN" sz="2000" baseline="-25000" dirty="0">
                <a:latin typeface="Arial" panose="020B0604020202020204" pitchFamily="34" charset="0"/>
                <a:cs typeface="Arial" panose="020B0604020202020204" pitchFamily="34" charset="0"/>
              </a:rPr>
              <a:t>2</a:t>
            </a:r>
            <a:r>
              <a:rPr lang="en-IN" sz="2000" dirty="0">
                <a:latin typeface="Arial" panose="020B0604020202020204" pitchFamily="34" charset="0"/>
                <a:cs typeface="Arial" panose="020B0604020202020204" pitchFamily="34" charset="0"/>
              </a:rPr>
              <a:t>O system) melting at 6.5 </a:t>
            </a:r>
            <a:r>
              <a:rPr lang="en-IN" sz="2000" dirty="0" err="1">
                <a:latin typeface="Arial" panose="020B0604020202020204" pitchFamily="34" charset="0"/>
                <a:cs typeface="Arial" panose="020B0604020202020204" pitchFamily="34" charset="0"/>
              </a:rPr>
              <a:t>GPa</a:t>
            </a:r>
            <a:r>
              <a:rPr lang="en-IN" sz="2000" dirty="0">
                <a:latin typeface="Arial" panose="020B0604020202020204" pitchFamily="34" charset="0"/>
                <a:cs typeface="Arial" panose="020B0604020202020204" pitchFamily="34" charset="0"/>
              </a:rPr>
              <a:t> and 1550–2050 </a:t>
            </a:r>
            <a:r>
              <a:rPr lang="en-IN" sz="2000" baseline="40000" dirty="0" err="1">
                <a:latin typeface="Arial" panose="020B0604020202020204" pitchFamily="34" charset="0"/>
                <a:cs typeface="Arial" panose="020B0604020202020204" pitchFamily="34" charset="0"/>
              </a:rPr>
              <a:t>o</a:t>
            </a:r>
            <a:r>
              <a:rPr lang="en-IN" sz="2000" dirty="0" err="1">
                <a:latin typeface="Arial" panose="020B0604020202020204" pitchFamily="34" charset="0"/>
                <a:cs typeface="Arial" panose="020B0604020202020204" pitchFamily="34" charset="0"/>
              </a:rPr>
              <a:t>C</a:t>
            </a:r>
            <a:r>
              <a:rPr lang="en-IN" sz="2000" dirty="0">
                <a:latin typeface="Arial" panose="020B0604020202020204" pitchFamily="34" charset="0"/>
                <a:cs typeface="Arial" panose="020B0604020202020204" pitchFamily="34" charset="0"/>
              </a:rPr>
              <a:t> </a:t>
            </a:r>
            <a:r>
              <a:rPr lang="en-IN" sz="2000" dirty="0">
                <a:solidFill>
                  <a:srgbClr val="00B0F0"/>
                </a:solidFill>
                <a:latin typeface="Arial" panose="020B0604020202020204" pitchFamily="34" charset="0"/>
                <a:cs typeface="Arial" panose="020B0604020202020204" pitchFamily="34" charset="0"/>
              </a:rPr>
              <a:t>[Asahara et al.,1998; GRL]</a:t>
            </a:r>
          </a:p>
          <a:p>
            <a:endParaRPr lang="en-IN" sz="2000" dirty="0">
              <a:latin typeface="Arial" panose="020B0604020202020204" pitchFamily="34" charset="0"/>
              <a:cs typeface="Arial" panose="020B0604020202020204" pitchFamily="34" charset="0"/>
            </a:endParaRPr>
          </a:p>
          <a:p>
            <a:endParaRPr lang="en-IN"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IN" sz="2000" dirty="0">
                <a:latin typeface="Arial" panose="020B0604020202020204" pitchFamily="34" charset="0"/>
                <a:cs typeface="Arial" panose="020B0604020202020204" pitchFamily="34" charset="0"/>
              </a:rPr>
              <a:t>Previous studies conducted hydrous experiments on </a:t>
            </a:r>
            <a:r>
              <a:rPr lang="en-IN" sz="2000" dirty="0" err="1">
                <a:latin typeface="Arial" panose="020B0604020202020204" pitchFamily="34" charset="0"/>
                <a:cs typeface="Arial" panose="020B0604020202020204" pitchFamily="34" charset="0"/>
              </a:rPr>
              <a:t>picrites</a:t>
            </a:r>
            <a:r>
              <a:rPr lang="en-IN" sz="2000" dirty="0">
                <a:latin typeface="Arial" panose="020B0604020202020204" pitchFamily="34" charset="0"/>
                <a:cs typeface="Arial" panose="020B0604020202020204" pitchFamily="34" charset="0"/>
              </a:rPr>
              <a:t> and komatiites, not peridotites </a:t>
            </a:r>
            <a:r>
              <a:rPr lang="en-IN" sz="2000" dirty="0">
                <a:solidFill>
                  <a:srgbClr val="00B0F0"/>
                </a:solidFill>
                <a:latin typeface="Arial" panose="020B0604020202020204" pitchFamily="34" charset="0"/>
                <a:cs typeface="Arial" panose="020B0604020202020204" pitchFamily="34" charset="0"/>
              </a:rPr>
              <a:t>[Parman et al.,1997; EPSL </a:t>
            </a:r>
            <a:r>
              <a:rPr lang="en-IN" sz="2000" dirty="0">
                <a:latin typeface="Arial" panose="020B0604020202020204" pitchFamily="34" charset="0"/>
                <a:cs typeface="Arial" panose="020B0604020202020204" pitchFamily="34" charset="0"/>
              </a:rPr>
              <a:t>and </a:t>
            </a:r>
            <a:r>
              <a:rPr lang="en-IN" sz="2000" dirty="0">
                <a:solidFill>
                  <a:srgbClr val="00B0F0"/>
                </a:solidFill>
                <a:latin typeface="Arial" panose="020B0604020202020204" pitchFamily="34" charset="0"/>
                <a:cs typeface="Arial" panose="020B0604020202020204" pitchFamily="34" charset="0"/>
              </a:rPr>
              <a:t>Parman &amp; Grove, 2004; JGR-Solid Earth]</a:t>
            </a:r>
          </a:p>
          <a:p>
            <a:endParaRPr lang="en-IN" sz="2000" dirty="0">
              <a:latin typeface="Arial" panose="020B0604020202020204" pitchFamily="34" charset="0"/>
              <a:cs typeface="Arial" panose="020B0604020202020204" pitchFamily="34" charset="0"/>
            </a:endParaRPr>
          </a:p>
          <a:p>
            <a:endParaRPr lang="en-IN"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IN" sz="2000" dirty="0">
                <a:latin typeface="Arial" panose="020B0604020202020204" pitchFamily="34" charset="0"/>
                <a:cs typeface="Arial" panose="020B0604020202020204" pitchFamily="34" charset="0"/>
              </a:rPr>
              <a:t>Carbonated peridotite (PERC; </a:t>
            </a:r>
            <a:r>
              <a:rPr lang="en-IN" sz="2000" dirty="0">
                <a:solidFill>
                  <a:srgbClr val="00B0F0"/>
                </a:solidFill>
                <a:latin typeface="Arial" panose="020B0604020202020204" pitchFamily="34" charset="0"/>
                <a:cs typeface="Arial" panose="020B0604020202020204" pitchFamily="34" charset="0"/>
              </a:rPr>
              <a:t>Dasgupta et al.; 2007, JOP</a:t>
            </a:r>
            <a:r>
              <a:rPr lang="en-IN" sz="2000" dirty="0">
                <a:latin typeface="Arial" panose="020B0604020202020204" pitchFamily="34" charset="0"/>
                <a:cs typeface="Arial" panose="020B0604020202020204" pitchFamily="34" charset="0"/>
              </a:rPr>
              <a:t>) can be a source of </a:t>
            </a:r>
            <a:r>
              <a:rPr lang="en-IN" sz="2000" dirty="0" err="1">
                <a:latin typeface="Arial" panose="020B0604020202020204" pitchFamily="34" charset="0"/>
                <a:cs typeface="Arial" panose="020B0604020202020204" pitchFamily="34" charset="0"/>
              </a:rPr>
              <a:t>Alexo</a:t>
            </a:r>
            <a:r>
              <a:rPr lang="en-IN" sz="2000" dirty="0">
                <a:latin typeface="Arial" panose="020B0604020202020204" pitchFamily="34" charset="0"/>
                <a:cs typeface="Arial" panose="020B0604020202020204" pitchFamily="34" charset="0"/>
              </a:rPr>
              <a:t> &amp; Pyke hill komatiites </a:t>
            </a:r>
            <a:r>
              <a:rPr lang="en-IN" sz="2000" dirty="0">
                <a:solidFill>
                  <a:srgbClr val="00B0F0"/>
                </a:solidFill>
                <a:latin typeface="Arial" panose="020B0604020202020204" pitchFamily="34" charset="0"/>
                <a:cs typeface="Arial" panose="020B0604020202020204" pitchFamily="34" charset="0"/>
              </a:rPr>
              <a:t>[Herzberg, 2017; JOP]</a:t>
            </a:r>
          </a:p>
          <a:p>
            <a:endParaRPr lang="en-IN" sz="2000" dirty="0">
              <a:latin typeface="Arial" panose="020B0604020202020204" pitchFamily="34" charset="0"/>
              <a:cs typeface="Arial" panose="020B0604020202020204" pitchFamily="34" charset="0"/>
            </a:endParaRPr>
          </a:p>
          <a:p>
            <a:endParaRPr lang="en-IN"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IN" sz="2000" dirty="0">
                <a:latin typeface="Arial" panose="020B0604020202020204" pitchFamily="34" charset="0"/>
                <a:cs typeface="Arial" panose="020B0604020202020204" pitchFamily="34" charset="0"/>
              </a:rPr>
              <a:t>Melting of COH–bearing spinel lherzolite in reduced condition (</a:t>
            </a:r>
            <a:r>
              <a:rPr lang="en-IN" sz="2000" i="1" dirty="0">
                <a:latin typeface="Arial" panose="020B0604020202020204" pitchFamily="34" charset="0"/>
                <a:cs typeface="Arial" panose="020B0604020202020204" pitchFamily="34" charset="0"/>
              </a:rPr>
              <a:t>f</a:t>
            </a:r>
            <a:r>
              <a:rPr lang="en-IN" sz="2000" i="1" baseline="-25000" dirty="0">
                <a:latin typeface="Arial" panose="020B0604020202020204" pitchFamily="34" charset="0"/>
                <a:cs typeface="Arial" panose="020B0604020202020204" pitchFamily="34" charset="0"/>
              </a:rPr>
              <a:t>O</a:t>
            </a:r>
            <a:r>
              <a:rPr lang="en-IN" sz="2000" baseline="-50000" dirty="0">
                <a:latin typeface="Arial" panose="020B0604020202020204" pitchFamily="34" charset="0"/>
                <a:cs typeface="Arial" panose="020B0604020202020204" pitchFamily="34" charset="0"/>
              </a:rPr>
              <a:t>2</a:t>
            </a:r>
            <a:r>
              <a:rPr lang="en-IN" sz="2000" dirty="0">
                <a:latin typeface="Arial" panose="020B0604020202020204" pitchFamily="34" charset="0"/>
                <a:cs typeface="Arial" panose="020B0604020202020204" pitchFamily="34" charset="0"/>
              </a:rPr>
              <a:t>at IW–0.7 to IW–1.0), 2-6 </a:t>
            </a:r>
            <a:r>
              <a:rPr lang="en-IN" sz="2000" dirty="0" err="1">
                <a:latin typeface="Arial" panose="020B0604020202020204" pitchFamily="34" charset="0"/>
                <a:cs typeface="Arial" panose="020B0604020202020204" pitchFamily="34" charset="0"/>
              </a:rPr>
              <a:t>GPa</a:t>
            </a:r>
            <a:r>
              <a:rPr lang="en-IN" sz="2000" dirty="0">
                <a:latin typeface="Arial" panose="020B0604020202020204" pitchFamily="34" charset="0"/>
                <a:cs typeface="Arial" panose="020B0604020202020204" pitchFamily="34" charset="0"/>
              </a:rPr>
              <a:t> and 1450–1600 </a:t>
            </a:r>
            <a:r>
              <a:rPr lang="en-IN" sz="2000" baseline="40000" dirty="0" err="1">
                <a:latin typeface="Arial" panose="020B0604020202020204" pitchFamily="34" charset="0"/>
                <a:cs typeface="Arial" panose="020B0604020202020204" pitchFamily="34" charset="0"/>
              </a:rPr>
              <a:t>o</a:t>
            </a:r>
            <a:r>
              <a:rPr lang="en-IN" sz="2000" dirty="0" err="1">
                <a:latin typeface="Arial" panose="020B0604020202020204" pitchFamily="34" charset="0"/>
                <a:cs typeface="Arial" panose="020B0604020202020204" pitchFamily="34" charset="0"/>
              </a:rPr>
              <a:t>C</a:t>
            </a:r>
            <a:r>
              <a:rPr lang="en-IN" sz="2000" dirty="0">
                <a:latin typeface="Arial" panose="020B0604020202020204" pitchFamily="34" charset="0"/>
                <a:cs typeface="Arial" panose="020B0604020202020204" pitchFamily="34" charset="0"/>
              </a:rPr>
              <a:t> </a:t>
            </a:r>
            <a:r>
              <a:rPr lang="en-IN" sz="2000" dirty="0">
                <a:solidFill>
                  <a:srgbClr val="00B0F0"/>
                </a:solidFill>
                <a:latin typeface="Arial" panose="020B0604020202020204" pitchFamily="34" charset="0"/>
                <a:cs typeface="Arial" panose="020B0604020202020204" pitchFamily="34" charset="0"/>
              </a:rPr>
              <a:t>[Liu et al., 2023; Chemical Geology]</a:t>
            </a:r>
          </a:p>
        </p:txBody>
      </p:sp>
      <p:sp>
        <p:nvSpPr>
          <p:cNvPr id="6" name="Slide Number Placeholder 5">
            <a:extLst>
              <a:ext uri="{FF2B5EF4-FFF2-40B4-BE49-F238E27FC236}">
                <a16:creationId xmlns:a16="http://schemas.microsoft.com/office/drawing/2014/main" id="{4F64EF93-26A7-8350-9362-1A06045AC461}"/>
              </a:ext>
            </a:extLst>
          </p:cNvPr>
          <p:cNvSpPr>
            <a:spLocks noGrp="1"/>
          </p:cNvSpPr>
          <p:nvPr>
            <p:ph type="sldNum" sz="quarter" idx="12"/>
          </p:nvPr>
        </p:nvSpPr>
        <p:spPr/>
        <p:txBody>
          <a:bodyPr/>
          <a:lstStyle/>
          <a:p>
            <a:fld id="{7D2EA3D1-7FBA-4C0A-9645-AC1529584298}" type="slidenum">
              <a:rPr lang="en-IN" smtClean="0"/>
              <a:t>5</a:t>
            </a:fld>
            <a:r>
              <a:rPr lang="en-IN" dirty="0"/>
              <a:t>/14</a:t>
            </a:r>
          </a:p>
        </p:txBody>
      </p:sp>
    </p:spTree>
    <p:extLst>
      <p:ext uri="{BB962C8B-B14F-4D97-AF65-F5344CB8AC3E}">
        <p14:creationId xmlns:p14="http://schemas.microsoft.com/office/powerpoint/2010/main" val="9055219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7674400-1A20-938E-706F-FE2498A5CF75}"/>
              </a:ext>
            </a:extLst>
          </p:cNvPr>
          <p:cNvSpPr>
            <a:spLocks noGrp="1"/>
          </p:cNvSpPr>
          <p:nvPr>
            <p:ph type="title"/>
          </p:nvPr>
        </p:nvSpPr>
        <p:spPr>
          <a:xfrm>
            <a:off x="807826" y="-206652"/>
            <a:ext cx="10576347" cy="1051512"/>
          </a:xfrm>
        </p:spPr>
        <p:txBody>
          <a:bodyPr>
            <a:normAutofit/>
          </a:bodyPr>
          <a:lstStyle/>
          <a:p>
            <a:pPr algn="ctr"/>
            <a:r>
              <a:rPr lang="en-IN" sz="2800" b="1" dirty="0">
                <a:latin typeface="Arial" panose="020B0604020202020204" pitchFamily="34" charset="0"/>
                <a:cs typeface="Arial" panose="020B0604020202020204" pitchFamily="34" charset="0"/>
              </a:rPr>
              <a:t>Solubility of CO</a:t>
            </a:r>
            <a:r>
              <a:rPr lang="en-IN" sz="2800" b="1" baseline="-25000" dirty="0">
                <a:latin typeface="Arial" panose="020B0604020202020204" pitchFamily="34" charset="0"/>
                <a:cs typeface="Arial" panose="020B0604020202020204" pitchFamily="34" charset="0"/>
              </a:rPr>
              <a:t>2</a:t>
            </a:r>
            <a:r>
              <a:rPr lang="en-IN" sz="2800" b="1" dirty="0">
                <a:latin typeface="Arial" panose="020B0604020202020204" pitchFamily="34" charset="0"/>
                <a:cs typeface="Arial" panose="020B0604020202020204" pitchFamily="34" charset="0"/>
              </a:rPr>
              <a:t> and H</a:t>
            </a:r>
            <a:r>
              <a:rPr lang="en-IN" sz="2800" b="1" baseline="-25000" dirty="0">
                <a:latin typeface="Arial" panose="020B0604020202020204" pitchFamily="34" charset="0"/>
                <a:cs typeface="Arial" panose="020B0604020202020204" pitchFamily="34" charset="0"/>
              </a:rPr>
              <a:t>2</a:t>
            </a:r>
            <a:r>
              <a:rPr lang="en-IN" sz="2800" b="1" dirty="0">
                <a:latin typeface="Arial" panose="020B0604020202020204" pitchFamily="34" charset="0"/>
                <a:cs typeface="Arial" panose="020B0604020202020204" pitchFamily="34" charset="0"/>
              </a:rPr>
              <a:t>O during magma ocean solidification</a:t>
            </a:r>
          </a:p>
        </p:txBody>
      </p:sp>
      <p:pic>
        <p:nvPicPr>
          <p:cNvPr id="6" name="Picture 5">
            <a:extLst>
              <a:ext uri="{FF2B5EF4-FFF2-40B4-BE49-F238E27FC236}">
                <a16:creationId xmlns:a16="http://schemas.microsoft.com/office/drawing/2014/main" id="{A5F6431B-F9DA-C572-B9FE-C3424F3A6297}"/>
              </a:ext>
            </a:extLst>
          </p:cNvPr>
          <p:cNvPicPr>
            <a:picLocks noChangeAspect="1"/>
          </p:cNvPicPr>
          <p:nvPr/>
        </p:nvPicPr>
        <p:blipFill>
          <a:blip r:embed="rId3"/>
          <a:stretch>
            <a:fillRect/>
          </a:stretch>
        </p:blipFill>
        <p:spPr>
          <a:xfrm>
            <a:off x="981808" y="786431"/>
            <a:ext cx="5700254" cy="5524979"/>
          </a:xfrm>
          <a:prstGeom prst="rect">
            <a:avLst/>
          </a:prstGeom>
        </p:spPr>
      </p:pic>
      <p:pic>
        <p:nvPicPr>
          <p:cNvPr id="8" name="Picture 7">
            <a:extLst>
              <a:ext uri="{FF2B5EF4-FFF2-40B4-BE49-F238E27FC236}">
                <a16:creationId xmlns:a16="http://schemas.microsoft.com/office/drawing/2014/main" id="{C7CEB64E-4938-6DB1-F1D9-61F03F4C8F08}"/>
              </a:ext>
            </a:extLst>
          </p:cNvPr>
          <p:cNvPicPr>
            <a:picLocks noChangeAspect="1"/>
          </p:cNvPicPr>
          <p:nvPr/>
        </p:nvPicPr>
        <p:blipFill>
          <a:blip r:embed="rId4"/>
          <a:stretch>
            <a:fillRect/>
          </a:stretch>
        </p:blipFill>
        <p:spPr>
          <a:xfrm>
            <a:off x="7681508" y="2610541"/>
            <a:ext cx="3528684" cy="1636917"/>
          </a:xfrm>
          <a:prstGeom prst="rect">
            <a:avLst/>
          </a:prstGeom>
        </p:spPr>
      </p:pic>
      <p:sp>
        <p:nvSpPr>
          <p:cNvPr id="9" name="TextBox 8">
            <a:extLst>
              <a:ext uri="{FF2B5EF4-FFF2-40B4-BE49-F238E27FC236}">
                <a16:creationId xmlns:a16="http://schemas.microsoft.com/office/drawing/2014/main" id="{8B3B65EC-1B02-ADC2-9950-2ABF4582A2CB}"/>
              </a:ext>
            </a:extLst>
          </p:cNvPr>
          <p:cNvSpPr txBox="1"/>
          <p:nvPr/>
        </p:nvSpPr>
        <p:spPr>
          <a:xfrm>
            <a:off x="4156364" y="6411191"/>
            <a:ext cx="2878282" cy="369332"/>
          </a:xfrm>
          <a:prstGeom prst="rect">
            <a:avLst/>
          </a:prstGeom>
          <a:noFill/>
        </p:spPr>
        <p:txBody>
          <a:bodyPr wrap="square" rtlCol="0">
            <a:spAutoFit/>
          </a:bodyPr>
          <a:lstStyle/>
          <a:p>
            <a:r>
              <a:rPr lang="en-IN" dirty="0">
                <a:solidFill>
                  <a:srgbClr val="00B0F0"/>
                </a:solidFill>
              </a:rPr>
              <a:t>[Elkins-Tanton, 2008; EPSL]</a:t>
            </a:r>
          </a:p>
        </p:txBody>
      </p:sp>
      <p:sp>
        <p:nvSpPr>
          <p:cNvPr id="10" name="Slide Number Placeholder 9">
            <a:extLst>
              <a:ext uri="{FF2B5EF4-FFF2-40B4-BE49-F238E27FC236}">
                <a16:creationId xmlns:a16="http://schemas.microsoft.com/office/drawing/2014/main" id="{FE751124-DE6C-ABE5-87E2-0C6415C4940E}"/>
              </a:ext>
            </a:extLst>
          </p:cNvPr>
          <p:cNvSpPr>
            <a:spLocks noGrp="1"/>
          </p:cNvSpPr>
          <p:nvPr>
            <p:ph type="sldNum" sz="quarter" idx="12"/>
          </p:nvPr>
        </p:nvSpPr>
        <p:spPr/>
        <p:txBody>
          <a:bodyPr/>
          <a:lstStyle/>
          <a:p>
            <a:fld id="{7D2EA3D1-7FBA-4C0A-9645-AC1529584298}" type="slidenum">
              <a:rPr lang="en-IN" smtClean="0"/>
              <a:t>6</a:t>
            </a:fld>
            <a:r>
              <a:rPr lang="en-IN" dirty="0"/>
              <a:t>/14</a:t>
            </a:r>
          </a:p>
        </p:txBody>
      </p:sp>
    </p:spTree>
    <p:extLst>
      <p:ext uri="{BB962C8B-B14F-4D97-AF65-F5344CB8AC3E}">
        <p14:creationId xmlns:p14="http://schemas.microsoft.com/office/powerpoint/2010/main" val="9278376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55EA7F8-F0E6-17A1-39E7-A617A40D7713}"/>
              </a:ext>
            </a:extLst>
          </p:cNvPr>
          <p:cNvSpPr>
            <a:spLocks noGrp="1"/>
          </p:cNvSpPr>
          <p:nvPr>
            <p:ph idx="1"/>
          </p:nvPr>
        </p:nvSpPr>
        <p:spPr>
          <a:xfrm>
            <a:off x="879762" y="844860"/>
            <a:ext cx="10618177" cy="3353202"/>
          </a:xfrm>
        </p:spPr>
        <p:txBody>
          <a:bodyPr>
            <a:noAutofit/>
          </a:bodyPr>
          <a:lstStyle/>
          <a:p>
            <a:pPr algn="just">
              <a:lnSpc>
                <a:spcPct val="200000"/>
              </a:lnSpc>
            </a:pPr>
            <a:r>
              <a:rPr lang="en-IN" sz="2000" dirty="0">
                <a:latin typeface="Arial" panose="020B0604020202020204" pitchFamily="34" charset="0"/>
                <a:cs typeface="Arial" panose="020B0604020202020204" pitchFamily="34" charset="0"/>
              </a:rPr>
              <a:t>Partial melting experiment has been performed in hydrous carbonated peridotite system with variable proportion of volatiles (H</a:t>
            </a:r>
            <a:r>
              <a:rPr lang="en-IN" sz="2000" baseline="-25000" dirty="0">
                <a:latin typeface="Arial" panose="020B0604020202020204" pitchFamily="34" charset="0"/>
                <a:cs typeface="Arial" panose="020B0604020202020204" pitchFamily="34" charset="0"/>
              </a:rPr>
              <a:t>2</a:t>
            </a:r>
            <a:r>
              <a:rPr lang="en-IN" sz="2000" dirty="0">
                <a:latin typeface="Arial" panose="020B0604020202020204" pitchFamily="34" charset="0"/>
                <a:cs typeface="Arial" panose="020B0604020202020204" pitchFamily="34" charset="0"/>
              </a:rPr>
              <a:t>O – 2.5 to 5 wt.%; CO</a:t>
            </a:r>
            <a:r>
              <a:rPr lang="en-IN" sz="2000" baseline="-25000" dirty="0">
                <a:latin typeface="Arial" panose="020B0604020202020204" pitchFamily="34" charset="0"/>
                <a:cs typeface="Arial" panose="020B0604020202020204" pitchFamily="34" charset="0"/>
              </a:rPr>
              <a:t>2</a:t>
            </a:r>
            <a:r>
              <a:rPr lang="en-IN" sz="2000" dirty="0">
                <a:latin typeface="Arial" panose="020B0604020202020204" pitchFamily="34" charset="0"/>
                <a:cs typeface="Arial" panose="020B0604020202020204" pitchFamily="34" charset="0"/>
              </a:rPr>
              <a:t> – 1 wt.%) at 3 </a:t>
            </a:r>
            <a:r>
              <a:rPr lang="en-IN" sz="2000" dirty="0" err="1">
                <a:latin typeface="Arial" panose="020B0604020202020204" pitchFamily="34" charset="0"/>
                <a:cs typeface="Arial" panose="020B0604020202020204" pitchFamily="34" charset="0"/>
              </a:rPr>
              <a:t>GPa</a:t>
            </a:r>
            <a:r>
              <a:rPr lang="en-IN" sz="2000" dirty="0">
                <a:latin typeface="Arial" panose="020B0604020202020204" pitchFamily="34" charset="0"/>
                <a:cs typeface="Arial" panose="020B0604020202020204" pitchFamily="34" charset="0"/>
              </a:rPr>
              <a:t> pressure and 1250 - 1575</a:t>
            </a:r>
            <a:r>
              <a:rPr lang="en-IN" sz="2000" baseline="40000" dirty="0">
                <a:latin typeface="Arial" panose="020B0604020202020204" pitchFamily="34" charset="0"/>
                <a:cs typeface="Arial" panose="020B0604020202020204" pitchFamily="34" charset="0"/>
              </a:rPr>
              <a:t> </a:t>
            </a:r>
            <a:r>
              <a:rPr lang="en-IN" sz="2000" baseline="40000" dirty="0" err="1">
                <a:latin typeface="Arial" panose="020B0604020202020204" pitchFamily="34" charset="0"/>
                <a:cs typeface="Arial" panose="020B0604020202020204" pitchFamily="34" charset="0"/>
              </a:rPr>
              <a:t>o</a:t>
            </a:r>
            <a:r>
              <a:rPr lang="en-IN" sz="2000" dirty="0" err="1">
                <a:latin typeface="Arial" panose="020B0604020202020204" pitchFamily="34" charset="0"/>
                <a:cs typeface="Arial" panose="020B0604020202020204" pitchFamily="34" charset="0"/>
              </a:rPr>
              <a:t>C</a:t>
            </a:r>
            <a:r>
              <a:rPr lang="en-IN" sz="2000" dirty="0">
                <a:latin typeface="Arial" panose="020B0604020202020204" pitchFamily="34" charset="0"/>
                <a:cs typeface="Arial" panose="020B0604020202020204" pitchFamily="34" charset="0"/>
              </a:rPr>
              <a:t> To understand the genesis of the SiO</a:t>
            </a:r>
            <a:r>
              <a:rPr lang="en-IN" sz="2000" baseline="-25000" dirty="0">
                <a:latin typeface="Arial" panose="020B0604020202020204" pitchFamily="34" charset="0"/>
                <a:cs typeface="Arial" panose="020B0604020202020204" pitchFamily="34" charset="0"/>
              </a:rPr>
              <a:t>2</a:t>
            </a:r>
            <a:r>
              <a:rPr lang="en-IN" sz="2000" dirty="0">
                <a:latin typeface="Arial" panose="020B0604020202020204" pitchFamily="34" charset="0"/>
                <a:cs typeface="Arial" panose="020B0604020202020204" pitchFamily="34" charset="0"/>
              </a:rPr>
              <a:t> rich komatiites from in shallow-pressure and temperature conditions </a:t>
            </a:r>
          </a:p>
          <a:p>
            <a:pPr algn="just">
              <a:lnSpc>
                <a:spcPct val="200000"/>
              </a:lnSpc>
            </a:pPr>
            <a:r>
              <a:rPr lang="en-IN" sz="2000" dirty="0">
                <a:latin typeface="Arial" panose="020B0604020202020204" pitchFamily="34" charset="0"/>
                <a:cs typeface="Arial" panose="020B0604020202020204" pitchFamily="34" charset="0"/>
              </a:rPr>
              <a:t>Influence of variable X</a:t>
            </a:r>
            <a:r>
              <a:rPr lang="en-IN" sz="2000" baseline="-25000" dirty="0">
                <a:latin typeface="Arial" panose="020B0604020202020204" pitchFamily="34" charset="0"/>
                <a:cs typeface="Arial" panose="020B0604020202020204" pitchFamily="34" charset="0"/>
              </a:rPr>
              <a:t>H</a:t>
            </a:r>
            <a:r>
              <a:rPr lang="en-IN" sz="2000" baseline="-50000" dirty="0">
                <a:latin typeface="Arial" panose="020B0604020202020204" pitchFamily="34" charset="0"/>
                <a:cs typeface="Arial" panose="020B0604020202020204" pitchFamily="34" charset="0"/>
              </a:rPr>
              <a:t>2</a:t>
            </a:r>
            <a:r>
              <a:rPr lang="en-IN" sz="2000" baseline="-25000" dirty="0">
                <a:latin typeface="Arial" panose="020B0604020202020204" pitchFamily="34" charset="0"/>
                <a:cs typeface="Arial" panose="020B0604020202020204" pitchFamily="34" charset="0"/>
              </a:rPr>
              <a:t>O</a:t>
            </a:r>
            <a:r>
              <a:rPr lang="en-IN" sz="2000" dirty="0">
                <a:latin typeface="Arial" panose="020B0604020202020204" pitchFamily="34" charset="0"/>
                <a:cs typeface="Arial" panose="020B0604020202020204" pitchFamily="34" charset="0"/>
              </a:rPr>
              <a:t> [X</a:t>
            </a:r>
            <a:r>
              <a:rPr lang="en-IN" sz="2000" baseline="-25000" dirty="0">
                <a:latin typeface="Arial" panose="020B0604020202020204" pitchFamily="34" charset="0"/>
                <a:cs typeface="Arial" panose="020B0604020202020204" pitchFamily="34" charset="0"/>
              </a:rPr>
              <a:t>H</a:t>
            </a:r>
            <a:r>
              <a:rPr lang="en-IN" sz="2000" baseline="-50000" dirty="0">
                <a:latin typeface="Arial" panose="020B0604020202020204" pitchFamily="34" charset="0"/>
                <a:cs typeface="Arial" panose="020B0604020202020204" pitchFamily="34" charset="0"/>
              </a:rPr>
              <a:t>2</a:t>
            </a:r>
            <a:r>
              <a:rPr lang="en-IN" sz="2000" baseline="-25000" dirty="0">
                <a:latin typeface="Arial" panose="020B0604020202020204" pitchFamily="34" charset="0"/>
                <a:cs typeface="Arial" panose="020B0604020202020204" pitchFamily="34" charset="0"/>
              </a:rPr>
              <a:t>O </a:t>
            </a:r>
            <a:r>
              <a:rPr lang="en-IN" sz="2000" dirty="0">
                <a:latin typeface="Arial" panose="020B0604020202020204" pitchFamily="34" charset="0"/>
                <a:cs typeface="Arial" panose="020B0604020202020204" pitchFamily="34" charset="0"/>
              </a:rPr>
              <a:t>= molar H</a:t>
            </a:r>
            <a:r>
              <a:rPr lang="en-IN" sz="2000" baseline="-25000" dirty="0">
                <a:latin typeface="Arial" panose="020B0604020202020204" pitchFamily="34" charset="0"/>
                <a:cs typeface="Arial" panose="020B0604020202020204" pitchFamily="34" charset="0"/>
              </a:rPr>
              <a:t>2</a:t>
            </a:r>
            <a:r>
              <a:rPr lang="en-IN" sz="2000" dirty="0">
                <a:latin typeface="Arial" panose="020B0604020202020204" pitchFamily="34" charset="0"/>
                <a:cs typeface="Arial" panose="020B0604020202020204" pitchFamily="34" charset="0"/>
              </a:rPr>
              <a:t>O / (H</a:t>
            </a:r>
            <a:r>
              <a:rPr lang="en-IN" sz="2000" baseline="-25000" dirty="0">
                <a:latin typeface="Arial" panose="020B0604020202020204" pitchFamily="34" charset="0"/>
                <a:cs typeface="Arial" panose="020B0604020202020204" pitchFamily="34" charset="0"/>
              </a:rPr>
              <a:t>2</a:t>
            </a:r>
            <a:r>
              <a:rPr lang="en-IN" sz="2000" dirty="0">
                <a:latin typeface="Arial" panose="020B0604020202020204" pitchFamily="34" charset="0"/>
                <a:cs typeface="Arial" panose="020B0604020202020204" pitchFamily="34" charset="0"/>
              </a:rPr>
              <a:t>O+CO</a:t>
            </a:r>
            <a:r>
              <a:rPr lang="en-IN" sz="2000" baseline="-25000" dirty="0">
                <a:latin typeface="Arial" panose="020B0604020202020204" pitchFamily="34" charset="0"/>
                <a:cs typeface="Arial" panose="020B0604020202020204" pitchFamily="34" charset="0"/>
              </a:rPr>
              <a:t>2</a:t>
            </a:r>
            <a:r>
              <a:rPr lang="en-IN" sz="2000" dirty="0">
                <a:latin typeface="Arial" panose="020B0604020202020204" pitchFamily="34" charset="0"/>
                <a:cs typeface="Arial" panose="020B0604020202020204" pitchFamily="34" charset="0"/>
              </a:rPr>
              <a:t>)] and temperature in the partial melt composition</a:t>
            </a:r>
            <a:endParaRPr lang="en-IN" sz="2000" baseline="-25000" dirty="0">
              <a:latin typeface="Arial" panose="020B0604020202020204" pitchFamily="34" charset="0"/>
              <a:cs typeface="Arial" panose="020B0604020202020204" pitchFamily="34" charset="0"/>
            </a:endParaRPr>
          </a:p>
          <a:p>
            <a:pPr algn="just">
              <a:lnSpc>
                <a:spcPct val="200000"/>
              </a:lnSpc>
            </a:pPr>
            <a:r>
              <a:rPr lang="en-IN" sz="2000" dirty="0">
                <a:latin typeface="Arial" panose="020B0604020202020204" pitchFamily="34" charset="0"/>
                <a:cs typeface="Arial" panose="020B0604020202020204" pitchFamily="34" charset="0"/>
              </a:rPr>
              <a:t>Study the evolution of melt composition in equilibrium with the liquidus phase by olivine fractionation and comparison with global cratonic komatiitic compositions </a:t>
            </a:r>
            <a:endParaRPr lang="en-US" sz="2000" spc="-35"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5D6086CF-FB9F-7CE3-CFB5-95BEFA699177}"/>
              </a:ext>
            </a:extLst>
          </p:cNvPr>
          <p:cNvSpPr>
            <a:spLocks noGrp="1"/>
          </p:cNvSpPr>
          <p:nvPr>
            <p:ph type="sldNum" sz="quarter" idx="12"/>
          </p:nvPr>
        </p:nvSpPr>
        <p:spPr/>
        <p:txBody>
          <a:bodyPr/>
          <a:lstStyle/>
          <a:p>
            <a:fld id="{5DB76679-F6A7-4B13-A0BF-42C02D7CF721}" type="slidenum">
              <a:rPr lang="en-IN" smtClean="0"/>
              <a:t>7</a:t>
            </a:fld>
            <a:r>
              <a:rPr lang="en-IN" dirty="0"/>
              <a:t>/14</a:t>
            </a:r>
          </a:p>
        </p:txBody>
      </p:sp>
      <p:sp>
        <p:nvSpPr>
          <p:cNvPr id="7" name="Title 1">
            <a:extLst>
              <a:ext uri="{FF2B5EF4-FFF2-40B4-BE49-F238E27FC236}">
                <a16:creationId xmlns:a16="http://schemas.microsoft.com/office/drawing/2014/main" id="{CE32890C-EEFA-C085-8E41-E301CC10C899}"/>
              </a:ext>
            </a:extLst>
          </p:cNvPr>
          <p:cNvSpPr>
            <a:spLocks noGrp="1"/>
          </p:cNvSpPr>
          <p:nvPr>
            <p:ph type="title"/>
          </p:nvPr>
        </p:nvSpPr>
        <p:spPr>
          <a:xfrm>
            <a:off x="1019908" y="-206652"/>
            <a:ext cx="10190284" cy="1051512"/>
          </a:xfrm>
          <a:ln w="3175">
            <a:noFill/>
          </a:ln>
        </p:spPr>
        <p:txBody>
          <a:bodyPr>
            <a:normAutofit/>
          </a:bodyPr>
          <a:lstStyle/>
          <a:p>
            <a:pPr algn="ctr"/>
            <a:r>
              <a:rPr lang="en-IN" sz="2800" b="1" dirty="0">
                <a:latin typeface="Arial" panose="020B0604020202020204" pitchFamily="34" charset="0"/>
                <a:cs typeface="Arial" panose="020B0604020202020204" pitchFamily="34" charset="0"/>
              </a:rPr>
              <a:t>Objectives</a:t>
            </a:r>
          </a:p>
        </p:txBody>
      </p:sp>
    </p:spTree>
    <p:extLst>
      <p:ext uri="{BB962C8B-B14F-4D97-AF65-F5344CB8AC3E}">
        <p14:creationId xmlns:p14="http://schemas.microsoft.com/office/powerpoint/2010/main" val="16148005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3B17B16-43C0-DEAB-EF4C-264501628E11}"/>
              </a:ext>
            </a:extLst>
          </p:cNvPr>
          <p:cNvSpPr>
            <a:spLocks noGrp="1"/>
          </p:cNvSpPr>
          <p:nvPr>
            <p:ph type="title"/>
          </p:nvPr>
        </p:nvSpPr>
        <p:spPr>
          <a:xfrm>
            <a:off x="838195" y="-353615"/>
            <a:ext cx="10515600" cy="1325563"/>
          </a:xfrm>
        </p:spPr>
        <p:txBody>
          <a:bodyPr>
            <a:normAutofit/>
          </a:bodyPr>
          <a:lstStyle/>
          <a:p>
            <a:pPr algn="ctr"/>
            <a:r>
              <a:rPr lang="en-IN" sz="2800" b="1" dirty="0">
                <a:latin typeface="Arial" panose="020B0604020202020204" pitchFamily="34" charset="0"/>
                <a:cs typeface="Arial" panose="020B0604020202020204" pitchFamily="34" charset="0"/>
              </a:rPr>
              <a:t>Experiments</a:t>
            </a:r>
          </a:p>
        </p:txBody>
      </p:sp>
      <p:sp>
        <p:nvSpPr>
          <p:cNvPr id="3" name="TextBox 2">
            <a:extLst>
              <a:ext uri="{FF2B5EF4-FFF2-40B4-BE49-F238E27FC236}">
                <a16:creationId xmlns:a16="http://schemas.microsoft.com/office/drawing/2014/main" id="{091F631C-DC80-856B-F1BC-0EEEB4085AD5}"/>
              </a:ext>
            </a:extLst>
          </p:cNvPr>
          <p:cNvSpPr txBox="1"/>
          <p:nvPr/>
        </p:nvSpPr>
        <p:spPr>
          <a:xfrm>
            <a:off x="838195" y="870982"/>
            <a:ext cx="8811491" cy="1477328"/>
          </a:xfrm>
          <a:prstGeom prst="rect">
            <a:avLst/>
          </a:prstGeom>
          <a:noFill/>
        </p:spPr>
        <p:txBody>
          <a:bodyPr wrap="square" rtlCol="0">
            <a:spAutoFit/>
          </a:bodyPr>
          <a:lstStyle/>
          <a:p>
            <a:pPr marL="285750" indent="-285750">
              <a:buFont typeface="Arial" panose="020B0604020202020204" pitchFamily="34" charset="0"/>
              <a:buChar char="•"/>
            </a:pPr>
            <a:r>
              <a:rPr lang="en-IN" dirty="0">
                <a:latin typeface="Arial" panose="020B0604020202020204" pitchFamily="34" charset="0"/>
                <a:cs typeface="Arial" panose="020B0604020202020204" pitchFamily="34" charset="0"/>
              </a:rPr>
              <a:t>2 starting materials </a:t>
            </a:r>
            <a:r>
              <a:rPr lang="en-IN" dirty="0">
                <a:solidFill>
                  <a:srgbClr val="00B0F0"/>
                </a:solidFill>
                <a:latin typeface="Arial" panose="020B0604020202020204" pitchFamily="34" charset="0"/>
                <a:cs typeface="Arial" panose="020B0604020202020204" pitchFamily="34" charset="0"/>
              </a:rPr>
              <a:t>P2.5</a:t>
            </a:r>
            <a:r>
              <a:rPr lang="en-IN" dirty="0">
                <a:latin typeface="Arial" panose="020B0604020202020204" pitchFamily="34" charset="0"/>
                <a:cs typeface="Arial" panose="020B0604020202020204" pitchFamily="34" charset="0"/>
              </a:rPr>
              <a:t> and </a:t>
            </a:r>
            <a:r>
              <a:rPr lang="en-IN" dirty="0">
                <a:solidFill>
                  <a:srgbClr val="00B0F0"/>
                </a:solidFill>
                <a:latin typeface="Arial" panose="020B0604020202020204" pitchFamily="34" charset="0"/>
                <a:cs typeface="Arial" panose="020B0604020202020204" pitchFamily="34" charset="0"/>
              </a:rPr>
              <a:t>P5</a:t>
            </a:r>
            <a:r>
              <a:rPr lang="en-IN" dirty="0">
                <a:latin typeface="Arial" panose="020B0604020202020204" pitchFamily="34" charset="0"/>
                <a:cs typeface="Arial" panose="020B0604020202020204" pitchFamily="34" charset="0"/>
              </a:rPr>
              <a:t> were prepared </a:t>
            </a:r>
          </a:p>
          <a:p>
            <a:pPr marL="742950" lvl="1" indent="-285750">
              <a:buFont typeface="Arial" panose="020B0604020202020204" pitchFamily="34" charset="0"/>
              <a:buChar char="•"/>
            </a:pPr>
            <a:endParaRPr lang="en-IN"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IN" dirty="0">
                <a:latin typeface="Arial" panose="020B0604020202020204" pitchFamily="34" charset="0"/>
                <a:cs typeface="Arial" panose="020B0604020202020204" pitchFamily="34" charset="0"/>
              </a:rPr>
              <a:t>P2.5 = KLB-1 + 1 wt.% CO</a:t>
            </a:r>
            <a:r>
              <a:rPr lang="en-IN" baseline="-25000" dirty="0">
                <a:latin typeface="Arial" panose="020B0604020202020204" pitchFamily="34" charset="0"/>
                <a:cs typeface="Arial" panose="020B0604020202020204" pitchFamily="34" charset="0"/>
              </a:rPr>
              <a:t>2</a:t>
            </a:r>
            <a:r>
              <a:rPr lang="en-IN" dirty="0">
                <a:latin typeface="Arial" panose="020B0604020202020204" pitchFamily="34" charset="0"/>
                <a:cs typeface="Arial" panose="020B0604020202020204" pitchFamily="34" charset="0"/>
              </a:rPr>
              <a:t> + 2.5 wt.% H</a:t>
            </a:r>
            <a:r>
              <a:rPr lang="en-IN" baseline="-25000" dirty="0">
                <a:latin typeface="Arial" panose="020B0604020202020204" pitchFamily="34" charset="0"/>
                <a:cs typeface="Arial" panose="020B0604020202020204" pitchFamily="34" charset="0"/>
              </a:rPr>
              <a:t>2</a:t>
            </a:r>
            <a:r>
              <a:rPr lang="en-IN" dirty="0">
                <a:latin typeface="Arial" panose="020B0604020202020204" pitchFamily="34" charset="0"/>
                <a:cs typeface="Arial" panose="020B0604020202020204" pitchFamily="34" charset="0"/>
              </a:rPr>
              <a:t>O </a:t>
            </a:r>
          </a:p>
          <a:p>
            <a:pPr marL="742950" lvl="1" indent="-285750">
              <a:buFont typeface="Arial" panose="020B0604020202020204" pitchFamily="34" charset="0"/>
              <a:buChar char="•"/>
            </a:pPr>
            <a:endParaRPr lang="en-IN"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IN" dirty="0">
                <a:latin typeface="Arial" panose="020B0604020202020204" pitchFamily="34" charset="0"/>
                <a:cs typeface="Arial" panose="020B0604020202020204" pitchFamily="34" charset="0"/>
              </a:rPr>
              <a:t>P5 = KLB-1 + 1 wt.% CO</a:t>
            </a:r>
            <a:r>
              <a:rPr lang="en-IN" baseline="-25000" dirty="0">
                <a:latin typeface="Arial" panose="020B0604020202020204" pitchFamily="34" charset="0"/>
                <a:cs typeface="Arial" panose="020B0604020202020204" pitchFamily="34" charset="0"/>
              </a:rPr>
              <a:t>2</a:t>
            </a:r>
            <a:r>
              <a:rPr lang="en-IN" dirty="0">
                <a:latin typeface="Arial" panose="020B0604020202020204" pitchFamily="34" charset="0"/>
                <a:cs typeface="Arial" panose="020B0604020202020204" pitchFamily="34" charset="0"/>
              </a:rPr>
              <a:t> + 5 wt.% H</a:t>
            </a:r>
            <a:r>
              <a:rPr lang="en-IN" baseline="-25000" dirty="0">
                <a:latin typeface="Arial" panose="020B0604020202020204" pitchFamily="34" charset="0"/>
                <a:cs typeface="Arial" panose="020B0604020202020204" pitchFamily="34" charset="0"/>
              </a:rPr>
              <a:t>2</a:t>
            </a:r>
            <a:r>
              <a:rPr lang="en-IN" dirty="0">
                <a:latin typeface="Arial" panose="020B0604020202020204" pitchFamily="34" charset="0"/>
                <a:cs typeface="Arial" panose="020B0604020202020204" pitchFamily="34" charset="0"/>
              </a:rPr>
              <a:t>O</a:t>
            </a:r>
          </a:p>
        </p:txBody>
      </p:sp>
      <p:sp>
        <p:nvSpPr>
          <p:cNvPr id="4" name="TextBox 3">
            <a:extLst>
              <a:ext uri="{FF2B5EF4-FFF2-40B4-BE49-F238E27FC236}">
                <a16:creationId xmlns:a16="http://schemas.microsoft.com/office/drawing/2014/main" id="{BAC1890A-0F3F-CCF1-59A2-8A353DB7CF3F}"/>
              </a:ext>
            </a:extLst>
          </p:cNvPr>
          <p:cNvSpPr txBox="1"/>
          <p:nvPr/>
        </p:nvSpPr>
        <p:spPr>
          <a:xfrm>
            <a:off x="838195" y="2601422"/>
            <a:ext cx="8811491" cy="3693319"/>
          </a:xfrm>
          <a:prstGeom prst="rect">
            <a:avLst/>
          </a:prstGeom>
          <a:noFill/>
        </p:spPr>
        <p:txBody>
          <a:bodyPr wrap="square" rtlCol="0">
            <a:spAutoFit/>
          </a:bodyPr>
          <a:lstStyle/>
          <a:p>
            <a:pPr marL="285750" indent="-285750">
              <a:buFont typeface="Arial" panose="020B0604020202020204" pitchFamily="34" charset="0"/>
              <a:buChar char="•"/>
            </a:pPr>
            <a:r>
              <a:rPr lang="en-IN" dirty="0">
                <a:latin typeface="Arial" panose="020B0604020202020204" pitchFamily="34" charset="0"/>
                <a:cs typeface="Arial" panose="020B0604020202020204" pitchFamily="34" charset="0"/>
              </a:rPr>
              <a:t>Mg(OH)</a:t>
            </a:r>
            <a:r>
              <a:rPr lang="en-IN" baseline="-25000" dirty="0">
                <a:latin typeface="Arial" panose="020B0604020202020204" pitchFamily="34" charset="0"/>
                <a:cs typeface="Arial" panose="020B0604020202020204" pitchFamily="34" charset="0"/>
              </a:rPr>
              <a:t>2</a:t>
            </a:r>
            <a:r>
              <a:rPr lang="en-IN" dirty="0">
                <a:latin typeface="Arial" panose="020B0604020202020204" pitchFamily="34" charset="0"/>
                <a:cs typeface="Arial" panose="020B0604020202020204" pitchFamily="34" charset="0"/>
              </a:rPr>
              <a:t> was added as a source of H</a:t>
            </a:r>
            <a:r>
              <a:rPr lang="en-IN" baseline="-25000" dirty="0">
                <a:latin typeface="Arial" panose="020B0604020202020204" pitchFamily="34" charset="0"/>
                <a:cs typeface="Arial" panose="020B0604020202020204" pitchFamily="34" charset="0"/>
              </a:rPr>
              <a:t>2</a:t>
            </a:r>
            <a:r>
              <a:rPr lang="en-IN" dirty="0">
                <a:latin typeface="Arial" panose="020B0604020202020204" pitchFamily="34" charset="0"/>
                <a:cs typeface="Arial" panose="020B0604020202020204" pitchFamily="34" charset="0"/>
              </a:rPr>
              <a:t>O</a:t>
            </a:r>
          </a:p>
          <a:p>
            <a:pPr marL="285750" indent="-285750">
              <a:buFont typeface="Arial" panose="020B0604020202020204" pitchFamily="34" charset="0"/>
              <a:buChar char="•"/>
            </a:pPr>
            <a:endParaRPr lang="en-IN"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IN" dirty="0">
                <a:latin typeface="Arial" panose="020B0604020202020204" pitchFamily="34" charset="0"/>
                <a:cs typeface="Arial" panose="020B0604020202020204" pitchFamily="34" charset="0"/>
              </a:rPr>
              <a:t>Pure natural </a:t>
            </a:r>
            <a:r>
              <a:rPr lang="en-IN" dirty="0">
                <a:solidFill>
                  <a:srgbClr val="00B0F0"/>
                </a:solidFill>
                <a:latin typeface="Arial" panose="020B0604020202020204" pitchFamily="34" charset="0"/>
                <a:cs typeface="Arial" panose="020B0604020202020204" pitchFamily="34" charset="0"/>
              </a:rPr>
              <a:t>calcite</a:t>
            </a:r>
            <a:r>
              <a:rPr lang="en-IN" dirty="0">
                <a:latin typeface="Arial" panose="020B0604020202020204" pitchFamily="34" charset="0"/>
                <a:cs typeface="Arial" panose="020B0604020202020204" pitchFamily="34" charset="0"/>
              </a:rPr>
              <a:t>, </a:t>
            </a:r>
            <a:r>
              <a:rPr lang="en-IN" dirty="0">
                <a:solidFill>
                  <a:srgbClr val="00B0F0"/>
                </a:solidFill>
                <a:latin typeface="Arial" panose="020B0604020202020204" pitchFamily="34" charset="0"/>
                <a:cs typeface="Arial" panose="020B0604020202020204" pitchFamily="34" charset="0"/>
              </a:rPr>
              <a:t>magnesite</a:t>
            </a:r>
            <a:r>
              <a:rPr lang="en-IN" dirty="0">
                <a:latin typeface="Arial" panose="020B0604020202020204" pitchFamily="34" charset="0"/>
                <a:cs typeface="Arial" panose="020B0604020202020204" pitchFamily="34" charset="0"/>
              </a:rPr>
              <a:t>, </a:t>
            </a:r>
            <a:r>
              <a:rPr lang="en-IN" dirty="0">
                <a:solidFill>
                  <a:srgbClr val="00B0F0"/>
                </a:solidFill>
                <a:latin typeface="Arial" panose="020B0604020202020204" pitchFamily="34" charset="0"/>
                <a:cs typeface="Arial" panose="020B0604020202020204" pitchFamily="34" charset="0"/>
              </a:rPr>
              <a:t>siderite</a:t>
            </a:r>
            <a:r>
              <a:rPr lang="en-IN" dirty="0">
                <a:latin typeface="Arial" panose="020B0604020202020204" pitchFamily="34" charset="0"/>
                <a:cs typeface="Arial" panose="020B0604020202020204" pitchFamily="34" charset="0"/>
              </a:rPr>
              <a:t>, synthetic Na</a:t>
            </a:r>
            <a:r>
              <a:rPr lang="en-IN" baseline="-25000" dirty="0">
                <a:latin typeface="Arial" panose="020B0604020202020204" pitchFamily="34" charset="0"/>
                <a:cs typeface="Arial" panose="020B0604020202020204" pitchFamily="34" charset="0"/>
              </a:rPr>
              <a:t>2</a:t>
            </a:r>
            <a:r>
              <a:rPr lang="en-IN" dirty="0">
                <a:latin typeface="Arial" panose="020B0604020202020204" pitchFamily="34" charset="0"/>
                <a:cs typeface="Arial" panose="020B0604020202020204" pitchFamily="34" charset="0"/>
              </a:rPr>
              <a:t>CO</a:t>
            </a:r>
            <a:r>
              <a:rPr lang="en-IN" baseline="-25000" dirty="0">
                <a:latin typeface="Arial" panose="020B0604020202020204" pitchFamily="34" charset="0"/>
                <a:cs typeface="Arial" panose="020B0604020202020204" pitchFamily="34" charset="0"/>
              </a:rPr>
              <a:t>3</a:t>
            </a:r>
            <a:r>
              <a:rPr lang="en-IN" dirty="0">
                <a:latin typeface="Arial" panose="020B0604020202020204" pitchFamily="34" charset="0"/>
                <a:cs typeface="Arial" panose="020B0604020202020204" pitchFamily="34" charset="0"/>
              </a:rPr>
              <a:t> and K</a:t>
            </a:r>
            <a:r>
              <a:rPr lang="en-IN" baseline="-25000" dirty="0">
                <a:latin typeface="Arial" panose="020B0604020202020204" pitchFamily="34" charset="0"/>
                <a:cs typeface="Arial" panose="020B0604020202020204" pitchFamily="34" charset="0"/>
              </a:rPr>
              <a:t>2</a:t>
            </a:r>
            <a:r>
              <a:rPr lang="en-IN" dirty="0">
                <a:latin typeface="Arial" panose="020B0604020202020204" pitchFamily="34" charset="0"/>
                <a:cs typeface="Arial" panose="020B0604020202020204" pitchFamily="34" charset="0"/>
              </a:rPr>
              <a:t>CO</a:t>
            </a:r>
            <a:r>
              <a:rPr lang="en-IN" baseline="-25000" dirty="0">
                <a:latin typeface="Arial" panose="020B0604020202020204" pitchFamily="34" charset="0"/>
                <a:cs typeface="Arial" panose="020B0604020202020204" pitchFamily="34" charset="0"/>
              </a:rPr>
              <a:t>3</a:t>
            </a:r>
            <a:r>
              <a:rPr lang="en-IN" dirty="0">
                <a:latin typeface="Arial" panose="020B0604020202020204" pitchFamily="34" charset="0"/>
                <a:cs typeface="Arial" panose="020B0604020202020204" pitchFamily="34" charset="0"/>
              </a:rPr>
              <a:t> were added as a source of CO</a:t>
            </a:r>
            <a:r>
              <a:rPr lang="en-IN" baseline="-25000" dirty="0">
                <a:latin typeface="Arial" panose="020B0604020202020204" pitchFamily="34" charset="0"/>
                <a:cs typeface="Arial" panose="020B0604020202020204" pitchFamily="34" charset="0"/>
              </a:rPr>
              <a:t>2</a:t>
            </a:r>
            <a:r>
              <a:rPr lang="en-IN"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endParaRPr lang="en-IN"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IN" dirty="0">
                <a:latin typeface="Arial" panose="020B0604020202020204" pitchFamily="34" charset="0"/>
                <a:cs typeface="Arial" panose="020B0604020202020204" pitchFamily="34" charset="0"/>
              </a:rPr>
              <a:t>½ inch Talc-Pyrex cell assembly was used</a:t>
            </a:r>
          </a:p>
          <a:p>
            <a:pPr marL="285750" indent="-285750">
              <a:buFont typeface="Arial" panose="020B0604020202020204" pitchFamily="34" charset="0"/>
              <a:buChar char="•"/>
            </a:pPr>
            <a:endParaRPr lang="en-IN"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IN" dirty="0">
                <a:latin typeface="Arial" panose="020B0604020202020204" pitchFamily="34" charset="0"/>
                <a:cs typeface="Arial" panose="020B0604020202020204" pitchFamily="34" charset="0"/>
              </a:rPr>
              <a:t>Experiments were conducted at 3 </a:t>
            </a:r>
            <a:r>
              <a:rPr lang="en-IN" dirty="0" err="1">
                <a:latin typeface="Arial" panose="020B0604020202020204" pitchFamily="34" charset="0"/>
                <a:cs typeface="Arial" panose="020B0604020202020204" pitchFamily="34" charset="0"/>
              </a:rPr>
              <a:t>GPa</a:t>
            </a:r>
            <a:r>
              <a:rPr lang="en-IN" dirty="0">
                <a:latin typeface="Arial" panose="020B0604020202020204" pitchFamily="34" charset="0"/>
                <a:cs typeface="Arial" panose="020B0604020202020204" pitchFamily="34" charset="0"/>
              </a:rPr>
              <a:t> and 1250 – 1575 </a:t>
            </a:r>
            <a:r>
              <a:rPr lang="en-IN" baseline="40000" dirty="0" err="1">
                <a:latin typeface="Arial" panose="020B0604020202020204" pitchFamily="34" charset="0"/>
                <a:cs typeface="Arial" panose="020B0604020202020204" pitchFamily="34" charset="0"/>
              </a:rPr>
              <a:t>o</a:t>
            </a:r>
            <a:r>
              <a:rPr lang="en-IN" dirty="0" err="1">
                <a:latin typeface="Arial" panose="020B0604020202020204" pitchFamily="34" charset="0"/>
                <a:cs typeface="Arial" panose="020B0604020202020204" pitchFamily="34" charset="0"/>
              </a:rPr>
              <a:t>C</a:t>
            </a:r>
            <a:endParaRPr lang="en-IN"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IN" dirty="0">
                <a:latin typeface="Arial" panose="020B0604020202020204" pitchFamily="34" charset="0"/>
                <a:cs typeface="Arial" panose="020B0604020202020204" pitchFamily="34" charset="0"/>
              </a:rPr>
              <a:t>Static temperature experiments (</a:t>
            </a:r>
            <a:r>
              <a:rPr lang="en-IN" dirty="0">
                <a:solidFill>
                  <a:srgbClr val="00B0F0"/>
                </a:solidFill>
                <a:latin typeface="Arial" panose="020B0604020202020204" pitchFamily="34" charset="0"/>
                <a:cs typeface="Arial" panose="020B0604020202020204" pitchFamily="34" charset="0"/>
              </a:rPr>
              <a:t>SE</a:t>
            </a:r>
            <a:r>
              <a:rPr lang="en-IN" dirty="0">
                <a:latin typeface="Arial" panose="020B0604020202020204" pitchFamily="34" charset="0"/>
                <a:cs typeface="Arial" panose="020B0604020202020204" pitchFamily="34" charset="0"/>
              </a:rPr>
              <a:t>; 1250 – 1350 </a:t>
            </a:r>
            <a:r>
              <a:rPr lang="en-IN" baseline="40000" dirty="0" err="1">
                <a:latin typeface="Arial" panose="020B0604020202020204" pitchFamily="34" charset="0"/>
                <a:cs typeface="Arial" panose="020B0604020202020204" pitchFamily="34" charset="0"/>
              </a:rPr>
              <a:t>o</a:t>
            </a:r>
            <a:r>
              <a:rPr lang="en-IN" dirty="0" err="1">
                <a:latin typeface="Arial" panose="020B0604020202020204" pitchFamily="34" charset="0"/>
                <a:cs typeface="Arial" panose="020B0604020202020204" pitchFamily="34" charset="0"/>
              </a:rPr>
              <a:t>C</a:t>
            </a:r>
            <a:r>
              <a:rPr lang="en-IN" dirty="0">
                <a:latin typeface="Arial" panose="020B0604020202020204" pitchFamily="34" charset="0"/>
                <a:cs typeface="Arial" panose="020B0604020202020204" pitchFamily="34" charset="0"/>
              </a:rPr>
              <a:t>)</a:t>
            </a:r>
          </a:p>
          <a:p>
            <a:pPr marL="742950" lvl="1" indent="-285750">
              <a:buFont typeface="Arial" panose="020B0604020202020204" pitchFamily="34" charset="0"/>
              <a:buChar char="•"/>
            </a:pPr>
            <a:r>
              <a:rPr lang="en-IN" dirty="0">
                <a:latin typeface="Arial" panose="020B0604020202020204" pitchFamily="34" charset="0"/>
                <a:cs typeface="Arial" panose="020B0604020202020204" pitchFamily="34" charset="0"/>
              </a:rPr>
              <a:t>Controlled temperature experiments (</a:t>
            </a:r>
            <a:r>
              <a:rPr lang="en-IN" dirty="0">
                <a:solidFill>
                  <a:srgbClr val="00B0F0"/>
                </a:solidFill>
                <a:latin typeface="Arial" panose="020B0604020202020204" pitchFamily="34" charset="0"/>
                <a:cs typeface="Arial" panose="020B0604020202020204" pitchFamily="34" charset="0"/>
              </a:rPr>
              <a:t>CTE</a:t>
            </a:r>
            <a:r>
              <a:rPr lang="en-IN" dirty="0">
                <a:latin typeface="Arial" panose="020B0604020202020204" pitchFamily="34" charset="0"/>
                <a:cs typeface="Arial" panose="020B0604020202020204" pitchFamily="34" charset="0"/>
              </a:rPr>
              <a:t>; 1400 – 1575 </a:t>
            </a:r>
            <a:r>
              <a:rPr lang="en-IN" baseline="40000" dirty="0" err="1">
                <a:latin typeface="Arial" panose="020B0604020202020204" pitchFamily="34" charset="0"/>
                <a:cs typeface="Arial" panose="020B0604020202020204" pitchFamily="34" charset="0"/>
              </a:rPr>
              <a:t>o</a:t>
            </a:r>
            <a:r>
              <a:rPr lang="en-IN" dirty="0" err="1">
                <a:latin typeface="Arial" panose="020B0604020202020204" pitchFamily="34" charset="0"/>
                <a:cs typeface="Arial" panose="020B0604020202020204" pitchFamily="34" charset="0"/>
              </a:rPr>
              <a:t>C</a:t>
            </a:r>
            <a:r>
              <a:rPr lang="en-IN"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endParaRPr lang="en-IN"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IN" dirty="0">
                <a:latin typeface="Arial" panose="020B0604020202020204" pitchFamily="34" charset="0"/>
                <a:cs typeface="Arial" panose="020B0604020202020204" pitchFamily="34" charset="0"/>
              </a:rPr>
              <a:t>Major oxides from EPMA analysis suggest olivine, orthopyroxene, clinopyroxene, and melt were the resulting phases</a:t>
            </a:r>
          </a:p>
        </p:txBody>
      </p:sp>
      <p:pic>
        <p:nvPicPr>
          <p:cNvPr id="5" name="Picture 4">
            <a:extLst>
              <a:ext uri="{FF2B5EF4-FFF2-40B4-BE49-F238E27FC236}">
                <a16:creationId xmlns:a16="http://schemas.microsoft.com/office/drawing/2014/main" id="{00CA059B-8EBA-9A5F-2303-48FCB2FA3DF5}"/>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865917" y="870982"/>
            <a:ext cx="3257289" cy="2308324"/>
          </a:xfrm>
          <a:prstGeom prst="rect">
            <a:avLst/>
          </a:prstGeom>
        </p:spPr>
      </p:pic>
      <p:sp>
        <p:nvSpPr>
          <p:cNvPr id="8" name="Slide Number Placeholder 7">
            <a:extLst>
              <a:ext uri="{FF2B5EF4-FFF2-40B4-BE49-F238E27FC236}">
                <a16:creationId xmlns:a16="http://schemas.microsoft.com/office/drawing/2014/main" id="{753CC3C9-150D-8D43-9704-49E9B5FCB897}"/>
              </a:ext>
            </a:extLst>
          </p:cNvPr>
          <p:cNvSpPr>
            <a:spLocks noGrp="1"/>
          </p:cNvSpPr>
          <p:nvPr>
            <p:ph type="sldNum" sz="quarter" idx="12"/>
          </p:nvPr>
        </p:nvSpPr>
        <p:spPr/>
        <p:txBody>
          <a:bodyPr/>
          <a:lstStyle/>
          <a:p>
            <a:fld id="{7D2EA3D1-7FBA-4C0A-9645-AC1529584298}" type="slidenum">
              <a:rPr lang="en-IN" smtClean="0"/>
              <a:t>8</a:t>
            </a:fld>
            <a:r>
              <a:rPr lang="en-IN" dirty="0"/>
              <a:t>/14</a:t>
            </a:r>
          </a:p>
        </p:txBody>
      </p:sp>
    </p:spTree>
    <p:extLst>
      <p:ext uri="{BB962C8B-B14F-4D97-AF65-F5344CB8AC3E}">
        <p14:creationId xmlns:p14="http://schemas.microsoft.com/office/powerpoint/2010/main" val="35078926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19DAF-5E8F-C45C-4AC8-2E789BCCCD8A}"/>
              </a:ext>
            </a:extLst>
          </p:cNvPr>
          <p:cNvSpPr>
            <a:spLocks noGrp="1"/>
          </p:cNvSpPr>
          <p:nvPr>
            <p:ph type="title"/>
          </p:nvPr>
        </p:nvSpPr>
        <p:spPr>
          <a:xfrm>
            <a:off x="838195" y="-353615"/>
            <a:ext cx="10515600" cy="1325563"/>
          </a:xfrm>
        </p:spPr>
        <p:txBody>
          <a:bodyPr>
            <a:normAutofit/>
          </a:bodyPr>
          <a:lstStyle/>
          <a:p>
            <a:pPr algn="ctr"/>
            <a:r>
              <a:rPr lang="en-IN" sz="2800" b="1" dirty="0">
                <a:latin typeface="Arial" panose="020B0604020202020204" pitchFamily="34" charset="0"/>
                <a:cs typeface="Arial" panose="020B0604020202020204" pitchFamily="34" charset="0"/>
              </a:rPr>
              <a:t>Results</a:t>
            </a:r>
          </a:p>
        </p:txBody>
      </p:sp>
      <p:sp>
        <p:nvSpPr>
          <p:cNvPr id="5" name="Slide Number Placeholder 4">
            <a:extLst>
              <a:ext uri="{FF2B5EF4-FFF2-40B4-BE49-F238E27FC236}">
                <a16:creationId xmlns:a16="http://schemas.microsoft.com/office/drawing/2014/main" id="{34787222-0BF4-FE0C-A26B-7D7021E70C7D}"/>
              </a:ext>
            </a:extLst>
          </p:cNvPr>
          <p:cNvSpPr>
            <a:spLocks noGrp="1"/>
          </p:cNvSpPr>
          <p:nvPr>
            <p:ph type="sldNum" sz="quarter" idx="12"/>
          </p:nvPr>
        </p:nvSpPr>
        <p:spPr/>
        <p:txBody>
          <a:bodyPr/>
          <a:lstStyle/>
          <a:p>
            <a:fld id="{7D2EA3D1-7FBA-4C0A-9645-AC1529584298}" type="slidenum">
              <a:rPr lang="en-IN" smtClean="0"/>
              <a:t>9</a:t>
            </a:fld>
            <a:r>
              <a:rPr lang="en-IN" dirty="0"/>
              <a:t>/14</a:t>
            </a:r>
          </a:p>
        </p:txBody>
      </p:sp>
      <p:pic>
        <p:nvPicPr>
          <p:cNvPr id="8" name="Picture 7">
            <a:extLst>
              <a:ext uri="{FF2B5EF4-FFF2-40B4-BE49-F238E27FC236}">
                <a16:creationId xmlns:a16="http://schemas.microsoft.com/office/drawing/2014/main" id="{0954D1DE-25EB-BF13-BB37-6C55473BA4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490" y="1169377"/>
            <a:ext cx="10253010" cy="3938153"/>
          </a:xfrm>
          <a:prstGeom prst="rect">
            <a:avLst/>
          </a:prstGeom>
        </p:spPr>
      </p:pic>
      <p:sp>
        <p:nvSpPr>
          <p:cNvPr id="9" name="TextBox 8">
            <a:extLst>
              <a:ext uri="{FF2B5EF4-FFF2-40B4-BE49-F238E27FC236}">
                <a16:creationId xmlns:a16="http://schemas.microsoft.com/office/drawing/2014/main" id="{7F329514-B878-BD99-BF28-82A44FCBC04E}"/>
              </a:ext>
            </a:extLst>
          </p:cNvPr>
          <p:cNvSpPr txBox="1"/>
          <p:nvPr/>
        </p:nvSpPr>
        <p:spPr>
          <a:xfrm>
            <a:off x="969490" y="5340927"/>
            <a:ext cx="5026065" cy="877163"/>
          </a:xfrm>
          <a:prstGeom prst="rect">
            <a:avLst/>
          </a:prstGeom>
          <a:noFill/>
        </p:spPr>
        <p:txBody>
          <a:bodyPr wrap="square" rtlCol="0">
            <a:spAutoFit/>
          </a:bodyPr>
          <a:lstStyle/>
          <a:p>
            <a:r>
              <a:rPr lang="en-IN" sz="1700" dirty="0">
                <a:latin typeface="Arial" panose="020B0604020202020204" pitchFamily="34" charset="0"/>
                <a:cs typeface="Arial" panose="020B0604020202020204" pitchFamily="34" charset="0"/>
              </a:rPr>
              <a:t>Starting material – P2.5 (</a:t>
            </a:r>
            <a:r>
              <a:rPr lang="en-IN" sz="1600" dirty="0">
                <a:latin typeface="Arial" panose="020B0604020202020204" pitchFamily="34" charset="0"/>
                <a:cs typeface="Arial" panose="020B0604020202020204" pitchFamily="34" charset="0"/>
              </a:rPr>
              <a:t>X</a:t>
            </a:r>
            <a:r>
              <a:rPr lang="en-IN" sz="1600" baseline="-25000" dirty="0">
                <a:latin typeface="Arial" panose="020B0604020202020204" pitchFamily="34" charset="0"/>
                <a:cs typeface="Arial" panose="020B0604020202020204" pitchFamily="34" charset="0"/>
              </a:rPr>
              <a:t>H</a:t>
            </a:r>
            <a:r>
              <a:rPr lang="en-IN" sz="1600" baseline="-50000" dirty="0">
                <a:latin typeface="Arial" panose="020B0604020202020204" pitchFamily="34" charset="0"/>
                <a:cs typeface="Arial" panose="020B0604020202020204" pitchFamily="34" charset="0"/>
              </a:rPr>
              <a:t>2</a:t>
            </a:r>
            <a:r>
              <a:rPr lang="en-IN" sz="1600" baseline="-25000" dirty="0">
                <a:latin typeface="Arial" panose="020B0604020202020204" pitchFamily="34" charset="0"/>
                <a:cs typeface="Arial" panose="020B0604020202020204" pitchFamily="34" charset="0"/>
              </a:rPr>
              <a:t>O</a:t>
            </a:r>
            <a:r>
              <a:rPr lang="en-IN" sz="1600" dirty="0">
                <a:latin typeface="Arial" panose="020B0604020202020204" pitchFamily="34" charset="0"/>
                <a:cs typeface="Arial" panose="020B0604020202020204" pitchFamily="34" charset="0"/>
              </a:rPr>
              <a:t> = 0.86)</a:t>
            </a:r>
            <a:endParaRPr lang="en-IN" sz="1700" dirty="0">
              <a:latin typeface="Arial" panose="020B0604020202020204" pitchFamily="34" charset="0"/>
              <a:cs typeface="Arial" panose="020B0604020202020204" pitchFamily="34" charset="0"/>
            </a:endParaRPr>
          </a:p>
          <a:p>
            <a:r>
              <a:rPr lang="en-IN" sz="1700" dirty="0">
                <a:latin typeface="Arial" panose="020B0604020202020204" pitchFamily="34" charset="0"/>
                <a:cs typeface="Arial" panose="020B0604020202020204" pitchFamily="34" charset="0"/>
              </a:rPr>
              <a:t>CaO/Al</a:t>
            </a:r>
            <a:r>
              <a:rPr lang="en-IN" sz="1700" baseline="-25000" dirty="0">
                <a:latin typeface="Arial" panose="020B0604020202020204" pitchFamily="34" charset="0"/>
                <a:cs typeface="Arial" panose="020B0604020202020204" pitchFamily="34" charset="0"/>
              </a:rPr>
              <a:t>2</a:t>
            </a:r>
            <a:r>
              <a:rPr lang="en-IN" sz="1700" dirty="0">
                <a:latin typeface="Arial" panose="020B0604020202020204" pitchFamily="34" charset="0"/>
                <a:cs typeface="Arial" panose="020B0604020202020204" pitchFamily="34" charset="0"/>
              </a:rPr>
              <a:t>O</a:t>
            </a:r>
            <a:r>
              <a:rPr lang="en-IN" sz="1700" baseline="-25000" dirty="0">
                <a:latin typeface="Arial" panose="020B0604020202020204" pitchFamily="34" charset="0"/>
                <a:cs typeface="Arial" panose="020B0604020202020204" pitchFamily="34" charset="0"/>
              </a:rPr>
              <a:t>3</a:t>
            </a:r>
            <a:r>
              <a:rPr lang="en-IN" sz="1700" dirty="0">
                <a:latin typeface="Arial" panose="020B0604020202020204" pitchFamily="34" charset="0"/>
                <a:cs typeface="Arial" panose="020B0604020202020204" pitchFamily="34" charset="0"/>
              </a:rPr>
              <a:t> of Interstitial quench – 1.88</a:t>
            </a:r>
          </a:p>
          <a:p>
            <a:r>
              <a:rPr lang="en-IN" sz="1700" dirty="0">
                <a:latin typeface="Arial" panose="020B0604020202020204" pitchFamily="34" charset="0"/>
                <a:cs typeface="Arial" panose="020B0604020202020204" pitchFamily="34" charset="0"/>
              </a:rPr>
              <a:t>Al/Ti of Interstitial melt -  6.27</a:t>
            </a:r>
          </a:p>
        </p:txBody>
      </p:sp>
      <p:sp>
        <p:nvSpPr>
          <p:cNvPr id="10" name="TextBox 9">
            <a:extLst>
              <a:ext uri="{FF2B5EF4-FFF2-40B4-BE49-F238E27FC236}">
                <a16:creationId xmlns:a16="http://schemas.microsoft.com/office/drawing/2014/main" id="{F3865402-C133-0767-5B93-90CDCF38D3B6}"/>
              </a:ext>
            </a:extLst>
          </p:cNvPr>
          <p:cNvSpPr txBox="1"/>
          <p:nvPr/>
        </p:nvSpPr>
        <p:spPr>
          <a:xfrm>
            <a:off x="6109526" y="5347853"/>
            <a:ext cx="5026065" cy="923330"/>
          </a:xfrm>
          <a:prstGeom prst="rect">
            <a:avLst/>
          </a:prstGeom>
          <a:noFill/>
        </p:spPr>
        <p:txBody>
          <a:bodyPr wrap="square" rtlCol="0">
            <a:spAutoFit/>
          </a:bodyPr>
          <a:lstStyle/>
          <a:p>
            <a:r>
              <a:rPr lang="en-IN" sz="1700" dirty="0">
                <a:latin typeface="Arial" panose="020B0604020202020204" pitchFamily="34" charset="0"/>
                <a:cs typeface="Arial" panose="020B0604020202020204" pitchFamily="34" charset="0"/>
              </a:rPr>
              <a:t>Starting material – P5 </a:t>
            </a:r>
            <a:r>
              <a:rPr lang="en-IN" sz="2000" dirty="0">
                <a:latin typeface="Arial" panose="020B0604020202020204" pitchFamily="34" charset="0"/>
                <a:cs typeface="Arial" panose="020B0604020202020204" pitchFamily="34" charset="0"/>
              </a:rPr>
              <a:t>(</a:t>
            </a:r>
            <a:r>
              <a:rPr lang="en-IN" sz="1600" dirty="0">
                <a:latin typeface="Arial" panose="020B0604020202020204" pitchFamily="34" charset="0"/>
                <a:cs typeface="Arial" panose="020B0604020202020204" pitchFamily="34" charset="0"/>
              </a:rPr>
              <a:t>X</a:t>
            </a:r>
            <a:r>
              <a:rPr lang="en-IN" sz="1600" baseline="-25000" dirty="0">
                <a:latin typeface="Arial" panose="020B0604020202020204" pitchFamily="34" charset="0"/>
                <a:cs typeface="Arial" panose="020B0604020202020204" pitchFamily="34" charset="0"/>
              </a:rPr>
              <a:t>H</a:t>
            </a:r>
            <a:r>
              <a:rPr lang="en-IN" sz="1600" baseline="-50000" dirty="0">
                <a:latin typeface="Arial" panose="020B0604020202020204" pitchFamily="34" charset="0"/>
                <a:cs typeface="Arial" panose="020B0604020202020204" pitchFamily="34" charset="0"/>
              </a:rPr>
              <a:t>2</a:t>
            </a:r>
            <a:r>
              <a:rPr lang="en-IN" sz="1600" baseline="-25000" dirty="0">
                <a:latin typeface="Arial" panose="020B0604020202020204" pitchFamily="34" charset="0"/>
                <a:cs typeface="Arial" panose="020B0604020202020204" pitchFamily="34" charset="0"/>
              </a:rPr>
              <a:t>O</a:t>
            </a:r>
            <a:r>
              <a:rPr lang="en-IN" sz="1600" dirty="0">
                <a:latin typeface="Arial" panose="020B0604020202020204" pitchFamily="34" charset="0"/>
                <a:cs typeface="Arial" panose="020B0604020202020204" pitchFamily="34" charset="0"/>
              </a:rPr>
              <a:t> = 0.86)</a:t>
            </a:r>
            <a:endParaRPr lang="en-IN" sz="1700" dirty="0">
              <a:latin typeface="Arial" panose="020B0604020202020204" pitchFamily="34" charset="0"/>
              <a:cs typeface="Arial" panose="020B0604020202020204" pitchFamily="34" charset="0"/>
            </a:endParaRPr>
          </a:p>
          <a:p>
            <a:r>
              <a:rPr lang="en-IN" sz="1700" dirty="0">
                <a:latin typeface="Arial" panose="020B0604020202020204" pitchFamily="34" charset="0"/>
                <a:cs typeface="Arial" panose="020B0604020202020204" pitchFamily="34" charset="0"/>
              </a:rPr>
              <a:t>CaO/Al</a:t>
            </a:r>
            <a:r>
              <a:rPr lang="en-IN" sz="1700" baseline="-25000" dirty="0">
                <a:latin typeface="Arial" panose="020B0604020202020204" pitchFamily="34" charset="0"/>
                <a:cs typeface="Arial" panose="020B0604020202020204" pitchFamily="34" charset="0"/>
              </a:rPr>
              <a:t>2</a:t>
            </a:r>
            <a:r>
              <a:rPr lang="en-IN" sz="1700" dirty="0">
                <a:latin typeface="Arial" panose="020B0604020202020204" pitchFamily="34" charset="0"/>
                <a:cs typeface="Arial" panose="020B0604020202020204" pitchFamily="34" charset="0"/>
              </a:rPr>
              <a:t>O</a:t>
            </a:r>
            <a:r>
              <a:rPr lang="en-IN" sz="1700" baseline="-25000" dirty="0">
                <a:latin typeface="Arial" panose="020B0604020202020204" pitchFamily="34" charset="0"/>
                <a:cs typeface="Arial" panose="020B0604020202020204" pitchFamily="34" charset="0"/>
              </a:rPr>
              <a:t>3</a:t>
            </a:r>
            <a:r>
              <a:rPr lang="en-IN" sz="1700" dirty="0">
                <a:latin typeface="Arial" panose="020B0604020202020204" pitchFamily="34" charset="0"/>
                <a:cs typeface="Arial" panose="020B0604020202020204" pitchFamily="34" charset="0"/>
              </a:rPr>
              <a:t> of quenched melt – 1.10</a:t>
            </a:r>
          </a:p>
          <a:p>
            <a:r>
              <a:rPr lang="en-IN" sz="1700" dirty="0">
                <a:latin typeface="Arial" panose="020B0604020202020204" pitchFamily="34" charset="0"/>
                <a:cs typeface="Arial" panose="020B0604020202020204" pitchFamily="34" charset="0"/>
              </a:rPr>
              <a:t>Al/Ti quenched melt -  12.86</a:t>
            </a:r>
          </a:p>
        </p:txBody>
      </p:sp>
    </p:spTree>
    <p:extLst>
      <p:ext uri="{BB962C8B-B14F-4D97-AF65-F5344CB8AC3E}">
        <p14:creationId xmlns:p14="http://schemas.microsoft.com/office/powerpoint/2010/main" val="37100579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TotalTime>
  <Words>2760</Words>
  <Application>Microsoft Office PowerPoint</Application>
  <PresentationFormat>Widescreen</PresentationFormat>
  <Paragraphs>332</Paragraphs>
  <Slides>16</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Calibri Light</vt:lpstr>
      <vt:lpstr>Times New Roman</vt:lpstr>
      <vt:lpstr>Office Theme</vt:lpstr>
      <vt:lpstr>PowerPoint Presentation</vt:lpstr>
      <vt:lpstr>Does the Plume model explain the generation of komatiite?</vt:lpstr>
      <vt:lpstr>Early Earth plate tectonics</vt:lpstr>
      <vt:lpstr>Volatiles in early Earth</vt:lpstr>
      <vt:lpstr>Previous experiments</vt:lpstr>
      <vt:lpstr>Solubility of CO2 and H2O during magma ocean solidification</vt:lpstr>
      <vt:lpstr>Objectives</vt:lpstr>
      <vt:lpstr>Experiments</vt:lpstr>
      <vt:lpstr>Results</vt:lpstr>
      <vt:lpstr>PowerPoint Presentation</vt:lpstr>
      <vt:lpstr> </vt:lpstr>
      <vt:lpstr>PowerPoint Presentation</vt:lpstr>
      <vt:lpstr>PowerPoint Presentation</vt:lpstr>
      <vt:lpstr>PowerPoint Presentation</vt:lpstr>
      <vt:lpstr>PowerPoint Presentation</vt:lpstr>
      <vt:lpstr>Komatiites and their 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sagnik sarkar</dc:creator>
  <cp:lastModifiedBy>sagnik sarkar</cp:lastModifiedBy>
  <cp:revision>1</cp:revision>
  <dcterms:created xsi:type="dcterms:W3CDTF">2025-11-17T16:58:40Z</dcterms:created>
  <dcterms:modified xsi:type="dcterms:W3CDTF">2025-11-17T17:12:49Z</dcterms:modified>
</cp:coreProperties>
</file>