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34"/>
  </p:notesMasterIdLst>
  <p:sldIdLst>
    <p:sldId id="379" r:id="rId2"/>
    <p:sldId id="486" r:id="rId3"/>
    <p:sldId id="488" r:id="rId4"/>
    <p:sldId id="551" r:id="rId5"/>
    <p:sldId id="387" r:id="rId6"/>
    <p:sldId id="393" r:id="rId7"/>
    <p:sldId id="531" r:id="rId8"/>
    <p:sldId id="378" r:id="rId9"/>
    <p:sldId id="444" r:id="rId10"/>
    <p:sldId id="524" r:id="rId11"/>
    <p:sldId id="516" r:id="rId12"/>
    <p:sldId id="532" r:id="rId13"/>
    <p:sldId id="533" r:id="rId14"/>
    <p:sldId id="534" r:id="rId15"/>
    <p:sldId id="319" r:id="rId16"/>
    <p:sldId id="271" r:id="rId17"/>
    <p:sldId id="290" r:id="rId18"/>
    <p:sldId id="1598" r:id="rId19"/>
    <p:sldId id="288" r:id="rId20"/>
    <p:sldId id="293" r:id="rId21"/>
    <p:sldId id="280" r:id="rId22"/>
    <p:sldId id="289" r:id="rId23"/>
    <p:sldId id="566" r:id="rId24"/>
    <p:sldId id="553" r:id="rId25"/>
    <p:sldId id="554" r:id="rId26"/>
    <p:sldId id="547" r:id="rId27"/>
    <p:sldId id="555" r:id="rId28"/>
    <p:sldId id="548" r:id="rId29"/>
    <p:sldId id="503" r:id="rId30"/>
    <p:sldId id="497" r:id="rId31"/>
    <p:sldId id="256" r:id="rId32"/>
    <p:sldId id="159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95900"/>
    <a:srgbClr val="26003B"/>
    <a:srgbClr val="93809D"/>
    <a:srgbClr val="FDB913"/>
    <a:srgbClr val="55C5E9"/>
    <a:srgbClr val="FFFFFF"/>
    <a:srgbClr val="002D62"/>
    <a:srgbClr val="666666"/>
    <a:srgbClr val="9A9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6619" autoAdjust="0"/>
  </p:normalViewPr>
  <p:slideViewPr>
    <p:cSldViewPr snapToGrid="0">
      <p:cViewPr varScale="1">
        <p:scale>
          <a:sx n="58" d="100"/>
          <a:sy n="58" d="100"/>
        </p:scale>
        <p:origin x="9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F7E2D-7B8F-4F80-BF99-5B46D35C2FAD}" type="datetimeFigureOut">
              <a:rPr lang="en-ZA" smtClean="0"/>
              <a:t>2024/11/21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46900-4EDF-44E7-B007-0B5AD608C12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46554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907" y="192742"/>
            <a:ext cx="11806186" cy="647251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0022541" y="4720197"/>
            <a:ext cx="1757083" cy="17612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6682" y="4684290"/>
            <a:ext cx="1833843" cy="18379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48235" y="4720197"/>
            <a:ext cx="9413501" cy="17612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0311" y="4980501"/>
            <a:ext cx="8716418" cy="450338"/>
          </a:xfrm>
        </p:spPr>
        <p:txBody>
          <a:bodyPr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="1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presentation title</a:t>
            </a:r>
            <a:endParaRPr lang="en-Z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0311" y="5439804"/>
            <a:ext cx="8716418" cy="277906"/>
          </a:xfrm>
        </p:spPr>
        <p:txBody>
          <a:bodyPr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50888" y="5986979"/>
            <a:ext cx="4583112" cy="306245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800" b="1" cap="none" spc="-30" baseline="0" smtClean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65100" lvl="0" indent="-1651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Add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78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8300" y="195750"/>
            <a:ext cx="11452225" cy="720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8589" y="6361113"/>
            <a:ext cx="9000000" cy="215900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en-GB" sz="1000" b="0" i="0" u="none" strike="noStrike" spc="0" baseline="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165100" marR="0" lvl="0" indent="-1651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93533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300" y="195750"/>
            <a:ext cx="11452225" cy="720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8300" y="933680"/>
            <a:ext cx="11452225" cy="33473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8588" y="6361113"/>
            <a:ext cx="9000000" cy="215900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en-GB" sz="1000" b="0" i="0" u="none" strike="noStrike" spc="0" baseline="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165100" marR="0" lvl="0" indent="-1651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Footnote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155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300" y="195750"/>
            <a:ext cx="11452225" cy="720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baseline="0" dirty="0"/>
            </a:lvl1pPr>
          </a:lstStyle>
          <a:p>
            <a:pPr lvl="0"/>
            <a:r>
              <a:rPr lang="en-US" dirty="0"/>
              <a:t>4 contacts with short description</a:t>
            </a:r>
            <a:endParaRPr lang="en-Z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368300" y="1701975"/>
            <a:ext cx="1505323" cy="1416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43" hasCustomPrompt="1"/>
          </p:nvPr>
        </p:nvSpPr>
        <p:spPr>
          <a:xfrm>
            <a:off x="2044700" y="1701976"/>
            <a:ext cx="3863041" cy="270259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ZA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44" hasCustomPrompt="1"/>
          </p:nvPr>
        </p:nvSpPr>
        <p:spPr>
          <a:xfrm>
            <a:off x="2044700" y="1972235"/>
            <a:ext cx="3863041" cy="197223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94" name="Text Placeholder 14"/>
          <p:cNvSpPr>
            <a:spLocks noGrp="1"/>
          </p:cNvSpPr>
          <p:nvPr>
            <p:ph type="body" sz="quarter" idx="45" hasCustomPrompt="1"/>
          </p:nvPr>
        </p:nvSpPr>
        <p:spPr>
          <a:xfrm>
            <a:off x="2044700" y="2212777"/>
            <a:ext cx="3863041" cy="154343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copy</a:t>
            </a:r>
            <a:endParaRPr lang="en-ZA" dirty="0"/>
          </a:p>
        </p:txBody>
      </p:sp>
      <p:sp>
        <p:nvSpPr>
          <p:cNvPr id="114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281084" y="1701975"/>
            <a:ext cx="1505323" cy="1416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115" name="Text Placeholder 14"/>
          <p:cNvSpPr>
            <a:spLocks noGrp="1"/>
          </p:cNvSpPr>
          <p:nvPr>
            <p:ph type="body" sz="quarter" idx="47" hasCustomPrompt="1"/>
          </p:nvPr>
        </p:nvSpPr>
        <p:spPr>
          <a:xfrm>
            <a:off x="7957484" y="1701976"/>
            <a:ext cx="3863041" cy="270259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ZA" dirty="0"/>
          </a:p>
        </p:txBody>
      </p:sp>
      <p:sp>
        <p:nvSpPr>
          <p:cNvPr id="116" name="Text Placeholder 14"/>
          <p:cNvSpPr>
            <a:spLocks noGrp="1"/>
          </p:cNvSpPr>
          <p:nvPr>
            <p:ph type="body" sz="quarter" idx="48" hasCustomPrompt="1"/>
          </p:nvPr>
        </p:nvSpPr>
        <p:spPr>
          <a:xfrm>
            <a:off x="7957484" y="1972235"/>
            <a:ext cx="3863041" cy="197223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117" name="Text Placeholder 14"/>
          <p:cNvSpPr>
            <a:spLocks noGrp="1"/>
          </p:cNvSpPr>
          <p:nvPr>
            <p:ph type="body" sz="quarter" idx="49" hasCustomPrompt="1"/>
          </p:nvPr>
        </p:nvSpPr>
        <p:spPr>
          <a:xfrm>
            <a:off x="7957484" y="2212777"/>
            <a:ext cx="3863041" cy="154343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copy</a:t>
            </a:r>
            <a:endParaRPr lang="en-ZA" dirty="0"/>
          </a:p>
        </p:txBody>
      </p:sp>
      <p:sp>
        <p:nvSpPr>
          <p:cNvPr id="118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368300" y="3930637"/>
            <a:ext cx="1505323" cy="1416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119" name="Text Placeholder 14"/>
          <p:cNvSpPr>
            <a:spLocks noGrp="1"/>
          </p:cNvSpPr>
          <p:nvPr>
            <p:ph type="body" sz="quarter" idx="51" hasCustomPrompt="1"/>
          </p:nvPr>
        </p:nvSpPr>
        <p:spPr>
          <a:xfrm>
            <a:off x="2044700" y="3930637"/>
            <a:ext cx="3863041" cy="270259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ZA" dirty="0"/>
          </a:p>
        </p:txBody>
      </p:sp>
      <p:sp>
        <p:nvSpPr>
          <p:cNvPr id="120" name="Text Placeholder 14"/>
          <p:cNvSpPr>
            <a:spLocks noGrp="1"/>
          </p:cNvSpPr>
          <p:nvPr>
            <p:ph type="body" sz="quarter" idx="52" hasCustomPrompt="1"/>
          </p:nvPr>
        </p:nvSpPr>
        <p:spPr>
          <a:xfrm>
            <a:off x="2044700" y="4200897"/>
            <a:ext cx="3863041" cy="197223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121" name="Text Placeholder 14"/>
          <p:cNvSpPr>
            <a:spLocks noGrp="1"/>
          </p:cNvSpPr>
          <p:nvPr>
            <p:ph type="body" sz="quarter" idx="53" hasCustomPrompt="1"/>
          </p:nvPr>
        </p:nvSpPr>
        <p:spPr>
          <a:xfrm>
            <a:off x="2044700" y="4441439"/>
            <a:ext cx="3863041" cy="154343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copy</a:t>
            </a:r>
            <a:endParaRPr lang="en-ZA" dirty="0"/>
          </a:p>
        </p:txBody>
      </p:sp>
      <p:sp>
        <p:nvSpPr>
          <p:cNvPr id="122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6281084" y="3930637"/>
            <a:ext cx="1505323" cy="1416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123" name="Text Placeholder 14"/>
          <p:cNvSpPr>
            <a:spLocks noGrp="1"/>
          </p:cNvSpPr>
          <p:nvPr>
            <p:ph type="body" sz="quarter" idx="55" hasCustomPrompt="1"/>
          </p:nvPr>
        </p:nvSpPr>
        <p:spPr>
          <a:xfrm>
            <a:off x="7957484" y="3930637"/>
            <a:ext cx="3863041" cy="270259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ZA" dirty="0"/>
          </a:p>
        </p:txBody>
      </p:sp>
      <p:sp>
        <p:nvSpPr>
          <p:cNvPr id="124" name="Text Placeholder 14"/>
          <p:cNvSpPr>
            <a:spLocks noGrp="1"/>
          </p:cNvSpPr>
          <p:nvPr>
            <p:ph type="body" sz="quarter" idx="56" hasCustomPrompt="1"/>
          </p:nvPr>
        </p:nvSpPr>
        <p:spPr>
          <a:xfrm>
            <a:off x="7957484" y="4200897"/>
            <a:ext cx="3863041" cy="197223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125" name="Text Placeholder 14"/>
          <p:cNvSpPr>
            <a:spLocks noGrp="1"/>
          </p:cNvSpPr>
          <p:nvPr>
            <p:ph type="body" sz="quarter" idx="57" hasCustomPrompt="1"/>
          </p:nvPr>
        </p:nvSpPr>
        <p:spPr>
          <a:xfrm>
            <a:off x="7957484" y="4441439"/>
            <a:ext cx="3863041" cy="154343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copy</a:t>
            </a:r>
            <a:endParaRPr lang="en-ZA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8300" y="933680"/>
            <a:ext cx="11452225" cy="33473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8588" y="6361113"/>
            <a:ext cx="9000000" cy="215900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en-GB" sz="1000" b="0" i="0" u="none" strike="noStrike" spc="0" baseline="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165100" marR="0" lvl="0" indent="-1651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Footnote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817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300" y="195750"/>
            <a:ext cx="11452225" cy="720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baseline="0" dirty="0"/>
            </a:lvl1pPr>
          </a:lstStyle>
          <a:p>
            <a:pPr lvl="0"/>
            <a:r>
              <a:rPr lang="en-US" dirty="0"/>
              <a:t>2 contacts with long description</a:t>
            </a:r>
            <a:endParaRPr lang="en-Z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368300" y="1701975"/>
            <a:ext cx="1505323" cy="1416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43" hasCustomPrompt="1"/>
          </p:nvPr>
        </p:nvSpPr>
        <p:spPr>
          <a:xfrm>
            <a:off x="2044700" y="1701976"/>
            <a:ext cx="3863041" cy="270259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ZA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44" hasCustomPrompt="1"/>
          </p:nvPr>
        </p:nvSpPr>
        <p:spPr>
          <a:xfrm>
            <a:off x="2044700" y="1972235"/>
            <a:ext cx="3863041" cy="197223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94" name="Text Placeholder 14"/>
          <p:cNvSpPr>
            <a:spLocks noGrp="1"/>
          </p:cNvSpPr>
          <p:nvPr>
            <p:ph type="body" sz="quarter" idx="45" hasCustomPrompt="1"/>
          </p:nvPr>
        </p:nvSpPr>
        <p:spPr>
          <a:xfrm>
            <a:off x="2044700" y="2212776"/>
            <a:ext cx="3863041" cy="3772099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copy</a:t>
            </a:r>
            <a:endParaRPr lang="en-ZA" dirty="0"/>
          </a:p>
        </p:txBody>
      </p:sp>
      <p:sp>
        <p:nvSpPr>
          <p:cNvPr id="114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281084" y="1701975"/>
            <a:ext cx="1505323" cy="1416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115" name="Text Placeholder 14"/>
          <p:cNvSpPr>
            <a:spLocks noGrp="1"/>
          </p:cNvSpPr>
          <p:nvPr>
            <p:ph type="body" sz="quarter" idx="47" hasCustomPrompt="1"/>
          </p:nvPr>
        </p:nvSpPr>
        <p:spPr>
          <a:xfrm>
            <a:off x="7957484" y="1701976"/>
            <a:ext cx="3863041" cy="270259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ZA" dirty="0"/>
          </a:p>
        </p:txBody>
      </p:sp>
      <p:sp>
        <p:nvSpPr>
          <p:cNvPr id="116" name="Text Placeholder 14"/>
          <p:cNvSpPr>
            <a:spLocks noGrp="1"/>
          </p:cNvSpPr>
          <p:nvPr>
            <p:ph type="body" sz="quarter" idx="48" hasCustomPrompt="1"/>
          </p:nvPr>
        </p:nvSpPr>
        <p:spPr>
          <a:xfrm>
            <a:off x="7957484" y="1972235"/>
            <a:ext cx="3863041" cy="197223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117" name="Text Placeholder 14"/>
          <p:cNvSpPr>
            <a:spLocks noGrp="1"/>
          </p:cNvSpPr>
          <p:nvPr>
            <p:ph type="body" sz="quarter" idx="49" hasCustomPrompt="1"/>
          </p:nvPr>
        </p:nvSpPr>
        <p:spPr>
          <a:xfrm>
            <a:off x="7957484" y="2212776"/>
            <a:ext cx="3863041" cy="3772099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copy</a:t>
            </a:r>
            <a:endParaRPr lang="en-ZA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8300" y="933680"/>
            <a:ext cx="11452225" cy="33473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8588" y="6361113"/>
            <a:ext cx="9000000" cy="215900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en-GB" sz="1000" b="0" i="0" u="none" strike="noStrike" spc="0" baseline="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165100" marR="0" lvl="0" indent="-1651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Footnote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130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300" y="195750"/>
            <a:ext cx="11452225" cy="720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8588" y="6361113"/>
            <a:ext cx="9000000" cy="215900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en-GB" sz="1000" b="0" i="0" u="none" strike="noStrike" spc="0" baseline="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165100" marR="0" lvl="0" indent="-1651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Footnote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739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8300" y="1674624"/>
            <a:ext cx="5530475" cy="4310251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300" y="195750"/>
            <a:ext cx="11452225" cy="720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90049" y="1674624"/>
            <a:ext cx="5530475" cy="4310251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8300" y="1272142"/>
            <a:ext cx="5530475" cy="33473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90048" y="1272142"/>
            <a:ext cx="5530475" cy="33473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8588" y="6361113"/>
            <a:ext cx="9000000" cy="215900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en-GB" sz="1000" b="0" i="0" u="none" strike="noStrike" spc="0" baseline="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165100" marR="0" lvl="0" indent="-1651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Footnote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9679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8300" y="1703294"/>
            <a:ext cx="3701675" cy="4281581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300" y="195747"/>
            <a:ext cx="11452225" cy="720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243575" y="1703294"/>
            <a:ext cx="3701675" cy="4281581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118849" y="1703294"/>
            <a:ext cx="3701675" cy="4281581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8300" y="1272142"/>
            <a:ext cx="3701675" cy="33473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243575" y="1272142"/>
            <a:ext cx="3701675" cy="33473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118848" y="1272142"/>
            <a:ext cx="3701675" cy="33473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8588" y="6361113"/>
            <a:ext cx="9000000" cy="215900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en-GB" sz="1000" b="0" i="0" u="none" strike="noStrike" spc="0" baseline="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165100" marR="0" lvl="0" indent="-1651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Footnote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022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8300" y="1277378"/>
            <a:ext cx="5592849" cy="4707497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300" y="195750"/>
            <a:ext cx="11452225" cy="720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227296" y="1268413"/>
            <a:ext cx="5593229" cy="47164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8588" y="6361113"/>
            <a:ext cx="9000000" cy="215900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en-GB" sz="1000" b="0" i="0" u="none" strike="noStrike" spc="0" baseline="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165100" marR="0" lvl="0" indent="-1651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Footnote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270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8300" y="3378200"/>
            <a:ext cx="5592849" cy="2606675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300" y="195750"/>
            <a:ext cx="11452225" cy="720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68300" y="1277378"/>
            <a:ext cx="5593229" cy="19478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227296" y="1277378"/>
            <a:ext cx="5592849" cy="2606675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227296" y="4037013"/>
            <a:ext cx="5593229" cy="19478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58588" y="6361113"/>
            <a:ext cx="9000000" cy="215900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en-GB" sz="1000" b="0" i="0" u="none" strike="noStrike" spc="0" baseline="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165100" marR="0" lvl="0" indent="-1651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Footnote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6121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8301" y="3440672"/>
            <a:ext cx="3620748" cy="2544203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300" y="195747"/>
            <a:ext cx="11452225" cy="720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68301" y="1268413"/>
            <a:ext cx="3620994" cy="20106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1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83916" y="3440672"/>
            <a:ext cx="3620748" cy="2544203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3916" y="1268413"/>
            <a:ext cx="3620994" cy="20106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1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199531" y="3440672"/>
            <a:ext cx="3620748" cy="2544203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199531" y="1268413"/>
            <a:ext cx="3620994" cy="20106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en-ZA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58588" y="6361113"/>
            <a:ext cx="9000000" cy="215900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en-GB" sz="1000" b="0" i="0" u="none" strike="noStrike" spc="0" baseline="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165100" marR="0" lvl="0" indent="-1651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Footnote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31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t="8782" b="8782"/>
          <a:stretch/>
        </p:blipFill>
        <p:spPr>
          <a:xfrm>
            <a:off x="192907" y="192742"/>
            <a:ext cx="11806186" cy="647251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48235" y="4720197"/>
            <a:ext cx="9413501" cy="1761285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0311" y="4980501"/>
            <a:ext cx="8716418" cy="450338"/>
          </a:xfrm>
        </p:spPr>
        <p:txBody>
          <a:bodyPr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presentation title</a:t>
            </a:r>
            <a:endParaRPr lang="en-Z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0311" y="5439804"/>
            <a:ext cx="8716418" cy="277906"/>
          </a:xfrm>
        </p:spPr>
        <p:txBody>
          <a:bodyPr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50888" y="5986979"/>
            <a:ext cx="4583112" cy="306245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800" b="1" cap="none" spc="-30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65100" lvl="0" indent="-1651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Add date</a:t>
            </a:r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0022541" y="4720197"/>
            <a:ext cx="1757083" cy="17612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6682" y="4684290"/>
            <a:ext cx="1833843" cy="18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8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8300" y="1268413"/>
            <a:ext cx="11452225" cy="4388316"/>
          </a:xfrm>
        </p:spPr>
        <p:txBody>
          <a:bodyPr/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8300" y="195750"/>
            <a:ext cx="11452225" cy="720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8300" y="5814829"/>
            <a:ext cx="11452225" cy="268661"/>
          </a:xfrm>
        </p:spPr>
        <p:txBody>
          <a:bodyPr anchor="b"/>
          <a:lstStyle>
            <a:lvl1pPr marL="0" indent="0">
              <a:buNone/>
              <a:defRPr sz="9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footnote/source</a:t>
            </a:r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8588" y="6361113"/>
            <a:ext cx="9000000" cy="215900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buNone/>
              <a:defRPr lang="en-GB" sz="1000" b="0" i="0" u="none" strike="noStrike" spc="0" baseline="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165100" marR="0" lvl="0" indent="-1651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Footnote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029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74A7F-66B8-E54E-8663-9934A3B67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80F3F9-342A-3E4A-9DDA-AE8D3F92A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70B98-FE9A-F541-AF39-3EFB7FCBF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E2C6-BE79-CB43-8C1D-D0664935C66C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34A74-BA21-1D43-98F2-B781A44C5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2A6E5-B982-B447-85DA-89C4CE60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3D33-B156-324C-819A-B57A87279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31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E86E61-8033-4992-A0F7-EBE9A6661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FDDD58-47E5-4C05-887B-C590FD740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FF9BE5-96D2-4465-92FB-AC3598B2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ACA2-CDDD-433B-805D-3CBCB963D395}" type="datetimeFigureOut">
              <a:rPr lang="fr-FR" smtClean="0"/>
              <a:t>21/11/2024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47835C-EF1A-4727-8411-11CC12C1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9C94E5-FD32-4B99-9B25-DE5DEAB1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8F3B-EB75-4D69-B354-202DF5C736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5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2907" y="192742"/>
            <a:ext cx="11806186" cy="647251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0311" y="4980501"/>
            <a:ext cx="8716418" cy="450338"/>
          </a:xfrm>
        </p:spPr>
        <p:txBody>
          <a:bodyPr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presentation title</a:t>
            </a:r>
            <a:endParaRPr lang="en-Z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0311" y="5439804"/>
            <a:ext cx="8716418" cy="277906"/>
          </a:xfrm>
        </p:spPr>
        <p:txBody>
          <a:bodyPr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50888" y="5986979"/>
            <a:ext cx="4583112" cy="306245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800" b="1" cap="none" spc="-30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65100" lvl="0" indent="-1651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Add date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9070" y="4969764"/>
            <a:ext cx="1266509" cy="12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4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0311" y="4980501"/>
            <a:ext cx="8716418" cy="450338"/>
          </a:xfrm>
        </p:spPr>
        <p:txBody>
          <a:bodyPr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="1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presentation title</a:t>
            </a:r>
            <a:endParaRPr lang="en-Z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0311" y="5439804"/>
            <a:ext cx="8716418" cy="277906"/>
          </a:xfrm>
        </p:spPr>
        <p:txBody>
          <a:bodyPr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50888" y="5986979"/>
            <a:ext cx="4583112" cy="306245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800" b="1" cap="none" spc="-30" baseline="0" smtClean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65100" lvl="0" indent="-1651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Add date</a:t>
            </a:r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0022541" y="4720197"/>
            <a:ext cx="1757083" cy="17612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6682" y="4684290"/>
            <a:ext cx="1833843" cy="18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6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2907" y="192742"/>
            <a:ext cx="11806186" cy="647251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394821" y="3173508"/>
            <a:ext cx="1140235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94821" y="2453901"/>
            <a:ext cx="7359650" cy="450338"/>
          </a:xfrm>
        </p:spPr>
        <p:txBody>
          <a:bodyPr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divider title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9070" y="4969764"/>
            <a:ext cx="1266509" cy="12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1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2907" y="192742"/>
            <a:ext cx="11806186" cy="647251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394821" y="3173508"/>
            <a:ext cx="1140235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4821" y="2453901"/>
            <a:ext cx="7359650" cy="450338"/>
          </a:xfrm>
        </p:spPr>
        <p:txBody>
          <a:bodyPr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divider title</a:t>
            </a:r>
            <a:endParaRPr lang="en-Z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022541" y="4720197"/>
            <a:ext cx="1757083" cy="17612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6682" y="4684290"/>
            <a:ext cx="1833843" cy="18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2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31694" y="1102659"/>
            <a:ext cx="11600330" cy="107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Rectangle 2"/>
          <p:cNvSpPr/>
          <p:nvPr userDrawn="1"/>
        </p:nvSpPr>
        <p:spPr>
          <a:xfrm>
            <a:off x="331694" y="896471"/>
            <a:ext cx="11600330" cy="20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7319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31694" y="1102659"/>
            <a:ext cx="11600330" cy="107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Rectangle 2"/>
          <p:cNvSpPr/>
          <p:nvPr userDrawn="1"/>
        </p:nvSpPr>
        <p:spPr>
          <a:xfrm>
            <a:off x="331694" y="896471"/>
            <a:ext cx="11600330" cy="20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4903" y="6186557"/>
            <a:ext cx="508838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5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31694" y="1102659"/>
            <a:ext cx="11600330" cy="107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Rectangle 2"/>
          <p:cNvSpPr/>
          <p:nvPr userDrawn="1"/>
        </p:nvSpPr>
        <p:spPr>
          <a:xfrm>
            <a:off x="331694" y="896471"/>
            <a:ext cx="11600330" cy="20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476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197225"/>
            <a:ext cx="11460525" cy="72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1268413"/>
            <a:ext cx="11452225" cy="471646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Add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784541" y="6360871"/>
            <a:ext cx="49306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0" u="none" strike="noStrike" kern="1200" spc="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      </a:t>
            </a:r>
            <a:fld id="{B85E10F6-AA81-46B5-AAF7-516B34FC585A}" type="slidenum">
              <a:rPr lang="en-US" sz="1000" b="1" i="0" u="none" strike="noStrike" kern="1200" spc="0" baseline="0" smtClean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ZA" sz="1000" b="1" spc="0" baseline="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368300" y="6203579"/>
            <a:ext cx="1089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494903" y="6186557"/>
            <a:ext cx="508838" cy="5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9" r:id="rId2"/>
    <p:sldLayoutId id="2147483722" r:id="rId3"/>
    <p:sldLayoutId id="2147483727" r:id="rId4"/>
    <p:sldLayoutId id="2147483724" r:id="rId5"/>
    <p:sldLayoutId id="2147483725" r:id="rId6"/>
    <p:sldLayoutId id="2147483650" r:id="rId7"/>
    <p:sldLayoutId id="2147483721" r:id="rId8"/>
    <p:sldLayoutId id="2147483720" r:id="rId9"/>
    <p:sldLayoutId id="2147483664" r:id="rId10"/>
    <p:sldLayoutId id="2147483711" r:id="rId11"/>
    <p:sldLayoutId id="2147483713" r:id="rId12"/>
    <p:sldLayoutId id="2147483714" r:id="rId13"/>
    <p:sldLayoutId id="2147483663" r:id="rId14"/>
    <p:sldLayoutId id="2147483715" r:id="rId15"/>
    <p:sldLayoutId id="2147483716" r:id="rId16"/>
    <p:sldLayoutId id="2147483717" r:id="rId17"/>
    <p:sldLayoutId id="2147483728" r:id="rId18"/>
    <p:sldLayoutId id="2147483718" r:id="rId19"/>
    <p:sldLayoutId id="2147483709" r:id="rId20"/>
    <p:sldLayoutId id="2147483729" r:id="rId21"/>
    <p:sldLayoutId id="214748373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65100" indent="-165100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38138" indent="-182563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0225" indent="-182563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76275" indent="-15557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325" indent="-13652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70" userDrawn="1">
          <p15:clr>
            <a:srgbClr val="F26B43"/>
          </p15:clr>
        </p15:guide>
        <p15:guide id="2" pos="232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0.png"/><Relationship Id="rId5" Type="http://schemas.openxmlformats.org/officeDocument/2006/relationships/image" Target="../media/image46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6.jpeg"/><Relationship Id="rId7" Type="http://schemas.openxmlformats.org/officeDocument/2006/relationships/image" Target="../media/image6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68.png"/><Relationship Id="rId4" Type="http://schemas.openxmlformats.org/officeDocument/2006/relationships/image" Target="../media/image57.jpeg"/><Relationship Id="rId9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119963"/>
            <a:ext cx="122807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Modelling the   infectiousness of   Influenza virus, mycobacterium tuberculosis and Covid-</a:t>
            </a:r>
            <a:r>
              <a:rPr lang="en-US" sz="3200" b="1" dirty="0" err="1"/>
              <a:t>sars</a:t>
            </a:r>
            <a:r>
              <a:rPr lang="en-US" sz="3200" b="1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19244" y="1673748"/>
            <a:ext cx="11042248" cy="385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Emmanuel Igumbor*, </a:t>
            </a:r>
            <a:r>
              <a:rPr lang="en-US" sz="2000" b="1" dirty="0" err="1"/>
              <a:t>Mbolahasina</a:t>
            </a:r>
            <a:r>
              <a:rPr lang="en-US" sz="2000" b="1" dirty="0"/>
              <a:t> </a:t>
            </a:r>
            <a:r>
              <a:rPr lang="en-US" sz="2000" b="1" dirty="0" err="1"/>
              <a:t>Ralijaona</a:t>
            </a:r>
            <a:r>
              <a:rPr lang="en-US" sz="2000" b="1" dirty="0"/>
              <a:t> and Simon Connell</a:t>
            </a:r>
            <a:endParaRPr lang="en-US" sz="2000" b="1" baseline="30000" dirty="0"/>
          </a:p>
          <a:p>
            <a:pPr algn="just"/>
            <a:endParaRPr lang="en-US" sz="2000" b="1" baseline="30000" dirty="0"/>
          </a:p>
          <a:p>
            <a:pPr algn="just"/>
            <a:endParaRPr lang="en-ZA" sz="2000" b="1" dirty="0"/>
          </a:p>
          <a:p>
            <a:pPr algn="ctr"/>
            <a:r>
              <a:rPr lang="en-US" sz="2000" b="1" dirty="0"/>
              <a:t>Department of Mechanical Engineering Science, University of Johannesburg, Auckland Park Johannesburg, South Africa</a:t>
            </a:r>
            <a:endParaRPr lang="en-ZA" sz="2000" b="1" dirty="0"/>
          </a:p>
          <a:p>
            <a:pPr algn="ctr"/>
            <a:endParaRPr lang="en-ZA" sz="2000" b="1" dirty="0"/>
          </a:p>
          <a:p>
            <a:pPr algn="just"/>
            <a:endParaRPr lang="en-ZA" sz="2000" b="1" dirty="0"/>
          </a:p>
          <a:p>
            <a:pPr algn="ctr"/>
            <a:endParaRPr lang="en-ZA" sz="2000" b="1" dirty="0"/>
          </a:p>
          <a:p>
            <a:pPr algn="ctr"/>
            <a:r>
              <a:rPr lang="en-ZA" sz="2000" b="1" dirty="0"/>
              <a:t>Kennedy </a:t>
            </a:r>
            <a:r>
              <a:rPr lang="en-ZA" sz="2000" b="1" dirty="0" err="1"/>
              <a:t>Otwombe</a:t>
            </a:r>
            <a:r>
              <a:rPr lang="en-ZA" sz="2000" b="1" dirty="0"/>
              <a:t> and Neil Martinson</a:t>
            </a:r>
          </a:p>
          <a:p>
            <a:pPr algn="just"/>
            <a:endParaRPr lang="en-US" sz="2000" b="1" baseline="30000" dirty="0"/>
          </a:p>
          <a:p>
            <a:pPr algn="ctr"/>
            <a:r>
              <a:rPr lang="en-US" sz="2000" b="1" dirty="0"/>
              <a:t>Perinatal HIV Research Unit Chris Hani </a:t>
            </a:r>
            <a:r>
              <a:rPr lang="en-US" sz="2000" b="1" dirty="0" err="1"/>
              <a:t>Baragwanath</a:t>
            </a:r>
            <a:r>
              <a:rPr lang="en-US" sz="2000" b="1" dirty="0"/>
              <a:t> Hospital </a:t>
            </a:r>
            <a:r>
              <a:rPr lang="en-US" sz="2000" b="1" dirty="0" err="1"/>
              <a:t>Diepkloof</a:t>
            </a:r>
            <a:r>
              <a:rPr lang="en-US" sz="2000" b="1" dirty="0"/>
              <a:t> Soweto, South Africa  </a:t>
            </a:r>
          </a:p>
          <a:p>
            <a:pPr algn="just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60841" y="5531214"/>
            <a:ext cx="3283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FF0000"/>
              </a:solidFill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*elgumuk@gmail.com</a:t>
            </a:r>
            <a:endParaRPr lang="en-Z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39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C566B2-9D39-B6D3-3E0D-1C4A2B8F1012}"/>
              </a:ext>
            </a:extLst>
          </p:cNvPr>
          <p:cNvSpPr txBox="1"/>
          <p:nvPr/>
        </p:nvSpPr>
        <p:spPr>
          <a:xfrm>
            <a:off x="300292" y="609028"/>
            <a:ext cx="11392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Droplets behavior as a function of the infectiousness, irradiance and volume</a:t>
            </a:r>
            <a:endParaRPr lang="en-ZA" sz="24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A2011-F03F-0717-B9A3-9E398342D87A}"/>
              </a:ext>
            </a:extLst>
          </p:cNvPr>
          <p:cNvSpPr txBox="1"/>
          <p:nvPr/>
        </p:nvSpPr>
        <p:spPr>
          <a:xfrm>
            <a:off x="1671782" y="3193856"/>
            <a:ext cx="88484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432FF"/>
                </a:solidFill>
              </a:rPr>
              <a:t>The droplet is considered to experience non uniform irradiance and infectiousness as they travel through the fluid domain for the case IV conditions.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The initial concentration (infectiousness) of the droplets should be the same, and as they pass through the UVGI system</a:t>
            </a:r>
            <a:r>
              <a:rPr lang="en-US" b="1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Droplets are allowed to gradually experience different infectiousness due to different irradiance.</a:t>
            </a:r>
            <a:endParaRPr lang="en-ZA" b="1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1D97B4-F5C7-3CB7-7D89-19E5AC1997E4}"/>
              </a:ext>
            </a:extLst>
          </p:cNvPr>
          <p:cNvSpPr/>
          <p:nvPr/>
        </p:nvSpPr>
        <p:spPr>
          <a:xfrm>
            <a:off x="389523" y="69279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897F2-9CA6-B690-C7D5-485774DDE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961" y="1379494"/>
            <a:ext cx="2614078" cy="1253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C605AC-3A7A-0E8B-565B-FC07AA39356D}"/>
              </a:ext>
            </a:extLst>
          </p:cNvPr>
          <p:cNvSpPr txBox="1"/>
          <p:nvPr/>
        </p:nvSpPr>
        <p:spPr>
          <a:xfrm>
            <a:off x="9666004" y="1544344"/>
            <a:ext cx="85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/>
              <a:t>(7)</a:t>
            </a: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DD257119-5529-72A0-3C1D-A27C96A1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00591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59987" y="1310443"/>
                <a:ext cx="7561685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𝐓𝐡𝐞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𝐢𝐧𝐟𝐞𝐜𝐭𝐢𝐨𝐮𝐬𝐧𝐞𝐬𝐬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𝐨𝐟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𝐝𝐫𝐨𝐩𝐥𝐞𝐭𝐬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𝐝𝐮𝐞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𝐭𝐨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i="0" dirty="0">
                  <a:solidFill>
                    <a:srgbClr val="0432FF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𝐞𝐯𝐚𝐩𝐨𝐫𝐚𝐭𝐢𝐨𝐧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𝐚𝐧𝐝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𝐔𝐕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𝐢𝐫𝐫𝐚𝐝𝐢𝐚𝐧𝐜𝐞</m:t>
                      </m:r>
                    </m:oMath>
                  </m:oMathPara>
                </a14:m>
                <a:endParaRPr lang="en-ZA" sz="32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987" y="1310443"/>
                <a:ext cx="7561685" cy="10772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9D79899-24A2-1636-C168-B24B740852B3}"/>
              </a:ext>
            </a:extLst>
          </p:cNvPr>
          <p:cNvSpPr txBox="1"/>
          <p:nvPr/>
        </p:nvSpPr>
        <p:spPr>
          <a:xfrm>
            <a:off x="1741055" y="3050309"/>
            <a:ext cx="90285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infectiousness of a droplet is operationally defined as proportional to the viral load carried by the droplet. </a:t>
            </a:r>
          </a:p>
          <a:p>
            <a:endParaRPr lang="en-US" b="1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i="0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Initially, this is the product of the viral concentration and volume of droplet. </a:t>
            </a:r>
          </a:p>
          <a:p>
            <a:endParaRPr lang="en-US" b="1" i="0" dirty="0">
              <a:solidFill>
                <a:srgbClr val="0432FF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i="0" dirty="0">
                <a:effectLst/>
                <a:latin typeface="Arial" panose="020B0604020202020204" pitchFamily="34" charset="0"/>
              </a:rPr>
              <a:t>In this simple initial model, a droplet is infectious if it has a certain viral load (above a threshold) and no longer infectious when the load is insufficient to cause infection</a:t>
            </a:r>
            <a:endParaRPr lang="en-ZA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EAF518-9ED6-7817-D4B8-2548C2FE94F2}"/>
              </a:ext>
            </a:extLst>
          </p:cNvPr>
          <p:cNvSpPr/>
          <p:nvPr/>
        </p:nvSpPr>
        <p:spPr>
          <a:xfrm>
            <a:off x="266679" y="47656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Results</a:t>
            </a:r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94DC126F-27C3-8CDA-D54D-D3FA1CA1A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33068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7697" y="813967"/>
                <a:ext cx="46875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𝐓𝐡𝐞</m:t>
                    </m:r>
                    <m:r>
                      <a:rPr lang="en-US" sz="24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𝐢𝐧𝐟𝐞𝐜𝐭𝐢𝐨𝐮𝐬𝐧𝐞𝐬𝐬</m:t>
                    </m:r>
                  </m:oMath>
                </a14:m>
                <a:r>
                  <a:rPr lang="en-ZA" sz="2400" b="1" dirty="0">
                    <a:solidFill>
                      <a:srgbClr val="0432FF"/>
                    </a:solidFill>
                  </a:rPr>
                  <a:t> of a droplet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7" y="813967"/>
                <a:ext cx="4687502" cy="461665"/>
              </a:xfrm>
              <a:prstGeom prst="rect">
                <a:avLst/>
              </a:prstGeom>
              <a:blipFill>
                <a:blip r:embed="rId2"/>
                <a:stretch>
                  <a:fillRect t="-9333" r="-1691" b="-3200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3831062-E6B4-F26A-2984-EDE1D922E0F1}"/>
              </a:ext>
            </a:extLst>
          </p:cNvPr>
          <p:cNvSpPr txBox="1"/>
          <p:nvPr/>
        </p:nvSpPr>
        <p:spPr>
          <a:xfrm>
            <a:off x="537591" y="1260587"/>
            <a:ext cx="42745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 the viral load be V</a:t>
            </a:r>
            <a:r>
              <a:rPr lang="en-US" baseline="-25000" dirty="0"/>
              <a:t>(load)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 the  infectiousness be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 the volume of a droplet be 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Evaporation is activated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UVGI system is on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Mass reduction 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Diameter reduction</a:t>
            </a:r>
          </a:p>
          <a:p>
            <a:pPr algn="ctr"/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310E5-9691-3903-6CCC-D8838B17E2CB}"/>
              </a:ext>
            </a:extLst>
          </p:cNvPr>
          <p:cNvSpPr txBox="1"/>
          <p:nvPr/>
        </p:nvSpPr>
        <p:spPr>
          <a:xfrm>
            <a:off x="6858227" y="1460231"/>
            <a:ext cx="51702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Factors affecting the UVGI performance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Air velocity,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temperature and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R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elative humidity</a:t>
            </a:r>
            <a:endParaRPr lang="en-Z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61700-02A5-BEF1-E7EB-48F0914E6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87" t="24856" r="25461" b="34938"/>
          <a:stretch/>
        </p:blipFill>
        <p:spPr>
          <a:xfrm>
            <a:off x="4946073" y="4039655"/>
            <a:ext cx="1431636" cy="346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7F48EA-BE2F-1BC3-4A85-60B01A54D992}"/>
              </a:ext>
            </a:extLst>
          </p:cNvPr>
          <p:cNvSpPr txBox="1"/>
          <p:nvPr/>
        </p:nvSpPr>
        <p:spPr>
          <a:xfrm>
            <a:off x="3218044" y="3671375"/>
            <a:ext cx="622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Define the change in the infectiousness of a droplet as </a:t>
            </a:r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449EB-E491-E4D4-E62D-A5D9CECDF3E9}"/>
              </a:ext>
            </a:extLst>
          </p:cNvPr>
          <p:cNvSpPr txBox="1"/>
          <p:nvPr/>
        </p:nvSpPr>
        <p:spPr>
          <a:xfrm>
            <a:off x="7974771" y="5903628"/>
            <a:ext cx="236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</a:t>
            </a:r>
            <a:r>
              <a:rPr lang="en-US" i="1" dirty="0" err="1"/>
              <a:t>i</a:t>
            </a:r>
            <a:r>
              <a:rPr lang="en-US" i="1" dirty="0"/>
              <a:t>= 0, 1, 2,….,n </a:t>
            </a:r>
            <a:endParaRPr lang="en-ZA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1B25C6-8EF3-C279-0032-D6699A66D8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1" t="24893" r="10472" b="16771"/>
          <a:stretch/>
        </p:blipFill>
        <p:spPr>
          <a:xfrm>
            <a:off x="4775199" y="5665864"/>
            <a:ext cx="2364509" cy="4755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BCB173-2A82-54D4-8D81-59A366A70E86}"/>
              </a:ext>
            </a:extLst>
          </p:cNvPr>
          <p:cNvSpPr txBox="1"/>
          <p:nvPr/>
        </p:nvSpPr>
        <p:spPr>
          <a:xfrm>
            <a:off x="3757947" y="4408360"/>
            <a:ext cx="5821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 is the initial concertation of the droplet,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       is the difference of volume, and it defined as </a:t>
            </a:r>
            <a:endParaRPr lang="en-ZA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E2AA02-3B54-4798-004A-EFFC173A6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341" y="5273964"/>
            <a:ext cx="643919" cy="2980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A870DF0-6219-36DE-CCE1-057A4B3BBA94}"/>
              </a:ext>
            </a:extLst>
          </p:cNvPr>
          <p:cNvSpPr txBox="1"/>
          <p:nvPr/>
        </p:nvSpPr>
        <p:spPr>
          <a:xfrm>
            <a:off x="1445492" y="3202764"/>
            <a:ext cx="554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infectiousness of a droplet is defined as </a:t>
            </a:r>
            <a:endParaRPr lang="en-ZA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7C3AB-74D9-BEA9-F3AC-B1C7F49D7FF4}"/>
              </a:ext>
            </a:extLst>
          </p:cNvPr>
          <p:cNvSpPr txBox="1"/>
          <p:nvPr/>
        </p:nvSpPr>
        <p:spPr>
          <a:xfrm>
            <a:off x="10933821" y="314902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(8)</a:t>
            </a:r>
            <a:endParaRPr lang="en-ZA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02E3F-6BEB-2005-9D8B-C99BB5E38C73}"/>
              </a:ext>
            </a:extLst>
          </p:cNvPr>
          <p:cNvSpPr txBox="1"/>
          <p:nvPr/>
        </p:nvSpPr>
        <p:spPr>
          <a:xfrm>
            <a:off x="10997942" y="409742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(9)</a:t>
            </a:r>
            <a:endParaRPr lang="en-ZA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229F8-69D3-E20B-7CA8-28E908762804}"/>
              </a:ext>
            </a:extLst>
          </p:cNvPr>
          <p:cNvSpPr txBox="1"/>
          <p:nvPr/>
        </p:nvSpPr>
        <p:spPr>
          <a:xfrm>
            <a:off x="10869701" y="5608044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(10)</a:t>
            </a:r>
            <a:endParaRPr lang="en-ZA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912757-2B9F-0856-C50F-78C515D591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87" t="45356" r="17590" b="17418"/>
          <a:stretch/>
        </p:blipFill>
        <p:spPr>
          <a:xfrm>
            <a:off x="6505408" y="3067060"/>
            <a:ext cx="1958741" cy="5708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F9A33A-791A-B6D7-16FF-4481A1A6020B}"/>
              </a:ext>
            </a:extLst>
          </p:cNvPr>
          <p:cNvSpPr/>
          <p:nvPr/>
        </p:nvSpPr>
        <p:spPr>
          <a:xfrm>
            <a:off x="266679" y="47656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Results</a:t>
            </a:r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7D851CD5-5EAF-383B-B6E5-08CC97DB6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89280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8AC9E3-4290-47A0-83EF-21E4A868E711}"/>
              </a:ext>
            </a:extLst>
          </p:cNvPr>
          <p:cNvSpPr/>
          <p:nvPr/>
        </p:nvSpPr>
        <p:spPr>
          <a:xfrm>
            <a:off x="165555" y="359322"/>
            <a:ext cx="11533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4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Siemens Sans"/>
              </a:rPr>
              <a:t>Ultraviolet Germicidal Irradiation  optimised by CFD</a:t>
            </a:r>
            <a:endParaRPr lang="en-GB" sz="24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5555" y="810146"/>
                <a:ext cx="8004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Mathematical model of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𝐭𝐡𝐞</m:t>
                    </m:r>
                    <m:r>
                      <a:rPr lang="en-US" sz="24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𝐢𝐧𝐟𝐞𝐜𝐭𝐢𝐨𝐮𝐬𝐧𝐞𝐬𝐬</m:t>
                    </m:r>
                    <m:r>
                      <a:rPr lang="en-US" sz="24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𝐨𝐟</m:t>
                    </m:r>
                    <m:r>
                      <a:rPr lang="en-US" sz="24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𝐝𝐫𝐨𝐩𝐥𝐞𝐭𝐬</m:t>
                    </m:r>
                  </m:oMath>
                </a14:m>
                <a:endParaRPr lang="en-ZA" sz="24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55" y="810146"/>
                <a:ext cx="8004114" cy="461665"/>
              </a:xfrm>
              <a:prstGeom prst="rect">
                <a:avLst/>
              </a:prstGeom>
              <a:blipFill>
                <a:blip r:embed="rId2"/>
                <a:stretch>
                  <a:fillRect l="-152" t="-9211" b="-3026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318AC2A-68AB-35A4-9B98-654B17107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7" t="45356" r="17590" b="17418"/>
          <a:stretch/>
        </p:blipFill>
        <p:spPr>
          <a:xfrm>
            <a:off x="3527075" y="1927149"/>
            <a:ext cx="1958741" cy="570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BE6C93-7CAD-762F-BDC0-BAEC500249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2" t="18334" r="21826" b="10375"/>
          <a:stretch/>
        </p:blipFill>
        <p:spPr>
          <a:xfrm>
            <a:off x="3124281" y="3212565"/>
            <a:ext cx="3320717" cy="9914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B5BC25-659F-1AC5-3A92-989BC9331BFC}"/>
              </a:ext>
            </a:extLst>
          </p:cNvPr>
          <p:cNvSpPr txBox="1"/>
          <p:nvPr/>
        </p:nvSpPr>
        <p:spPr>
          <a:xfrm>
            <a:off x="604724" y="1332076"/>
            <a:ext cx="559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Let the initial infectiousness be defined as </a:t>
            </a:r>
            <a:endParaRPr lang="en-ZA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EF20F1-52A7-EE7B-005F-2A1D4DBB6289}"/>
              </a:ext>
            </a:extLst>
          </p:cNvPr>
          <p:cNvSpPr txBox="1"/>
          <p:nvPr/>
        </p:nvSpPr>
        <p:spPr>
          <a:xfrm>
            <a:off x="436282" y="2651659"/>
            <a:ext cx="780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The infectiousness of a droplet under evaporation  is defined as  </a:t>
            </a:r>
            <a:endParaRPr lang="en-ZA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1D9935-0244-BA9E-A5E6-AC5AD36402E7}"/>
              </a:ext>
            </a:extLst>
          </p:cNvPr>
          <p:cNvSpPr txBox="1"/>
          <p:nvPr/>
        </p:nvSpPr>
        <p:spPr>
          <a:xfrm>
            <a:off x="626788" y="4324497"/>
            <a:ext cx="773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432FF"/>
                </a:solidFill>
              </a:rPr>
              <a:t>The infectiousness of a droplet under UV irradiance  is defined as  </a:t>
            </a:r>
            <a:endParaRPr lang="en-ZA" b="1" dirty="0">
              <a:solidFill>
                <a:srgbClr val="0432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EAC933-A04B-7535-B0BC-4D2BBCA80F8F}"/>
              </a:ext>
            </a:extLst>
          </p:cNvPr>
          <p:cNvSpPr txBox="1"/>
          <p:nvPr/>
        </p:nvSpPr>
        <p:spPr>
          <a:xfrm>
            <a:off x="9899209" y="1866194"/>
            <a:ext cx="71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(11)</a:t>
            </a:r>
            <a:endParaRPr lang="en-ZA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984E43-1CEB-B75B-DF19-A70553939006}"/>
              </a:ext>
            </a:extLst>
          </p:cNvPr>
          <p:cNvSpPr txBox="1"/>
          <p:nvPr/>
        </p:nvSpPr>
        <p:spPr>
          <a:xfrm>
            <a:off x="9899208" y="3429000"/>
            <a:ext cx="967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(12)</a:t>
            </a:r>
            <a:endParaRPr lang="en-ZA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6F215-1D63-A493-28FF-FF4F4853D808}"/>
              </a:ext>
            </a:extLst>
          </p:cNvPr>
          <p:cNvSpPr txBox="1"/>
          <p:nvPr/>
        </p:nvSpPr>
        <p:spPr>
          <a:xfrm>
            <a:off x="9899209" y="5093650"/>
            <a:ext cx="115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b="1" dirty="0"/>
              <a:t>13)</a:t>
            </a:r>
            <a:endParaRPr lang="en-ZA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D2BAE-63E2-3D93-FB34-FDFD5CC456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39" t="33802" r="15609" b="17484"/>
          <a:stretch/>
        </p:blipFill>
        <p:spPr>
          <a:xfrm>
            <a:off x="2751221" y="4726937"/>
            <a:ext cx="4364181" cy="1047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978A4F-A3D1-A48B-6E5C-3F54E480C78E}"/>
              </a:ext>
            </a:extLst>
          </p:cNvPr>
          <p:cNvSpPr/>
          <p:nvPr/>
        </p:nvSpPr>
        <p:spPr>
          <a:xfrm>
            <a:off x="104317" y="-22817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Results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476BB4A9-0B58-A5E6-BFBA-C56DF1B4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39795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882193"/>
                <a:ext cx="81179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𝐓𝐡𝐞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𝐦𝐚𝐭𝐡𝐞𝐦𝐚𝐭𝐢𝐜𝐚𝐥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𝐦𝐨𝐝𝐞𝐥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𝐨𝐟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𝐢𝐧𝐟𝐞𝐜𝐭𝐢𝐨𝐮𝐬𝐧𝐞𝐬𝐬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𝐨𝐟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𝐝𝐫𝐨𝐩𝐥𝐞𝐭𝐬</m:t>
                      </m:r>
                    </m:oMath>
                  </m:oMathPara>
                </a14:m>
                <a:endParaRPr lang="en-ZA" sz="24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82193"/>
                <a:ext cx="8117928" cy="461665"/>
              </a:xfrm>
              <a:prstGeom prst="rect">
                <a:avLst/>
              </a:prstGeom>
              <a:blipFill>
                <a:blip r:embed="rId2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CAB5BC25-659F-1AC5-3A92-989BC9331BFC}"/>
              </a:ext>
            </a:extLst>
          </p:cNvPr>
          <p:cNvSpPr txBox="1"/>
          <p:nvPr/>
        </p:nvSpPr>
        <p:spPr>
          <a:xfrm>
            <a:off x="-32585" y="1456231"/>
            <a:ext cx="777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The total infectiousness of droplets due to evaporation is </a:t>
            </a:r>
            <a:endParaRPr lang="en-ZA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F4987B-605A-05F1-E96F-7C8DB57E2945}"/>
              </a:ext>
            </a:extLst>
          </p:cNvPr>
          <p:cNvSpPr txBox="1"/>
          <p:nvPr/>
        </p:nvSpPr>
        <p:spPr>
          <a:xfrm>
            <a:off x="-52654" y="2807961"/>
            <a:ext cx="742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432FF"/>
                </a:solidFill>
              </a:rPr>
              <a:t>The  total of infectiousness of  droplets under UV irradiance is  </a:t>
            </a:r>
            <a:endParaRPr lang="en-ZA" b="1" dirty="0">
              <a:solidFill>
                <a:srgbClr val="0432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85F5A-82F9-F87C-9007-52339F06D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2" t="20753" r="12378" b="35133"/>
          <a:stretch/>
        </p:blipFill>
        <p:spPr>
          <a:xfrm>
            <a:off x="1650689" y="5137338"/>
            <a:ext cx="6232359" cy="638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40360-78E5-D03A-E7A1-F081286FEE77}"/>
              </a:ext>
            </a:extLst>
          </p:cNvPr>
          <p:cNvSpPr txBox="1"/>
          <p:nvPr/>
        </p:nvSpPr>
        <p:spPr>
          <a:xfrm>
            <a:off x="-52654" y="4821488"/>
            <a:ext cx="905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The total infectiousness of a droplets  under UV irradiance  and evaporation is</a:t>
            </a:r>
            <a:endParaRPr lang="en-ZA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6C2FF-3900-6407-208F-7BA6EF14D7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0" t="21579" r="9125" b="15263"/>
          <a:stretch/>
        </p:blipFill>
        <p:spPr>
          <a:xfrm>
            <a:off x="2286272" y="1775912"/>
            <a:ext cx="4129238" cy="721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74244-C77E-73A8-FB09-55E4AAAF1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10" t="26512" r="5499" b="19756"/>
          <a:stretch/>
        </p:blipFill>
        <p:spPr>
          <a:xfrm>
            <a:off x="2537286" y="3078229"/>
            <a:ext cx="4389120" cy="783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25C099-892F-4548-69E8-CE6EDAE904E1}"/>
              </a:ext>
            </a:extLst>
          </p:cNvPr>
          <p:cNvSpPr txBox="1"/>
          <p:nvPr/>
        </p:nvSpPr>
        <p:spPr>
          <a:xfrm>
            <a:off x="9950009" y="1919681"/>
            <a:ext cx="94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(7)</a:t>
            </a:r>
            <a:endParaRPr lang="en-ZA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D919E-1D8C-7EB3-DF8B-9CF81917D5C9}"/>
              </a:ext>
            </a:extLst>
          </p:cNvPr>
          <p:cNvSpPr txBox="1"/>
          <p:nvPr/>
        </p:nvSpPr>
        <p:spPr>
          <a:xfrm>
            <a:off x="10103806" y="5190820"/>
            <a:ext cx="875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(9)</a:t>
            </a:r>
            <a:endParaRPr lang="en-ZA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3A7C4-D0D9-FBCB-6A9B-967D7245C1F8}"/>
              </a:ext>
            </a:extLst>
          </p:cNvPr>
          <p:cNvSpPr txBox="1"/>
          <p:nvPr/>
        </p:nvSpPr>
        <p:spPr>
          <a:xfrm>
            <a:off x="9986954" y="3302892"/>
            <a:ext cx="944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(8)</a:t>
            </a:r>
            <a:endParaRPr lang="en-ZA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FB8080-AC2E-95DA-2298-7B9AA79821D6}"/>
              </a:ext>
            </a:extLst>
          </p:cNvPr>
          <p:cNvSpPr txBox="1"/>
          <p:nvPr/>
        </p:nvSpPr>
        <p:spPr>
          <a:xfrm>
            <a:off x="2507653" y="3774295"/>
            <a:ext cx="9052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droplet exposure to irradiance was consider to 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95900"/>
                </a:solidFill>
              </a:rPr>
              <a:t>Uniform irradiance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The position of a droplet with respect to a point source (1/r)</a:t>
            </a:r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7F139E-0DAB-DB34-0180-5A69423A67C6}"/>
              </a:ext>
            </a:extLst>
          </p:cNvPr>
          <p:cNvSpPr/>
          <p:nvPr/>
        </p:nvSpPr>
        <p:spPr>
          <a:xfrm>
            <a:off x="-338302" y="-41355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Results</a:t>
            </a:r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188CA9AF-70FC-4F17-9AF3-DC4F61B9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78746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66060" y="2550096"/>
            <a:ext cx="4828216" cy="35773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endParaRPr lang="en-ZA" sz="1000" dirty="0">
              <a:solidFill>
                <a:srgbClr val="FFFF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06688" y="2561974"/>
            <a:ext cx="3021518" cy="35654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endParaRPr lang="en-ZA" sz="1000" dirty="0">
              <a:solidFill>
                <a:srgbClr val="FFFF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250810" y="2599089"/>
            <a:ext cx="1547538" cy="34966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endParaRPr lang="en-ZA" sz="1000" dirty="0">
              <a:solidFill>
                <a:srgbClr val="FFFF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43962" y="2531865"/>
            <a:ext cx="1691091" cy="35654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endParaRPr lang="en-ZA" sz="1000" dirty="0">
              <a:solidFill>
                <a:srgbClr val="FFFF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000" dirty="0"/>
              <a:t>Injection characteristics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368299" y="1268413"/>
            <a:ext cx="4821570" cy="132186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endParaRPr lang="en-ZA" sz="1000" dirty="0">
              <a:solidFill>
                <a:srgbClr val="FFFF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5626" y="1263739"/>
            <a:ext cx="3018174" cy="131885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endParaRPr lang="en-ZA" sz="1000" dirty="0">
              <a:solidFill>
                <a:srgbClr val="FFFF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50812" y="1268413"/>
            <a:ext cx="1547538" cy="131885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endParaRPr lang="en-ZA" sz="1000" dirty="0">
              <a:solidFill>
                <a:srgbClr val="FFFF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39556" y="1276396"/>
            <a:ext cx="1696559" cy="131885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endParaRPr lang="en-ZA" sz="1000" dirty="0">
              <a:solidFill>
                <a:srgbClr val="FFFF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7064" y="1690765"/>
            <a:ext cx="1684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INJECTION VELOCITY (m/s)</a:t>
            </a:r>
            <a:endParaRPr lang="en-ZA" sz="14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68300" y="2599089"/>
                <a:ext cx="4828096" cy="1856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GB" dirty="0">
                    <a:ea typeface="Open Sans" panose="020B0606030504020204" pitchFamily="34" charset="0"/>
                    <a:cs typeface="Open Sans" panose="020B0606030504020204" pitchFamily="34" charset="0"/>
                  </a:rPr>
                  <a:t>Rosin-</a:t>
                </a:r>
                <a:r>
                  <a:rPr lang="en-GB" dirty="0" err="1">
                    <a:ea typeface="Open Sans" panose="020B0606030504020204" pitchFamily="34" charset="0"/>
                    <a:cs typeface="Open Sans" panose="020B0606030504020204" pitchFamily="34" charset="0"/>
                  </a:rPr>
                  <a:t>Rammler</a:t>
                </a:r>
                <a:r>
                  <a:rPr lang="en-GB" dirty="0">
                    <a:ea typeface="Open Sans" panose="020B0606030504020204" pitchFamily="34" charset="0"/>
                    <a:cs typeface="Open Sans" panose="020B0606030504020204" pitchFamily="34" charset="0"/>
                  </a:rPr>
                  <a:t> distribution</a:t>
                </a:r>
              </a:p>
              <a:p>
                <a:pPr lvl="0">
                  <a:lnSpc>
                    <a:spcPct val="11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acc>
                                    <m:accPr>
                                      <m:chr m:val="̅"/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acc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acc>
                                        <m:accPr>
                                          <m:chr m:val="̅"/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1600" dirty="0"/>
              </a:p>
              <a:p>
                <a:pPr lvl="0">
                  <a:lnSpc>
                    <a:spcPct val="110000"/>
                  </a:lnSpc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1600" dirty="0">
                    <a:latin typeface="+mn-lt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𝑎𝑥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200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latin typeface="+mn-lt"/>
                  </a:rPr>
                  <a:t>	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𝑚𝑒𝑎𝑛</m:t>
                        </m:r>
                      </m:e>
                    </m:acc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80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1600" dirty="0">
                    <a:latin typeface="+mn-lt"/>
                  </a:rPr>
                  <a:t> 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3,3</m:t>
                    </m:r>
                  </m:oMath>
                </a14:m>
                <a:endParaRPr lang="en-GB" sz="1600" dirty="0">
                  <a:latin typeface="+mn-lt"/>
                </a:endParaRPr>
              </a:p>
              <a:p>
                <a:pPr lvl="0">
                  <a:lnSpc>
                    <a:spcPct val="110000"/>
                  </a:lnSpc>
                  <a:defRPr/>
                </a:pPr>
                <a:endParaRPr lang="en-GB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00" y="2599089"/>
                <a:ext cx="4828096" cy="1856021"/>
              </a:xfrm>
              <a:prstGeom prst="rect">
                <a:avLst/>
              </a:prstGeom>
              <a:blipFill>
                <a:blip r:embed="rId2"/>
                <a:stretch>
                  <a:fillRect l="-1010" t="-13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8374509" y="2813970"/>
                <a:ext cx="1888377" cy="2388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FR" b="0" dirty="0">
                    <a:ea typeface="Open Sans" panose="020B0606030504020204" pitchFamily="34" charset="0"/>
                    <a:cs typeface="Open Sans" panose="020B0606030504020204" pitchFamily="34" charset="0"/>
                  </a:rPr>
                  <a:t>Flow rate of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10 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𝑚𝑔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/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𝑠</m:t>
                    </m:r>
                  </m:oMath>
                </a14:m>
                <a:endParaRPr lang="en-GB" dirty="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With injection period of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0,3 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𝑠</m:t>
                    </m:r>
                  </m:oMath>
                </a14:m>
                <a:r>
                  <a:rPr lang="en-GB" dirty="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 a total mass of </a:t>
                </a:r>
                <a14:m>
                  <m:oMath xmlns:m="http://schemas.openxmlformats.org/officeDocument/2006/math">
                    <m:r>
                      <a:rPr lang="fr-FR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3</m:t>
                    </m:r>
                    <m:r>
                      <a:rPr lang="fr-FR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𝑚𝑔</m:t>
                    </m:r>
                  </m:oMath>
                </a14:m>
                <a:r>
                  <a:rPr lang="en-GB" dirty="0">
                    <a:ea typeface="Open Sans" panose="020B0606030504020204" pitchFamily="34" charset="0"/>
                    <a:cs typeface="Open Sans" panose="020B0606030504020204" pitchFamily="34" charset="0"/>
                  </a:rPr>
                  <a:t> was injected</a:t>
                </a: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509" y="2813970"/>
                <a:ext cx="1888377" cy="2388603"/>
              </a:xfrm>
              <a:prstGeom prst="rect">
                <a:avLst/>
              </a:prstGeom>
              <a:blipFill>
                <a:blip r:embed="rId3"/>
                <a:stretch>
                  <a:fillRect l="-2258" t="-256" r="-2581" b="-3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0558019" y="3859754"/>
                <a:ext cx="1056631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℃</m:t>
                      </m:r>
                    </m:oMath>
                  </m:oMathPara>
                </a14:m>
                <a:endParaRPr lang="en-GB" sz="2400" dirty="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8019" y="3859754"/>
                <a:ext cx="1056631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7">
            <a:extLst>
              <a:ext uri="{FF2B5EF4-FFF2-40B4-BE49-F238E27FC236}">
                <a16:creationId xmlns:a16="http://schemas.microsoft.com/office/drawing/2014/main" id="{69B8B329-05E8-6F98-C74A-105A44DAEE17}"/>
              </a:ext>
            </a:extLst>
          </p:cNvPr>
          <p:cNvSpPr txBox="1"/>
          <p:nvPr/>
        </p:nvSpPr>
        <p:spPr>
          <a:xfrm>
            <a:off x="1386702" y="1683920"/>
            <a:ext cx="153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DROPLET SIZE DISTRIBUTION</a:t>
            </a:r>
            <a:endParaRPr lang="en-ZA" sz="14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FFA400C0-F5ED-BAA2-48C0-AF9E7B53CC21}"/>
              </a:ext>
            </a:extLst>
          </p:cNvPr>
          <p:cNvSpPr txBox="1"/>
          <p:nvPr/>
        </p:nvSpPr>
        <p:spPr>
          <a:xfrm>
            <a:off x="8710367" y="1666228"/>
            <a:ext cx="131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DROPLET FLOW RATE</a:t>
            </a:r>
            <a:endParaRPr lang="en-ZA" sz="14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A041E8DB-DAA2-6540-CE11-85BD3B6763B8}"/>
              </a:ext>
            </a:extLst>
          </p:cNvPr>
          <p:cNvSpPr txBox="1"/>
          <p:nvPr/>
        </p:nvSpPr>
        <p:spPr>
          <a:xfrm>
            <a:off x="10250812" y="1576198"/>
            <a:ext cx="1538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DROPLET INITIAL TEMPERATURE</a:t>
            </a:r>
            <a:endParaRPr lang="en-ZA" sz="14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0F08A82-EE74-17F5-DFEE-91CD47D86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6194140"/>
            <a:ext cx="1009650" cy="4681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8C77BA-65F9-B018-6CAE-63D78FA485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8" t="6222" r="9685"/>
          <a:stretch/>
        </p:blipFill>
        <p:spPr>
          <a:xfrm>
            <a:off x="896463" y="4008272"/>
            <a:ext cx="3765241" cy="2017638"/>
          </a:xfrm>
          <a:prstGeom prst="rect">
            <a:avLst/>
          </a:prstGeom>
        </p:spPr>
      </p:pic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32FC1879-705E-6F61-9454-AD4D86B592A6}"/>
              </a:ext>
            </a:extLst>
          </p:cNvPr>
          <p:cNvGraphicFramePr>
            <a:graphicFrameLocks noGrp="1"/>
          </p:cNvGraphicFramePr>
          <p:nvPr/>
        </p:nvGraphicFramePr>
        <p:xfrm>
          <a:off x="5311093" y="3533731"/>
          <a:ext cx="3021519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05987">
                  <a:extLst>
                    <a:ext uri="{9D8B030D-6E8A-4147-A177-3AD203B41FA5}">
                      <a16:colId xmlns:a16="http://schemas.microsoft.com/office/drawing/2014/main" val="4231259136"/>
                    </a:ext>
                  </a:extLst>
                </a:gridCol>
                <a:gridCol w="537328">
                  <a:extLst>
                    <a:ext uri="{9D8B030D-6E8A-4147-A177-3AD203B41FA5}">
                      <a16:colId xmlns:a16="http://schemas.microsoft.com/office/drawing/2014/main" val="1918956011"/>
                    </a:ext>
                  </a:extLst>
                </a:gridCol>
                <a:gridCol w="612742">
                  <a:extLst>
                    <a:ext uri="{9D8B030D-6E8A-4147-A177-3AD203B41FA5}">
                      <a16:colId xmlns:a16="http://schemas.microsoft.com/office/drawing/2014/main" val="1079184953"/>
                    </a:ext>
                  </a:extLst>
                </a:gridCol>
                <a:gridCol w="765462">
                  <a:extLst>
                    <a:ext uri="{9D8B030D-6E8A-4147-A177-3AD203B41FA5}">
                      <a16:colId xmlns:a16="http://schemas.microsoft.com/office/drawing/2014/main" val="16604109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Events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Min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Max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Mean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55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err="1"/>
                        <a:t>Speaking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3,6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91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err="1"/>
                        <a:t>Cough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11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377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err="1"/>
                        <a:t>Sneeze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100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46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283464"/>
                  </a:ext>
                </a:extLst>
              </a:tr>
            </a:tbl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8CD92E-9DB4-8BFC-358C-C33D33E1BA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B262D20D-1A44-18FB-1C3E-88DF6604DCB2}"/>
              </a:ext>
            </a:extLst>
          </p:cNvPr>
          <p:cNvSpPr txBox="1">
            <a:spLocks/>
          </p:cNvSpPr>
          <p:nvPr/>
        </p:nvSpPr>
        <p:spPr>
          <a:xfrm>
            <a:off x="1047749" y="6329456"/>
            <a:ext cx="2797137" cy="36512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None/>
              <a:defRPr lang="en-GB" sz="1000" b="0" i="0" u="none" strike="noStrike" kern="1200" spc="0" baseline="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8138" indent="-182563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225" indent="-182563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6275" indent="-155575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325" indent="-136525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B2A60A-6954-4478-8D33-400806E9EA59}" type="datetime1">
              <a:rPr lang="en-US" sz="2800" b="1" smtClean="0"/>
              <a:pPr/>
              <a:t>11/21/2024</a:t>
            </a:fld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666284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5400" dirty="0" err="1"/>
              <a:t>Infectiouness</a:t>
            </a:r>
            <a:r>
              <a:rPr lang="en-ZA" sz="5400" dirty="0"/>
              <a:t> calculation</a:t>
            </a:r>
          </a:p>
        </p:txBody>
      </p:sp>
      <p:sp>
        <p:nvSpPr>
          <p:cNvPr id="5" name="Rectangle 4"/>
          <p:cNvSpPr/>
          <p:nvPr/>
        </p:nvSpPr>
        <p:spPr bwMode="gray">
          <a:xfrm>
            <a:off x="217410" y="1259878"/>
            <a:ext cx="5550786" cy="225347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urier New" pitchFamily="49" charset="0"/>
              <a:buNone/>
              <a:tabLst/>
              <a:defRPr/>
            </a:pPr>
            <a:endParaRPr kumimoji="0" lang="en-ZA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301" y="1268413"/>
            <a:ext cx="806251" cy="736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ZA" sz="4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 bwMode="gray">
              <a:xfrm>
                <a:off x="452487" y="2040766"/>
                <a:ext cx="5368070" cy="1472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lnSpc>
                    <a:spcPct val="105000"/>
                  </a:lnSpc>
                  <a:spcBef>
                    <a:spcPts val="300"/>
                  </a:spcBef>
                  <a:defRPr/>
                </a:pPr>
                <a:r>
                  <a:rPr lang="fr-FR" kern="0" dirty="0"/>
                  <a:t>Initialise the </a:t>
                </a:r>
                <a:r>
                  <a:rPr lang="fr-FR" kern="0" dirty="0" err="1"/>
                  <a:t>infectiousness</a:t>
                </a:r>
                <a:r>
                  <a:rPr lang="fr-FR" kern="0" dirty="0"/>
                  <a:t> for </a:t>
                </a:r>
                <a:r>
                  <a:rPr lang="fr-FR" kern="0" dirty="0" err="1"/>
                  <a:t>each</a:t>
                </a:r>
                <a:r>
                  <a:rPr lang="fr-FR" kern="0" dirty="0"/>
                  <a:t> droplet. It </a:t>
                </a:r>
                <a:r>
                  <a:rPr lang="fr-FR" kern="0" dirty="0" err="1"/>
                  <a:t>is</a:t>
                </a:r>
                <a:r>
                  <a:rPr lang="fr-FR" kern="0" dirty="0"/>
                  <a:t> </a:t>
                </a:r>
                <a:r>
                  <a:rPr lang="fr-FR" kern="0" dirty="0" err="1"/>
                  <a:t>quantified</a:t>
                </a:r>
                <a:r>
                  <a:rPr lang="fr-FR" kern="0" dirty="0"/>
                  <a:t> by the </a:t>
                </a:r>
                <a:r>
                  <a:rPr lang="fr-FR" kern="0" dirty="0" err="1"/>
                  <a:t>number</a:t>
                </a:r>
                <a:r>
                  <a:rPr lang="fr-FR" kern="0" dirty="0"/>
                  <a:t> of </a:t>
                </a:r>
                <a:r>
                  <a:rPr lang="fr-FR" kern="0" dirty="0" err="1"/>
                  <a:t>pathogens</a:t>
                </a:r>
                <a:r>
                  <a:rPr lang="fr-FR" kern="0" dirty="0"/>
                  <a:t> </a:t>
                </a:r>
                <a:r>
                  <a:rPr lang="fr-FR" kern="0" dirty="0" err="1"/>
                  <a:t>contained</a:t>
                </a:r>
                <a:r>
                  <a:rPr lang="fr-FR" kern="0" dirty="0"/>
                  <a:t> in </a:t>
                </a:r>
                <a:r>
                  <a:rPr lang="fr-FR" kern="0" dirty="0" err="1"/>
                  <a:t>each</a:t>
                </a:r>
                <a:r>
                  <a:rPr lang="fr-FR" kern="0" dirty="0"/>
                  <a:t> droplet :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b="0" i="1" kern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kern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kern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kern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FR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kern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kern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kern="0" dirty="0"/>
              </a:p>
              <a:p>
                <a:pPr lvl="0">
                  <a:lnSpc>
                    <a:spcPct val="105000"/>
                  </a:lnSpc>
                  <a:spcBef>
                    <a:spcPts val="300"/>
                  </a:spcBef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b="0" i="1" kern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kern="0" dirty="0"/>
                  <a:t> : initial infectiousness,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ker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i="1" ker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kern="0" dirty="0"/>
                  <a:t> : initial concentration,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ker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 ker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kern="0" dirty="0"/>
                  <a:t> : initial droplet volume</a:t>
                </a: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452487" y="2040766"/>
                <a:ext cx="5368070" cy="1472583"/>
              </a:xfrm>
              <a:prstGeom prst="rect">
                <a:avLst/>
              </a:prstGeom>
              <a:blipFill>
                <a:blip r:embed="rId2"/>
                <a:stretch>
                  <a:fillRect l="-2611" t="-5809" r="-568" b="-9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/>
          <p:cNvSpPr txBox="1"/>
          <p:nvPr/>
        </p:nvSpPr>
        <p:spPr bwMode="gray">
          <a:xfrm>
            <a:off x="1256311" y="1421209"/>
            <a:ext cx="37604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Initialisation</a:t>
            </a:r>
          </a:p>
        </p:txBody>
      </p:sp>
      <p:sp>
        <p:nvSpPr>
          <p:cNvPr id="35" name="Rectangle 34"/>
          <p:cNvSpPr/>
          <p:nvPr/>
        </p:nvSpPr>
        <p:spPr bwMode="gray">
          <a:xfrm>
            <a:off x="369917" y="3731723"/>
            <a:ext cx="5550786" cy="225347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urier New" pitchFamily="49" charset="0"/>
              <a:buNone/>
              <a:tabLst/>
              <a:defRPr/>
            </a:pPr>
            <a:endParaRPr kumimoji="0" lang="en-ZA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69917" y="3731723"/>
            <a:ext cx="806251" cy="7369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ZA" sz="4000" dirty="0"/>
          </a:p>
        </p:txBody>
      </p:sp>
      <p:sp>
        <p:nvSpPr>
          <p:cNvPr id="37" name="TextBox 36"/>
          <p:cNvSpPr txBox="1"/>
          <p:nvPr/>
        </p:nvSpPr>
        <p:spPr bwMode="gray">
          <a:xfrm>
            <a:off x="656205" y="4693476"/>
            <a:ext cx="4821901" cy="966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>
              <a:lnSpc>
                <a:spcPct val="105000"/>
              </a:lnSpc>
              <a:spcBef>
                <a:spcPts val="300"/>
              </a:spcBef>
              <a:defRPr sz="1400" kern="0"/>
            </a:lvl1pPr>
          </a:lstStyle>
          <a:p>
            <a:pPr>
              <a:lnSpc>
                <a:spcPct val="120000"/>
              </a:lnSpc>
            </a:pP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Iterate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initial time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until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the droplet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evaporated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traped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on a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wall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reached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ground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or a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wall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endParaRPr lang="en-GB" sz="1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 bwMode="gray">
          <a:xfrm>
            <a:off x="1265099" y="3846093"/>
            <a:ext cx="37604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Iteration</a:t>
            </a:r>
          </a:p>
        </p:txBody>
      </p:sp>
      <p:sp>
        <p:nvSpPr>
          <p:cNvPr id="40" name="Rectangle 39"/>
          <p:cNvSpPr/>
          <p:nvPr/>
        </p:nvSpPr>
        <p:spPr bwMode="gray">
          <a:xfrm>
            <a:off x="6269739" y="3731723"/>
            <a:ext cx="5550786" cy="225347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urier New" pitchFamily="49" charset="0"/>
              <a:buNone/>
              <a:tabLst/>
              <a:defRPr/>
            </a:pPr>
            <a:endParaRPr kumimoji="0" lang="en-ZA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69739" y="3731723"/>
            <a:ext cx="806251" cy="73699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ZA" sz="4000" dirty="0"/>
          </a:p>
        </p:txBody>
      </p:sp>
      <p:sp>
        <p:nvSpPr>
          <p:cNvPr id="42" name="TextBox 41"/>
          <p:cNvSpPr txBox="1"/>
          <p:nvPr/>
        </p:nvSpPr>
        <p:spPr bwMode="gray">
          <a:xfrm>
            <a:off x="6358206" y="4558183"/>
            <a:ext cx="5373278" cy="13375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>
              <a:lnSpc>
                <a:spcPct val="105000"/>
              </a:lnSpc>
              <a:spcBef>
                <a:spcPts val="300"/>
              </a:spcBef>
              <a:defRPr sz="1400" kern="0"/>
            </a:lvl1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Pathogens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are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assumed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be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uniformly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distributed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in the saliva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Pathogens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are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assumed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instantly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disintegrate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when</a:t>
            </a:r>
            <a:r>
              <a:rPr lang="fr-FR" sz="18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dehydrated</a:t>
            </a:r>
            <a:endParaRPr lang="en-GB" sz="1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 bwMode="gray">
          <a:xfrm>
            <a:off x="7164634" y="3846093"/>
            <a:ext cx="37604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latin typeface="Arial" pitchFamily="34" charset="0"/>
                <a:cs typeface="Arial" pitchFamily="34" charset="0"/>
              </a:rPr>
              <a:t>A</a:t>
            </a:r>
            <a:r>
              <a:rPr lang="en-GB" sz="2400" kern="0" dirty="0" err="1">
                <a:latin typeface="Arial" pitchFamily="34" charset="0"/>
                <a:cs typeface="Arial" pitchFamily="34" charset="0"/>
              </a:rPr>
              <a:t>ssumptions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DA1543-3751-C41B-0E28-CF997CFAD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6194140"/>
            <a:ext cx="1009650" cy="468110"/>
          </a:xfrm>
          <a:prstGeom prst="rect">
            <a:avLst/>
          </a:prstGeom>
        </p:spPr>
      </p:pic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C5C89F85-9DC0-ACFB-BFDC-93D7757AAC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6361113"/>
            <a:ext cx="8999538" cy="215900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96512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4CD5CE-CDF1-D61D-C41D-0C9B5E3DB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89" y="457784"/>
            <a:ext cx="10515600" cy="678634"/>
          </a:xfrm>
        </p:spPr>
        <p:txBody>
          <a:bodyPr>
            <a:noAutofit/>
          </a:bodyPr>
          <a:lstStyle/>
          <a:p>
            <a:r>
              <a:rPr lang="fr-FR" sz="5000" b="1" dirty="0"/>
              <a:t>Influence of </a:t>
            </a:r>
            <a:r>
              <a:rPr lang="fr-FR" sz="5000" b="1" dirty="0" err="1"/>
              <a:t>environmental</a:t>
            </a:r>
            <a:r>
              <a:rPr lang="fr-FR" sz="5000" b="1" dirty="0"/>
              <a:t> </a:t>
            </a:r>
            <a:r>
              <a:rPr lang="fr-FR" sz="5000" b="1" dirty="0" err="1"/>
              <a:t>factors</a:t>
            </a:r>
            <a:endParaRPr lang="en-GB" sz="5000" b="1" dirty="0"/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6ECDC701-5A16-CEA0-CE7F-206B17955A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98887" y="2955263"/>
          <a:ext cx="8098851" cy="2723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617">
                  <a:extLst>
                    <a:ext uri="{9D8B030D-6E8A-4147-A177-3AD203B41FA5}">
                      <a16:colId xmlns:a16="http://schemas.microsoft.com/office/drawing/2014/main" val="2251843630"/>
                    </a:ext>
                  </a:extLst>
                </a:gridCol>
                <a:gridCol w="2699617">
                  <a:extLst>
                    <a:ext uri="{9D8B030D-6E8A-4147-A177-3AD203B41FA5}">
                      <a16:colId xmlns:a16="http://schemas.microsoft.com/office/drawing/2014/main" val="1833990609"/>
                    </a:ext>
                  </a:extLst>
                </a:gridCol>
                <a:gridCol w="2699617">
                  <a:extLst>
                    <a:ext uri="{9D8B030D-6E8A-4147-A177-3AD203B41FA5}">
                      <a16:colId xmlns:a16="http://schemas.microsoft.com/office/drawing/2014/main" val="528487503"/>
                    </a:ext>
                  </a:extLst>
                </a:gridCol>
              </a:tblGrid>
              <a:tr h="630362">
                <a:tc>
                  <a:txBody>
                    <a:bodyPr/>
                    <a:lstStyle/>
                    <a:p>
                      <a:pPr algn="ctr"/>
                      <a:r>
                        <a:rPr lang="en-US" sz="3600" noProof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Condition 1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Condition 2</a:t>
                      </a:r>
                      <a:endParaRPr lang="en-GB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78237"/>
                  </a:ext>
                </a:extLst>
              </a:tr>
              <a:tr h="630362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err="1"/>
                        <a:t>Temperature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20°C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17°C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386977"/>
                  </a:ext>
                </a:extLst>
              </a:tr>
              <a:tr h="630362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Relative </a:t>
                      </a:r>
                      <a:r>
                        <a:rPr lang="fr-FR" sz="2400" b="1" dirty="0" err="1"/>
                        <a:t>humidity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30%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40%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480192"/>
                  </a:ext>
                </a:extLst>
              </a:tr>
              <a:tr h="630362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Air speed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0,1m/s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0m/s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935668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E5E3FA6-5E29-7DA9-9425-D00F024B7975}"/>
              </a:ext>
            </a:extLst>
          </p:cNvPr>
          <p:cNvSpPr txBox="1"/>
          <p:nvPr/>
        </p:nvSpPr>
        <p:spPr>
          <a:xfrm>
            <a:off x="886120" y="1340527"/>
            <a:ext cx="10265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err="1"/>
              <a:t>Different</a:t>
            </a:r>
            <a:r>
              <a:rPr lang="fr-FR" sz="2400" dirty="0"/>
              <a:t> conditions </a:t>
            </a:r>
            <a:r>
              <a:rPr lang="fr-FR" sz="2400" dirty="0" err="1"/>
              <a:t>were</a:t>
            </a:r>
            <a:r>
              <a:rPr lang="fr-FR" sz="2400" dirty="0"/>
              <a:t> </a:t>
            </a:r>
            <a:r>
              <a:rPr lang="fr-FR" sz="2400" dirty="0" err="1"/>
              <a:t>investigated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various</a:t>
            </a:r>
            <a:r>
              <a:rPr lang="fr-FR" sz="2400" dirty="0"/>
              <a:t> </a:t>
            </a:r>
            <a:r>
              <a:rPr lang="fr-FR" sz="2400" dirty="0" err="1"/>
              <a:t>environmental</a:t>
            </a:r>
            <a:r>
              <a:rPr lang="fr-FR" sz="2400" dirty="0"/>
              <a:t> </a:t>
            </a:r>
            <a:r>
              <a:rPr lang="fr-FR" sz="2400" dirty="0" err="1"/>
              <a:t>parameters</a:t>
            </a:r>
            <a:r>
              <a:rPr lang="fr-FR" sz="2400" dirty="0"/>
              <a:t> (</a:t>
            </a:r>
            <a:r>
              <a:rPr lang="fr-FR" sz="2400" dirty="0" err="1"/>
              <a:t>temperature</a:t>
            </a:r>
            <a:r>
              <a:rPr lang="fr-FR" sz="2400" dirty="0"/>
              <a:t>, RH, </a:t>
            </a:r>
            <a:r>
              <a:rPr lang="fr-FR" sz="2400" dirty="0" err="1"/>
              <a:t>environing</a:t>
            </a:r>
            <a:r>
              <a:rPr lang="fr-FR" sz="2400" dirty="0"/>
              <a:t> air speed).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/>
              <a:t>Condition 1 </a:t>
            </a:r>
            <a:r>
              <a:rPr lang="fr-FR" sz="2400" dirty="0" err="1"/>
              <a:t>is</a:t>
            </a:r>
            <a:r>
              <a:rPr lang="fr-FR" sz="2400" dirty="0"/>
              <a:t> more favorable for </a:t>
            </a:r>
            <a:r>
              <a:rPr lang="fr-FR" sz="2400" dirty="0" err="1"/>
              <a:t>evaporation</a:t>
            </a:r>
            <a:r>
              <a:rPr lang="fr-FR" sz="2400" dirty="0"/>
              <a:t> </a:t>
            </a:r>
            <a:r>
              <a:rPr lang="fr-FR" sz="2400" dirty="0" err="1"/>
              <a:t>compared</a:t>
            </a:r>
            <a:r>
              <a:rPr lang="fr-FR" sz="2400" dirty="0"/>
              <a:t> to condition 2.</a:t>
            </a:r>
            <a:endParaRPr lang="en-GB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41FB2E-7DB9-6C01-A896-4FDB3CC39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6194140"/>
            <a:ext cx="1009650" cy="46811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39DED2F-52B9-D22A-5A0F-D3319F6D751A}"/>
              </a:ext>
            </a:extLst>
          </p:cNvPr>
          <p:cNvSpPr txBox="1">
            <a:spLocks/>
          </p:cNvSpPr>
          <p:nvPr/>
        </p:nvSpPr>
        <p:spPr>
          <a:xfrm>
            <a:off x="1768123" y="6363377"/>
            <a:ext cx="9000000" cy="21590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CB05447C-27AA-3B33-D48F-4F9A80D1D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1638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E792F-D474-3A13-B07A-529875A1677F}"/>
              </a:ext>
            </a:extLst>
          </p:cNvPr>
          <p:cNvSpPr txBox="1"/>
          <p:nvPr/>
        </p:nvSpPr>
        <p:spPr>
          <a:xfrm>
            <a:off x="254000" y="24455"/>
            <a:ext cx="11937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Developing an Infectiousness model for diseases transmission control</a:t>
            </a:r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29C33FF2-0E86-2BB0-300D-F5D39399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1" y="6283109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25831-2B35-E04E-6D72-4EA6D3B558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6225"/>
          <a:stretch/>
        </p:blipFill>
        <p:spPr>
          <a:xfrm>
            <a:off x="0" y="820134"/>
            <a:ext cx="6845300" cy="4890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45C828-328F-25EE-24AA-53118D7DEE65}"/>
              </a:ext>
            </a:extLst>
          </p:cNvPr>
          <p:cNvSpPr txBox="1"/>
          <p:nvPr/>
        </p:nvSpPr>
        <p:spPr>
          <a:xfrm>
            <a:off x="1114082" y="457165"/>
            <a:ext cx="948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Validation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80E462-ACC8-242B-E70A-FD568EAE38D8}"/>
              </a:ext>
            </a:extLst>
          </p:cNvPr>
          <p:cNvSpPr txBox="1"/>
          <p:nvPr/>
        </p:nvSpPr>
        <p:spPr>
          <a:xfrm>
            <a:off x="31750" y="5494732"/>
            <a:ext cx="12160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. Plot showing droplet evaporation. The time variation of droplet volume was considered. The droplet sizes were between 20 and 160 </a:t>
            </a:r>
            <a:r>
              <a:rPr lang="en-GB" dirty="0" err="1"/>
              <a:t>μm</a:t>
            </a:r>
            <a:r>
              <a:rPr lang="en-GB" dirty="0"/>
              <a:t>. Solid lines are the data from this present work and the dotted lines are the results of Liu et 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DEF57-6F44-290B-9479-A261DC750537}"/>
              </a:ext>
            </a:extLst>
          </p:cNvPr>
          <p:cNvSpPr txBox="1"/>
          <p:nvPr/>
        </p:nvSpPr>
        <p:spPr>
          <a:xfrm>
            <a:off x="2095502" y="6141063"/>
            <a:ext cx="9188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Liu F, Qian H, Zheng X, Song J, Cao G, Liu Z. Evaporation and dispersion of exhaled droplets in stratified environment. IOP Conf Ser: Mater Sci Eng 2019;609:042059.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E3E7F9-447B-24D1-D442-78FA2699C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300" y="457165"/>
            <a:ext cx="4963897" cy="2899085"/>
          </a:xfrm>
          <a:prstGeom prst="rect">
            <a:avLst/>
          </a:prstGeom>
        </p:spPr>
      </p:pic>
      <p:pic>
        <p:nvPicPr>
          <p:cNvPr id="15" name="animation-1">
            <a:hlinkClick r:id="" action="ppaction://media"/>
            <a:extLst>
              <a:ext uri="{FF2B5EF4-FFF2-40B4-BE49-F238E27FC236}">
                <a16:creationId xmlns:a16="http://schemas.microsoft.com/office/drawing/2014/main" id="{510472AC-4748-9012-FDEC-7AD1D1E78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925" t="16108" r="27168" b="11556"/>
          <a:stretch/>
        </p:blipFill>
        <p:spPr>
          <a:xfrm>
            <a:off x="6947676" y="3129768"/>
            <a:ext cx="4570877" cy="20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2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"/>
    </mc:Choice>
    <mc:Fallback xmlns="">
      <p:transition spd="slow" advTm="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61224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73BAB4-9F17-1669-7401-ABC1F048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123" y="302652"/>
            <a:ext cx="8187609" cy="678642"/>
          </a:xfrm>
        </p:spPr>
        <p:txBody>
          <a:bodyPr>
            <a:noAutofit/>
          </a:bodyPr>
          <a:lstStyle/>
          <a:p>
            <a:r>
              <a:rPr lang="fr-FR" sz="5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Droplet </a:t>
            </a:r>
            <a:r>
              <a:rPr lang="fr-FR" sz="5400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r</a:t>
            </a:r>
            <a:r>
              <a:rPr lang="fr-FR" sz="5400" b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esidence</a:t>
            </a:r>
            <a:r>
              <a:rPr lang="fr-FR" sz="5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time </a:t>
            </a:r>
            <a:endParaRPr lang="en-GB" sz="54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BF7667C-23F3-24C3-B26C-9170ADEC03C2}"/>
                  </a:ext>
                </a:extLst>
              </p:cNvPr>
              <p:cNvSpPr txBox="1"/>
              <p:nvPr/>
            </p:nvSpPr>
            <p:spPr>
              <a:xfrm>
                <a:off x="380107" y="1026494"/>
                <a:ext cx="1143178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Droplets are </a:t>
                </a:r>
                <a:r>
                  <a:rPr lang="fr-FR" sz="2400" dirty="0" err="1"/>
                  <a:t>staying</a:t>
                </a:r>
                <a:r>
                  <a:rPr lang="fr-FR" sz="2400" dirty="0"/>
                  <a:t> for a longer time </a:t>
                </a:r>
                <a:r>
                  <a:rPr lang="fr-FR" sz="2400" dirty="0" err="1"/>
                  <a:t>with</a:t>
                </a:r>
                <a:r>
                  <a:rPr lang="fr-FR" sz="2400" dirty="0"/>
                  <a:t> condition 2.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400" dirty="0" err="1"/>
                  <a:t>Residence</a:t>
                </a:r>
                <a:r>
                  <a:rPr lang="fr-FR" sz="2400" dirty="0"/>
                  <a:t> time </a:t>
                </a:r>
                <a:r>
                  <a:rPr lang="fr-FR" sz="2400" dirty="0" err="1"/>
                  <a:t>is</a:t>
                </a:r>
                <a:r>
                  <a:rPr lang="fr-FR" sz="2400" dirty="0"/>
                  <a:t> </a:t>
                </a:r>
                <a:r>
                  <a:rPr lang="fr-FR" sz="2400" dirty="0" err="1"/>
                  <a:t>greater</a:t>
                </a:r>
                <a:r>
                  <a:rPr lang="fr-FR" sz="2400" dirty="0"/>
                  <a:t> as the </a:t>
                </a:r>
                <a:r>
                  <a:rPr lang="fr-FR" sz="2400" dirty="0" err="1"/>
                  <a:t>diameter</a:t>
                </a:r>
                <a:r>
                  <a:rPr lang="fr-FR" sz="2400" dirty="0"/>
                  <a:t> </a:t>
                </a:r>
                <a:r>
                  <a:rPr lang="fr-FR" sz="2400" dirty="0" err="1"/>
                  <a:t>approaches</a:t>
                </a:r>
                <a:r>
                  <a:rPr lang="fr-FR" sz="2400" dirty="0"/>
                  <a:t> 100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Above </a:t>
                </a:r>
                <a:r>
                  <a:rPr lang="fr-FR" sz="2400" dirty="0"/>
                  <a:t>100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400" dirty="0"/>
                  <a:t>, droplets are rapidly settling. So, their residence time remain short.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BF7667C-23F3-24C3-B26C-9170ADEC0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07" y="1026494"/>
                <a:ext cx="11431784" cy="1200329"/>
              </a:xfrm>
              <a:prstGeom prst="rect">
                <a:avLst/>
              </a:prstGeom>
              <a:blipFill>
                <a:blip r:embed="rId2"/>
                <a:stretch>
                  <a:fillRect l="-693" t="-3553" r="-640" b="-111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7BDCEAD4-BA1D-D5C3-4B38-93FCE15A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6194140"/>
            <a:ext cx="1009650" cy="46811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DB44366-8FD5-83F7-3AE7-A584913316CB}"/>
              </a:ext>
            </a:extLst>
          </p:cNvPr>
          <p:cNvSpPr txBox="1">
            <a:spLocks/>
          </p:cNvSpPr>
          <p:nvPr/>
        </p:nvSpPr>
        <p:spPr>
          <a:xfrm>
            <a:off x="1768123" y="6363377"/>
            <a:ext cx="9000000" cy="21590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00" dirty="0"/>
          </a:p>
        </p:txBody>
      </p:sp>
      <p:pic>
        <p:nvPicPr>
          <p:cNvPr id="7" name="Image 6" descr="Une image contenant ligne, diagramme, texte, Tracé&#10;&#10;Description générée automatiquement">
            <a:extLst>
              <a:ext uri="{FF2B5EF4-FFF2-40B4-BE49-F238E27FC236}">
                <a16:creationId xmlns:a16="http://schemas.microsoft.com/office/drawing/2014/main" id="{B9FEF804-2869-71BB-51E1-C78389B5F3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1" t="5892" r="9790"/>
          <a:stretch/>
        </p:blipFill>
        <p:spPr>
          <a:xfrm>
            <a:off x="2716490" y="2317223"/>
            <a:ext cx="6759019" cy="3822934"/>
          </a:xfrm>
          <a:prstGeom prst="rect">
            <a:avLst/>
          </a:prstGeom>
        </p:spPr>
      </p:pic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92B0BEF5-D170-D551-BBCE-F06CA95D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7044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" y="119963"/>
            <a:ext cx="12280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Content</a:t>
            </a:r>
            <a:endParaRPr lang="en-ZA" sz="3200" b="1" dirty="0"/>
          </a:p>
        </p:txBody>
      </p:sp>
      <p:sp>
        <p:nvSpPr>
          <p:cNvPr id="26" name="Rectangle 25"/>
          <p:cNvSpPr/>
          <p:nvPr/>
        </p:nvSpPr>
        <p:spPr>
          <a:xfrm>
            <a:off x="127320" y="704738"/>
            <a:ext cx="122807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2400" b="1" dirty="0"/>
              <a:t>Introduction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b="1" dirty="0"/>
              <a:t>Rationale and Objective</a:t>
            </a:r>
          </a:p>
          <a:p>
            <a:pPr marL="1943100" lvl="3" indent="-5715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432FF"/>
                </a:solidFill>
              </a:rPr>
              <a:t>Research gaps</a:t>
            </a:r>
          </a:p>
          <a:p>
            <a:pPr marL="1943100" lvl="3" indent="-5715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432FF"/>
                </a:solidFill>
              </a:rPr>
              <a:t>Aims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b="1" dirty="0"/>
              <a:t>Computational model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b="1" dirty="0"/>
              <a:t>Results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2400" b="1" dirty="0">
                <a:solidFill>
                  <a:srgbClr val="93809D"/>
                </a:solidFill>
              </a:rPr>
              <a:t>Mathematical formalism and modelling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2400" b="1" dirty="0">
                <a:solidFill>
                  <a:srgbClr val="93809D"/>
                </a:solidFill>
              </a:rPr>
              <a:t>The infectiousness of droplets due to</a:t>
            </a:r>
          </a:p>
          <a:p>
            <a:pPr marL="2400300" lvl="4" indent="-5715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432FF"/>
                </a:solidFill>
              </a:rPr>
              <a:t>Evaporation, irradiance </a:t>
            </a:r>
          </a:p>
          <a:p>
            <a:pPr marL="2400300" lvl="4" indent="-5715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432FF"/>
                </a:solidFill>
              </a:rPr>
              <a:t>Evaporation and irradiance concurrently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2400" b="1" dirty="0">
                <a:solidFill>
                  <a:srgbClr val="93809D"/>
                </a:solidFill>
              </a:rPr>
              <a:t>Validation of results</a:t>
            </a:r>
          </a:p>
          <a:p>
            <a:pPr marL="2400300" lvl="4" indent="-5715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432FF"/>
                </a:solidFill>
              </a:rPr>
              <a:t>Mycobacteria tuberculosis</a:t>
            </a:r>
          </a:p>
          <a:p>
            <a:pPr marL="2400300" lvl="4" indent="-5715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432FF"/>
                </a:solidFill>
              </a:rPr>
              <a:t>Influenza virus</a:t>
            </a:r>
          </a:p>
          <a:p>
            <a:pPr marL="2400300" lvl="4" indent="-5715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432FF"/>
                </a:solidFill>
              </a:rPr>
              <a:t>Covid-SARS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2400" b="1" dirty="0"/>
              <a:t>Summary</a:t>
            </a:r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F471B97A-4C27-625C-1067-314C5F4F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94666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73BAB4-9F17-1669-7401-ABC1F048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21" y="204186"/>
            <a:ext cx="10515600" cy="680605"/>
          </a:xfrm>
        </p:spPr>
        <p:txBody>
          <a:bodyPr>
            <a:noAutofit/>
          </a:bodyPr>
          <a:lstStyle/>
          <a:p>
            <a:r>
              <a:rPr lang="fr-FR" sz="5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Droplet </a:t>
            </a:r>
            <a:r>
              <a:rPr lang="fr-FR" sz="5400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p</a:t>
            </a:r>
            <a:r>
              <a:rPr lang="fr-FR" sz="5400" b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enetration</a:t>
            </a:r>
            <a:r>
              <a:rPr lang="fr-FR" sz="5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5400" b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length</a:t>
            </a:r>
            <a:endParaRPr lang="en-GB" sz="54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5F15F5-DA82-B7C0-440D-5142C33D41B9}"/>
              </a:ext>
            </a:extLst>
          </p:cNvPr>
          <p:cNvSpPr txBox="1"/>
          <p:nvPr/>
        </p:nvSpPr>
        <p:spPr>
          <a:xfrm>
            <a:off x="274948" y="884791"/>
            <a:ext cx="116421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Smaller</a:t>
            </a:r>
            <a:r>
              <a:rPr lang="fr-FR" sz="2000" dirty="0"/>
              <a:t> droplets are </a:t>
            </a:r>
            <a:r>
              <a:rPr lang="fr-FR" sz="2000" dirty="0" err="1"/>
              <a:t>subject</a:t>
            </a:r>
            <a:r>
              <a:rPr lang="fr-FR" sz="2000" dirty="0"/>
              <a:t> to air flow. </a:t>
            </a:r>
            <a:r>
              <a:rPr lang="fr-FR" sz="2000" dirty="0" err="1"/>
              <a:t>Hence</a:t>
            </a:r>
            <a:r>
              <a:rPr lang="fr-FR" sz="2000" dirty="0"/>
              <a:t>, </a:t>
            </a:r>
            <a:r>
              <a:rPr lang="fr-FR" sz="2000" dirty="0" err="1"/>
              <a:t>they</a:t>
            </a:r>
            <a:r>
              <a:rPr lang="fr-FR" sz="2000" dirty="0"/>
              <a:t> have </a:t>
            </a:r>
            <a:r>
              <a:rPr lang="fr-FR" sz="2000" dirty="0" err="1"/>
              <a:t>greater</a:t>
            </a:r>
            <a:r>
              <a:rPr lang="fr-FR" sz="2000" dirty="0"/>
              <a:t> </a:t>
            </a:r>
            <a:r>
              <a:rPr lang="fr-FR" sz="2000" dirty="0" err="1"/>
              <a:t>penetration</a:t>
            </a:r>
            <a:r>
              <a:rPr lang="fr-FR" sz="2000" dirty="0"/>
              <a:t> </a:t>
            </a:r>
            <a:r>
              <a:rPr lang="fr-FR" sz="2000" dirty="0" err="1"/>
              <a:t>length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condtion</a:t>
            </a:r>
            <a:r>
              <a:rPr lang="fr-FR" sz="2000" dirty="0"/>
              <a:t>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For </a:t>
            </a:r>
            <a:r>
              <a:rPr lang="fr-FR" sz="2000" dirty="0" err="1"/>
              <a:t>larger</a:t>
            </a:r>
            <a:r>
              <a:rPr lang="fr-FR" sz="2000" dirty="0"/>
              <a:t> droplets, air </a:t>
            </a:r>
            <a:r>
              <a:rPr lang="fr-FR" sz="2000" dirty="0" err="1"/>
              <a:t>velocity</a:t>
            </a:r>
            <a:r>
              <a:rPr lang="fr-FR" sz="2000" dirty="0"/>
              <a:t> of 0,1m/s </a:t>
            </a:r>
            <a:r>
              <a:rPr lang="fr-FR" sz="2000" dirty="0" err="1"/>
              <a:t>is</a:t>
            </a:r>
            <a:r>
              <a:rPr lang="fr-FR" sz="2000" dirty="0"/>
              <a:t> not high </a:t>
            </a:r>
            <a:r>
              <a:rPr lang="fr-FR" sz="2000" dirty="0" err="1"/>
              <a:t>enough</a:t>
            </a:r>
            <a:r>
              <a:rPr lang="fr-FR" sz="2000" dirty="0"/>
              <a:t> to transport </a:t>
            </a:r>
            <a:r>
              <a:rPr lang="fr-FR" sz="2000" dirty="0" err="1"/>
              <a:t>them</a:t>
            </a:r>
            <a:r>
              <a:rPr lang="fr-FR" sz="2000" dirty="0"/>
              <a:t>. Droplets have </a:t>
            </a:r>
            <a:r>
              <a:rPr lang="fr-FR" sz="2000" dirty="0" err="1"/>
              <a:t>higher</a:t>
            </a:r>
            <a:r>
              <a:rPr lang="fr-FR" sz="2000" dirty="0"/>
              <a:t> </a:t>
            </a:r>
            <a:r>
              <a:rPr lang="fr-FR" sz="2000" dirty="0" err="1"/>
              <a:t>penetration</a:t>
            </a:r>
            <a:r>
              <a:rPr lang="fr-FR" sz="2000" dirty="0"/>
              <a:t> </a:t>
            </a:r>
            <a:r>
              <a:rPr lang="fr-FR" sz="2000" dirty="0" err="1"/>
              <a:t>length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condition 2 due to </a:t>
            </a:r>
            <a:r>
              <a:rPr lang="fr-FR" sz="2000" dirty="0" err="1"/>
              <a:t>higher</a:t>
            </a:r>
            <a:r>
              <a:rPr lang="fr-FR" sz="2000" dirty="0"/>
              <a:t> </a:t>
            </a:r>
            <a:r>
              <a:rPr lang="fr-FR" sz="2000" dirty="0" err="1"/>
              <a:t>residence</a:t>
            </a:r>
            <a:r>
              <a:rPr lang="fr-FR" sz="2000" dirty="0"/>
              <a:t>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Droplets </a:t>
            </a:r>
            <a:r>
              <a:rPr lang="fr-FR" sz="2000" dirty="0" err="1"/>
              <a:t>travel</a:t>
            </a:r>
            <a:r>
              <a:rPr lang="fr-FR" sz="2000" dirty="0"/>
              <a:t> distances </a:t>
            </a:r>
            <a:r>
              <a:rPr lang="fr-FR" sz="2000" dirty="0" err="1"/>
              <a:t>less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2m in </a:t>
            </a:r>
            <a:r>
              <a:rPr lang="fr-FR" sz="2000" dirty="0" err="1"/>
              <a:t>both</a:t>
            </a:r>
            <a:r>
              <a:rPr lang="fr-FR" sz="2000" dirty="0"/>
              <a:t> cases.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88795B-7B74-40C2-CC57-F2608FC7F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6194140"/>
            <a:ext cx="1009650" cy="468110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A2CA944-D3F2-80E5-5348-7A6F2D34465C}"/>
              </a:ext>
            </a:extLst>
          </p:cNvPr>
          <p:cNvSpPr txBox="1">
            <a:spLocks/>
          </p:cNvSpPr>
          <p:nvPr/>
        </p:nvSpPr>
        <p:spPr>
          <a:xfrm>
            <a:off x="1768123" y="6363377"/>
            <a:ext cx="9000000" cy="21590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0" name="Image 9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A4C4EF0C-FF39-851A-C9C2-9FE4B15AE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7" t="5748" r="8091"/>
          <a:stretch/>
        </p:blipFill>
        <p:spPr>
          <a:xfrm>
            <a:off x="2388271" y="2299607"/>
            <a:ext cx="7161079" cy="389453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692B2EC-ABDF-0892-9D7F-AE39FAF9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28730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7E5DDF-3CD0-194D-5956-3BE51DF7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58" y="179026"/>
            <a:ext cx="11528981" cy="81777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600" b="1" kern="1200" dirty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Infectiousness decay due to evaporation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A26377-728A-E29A-7D7E-85288E87D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6194140"/>
            <a:ext cx="1009650" cy="46811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11226BA-D899-AA25-E980-21ECDA23BC8B}"/>
              </a:ext>
            </a:extLst>
          </p:cNvPr>
          <p:cNvSpPr txBox="1">
            <a:spLocks/>
          </p:cNvSpPr>
          <p:nvPr/>
        </p:nvSpPr>
        <p:spPr>
          <a:xfrm>
            <a:off x="1727296" y="6363377"/>
            <a:ext cx="9000000" cy="21590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/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44F70355-ABAA-935E-42F5-C5E6635A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B2DA9-973F-A56A-24BB-2801C538F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71" r="37973"/>
          <a:stretch/>
        </p:blipFill>
        <p:spPr>
          <a:xfrm>
            <a:off x="914399" y="831702"/>
            <a:ext cx="5847153" cy="4832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46F2B3-7E6D-34CA-5151-78CA4221A7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898" t="16424"/>
          <a:stretch/>
        </p:blipFill>
        <p:spPr>
          <a:xfrm>
            <a:off x="6761552" y="1260401"/>
            <a:ext cx="4526377" cy="414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D14618-2D76-CD76-8CAC-3DB35F229F8C}"/>
              </a:ext>
            </a:extLst>
          </p:cNvPr>
          <p:cNvSpPr txBox="1"/>
          <p:nvPr/>
        </p:nvSpPr>
        <p:spPr>
          <a:xfrm>
            <a:off x="190500" y="5453447"/>
            <a:ext cx="1200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(a) Droplet path lines coloured by infectiousness. The infectiousness decay is introduced proportionally to the size decrease of the droplet; and (b) plot of infectiousness of droplets due to evaporation.</a:t>
            </a:r>
          </a:p>
        </p:txBody>
      </p:sp>
    </p:spTree>
    <p:extLst>
      <p:ext uri="{BB962C8B-B14F-4D97-AF65-F5344CB8AC3E}">
        <p14:creationId xmlns:p14="http://schemas.microsoft.com/office/powerpoint/2010/main" val="1989665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A979B4-B6E9-0459-0045-4CB14153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18" y="292963"/>
            <a:ext cx="11466035" cy="682941"/>
          </a:xfrm>
        </p:spPr>
        <p:txBody>
          <a:bodyPr>
            <a:noAutofit/>
          </a:bodyPr>
          <a:lstStyle/>
          <a:p>
            <a:r>
              <a:rPr lang="en-US" sz="4600" b="1" kern="1200" dirty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Infectiousness decay due to evaporation</a:t>
            </a:r>
            <a:endParaRPr lang="en-GB" sz="46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Espace réservé du contenu 8">
                <a:extLst>
                  <a:ext uri="{FF2B5EF4-FFF2-40B4-BE49-F238E27FC236}">
                    <a16:creationId xmlns:a16="http://schemas.microsoft.com/office/drawing/2014/main" id="{02BCF6A4-99EC-FFA4-4327-147C7EAFC2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4037" y="1724652"/>
                <a:ext cx="4619625" cy="3903149"/>
              </a:xfrm>
            </p:spPr>
            <p:txBody>
              <a:bodyPr>
                <a:noAutofit/>
              </a:bodyPr>
              <a:lstStyle/>
              <a:p>
                <a:r>
                  <a:rPr lang="fr-FR" sz="2200" b="0" dirty="0"/>
                  <a:t>Initial viral </a:t>
                </a:r>
                <a:r>
                  <a:rPr lang="fr-FR" sz="2200" b="0" dirty="0" err="1"/>
                  <a:t>load</a:t>
                </a:r>
                <a:r>
                  <a:rPr lang="fr-FR" sz="2200" b="0" dirty="0"/>
                  <a:t> </a:t>
                </a:r>
                <a:r>
                  <a:rPr lang="fr-FR" sz="2200" b="0" dirty="0" err="1"/>
                  <a:t>depend</a:t>
                </a:r>
                <a:r>
                  <a:rPr lang="fr-FR" sz="2200" b="0" dirty="0"/>
                  <a:t> on the droplet size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200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fr-F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𝑚𝑙</m:t>
                      </m:r>
                    </m:oMath>
                  </m:oMathPara>
                </a14:m>
                <a:endParaRPr lang="en-GB" sz="2200" i="0" dirty="0">
                  <a:solidFill>
                    <a:srgbClr val="000000"/>
                  </a:solidFill>
                  <a:effectLst/>
                  <a:latin typeface="GraphikNaturel-Medium"/>
                </a:endParaRPr>
              </a:p>
              <a:p>
                <a:r>
                  <a:rPr lang="en-GB" sz="2200" i="0" dirty="0">
                    <a:solidFill>
                      <a:srgbClr val="000000"/>
                    </a:solidFill>
                    <a:effectLst/>
                    <a:latin typeface="GraphikNaturel-Medium"/>
                  </a:rPr>
                  <a:t>Droplets with diameter </a:t>
                </a:r>
                <a14:m>
                  <m:oMath xmlns:m="http://schemas.openxmlformats.org/officeDocument/2006/math">
                    <m:r>
                      <a:rPr lang="fr-FR" sz="2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2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&gt;110 </m:t>
                    </m:r>
                    <m:r>
                      <a:rPr lang="fr-FR" sz="2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sz="2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200" i="0" dirty="0">
                    <a:solidFill>
                      <a:srgbClr val="000000"/>
                    </a:solidFill>
                    <a:effectLst/>
                    <a:latin typeface="GraphikNaturel-Medium"/>
                  </a:rPr>
                  <a:t> reach the ground before being totally evaporated.</a:t>
                </a:r>
              </a:p>
              <a:p>
                <a:r>
                  <a:rPr lang="en-GB" sz="2200" dirty="0">
                    <a:solidFill>
                      <a:srgbClr val="000000"/>
                    </a:solidFill>
                    <a:latin typeface="GraphikNaturel-Medium"/>
                  </a:rPr>
                  <a:t>Droplets of size </a:t>
                </a:r>
                <a14:m>
                  <m:oMath xmlns:m="http://schemas.openxmlformats.org/officeDocument/2006/math">
                    <m:r>
                      <a:rPr lang="fr-FR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≈100</m:t>
                    </m:r>
                    <m:r>
                      <a:rPr lang="fr-FR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fr-FR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200" i="0" dirty="0">
                    <a:solidFill>
                      <a:srgbClr val="000000"/>
                    </a:solidFill>
                    <a:effectLst/>
                    <a:latin typeface="GraphikNaturel-Medium"/>
                  </a:rPr>
                  <a:t> are the most likely to transmit because they are airborne for the longest time.</a:t>
                </a:r>
              </a:p>
              <a:p>
                <a:pPr marL="0" indent="0">
                  <a:buNone/>
                </a:pPr>
                <a:endParaRPr lang="en-GB" sz="2200" dirty="0"/>
              </a:p>
            </p:txBody>
          </p:sp>
        </mc:Choice>
        <mc:Fallback xmlns="">
          <p:sp>
            <p:nvSpPr>
              <p:cNvPr id="9" name="Espace réservé du contenu 8">
                <a:extLst>
                  <a:ext uri="{FF2B5EF4-FFF2-40B4-BE49-F238E27FC236}">
                    <a16:creationId xmlns:a16="http://schemas.microsoft.com/office/drawing/2014/main" id="{02BCF6A4-99EC-FFA4-4327-147C7EAFC2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037" y="1724652"/>
                <a:ext cx="4619625" cy="3903149"/>
              </a:xfrm>
              <a:blipFill>
                <a:blip r:embed="rId2"/>
                <a:stretch>
                  <a:fillRect l="-3430" t="-1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922CBB22-EC14-5DD6-136F-4B3B74426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6194140"/>
            <a:ext cx="1009650" cy="468110"/>
          </a:xfrm>
          <a:prstGeom prst="rect">
            <a:avLst/>
          </a:prstGeom>
        </p:spPr>
      </p:pic>
      <p:pic>
        <p:nvPicPr>
          <p:cNvPr id="7" name="Image 6" descr="Une image contenant texte, ligne, Tracé, capture d’écran&#10;&#10;Description générée automatiquement">
            <a:extLst>
              <a:ext uri="{FF2B5EF4-FFF2-40B4-BE49-F238E27FC236}">
                <a16:creationId xmlns:a16="http://schemas.microsoft.com/office/drawing/2014/main" id="{3E2FB698-CCD7-C1A6-0A70-59EE9BB7E7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7" t="11093" r="9304"/>
          <a:stretch/>
        </p:blipFill>
        <p:spPr>
          <a:xfrm>
            <a:off x="5253662" y="1552576"/>
            <a:ext cx="6503451" cy="448696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9579E4C-EBF3-3404-62B9-F16A3F9122F3}"/>
              </a:ext>
            </a:extLst>
          </p:cNvPr>
          <p:cNvSpPr txBox="1">
            <a:spLocks/>
          </p:cNvSpPr>
          <p:nvPr/>
        </p:nvSpPr>
        <p:spPr>
          <a:xfrm>
            <a:off x="1768123" y="6363377"/>
            <a:ext cx="9000000" cy="21590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/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FCC1EA4E-CA4D-EA62-3A8F-3B211E923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24587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A1E02-3406-0E39-B2E5-017816EC7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B96646-A8CB-79E6-BBB5-38655A29B790}"/>
              </a:ext>
            </a:extLst>
          </p:cNvPr>
          <p:cNvSpPr/>
          <p:nvPr/>
        </p:nvSpPr>
        <p:spPr>
          <a:xfrm>
            <a:off x="151225" y="17358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Results</a:t>
            </a:r>
          </a:p>
        </p:txBody>
      </p:sp>
      <p:pic>
        <p:nvPicPr>
          <p:cNvPr id="8" name="Picture 7" descr="Diagram, histogram&#10;&#10;Description automatically generated">
            <a:extLst>
              <a:ext uri="{FF2B5EF4-FFF2-40B4-BE49-F238E27FC236}">
                <a16:creationId xmlns:a16="http://schemas.microsoft.com/office/drawing/2014/main" id="{9DF5BE5D-1572-501F-5F52-C5E5BD7FF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3" r="25828"/>
          <a:stretch/>
        </p:blipFill>
        <p:spPr>
          <a:xfrm>
            <a:off x="36380" y="1088290"/>
            <a:ext cx="3012058" cy="3040469"/>
          </a:xfrm>
          <a:prstGeom prst="rect">
            <a:avLst/>
          </a:prstGeom>
        </p:spPr>
      </p:pic>
      <p:pic>
        <p:nvPicPr>
          <p:cNvPr id="11" name="Picture 10" descr="Chart, diagram, histogram&#10;&#10;Description automatically generated">
            <a:extLst>
              <a:ext uri="{FF2B5EF4-FFF2-40B4-BE49-F238E27FC236}">
                <a16:creationId xmlns:a16="http://schemas.microsoft.com/office/drawing/2014/main" id="{DEC5978A-C774-C694-888B-109E5C3B0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73" r="24791"/>
          <a:stretch/>
        </p:blipFill>
        <p:spPr>
          <a:xfrm>
            <a:off x="3994654" y="1015603"/>
            <a:ext cx="3174321" cy="3143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63B20-9043-590A-F1D9-97DFEAE264C2}"/>
              </a:ext>
            </a:extLst>
          </p:cNvPr>
          <p:cNvSpPr txBox="1"/>
          <p:nvPr/>
        </p:nvSpPr>
        <p:spPr>
          <a:xfrm>
            <a:off x="184477" y="376937"/>
            <a:ext cx="1200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Infectiousness decay of  </a:t>
            </a:r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Siemens Sans"/>
              </a:rPr>
              <a:t>H1H1 Influenza virus as exposed to </a:t>
            </a:r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UV coupled evaporation</a:t>
            </a:r>
          </a:p>
          <a:p>
            <a:endParaRPr lang="en-ZA" sz="24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B010E-18A8-E123-41B2-97DF697B459D}"/>
              </a:ext>
            </a:extLst>
          </p:cNvPr>
          <p:cNvSpPr txBox="1"/>
          <p:nvPr/>
        </p:nvSpPr>
        <p:spPr>
          <a:xfrm>
            <a:off x="100424" y="5014891"/>
            <a:ext cx="806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Point source irradiance yielded an improve result compared to the uniform irradiance</a:t>
            </a:r>
            <a:endParaRPr lang="en-ZA" sz="1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C168A-2967-827B-A345-D13876AEB7C4}"/>
              </a:ext>
            </a:extLst>
          </p:cNvPr>
          <p:cNvSpPr txBox="1"/>
          <p:nvPr/>
        </p:nvSpPr>
        <p:spPr>
          <a:xfrm>
            <a:off x="100424" y="5331767"/>
            <a:ext cx="9957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UV-C coupled with evaporation is more effective in reducing the infectiousness of the H1N1</a:t>
            </a:r>
            <a:endParaRPr lang="en-ZA" sz="1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98F51-5FD6-5347-D3FC-621509A17421}"/>
              </a:ext>
            </a:extLst>
          </p:cNvPr>
          <p:cNvSpPr txBox="1"/>
          <p:nvPr/>
        </p:nvSpPr>
        <p:spPr>
          <a:xfrm>
            <a:off x="147397" y="4128759"/>
            <a:ext cx="339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 (a</a:t>
            </a:r>
            <a:r>
              <a:rPr lang="en-US" sz="1200" dirty="0"/>
              <a:t>): Uniform vs irradiance as a point source</a:t>
            </a:r>
            <a:endParaRPr lang="en-ZA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C41AB-75A1-6432-25D6-C44C8CA3947D}"/>
              </a:ext>
            </a:extLst>
          </p:cNvPr>
          <p:cNvSpPr txBox="1"/>
          <p:nvPr/>
        </p:nvSpPr>
        <p:spPr>
          <a:xfrm>
            <a:off x="4047206" y="4108853"/>
            <a:ext cx="3593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 (b): </a:t>
            </a:r>
            <a:r>
              <a:rPr lang="en-US" sz="1200" dirty="0"/>
              <a:t>Infectiousness due to evaporation, irradiance and irradiance coupled with evaporation</a:t>
            </a:r>
            <a:endParaRPr lang="en-ZA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E5EB2-77C6-33FE-587F-8420AD9E2C29}"/>
              </a:ext>
            </a:extLst>
          </p:cNvPr>
          <p:cNvSpPr txBox="1"/>
          <p:nvPr/>
        </p:nvSpPr>
        <p:spPr>
          <a:xfrm>
            <a:off x="8386341" y="4079232"/>
            <a:ext cx="322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 (c): </a:t>
            </a:r>
            <a:r>
              <a:rPr lang="en-US" sz="1200" dirty="0"/>
              <a:t>Total Infectiousness of H1N1 due to different methods </a:t>
            </a:r>
            <a:r>
              <a:rPr lang="en-US" sz="1200"/>
              <a:t>of exhale</a:t>
            </a:r>
            <a:endParaRPr lang="en-ZA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F800C-70FD-68A4-A3E3-E6072F65C910}"/>
              </a:ext>
            </a:extLst>
          </p:cNvPr>
          <p:cNvSpPr txBox="1"/>
          <p:nvPr/>
        </p:nvSpPr>
        <p:spPr>
          <a:xfrm>
            <a:off x="147397" y="5621346"/>
            <a:ext cx="9274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Speaking shows higher total infectiousness decay; however, this is not too significant</a:t>
            </a:r>
            <a:endParaRPr lang="en-ZA" sz="1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F6DECB-9FC6-01C3-3D81-758D073C999C}"/>
              </a:ext>
            </a:extLst>
          </p:cNvPr>
          <p:cNvSpPr txBox="1"/>
          <p:nvPr/>
        </p:nvSpPr>
        <p:spPr>
          <a:xfrm>
            <a:off x="147397" y="5877784"/>
            <a:ext cx="135499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The spread of the H1N1 influenzas virus in a confined environment can be mitigated using the proposed  model</a:t>
            </a:r>
            <a:endParaRPr lang="en-ZA" sz="1400" dirty="0">
              <a:solidFill>
                <a:srgbClr val="FF0000"/>
              </a:solidFill>
            </a:endParaRPr>
          </a:p>
        </p:txBody>
      </p:sp>
      <p:pic>
        <p:nvPicPr>
          <p:cNvPr id="21" name="Picture 20" descr="Diagram, histogram&#10;&#10;Description automatically generated">
            <a:extLst>
              <a:ext uri="{FF2B5EF4-FFF2-40B4-BE49-F238E27FC236}">
                <a16:creationId xmlns:a16="http://schemas.microsoft.com/office/drawing/2014/main" id="{7C14645D-B8FB-FC1F-1E60-EA171F73B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68" r="24296"/>
          <a:stretch/>
        </p:blipFill>
        <p:spPr>
          <a:xfrm>
            <a:off x="8115190" y="1088290"/>
            <a:ext cx="3185463" cy="3070615"/>
          </a:xfrm>
          <a:prstGeom prst="rect">
            <a:avLst/>
          </a:prstGeom>
        </p:spPr>
      </p:pic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32424912-8269-3B0B-F83E-F284D40C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8775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19A38B-5560-4B0F-6A37-33DF21ED6D89}"/>
              </a:ext>
            </a:extLst>
          </p:cNvPr>
          <p:cNvSpPr/>
          <p:nvPr/>
        </p:nvSpPr>
        <p:spPr>
          <a:xfrm>
            <a:off x="266679" y="47656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Results</a:t>
            </a:r>
          </a:p>
        </p:txBody>
      </p:sp>
      <p:pic>
        <p:nvPicPr>
          <p:cNvPr id="6" name="Picture 5" descr="Diagram, histogram&#10;&#10;Description automatically generated">
            <a:extLst>
              <a:ext uri="{FF2B5EF4-FFF2-40B4-BE49-F238E27FC236}">
                <a16:creationId xmlns:a16="http://schemas.microsoft.com/office/drawing/2014/main" id="{C4AB7296-1490-4DE3-0123-2E34AD478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80" r="25644"/>
          <a:stretch/>
        </p:blipFill>
        <p:spPr>
          <a:xfrm>
            <a:off x="185594" y="1018992"/>
            <a:ext cx="2911570" cy="2949761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5FBF0483-59E1-1E6D-655E-6F09A87C5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91" r="25706"/>
          <a:stretch/>
        </p:blipFill>
        <p:spPr>
          <a:xfrm>
            <a:off x="3798792" y="950905"/>
            <a:ext cx="3057954" cy="3071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59EB13-E961-3408-7557-46C5E1AA1004}"/>
              </a:ext>
            </a:extLst>
          </p:cNvPr>
          <p:cNvSpPr txBox="1"/>
          <p:nvPr/>
        </p:nvSpPr>
        <p:spPr>
          <a:xfrm>
            <a:off x="443095" y="495772"/>
            <a:ext cx="1200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Infectiousness decay of  </a:t>
            </a:r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Siemens Sans"/>
              </a:rPr>
              <a:t>COVID-SARS virus as exposed to </a:t>
            </a:r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UV coupled evaporation</a:t>
            </a:r>
          </a:p>
          <a:p>
            <a:endParaRPr lang="en-ZA" sz="24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5C02C-2EAE-5367-C1E5-10F5F3D124D0}"/>
              </a:ext>
            </a:extLst>
          </p:cNvPr>
          <p:cNvSpPr txBox="1"/>
          <p:nvPr/>
        </p:nvSpPr>
        <p:spPr>
          <a:xfrm>
            <a:off x="185594" y="4439192"/>
            <a:ext cx="671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Point source irradiance yielded an improve result compared to the uniform irradiance</a:t>
            </a:r>
            <a:endParaRPr lang="en-ZA" sz="1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9C194E-59CD-CFBF-02C5-5CEF04A4A812}"/>
              </a:ext>
            </a:extLst>
          </p:cNvPr>
          <p:cNvSpPr txBox="1"/>
          <p:nvPr/>
        </p:nvSpPr>
        <p:spPr>
          <a:xfrm>
            <a:off x="100424" y="5035676"/>
            <a:ext cx="9957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UV-C coupled with evaporation is more effective in reducing the infectiousness of the COVID-SARS</a:t>
            </a:r>
            <a:endParaRPr lang="en-ZA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506240-D5A3-7EE4-DFA7-2F20EA107DEC}"/>
              </a:ext>
            </a:extLst>
          </p:cNvPr>
          <p:cNvSpPr txBox="1"/>
          <p:nvPr/>
        </p:nvSpPr>
        <p:spPr>
          <a:xfrm>
            <a:off x="147397" y="3925910"/>
            <a:ext cx="339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 (a</a:t>
            </a:r>
            <a:r>
              <a:rPr lang="en-US" sz="1200" dirty="0"/>
              <a:t>): Uniform vs irradiance as a point source</a:t>
            </a:r>
            <a:endParaRPr lang="en-ZA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43B835-E673-F97C-7059-BFF3FA320D55}"/>
              </a:ext>
            </a:extLst>
          </p:cNvPr>
          <p:cNvSpPr txBox="1"/>
          <p:nvPr/>
        </p:nvSpPr>
        <p:spPr>
          <a:xfrm>
            <a:off x="3924689" y="3904263"/>
            <a:ext cx="3593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 (b): </a:t>
            </a:r>
            <a:r>
              <a:rPr lang="en-US" sz="1200" dirty="0"/>
              <a:t>Infectiousness due to evaporation, irradiance and irradiance coupled with evaporation</a:t>
            </a:r>
            <a:endParaRPr lang="en-ZA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1300B-9448-7B26-380B-E162C900FDA9}"/>
              </a:ext>
            </a:extLst>
          </p:cNvPr>
          <p:cNvSpPr txBox="1"/>
          <p:nvPr/>
        </p:nvSpPr>
        <p:spPr>
          <a:xfrm>
            <a:off x="7993795" y="3945061"/>
            <a:ext cx="355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 (c): </a:t>
            </a:r>
            <a:r>
              <a:rPr lang="en-US" sz="1200" dirty="0"/>
              <a:t>Total Infectiousness of COVID-SARS due to different dynamic of exhale</a:t>
            </a:r>
            <a:endParaRPr lang="en-ZA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86263-3811-C16A-96D9-A5872350C9BD}"/>
              </a:ext>
            </a:extLst>
          </p:cNvPr>
          <p:cNvSpPr txBox="1"/>
          <p:nvPr/>
        </p:nvSpPr>
        <p:spPr>
          <a:xfrm>
            <a:off x="147397" y="5442821"/>
            <a:ext cx="9274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Speaking shows higher total infectiousness decay; however, this is not too significant</a:t>
            </a:r>
            <a:endParaRPr lang="en-ZA" sz="1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C182F2-F457-787E-05F7-F7E7003E9B6C}"/>
              </a:ext>
            </a:extLst>
          </p:cNvPr>
          <p:cNvSpPr txBox="1"/>
          <p:nvPr/>
        </p:nvSpPr>
        <p:spPr>
          <a:xfrm>
            <a:off x="147397" y="5760221"/>
            <a:ext cx="135499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The spread of the COVID-SARS in a confined environment, can be mitigated using the proposed  model</a:t>
            </a:r>
            <a:endParaRPr lang="en-ZA" sz="1400" dirty="0">
              <a:solidFill>
                <a:srgbClr val="FF0000"/>
              </a:solidFill>
            </a:endParaRPr>
          </a:p>
        </p:txBody>
      </p:sp>
      <p:pic>
        <p:nvPicPr>
          <p:cNvPr id="20" name="Picture 19" descr="Diagram, histogram&#10;&#10;Description automatically generated with medium confidence">
            <a:extLst>
              <a:ext uri="{FF2B5EF4-FFF2-40B4-BE49-F238E27FC236}">
                <a16:creationId xmlns:a16="http://schemas.microsoft.com/office/drawing/2014/main" id="{CD4D6441-F5FD-E1AE-7226-4E2780657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56" r="25877"/>
          <a:stretch/>
        </p:blipFill>
        <p:spPr>
          <a:xfrm>
            <a:off x="8078197" y="955041"/>
            <a:ext cx="2855826" cy="2928816"/>
          </a:xfrm>
          <a:prstGeom prst="rect">
            <a:avLst/>
          </a:prstGeom>
        </p:spPr>
      </p:pic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D39AEB3A-958B-4EF2-8071-D80275B1D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02845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19A38B-5560-4B0F-6A37-33DF21ED6D89}"/>
              </a:ext>
            </a:extLst>
          </p:cNvPr>
          <p:cNvSpPr/>
          <p:nvPr/>
        </p:nvSpPr>
        <p:spPr>
          <a:xfrm>
            <a:off x="262061" y="-46441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Results</a:t>
            </a:r>
          </a:p>
        </p:txBody>
      </p:sp>
      <p:pic>
        <p:nvPicPr>
          <p:cNvPr id="6" name="Picture 5" descr="Diagram, histogram&#10;&#10;Description automatically generated">
            <a:extLst>
              <a:ext uri="{FF2B5EF4-FFF2-40B4-BE49-F238E27FC236}">
                <a16:creationId xmlns:a16="http://schemas.microsoft.com/office/drawing/2014/main" id="{8E511418-1BD7-330E-1B25-417B5A5B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2" r="25400"/>
          <a:stretch/>
        </p:blipFill>
        <p:spPr>
          <a:xfrm>
            <a:off x="128175" y="1198901"/>
            <a:ext cx="2859830" cy="2925816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CB8DD9E1-4696-64DC-F118-5441F44B5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18" r="26011"/>
          <a:stretch/>
        </p:blipFill>
        <p:spPr>
          <a:xfrm>
            <a:off x="3604101" y="1146527"/>
            <a:ext cx="2916296" cy="297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70B83A-4AD8-46C1-3C8D-18D16EAA1E9F}"/>
              </a:ext>
            </a:extLst>
          </p:cNvPr>
          <p:cNvSpPr txBox="1"/>
          <p:nvPr/>
        </p:nvSpPr>
        <p:spPr>
          <a:xfrm>
            <a:off x="158676" y="366578"/>
            <a:ext cx="12626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Infectiousness decay of </a:t>
            </a:r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Siemens Sans"/>
              </a:rPr>
              <a:t>Mycobacteria Tuberculosis virus as exposed to </a:t>
            </a:r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UV coupled evaporation</a:t>
            </a:r>
          </a:p>
          <a:p>
            <a:endParaRPr lang="en-ZA" sz="24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93AED-007E-6FFA-8E51-6B8B330A4909}"/>
              </a:ext>
            </a:extLst>
          </p:cNvPr>
          <p:cNvSpPr txBox="1"/>
          <p:nvPr/>
        </p:nvSpPr>
        <p:spPr>
          <a:xfrm>
            <a:off x="100424" y="4535924"/>
            <a:ext cx="671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Point source irradiance yielded an improve result compared to the uniform irradiance</a:t>
            </a:r>
            <a:endParaRPr lang="en-ZA" sz="1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7DC41-82D6-6A5D-80DB-6685DFC9B592}"/>
              </a:ext>
            </a:extLst>
          </p:cNvPr>
          <p:cNvSpPr txBox="1"/>
          <p:nvPr/>
        </p:nvSpPr>
        <p:spPr>
          <a:xfrm>
            <a:off x="100424" y="5035676"/>
            <a:ext cx="9957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UV-C coupled with evaporation is more effective in reducing the infectiousness of the </a:t>
            </a:r>
            <a:r>
              <a:rPr lang="en-US" sz="14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Siemens Sans"/>
              </a:rPr>
              <a:t>Mycobacteria Tuberculosis </a:t>
            </a:r>
            <a:endParaRPr lang="en-ZA" sz="1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E5D207-DA51-A178-6401-639BC48E06D9}"/>
              </a:ext>
            </a:extLst>
          </p:cNvPr>
          <p:cNvSpPr txBox="1"/>
          <p:nvPr/>
        </p:nvSpPr>
        <p:spPr>
          <a:xfrm>
            <a:off x="147397" y="4085585"/>
            <a:ext cx="339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 (a</a:t>
            </a:r>
            <a:r>
              <a:rPr lang="en-US" sz="1200" dirty="0"/>
              <a:t>): Uniform vs irradiance as a point source</a:t>
            </a:r>
            <a:endParaRPr lang="en-ZA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4132A-797A-79AB-941D-3F8AA93F0FBC}"/>
              </a:ext>
            </a:extLst>
          </p:cNvPr>
          <p:cNvSpPr txBox="1"/>
          <p:nvPr/>
        </p:nvSpPr>
        <p:spPr>
          <a:xfrm>
            <a:off x="3788222" y="4022424"/>
            <a:ext cx="3593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 (b): </a:t>
            </a:r>
            <a:r>
              <a:rPr lang="en-US" sz="1200" dirty="0"/>
              <a:t>Infectiousness due to evaporation, irradiance and irradiance coupled with evaporation</a:t>
            </a:r>
            <a:endParaRPr lang="en-ZA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B84E33-2D3B-4561-4C08-09CCD26F17F7}"/>
              </a:ext>
            </a:extLst>
          </p:cNvPr>
          <p:cNvSpPr txBox="1"/>
          <p:nvPr/>
        </p:nvSpPr>
        <p:spPr>
          <a:xfrm>
            <a:off x="8030740" y="3977527"/>
            <a:ext cx="355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 (c): </a:t>
            </a:r>
            <a:r>
              <a:rPr lang="en-US" sz="1200" dirty="0"/>
              <a:t>Total Infectiousness of </a:t>
            </a:r>
            <a:r>
              <a:rPr lang="en-US" sz="12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Siemens Sans"/>
              </a:rPr>
              <a:t>Mycobacteria Tuberculosis </a:t>
            </a:r>
            <a:r>
              <a:rPr lang="en-US" sz="1200" dirty="0"/>
              <a:t>due to different dynamic of exhale</a:t>
            </a:r>
            <a:endParaRPr lang="en-ZA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AC861-D803-289F-5173-EBBBA7495D84}"/>
              </a:ext>
            </a:extLst>
          </p:cNvPr>
          <p:cNvSpPr txBox="1"/>
          <p:nvPr/>
        </p:nvSpPr>
        <p:spPr>
          <a:xfrm>
            <a:off x="147397" y="5442821"/>
            <a:ext cx="9274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Speaking and coughing show higher total infectiousness decay.</a:t>
            </a:r>
            <a:endParaRPr lang="en-ZA" sz="1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BBF294-2C1F-CD33-971E-E9C30A282117}"/>
              </a:ext>
            </a:extLst>
          </p:cNvPr>
          <p:cNvSpPr txBox="1"/>
          <p:nvPr/>
        </p:nvSpPr>
        <p:spPr>
          <a:xfrm>
            <a:off x="147397" y="5760221"/>
            <a:ext cx="135499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The spread of the </a:t>
            </a:r>
            <a:r>
              <a:rPr lang="en-US" sz="14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Siemens Sans"/>
              </a:rPr>
              <a:t>Mycobacteria Tuberculosis</a:t>
            </a:r>
            <a:r>
              <a:rPr lang="en-US" sz="1400" dirty="0">
                <a:solidFill>
                  <a:srgbClr val="FF0000"/>
                </a:solidFill>
              </a:rPr>
              <a:t> in a confined environment, can be mitigated using the proposed  model</a:t>
            </a:r>
            <a:endParaRPr lang="en-ZA" sz="1400" dirty="0">
              <a:solidFill>
                <a:srgbClr val="FF0000"/>
              </a:solidFill>
            </a:endParaRPr>
          </a:p>
        </p:txBody>
      </p:sp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33D7F504-79AD-EA21-7020-7AC59C381A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69" r="25703"/>
          <a:stretch/>
        </p:blipFill>
        <p:spPr>
          <a:xfrm>
            <a:off x="8127878" y="1073388"/>
            <a:ext cx="2747556" cy="2872160"/>
          </a:xfrm>
          <a:prstGeom prst="rect">
            <a:avLst/>
          </a:prstGeom>
        </p:spPr>
      </p:pic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3EC162BD-922C-0870-3CBD-F3E13499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15745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E76BD4-631C-BCC0-543E-620E31ED239D}"/>
              </a:ext>
            </a:extLst>
          </p:cNvPr>
          <p:cNvSpPr/>
          <p:nvPr/>
        </p:nvSpPr>
        <p:spPr>
          <a:xfrm>
            <a:off x="198703" y="-79380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Results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9DAEB60-CFA6-B905-9DD4-05E862BB3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0" r="25828"/>
          <a:stretch/>
        </p:blipFill>
        <p:spPr>
          <a:xfrm>
            <a:off x="60248" y="3118198"/>
            <a:ext cx="2197978" cy="226259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8813CA3-CE6E-A6C0-314E-CA2455916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01" r="25191"/>
          <a:stretch/>
        </p:blipFill>
        <p:spPr>
          <a:xfrm>
            <a:off x="32474" y="863475"/>
            <a:ext cx="2253526" cy="225472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DE0DDD2-F436-EB4C-DCD6-C3B06B1C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26" r="25994"/>
          <a:stretch/>
        </p:blipFill>
        <p:spPr>
          <a:xfrm>
            <a:off x="2223544" y="753839"/>
            <a:ext cx="3872456" cy="38689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77474D-573F-7A55-855B-B8B1E942784B}"/>
              </a:ext>
            </a:extLst>
          </p:cNvPr>
          <p:cNvSpPr/>
          <p:nvPr/>
        </p:nvSpPr>
        <p:spPr>
          <a:xfrm>
            <a:off x="-72298" y="401810"/>
            <a:ext cx="11533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Infectiousness decay of microorganisms: Speaking, coughing and sneezing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048CD-D2EA-F5C5-AF95-581BDB39BA16}"/>
              </a:ext>
            </a:extLst>
          </p:cNvPr>
          <p:cNvSpPr txBox="1"/>
          <p:nvPr/>
        </p:nvSpPr>
        <p:spPr>
          <a:xfrm>
            <a:off x="6256135" y="984864"/>
            <a:ext cx="57241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For different microorganisms, the infectiousness decay was reduced to  almost zero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Dues to the initial concentration of the microorganism from the sputum, the infectiousness of the individual species varies</a:t>
            </a:r>
            <a:r>
              <a:rPr lang="en-US" sz="1400" dirty="0">
                <a:solidFill>
                  <a:srgbClr val="FF0000"/>
                </a:solidFill>
              </a:rPr>
              <a:t>.</a:t>
            </a:r>
            <a:endParaRPr lang="en-ZA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63B3AA-36BE-544E-660D-A2079669A854}"/>
              </a:ext>
            </a:extLst>
          </p:cNvPr>
          <p:cNvSpPr txBox="1"/>
          <p:nvPr/>
        </p:nvSpPr>
        <p:spPr>
          <a:xfrm>
            <a:off x="6108221" y="5038405"/>
            <a:ext cx="61319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[1] </a:t>
            </a:r>
            <a:r>
              <a:rPr lang="en-ZA" sz="12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ZA" sz="12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nfluenzas and rhinovirus viral load and disease severity in upper respiratory tract infections</a:t>
            </a:r>
            <a:endParaRPr lang="en-ZA" sz="1200" i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0C95B-EB79-DBB3-B76F-AE6A2B0FD8D8}"/>
              </a:ext>
            </a:extLst>
          </p:cNvPr>
          <p:cNvSpPr txBox="1"/>
          <p:nvPr/>
        </p:nvSpPr>
        <p:spPr>
          <a:xfrm>
            <a:off x="6096000" y="5342397"/>
            <a:ext cx="616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[2] V</a:t>
            </a:r>
            <a:r>
              <a:rPr lang="en-ZA" sz="12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irological assessment of hospitalised patients with covid-2019</a:t>
            </a:r>
            <a:endParaRPr lang="en-ZA" sz="1200" i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FD2AE1-D80C-9446-31CB-57C14A57D3EC}"/>
              </a:ext>
            </a:extLst>
          </p:cNvPr>
          <p:cNvSpPr txBox="1"/>
          <p:nvPr/>
        </p:nvSpPr>
        <p:spPr>
          <a:xfrm>
            <a:off x="6074353" y="5619396"/>
            <a:ext cx="6165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dirty="0">
                <a:solidFill>
                  <a:srgbClr val="2E2E2E"/>
                </a:solidFill>
                <a:effectLst/>
                <a:latin typeface="ElsevierGulliver"/>
              </a:rPr>
              <a:t>[3] </a:t>
            </a:r>
            <a:r>
              <a:rPr lang="en-US" sz="1200" b="0" i="1" dirty="0">
                <a:solidFill>
                  <a:srgbClr val="C00000"/>
                </a:solidFill>
                <a:effectLst/>
                <a:latin typeface="ElsevierGulliver"/>
              </a:rPr>
              <a:t>The detection of Mycobacterium tuberculosis in sputum sample based on a wireless magnetoelastic-sensing device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B0A9DC0-A587-30F5-B3AF-5B803749AA01}"/>
                  </a:ext>
                </a:extLst>
              </p:cNvPr>
              <p:cNvSpPr txBox="1"/>
              <p:nvPr/>
            </p:nvSpPr>
            <p:spPr>
              <a:xfrm>
                <a:off x="6655555" y="4567100"/>
                <a:ext cx="35422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𝐶𝐹𝑈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𝑐𝑜𝑙𝑜𝑛𝑦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𝑓𝑜𝑟𝑚𝑖𝑛𝑔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𝑢𝑛𝑖𝑡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B0A9DC0-A587-30F5-B3AF-5B803749A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555" y="4567100"/>
                <a:ext cx="3542241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9">
                <a:extLst>
                  <a:ext uri="{FF2B5EF4-FFF2-40B4-BE49-F238E27FC236}">
                    <a16:creationId xmlns:a16="http://schemas.microsoft.com/office/drawing/2014/main" id="{FDFABA14-0D16-7B31-B788-94C40D31F4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0104204"/>
                  </p:ext>
                </p:extLst>
              </p:nvPr>
            </p:nvGraphicFramePr>
            <p:xfrm>
              <a:off x="6143625" y="2547170"/>
              <a:ext cx="5317103" cy="19944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09783">
                      <a:extLst>
                        <a:ext uri="{9D8B030D-6E8A-4147-A177-3AD203B41FA5}">
                          <a16:colId xmlns:a16="http://schemas.microsoft.com/office/drawing/2014/main" val="2768211289"/>
                        </a:ext>
                      </a:extLst>
                    </a:gridCol>
                    <a:gridCol w="1904802">
                      <a:extLst>
                        <a:ext uri="{9D8B030D-6E8A-4147-A177-3AD203B41FA5}">
                          <a16:colId xmlns:a16="http://schemas.microsoft.com/office/drawing/2014/main" val="815905324"/>
                        </a:ext>
                      </a:extLst>
                    </a:gridCol>
                    <a:gridCol w="1023814">
                      <a:extLst>
                        <a:ext uri="{9D8B030D-6E8A-4147-A177-3AD203B41FA5}">
                          <a16:colId xmlns:a16="http://schemas.microsoft.com/office/drawing/2014/main" val="4196787892"/>
                        </a:ext>
                      </a:extLst>
                    </a:gridCol>
                    <a:gridCol w="978704">
                      <a:extLst>
                        <a:ext uri="{9D8B030D-6E8A-4147-A177-3AD203B41FA5}">
                          <a16:colId xmlns:a16="http://schemas.microsoft.com/office/drawing/2014/main" val="3720334500"/>
                        </a:ext>
                      </a:extLst>
                    </a:gridCol>
                  </a:tblGrid>
                  <a:tr h="570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j-lt"/>
                            </a:rPr>
                            <a:t>Specie</a:t>
                          </a:r>
                          <a:endParaRPr lang="en-ZA" sz="1400" b="1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j-lt"/>
                            </a:rPr>
                            <a:t>Initial viral/bacteria </a:t>
                          </a:r>
                        </a:p>
                        <a:p>
                          <a:pPr algn="ctr"/>
                          <a:r>
                            <a:rPr lang="en-US" sz="1400" b="1" dirty="0">
                              <a:latin typeface="+mj-lt"/>
                            </a:rPr>
                            <a:t>load from sputum</a:t>
                          </a:r>
                          <a:endParaRPr lang="en-ZA" sz="1400" b="1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j-lt"/>
                            </a:rPr>
                            <a:t>UVGI K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latin typeface="+mj-lt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ZA" sz="1800" b="1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ZA" sz="18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ZA" sz="1800" b="1" i="1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p>
                                      <m:r>
                                        <a:rPr lang="en-ZA" sz="1800" b="1" i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ZA" sz="1800" b="1" i="1">
                                      <a:latin typeface="Cambria Math" panose="02040503050406030204" pitchFamily="18" charset="0"/>
                                    </a:rPr>
                                    <m:t>𝑱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400" b="1" dirty="0">
                              <a:latin typeface="+mj-lt"/>
                            </a:rPr>
                            <a:t>)</a:t>
                          </a:r>
                          <a:endParaRPr lang="en-ZA" sz="1400" b="1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j-lt"/>
                            </a:rPr>
                            <a:t>Average UV dose</a:t>
                          </a:r>
                          <a:endParaRPr lang="en-ZA" sz="1400" b="1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6353279"/>
                      </a:ext>
                    </a:extLst>
                  </a:tr>
                  <a:tr h="504744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j-lt"/>
                            </a:rPr>
                            <a:t>H1N1 Influenza virus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ZA" sz="14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ZA" sz="14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ZA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ZA" sz="14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ZA" sz="14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>
                              <a:latin typeface="+mj-lt"/>
                            </a:rPr>
                            <a:t> copies/ml [</a:t>
                          </a:r>
                          <a:r>
                            <a:rPr lang="en-US" sz="1400" dirty="0">
                              <a:solidFill>
                                <a:srgbClr val="C00000"/>
                              </a:solidFill>
                              <a:latin typeface="+mj-lt"/>
                            </a:rPr>
                            <a:t>1</a:t>
                          </a:r>
                          <a:r>
                            <a:rPr lang="en-US" sz="1400" dirty="0">
                              <a:latin typeface="+mj-lt"/>
                            </a:rPr>
                            <a:t>]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0.12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22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0385983"/>
                      </a:ext>
                    </a:extLst>
                  </a:tr>
                  <a:tr h="339853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j-lt"/>
                            </a:rPr>
                            <a:t>COVID-SARS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ZA" sz="1400" i="0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ZA" sz="14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ZA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ZA" sz="14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ZA" sz="14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>
                              <a:latin typeface="+mj-lt"/>
                            </a:rPr>
                            <a:t> copies/ml [</a:t>
                          </a:r>
                          <a:r>
                            <a:rPr lang="en-US" sz="1400" dirty="0">
                              <a:solidFill>
                                <a:srgbClr val="C00000"/>
                              </a:solidFill>
                              <a:latin typeface="+mj-lt"/>
                            </a:rPr>
                            <a:t>2</a:t>
                          </a:r>
                          <a:r>
                            <a:rPr lang="en-US" sz="1400" dirty="0">
                              <a:latin typeface="+mj-lt"/>
                            </a:rPr>
                            <a:t>]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0.1106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21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755111"/>
                      </a:ext>
                    </a:extLst>
                  </a:tr>
                  <a:tr h="551154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j-lt"/>
                            </a:rPr>
                            <a:t>Mycobacterium tuberculosis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ZA" sz="14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ZA" sz="14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ZA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ZA" sz="14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</m:oMath>
                          </a14:m>
                          <a:r>
                            <a:rPr lang="en-ZA" sz="1400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 CFU</a:t>
                          </a:r>
                          <a:r>
                            <a:rPr lang="en-US" sz="1400" dirty="0">
                              <a:latin typeface="+mj-lt"/>
                            </a:rPr>
                            <a:t>/ml [</a:t>
                          </a:r>
                          <a:r>
                            <a:rPr lang="en-US" sz="1400" dirty="0">
                              <a:solidFill>
                                <a:srgbClr val="C00000"/>
                              </a:solidFill>
                              <a:latin typeface="+mj-lt"/>
                            </a:rPr>
                            <a:t>3</a:t>
                          </a:r>
                          <a:r>
                            <a:rPr lang="en-US" sz="1400" dirty="0">
                              <a:latin typeface="+mj-lt"/>
                            </a:rPr>
                            <a:t>]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0.10103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23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7849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9">
                <a:extLst>
                  <a:ext uri="{FF2B5EF4-FFF2-40B4-BE49-F238E27FC236}">
                    <a16:creationId xmlns:a16="http://schemas.microsoft.com/office/drawing/2014/main" id="{FDFABA14-0D16-7B31-B788-94C40D31F4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0104204"/>
                  </p:ext>
                </p:extLst>
              </p:nvPr>
            </p:nvGraphicFramePr>
            <p:xfrm>
              <a:off x="6143625" y="2547170"/>
              <a:ext cx="5317103" cy="19944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09783">
                      <a:extLst>
                        <a:ext uri="{9D8B030D-6E8A-4147-A177-3AD203B41FA5}">
                          <a16:colId xmlns:a16="http://schemas.microsoft.com/office/drawing/2014/main" val="2768211289"/>
                        </a:ext>
                      </a:extLst>
                    </a:gridCol>
                    <a:gridCol w="1904802">
                      <a:extLst>
                        <a:ext uri="{9D8B030D-6E8A-4147-A177-3AD203B41FA5}">
                          <a16:colId xmlns:a16="http://schemas.microsoft.com/office/drawing/2014/main" val="815905324"/>
                        </a:ext>
                      </a:extLst>
                    </a:gridCol>
                    <a:gridCol w="1023814">
                      <a:extLst>
                        <a:ext uri="{9D8B030D-6E8A-4147-A177-3AD203B41FA5}">
                          <a16:colId xmlns:a16="http://schemas.microsoft.com/office/drawing/2014/main" val="4196787892"/>
                        </a:ext>
                      </a:extLst>
                    </a:gridCol>
                    <a:gridCol w="978704">
                      <a:extLst>
                        <a:ext uri="{9D8B030D-6E8A-4147-A177-3AD203B41FA5}">
                          <a16:colId xmlns:a16="http://schemas.microsoft.com/office/drawing/2014/main" val="3720334500"/>
                        </a:ext>
                      </a:extLst>
                    </a:gridCol>
                  </a:tblGrid>
                  <a:tr h="58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j-lt"/>
                            </a:rPr>
                            <a:t>Specie</a:t>
                          </a:r>
                          <a:endParaRPr lang="en-ZA" sz="1400" b="1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j-lt"/>
                            </a:rPr>
                            <a:t>Initial viral/bacteria </a:t>
                          </a:r>
                        </a:p>
                        <a:p>
                          <a:pPr algn="ctr"/>
                          <a:r>
                            <a:rPr lang="en-US" sz="1400" b="1" dirty="0">
                              <a:latin typeface="+mj-lt"/>
                            </a:rPr>
                            <a:t>load from sputum</a:t>
                          </a:r>
                          <a:endParaRPr lang="en-ZA" sz="1400" b="1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25000" t="-32990" r="-97024" b="-243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j-lt"/>
                            </a:rPr>
                            <a:t>Average UV dose</a:t>
                          </a:r>
                          <a:endParaRPr lang="en-ZA" sz="1400" b="1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635327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j-lt"/>
                            </a:rPr>
                            <a:t>H1N1 Influenza virus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74441" t="-151765" r="-105751" b="-17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0.12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22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0385983"/>
                      </a:ext>
                    </a:extLst>
                  </a:tr>
                  <a:tr h="339853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j-lt"/>
                            </a:rPr>
                            <a:t>COVID-SARS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74441" t="-382143" r="-105751" b="-16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0.1106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21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755111"/>
                      </a:ext>
                    </a:extLst>
                  </a:tr>
                  <a:tr h="551154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j-lt"/>
                            </a:rPr>
                            <a:t>Mycobacterium tuberculosis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74441" t="-296703" r="-105751" b="-43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0.10103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23</a:t>
                          </a:r>
                          <a:endParaRPr lang="en-ZA" sz="14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78490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24091547-8654-B015-E40C-CC5B46B28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25458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CD3348-186D-47AE-ACE9-EB3DDE9FD571}"/>
              </a:ext>
            </a:extLst>
          </p:cNvPr>
          <p:cNvSpPr/>
          <p:nvPr/>
        </p:nvSpPr>
        <p:spPr>
          <a:xfrm>
            <a:off x="-420886" y="92129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C112CC-8A75-3F1D-FE61-0A0C9B59B832}"/>
              </a:ext>
            </a:extLst>
          </p:cNvPr>
          <p:cNvSpPr/>
          <p:nvPr/>
        </p:nvSpPr>
        <p:spPr>
          <a:xfrm>
            <a:off x="244629" y="615349"/>
            <a:ext cx="11533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UV-C susceptibility of microorganisms: speaking, coughing and sneezing</a:t>
            </a: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D1DC60AC-EE81-54FD-AF46-0BCB4C65E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6" r="25630"/>
          <a:stretch/>
        </p:blipFill>
        <p:spPr>
          <a:xfrm>
            <a:off x="244629" y="1056042"/>
            <a:ext cx="3041016" cy="3155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DD59FD-CD36-472B-27BB-3FEBF8F30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519" y="1050059"/>
            <a:ext cx="3145559" cy="3188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9D300-7462-FF62-D502-7EE3876B8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742" y="1050059"/>
            <a:ext cx="3041016" cy="3110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1964ED-4B32-FE4F-9F57-AFD48FDF3D6B}"/>
              </a:ext>
            </a:extLst>
          </p:cNvPr>
          <p:cNvSpPr txBox="1"/>
          <p:nvPr/>
        </p:nvSpPr>
        <p:spPr>
          <a:xfrm>
            <a:off x="226423" y="5129422"/>
            <a:ext cx="94997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The impact of the UV-dose coupled with evaporation at 20% relative humidity suggests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FF0000"/>
                </a:solidFill>
              </a:rPr>
              <a:t>Microorganism exhaled via coughing have a lower survival rate than those exhaled via speaking sneezing.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432FF"/>
                </a:solidFill>
              </a:rPr>
              <a:t>Microorganisms exhaled via speaking have higher survival rate than those exhaled via sneezing or coughing.</a:t>
            </a:r>
          </a:p>
          <a:p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63DF5-3781-652F-27AD-1F324980B2E7}"/>
              </a:ext>
            </a:extLst>
          </p:cNvPr>
          <p:cNvSpPr txBox="1"/>
          <p:nvPr/>
        </p:nvSpPr>
        <p:spPr>
          <a:xfrm>
            <a:off x="914164" y="4268623"/>
            <a:ext cx="2055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Fig a</a:t>
            </a:r>
            <a:r>
              <a:rPr lang="en-US" sz="1200" dirty="0"/>
              <a:t>: H1N1 Influenza virus</a:t>
            </a:r>
            <a:endParaRPr lang="en-ZA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CEE539-DD4B-5CD4-E6FC-18F846A1EDEE}"/>
              </a:ext>
            </a:extLst>
          </p:cNvPr>
          <p:cNvSpPr txBox="1"/>
          <p:nvPr/>
        </p:nvSpPr>
        <p:spPr>
          <a:xfrm>
            <a:off x="4026997" y="4229583"/>
            <a:ext cx="2637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Fig b: </a:t>
            </a:r>
            <a:r>
              <a:rPr lang="en-US" sz="1200" dirty="0"/>
              <a:t>Mycobacterium tuberculosis </a:t>
            </a:r>
            <a:endParaRPr lang="en-ZA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E1FA1-AAC7-D48B-EF61-BCFFB3A6A37D}"/>
              </a:ext>
            </a:extLst>
          </p:cNvPr>
          <p:cNvSpPr txBox="1"/>
          <p:nvPr/>
        </p:nvSpPr>
        <p:spPr>
          <a:xfrm>
            <a:off x="7667898" y="4256145"/>
            <a:ext cx="1450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Fig c: </a:t>
            </a:r>
            <a:r>
              <a:rPr lang="en-US" sz="1200" dirty="0"/>
              <a:t>SAR-CoV-2</a:t>
            </a:r>
            <a:endParaRPr lang="en-ZA" sz="1200" dirty="0"/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A480E37B-87A9-A334-B99E-AFA1AFF00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57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CD3348-186D-47AE-ACE9-EB3DDE9FD571}"/>
              </a:ext>
            </a:extLst>
          </p:cNvPr>
          <p:cNvSpPr/>
          <p:nvPr/>
        </p:nvSpPr>
        <p:spPr>
          <a:xfrm>
            <a:off x="179477" y="-43569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Results</a:t>
            </a: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96D7617E-8AFC-E23F-E0EB-DA14D0C93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34" r="24973"/>
          <a:stretch/>
        </p:blipFill>
        <p:spPr>
          <a:xfrm>
            <a:off x="404948" y="773874"/>
            <a:ext cx="3449572" cy="3601241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4154F523-2B3D-02C6-D3CA-0EA283315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97" r="24609"/>
          <a:stretch/>
        </p:blipFill>
        <p:spPr>
          <a:xfrm>
            <a:off x="4030114" y="710842"/>
            <a:ext cx="3574109" cy="3670804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A130A9CD-0BEF-28CF-D91C-0D0B4031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51" r="25410"/>
          <a:stretch/>
        </p:blipFill>
        <p:spPr>
          <a:xfrm>
            <a:off x="7604223" y="712915"/>
            <a:ext cx="3526734" cy="36708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7FDEEC-2747-C814-7EC6-9E3293779075}"/>
              </a:ext>
            </a:extLst>
          </p:cNvPr>
          <p:cNvSpPr/>
          <p:nvPr/>
        </p:nvSpPr>
        <p:spPr>
          <a:xfrm>
            <a:off x="436098" y="332539"/>
            <a:ext cx="11533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UV-C susceptibility of microorganisms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397D0-AA5A-E35E-ADFE-D64C9C0ABAE9}"/>
              </a:ext>
            </a:extLst>
          </p:cNvPr>
          <p:cNvSpPr txBox="1"/>
          <p:nvPr/>
        </p:nvSpPr>
        <p:spPr>
          <a:xfrm>
            <a:off x="226423" y="5129422"/>
            <a:ext cx="112547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The impact of the UV-dose coupled with evaporation at 20% relative humidity suggests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FF0000"/>
                </a:solidFill>
              </a:rPr>
              <a:t>Irrespective of the method of ejection, the H1N1 influenza virus decreases faster that the SAR-CoV-2 and M tuberculosis.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432FF"/>
                </a:solidFill>
              </a:rPr>
              <a:t>At equilibrium UV does of 32 J/m2, the survival rate of the H1N1 is significant reduced compared to SAR-CoV-2 and M tuberculosis.</a:t>
            </a:r>
          </a:p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8A9B4-4093-77D1-1091-016180C4DB65}"/>
              </a:ext>
            </a:extLst>
          </p:cNvPr>
          <p:cNvSpPr txBox="1"/>
          <p:nvPr/>
        </p:nvSpPr>
        <p:spPr>
          <a:xfrm>
            <a:off x="1558599" y="4486585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Fig a</a:t>
            </a:r>
            <a:r>
              <a:rPr lang="en-US" sz="1200" dirty="0"/>
              <a:t>: Speaking</a:t>
            </a:r>
            <a:endParaRPr lang="en-ZA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AEC85-BBDA-589C-031B-E010793F837B}"/>
              </a:ext>
            </a:extLst>
          </p:cNvPr>
          <p:cNvSpPr txBox="1"/>
          <p:nvPr/>
        </p:nvSpPr>
        <p:spPr>
          <a:xfrm>
            <a:off x="5278158" y="4486586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Fig b: </a:t>
            </a:r>
            <a:r>
              <a:rPr lang="en-US" sz="1200" dirty="0"/>
              <a:t>Coughing </a:t>
            </a:r>
            <a:endParaRPr lang="en-ZA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9BF67B-61E9-2745-0B75-BC2263DBD574}"/>
              </a:ext>
            </a:extLst>
          </p:cNvPr>
          <p:cNvSpPr txBox="1"/>
          <p:nvPr/>
        </p:nvSpPr>
        <p:spPr>
          <a:xfrm>
            <a:off x="8987246" y="4435860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Fig c: </a:t>
            </a:r>
            <a:r>
              <a:rPr lang="en-US" sz="1200" dirty="0"/>
              <a:t>Sneezing</a:t>
            </a:r>
            <a:endParaRPr lang="en-ZA" sz="1200" dirty="0"/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8B09FDDB-6643-BA1B-7F91-FE5A95A0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5790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0802" y="41298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26003B"/>
                </a:solidFill>
              </a:rPr>
              <a:t>Summary</a:t>
            </a:r>
            <a:endParaRPr lang="en-ZA" sz="2800" b="1" dirty="0">
              <a:solidFill>
                <a:srgbClr val="26003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D6E55-0B32-43B9-B99B-5F0563FCB7E9}"/>
              </a:ext>
            </a:extLst>
          </p:cNvPr>
          <p:cNvSpPr txBox="1"/>
          <p:nvPr/>
        </p:nvSpPr>
        <p:spPr>
          <a:xfrm>
            <a:off x="554182" y="564518"/>
            <a:ext cx="1108363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432FF"/>
                </a:solidFill>
              </a:rPr>
              <a:t>The DPM implemented in the computational fluid dynamics in the Fluent v2022 was used to  model the survival rate and the infectiousness of </a:t>
            </a:r>
            <a:r>
              <a:rPr lang="en-US" sz="2000" dirty="0" err="1">
                <a:solidFill>
                  <a:srgbClr val="0432FF"/>
                </a:solidFill>
              </a:rPr>
              <a:t>microganiams</a:t>
            </a:r>
            <a:r>
              <a:rPr lang="en-US" sz="2000" dirty="0">
                <a:solidFill>
                  <a:srgbClr val="0432FF"/>
                </a:solidFill>
              </a:rPr>
              <a:t> when exposed to  UVGI coupled with evaporation  in a confined environment </a:t>
            </a:r>
            <a:r>
              <a:rPr lang="en-US" sz="20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The model results showed that microorganisms infectiousness reduced as the droplets pass through the UVC energy  coupled with evaporation.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The infectiousness of microorganisms decrease faster with a fractional survival rate reduction  </a:t>
            </a:r>
            <a:r>
              <a:rPr lang="en-US" sz="2000" b="1" dirty="0"/>
              <a:t>&gt;</a:t>
            </a:r>
            <a:r>
              <a:rPr lang="en-US" sz="2000" dirty="0"/>
              <a:t> 93%.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432FF"/>
                </a:solidFill>
              </a:rPr>
              <a:t>The model proposed can be used to accurately interpret experimental results involving aerosolized microorganisms.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The results of this report provide insight of an improved method for mitigating the spread of infectious  disease and directly improving health care systems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The models can be used to validate engineering interventions as well as form the basis of understanding the control of infectious microorganisms in a confined environment.</a:t>
            </a:r>
          </a:p>
          <a:p>
            <a:endParaRPr lang="en-ZA" sz="2000" dirty="0"/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AFAAF58E-9145-1AA3-3D83-2C9E89E8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1829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60241" y="0"/>
            <a:ext cx="117714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Introduction</a:t>
            </a:r>
          </a:p>
          <a:p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Rationale and Objective</a:t>
            </a:r>
            <a:endParaRPr lang="en-ZA" sz="24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429" y="559903"/>
            <a:ext cx="111464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Infectious microorganisms are dangerous to the human organs.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000" dirty="0"/>
              <a:t> </a:t>
            </a:r>
            <a:r>
              <a:rPr lang="en-US" sz="2000" b="1" dirty="0">
                <a:solidFill>
                  <a:srgbClr val="0432FF"/>
                </a:solidFill>
              </a:rPr>
              <a:t>Coronavirus</a:t>
            </a:r>
            <a:r>
              <a:rPr lang="en-US" sz="2000" dirty="0"/>
              <a:t>.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000" dirty="0"/>
              <a:t>Mycobacterium tuberculosis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000" dirty="0"/>
              <a:t>H1N1 influenza virus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Coronaviruses are widespread in humans and several other vertebrates and </a:t>
            </a:r>
            <a:r>
              <a:rPr lang="en-US" sz="2000" b="1" dirty="0">
                <a:solidFill>
                  <a:srgbClr val="FF0000"/>
                </a:solidFill>
              </a:rPr>
              <a:t>cause respiratory, enteric, hepatic, and neurologic diseases</a:t>
            </a:r>
            <a:r>
              <a:rPr lang="en-US" sz="2000" dirty="0"/>
              <a:t>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Microorganisms exist as droplets in the range of 1-200 µm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Major </a:t>
            </a:r>
            <a:r>
              <a:rPr lang="en-US" sz="2000" b="1" dirty="0">
                <a:solidFill>
                  <a:srgbClr val="0432FF"/>
                </a:solidFill>
              </a:rPr>
              <a:t>deficiency is lack of or  relatively little information </a:t>
            </a:r>
            <a:r>
              <a:rPr lang="en-US" sz="2000" dirty="0"/>
              <a:t>on how to mitigate harmful microbial species a confined public domain.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000" dirty="0"/>
              <a:t>The virus spread worldwide into a state of pandemic with high morbidity and mortality.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 Many studies have attempted to identify mitigation measures to </a:t>
            </a:r>
          </a:p>
          <a:p>
            <a:pPr marL="1257300" lvl="2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</a:rPr>
              <a:t>understand its dynamics, evolution and control and</a:t>
            </a:r>
          </a:p>
          <a:p>
            <a:pPr marL="1257300" lvl="2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432FF"/>
                </a:solidFill>
              </a:rPr>
              <a:t>reduce its infectiousness using different medical and engineering interventions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There is limited modeling data that shows infectiousness of </a:t>
            </a:r>
            <a:r>
              <a:rPr lang="en-US" sz="2000" dirty="0">
                <a:solidFill>
                  <a:srgbClr val="FF0000"/>
                </a:solidFill>
              </a:rPr>
              <a:t>microorganisms</a:t>
            </a:r>
            <a:r>
              <a:rPr lang="en-US" sz="2000" dirty="0"/>
              <a:t> in a confined environment, when subjected to ultra-violet germicidal irradiation (UVGI) coupled with evaporation.</a:t>
            </a:r>
            <a:endParaRPr lang="en-ZA" sz="2000" dirty="0"/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AB65298E-3324-0622-B114-6DF3E9603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AF069-8459-47CB-A554-91E4181623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71"/>
          <a:stretch/>
        </p:blipFill>
        <p:spPr>
          <a:xfrm>
            <a:off x="8737191" y="892552"/>
            <a:ext cx="3169580" cy="239424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714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D42587C7-4554-B0DF-7916-D8F9DA5F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506" y="6217452"/>
            <a:ext cx="2825079" cy="54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0CBA306-60BF-E18E-DD7A-DCD78E4DB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405" y="6275219"/>
            <a:ext cx="953355" cy="53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66CEF7-559A-98C5-02BA-F46FF9E09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93" y="6222771"/>
            <a:ext cx="524905" cy="518973"/>
          </a:xfrm>
          <a:prstGeom prst="rect">
            <a:avLst/>
          </a:prstGeom>
        </p:spPr>
      </p:pic>
      <p:sp>
        <p:nvSpPr>
          <p:cNvPr id="20" name="Date Placeholder 5">
            <a:extLst>
              <a:ext uri="{FF2B5EF4-FFF2-40B4-BE49-F238E27FC236}">
                <a16:creationId xmlns:a16="http://schemas.microsoft.com/office/drawing/2014/main" id="{CF2DCA19-D42E-6761-D4E3-006B3B5AC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50" y="6329457"/>
            <a:ext cx="2797137" cy="365127"/>
          </a:xfrm>
        </p:spPr>
        <p:txBody>
          <a:bodyPr/>
          <a:lstStyle/>
          <a:p>
            <a:fld id="{DBB2A60A-6954-4478-8D33-400806E9EA59}" type="datetime1">
              <a:rPr lang="en-GB" sz="2800" b="1"/>
              <a:t>21/11/2024</a:t>
            </a:fld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F407E-9930-E21E-A918-D43667B6C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93" y="1010475"/>
            <a:ext cx="3940551" cy="3508653"/>
          </a:xfrm>
          <a:prstGeom prst="rect">
            <a:avLst/>
          </a:prstGeom>
          <a:ln w="57150">
            <a:solidFill>
              <a:schemeClr val="tx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29BA46-19F4-DCC0-0AAA-5B8A405943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171"/>
          <a:stretch/>
        </p:blipFill>
        <p:spPr>
          <a:xfrm>
            <a:off x="4312641" y="1557890"/>
            <a:ext cx="4226107" cy="319232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1E1216-C7EE-C574-C730-B63143868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8156" y="2291040"/>
            <a:ext cx="3362651" cy="357188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BD3F7B-83E4-D510-33CA-969F13431ECF}"/>
              </a:ext>
            </a:extLst>
          </p:cNvPr>
          <p:cNvSpPr/>
          <p:nvPr/>
        </p:nvSpPr>
        <p:spPr>
          <a:xfrm>
            <a:off x="-1" y="119963"/>
            <a:ext cx="12280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Research Outputs</a:t>
            </a: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169440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"/>
    </mc:Choice>
    <mc:Fallback xmlns="">
      <p:transition spd="slow" advTm="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542187" y="49405"/>
            <a:ext cx="7793602" cy="779762"/>
          </a:xfrm>
          <a:prstGeom prst="rect">
            <a:avLst/>
          </a:prstGeom>
          <a:gradFill>
            <a:gsLst>
              <a:gs pos="0">
                <a:srgbClr val="FF6600"/>
              </a:gs>
              <a:gs pos="50000">
                <a:srgbClr val="FF6600"/>
              </a:gs>
              <a:gs pos="100000">
                <a:srgbClr val="FFFFFF">
                  <a:alpha val="74901"/>
                </a:srgbClr>
              </a:gs>
            </a:gsLst>
            <a:lin ang="0" scaled="0"/>
          </a:gradFill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r>
              <a:rPr lang="en-ZA" sz="3200" dirty="0"/>
              <a:t>CFD Research Team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D9C957E-0691-A25E-44B0-D02EB3C341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8" descr="A person wearing a blue shirt&#10;&#10;Description automatically generated">
            <a:extLst>
              <a:ext uri="{FF2B5EF4-FFF2-40B4-BE49-F238E27FC236}">
                <a16:creationId xmlns:a16="http://schemas.microsoft.com/office/drawing/2014/main" id="{DF0C9942-99C7-82F6-98B4-540934B0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932" y="1052582"/>
            <a:ext cx="3316746" cy="40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26810D-BFBC-CB5C-4C66-D7F11BB2BA5E}"/>
              </a:ext>
            </a:extLst>
          </p:cNvPr>
          <p:cNvSpPr txBox="1"/>
          <p:nvPr/>
        </p:nvSpPr>
        <p:spPr>
          <a:xfrm>
            <a:off x="166589" y="5128887"/>
            <a:ext cx="274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Prof Simon Connell</a:t>
            </a:r>
          </a:p>
        </p:txBody>
      </p:sp>
      <p:pic>
        <p:nvPicPr>
          <p:cNvPr id="30" name="Picture 29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1EEAF418-0303-9829-F56F-330036889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802" y="1059864"/>
            <a:ext cx="2166041" cy="235931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06DE3F7-A481-DC0D-5E91-0687493139D4}"/>
              </a:ext>
            </a:extLst>
          </p:cNvPr>
          <p:cNvSpPr txBox="1"/>
          <p:nvPr/>
        </p:nvSpPr>
        <p:spPr>
          <a:xfrm>
            <a:off x="5918750" y="3411857"/>
            <a:ext cx="256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Dr Hasina Ralijaona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01425D-14A5-4B60-BFBC-AC2F286D8282}"/>
              </a:ext>
            </a:extLst>
          </p:cNvPr>
          <p:cNvSpPr txBox="1"/>
          <p:nvPr/>
        </p:nvSpPr>
        <p:spPr>
          <a:xfrm>
            <a:off x="3349677" y="3419182"/>
            <a:ext cx="272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Dr Emmanuel </a:t>
            </a:r>
            <a:r>
              <a:rPr lang="en-US" b="1" dirty="0" err="1"/>
              <a:t>Igumbor</a:t>
            </a:r>
            <a:endParaRPr lang="en-US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3E749B-E90B-A428-0CD2-ABBFCB9C02C5}"/>
              </a:ext>
            </a:extLst>
          </p:cNvPr>
          <p:cNvSpPr txBox="1"/>
          <p:nvPr/>
        </p:nvSpPr>
        <p:spPr>
          <a:xfrm>
            <a:off x="8626802" y="3438819"/>
            <a:ext cx="2166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Katlego Pule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779E642-C92B-0C85-05CB-F8898D6FA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81" y="3778769"/>
            <a:ext cx="2416842" cy="212003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FBE2146-95C2-BCC1-47E8-66420F34A54A}"/>
              </a:ext>
            </a:extLst>
          </p:cNvPr>
          <p:cNvSpPr txBox="1"/>
          <p:nvPr/>
        </p:nvSpPr>
        <p:spPr>
          <a:xfrm>
            <a:off x="3318198" y="5842154"/>
            <a:ext cx="256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Matthew Connell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17F100-0909-00CB-3E9B-99C64092C17E}"/>
              </a:ext>
            </a:extLst>
          </p:cNvPr>
          <p:cNvSpPr txBox="1"/>
          <p:nvPr/>
        </p:nvSpPr>
        <p:spPr>
          <a:xfrm>
            <a:off x="6140245" y="5890685"/>
            <a:ext cx="256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* Kondwani Mwale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CFF5C5E-9965-6065-2559-934C6273A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066" y="3838929"/>
            <a:ext cx="2057012" cy="214776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CC371AE-0DFA-9C74-65D1-802D90A0CAC0}"/>
              </a:ext>
            </a:extLst>
          </p:cNvPr>
          <p:cNvSpPr txBox="1"/>
          <p:nvPr/>
        </p:nvSpPr>
        <p:spPr>
          <a:xfrm>
            <a:off x="4344046" y="6457890"/>
            <a:ext cx="256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*Potential member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B095A-C134-2B35-0521-20F4F0F2F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020" y="982536"/>
            <a:ext cx="2166041" cy="2429321"/>
          </a:xfrm>
          <a:prstGeom prst="rect">
            <a:avLst/>
          </a:prstGeom>
        </p:spPr>
      </p:pic>
      <p:pic>
        <p:nvPicPr>
          <p:cNvPr id="6" name="Picture 5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44902400-6107-55F9-264D-20C22817A4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6367"/>
          <a:stretch/>
        </p:blipFill>
        <p:spPr>
          <a:xfrm>
            <a:off x="3511019" y="901322"/>
            <a:ext cx="2584981" cy="253749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A707A5A8-9931-2CA5-B15D-73080565F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665" y="-2439"/>
            <a:ext cx="2918374" cy="180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DE93AC4F-00F1-AD1C-501C-37506AEF9C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089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9D29117-0E52-38DC-0888-E09A4340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03" y="4718144"/>
            <a:ext cx="5555692" cy="10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A02F0A8-B355-CD12-A659-9F8B39F6B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7" t="3955" r="24487" b="4027"/>
          <a:stretch/>
        </p:blipFill>
        <p:spPr bwMode="auto">
          <a:xfrm>
            <a:off x="2832996" y="1600695"/>
            <a:ext cx="2664455" cy="26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E7583A6-16C9-D872-17CE-79D0DEF33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039" y="1279803"/>
            <a:ext cx="2723091" cy="25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2B2D81-F4A3-77A4-D5DE-08E92D328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7451" y="1600695"/>
            <a:ext cx="2491737" cy="246357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F34313F-115C-4C0D-DA81-4DBA24B48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1" y="3387521"/>
            <a:ext cx="2797136" cy="279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F8623749-E3FB-D6E0-4398-39110832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1" y="1122735"/>
            <a:ext cx="2782673" cy="257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74">
            <a:extLst>
              <a:ext uri="{FF2B5EF4-FFF2-40B4-BE49-F238E27FC236}">
                <a16:creationId xmlns:a16="http://schemas.microsoft.com/office/drawing/2014/main" id="{B6392090-652B-9282-EBBE-F0182B8D0C4C}"/>
              </a:ext>
            </a:extLst>
          </p:cNvPr>
          <p:cNvSpPr txBox="1">
            <a:spLocks/>
          </p:cNvSpPr>
          <p:nvPr/>
        </p:nvSpPr>
        <p:spPr>
          <a:xfrm>
            <a:off x="306564" y="43075"/>
            <a:ext cx="3714593" cy="858771"/>
          </a:xfrm>
          <a:prstGeom prst="rect">
            <a:avLst/>
          </a:prstGeom>
          <a:gradFill>
            <a:gsLst>
              <a:gs pos="0">
                <a:srgbClr val="FF6600"/>
              </a:gs>
              <a:gs pos="50000">
                <a:srgbClr val="FF6600"/>
              </a:gs>
              <a:gs pos="100000">
                <a:srgbClr val="FFFFFF">
                  <a:alpha val="74901"/>
                </a:srgbClr>
              </a:gs>
            </a:gsLst>
            <a:lin ang="0" scaled="0"/>
          </a:gradFill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none" spc="-3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br>
              <a:rPr lang="en-US" sz="3600" dirty="0"/>
            </a:br>
            <a:r>
              <a:rPr lang="en-US" sz="3600" dirty="0"/>
              <a:t>Collaborators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ED6259C4-60DB-A07E-A68B-0CEFAFB0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156" y="3958181"/>
            <a:ext cx="20764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56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7FD95DD8-D3DE-1D40-9A69-588C4E9A4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86191"/>
              </p:ext>
            </p:extLst>
          </p:nvPr>
        </p:nvGraphicFramePr>
        <p:xfrm>
          <a:off x="122937" y="2691297"/>
          <a:ext cx="572836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367">
                  <a:extLst>
                    <a:ext uri="{9D8B030D-6E8A-4147-A177-3AD203B41FA5}">
                      <a16:colId xmlns:a16="http://schemas.microsoft.com/office/drawing/2014/main" val="2047038549"/>
                    </a:ext>
                  </a:extLst>
                </a:gridCol>
                <a:gridCol w="2341351">
                  <a:extLst>
                    <a:ext uri="{9D8B030D-6E8A-4147-A177-3AD203B41FA5}">
                      <a16:colId xmlns:a16="http://schemas.microsoft.com/office/drawing/2014/main" val="2440011073"/>
                    </a:ext>
                  </a:extLst>
                </a:gridCol>
                <a:gridCol w="1722650">
                  <a:extLst>
                    <a:ext uri="{9D8B030D-6E8A-4147-A177-3AD203B41FA5}">
                      <a16:colId xmlns:a16="http://schemas.microsoft.com/office/drawing/2014/main" val="292824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UV-C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Pathogen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</a:t>
                      </a:r>
                      <a:r>
                        <a:rPr lang="en-GB" baseline="-25000" dirty="0"/>
                        <a:t>0 </a:t>
                      </a:r>
                      <a:r>
                        <a:rPr lang="en-GB" baseline="0" dirty="0"/>
                        <a:t>(J/m</a:t>
                      </a:r>
                      <a:r>
                        <a:rPr lang="en-GB" baseline="30000" dirty="0"/>
                        <a:t>2</a:t>
                      </a:r>
                      <a:r>
                        <a:rPr lang="en-GB" baseline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173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H1N1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640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MHV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461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RNA-DNA viruses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3 - 12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814891"/>
                  </a:ext>
                </a:extLst>
              </a:tr>
            </a:tbl>
          </a:graphicData>
        </a:graphic>
      </p:graphicFrame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BD3309D6-74BB-DD48-9407-4613DD682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62" y="4625915"/>
            <a:ext cx="2483435" cy="1856262"/>
          </a:xfrm>
          <a:prstGeom prst="rect">
            <a:avLst/>
          </a:prstGeom>
        </p:spPr>
      </p:pic>
      <p:pic>
        <p:nvPicPr>
          <p:cNvPr id="24" name="Picture 2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2D834B6-347F-3B48-A841-0CD5F11E8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697" y="4446964"/>
            <a:ext cx="2235515" cy="171852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3194F94-636C-604A-A009-0A2B48832B19}"/>
              </a:ext>
            </a:extLst>
          </p:cNvPr>
          <p:cNvSpPr/>
          <p:nvPr/>
        </p:nvSpPr>
        <p:spPr>
          <a:xfrm>
            <a:off x="122937" y="-11418"/>
            <a:ext cx="106843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Introduction</a:t>
            </a:r>
          </a:p>
          <a:p>
            <a:r>
              <a:rPr lang="en-US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Objectives and rationale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3F76FF-F9C0-704C-A383-52DCC0B89B38}"/>
              </a:ext>
            </a:extLst>
          </p:cNvPr>
          <p:cNvGrpSpPr/>
          <p:nvPr/>
        </p:nvGrpSpPr>
        <p:grpSpPr>
          <a:xfrm>
            <a:off x="5630302" y="4446964"/>
            <a:ext cx="4959079" cy="1938992"/>
            <a:chOff x="5101389" y="1992832"/>
            <a:chExt cx="6232879" cy="180903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A71EF1C-2AA4-EC41-B338-295EFA88AF86}"/>
                </a:ext>
              </a:extLst>
            </p:cNvPr>
            <p:cNvCxnSpPr/>
            <p:nvPr/>
          </p:nvCxnSpPr>
          <p:spPr>
            <a:xfrm>
              <a:off x="6725652" y="3617202"/>
              <a:ext cx="3052681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D3CFF911-6DF0-D942-A522-70135E214CE5}"/>
                </a:ext>
              </a:extLst>
            </p:cNvPr>
            <p:cNvSpPr/>
            <p:nvPr/>
          </p:nvSpPr>
          <p:spPr>
            <a:xfrm>
              <a:off x="6934749" y="2068933"/>
              <a:ext cx="3554776" cy="1299990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EBD0E10-A912-5241-83E0-34C06F6E83CA}"/>
                </a:ext>
              </a:extLst>
            </p:cNvPr>
            <p:cNvCxnSpPr/>
            <p:nvPr/>
          </p:nvCxnSpPr>
          <p:spPr>
            <a:xfrm>
              <a:off x="5101389" y="2739370"/>
              <a:ext cx="1299411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2B25F9C-46A0-8A49-8182-7310CE85D810}"/>
                </a:ext>
              </a:extLst>
            </p:cNvPr>
            <p:cNvSpPr txBox="1"/>
            <p:nvPr/>
          </p:nvSpPr>
          <p:spPr>
            <a:xfrm>
              <a:off x="10066011" y="3211774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A</a:t>
              </a:r>
              <a:r>
                <a:rPr lang="en-GB" i="1" baseline="-25000" dirty="0"/>
                <a:t>d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EC91D61-88C5-3046-BA7D-A365279C6055}"/>
                </a:ext>
              </a:extLst>
            </p:cNvPr>
            <p:cNvSpPr txBox="1"/>
            <p:nvPr/>
          </p:nvSpPr>
          <p:spPr>
            <a:xfrm>
              <a:off x="5451012" y="217749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v</a:t>
              </a:r>
              <a:endParaRPr lang="en-GB" i="1" baseline="-250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1227A76-09FD-5240-A0F4-74F0581C2B1F}"/>
                </a:ext>
              </a:extLst>
            </p:cNvPr>
            <p:cNvSpPr txBox="1"/>
            <p:nvPr/>
          </p:nvSpPr>
          <p:spPr>
            <a:xfrm>
              <a:off x="7761039" y="3432536"/>
              <a:ext cx="3978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i="1" dirty="0" err="1"/>
                <a:t>L</a:t>
              </a:r>
              <a:r>
                <a:rPr lang="en-GB" i="1" baseline="-25000" dirty="0" err="1"/>
                <a:t>d</a:t>
              </a:r>
              <a:endParaRPr lang="en-GB" i="1" baseline="-250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7AB9FD1-A3D1-1A4E-9F3F-C83DFE7337A1}"/>
                </a:ext>
              </a:extLst>
            </p:cNvPr>
            <p:cNvCxnSpPr>
              <a:cxnSpLocks/>
            </p:cNvCxnSpPr>
            <p:nvPr/>
          </p:nvCxnSpPr>
          <p:spPr>
            <a:xfrm>
              <a:off x="9928979" y="2987036"/>
              <a:ext cx="211757" cy="315995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423EBBA6-CDD0-D342-9E20-E22BA8C4B4D1}"/>
                </a:ext>
              </a:extLst>
            </p:cNvPr>
            <p:cNvSpPr/>
            <p:nvPr/>
          </p:nvSpPr>
          <p:spPr>
            <a:xfrm>
              <a:off x="7043288" y="2801389"/>
              <a:ext cx="2991570" cy="332235"/>
            </a:xfrm>
            <a:prstGeom prst="roundRect">
              <a:avLst/>
            </a:prstGeom>
            <a:gradFill flip="none" rotWithShape="1">
              <a:gsLst>
                <a:gs pos="51000">
                  <a:srgbClr val="0432FF">
                    <a:lumMod val="100000"/>
                    <a:alpha val="78000"/>
                  </a:srgbClr>
                </a:gs>
                <a:gs pos="1000">
                  <a:schemeClr val="bg1"/>
                </a:gs>
                <a:gs pos="96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2FDEB20-3CEE-C141-82C8-6ED00B02A11F}"/>
                </a:ext>
              </a:extLst>
            </p:cNvPr>
            <p:cNvCxnSpPr/>
            <p:nvPr/>
          </p:nvCxnSpPr>
          <p:spPr>
            <a:xfrm>
              <a:off x="10034857" y="2739370"/>
              <a:ext cx="1299411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7076029" y="1992832"/>
              <a:ext cx="2642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b="1" dirty="0"/>
                <a:t>Air Purification Tunnel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E79E24B-9013-7A4C-A8BA-4078006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144690">
              <a:off x="5232743" y="2581647"/>
              <a:ext cx="816747" cy="398850"/>
            </a:xfrm>
            <a:prstGeom prst="rect">
              <a:avLst/>
            </a:prstGeom>
          </p:spPr>
        </p:pic>
      </p:grp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6CC5AC23-4AFA-4C4C-9937-49E37010C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461" y="2723951"/>
            <a:ext cx="3590531" cy="1563699"/>
          </a:xfrm>
          <a:prstGeom prst="rect">
            <a:avLst/>
          </a:prstGeom>
        </p:spPr>
      </p:pic>
      <p:pic>
        <p:nvPicPr>
          <p:cNvPr id="30" name="Picture 29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696370B6-575F-8E47-A215-2B2B1322E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3464" y="2693749"/>
            <a:ext cx="2539336" cy="16128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732889-1363-4FB5-AD27-54FC2B071B33}"/>
              </a:ext>
            </a:extLst>
          </p:cNvPr>
          <p:cNvSpPr txBox="1"/>
          <p:nvPr/>
        </p:nvSpPr>
        <p:spPr>
          <a:xfrm>
            <a:off x="0" y="1100081"/>
            <a:ext cx="120690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ZA" sz="2000" dirty="0"/>
              <a:t>Studies show that a UV-C wave with a wavelength of 254 nm can effectively deactivate (sterilize) biological contaminants e.g.</a:t>
            </a:r>
            <a:r>
              <a:rPr lang="pt-BR" sz="2000" dirty="0"/>
              <a:t> </a:t>
            </a:r>
            <a:r>
              <a:rPr lang="pt-BR" sz="2000" dirty="0">
                <a:solidFill>
                  <a:srgbClr val="0432FF"/>
                </a:solidFill>
              </a:rPr>
              <a:t>Coronavirus</a:t>
            </a:r>
            <a:r>
              <a:rPr lang="pt-BR" sz="2000" dirty="0"/>
              <a:t>, Mycobacterium tuberculosis, </a:t>
            </a:r>
            <a:r>
              <a:rPr lang="pt-BR" sz="2000" dirty="0">
                <a:solidFill>
                  <a:srgbClr val="FF0000"/>
                </a:solidFill>
              </a:rPr>
              <a:t>H1N1 influenza virus</a:t>
            </a:r>
            <a:r>
              <a:rPr lang="pt-BR" sz="2000" dirty="0"/>
              <a:t>...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432FF"/>
                </a:solidFill>
              </a:rPr>
              <a:t>In this study we presented the results of microorganisms’ infectiousness decay when exposed to the UVGI coupled with evaporation model in public domains: Clinics, Taxi, ambulance</a:t>
            </a:r>
            <a:endParaRPr lang="en-ZA" sz="2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000" b="1" dirty="0"/>
          </a:p>
          <a:p>
            <a:endParaRPr lang="en-ZA" sz="2000" dirty="0"/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F14865C6-5441-2EFD-D648-FEEDEADF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1102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2761B-18C6-4D1B-A8F1-0D1E41C5C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05" t="4851" r="28229"/>
          <a:stretch/>
        </p:blipFill>
        <p:spPr>
          <a:xfrm>
            <a:off x="4285226" y="1002610"/>
            <a:ext cx="2962574" cy="46536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2C4778-D308-4F4D-819D-3D458134F68F}"/>
              </a:ext>
            </a:extLst>
          </p:cNvPr>
          <p:cNvSpPr txBox="1"/>
          <p:nvPr/>
        </p:nvSpPr>
        <p:spPr>
          <a:xfrm>
            <a:off x="3046828" y="598755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b="1" dirty="0"/>
              <a:t> </a:t>
            </a:r>
            <a:r>
              <a:rPr lang="en-ZA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Flow diagram of modelling approach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72CE52-E883-4898-B29A-C4B03FD3489A}"/>
              </a:ext>
            </a:extLst>
          </p:cNvPr>
          <p:cNvSpPr txBox="1"/>
          <p:nvPr/>
        </p:nvSpPr>
        <p:spPr>
          <a:xfrm>
            <a:off x="0" y="804744"/>
            <a:ext cx="424366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ZA" sz="2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rgbClr val="0432FF"/>
                </a:solidFill>
              </a:rPr>
              <a:t>CFD approached  as implemented in FLUENT</a:t>
            </a:r>
          </a:p>
          <a:p>
            <a:endParaRPr lang="en-ZA" sz="2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rgbClr val="0432FF"/>
                </a:solidFill>
              </a:rPr>
              <a:t>A  geometric model-UVGI is developed.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The developed model was discretized (meshed),  appropriate boundary conditions applied for simulation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046C95-A061-4081-BB4C-E1C0619A8C4B}"/>
              </a:ext>
            </a:extLst>
          </p:cNvPr>
          <p:cNvSpPr txBox="1"/>
          <p:nvPr/>
        </p:nvSpPr>
        <p:spPr>
          <a:xfrm>
            <a:off x="7247800" y="1127943"/>
            <a:ext cx="457759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ZA" sz="2000" dirty="0"/>
              <a:t>The geometry is used to model  the UV dose required to inactivate viruses.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ZA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ZA" sz="2000" dirty="0">
                <a:solidFill>
                  <a:srgbClr val="002060"/>
                </a:solidFill>
              </a:rPr>
              <a:t>The hydraulic results and the UV radiation fields are used to calculate the dose needed to inactivate droplets moving through the system. </a:t>
            </a:r>
          </a:p>
          <a:p>
            <a:endParaRPr lang="en-ZA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E36C10-56CF-45E2-AAB6-79556C71539D}"/>
              </a:ext>
            </a:extLst>
          </p:cNvPr>
          <p:cNvSpPr txBox="1"/>
          <p:nvPr/>
        </p:nvSpPr>
        <p:spPr>
          <a:xfrm>
            <a:off x="7063732" y="4260784"/>
            <a:ext cx="5348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ZA" sz="2000" dirty="0">
                <a:solidFill>
                  <a:srgbClr val="FF0000"/>
                </a:solidFill>
              </a:rPr>
              <a:t>The distribution of droplets doses was then used to  calculate an effective inactivation and reduction equivalent dose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3A728-3BD8-45C3-BF12-E30ACEAD19D7}"/>
              </a:ext>
            </a:extLst>
          </p:cNvPr>
          <p:cNvSpPr/>
          <p:nvPr/>
        </p:nvSpPr>
        <p:spPr>
          <a:xfrm>
            <a:off x="0" y="115966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Computational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687B73-9156-C090-E4C3-B16609D89389}"/>
              </a:ext>
            </a:extLst>
          </p:cNvPr>
          <p:cNvSpPr txBox="1"/>
          <p:nvPr/>
        </p:nvSpPr>
        <p:spPr>
          <a:xfrm>
            <a:off x="169535" y="5584615"/>
            <a:ext cx="11008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dirty="0">
                <a:solidFill>
                  <a:srgbClr val="FF0000"/>
                </a:solidFill>
              </a:rPr>
              <a:t>Ho, Clifford K., et al. </a:t>
            </a:r>
            <a:r>
              <a:rPr lang="en-ZA" sz="1400" i="1" dirty="0" err="1">
                <a:solidFill>
                  <a:srgbClr val="FF0000"/>
                </a:solidFill>
              </a:rPr>
              <a:t>Modeling</a:t>
            </a:r>
            <a:r>
              <a:rPr lang="en-ZA" sz="1400" i="1" dirty="0">
                <a:solidFill>
                  <a:srgbClr val="FF0000"/>
                </a:solidFill>
              </a:rPr>
              <a:t> UV Disinfection using Integrated Computational Fluid Dynamics and Discrete Ordinates Radiation Models</a:t>
            </a:r>
            <a:r>
              <a:rPr lang="en-ZA" sz="1400" dirty="0">
                <a:solidFill>
                  <a:srgbClr val="FF0000"/>
                </a:solidFill>
              </a:rPr>
              <a:t>. No. SAND2008-7956C. Sandia National Lab.(SNL-NM), Albuquerque, NM (United States), 2008.</a:t>
            </a:r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6BD8AFAC-0BF8-A760-7130-9C54B73C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0312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C2C4778-D308-4F4D-819D-3D458134F68F}"/>
              </a:ext>
            </a:extLst>
          </p:cNvPr>
          <p:cNvSpPr txBox="1"/>
          <p:nvPr/>
        </p:nvSpPr>
        <p:spPr>
          <a:xfrm>
            <a:off x="4034935" y="607532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UV radiation design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48DAAC-2FBD-477A-9934-6A031664D650}"/>
              </a:ext>
            </a:extLst>
          </p:cNvPr>
          <p:cNvGrpSpPr/>
          <p:nvPr/>
        </p:nvGrpSpPr>
        <p:grpSpPr>
          <a:xfrm>
            <a:off x="3999815" y="1331294"/>
            <a:ext cx="4032866" cy="1696940"/>
            <a:chOff x="5101389" y="1992832"/>
            <a:chExt cx="6232879" cy="180903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6903853-76A2-4E88-87DF-62CBCF702384}"/>
                </a:ext>
              </a:extLst>
            </p:cNvPr>
            <p:cNvCxnSpPr/>
            <p:nvPr/>
          </p:nvCxnSpPr>
          <p:spPr>
            <a:xfrm>
              <a:off x="6725652" y="3617202"/>
              <a:ext cx="3052681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4685EF37-2BD8-4D90-B861-3CF1AC99847F}"/>
                </a:ext>
              </a:extLst>
            </p:cNvPr>
            <p:cNvSpPr/>
            <p:nvPr/>
          </p:nvSpPr>
          <p:spPr>
            <a:xfrm>
              <a:off x="6585960" y="2004864"/>
              <a:ext cx="3554776" cy="1299990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58BC1A9-BEB7-4149-81AB-C232B16FCCEF}"/>
                </a:ext>
              </a:extLst>
            </p:cNvPr>
            <p:cNvCxnSpPr/>
            <p:nvPr/>
          </p:nvCxnSpPr>
          <p:spPr>
            <a:xfrm>
              <a:off x="5101389" y="2739370"/>
              <a:ext cx="1299411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7A93B7-680B-4D68-BE75-7A1B480E579C}"/>
                </a:ext>
              </a:extLst>
            </p:cNvPr>
            <p:cNvSpPr txBox="1"/>
            <p:nvPr/>
          </p:nvSpPr>
          <p:spPr>
            <a:xfrm>
              <a:off x="10066011" y="3211774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A</a:t>
              </a:r>
              <a:r>
                <a:rPr lang="en-GB" i="1" baseline="-25000" dirty="0"/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84B7E3-34E8-4999-BA1D-B28DC4C66459}"/>
                </a:ext>
              </a:extLst>
            </p:cNvPr>
            <p:cNvSpPr txBox="1"/>
            <p:nvPr/>
          </p:nvSpPr>
          <p:spPr>
            <a:xfrm>
              <a:off x="5451012" y="217749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v</a:t>
              </a:r>
              <a:endParaRPr lang="en-GB" i="1" baseline="-25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BC203C-0609-4014-95EF-5E89C90C81B5}"/>
                </a:ext>
              </a:extLst>
            </p:cNvPr>
            <p:cNvSpPr txBox="1"/>
            <p:nvPr/>
          </p:nvSpPr>
          <p:spPr>
            <a:xfrm>
              <a:off x="7761039" y="3432536"/>
              <a:ext cx="3978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i="1" dirty="0" err="1"/>
                <a:t>L</a:t>
              </a:r>
              <a:r>
                <a:rPr lang="en-GB" i="1" baseline="-25000" dirty="0" err="1"/>
                <a:t>d</a:t>
              </a:r>
              <a:endParaRPr lang="en-GB" i="1" baseline="-250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32E8217-D08B-4D59-9860-D60BEE3C349E}"/>
                </a:ext>
              </a:extLst>
            </p:cNvPr>
            <p:cNvCxnSpPr>
              <a:cxnSpLocks/>
            </p:cNvCxnSpPr>
            <p:nvPr/>
          </p:nvCxnSpPr>
          <p:spPr>
            <a:xfrm>
              <a:off x="9928979" y="2987036"/>
              <a:ext cx="211757" cy="315995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55">
              <a:extLst>
                <a:ext uri="{FF2B5EF4-FFF2-40B4-BE49-F238E27FC236}">
                  <a16:creationId xmlns:a16="http://schemas.microsoft.com/office/drawing/2014/main" id="{78827419-F986-4159-B4F0-0969E8ACAA6E}"/>
                </a:ext>
              </a:extLst>
            </p:cNvPr>
            <p:cNvSpPr/>
            <p:nvPr/>
          </p:nvSpPr>
          <p:spPr>
            <a:xfrm>
              <a:off x="6725652" y="2805154"/>
              <a:ext cx="2991570" cy="332235"/>
            </a:xfrm>
            <a:prstGeom prst="roundRect">
              <a:avLst/>
            </a:prstGeom>
            <a:gradFill flip="none" rotWithShape="1">
              <a:gsLst>
                <a:gs pos="51000">
                  <a:srgbClr val="0432FF">
                    <a:lumMod val="100000"/>
                    <a:alpha val="78000"/>
                  </a:srgbClr>
                </a:gs>
                <a:gs pos="1000">
                  <a:schemeClr val="bg1"/>
                </a:gs>
                <a:gs pos="96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C5DB364-1B8D-47B1-81A2-C1628897E73E}"/>
                </a:ext>
              </a:extLst>
            </p:cNvPr>
            <p:cNvCxnSpPr/>
            <p:nvPr/>
          </p:nvCxnSpPr>
          <p:spPr>
            <a:xfrm>
              <a:off x="10034857" y="2739370"/>
              <a:ext cx="1299411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500924-F34D-4308-A688-490E8606C011}"/>
                </a:ext>
              </a:extLst>
            </p:cNvPr>
            <p:cNvSpPr txBox="1"/>
            <p:nvPr/>
          </p:nvSpPr>
          <p:spPr>
            <a:xfrm>
              <a:off x="7076029" y="1992832"/>
              <a:ext cx="2702304" cy="393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b="1" dirty="0"/>
                <a:t>UV system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EAC638-8383-4205-A075-A297C1F14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144690">
              <a:off x="5232743" y="2581647"/>
              <a:ext cx="816747" cy="39885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3BB2E4-0042-4B1D-8F86-DB75A724788D}"/>
              </a:ext>
            </a:extLst>
          </p:cNvPr>
          <p:cNvSpPr txBox="1"/>
          <p:nvPr/>
        </p:nvSpPr>
        <p:spPr>
          <a:xfrm>
            <a:off x="1379617" y="4126338"/>
            <a:ext cx="99521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/>
              <a:t>UV system model</a:t>
            </a:r>
            <a:endParaRPr lang="en-ZA" dirty="0"/>
          </a:p>
          <a:p>
            <a:r>
              <a:rPr lang="en-ZA" dirty="0"/>
              <a:t>A user-defined function (UDF) will be implemented to calculate the droplet infectiousness as a they move through the UVC irradiance field.  </a:t>
            </a:r>
          </a:p>
          <a:p>
            <a:endParaRPr lang="en-ZA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0E9155-2711-4459-8CFE-7D71D4830D27}"/>
              </a:ext>
            </a:extLst>
          </p:cNvPr>
          <p:cNvSpPr/>
          <p:nvPr/>
        </p:nvSpPr>
        <p:spPr>
          <a:xfrm>
            <a:off x="-206943" y="113603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Computational method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35F58-CD51-33C6-6FF3-BED9E4079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43" t="6016" r="15562" b="47792"/>
          <a:stretch/>
        </p:blipFill>
        <p:spPr>
          <a:xfrm>
            <a:off x="305335" y="1523858"/>
            <a:ext cx="3319884" cy="1244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D1565E-BB38-D4BF-5BF3-D8EC956FB52A}"/>
              </a:ext>
            </a:extLst>
          </p:cNvPr>
          <p:cNvSpPr txBox="1"/>
          <p:nvPr/>
        </p:nvSpPr>
        <p:spPr>
          <a:xfrm>
            <a:off x="484774" y="2992519"/>
            <a:ext cx="3110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/>
              <a:t>An example of UR-UVGI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E188C5-6BE1-98CE-D58A-1E59347C07DF}"/>
              </a:ext>
            </a:extLst>
          </p:cNvPr>
          <p:cNvGrpSpPr/>
          <p:nvPr/>
        </p:nvGrpSpPr>
        <p:grpSpPr>
          <a:xfrm>
            <a:off x="8724280" y="1396827"/>
            <a:ext cx="3589367" cy="1374131"/>
            <a:chOff x="4246612" y="3998998"/>
            <a:chExt cx="3605740" cy="16456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DF0ACA-5869-B590-B445-768CF47C6ACD}"/>
                </a:ext>
              </a:extLst>
            </p:cNvPr>
            <p:cNvSpPr txBox="1"/>
            <p:nvPr/>
          </p:nvSpPr>
          <p:spPr>
            <a:xfrm>
              <a:off x="7052133" y="449963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dirty="0"/>
                <a:t>Outlet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DD1EA3C-5455-4B77-7FD1-EAF89A9D5E75}"/>
                </a:ext>
              </a:extLst>
            </p:cNvPr>
            <p:cNvGrpSpPr/>
            <p:nvPr/>
          </p:nvGrpSpPr>
          <p:grpSpPr>
            <a:xfrm>
              <a:off x="4246612" y="3998998"/>
              <a:ext cx="2810364" cy="1645663"/>
              <a:chOff x="4246612" y="3998998"/>
              <a:chExt cx="2810364" cy="164566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F9163DE-9F96-421B-3EBA-BCA9303AFFF3}"/>
                  </a:ext>
                </a:extLst>
              </p:cNvPr>
              <p:cNvGrpSpPr/>
              <p:nvPr/>
            </p:nvGrpSpPr>
            <p:grpSpPr>
              <a:xfrm>
                <a:off x="4271893" y="3998998"/>
                <a:ext cx="2785083" cy="1365249"/>
                <a:chOff x="3617843" y="3941084"/>
                <a:chExt cx="4192657" cy="1513565"/>
              </a:xfrm>
            </p:grpSpPr>
            <p:pic>
              <p:nvPicPr>
                <p:cNvPr id="23" name="Picture 3">
                  <a:extLst>
                    <a:ext uri="{FF2B5EF4-FFF2-40B4-BE49-F238E27FC236}">
                      <a16:creationId xmlns:a16="http://schemas.microsoft.com/office/drawing/2014/main" id="{75461103-CA8A-EE4F-8FDC-4B85EB788F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17843" y="3941084"/>
                  <a:ext cx="3629416" cy="14076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CEB9B741-1849-4F35-D2D5-7BA7C6E2E378}"/>
                    </a:ext>
                  </a:extLst>
                </p:cNvPr>
                <p:cNvGrpSpPr/>
                <p:nvPr/>
              </p:nvGrpSpPr>
              <p:grpSpPr>
                <a:xfrm rot="16200000">
                  <a:off x="3847156" y="4856806"/>
                  <a:ext cx="631855" cy="563832"/>
                  <a:chOff x="1529519" y="4187687"/>
                  <a:chExt cx="2088324" cy="662609"/>
                </a:xfrm>
              </p:grpSpPr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67E2788A-A6F4-6641-CEBD-78D0DFE06498}"/>
                      </a:ext>
                    </a:extLst>
                  </p:cNvPr>
                  <p:cNvCxnSpPr/>
                  <p:nvPr/>
                </p:nvCxnSpPr>
                <p:spPr>
                  <a:xfrm>
                    <a:off x="1550504" y="4187687"/>
                    <a:ext cx="2067339" cy="0"/>
                  </a:xfrm>
                  <a:prstGeom prst="straightConnector1">
                    <a:avLst/>
                  </a:prstGeom>
                  <a:ln w="12700">
                    <a:solidFill>
                      <a:srgbClr val="0432FF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8DEAD313-5BB0-0A03-AB61-9B6823AEC8B1}"/>
                      </a:ext>
                    </a:extLst>
                  </p:cNvPr>
                  <p:cNvCxnSpPr/>
                  <p:nvPr/>
                </p:nvCxnSpPr>
                <p:spPr>
                  <a:xfrm>
                    <a:off x="1530622" y="4340087"/>
                    <a:ext cx="2067339" cy="0"/>
                  </a:xfrm>
                  <a:prstGeom prst="straightConnector1">
                    <a:avLst/>
                  </a:prstGeom>
                  <a:ln w="12700">
                    <a:solidFill>
                      <a:srgbClr val="0432FF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28221492-7BBF-D282-56EC-6FB37F705780}"/>
                      </a:ext>
                    </a:extLst>
                  </p:cNvPr>
                  <p:cNvCxnSpPr/>
                  <p:nvPr/>
                </p:nvCxnSpPr>
                <p:spPr>
                  <a:xfrm>
                    <a:off x="1529519" y="4492487"/>
                    <a:ext cx="2067339" cy="0"/>
                  </a:xfrm>
                  <a:prstGeom prst="straightConnector1">
                    <a:avLst/>
                  </a:prstGeom>
                  <a:ln w="12700">
                    <a:solidFill>
                      <a:srgbClr val="0432FF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5F53D7D6-F307-B7F9-B2F8-4EAE34A04C3F}"/>
                      </a:ext>
                    </a:extLst>
                  </p:cNvPr>
                  <p:cNvCxnSpPr/>
                  <p:nvPr/>
                </p:nvCxnSpPr>
                <p:spPr>
                  <a:xfrm>
                    <a:off x="1550504" y="4644887"/>
                    <a:ext cx="2067339" cy="0"/>
                  </a:xfrm>
                  <a:prstGeom prst="straightConnector1">
                    <a:avLst/>
                  </a:prstGeom>
                  <a:ln w="12700">
                    <a:solidFill>
                      <a:srgbClr val="0432FF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9918F37B-E570-AEEE-ADC5-E26A231FFE01}"/>
                      </a:ext>
                    </a:extLst>
                  </p:cNvPr>
                  <p:cNvCxnSpPr/>
                  <p:nvPr/>
                </p:nvCxnSpPr>
                <p:spPr>
                  <a:xfrm>
                    <a:off x="1550503" y="4850296"/>
                    <a:ext cx="2067339" cy="0"/>
                  </a:xfrm>
                  <a:prstGeom prst="straightConnector1">
                    <a:avLst/>
                  </a:prstGeom>
                  <a:ln w="12700">
                    <a:solidFill>
                      <a:srgbClr val="0432FF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05945EB-049D-DBAE-A2D5-C5F50241AB1E}"/>
                    </a:ext>
                  </a:extLst>
                </p:cNvPr>
                <p:cNvGrpSpPr/>
                <p:nvPr/>
              </p:nvGrpSpPr>
              <p:grpSpPr>
                <a:xfrm>
                  <a:off x="7084985" y="4330701"/>
                  <a:ext cx="725515" cy="718378"/>
                  <a:chOff x="1529519" y="4187687"/>
                  <a:chExt cx="2088324" cy="662609"/>
                </a:xfrm>
              </p:grpSpPr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8D38CEB5-7042-719A-2B41-F429E65FE396}"/>
                      </a:ext>
                    </a:extLst>
                  </p:cNvPr>
                  <p:cNvCxnSpPr/>
                  <p:nvPr/>
                </p:nvCxnSpPr>
                <p:spPr>
                  <a:xfrm>
                    <a:off x="1550504" y="4187687"/>
                    <a:ext cx="2067339" cy="0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9CADBF40-80C0-26CE-025E-F146B7B2DACE}"/>
                      </a:ext>
                    </a:extLst>
                  </p:cNvPr>
                  <p:cNvCxnSpPr/>
                  <p:nvPr/>
                </p:nvCxnSpPr>
                <p:spPr>
                  <a:xfrm>
                    <a:off x="1530622" y="4340087"/>
                    <a:ext cx="2067339" cy="0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id="{A32828A7-8873-83ED-F2A2-4AF8E0919695}"/>
                      </a:ext>
                    </a:extLst>
                  </p:cNvPr>
                  <p:cNvCxnSpPr/>
                  <p:nvPr/>
                </p:nvCxnSpPr>
                <p:spPr>
                  <a:xfrm>
                    <a:off x="1529519" y="4492487"/>
                    <a:ext cx="2067339" cy="0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489F1172-BC3A-CB40-9175-847B6F5A63AC}"/>
                      </a:ext>
                    </a:extLst>
                  </p:cNvPr>
                  <p:cNvCxnSpPr/>
                  <p:nvPr/>
                </p:nvCxnSpPr>
                <p:spPr>
                  <a:xfrm>
                    <a:off x="1550504" y="4644887"/>
                    <a:ext cx="2067339" cy="0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5D9B5F8A-F94F-0BBB-B226-14F7EE948B2D}"/>
                      </a:ext>
                    </a:extLst>
                  </p:cNvPr>
                  <p:cNvCxnSpPr/>
                  <p:nvPr/>
                </p:nvCxnSpPr>
                <p:spPr>
                  <a:xfrm>
                    <a:off x="1550503" y="4850296"/>
                    <a:ext cx="2067339" cy="0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0DBE13-AAF4-EEAD-8946-586445693744}"/>
                  </a:ext>
                </a:extLst>
              </p:cNvPr>
              <p:cNvSpPr txBox="1"/>
              <p:nvPr/>
            </p:nvSpPr>
            <p:spPr>
              <a:xfrm>
                <a:off x="4246612" y="5275329"/>
                <a:ext cx="620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ZA" dirty="0"/>
                  <a:t>Inlet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27CBD92-D224-4D20-CC29-3B6847703B79}"/>
              </a:ext>
            </a:extLst>
          </p:cNvPr>
          <p:cNvSpPr txBox="1"/>
          <p:nvPr/>
        </p:nvSpPr>
        <p:spPr>
          <a:xfrm>
            <a:off x="4313124" y="3131920"/>
            <a:ext cx="3879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/>
              <a:t>An example of designed UR-UVGI tunnel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26D62B-A186-71A1-DED2-8987783FEB90}"/>
              </a:ext>
            </a:extLst>
          </p:cNvPr>
          <p:cNvSpPr txBox="1"/>
          <p:nvPr/>
        </p:nvSpPr>
        <p:spPr>
          <a:xfrm>
            <a:off x="8802992" y="3117116"/>
            <a:ext cx="3879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/>
              <a:t>An example of meshed UR-UVGI tunnel </a:t>
            </a:r>
          </a:p>
        </p:txBody>
      </p:sp>
      <p:sp>
        <p:nvSpPr>
          <p:cNvPr id="39" name="Date Placeholder 5">
            <a:extLst>
              <a:ext uri="{FF2B5EF4-FFF2-40B4-BE49-F238E27FC236}">
                <a16:creationId xmlns:a16="http://schemas.microsoft.com/office/drawing/2014/main" id="{4F342987-B0D2-01FD-2F28-C86E517AF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2703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78356C-46BF-4662-9C9B-26D15EDD5CC6}"/>
              </a:ext>
            </a:extLst>
          </p:cNvPr>
          <p:cNvSpPr txBox="1"/>
          <p:nvPr/>
        </p:nvSpPr>
        <p:spPr>
          <a:xfrm>
            <a:off x="3245146" y="584777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Design of the fluid domain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825D3-BDC7-95B8-080B-0B6200EF4EEE}"/>
              </a:ext>
            </a:extLst>
          </p:cNvPr>
          <p:cNvSpPr txBox="1"/>
          <p:nvPr/>
        </p:nvSpPr>
        <p:spPr>
          <a:xfrm>
            <a:off x="646546" y="5503781"/>
            <a:ext cx="9199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/>
              <a:t>(a) An example of a confined room with mounted  UR-UVGI on top  and (b) meshed version on the room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3AB502-C6EC-6EAA-F37A-3EB54B452BDF}"/>
              </a:ext>
            </a:extLst>
          </p:cNvPr>
          <p:cNvSpPr/>
          <p:nvPr/>
        </p:nvSpPr>
        <p:spPr>
          <a:xfrm>
            <a:off x="-206943" y="113603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Computational method</a:t>
            </a: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A14F4DAD-FEC6-7B69-8EB9-21A00A52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8A4F7B-5080-C3E3-E723-8250C2BA3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46" y="1208039"/>
            <a:ext cx="10044134" cy="388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39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3194F94-636C-604A-A009-0A2B48832B19}"/>
              </a:ext>
            </a:extLst>
          </p:cNvPr>
          <p:cNvSpPr/>
          <p:nvPr/>
        </p:nvSpPr>
        <p:spPr>
          <a:xfrm>
            <a:off x="0" y="127464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Computational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C01FFB-15DA-4A31-8D9C-EA998FC5EEE3}"/>
                  </a:ext>
                </a:extLst>
              </p:cNvPr>
              <p:cNvSpPr txBox="1"/>
              <p:nvPr/>
            </p:nvSpPr>
            <p:spPr>
              <a:xfrm>
                <a:off x="629950" y="1068169"/>
                <a:ext cx="10932100" cy="4260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ZA" dirty="0"/>
              </a:p>
              <a:p>
                <a:endParaRPr lang="en-ZA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dirty="0"/>
                  <a:t>The survival rate (S</a:t>
                </a:r>
                <a:r>
                  <a:rPr lang="en-ZA" baseline="-25000" dirty="0"/>
                  <a:t>r</a:t>
                </a:r>
                <a:r>
                  <a:rPr lang="en-ZA" dirty="0"/>
                  <a:t>) of microorganisms with the UR-UGVI system is defined as follows:</a:t>
                </a:r>
              </a:p>
              <a:p>
                <a:r>
                  <a:rPr lang="en-ZA" dirty="0"/>
                  <a:t>	</a:t>
                </a:r>
                <a:r>
                  <a:rPr lang="en-ZA" sz="2400" b="1" dirty="0">
                    <a:solidFill>
                      <a:srgbClr val="002060"/>
                    </a:solidFill>
                  </a:rPr>
                  <a:t>S</a:t>
                </a:r>
                <a:r>
                  <a:rPr lang="en-ZA" sz="2400" b="1" baseline="-25000" dirty="0">
                    <a:solidFill>
                      <a:srgbClr val="002060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ZA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ZA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ZA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ZA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ZA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den>
                    </m:f>
                    <m:r>
                      <a:rPr lang="en-ZA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ZA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ZA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ZA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𝒌𝒍𝒕</m:t>
                        </m:r>
                      </m:sup>
                    </m:sSup>
                  </m:oMath>
                </a14:m>
                <a:r>
                  <a:rPr lang="en-ZA" sz="2400" b="1" dirty="0">
                    <a:solidFill>
                      <a:srgbClr val="002060"/>
                    </a:solidFill>
                  </a:rPr>
                  <a:t>, 			     (2)</a:t>
                </a:r>
              </a:p>
              <a:p>
                <a:endParaRPr lang="en-ZA" sz="2400" b="1" dirty="0"/>
              </a:p>
              <a:p>
                <a:r>
                  <a:rPr lang="en-ZA" b="1" i="1" dirty="0"/>
                  <a:t>where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ZA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18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ZA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ZA" dirty="0"/>
                  <a:t> is the microorganism concentration level after t seconds exposure and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ZA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ZA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18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ZA" sz="1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ZA" dirty="0"/>
                  <a:t> is the initial concentration.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ZA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ZA" b="1" i="1" dirty="0"/>
                  <a:t>k </a:t>
                </a:r>
                <a:r>
                  <a:rPr lang="en-ZA" dirty="0"/>
                  <a:t>indicates the UV sterilization coefficient </a:t>
                </a:r>
                <a:r>
                  <a:rPr lang="en-ZA" sz="1800" b="1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18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sz="1800" b="1" i="1" dirty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ZA" sz="1800" b="1" i="1" dirty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ZA" sz="18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ZA" sz="1800" b="1" dirty="0"/>
                  <a:t>/J)</a:t>
                </a:r>
                <a:r>
                  <a:rPr lang="en-ZA" dirty="0"/>
                  <a:t> which is a characteristic of how each viruses are sensitive  to UV-C rays.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ZA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ZA" i="1" dirty="0"/>
                  <a:t>I </a:t>
                </a:r>
                <a:r>
                  <a:rPr lang="en-ZA" dirty="0"/>
                  <a:t>is the UV intensity </a:t>
                </a:r>
                <a:r>
                  <a:rPr lang="en-ZA" sz="1800" dirty="0"/>
                  <a:t>W/</a:t>
                </a:r>
                <a:r>
                  <a:rPr lang="en-ZA" sz="18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18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sz="1800" b="1" i="1" dirty="0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ZA" sz="1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ZA" sz="18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ZA" dirty="0"/>
                  <a:t>and t indicates the exposure duration (s).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C01FFB-15DA-4A31-8D9C-EA998FC5E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50" y="1068169"/>
                <a:ext cx="10932100" cy="4260654"/>
              </a:xfrm>
              <a:prstGeom prst="rect">
                <a:avLst/>
              </a:prstGeom>
              <a:blipFill>
                <a:blip r:embed="rId2"/>
                <a:stretch>
                  <a:fillRect l="-446" b="-1431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A583A5C8-B876-4567-B138-23B06CDB4E72}"/>
              </a:ext>
            </a:extLst>
          </p:cNvPr>
          <p:cNvSpPr txBox="1"/>
          <p:nvPr/>
        </p:nvSpPr>
        <p:spPr>
          <a:xfrm>
            <a:off x="486949" y="5528221"/>
            <a:ext cx="11601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ZA" sz="1400" b="1" i="1" dirty="0">
                <a:solidFill>
                  <a:srgbClr val="FF0000"/>
                </a:solidFill>
              </a:rPr>
              <a:t>Pan, </a:t>
            </a:r>
            <a:r>
              <a:rPr lang="en-ZA" sz="1400" b="1" i="1" dirty="0" err="1">
                <a:solidFill>
                  <a:srgbClr val="FF0000"/>
                </a:solidFill>
              </a:rPr>
              <a:t>Huachen</a:t>
            </a:r>
            <a:r>
              <a:rPr lang="en-ZA" sz="1400" b="1" i="1" dirty="0">
                <a:solidFill>
                  <a:srgbClr val="FF0000"/>
                </a:solidFill>
              </a:rPr>
              <a:t>, and Marika </a:t>
            </a:r>
            <a:r>
              <a:rPr lang="en-ZA" sz="1400" b="1" i="1" dirty="0" err="1">
                <a:solidFill>
                  <a:srgbClr val="FF0000"/>
                </a:solidFill>
              </a:rPr>
              <a:t>Orava</a:t>
            </a:r>
            <a:r>
              <a:rPr lang="en-ZA" sz="1400" b="1" i="1" dirty="0">
                <a:solidFill>
                  <a:srgbClr val="FF0000"/>
                </a:solidFill>
              </a:rPr>
              <a:t>. "Performance evaluation of the UV disinfection reactors by CFD and fluence simulations using a concept of disinfection efficiency." Journal of Water Supply: Research and Technology—AQUA 56.3 (2007): 181-189.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48F05-C94C-45C9-9508-1D14993CA8DA}"/>
              </a:ext>
            </a:extLst>
          </p:cNvPr>
          <p:cNvSpPr txBox="1"/>
          <p:nvPr/>
        </p:nvSpPr>
        <p:spPr>
          <a:xfrm>
            <a:off x="2585416" y="650684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Mathematical formalism of survival rate</a:t>
            </a:r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A47FF9B1-353C-54F4-A621-EE2CB7271F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54942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745A1F-37A1-47D7-BE15-B366512E6A5F}"/>
                  </a:ext>
                </a:extLst>
              </p:cNvPr>
              <p:cNvSpPr txBox="1"/>
              <p:nvPr/>
            </p:nvSpPr>
            <p:spPr>
              <a:xfrm>
                <a:off x="2304157" y="2622693"/>
                <a:ext cx="6043109" cy="10534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ZA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ZA" sz="36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ZA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ZA" sz="36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ZA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ZA" sz="3600" b="0" i="0" smtClean="0">
                          <a:latin typeface="Cambria Math"/>
                        </a:rPr>
                        <m:t>=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ZA" sz="36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ZA" sz="3600" dirty="0"/>
                        <m:t>	</m:t>
                      </m:r>
                      <m:r>
                        <m:rPr>
                          <m:nor/>
                        </m:rPr>
                        <a:rPr lang="en-ZA" sz="3600" dirty="0" smtClean="0">
                          <a:solidFill>
                            <a:srgbClr val="0070C0"/>
                          </a:solidFill>
                        </a:rPr>
                        <m:t>KIC</m:t>
                      </m:r>
                    </m:oMath>
                  </m:oMathPara>
                </a14:m>
                <a:endParaRPr lang="en-ZA" sz="3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745A1F-37A1-47D7-BE15-B366512E6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157" y="2622693"/>
                <a:ext cx="6043109" cy="10534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1B85766-92B0-46B6-BA7C-787DB871DDF4}"/>
              </a:ext>
            </a:extLst>
          </p:cNvPr>
          <p:cNvSpPr txBox="1"/>
          <p:nvPr/>
        </p:nvSpPr>
        <p:spPr>
          <a:xfrm>
            <a:off x="576161" y="3731076"/>
            <a:ext cx="112705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dirty="0">
                <a:solidFill>
                  <a:srgbClr val="FF0000"/>
                </a:solidFill>
              </a:rPr>
              <a:t>The Eq.[3]  enables us to calculate the concentration distribution of airborne viruses decreased by  UVGI </a:t>
            </a:r>
            <a:r>
              <a:rPr lang="en-ZA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ZA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dirty="0"/>
              <a:t>The k; is a value corresponding to the type of airborne viruses and must be decided before the calculation.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ZA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dirty="0"/>
              <a:t>For TB (k = 0.472 m2/J) and for H1N1 influenza virus (k = 0.12 m2/J)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ZA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dirty="0"/>
              <a:t>C is the concentration of microorganisms per unit volume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6755" y="2935386"/>
            <a:ext cx="85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/>
              <a:t>(3)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06E95-1B94-EC5E-A3A4-0F63B6A663DB}"/>
              </a:ext>
            </a:extLst>
          </p:cNvPr>
          <p:cNvSpPr txBox="1"/>
          <p:nvPr/>
        </p:nvSpPr>
        <p:spPr>
          <a:xfrm>
            <a:off x="1367430" y="1498189"/>
            <a:ext cx="10479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dirty="0"/>
              <a:t>Eq.[2] may be re-written as Eq.[3] in a differential form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7C249-89F8-EB40-4F91-A61C70A2D19C}"/>
              </a:ext>
            </a:extLst>
          </p:cNvPr>
          <p:cNvSpPr/>
          <p:nvPr/>
        </p:nvSpPr>
        <p:spPr>
          <a:xfrm>
            <a:off x="0" y="127464"/>
            <a:ext cx="1153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Computational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D5388-78D3-A4CF-6C2C-0E4D4A8D3CB3}"/>
              </a:ext>
            </a:extLst>
          </p:cNvPr>
          <p:cNvSpPr txBox="1"/>
          <p:nvPr/>
        </p:nvSpPr>
        <p:spPr>
          <a:xfrm>
            <a:off x="2585416" y="650684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Mathematical formalism of survival rate</a:t>
            </a:r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9C03CA21-5304-39A8-0629-14F660E2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29456"/>
            <a:ext cx="2797137" cy="365126"/>
          </a:xfrm>
        </p:spPr>
        <p:txBody>
          <a:bodyPr/>
          <a:lstStyle/>
          <a:p>
            <a:fld id="{DBB2A60A-6954-4478-8D33-400806E9EA59}" type="datetime1">
              <a:rPr lang="en-GB" sz="2800" b="1" smtClean="0"/>
              <a:t>21/11/2024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01266136"/>
      </p:ext>
    </p:extLst>
  </p:cSld>
  <p:clrMapOvr>
    <a:masterClrMapping/>
  </p:clrMapOvr>
</p:sld>
</file>

<file path=ppt/theme/theme1.xml><?xml version="1.0" encoding="utf-8"?>
<a:theme xmlns:a="http://schemas.openxmlformats.org/drawingml/2006/main" name="UJ">
  <a:themeElements>
    <a:clrScheme name="UJ">
      <a:dk1>
        <a:srgbClr val="3C3C3C"/>
      </a:dk1>
      <a:lt1>
        <a:srgbClr val="FFFFFF"/>
      </a:lt1>
      <a:dk2>
        <a:srgbClr val="3C3C3C"/>
      </a:dk2>
      <a:lt2>
        <a:srgbClr val="A7A7A7"/>
      </a:lt2>
      <a:accent1>
        <a:srgbClr val="26003B"/>
      </a:accent1>
      <a:accent2>
        <a:srgbClr val="D95900"/>
      </a:accent2>
      <a:accent3>
        <a:srgbClr val="3C3C3C"/>
      </a:accent3>
      <a:accent4>
        <a:srgbClr val="E98837"/>
      </a:accent4>
      <a:accent5>
        <a:srgbClr val="A7A7A7"/>
      </a:accent5>
      <a:accent6>
        <a:srgbClr val="93809D"/>
      </a:accent6>
      <a:hlink>
        <a:srgbClr val="3C3C3C"/>
      </a:hlink>
      <a:folHlink>
        <a:srgbClr val="A7A7A7"/>
      </a:folHlink>
    </a:clrScheme>
    <a:fontScheme name="Custom 9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70104</TotalTime>
  <Words>2540</Words>
  <Application>Microsoft Office PowerPoint</Application>
  <PresentationFormat>Widescreen</PresentationFormat>
  <Paragraphs>372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Cambria</vt:lpstr>
      <vt:lpstr>Cambria Math</vt:lpstr>
      <vt:lpstr>Courier New</vt:lpstr>
      <vt:lpstr>ElsevierGulliver</vt:lpstr>
      <vt:lpstr>GraphikNaturel-Medium</vt:lpstr>
      <vt:lpstr>Open Sans</vt:lpstr>
      <vt:lpstr>Siemens Sans</vt:lpstr>
      <vt:lpstr>Wingdings</vt:lpstr>
      <vt:lpstr>UJ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Injection characteristics</vt:lpstr>
      <vt:lpstr>Infectiouness calculation</vt:lpstr>
      <vt:lpstr>Influence of environmental factors</vt:lpstr>
      <vt:lpstr>PowerPoint Presentation</vt:lpstr>
      <vt:lpstr>Droplet residence time </vt:lpstr>
      <vt:lpstr>Droplet penetration length</vt:lpstr>
      <vt:lpstr>Infectiousness decay due to evaporation</vt:lpstr>
      <vt:lpstr>Infectiousness decay due to evaporation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CFD Research Team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</dc:creator>
  <cp:lastModifiedBy>Igumbor Emmanuel</cp:lastModifiedBy>
  <cp:revision>846</cp:revision>
  <dcterms:created xsi:type="dcterms:W3CDTF">2016-08-29T16:05:45Z</dcterms:created>
  <dcterms:modified xsi:type="dcterms:W3CDTF">2024-11-21T14:04:16Z</dcterms:modified>
</cp:coreProperties>
</file>