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27"/>
  </p:notesMasterIdLst>
  <p:sldIdLst>
    <p:sldId id="723" r:id="rId2"/>
    <p:sldId id="725" r:id="rId3"/>
    <p:sldId id="726" r:id="rId4"/>
    <p:sldId id="724" r:id="rId5"/>
    <p:sldId id="737" r:id="rId6"/>
    <p:sldId id="727" r:id="rId7"/>
    <p:sldId id="738" r:id="rId8"/>
    <p:sldId id="728" r:id="rId9"/>
    <p:sldId id="730" r:id="rId10"/>
    <p:sldId id="740" r:id="rId11"/>
    <p:sldId id="731" r:id="rId12"/>
    <p:sldId id="739" r:id="rId13"/>
    <p:sldId id="736" r:id="rId14"/>
    <p:sldId id="733" r:id="rId15"/>
    <p:sldId id="732" r:id="rId16"/>
    <p:sldId id="750" r:id="rId17"/>
    <p:sldId id="749" r:id="rId18"/>
    <p:sldId id="745" r:id="rId19"/>
    <p:sldId id="748" r:id="rId20"/>
    <p:sldId id="747" r:id="rId21"/>
    <p:sldId id="743" r:id="rId22"/>
    <p:sldId id="746" r:id="rId23"/>
    <p:sldId id="744" r:id="rId24"/>
    <p:sldId id="735" r:id="rId25"/>
    <p:sldId id="742" r:id="rId26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89060" autoAdjust="0"/>
  </p:normalViewPr>
  <p:slideViewPr>
    <p:cSldViewPr>
      <p:cViewPr>
        <p:scale>
          <a:sx n="66" d="100"/>
          <a:sy n="66" d="100"/>
        </p:scale>
        <p:origin x="127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756000" y="5050906"/>
            <a:ext cx="6047640" cy="478488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>
                <a:latin typeface="Arial"/>
              </a:rPr>
              <a:t>Click to edit the notes' format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133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1335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0" y="10102170"/>
            <a:ext cx="3280680" cy="531335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4278960" y="10102170"/>
            <a:ext cx="3280680" cy="53133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82CE63D-81DD-4C0B-A6B1-CAFFCD9E5CF8}" type="slidenum">
              <a:rPr lang="en-GB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1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45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536918" y="1114051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2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93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6235" y="261866"/>
            <a:ext cx="851535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6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96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536918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1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3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5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98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5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5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536918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1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611560" y="6453336"/>
            <a:ext cx="81217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733302" y="6453336"/>
            <a:ext cx="431157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336" y="6591780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531" y="6614532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1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553BB-9F19-BBDE-63C4-9CFE58B7D0A7}"/>
              </a:ext>
            </a:extLst>
          </p:cNvPr>
          <p:cNvSpPr txBox="1"/>
          <p:nvPr/>
        </p:nvSpPr>
        <p:spPr>
          <a:xfrm>
            <a:off x="137282" y="116632"/>
            <a:ext cx="90702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Defect levels induced by defect-complexes in Ge for enhanced Ge‑based device performance </a:t>
            </a:r>
            <a:endParaRPr lang="en-ZA" sz="3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5FED5-1FF3-2D8A-D830-C914FA32C1BC}"/>
              </a:ext>
            </a:extLst>
          </p:cNvPr>
          <p:cNvSpPr txBox="1"/>
          <p:nvPr/>
        </p:nvSpPr>
        <p:spPr>
          <a:xfrm>
            <a:off x="2179962" y="6023933"/>
            <a:ext cx="4784075" cy="30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</a:pPr>
            <a:r>
              <a:rPr lang="en-US" sz="135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elgumuk@gmail.com</a:t>
            </a: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3002F968-A2E7-37B6-F9D1-0621E04C28B1}"/>
              </a:ext>
            </a:extLst>
          </p:cNvPr>
          <p:cNvSpPr/>
          <p:nvPr/>
        </p:nvSpPr>
        <p:spPr>
          <a:xfrm>
            <a:off x="1012856" y="1734911"/>
            <a:ext cx="6838200" cy="10908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25000"/>
              </a:lnSpc>
            </a:pPr>
            <a:r>
              <a:rPr lang="en-GB" sz="2400" b="1" dirty="0">
                <a:latin typeface="Arial"/>
                <a:ea typeface="DejaVu Sans"/>
              </a:rPr>
              <a:t>by</a:t>
            </a:r>
            <a:endParaRPr dirty="0"/>
          </a:p>
          <a:p>
            <a:pPr algn="ctr">
              <a:lnSpc>
                <a:spcPct val="125000"/>
              </a:lnSpc>
            </a:pPr>
            <a:r>
              <a:rPr lang="en-GB" sz="2400" b="1" dirty="0">
                <a:latin typeface="Arial"/>
                <a:ea typeface="DejaVu Sans"/>
              </a:rPr>
              <a:t>Emmanuel Igumbor</a:t>
            </a:r>
            <a:endParaRPr dirty="0"/>
          </a:p>
          <a:p>
            <a:pPr algn="ctr">
              <a:lnSpc>
                <a:spcPct val="125000"/>
              </a:lnSpc>
            </a:pP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84493-898F-2B45-CAA6-C12C0490EB46}"/>
              </a:ext>
            </a:extLst>
          </p:cNvPr>
          <p:cNvSpPr txBox="1"/>
          <p:nvPr/>
        </p:nvSpPr>
        <p:spPr>
          <a:xfrm>
            <a:off x="540336" y="3367951"/>
            <a:ext cx="8208913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Mechanical Engineering Science, University of Johannesburg, Auckland Park, Johannesburg, South Africa</a:t>
            </a:r>
          </a:p>
        </p:txBody>
      </p:sp>
    </p:spTree>
    <p:extLst>
      <p:ext uri="{BB962C8B-B14F-4D97-AF65-F5344CB8AC3E}">
        <p14:creationId xmlns:p14="http://schemas.microsoft.com/office/powerpoint/2010/main" val="364142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611560" y="6438958"/>
            <a:ext cx="8083351" cy="135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95003" y="6438958"/>
            <a:ext cx="446477" cy="4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1560" y="6584155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1861" y="6511557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10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678B0C5B-0325-92F2-15C1-FC6E583460EB}"/>
              </a:ext>
            </a:extLst>
          </p:cNvPr>
          <p:cNvSpPr/>
          <p:nvPr/>
        </p:nvSpPr>
        <p:spPr>
          <a:xfrm>
            <a:off x="243045" y="118709"/>
            <a:ext cx="9141480" cy="57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Introduction and motivation – </a:t>
            </a:r>
            <a:r>
              <a:rPr lang="en-GB" sz="2200" b="1" i="1" dirty="0">
                <a:solidFill>
                  <a:srgbClr val="7030A0"/>
                </a:solidFill>
                <a:latin typeface="Arial"/>
                <a:ea typeface="DejaVu Sans"/>
              </a:rPr>
              <a:t>Defects in semiconductors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89AD5-5F09-01A7-6F97-26EDBEB2E519}"/>
              </a:ext>
            </a:extLst>
          </p:cNvPr>
          <p:cNvSpPr txBox="1"/>
          <p:nvPr/>
        </p:nvSpPr>
        <p:spPr>
          <a:xfrm>
            <a:off x="541864" y="1011850"/>
            <a:ext cx="569007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Defect-complexes are point defects that significantly influence the geometric, optical, and electrical properties of materials. 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Defect-complexes are known to improve the electronic and electrical properties of Ge.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Deep and shallow defect levels in Ge have been linked to defect-complexes formed by the double self-interstitials and rare earth atoms.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Despite this breakthrough, several defect-complexes in Ge are not well understood; hence may pose as a challenge to the optimal performance of Ge based devices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02EBA-E6A8-EEFF-B34F-4B27F21CC819}"/>
              </a:ext>
            </a:extLst>
          </p:cNvPr>
          <p:cNvSpPr txBox="1"/>
          <p:nvPr/>
        </p:nvSpPr>
        <p:spPr>
          <a:xfrm>
            <a:off x="2583559" y="60980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Defect-complexes in 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A529B-C58F-3FD4-5327-24D341F5D10A}"/>
              </a:ext>
            </a:extLst>
          </p:cNvPr>
          <p:cNvSpPr txBox="1"/>
          <p:nvPr/>
        </p:nvSpPr>
        <p:spPr>
          <a:xfrm>
            <a:off x="381747" y="5572063"/>
            <a:ext cx="58352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2700" b="1" dirty="0">
                <a:solidFill>
                  <a:srgbClr val="000000"/>
                </a:solidFill>
                <a:latin typeface="Gill Sans Nova"/>
              </a:rPr>
              <a:t>n/p-type defect-complexes in Ge </a:t>
            </a:r>
            <a:endParaRPr lang="en-ZA" sz="2700" dirty="0">
              <a:solidFill>
                <a:srgbClr val="000000"/>
              </a:solidFill>
              <a:latin typeface="Gill Sans Nov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1B40C2-BA5B-DEFF-62EB-C778A4785634}"/>
              </a:ext>
            </a:extLst>
          </p:cNvPr>
          <p:cNvGrpSpPr/>
          <p:nvPr/>
        </p:nvGrpSpPr>
        <p:grpSpPr>
          <a:xfrm>
            <a:off x="6455269" y="890254"/>
            <a:ext cx="2462972" cy="4553166"/>
            <a:chOff x="6231939" y="1070856"/>
            <a:chExt cx="2588534" cy="51064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77FF15-F18F-3E91-D23A-B16A4C568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136"/>
            <a:stretch/>
          </p:blipFill>
          <p:spPr>
            <a:xfrm>
              <a:off x="6231939" y="1070856"/>
              <a:ext cx="2588534" cy="504062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D970D7-8803-973D-E606-CB9FB1690D7A}"/>
                </a:ext>
              </a:extLst>
            </p:cNvPr>
            <p:cNvSpPr/>
            <p:nvPr/>
          </p:nvSpPr>
          <p:spPr>
            <a:xfrm>
              <a:off x="7151861" y="1281762"/>
              <a:ext cx="804515" cy="250727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B43DF-D448-C030-95B0-A5E513342B3E}"/>
                </a:ext>
              </a:extLst>
            </p:cNvPr>
            <p:cNvSpPr/>
            <p:nvPr/>
          </p:nvSpPr>
          <p:spPr>
            <a:xfrm>
              <a:off x="7179741" y="5087383"/>
              <a:ext cx="749477" cy="10899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4659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539552" y="6493860"/>
            <a:ext cx="81560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95646" y="6438958"/>
            <a:ext cx="446477" cy="4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552" y="6584155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2596" y="6584156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11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ED8CC-5A0C-8C69-04A2-86970E07F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94" t="12633" r="5732"/>
          <a:stretch/>
        </p:blipFill>
        <p:spPr>
          <a:xfrm>
            <a:off x="961105" y="1402496"/>
            <a:ext cx="7474403" cy="2776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4D4706-566A-8608-F79E-5DEDE3A541E1}"/>
              </a:ext>
            </a:extLst>
          </p:cNvPr>
          <p:cNvSpPr txBox="1"/>
          <p:nvPr/>
        </p:nvSpPr>
        <p:spPr>
          <a:xfrm>
            <a:off x="755576" y="846661"/>
            <a:ext cx="8156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n/p-type impurities  defect-complexes in Ge: concept</a:t>
            </a: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87C7F999-AF7D-D902-0290-B7A968BB1179}"/>
              </a:ext>
            </a:extLst>
          </p:cNvPr>
          <p:cNvSpPr/>
          <p:nvPr/>
        </p:nvSpPr>
        <p:spPr>
          <a:xfrm>
            <a:off x="-37260" y="364140"/>
            <a:ext cx="9141480" cy="47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Results and discussion – </a:t>
            </a:r>
            <a:r>
              <a:rPr lang="en-GB" sz="2400" b="1" i="1" dirty="0">
                <a:solidFill>
                  <a:srgbClr val="7030A0"/>
                </a:solidFill>
                <a:latin typeface="Arial"/>
                <a:ea typeface="DejaVu Sans"/>
              </a:rPr>
              <a:t>Defect-complexes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89CC6-7792-2E93-9E36-D8A57A231093}"/>
              </a:ext>
            </a:extLst>
          </p:cNvPr>
          <p:cNvSpPr txBox="1"/>
          <p:nvPr/>
        </p:nvSpPr>
        <p:spPr>
          <a:xfrm>
            <a:off x="948058" y="4179215"/>
            <a:ext cx="8111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Schematic representation of the n/p-type impurities (top panel), crystal Ge</a:t>
            </a:r>
          </a:p>
          <a:p>
            <a:r>
              <a:rPr lang="en-GB" dirty="0"/>
              <a:t>(Stage one), substitution and interstitial defect-complexes, </a:t>
            </a:r>
            <a:r>
              <a:rPr lang="en-GB" dirty="0" err="1"/>
              <a:t>B</a:t>
            </a:r>
            <a:r>
              <a:rPr lang="en-GB" sz="1800" baseline="-25000" dirty="0" err="1"/>
              <a:t>Ge</a:t>
            </a:r>
            <a:r>
              <a:rPr lang="en-GB" dirty="0" err="1"/>
              <a:t>N</a:t>
            </a:r>
            <a:r>
              <a:rPr lang="en-GB" sz="1800" baseline="-25000" dirty="0" err="1"/>
              <a:t>i</a:t>
            </a:r>
            <a:r>
              <a:rPr lang="en-GB" dirty="0"/>
              <a:t> (Stage two) and </a:t>
            </a:r>
            <a:r>
              <a:rPr lang="en-GB" dirty="0" err="1"/>
              <a:t>N</a:t>
            </a:r>
            <a:r>
              <a:rPr lang="en-GB" sz="1800" baseline="-25000" dirty="0" err="1"/>
              <a:t>Ge</a:t>
            </a:r>
            <a:r>
              <a:rPr lang="en-GB" dirty="0" err="1"/>
              <a:t>B</a:t>
            </a:r>
            <a:r>
              <a:rPr lang="en-GB" sz="1800" baseline="-25000" dirty="0" err="1"/>
              <a:t>i</a:t>
            </a:r>
            <a:r>
              <a:rPr lang="en-GB" dirty="0"/>
              <a:t> (Stage three)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B463C-A3B1-A162-B5BA-A0EB086C7D92}"/>
              </a:ext>
            </a:extLst>
          </p:cNvPr>
          <p:cNvSpPr txBox="1"/>
          <p:nvPr/>
        </p:nvSpPr>
        <p:spPr>
          <a:xfrm>
            <a:off x="3203848" y="4914911"/>
            <a:ext cx="360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/>
              <a:t>Al</a:t>
            </a:r>
            <a:r>
              <a:rPr lang="en-GB" sz="2400" baseline="-25000" dirty="0" err="1"/>
              <a:t>Ge</a:t>
            </a:r>
            <a:r>
              <a:rPr lang="en-GB" sz="2400" dirty="0" err="1"/>
              <a:t>P</a:t>
            </a:r>
            <a:r>
              <a:rPr lang="en-GB" sz="2400" baseline="-25000" dirty="0" err="1"/>
              <a:t>i</a:t>
            </a:r>
            <a:r>
              <a:rPr lang="en-GB" sz="2400" dirty="0"/>
              <a:t> and  </a:t>
            </a:r>
            <a:r>
              <a:rPr lang="en-GB" sz="2400" dirty="0" err="1"/>
              <a:t>P</a:t>
            </a:r>
            <a:r>
              <a:rPr lang="en-GB" sz="2400" baseline="-25000" dirty="0" err="1"/>
              <a:t>Ge</a:t>
            </a:r>
            <a:r>
              <a:rPr lang="en-GB" sz="2400" dirty="0" err="1"/>
              <a:t>Al</a:t>
            </a:r>
            <a:r>
              <a:rPr lang="en-GB" sz="2400" baseline="-25000" dirty="0" err="1"/>
              <a:t>i</a:t>
            </a:r>
            <a:endParaRPr lang="en-GB" sz="2400" baseline="-25000" dirty="0"/>
          </a:p>
          <a:p>
            <a:r>
              <a:rPr lang="en-GB" sz="2400" dirty="0"/>
              <a:t>As</a:t>
            </a:r>
            <a:r>
              <a:rPr lang="en-GB" sz="2400" baseline="-25000" dirty="0"/>
              <a:t>Ge</a:t>
            </a:r>
            <a:r>
              <a:rPr lang="en-GB" sz="2400" dirty="0"/>
              <a:t>Ga</a:t>
            </a:r>
            <a:r>
              <a:rPr lang="en-GB" sz="2400" baseline="-25000" dirty="0"/>
              <a:t>i</a:t>
            </a:r>
            <a:r>
              <a:rPr lang="en-GB" sz="2400" dirty="0"/>
              <a:t>, and  </a:t>
            </a:r>
            <a:r>
              <a:rPr lang="en-GB" sz="2400" dirty="0" err="1"/>
              <a:t>Ga</a:t>
            </a:r>
            <a:r>
              <a:rPr lang="en-GB" sz="2400" baseline="-25000" dirty="0" err="1"/>
              <a:t>Ge</a:t>
            </a:r>
            <a:r>
              <a:rPr lang="en-GB" sz="2400" dirty="0" err="1"/>
              <a:t>As</a:t>
            </a:r>
            <a:r>
              <a:rPr lang="en-GB" sz="2400" baseline="-25000" dirty="0" err="1"/>
              <a:t>i</a:t>
            </a:r>
            <a:r>
              <a:rPr lang="en-GB" sz="2400" dirty="0"/>
              <a:t>, </a:t>
            </a:r>
          </a:p>
          <a:p>
            <a:r>
              <a:rPr lang="en-GB" sz="2400" dirty="0" err="1"/>
              <a:t>Sb</a:t>
            </a:r>
            <a:r>
              <a:rPr lang="en-GB" sz="2400" baseline="-25000" dirty="0" err="1"/>
              <a:t>Ge</a:t>
            </a:r>
            <a:r>
              <a:rPr lang="en-GB" sz="2400" dirty="0" err="1"/>
              <a:t>In</a:t>
            </a:r>
            <a:r>
              <a:rPr lang="en-GB" sz="2400" baseline="-25000" dirty="0" err="1"/>
              <a:t>i</a:t>
            </a:r>
            <a:r>
              <a:rPr lang="en-GB" sz="2400" dirty="0"/>
              <a:t> and In</a:t>
            </a:r>
            <a:r>
              <a:rPr lang="en-GB" sz="2400" baseline="-25000" dirty="0"/>
              <a:t>Ge</a:t>
            </a:r>
            <a:r>
              <a:rPr lang="en-GB" sz="2400" dirty="0"/>
              <a:t>Sb</a:t>
            </a:r>
            <a:r>
              <a:rPr lang="en-GB" sz="2400" baseline="-25000" dirty="0"/>
              <a:t>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444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641828" y="6387408"/>
            <a:ext cx="79511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592999" y="6387408"/>
            <a:ext cx="463724" cy="43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001" y="6532859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9691" y="6543001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12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35899-A39B-EBEA-E105-101AF628B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8" t="2681" r="4124" b="42120"/>
          <a:stretch/>
        </p:blipFill>
        <p:spPr>
          <a:xfrm>
            <a:off x="641828" y="652539"/>
            <a:ext cx="7606491" cy="2174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D889D9-46E0-E5B0-2413-EAA5E17A49F0}"/>
              </a:ext>
            </a:extLst>
          </p:cNvPr>
          <p:cNvSpPr txBox="1"/>
          <p:nvPr/>
        </p:nvSpPr>
        <p:spPr>
          <a:xfrm>
            <a:off x="1911615" y="2895819"/>
            <a:ext cx="63367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(a) pristine Ge supercell (b) </a:t>
            </a:r>
            <a:r>
              <a:rPr lang="en-GB" sz="1600" dirty="0" err="1"/>
              <a:t>Al</a:t>
            </a:r>
            <a:r>
              <a:rPr lang="en-GB" sz="1600" baseline="-25000" dirty="0" err="1"/>
              <a:t>Ge</a:t>
            </a:r>
            <a:r>
              <a:rPr lang="en-GB" sz="1600" dirty="0" err="1"/>
              <a:t>P</a:t>
            </a:r>
            <a:r>
              <a:rPr lang="en-GB" sz="1600" baseline="-25000" dirty="0" err="1"/>
              <a:t>i</a:t>
            </a:r>
            <a:r>
              <a:rPr lang="en-GB" sz="1600" dirty="0"/>
              <a:t> and (c) </a:t>
            </a:r>
            <a:r>
              <a:rPr lang="en-GB" sz="1600" dirty="0" err="1"/>
              <a:t>P</a:t>
            </a:r>
            <a:r>
              <a:rPr lang="en-GB" sz="1600" baseline="-25000" dirty="0" err="1"/>
              <a:t>Ge</a:t>
            </a:r>
            <a:r>
              <a:rPr lang="en-GB" sz="1600" dirty="0" err="1"/>
              <a:t>Al</a:t>
            </a:r>
            <a:r>
              <a:rPr lang="en-GB" sz="1600" baseline="-25000" dirty="0" err="1"/>
              <a:t>i</a:t>
            </a:r>
            <a:r>
              <a:rPr lang="en-GB" sz="16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69639-FC72-5C3A-EFF7-98BCEA419F9A}"/>
              </a:ext>
            </a:extLst>
          </p:cNvPr>
          <p:cNvSpPr txBox="1"/>
          <p:nvPr/>
        </p:nvSpPr>
        <p:spPr>
          <a:xfrm>
            <a:off x="2765343" y="366471"/>
            <a:ext cx="3600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Geometrical structures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5FE4AF6D-BFA0-6218-DF3A-D34BACAA25ED}"/>
              </a:ext>
            </a:extLst>
          </p:cNvPr>
          <p:cNvSpPr/>
          <p:nvPr/>
        </p:nvSpPr>
        <p:spPr>
          <a:xfrm>
            <a:off x="3008" y="35362"/>
            <a:ext cx="9141480" cy="47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Results and discussion – </a:t>
            </a:r>
            <a:r>
              <a:rPr lang="en-GB" sz="2400" b="1" i="1" dirty="0">
                <a:solidFill>
                  <a:srgbClr val="7030A0"/>
                </a:solidFill>
                <a:latin typeface="Arial"/>
                <a:ea typeface="DejaVu Sans"/>
              </a:rPr>
              <a:t>Defect-complexes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25A7EF-EA17-57E4-2D22-061807651541}"/>
              </a:ext>
            </a:extLst>
          </p:cNvPr>
          <p:cNvSpPr txBox="1"/>
          <p:nvPr/>
        </p:nvSpPr>
        <p:spPr>
          <a:xfrm>
            <a:off x="445291" y="3228884"/>
            <a:ext cx="8584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For the As</a:t>
            </a:r>
            <a:r>
              <a:rPr lang="en-GB" sz="1600" baseline="-25000" dirty="0"/>
              <a:t>Ge</a:t>
            </a:r>
            <a:r>
              <a:rPr lang="en-GB" sz="1600" dirty="0"/>
              <a:t>Ga</a:t>
            </a:r>
            <a:r>
              <a:rPr lang="en-GB" sz="1600" baseline="-25000" dirty="0"/>
              <a:t>i</a:t>
            </a:r>
            <a:r>
              <a:rPr lang="en-GB" sz="1600" dirty="0"/>
              <a:t>, </a:t>
            </a:r>
            <a:r>
              <a:rPr lang="en-GB" sz="1600" dirty="0" err="1"/>
              <a:t>Ga</a:t>
            </a:r>
            <a:r>
              <a:rPr lang="en-GB" sz="1600" baseline="-25000" dirty="0" err="1"/>
              <a:t>Ge</a:t>
            </a:r>
            <a:r>
              <a:rPr lang="en-GB" sz="1600" dirty="0" err="1"/>
              <a:t>As</a:t>
            </a:r>
            <a:r>
              <a:rPr lang="en-GB" sz="1600" baseline="-25000" dirty="0" err="1"/>
              <a:t>i</a:t>
            </a:r>
            <a:r>
              <a:rPr lang="en-GB" sz="1600" dirty="0"/>
              <a:t>, </a:t>
            </a:r>
            <a:r>
              <a:rPr lang="en-GB" sz="1600" dirty="0" err="1"/>
              <a:t>Sb</a:t>
            </a:r>
            <a:r>
              <a:rPr lang="en-GB" sz="1600" baseline="-25000" dirty="0" err="1"/>
              <a:t>Ge</a:t>
            </a:r>
            <a:r>
              <a:rPr lang="en-GB" sz="1600" dirty="0" err="1"/>
              <a:t>In</a:t>
            </a:r>
            <a:r>
              <a:rPr lang="en-GB" sz="1600" baseline="-25000" dirty="0" err="1"/>
              <a:t>i</a:t>
            </a:r>
            <a:r>
              <a:rPr lang="en-GB" sz="1600" dirty="0"/>
              <a:t> and In</a:t>
            </a:r>
            <a:r>
              <a:rPr lang="en-GB" sz="1600" baseline="-25000" dirty="0"/>
              <a:t>Ge</a:t>
            </a:r>
            <a:r>
              <a:rPr lang="en-GB" sz="1600" dirty="0"/>
              <a:t>Sb</a:t>
            </a:r>
            <a:r>
              <a:rPr lang="en-GB" sz="1600" baseline="-25000" dirty="0"/>
              <a:t>i</a:t>
            </a:r>
            <a:r>
              <a:rPr lang="en-GB" sz="1600" dirty="0"/>
              <a:t>, the relaxed bond lengths for the As-Ge, Ga-Ge, In-Ge and Sb-Ge are </a:t>
            </a:r>
            <a:r>
              <a:rPr lang="en-GB" sz="1600" b="1" dirty="0">
                <a:solidFill>
                  <a:srgbClr val="FF0000"/>
                </a:solidFill>
              </a:rPr>
              <a:t>2.48, 2.52, 2.59 and 2.70 </a:t>
            </a:r>
            <a:r>
              <a:rPr lang="en-GB" sz="1600" dirty="0"/>
              <a:t>˚A, respectively.  These relaxed bond lengths significantly increased by </a:t>
            </a:r>
            <a:r>
              <a:rPr lang="en-GB" sz="1600" b="1" dirty="0">
                <a:solidFill>
                  <a:srgbClr val="1509B7"/>
                </a:solidFill>
              </a:rPr>
              <a:t>0.02, 0.06, 0.13 and 0.24 ˚A</a:t>
            </a:r>
            <a:r>
              <a:rPr lang="en-GB" sz="1600" dirty="0"/>
              <a:t>, respectively,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DCD7C7-08CD-B1CF-A995-A34CDD8BA095}"/>
              </a:ext>
            </a:extLst>
          </p:cNvPr>
          <p:cNvSpPr txBox="1"/>
          <p:nvPr/>
        </p:nvSpPr>
        <p:spPr>
          <a:xfrm>
            <a:off x="486020" y="4412507"/>
            <a:ext cx="8208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The </a:t>
            </a:r>
            <a:r>
              <a:rPr lang="en-GB" sz="1600" dirty="0" err="1"/>
              <a:t>Al</a:t>
            </a:r>
            <a:r>
              <a:rPr lang="en-GB" sz="1600" baseline="-25000" dirty="0" err="1"/>
              <a:t>Ge</a:t>
            </a:r>
            <a:r>
              <a:rPr lang="en-GB" sz="1600" dirty="0" err="1"/>
              <a:t>P</a:t>
            </a:r>
            <a:r>
              <a:rPr lang="en-GB" sz="1600" baseline="-25000" dirty="0" err="1"/>
              <a:t>i</a:t>
            </a:r>
            <a:r>
              <a:rPr lang="en-GB" sz="1600" dirty="0"/>
              <a:t>, </a:t>
            </a:r>
            <a:r>
              <a:rPr lang="en-GB" sz="1600" dirty="0" err="1"/>
              <a:t>P</a:t>
            </a:r>
            <a:r>
              <a:rPr lang="en-GB" sz="1600" baseline="-25000" dirty="0" err="1"/>
              <a:t>Ge</a:t>
            </a:r>
            <a:r>
              <a:rPr lang="en-GB" sz="1600" dirty="0" err="1"/>
              <a:t>Al</a:t>
            </a:r>
            <a:r>
              <a:rPr lang="en-GB" sz="1600" baseline="-25000" dirty="0" err="1"/>
              <a:t>i</a:t>
            </a:r>
            <a:r>
              <a:rPr lang="en-GB" sz="1600" dirty="0"/>
              <a:t>, </a:t>
            </a:r>
            <a:r>
              <a:rPr lang="en-GB" sz="1600" dirty="0" err="1"/>
              <a:t>N</a:t>
            </a:r>
            <a:r>
              <a:rPr lang="en-GB" sz="1600" baseline="-25000" dirty="0" err="1"/>
              <a:t>Ge</a:t>
            </a:r>
            <a:r>
              <a:rPr lang="en-GB" sz="1600" dirty="0" err="1"/>
              <a:t>B</a:t>
            </a:r>
            <a:r>
              <a:rPr lang="en-GB" sz="1600" baseline="-25000" dirty="0" err="1"/>
              <a:t>i</a:t>
            </a:r>
            <a:r>
              <a:rPr lang="en-GB" sz="1600" dirty="0"/>
              <a:t> and </a:t>
            </a:r>
            <a:r>
              <a:rPr lang="en-GB" sz="1600" dirty="0" err="1"/>
              <a:t>B</a:t>
            </a:r>
            <a:r>
              <a:rPr lang="en-GB" sz="1600" baseline="-25000" dirty="0" err="1"/>
              <a:t>Ge</a:t>
            </a:r>
            <a:r>
              <a:rPr lang="en-GB" sz="1600" dirty="0" err="1"/>
              <a:t>N</a:t>
            </a:r>
            <a:r>
              <a:rPr lang="en-GB" sz="1600" baseline="-25000" dirty="0" err="1"/>
              <a:t>i</a:t>
            </a:r>
            <a:r>
              <a:rPr lang="en-GB" sz="1600" dirty="0"/>
              <a:t>, the relaxed bond lengths for Al-Ge, P-Ge, N-Ge and B-Ge atoms, respectively. reduced significantly by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0.07, 0.18, 0.42 and 0.35 ˚A</a:t>
            </a:r>
            <a:r>
              <a:rPr lang="en-GB" sz="1600" dirty="0"/>
              <a:t>, when compared with that of Ge-Ge bond length.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This suggests that the introduction of the impurity atoms Al, P, N and B on Ge atom lattice sites caused the surrounding host atoms to relaxed inward</a:t>
            </a:r>
          </a:p>
        </p:txBody>
      </p:sp>
    </p:spTree>
    <p:extLst>
      <p:ext uri="{BB962C8B-B14F-4D97-AF65-F5344CB8AC3E}">
        <p14:creationId xmlns:p14="http://schemas.microsoft.com/office/powerpoint/2010/main" val="159422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625260" y="6383880"/>
            <a:ext cx="80245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49787" y="6383880"/>
            <a:ext cx="505160" cy="4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266" y="6484017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6737" y="6584156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13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423E1-7ECA-72CD-681D-57D27C9AF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6" t="7712" b="21390"/>
          <a:stretch/>
        </p:blipFill>
        <p:spPr>
          <a:xfrm>
            <a:off x="586154" y="665065"/>
            <a:ext cx="3716702" cy="1994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A983A-1B49-8FFA-8DDA-8BC4C620DD3E}"/>
              </a:ext>
            </a:extLst>
          </p:cNvPr>
          <p:cNvSpPr txBox="1"/>
          <p:nvPr/>
        </p:nvSpPr>
        <p:spPr>
          <a:xfrm>
            <a:off x="567266" y="2503834"/>
            <a:ext cx="37887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 </a:t>
            </a:r>
            <a:r>
              <a:rPr lang="en-GB" sz="1600" dirty="0">
                <a:solidFill>
                  <a:srgbClr val="1509B7"/>
                </a:solidFill>
              </a:rPr>
              <a:t>Plots of </a:t>
            </a:r>
            <a:r>
              <a:rPr lang="en-GB" sz="1600" dirty="0" err="1">
                <a:solidFill>
                  <a:srgbClr val="1509B7"/>
                </a:solidFill>
              </a:rPr>
              <a:t>isosurface</a:t>
            </a:r>
            <a:r>
              <a:rPr lang="en-GB" sz="1600" dirty="0">
                <a:solidFill>
                  <a:srgbClr val="1509B7"/>
                </a:solidFill>
              </a:rPr>
              <a:t> of charge density difference </a:t>
            </a:r>
            <a:r>
              <a:rPr lang="en-GB" sz="1600" dirty="0"/>
              <a:t>(a) </a:t>
            </a:r>
            <a:r>
              <a:rPr lang="en-GB" sz="1600" dirty="0" err="1"/>
              <a:t>B</a:t>
            </a:r>
            <a:r>
              <a:rPr lang="en-GB" sz="1600" baseline="-25000" dirty="0" err="1"/>
              <a:t>Ge</a:t>
            </a:r>
            <a:r>
              <a:rPr lang="en-GB" sz="1600" dirty="0" err="1"/>
              <a:t>N</a:t>
            </a:r>
            <a:r>
              <a:rPr lang="en-GB" sz="1600" baseline="-25000" dirty="0" err="1"/>
              <a:t>i</a:t>
            </a:r>
            <a:r>
              <a:rPr lang="en-GB" sz="1600" dirty="0"/>
              <a:t>, (b) </a:t>
            </a:r>
            <a:r>
              <a:rPr lang="en-GB" sz="1600" dirty="0" err="1"/>
              <a:t>N</a:t>
            </a:r>
            <a:r>
              <a:rPr lang="en-GB" sz="1600" baseline="-25000" dirty="0" err="1"/>
              <a:t>Ge</a:t>
            </a:r>
            <a:r>
              <a:rPr lang="en-GB" sz="1600" dirty="0" err="1"/>
              <a:t>B</a:t>
            </a:r>
            <a:r>
              <a:rPr lang="en-GB" sz="1600" baseline="-25000" dirty="0" err="1"/>
              <a:t>i</a:t>
            </a:r>
            <a:r>
              <a:rPr lang="en-GB" sz="1600" dirty="0"/>
              <a:t>, (c) </a:t>
            </a:r>
            <a:r>
              <a:rPr lang="en-GB" sz="1600" dirty="0" err="1"/>
              <a:t>Al</a:t>
            </a:r>
            <a:r>
              <a:rPr lang="en-GB" sz="1600" baseline="-25000" dirty="0" err="1"/>
              <a:t>Ge</a:t>
            </a:r>
            <a:r>
              <a:rPr lang="en-GB" sz="1600" dirty="0" err="1"/>
              <a:t>P</a:t>
            </a:r>
            <a:r>
              <a:rPr lang="en-GB" sz="1600" baseline="-25000" dirty="0" err="1"/>
              <a:t>i</a:t>
            </a:r>
            <a:r>
              <a:rPr lang="en-GB" sz="1600" dirty="0"/>
              <a:t>, (d) </a:t>
            </a:r>
            <a:r>
              <a:rPr lang="en-GB" sz="1600" dirty="0" err="1"/>
              <a:t>P</a:t>
            </a:r>
            <a:r>
              <a:rPr lang="en-GB" sz="1600" baseline="-25000" dirty="0" err="1"/>
              <a:t>Ge</a:t>
            </a:r>
            <a:r>
              <a:rPr lang="en-GB" sz="1600" dirty="0" err="1"/>
              <a:t>Al</a:t>
            </a:r>
            <a:r>
              <a:rPr lang="en-GB" sz="1600" baseline="-25000" dirty="0" err="1"/>
              <a:t>i</a:t>
            </a:r>
            <a:r>
              <a:rPr lang="en-GB" sz="1600" dirty="0"/>
              <a:t>, (e) </a:t>
            </a:r>
            <a:r>
              <a:rPr lang="en-GB" sz="1600" dirty="0" err="1"/>
              <a:t>Ga</a:t>
            </a:r>
            <a:r>
              <a:rPr lang="en-GB" sz="1600" baseline="-25000" dirty="0" err="1"/>
              <a:t>Ge</a:t>
            </a:r>
            <a:r>
              <a:rPr lang="en-GB" sz="1600" dirty="0" err="1"/>
              <a:t>As</a:t>
            </a:r>
            <a:r>
              <a:rPr lang="en-GB" sz="1600" baseline="-25000" dirty="0" err="1"/>
              <a:t>i</a:t>
            </a:r>
            <a:r>
              <a:rPr lang="en-GB" sz="1600" dirty="0"/>
              <a:t>, (f) As</a:t>
            </a:r>
            <a:r>
              <a:rPr lang="en-GB" sz="1600" baseline="-25000" dirty="0"/>
              <a:t>Ge</a:t>
            </a:r>
            <a:r>
              <a:rPr lang="en-GB" sz="1600" dirty="0"/>
              <a:t>Ga</a:t>
            </a:r>
            <a:r>
              <a:rPr lang="en-GB" sz="1600" baseline="-25000" dirty="0"/>
              <a:t>i</a:t>
            </a:r>
            <a:r>
              <a:rPr lang="en-GB" sz="1600" dirty="0"/>
              <a:t>, (g) In</a:t>
            </a:r>
            <a:r>
              <a:rPr lang="en-GB" sz="1600" baseline="-25000" dirty="0"/>
              <a:t>Ge</a:t>
            </a:r>
            <a:r>
              <a:rPr lang="en-GB" sz="1600" dirty="0"/>
              <a:t>Sb</a:t>
            </a:r>
            <a:r>
              <a:rPr lang="en-GB" sz="1600" baseline="-25000" dirty="0"/>
              <a:t>i</a:t>
            </a:r>
            <a:r>
              <a:rPr lang="en-GB" sz="1600" dirty="0"/>
              <a:t> and (h) </a:t>
            </a:r>
            <a:r>
              <a:rPr lang="en-GB" sz="1600" dirty="0" err="1"/>
              <a:t>Sb</a:t>
            </a:r>
            <a:r>
              <a:rPr lang="en-GB" sz="1600" baseline="-25000" dirty="0" err="1"/>
              <a:t>Ge</a:t>
            </a:r>
            <a:r>
              <a:rPr lang="en-GB" sz="1600" dirty="0" err="1"/>
              <a:t>In</a:t>
            </a:r>
            <a:r>
              <a:rPr lang="en-GB" sz="1600" baseline="-25000" dirty="0" err="1"/>
              <a:t>i</a:t>
            </a:r>
            <a:r>
              <a:rPr lang="en-GB" sz="1600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D4276-ABB3-B6C3-1C81-1321BE8A2967}"/>
              </a:ext>
            </a:extLst>
          </p:cNvPr>
          <p:cNvSpPr txBox="1"/>
          <p:nvPr/>
        </p:nvSpPr>
        <p:spPr>
          <a:xfrm>
            <a:off x="2877207" y="249792"/>
            <a:ext cx="5392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Electron distribution and PDOS</a:t>
            </a: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A5B26522-69DC-B4F7-D608-7A2B95712729}"/>
              </a:ext>
            </a:extLst>
          </p:cNvPr>
          <p:cNvSpPr/>
          <p:nvPr/>
        </p:nvSpPr>
        <p:spPr>
          <a:xfrm>
            <a:off x="251520" y="-26734"/>
            <a:ext cx="9141480" cy="47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Results and discussion – </a:t>
            </a:r>
            <a:r>
              <a:rPr lang="en-GB" sz="2400" b="1" i="1" dirty="0">
                <a:solidFill>
                  <a:srgbClr val="7030A0"/>
                </a:solidFill>
                <a:latin typeface="Arial"/>
                <a:ea typeface="DejaVu Sans"/>
              </a:rPr>
              <a:t>Defect-complexes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3BD2C0-C425-C4AB-720B-B66F113BF706}"/>
              </a:ext>
            </a:extLst>
          </p:cNvPr>
          <p:cNvSpPr txBox="1"/>
          <p:nvPr/>
        </p:nvSpPr>
        <p:spPr>
          <a:xfrm>
            <a:off x="572244" y="4712350"/>
            <a:ext cx="7922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For the </a:t>
            </a:r>
            <a:r>
              <a:rPr lang="en-GB" b="1" dirty="0" err="1">
                <a:solidFill>
                  <a:srgbClr val="FF0000"/>
                </a:solidFill>
              </a:rPr>
              <a:t>B</a:t>
            </a:r>
            <a:r>
              <a:rPr lang="en-GB" sz="1800" b="1" baseline="-25000" dirty="0" err="1">
                <a:solidFill>
                  <a:srgbClr val="FF0000"/>
                </a:solidFill>
              </a:rPr>
              <a:t>Ge</a:t>
            </a:r>
            <a:r>
              <a:rPr lang="en-GB" b="1" dirty="0" err="1">
                <a:solidFill>
                  <a:srgbClr val="FF0000"/>
                </a:solidFill>
              </a:rPr>
              <a:t>N</a:t>
            </a:r>
            <a:r>
              <a:rPr lang="en-GB" sz="1800" b="1" baseline="-25000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N</a:t>
            </a:r>
            <a:r>
              <a:rPr lang="en-GB" sz="1800" b="1" baseline="-25000" dirty="0" err="1">
                <a:solidFill>
                  <a:srgbClr val="FF0000"/>
                </a:solidFill>
              </a:rPr>
              <a:t>Ge</a:t>
            </a:r>
            <a:r>
              <a:rPr lang="en-GB" b="1" dirty="0" err="1">
                <a:solidFill>
                  <a:srgbClr val="FF0000"/>
                </a:solidFill>
              </a:rPr>
              <a:t>B</a:t>
            </a:r>
            <a:r>
              <a:rPr lang="en-GB" sz="1800" b="1" baseline="-25000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Al</a:t>
            </a:r>
            <a:r>
              <a:rPr lang="en-GB" sz="1800" b="1" baseline="-25000" dirty="0" err="1">
                <a:solidFill>
                  <a:srgbClr val="FF0000"/>
                </a:solidFill>
              </a:rPr>
              <a:t>Ge</a:t>
            </a:r>
            <a:r>
              <a:rPr lang="en-GB" b="1" dirty="0" err="1">
                <a:solidFill>
                  <a:srgbClr val="FF0000"/>
                </a:solidFill>
              </a:rPr>
              <a:t>P</a:t>
            </a:r>
            <a:r>
              <a:rPr lang="en-GB" sz="1800" b="1" baseline="-25000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P</a:t>
            </a:r>
            <a:r>
              <a:rPr lang="en-GB" sz="1800" b="1" baseline="-25000" dirty="0" err="1">
                <a:solidFill>
                  <a:srgbClr val="FF0000"/>
                </a:solidFill>
              </a:rPr>
              <a:t>Ge</a:t>
            </a:r>
            <a:r>
              <a:rPr lang="en-GB" b="1" dirty="0" err="1">
                <a:solidFill>
                  <a:srgbClr val="FF0000"/>
                </a:solidFill>
              </a:rPr>
              <a:t>Al</a:t>
            </a:r>
            <a:r>
              <a:rPr lang="en-GB" sz="1800" b="1" baseline="-25000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Ga</a:t>
            </a:r>
            <a:r>
              <a:rPr lang="en-GB" sz="1800" b="1" baseline="-25000" dirty="0" err="1">
                <a:solidFill>
                  <a:srgbClr val="FF0000"/>
                </a:solidFill>
              </a:rPr>
              <a:t>Ge</a:t>
            </a:r>
            <a:r>
              <a:rPr lang="en-GB" b="1" dirty="0" err="1">
                <a:solidFill>
                  <a:srgbClr val="FF0000"/>
                </a:solidFill>
              </a:rPr>
              <a:t>As</a:t>
            </a:r>
            <a:r>
              <a:rPr lang="en-GB" sz="1800" b="1" baseline="-25000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and As</a:t>
            </a:r>
            <a:r>
              <a:rPr lang="en-GB" sz="1800" b="1" baseline="-25000" dirty="0">
                <a:solidFill>
                  <a:srgbClr val="FF0000"/>
                </a:solidFill>
              </a:rPr>
              <a:t>Ge</a:t>
            </a:r>
            <a:r>
              <a:rPr lang="en-GB" b="1" dirty="0">
                <a:solidFill>
                  <a:srgbClr val="FF0000"/>
                </a:solidFill>
              </a:rPr>
              <a:t>Ga</a:t>
            </a:r>
            <a:r>
              <a:rPr lang="en-GB" sz="1800" baseline="-25000" dirty="0"/>
              <a:t>i</a:t>
            </a:r>
            <a:r>
              <a:rPr lang="en-GB" dirty="0"/>
              <a:t>, the charge (e−) on the interstitial(substitution) atoms are -1.75(1.00), -0.33(-1.19), -0.80(1.60), 1.30(-0.81), -0.18(0.27) and 0.35(-0.40), respectively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814139-5506-A6DB-EC2E-6778F2FE31E7}"/>
              </a:ext>
            </a:extLst>
          </p:cNvPr>
          <p:cNvSpPr txBox="1"/>
          <p:nvPr/>
        </p:nvSpPr>
        <p:spPr>
          <a:xfrm>
            <a:off x="567266" y="5580089"/>
            <a:ext cx="8435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 introduction of defects,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induced mid gap states in 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8532ED-B8EB-90B9-8FA7-704444BF109B}"/>
              </a:ext>
            </a:extLst>
          </p:cNvPr>
          <p:cNvSpPr txBox="1"/>
          <p:nvPr/>
        </p:nvSpPr>
        <p:spPr>
          <a:xfrm>
            <a:off x="567266" y="4000893"/>
            <a:ext cx="8549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For the </a:t>
            </a:r>
            <a:r>
              <a:rPr lang="en-GB" dirty="0" err="1">
                <a:solidFill>
                  <a:srgbClr val="1509B7"/>
                </a:solidFill>
              </a:rPr>
              <a:t>B</a:t>
            </a:r>
            <a:r>
              <a:rPr lang="en-GB" sz="1800" baseline="-25000" dirty="0" err="1">
                <a:solidFill>
                  <a:srgbClr val="1509B7"/>
                </a:solidFill>
              </a:rPr>
              <a:t>Ge</a:t>
            </a:r>
            <a:r>
              <a:rPr lang="en-GB" dirty="0" err="1">
                <a:solidFill>
                  <a:srgbClr val="1509B7"/>
                </a:solidFill>
              </a:rPr>
              <a:t>N</a:t>
            </a:r>
            <a:r>
              <a:rPr lang="en-GB" sz="1800" baseline="-25000" dirty="0" err="1">
                <a:solidFill>
                  <a:srgbClr val="1509B7"/>
                </a:solidFill>
              </a:rPr>
              <a:t>i</a:t>
            </a:r>
            <a:r>
              <a:rPr lang="en-GB" dirty="0">
                <a:solidFill>
                  <a:srgbClr val="1509B7"/>
                </a:solidFill>
              </a:rPr>
              <a:t>, </a:t>
            </a:r>
            <a:r>
              <a:rPr lang="en-GB" dirty="0"/>
              <a:t>the minority and majority spins are highly asymmetric, suggesting the possibility of spin polarisation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9FC78D-7BE7-0CF0-FE10-728F3DD6DAD7}"/>
              </a:ext>
            </a:extLst>
          </p:cNvPr>
          <p:cNvSpPr txBox="1"/>
          <p:nvPr/>
        </p:nvSpPr>
        <p:spPr>
          <a:xfrm>
            <a:off x="567266" y="5949422"/>
            <a:ext cx="7702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 </a:t>
            </a:r>
            <a:r>
              <a:rPr lang="en-GB" dirty="0">
                <a:solidFill>
                  <a:srgbClr val="1509B7"/>
                </a:solidFill>
              </a:rPr>
              <a:t>In</a:t>
            </a:r>
            <a:r>
              <a:rPr lang="en-GB" sz="1800" baseline="-25000" dirty="0">
                <a:solidFill>
                  <a:srgbClr val="1509B7"/>
                </a:solidFill>
              </a:rPr>
              <a:t>Ge</a:t>
            </a:r>
            <a:r>
              <a:rPr lang="en-GB" dirty="0">
                <a:solidFill>
                  <a:srgbClr val="1509B7"/>
                </a:solidFill>
              </a:rPr>
              <a:t>Sb</a:t>
            </a:r>
            <a:r>
              <a:rPr lang="en-GB" sz="1800" baseline="-25000" dirty="0">
                <a:solidFill>
                  <a:srgbClr val="1509B7"/>
                </a:solidFill>
              </a:rPr>
              <a:t>i</a:t>
            </a:r>
            <a:r>
              <a:rPr lang="en-GB" dirty="0">
                <a:solidFill>
                  <a:srgbClr val="1509B7"/>
                </a:solidFill>
              </a:rPr>
              <a:t> and </a:t>
            </a:r>
            <a:r>
              <a:rPr lang="en-GB" dirty="0" err="1">
                <a:solidFill>
                  <a:srgbClr val="1509B7"/>
                </a:solidFill>
              </a:rPr>
              <a:t>In</a:t>
            </a:r>
            <a:r>
              <a:rPr lang="en-GB" sz="1800" baseline="-25000" dirty="0" err="1">
                <a:solidFill>
                  <a:srgbClr val="1509B7"/>
                </a:solidFill>
              </a:rPr>
              <a:t>i</a:t>
            </a:r>
            <a:r>
              <a:rPr lang="en-GB" dirty="0" err="1">
                <a:solidFill>
                  <a:srgbClr val="1509B7"/>
                </a:solidFill>
              </a:rPr>
              <a:t>Sb</a:t>
            </a:r>
            <a:r>
              <a:rPr lang="en-GB" sz="1800" baseline="-25000" dirty="0" err="1">
                <a:solidFill>
                  <a:srgbClr val="1509B7"/>
                </a:solidFill>
              </a:rPr>
              <a:t>Ge</a:t>
            </a:r>
            <a:r>
              <a:rPr lang="en-GB" dirty="0">
                <a:solidFill>
                  <a:srgbClr val="1509B7"/>
                </a:solidFill>
              </a:rPr>
              <a:t>, amongst others are excellent n-type semiconductors</a:t>
            </a:r>
            <a:r>
              <a:rPr lang="en-GB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32EF79F-E735-D1D9-1C98-E1C328A2FF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8" t="3326" r="9610"/>
          <a:stretch/>
        </p:blipFill>
        <p:spPr>
          <a:xfrm>
            <a:off x="4160448" y="690905"/>
            <a:ext cx="1249493" cy="16716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3EE256-72B0-B20C-A5C7-DD87A591E9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4" r="6476"/>
          <a:stretch/>
        </p:blipFill>
        <p:spPr>
          <a:xfrm>
            <a:off x="5421671" y="649012"/>
            <a:ext cx="1249494" cy="17169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6E7834-7ECB-036E-A567-5686375EAB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18" r="6970"/>
          <a:stretch/>
        </p:blipFill>
        <p:spPr>
          <a:xfrm>
            <a:off x="6623739" y="620603"/>
            <a:ext cx="1249494" cy="16686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172693-00EA-09CF-FC05-ACB3402ECE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791" y="659781"/>
            <a:ext cx="1312605" cy="162944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8136692-6DDA-F679-9A40-D89841591CA5}"/>
              </a:ext>
            </a:extLst>
          </p:cNvPr>
          <p:cNvSpPr txBox="1"/>
          <p:nvPr/>
        </p:nvSpPr>
        <p:spPr>
          <a:xfrm>
            <a:off x="4533392" y="2544477"/>
            <a:ext cx="46910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Partial density of states </a:t>
            </a:r>
            <a:r>
              <a:rPr lang="en-GB" sz="1600" dirty="0"/>
              <a:t>(PDOS) for the </a:t>
            </a:r>
            <a:r>
              <a:rPr lang="en-GB" sz="1600" dirty="0" err="1"/>
              <a:t>B</a:t>
            </a:r>
            <a:r>
              <a:rPr lang="en-GB" sz="1600" baseline="-25000" dirty="0" err="1"/>
              <a:t>Ge</a:t>
            </a:r>
            <a:r>
              <a:rPr lang="en-GB" sz="1600" dirty="0" err="1"/>
              <a:t>Ni</a:t>
            </a:r>
            <a:r>
              <a:rPr lang="en-GB" sz="1600" dirty="0"/>
              <a:t> and </a:t>
            </a:r>
            <a:r>
              <a:rPr lang="en-GB" sz="1600" dirty="0" err="1"/>
              <a:t>N</a:t>
            </a:r>
            <a:r>
              <a:rPr lang="en-GB" sz="1600" baseline="-25000" dirty="0" err="1"/>
              <a:t>Ge</a:t>
            </a:r>
            <a:r>
              <a:rPr lang="en-GB" sz="1600" dirty="0" err="1"/>
              <a:t>Bi</a:t>
            </a:r>
            <a:r>
              <a:rPr lang="en-GB" sz="1600" dirty="0"/>
              <a:t>, </a:t>
            </a:r>
            <a:r>
              <a:rPr lang="en-GB" sz="1600" dirty="0" err="1"/>
              <a:t>Al</a:t>
            </a:r>
            <a:r>
              <a:rPr lang="en-GB" sz="1600" baseline="-25000" dirty="0" err="1"/>
              <a:t>Ge</a:t>
            </a:r>
            <a:r>
              <a:rPr lang="en-GB" sz="1600" dirty="0" err="1"/>
              <a:t>P</a:t>
            </a:r>
            <a:r>
              <a:rPr lang="en-GB" sz="1600" baseline="-25000" dirty="0" err="1"/>
              <a:t>i</a:t>
            </a:r>
            <a:r>
              <a:rPr lang="en-GB" sz="1600" dirty="0"/>
              <a:t> and </a:t>
            </a:r>
            <a:r>
              <a:rPr lang="en-GB" sz="1600" dirty="0" err="1"/>
              <a:t>P</a:t>
            </a:r>
            <a:r>
              <a:rPr lang="en-GB" sz="1600" baseline="-25000" dirty="0" err="1"/>
              <a:t>Ge</a:t>
            </a:r>
            <a:r>
              <a:rPr lang="en-GB" sz="1600" dirty="0" err="1"/>
              <a:t>Al</a:t>
            </a:r>
            <a:r>
              <a:rPr lang="en-GB" sz="1600" baseline="-25000" dirty="0" err="1"/>
              <a:t>i</a:t>
            </a:r>
            <a:r>
              <a:rPr lang="en-GB" sz="1600" dirty="0"/>
              <a:t> , </a:t>
            </a:r>
            <a:r>
              <a:rPr lang="en-GB" sz="1600" dirty="0" err="1"/>
              <a:t>Ga</a:t>
            </a:r>
            <a:r>
              <a:rPr lang="en-GB" sz="1600" baseline="-25000" dirty="0" err="1"/>
              <a:t>Ge</a:t>
            </a:r>
            <a:r>
              <a:rPr lang="en-GB" sz="1600" dirty="0" err="1"/>
              <a:t>As</a:t>
            </a:r>
            <a:r>
              <a:rPr lang="en-GB" sz="1600" baseline="-25000" dirty="0" err="1"/>
              <a:t>i</a:t>
            </a:r>
            <a:r>
              <a:rPr lang="en-GB" sz="1600" dirty="0"/>
              <a:t> and As</a:t>
            </a:r>
            <a:r>
              <a:rPr lang="en-GB" sz="1600" baseline="-25000" dirty="0"/>
              <a:t>Ge</a:t>
            </a:r>
            <a:r>
              <a:rPr lang="en-GB" sz="1600" dirty="0"/>
              <a:t>Ga</a:t>
            </a:r>
            <a:r>
              <a:rPr lang="en-GB" sz="1600" baseline="-25000" dirty="0"/>
              <a:t>i</a:t>
            </a:r>
            <a:r>
              <a:rPr lang="en-GB" sz="1600" dirty="0"/>
              <a:t> and  In</a:t>
            </a:r>
            <a:r>
              <a:rPr lang="en-GB" sz="1600" baseline="-25000" dirty="0"/>
              <a:t>Ge</a:t>
            </a:r>
            <a:r>
              <a:rPr lang="en-GB" sz="1600" dirty="0"/>
              <a:t>Sb</a:t>
            </a:r>
            <a:r>
              <a:rPr lang="en-GB" sz="1600" baseline="-25000" dirty="0"/>
              <a:t>i</a:t>
            </a:r>
            <a:r>
              <a:rPr lang="en-GB" sz="1600" dirty="0"/>
              <a:t> and </a:t>
            </a:r>
            <a:r>
              <a:rPr lang="en-GB" sz="1600" dirty="0" err="1"/>
              <a:t>Sb</a:t>
            </a:r>
            <a:r>
              <a:rPr lang="en-GB" sz="1600" baseline="-25000" dirty="0" err="1"/>
              <a:t>Ge</a:t>
            </a:r>
            <a:r>
              <a:rPr lang="en-GB" sz="1600" dirty="0" err="1"/>
              <a:t>In</a:t>
            </a:r>
            <a:r>
              <a:rPr lang="en-GB" sz="1600" baseline="-25000" dirty="0" err="1"/>
              <a:t>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8522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539552" y="6448723"/>
            <a:ext cx="8514224" cy="28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99641" y="6454309"/>
            <a:ext cx="427764" cy="4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350" y="6522614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280" y="6612589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14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0CB94-B530-D85D-24A0-5B1594418767}"/>
              </a:ext>
            </a:extLst>
          </p:cNvPr>
          <p:cNvSpPr txBox="1"/>
          <p:nvPr/>
        </p:nvSpPr>
        <p:spPr>
          <a:xfrm>
            <a:off x="2309667" y="263475"/>
            <a:ext cx="5088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Formation and binding energy</a:t>
            </a: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6F49E325-58FB-D80D-4C4B-8DDD69815440}"/>
              </a:ext>
            </a:extLst>
          </p:cNvPr>
          <p:cNvSpPr/>
          <p:nvPr/>
        </p:nvSpPr>
        <p:spPr>
          <a:xfrm>
            <a:off x="107504" y="-39511"/>
            <a:ext cx="9141480" cy="47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Results and discussion – </a:t>
            </a:r>
            <a:r>
              <a:rPr lang="en-GB" sz="2400" b="1" i="1" dirty="0">
                <a:solidFill>
                  <a:srgbClr val="7030A0"/>
                </a:solidFill>
                <a:latin typeface="Arial"/>
                <a:ea typeface="DejaVu Sans"/>
              </a:rPr>
              <a:t>Defect-complexes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348FE4-5226-D967-46E7-664221EF3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6" t="4809" b="70533"/>
          <a:stretch/>
        </p:blipFill>
        <p:spPr>
          <a:xfrm>
            <a:off x="691726" y="650271"/>
            <a:ext cx="7399879" cy="1385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BA79F-6BB9-C2A0-2CDA-CB49D0FF4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21" t="28631" r="19563" b="4402"/>
          <a:stretch/>
        </p:blipFill>
        <p:spPr>
          <a:xfrm>
            <a:off x="1907704" y="1721517"/>
            <a:ext cx="3920863" cy="2787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03610A-16A3-063A-C6D0-14B11B60790E}"/>
              </a:ext>
            </a:extLst>
          </p:cNvPr>
          <p:cNvSpPr txBox="1"/>
          <p:nvPr/>
        </p:nvSpPr>
        <p:spPr>
          <a:xfrm>
            <a:off x="467544" y="4431775"/>
            <a:ext cx="87129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There is a possibility of defect-complexes to decompose into non interacting defects </a:t>
            </a:r>
            <a:r>
              <a:rPr lang="en-GB" dirty="0" err="1"/>
              <a:t>B</a:t>
            </a:r>
            <a:r>
              <a:rPr lang="en-GB" sz="1800" baseline="-25000" dirty="0" err="1"/>
              <a:t>Ge</a:t>
            </a:r>
            <a:r>
              <a:rPr lang="en-GB" baseline="-25000" dirty="0" err="1"/>
              <a:t>N</a:t>
            </a:r>
            <a:r>
              <a:rPr lang="en-GB" sz="1800" baseline="-25000" dirty="0" err="1"/>
              <a:t>i</a:t>
            </a:r>
            <a:r>
              <a:rPr lang="en-GB" sz="1800" dirty="0"/>
              <a:t> </a:t>
            </a:r>
            <a:r>
              <a:rPr lang="en-GB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Other defect-complexes are stable with respect to their binding energies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 defect-complexes with B and N are usually with high formation energy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 combination of Al and P yielded the lowest formation energies</a:t>
            </a:r>
          </a:p>
        </p:txBody>
      </p:sp>
    </p:spTree>
    <p:extLst>
      <p:ext uri="{BB962C8B-B14F-4D97-AF65-F5344CB8AC3E}">
        <p14:creationId xmlns:p14="http://schemas.microsoft.com/office/powerpoint/2010/main" val="81913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539552" y="6348346"/>
            <a:ext cx="80124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04448" y="6329317"/>
            <a:ext cx="539552" cy="5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552" y="6516811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2651" y="6502204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15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805F15-25B5-09C2-5E27-CB16FEAC1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51" t="3043" r="35552" b="28818"/>
          <a:stretch/>
        </p:blipFill>
        <p:spPr>
          <a:xfrm>
            <a:off x="555576" y="617406"/>
            <a:ext cx="3012446" cy="4007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CB8375-F75A-9784-04BB-8093D326E3D7}"/>
              </a:ext>
            </a:extLst>
          </p:cNvPr>
          <p:cNvSpPr txBox="1"/>
          <p:nvPr/>
        </p:nvSpPr>
        <p:spPr>
          <a:xfrm>
            <a:off x="2324634" y="355796"/>
            <a:ext cx="5088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Electrical defect levels</a:t>
            </a: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8CDA36AA-D0E3-D59B-56C0-14B1E1A56660}"/>
              </a:ext>
            </a:extLst>
          </p:cNvPr>
          <p:cNvSpPr/>
          <p:nvPr/>
        </p:nvSpPr>
        <p:spPr>
          <a:xfrm>
            <a:off x="289292" y="22285"/>
            <a:ext cx="9141480" cy="47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Results and discussion – </a:t>
            </a:r>
            <a:r>
              <a:rPr lang="en-GB" sz="2400" b="1" i="1" dirty="0">
                <a:solidFill>
                  <a:srgbClr val="7030A0"/>
                </a:solidFill>
                <a:latin typeface="Arial"/>
                <a:ea typeface="DejaVu Sans"/>
              </a:rPr>
              <a:t>Defect-complexes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D8ACA7-64DE-9C67-230C-4549B304B860}"/>
              </a:ext>
            </a:extLst>
          </p:cNvPr>
          <p:cNvSpPr txBox="1"/>
          <p:nvPr/>
        </p:nvSpPr>
        <p:spPr>
          <a:xfrm>
            <a:off x="467544" y="4495337"/>
            <a:ext cx="35283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Plots of formation energies as a function of the Fermi level. The slope of each plot corresponds to the charge state transition level.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0764F7-5DFD-6AF6-0024-CED6173AF65F}"/>
              </a:ext>
            </a:extLst>
          </p:cNvPr>
          <p:cNvSpPr txBox="1"/>
          <p:nvPr/>
        </p:nvSpPr>
        <p:spPr>
          <a:xfrm>
            <a:off x="3656054" y="1001859"/>
            <a:ext cx="53804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 (+1/0) for the In</a:t>
            </a:r>
            <a:r>
              <a:rPr lang="en-GB" sz="1800" baseline="-25000" dirty="0"/>
              <a:t>Ge</a:t>
            </a:r>
            <a:r>
              <a:rPr lang="en-GB" dirty="0"/>
              <a:t>Sb</a:t>
            </a:r>
            <a:r>
              <a:rPr lang="en-GB" sz="1800" baseline="-25000" dirty="0"/>
              <a:t>i</a:t>
            </a:r>
            <a:r>
              <a:rPr lang="en-GB" dirty="0"/>
              <a:t> is an important defect level, which could ionize at room temperature (300 K) and improved the donation of electrons to the conduction band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CA9950-2F78-B9A6-7F67-C29895541D4F}"/>
              </a:ext>
            </a:extLst>
          </p:cNvPr>
          <p:cNvSpPr txBox="1"/>
          <p:nvPr/>
        </p:nvSpPr>
        <p:spPr>
          <a:xfrm>
            <a:off x="3734012" y="2302525"/>
            <a:ext cx="5224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 (+1/0) defect level of the </a:t>
            </a:r>
            <a:r>
              <a:rPr lang="en-GB" dirty="0" err="1"/>
              <a:t>Al</a:t>
            </a:r>
            <a:r>
              <a:rPr lang="en-GB" sz="1800" baseline="-25000" dirty="0" err="1"/>
              <a:t>Ge</a:t>
            </a:r>
            <a:r>
              <a:rPr lang="en-GB" dirty="0" err="1"/>
              <a:t>P</a:t>
            </a:r>
            <a:r>
              <a:rPr lang="en-GB" sz="1800" baseline="-25000" dirty="0" err="1"/>
              <a:t>i</a:t>
            </a:r>
            <a:r>
              <a:rPr lang="en-GB" dirty="0"/>
              <a:t> is deep and acts as a recombination centre thereby reducing the carrier's lifetime.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6875E5-6BD3-3A5E-333C-3E830059E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27" t="29413" r="18398" b="9005"/>
          <a:stretch/>
        </p:blipFill>
        <p:spPr>
          <a:xfrm>
            <a:off x="3986146" y="3326192"/>
            <a:ext cx="4565845" cy="174398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15BD954-0770-B7E3-7C3D-D538319F35B7}"/>
              </a:ext>
            </a:extLst>
          </p:cNvPr>
          <p:cNvSpPr txBox="1"/>
          <p:nvPr/>
        </p:nvSpPr>
        <p:spPr>
          <a:xfrm>
            <a:off x="3746729" y="5252130"/>
            <a:ext cx="4968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 </a:t>
            </a:r>
            <a:r>
              <a:rPr lang="en-GB" dirty="0" err="1"/>
              <a:t>Ga</a:t>
            </a:r>
            <a:r>
              <a:rPr lang="en-GB" sz="1800" baseline="-25000" dirty="0" err="1"/>
              <a:t>Ge</a:t>
            </a:r>
            <a:r>
              <a:rPr lang="en-GB" dirty="0" err="1"/>
              <a:t>As</a:t>
            </a:r>
            <a:r>
              <a:rPr lang="en-GB" sz="1800" baseline="-25000" dirty="0" err="1"/>
              <a:t>i</a:t>
            </a:r>
            <a:r>
              <a:rPr lang="en-GB" dirty="0"/>
              <a:t> and As</a:t>
            </a:r>
            <a:r>
              <a:rPr lang="en-GB" sz="1800" baseline="-25000" dirty="0"/>
              <a:t>Ge</a:t>
            </a:r>
            <a:r>
              <a:rPr lang="en-GB" dirty="0"/>
              <a:t>Ga</a:t>
            </a:r>
            <a:r>
              <a:rPr lang="en-GB" sz="1800" baseline="-25000" dirty="0"/>
              <a:t>i</a:t>
            </a:r>
            <a:r>
              <a:rPr lang="en-GB" dirty="0"/>
              <a:t>, are charge state thermodynamically stable in their neutral charge state. No electrical active level induced</a:t>
            </a:r>
          </a:p>
        </p:txBody>
      </p:sp>
    </p:spTree>
    <p:extLst>
      <p:ext uri="{BB962C8B-B14F-4D97-AF65-F5344CB8AC3E}">
        <p14:creationId xmlns:p14="http://schemas.microsoft.com/office/powerpoint/2010/main" val="341233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3C10F-78CD-BF11-A89F-C7E28E53C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36D0E3-DFA6-DFAE-CFD5-F0389DCBC844}"/>
              </a:ext>
            </a:extLst>
          </p:cNvPr>
          <p:cNvCxnSpPr>
            <a:cxnSpLocks/>
          </p:cNvCxnSpPr>
          <p:nvPr/>
        </p:nvCxnSpPr>
        <p:spPr>
          <a:xfrm>
            <a:off x="539552" y="6348346"/>
            <a:ext cx="80124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0D730415-41DB-99A5-1220-4FA13D3D2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04448" y="6329317"/>
            <a:ext cx="539552" cy="5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68869AC-9BD3-FD78-7027-CB1C05F8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552" y="6516811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28EBCA0D-8724-35F6-58ED-5B6FF5B9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2651" y="6502204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16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251F7890-1CDB-8F6A-0CDA-3428F6640E17}"/>
              </a:ext>
            </a:extLst>
          </p:cNvPr>
          <p:cNvSpPr/>
          <p:nvPr/>
        </p:nvSpPr>
        <p:spPr>
          <a:xfrm>
            <a:off x="289292" y="22285"/>
            <a:ext cx="9141480" cy="47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Results and discussion – </a:t>
            </a:r>
            <a:r>
              <a:rPr lang="en-GB" sz="2400" b="1" i="1" dirty="0">
                <a:solidFill>
                  <a:srgbClr val="7030A0"/>
                </a:solidFill>
                <a:latin typeface="Arial"/>
                <a:ea typeface="DejaVu Sans"/>
              </a:rPr>
              <a:t>Defect-complexes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98119-CBBD-D2C6-6A70-BF7D622D319F}"/>
              </a:ext>
            </a:extLst>
          </p:cNvPr>
          <p:cNvSpPr txBox="1"/>
          <p:nvPr/>
        </p:nvSpPr>
        <p:spPr>
          <a:xfrm>
            <a:off x="4034656" y="4666495"/>
            <a:ext cx="5256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Igumbor, Emmanuel, et al. 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Materials Science in Semiconductor Processing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150 (2022): 106906.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02A00E-3F5E-EFAC-A22A-4EDE9BBC3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08748"/>
            <a:ext cx="5338056" cy="3010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60C975-59D4-F5C9-8752-94918F959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680" y="1363932"/>
            <a:ext cx="4896544" cy="32716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1EFC21-26CB-9E98-10FB-19C0488D4BE7}"/>
              </a:ext>
            </a:extLst>
          </p:cNvPr>
          <p:cNvSpPr txBox="1"/>
          <p:nvPr/>
        </p:nvSpPr>
        <p:spPr>
          <a:xfrm>
            <a:off x="0" y="3949849"/>
            <a:ext cx="4715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Igumbor, E., et al.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Materials Science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54.15 (2019): 10798-10808.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3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CAB1C-4256-D210-7A60-0D3FD3370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899A88-429A-101A-398F-CA15F961C350}"/>
              </a:ext>
            </a:extLst>
          </p:cNvPr>
          <p:cNvCxnSpPr>
            <a:cxnSpLocks/>
          </p:cNvCxnSpPr>
          <p:nvPr/>
        </p:nvCxnSpPr>
        <p:spPr>
          <a:xfrm>
            <a:off x="539552" y="6348346"/>
            <a:ext cx="80124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50D4C235-D949-F41F-91C2-9AA6FE339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04448" y="6329317"/>
            <a:ext cx="539552" cy="5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DFAFC622-78A8-F140-17BC-1C1774ED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552" y="6516811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6B9EBAF2-4C22-B52B-8C25-FBB8FDC4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2651" y="6502204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17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A757D1C3-622C-34D3-501A-A0E75A47A2D4}"/>
              </a:ext>
            </a:extLst>
          </p:cNvPr>
          <p:cNvSpPr/>
          <p:nvPr/>
        </p:nvSpPr>
        <p:spPr>
          <a:xfrm>
            <a:off x="289292" y="22285"/>
            <a:ext cx="9141480" cy="47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Results and discussion – </a:t>
            </a:r>
            <a:r>
              <a:rPr lang="en-GB" sz="2400" b="1" i="1" dirty="0">
                <a:solidFill>
                  <a:srgbClr val="7030A0"/>
                </a:solidFill>
                <a:latin typeface="Arial"/>
                <a:ea typeface="DejaVu Sans"/>
              </a:rPr>
              <a:t>Defect-complexes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CA715C-1913-9D72-96B7-5A77855740C8}"/>
              </a:ext>
            </a:extLst>
          </p:cNvPr>
          <p:cNvSpPr txBox="1"/>
          <p:nvPr/>
        </p:nvSpPr>
        <p:spPr>
          <a:xfrm>
            <a:off x="899592" y="394395"/>
            <a:ext cx="87321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Trivalent atom defect-complex induced defect levels in germanium for enhanced Ge‑based device performance</a:t>
            </a:r>
            <a:endParaRPr lang="en-GB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EB479-C782-CBA9-F996-B5964B41FA23}"/>
              </a:ext>
            </a:extLst>
          </p:cNvPr>
          <p:cNvSpPr txBox="1"/>
          <p:nvPr/>
        </p:nvSpPr>
        <p:spPr>
          <a:xfrm>
            <a:off x="563524" y="1448249"/>
            <a:ext cx="8580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High-energy particles, such as electrons, protons or ions, are used to irradiate germanium crystal, leading to the formation of defects. Such defects may migrate, annihilate or aggregate during annealing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C85AC-C50F-D561-3A92-0451579FEBD1}"/>
              </a:ext>
            </a:extLst>
          </p:cNvPr>
          <p:cNvSpPr txBox="1"/>
          <p:nvPr/>
        </p:nvSpPr>
        <p:spPr>
          <a:xfrm>
            <a:off x="551444" y="2449705"/>
            <a:ext cx="811721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Trivalent atoms have been used for doping of materials for the realization of </a:t>
            </a:r>
            <a:r>
              <a:rPr lang="en-US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-type semiconductors.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trivalent impurities introduced as interstitials significantly enhance diffusion activity in Si.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Research has revealed that the electron transport and recombination properties of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SiC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nanotubes</a:t>
            </a:r>
            <a:r>
              <a:rPr lang="en-US" b="0" i="0" baseline="30000" dirty="0">
                <a:solidFill>
                  <a:srgbClr val="025E8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influenced by the presence of trivalent atoms.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Doping of group IV atoms (Si, Ge) with trivalent atoms boron (B), indium (In) and gallium (Ga) increases the number of holes in Si and 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Furthermore, trivalent doping has been used to establish the energy and spatial distribution of intrinsic hole traps in dry thermal silicon dioxide as well as charge-compensating defects in Ge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16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B6A7C-A11C-958C-8551-A1F05786E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76CF41-8A9A-A474-C74F-883CECC6270D}"/>
              </a:ext>
            </a:extLst>
          </p:cNvPr>
          <p:cNvCxnSpPr>
            <a:cxnSpLocks/>
          </p:cNvCxnSpPr>
          <p:nvPr/>
        </p:nvCxnSpPr>
        <p:spPr>
          <a:xfrm>
            <a:off x="539552" y="6348346"/>
            <a:ext cx="80124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6A8681-6718-E31B-B69E-0EB5616C8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04448" y="6329317"/>
            <a:ext cx="539552" cy="5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6075EC7B-E90B-4E6D-F6F0-320E3AB1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552" y="6516811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00237D45-D408-38A9-297F-EB014B13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2651" y="6502204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18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8373CDC5-BDD3-19F2-4880-37AA981C51C5}"/>
              </a:ext>
            </a:extLst>
          </p:cNvPr>
          <p:cNvSpPr/>
          <p:nvPr/>
        </p:nvSpPr>
        <p:spPr>
          <a:xfrm>
            <a:off x="289292" y="22285"/>
            <a:ext cx="9141480" cy="47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Results and discussion – </a:t>
            </a:r>
            <a:r>
              <a:rPr lang="en-GB" sz="2400" b="1" i="1" dirty="0">
                <a:solidFill>
                  <a:srgbClr val="7030A0"/>
                </a:solidFill>
                <a:latin typeface="Arial"/>
                <a:ea typeface="DejaVu Sans"/>
              </a:rPr>
              <a:t>Defect-complexes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24EDFC-810A-1904-01CB-D3CBA3028FE7}"/>
              </a:ext>
            </a:extLst>
          </p:cNvPr>
          <p:cNvSpPr txBox="1"/>
          <p:nvPr/>
        </p:nvSpPr>
        <p:spPr>
          <a:xfrm>
            <a:off x="899592" y="394395"/>
            <a:ext cx="87321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Trivalent atom defect-complex induced defect levels in germanium for enhanced Ge‑based device performance</a:t>
            </a:r>
            <a:endParaRPr lang="en-GB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5A05A-C678-9508-97B0-4BDFE0B0F099}"/>
              </a:ext>
            </a:extLst>
          </p:cNvPr>
          <p:cNvSpPr txBox="1"/>
          <p:nvPr/>
        </p:nvSpPr>
        <p:spPr>
          <a:xfrm>
            <a:off x="853812" y="1671218"/>
            <a:ext cx="8012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achieve a high-quality Ge-based electronic device, the influence of defect complexes in the host materials must be well understood and controlled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3F845-DC77-8CAE-D722-6B1FA218CACB}"/>
              </a:ext>
            </a:extLst>
          </p:cNvPr>
          <p:cNvSpPr txBox="1"/>
          <p:nvPr/>
        </p:nvSpPr>
        <p:spPr>
          <a:xfrm>
            <a:off x="853812" y="2406713"/>
            <a:ext cx="80124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 is lack of information on the trivalent atom substitutional and interstitial defect complexes in Ge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onsidering the applicability of Ge in modern electronic devices, it is important that a detailed study of the trivalent atom substitutional and interstitial defect complexes be carried out: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provide information of their induced defect levels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How they may be controlled during device fabrication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7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BC3F2-BE10-E51B-73D3-F64153AC2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77CADB-D5D7-77B5-0165-B27C447A981B}"/>
              </a:ext>
            </a:extLst>
          </p:cNvPr>
          <p:cNvCxnSpPr>
            <a:cxnSpLocks/>
          </p:cNvCxnSpPr>
          <p:nvPr/>
        </p:nvCxnSpPr>
        <p:spPr>
          <a:xfrm>
            <a:off x="539552" y="6348346"/>
            <a:ext cx="80124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334EBF-A825-E4A8-446F-7B634B6E9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04448" y="6329317"/>
            <a:ext cx="539552" cy="5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4C74378C-BA36-4E4B-6F84-02D6D292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552" y="6516811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DB267B3-DD6B-8B12-275D-80583FE8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2651" y="6502204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19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0AA7FA98-3CAF-4134-7CA8-6C59E512284A}"/>
              </a:ext>
            </a:extLst>
          </p:cNvPr>
          <p:cNvSpPr/>
          <p:nvPr/>
        </p:nvSpPr>
        <p:spPr>
          <a:xfrm>
            <a:off x="289292" y="22285"/>
            <a:ext cx="9141480" cy="47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Results and discussion – </a:t>
            </a:r>
            <a:r>
              <a:rPr lang="en-GB" sz="2400" b="1" i="1" dirty="0">
                <a:solidFill>
                  <a:srgbClr val="7030A0"/>
                </a:solidFill>
                <a:latin typeface="Arial"/>
                <a:ea typeface="DejaVu Sans"/>
              </a:rPr>
              <a:t>Defect-complexes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CAA263-97FF-4E85-FDDA-8A60ED50DE90}"/>
              </a:ext>
            </a:extLst>
          </p:cNvPr>
          <p:cNvSpPr txBox="1"/>
          <p:nvPr/>
        </p:nvSpPr>
        <p:spPr>
          <a:xfrm>
            <a:off x="3095300" y="651728"/>
            <a:ext cx="4608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Geometric representation</a:t>
            </a:r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E5B4C340-B595-B425-0F63-C1FFD568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39" y="1343412"/>
            <a:ext cx="4608512" cy="450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BC5B1B-13AB-5350-98BB-6B084B4E15E1}"/>
              </a:ext>
            </a:extLst>
          </p:cNvPr>
          <p:cNvSpPr txBox="1"/>
          <p:nvPr/>
        </p:nvSpPr>
        <p:spPr>
          <a:xfrm>
            <a:off x="533109" y="5902085"/>
            <a:ext cx="8470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Relaxed geometric structure of (a) pristine Ge, (b) Ga</a:t>
            </a:r>
            <a:r>
              <a:rPr lang="en-US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Ge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Ga</a:t>
            </a:r>
            <a:r>
              <a:rPr lang="en-US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i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, and (c) Al</a:t>
            </a:r>
            <a:r>
              <a:rPr lang="en-US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Ge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Al</a:t>
            </a:r>
            <a:r>
              <a:rPr lang="en-US" b="0" i="0" baseline="-2500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i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68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539552" y="6371374"/>
            <a:ext cx="80714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10979" y="6371374"/>
            <a:ext cx="518485" cy="4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552" y="6487622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7929" y="6565759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2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62DF3B38-584A-EA67-D6D7-DE53BCFB8AB3}"/>
              </a:ext>
            </a:extLst>
          </p:cNvPr>
          <p:cNvSpPr/>
          <p:nvPr/>
        </p:nvSpPr>
        <p:spPr>
          <a:xfrm>
            <a:off x="683568" y="1026807"/>
            <a:ext cx="8280920" cy="39580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50000"/>
              </a:lnSpc>
              <a:buFont typeface="Wingdings" charset="2"/>
              <a:buChar char=""/>
            </a:pPr>
            <a:r>
              <a:rPr lang="en-GB" sz="2400" b="1" dirty="0">
                <a:latin typeface="Arial"/>
                <a:ea typeface="DejaVu Sans"/>
              </a:rPr>
              <a:t>Introduction and motivation</a:t>
            </a:r>
          </a:p>
          <a:p>
            <a:pPr algn="just">
              <a:lnSpc>
                <a:spcPct val="150000"/>
              </a:lnSpc>
              <a:buFont typeface="Wingdings" charset="2"/>
              <a:buChar char=""/>
            </a:pPr>
            <a:endParaRPr dirty="0"/>
          </a:p>
          <a:p>
            <a:pPr algn="just">
              <a:lnSpc>
                <a:spcPct val="150000"/>
              </a:lnSpc>
              <a:buFont typeface="Wingdings" charset="2"/>
              <a:buChar char=""/>
            </a:pPr>
            <a:r>
              <a:rPr lang="en-GB" sz="2400" b="1" dirty="0">
                <a:latin typeface="Arial"/>
                <a:ea typeface="DejaVu Sans"/>
              </a:rPr>
              <a:t>Computational details</a:t>
            </a:r>
          </a:p>
          <a:p>
            <a:pPr algn="just">
              <a:lnSpc>
                <a:spcPct val="150000"/>
              </a:lnSpc>
            </a:pPr>
            <a:endParaRPr dirty="0"/>
          </a:p>
          <a:p>
            <a:pPr algn="just">
              <a:lnSpc>
                <a:spcPct val="150000"/>
              </a:lnSpc>
              <a:buFont typeface="Wingdings" charset="2"/>
              <a:buChar char=""/>
            </a:pPr>
            <a:r>
              <a:rPr lang="en-GB" sz="2400" b="1" dirty="0">
                <a:latin typeface="Arial"/>
                <a:ea typeface="DejaVu Sans"/>
              </a:rPr>
              <a:t>Results and discussion</a:t>
            </a:r>
          </a:p>
          <a:p>
            <a:pPr lvl="1" algn="just">
              <a:lnSpc>
                <a:spcPct val="150000"/>
              </a:lnSpc>
              <a:buFont typeface="Wingdings" charset="2"/>
              <a:buChar char=""/>
            </a:pPr>
            <a:r>
              <a:rPr lang="en-GB" dirty="0">
                <a:solidFill>
                  <a:srgbClr val="0070C0"/>
                </a:solidFill>
              </a:rPr>
              <a:t>n/p-type impurities  defect-complexes in Ge</a:t>
            </a:r>
          </a:p>
          <a:p>
            <a:pPr lvl="1" algn="just">
              <a:lnSpc>
                <a:spcPct val="150000"/>
              </a:lnSpc>
              <a:buFont typeface="Wingdings" charset="2"/>
              <a:buChar char=""/>
            </a:pPr>
            <a:r>
              <a:rPr lang="en-US" dirty="0">
                <a:solidFill>
                  <a:srgbClr val="0070C0"/>
                </a:solidFill>
              </a:rPr>
              <a:t>Trivalent atom defect-complex induced defect levels in Ge</a:t>
            </a:r>
            <a:endParaRPr lang="en-GB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buFont typeface="Wingdings" charset="2"/>
              <a:buChar char=""/>
            </a:pPr>
            <a:endParaRPr dirty="0"/>
          </a:p>
          <a:p>
            <a:pPr algn="just">
              <a:lnSpc>
                <a:spcPct val="150000"/>
              </a:lnSpc>
              <a:buFont typeface="Wingdings" charset="2"/>
              <a:buChar char=""/>
            </a:pPr>
            <a:r>
              <a:rPr lang="en-GB" sz="2400" b="1" dirty="0">
                <a:latin typeface="Arial"/>
                <a:ea typeface="DejaVu Sans"/>
              </a:rPr>
              <a:t>Conclusions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DA324-3347-6916-71D8-A541A105E5A5}"/>
              </a:ext>
            </a:extLst>
          </p:cNvPr>
          <p:cNvSpPr txBox="1"/>
          <p:nvPr/>
        </p:nvSpPr>
        <p:spPr>
          <a:xfrm>
            <a:off x="-324544" y="116139"/>
            <a:ext cx="9568069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87424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34B47-7741-4E7C-BD8E-09C387972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DA4761-AE27-A523-F85D-3708CE74AF77}"/>
              </a:ext>
            </a:extLst>
          </p:cNvPr>
          <p:cNvCxnSpPr>
            <a:cxnSpLocks/>
          </p:cNvCxnSpPr>
          <p:nvPr/>
        </p:nvCxnSpPr>
        <p:spPr>
          <a:xfrm>
            <a:off x="539552" y="6348346"/>
            <a:ext cx="80124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FBA58D7B-3C65-9977-085C-E9BF5B698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04448" y="6329317"/>
            <a:ext cx="539552" cy="5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DDA46462-65E7-47DE-EBAA-EA77FECD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616" y="6502204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660A6C4-673E-84FF-2DF6-3C83B25F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2651" y="6502204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20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F8580F3E-3234-EEB8-7AF8-D911760F7C0D}"/>
              </a:ext>
            </a:extLst>
          </p:cNvPr>
          <p:cNvSpPr/>
          <p:nvPr/>
        </p:nvSpPr>
        <p:spPr>
          <a:xfrm>
            <a:off x="289292" y="-69456"/>
            <a:ext cx="9141480" cy="47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Results and discussion – </a:t>
            </a:r>
            <a:r>
              <a:rPr lang="en-GB" sz="2400" b="1" i="1" dirty="0">
                <a:solidFill>
                  <a:srgbClr val="7030A0"/>
                </a:solidFill>
                <a:latin typeface="Arial"/>
                <a:ea typeface="DejaVu Sans"/>
              </a:rPr>
              <a:t>Defect-complexes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E2A782-3CEA-37C7-9976-20274E2C510A}"/>
              </a:ext>
            </a:extLst>
          </p:cNvPr>
          <p:cNvSpPr txBox="1"/>
          <p:nvPr/>
        </p:nvSpPr>
        <p:spPr>
          <a:xfrm>
            <a:off x="1927793" y="188640"/>
            <a:ext cx="50141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Electronic properties: PDOS</a:t>
            </a:r>
          </a:p>
        </p:txBody>
      </p:sp>
      <p:pic>
        <p:nvPicPr>
          <p:cNvPr id="2050" name="Picture 2" descr="Fig. 2">
            <a:extLst>
              <a:ext uri="{FF2B5EF4-FFF2-40B4-BE49-F238E27FC236}">
                <a16:creationId xmlns:a16="http://schemas.microsoft.com/office/drawing/2014/main" id="{559FA1E5-734F-3934-D790-003BD125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6" y="791756"/>
            <a:ext cx="5431794" cy="44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0AABA-A069-C06E-1A29-C0EA946D6023}"/>
              </a:ext>
            </a:extLst>
          </p:cNvPr>
          <p:cNvSpPr txBox="1"/>
          <p:nvPr/>
        </p:nvSpPr>
        <p:spPr>
          <a:xfrm>
            <a:off x="5776004" y="1073875"/>
            <a:ext cx="34814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ll the defects considered exhibit a p−type semiconducting characteristic, and their Fermi levels are situated close to the valence band.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C4EBA-0800-6F46-1D4A-B3FFF583A41D}"/>
              </a:ext>
            </a:extLst>
          </p:cNvPr>
          <p:cNvSpPr txBox="1"/>
          <p:nvPr/>
        </p:nvSpPr>
        <p:spPr>
          <a:xfrm>
            <a:off x="5803943" y="2873120"/>
            <a:ext cx="31678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carriers are mainly holes.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and minority spins are symmetrically aligned, suggesting a lack of spin polarization.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 defects in Ge may not be courted for device applications where spin dependence is required.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8E05F-7981-D4FC-238E-854E24B9707B}"/>
              </a:ext>
            </a:extLst>
          </p:cNvPr>
          <p:cNvSpPr txBox="1"/>
          <p:nvPr/>
        </p:nvSpPr>
        <p:spPr>
          <a:xfrm>
            <a:off x="231765" y="4941168"/>
            <a:ext cx="56987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Plots of partial density of states (PDOS) of the trivalent atom substitution-interstitial defect complexes in Ge: (a) pristine Ge; (b) B</a:t>
            </a:r>
            <a:r>
              <a:rPr lang="en-US" sz="1600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(c) Al</a:t>
            </a:r>
            <a:r>
              <a:rPr lang="en-US" sz="1600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600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(d) Ga</a:t>
            </a:r>
            <a:r>
              <a:rPr lang="en-US" sz="1600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1600" i="0" baseline="-25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(e) </a:t>
            </a:r>
            <a:r>
              <a:rPr lang="en-US" sz="1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600" i="0" baseline="-25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160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600" i="0" baseline="-25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The Fermi level is set to zero and is represented by the dashed line.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EB3FB-D921-007F-3169-F9BE6F655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28482F-5B9E-DD8F-FC6A-655B91326036}"/>
              </a:ext>
            </a:extLst>
          </p:cNvPr>
          <p:cNvCxnSpPr>
            <a:cxnSpLocks/>
          </p:cNvCxnSpPr>
          <p:nvPr/>
        </p:nvCxnSpPr>
        <p:spPr>
          <a:xfrm>
            <a:off x="539552" y="6348346"/>
            <a:ext cx="80124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91FE0150-7835-3926-B582-FC55558FB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04448" y="6329317"/>
            <a:ext cx="539552" cy="5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A33A3AC2-39C5-A058-BABE-24F19C16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552" y="6516811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027D4E4A-FB58-8985-CA03-EA51611D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2651" y="6502204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21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03B30FF4-C3B3-7A89-C404-972F3875AB39}"/>
              </a:ext>
            </a:extLst>
          </p:cNvPr>
          <p:cNvSpPr/>
          <p:nvPr/>
        </p:nvSpPr>
        <p:spPr>
          <a:xfrm>
            <a:off x="289292" y="22285"/>
            <a:ext cx="9141480" cy="47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Results and discussion – </a:t>
            </a:r>
            <a:r>
              <a:rPr lang="en-GB" sz="2400" b="1" i="1" dirty="0">
                <a:solidFill>
                  <a:srgbClr val="7030A0"/>
                </a:solidFill>
                <a:latin typeface="Arial"/>
                <a:ea typeface="DejaVu Sans"/>
              </a:rPr>
              <a:t>Defect-complexes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819350-C5EB-5CA4-924D-C156DC969D33}"/>
              </a:ext>
            </a:extLst>
          </p:cNvPr>
          <p:cNvSpPr txBox="1"/>
          <p:nvPr/>
        </p:nvSpPr>
        <p:spPr>
          <a:xfrm>
            <a:off x="1763688" y="403259"/>
            <a:ext cx="5832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Binding and formation energies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FC51EF9-5E75-F627-8346-4CCF50BB2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6" y="990459"/>
            <a:ext cx="5311399" cy="29545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72C2829-BB18-8DA1-109E-DFB2D2706854}"/>
              </a:ext>
            </a:extLst>
          </p:cNvPr>
          <p:cNvSpPr txBox="1"/>
          <p:nvPr/>
        </p:nvSpPr>
        <p:spPr>
          <a:xfrm>
            <a:off x="2021165" y="6400364"/>
            <a:ext cx="6853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Igumbor, Emmanuel, et al.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Electronic Materials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(2024).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71C2D3-3379-FB3E-530B-75CFD8C7C3A4}"/>
              </a:ext>
            </a:extLst>
          </p:cNvPr>
          <p:cNvSpPr txBox="1"/>
          <p:nvPr/>
        </p:nvSpPr>
        <p:spPr>
          <a:xfrm>
            <a:off x="591211" y="5372697"/>
            <a:ext cx="6194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This suggests that the substitutions and interstitials of the B, Al, Ga and In atoms bound with Ge atoms as complexes.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DF861-AB72-74EC-C1B4-B548579562FF}"/>
              </a:ext>
            </a:extLst>
          </p:cNvPr>
          <p:cNvSpPr txBox="1"/>
          <p:nvPr/>
        </p:nvSpPr>
        <p:spPr>
          <a:xfrm>
            <a:off x="539552" y="4690842"/>
            <a:ext cx="6853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B</a:t>
            </a:r>
            <a:r>
              <a:rPr lang="en-US" baseline="-25000" dirty="0"/>
              <a:t>Ge</a:t>
            </a:r>
            <a:r>
              <a:rPr lang="en-US" dirty="0"/>
              <a:t>B</a:t>
            </a:r>
            <a:r>
              <a:rPr lang="en-US" baseline="-25000" dirty="0"/>
              <a:t>i</a:t>
            </a:r>
            <a:r>
              <a:rPr lang="en-US" dirty="0"/>
              <a:t> , Al</a:t>
            </a:r>
            <a:r>
              <a:rPr lang="en-US" baseline="-25000" dirty="0"/>
              <a:t>Ge</a:t>
            </a:r>
            <a:r>
              <a:rPr lang="en-US" dirty="0"/>
              <a:t>Al</a:t>
            </a:r>
            <a:r>
              <a:rPr lang="en-US" baseline="-25000" dirty="0"/>
              <a:t>i</a:t>
            </a:r>
            <a:r>
              <a:rPr lang="en-US" dirty="0"/>
              <a:t> , Ga</a:t>
            </a:r>
            <a:r>
              <a:rPr lang="en-US" baseline="-25000" dirty="0"/>
              <a:t>Ge</a:t>
            </a:r>
            <a:r>
              <a:rPr lang="en-US" dirty="0"/>
              <a:t>Ga</a:t>
            </a:r>
            <a:r>
              <a:rPr lang="en-US" baseline="-25000" dirty="0"/>
              <a:t>i</a:t>
            </a:r>
            <a:r>
              <a:rPr lang="en-US" dirty="0"/>
              <a:t> and </a:t>
            </a:r>
            <a:r>
              <a:rPr lang="en-US" dirty="0" err="1"/>
              <a:t>In</a:t>
            </a:r>
            <a:r>
              <a:rPr lang="en-US" baseline="-25000" dirty="0" err="1"/>
              <a:t>Ge</a:t>
            </a:r>
            <a:r>
              <a:rPr lang="en-US" dirty="0" err="1"/>
              <a:t>In</a:t>
            </a:r>
            <a:r>
              <a:rPr lang="en-US" baseline="-25000" dirty="0" err="1"/>
              <a:t>i</a:t>
            </a:r>
            <a:r>
              <a:rPr lang="en-US" dirty="0"/>
              <a:t> , under equilibrium conditions, were energetically </a:t>
            </a:r>
            <a:r>
              <a:rPr lang="en-US" dirty="0" err="1"/>
              <a:t>favourable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563960-6E3F-911C-E5A3-F9E33E5FD5D6}"/>
              </a:ext>
            </a:extLst>
          </p:cNvPr>
          <p:cNvSpPr txBox="1"/>
          <p:nvPr/>
        </p:nvSpPr>
        <p:spPr>
          <a:xfrm>
            <a:off x="619941" y="3715193"/>
            <a:ext cx="6853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energy of formation and the binding energy in eV of the trivalent atom substitution-interstitial defect complexes in Ge at e</a:t>
            </a:r>
            <a:r>
              <a:rPr lang="en-US" baseline="-25000" dirty="0"/>
              <a:t>F</a:t>
            </a:r>
            <a:r>
              <a:rPr lang="en-US" dirty="0"/>
              <a:t>= 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302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00D4F-B0A0-4BA5-EE39-DF39CE929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AF05EC-C5F8-450C-8C5A-1DAC286B68CB}"/>
              </a:ext>
            </a:extLst>
          </p:cNvPr>
          <p:cNvCxnSpPr>
            <a:cxnSpLocks/>
          </p:cNvCxnSpPr>
          <p:nvPr/>
        </p:nvCxnSpPr>
        <p:spPr>
          <a:xfrm>
            <a:off x="539552" y="6348346"/>
            <a:ext cx="80124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2D79A0FD-35E3-3359-B49B-BEF02845D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04448" y="6329317"/>
            <a:ext cx="539552" cy="5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9F235208-4C0D-283B-80ED-99D44F9D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0891" y="6410867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C3DCE1AF-61B9-A983-5CFF-A6922F93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2651" y="6502204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22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CDE73EF9-D03E-0C02-3D81-C3594162569F}"/>
              </a:ext>
            </a:extLst>
          </p:cNvPr>
          <p:cNvSpPr/>
          <p:nvPr/>
        </p:nvSpPr>
        <p:spPr>
          <a:xfrm>
            <a:off x="2520" y="-63772"/>
            <a:ext cx="9141480" cy="47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Results and discussion – </a:t>
            </a:r>
            <a:r>
              <a:rPr lang="en-GB" sz="2400" b="1" i="1" dirty="0">
                <a:solidFill>
                  <a:srgbClr val="7030A0"/>
                </a:solidFill>
                <a:latin typeface="Arial"/>
                <a:ea typeface="DejaVu Sans"/>
              </a:rPr>
              <a:t>Defect-complexes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156238-29D7-67A0-3DD6-404882961920}"/>
              </a:ext>
            </a:extLst>
          </p:cNvPr>
          <p:cNvSpPr txBox="1"/>
          <p:nvPr/>
        </p:nvSpPr>
        <p:spPr>
          <a:xfrm>
            <a:off x="2555776" y="255258"/>
            <a:ext cx="482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Electrical active defect levels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60F92-D3B4-6AF1-4A51-8994BF73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29378"/>
            <a:ext cx="5616624" cy="4677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19983F-9BC7-57F6-AF6A-0B5AB8C32830}"/>
              </a:ext>
            </a:extLst>
          </p:cNvPr>
          <p:cNvSpPr txBox="1"/>
          <p:nvPr/>
        </p:nvSpPr>
        <p:spPr>
          <a:xfrm>
            <a:off x="1577132" y="6363123"/>
            <a:ext cx="7001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Igumbor, Emmanuel, et al.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Electronic Materials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(2024).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B4CEE-BEF1-1897-9D6C-D2EED6E57B1A}"/>
              </a:ext>
            </a:extLst>
          </p:cNvPr>
          <p:cNvSpPr txBox="1"/>
          <p:nvPr/>
        </p:nvSpPr>
        <p:spPr>
          <a:xfrm>
            <a:off x="500748" y="5097294"/>
            <a:ext cx="64319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 of formation energy as a function of the Fermi energy for the substitution-interstitial defect complexes formed by the trivalent atoms in Ge: (a) B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(b) Al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(c) Ga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(d)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and (e) short representation of all the possible thermodynamic charge state. transition levels.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C69176-A751-0B02-4C01-B99441558849}"/>
              </a:ext>
            </a:extLst>
          </p:cNvPr>
          <p:cNvSpPr txBox="1"/>
          <p:nvPr/>
        </p:nvSpPr>
        <p:spPr>
          <a:xfrm>
            <a:off x="5407318" y="1338507"/>
            <a:ext cx="35703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(+1/0) of the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8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sz="1800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the (+1/0) and (+2/+1) of the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8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8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in the concentration of electrons (holes) leads to an increase in the recombination 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the lifetime carriers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634B34-5636-C195-7F4F-C0E57D597589}"/>
                  </a:ext>
                </a:extLst>
              </p:cNvPr>
              <p:cNvSpPr txBox="1"/>
              <p:nvPr/>
            </p:nvSpPr>
            <p:spPr>
              <a:xfrm>
                <a:off x="5407318" y="3298274"/>
                <a:ext cx="3455723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equilibrium conditions, the (0/−1) charge state transition energy level of the Al</a:t>
                </a:r>
                <a:r>
                  <a:rPr lang="en-US" sz="18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</a:t>
                </a:r>
                <a:r>
                  <a:rPr lang="en-US" sz="18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ionize at relatively energy lower than 3 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Boltzmann constant).</a:t>
                </a:r>
                <a:endParaRPr lang="en-GB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634B34-5636-C195-7F4F-C0E57D597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318" y="3298274"/>
                <a:ext cx="3455723" cy="1754326"/>
              </a:xfrm>
              <a:prstGeom prst="rect">
                <a:avLst/>
              </a:prstGeom>
              <a:blipFill>
                <a:blip r:embed="rId4"/>
                <a:stretch>
                  <a:fillRect l="-1058" t="-1736" r="-264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331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562AC-7AD9-63F9-33ED-513929110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3D2FE0-E29A-D28D-BEEB-7F1CCE8FA0DE}"/>
              </a:ext>
            </a:extLst>
          </p:cNvPr>
          <p:cNvCxnSpPr>
            <a:cxnSpLocks/>
          </p:cNvCxnSpPr>
          <p:nvPr/>
        </p:nvCxnSpPr>
        <p:spPr>
          <a:xfrm>
            <a:off x="539552" y="6348346"/>
            <a:ext cx="80124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75846A11-CCD9-0385-4452-123F549B9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04448" y="6329317"/>
            <a:ext cx="539552" cy="5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0110DF70-0091-69CB-2D10-09FB62FA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552" y="6516811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8258BB9-17A0-91B1-30BA-2CB1DC31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2651" y="6502204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23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B0D8D3F1-6ECA-B583-4C23-734CC5E5543E}"/>
              </a:ext>
            </a:extLst>
          </p:cNvPr>
          <p:cNvSpPr/>
          <p:nvPr/>
        </p:nvSpPr>
        <p:spPr>
          <a:xfrm>
            <a:off x="289292" y="22285"/>
            <a:ext cx="9141480" cy="47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Results and discussion – </a:t>
            </a:r>
            <a:r>
              <a:rPr lang="en-GB" sz="2400" b="1" i="1" dirty="0">
                <a:solidFill>
                  <a:srgbClr val="7030A0"/>
                </a:solidFill>
                <a:latin typeface="Arial"/>
                <a:ea typeface="DejaVu Sans"/>
              </a:rPr>
              <a:t>Defect-complexes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D51EE6-53DA-FBF1-7CF4-A4C146ECA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95" y="419794"/>
            <a:ext cx="2376264" cy="20574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F132A6-0A39-55E5-C844-438093B7E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358" y="378709"/>
            <a:ext cx="2870699" cy="19554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587A34-603F-0403-DFCE-2DEBD6246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444" y="512146"/>
            <a:ext cx="3552780" cy="2271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242757-42C0-61EF-5858-092E07A38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122" y="2779775"/>
            <a:ext cx="2720711" cy="2361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86E334-5477-83D3-9607-4FD72D700B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8809" y="2570570"/>
            <a:ext cx="3240566" cy="1941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CAFCF5-28AC-22B3-B4B1-2231C6F7EAF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36590"/>
          <a:stretch/>
        </p:blipFill>
        <p:spPr>
          <a:xfrm>
            <a:off x="6091982" y="2633333"/>
            <a:ext cx="2787693" cy="19414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43E069-E2FD-6911-05EC-661E47CCEA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6136" y="4507129"/>
            <a:ext cx="3240566" cy="18445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6FDD1D-1E05-DDC3-5FFB-8360AE7572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0663" y="4507129"/>
            <a:ext cx="3981548" cy="2241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E22347-0CFA-0C38-70E5-4E99446C7F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98" y="4336315"/>
            <a:ext cx="4598744" cy="24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7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611560" y="6377855"/>
            <a:ext cx="79865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598114" y="6377855"/>
            <a:ext cx="518485" cy="4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579241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5064" y="6632157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24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63DFF-CB82-80C6-B5C6-E0612E32D3CA}"/>
              </a:ext>
            </a:extLst>
          </p:cNvPr>
          <p:cNvSpPr txBox="1"/>
          <p:nvPr/>
        </p:nvSpPr>
        <p:spPr>
          <a:xfrm>
            <a:off x="611560" y="480144"/>
            <a:ext cx="871296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/>
                <a:ea typeface="DejaVu Sans"/>
              </a:rPr>
              <a:t>Hybrid functional has been used to study the structural, electronic and charge state transition properties of</a:t>
            </a:r>
            <a:r>
              <a:rPr lang="en-GB" sz="2000" b="1" dirty="0">
                <a:latin typeface="Arial"/>
                <a:ea typeface="DejaVu Sans"/>
              </a:rPr>
              <a:t> defect-complexes in Ge</a:t>
            </a:r>
            <a:r>
              <a:rPr lang="en-GB" sz="2000" dirty="0">
                <a:latin typeface="Arial"/>
                <a:ea typeface="DejaVu Sans"/>
              </a:rPr>
              <a:t>.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The results provide new insights on the theoretical prediction </a:t>
            </a:r>
            <a:r>
              <a:rPr lang="en-US" sz="2000" b="1" dirty="0"/>
              <a:t>defect-complexes </a:t>
            </a:r>
            <a:r>
              <a:rPr lang="en-US" sz="2000" dirty="0"/>
              <a:t>in Ge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The incorporation of n/p-type interstitial and substitutional defect-complexes </a:t>
            </a:r>
            <a:r>
              <a:rPr lang="en-GB" sz="2000" b="1" dirty="0"/>
              <a:t>critically influence the properties of Ge</a:t>
            </a:r>
            <a:r>
              <a:rPr lang="en-GB" sz="2000" dirty="0"/>
              <a:t>. </a:t>
            </a:r>
            <a:r>
              <a:rPr lang="en-GB" sz="2000" dirty="0">
                <a:solidFill>
                  <a:srgbClr val="1509B7"/>
                </a:solidFill>
              </a:rPr>
              <a:t>Thus, providing essential information that are useful during the implantation processes as well as Ge-based device engineering.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It is expected that the data and information presented will be useful in the process modelling of Ge-based devices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C2E0178B-7DB0-EFA2-D6B5-3F95179DC3FE}"/>
              </a:ext>
            </a:extLst>
          </p:cNvPr>
          <p:cNvSpPr/>
          <p:nvPr/>
        </p:nvSpPr>
        <p:spPr>
          <a:xfrm>
            <a:off x="251520" y="-26734"/>
            <a:ext cx="9141480" cy="47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Summary</a:t>
            </a:r>
            <a:endParaRPr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21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1523738" y="7425131"/>
            <a:ext cx="7208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394204" y="6146821"/>
            <a:ext cx="668299" cy="6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170" y="6460438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938" y="6500211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25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5B3D2E-007E-3DE1-F7A7-0557690B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77" y="3001666"/>
            <a:ext cx="2434303" cy="24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47B9DC8-94C3-E9D8-FE4F-F15AD39AA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0" y="1498609"/>
            <a:ext cx="2529421" cy="233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4B1512D-9DBC-78FD-416C-B49930ABA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68" y="1721254"/>
            <a:ext cx="2043735" cy="204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9361DD6-CB9F-1894-EF27-97F2ED592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3" b="24640"/>
          <a:stretch/>
        </p:blipFill>
        <p:spPr bwMode="auto">
          <a:xfrm>
            <a:off x="862940" y="5290472"/>
            <a:ext cx="2969517" cy="117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C5C0EBA-6836-4E71-F72B-D8B56BFF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0" y="3947025"/>
            <a:ext cx="4127230" cy="13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AD1F0C7-2CE3-FE73-D1D4-BDA53E44C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25" y="5205815"/>
            <a:ext cx="2786716" cy="15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74">
            <a:extLst>
              <a:ext uri="{FF2B5EF4-FFF2-40B4-BE49-F238E27FC236}">
                <a16:creationId xmlns:a16="http://schemas.microsoft.com/office/drawing/2014/main" id="{80032AE3-4B66-D0B8-9AA0-5F0A29586CA9}"/>
              </a:ext>
            </a:extLst>
          </p:cNvPr>
          <p:cNvSpPr txBox="1">
            <a:spLocks/>
          </p:cNvSpPr>
          <p:nvPr/>
        </p:nvSpPr>
        <p:spPr>
          <a:xfrm>
            <a:off x="704170" y="275009"/>
            <a:ext cx="3723814" cy="791268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rgbClr val="FF6600"/>
              </a:gs>
              <a:gs pos="100000">
                <a:srgbClr val="FFFFFF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none" spc="-3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25000"/>
            </a:pP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Collaboration</a:t>
            </a:r>
          </a:p>
        </p:txBody>
      </p:sp>
      <p:sp>
        <p:nvSpPr>
          <p:cNvPr id="11" name="Shape 74">
            <a:extLst>
              <a:ext uri="{FF2B5EF4-FFF2-40B4-BE49-F238E27FC236}">
                <a16:creationId xmlns:a16="http://schemas.microsoft.com/office/drawing/2014/main" id="{46898650-BBBA-4B0B-D613-26A4627E8F53}"/>
              </a:ext>
            </a:extLst>
          </p:cNvPr>
          <p:cNvSpPr txBox="1">
            <a:spLocks/>
          </p:cNvSpPr>
          <p:nvPr/>
        </p:nvSpPr>
        <p:spPr>
          <a:xfrm>
            <a:off x="4310289" y="797175"/>
            <a:ext cx="4795297" cy="791268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rgbClr val="FF6600"/>
              </a:gs>
              <a:gs pos="100000">
                <a:srgbClr val="FFFFFF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none" spc="-3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25000"/>
            </a:pP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Acknowledgement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1EE7E49-9890-C438-6448-AE2B1D6D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88" y="1741194"/>
            <a:ext cx="2529421" cy="15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34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 flipV="1">
            <a:off x="570308" y="6406762"/>
            <a:ext cx="8089760" cy="465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60068" y="6413511"/>
            <a:ext cx="483932" cy="4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311" y="6604938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7018" y="6585269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3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D3CE4-87EA-C0DE-156F-6FCA4525E1C6}"/>
              </a:ext>
            </a:extLst>
          </p:cNvPr>
          <p:cNvSpPr txBox="1"/>
          <p:nvPr/>
        </p:nvSpPr>
        <p:spPr>
          <a:xfrm>
            <a:off x="570308" y="712071"/>
            <a:ext cx="800338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Font typeface="Wingdings" charset="2"/>
              <a:buChar char=""/>
            </a:pPr>
            <a:r>
              <a:rPr lang="en-GB" sz="2000" b="1" dirty="0">
                <a:latin typeface="Arial"/>
                <a:ea typeface="DejaVu Sans"/>
              </a:rPr>
              <a:t>Why germanium</a:t>
            </a:r>
            <a:endParaRPr lang="en-GB"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GB" sz="1800" dirty="0">
                <a:latin typeface="Arial"/>
                <a:ea typeface="DejaVu Sans"/>
              </a:rPr>
              <a:t>Narrow band gap semiconductor  (</a:t>
            </a:r>
            <a:r>
              <a:rPr lang="en-GB" sz="1800" i="1" dirty="0" err="1">
                <a:latin typeface="Arial"/>
                <a:ea typeface="DejaVu Sans"/>
              </a:rPr>
              <a:t>E</a:t>
            </a:r>
            <a:r>
              <a:rPr lang="en-GB" sz="1800" baseline="-25000" dirty="0" err="1">
                <a:latin typeface="Arial"/>
                <a:ea typeface="DejaVu Sans"/>
              </a:rPr>
              <a:t>g</a:t>
            </a:r>
            <a:r>
              <a:rPr lang="en-GB" sz="1800" dirty="0">
                <a:latin typeface="Arial"/>
                <a:ea typeface="DejaVu Sans"/>
              </a:rPr>
              <a:t> = 0.67 eV (RT)  0.78 eV (0 K)).</a:t>
            </a:r>
          </a:p>
          <a:p>
            <a:pPr lvl="1">
              <a:buFont typeface="Wingdings" charset="2"/>
              <a:buChar char=""/>
            </a:pPr>
            <a:r>
              <a:rPr lang="en-GB" dirty="0">
                <a:latin typeface="Arial"/>
                <a:ea typeface="DejaVu Sans"/>
              </a:rPr>
              <a:t>Using hybrid function (0.78 eV) </a:t>
            </a:r>
            <a:r>
              <a:rPr lang="en-GB" dirty="0">
                <a:highlight>
                  <a:srgbClr val="00FFFF"/>
                </a:highlight>
                <a:latin typeface="Arial"/>
                <a:ea typeface="DejaVu Sans"/>
              </a:rPr>
              <a:t>using local DFT(0 eV)</a:t>
            </a:r>
          </a:p>
          <a:p>
            <a:pPr>
              <a:lnSpc>
                <a:spcPct val="100000"/>
              </a:lnSpc>
              <a:buFont typeface="Wingdings" charset="2"/>
              <a:buChar char=""/>
            </a:pPr>
            <a:endParaRPr lang="en-GB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1800" dirty="0">
                <a:latin typeface="Arial"/>
                <a:ea typeface="DejaVu Sans"/>
              </a:rPr>
              <a:t>High (</a:t>
            </a:r>
            <a:r>
              <a:rPr lang="en-GB" sz="1800" dirty="0">
                <a:solidFill>
                  <a:srgbClr val="FF0000"/>
                </a:solidFill>
                <a:latin typeface="Arial"/>
                <a:ea typeface="DejaVu Sans"/>
              </a:rPr>
              <a:t>compare to silicon</a:t>
            </a:r>
            <a:r>
              <a:rPr lang="en-GB" sz="1800" dirty="0">
                <a:latin typeface="Arial"/>
                <a:ea typeface="DejaVu Sans"/>
              </a:rPr>
              <a:t>) electron hole mobility.</a:t>
            </a:r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endParaRPr lang="en-GB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1800" dirty="0">
                <a:solidFill>
                  <a:srgbClr val="1509B7"/>
                </a:solidFill>
                <a:latin typeface="Arial"/>
                <a:ea typeface="DejaVu Sans"/>
              </a:rPr>
              <a:t>High level of purity compared with silicon.</a:t>
            </a:r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endParaRPr lang="en-GB" dirty="0">
              <a:solidFill>
                <a:srgbClr val="1509B7"/>
              </a:solidFill>
            </a:endParaRPr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1800" dirty="0">
                <a:latin typeface="Arial"/>
                <a:ea typeface="DejaVu Sans"/>
              </a:rPr>
              <a:t>low voltage operations.</a:t>
            </a:r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endParaRPr lang="en-GB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1800" dirty="0">
                <a:latin typeface="Arial"/>
                <a:ea typeface="DejaVu Sans"/>
              </a:rPr>
              <a:t>Key material for </a:t>
            </a:r>
            <a:r>
              <a:rPr lang="en-GB" sz="1800" dirty="0">
                <a:solidFill>
                  <a:srgbClr val="0070C0"/>
                </a:solidFill>
                <a:latin typeface="Arial"/>
                <a:ea typeface="DejaVu Sans"/>
              </a:rPr>
              <a:t>next-generation microelectronics</a:t>
            </a:r>
            <a:r>
              <a:rPr lang="en-GB" sz="1800" baseline="30000" dirty="0">
                <a:latin typeface="Arial"/>
                <a:ea typeface="DejaVu Sans"/>
              </a:rPr>
              <a:t>.</a:t>
            </a:r>
            <a:endParaRPr lang="en-GB" dirty="0"/>
          </a:p>
          <a:p>
            <a:pPr algn="just">
              <a:lnSpc>
                <a:spcPct val="100000"/>
              </a:lnSpc>
            </a:pPr>
            <a:endParaRPr lang="en-GB" dirty="0"/>
          </a:p>
          <a:p>
            <a:pPr algn="just">
              <a:lnSpc>
                <a:spcPct val="100000"/>
              </a:lnSpc>
              <a:buFont typeface="Wingdings" charset="2"/>
              <a:buChar char=""/>
            </a:pPr>
            <a:r>
              <a:rPr lang="en-GB" sz="2000" b="1" dirty="0">
                <a:latin typeface="Arial"/>
                <a:ea typeface="DejaVu Sans"/>
              </a:rPr>
              <a:t>Applications</a:t>
            </a:r>
            <a:endParaRPr lang="en-GB"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en-GB" sz="1800" dirty="0">
                <a:latin typeface="Arial"/>
                <a:ea typeface="DejaVu Sans"/>
              </a:rPr>
              <a:t>Promising material for complementary metal-oxide semiconductors (</a:t>
            </a:r>
            <a:r>
              <a:rPr lang="en-GB" sz="1800" b="1" dirty="0">
                <a:latin typeface="Arial"/>
                <a:ea typeface="DejaVu Sans"/>
              </a:rPr>
              <a:t>CMOS</a:t>
            </a:r>
            <a:r>
              <a:rPr lang="en-GB" sz="1800" dirty="0">
                <a:latin typeface="Arial"/>
                <a:ea typeface="DejaVu Sans"/>
              </a:rPr>
              <a:t>) technology [1].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1800" dirty="0">
                <a:latin typeface="Arial"/>
                <a:ea typeface="DejaVu Sans"/>
              </a:rPr>
              <a:t>Modern  transistors: promising material for the development of metal-oxide semiconductor field effect transistors (</a:t>
            </a:r>
            <a:r>
              <a:rPr lang="en-GB" sz="1800" b="1" dirty="0">
                <a:latin typeface="Arial"/>
                <a:ea typeface="DejaVu Sans"/>
              </a:rPr>
              <a:t>MOSFETs</a:t>
            </a:r>
            <a:r>
              <a:rPr lang="en-GB" sz="1800" dirty="0">
                <a:latin typeface="Arial"/>
                <a:ea typeface="DejaVu Sans"/>
              </a:rPr>
              <a:t>) [2].</a:t>
            </a:r>
            <a:endParaRPr lang="en-GB" dirty="0"/>
          </a:p>
          <a:p>
            <a:pPr algn="just">
              <a:lnSpc>
                <a:spcPct val="100000"/>
              </a:lnSpc>
            </a:pPr>
            <a:endParaRPr lang="en-GB" dirty="0"/>
          </a:p>
          <a:p>
            <a:pPr algn="just">
              <a:lnSpc>
                <a:spcPct val="100000"/>
              </a:lnSpc>
            </a:pPr>
            <a:endParaRPr lang="en-GB" dirty="0"/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B30346A0-EF11-232B-CA71-7C4CCAC6B62D}"/>
              </a:ext>
            </a:extLst>
          </p:cNvPr>
          <p:cNvSpPr/>
          <p:nvPr/>
        </p:nvSpPr>
        <p:spPr>
          <a:xfrm>
            <a:off x="1757325" y="5684074"/>
            <a:ext cx="7486200" cy="7692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GB" sz="1200" dirty="0">
                <a:solidFill>
                  <a:srgbClr val="FF0000"/>
                </a:solidFill>
                <a:latin typeface="Arial"/>
                <a:ea typeface="DejaVu Sans"/>
              </a:rPr>
              <a:t>[2] M. </a:t>
            </a:r>
            <a:r>
              <a:rPr lang="en-GB" sz="1200" dirty="0" err="1">
                <a:solidFill>
                  <a:srgbClr val="FF0000"/>
                </a:solidFill>
                <a:latin typeface="Arial"/>
                <a:ea typeface="DejaVu Sans"/>
              </a:rPr>
              <a:t>Houssa</a:t>
            </a:r>
            <a:r>
              <a:rPr lang="en-GB" sz="1200" dirty="0">
                <a:solidFill>
                  <a:srgbClr val="FF0000"/>
                </a:solidFill>
                <a:latin typeface="Arial"/>
                <a:ea typeface="DejaVu Sans"/>
              </a:rPr>
              <a:t>, A. </a:t>
            </a:r>
            <a:r>
              <a:rPr lang="en-GB" sz="1200" dirty="0" err="1">
                <a:solidFill>
                  <a:srgbClr val="FF0000"/>
                </a:solidFill>
                <a:latin typeface="Arial"/>
                <a:ea typeface="DejaVu Sans"/>
              </a:rPr>
              <a:t>Satta</a:t>
            </a:r>
            <a:r>
              <a:rPr lang="en-GB" sz="1200" dirty="0">
                <a:solidFill>
                  <a:srgbClr val="FF0000"/>
                </a:solidFill>
                <a:latin typeface="Arial"/>
                <a:ea typeface="DejaVu Sans"/>
              </a:rPr>
              <a:t>, E. </a:t>
            </a:r>
            <a:r>
              <a:rPr lang="en-GB" sz="1200" dirty="0" err="1">
                <a:solidFill>
                  <a:srgbClr val="FF0000"/>
                </a:solidFill>
                <a:latin typeface="Arial"/>
                <a:ea typeface="DejaVu Sans"/>
              </a:rPr>
              <a:t>Simoen</a:t>
            </a:r>
            <a:r>
              <a:rPr lang="en-GB" sz="1200" dirty="0">
                <a:solidFill>
                  <a:srgbClr val="FF0000"/>
                </a:solidFill>
                <a:latin typeface="Arial"/>
                <a:ea typeface="DejaVu Sans"/>
              </a:rPr>
              <a:t>, B. De, M. Jaeger, M. </a:t>
            </a:r>
            <a:r>
              <a:rPr lang="en-GB" sz="1200" dirty="0" err="1">
                <a:solidFill>
                  <a:srgbClr val="FF0000"/>
                </a:solidFill>
                <a:latin typeface="Arial"/>
                <a:ea typeface="DejaVu Sans"/>
              </a:rPr>
              <a:t>Caymax</a:t>
            </a:r>
            <a:r>
              <a:rPr lang="en-GB" sz="1200" dirty="0">
                <a:solidFill>
                  <a:srgbClr val="FF0000"/>
                </a:solidFill>
                <a:latin typeface="Arial"/>
                <a:ea typeface="DejaVu Sans"/>
              </a:rPr>
              <a:t>, M. </a:t>
            </a:r>
            <a:r>
              <a:rPr lang="en-GB" sz="1200" dirty="0" err="1">
                <a:solidFill>
                  <a:srgbClr val="FF0000"/>
                </a:solidFill>
                <a:latin typeface="Arial"/>
                <a:ea typeface="DejaVu Sans"/>
              </a:rPr>
              <a:t>Heyns</a:t>
            </a:r>
            <a:r>
              <a:rPr lang="en-GB" sz="1200" dirty="0">
                <a:solidFill>
                  <a:srgbClr val="FF0000"/>
                </a:solidFill>
                <a:latin typeface="Arial"/>
                <a:ea typeface="DejaVu Sans"/>
              </a:rPr>
              <a:t>, Germanium-Based Technologies: From Materials to Devices (2011) 233.</a:t>
            </a:r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GB" sz="1200" dirty="0">
                <a:solidFill>
                  <a:srgbClr val="FF0000"/>
                </a:solidFill>
                <a:latin typeface="Arial"/>
                <a:ea typeface="DejaVu Sans"/>
              </a:rPr>
              <a:t>[1] C. Chui, H. Kim, P. McIntyre, K. </a:t>
            </a:r>
            <a:r>
              <a:rPr lang="en-GB" sz="1200" dirty="0" err="1">
                <a:solidFill>
                  <a:srgbClr val="FF0000"/>
                </a:solidFill>
                <a:latin typeface="Arial"/>
                <a:ea typeface="DejaVu Sans"/>
              </a:rPr>
              <a:t>Saraswat</a:t>
            </a:r>
            <a:r>
              <a:rPr lang="en-GB" sz="1200" dirty="0">
                <a:solidFill>
                  <a:srgbClr val="FF0000"/>
                </a:solidFill>
                <a:latin typeface="Arial"/>
                <a:ea typeface="DejaVu Sans"/>
              </a:rPr>
              <a:t>, Technical Digest - International Electron Devices Meeting (2003) 437–440.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BA2A6-965E-6BC7-CF1F-CCB90EE424BE}"/>
              </a:ext>
            </a:extLst>
          </p:cNvPr>
          <p:cNvSpPr txBox="1"/>
          <p:nvPr/>
        </p:nvSpPr>
        <p:spPr>
          <a:xfrm>
            <a:off x="-324544" y="116139"/>
            <a:ext cx="9568069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62885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582837" y="6453336"/>
            <a:ext cx="81134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96297" y="6453147"/>
            <a:ext cx="417564" cy="3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2837" y="6585491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7306" y="6518688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4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678B0C5B-0325-92F2-15C1-FC6E583460EB}"/>
              </a:ext>
            </a:extLst>
          </p:cNvPr>
          <p:cNvSpPr/>
          <p:nvPr/>
        </p:nvSpPr>
        <p:spPr>
          <a:xfrm>
            <a:off x="68827" y="65468"/>
            <a:ext cx="9141480" cy="57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Introduction and motivation – </a:t>
            </a:r>
            <a:r>
              <a:rPr lang="en-GB" sz="2200" b="1" i="1" dirty="0">
                <a:solidFill>
                  <a:srgbClr val="7030A0"/>
                </a:solidFill>
                <a:latin typeface="Arial"/>
                <a:ea typeface="DejaVu Sans"/>
              </a:rPr>
              <a:t>Defects in semiconductors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7F4FBD4E-48D6-78CE-04D1-694AC86696EA}"/>
              </a:ext>
            </a:extLst>
          </p:cNvPr>
          <p:cNvSpPr/>
          <p:nvPr/>
        </p:nvSpPr>
        <p:spPr>
          <a:xfrm>
            <a:off x="571397" y="980728"/>
            <a:ext cx="8424800" cy="424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Wingdings" charset="2"/>
              <a:buChar char=""/>
            </a:pPr>
            <a:r>
              <a:rPr lang="en-GB" sz="2000" dirty="0">
                <a:latin typeface="Arial"/>
                <a:ea typeface="DejaVu Sans"/>
              </a:rPr>
              <a:t>Defects can be detrimental or beneficial,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en-GB" sz="2000" dirty="0">
                <a:latin typeface="Arial"/>
                <a:ea typeface="DejaVu Sans"/>
              </a:rPr>
              <a:t>	e.g.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they act as efficient recombination centres </a:t>
            </a:r>
            <a:r>
              <a:rPr lang="en-GB" sz="2000" dirty="0">
                <a:latin typeface="Arial"/>
                <a:ea typeface="DejaVu Sans"/>
              </a:rPr>
              <a:t>&amp; affect carrier 	lifetime:</a:t>
            </a:r>
          </a:p>
          <a:p>
            <a:pPr algn="just">
              <a:lnSpc>
                <a:spcPct val="100000"/>
              </a:lnSpc>
            </a:pPr>
            <a:endParaRPr dirty="0"/>
          </a:p>
          <a:p>
            <a:pPr lvl="1"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dirty="0">
                <a:latin typeface="Arial"/>
                <a:ea typeface="DejaVu Sans"/>
              </a:rPr>
              <a:t>Fast switches: enhances the switching speed (</a:t>
            </a:r>
            <a:r>
              <a:rPr lang="en-GB" sz="2000" i="1" dirty="0">
                <a:latin typeface="Arial"/>
                <a:ea typeface="DejaVu Sans"/>
              </a:rPr>
              <a:t>introduce defect</a:t>
            </a:r>
            <a:r>
              <a:rPr lang="en-GB" sz="2000" dirty="0">
                <a:latin typeface="Arial"/>
                <a:ea typeface="DejaVu Sans"/>
              </a:rPr>
              <a:t>).</a:t>
            </a: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Font typeface="Wingdings" charset="2"/>
              <a:buChar char=""/>
            </a:pPr>
            <a:r>
              <a:rPr lang="en-GB" sz="2000" dirty="0">
                <a:latin typeface="Arial"/>
                <a:ea typeface="DejaVu Sans"/>
              </a:rPr>
              <a:t>Defects can be introduced by:</a:t>
            </a:r>
            <a:endParaRPr dirty="0"/>
          </a:p>
          <a:p>
            <a:pPr lvl="1"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dirty="0">
                <a:latin typeface="Arial"/>
                <a:ea typeface="DejaVu Sans"/>
              </a:rPr>
              <a:t>Crystal growth, cutting and polishing</a:t>
            </a:r>
            <a:endParaRPr dirty="0"/>
          </a:p>
          <a:p>
            <a:pPr lvl="1"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dirty="0">
                <a:latin typeface="Arial"/>
                <a:ea typeface="DejaVu Sans"/>
              </a:rPr>
              <a:t>Processing, e.g.:</a:t>
            </a:r>
            <a:endParaRPr dirty="0"/>
          </a:p>
          <a:p>
            <a:pPr lvl="2" algn="just">
              <a:lnSpc>
                <a:spcPct val="100000"/>
              </a:lnSpc>
              <a:buFont typeface="Wingdings" charset="2"/>
              <a:buChar char=""/>
            </a:pPr>
            <a:r>
              <a:rPr lang="en-GB" sz="2000" dirty="0">
                <a:latin typeface="Arial"/>
                <a:ea typeface="DejaVu Sans"/>
              </a:rPr>
              <a:t>Sputter etching, plasma etching</a:t>
            </a:r>
            <a:endParaRPr dirty="0"/>
          </a:p>
          <a:p>
            <a:pPr lvl="2" algn="just">
              <a:lnSpc>
                <a:spcPct val="100000"/>
              </a:lnSpc>
              <a:buFont typeface="Wingdings" charset="2"/>
              <a:buChar char=""/>
            </a:pPr>
            <a:r>
              <a:rPr lang="en-GB" sz="2000" dirty="0">
                <a:latin typeface="Arial"/>
                <a:ea typeface="DejaVu Sans"/>
              </a:rPr>
              <a:t>Metallization (</a:t>
            </a:r>
            <a:r>
              <a:rPr lang="en-GB" sz="2000" b="1" dirty="0">
                <a:latin typeface="Arial"/>
                <a:ea typeface="DejaVu Sans"/>
              </a:rPr>
              <a:t>electron-beam</a:t>
            </a:r>
            <a:r>
              <a:rPr lang="en-GB" sz="2000" dirty="0">
                <a:latin typeface="Arial"/>
                <a:ea typeface="DejaVu Sans"/>
              </a:rPr>
              <a:t>, sputter deposition)   </a:t>
            </a:r>
          </a:p>
          <a:p>
            <a:pPr lvl="2" algn="just">
              <a:lnSpc>
                <a:spcPct val="100000"/>
              </a:lnSpc>
            </a:pPr>
            <a:endParaRPr dirty="0"/>
          </a:p>
          <a:p>
            <a:pPr lvl="1"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dirty="0">
                <a:latin typeface="Arial"/>
                <a:ea typeface="DejaVu Sans"/>
              </a:rPr>
              <a:t>Unintentional radiation, e.g. in space, reactors, accelerators </a:t>
            </a:r>
          </a:p>
          <a:p>
            <a:pPr lvl="1" algn="just">
              <a:lnSpc>
                <a:spcPct val="100000"/>
              </a:lnSpc>
              <a:buFont typeface="Wingdings" charset="2"/>
              <a:buChar char=""/>
            </a:pPr>
            <a:endParaRPr dirty="0"/>
          </a:p>
          <a:p>
            <a:pPr lvl="1"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dirty="0">
                <a:latin typeface="Arial"/>
                <a:ea typeface="DejaVu Sans"/>
              </a:rPr>
              <a:t>Particle irradiation: </a:t>
            </a:r>
            <a:r>
              <a:rPr lang="en-GB" sz="2000" b="1" dirty="0">
                <a:latin typeface="Arial"/>
                <a:ea typeface="DejaVu Sans"/>
              </a:rPr>
              <a:t>alpha-particles</a:t>
            </a:r>
            <a:r>
              <a:rPr lang="en-GB" sz="2000" dirty="0">
                <a:latin typeface="Arial"/>
                <a:ea typeface="DejaVu Sans"/>
              </a:rPr>
              <a:t>, </a:t>
            </a:r>
            <a:r>
              <a:rPr lang="en-GB" sz="2000" b="1" dirty="0">
                <a:latin typeface="Arial"/>
                <a:ea typeface="DejaVu Sans"/>
              </a:rPr>
              <a:t>electrons</a:t>
            </a:r>
            <a:r>
              <a:rPr lang="en-GB" sz="2000" dirty="0">
                <a:latin typeface="Arial"/>
                <a:ea typeface="DejaVu Sans"/>
              </a:rPr>
              <a:t>, protons, neutrons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686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532433" y="6417284"/>
            <a:ext cx="83210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719120" y="6381360"/>
            <a:ext cx="422360" cy="3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433" y="6568098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2984" y="6556367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5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678B0C5B-0325-92F2-15C1-FC6E583460EB}"/>
              </a:ext>
            </a:extLst>
          </p:cNvPr>
          <p:cNvSpPr/>
          <p:nvPr/>
        </p:nvSpPr>
        <p:spPr>
          <a:xfrm>
            <a:off x="149855" y="27789"/>
            <a:ext cx="9141480" cy="57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Introduction and motivation – </a:t>
            </a:r>
            <a:r>
              <a:rPr lang="en-GB" sz="2200" b="1" i="1" dirty="0">
                <a:solidFill>
                  <a:srgbClr val="7030A0"/>
                </a:solidFill>
                <a:latin typeface="Arial"/>
                <a:ea typeface="DejaVu Sans"/>
              </a:rPr>
              <a:t>Defects in semiconductors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89AD5-5F09-01A7-6F97-26EDBEB2E519}"/>
              </a:ext>
            </a:extLst>
          </p:cNvPr>
          <p:cNvSpPr txBox="1"/>
          <p:nvPr/>
        </p:nvSpPr>
        <p:spPr>
          <a:xfrm>
            <a:off x="562767" y="553956"/>
            <a:ext cx="77624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Well know point defects in Ge are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/>
              <a:t>Interstitial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/>
              <a:t>Vacancy, di- vacancy and multi-vacancy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/>
              <a:t>Doping, substitution and double substitution of external impurities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BCC945-6055-73DD-102C-31BB7F270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922" y="2075121"/>
            <a:ext cx="4389346" cy="20633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336E0B-D851-3359-DD53-CCBBED072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268" y="2075121"/>
            <a:ext cx="1938200" cy="2063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1D8F2-60B1-2099-A525-26E25298C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763" y="4181240"/>
            <a:ext cx="2054247" cy="20969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326377-A1B3-81D4-1D40-524B863B4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874" y="4277571"/>
            <a:ext cx="2330974" cy="19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0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647262" y="6443179"/>
            <a:ext cx="79683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77928" y="6453336"/>
            <a:ext cx="422360" cy="3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262" y="6454673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8012" y="6498378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6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CE6F96E4-FE50-0E65-C4C2-BC12AC82AE9A}"/>
              </a:ext>
            </a:extLst>
          </p:cNvPr>
          <p:cNvSpPr/>
          <p:nvPr/>
        </p:nvSpPr>
        <p:spPr>
          <a:xfrm>
            <a:off x="-99186" y="5091"/>
            <a:ext cx="9141480" cy="618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Computational background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708CDF94-9E0C-80C0-60BB-1A8AC0E1F049}"/>
              </a:ext>
            </a:extLst>
          </p:cNvPr>
          <p:cNvSpPr/>
          <p:nvPr/>
        </p:nvSpPr>
        <p:spPr>
          <a:xfrm>
            <a:off x="703364" y="836712"/>
            <a:ext cx="8317226" cy="48094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GB" sz="2400" b="1" dirty="0">
                <a:solidFill>
                  <a:srgbClr val="0070C0"/>
                </a:solidFill>
                <a:latin typeface="Times New Roman"/>
                <a:ea typeface="DejaVu Sans"/>
              </a:rPr>
              <a:t>Codes</a:t>
            </a:r>
            <a:endParaRPr sz="2400" b="1" dirty="0">
              <a:solidFill>
                <a:srgbClr val="0070C0"/>
              </a:solidFill>
            </a:endParaRPr>
          </a:p>
          <a:p>
            <a:pPr lvl="1" algn="just">
              <a:lnSpc>
                <a:spcPct val="100000"/>
              </a:lnSpc>
              <a:buFont typeface="Wingdings" charset="2"/>
              <a:buChar char=""/>
            </a:pPr>
            <a:r>
              <a:rPr lang="fr-FR" sz="2400" b="1" dirty="0">
                <a:latin typeface="Times New Roman"/>
              </a:rPr>
              <a:t>VASP and Quantum Espresso</a:t>
            </a:r>
            <a:endParaRPr sz="2400" b="1" dirty="0"/>
          </a:p>
          <a:p>
            <a:pPr algn="just">
              <a:lnSpc>
                <a:spcPct val="100000"/>
              </a:lnSpc>
            </a:pPr>
            <a:r>
              <a:rPr lang="en-GB" sz="2400" b="1" dirty="0">
                <a:solidFill>
                  <a:srgbClr val="0070C0"/>
                </a:solidFill>
                <a:latin typeface="Times New Roman"/>
                <a:ea typeface="DejaVu Sans"/>
              </a:rPr>
              <a:t>Pseudo potential</a:t>
            </a:r>
            <a:endParaRPr sz="2400" b="1" dirty="0">
              <a:solidFill>
                <a:srgbClr val="0070C0"/>
              </a:solidFill>
            </a:endParaRPr>
          </a:p>
          <a:p>
            <a:pPr lvl="1" algn="just">
              <a:lnSpc>
                <a:spcPct val="100000"/>
              </a:lnSpc>
              <a:buFont typeface="Wingdings" charset="2"/>
              <a:buChar char=""/>
            </a:pPr>
            <a:r>
              <a:rPr lang="en-GB" sz="2400" b="1" dirty="0">
                <a:latin typeface="Times New Roman"/>
              </a:rPr>
              <a:t>projector-augmented wave (PAW)</a:t>
            </a:r>
            <a:endParaRPr sz="2400" b="1" dirty="0"/>
          </a:p>
          <a:p>
            <a:pPr algn="just">
              <a:lnSpc>
                <a:spcPct val="100000"/>
              </a:lnSpc>
            </a:pPr>
            <a:r>
              <a:rPr lang="en-GB" sz="2400" b="1" dirty="0" err="1">
                <a:solidFill>
                  <a:srgbClr val="0070C0"/>
                </a:solidFill>
                <a:latin typeface="Times New Roman"/>
                <a:ea typeface="DejaVu Sans"/>
              </a:rPr>
              <a:t>Supercell</a:t>
            </a:r>
            <a:r>
              <a:rPr lang="en-GB" sz="2400" b="1" dirty="0">
                <a:solidFill>
                  <a:srgbClr val="0070C0"/>
                </a:solidFill>
                <a:latin typeface="Times New Roman"/>
                <a:ea typeface="DejaVu Sans"/>
              </a:rPr>
              <a:t> size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GB" sz="2400" b="1" dirty="0">
                <a:latin typeface="Times New Roman"/>
                <a:ea typeface="DejaVu Sans"/>
              </a:rPr>
              <a:t>64 atoms</a:t>
            </a:r>
          </a:p>
          <a:p>
            <a:pPr algn="just">
              <a:lnSpc>
                <a:spcPct val="100000"/>
              </a:lnSpc>
            </a:pPr>
            <a:r>
              <a:rPr lang="en-GB" sz="2400" b="1" dirty="0" err="1">
                <a:solidFill>
                  <a:srgbClr val="0070C0"/>
                </a:solidFill>
                <a:latin typeface="Times New Roman"/>
              </a:rPr>
              <a:t>Brilloiun</a:t>
            </a:r>
            <a:r>
              <a:rPr lang="en-GB" sz="2400" b="1" dirty="0">
                <a:solidFill>
                  <a:srgbClr val="0070C0"/>
                </a:solidFill>
                <a:latin typeface="Times New Roman"/>
              </a:rPr>
              <a:t> zone sampling</a:t>
            </a:r>
            <a:endParaRPr sz="2400" b="1" dirty="0">
              <a:solidFill>
                <a:srgbClr val="0070C0"/>
              </a:solidFill>
            </a:endParaRP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ZA" sz="2400" b="1" dirty="0">
                <a:latin typeface="Times New Roman"/>
                <a:ea typeface="DejaVu Sans"/>
              </a:rPr>
              <a:t>2x2x2 k-points were used  centred at gamma position</a:t>
            </a:r>
            <a:endParaRPr sz="2400" b="1" dirty="0"/>
          </a:p>
          <a:p>
            <a:pPr algn="just">
              <a:lnSpc>
                <a:spcPct val="100000"/>
              </a:lnSpc>
            </a:pPr>
            <a:r>
              <a:rPr lang="en-GB" sz="2400" b="1" dirty="0">
                <a:latin typeface="Times New Roman"/>
                <a:ea typeface="DejaVu Sans"/>
              </a:rPr>
              <a:t>Energy cut off  of 400 eV</a:t>
            </a:r>
            <a:endParaRPr sz="2400" b="1" dirty="0"/>
          </a:p>
          <a:p>
            <a:pPr algn="just">
              <a:lnSpc>
                <a:spcPct val="100000"/>
              </a:lnSpc>
            </a:pPr>
            <a:r>
              <a:rPr lang="en-GB" sz="2400" b="1" dirty="0">
                <a:solidFill>
                  <a:srgbClr val="0070C0"/>
                </a:solidFill>
                <a:latin typeface="Times New Roman"/>
                <a:ea typeface="DejaVu Sans"/>
              </a:rPr>
              <a:t>Defect-defect interactions</a:t>
            </a:r>
            <a:endParaRPr sz="2400" b="1" dirty="0">
              <a:solidFill>
                <a:srgbClr val="0070C0"/>
              </a:solidFill>
            </a:endParaRP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GB" sz="2400" dirty="0" err="1">
                <a:latin typeface="Times New Roman"/>
              </a:rPr>
              <a:t>Freysoldt</a:t>
            </a:r>
            <a:r>
              <a:rPr lang="en-GB" sz="2400" dirty="0">
                <a:latin typeface="Times New Roman"/>
              </a:rPr>
              <a:t>, </a:t>
            </a:r>
            <a:r>
              <a:rPr lang="en-GB" sz="2400" dirty="0" err="1">
                <a:latin typeface="Times New Roman"/>
              </a:rPr>
              <a:t>Neugebauer</a:t>
            </a:r>
            <a:r>
              <a:rPr lang="en-GB" sz="2400" dirty="0">
                <a:latin typeface="Times New Roman"/>
              </a:rPr>
              <a:t>, and Van de </a:t>
            </a:r>
            <a:r>
              <a:rPr lang="en-GB" sz="2400" dirty="0" err="1">
                <a:latin typeface="Times New Roman"/>
              </a:rPr>
              <a:t>Walle</a:t>
            </a:r>
            <a:r>
              <a:rPr lang="en-GB" sz="2400" dirty="0">
                <a:latin typeface="Times New Roman"/>
              </a:rPr>
              <a:t> scheme. 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ZA" sz="2400" dirty="0"/>
              <a:t>Extended </a:t>
            </a:r>
            <a:r>
              <a:rPr lang="en-ZA" sz="2400" dirty="0" err="1"/>
              <a:t>Freysoldt</a:t>
            </a:r>
            <a:r>
              <a:rPr lang="en-ZA" sz="2400" dirty="0"/>
              <a:t> correction scheme</a:t>
            </a:r>
            <a:r>
              <a:rPr lang="en-ZA" sz="2400" b="1" dirty="0"/>
              <a:t>.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26638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539552" y="6448659"/>
            <a:ext cx="81138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653422" y="6448659"/>
            <a:ext cx="422360" cy="3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552" y="6509939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1398" y="6518668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7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CE6F96E4-FE50-0E65-C4C2-BC12AC82AE9A}"/>
              </a:ext>
            </a:extLst>
          </p:cNvPr>
          <p:cNvSpPr/>
          <p:nvPr/>
        </p:nvSpPr>
        <p:spPr>
          <a:xfrm>
            <a:off x="-99186" y="5091"/>
            <a:ext cx="9141480" cy="618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Computational background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708CDF94-9E0C-80C0-60BB-1A8AC0E1F049}"/>
              </a:ext>
            </a:extLst>
          </p:cNvPr>
          <p:cNvSpPr/>
          <p:nvPr/>
        </p:nvSpPr>
        <p:spPr>
          <a:xfrm>
            <a:off x="747708" y="980728"/>
            <a:ext cx="7648584" cy="447700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en-GB" sz="2400" dirty="0">
                <a:solidFill>
                  <a:srgbClr val="0070C0"/>
                </a:solidFill>
                <a:latin typeface="Times New Roman"/>
                <a:ea typeface="DejaVu Sans"/>
              </a:rPr>
              <a:t>HSE</a:t>
            </a:r>
            <a:endParaRPr lang="en-GB" sz="2400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</a:pPr>
            <a:endParaRPr lang="en-US" sz="2400" dirty="0">
              <a:latin typeface="Times New Roman"/>
              <a:ea typeface="DejaVu Sans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/>
                <a:ea typeface="DejaVu Sans"/>
              </a:rPr>
              <a:t>All calculations were performed using the HSE06 hybrid functional with the PBE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Times New Roman"/>
              <a:ea typeface="DejaVu Sans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/>
                <a:ea typeface="DejaVu Sans"/>
              </a:rPr>
              <a:t>The HSE06 approach is a combination of the PBE and the non-local </a:t>
            </a:r>
            <a:r>
              <a:rPr lang="en-US" sz="2400" dirty="0" err="1">
                <a:latin typeface="Times New Roman"/>
                <a:ea typeface="DejaVu Sans"/>
              </a:rPr>
              <a:t>Fock</a:t>
            </a:r>
            <a:r>
              <a:rPr lang="en-US" sz="2400" dirty="0">
                <a:latin typeface="Times New Roman"/>
                <a:ea typeface="DejaVu Sans"/>
              </a:rPr>
              <a:t>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Times New Roman"/>
              <a:ea typeface="DejaVu Sans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/>
                <a:ea typeface="DejaVu Sans"/>
              </a:rPr>
              <a:t>In all calculations, a mixing parameter of 25% (fraction of exact Hartree-</a:t>
            </a:r>
            <a:r>
              <a:rPr lang="en-US" sz="2400" dirty="0" err="1">
                <a:latin typeface="Times New Roman"/>
                <a:ea typeface="DejaVu Sans"/>
              </a:rPr>
              <a:t>Fock</a:t>
            </a:r>
            <a:r>
              <a:rPr lang="en-US" sz="2400" dirty="0">
                <a:latin typeface="Times New Roman"/>
                <a:ea typeface="DejaVu Sans"/>
              </a:rPr>
              <a:t> exchange) and 0.2 A^−1 screening parameter were used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3098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539552" y="6470186"/>
            <a:ext cx="8194718" cy="1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734270" y="6470186"/>
            <a:ext cx="407210" cy="38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228" y="6525216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851" y="6574494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8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033785A1-2F5A-F4FC-2ED3-BA921C6F119E}"/>
              </a:ext>
            </a:extLst>
          </p:cNvPr>
          <p:cNvSpPr/>
          <p:nvPr/>
        </p:nvSpPr>
        <p:spPr>
          <a:xfrm>
            <a:off x="0" y="146584"/>
            <a:ext cx="9141480" cy="618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rgbClr val="7030A0"/>
                </a:solidFill>
                <a:latin typeface="Arial"/>
                <a:ea typeface="DejaVu Sans"/>
              </a:rPr>
              <a:t>Computational background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48BDC457-AB70-BE92-65E5-8B358DD485A2}"/>
              </a:ext>
            </a:extLst>
          </p:cNvPr>
          <p:cNvSpPr/>
          <p:nvPr/>
        </p:nvSpPr>
        <p:spPr>
          <a:xfrm>
            <a:off x="379800" y="851760"/>
            <a:ext cx="8456760" cy="48094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ZA" sz="2200" b="1" dirty="0">
                <a:solidFill>
                  <a:srgbClr val="0070C0"/>
                </a:solidFill>
                <a:latin typeface="Times New Roman"/>
                <a:ea typeface="DejaVu Sans"/>
              </a:rPr>
              <a:t>Formation energy calculation</a:t>
            </a:r>
            <a:endParaRPr sz="2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73DFC5-9542-355B-97BD-D123D1819913}"/>
                  </a:ext>
                </a:extLst>
              </p:cNvPr>
              <p:cNvSpPr/>
              <p:nvPr/>
            </p:nvSpPr>
            <p:spPr>
              <a:xfrm>
                <a:off x="699183" y="1377283"/>
                <a:ext cx="7875455" cy="10365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Z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ZA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sup>
                    </m:sSup>
                  </m:oMath>
                </a14:m>
                <a:r>
                  <a:rPr lang="en-ZA" sz="2400" b="1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ZA" sz="2400" b="1" i="1" dirty="0" err="1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d,q</a:t>
                </a:r>
                <a:r>
                  <a:rPr lang="en-ZA" sz="2400" b="1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) = E(</a:t>
                </a:r>
                <a:r>
                  <a:rPr lang="en-ZA" sz="2400" b="1" i="1" dirty="0" err="1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d,q</a:t>
                </a:r>
                <a:r>
                  <a:rPr lang="en-ZA" sz="2400" b="1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) - E(pristine) + </a:t>
                </a:r>
                <a14:m>
                  <m:oMath xmlns:m="http://schemas.openxmlformats.org/officeDocument/2006/math">
                    <m:r>
                      <a:rPr lang="en-ZA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Z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ZA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ZA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d>
                      </m:e>
                      <m:sub>
                        <m: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ZA" sz="2400" b="1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ZA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ZA" sz="2400" b="1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𝑽</m:t>
                        </m:r>
                      </m:sub>
                    </m:sSub>
                    <m:r>
                      <a:rPr lang="en-ZA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en-ZA" sz="2400" b="1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)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𝑪𝒐𝒓</m:t>
                        </m:r>
                      </m:sub>
                      <m:sup>
                        <m: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𝒒</m:t>
                        </m:r>
                      </m:sup>
                    </m:sSubSup>
                  </m:oMath>
                </a14:m>
                <a:endParaRPr lang="en-ZA" sz="2400" b="1" i="1" dirty="0">
                  <a:solidFill>
                    <a:schemeClr val="tx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73DFC5-9542-355B-97BD-D123D1819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83" y="1377283"/>
                <a:ext cx="7875455" cy="1036592"/>
              </a:xfrm>
              <a:prstGeom prst="rect">
                <a:avLst/>
              </a:prstGeom>
              <a:blipFill>
                <a:blip r:embed="rId3"/>
                <a:stretch>
                  <a:fillRect b="-4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0E5CA-A834-38E6-0ADA-C71AD7A8D78B}"/>
                  </a:ext>
                </a:extLst>
              </p:cNvPr>
              <p:cNvSpPr/>
              <p:nvPr/>
            </p:nvSpPr>
            <p:spPr>
              <a:xfrm>
                <a:off x="965640" y="2677861"/>
                <a:ext cx="6768752" cy="301004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ZA" sz="2200" b="1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ZA" sz="2200" b="1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ZA" sz="2200" b="1" dirty="0">
                    <a:solidFill>
                      <a:schemeClr val="tx1"/>
                    </a:solidFill>
                    <a:latin typeface="+mj-lt"/>
                  </a:rPr>
                  <a:t>Where: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ZA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2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ZA" sz="2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en-ZA" sz="2200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ZA" sz="2200" i="1" dirty="0" err="1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d,q</a:t>
                </a:r>
                <a:r>
                  <a:rPr lang="en-ZA" sz="2200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) is the formation energy of a defect d in charge state q.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ZA" sz="2200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E(</a:t>
                </a:r>
                <a:r>
                  <a:rPr lang="en-ZA" sz="2200" i="1" dirty="0" err="1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d,q</a:t>
                </a:r>
                <a:r>
                  <a:rPr lang="en-ZA" sz="2200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) is the total energy of a defect d in charge state q.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ZA" sz="2200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E(pristine) is the total energy of pristine </a:t>
                </a:r>
                <a:r>
                  <a:rPr lang="en-ZA" sz="2200" i="1" dirty="0" err="1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Ge</a:t>
                </a:r>
                <a:r>
                  <a:rPr lang="en-ZA" sz="2200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2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ZA" sz="2200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ZA" sz="2200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is the chemical potential of type </a:t>
                </a:r>
                <a:r>
                  <a:rPr lang="en-ZA" sz="2200" i="1" dirty="0" err="1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ith</a:t>
                </a:r>
                <a:r>
                  <a:rPr lang="en-ZA" sz="2200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atom.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200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ZA" sz="2200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ZA" sz="2200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is the valence band energy.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2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ZA" sz="2200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ZA" sz="2200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is the Fermi energy.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ZA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ZA" sz="2200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ZA" sz="2200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𝐶𝑜𝑟</m:t>
                        </m:r>
                      </m:sub>
                      <m:sup>
                        <m:r>
                          <a:rPr lang="en-ZA" sz="2200" b="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sup>
                    </m:sSubSup>
                  </m:oMath>
                </a14:m>
                <a:r>
                  <a:rPr lang="en-ZA" sz="2200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is the correction term.</a:t>
                </a:r>
              </a:p>
              <a:p>
                <a:endParaRPr lang="en-ZA" i="1" dirty="0">
                  <a:solidFill>
                    <a:schemeClr val="tx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  <a:p>
                <a:endParaRPr lang="en-ZA" b="1" i="1" dirty="0">
                  <a:solidFill>
                    <a:schemeClr val="tx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  <a:p>
                <a:pPr algn="ctr"/>
                <a:endParaRPr lang="en-ZA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endParaRPr lang="en-ZA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30E5CA-A834-38E6-0ADA-C71AD7A8D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40" y="2677861"/>
                <a:ext cx="6768752" cy="3010043"/>
              </a:xfrm>
              <a:prstGeom prst="rect">
                <a:avLst/>
              </a:prstGeom>
              <a:blipFill>
                <a:blip r:embed="rId4"/>
                <a:stretch>
                  <a:fillRect l="-1258" t="-10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2E3A853-E605-70ED-B9C0-BEEE390CF6BC}"/>
              </a:ext>
            </a:extLst>
          </p:cNvPr>
          <p:cNvSpPr txBox="1"/>
          <p:nvPr/>
        </p:nvSpPr>
        <p:spPr>
          <a:xfrm>
            <a:off x="8727901" y="157364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038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70977-9A27-9ED2-D78C-4D7AD29BADD7}"/>
              </a:ext>
            </a:extLst>
          </p:cNvPr>
          <p:cNvCxnSpPr>
            <a:cxnSpLocks/>
          </p:cNvCxnSpPr>
          <p:nvPr/>
        </p:nvCxnSpPr>
        <p:spPr>
          <a:xfrm>
            <a:off x="539552" y="6371104"/>
            <a:ext cx="8172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BB6993-14DF-3143-A134-E87F858D3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2872" r="9466" b="9125"/>
          <a:stretch/>
        </p:blipFill>
        <p:spPr bwMode="auto">
          <a:xfrm>
            <a:off x="8711838" y="6371104"/>
            <a:ext cx="407210" cy="38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F626BB39-834C-65F4-6F58-E64D2EAB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552" y="6562198"/>
            <a:ext cx="2097853" cy="273845"/>
          </a:xfrm>
        </p:spPr>
        <p:txBody>
          <a:bodyPr/>
          <a:lstStyle/>
          <a:p>
            <a:pPr defTabSz="685800"/>
            <a:fld id="{DBB2A60A-6954-4478-8D33-400806E9EA59}" type="datetime1">
              <a:rPr lang="en-GB" sz="2100">
                <a:solidFill>
                  <a:srgbClr val="000000">
                    <a:tint val="75000"/>
                  </a:srgbClr>
                </a:solidFill>
                <a:latin typeface="Gill Sans Nova"/>
              </a:rPr>
              <a:pPr defTabSz="685800"/>
              <a:t>21/11/2024</a:t>
            </a:fld>
            <a:endParaRPr lang="en-US" sz="2100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336EE21A-B567-E3F4-52F2-83CFF0E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3278" y="6574494"/>
            <a:ext cx="1543050" cy="273844"/>
          </a:xfrm>
        </p:spPr>
        <p:txBody>
          <a:bodyPr/>
          <a:lstStyle/>
          <a:p>
            <a:pPr marL="28575" defTabSz="685800">
              <a:lnSpc>
                <a:spcPts val="1223"/>
              </a:lnSpc>
            </a:pPr>
            <a:fld id="{81D60167-4931-47E6-BA6A-407CBD079E47}" type="slidenum">
              <a:rPr lang="en-US" sz="1800" spc="-19">
                <a:solidFill>
                  <a:srgbClr val="000000">
                    <a:tint val="75000"/>
                  </a:srgbClr>
                </a:solidFill>
                <a:latin typeface="Gill Sans Nova"/>
              </a:rPr>
              <a:pPr marL="28575" defTabSz="685800">
                <a:lnSpc>
                  <a:spcPts val="1223"/>
                </a:lnSpc>
              </a:pPr>
              <a:t>9</a:t>
            </a:fld>
            <a:endParaRPr lang="en-US" sz="1800" spc="-19" dirty="0">
              <a:solidFill>
                <a:srgbClr val="000000">
                  <a:tint val="75000"/>
                </a:srgbClr>
              </a:solidFill>
              <a:latin typeface="Gill Sans Nova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DE71C7DB-0F53-961E-A014-E70067C0C814}"/>
              </a:ext>
            </a:extLst>
          </p:cNvPr>
          <p:cNvSpPr/>
          <p:nvPr/>
        </p:nvSpPr>
        <p:spPr>
          <a:xfrm>
            <a:off x="0" y="146584"/>
            <a:ext cx="9141480" cy="618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dirty="0">
                <a:latin typeface="Arial"/>
                <a:ea typeface="DejaVu Sans"/>
              </a:rPr>
              <a:t>Computational background</a:t>
            </a:r>
            <a:endParaRPr dirty="0"/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49273F22-56D3-5727-E4F9-A2167B904688}"/>
              </a:ext>
            </a:extLst>
          </p:cNvPr>
          <p:cNvSpPr/>
          <p:nvPr/>
        </p:nvSpPr>
        <p:spPr>
          <a:xfrm>
            <a:off x="790320" y="851761"/>
            <a:ext cx="8046240" cy="21451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ZA" sz="2200" b="1" dirty="0">
                <a:solidFill>
                  <a:srgbClr val="0070C0"/>
                </a:solidFill>
                <a:latin typeface="Times New Roman"/>
                <a:ea typeface="DejaVu Sans"/>
              </a:rPr>
              <a:t>Charge state transition levels calculation:</a:t>
            </a:r>
          </a:p>
          <a:p>
            <a:pPr algn="just">
              <a:lnSpc>
                <a:spcPct val="100000"/>
              </a:lnSpc>
            </a:pPr>
            <a:endParaRPr lang="en-ZA" sz="2200" b="1" dirty="0">
              <a:solidFill>
                <a:srgbClr val="0070C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lang="en-ZA" sz="2200" b="1" dirty="0">
              <a:solidFill>
                <a:srgbClr val="0070C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lang="en-ZA" sz="2200" b="1" dirty="0">
              <a:solidFill>
                <a:srgbClr val="0070C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lang="en-ZA" sz="2200" b="1" dirty="0">
              <a:solidFill>
                <a:srgbClr val="0070C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lang="en-GB" sz="2200" b="1" dirty="0">
              <a:solidFill>
                <a:srgbClr val="0070C0"/>
              </a:solidFill>
              <a:latin typeface="Times New Roman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en-GB" sz="2200" b="1" dirty="0">
              <a:solidFill>
                <a:srgbClr val="0070C0"/>
              </a:solidFill>
              <a:latin typeface="Times New Roman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en-GB" sz="2200" b="1" dirty="0">
              <a:solidFill>
                <a:srgbClr val="0070C0"/>
              </a:solidFill>
              <a:latin typeface="Times New Roman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en-GB" sz="2200" b="1" dirty="0">
                <a:solidFill>
                  <a:srgbClr val="0070C0"/>
                </a:solidFill>
                <a:latin typeface="Times New Roman"/>
                <a:ea typeface="DejaVu Sans"/>
              </a:rPr>
              <a:t>Binding energy calculation: </a:t>
            </a:r>
            <a:endParaRPr sz="2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A27F7E-0DA3-CC19-71A1-0C5F03FA797F}"/>
                  </a:ext>
                </a:extLst>
              </p:cNvPr>
              <p:cNvSpPr/>
              <p:nvPr/>
            </p:nvSpPr>
            <p:spPr>
              <a:xfrm>
                <a:off x="971600" y="1638098"/>
                <a:ext cx="6919092" cy="115212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ZA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𝜺</m:t>
                    </m:r>
                    <m:r>
                      <a:rPr lang="en-ZA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  <m:r>
                      <a:rPr lang="en-ZA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𝒒</m:t>
                    </m:r>
                    <m:r>
                      <a:rPr lang="en-ZA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/</m:t>
                    </m:r>
                    <m:sSup>
                      <m:sSupPr>
                        <m:ctrlPr>
                          <a:rPr lang="en-Z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ZA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𝒒</m:t>
                        </m:r>
                      </m:e>
                      <m:sup>
                        <m:r>
                          <a:rPr lang="en-ZA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′</m:t>
                        </m:r>
                      </m:sup>
                    </m:sSup>
                    <m:r>
                      <a:rPr lang="en-ZA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)</m:t>
                    </m:r>
                    <m:r>
                      <a:rPr lang="en-ZA" sz="2400" b="1" i="1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ZA" sz="2400" b="1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Z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ZA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ZA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𝑭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ZA" sz="2400" b="1" i="1" dirty="0">
                            <a:solidFill>
                              <a:schemeClr val="tx1"/>
                            </a:solidFill>
                            <a:latin typeface="+mj-lt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ZA" sz="2400" b="1" i="1" dirty="0" err="1">
                            <a:solidFill>
                              <a:schemeClr val="tx1"/>
                            </a:solidFill>
                            <a:latin typeface="+mj-lt"/>
                            <a:ea typeface="Tahoma" pitchFamily="34" charset="0"/>
                            <a:cs typeface="Tahoma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ZA" sz="2400" b="1" i="1" dirty="0" err="1">
                            <a:solidFill>
                              <a:schemeClr val="tx1"/>
                            </a:solidFill>
                            <a:latin typeface="+mj-lt"/>
                            <a:ea typeface="Tahoma" pitchFamily="34" charset="0"/>
                            <a:cs typeface="Tahoma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ZA" sz="2400" b="1" i="1" dirty="0" err="1">
                            <a:solidFill>
                              <a:schemeClr val="tx1"/>
                            </a:solidFill>
                            <a:latin typeface="+mj-lt"/>
                            <a:ea typeface="Tahoma" pitchFamily="34" charset="0"/>
                            <a:cs typeface="Tahoma" pitchFamily="34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ZA" sz="2400" b="1" i="1" dirty="0">
                            <a:solidFill>
                              <a:schemeClr val="tx1"/>
                            </a:solidFill>
                            <a:latin typeface="+mj-lt"/>
                            <a:ea typeface="Tahoma" pitchFamily="34" charset="0"/>
                            <a:cs typeface="Tahoma" pitchFamily="34" charset="0"/>
                          </a:rPr>
                          <m:t>; </m:t>
                        </m:r>
                        <m:sSub>
                          <m:sSubPr>
                            <m:ctrlPr>
                              <a:rPr lang="en-ZA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sz="2400" b="1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ZA" sz="24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𝑭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ZA" sz="2400" b="1" i="1" dirty="0">
                            <a:solidFill>
                              <a:schemeClr val="tx1"/>
                            </a:solidFill>
                            <a:latin typeface="+mj-lt"/>
                            <a:ea typeface="Tahoma" pitchFamily="34" charset="0"/>
                            <a:cs typeface="Tahoma" pitchFamily="34" charset="0"/>
                          </a:rPr>
                          <m:t>=0) − </m:t>
                        </m:r>
                        <m:sSup>
                          <m:sSupPr>
                            <m:ctrlPr>
                              <a:rPr lang="en-Z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ZA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ZA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𝑭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ZA" sz="2400" b="1" i="1" dirty="0">
                            <a:solidFill>
                              <a:schemeClr val="tx1"/>
                            </a:solidFill>
                            <a:latin typeface="+mj-lt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ZA" sz="2400" b="1" i="1" dirty="0">
                            <a:solidFill>
                              <a:schemeClr val="tx1"/>
                            </a:solidFill>
                            <a:latin typeface="+mj-lt"/>
                            <a:ea typeface="Tahoma" pitchFamily="34" charset="0"/>
                            <a:cs typeface="Tahoma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ZA" sz="2400" b="1" i="1" dirty="0">
                            <a:solidFill>
                              <a:schemeClr val="tx1"/>
                            </a:solidFill>
                            <a:latin typeface="+mj-lt"/>
                            <a:ea typeface="Tahoma" pitchFamily="34" charset="0"/>
                            <a:cs typeface="Tahoma" pitchFamily="34" charset="0"/>
                          </a:rPr>
                          <m:t>, </m:t>
                        </m:r>
                        <m:sSup>
                          <m:sSupPr>
                            <m:ctrlPr>
                              <a:rPr lang="en-Z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ZA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ZA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ZA" sz="2400" b="1" i="1" dirty="0">
                            <a:solidFill>
                              <a:schemeClr val="tx1"/>
                            </a:solidFill>
                            <a:latin typeface="+mj-lt"/>
                            <a:ea typeface="Tahoma" pitchFamily="34" charset="0"/>
                            <a:cs typeface="Tahoma" pitchFamily="34" charset="0"/>
                          </a:rPr>
                          <m:t>; </m:t>
                        </m:r>
                        <m:sSub>
                          <m:sSubPr>
                            <m:ctrlPr>
                              <a:rPr lang="en-ZA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sz="2400" b="1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ZA" sz="24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𝑭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ZA" sz="2400" b="1" i="1" dirty="0">
                            <a:solidFill>
                              <a:schemeClr val="tx1"/>
                            </a:solidFill>
                            <a:latin typeface="+mj-lt"/>
                            <a:ea typeface="Tahoma" pitchFamily="34" charset="0"/>
                            <a:cs typeface="Tahoma" pitchFamily="34" charset="0"/>
                          </a:rPr>
                          <m:t>=0) </m:t>
                        </m:r>
                      </m:num>
                      <m:den>
                        <m:sSup>
                          <m:sSupPr>
                            <m:ctrlPr>
                              <a:rPr lang="en-ZA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ZA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ZA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ZA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−</m:t>
                        </m:r>
                        <m:r>
                          <a:rPr lang="en-ZA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𝒒</m:t>
                        </m:r>
                      </m:den>
                    </m:f>
                  </m:oMath>
                </a14:m>
                <a:endParaRPr lang="en-ZA" sz="2400" b="1" i="1" dirty="0">
                  <a:solidFill>
                    <a:schemeClr val="tx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A27F7E-0DA3-CC19-71A1-0C5F03FA7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638098"/>
                <a:ext cx="6919092" cy="1152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6F3061-AEAA-8104-4071-55CD650F1C72}"/>
                  </a:ext>
                </a:extLst>
              </p:cNvPr>
              <p:cNvSpPr/>
              <p:nvPr/>
            </p:nvSpPr>
            <p:spPr>
              <a:xfrm>
                <a:off x="845275" y="4113098"/>
                <a:ext cx="7560840" cy="103659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ZA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ZA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>
                        <m:r>
                          <a:rPr lang="en-ZA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𝒃𝒊𝒏𝒅𝒊𝒏𝒈</m:t>
                        </m:r>
                      </m:sub>
                    </m:sSub>
                  </m:oMath>
                </a14:m>
                <a:r>
                  <a:rPr lang="en-ZA" sz="2000" b="1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ZA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ZA" sz="2000" b="1" i="1" dirty="0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𝒊</m:t>
                        </m:r>
                      </m:sub>
                      <m:sup>
                        <m:r>
                          <a:rPr lang="en-ZA" sz="2000" b="1" i="1" dirty="0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ZA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SupPr>
                          <m:e>
                            <m:r>
                              <a:rPr lang="en-ZA" sz="2000" b="1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𝑬</m:t>
                            </m:r>
                          </m:e>
                          <m:sub/>
                          <m:sup>
                            <m:r>
                              <a:rPr lang="en-ZA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𝑭</m:t>
                            </m:r>
                          </m:sup>
                        </m:sSubSup>
                        <m:d>
                          <m:dPr>
                            <m:ctrlPr>
                              <a:rPr lang="en-ZA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ZA" sz="2000" b="1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𝒊𝒔𝒐𝒍𝒂𝒕𝒆𝒅</m:t>
                            </m:r>
                            <m:r>
                              <a:rPr lang="en-ZA" sz="2000" b="1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ZA" sz="2000" b="1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𝒅𝒆𝒇𝒆𝒄𝒕𝒔</m:t>
                            </m:r>
                          </m:e>
                        </m:d>
                        <m:r>
                          <a:rPr lang="en-ZA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𝒊</m:t>
                        </m:r>
                      </m:e>
                    </m:nary>
                    <m:r>
                      <a:rPr lang="en-ZA" sz="20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ZA" sz="2000" b="1" i="1" dirty="0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ZA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SupPr>
                      <m:e>
                        <m:r>
                          <a:rPr lang="en-ZA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  </m:t>
                        </m:r>
                        <m:r>
                          <a:rPr lang="en-ZA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𝑬</m:t>
                        </m:r>
                      </m:e>
                      <m:sub/>
                      <m:sup>
                        <m:r>
                          <a:rPr lang="en-ZA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𝑭</m:t>
                        </m:r>
                      </m:sup>
                    </m:sSubSup>
                  </m:oMath>
                </a14:m>
                <a:r>
                  <a:rPr lang="en-ZA" sz="2000" b="1" dirty="0">
                    <a:solidFill>
                      <a:schemeClr val="tx1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ZA" sz="2000" b="1" i="0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ZA" sz="20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𝒅𝒆𝒇𝒆𝒄𝒕</m:t>
                    </m:r>
                    <m:r>
                      <a:rPr lang="en-ZA" sz="20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ZA" sz="20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𝒄𝒐𝒎𝒑𝒍𝒆𝒙</m:t>
                    </m:r>
                    <m:r>
                      <a:rPr lang="en-ZA" sz="20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ZA" sz="2000" b="1" i="1" dirty="0">
                  <a:solidFill>
                    <a:schemeClr val="tx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6F3061-AEAA-8104-4071-55CD650F1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75" y="4113098"/>
                <a:ext cx="7560840" cy="1036592"/>
              </a:xfrm>
              <a:prstGeom prst="rect">
                <a:avLst/>
              </a:prstGeom>
              <a:blipFill>
                <a:blip r:embed="rId4"/>
                <a:stretch>
                  <a:fillRect t="-16279" b="-38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2A4C1F7-AEE8-9680-70DD-4B803B492B70}"/>
              </a:ext>
            </a:extLst>
          </p:cNvPr>
          <p:cNvSpPr txBox="1"/>
          <p:nvPr/>
        </p:nvSpPr>
        <p:spPr>
          <a:xfrm>
            <a:off x="8654459" y="18448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76091-179A-AF86-C3BD-EB4943EADB88}"/>
              </a:ext>
            </a:extLst>
          </p:cNvPr>
          <p:cNvSpPr txBox="1"/>
          <p:nvPr/>
        </p:nvSpPr>
        <p:spPr>
          <a:xfrm>
            <a:off x="8584227" y="42668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9519013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4945</TotalTime>
  <Words>2155</Words>
  <Application>Microsoft Office PowerPoint</Application>
  <PresentationFormat>On-screen Show (4:3)</PresentationFormat>
  <Paragraphs>257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 Math</vt:lpstr>
      <vt:lpstr>Gill Sans Nova</vt:lpstr>
      <vt:lpstr>Merriweather</vt:lpstr>
      <vt:lpstr>StarSymbol</vt:lpstr>
      <vt:lpstr>Tahoma</vt:lpstr>
      <vt:lpstr>Times New Roman</vt:lpstr>
      <vt:lpstr>Wingdings</vt:lpstr>
      <vt:lpstr>GradientVTI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Igumbor Emmanuel</dc:creator>
  <cp:lastModifiedBy>Igumbor Emmanuel</cp:lastModifiedBy>
  <cp:revision>256</cp:revision>
  <cp:lastPrinted>2016-10-05T14:19:43Z</cp:lastPrinted>
  <dcterms:modified xsi:type="dcterms:W3CDTF">2024-11-21T14:03:36Z</dcterms:modified>
</cp:coreProperties>
</file>