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0"/>
  </p:notesMasterIdLst>
  <p:sldIdLst>
    <p:sldId id="256" r:id="rId5"/>
    <p:sldId id="257" r:id="rId6"/>
    <p:sldId id="279" r:id="rId7"/>
    <p:sldId id="275" r:id="rId8"/>
    <p:sldId id="273" r:id="rId9"/>
    <p:sldId id="258" r:id="rId10"/>
    <p:sldId id="276" r:id="rId11"/>
    <p:sldId id="267" r:id="rId12"/>
    <p:sldId id="268" r:id="rId13"/>
    <p:sldId id="269" r:id="rId14"/>
    <p:sldId id="270" r:id="rId15"/>
    <p:sldId id="271" r:id="rId16"/>
    <p:sldId id="277" r:id="rId17"/>
    <p:sldId id="278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4"/>
  </p:normalViewPr>
  <p:slideViewPr>
    <p:cSldViewPr snapToGrid="0" snapToObjects="1">
      <p:cViewPr varScale="1">
        <p:scale>
          <a:sx n="89" d="100"/>
          <a:sy n="89" d="100"/>
        </p:scale>
        <p:origin x="12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eo naicker" userId="3491b4800840d011" providerId="LiveId" clId="{BFCB271B-31A6-4ED1-A738-C3D64AAD3106}"/>
    <pc:docChg chg="modSld">
      <pc:chgData name="emileo naicker" userId="3491b4800840d011" providerId="LiveId" clId="{BFCB271B-31A6-4ED1-A738-C3D64AAD3106}" dt="2024-11-21T13:13:36.123" v="7" actId="20577"/>
      <pc:docMkLst>
        <pc:docMk/>
      </pc:docMkLst>
      <pc:sldChg chg="modSp mod">
        <pc:chgData name="emileo naicker" userId="3491b4800840d011" providerId="LiveId" clId="{BFCB271B-31A6-4ED1-A738-C3D64AAD3106}" dt="2024-11-21T13:13:36.123" v="7" actId="20577"/>
        <pc:sldMkLst>
          <pc:docMk/>
          <pc:sldMk cId="1804879630" sldId="275"/>
        </pc:sldMkLst>
        <pc:spChg chg="mod">
          <ac:chgData name="emileo naicker" userId="3491b4800840d011" providerId="LiveId" clId="{BFCB271B-31A6-4ED1-A738-C3D64AAD3106}" dt="2024-11-21T13:13:32.029" v="6" actId="20577"/>
          <ac:spMkLst>
            <pc:docMk/>
            <pc:sldMk cId="1804879630" sldId="275"/>
            <ac:spMk id="14" creationId="{9AB0E765-C374-670F-9175-C0F3B207F729}"/>
          </ac:spMkLst>
        </pc:spChg>
        <pc:spChg chg="mod">
          <ac:chgData name="emileo naicker" userId="3491b4800840d011" providerId="LiveId" clId="{BFCB271B-31A6-4ED1-A738-C3D64AAD3106}" dt="2024-11-21T13:13:36.123" v="7" actId="20577"/>
          <ac:spMkLst>
            <pc:docMk/>
            <pc:sldMk cId="1804879630" sldId="275"/>
            <ac:spMk id="17" creationId="{153757BB-28D9-D8D7-BB52-7A4D34DFEB4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E1ABC-7DCC-4AE4-8273-312E03D8A329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4E53A-7F7A-49B6-B47E-2F982C21EA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990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04F4-732E-496A-AF6B-EE1F08D826DA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61D2-EF8D-2C4F-A5D7-B8BD080C6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0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45C2-6ADD-4179-963A-83A6B8A436A1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61D2-EF8D-2C4F-A5D7-B8BD080C6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73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7889-A067-487B-B2E2-C54EBD64A366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61D2-EF8D-2C4F-A5D7-B8BD080C6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7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B62A-4AAB-49F5-828C-3201B296ED44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61D2-EF8D-2C4F-A5D7-B8BD080C6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17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CE0C-6A54-450F-AC37-483C16803939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61D2-EF8D-2C4F-A5D7-B8BD080C6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71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51C1-35D8-4B6F-B877-E454B734C953}" type="datetime1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61D2-EF8D-2C4F-A5D7-B8BD080C6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48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DD510-B24F-49EF-B29F-E8E87EEA9D8E}" type="datetime1">
              <a:rPr lang="en-US" smtClean="0"/>
              <a:t>11/21/2024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61D2-EF8D-2C4F-A5D7-B8BD080C6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74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5B6D-CC6A-4114-BEC1-DBF3BA0ED7C4}" type="datetime1">
              <a:rPr lang="en-US" smtClean="0"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61D2-EF8D-2C4F-A5D7-B8BD080C6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67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66D9-A905-4997-9C01-4AC2FD4ABCE8}" type="datetime1">
              <a:rPr lang="en-US" smtClean="0"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61D2-EF8D-2C4F-A5D7-B8BD080C6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77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D6FA-A600-4518-AF53-E81BA5CE1D8B}" type="datetime1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61D2-EF8D-2C4F-A5D7-B8BD080C6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17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12D1-4DF7-453B-B322-85197A46F7F9}" type="datetime1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61D2-EF8D-2C4F-A5D7-B8BD080C6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16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2504F-54C3-42A2-A3B7-234C9EFD048F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3590" y="637540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94940" y="649160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961D2-EF8D-2C4F-A5D7-B8BD080C6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07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3F438-324E-3C4E-AFAB-8729748016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57533"/>
            <a:ext cx="7772400" cy="2387600"/>
          </a:xfrm>
        </p:spPr>
        <p:txBody>
          <a:bodyPr/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Pb-doped Bismuth Oxide Electrolyte Materials for Intermediate</a:t>
            </a:r>
            <a:r>
              <a:rPr lang="en-GB" sz="2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Temperature Solid Oxide Fuel Cells</a:t>
            </a:r>
            <a:r>
              <a:rPr lang="en-GB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b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b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075D19-4C29-AD4E-9E2B-0344A71769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2709" y="3726865"/>
            <a:ext cx="6858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Emileo Naicker</a:t>
            </a:r>
          </a:p>
          <a:p>
            <a:r>
              <a:rPr lang="en-US" dirty="0"/>
              <a:t>PhD student</a:t>
            </a:r>
          </a:p>
          <a:p>
            <a:r>
              <a:rPr lang="en-US" dirty="0"/>
              <a:t>Supervised by</a:t>
            </a:r>
          </a:p>
          <a:p>
            <a:r>
              <a:rPr lang="en-US" dirty="0"/>
              <a:t>Prof C. Billing and Prof DG. Billing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58FA0-0FF5-BD40-7083-33F51D21A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61D2-EF8D-2C4F-A5D7-B8BD080C6A17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 descr="A blue text with a ball&#10;&#10;Description automatically generated">
            <a:extLst>
              <a:ext uri="{FF2B5EF4-FFF2-40B4-BE49-F238E27FC236}">
                <a16:creationId xmlns:a16="http://schemas.microsoft.com/office/drawing/2014/main" id="{682DD073-2F96-53AA-6158-765B30213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64" y="5943630"/>
            <a:ext cx="2503477" cy="820993"/>
          </a:xfrm>
          <a:prstGeom prst="rect">
            <a:avLst/>
          </a:prstGeom>
        </p:spPr>
      </p:pic>
      <p:pic>
        <p:nvPicPr>
          <p:cNvPr id="10" name="Picture 9" descr="A logo of a college&#10;&#10;Description automatically generated">
            <a:extLst>
              <a:ext uri="{FF2B5EF4-FFF2-40B4-BE49-F238E27FC236}">
                <a16:creationId xmlns:a16="http://schemas.microsoft.com/office/drawing/2014/main" id="{3D3BF03B-3A80-2771-5617-F2EE6C904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1299" y="5660967"/>
            <a:ext cx="1004425" cy="110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80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6486AA-4F93-A5AF-58C4-B68D13259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aph showing a number of objects&#10;&#10;Description automatically generated with medium confidence">
            <a:extLst>
              <a:ext uri="{FF2B5EF4-FFF2-40B4-BE49-F238E27FC236}">
                <a16:creationId xmlns:a16="http://schemas.microsoft.com/office/drawing/2014/main" id="{2AB15D02-941B-11C0-DBB4-F95B0E085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376" y="214517"/>
            <a:ext cx="7797245" cy="58479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58FDBE-BCDB-E141-4012-D8DDA65BC90B}"/>
              </a:ext>
            </a:extLst>
          </p:cNvPr>
          <p:cNvSpPr txBox="1"/>
          <p:nvPr/>
        </p:nvSpPr>
        <p:spPr>
          <a:xfrm>
            <a:off x="3737072" y="5574984"/>
            <a:ext cx="2775815" cy="309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2 theta(degrees) </a:t>
            </a:r>
            <a:r>
              <a:rPr lang="el-GR" sz="1200" dirty="0"/>
              <a:t>λ</a:t>
            </a:r>
            <a:r>
              <a:rPr lang="en-US" sz="1200" dirty="0"/>
              <a:t>= 0.7288 </a:t>
            </a:r>
            <a:r>
              <a:rPr lang="en-GB" sz="1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Å</a:t>
            </a:r>
            <a:endParaRPr lang="en-GB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A7A562-258E-16CF-1C20-D66A58BDFD07}"/>
              </a:ext>
            </a:extLst>
          </p:cNvPr>
          <p:cNvSpPr txBox="1"/>
          <p:nvPr/>
        </p:nvSpPr>
        <p:spPr>
          <a:xfrm>
            <a:off x="1897810" y="324635"/>
            <a:ext cx="5348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750</a:t>
            </a:r>
            <a:r>
              <a:rPr lang="en-US" sz="2400" baseline="30000" dirty="0"/>
              <a:t>o</a:t>
            </a:r>
            <a:r>
              <a:rPr lang="en-US" sz="2400" dirty="0"/>
              <a:t>C Measurement </a:t>
            </a:r>
            <a:endParaRPr lang="en-GB" sz="240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6AB1F9D-EBFC-B767-7E7E-F82F2162B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61D2-EF8D-2C4F-A5D7-B8BD080C6A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94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62A912-03E2-6974-AC41-E58A9557C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showing a graph of a person's reaction&#10;&#10;Description automatically generated with medium confidence">
            <a:extLst>
              <a:ext uri="{FF2B5EF4-FFF2-40B4-BE49-F238E27FC236}">
                <a16:creationId xmlns:a16="http://schemas.microsoft.com/office/drawing/2014/main" id="{246B608E-46EA-37B9-CC03-9D0F92494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68" y="329270"/>
            <a:ext cx="7961204" cy="57178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970222-2CEA-ECD4-E808-5607DB33E39E}"/>
              </a:ext>
            </a:extLst>
          </p:cNvPr>
          <p:cNvSpPr txBox="1"/>
          <p:nvPr/>
        </p:nvSpPr>
        <p:spPr>
          <a:xfrm>
            <a:off x="1897810" y="324635"/>
            <a:ext cx="5348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775</a:t>
            </a:r>
            <a:r>
              <a:rPr lang="en-US" sz="2400" baseline="30000" dirty="0"/>
              <a:t>o</a:t>
            </a:r>
            <a:r>
              <a:rPr lang="en-US" sz="2400" dirty="0"/>
              <a:t>C Measurement 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98A6F0-F5FB-09C8-B927-18115C7185BA}"/>
              </a:ext>
            </a:extLst>
          </p:cNvPr>
          <p:cNvSpPr txBox="1"/>
          <p:nvPr/>
        </p:nvSpPr>
        <p:spPr>
          <a:xfrm>
            <a:off x="3737072" y="5574984"/>
            <a:ext cx="2775815" cy="309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2 theta(degrees) </a:t>
            </a:r>
            <a:r>
              <a:rPr lang="el-GR" sz="1200" dirty="0"/>
              <a:t>λ</a:t>
            </a:r>
            <a:r>
              <a:rPr lang="en-US" sz="1200" dirty="0"/>
              <a:t>= 0.7288 </a:t>
            </a:r>
            <a:r>
              <a:rPr lang="en-GB" sz="1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Å</a:t>
            </a:r>
            <a:endParaRPr lang="en-GB" sz="12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7590CF-6EBF-1A67-57EB-931BBFBDE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61D2-EF8D-2C4F-A5D7-B8BD080C6A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20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2E4991-3609-5C40-8250-86E996AC5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easuring tool with a round object&#10;&#10;Description automatically generated">
            <a:extLst>
              <a:ext uri="{FF2B5EF4-FFF2-40B4-BE49-F238E27FC236}">
                <a16:creationId xmlns:a16="http://schemas.microsoft.com/office/drawing/2014/main" id="{C5A2493A-E881-19CB-B4F6-360F6A0FEB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794" b="34407"/>
          <a:stretch/>
        </p:blipFill>
        <p:spPr>
          <a:xfrm>
            <a:off x="319357" y="1700443"/>
            <a:ext cx="4286968" cy="32414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8E28C4-3CB6-0BBE-3426-DA355EFBA3FC}"/>
              </a:ext>
            </a:extLst>
          </p:cNvPr>
          <p:cNvSpPr txBox="1"/>
          <p:nvPr/>
        </p:nvSpPr>
        <p:spPr>
          <a:xfrm>
            <a:off x="1544128" y="483079"/>
            <a:ext cx="6055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Pellet after measurement</a:t>
            </a:r>
            <a:endParaRPr lang="en-GB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860B42-DA53-514F-19E1-5A75E62DDE2E}"/>
              </a:ext>
            </a:extLst>
          </p:cNvPr>
          <p:cNvSpPr txBox="1"/>
          <p:nvPr/>
        </p:nvSpPr>
        <p:spPr>
          <a:xfrm>
            <a:off x="1111656" y="5389819"/>
            <a:ext cx="2458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Before 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0415B9-0A03-69E7-FE50-C1E17BDD9D08}"/>
              </a:ext>
            </a:extLst>
          </p:cNvPr>
          <p:cNvSpPr txBox="1"/>
          <p:nvPr/>
        </p:nvSpPr>
        <p:spPr>
          <a:xfrm>
            <a:off x="5871712" y="5407160"/>
            <a:ext cx="2458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After </a:t>
            </a:r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408AD88-CFF3-B73B-B3EE-81F0093DD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61D2-EF8D-2C4F-A5D7-B8BD080C6A17}" type="slidenum">
              <a:rPr lang="en-US" smtClean="0"/>
              <a:t>12</a:t>
            </a:fld>
            <a:endParaRPr lang="en-US"/>
          </a:p>
        </p:txBody>
      </p:sp>
      <p:pic>
        <p:nvPicPr>
          <p:cNvPr id="17" name="Picture 16" descr="A white and brown object on a black and silver surface&#10;&#10;Description automatically generated">
            <a:extLst>
              <a:ext uri="{FF2B5EF4-FFF2-40B4-BE49-F238E27FC236}">
                <a16:creationId xmlns:a16="http://schemas.microsoft.com/office/drawing/2014/main" id="{7C326DD1-16C8-7AAD-7E86-A1F1F71BF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6560" y="1700443"/>
            <a:ext cx="3499120" cy="324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7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4285B2-66F0-C1BB-6CB2-571FD600D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D34F9A8-9D19-7CC1-F479-D825ACE78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Conclusions and Future work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7511034-D76A-0E14-BD7E-903F3FC16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Pb works within a certain temperature range</a:t>
            </a:r>
          </a:p>
          <a:p>
            <a:r>
              <a:rPr lang="en-US" dirty="0"/>
              <a:t>At 750</a:t>
            </a:r>
            <a:r>
              <a:rPr lang="en-US" baseline="30000" dirty="0"/>
              <a:t>o</a:t>
            </a:r>
            <a:r>
              <a:rPr lang="en-US" dirty="0"/>
              <a:t>C lead starts to migrates from structure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Raman Spectroscopy on Pellets</a:t>
            </a:r>
          </a:p>
          <a:p>
            <a:r>
              <a:rPr lang="en-US" dirty="0"/>
              <a:t>Longer conductivity measurements at certain temperatures </a:t>
            </a:r>
          </a:p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2CAE9-6A50-255D-410B-3D01E3C6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61D2-EF8D-2C4F-A5D7-B8BD080C6A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05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2073EA-8D5E-EF17-3373-329FD2DA0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6511D72-B81A-C681-CA2E-6C6059145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Acknowledgements </a:t>
            </a:r>
            <a:endParaRPr lang="en-GB" dirty="0"/>
          </a:p>
        </p:txBody>
      </p:sp>
      <p:pic>
        <p:nvPicPr>
          <p:cNvPr id="3" name="Content Placeholder 2" descr="A red circle with a black background&#10;&#10;Description automatically generated">
            <a:extLst>
              <a:ext uri="{FF2B5EF4-FFF2-40B4-BE49-F238E27FC236}">
                <a16:creationId xmlns:a16="http://schemas.microsoft.com/office/drawing/2014/main" id="{2564AD14-EA68-9FFF-2883-5A7B5AA56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2733" y="4221177"/>
            <a:ext cx="3416240" cy="1571471"/>
          </a:xfrm>
        </p:spPr>
      </p:pic>
      <p:pic>
        <p:nvPicPr>
          <p:cNvPr id="5" name="Picture 4" descr="A blue text with a ball&#10;&#10;Description automatically generated">
            <a:extLst>
              <a:ext uri="{FF2B5EF4-FFF2-40B4-BE49-F238E27FC236}">
                <a16:creationId xmlns:a16="http://schemas.microsoft.com/office/drawing/2014/main" id="{EF61ECB0-0A4D-35A7-5B2E-AB90A4FD2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643" y="1835213"/>
            <a:ext cx="4090737" cy="1341521"/>
          </a:xfrm>
          <a:prstGeom prst="rect">
            <a:avLst/>
          </a:prstGeom>
        </p:spPr>
      </p:pic>
      <p:pic>
        <p:nvPicPr>
          <p:cNvPr id="7" name="Picture 6" descr="A logo with arrows pointing to the center of excellence&#10;&#10;Description automatically generated">
            <a:extLst>
              <a:ext uri="{FF2B5EF4-FFF2-40B4-BE49-F238E27FC236}">
                <a16:creationId xmlns:a16="http://schemas.microsoft.com/office/drawing/2014/main" id="{EFADFA74-2191-8436-E98A-291A59BC61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8596" y="1690689"/>
            <a:ext cx="3355402" cy="3442203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E350F18-2E78-C314-8FF4-DE9BD2891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61D2-EF8D-2C4F-A5D7-B8BD080C6A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58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09FF3D-C182-7FB0-7213-99C1F5EC5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5117EAE-532E-2EEB-23E7-6DB267EE5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61D2-EF8D-2C4F-A5D7-B8BD080C6A17}" type="slidenum">
              <a:rPr lang="en-US" smtClean="0"/>
              <a:t>15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AC11C90-1C8C-8B13-3742-ED05962FA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  <a:endParaRPr lang="en-GB" dirty="0"/>
          </a:p>
        </p:txBody>
      </p:sp>
      <p:pic>
        <p:nvPicPr>
          <p:cNvPr id="11" name="Content Placeholder 5" descr="Icon&#10;&#10;Description automatically generated">
            <a:extLst>
              <a:ext uri="{FF2B5EF4-FFF2-40B4-BE49-F238E27FC236}">
                <a16:creationId xmlns:a16="http://schemas.microsoft.com/office/drawing/2014/main" id="{D5E52EB9-7567-9224-A2A6-AC766184AE40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791" y="1521142"/>
            <a:ext cx="3594418" cy="35944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2E82232-E4E5-F1BF-50A9-05AAC1AEBA1D}"/>
              </a:ext>
            </a:extLst>
          </p:cNvPr>
          <p:cNvSpPr txBox="1"/>
          <p:nvPr/>
        </p:nvSpPr>
        <p:spPr>
          <a:xfrm>
            <a:off x="3030220" y="5598160"/>
            <a:ext cx="344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1833066@students.wits.ac.za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2102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A42D5-FC2C-FC47-9A1D-6CA4B2DA4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475F9-7A23-F041-8106-446B6A087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Importance of this research</a:t>
            </a:r>
          </a:p>
          <a:p>
            <a:r>
              <a:rPr lang="en-US" dirty="0"/>
              <a:t>Electrolyte and Dopants</a:t>
            </a:r>
          </a:p>
          <a:p>
            <a:r>
              <a:rPr lang="en-US" dirty="0"/>
              <a:t>Conductivity performance </a:t>
            </a:r>
          </a:p>
          <a:p>
            <a:r>
              <a:rPr lang="en-US" dirty="0"/>
              <a:t>Powder X-ray diffraction from Synchrotron (SSRL)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4F81C-6762-4F9D-BB52-60277B7AF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173788"/>
            <a:ext cx="2057400" cy="365125"/>
          </a:xfrm>
        </p:spPr>
        <p:txBody>
          <a:bodyPr/>
          <a:lstStyle/>
          <a:p>
            <a:fld id="{970961D2-EF8D-2C4F-A5D7-B8BD080C6A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64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AB5562-3AB1-2C75-E2F6-AF6C37CC7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16DE34-9ECB-482A-9DF6-F548417607AE}"/>
              </a:ext>
            </a:extLst>
          </p:cNvPr>
          <p:cNvSpPr>
            <a:spLocks noGrp="1"/>
          </p:cNvSpPr>
          <p:nvPr/>
        </p:nvSpPr>
        <p:spPr>
          <a:xfrm>
            <a:off x="6660939" y="1518911"/>
            <a:ext cx="2483061" cy="3855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b="1" dirty="0">
                <a:cs typeface="Adelle Sans Devanagari" panose="02000503000000020004" pitchFamily="2" charset="-78"/>
              </a:rPr>
              <a:t>Clean energy – environmentally friendly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cs typeface="Adelle Sans Devanagari" panose="02000503000000020004" pitchFamily="2" charset="-78"/>
              </a:rPr>
              <a:t>CO</a:t>
            </a:r>
            <a:r>
              <a:rPr lang="en-US" sz="1800" b="1" baseline="-25000" dirty="0">
                <a:cs typeface="Adelle Sans Devanagari" panose="02000503000000020004" pitchFamily="2" charset="-78"/>
              </a:rPr>
              <a:t>2</a:t>
            </a:r>
            <a:r>
              <a:rPr lang="en-US" sz="1800" b="1" dirty="0">
                <a:cs typeface="Adelle Sans Devanagari" panose="02000503000000020004" pitchFamily="2" charset="-78"/>
              </a:rPr>
              <a:t> production resulting in global warming – climate change</a:t>
            </a:r>
          </a:p>
          <a:p>
            <a:pPr marL="0" indent="0">
              <a:buNone/>
            </a:pPr>
            <a:endParaRPr lang="en-US" sz="1600" dirty="0">
              <a:latin typeface="Adelle Sans Devanagari" panose="02000503000000020004" pitchFamily="2" charset="-78"/>
              <a:cs typeface="Adelle Sans Devanagari" panose="02000503000000020004" pitchFamily="2" charset="-78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9A24767-EEE1-E199-3625-09CECDFA1272}"/>
              </a:ext>
            </a:extLst>
          </p:cNvPr>
          <p:cNvGrpSpPr/>
          <p:nvPr/>
        </p:nvGrpSpPr>
        <p:grpSpPr>
          <a:xfrm>
            <a:off x="0" y="923026"/>
            <a:ext cx="6650966" cy="4416063"/>
            <a:chOff x="338457" y="1289402"/>
            <a:chExt cx="5953010" cy="377082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6F36B4A-5E83-504A-AF79-8A7A8BE22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8457" y="1289402"/>
              <a:ext cx="5953010" cy="377082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AFD9E69-A2AD-F913-2EFF-79E6AB4C35A2}"/>
                </a:ext>
              </a:extLst>
            </p:cNvPr>
            <p:cNvSpPr/>
            <p:nvPr/>
          </p:nvSpPr>
          <p:spPr>
            <a:xfrm>
              <a:off x="572939" y="4007555"/>
              <a:ext cx="903112" cy="92568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44991C5-5D0D-97BA-5E11-B692BFFDA0A7}"/>
                </a:ext>
              </a:extLst>
            </p:cNvPr>
            <p:cNvSpPr/>
            <p:nvPr/>
          </p:nvSpPr>
          <p:spPr>
            <a:xfrm>
              <a:off x="5164666" y="3081866"/>
              <a:ext cx="903112" cy="92568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BE29DFB-CDA9-DA2B-875E-45D38484DE97}"/>
                </a:ext>
              </a:extLst>
            </p:cNvPr>
            <p:cNvSpPr/>
            <p:nvPr/>
          </p:nvSpPr>
          <p:spPr>
            <a:xfrm>
              <a:off x="572939" y="3098800"/>
              <a:ext cx="903112" cy="92568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1EF6AF7-5715-C9D4-FE76-975EF2357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61D2-EF8D-2C4F-A5D7-B8BD080C6A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52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62D101-A4CF-E78D-C7A3-F4CE430C3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ABA3665-BAAC-4AD7-621E-FAB5BC417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489" y="508519"/>
            <a:ext cx="4383511" cy="584021"/>
          </a:xfrm>
        </p:spPr>
        <p:txBody>
          <a:bodyPr>
            <a:normAutofit fontScale="90000"/>
          </a:bodyPr>
          <a:lstStyle/>
          <a:p>
            <a:r>
              <a:rPr lang="en-GB" sz="3100" dirty="0">
                <a:latin typeface="+mn-lt"/>
              </a:rPr>
              <a:t>Electrolyte</a:t>
            </a:r>
            <a:br>
              <a:rPr lang="en-GB" dirty="0"/>
            </a:b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C6F038-63A9-96CD-C734-69529F3747FF}"/>
              </a:ext>
            </a:extLst>
          </p:cNvPr>
          <p:cNvSpPr txBox="1"/>
          <p:nvPr/>
        </p:nvSpPr>
        <p:spPr>
          <a:xfrm>
            <a:off x="1016642" y="5710020"/>
            <a:ext cx="1669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help with conductivity  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A3D59F-FD2C-C646-DDA2-48E546DB28ED}"/>
              </a:ext>
            </a:extLst>
          </p:cNvPr>
          <p:cNvSpPr txBox="1"/>
          <p:nvPr/>
        </p:nvSpPr>
        <p:spPr>
          <a:xfrm>
            <a:off x="3996473" y="5746914"/>
            <a:ext cx="2126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help with stability of the </a:t>
            </a:r>
            <a:r>
              <a:rPr lang="en-US" dirty="0" err="1"/>
              <a:t>fcc</a:t>
            </a:r>
            <a:r>
              <a:rPr lang="en-US" dirty="0"/>
              <a:t> phase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B0E765-C374-670F-9175-C0F3B207F729}"/>
              </a:ext>
            </a:extLst>
          </p:cNvPr>
          <p:cNvSpPr txBox="1"/>
          <p:nvPr/>
        </p:nvSpPr>
        <p:spPr>
          <a:xfrm>
            <a:off x="6971251" y="5746196"/>
            <a:ext cx="1879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help with aging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F4A2EF-D3B4-05B6-EB16-43180F1C8E86}"/>
              </a:ext>
            </a:extLst>
          </p:cNvPr>
          <p:cNvSpPr txBox="1"/>
          <p:nvPr/>
        </p:nvSpPr>
        <p:spPr>
          <a:xfrm>
            <a:off x="188489" y="3583751"/>
            <a:ext cx="4647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Dopants</a:t>
            </a:r>
            <a:endParaRPr lang="en-GB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65578B-8323-1A28-1300-E1F0F4663CEB}"/>
              </a:ext>
            </a:extLst>
          </p:cNvPr>
          <p:cNvSpPr txBox="1"/>
          <p:nvPr/>
        </p:nvSpPr>
        <p:spPr>
          <a:xfrm>
            <a:off x="268448" y="964734"/>
            <a:ext cx="8581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cs typeface="Arial" panose="020B0604020202020204" pitchFamily="34" charset="0"/>
              </a:rPr>
              <a:t>B</a:t>
            </a:r>
            <a:r>
              <a:rPr lang="en-GB" sz="1800" dirty="0">
                <a:cs typeface="Arial" panose="020B0604020202020204" pitchFamily="34" charset="0"/>
              </a:rPr>
              <a:t>ismuth oxide as an electrolyte due to its extremely high conductivity in the face </a:t>
            </a:r>
            <a:r>
              <a:rPr lang="en-GB" sz="1800" dirty="0" err="1">
                <a:cs typeface="Arial" panose="020B0604020202020204" pitchFamily="34" charset="0"/>
              </a:rPr>
              <a:t>centered</a:t>
            </a:r>
            <a:r>
              <a:rPr lang="en-GB" sz="1800" dirty="0">
                <a:cs typeface="Arial" panose="020B0604020202020204" pitchFamily="34" charset="0"/>
              </a:rPr>
              <a:t> cubic (</a:t>
            </a:r>
            <a:r>
              <a:rPr lang="en-GB" sz="1800" dirty="0" err="1">
                <a:cs typeface="Arial" panose="020B0604020202020204" pitchFamily="34" charset="0"/>
              </a:rPr>
              <a:t>fcc</a:t>
            </a:r>
            <a:r>
              <a:rPr lang="en-GB" sz="1800" dirty="0">
                <a:cs typeface="Arial" panose="020B0604020202020204" pitchFamily="34" charset="0"/>
              </a:rPr>
              <a:t>) phase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cs typeface="Arial" panose="020B0604020202020204" pitchFamily="34" charset="0"/>
              </a:rPr>
              <a:t>Pure bismuth oxide is only stable in the </a:t>
            </a:r>
            <a:r>
              <a:rPr lang="en-GB" sz="1800" dirty="0" err="1">
                <a:cs typeface="Arial" panose="020B0604020202020204" pitchFamily="34" charset="0"/>
              </a:rPr>
              <a:t>fcc</a:t>
            </a:r>
            <a:r>
              <a:rPr lang="en-GB" sz="1800" dirty="0">
                <a:cs typeface="Arial" panose="020B0604020202020204" pitchFamily="34" charset="0"/>
              </a:rPr>
              <a:t> structure between 730-824</a:t>
            </a:r>
            <a:r>
              <a:rPr lang="en-GB" sz="1800" baseline="30000" dirty="0">
                <a:cs typeface="Arial" panose="020B0604020202020204" pitchFamily="34" charset="0"/>
              </a:rPr>
              <a:t>o</a:t>
            </a:r>
            <a:r>
              <a:rPr lang="en-GB" sz="1800" dirty="0">
                <a:cs typeface="Arial" panose="020B0604020202020204" pitchFamily="34" charset="0"/>
              </a:rPr>
              <a:t>C which is not optimal for the cell operation and longevity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3757BB-28D9-D8D7-BB52-7A4D34DFEB45}"/>
              </a:ext>
            </a:extLst>
          </p:cNvPr>
          <p:cNvSpPr txBox="1"/>
          <p:nvPr/>
        </p:nvSpPr>
        <p:spPr>
          <a:xfrm>
            <a:off x="268447" y="2345645"/>
            <a:ext cx="8795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/>
              <a:t>Aim</a:t>
            </a:r>
            <a:endParaRPr lang="en-US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This work aims to use a combination of yttrium and cerium to stabilise the </a:t>
            </a:r>
            <a:r>
              <a:rPr lang="en-GB" dirty="0" err="1"/>
              <a:t>fcc</a:t>
            </a:r>
            <a:r>
              <a:rPr lang="en-GB" dirty="0"/>
              <a:t> phase and lead to increase conductivity.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53C6941-CCA0-5B8A-C2E7-9C368ABBB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61D2-EF8D-2C4F-A5D7-B8BD080C6A17}" type="slidenum">
              <a:rPr lang="en-US" smtClean="0"/>
              <a:t>4</a:t>
            </a:fld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134230-9D50-41EA-FE03-DF05C7C45FFB}"/>
              </a:ext>
            </a:extLst>
          </p:cNvPr>
          <p:cNvSpPr txBox="1"/>
          <p:nvPr/>
        </p:nvSpPr>
        <p:spPr>
          <a:xfrm>
            <a:off x="570382" y="4297680"/>
            <a:ext cx="19945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Pb</a:t>
            </a:r>
            <a:endParaRPr lang="en-GB" sz="8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4F14F7-8F37-68EB-902D-F23D32ECD348}"/>
              </a:ext>
            </a:extLst>
          </p:cNvPr>
          <p:cNvSpPr txBox="1"/>
          <p:nvPr/>
        </p:nvSpPr>
        <p:spPr>
          <a:xfrm>
            <a:off x="3760622" y="4297680"/>
            <a:ext cx="19945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Y</a:t>
            </a:r>
            <a:endParaRPr lang="en-GB" sz="8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69FBFE-D7A1-DC21-53CA-24E4D778186A}"/>
              </a:ext>
            </a:extLst>
          </p:cNvPr>
          <p:cNvSpPr txBox="1"/>
          <p:nvPr/>
        </p:nvSpPr>
        <p:spPr>
          <a:xfrm>
            <a:off x="6855854" y="4297680"/>
            <a:ext cx="19945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Ce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1804879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F18864-C1A5-480B-4F1D-E5449DB4D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1E194E4-7B12-5944-7ECE-F27BCEA5E3FC}"/>
              </a:ext>
            </a:extLst>
          </p:cNvPr>
          <p:cNvCxnSpPr>
            <a:cxnSpLocks/>
          </p:cNvCxnSpPr>
          <p:nvPr/>
        </p:nvCxnSpPr>
        <p:spPr>
          <a:xfrm flipH="1" flipV="1">
            <a:off x="1764681" y="1991002"/>
            <a:ext cx="761070" cy="267629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A9ECF572-C5F7-44B6-9C32-E09AC9DD3773}"/>
              </a:ext>
            </a:extLst>
          </p:cNvPr>
          <p:cNvSpPr>
            <a:spLocks noGrp="1"/>
          </p:cNvSpPr>
          <p:nvPr/>
        </p:nvSpPr>
        <p:spPr>
          <a:xfrm>
            <a:off x="2927708" y="125052"/>
            <a:ext cx="6668219" cy="1249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ZA" sz="2500" b="0" dirty="0">
                <a:effectLst/>
                <a:latin typeface="+mn-lt"/>
                <a:cs typeface="Times New Roman" panose="02020603050405020304" pitchFamily="18" charset="0"/>
              </a:rPr>
              <a:t>Bismuth Oxide pellet synthesis and EIS measurement </a:t>
            </a:r>
          </a:p>
        </p:txBody>
      </p:sp>
      <p:pic>
        <p:nvPicPr>
          <p:cNvPr id="24" name="Picture 23" descr="A picture containing furniture, seat, table&#10;&#10;Description automatically generated">
            <a:extLst>
              <a:ext uri="{FF2B5EF4-FFF2-40B4-BE49-F238E27FC236}">
                <a16:creationId xmlns:a16="http://schemas.microsoft.com/office/drawing/2014/main" id="{0AF4E936-88D6-41A3-8C9E-5E398C1291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9"/>
          <a:stretch/>
        </p:blipFill>
        <p:spPr>
          <a:xfrm>
            <a:off x="-1220013" y="-4238"/>
            <a:ext cx="4635987" cy="42062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0D9CD14-5B55-4A32-85E3-91A8805916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" r="942" b="-2"/>
          <a:stretch/>
        </p:blipFill>
        <p:spPr>
          <a:xfrm>
            <a:off x="-1220012" y="4202012"/>
            <a:ext cx="4635987" cy="2660227"/>
          </a:xfrm>
          <a:prstGeom prst="rect">
            <a:avLst/>
          </a:prstGeom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1519AF99-978D-489A-8BDC-1D08120B7279}"/>
              </a:ext>
            </a:extLst>
          </p:cNvPr>
          <p:cNvSpPr>
            <a:spLocks noGrp="1"/>
          </p:cNvSpPr>
          <p:nvPr/>
        </p:nvSpPr>
        <p:spPr>
          <a:xfrm>
            <a:off x="3566160" y="1374181"/>
            <a:ext cx="5364479" cy="503677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sz="2600" u="sng" dirty="0">
                <a:effectLst/>
                <a:cs typeface="Times New Roman" panose="02020603050405020304" pitchFamily="18" charset="0"/>
              </a:rPr>
              <a:t>Synthesis</a:t>
            </a:r>
          </a:p>
          <a:p>
            <a:r>
              <a:rPr lang="en-ZA" sz="2600" dirty="0">
                <a:effectLst/>
                <a:cs typeface="Times New Roman" panose="02020603050405020304" pitchFamily="18" charset="0"/>
              </a:rPr>
              <a:t>Citrate gel method</a:t>
            </a:r>
          </a:p>
          <a:p>
            <a:r>
              <a:rPr lang="en-US" sz="2600" dirty="0">
                <a:effectLst/>
                <a:cs typeface="Times New Roman" panose="02020603050405020304" pitchFamily="18" charset="0"/>
              </a:rPr>
              <a:t>Mix correct stochiometric amounts to produce</a:t>
            </a:r>
          </a:p>
          <a:p>
            <a:pPr marL="0" indent="0">
              <a:buNone/>
            </a:pPr>
            <a:r>
              <a:rPr lang="en-US" sz="2600" dirty="0">
                <a:effectLst/>
                <a:cs typeface="Times New Roman" panose="02020603050405020304" pitchFamily="18" charset="0"/>
              </a:rPr>
              <a:t>     20Y10Ce10Pb and 20Y10Ce5Pb systems</a:t>
            </a:r>
          </a:p>
          <a:p>
            <a:r>
              <a:rPr lang="en-US" sz="2600" dirty="0">
                <a:effectLst/>
                <a:cs typeface="Times New Roman" panose="02020603050405020304" pitchFamily="18" charset="0"/>
              </a:rPr>
              <a:t>Bruker D2 Phaser instrument was used for initial phase identification </a:t>
            </a:r>
          </a:p>
          <a:p>
            <a:pPr marL="0" indent="0">
              <a:buNone/>
            </a:pPr>
            <a:endParaRPr lang="en-US" sz="2600" dirty="0">
              <a:effectLst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600" u="sng" dirty="0">
                <a:effectLst/>
                <a:cs typeface="Times New Roman" panose="02020603050405020304" pitchFamily="18" charset="0"/>
              </a:rPr>
              <a:t>Measurement</a:t>
            </a:r>
          </a:p>
          <a:p>
            <a:r>
              <a:rPr lang="en-US" sz="2600" dirty="0">
                <a:effectLst/>
                <a:cs typeface="Times New Roman" panose="02020603050405020304" pitchFamily="18" charset="0"/>
              </a:rPr>
              <a:t>uniaxial cold press at a constant pressure of 500 MPa with Poly Vinyl Alcohol</a:t>
            </a:r>
          </a:p>
          <a:p>
            <a:r>
              <a:rPr lang="en-US" sz="2600" dirty="0">
                <a:effectLst/>
                <a:cs typeface="Times New Roman" panose="02020603050405020304" pitchFamily="18" charset="0"/>
              </a:rPr>
              <a:t>Electrochemical impedance spectroscopy (EIS) was done using the MTZ-35 frequency with a 10mV amplitude</a:t>
            </a:r>
          </a:p>
          <a:p>
            <a:r>
              <a:rPr lang="en-US" sz="2600" dirty="0">
                <a:effectLst/>
                <a:cs typeface="Times New Roman" panose="02020603050405020304" pitchFamily="18" charset="0"/>
              </a:rPr>
              <a:t>EIS was done between 350 </a:t>
            </a:r>
            <a:r>
              <a:rPr lang="en-US" sz="2600" baseline="30000" dirty="0">
                <a:effectLst/>
                <a:cs typeface="Times New Roman" panose="02020603050405020304" pitchFamily="18" charset="0"/>
              </a:rPr>
              <a:t>°</a:t>
            </a:r>
            <a:r>
              <a:rPr lang="en-US" sz="2600" dirty="0">
                <a:effectLst/>
                <a:cs typeface="Times New Roman" panose="02020603050405020304" pitchFamily="18" charset="0"/>
              </a:rPr>
              <a:t>C to 750 </a:t>
            </a:r>
            <a:r>
              <a:rPr lang="en-US" sz="2600" baseline="30000" dirty="0">
                <a:effectLst/>
                <a:cs typeface="Times New Roman" panose="02020603050405020304" pitchFamily="18" charset="0"/>
              </a:rPr>
              <a:t>°</a:t>
            </a:r>
            <a:r>
              <a:rPr lang="en-US" sz="2600" dirty="0">
                <a:effectLst/>
                <a:cs typeface="Times New Roman" panose="02020603050405020304" pitchFamily="18" charset="0"/>
              </a:rPr>
              <a:t>C </a:t>
            </a:r>
          </a:p>
          <a:p>
            <a:endParaRPr lang="en-ZA" dirty="0"/>
          </a:p>
        </p:txBody>
      </p:sp>
      <p:sp>
        <p:nvSpPr>
          <p:cNvPr id="27" name="TextBox 9">
            <a:extLst>
              <a:ext uri="{FF2B5EF4-FFF2-40B4-BE49-F238E27FC236}">
                <a16:creationId xmlns:a16="http://schemas.microsoft.com/office/drawing/2014/main" id="{7710082C-5A19-4B2F-BF1F-31AE4F2EA3BB}"/>
              </a:ext>
            </a:extLst>
          </p:cNvPr>
          <p:cNvSpPr txBox="1"/>
          <p:nvPr/>
        </p:nvSpPr>
        <p:spPr>
          <a:xfrm>
            <a:off x="2247997" y="910167"/>
            <a:ext cx="1014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dirty="0">
                <a:solidFill>
                  <a:schemeClr val="bg1"/>
                </a:solidFill>
              </a:rPr>
              <a:t>Bismuth Oxide pellet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78BB716-B422-8712-373B-D3B0F42BA62E}"/>
              </a:ext>
            </a:extLst>
          </p:cNvPr>
          <p:cNvCxnSpPr/>
          <p:nvPr/>
        </p:nvCxnSpPr>
        <p:spPr>
          <a:xfrm flipH="1" flipV="1">
            <a:off x="1097981" y="750688"/>
            <a:ext cx="1213898" cy="448384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35FCB378-AAD2-18F7-B1B2-DB230EACD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61D2-EF8D-2C4F-A5D7-B8BD080C6A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71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D5B0-1401-E04B-A826-3799E64D7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84" y="140839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Arrhenius Plot and Conductivities</a:t>
            </a:r>
          </a:p>
        </p:txBody>
      </p:sp>
      <p:pic>
        <p:nvPicPr>
          <p:cNvPr id="4" name="Picture 3" descr="A graph of a temperature&#10;&#10;Description automatically generated">
            <a:extLst>
              <a:ext uri="{FF2B5EF4-FFF2-40B4-BE49-F238E27FC236}">
                <a16:creationId xmlns:a16="http://schemas.microsoft.com/office/drawing/2014/main" id="{11A1C5C6-EF53-745D-10BD-FC2FBC9611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3" y="1798607"/>
            <a:ext cx="5635205" cy="375680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346A952-0DE3-8D59-6C83-D3F35F3A7A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793929"/>
              </p:ext>
            </p:extLst>
          </p:nvPr>
        </p:nvGraphicFramePr>
        <p:xfrm>
          <a:off x="5902960" y="1798608"/>
          <a:ext cx="3128897" cy="37568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6077">
                  <a:extLst>
                    <a:ext uri="{9D8B030D-6E8A-4147-A177-3AD203B41FA5}">
                      <a16:colId xmlns:a16="http://schemas.microsoft.com/office/drawing/2014/main" val="4144436050"/>
                    </a:ext>
                  </a:extLst>
                </a:gridCol>
                <a:gridCol w="1006086">
                  <a:extLst>
                    <a:ext uri="{9D8B030D-6E8A-4147-A177-3AD203B41FA5}">
                      <a16:colId xmlns:a16="http://schemas.microsoft.com/office/drawing/2014/main" val="896845419"/>
                    </a:ext>
                  </a:extLst>
                </a:gridCol>
                <a:gridCol w="1006734">
                  <a:extLst>
                    <a:ext uri="{9D8B030D-6E8A-4147-A177-3AD203B41FA5}">
                      <a16:colId xmlns:a16="http://schemas.microsoft.com/office/drawing/2014/main" val="3444633526"/>
                    </a:ext>
                  </a:extLst>
                </a:gridCol>
              </a:tblGrid>
              <a:tr h="14080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50" b="0" kern="100" cap="all" dirty="0">
                          <a:effectLst/>
                          <a:latin typeface="+mn-lt"/>
                        </a:rPr>
                        <a:t>Temperature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50" b="0" kern="100" cap="all" dirty="0">
                          <a:effectLst/>
                          <a:latin typeface="+mn-lt"/>
                        </a:rPr>
                        <a:t>(</a:t>
                      </a:r>
                      <a:r>
                        <a:rPr lang="en-GB" sz="1150" b="0" kern="100" cap="all" baseline="30000" dirty="0">
                          <a:effectLst/>
                          <a:latin typeface="+mn-lt"/>
                        </a:rPr>
                        <a:t>o </a:t>
                      </a:r>
                      <a:r>
                        <a:rPr lang="en-GB" sz="1150" b="0" kern="100" cap="all" baseline="0" dirty="0">
                          <a:effectLst/>
                          <a:latin typeface="+mn-lt"/>
                        </a:rPr>
                        <a:t>C)</a:t>
                      </a:r>
                      <a:endParaRPr lang="en-GB" sz="1100" b="0" kern="100" dirty="0">
                        <a:effectLst/>
                        <a:latin typeface="+mn-lt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50" b="0" kern="100" cap="all" dirty="0">
                          <a:effectLst/>
                          <a:latin typeface="+mn-lt"/>
                        </a:rPr>
                        <a:t> </a:t>
                      </a:r>
                      <a:endParaRPr lang="en-GB" sz="1100" b="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50" b="0" kern="100" cap="all" dirty="0">
                          <a:effectLst/>
                          <a:latin typeface="+mn-lt"/>
                        </a:rPr>
                        <a:t>20Y10Ce10Pb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50" b="0" kern="100" cap="all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(S.cm</a:t>
                      </a:r>
                      <a:r>
                        <a:rPr lang="en-GB" sz="1150" b="0" kern="100" cap="all" baseline="300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GB" sz="1150" b="0" kern="100" cap="all" baseline="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100" b="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50" b="0" kern="100" cap="all" dirty="0">
                          <a:effectLst/>
                          <a:latin typeface="+mn-lt"/>
                        </a:rPr>
                        <a:t>20Y10Ce5Pb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00" cap="all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(S.cm</a:t>
                      </a:r>
                      <a:r>
                        <a:rPr lang="en-GB" sz="1100" b="0" kern="100" cap="all" baseline="300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GB" sz="1100" b="0" kern="100" cap="all" baseline="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050" b="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2318347"/>
                  </a:ext>
                </a:extLst>
              </a:tr>
              <a:tr h="4618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50" kern="100" cap="all" dirty="0">
                          <a:effectLst/>
                          <a:latin typeface="+mn-lt"/>
                        </a:rPr>
                        <a:t>350</a:t>
                      </a:r>
                      <a:endParaRPr lang="en-GB" sz="11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50" kern="100" dirty="0">
                          <a:effectLst/>
                          <a:latin typeface="+mn-lt"/>
                        </a:rPr>
                        <a:t>2.58E-06</a:t>
                      </a:r>
                      <a:endParaRPr lang="en-GB" sz="11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50" kern="100" dirty="0">
                          <a:effectLst/>
                          <a:latin typeface="+mn-lt"/>
                        </a:rPr>
                        <a:t>2.28E-06</a:t>
                      </a:r>
                      <a:endParaRPr lang="en-GB" sz="11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112457"/>
                  </a:ext>
                </a:extLst>
              </a:tr>
              <a:tr h="4816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50" kern="100" cap="all">
                          <a:effectLst/>
                          <a:latin typeface="+mn-lt"/>
                        </a:rPr>
                        <a:t>450</a:t>
                      </a:r>
                      <a:endParaRPr lang="en-GB" sz="11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50" kern="100">
                          <a:effectLst/>
                          <a:latin typeface="+mn-lt"/>
                        </a:rPr>
                        <a:t>0.0001</a:t>
                      </a:r>
                      <a:endParaRPr lang="en-GB" sz="11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50" kern="100" dirty="0">
                          <a:effectLst/>
                          <a:latin typeface="+mn-lt"/>
                        </a:rPr>
                        <a:t>7.97E-05</a:t>
                      </a:r>
                      <a:endParaRPr lang="en-GB" sz="11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4866679"/>
                  </a:ext>
                </a:extLst>
              </a:tr>
              <a:tr h="4618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50" kern="100" cap="all" dirty="0">
                          <a:effectLst/>
                          <a:latin typeface="+mn-lt"/>
                        </a:rPr>
                        <a:t>550</a:t>
                      </a:r>
                      <a:endParaRPr lang="en-GB" sz="11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50" kern="100" dirty="0">
                          <a:effectLst/>
                          <a:latin typeface="+mn-lt"/>
                        </a:rPr>
                        <a:t>0.002558</a:t>
                      </a:r>
                      <a:endParaRPr lang="en-GB" sz="11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50" kern="100" dirty="0">
                          <a:effectLst/>
                          <a:latin typeface="+mn-lt"/>
                        </a:rPr>
                        <a:t>0.002041</a:t>
                      </a:r>
                      <a:endParaRPr lang="en-GB" sz="11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0397857"/>
                  </a:ext>
                </a:extLst>
              </a:tr>
              <a:tr h="4816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50" kern="100" cap="all">
                          <a:effectLst/>
                          <a:latin typeface="+mn-lt"/>
                        </a:rPr>
                        <a:t>650</a:t>
                      </a:r>
                      <a:endParaRPr lang="en-GB" sz="11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50" kern="100">
                          <a:effectLst/>
                          <a:latin typeface="+mn-lt"/>
                        </a:rPr>
                        <a:t>0.022568</a:t>
                      </a:r>
                      <a:endParaRPr lang="en-GB" sz="11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50" kern="100">
                          <a:effectLst/>
                          <a:latin typeface="+mn-lt"/>
                        </a:rPr>
                        <a:t>0.018158</a:t>
                      </a:r>
                      <a:endParaRPr lang="en-GB" sz="11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3537411"/>
                  </a:ext>
                </a:extLst>
              </a:tr>
              <a:tr h="4618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50" kern="100" cap="all" dirty="0">
                          <a:effectLst/>
                          <a:latin typeface="+mn-lt"/>
                        </a:rPr>
                        <a:t>750</a:t>
                      </a:r>
                      <a:endParaRPr lang="en-GB" sz="11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50" kern="100">
                          <a:effectLst/>
                          <a:latin typeface="+mn-lt"/>
                        </a:rPr>
                        <a:t>0.096008</a:t>
                      </a:r>
                      <a:endParaRPr lang="en-GB" sz="11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50" kern="100" dirty="0">
                          <a:effectLst/>
                          <a:latin typeface="+mn-lt"/>
                        </a:rPr>
                        <a:t>0.07583</a:t>
                      </a:r>
                      <a:endParaRPr lang="en-GB" sz="11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7689803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8613C-6AC9-E71F-3596-EE0DE7EA0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61D2-EF8D-2C4F-A5D7-B8BD080C6A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69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7D1E28-2F9D-A8EE-764A-2D70A3B5F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695F69-7001-421E-98A8-E74156934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machine with a computer on a table&#10;&#10;Description automatically generated">
            <a:extLst>
              <a:ext uri="{FF2B5EF4-FFF2-40B4-BE49-F238E27FC236}">
                <a16:creationId xmlns:a16="http://schemas.microsoft.com/office/drawing/2014/main" id="{1A16BF99-7B92-A45C-A865-98809946F4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880" r="34620"/>
          <a:stretch/>
        </p:blipFill>
        <p:spPr>
          <a:xfrm>
            <a:off x="4572007" y="10"/>
            <a:ext cx="4571999" cy="6857990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76085B-693C-D03B-248F-211DC09FF407}"/>
              </a:ext>
            </a:extLst>
          </p:cNvPr>
          <p:cNvSpPr txBox="1"/>
          <p:nvPr/>
        </p:nvSpPr>
        <p:spPr>
          <a:xfrm>
            <a:off x="449863" y="5234320"/>
            <a:ext cx="5198489" cy="7522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br>
              <a:rPr lang="en-US"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2200" b="0" i="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Stanford Synchrotron Radiation Lightsource</a:t>
            </a:r>
            <a:endParaRPr lang="en-US" sz="2200" kern="12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A large building with lights at night&#10;&#10;Description automatically generated with medium confidence">
            <a:extLst>
              <a:ext uri="{FF2B5EF4-FFF2-40B4-BE49-F238E27FC236}">
                <a16:creationId xmlns:a16="http://schemas.microsoft.com/office/drawing/2014/main" id="{B40A194D-C670-6D89-07FF-5F4208CC66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164" r="19964" b="-3"/>
          <a:stretch/>
        </p:blipFill>
        <p:spPr>
          <a:xfrm>
            <a:off x="-4041" y="10"/>
            <a:ext cx="4627138" cy="5158840"/>
          </a:xfrm>
          <a:custGeom>
            <a:avLst/>
            <a:gdLst/>
            <a:ahLst/>
            <a:cxnLst/>
            <a:rect l="l" t="t" r="r" b="b"/>
            <a:pathLst>
              <a:path w="6096000" h="515885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4DF321F-95FF-AD43-4A47-FE040989B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61D2-EF8D-2C4F-A5D7-B8BD080C6A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55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1BFA46-6263-A4B5-F7FD-BFBAFE2AF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aph of a person's reaction&#10;&#10;Description automatically generated">
            <a:extLst>
              <a:ext uri="{FF2B5EF4-FFF2-40B4-BE49-F238E27FC236}">
                <a16:creationId xmlns:a16="http://schemas.microsoft.com/office/drawing/2014/main" id="{AF669909-EACF-67F7-144E-D54A63E60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37" y="191248"/>
            <a:ext cx="7554325" cy="56657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3B1D93-E32C-A691-D8BA-00911057270A}"/>
              </a:ext>
            </a:extLst>
          </p:cNvPr>
          <p:cNvSpPr txBox="1"/>
          <p:nvPr/>
        </p:nvSpPr>
        <p:spPr>
          <a:xfrm>
            <a:off x="3726612" y="5400136"/>
            <a:ext cx="26569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2 theta(degrees) </a:t>
            </a:r>
            <a:r>
              <a:rPr lang="el-GR" sz="1200" dirty="0"/>
              <a:t>λ</a:t>
            </a:r>
            <a:r>
              <a:rPr lang="en-US" sz="1200" dirty="0"/>
              <a:t>= 0.7288 </a:t>
            </a:r>
            <a:r>
              <a:rPr lang="en-GB" sz="1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Å</a:t>
            </a:r>
            <a:endParaRPr lang="en-GB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E2378C-AA3B-7DED-B6A0-8297E5A538BC}"/>
              </a:ext>
            </a:extLst>
          </p:cNvPr>
          <p:cNvSpPr txBox="1"/>
          <p:nvPr/>
        </p:nvSpPr>
        <p:spPr>
          <a:xfrm>
            <a:off x="1928003" y="5856646"/>
            <a:ext cx="5287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cs typeface="Arial" panose="020B0604020202020204" pitchFamily="34" charset="0"/>
              </a:rPr>
              <a:t>DIFFRAC.TOPAS software use for Rietveld Refinement using Bismuth yttrium oxide cubic (Fm-3m) structure</a:t>
            </a:r>
            <a:endParaRPr lang="en-GB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CE703D-3DED-AA63-4A6E-041B897E5232}"/>
              </a:ext>
            </a:extLst>
          </p:cNvPr>
          <p:cNvSpPr txBox="1"/>
          <p:nvPr/>
        </p:nvSpPr>
        <p:spPr>
          <a:xfrm>
            <a:off x="1936629" y="191248"/>
            <a:ext cx="5348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Room Temperature Measurement</a:t>
            </a:r>
            <a:endParaRPr lang="en-GB" sz="2400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8C38506-CD58-0DA1-F931-3249BA05F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61D2-EF8D-2C4F-A5D7-B8BD080C6A17}" type="slidenum">
              <a:rPr lang="en-US" smtClean="0"/>
              <a:t>8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055B630-97C9-3CEC-BA44-910529351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9970" y="1668939"/>
            <a:ext cx="1507791" cy="146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06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304AE8-D8CC-7010-4E38-A7A3FF897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65A2337-8FE2-84C9-7B64-E342D3B3C96C}"/>
              </a:ext>
            </a:extLst>
          </p:cNvPr>
          <p:cNvGrpSpPr/>
          <p:nvPr/>
        </p:nvGrpSpPr>
        <p:grpSpPr>
          <a:xfrm>
            <a:off x="543463" y="250162"/>
            <a:ext cx="8057072" cy="5969483"/>
            <a:chOff x="655607" y="526208"/>
            <a:chExt cx="7712015" cy="533975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11B667B-D61C-0DAD-98E5-540DEC73D911}"/>
                </a:ext>
              </a:extLst>
            </p:cNvPr>
            <p:cNvGrpSpPr/>
            <p:nvPr/>
          </p:nvGrpSpPr>
          <p:grpSpPr>
            <a:xfrm>
              <a:off x="655607" y="526208"/>
              <a:ext cx="7712015" cy="5339753"/>
              <a:chOff x="197489" y="0"/>
              <a:chExt cx="8946511" cy="6709883"/>
            </a:xfrm>
          </p:grpSpPr>
          <p:pic>
            <p:nvPicPr>
              <p:cNvPr id="3" name="Picture 2" descr="A graph of a normalized wave&#10;&#10;Description automatically generated with medium confidence">
                <a:extLst>
                  <a:ext uri="{FF2B5EF4-FFF2-40B4-BE49-F238E27FC236}">
                    <a16:creationId xmlns:a16="http://schemas.microsoft.com/office/drawing/2014/main" id="{61B5B813-182E-945B-D211-FBE577D6DF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489" y="0"/>
                <a:ext cx="8946511" cy="6709883"/>
              </a:xfrm>
              <a:prstGeom prst="rect">
                <a:avLst/>
              </a:prstGeom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43B6DB7-73B7-9299-390A-E6A00DF48E38}"/>
                  </a:ext>
                </a:extLst>
              </p:cNvPr>
              <p:cNvSpPr/>
              <p:nvPr/>
            </p:nvSpPr>
            <p:spPr>
              <a:xfrm>
                <a:off x="7297029" y="831715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EC28543-B593-B670-411F-F43FE2287705}"/>
                </a:ext>
              </a:extLst>
            </p:cNvPr>
            <p:cNvSpPr txBox="1"/>
            <p:nvPr/>
          </p:nvSpPr>
          <p:spPr>
            <a:xfrm>
              <a:off x="3588590" y="5400136"/>
              <a:ext cx="265693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2 theta(degrees) </a:t>
              </a:r>
              <a:r>
                <a:rPr lang="el-GR" sz="1200" dirty="0"/>
                <a:t>λ</a:t>
              </a:r>
              <a:r>
                <a:rPr lang="en-US" sz="1200" dirty="0"/>
                <a:t>= 0.7288 </a:t>
              </a:r>
              <a:r>
                <a:rPr lang="en-GB" sz="1200" dirty="0">
                  <a:effectLst/>
                  <a:latin typeface="Calibri" panose="020F0502020204030204" pitchFamily="34" charset="0"/>
                  <a:ea typeface="Aptos" panose="020B0004020202020204" pitchFamily="34" charset="0"/>
                </a:rPr>
                <a:t>Å</a:t>
              </a:r>
              <a:endParaRPr lang="en-GB" sz="1200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8EEA698-297C-B05E-6B1A-92F68F845479}"/>
              </a:ext>
            </a:extLst>
          </p:cNvPr>
          <p:cNvSpPr txBox="1"/>
          <p:nvPr/>
        </p:nvSpPr>
        <p:spPr>
          <a:xfrm>
            <a:off x="1628235" y="113850"/>
            <a:ext cx="5887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Variable Temperature measurement between 350</a:t>
            </a:r>
            <a:r>
              <a:rPr lang="en-US" sz="2400" baseline="30000" dirty="0"/>
              <a:t>o</a:t>
            </a:r>
            <a:r>
              <a:rPr lang="en-US" sz="2400" dirty="0"/>
              <a:t>C to 600</a:t>
            </a:r>
            <a:r>
              <a:rPr lang="en-US" sz="2400" baseline="30000" dirty="0"/>
              <a:t>o</a:t>
            </a:r>
            <a:r>
              <a:rPr lang="en-US" sz="2400" dirty="0"/>
              <a:t>C</a:t>
            </a:r>
            <a:endParaRPr lang="en-GB" sz="2400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6241722-9F57-98D9-AC0C-2C830F96A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39390" y="6492875"/>
            <a:ext cx="2057400" cy="365125"/>
          </a:xfrm>
        </p:spPr>
        <p:txBody>
          <a:bodyPr/>
          <a:lstStyle/>
          <a:p>
            <a:fld id="{970961D2-EF8D-2C4F-A5D7-B8BD080C6A1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70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684a9b1505941698220b187cc719224 xmlns="ab52491c-92e4-4722-b660-95655e5c05e8">
      <Terms xmlns="http://schemas.microsoft.com/office/infopath/2007/PartnerControls"/>
    </p684a9b1505941698220b187cc719224>
    <SeoKeywords xmlns="http://schemas.microsoft.com/sharepoint/v3" xsi:nil="true"/>
    <TaxCatchAll xmlns="ab52491c-92e4-4722-b660-95655e5c05e8"/>
    <SharedWithUsers xmlns="ab52491c-92e4-4722-b660-95655e5c05e8">
      <UserInfo>
        <DisplayName>Anniah Mupawose</DisplayName>
        <AccountId>1718</AccountId>
        <AccountType/>
      </UserInfo>
      <UserInfo>
        <DisplayName>Munyane Mophosho</DisplayName>
        <AccountId>2202</AccountId>
        <AccountType/>
      </UserInfo>
      <UserInfo>
        <DisplayName>Skye Adams</DisplayName>
        <AccountId>17549</AccountId>
        <AccountType/>
      </UserInfo>
      <UserInfo>
        <DisplayName>Sharon Moonsamy</DisplayName>
        <AccountId>1416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46FB06608F9D44A596B7F9D5067A89" ma:contentTypeVersion="11" ma:contentTypeDescription="Create a new document." ma:contentTypeScope="" ma:versionID="0f131cf0649ee10359fe07f6be651938">
  <xsd:schema xmlns:xsd="http://www.w3.org/2001/XMLSchema" xmlns:xs="http://www.w3.org/2001/XMLSchema" xmlns:p="http://schemas.microsoft.com/office/2006/metadata/properties" xmlns:ns1="http://schemas.microsoft.com/sharepoint/v3" xmlns:ns2="ab52491c-92e4-4722-b660-95655e5c05e8" targetNamespace="http://schemas.microsoft.com/office/2006/metadata/properties" ma:root="true" ma:fieldsID="665fc3741cadf3104cb2e8368b666018" ns1:_="" ns2:_="">
    <xsd:import namespace="http://schemas.microsoft.com/sharepoint/v3"/>
    <xsd:import namespace="ab52491c-92e4-4722-b660-95655e5c05e8"/>
    <xsd:element name="properties">
      <xsd:complexType>
        <xsd:sequence>
          <xsd:element name="documentManagement">
            <xsd:complexType>
              <xsd:all>
                <xsd:element ref="ns1:SeoKeywords" minOccurs="0"/>
                <xsd:element ref="ns2:p684a9b1505941698220b187cc719224" minOccurs="0"/>
                <xsd:element ref="ns2:TaxCatchAll" minOccurs="0"/>
                <xsd:element ref="ns2:TaxCatchAllLabel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SeoKeywords" ma:index="8" nillable="true" ma:displayName="Meta Keywords" ma:description="Meta Keywords" ma:hidden="true" ma:internalName="SeoKeywords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52491c-92e4-4722-b660-95655e5c05e8" elementFormDefault="qualified">
    <xsd:import namespace="http://schemas.microsoft.com/office/2006/documentManagement/types"/>
    <xsd:import namespace="http://schemas.microsoft.com/office/infopath/2007/PartnerControls"/>
    <xsd:element name="p684a9b1505941698220b187cc719224" ma:index="9" nillable="true" ma:taxonomy="true" ma:internalName="p684a9b1505941698220b187cc719224" ma:taxonomyFieldName="Managed_x0020_Metadata" ma:displayName="Managed Metadata" ma:indexed="true" ma:readOnly="false" ma:default="" ma:fieldId="{9684a9b1-5059-4169-8220-b187cc719224}" ma:sspId="2f1784de-5ea5-4191-a343-fd214c04c33f" ma:termSetId="d5b2bf6e-8c48-4433-aed5-e36e2ce6f9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92e08b0f-2340-4a60-95c7-59b5e64a7fef}" ma:internalName="TaxCatchAll" ma:showField="CatchAllData" ma:web="ab52491c-92e4-4722-b660-95655e5c05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92e08b0f-2340-4a60-95c7-59b5e64a7fef}" ma:internalName="TaxCatchAllLabel" ma:readOnly="true" ma:showField="CatchAllDataLabel" ma:web="ab52491c-92e4-4722-b660-95655e5c05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CE19F0-673C-430B-8CF9-787A6C2B08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6ECD2B-D9EA-44C5-91F2-9B97E1C2D37A}">
  <ds:schemaRefs>
    <ds:schemaRef ds:uri="http://schemas.microsoft.com/office/2006/metadata/properties"/>
    <ds:schemaRef ds:uri="http://schemas.microsoft.com/office/infopath/2007/PartnerControls"/>
    <ds:schemaRef ds:uri="ab52491c-92e4-4722-b660-95655e5c05e8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488C3A77-24B0-4D92-9F15-DF06B364D5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b52491c-92e4-4722-b660-95655e5c05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5469</TotalTime>
  <Words>394</Words>
  <Application>Microsoft Office PowerPoint</Application>
  <PresentationFormat>On-screen Show (4:3)</PresentationFormat>
  <Paragraphs>97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Adelle Sans Devanagari</vt:lpstr>
      <vt:lpstr>Aptos</vt:lpstr>
      <vt:lpstr>Arial</vt:lpstr>
      <vt:lpstr>Calibri</vt:lpstr>
      <vt:lpstr>Calibri Light</vt:lpstr>
      <vt:lpstr>Times New Roman</vt:lpstr>
      <vt:lpstr>Office Theme</vt:lpstr>
      <vt:lpstr>Pb-doped Bismuth Oxide Electrolyte Materials for Intermediate Temperature Solid Oxide Fuel Cells    </vt:lpstr>
      <vt:lpstr>Outline</vt:lpstr>
      <vt:lpstr>PowerPoint Presentation</vt:lpstr>
      <vt:lpstr>Electrolyte </vt:lpstr>
      <vt:lpstr>PowerPoint Presentation</vt:lpstr>
      <vt:lpstr>Arrhenius Plot and Conductivities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 and Future work</vt:lpstr>
      <vt:lpstr>Acknowledgements 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emileo naicker</cp:lastModifiedBy>
  <cp:revision>9</cp:revision>
  <dcterms:created xsi:type="dcterms:W3CDTF">2019-06-06T09:15:38Z</dcterms:created>
  <dcterms:modified xsi:type="dcterms:W3CDTF">2024-11-21T13:13:38Z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0x0101009046FB06608F9D44A596B7F9D5067A89</vt:lpwstr>
  </property>
  <property fmtid="{D5CDD505-2E9C-101B-9397-08002B2CF9AE}" pid="3" name="Managed Metadata">
    <vt:lpwstr/>
  </property>
</Properties>
</file>