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7" r:id="rId3"/>
    <p:sldId id="258" r:id="rId4"/>
    <p:sldId id="259" r:id="rId5"/>
    <p:sldId id="266" r:id="rId6"/>
    <p:sldId id="261" r:id="rId7"/>
    <p:sldId id="267" r:id="rId8"/>
    <p:sldId id="264" r:id="rId9"/>
    <p:sldId id="278" r:id="rId10"/>
    <p:sldId id="277" r:id="rId11"/>
    <p:sldId id="284" r:id="rId12"/>
    <p:sldId id="285" r:id="rId13"/>
    <p:sldId id="286" r:id="rId14"/>
    <p:sldId id="268" r:id="rId15"/>
    <p:sldId id="281" r:id="rId16"/>
    <p:sldId id="269" r:id="rId17"/>
    <p:sldId id="274" r:id="rId18"/>
    <p:sldId id="275" r:id="rId19"/>
    <p:sldId id="276" r:id="rId20"/>
    <p:sldId id="270" r:id="rId21"/>
    <p:sldId id="283" r:id="rId22"/>
    <p:sldId id="271" r:id="rId23"/>
    <p:sldId id="279" r:id="rId24"/>
    <p:sldId id="272" r:id="rId25"/>
    <p:sldId id="280" r:id="rId26"/>
    <p:sldId id="273"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4"/>
    <p:restoredTop sz="69204"/>
  </p:normalViewPr>
  <p:slideViewPr>
    <p:cSldViewPr snapToGrid="0">
      <p:cViewPr varScale="1">
        <p:scale>
          <a:sx n="85" d="100"/>
          <a:sy n="85" d="100"/>
        </p:scale>
        <p:origin x="1800" y="184"/>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27D78C-ACB2-544E-A21B-01E73BCC64D8}"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A3E5ACA2-A6F3-C241-B0C4-0F01A04996D8}">
      <dgm:prSet custT="1"/>
      <dgm:spPr>
        <a:solidFill>
          <a:schemeClr val="accent2">
            <a:lumMod val="75000"/>
          </a:schemeClr>
        </a:solidFill>
      </dgm:spPr>
      <dgm:t>
        <a:bodyPr/>
        <a:lstStyle/>
        <a:p>
          <a:r>
            <a:rPr lang="en-US" sz="1800" dirty="0" err="1">
              <a:latin typeface="Calibri" panose="020F0502020204030204" pitchFamily="34" charset="0"/>
              <a:cs typeface="Calibri" panose="020F0502020204030204" pitchFamily="34" charset="0"/>
            </a:rPr>
            <a:t>Owennetta</a:t>
          </a:r>
          <a:endParaRPr lang="en-ZA" sz="1800" dirty="0">
            <a:latin typeface="Calibri" panose="020F0502020204030204" pitchFamily="34" charset="0"/>
            <a:cs typeface="Calibri" panose="020F0502020204030204" pitchFamily="34" charset="0"/>
          </a:endParaRPr>
        </a:p>
      </dgm:t>
    </dgm:pt>
    <dgm:pt modelId="{3B075A06-341A-7B49-B13F-D662D9ECE35E}" type="parTrans" cxnId="{7B7689A7-71AC-674F-BD73-659BC623A938}">
      <dgm:prSet/>
      <dgm:spPr/>
      <dgm:t>
        <a:bodyPr/>
        <a:lstStyle/>
        <a:p>
          <a:endParaRPr lang="en-GB"/>
        </a:p>
      </dgm:t>
    </dgm:pt>
    <dgm:pt modelId="{1C9FA51D-C5C8-F243-ADC7-6F451CCB91B4}" type="sibTrans" cxnId="{7B7689A7-71AC-674F-BD73-659BC623A938}">
      <dgm:prSet/>
      <dgm:spPr/>
      <dgm:t>
        <a:bodyPr/>
        <a:lstStyle/>
        <a:p>
          <a:endParaRPr lang="en-GB"/>
        </a:p>
      </dgm:t>
    </dgm:pt>
    <dgm:pt modelId="{B021AE9C-7CFE-6B44-BBEA-961897E2A119}">
      <dgm:prSet custT="1"/>
      <dgm:spPr>
        <a:solidFill>
          <a:schemeClr val="accent2">
            <a:lumMod val="60000"/>
            <a:lumOff val="40000"/>
          </a:schemeClr>
        </a:solidFill>
      </dgm:spPr>
      <dgm:t>
        <a:bodyPr/>
        <a:lstStyle/>
        <a:p>
          <a:r>
            <a:rPr lang="en-US" sz="1800" dirty="0">
              <a:latin typeface="Calibri" panose="020F0502020204030204" pitchFamily="34" charset="0"/>
              <a:cs typeface="Calibri" panose="020F0502020204030204" pitchFamily="34" charset="0"/>
            </a:rPr>
            <a:t>Single age/size class</a:t>
          </a:r>
          <a:endParaRPr lang="en-ZA" sz="1800" dirty="0">
            <a:latin typeface="Calibri" panose="020F0502020204030204" pitchFamily="34" charset="0"/>
            <a:cs typeface="Calibri" panose="020F0502020204030204" pitchFamily="34" charset="0"/>
          </a:endParaRPr>
        </a:p>
      </dgm:t>
    </dgm:pt>
    <dgm:pt modelId="{5FB54D91-992A-3840-969E-254F2BEF0571}" type="parTrans" cxnId="{ADDBBBC4-564E-3E43-B37A-E7499477B759}">
      <dgm:prSet/>
      <dgm:spPr/>
      <dgm:t>
        <a:bodyPr/>
        <a:lstStyle/>
        <a:p>
          <a:endParaRPr lang="en-GB"/>
        </a:p>
      </dgm:t>
    </dgm:pt>
    <dgm:pt modelId="{B341BAF2-FA42-A341-87AB-7E15153D5871}" type="sibTrans" cxnId="{ADDBBBC4-564E-3E43-B37A-E7499477B759}">
      <dgm:prSet/>
      <dgm:spPr/>
      <dgm:t>
        <a:bodyPr/>
        <a:lstStyle/>
        <a:p>
          <a:endParaRPr lang="en-GB"/>
        </a:p>
      </dgm:t>
    </dgm:pt>
    <dgm:pt modelId="{6F9E262A-BCB4-B54F-AB08-352F4B746C61}">
      <dgm:prSet custT="1"/>
      <dgm:spPr>
        <a:solidFill>
          <a:schemeClr val="accent2">
            <a:lumMod val="75000"/>
          </a:schemeClr>
        </a:solidFill>
      </dgm:spPr>
      <dgm:t>
        <a:bodyPr/>
        <a:lstStyle/>
        <a:p>
          <a:r>
            <a:rPr lang="en-US" sz="1800" dirty="0">
              <a:latin typeface="Calibri" panose="020F0502020204030204" pitchFamily="34" charset="0"/>
              <a:cs typeface="Calibri" panose="020F0502020204030204" pitchFamily="34" charset="0"/>
            </a:rPr>
            <a:t>31 individuals </a:t>
          </a:r>
          <a:endParaRPr lang="en-ZA" sz="1800" dirty="0">
            <a:latin typeface="Calibri" panose="020F0502020204030204" pitchFamily="34" charset="0"/>
            <a:cs typeface="Calibri" panose="020F0502020204030204" pitchFamily="34" charset="0"/>
          </a:endParaRPr>
        </a:p>
      </dgm:t>
    </dgm:pt>
    <dgm:pt modelId="{D6F61B6A-02B5-3B49-98AF-64A378F64832}" type="parTrans" cxnId="{728AD1C6-4360-B942-B033-17AF7B71A8DC}">
      <dgm:prSet/>
      <dgm:spPr/>
      <dgm:t>
        <a:bodyPr/>
        <a:lstStyle/>
        <a:p>
          <a:endParaRPr lang="en-GB"/>
        </a:p>
      </dgm:t>
    </dgm:pt>
    <dgm:pt modelId="{FFE2F65C-2DA4-5D47-8167-76720172F245}" type="sibTrans" cxnId="{728AD1C6-4360-B942-B033-17AF7B71A8DC}">
      <dgm:prSet/>
      <dgm:spPr/>
      <dgm:t>
        <a:bodyPr/>
        <a:lstStyle/>
        <a:p>
          <a:endParaRPr lang="en-GB"/>
        </a:p>
      </dgm:t>
    </dgm:pt>
    <dgm:pt modelId="{F9CF19FB-6D14-D94C-836B-8525D147CB49}">
      <dgm:prSet custT="1"/>
      <dgm:spPr>
        <a:solidFill>
          <a:schemeClr val="accent2">
            <a:lumMod val="60000"/>
            <a:lumOff val="40000"/>
          </a:schemeClr>
        </a:solidFill>
      </dgm:spPr>
      <dgm:t>
        <a:bodyPr/>
        <a:lstStyle/>
        <a:p>
          <a:r>
            <a:rPr lang="en-US" sz="1800" dirty="0"/>
            <a:t>Predator or </a:t>
          </a:r>
          <a:r>
            <a:rPr lang="en-US" sz="1800" dirty="0" err="1"/>
            <a:t>behavioural</a:t>
          </a:r>
          <a:r>
            <a:rPr lang="en-US" sz="1800" dirty="0"/>
            <a:t> aggregation ? </a:t>
          </a:r>
          <a:endParaRPr lang="en-ZA" sz="1800" dirty="0"/>
        </a:p>
      </dgm:t>
    </dgm:pt>
    <dgm:pt modelId="{0FAC3CF1-8486-7249-89CD-0F4B83E74B8E}" type="parTrans" cxnId="{57F4E667-1C55-D843-8D5A-FE995BC2EA53}">
      <dgm:prSet/>
      <dgm:spPr/>
      <dgm:t>
        <a:bodyPr/>
        <a:lstStyle/>
        <a:p>
          <a:endParaRPr lang="en-GB"/>
        </a:p>
      </dgm:t>
    </dgm:pt>
    <dgm:pt modelId="{BF2956CB-CE8F-B648-B4C1-59EE70B7F71C}" type="sibTrans" cxnId="{57F4E667-1C55-D843-8D5A-FE995BC2EA53}">
      <dgm:prSet/>
      <dgm:spPr/>
      <dgm:t>
        <a:bodyPr/>
        <a:lstStyle/>
        <a:p>
          <a:endParaRPr lang="en-GB"/>
        </a:p>
      </dgm:t>
    </dgm:pt>
    <dgm:pt modelId="{728AD657-346A-2543-985C-E4866C512C7D}">
      <dgm:prSet custT="1"/>
      <dgm:spPr>
        <a:solidFill>
          <a:schemeClr val="accent2">
            <a:lumMod val="75000"/>
          </a:schemeClr>
        </a:solidFill>
      </dgm:spPr>
      <dgm:t>
        <a:bodyPr/>
        <a:lstStyle/>
        <a:p>
          <a:r>
            <a:rPr lang="en-US" sz="1800" dirty="0"/>
            <a:t>Evidence for a </a:t>
          </a:r>
          <a:r>
            <a:rPr lang="en-US" sz="1800" dirty="0" err="1"/>
            <a:t>behaviourally</a:t>
          </a:r>
          <a:r>
            <a:rPr lang="en-US" sz="1800" dirty="0"/>
            <a:t> driven aggregation for bonebed SAM-PK-K11289 specimen is the strongest</a:t>
          </a:r>
          <a:endParaRPr lang="en-ZA" sz="1800" dirty="0"/>
        </a:p>
      </dgm:t>
    </dgm:pt>
    <dgm:pt modelId="{03FAE893-9C40-7D40-B9DE-E90BB91C55A2}" type="parTrans" cxnId="{ED9A32AE-3C21-D94A-879A-8B0D48E6FC74}">
      <dgm:prSet/>
      <dgm:spPr/>
      <dgm:t>
        <a:bodyPr/>
        <a:lstStyle/>
        <a:p>
          <a:endParaRPr lang="en-GB"/>
        </a:p>
      </dgm:t>
    </dgm:pt>
    <dgm:pt modelId="{BDEC7C0E-1C45-D941-8095-DECD12A9D4F9}" type="sibTrans" cxnId="{ED9A32AE-3C21-D94A-879A-8B0D48E6FC74}">
      <dgm:prSet/>
      <dgm:spPr/>
      <dgm:t>
        <a:bodyPr/>
        <a:lstStyle/>
        <a:p>
          <a:endParaRPr lang="en-GB"/>
        </a:p>
      </dgm:t>
    </dgm:pt>
    <dgm:pt modelId="{8B88101C-6716-2946-9F70-C281769AD47F}" type="pres">
      <dgm:prSet presAssocID="{E927D78C-ACB2-544E-A21B-01E73BCC64D8}" presName="CompostProcess" presStyleCnt="0">
        <dgm:presLayoutVars>
          <dgm:dir/>
          <dgm:resizeHandles val="exact"/>
        </dgm:presLayoutVars>
      </dgm:prSet>
      <dgm:spPr/>
    </dgm:pt>
    <dgm:pt modelId="{4D7417B7-F945-C544-8526-34FBE16CD9A1}" type="pres">
      <dgm:prSet presAssocID="{E927D78C-ACB2-544E-A21B-01E73BCC64D8}" presName="arrow" presStyleLbl="bgShp" presStyleIdx="0" presStyleCnt="1"/>
      <dgm:spPr>
        <a:solidFill>
          <a:schemeClr val="accent2">
            <a:lumMod val="50000"/>
          </a:schemeClr>
        </a:solidFill>
      </dgm:spPr>
    </dgm:pt>
    <dgm:pt modelId="{AE152779-D75F-524C-AF43-DC177D28542A}" type="pres">
      <dgm:prSet presAssocID="{E927D78C-ACB2-544E-A21B-01E73BCC64D8}" presName="linearProcess" presStyleCnt="0"/>
      <dgm:spPr/>
    </dgm:pt>
    <dgm:pt modelId="{11942290-C78E-6847-9D12-A48CDC739103}" type="pres">
      <dgm:prSet presAssocID="{A3E5ACA2-A6F3-C241-B0C4-0F01A04996D8}" presName="textNode" presStyleLbl="node1" presStyleIdx="0" presStyleCnt="5">
        <dgm:presLayoutVars>
          <dgm:bulletEnabled val="1"/>
        </dgm:presLayoutVars>
      </dgm:prSet>
      <dgm:spPr/>
    </dgm:pt>
    <dgm:pt modelId="{933E7E0A-D0CB-A448-9F87-B1C60E37E5D1}" type="pres">
      <dgm:prSet presAssocID="{1C9FA51D-C5C8-F243-ADC7-6F451CCB91B4}" presName="sibTrans" presStyleCnt="0"/>
      <dgm:spPr/>
    </dgm:pt>
    <dgm:pt modelId="{B7D9C4DD-33D7-C146-99F2-6D3D55374D06}" type="pres">
      <dgm:prSet presAssocID="{B021AE9C-7CFE-6B44-BBEA-961897E2A119}" presName="textNode" presStyleLbl="node1" presStyleIdx="1" presStyleCnt="5">
        <dgm:presLayoutVars>
          <dgm:bulletEnabled val="1"/>
        </dgm:presLayoutVars>
      </dgm:prSet>
      <dgm:spPr/>
    </dgm:pt>
    <dgm:pt modelId="{16EFE633-165C-4949-AA3C-7DCF429B4D2E}" type="pres">
      <dgm:prSet presAssocID="{B341BAF2-FA42-A341-87AB-7E15153D5871}" presName="sibTrans" presStyleCnt="0"/>
      <dgm:spPr/>
    </dgm:pt>
    <dgm:pt modelId="{A203113F-617E-7241-877D-9CC20B78710A}" type="pres">
      <dgm:prSet presAssocID="{6F9E262A-BCB4-B54F-AB08-352F4B746C61}" presName="textNode" presStyleLbl="node1" presStyleIdx="2" presStyleCnt="5">
        <dgm:presLayoutVars>
          <dgm:bulletEnabled val="1"/>
        </dgm:presLayoutVars>
      </dgm:prSet>
      <dgm:spPr/>
    </dgm:pt>
    <dgm:pt modelId="{C39B9601-1A7E-DF49-9165-A75DBEE81968}" type="pres">
      <dgm:prSet presAssocID="{FFE2F65C-2DA4-5D47-8167-76720172F245}" presName="sibTrans" presStyleCnt="0"/>
      <dgm:spPr/>
    </dgm:pt>
    <dgm:pt modelId="{031D87E7-AA18-AF41-AA07-BBCAD5A9F603}" type="pres">
      <dgm:prSet presAssocID="{F9CF19FB-6D14-D94C-836B-8525D147CB49}" presName="textNode" presStyleLbl="node1" presStyleIdx="3" presStyleCnt="5">
        <dgm:presLayoutVars>
          <dgm:bulletEnabled val="1"/>
        </dgm:presLayoutVars>
      </dgm:prSet>
      <dgm:spPr/>
    </dgm:pt>
    <dgm:pt modelId="{E3AFA595-8713-2F44-9FFF-A2137CCDC938}" type="pres">
      <dgm:prSet presAssocID="{BF2956CB-CE8F-B648-B4C1-59EE70B7F71C}" presName="sibTrans" presStyleCnt="0"/>
      <dgm:spPr/>
    </dgm:pt>
    <dgm:pt modelId="{4C6E9250-21DB-2541-B9DF-0510C1F19303}" type="pres">
      <dgm:prSet presAssocID="{728AD657-346A-2543-985C-E4866C512C7D}" presName="textNode" presStyleLbl="node1" presStyleIdx="4" presStyleCnt="5" custScaleY="209986">
        <dgm:presLayoutVars>
          <dgm:bulletEnabled val="1"/>
        </dgm:presLayoutVars>
      </dgm:prSet>
      <dgm:spPr/>
    </dgm:pt>
  </dgm:ptLst>
  <dgm:cxnLst>
    <dgm:cxn modelId="{EB958C16-AD9B-9943-BBCD-CA3F05A6D91B}" type="presOf" srcId="{A3E5ACA2-A6F3-C241-B0C4-0F01A04996D8}" destId="{11942290-C78E-6847-9D12-A48CDC739103}" srcOrd="0" destOrd="0" presId="urn:microsoft.com/office/officeart/2005/8/layout/hProcess9"/>
    <dgm:cxn modelId="{7DF3F423-F40A-F545-A398-01B60857D669}" type="presOf" srcId="{6F9E262A-BCB4-B54F-AB08-352F4B746C61}" destId="{A203113F-617E-7241-877D-9CC20B78710A}" srcOrd="0" destOrd="0" presId="urn:microsoft.com/office/officeart/2005/8/layout/hProcess9"/>
    <dgm:cxn modelId="{57F4E667-1C55-D843-8D5A-FE995BC2EA53}" srcId="{E927D78C-ACB2-544E-A21B-01E73BCC64D8}" destId="{F9CF19FB-6D14-D94C-836B-8525D147CB49}" srcOrd="3" destOrd="0" parTransId="{0FAC3CF1-8486-7249-89CD-0F4B83E74B8E}" sibTransId="{BF2956CB-CE8F-B648-B4C1-59EE70B7F71C}"/>
    <dgm:cxn modelId="{4F2A0B99-0C83-9D44-B12A-BA8030F946B5}" type="presOf" srcId="{E927D78C-ACB2-544E-A21B-01E73BCC64D8}" destId="{8B88101C-6716-2946-9F70-C281769AD47F}" srcOrd="0" destOrd="0" presId="urn:microsoft.com/office/officeart/2005/8/layout/hProcess9"/>
    <dgm:cxn modelId="{D0F4789B-2E80-084A-872D-3E3FCFB8505A}" type="presOf" srcId="{728AD657-346A-2543-985C-E4866C512C7D}" destId="{4C6E9250-21DB-2541-B9DF-0510C1F19303}" srcOrd="0" destOrd="0" presId="urn:microsoft.com/office/officeart/2005/8/layout/hProcess9"/>
    <dgm:cxn modelId="{AD3F41A1-6D79-B049-8D72-F0C414CB6ECB}" type="presOf" srcId="{F9CF19FB-6D14-D94C-836B-8525D147CB49}" destId="{031D87E7-AA18-AF41-AA07-BBCAD5A9F603}" srcOrd="0" destOrd="0" presId="urn:microsoft.com/office/officeart/2005/8/layout/hProcess9"/>
    <dgm:cxn modelId="{7B7689A7-71AC-674F-BD73-659BC623A938}" srcId="{E927D78C-ACB2-544E-A21B-01E73BCC64D8}" destId="{A3E5ACA2-A6F3-C241-B0C4-0F01A04996D8}" srcOrd="0" destOrd="0" parTransId="{3B075A06-341A-7B49-B13F-D662D9ECE35E}" sibTransId="{1C9FA51D-C5C8-F243-ADC7-6F451CCB91B4}"/>
    <dgm:cxn modelId="{ED9A32AE-3C21-D94A-879A-8B0D48E6FC74}" srcId="{E927D78C-ACB2-544E-A21B-01E73BCC64D8}" destId="{728AD657-346A-2543-985C-E4866C512C7D}" srcOrd="4" destOrd="0" parTransId="{03FAE893-9C40-7D40-B9DE-E90BB91C55A2}" sibTransId="{BDEC7C0E-1C45-D941-8095-DECD12A9D4F9}"/>
    <dgm:cxn modelId="{ADDBBBC4-564E-3E43-B37A-E7499477B759}" srcId="{E927D78C-ACB2-544E-A21B-01E73BCC64D8}" destId="{B021AE9C-7CFE-6B44-BBEA-961897E2A119}" srcOrd="1" destOrd="0" parTransId="{5FB54D91-992A-3840-969E-254F2BEF0571}" sibTransId="{B341BAF2-FA42-A341-87AB-7E15153D5871}"/>
    <dgm:cxn modelId="{728AD1C6-4360-B942-B033-17AF7B71A8DC}" srcId="{E927D78C-ACB2-544E-A21B-01E73BCC64D8}" destId="{6F9E262A-BCB4-B54F-AB08-352F4B746C61}" srcOrd="2" destOrd="0" parTransId="{D6F61B6A-02B5-3B49-98AF-64A378F64832}" sibTransId="{FFE2F65C-2DA4-5D47-8167-76720172F245}"/>
    <dgm:cxn modelId="{A5F4C2D6-951D-E344-9E72-1D63EBC6799C}" type="presOf" srcId="{B021AE9C-7CFE-6B44-BBEA-961897E2A119}" destId="{B7D9C4DD-33D7-C146-99F2-6D3D55374D06}" srcOrd="0" destOrd="0" presId="urn:microsoft.com/office/officeart/2005/8/layout/hProcess9"/>
    <dgm:cxn modelId="{FB55BBAD-AECF-744A-B79D-7E47D3438692}" type="presParOf" srcId="{8B88101C-6716-2946-9F70-C281769AD47F}" destId="{4D7417B7-F945-C544-8526-34FBE16CD9A1}" srcOrd="0" destOrd="0" presId="urn:microsoft.com/office/officeart/2005/8/layout/hProcess9"/>
    <dgm:cxn modelId="{27965E4E-EDC1-2843-AA5B-3E447E7079D6}" type="presParOf" srcId="{8B88101C-6716-2946-9F70-C281769AD47F}" destId="{AE152779-D75F-524C-AF43-DC177D28542A}" srcOrd="1" destOrd="0" presId="urn:microsoft.com/office/officeart/2005/8/layout/hProcess9"/>
    <dgm:cxn modelId="{154B14EE-EEB8-3C49-97D5-C9A94D4E3F53}" type="presParOf" srcId="{AE152779-D75F-524C-AF43-DC177D28542A}" destId="{11942290-C78E-6847-9D12-A48CDC739103}" srcOrd="0" destOrd="0" presId="urn:microsoft.com/office/officeart/2005/8/layout/hProcess9"/>
    <dgm:cxn modelId="{AB26BF67-709A-1948-B257-E1F8C8DDE53E}" type="presParOf" srcId="{AE152779-D75F-524C-AF43-DC177D28542A}" destId="{933E7E0A-D0CB-A448-9F87-B1C60E37E5D1}" srcOrd="1" destOrd="0" presId="urn:microsoft.com/office/officeart/2005/8/layout/hProcess9"/>
    <dgm:cxn modelId="{1F39EBC3-3A0F-1849-9FE3-ACA3C066D3C3}" type="presParOf" srcId="{AE152779-D75F-524C-AF43-DC177D28542A}" destId="{B7D9C4DD-33D7-C146-99F2-6D3D55374D06}" srcOrd="2" destOrd="0" presId="urn:microsoft.com/office/officeart/2005/8/layout/hProcess9"/>
    <dgm:cxn modelId="{098F956E-AA99-DB4B-92AC-8BE89F229FEF}" type="presParOf" srcId="{AE152779-D75F-524C-AF43-DC177D28542A}" destId="{16EFE633-165C-4949-AA3C-7DCF429B4D2E}" srcOrd="3" destOrd="0" presId="urn:microsoft.com/office/officeart/2005/8/layout/hProcess9"/>
    <dgm:cxn modelId="{6B355E4D-72FF-3B4C-99EF-E94554A48E1E}" type="presParOf" srcId="{AE152779-D75F-524C-AF43-DC177D28542A}" destId="{A203113F-617E-7241-877D-9CC20B78710A}" srcOrd="4" destOrd="0" presId="urn:microsoft.com/office/officeart/2005/8/layout/hProcess9"/>
    <dgm:cxn modelId="{D0222067-964E-C044-8865-14AD4617C380}" type="presParOf" srcId="{AE152779-D75F-524C-AF43-DC177D28542A}" destId="{C39B9601-1A7E-DF49-9165-A75DBEE81968}" srcOrd="5" destOrd="0" presId="urn:microsoft.com/office/officeart/2005/8/layout/hProcess9"/>
    <dgm:cxn modelId="{AD5CC8AE-2BD8-BC41-8687-A5EADFE0B35E}" type="presParOf" srcId="{AE152779-D75F-524C-AF43-DC177D28542A}" destId="{031D87E7-AA18-AF41-AA07-BBCAD5A9F603}" srcOrd="6" destOrd="0" presId="urn:microsoft.com/office/officeart/2005/8/layout/hProcess9"/>
    <dgm:cxn modelId="{531CEA4A-F691-CB4F-B018-2A0AFDFA09E6}" type="presParOf" srcId="{AE152779-D75F-524C-AF43-DC177D28542A}" destId="{E3AFA595-8713-2F44-9FFF-A2137CCDC938}" srcOrd="7" destOrd="0" presId="urn:microsoft.com/office/officeart/2005/8/layout/hProcess9"/>
    <dgm:cxn modelId="{78BAC639-6480-D049-B4BB-59F63DAC974A}" type="presParOf" srcId="{AE152779-D75F-524C-AF43-DC177D28542A}" destId="{4C6E9250-21DB-2541-B9DF-0510C1F19303}" srcOrd="8" destOrd="0" presId="urn:microsoft.com/office/officeart/2005/8/layout/hProcess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417B7-F945-C544-8526-34FBE16CD9A1}">
      <dsp:nvSpPr>
        <dsp:cNvPr id="0" name=""/>
        <dsp:cNvSpPr/>
      </dsp:nvSpPr>
      <dsp:spPr>
        <a:xfrm>
          <a:off x="788670" y="0"/>
          <a:ext cx="8938260" cy="4351338"/>
        </a:xfrm>
        <a:prstGeom prst="rightArrow">
          <a:avLst/>
        </a:prstGeom>
        <a:solidFill>
          <a:schemeClr val="accent2">
            <a:lumMod val="50000"/>
          </a:schemeClr>
        </a:solidFill>
        <a:ln>
          <a:noFill/>
        </a:ln>
        <a:effectLst/>
      </dsp:spPr>
      <dsp:style>
        <a:lnRef idx="0">
          <a:scrgbClr r="0" g="0" b="0"/>
        </a:lnRef>
        <a:fillRef idx="1">
          <a:scrgbClr r="0" g="0" b="0"/>
        </a:fillRef>
        <a:effectRef idx="0">
          <a:scrgbClr r="0" g="0" b="0"/>
        </a:effectRef>
        <a:fontRef idx="minor"/>
      </dsp:style>
    </dsp:sp>
    <dsp:sp modelId="{11942290-C78E-6847-9D12-A48CDC739103}">
      <dsp:nvSpPr>
        <dsp:cNvPr id="0" name=""/>
        <dsp:cNvSpPr/>
      </dsp:nvSpPr>
      <dsp:spPr>
        <a:xfrm>
          <a:off x="3080" y="1305401"/>
          <a:ext cx="1854606" cy="1740535"/>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Calibri" panose="020F0502020204030204" pitchFamily="34" charset="0"/>
              <a:cs typeface="Calibri" panose="020F0502020204030204" pitchFamily="34" charset="0"/>
            </a:rPr>
            <a:t>Owennetta</a:t>
          </a:r>
          <a:endParaRPr lang="en-ZA" sz="1800" kern="1200" dirty="0">
            <a:latin typeface="Calibri" panose="020F0502020204030204" pitchFamily="34" charset="0"/>
            <a:cs typeface="Calibri" panose="020F0502020204030204" pitchFamily="34" charset="0"/>
          </a:endParaRPr>
        </a:p>
      </dsp:txBody>
      <dsp:txXfrm>
        <a:off x="88046" y="1390367"/>
        <a:ext cx="1684674" cy="1570603"/>
      </dsp:txXfrm>
    </dsp:sp>
    <dsp:sp modelId="{B7D9C4DD-33D7-C146-99F2-6D3D55374D06}">
      <dsp:nvSpPr>
        <dsp:cNvPr id="0" name=""/>
        <dsp:cNvSpPr/>
      </dsp:nvSpPr>
      <dsp:spPr>
        <a:xfrm>
          <a:off x="2166788" y="1305401"/>
          <a:ext cx="1854606" cy="1740535"/>
        </a:xfrm>
        <a:prstGeom prst="round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Single age/size class</a:t>
          </a:r>
          <a:endParaRPr lang="en-ZA" sz="1800" kern="1200" dirty="0">
            <a:latin typeface="Calibri" panose="020F0502020204030204" pitchFamily="34" charset="0"/>
            <a:cs typeface="Calibri" panose="020F0502020204030204" pitchFamily="34" charset="0"/>
          </a:endParaRPr>
        </a:p>
      </dsp:txBody>
      <dsp:txXfrm>
        <a:off x="2251754" y="1390367"/>
        <a:ext cx="1684674" cy="1570603"/>
      </dsp:txXfrm>
    </dsp:sp>
    <dsp:sp modelId="{A203113F-617E-7241-877D-9CC20B78710A}">
      <dsp:nvSpPr>
        <dsp:cNvPr id="0" name=""/>
        <dsp:cNvSpPr/>
      </dsp:nvSpPr>
      <dsp:spPr>
        <a:xfrm>
          <a:off x="4330496" y="1305401"/>
          <a:ext cx="1854606" cy="1740535"/>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31 individuals </a:t>
          </a:r>
          <a:endParaRPr lang="en-ZA" sz="1800" kern="1200" dirty="0">
            <a:latin typeface="Calibri" panose="020F0502020204030204" pitchFamily="34" charset="0"/>
            <a:cs typeface="Calibri" panose="020F0502020204030204" pitchFamily="34" charset="0"/>
          </a:endParaRPr>
        </a:p>
      </dsp:txBody>
      <dsp:txXfrm>
        <a:off x="4415462" y="1390367"/>
        <a:ext cx="1684674" cy="1570603"/>
      </dsp:txXfrm>
    </dsp:sp>
    <dsp:sp modelId="{031D87E7-AA18-AF41-AA07-BBCAD5A9F603}">
      <dsp:nvSpPr>
        <dsp:cNvPr id="0" name=""/>
        <dsp:cNvSpPr/>
      </dsp:nvSpPr>
      <dsp:spPr>
        <a:xfrm>
          <a:off x="6494204" y="1305401"/>
          <a:ext cx="1854606" cy="1740535"/>
        </a:xfrm>
        <a:prstGeom prst="round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Predator or </a:t>
          </a:r>
          <a:r>
            <a:rPr lang="en-US" sz="1800" kern="1200" dirty="0" err="1"/>
            <a:t>behavioural</a:t>
          </a:r>
          <a:r>
            <a:rPr lang="en-US" sz="1800" kern="1200" dirty="0"/>
            <a:t> aggregation ? </a:t>
          </a:r>
          <a:endParaRPr lang="en-ZA" sz="1800" kern="1200" dirty="0"/>
        </a:p>
      </dsp:txBody>
      <dsp:txXfrm>
        <a:off x="6579170" y="1390367"/>
        <a:ext cx="1684674" cy="1570603"/>
      </dsp:txXfrm>
    </dsp:sp>
    <dsp:sp modelId="{4C6E9250-21DB-2541-B9DF-0510C1F19303}">
      <dsp:nvSpPr>
        <dsp:cNvPr id="0" name=""/>
        <dsp:cNvSpPr/>
      </dsp:nvSpPr>
      <dsp:spPr>
        <a:xfrm>
          <a:off x="8657912" y="348228"/>
          <a:ext cx="1854606" cy="3654880"/>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Evidence for a </a:t>
          </a:r>
          <a:r>
            <a:rPr lang="en-US" sz="1800" kern="1200" dirty="0" err="1"/>
            <a:t>behaviourally</a:t>
          </a:r>
          <a:r>
            <a:rPr lang="en-US" sz="1800" kern="1200" dirty="0"/>
            <a:t> driven aggregation for bonebed SAM-PK-K11289 specimen is the strongest</a:t>
          </a:r>
          <a:endParaRPr lang="en-ZA" sz="1800" kern="1200" dirty="0"/>
        </a:p>
      </dsp:txBody>
      <dsp:txXfrm>
        <a:off x="8748446" y="438762"/>
        <a:ext cx="1673538" cy="347381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59717D-AE1A-9347-A61E-C0CC386465E1}" type="datetimeFigureOut">
              <a:rPr lang="en-US" smtClean="0"/>
              <a:t>11/14/24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A4F589-F415-E44D-9530-FB434FB086EB}" type="slidenum">
              <a:rPr lang="en-US" smtClean="0"/>
              <a:t>‹#›</a:t>
            </a:fld>
            <a:endParaRPr lang="en-US"/>
          </a:p>
        </p:txBody>
      </p:sp>
    </p:spTree>
    <p:extLst>
      <p:ext uri="{BB962C8B-B14F-4D97-AF65-F5344CB8AC3E}">
        <p14:creationId xmlns:p14="http://schemas.microsoft.com/office/powerpoint/2010/main" val="3031901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day, I hope that everyone is well. My name is Lutendo Mukwevho , I am a PhD student from the university if </a:t>
            </a:r>
            <a:r>
              <a:rPr lang="en-US" dirty="0" err="1"/>
              <a:t>Witwatersrannd</a:t>
            </a:r>
            <a:r>
              <a:rPr lang="en-US" dirty="0"/>
              <a:t> and today I will be telling you about my master’s project which is </a:t>
            </a:r>
            <a:r>
              <a:rPr lang="en-US" dirty="0" err="1"/>
              <a:t>titld</a:t>
            </a:r>
            <a:r>
              <a:rPr lang="en-US" dirty="0"/>
              <a:t>, taphonomy and </a:t>
            </a:r>
            <a:r>
              <a:rPr lang="en-US" dirty="0" err="1"/>
              <a:t>palaecoecology</a:t>
            </a:r>
            <a:r>
              <a:rPr lang="en-US" dirty="0"/>
              <a:t> of a monospecific </a:t>
            </a:r>
            <a:r>
              <a:rPr lang="en-US" dirty="0" err="1"/>
              <a:t>micrvertebrate</a:t>
            </a:r>
            <a:r>
              <a:rPr lang="en-US" dirty="0"/>
              <a:t> bonebed, </a:t>
            </a:r>
            <a:r>
              <a:rPr lang="en-US" dirty="0" err="1"/>
              <a:t>behavioural</a:t>
            </a:r>
            <a:r>
              <a:rPr lang="en-US" dirty="0"/>
              <a:t> implications for the late </a:t>
            </a:r>
            <a:r>
              <a:rPr lang="en-US" dirty="0" err="1"/>
              <a:t>permina</a:t>
            </a:r>
            <a:r>
              <a:rPr lang="en-US" dirty="0"/>
              <a:t> parareptiles Owenetta revealed by synchrotron x-ray microcomputed tomography.</a:t>
            </a:r>
          </a:p>
        </p:txBody>
      </p:sp>
      <p:sp>
        <p:nvSpPr>
          <p:cNvPr id="4" name="Slide Number Placeholder 3"/>
          <p:cNvSpPr>
            <a:spLocks noGrp="1"/>
          </p:cNvSpPr>
          <p:nvPr>
            <p:ph type="sldNum" sz="quarter" idx="5"/>
          </p:nvPr>
        </p:nvSpPr>
        <p:spPr/>
        <p:txBody>
          <a:bodyPr/>
          <a:lstStyle/>
          <a:p>
            <a:fld id="{B4A4F589-F415-E44D-9530-FB434FB086EB}" type="slidenum">
              <a:rPr lang="en-US" smtClean="0"/>
              <a:t>1</a:t>
            </a:fld>
            <a:endParaRPr lang="en-US"/>
          </a:p>
        </p:txBody>
      </p:sp>
    </p:spTree>
    <p:extLst>
      <p:ext uri="{BB962C8B-B14F-4D97-AF65-F5344CB8AC3E}">
        <p14:creationId xmlns:p14="http://schemas.microsoft.com/office/powerpoint/2010/main" val="404503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3D renderings of the elements in the bonebed allow the differentiation of some discrete elements</a:t>
            </a:r>
          </a:p>
        </p:txBody>
      </p:sp>
      <p:sp>
        <p:nvSpPr>
          <p:cNvPr id="4" name="Slide Number Placeholder 3"/>
          <p:cNvSpPr>
            <a:spLocks noGrp="1"/>
          </p:cNvSpPr>
          <p:nvPr>
            <p:ph type="sldNum" sz="quarter" idx="5"/>
          </p:nvPr>
        </p:nvSpPr>
        <p:spPr/>
        <p:txBody>
          <a:bodyPr/>
          <a:lstStyle/>
          <a:p>
            <a:fld id="{B4A4F589-F415-E44D-9530-FB434FB086EB}" type="slidenum">
              <a:rPr lang="en-US" smtClean="0"/>
              <a:t>10</a:t>
            </a:fld>
            <a:endParaRPr lang="en-US"/>
          </a:p>
        </p:txBody>
      </p:sp>
    </p:spTree>
    <p:extLst>
      <p:ext uri="{BB962C8B-B14F-4D97-AF65-F5344CB8AC3E}">
        <p14:creationId xmlns:p14="http://schemas.microsoft.com/office/powerpoint/2010/main" val="2110719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3D renderings of the elements in the bonebed allow the differentiation of Stylopodia from zeugopodia and autopod. </a:t>
            </a:r>
          </a:p>
        </p:txBody>
      </p:sp>
      <p:sp>
        <p:nvSpPr>
          <p:cNvPr id="4" name="Slide Number Placeholder 3"/>
          <p:cNvSpPr>
            <a:spLocks noGrp="1"/>
          </p:cNvSpPr>
          <p:nvPr>
            <p:ph type="sldNum" sz="quarter" idx="5"/>
          </p:nvPr>
        </p:nvSpPr>
        <p:spPr/>
        <p:txBody>
          <a:bodyPr/>
          <a:lstStyle/>
          <a:p>
            <a:fld id="{B4A4F589-F415-E44D-9530-FB434FB086EB}" type="slidenum">
              <a:rPr lang="en-US" smtClean="0"/>
              <a:t>11</a:t>
            </a:fld>
            <a:endParaRPr lang="en-US"/>
          </a:p>
        </p:txBody>
      </p:sp>
    </p:spTree>
    <p:extLst>
      <p:ext uri="{BB962C8B-B14F-4D97-AF65-F5344CB8AC3E}">
        <p14:creationId xmlns:p14="http://schemas.microsoft.com/office/powerpoint/2010/main" val="1311293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3D renderings of the elements in the bonebed allow the differentiation of Stylopodia from zeugopodia and autopod. </a:t>
            </a:r>
          </a:p>
        </p:txBody>
      </p:sp>
      <p:sp>
        <p:nvSpPr>
          <p:cNvPr id="4" name="Slide Number Placeholder 3"/>
          <p:cNvSpPr>
            <a:spLocks noGrp="1"/>
          </p:cNvSpPr>
          <p:nvPr>
            <p:ph type="sldNum" sz="quarter" idx="5"/>
          </p:nvPr>
        </p:nvSpPr>
        <p:spPr/>
        <p:txBody>
          <a:bodyPr/>
          <a:lstStyle/>
          <a:p>
            <a:fld id="{B4A4F589-F415-E44D-9530-FB434FB086EB}" type="slidenum">
              <a:rPr lang="en-US" smtClean="0"/>
              <a:t>12</a:t>
            </a:fld>
            <a:endParaRPr lang="en-US"/>
          </a:p>
        </p:txBody>
      </p:sp>
    </p:spTree>
    <p:extLst>
      <p:ext uri="{BB962C8B-B14F-4D97-AF65-F5344CB8AC3E}">
        <p14:creationId xmlns:p14="http://schemas.microsoft.com/office/powerpoint/2010/main" val="2712496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3D renderings of the elements in the bonebed allow the differentiation of Stylopodia from zeugopodia and autopod. </a:t>
            </a:r>
          </a:p>
        </p:txBody>
      </p:sp>
      <p:sp>
        <p:nvSpPr>
          <p:cNvPr id="4" name="Slide Number Placeholder 3"/>
          <p:cNvSpPr>
            <a:spLocks noGrp="1"/>
          </p:cNvSpPr>
          <p:nvPr>
            <p:ph type="sldNum" sz="quarter" idx="5"/>
          </p:nvPr>
        </p:nvSpPr>
        <p:spPr/>
        <p:txBody>
          <a:bodyPr/>
          <a:lstStyle/>
          <a:p>
            <a:fld id="{B4A4F589-F415-E44D-9530-FB434FB086EB}" type="slidenum">
              <a:rPr lang="en-US" smtClean="0"/>
              <a:t>13</a:t>
            </a:fld>
            <a:endParaRPr lang="en-US"/>
          </a:p>
        </p:txBody>
      </p:sp>
    </p:spTree>
    <p:extLst>
      <p:ext uri="{BB962C8B-B14F-4D97-AF65-F5344CB8AC3E}">
        <p14:creationId xmlns:p14="http://schemas.microsoft.com/office/powerpoint/2010/main" val="2525368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0" dirty="0">
                <a:effectLst/>
                <a:latin typeface="Arial" panose="020B0604020202020204" pitchFamily="34" charset="0"/>
                <a:ea typeface="Aptos" panose="020B0004020202020204" pitchFamily="34" charset="0"/>
              </a:rPr>
              <a:t>All the identifiable cranial and post </a:t>
            </a:r>
            <a:r>
              <a:rPr lang="en-GB" sz="1800" kern="0" dirty="0" err="1">
                <a:effectLst/>
                <a:latin typeface="Arial" panose="020B0604020202020204" pitchFamily="34" charset="0"/>
                <a:ea typeface="Aptos" panose="020B0004020202020204" pitchFamily="34" charset="0"/>
              </a:rPr>
              <a:t>cranail</a:t>
            </a:r>
            <a:r>
              <a:rPr lang="en-GB" sz="1800" kern="0" dirty="0">
                <a:effectLst/>
                <a:latin typeface="Arial" panose="020B0604020202020204" pitchFamily="34" charset="0"/>
                <a:ea typeface="Aptos" panose="020B0004020202020204" pitchFamily="34" charset="0"/>
              </a:rPr>
              <a:t> skeletal elements in bonebed SAM-PK-K11289 are ascribed to Owenetta. </a:t>
            </a:r>
            <a:r>
              <a:rPr lang="en-ZA" sz="1800" dirty="0">
                <a:solidFill>
                  <a:srgbClr val="000000"/>
                </a:solidFill>
                <a:effectLst/>
                <a:latin typeface="Arial" panose="020B0604020202020204" pitchFamily="34" charset="0"/>
                <a:ea typeface="Aptos" panose="020B0004020202020204" pitchFamily="34" charset="0"/>
              </a:rPr>
              <a:t>The maxilla of Owenetta forms the major part of the snout. Its premaxillary process, </a:t>
            </a:r>
            <a:r>
              <a:rPr lang="en-ZA" sz="1800" dirty="0" err="1">
                <a:solidFill>
                  <a:srgbClr val="000000"/>
                </a:solidFill>
                <a:effectLst/>
                <a:latin typeface="Arial" panose="020B0604020202020204" pitchFamily="34" charset="0"/>
                <a:ea typeface="Aptos" panose="020B0004020202020204" pitchFamily="34" charset="0"/>
              </a:rPr>
              <a:t>anterodorsal</a:t>
            </a:r>
            <a:r>
              <a:rPr lang="en-ZA" sz="1800" dirty="0">
                <a:solidFill>
                  <a:srgbClr val="000000"/>
                </a:solidFill>
                <a:effectLst/>
                <a:latin typeface="Arial" panose="020B0604020202020204" pitchFamily="34" charset="0"/>
                <a:ea typeface="Aptos" panose="020B0004020202020204" pitchFamily="34" charset="0"/>
              </a:rPr>
              <a:t> and suborbital ramus are well developed. The premaxillary process contributes to the border of the external nares (see Figure 16). This is observed in Owenetta as seen in BP/1/4195a.  The way in which the teeth are implanted in SAM-PK-K11289 is identical to BP-1-4195- The holotype of </a:t>
            </a:r>
            <a:endParaRPr lang="en-US" dirty="0"/>
          </a:p>
        </p:txBody>
      </p:sp>
      <p:sp>
        <p:nvSpPr>
          <p:cNvPr id="4" name="Slide Number Placeholder 3"/>
          <p:cNvSpPr>
            <a:spLocks noGrp="1"/>
          </p:cNvSpPr>
          <p:nvPr>
            <p:ph type="sldNum" sz="quarter" idx="5"/>
          </p:nvPr>
        </p:nvSpPr>
        <p:spPr/>
        <p:txBody>
          <a:bodyPr/>
          <a:lstStyle/>
          <a:p>
            <a:fld id="{B4A4F589-F415-E44D-9530-FB434FB086EB}" type="slidenum">
              <a:rPr lang="en-US" smtClean="0"/>
              <a:t>14</a:t>
            </a:fld>
            <a:endParaRPr lang="en-US"/>
          </a:p>
        </p:txBody>
      </p:sp>
    </p:spTree>
    <p:extLst>
      <p:ext uri="{BB962C8B-B14F-4D97-AF65-F5344CB8AC3E}">
        <p14:creationId xmlns:p14="http://schemas.microsoft.com/office/powerpoint/2010/main" val="238553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solidFill>
                  <a:srgbClr val="000000"/>
                </a:solidFill>
                <a:effectLst/>
                <a:latin typeface="Arial" panose="020B0604020202020204" pitchFamily="34" charset="0"/>
                <a:ea typeface="Aptos" panose="020B0004020202020204" pitchFamily="34" charset="0"/>
              </a:rPr>
              <a:t>The NISP (Total number of identifiable specimens) is at least 316</a:t>
            </a:r>
            <a:r>
              <a:rPr lang="en-ZA" dirty="0">
                <a:effectLst/>
              </a:rPr>
              <a:t> . </a:t>
            </a:r>
            <a:r>
              <a:rPr lang="en-ZA" sz="1800" dirty="0">
                <a:solidFill>
                  <a:srgbClr val="000000"/>
                </a:solidFill>
                <a:effectLst/>
                <a:latin typeface="Arial" panose="020B0604020202020204" pitchFamily="34" charset="0"/>
                <a:ea typeface="Aptos" panose="020B0004020202020204" pitchFamily="34" charset="0"/>
              </a:rPr>
              <a:t>This number theoretically represents the highest possible number of individuals in bonebed SAMPK-K11289. However in reality this number grossly exaggerates the MNI as one individual clearly contributes multiple elements to the assemblage. The MNI based on the left femur is estimated to be 31. For elements whose exact frequencies in the bonebed could be confidently determined, the expected frequency of the individual element is compared to the actual frequency observed (see Figure 24). Based on the MNI of 31,</a:t>
            </a:r>
            <a:r>
              <a:rPr lang="en-ZA" dirty="0">
                <a:effectLst/>
              </a:rPr>
              <a:t> </a:t>
            </a:r>
            <a:endParaRPr lang="en-US" dirty="0"/>
          </a:p>
        </p:txBody>
      </p:sp>
      <p:sp>
        <p:nvSpPr>
          <p:cNvPr id="4" name="Slide Number Placeholder 3"/>
          <p:cNvSpPr>
            <a:spLocks noGrp="1"/>
          </p:cNvSpPr>
          <p:nvPr>
            <p:ph type="sldNum" sz="quarter" idx="5"/>
          </p:nvPr>
        </p:nvSpPr>
        <p:spPr/>
        <p:txBody>
          <a:bodyPr/>
          <a:lstStyle/>
          <a:p>
            <a:fld id="{B4A4F589-F415-E44D-9530-FB434FB086EB}" type="slidenum">
              <a:rPr lang="en-US" smtClean="0"/>
              <a:t>15</a:t>
            </a:fld>
            <a:endParaRPr lang="en-US"/>
          </a:p>
        </p:txBody>
      </p:sp>
    </p:spTree>
    <p:extLst>
      <p:ext uri="{BB962C8B-B14F-4D97-AF65-F5344CB8AC3E}">
        <p14:creationId xmlns:p14="http://schemas.microsoft.com/office/powerpoint/2010/main" val="553023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solidFill>
                  <a:srgbClr val="000000"/>
                </a:solidFill>
                <a:effectLst/>
                <a:latin typeface="Arial" panose="020B0604020202020204" pitchFamily="34" charset="0"/>
                <a:ea typeface="Aptos" panose="020B0004020202020204" pitchFamily="34" charset="0"/>
              </a:rPr>
              <a:t>Body size was used as a proxy for ontogeny in this study. Size does not directly imply growth stage, but can be used to infer the probable age (Merritt, 2015). The size distribution of the humeri and femora were assessed here using standard statistical analysis. We prioritize proximal limb bones because research reveals that they are the most reflective of body size </a:t>
            </a:r>
            <a:endParaRPr lang="en-US" dirty="0"/>
          </a:p>
        </p:txBody>
      </p:sp>
      <p:sp>
        <p:nvSpPr>
          <p:cNvPr id="4" name="Slide Number Placeholder 3"/>
          <p:cNvSpPr>
            <a:spLocks noGrp="1"/>
          </p:cNvSpPr>
          <p:nvPr>
            <p:ph type="sldNum" sz="quarter" idx="5"/>
          </p:nvPr>
        </p:nvSpPr>
        <p:spPr/>
        <p:txBody>
          <a:bodyPr/>
          <a:lstStyle/>
          <a:p>
            <a:fld id="{B4A4F589-F415-E44D-9530-FB434FB086EB}" type="slidenum">
              <a:rPr lang="en-US" smtClean="0"/>
              <a:t>16</a:t>
            </a:fld>
            <a:endParaRPr lang="en-US"/>
          </a:p>
        </p:txBody>
      </p:sp>
    </p:spTree>
    <p:extLst>
      <p:ext uri="{BB962C8B-B14F-4D97-AF65-F5344CB8AC3E}">
        <p14:creationId xmlns:p14="http://schemas.microsoft.com/office/powerpoint/2010/main" val="2328718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assessed for the distribution of the femoral length and femoral circumference. Both of which exhibit  statistically insignificance differences. </a:t>
            </a:r>
          </a:p>
        </p:txBody>
      </p:sp>
      <p:sp>
        <p:nvSpPr>
          <p:cNvPr id="4" name="Slide Number Placeholder 3"/>
          <p:cNvSpPr>
            <a:spLocks noGrp="1"/>
          </p:cNvSpPr>
          <p:nvPr>
            <p:ph type="sldNum" sz="quarter" idx="5"/>
          </p:nvPr>
        </p:nvSpPr>
        <p:spPr/>
        <p:txBody>
          <a:bodyPr/>
          <a:lstStyle/>
          <a:p>
            <a:fld id="{B4A4F589-F415-E44D-9530-FB434FB086EB}" type="slidenum">
              <a:rPr lang="en-US" smtClean="0"/>
              <a:t>17</a:t>
            </a:fld>
            <a:endParaRPr lang="en-US"/>
          </a:p>
        </p:txBody>
      </p:sp>
    </p:spTree>
    <p:extLst>
      <p:ext uri="{BB962C8B-B14F-4D97-AF65-F5344CB8AC3E}">
        <p14:creationId xmlns:p14="http://schemas.microsoft.com/office/powerpoint/2010/main" val="3824759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I did the same analysis for the Humerus.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The variation observed in SAM-PK-K11289 is statistically insignificant such that it can be concluded that the elements were drawn from the same population, in this case they were drawn from individuals in the same ontogenetic class</a:t>
            </a:r>
            <a:r>
              <a:rPr lang="en-ZA"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B4A4F589-F415-E44D-9530-FB434FB086EB}" type="slidenum">
              <a:rPr lang="en-US" smtClean="0"/>
              <a:t>18</a:t>
            </a:fld>
            <a:endParaRPr lang="en-US"/>
          </a:p>
        </p:txBody>
      </p:sp>
    </p:spTree>
    <p:extLst>
      <p:ext uri="{BB962C8B-B14F-4D97-AF65-F5344CB8AC3E}">
        <p14:creationId xmlns:p14="http://schemas.microsoft.com/office/powerpoint/2010/main" val="2356290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40640">
              <a:lnSpc>
                <a:spcPct val="150000"/>
              </a:lnSpc>
              <a:spcAft>
                <a:spcPts val="0"/>
              </a:spcAft>
            </a:pPr>
            <a:r>
              <a:rPr lang="en-ZA" sz="1800" dirty="0">
                <a:effectLst/>
                <a:latin typeface="Arial" panose="020B0604020202020204" pitchFamily="34" charset="0"/>
                <a:ea typeface="Aptos" panose="020B0004020202020204" pitchFamily="34" charset="0"/>
              </a:rPr>
              <a:t>Body mass estimates were made from the skeletal scaling relationships outlined by Campione and Evans. </a:t>
            </a:r>
            <a:r>
              <a:rPr lang="en-ZA" sz="1800" kern="100" dirty="0">
                <a:effectLst/>
                <a:latin typeface="Arial" panose="020B0604020202020204" pitchFamily="34" charset="0"/>
                <a:ea typeface="Aptos" panose="020B0004020202020204" pitchFamily="34" charset="0"/>
                <a:cs typeface="Times New Roman" panose="02020603050405020304" pitchFamily="18" charset="0"/>
              </a:rPr>
              <a:t>The stylopodial circumferences were fitted into the appropriate equations to estimate body mass. To estimate body mass from the femora this equation was used:   </a:t>
            </a: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a:p>
            <a:pPr marR="40640">
              <a:lnSpc>
                <a:spcPct val="150000"/>
              </a:lnSpc>
              <a:spcAft>
                <a:spcPts val="725"/>
              </a:spcAft>
            </a:pPr>
            <a:r>
              <a:rPr lang="en-ZA" sz="1800" kern="100" dirty="0">
                <a:effectLst/>
                <a:latin typeface="Arial" panose="020B0604020202020204" pitchFamily="34" charset="0"/>
                <a:ea typeface="Aptos" panose="020B0004020202020204" pitchFamily="34" charset="0"/>
                <a:cs typeface="Times New Roman" panose="02020603050405020304" pitchFamily="18" charset="0"/>
              </a:rPr>
              <a:t>Where </a:t>
            </a:r>
            <a:r>
              <a:rPr lang="en-ZA" sz="1800" kern="100" dirty="0">
                <a:effectLst/>
                <a:latin typeface="Cambria Math" panose="02040503050406030204" pitchFamily="18" charset="0"/>
                <a:ea typeface="Cambria Math" panose="02040503050406030204" pitchFamily="18" charset="0"/>
                <a:cs typeface="Cambria Math" panose="02040503050406030204" pitchFamily="18" charset="0"/>
              </a:rPr>
              <a:t>𝐶</a:t>
            </a:r>
            <a:r>
              <a:rPr lang="en-ZA" sz="1800" kern="100" baseline="-25000" dirty="0">
                <a:effectLst/>
                <a:latin typeface="Arial" panose="020B0604020202020204" pitchFamily="34" charset="0"/>
                <a:ea typeface="Cambria Math" panose="02040503050406030204" pitchFamily="18" charset="0"/>
                <a:cs typeface="Times New Roman" panose="02020603050405020304" pitchFamily="18" charset="0"/>
              </a:rPr>
              <a:t>"</a:t>
            </a:r>
            <a:r>
              <a:rPr lang="en-ZA" sz="1800" kern="100" dirty="0">
                <a:effectLst/>
                <a:latin typeface="Arial" panose="020B0604020202020204" pitchFamily="34" charset="0"/>
                <a:ea typeface="Aptos" panose="020B0004020202020204" pitchFamily="34" charset="0"/>
                <a:cs typeface="Times New Roman" panose="02020603050405020304" pitchFamily="18" charset="0"/>
              </a:rPr>
              <a:t> is the femoral circumference in mm. </a:t>
            </a: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a:p>
            <a:pPr marR="40640">
              <a:lnSpc>
                <a:spcPct val="150000"/>
              </a:lnSpc>
              <a:spcAft>
                <a:spcPts val="630"/>
              </a:spcAft>
            </a:pPr>
            <a:r>
              <a:rPr lang="en-ZA" sz="1800" kern="100" dirty="0">
                <a:effectLst/>
                <a:latin typeface="Arial" panose="020B0604020202020204" pitchFamily="34" charset="0"/>
                <a:ea typeface="Aptos" panose="020B0004020202020204" pitchFamily="34" charset="0"/>
                <a:cs typeface="Times New Roman" panose="02020603050405020304" pitchFamily="18" charset="0"/>
              </a:rPr>
              <a:t>To estimate body mass from the humerus</a:t>
            </a: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a:p>
            <a:pPr marR="40640">
              <a:lnSpc>
                <a:spcPct val="150000"/>
              </a:lnSpc>
              <a:spcAft>
                <a:spcPts val="725"/>
              </a:spcAft>
            </a:pPr>
            <a:r>
              <a:rPr lang="en-ZA" sz="1800" kern="100" dirty="0">
                <a:effectLst/>
                <a:latin typeface="Arial" panose="020B0604020202020204" pitchFamily="34" charset="0"/>
                <a:ea typeface="Aptos" panose="020B0004020202020204" pitchFamily="34" charset="0"/>
                <a:cs typeface="Times New Roman" panose="02020603050405020304" pitchFamily="18" charset="0"/>
              </a:rPr>
              <a:t>Where </a:t>
            </a:r>
            <a:r>
              <a:rPr lang="en-ZA" sz="1800" kern="100" dirty="0">
                <a:effectLst/>
                <a:latin typeface="Cambria Math" panose="02040503050406030204" pitchFamily="18" charset="0"/>
                <a:ea typeface="Cambria Math" panose="02040503050406030204" pitchFamily="18" charset="0"/>
                <a:cs typeface="Cambria Math" panose="02040503050406030204" pitchFamily="18" charset="0"/>
              </a:rPr>
              <a:t>𝐶</a:t>
            </a:r>
            <a:r>
              <a:rPr lang="en-ZA" sz="1800" kern="100" baseline="-25000" dirty="0">
                <a:effectLst/>
                <a:latin typeface="Arial" panose="020B0604020202020204" pitchFamily="34" charset="0"/>
                <a:ea typeface="Cambria Math" panose="02040503050406030204" pitchFamily="18" charset="0"/>
                <a:cs typeface="Times New Roman" panose="02020603050405020304" pitchFamily="18" charset="0"/>
              </a:rPr>
              <a:t>#</a:t>
            </a:r>
            <a:r>
              <a:rPr lang="en-ZA" sz="1800" kern="100" dirty="0">
                <a:effectLst/>
                <a:latin typeface="Arial" panose="020B0604020202020204" pitchFamily="34" charset="0"/>
                <a:ea typeface="Aptos" panose="020B0004020202020204" pitchFamily="34" charset="0"/>
                <a:cs typeface="Times New Roman" panose="02020603050405020304" pitchFamily="18" charset="0"/>
              </a:rPr>
              <a:t> is the humeral circumference in mm. </a:t>
            </a:r>
          </a:p>
          <a:p>
            <a:pPr marR="40640">
              <a:lnSpc>
                <a:spcPct val="150000"/>
              </a:lnSpc>
              <a:spcAft>
                <a:spcPts val="725"/>
              </a:spcAft>
            </a:pPr>
            <a:r>
              <a:rPr lang="en-ZA" sz="1800" kern="100" dirty="0">
                <a:effectLst/>
                <a:latin typeface="Arial" panose="020B0604020202020204" pitchFamily="34" charset="0"/>
                <a:ea typeface="Aptos" panose="020B0004020202020204" pitchFamily="34" charset="0"/>
                <a:cs typeface="Times New Roman" panose="02020603050405020304" pitchFamily="18" charset="0"/>
              </a:rPr>
              <a:t> The </a:t>
            </a: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4A4F589-F415-E44D-9530-FB434FB086EB}" type="slidenum">
              <a:rPr lang="en-US" smtClean="0"/>
              <a:t>19</a:t>
            </a:fld>
            <a:endParaRPr lang="en-US"/>
          </a:p>
        </p:txBody>
      </p:sp>
    </p:spTree>
    <p:extLst>
      <p:ext uri="{BB962C8B-B14F-4D97-AF65-F5344CB8AC3E}">
        <p14:creationId xmlns:p14="http://schemas.microsoft.com/office/powerpoint/2010/main" val="1592481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Animal behaviour has for a long time been a major area of scientific interest due to its importance for ecology, biodiversity and conservation. It it extremely diverse, encompassing a wide range of encounters and activities that. Today </a:t>
            </a:r>
            <a:r>
              <a:rPr lang="en-US" dirty="0" err="1"/>
              <a:t>i</a:t>
            </a:r>
            <a:r>
              <a:rPr lang="en-US" dirty="0"/>
              <a:t> will be focusing on the social behavioral aspect, which is a behaviour that encompasses interactions between multiple individuals of the same species. Its repertoire is wide, ranging from just two individuals to a couple of hundred individuals that form highly organized and complex </a:t>
            </a:r>
            <a:r>
              <a:rPr lang="en-US" dirty="0" err="1"/>
              <a:t>organisations</a:t>
            </a:r>
            <a:r>
              <a:rPr lang="en-US" dirty="0"/>
              <a:t> </a:t>
            </a:r>
          </a:p>
        </p:txBody>
      </p:sp>
      <p:sp>
        <p:nvSpPr>
          <p:cNvPr id="4" name="Slide Number Placeholder 3"/>
          <p:cNvSpPr>
            <a:spLocks noGrp="1"/>
          </p:cNvSpPr>
          <p:nvPr>
            <p:ph type="sldNum" sz="quarter" idx="5"/>
          </p:nvPr>
        </p:nvSpPr>
        <p:spPr/>
        <p:txBody>
          <a:bodyPr/>
          <a:lstStyle/>
          <a:p>
            <a:fld id="{B4A4F589-F415-E44D-9530-FB434FB086EB}" type="slidenum">
              <a:rPr lang="en-US" smtClean="0"/>
              <a:t>2</a:t>
            </a:fld>
            <a:endParaRPr lang="en-US"/>
          </a:p>
        </p:txBody>
      </p:sp>
    </p:spTree>
    <p:extLst>
      <p:ext uri="{BB962C8B-B14F-4D97-AF65-F5344CB8AC3E}">
        <p14:creationId xmlns:p14="http://schemas.microsoft.com/office/powerpoint/2010/main" val="1938898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A4F589-F415-E44D-9530-FB434FB086EB}" type="slidenum">
              <a:rPr lang="en-US" smtClean="0"/>
              <a:t>20</a:t>
            </a:fld>
            <a:endParaRPr lang="en-US"/>
          </a:p>
        </p:txBody>
      </p:sp>
    </p:spTree>
    <p:extLst>
      <p:ext uri="{BB962C8B-B14F-4D97-AF65-F5344CB8AC3E}">
        <p14:creationId xmlns:p14="http://schemas.microsoft.com/office/powerpoint/2010/main" val="3427101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effectLst/>
                <a:latin typeface="Arial" panose="020B0604020202020204" pitchFamily="34" charset="0"/>
                <a:ea typeface="Aptos" panose="020B0004020202020204" pitchFamily="34" charset="0"/>
              </a:rPr>
              <a:t>Overall, the degree of articulation and element association of individual skeletons that make up the bonebed is relatively high. </a:t>
            </a:r>
            <a:r>
              <a:rPr lang="en-ZA" sz="1800" dirty="0">
                <a:effectLst/>
                <a:latin typeface="Arial" panose="020B0604020202020204" pitchFamily="34" charset="0"/>
                <a:ea typeface="Aptos" panose="020B0004020202020204" pitchFamily="34" charset="0"/>
              </a:rPr>
              <a:t>Only two individuals are preserved in nearly complete articulation, preserving bones of the axial and appendicular skeletons in near-life positions on the dorsal surface of the bonebed. </a:t>
            </a:r>
            <a:r>
              <a:rPr lang="en-ZA" sz="1200" dirty="0">
                <a:effectLst/>
                <a:latin typeface="Arial" panose="020B0604020202020204" pitchFamily="34" charset="0"/>
                <a:ea typeface="Aptos" panose="020B0004020202020204" pitchFamily="34" charset="0"/>
              </a:rPr>
              <a:t> </a:t>
            </a:r>
            <a:endParaRPr lang="en-US" dirty="0"/>
          </a:p>
          <a:p>
            <a:endParaRPr lang="en-US" dirty="0"/>
          </a:p>
        </p:txBody>
      </p:sp>
      <p:sp>
        <p:nvSpPr>
          <p:cNvPr id="4" name="Slide Number Placeholder 3"/>
          <p:cNvSpPr>
            <a:spLocks noGrp="1"/>
          </p:cNvSpPr>
          <p:nvPr>
            <p:ph type="sldNum" sz="quarter" idx="5"/>
          </p:nvPr>
        </p:nvSpPr>
        <p:spPr/>
        <p:txBody>
          <a:bodyPr/>
          <a:lstStyle/>
          <a:p>
            <a:fld id="{B4A4F589-F415-E44D-9530-FB434FB086EB}" type="slidenum">
              <a:rPr lang="en-US" smtClean="0"/>
              <a:t>21</a:t>
            </a:fld>
            <a:endParaRPr lang="en-US"/>
          </a:p>
        </p:txBody>
      </p:sp>
    </p:spTree>
    <p:extLst>
      <p:ext uri="{BB962C8B-B14F-4D97-AF65-F5344CB8AC3E}">
        <p14:creationId xmlns:p14="http://schemas.microsoft.com/office/powerpoint/2010/main" val="3182569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effectLst/>
                <a:latin typeface="Arial" panose="020B0604020202020204" pitchFamily="34" charset="0"/>
                <a:ea typeface="Aptos" panose="020B0004020202020204" pitchFamily="34" charset="0"/>
              </a:rPr>
              <a:t>Another common style of articulation and association observed in the bonebed involves the vertebral column</a:t>
            </a:r>
            <a:r>
              <a:rPr lang="en-ZA" dirty="0">
                <a:effectLst/>
              </a:rPr>
              <a:t> </a:t>
            </a:r>
            <a:endParaRPr lang="en-US" dirty="0"/>
          </a:p>
        </p:txBody>
      </p:sp>
      <p:sp>
        <p:nvSpPr>
          <p:cNvPr id="4" name="Slide Number Placeholder 3"/>
          <p:cNvSpPr>
            <a:spLocks noGrp="1"/>
          </p:cNvSpPr>
          <p:nvPr>
            <p:ph type="sldNum" sz="quarter" idx="5"/>
          </p:nvPr>
        </p:nvSpPr>
        <p:spPr/>
        <p:txBody>
          <a:bodyPr/>
          <a:lstStyle/>
          <a:p>
            <a:fld id="{B4A4F589-F415-E44D-9530-FB434FB086EB}" type="slidenum">
              <a:rPr lang="en-US" smtClean="0"/>
              <a:t>22</a:t>
            </a:fld>
            <a:endParaRPr lang="en-US"/>
          </a:p>
        </p:txBody>
      </p:sp>
    </p:spTree>
    <p:extLst>
      <p:ext uri="{BB962C8B-B14F-4D97-AF65-F5344CB8AC3E}">
        <p14:creationId xmlns:p14="http://schemas.microsoft.com/office/powerpoint/2010/main" val="539262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effectLst/>
                <a:latin typeface="Arial" panose="020B0604020202020204" pitchFamily="34" charset="0"/>
                <a:ea typeface="Aptos" panose="020B0004020202020204" pitchFamily="34" charset="0"/>
              </a:rPr>
              <a:t>The articulated segments of different sections of the vertebral column are commonly found in the bonebed. Each series differs in length from the next. The number of individual vertebrae in a series can range from 4 to 12. In some series, the individual vertebral element cannot be determined because the matrix around the vertebral column is not fully prepared in order to preserve the delicate elements. Some vertebral series preserve their true anatomical positions, such that the series forms a curve. And in other series, the vertebral elements have been slightly displaced but remain strongly associated. </a:t>
            </a:r>
          </a:p>
          <a:p>
            <a:endParaRPr lang="en-ZA" sz="1800" dirty="0">
              <a:effectLst/>
              <a:latin typeface="Arial" panose="020B0604020202020204" pitchFamily="34" charset="0"/>
            </a:endParaRPr>
          </a:p>
          <a:p>
            <a:r>
              <a:rPr lang="en-ZA" sz="1800" dirty="0">
                <a:effectLst/>
                <a:latin typeface="Arial" panose="020B0604020202020204" pitchFamily="34" charset="0"/>
                <a:ea typeface="Aptos" panose="020B0004020202020204" pitchFamily="34" charset="0"/>
              </a:rPr>
              <a:t>The limbs are commonly found dismembered from the rest of the skeleton but remain articulated or strongly associated. This articulation style is an obvious feature of the bonebed, recorded 21 times on the surface. </a:t>
            </a:r>
          </a:p>
          <a:p>
            <a:endParaRPr lang="en-ZA" sz="1800" dirty="0">
              <a:effectLst/>
              <a:latin typeface="Arial" panose="020B0604020202020204" pitchFamily="34" charset="0"/>
            </a:endParaRPr>
          </a:p>
          <a:p>
            <a:r>
              <a:rPr lang="en-ZA" sz="1800" dirty="0">
                <a:effectLst/>
                <a:latin typeface="Arial" panose="020B0604020202020204" pitchFamily="34" charset="0"/>
                <a:ea typeface="Aptos" panose="020B0004020202020204" pitchFamily="34" charset="0"/>
              </a:rPr>
              <a:t>The most interesting articulation and association style observed in the bonebed involves pedal and manual digit bones. This mode of articulation is relatively abundant in the bonebed, with 12 instances of the autopod in articulation</a:t>
            </a:r>
            <a:r>
              <a:rPr lang="en-ZA" dirty="0">
                <a:effectLst/>
              </a:rPr>
              <a:t> </a:t>
            </a:r>
            <a:endParaRPr lang="en-US" dirty="0"/>
          </a:p>
        </p:txBody>
      </p:sp>
      <p:sp>
        <p:nvSpPr>
          <p:cNvPr id="4" name="Slide Number Placeholder 3"/>
          <p:cNvSpPr>
            <a:spLocks noGrp="1"/>
          </p:cNvSpPr>
          <p:nvPr>
            <p:ph type="sldNum" sz="quarter" idx="5"/>
          </p:nvPr>
        </p:nvSpPr>
        <p:spPr/>
        <p:txBody>
          <a:bodyPr/>
          <a:lstStyle/>
          <a:p>
            <a:fld id="{B4A4F589-F415-E44D-9530-FB434FB086EB}" type="slidenum">
              <a:rPr lang="en-US" smtClean="0"/>
              <a:t>23</a:t>
            </a:fld>
            <a:endParaRPr lang="en-US"/>
          </a:p>
        </p:txBody>
      </p:sp>
    </p:spTree>
    <p:extLst>
      <p:ext uri="{BB962C8B-B14F-4D97-AF65-F5344CB8AC3E}">
        <p14:creationId xmlns:p14="http://schemas.microsoft.com/office/powerpoint/2010/main" val="1282723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4A4F589-F415-E44D-9530-FB434FB086EB}" type="slidenum">
              <a:rPr lang="en-US" smtClean="0"/>
              <a:t>24</a:t>
            </a:fld>
            <a:endParaRPr lang="en-US"/>
          </a:p>
        </p:txBody>
      </p:sp>
    </p:spTree>
    <p:extLst>
      <p:ext uri="{BB962C8B-B14F-4D97-AF65-F5344CB8AC3E}">
        <p14:creationId xmlns:p14="http://schemas.microsoft.com/office/powerpoint/2010/main" val="1601332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A4F589-F415-E44D-9530-FB434FB086EB}" type="slidenum">
              <a:rPr lang="en-US" smtClean="0"/>
              <a:t>25</a:t>
            </a:fld>
            <a:endParaRPr lang="en-US"/>
          </a:p>
        </p:txBody>
      </p:sp>
    </p:spTree>
    <p:extLst>
      <p:ext uri="{BB962C8B-B14F-4D97-AF65-F5344CB8AC3E}">
        <p14:creationId xmlns:p14="http://schemas.microsoft.com/office/powerpoint/2010/main" val="635349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ptos" panose="020B0004020202020204" pitchFamily="34" charset="0"/>
              </a:rPr>
              <a:t>Specimens SAM-PK-K10818 (see Figure 35) is an aggregation that is identical to SAM-PK-K11289 that was found less than 3 km away from Osfontein farm where SAM-PK-K11289 was found and 20 m lower in the stratigraphic succession. However even more interesting is that it exhibits a taphonomic style that is similar if not identical to that of SAM-PK-K11289. Both these bonebeds share the same level of articulation. </a:t>
            </a:r>
            <a:r>
              <a:rPr lang="en-ZA" sz="1800" dirty="0">
                <a:effectLst/>
                <a:latin typeface="Arial" panose="020B0604020202020204" pitchFamily="34" charset="0"/>
                <a:ea typeface="Aptos" panose="020B0004020202020204" pitchFamily="34" charset="0"/>
              </a:rPr>
              <a:t>Elements of the limb are strongly associated but not preserved in their anatomical positions. The vertebrae here also form strings and ribs are severely underrepresented as in SAM-PK-K11289. </a:t>
            </a:r>
            <a:endParaRPr lang="en-US" dirty="0"/>
          </a:p>
        </p:txBody>
      </p:sp>
      <p:sp>
        <p:nvSpPr>
          <p:cNvPr id="4" name="Slide Number Placeholder 3"/>
          <p:cNvSpPr>
            <a:spLocks noGrp="1"/>
          </p:cNvSpPr>
          <p:nvPr>
            <p:ph type="sldNum" sz="quarter" idx="5"/>
          </p:nvPr>
        </p:nvSpPr>
        <p:spPr/>
        <p:txBody>
          <a:bodyPr/>
          <a:lstStyle/>
          <a:p>
            <a:fld id="{B4A4F589-F415-E44D-9530-FB434FB086EB}" type="slidenum">
              <a:rPr lang="en-US" smtClean="0"/>
              <a:t>26</a:t>
            </a:fld>
            <a:endParaRPr lang="en-US"/>
          </a:p>
        </p:txBody>
      </p:sp>
    </p:spTree>
    <p:extLst>
      <p:ext uri="{BB962C8B-B14F-4D97-AF65-F5344CB8AC3E}">
        <p14:creationId xmlns:p14="http://schemas.microsoft.com/office/powerpoint/2010/main" val="299489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listening to my minimally physics focused talk. </a:t>
            </a:r>
          </a:p>
        </p:txBody>
      </p:sp>
      <p:sp>
        <p:nvSpPr>
          <p:cNvPr id="4" name="Slide Number Placeholder 3"/>
          <p:cNvSpPr>
            <a:spLocks noGrp="1"/>
          </p:cNvSpPr>
          <p:nvPr>
            <p:ph type="sldNum" sz="quarter" idx="5"/>
          </p:nvPr>
        </p:nvSpPr>
        <p:spPr/>
        <p:txBody>
          <a:bodyPr/>
          <a:lstStyle/>
          <a:p>
            <a:fld id="{B4A4F589-F415-E44D-9530-FB434FB086EB}" type="slidenum">
              <a:rPr lang="en-US" smtClean="0"/>
              <a:t>27</a:t>
            </a:fld>
            <a:endParaRPr lang="en-US"/>
          </a:p>
        </p:txBody>
      </p:sp>
    </p:spTree>
    <p:extLst>
      <p:ext uri="{BB962C8B-B14F-4D97-AF65-F5344CB8AC3E}">
        <p14:creationId xmlns:p14="http://schemas.microsoft.com/office/powerpoint/2010/main" val="2655184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when we study a behaviour we want to know who is exhibiting it?, how it occurred? , and why it occurred. And for extant animals, these questions can be answered by collecting observational data. However it is close to impossible to obtain this sort of data for extinct animals.  We as palaeontologists therefore rely heavily on bonebeds to inform us of social </a:t>
            </a:r>
            <a:r>
              <a:rPr lang="en-US" dirty="0" err="1"/>
              <a:t>behavioural</a:t>
            </a:r>
            <a:r>
              <a:rPr lang="en-US" dirty="0"/>
              <a:t> repertoires from the fossil record. </a:t>
            </a:r>
          </a:p>
        </p:txBody>
      </p:sp>
      <p:sp>
        <p:nvSpPr>
          <p:cNvPr id="4" name="Slide Number Placeholder 3"/>
          <p:cNvSpPr>
            <a:spLocks noGrp="1"/>
          </p:cNvSpPr>
          <p:nvPr>
            <p:ph type="sldNum" sz="quarter" idx="5"/>
          </p:nvPr>
        </p:nvSpPr>
        <p:spPr/>
        <p:txBody>
          <a:bodyPr/>
          <a:lstStyle/>
          <a:p>
            <a:fld id="{B4A4F589-F415-E44D-9530-FB434FB086EB}" type="slidenum">
              <a:rPr lang="en-US" smtClean="0"/>
              <a:t>3</a:t>
            </a:fld>
            <a:endParaRPr lang="en-US"/>
          </a:p>
        </p:txBody>
      </p:sp>
    </p:spTree>
    <p:extLst>
      <p:ext uri="{BB962C8B-B14F-4D97-AF65-F5344CB8AC3E}">
        <p14:creationId xmlns:p14="http://schemas.microsoft.com/office/powerpoint/2010/main" val="875013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bonebeds? Bonebeds are aggregations of skeletal material from multiple individuals. And some famous examples include this aggregation of </a:t>
            </a:r>
            <a:r>
              <a:rPr lang="en-US" dirty="0" err="1"/>
              <a:t>younginiforms</a:t>
            </a:r>
            <a:r>
              <a:rPr lang="en-US" dirty="0"/>
              <a:t> from the Late Permian, all the individuals in this bonebed are juveniles therefore leading to the interpretation that this aggregation is a brood. Another example includes this aggregation of a varanopid adult along with 4 juveniles, this aggregation is interpreted as parental care. </a:t>
            </a:r>
          </a:p>
          <a:p>
            <a:endParaRPr lang="en-US" dirty="0"/>
          </a:p>
          <a:p>
            <a:r>
              <a:rPr lang="en-US" dirty="0"/>
              <a:t>We are extremely fortunate  when we recover aggregations that exhibit a high level of articulation and organization, and when we are not so lucky we recover bonebed that are jumbled mess of bones. </a:t>
            </a:r>
          </a:p>
          <a:p>
            <a:endParaRPr lang="en-US" dirty="0"/>
          </a:p>
        </p:txBody>
      </p:sp>
      <p:sp>
        <p:nvSpPr>
          <p:cNvPr id="4" name="Slide Number Placeholder 3"/>
          <p:cNvSpPr>
            <a:spLocks noGrp="1"/>
          </p:cNvSpPr>
          <p:nvPr>
            <p:ph type="sldNum" sz="quarter" idx="5"/>
          </p:nvPr>
        </p:nvSpPr>
        <p:spPr/>
        <p:txBody>
          <a:bodyPr/>
          <a:lstStyle/>
          <a:p>
            <a:fld id="{B4A4F589-F415-E44D-9530-FB434FB086EB}" type="slidenum">
              <a:rPr lang="en-US" smtClean="0"/>
              <a:t>4</a:t>
            </a:fld>
            <a:endParaRPr lang="en-US"/>
          </a:p>
        </p:txBody>
      </p:sp>
    </p:spTree>
    <p:extLst>
      <p:ext uri="{BB962C8B-B14F-4D97-AF65-F5344CB8AC3E}">
        <p14:creationId xmlns:p14="http://schemas.microsoft.com/office/powerpoint/2010/main" val="1688014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to </a:t>
            </a:r>
            <a:r>
              <a:rPr lang="en-US" dirty="0" err="1"/>
              <a:t>addd</a:t>
            </a:r>
            <a:r>
              <a:rPr lang="en-US" dirty="0"/>
              <a:t> to that list </a:t>
            </a:r>
            <a:r>
              <a:rPr lang="en-US" dirty="0" err="1"/>
              <a:t>i</a:t>
            </a:r>
            <a:r>
              <a:rPr lang="en-US" dirty="0"/>
              <a:t> present this boned. SAM-PK-K11289 is a microfossil bonebed that is 160 mm long, 85 mm wide and 55 mm thick. It has an elliptical planimetric shape.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the course of my research I investigated, documented and characterized this bonebed answering the questions I flagged before, which are  who is in this bonebed? How did this bonebed occur and why did it occur? </a:t>
            </a:r>
            <a:r>
              <a:rPr lang="en-US" dirty="0" err="1"/>
              <a:t>aLL</a:t>
            </a:r>
            <a:r>
              <a:rPr lang="en-US" dirty="0"/>
              <a:t> THIS WAS MADE POSSIBLE BY SYNCHROTRON MICRO COMPUTED TOMOGRAPHY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4A4F589-F415-E44D-9530-FB434FB086EB}" type="slidenum">
              <a:rPr lang="en-US" smtClean="0"/>
              <a:t>5</a:t>
            </a:fld>
            <a:endParaRPr lang="en-US"/>
          </a:p>
        </p:txBody>
      </p:sp>
    </p:spTree>
    <p:extLst>
      <p:ext uri="{BB962C8B-B14F-4D97-AF65-F5344CB8AC3E}">
        <p14:creationId xmlns:p14="http://schemas.microsoft.com/office/powerpoint/2010/main" val="4001821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bonebed was recovered from farm </a:t>
            </a:r>
            <a:r>
              <a:rPr lang="en-US" dirty="0" err="1"/>
              <a:t>osfrontein</a:t>
            </a:r>
            <a:r>
              <a:rPr lang="en-US" dirty="0"/>
              <a:t> WHICH IS IN THE ESATERN CAPE . THIS IS A HIGHLY FOLLIFEROUS AREA AND IS THE ORIGIN PLACE OF SOME OF THE SPECIMENS YOU SAW AT ESI IF you went for the tour lead by my </a:t>
            </a:r>
            <a:r>
              <a:rPr lang="en-US" dirty="0" err="1"/>
              <a:t>collegue</a:t>
            </a:r>
            <a:r>
              <a:rPr lang="en-US" dirty="0"/>
              <a:t> </a:t>
            </a:r>
            <a:r>
              <a:rPr lang="en-US" dirty="0" err="1"/>
              <a:t>chandale</a:t>
            </a:r>
            <a:r>
              <a:rPr lang="en-US" dirty="0"/>
              <a:t> .  </a:t>
            </a:r>
          </a:p>
        </p:txBody>
      </p:sp>
      <p:sp>
        <p:nvSpPr>
          <p:cNvPr id="4" name="Slide Number Placeholder 3"/>
          <p:cNvSpPr>
            <a:spLocks noGrp="1"/>
          </p:cNvSpPr>
          <p:nvPr>
            <p:ph type="sldNum" sz="quarter" idx="5"/>
          </p:nvPr>
        </p:nvSpPr>
        <p:spPr/>
        <p:txBody>
          <a:bodyPr/>
          <a:lstStyle/>
          <a:p>
            <a:fld id="{B4A4F589-F415-E44D-9530-FB434FB086EB}" type="slidenum">
              <a:rPr lang="en-US" smtClean="0"/>
              <a:t>6</a:t>
            </a:fld>
            <a:endParaRPr lang="en-US"/>
          </a:p>
        </p:txBody>
      </p:sp>
    </p:spTree>
    <p:extLst>
      <p:ext uri="{BB962C8B-B14F-4D97-AF65-F5344CB8AC3E}">
        <p14:creationId xmlns:p14="http://schemas.microsoft.com/office/powerpoint/2010/main" val="2218132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 answer who is in this bonebed, I identified the taxonomic make-up of the bonebed using comparative anatomy and identified the age represented by the bonebed by taking linear measurements and statistically assessing them in R. To answer how it occurred, I assessed taphonomic modifications, recording any changes to shape, color size </a:t>
            </a:r>
            <a:r>
              <a:rPr lang="en-US" dirty="0" err="1"/>
              <a:t>ect</a:t>
            </a:r>
            <a:r>
              <a:rPr lang="en-US" dirty="0"/>
              <a:t>. Both these data helped me answer why this aggregation occurred. </a:t>
            </a:r>
          </a:p>
        </p:txBody>
      </p:sp>
      <p:sp>
        <p:nvSpPr>
          <p:cNvPr id="4" name="Slide Number Placeholder 3"/>
          <p:cNvSpPr>
            <a:spLocks noGrp="1"/>
          </p:cNvSpPr>
          <p:nvPr>
            <p:ph type="sldNum" sz="quarter" idx="5"/>
          </p:nvPr>
        </p:nvSpPr>
        <p:spPr/>
        <p:txBody>
          <a:bodyPr/>
          <a:lstStyle/>
          <a:p>
            <a:fld id="{B4A4F589-F415-E44D-9530-FB434FB086EB}" type="slidenum">
              <a:rPr lang="en-US" smtClean="0"/>
              <a:t>7</a:t>
            </a:fld>
            <a:endParaRPr lang="en-US"/>
          </a:p>
        </p:txBody>
      </p:sp>
    </p:spTree>
    <p:extLst>
      <p:ext uri="{BB962C8B-B14F-4D97-AF65-F5344CB8AC3E}">
        <p14:creationId xmlns:p14="http://schemas.microsoft.com/office/powerpoint/2010/main" val="1135908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 order to answer all these questions , this bonebed was synchrotron scanned at the European Synchrotron Facility of Radiation . This data was then processed using VG Studio max at the Evolutionary Studies Institute. At this point AI was still relatively new so I had to manually </a:t>
            </a:r>
            <a:r>
              <a:rPr lang="en-US" sz="1800" dirty="0" err="1"/>
              <a:t>segenment</a:t>
            </a:r>
            <a:r>
              <a:rPr lang="en-US" sz="1800" dirty="0"/>
              <a:t> over 300 bones, so as you can imagine that was quite lovely. </a:t>
            </a:r>
          </a:p>
        </p:txBody>
      </p:sp>
      <p:sp>
        <p:nvSpPr>
          <p:cNvPr id="4" name="Slide Number Placeholder 3"/>
          <p:cNvSpPr>
            <a:spLocks noGrp="1"/>
          </p:cNvSpPr>
          <p:nvPr>
            <p:ph type="sldNum" sz="quarter" idx="5"/>
          </p:nvPr>
        </p:nvSpPr>
        <p:spPr/>
        <p:txBody>
          <a:bodyPr/>
          <a:lstStyle/>
          <a:p>
            <a:fld id="{B4A4F589-F415-E44D-9530-FB434FB086EB}" type="slidenum">
              <a:rPr lang="en-US" smtClean="0"/>
              <a:t>8</a:t>
            </a:fld>
            <a:endParaRPr lang="en-US"/>
          </a:p>
        </p:txBody>
      </p:sp>
    </p:spTree>
    <p:extLst>
      <p:ext uri="{BB962C8B-B14F-4D97-AF65-F5344CB8AC3E}">
        <p14:creationId xmlns:p14="http://schemas.microsoft.com/office/powerpoint/2010/main" val="3960767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3D renderings of the elements in the bonebed allow the differentiate the </a:t>
            </a:r>
            <a:r>
              <a:rPr lang="en-US" sz="1800" dirty="0" err="1"/>
              <a:t>sylopodia</a:t>
            </a:r>
            <a:r>
              <a:rPr lang="en-US" sz="1800" dirty="0"/>
              <a:t>, from the </a:t>
            </a:r>
            <a:r>
              <a:rPr lang="en-US" sz="1800" dirty="0" err="1"/>
              <a:t>zuegopodia</a:t>
            </a:r>
            <a:r>
              <a:rPr lang="en-US" sz="1800" dirty="0"/>
              <a:t> and autopodia. </a:t>
            </a:r>
          </a:p>
        </p:txBody>
      </p:sp>
      <p:sp>
        <p:nvSpPr>
          <p:cNvPr id="4" name="Slide Number Placeholder 3"/>
          <p:cNvSpPr>
            <a:spLocks noGrp="1"/>
          </p:cNvSpPr>
          <p:nvPr>
            <p:ph type="sldNum" sz="quarter" idx="5"/>
          </p:nvPr>
        </p:nvSpPr>
        <p:spPr/>
        <p:txBody>
          <a:bodyPr/>
          <a:lstStyle/>
          <a:p>
            <a:fld id="{B4A4F589-F415-E44D-9530-FB434FB086EB}" type="slidenum">
              <a:rPr lang="en-US" smtClean="0"/>
              <a:t>9</a:t>
            </a:fld>
            <a:endParaRPr lang="en-US"/>
          </a:p>
        </p:txBody>
      </p:sp>
    </p:spTree>
    <p:extLst>
      <p:ext uri="{BB962C8B-B14F-4D97-AF65-F5344CB8AC3E}">
        <p14:creationId xmlns:p14="http://schemas.microsoft.com/office/powerpoint/2010/main" val="537884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04641-D099-C62D-F37D-96DE35EA1E6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BB7F37B-12D5-2538-6578-131DB3250B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3D3EFA3-C4A4-9E30-2C23-061854C6C19C}"/>
              </a:ext>
            </a:extLst>
          </p:cNvPr>
          <p:cNvSpPr>
            <a:spLocks noGrp="1"/>
          </p:cNvSpPr>
          <p:nvPr>
            <p:ph type="dt" sz="half" idx="10"/>
          </p:nvPr>
        </p:nvSpPr>
        <p:spPr/>
        <p:txBody>
          <a:bodyPr/>
          <a:lstStyle/>
          <a:p>
            <a:fld id="{88372E07-5063-A642-954D-083B0F0BE34B}" type="datetimeFigureOut">
              <a:rPr lang="en-US" smtClean="0"/>
              <a:t>11/14/24</a:t>
            </a:fld>
            <a:endParaRPr lang="en-US"/>
          </a:p>
        </p:txBody>
      </p:sp>
      <p:sp>
        <p:nvSpPr>
          <p:cNvPr id="5" name="Footer Placeholder 4">
            <a:extLst>
              <a:ext uri="{FF2B5EF4-FFF2-40B4-BE49-F238E27FC236}">
                <a16:creationId xmlns:a16="http://schemas.microsoft.com/office/drawing/2014/main" id="{8297963F-25D1-C556-891C-5FD94D1E0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A4F159-BF7E-3C04-473B-36B8662BAEAB}"/>
              </a:ext>
            </a:extLst>
          </p:cNvPr>
          <p:cNvSpPr>
            <a:spLocks noGrp="1"/>
          </p:cNvSpPr>
          <p:nvPr>
            <p:ph type="sldNum" sz="quarter" idx="12"/>
          </p:nvPr>
        </p:nvSpPr>
        <p:spPr/>
        <p:txBody>
          <a:bodyPr/>
          <a:lstStyle/>
          <a:p>
            <a:fld id="{87A7FFE5-5007-0248-A800-3AF5D15F8972}" type="slidenum">
              <a:rPr lang="en-US" smtClean="0"/>
              <a:t>‹#›</a:t>
            </a:fld>
            <a:endParaRPr lang="en-US"/>
          </a:p>
        </p:txBody>
      </p:sp>
    </p:spTree>
    <p:extLst>
      <p:ext uri="{BB962C8B-B14F-4D97-AF65-F5344CB8AC3E}">
        <p14:creationId xmlns:p14="http://schemas.microsoft.com/office/powerpoint/2010/main" val="1132966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9CA7-D51A-3ECC-A7C4-F3B1942753D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9CAA09E-95F9-58A4-FA98-1624106C690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55425F-6539-0174-F3B9-5FB3E8393B37}"/>
              </a:ext>
            </a:extLst>
          </p:cNvPr>
          <p:cNvSpPr>
            <a:spLocks noGrp="1"/>
          </p:cNvSpPr>
          <p:nvPr>
            <p:ph type="dt" sz="half" idx="10"/>
          </p:nvPr>
        </p:nvSpPr>
        <p:spPr/>
        <p:txBody>
          <a:bodyPr/>
          <a:lstStyle/>
          <a:p>
            <a:fld id="{88372E07-5063-A642-954D-083B0F0BE34B}" type="datetimeFigureOut">
              <a:rPr lang="en-US" smtClean="0"/>
              <a:t>11/14/24</a:t>
            </a:fld>
            <a:endParaRPr lang="en-US"/>
          </a:p>
        </p:txBody>
      </p:sp>
      <p:sp>
        <p:nvSpPr>
          <p:cNvPr id="5" name="Footer Placeholder 4">
            <a:extLst>
              <a:ext uri="{FF2B5EF4-FFF2-40B4-BE49-F238E27FC236}">
                <a16:creationId xmlns:a16="http://schemas.microsoft.com/office/drawing/2014/main" id="{D77600A3-4F79-3449-D46D-5DE119D42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8D0F6-0409-F918-2755-EED5EEDFBA5D}"/>
              </a:ext>
            </a:extLst>
          </p:cNvPr>
          <p:cNvSpPr>
            <a:spLocks noGrp="1"/>
          </p:cNvSpPr>
          <p:nvPr>
            <p:ph type="sldNum" sz="quarter" idx="12"/>
          </p:nvPr>
        </p:nvSpPr>
        <p:spPr/>
        <p:txBody>
          <a:bodyPr/>
          <a:lstStyle/>
          <a:p>
            <a:fld id="{87A7FFE5-5007-0248-A800-3AF5D15F8972}" type="slidenum">
              <a:rPr lang="en-US" smtClean="0"/>
              <a:t>‹#›</a:t>
            </a:fld>
            <a:endParaRPr lang="en-US"/>
          </a:p>
        </p:txBody>
      </p:sp>
    </p:spTree>
    <p:extLst>
      <p:ext uri="{BB962C8B-B14F-4D97-AF65-F5344CB8AC3E}">
        <p14:creationId xmlns:p14="http://schemas.microsoft.com/office/powerpoint/2010/main" val="1319105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01A48-E0AC-1B62-D325-A4906F9DA1D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D3C40A0-E082-73F6-185B-2CC712A3124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A278466-1DFF-86E8-9922-2D7F8CDBF17A}"/>
              </a:ext>
            </a:extLst>
          </p:cNvPr>
          <p:cNvSpPr>
            <a:spLocks noGrp="1"/>
          </p:cNvSpPr>
          <p:nvPr>
            <p:ph type="dt" sz="half" idx="10"/>
          </p:nvPr>
        </p:nvSpPr>
        <p:spPr/>
        <p:txBody>
          <a:bodyPr/>
          <a:lstStyle/>
          <a:p>
            <a:fld id="{88372E07-5063-A642-954D-083B0F0BE34B}" type="datetimeFigureOut">
              <a:rPr lang="en-US" smtClean="0"/>
              <a:t>11/14/24</a:t>
            </a:fld>
            <a:endParaRPr lang="en-US"/>
          </a:p>
        </p:txBody>
      </p:sp>
      <p:sp>
        <p:nvSpPr>
          <p:cNvPr id="5" name="Footer Placeholder 4">
            <a:extLst>
              <a:ext uri="{FF2B5EF4-FFF2-40B4-BE49-F238E27FC236}">
                <a16:creationId xmlns:a16="http://schemas.microsoft.com/office/drawing/2014/main" id="{B284CC7A-62CD-3ED4-D478-DD97E16788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4D3048-655A-A665-C2F1-28B0E0F2C550}"/>
              </a:ext>
            </a:extLst>
          </p:cNvPr>
          <p:cNvSpPr>
            <a:spLocks noGrp="1"/>
          </p:cNvSpPr>
          <p:nvPr>
            <p:ph type="sldNum" sz="quarter" idx="12"/>
          </p:nvPr>
        </p:nvSpPr>
        <p:spPr/>
        <p:txBody>
          <a:bodyPr/>
          <a:lstStyle/>
          <a:p>
            <a:fld id="{87A7FFE5-5007-0248-A800-3AF5D15F8972}" type="slidenum">
              <a:rPr lang="en-US" smtClean="0"/>
              <a:t>‹#›</a:t>
            </a:fld>
            <a:endParaRPr lang="en-US"/>
          </a:p>
        </p:txBody>
      </p:sp>
    </p:spTree>
    <p:extLst>
      <p:ext uri="{BB962C8B-B14F-4D97-AF65-F5344CB8AC3E}">
        <p14:creationId xmlns:p14="http://schemas.microsoft.com/office/powerpoint/2010/main" val="1051707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682F8-474C-F14E-DEA5-021CD0CF7D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FEDCAC7-EE0B-92FD-0D16-F9AEEA84606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8D4A850-3D57-B083-D4A0-E385CE36D290}"/>
              </a:ext>
            </a:extLst>
          </p:cNvPr>
          <p:cNvSpPr>
            <a:spLocks noGrp="1"/>
          </p:cNvSpPr>
          <p:nvPr>
            <p:ph type="dt" sz="half" idx="10"/>
          </p:nvPr>
        </p:nvSpPr>
        <p:spPr/>
        <p:txBody>
          <a:bodyPr/>
          <a:lstStyle/>
          <a:p>
            <a:fld id="{88372E07-5063-A642-954D-083B0F0BE34B}" type="datetimeFigureOut">
              <a:rPr lang="en-US" smtClean="0"/>
              <a:t>11/14/24</a:t>
            </a:fld>
            <a:endParaRPr lang="en-US"/>
          </a:p>
        </p:txBody>
      </p:sp>
      <p:sp>
        <p:nvSpPr>
          <p:cNvPr id="5" name="Footer Placeholder 4">
            <a:extLst>
              <a:ext uri="{FF2B5EF4-FFF2-40B4-BE49-F238E27FC236}">
                <a16:creationId xmlns:a16="http://schemas.microsoft.com/office/drawing/2014/main" id="{0DAEE6D5-68EB-CD34-EE0B-AE2EBFA6A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BE55C-6C88-E8B2-79DC-3A91B206BC18}"/>
              </a:ext>
            </a:extLst>
          </p:cNvPr>
          <p:cNvSpPr>
            <a:spLocks noGrp="1"/>
          </p:cNvSpPr>
          <p:nvPr>
            <p:ph type="sldNum" sz="quarter" idx="12"/>
          </p:nvPr>
        </p:nvSpPr>
        <p:spPr/>
        <p:txBody>
          <a:bodyPr/>
          <a:lstStyle/>
          <a:p>
            <a:fld id="{87A7FFE5-5007-0248-A800-3AF5D15F8972}" type="slidenum">
              <a:rPr lang="en-US" smtClean="0"/>
              <a:t>‹#›</a:t>
            </a:fld>
            <a:endParaRPr lang="en-US"/>
          </a:p>
        </p:txBody>
      </p:sp>
    </p:spTree>
    <p:extLst>
      <p:ext uri="{BB962C8B-B14F-4D97-AF65-F5344CB8AC3E}">
        <p14:creationId xmlns:p14="http://schemas.microsoft.com/office/powerpoint/2010/main" val="4038171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BC0D9-7B48-6EFB-02AD-73F0742B062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649156C-20EC-E155-6AF5-70B47982C1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B929BFA-58B4-12A8-BE3B-6C475891092C}"/>
              </a:ext>
            </a:extLst>
          </p:cNvPr>
          <p:cNvSpPr>
            <a:spLocks noGrp="1"/>
          </p:cNvSpPr>
          <p:nvPr>
            <p:ph type="dt" sz="half" idx="10"/>
          </p:nvPr>
        </p:nvSpPr>
        <p:spPr/>
        <p:txBody>
          <a:bodyPr/>
          <a:lstStyle/>
          <a:p>
            <a:fld id="{88372E07-5063-A642-954D-083B0F0BE34B}" type="datetimeFigureOut">
              <a:rPr lang="en-US" smtClean="0"/>
              <a:t>11/14/24</a:t>
            </a:fld>
            <a:endParaRPr lang="en-US"/>
          </a:p>
        </p:txBody>
      </p:sp>
      <p:sp>
        <p:nvSpPr>
          <p:cNvPr id="5" name="Footer Placeholder 4">
            <a:extLst>
              <a:ext uri="{FF2B5EF4-FFF2-40B4-BE49-F238E27FC236}">
                <a16:creationId xmlns:a16="http://schemas.microsoft.com/office/drawing/2014/main" id="{FDDCC70D-6105-C491-243E-B3952F98F1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24C09-C3EF-25BC-C9B3-85D1D9D91172}"/>
              </a:ext>
            </a:extLst>
          </p:cNvPr>
          <p:cNvSpPr>
            <a:spLocks noGrp="1"/>
          </p:cNvSpPr>
          <p:nvPr>
            <p:ph type="sldNum" sz="quarter" idx="12"/>
          </p:nvPr>
        </p:nvSpPr>
        <p:spPr/>
        <p:txBody>
          <a:bodyPr/>
          <a:lstStyle/>
          <a:p>
            <a:fld id="{87A7FFE5-5007-0248-A800-3AF5D15F8972}" type="slidenum">
              <a:rPr lang="en-US" smtClean="0"/>
              <a:t>‹#›</a:t>
            </a:fld>
            <a:endParaRPr lang="en-US"/>
          </a:p>
        </p:txBody>
      </p:sp>
    </p:spTree>
    <p:extLst>
      <p:ext uri="{BB962C8B-B14F-4D97-AF65-F5344CB8AC3E}">
        <p14:creationId xmlns:p14="http://schemas.microsoft.com/office/powerpoint/2010/main" val="2138113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1633-ACE4-2464-21E0-922107C064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96860C-A39A-3458-60F7-9434F5C3DC3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8100148-E8EA-4154-BCDE-14FF2EB4EE5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6073D2B-D43A-6285-D053-79C967CD27C6}"/>
              </a:ext>
            </a:extLst>
          </p:cNvPr>
          <p:cNvSpPr>
            <a:spLocks noGrp="1"/>
          </p:cNvSpPr>
          <p:nvPr>
            <p:ph type="dt" sz="half" idx="10"/>
          </p:nvPr>
        </p:nvSpPr>
        <p:spPr/>
        <p:txBody>
          <a:bodyPr/>
          <a:lstStyle/>
          <a:p>
            <a:fld id="{88372E07-5063-A642-954D-083B0F0BE34B}" type="datetimeFigureOut">
              <a:rPr lang="en-US" smtClean="0"/>
              <a:t>11/14/24</a:t>
            </a:fld>
            <a:endParaRPr lang="en-US"/>
          </a:p>
        </p:txBody>
      </p:sp>
      <p:sp>
        <p:nvSpPr>
          <p:cNvPr id="6" name="Footer Placeholder 5">
            <a:extLst>
              <a:ext uri="{FF2B5EF4-FFF2-40B4-BE49-F238E27FC236}">
                <a16:creationId xmlns:a16="http://schemas.microsoft.com/office/drawing/2014/main" id="{955C2B7E-A167-2549-5E8F-63E1CFFB7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BDCC-2A28-9A0B-3783-FE39DB29E294}"/>
              </a:ext>
            </a:extLst>
          </p:cNvPr>
          <p:cNvSpPr>
            <a:spLocks noGrp="1"/>
          </p:cNvSpPr>
          <p:nvPr>
            <p:ph type="sldNum" sz="quarter" idx="12"/>
          </p:nvPr>
        </p:nvSpPr>
        <p:spPr/>
        <p:txBody>
          <a:bodyPr/>
          <a:lstStyle/>
          <a:p>
            <a:fld id="{87A7FFE5-5007-0248-A800-3AF5D15F8972}" type="slidenum">
              <a:rPr lang="en-US" smtClean="0"/>
              <a:t>‹#›</a:t>
            </a:fld>
            <a:endParaRPr lang="en-US"/>
          </a:p>
        </p:txBody>
      </p:sp>
    </p:spTree>
    <p:extLst>
      <p:ext uri="{BB962C8B-B14F-4D97-AF65-F5344CB8AC3E}">
        <p14:creationId xmlns:p14="http://schemas.microsoft.com/office/powerpoint/2010/main" val="3438881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93449-BF6A-6E9A-A873-91C6DD1ACC4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0C4498E-21CE-651C-B445-07C10B084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EE217D5-BB1E-F06F-32BC-6B90E643881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0F054E6-405C-D974-6D58-A0551BFA87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1911F52-536A-26F6-A81F-5C6E2F223DB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78ECBE5-411F-B8E7-FD50-A153FD50945F}"/>
              </a:ext>
            </a:extLst>
          </p:cNvPr>
          <p:cNvSpPr>
            <a:spLocks noGrp="1"/>
          </p:cNvSpPr>
          <p:nvPr>
            <p:ph type="dt" sz="half" idx="10"/>
          </p:nvPr>
        </p:nvSpPr>
        <p:spPr/>
        <p:txBody>
          <a:bodyPr/>
          <a:lstStyle/>
          <a:p>
            <a:fld id="{88372E07-5063-A642-954D-083B0F0BE34B}" type="datetimeFigureOut">
              <a:rPr lang="en-US" smtClean="0"/>
              <a:t>11/14/24</a:t>
            </a:fld>
            <a:endParaRPr lang="en-US"/>
          </a:p>
        </p:txBody>
      </p:sp>
      <p:sp>
        <p:nvSpPr>
          <p:cNvPr id="8" name="Footer Placeholder 7">
            <a:extLst>
              <a:ext uri="{FF2B5EF4-FFF2-40B4-BE49-F238E27FC236}">
                <a16:creationId xmlns:a16="http://schemas.microsoft.com/office/drawing/2014/main" id="{F2BC867B-DC3B-80D8-9C84-BF9E2B15A0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2A6076-3249-89B4-B680-E8E60809E48E}"/>
              </a:ext>
            </a:extLst>
          </p:cNvPr>
          <p:cNvSpPr>
            <a:spLocks noGrp="1"/>
          </p:cNvSpPr>
          <p:nvPr>
            <p:ph type="sldNum" sz="quarter" idx="12"/>
          </p:nvPr>
        </p:nvSpPr>
        <p:spPr/>
        <p:txBody>
          <a:bodyPr/>
          <a:lstStyle/>
          <a:p>
            <a:fld id="{87A7FFE5-5007-0248-A800-3AF5D15F8972}" type="slidenum">
              <a:rPr lang="en-US" smtClean="0"/>
              <a:t>‹#›</a:t>
            </a:fld>
            <a:endParaRPr lang="en-US"/>
          </a:p>
        </p:txBody>
      </p:sp>
    </p:spTree>
    <p:extLst>
      <p:ext uri="{BB962C8B-B14F-4D97-AF65-F5344CB8AC3E}">
        <p14:creationId xmlns:p14="http://schemas.microsoft.com/office/powerpoint/2010/main" val="1006204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F9C63-E08C-7D7C-D740-6554A2DCF57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E7B769F-6214-7BF4-A649-B0ED6EE6D26D}"/>
              </a:ext>
            </a:extLst>
          </p:cNvPr>
          <p:cNvSpPr>
            <a:spLocks noGrp="1"/>
          </p:cNvSpPr>
          <p:nvPr>
            <p:ph type="dt" sz="half" idx="10"/>
          </p:nvPr>
        </p:nvSpPr>
        <p:spPr/>
        <p:txBody>
          <a:bodyPr/>
          <a:lstStyle/>
          <a:p>
            <a:fld id="{88372E07-5063-A642-954D-083B0F0BE34B}" type="datetimeFigureOut">
              <a:rPr lang="en-US" smtClean="0"/>
              <a:t>11/14/24</a:t>
            </a:fld>
            <a:endParaRPr lang="en-US"/>
          </a:p>
        </p:txBody>
      </p:sp>
      <p:sp>
        <p:nvSpPr>
          <p:cNvPr id="4" name="Footer Placeholder 3">
            <a:extLst>
              <a:ext uri="{FF2B5EF4-FFF2-40B4-BE49-F238E27FC236}">
                <a16:creationId xmlns:a16="http://schemas.microsoft.com/office/drawing/2014/main" id="{4300EE69-CEA5-6F27-9C99-D1F4EF9875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DF30ED-2ED6-D4E9-B59E-A982076553C0}"/>
              </a:ext>
            </a:extLst>
          </p:cNvPr>
          <p:cNvSpPr>
            <a:spLocks noGrp="1"/>
          </p:cNvSpPr>
          <p:nvPr>
            <p:ph type="sldNum" sz="quarter" idx="12"/>
          </p:nvPr>
        </p:nvSpPr>
        <p:spPr/>
        <p:txBody>
          <a:bodyPr/>
          <a:lstStyle/>
          <a:p>
            <a:fld id="{87A7FFE5-5007-0248-A800-3AF5D15F8972}" type="slidenum">
              <a:rPr lang="en-US" smtClean="0"/>
              <a:t>‹#›</a:t>
            </a:fld>
            <a:endParaRPr lang="en-US"/>
          </a:p>
        </p:txBody>
      </p:sp>
    </p:spTree>
    <p:extLst>
      <p:ext uri="{BB962C8B-B14F-4D97-AF65-F5344CB8AC3E}">
        <p14:creationId xmlns:p14="http://schemas.microsoft.com/office/powerpoint/2010/main" val="1823412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2966E6-F33F-2864-B632-79BF1C6BFBF1}"/>
              </a:ext>
            </a:extLst>
          </p:cNvPr>
          <p:cNvSpPr>
            <a:spLocks noGrp="1"/>
          </p:cNvSpPr>
          <p:nvPr>
            <p:ph type="dt" sz="half" idx="10"/>
          </p:nvPr>
        </p:nvSpPr>
        <p:spPr/>
        <p:txBody>
          <a:bodyPr/>
          <a:lstStyle/>
          <a:p>
            <a:fld id="{88372E07-5063-A642-954D-083B0F0BE34B}" type="datetimeFigureOut">
              <a:rPr lang="en-US" smtClean="0"/>
              <a:t>11/14/24</a:t>
            </a:fld>
            <a:endParaRPr lang="en-US"/>
          </a:p>
        </p:txBody>
      </p:sp>
      <p:sp>
        <p:nvSpPr>
          <p:cNvPr id="3" name="Footer Placeholder 2">
            <a:extLst>
              <a:ext uri="{FF2B5EF4-FFF2-40B4-BE49-F238E27FC236}">
                <a16:creationId xmlns:a16="http://schemas.microsoft.com/office/drawing/2014/main" id="{95D1896A-C8A6-A890-14AF-9C70E6F835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925861-1745-0B7C-354B-9F24663B6B88}"/>
              </a:ext>
            </a:extLst>
          </p:cNvPr>
          <p:cNvSpPr>
            <a:spLocks noGrp="1"/>
          </p:cNvSpPr>
          <p:nvPr>
            <p:ph type="sldNum" sz="quarter" idx="12"/>
          </p:nvPr>
        </p:nvSpPr>
        <p:spPr/>
        <p:txBody>
          <a:bodyPr/>
          <a:lstStyle/>
          <a:p>
            <a:fld id="{87A7FFE5-5007-0248-A800-3AF5D15F8972}" type="slidenum">
              <a:rPr lang="en-US" smtClean="0"/>
              <a:t>‹#›</a:t>
            </a:fld>
            <a:endParaRPr lang="en-US"/>
          </a:p>
        </p:txBody>
      </p:sp>
    </p:spTree>
    <p:extLst>
      <p:ext uri="{BB962C8B-B14F-4D97-AF65-F5344CB8AC3E}">
        <p14:creationId xmlns:p14="http://schemas.microsoft.com/office/powerpoint/2010/main" val="392692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BF830-157F-28C5-B414-6B6E53BFCDD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227D526-6CB4-D820-742B-09FEA4D924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46B3E1A-323B-1EEA-9D1D-3BEDD4DBE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3FB8D3-3BA3-33D3-0A31-8733E4605286}"/>
              </a:ext>
            </a:extLst>
          </p:cNvPr>
          <p:cNvSpPr>
            <a:spLocks noGrp="1"/>
          </p:cNvSpPr>
          <p:nvPr>
            <p:ph type="dt" sz="half" idx="10"/>
          </p:nvPr>
        </p:nvSpPr>
        <p:spPr/>
        <p:txBody>
          <a:bodyPr/>
          <a:lstStyle/>
          <a:p>
            <a:fld id="{88372E07-5063-A642-954D-083B0F0BE34B}" type="datetimeFigureOut">
              <a:rPr lang="en-US" smtClean="0"/>
              <a:t>11/14/24</a:t>
            </a:fld>
            <a:endParaRPr lang="en-US"/>
          </a:p>
        </p:txBody>
      </p:sp>
      <p:sp>
        <p:nvSpPr>
          <p:cNvPr id="6" name="Footer Placeholder 5">
            <a:extLst>
              <a:ext uri="{FF2B5EF4-FFF2-40B4-BE49-F238E27FC236}">
                <a16:creationId xmlns:a16="http://schemas.microsoft.com/office/drawing/2014/main" id="{2607862E-23E8-60E3-22C4-FCCB4DEC6F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AA310C-D213-85DD-B465-A27BB5CE6730}"/>
              </a:ext>
            </a:extLst>
          </p:cNvPr>
          <p:cNvSpPr>
            <a:spLocks noGrp="1"/>
          </p:cNvSpPr>
          <p:nvPr>
            <p:ph type="sldNum" sz="quarter" idx="12"/>
          </p:nvPr>
        </p:nvSpPr>
        <p:spPr/>
        <p:txBody>
          <a:bodyPr/>
          <a:lstStyle/>
          <a:p>
            <a:fld id="{87A7FFE5-5007-0248-A800-3AF5D15F8972}" type="slidenum">
              <a:rPr lang="en-US" smtClean="0"/>
              <a:t>‹#›</a:t>
            </a:fld>
            <a:endParaRPr lang="en-US"/>
          </a:p>
        </p:txBody>
      </p:sp>
    </p:spTree>
    <p:extLst>
      <p:ext uri="{BB962C8B-B14F-4D97-AF65-F5344CB8AC3E}">
        <p14:creationId xmlns:p14="http://schemas.microsoft.com/office/powerpoint/2010/main" val="2376208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8A8C2-3440-DF91-6BC1-1F021E4B21D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7245919-E9A0-662B-F680-8B1F42D066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24D9F6-1CF8-6B63-0D03-6FC5D6E722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7576ACE-AA12-E758-F558-804A13F1506D}"/>
              </a:ext>
            </a:extLst>
          </p:cNvPr>
          <p:cNvSpPr>
            <a:spLocks noGrp="1"/>
          </p:cNvSpPr>
          <p:nvPr>
            <p:ph type="dt" sz="half" idx="10"/>
          </p:nvPr>
        </p:nvSpPr>
        <p:spPr/>
        <p:txBody>
          <a:bodyPr/>
          <a:lstStyle/>
          <a:p>
            <a:fld id="{88372E07-5063-A642-954D-083B0F0BE34B}" type="datetimeFigureOut">
              <a:rPr lang="en-US" smtClean="0"/>
              <a:t>11/14/24</a:t>
            </a:fld>
            <a:endParaRPr lang="en-US"/>
          </a:p>
        </p:txBody>
      </p:sp>
      <p:sp>
        <p:nvSpPr>
          <p:cNvPr id="6" name="Footer Placeholder 5">
            <a:extLst>
              <a:ext uri="{FF2B5EF4-FFF2-40B4-BE49-F238E27FC236}">
                <a16:creationId xmlns:a16="http://schemas.microsoft.com/office/drawing/2014/main" id="{F1003601-C06B-A651-61EC-2C431A1F38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E44EBC-1256-78D0-1049-272FD14374F6}"/>
              </a:ext>
            </a:extLst>
          </p:cNvPr>
          <p:cNvSpPr>
            <a:spLocks noGrp="1"/>
          </p:cNvSpPr>
          <p:nvPr>
            <p:ph type="sldNum" sz="quarter" idx="12"/>
          </p:nvPr>
        </p:nvSpPr>
        <p:spPr/>
        <p:txBody>
          <a:bodyPr/>
          <a:lstStyle/>
          <a:p>
            <a:fld id="{87A7FFE5-5007-0248-A800-3AF5D15F8972}" type="slidenum">
              <a:rPr lang="en-US" smtClean="0"/>
              <a:t>‹#›</a:t>
            </a:fld>
            <a:endParaRPr lang="en-US"/>
          </a:p>
        </p:txBody>
      </p:sp>
    </p:spTree>
    <p:extLst>
      <p:ext uri="{BB962C8B-B14F-4D97-AF65-F5344CB8AC3E}">
        <p14:creationId xmlns:p14="http://schemas.microsoft.com/office/powerpoint/2010/main" val="3139830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C0F765-AB64-E7F7-26E0-65ADC4EA0D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A618EE-7682-CB5A-773D-26952B91C8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94F30B-5E91-AD36-3B3B-97AA966002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372E07-5063-A642-954D-083B0F0BE34B}" type="datetimeFigureOut">
              <a:rPr lang="en-US" smtClean="0"/>
              <a:t>11/14/24</a:t>
            </a:fld>
            <a:endParaRPr lang="en-US"/>
          </a:p>
        </p:txBody>
      </p:sp>
      <p:sp>
        <p:nvSpPr>
          <p:cNvPr id="5" name="Footer Placeholder 4">
            <a:extLst>
              <a:ext uri="{FF2B5EF4-FFF2-40B4-BE49-F238E27FC236}">
                <a16:creationId xmlns:a16="http://schemas.microsoft.com/office/drawing/2014/main" id="{80C30D56-D2A6-039C-22BD-5B3CE97E1C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170A064-FD75-FDAE-9B4E-7AC2A8B10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A7FFE5-5007-0248-A800-3AF5D15F8972}" type="slidenum">
              <a:rPr lang="en-US" smtClean="0"/>
              <a:t>‹#›</a:t>
            </a:fld>
            <a:endParaRPr lang="en-US"/>
          </a:p>
        </p:txBody>
      </p:sp>
    </p:spTree>
    <p:extLst>
      <p:ext uri="{BB962C8B-B14F-4D97-AF65-F5344CB8AC3E}">
        <p14:creationId xmlns:p14="http://schemas.microsoft.com/office/powerpoint/2010/main" val="1126907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19.svg"/><Relationship Id="rId5" Type="http://schemas.openxmlformats.org/officeDocument/2006/relationships/image" Target="../media/image14.sv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19.svg"/><Relationship Id="rId5" Type="http://schemas.openxmlformats.org/officeDocument/2006/relationships/image" Target="../media/image14.sv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jpg"/><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828"/>
            <a:lum/>
          </a:blip>
          <a:srcRect/>
          <a:stretch>
            <a:fillRect/>
          </a:stretch>
        </a:blipFill>
        <a:effectLst/>
      </p:bgPr>
    </p:bg>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923CC510-3D12-C739-DE1D-123CEE633C3A}"/>
              </a:ext>
            </a:extLst>
          </p:cNvPr>
          <p:cNvSpPr/>
          <p:nvPr/>
        </p:nvSpPr>
        <p:spPr>
          <a:xfrm>
            <a:off x="2801074" y="3777548"/>
            <a:ext cx="6587366" cy="890136"/>
          </a:xfrm>
          <a:prstGeom prst="roundRect">
            <a:avLst/>
          </a:prstGeom>
          <a:solidFill>
            <a:schemeClr val="bg1">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2B6F0719-A309-889A-A8FF-D086302B709F}"/>
              </a:ext>
            </a:extLst>
          </p:cNvPr>
          <p:cNvSpPr/>
          <p:nvPr/>
        </p:nvSpPr>
        <p:spPr>
          <a:xfrm>
            <a:off x="4527395" y="2740515"/>
            <a:ext cx="3128768" cy="817792"/>
          </a:xfrm>
          <a:prstGeom prst="roundRect">
            <a:avLst/>
          </a:prstGeom>
          <a:solidFill>
            <a:schemeClr val="bg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408F065A-D222-136B-219C-40CF3D0B59E0}"/>
              </a:ext>
            </a:extLst>
          </p:cNvPr>
          <p:cNvSpPr/>
          <p:nvPr/>
        </p:nvSpPr>
        <p:spPr>
          <a:xfrm>
            <a:off x="1612544" y="542186"/>
            <a:ext cx="8958470" cy="2028529"/>
          </a:xfrm>
          <a:prstGeom prst="roundRect">
            <a:avLst/>
          </a:prstGeom>
          <a:solidFill>
            <a:schemeClr val="bg1">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C01797-A851-33B4-302C-19F262F28CA9}"/>
              </a:ext>
            </a:extLst>
          </p:cNvPr>
          <p:cNvSpPr/>
          <p:nvPr/>
        </p:nvSpPr>
        <p:spPr>
          <a:xfrm>
            <a:off x="0" y="5247861"/>
            <a:ext cx="12192000" cy="1610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FC3CE8-B0F3-4679-AACD-E9B7FB94360C}"/>
              </a:ext>
            </a:extLst>
          </p:cNvPr>
          <p:cNvSpPr>
            <a:spLocks noGrp="1"/>
          </p:cNvSpPr>
          <p:nvPr>
            <p:ph type="ctrTitle"/>
          </p:nvPr>
        </p:nvSpPr>
        <p:spPr/>
        <p:txBody>
          <a:bodyPr>
            <a:noAutofit/>
          </a:bodyPr>
          <a:lstStyle/>
          <a:p>
            <a:br>
              <a:rPr lang="en-ZA" sz="3200" kern="100" dirty="0">
                <a:effectLst/>
                <a:latin typeface="Aptos" panose="020B0004020202020204" pitchFamily="34" charset="0"/>
                <a:ea typeface="Aptos" panose="020B0004020202020204" pitchFamily="34" charset="0"/>
                <a:cs typeface="Arial" panose="020B0604020202020204" pitchFamily="34" charset="0"/>
              </a:rPr>
            </a:br>
            <a:r>
              <a:rPr lang="en-US" sz="3200" b="1" kern="100" dirty="0">
                <a:latin typeface="Calibri" panose="020F0502020204030204" pitchFamily="34" charset="0"/>
                <a:ea typeface="Aptos" panose="020B0004020202020204" pitchFamily="34" charset="0"/>
                <a:cs typeface="Calibri" panose="020F0502020204030204" pitchFamily="34" charset="0"/>
              </a:rPr>
              <a:t>Taphonomy and </a:t>
            </a:r>
            <a:r>
              <a:rPr lang="en-US" sz="3200" b="1" kern="100" dirty="0" err="1">
                <a:latin typeface="Calibri" panose="020F0502020204030204" pitchFamily="34" charset="0"/>
                <a:ea typeface="Aptos" panose="020B0004020202020204" pitchFamily="34" charset="0"/>
                <a:cs typeface="Calibri" panose="020F0502020204030204" pitchFamily="34" charset="0"/>
              </a:rPr>
              <a:t>palaeoecology</a:t>
            </a:r>
            <a:r>
              <a:rPr lang="en-US" sz="3200" b="1" kern="100" dirty="0">
                <a:latin typeface="Calibri" panose="020F0502020204030204" pitchFamily="34" charset="0"/>
                <a:ea typeface="Aptos" panose="020B0004020202020204" pitchFamily="34" charset="0"/>
                <a:cs typeface="Calibri" panose="020F0502020204030204" pitchFamily="34" charset="0"/>
              </a:rPr>
              <a:t> of a monospecific </a:t>
            </a:r>
            <a:r>
              <a:rPr lang="en-US" sz="3200" b="1" kern="100" dirty="0" err="1">
                <a:latin typeface="Calibri" panose="020F0502020204030204" pitchFamily="34" charset="0"/>
                <a:ea typeface="Aptos" panose="020B0004020202020204" pitchFamily="34" charset="0"/>
                <a:cs typeface="Calibri" panose="020F0502020204030204" pitchFamily="34" charset="0"/>
              </a:rPr>
              <a:t>microvertebrate</a:t>
            </a:r>
            <a:r>
              <a:rPr lang="en-US" sz="3200" b="1" kern="100" dirty="0">
                <a:latin typeface="Calibri" panose="020F0502020204030204" pitchFamily="34" charset="0"/>
                <a:ea typeface="Aptos" panose="020B0004020202020204" pitchFamily="34" charset="0"/>
                <a:cs typeface="Calibri" panose="020F0502020204030204" pitchFamily="34" charset="0"/>
              </a:rPr>
              <a:t> bonebed: </a:t>
            </a:r>
            <a:r>
              <a:rPr lang="en-US" sz="3200" b="1" kern="100" dirty="0" err="1">
                <a:latin typeface="Calibri" panose="020F0502020204030204" pitchFamily="34" charset="0"/>
                <a:ea typeface="Aptos" panose="020B0004020202020204" pitchFamily="34" charset="0"/>
                <a:cs typeface="Calibri" panose="020F0502020204030204" pitchFamily="34" charset="0"/>
              </a:rPr>
              <a:t>behavioural</a:t>
            </a:r>
            <a:r>
              <a:rPr lang="en-US" sz="3200" b="1" kern="100" dirty="0">
                <a:latin typeface="Calibri" panose="020F0502020204030204" pitchFamily="34" charset="0"/>
                <a:ea typeface="Aptos" panose="020B0004020202020204" pitchFamily="34" charset="0"/>
                <a:cs typeface="Calibri" panose="020F0502020204030204" pitchFamily="34" charset="0"/>
              </a:rPr>
              <a:t> implications for the late Permian parareptile </a:t>
            </a:r>
            <a:r>
              <a:rPr lang="en-US" sz="3200" b="1" i="1" kern="100" dirty="0">
                <a:latin typeface="Calibri" panose="020F0502020204030204" pitchFamily="34" charset="0"/>
                <a:ea typeface="Aptos" panose="020B0004020202020204" pitchFamily="34" charset="0"/>
                <a:cs typeface="Calibri" panose="020F0502020204030204" pitchFamily="34" charset="0"/>
              </a:rPr>
              <a:t>Owenetta</a:t>
            </a:r>
            <a:r>
              <a:rPr lang="en-US" sz="3200" b="1" kern="100" dirty="0">
                <a:latin typeface="Calibri" panose="020F0502020204030204" pitchFamily="34" charset="0"/>
                <a:ea typeface="Aptos" panose="020B0004020202020204" pitchFamily="34" charset="0"/>
                <a:cs typeface="Calibri" panose="020F0502020204030204" pitchFamily="34" charset="0"/>
              </a:rPr>
              <a:t> revealed by synchrotron X-ray microcomputed tomography</a:t>
            </a:r>
            <a:br>
              <a:rPr lang="en-ZA" sz="3200" b="1" kern="100" dirty="0">
                <a:effectLst/>
                <a:latin typeface="Calibri" panose="020F0502020204030204" pitchFamily="34" charset="0"/>
                <a:ea typeface="Arial" panose="020B0604020202020204" pitchFamily="34" charset="0"/>
                <a:cs typeface="Calibri" panose="020F0502020204030204" pitchFamily="34" charset="0"/>
              </a:rPr>
            </a:br>
            <a:br>
              <a:rPr lang="en-ZA" sz="4000" kern="100" dirty="0">
                <a:effectLst/>
                <a:latin typeface="Calibri" panose="020F0502020204030204" pitchFamily="34" charset="0"/>
                <a:ea typeface="Aptos" panose="020B0004020202020204" pitchFamily="34" charset="0"/>
                <a:cs typeface="Calibri" panose="020F0502020204030204" pitchFamily="34" charset="0"/>
              </a:rPr>
            </a:br>
            <a:r>
              <a:rPr lang="en-US" sz="1800" b="1" dirty="0">
                <a:latin typeface="Calibri" panose="020F0502020204030204" pitchFamily="34" charset="0"/>
                <a:cs typeface="Calibri" panose="020F0502020204030204" pitchFamily="34" charset="0"/>
              </a:rPr>
              <a:t>by</a:t>
            </a:r>
            <a:br>
              <a:rPr lang="en-US" sz="1800" b="1" dirty="0">
                <a:latin typeface="Calibri" panose="020F0502020204030204" pitchFamily="34" charset="0"/>
                <a:cs typeface="Calibri" panose="020F0502020204030204" pitchFamily="34" charset="0"/>
              </a:rPr>
            </a:br>
            <a:r>
              <a:rPr lang="en-US" sz="1800" b="1" dirty="0">
                <a:latin typeface="Calibri" panose="020F0502020204030204" pitchFamily="34" charset="0"/>
                <a:cs typeface="Calibri" panose="020F0502020204030204" pitchFamily="34" charset="0"/>
              </a:rPr>
              <a:t>Lutendo Mukwevho (1944548)</a:t>
            </a:r>
            <a:endParaRPr lang="en-US" sz="1800" dirty="0">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8F897132-4056-1C27-8EBB-61D103C17FB7}"/>
              </a:ext>
            </a:extLst>
          </p:cNvPr>
          <p:cNvSpPr>
            <a:spLocks noGrp="1"/>
          </p:cNvSpPr>
          <p:nvPr>
            <p:ph type="subTitle" idx="1"/>
          </p:nvPr>
        </p:nvSpPr>
        <p:spPr>
          <a:xfrm>
            <a:off x="1524000" y="3796585"/>
            <a:ext cx="9144000" cy="1655762"/>
          </a:xfrm>
        </p:spPr>
        <p:txBody>
          <a:bodyPr/>
          <a:lstStyle/>
          <a:p>
            <a:r>
              <a:rPr lang="en-ZA" sz="1800" b="1" kern="100" dirty="0">
                <a:effectLst/>
                <a:latin typeface="Calibri" panose="020F0502020204030204" pitchFamily="34" charset="0"/>
                <a:ea typeface="Arial" panose="020B0604020202020204" pitchFamily="34" charset="0"/>
                <a:cs typeface="Calibri" panose="020F0502020204030204" pitchFamily="34" charset="0"/>
              </a:rPr>
              <a:t>Supervisors: Professor Jonah Choiniere &amp; Professor Roger Smith  </a:t>
            </a:r>
          </a:p>
          <a:p>
            <a:endParaRPr lang="en-ZA" sz="1800" kern="100" dirty="0">
              <a:effectLst/>
              <a:latin typeface="Calibri" panose="020F0502020204030204" pitchFamily="34" charset="0"/>
              <a:ea typeface="Aptos" panose="020B0004020202020204" pitchFamily="34" charset="0"/>
              <a:cs typeface="Calibri" panose="020F0502020204030204" pitchFamily="34" charset="0"/>
            </a:endParaRPr>
          </a:p>
          <a:p>
            <a:endParaRPr lang="en-US" dirty="0"/>
          </a:p>
        </p:txBody>
      </p:sp>
      <p:pic>
        <p:nvPicPr>
          <p:cNvPr id="4" name="Picture 3" descr="A green circle with white letters&#10;&#10;Description automatically generated">
            <a:extLst>
              <a:ext uri="{FF2B5EF4-FFF2-40B4-BE49-F238E27FC236}">
                <a16:creationId xmlns:a16="http://schemas.microsoft.com/office/drawing/2014/main" id="{762AC5FF-E0A5-10AC-1DA4-85AC86DFEBEA}"/>
              </a:ext>
            </a:extLst>
          </p:cNvPr>
          <p:cNvPicPr>
            <a:picLocks noChangeAspect="1"/>
          </p:cNvPicPr>
          <p:nvPr/>
        </p:nvPicPr>
        <p:blipFill>
          <a:blip r:embed="rId4"/>
          <a:stretch>
            <a:fillRect/>
          </a:stretch>
        </p:blipFill>
        <p:spPr>
          <a:xfrm>
            <a:off x="4098201" y="4138484"/>
            <a:ext cx="529200" cy="529200"/>
          </a:xfrm>
          <a:prstGeom prst="rect">
            <a:avLst/>
          </a:prstGeom>
        </p:spPr>
      </p:pic>
      <p:sp>
        <p:nvSpPr>
          <p:cNvPr id="6" name="TextBox 5">
            <a:extLst>
              <a:ext uri="{FF2B5EF4-FFF2-40B4-BE49-F238E27FC236}">
                <a16:creationId xmlns:a16="http://schemas.microsoft.com/office/drawing/2014/main" id="{17F009F8-FF87-5C2D-15EA-07978F883537}"/>
              </a:ext>
            </a:extLst>
          </p:cNvPr>
          <p:cNvSpPr txBox="1"/>
          <p:nvPr/>
        </p:nvSpPr>
        <p:spPr>
          <a:xfrm>
            <a:off x="4627401" y="4218418"/>
            <a:ext cx="4305584"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0000-0003-2927-7057</a:t>
            </a:r>
          </a:p>
        </p:txBody>
      </p:sp>
      <p:pic>
        <p:nvPicPr>
          <p:cNvPr id="7" name="Picture 6" descr="A logo of university of the witwatersandsanda johannesburg&#10;&#10;Description automatically generated">
            <a:extLst>
              <a:ext uri="{FF2B5EF4-FFF2-40B4-BE49-F238E27FC236}">
                <a16:creationId xmlns:a16="http://schemas.microsoft.com/office/drawing/2014/main" id="{1287A359-BBCA-3BF7-EB56-A98A0342B2AD}"/>
              </a:ext>
            </a:extLst>
          </p:cNvPr>
          <p:cNvPicPr>
            <a:picLocks noChangeAspect="1"/>
          </p:cNvPicPr>
          <p:nvPr/>
        </p:nvPicPr>
        <p:blipFill>
          <a:blip r:embed="rId5"/>
          <a:stretch>
            <a:fillRect/>
          </a:stretch>
        </p:blipFill>
        <p:spPr>
          <a:xfrm>
            <a:off x="74306" y="5390310"/>
            <a:ext cx="1375389" cy="1266364"/>
          </a:xfrm>
          <a:prstGeom prst="rect">
            <a:avLst/>
          </a:prstGeom>
        </p:spPr>
      </p:pic>
      <p:pic>
        <p:nvPicPr>
          <p:cNvPr id="8" name="Picture 7" descr="A logo with a circle and text&#10;&#10;Description automatically generated">
            <a:extLst>
              <a:ext uri="{FF2B5EF4-FFF2-40B4-BE49-F238E27FC236}">
                <a16:creationId xmlns:a16="http://schemas.microsoft.com/office/drawing/2014/main" id="{3DD65B72-B826-386C-F4DE-A211B33FE64D}"/>
              </a:ext>
            </a:extLst>
          </p:cNvPr>
          <p:cNvPicPr>
            <a:picLocks noChangeAspect="1"/>
          </p:cNvPicPr>
          <p:nvPr/>
        </p:nvPicPr>
        <p:blipFill>
          <a:blip r:embed="rId6"/>
          <a:stretch>
            <a:fillRect/>
          </a:stretch>
        </p:blipFill>
        <p:spPr>
          <a:xfrm>
            <a:off x="1722434" y="5751458"/>
            <a:ext cx="2013996" cy="936742"/>
          </a:xfrm>
          <a:prstGeom prst="rect">
            <a:avLst/>
          </a:prstGeom>
        </p:spPr>
      </p:pic>
      <p:pic>
        <p:nvPicPr>
          <p:cNvPr id="9" name="Picture 8" descr="A logo with black text&#10;&#10;Description automatically generated">
            <a:extLst>
              <a:ext uri="{FF2B5EF4-FFF2-40B4-BE49-F238E27FC236}">
                <a16:creationId xmlns:a16="http://schemas.microsoft.com/office/drawing/2014/main" id="{7AAF291B-E077-F6B0-9B0C-5DFB653CFFDA}"/>
              </a:ext>
            </a:extLst>
          </p:cNvPr>
          <p:cNvPicPr>
            <a:picLocks noChangeAspect="1"/>
          </p:cNvPicPr>
          <p:nvPr/>
        </p:nvPicPr>
        <p:blipFill>
          <a:blip r:embed="rId7"/>
          <a:stretch>
            <a:fillRect/>
          </a:stretch>
        </p:blipFill>
        <p:spPr>
          <a:xfrm>
            <a:off x="3935496" y="5771771"/>
            <a:ext cx="2542165" cy="864473"/>
          </a:xfrm>
          <a:prstGeom prst="rect">
            <a:avLst/>
          </a:prstGeom>
        </p:spPr>
      </p:pic>
      <p:pic>
        <p:nvPicPr>
          <p:cNvPr id="10" name="Picture 9" descr="A logo with blue dots&#10;&#10;Description automatically generated">
            <a:extLst>
              <a:ext uri="{FF2B5EF4-FFF2-40B4-BE49-F238E27FC236}">
                <a16:creationId xmlns:a16="http://schemas.microsoft.com/office/drawing/2014/main" id="{0E9F0E69-5827-D160-D4FF-452B2DEABBC7}"/>
              </a:ext>
            </a:extLst>
          </p:cNvPr>
          <p:cNvPicPr>
            <a:picLocks noChangeAspect="1"/>
          </p:cNvPicPr>
          <p:nvPr/>
        </p:nvPicPr>
        <p:blipFill>
          <a:blip r:embed="rId8"/>
          <a:stretch>
            <a:fillRect/>
          </a:stretch>
        </p:blipFill>
        <p:spPr>
          <a:xfrm>
            <a:off x="7016382" y="5523766"/>
            <a:ext cx="1279561" cy="1279561"/>
          </a:xfrm>
          <a:prstGeom prst="rect">
            <a:avLst/>
          </a:prstGeom>
        </p:spPr>
      </p:pic>
      <p:pic>
        <p:nvPicPr>
          <p:cNvPr id="11" name="Picture 10" descr="A blue and white logo&#10;&#10;Description automatically generated">
            <a:extLst>
              <a:ext uri="{FF2B5EF4-FFF2-40B4-BE49-F238E27FC236}">
                <a16:creationId xmlns:a16="http://schemas.microsoft.com/office/drawing/2014/main" id="{3060F7EA-20CB-02E3-E6EB-8B90DAAFE4D9}"/>
              </a:ext>
            </a:extLst>
          </p:cNvPr>
          <p:cNvPicPr>
            <a:picLocks noChangeAspect="1"/>
          </p:cNvPicPr>
          <p:nvPr/>
        </p:nvPicPr>
        <p:blipFill>
          <a:blip r:embed="rId9"/>
          <a:stretch>
            <a:fillRect/>
          </a:stretch>
        </p:blipFill>
        <p:spPr>
          <a:xfrm>
            <a:off x="8822098" y="5548345"/>
            <a:ext cx="1279561" cy="1279561"/>
          </a:xfrm>
          <a:prstGeom prst="rect">
            <a:avLst/>
          </a:prstGeom>
        </p:spPr>
      </p:pic>
      <p:pic>
        <p:nvPicPr>
          <p:cNvPr id="5" name="Picture 2" descr="PAST">
            <a:extLst>
              <a:ext uri="{FF2B5EF4-FFF2-40B4-BE49-F238E27FC236}">
                <a16:creationId xmlns:a16="http://schemas.microsoft.com/office/drawing/2014/main" id="{CE5CE53A-8445-157D-DB08-390DC137EF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70749" y="5452347"/>
            <a:ext cx="1422400" cy="142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113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nalysis and visualisation of CT data ...">
            <a:extLst>
              <a:ext uri="{FF2B5EF4-FFF2-40B4-BE49-F238E27FC236}">
                <a16:creationId xmlns:a16="http://schemas.microsoft.com/office/drawing/2014/main" id="{A5E350A5-83DD-13B5-E718-7B46FAD9CAF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74212" y="5693518"/>
            <a:ext cx="27305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blue dots&#10;&#10;Description automatically generated">
            <a:extLst>
              <a:ext uri="{FF2B5EF4-FFF2-40B4-BE49-F238E27FC236}">
                <a16:creationId xmlns:a16="http://schemas.microsoft.com/office/drawing/2014/main" id="{C5F302B9-8C41-D098-BF01-12686E7F897E}"/>
              </a:ext>
            </a:extLst>
          </p:cNvPr>
          <p:cNvPicPr>
            <a:picLocks noChangeAspect="1"/>
          </p:cNvPicPr>
          <p:nvPr/>
        </p:nvPicPr>
        <p:blipFill>
          <a:blip r:embed="rId4"/>
          <a:stretch>
            <a:fillRect/>
          </a:stretch>
        </p:blipFill>
        <p:spPr>
          <a:xfrm>
            <a:off x="587288" y="5150557"/>
            <a:ext cx="1279561" cy="1279561"/>
          </a:xfrm>
          <a:prstGeom prst="rect">
            <a:avLst/>
          </a:prstGeom>
        </p:spPr>
      </p:pic>
      <p:pic>
        <p:nvPicPr>
          <p:cNvPr id="2" name="Picture 1">
            <a:extLst>
              <a:ext uri="{FF2B5EF4-FFF2-40B4-BE49-F238E27FC236}">
                <a16:creationId xmlns:a16="http://schemas.microsoft.com/office/drawing/2014/main" id="{F8FC37AD-DDFF-F39D-D8A2-2D24C5D28EEF}"/>
              </a:ext>
            </a:extLst>
          </p:cNvPr>
          <p:cNvPicPr/>
          <p:nvPr/>
        </p:nvPicPr>
        <p:blipFill rotWithShape="1">
          <a:blip r:embed="rId5"/>
          <a:srcRect b="68601"/>
          <a:stretch/>
        </p:blipFill>
        <p:spPr>
          <a:xfrm>
            <a:off x="287342" y="3004023"/>
            <a:ext cx="3543300" cy="1896218"/>
          </a:xfrm>
          <a:prstGeom prst="rect">
            <a:avLst/>
          </a:prstGeom>
        </p:spPr>
      </p:pic>
      <p:pic>
        <p:nvPicPr>
          <p:cNvPr id="3" name="Picture 2">
            <a:extLst>
              <a:ext uri="{FF2B5EF4-FFF2-40B4-BE49-F238E27FC236}">
                <a16:creationId xmlns:a16="http://schemas.microsoft.com/office/drawing/2014/main" id="{05DA6B19-202C-A37F-3BC6-C3E8E3B3A63B}"/>
              </a:ext>
            </a:extLst>
          </p:cNvPr>
          <p:cNvPicPr/>
          <p:nvPr/>
        </p:nvPicPr>
        <p:blipFill rotWithShape="1">
          <a:blip r:embed="rId5"/>
          <a:srcRect t="34022" b="34579"/>
          <a:stretch/>
        </p:blipFill>
        <p:spPr>
          <a:xfrm>
            <a:off x="4554581" y="3004023"/>
            <a:ext cx="3543300" cy="1896218"/>
          </a:xfrm>
          <a:prstGeom prst="rect">
            <a:avLst/>
          </a:prstGeom>
        </p:spPr>
      </p:pic>
      <p:pic>
        <p:nvPicPr>
          <p:cNvPr id="5" name="Picture 4">
            <a:extLst>
              <a:ext uri="{FF2B5EF4-FFF2-40B4-BE49-F238E27FC236}">
                <a16:creationId xmlns:a16="http://schemas.microsoft.com/office/drawing/2014/main" id="{31516EA4-7F91-9C34-DCA6-C9C6EF5ACC87}"/>
              </a:ext>
            </a:extLst>
          </p:cNvPr>
          <p:cNvPicPr/>
          <p:nvPr/>
        </p:nvPicPr>
        <p:blipFill rotWithShape="1">
          <a:blip r:embed="rId5"/>
          <a:srcRect t="68133"/>
          <a:stretch/>
        </p:blipFill>
        <p:spPr>
          <a:xfrm>
            <a:off x="8602793" y="2951264"/>
            <a:ext cx="3273338" cy="1896218"/>
          </a:xfrm>
          <a:prstGeom prst="rect">
            <a:avLst/>
          </a:prstGeom>
        </p:spPr>
      </p:pic>
      <p:pic>
        <p:nvPicPr>
          <p:cNvPr id="6" name="Picture 5" descr="Several different colored sticks&#10;&#10;Description automatically generated with medium confidence">
            <a:extLst>
              <a:ext uri="{FF2B5EF4-FFF2-40B4-BE49-F238E27FC236}">
                <a16:creationId xmlns:a16="http://schemas.microsoft.com/office/drawing/2014/main" id="{B0505C73-E6D6-E121-BC71-D1C70FD9EE85}"/>
              </a:ext>
            </a:extLst>
          </p:cNvPr>
          <p:cNvPicPr/>
          <p:nvPr/>
        </p:nvPicPr>
        <p:blipFill rotWithShape="1">
          <a:blip r:embed="rId6"/>
          <a:srcRect t="35171" b="32024"/>
          <a:stretch/>
        </p:blipFill>
        <p:spPr>
          <a:xfrm>
            <a:off x="4554581" y="457200"/>
            <a:ext cx="3543300" cy="1898016"/>
          </a:xfrm>
          <a:prstGeom prst="rect">
            <a:avLst/>
          </a:prstGeom>
        </p:spPr>
      </p:pic>
      <p:pic>
        <p:nvPicPr>
          <p:cNvPr id="7" name="Picture 6" descr="Several different colored sticks&#10;&#10;Description automatically generated with medium confidence">
            <a:extLst>
              <a:ext uri="{FF2B5EF4-FFF2-40B4-BE49-F238E27FC236}">
                <a16:creationId xmlns:a16="http://schemas.microsoft.com/office/drawing/2014/main" id="{B5DF9B7B-8A39-12EA-AFBD-1D6FE30087B7}"/>
              </a:ext>
            </a:extLst>
          </p:cNvPr>
          <p:cNvPicPr/>
          <p:nvPr/>
        </p:nvPicPr>
        <p:blipFill rotWithShape="1">
          <a:blip r:embed="rId6"/>
          <a:srcRect t="71278"/>
          <a:stretch/>
        </p:blipFill>
        <p:spPr>
          <a:xfrm>
            <a:off x="8464865" y="457200"/>
            <a:ext cx="3273338" cy="1896218"/>
          </a:xfrm>
          <a:prstGeom prst="rect">
            <a:avLst/>
          </a:prstGeom>
        </p:spPr>
      </p:pic>
      <p:pic>
        <p:nvPicPr>
          <p:cNvPr id="8" name="Picture 7" descr="Several different colored sticks&#10;&#10;Description automatically generated with medium confidence">
            <a:extLst>
              <a:ext uri="{FF2B5EF4-FFF2-40B4-BE49-F238E27FC236}">
                <a16:creationId xmlns:a16="http://schemas.microsoft.com/office/drawing/2014/main" id="{48D80716-5B6C-9169-7D93-262B4E24A364}"/>
              </a:ext>
            </a:extLst>
          </p:cNvPr>
          <p:cNvPicPr/>
          <p:nvPr/>
        </p:nvPicPr>
        <p:blipFill rotWithShape="1">
          <a:blip r:embed="rId6"/>
          <a:srcRect b="67194"/>
          <a:stretch/>
        </p:blipFill>
        <p:spPr>
          <a:xfrm>
            <a:off x="287342" y="457200"/>
            <a:ext cx="3543300" cy="1896218"/>
          </a:xfrm>
          <a:prstGeom prst="rect">
            <a:avLst/>
          </a:prstGeom>
        </p:spPr>
      </p:pic>
      <p:sp>
        <p:nvSpPr>
          <p:cNvPr id="10" name="Rectangle 9">
            <a:extLst>
              <a:ext uri="{FF2B5EF4-FFF2-40B4-BE49-F238E27FC236}">
                <a16:creationId xmlns:a16="http://schemas.microsoft.com/office/drawing/2014/main" id="{4BE09CB8-475E-7E61-CDE8-60732DC30ECC}"/>
              </a:ext>
            </a:extLst>
          </p:cNvPr>
          <p:cNvSpPr/>
          <p:nvPr/>
        </p:nvSpPr>
        <p:spPr>
          <a:xfrm>
            <a:off x="4402540" y="241540"/>
            <a:ext cx="3847381" cy="4909017"/>
          </a:xfrm>
          <a:prstGeom prst="rect">
            <a:avLst/>
          </a:prstGeom>
          <a:noFill/>
          <a:ln>
            <a:solidFill>
              <a:srgbClr val="FF0000"/>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On the Origin of Tentacles and Limbs in Deuterostomia | Russian Journal of  Marine Biology">
            <a:extLst>
              <a:ext uri="{FF2B5EF4-FFF2-40B4-BE49-F238E27FC236}">
                <a16:creationId xmlns:a16="http://schemas.microsoft.com/office/drawing/2014/main" id="{49AB0F48-F9F6-25BB-A91A-ED7EE50B308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2746"/>
          <a:stretch/>
        </p:blipFill>
        <p:spPr bwMode="auto">
          <a:xfrm>
            <a:off x="3231546" y="5349397"/>
            <a:ext cx="5233319" cy="141059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2425C99-9448-6FFC-BA1B-0418E50A076D}"/>
              </a:ext>
            </a:extLst>
          </p:cNvPr>
          <p:cNvSpPr/>
          <p:nvPr/>
        </p:nvSpPr>
        <p:spPr>
          <a:xfrm>
            <a:off x="5186596" y="5349397"/>
            <a:ext cx="1633929" cy="1155461"/>
          </a:xfrm>
          <a:prstGeom prst="rect">
            <a:avLst/>
          </a:prstGeom>
          <a:noFill/>
          <a:ln>
            <a:solidFill>
              <a:srgbClr val="FF0000"/>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0686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nalysis and visualisation of CT data ...">
            <a:extLst>
              <a:ext uri="{FF2B5EF4-FFF2-40B4-BE49-F238E27FC236}">
                <a16:creationId xmlns:a16="http://schemas.microsoft.com/office/drawing/2014/main" id="{A5E350A5-83DD-13B5-E718-7B46FAD9CAF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74212" y="5693518"/>
            <a:ext cx="27305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blue dots&#10;&#10;Description automatically generated">
            <a:extLst>
              <a:ext uri="{FF2B5EF4-FFF2-40B4-BE49-F238E27FC236}">
                <a16:creationId xmlns:a16="http://schemas.microsoft.com/office/drawing/2014/main" id="{C5F302B9-8C41-D098-BF01-12686E7F897E}"/>
              </a:ext>
            </a:extLst>
          </p:cNvPr>
          <p:cNvPicPr>
            <a:picLocks noChangeAspect="1"/>
          </p:cNvPicPr>
          <p:nvPr/>
        </p:nvPicPr>
        <p:blipFill>
          <a:blip r:embed="rId4"/>
          <a:stretch>
            <a:fillRect/>
          </a:stretch>
        </p:blipFill>
        <p:spPr>
          <a:xfrm>
            <a:off x="587288" y="5150557"/>
            <a:ext cx="1279561" cy="1279561"/>
          </a:xfrm>
          <a:prstGeom prst="rect">
            <a:avLst/>
          </a:prstGeom>
        </p:spPr>
      </p:pic>
      <p:pic>
        <p:nvPicPr>
          <p:cNvPr id="2" name="Picture 1">
            <a:extLst>
              <a:ext uri="{FF2B5EF4-FFF2-40B4-BE49-F238E27FC236}">
                <a16:creationId xmlns:a16="http://schemas.microsoft.com/office/drawing/2014/main" id="{F8FC37AD-DDFF-F39D-D8A2-2D24C5D28EEF}"/>
              </a:ext>
            </a:extLst>
          </p:cNvPr>
          <p:cNvPicPr/>
          <p:nvPr/>
        </p:nvPicPr>
        <p:blipFill rotWithShape="1">
          <a:blip r:embed="rId5"/>
          <a:srcRect b="68601"/>
          <a:stretch/>
        </p:blipFill>
        <p:spPr>
          <a:xfrm>
            <a:off x="287342" y="3004023"/>
            <a:ext cx="3543300" cy="1896218"/>
          </a:xfrm>
          <a:prstGeom prst="rect">
            <a:avLst/>
          </a:prstGeom>
        </p:spPr>
      </p:pic>
      <p:pic>
        <p:nvPicPr>
          <p:cNvPr id="3" name="Picture 2">
            <a:extLst>
              <a:ext uri="{FF2B5EF4-FFF2-40B4-BE49-F238E27FC236}">
                <a16:creationId xmlns:a16="http://schemas.microsoft.com/office/drawing/2014/main" id="{05DA6B19-202C-A37F-3BC6-C3E8E3B3A63B}"/>
              </a:ext>
            </a:extLst>
          </p:cNvPr>
          <p:cNvPicPr/>
          <p:nvPr/>
        </p:nvPicPr>
        <p:blipFill rotWithShape="1">
          <a:blip r:embed="rId5"/>
          <a:srcRect t="34022" b="34579"/>
          <a:stretch/>
        </p:blipFill>
        <p:spPr>
          <a:xfrm>
            <a:off x="4554581" y="3004023"/>
            <a:ext cx="3543300" cy="1896218"/>
          </a:xfrm>
          <a:prstGeom prst="rect">
            <a:avLst/>
          </a:prstGeom>
        </p:spPr>
      </p:pic>
      <p:pic>
        <p:nvPicPr>
          <p:cNvPr id="5" name="Picture 4">
            <a:extLst>
              <a:ext uri="{FF2B5EF4-FFF2-40B4-BE49-F238E27FC236}">
                <a16:creationId xmlns:a16="http://schemas.microsoft.com/office/drawing/2014/main" id="{31516EA4-7F91-9C34-DCA6-C9C6EF5ACC87}"/>
              </a:ext>
            </a:extLst>
          </p:cNvPr>
          <p:cNvPicPr/>
          <p:nvPr/>
        </p:nvPicPr>
        <p:blipFill rotWithShape="1">
          <a:blip r:embed="rId5"/>
          <a:srcRect t="68133"/>
          <a:stretch/>
        </p:blipFill>
        <p:spPr>
          <a:xfrm>
            <a:off x="8602793" y="2951264"/>
            <a:ext cx="3273338" cy="1896218"/>
          </a:xfrm>
          <a:prstGeom prst="rect">
            <a:avLst/>
          </a:prstGeom>
        </p:spPr>
      </p:pic>
      <p:pic>
        <p:nvPicPr>
          <p:cNvPr id="6" name="Picture 5" descr="Several different colored sticks&#10;&#10;Description automatically generated with medium confidence">
            <a:extLst>
              <a:ext uri="{FF2B5EF4-FFF2-40B4-BE49-F238E27FC236}">
                <a16:creationId xmlns:a16="http://schemas.microsoft.com/office/drawing/2014/main" id="{B0505C73-E6D6-E121-BC71-D1C70FD9EE85}"/>
              </a:ext>
            </a:extLst>
          </p:cNvPr>
          <p:cNvPicPr/>
          <p:nvPr/>
        </p:nvPicPr>
        <p:blipFill rotWithShape="1">
          <a:blip r:embed="rId6"/>
          <a:srcRect t="35171" b="32024"/>
          <a:stretch/>
        </p:blipFill>
        <p:spPr>
          <a:xfrm>
            <a:off x="4554581" y="457200"/>
            <a:ext cx="3543300" cy="1898016"/>
          </a:xfrm>
          <a:prstGeom prst="rect">
            <a:avLst/>
          </a:prstGeom>
        </p:spPr>
      </p:pic>
      <p:pic>
        <p:nvPicPr>
          <p:cNvPr id="7" name="Picture 6" descr="Several different colored sticks&#10;&#10;Description automatically generated with medium confidence">
            <a:extLst>
              <a:ext uri="{FF2B5EF4-FFF2-40B4-BE49-F238E27FC236}">
                <a16:creationId xmlns:a16="http://schemas.microsoft.com/office/drawing/2014/main" id="{B5DF9B7B-8A39-12EA-AFBD-1D6FE30087B7}"/>
              </a:ext>
            </a:extLst>
          </p:cNvPr>
          <p:cNvPicPr/>
          <p:nvPr/>
        </p:nvPicPr>
        <p:blipFill rotWithShape="1">
          <a:blip r:embed="rId6"/>
          <a:srcRect t="71278"/>
          <a:stretch/>
        </p:blipFill>
        <p:spPr>
          <a:xfrm>
            <a:off x="8464865" y="457200"/>
            <a:ext cx="3273338" cy="1896218"/>
          </a:xfrm>
          <a:prstGeom prst="rect">
            <a:avLst/>
          </a:prstGeom>
        </p:spPr>
      </p:pic>
      <p:pic>
        <p:nvPicPr>
          <p:cNvPr id="8" name="Picture 7" descr="Several different colored sticks&#10;&#10;Description automatically generated with medium confidence">
            <a:extLst>
              <a:ext uri="{FF2B5EF4-FFF2-40B4-BE49-F238E27FC236}">
                <a16:creationId xmlns:a16="http://schemas.microsoft.com/office/drawing/2014/main" id="{48D80716-5B6C-9169-7D93-262B4E24A364}"/>
              </a:ext>
            </a:extLst>
          </p:cNvPr>
          <p:cNvPicPr/>
          <p:nvPr/>
        </p:nvPicPr>
        <p:blipFill rotWithShape="1">
          <a:blip r:embed="rId6"/>
          <a:srcRect b="67194"/>
          <a:stretch/>
        </p:blipFill>
        <p:spPr>
          <a:xfrm>
            <a:off x="287342" y="457200"/>
            <a:ext cx="3543300" cy="1896218"/>
          </a:xfrm>
          <a:prstGeom prst="rect">
            <a:avLst/>
          </a:prstGeom>
        </p:spPr>
      </p:pic>
      <p:sp>
        <p:nvSpPr>
          <p:cNvPr id="10" name="Rectangle 9">
            <a:extLst>
              <a:ext uri="{FF2B5EF4-FFF2-40B4-BE49-F238E27FC236}">
                <a16:creationId xmlns:a16="http://schemas.microsoft.com/office/drawing/2014/main" id="{E89647EF-9B91-086E-4B19-C5E1705D5F56}"/>
              </a:ext>
            </a:extLst>
          </p:cNvPr>
          <p:cNvSpPr/>
          <p:nvPr/>
        </p:nvSpPr>
        <p:spPr>
          <a:xfrm>
            <a:off x="8177843" y="241540"/>
            <a:ext cx="3847381" cy="4909017"/>
          </a:xfrm>
          <a:prstGeom prst="rect">
            <a:avLst/>
          </a:prstGeom>
          <a:noFill/>
          <a:ln>
            <a:solidFill>
              <a:srgbClr val="7030A0"/>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On the Origin of Tentacles and Limbs in Deuterostomia | Russian Journal of  Marine Biology">
            <a:extLst>
              <a:ext uri="{FF2B5EF4-FFF2-40B4-BE49-F238E27FC236}">
                <a16:creationId xmlns:a16="http://schemas.microsoft.com/office/drawing/2014/main" id="{EB73E7A1-A5A5-0125-344F-6DA43F7CEC9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2746"/>
          <a:stretch/>
        </p:blipFill>
        <p:spPr bwMode="auto">
          <a:xfrm>
            <a:off x="3231546" y="5349397"/>
            <a:ext cx="5233319" cy="141059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5074C6D-C86A-1DB5-6443-EE1DF559CF3F}"/>
              </a:ext>
            </a:extLst>
          </p:cNvPr>
          <p:cNvSpPr/>
          <p:nvPr/>
        </p:nvSpPr>
        <p:spPr>
          <a:xfrm>
            <a:off x="6695098" y="5296638"/>
            <a:ext cx="1907695" cy="1463355"/>
          </a:xfrm>
          <a:prstGeom prst="rect">
            <a:avLst/>
          </a:prstGeom>
          <a:noFill/>
          <a:ln>
            <a:solidFill>
              <a:srgbClr val="7030A0"/>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530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nalysis and visualisation of CT data ...">
            <a:extLst>
              <a:ext uri="{FF2B5EF4-FFF2-40B4-BE49-F238E27FC236}">
                <a16:creationId xmlns:a16="http://schemas.microsoft.com/office/drawing/2014/main" id="{A5E350A5-83DD-13B5-E718-7B46FAD9CAF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74212" y="5693518"/>
            <a:ext cx="27305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blue dots&#10;&#10;Description automatically generated">
            <a:extLst>
              <a:ext uri="{FF2B5EF4-FFF2-40B4-BE49-F238E27FC236}">
                <a16:creationId xmlns:a16="http://schemas.microsoft.com/office/drawing/2014/main" id="{C5F302B9-8C41-D098-BF01-12686E7F897E}"/>
              </a:ext>
            </a:extLst>
          </p:cNvPr>
          <p:cNvPicPr>
            <a:picLocks noChangeAspect="1"/>
          </p:cNvPicPr>
          <p:nvPr/>
        </p:nvPicPr>
        <p:blipFill>
          <a:blip r:embed="rId4"/>
          <a:stretch>
            <a:fillRect/>
          </a:stretch>
        </p:blipFill>
        <p:spPr>
          <a:xfrm>
            <a:off x="587288" y="5150557"/>
            <a:ext cx="1279561" cy="1279561"/>
          </a:xfrm>
          <a:prstGeom prst="rect">
            <a:avLst/>
          </a:prstGeom>
        </p:spPr>
      </p:pic>
      <p:pic>
        <p:nvPicPr>
          <p:cNvPr id="2" name="Picture 1">
            <a:extLst>
              <a:ext uri="{FF2B5EF4-FFF2-40B4-BE49-F238E27FC236}">
                <a16:creationId xmlns:a16="http://schemas.microsoft.com/office/drawing/2014/main" id="{F8FC37AD-DDFF-F39D-D8A2-2D24C5D28EEF}"/>
              </a:ext>
            </a:extLst>
          </p:cNvPr>
          <p:cNvPicPr/>
          <p:nvPr/>
        </p:nvPicPr>
        <p:blipFill rotWithShape="1">
          <a:blip r:embed="rId5"/>
          <a:srcRect b="68601"/>
          <a:stretch/>
        </p:blipFill>
        <p:spPr>
          <a:xfrm>
            <a:off x="287342" y="3004023"/>
            <a:ext cx="3543300" cy="1896218"/>
          </a:xfrm>
          <a:prstGeom prst="rect">
            <a:avLst/>
          </a:prstGeom>
        </p:spPr>
      </p:pic>
      <p:pic>
        <p:nvPicPr>
          <p:cNvPr id="3" name="Picture 2">
            <a:extLst>
              <a:ext uri="{FF2B5EF4-FFF2-40B4-BE49-F238E27FC236}">
                <a16:creationId xmlns:a16="http://schemas.microsoft.com/office/drawing/2014/main" id="{05DA6B19-202C-A37F-3BC6-C3E8E3B3A63B}"/>
              </a:ext>
            </a:extLst>
          </p:cNvPr>
          <p:cNvPicPr/>
          <p:nvPr/>
        </p:nvPicPr>
        <p:blipFill rotWithShape="1">
          <a:blip r:embed="rId5"/>
          <a:srcRect t="34022" b="34579"/>
          <a:stretch/>
        </p:blipFill>
        <p:spPr>
          <a:xfrm>
            <a:off x="4554581" y="3004023"/>
            <a:ext cx="3543300" cy="1896218"/>
          </a:xfrm>
          <a:prstGeom prst="rect">
            <a:avLst/>
          </a:prstGeom>
        </p:spPr>
      </p:pic>
      <p:pic>
        <p:nvPicPr>
          <p:cNvPr id="5" name="Picture 4">
            <a:extLst>
              <a:ext uri="{FF2B5EF4-FFF2-40B4-BE49-F238E27FC236}">
                <a16:creationId xmlns:a16="http://schemas.microsoft.com/office/drawing/2014/main" id="{31516EA4-7F91-9C34-DCA6-C9C6EF5ACC87}"/>
              </a:ext>
            </a:extLst>
          </p:cNvPr>
          <p:cNvPicPr/>
          <p:nvPr/>
        </p:nvPicPr>
        <p:blipFill rotWithShape="1">
          <a:blip r:embed="rId5"/>
          <a:srcRect t="68133"/>
          <a:stretch/>
        </p:blipFill>
        <p:spPr>
          <a:xfrm>
            <a:off x="8602793" y="2951264"/>
            <a:ext cx="3273338" cy="1896218"/>
          </a:xfrm>
          <a:prstGeom prst="rect">
            <a:avLst/>
          </a:prstGeom>
        </p:spPr>
      </p:pic>
      <p:pic>
        <p:nvPicPr>
          <p:cNvPr id="6" name="Picture 5" descr="Several different colored sticks&#10;&#10;Description automatically generated with medium confidence">
            <a:extLst>
              <a:ext uri="{FF2B5EF4-FFF2-40B4-BE49-F238E27FC236}">
                <a16:creationId xmlns:a16="http://schemas.microsoft.com/office/drawing/2014/main" id="{B0505C73-E6D6-E121-BC71-D1C70FD9EE85}"/>
              </a:ext>
            </a:extLst>
          </p:cNvPr>
          <p:cNvPicPr/>
          <p:nvPr/>
        </p:nvPicPr>
        <p:blipFill rotWithShape="1">
          <a:blip r:embed="rId6"/>
          <a:srcRect t="35171" b="32024"/>
          <a:stretch/>
        </p:blipFill>
        <p:spPr>
          <a:xfrm>
            <a:off x="4554581" y="457200"/>
            <a:ext cx="3543300" cy="1898016"/>
          </a:xfrm>
          <a:prstGeom prst="rect">
            <a:avLst/>
          </a:prstGeom>
        </p:spPr>
      </p:pic>
      <p:pic>
        <p:nvPicPr>
          <p:cNvPr id="7" name="Picture 6" descr="Several different colored sticks&#10;&#10;Description automatically generated with medium confidence">
            <a:extLst>
              <a:ext uri="{FF2B5EF4-FFF2-40B4-BE49-F238E27FC236}">
                <a16:creationId xmlns:a16="http://schemas.microsoft.com/office/drawing/2014/main" id="{B5DF9B7B-8A39-12EA-AFBD-1D6FE30087B7}"/>
              </a:ext>
            </a:extLst>
          </p:cNvPr>
          <p:cNvPicPr/>
          <p:nvPr/>
        </p:nvPicPr>
        <p:blipFill rotWithShape="1">
          <a:blip r:embed="rId6"/>
          <a:srcRect t="71278"/>
          <a:stretch/>
        </p:blipFill>
        <p:spPr>
          <a:xfrm>
            <a:off x="8464865" y="457200"/>
            <a:ext cx="3273338" cy="1896218"/>
          </a:xfrm>
          <a:prstGeom prst="rect">
            <a:avLst/>
          </a:prstGeom>
        </p:spPr>
      </p:pic>
      <p:pic>
        <p:nvPicPr>
          <p:cNvPr id="8" name="Picture 7" descr="Several different colored sticks&#10;&#10;Description automatically generated with medium confidence">
            <a:extLst>
              <a:ext uri="{FF2B5EF4-FFF2-40B4-BE49-F238E27FC236}">
                <a16:creationId xmlns:a16="http://schemas.microsoft.com/office/drawing/2014/main" id="{48D80716-5B6C-9169-7D93-262B4E24A364}"/>
              </a:ext>
            </a:extLst>
          </p:cNvPr>
          <p:cNvPicPr/>
          <p:nvPr/>
        </p:nvPicPr>
        <p:blipFill rotWithShape="1">
          <a:blip r:embed="rId6"/>
          <a:srcRect b="67194"/>
          <a:stretch/>
        </p:blipFill>
        <p:spPr>
          <a:xfrm>
            <a:off x="287342" y="457200"/>
            <a:ext cx="3543300" cy="1896218"/>
          </a:xfrm>
          <a:prstGeom prst="rect">
            <a:avLst/>
          </a:prstGeom>
        </p:spPr>
      </p:pic>
      <p:sp>
        <p:nvSpPr>
          <p:cNvPr id="9" name="Rectangle 8">
            <a:extLst>
              <a:ext uri="{FF2B5EF4-FFF2-40B4-BE49-F238E27FC236}">
                <a16:creationId xmlns:a16="http://schemas.microsoft.com/office/drawing/2014/main" id="{EFB4D9CD-948F-F9C0-4A14-3E58C1C4994E}"/>
              </a:ext>
            </a:extLst>
          </p:cNvPr>
          <p:cNvSpPr/>
          <p:nvPr/>
        </p:nvSpPr>
        <p:spPr>
          <a:xfrm>
            <a:off x="138023" y="207034"/>
            <a:ext cx="11738108" cy="2432649"/>
          </a:xfrm>
          <a:prstGeom prst="rect">
            <a:avLst/>
          </a:prstGeom>
          <a:noFill/>
          <a:ln>
            <a:solidFill>
              <a:srgbClr val="FF0000"/>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213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nalysis and visualisation of CT data ...">
            <a:extLst>
              <a:ext uri="{FF2B5EF4-FFF2-40B4-BE49-F238E27FC236}">
                <a16:creationId xmlns:a16="http://schemas.microsoft.com/office/drawing/2014/main" id="{A5E350A5-83DD-13B5-E718-7B46FAD9CAF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74212" y="5693518"/>
            <a:ext cx="27305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blue dots&#10;&#10;Description automatically generated">
            <a:extLst>
              <a:ext uri="{FF2B5EF4-FFF2-40B4-BE49-F238E27FC236}">
                <a16:creationId xmlns:a16="http://schemas.microsoft.com/office/drawing/2014/main" id="{C5F302B9-8C41-D098-BF01-12686E7F897E}"/>
              </a:ext>
            </a:extLst>
          </p:cNvPr>
          <p:cNvPicPr>
            <a:picLocks noChangeAspect="1"/>
          </p:cNvPicPr>
          <p:nvPr/>
        </p:nvPicPr>
        <p:blipFill>
          <a:blip r:embed="rId4"/>
          <a:stretch>
            <a:fillRect/>
          </a:stretch>
        </p:blipFill>
        <p:spPr>
          <a:xfrm>
            <a:off x="587288" y="5150557"/>
            <a:ext cx="1279561" cy="1279561"/>
          </a:xfrm>
          <a:prstGeom prst="rect">
            <a:avLst/>
          </a:prstGeom>
        </p:spPr>
      </p:pic>
      <p:pic>
        <p:nvPicPr>
          <p:cNvPr id="2" name="Picture 1">
            <a:extLst>
              <a:ext uri="{FF2B5EF4-FFF2-40B4-BE49-F238E27FC236}">
                <a16:creationId xmlns:a16="http://schemas.microsoft.com/office/drawing/2014/main" id="{F8FC37AD-DDFF-F39D-D8A2-2D24C5D28EEF}"/>
              </a:ext>
            </a:extLst>
          </p:cNvPr>
          <p:cNvPicPr/>
          <p:nvPr/>
        </p:nvPicPr>
        <p:blipFill rotWithShape="1">
          <a:blip r:embed="rId5"/>
          <a:srcRect b="68601"/>
          <a:stretch/>
        </p:blipFill>
        <p:spPr>
          <a:xfrm>
            <a:off x="287342" y="3004023"/>
            <a:ext cx="3543300" cy="1896218"/>
          </a:xfrm>
          <a:prstGeom prst="rect">
            <a:avLst/>
          </a:prstGeom>
        </p:spPr>
      </p:pic>
      <p:pic>
        <p:nvPicPr>
          <p:cNvPr id="3" name="Picture 2">
            <a:extLst>
              <a:ext uri="{FF2B5EF4-FFF2-40B4-BE49-F238E27FC236}">
                <a16:creationId xmlns:a16="http://schemas.microsoft.com/office/drawing/2014/main" id="{05DA6B19-202C-A37F-3BC6-C3E8E3B3A63B}"/>
              </a:ext>
            </a:extLst>
          </p:cNvPr>
          <p:cNvPicPr/>
          <p:nvPr/>
        </p:nvPicPr>
        <p:blipFill rotWithShape="1">
          <a:blip r:embed="rId5"/>
          <a:srcRect t="34022" b="34579"/>
          <a:stretch/>
        </p:blipFill>
        <p:spPr>
          <a:xfrm>
            <a:off x="4554581" y="3004023"/>
            <a:ext cx="3543300" cy="1896218"/>
          </a:xfrm>
          <a:prstGeom prst="rect">
            <a:avLst/>
          </a:prstGeom>
        </p:spPr>
      </p:pic>
      <p:pic>
        <p:nvPicPr>
          <p:cNvPr id="5" name="Picture 4">
            <a:extLst>
              <a:ext uri="{FF2B5EF4-FFF2-40B4-BE49-F238E27FC236}">
                <a16:creationId xmlns:a16="http://schemas.microsoft.com/office/drawing/2014/main" id="{31516EA4-7F91-9C34-DCA6-C9C6EF5ACC87}"/>
              </a:ext>
            </a:extLst>
          </p:cNvPr>
          <p:cNvPicPr/>
          <p:nvPr/>
        </p:nvPicPr>
        <p:blipFill rotWithShape="1">
          <a:blip r:embed="rId5"/>
          <a:srcRect t="68133"/>
          <a:stretch/>
        </p:blipFill>
        <p:spPr>
          <a:xfrm>
            <a:off x="8602793" y="2951264"/>
            <a:ext cx="3273338" cy="1896218"/>
          </a:xfrm>
          <a:prstGeom prst="rect">
            <a:avLst/>
          </a:prstGeom>
        </p:spPr>
      </p:pic>
      <p:pic>
        <p:nvPicPr>
          <p:cNvPr id="6" name="Picture 5" descr="Several different colored sticks&#10;&#10;Description automatically generated with medium confidence">
            <a:extLst>
              <a:ext uri="{FF2B5EF4-FFF2-40B4-BE49-F238E27FC236}">
                <a16:creationId xmlns:a16="http://schemas.microsoft.com/office/drawing/2014/main" id="{B0505C73-E6D6-E121-BC71-D1C70FD9EE85}"/>
              </a:ext>
            </a:extLst>
          </p:cNvPr>
          <p:cNvPicPr/>
          <p:nvPr/>
        </p:nvPicPr>
        <p:blipFill rotWithShape="1">
          <a:blip r:embed="rId6"/>
          <a:srcRect t="35171" b="32024"/>
          <a:stretch/>
        </p:blipFill>
        <p:spPr>
          <a:xfrm>
            <a:off x="4554581" y="457200"/>
            <a:ext cx="3543300" cy="1898016"/>
          </a:xfrm>
          <a:prstGeom prst="rect">
            <a:avLst/>
          </a:prstGeom>
        </p:spPr>
      </p:pic>
      <p:pic>
        <p:nvPicPr>
          <p:cNvPr id="7" name="Picture 6" descr="Several different colored sticks&#10;&#10;Description automatically generated with medium confidence">
            <a:extLst>
              <a:ext uri="{FF2B5EF4-FFF2-40B4-BE49-F238E27FC236}">
                <a16:creationId xmlns:a16="http://schemas.microsoft.com/office/drawing/2014/main" id="{B5DF9B7B-8A39-12EA-AFBD-1D6FE30087B7}"/>
              </a:ext>
            </a:extLst>
          </p:cNvPr>
          <p:cNvPicPr/>
          <p:nvPr/>
        </p:nvPicPr>
        <p:blipFill rotWithShape="1">
          <a:blip r:embed="rId6"/>
          <a:srcRect t="71278"/>
          <a:stretch/>
        </p:blipFill>
        <p:spPr>
          <a:xfrm>
            <a:off x="8464865" y="457200"/>
            <a:ext cx="3273338" cy="1896218"/>
          </a:xfrm>
          <a:prstGeom prst="rect">
            <a:avLst/>
          </a:prstGeom>
        </p:spPr>
      </p:pic>
      <p:pic>
        <p:nvPicPr>
          <p:cNvPr id="8" name="Picture 7" descr="Several different colored sticks&#10;&#10;Description automatically generated with medium confidence">
            <a:extLst>
              <a:ext uri="{FF2B5EF4-FFF2-40B4-BE49-F238E27FC236}">
                <a16:creationId xmlns:a16="http://schemas.microsoft.com/office/drawing/2014/main" id="{48D80716-5B6C-9169-7D93-262B4E24A364}"/>
              </a:ext>
            </a:extLst>
          </p:cNvPr>
          <p:cNvPicPr/>
          <p:nvPr/>
        </p:nvPicPr>
        <p:blipFill rotWithShape="1">
          <a:blip r:embed="rId6"/>
          <a:srcRect b="67194"/>
          <a:stretch/>
        </p:blipFill>
        <p:spPr>
          <a:xfrm>
            <a:off x="287342" y="457200"/>
            <a:ext cx="3543300" cy="1896218"/>
          </a:xfrm>
          <a:prstGeom prst="rect">
            <a:avLst/>
          </a:prstGeom>
        </p:spPr>
      </p:pic>
      <p:sp>
        <p:nvSpPr>
          <p:cNvPr id="9" name="Rectangle 8">
            <a:extLst>
              <a:ext uri="{FF2B5EF4-FFF2-40B4-BE49-F238E27FC236}">
                <a16:creationId xmlns:a16="http://schemas.microsoft.com/office/drawing/2014/main" id="{D8C7A195-2868-A120-C64D-B403861165AD}"/>
              </a:ext>
            </a:extLst>
          </p:cNvPr>
          <p:cNvSpPr/>
          <p:nvPr/>
        </p:nvSpPr>
        <p:spPr>
          <a:xfrm>
            <a:off x="143671" y="2726695"/>
            <a:ext cx="11904658" cy="2345355"/>
          </a:xfrm>
          <a:prstGeom prst="rect">
            <a:avLst/>
          </a:prstGeom>
          <a:noFill/>
          <a:ln>
            <a:solidFill>
              <a:srgbClr val="FF0000"/>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3852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7F938-63E3-0C69-5A0C-CD5F8CDF0684}"/>
              </a:ext>
            </a:extLst>
          </p:cNvPr>
          <p:cNvSpPr>
            <a:spLocks noGrp="1"/>
          </p:cNvSpPr>
          <p:nvPr>
            <p:ph type="title"/>
          </p:nvPr>
        </p:nvSpPr>
        <p:spPr/>
        <p:txBody>
          <a:bodyPr>
            <a:normAutofit/>
          </a:bodyPr>
          <a:lstStyle/>
          <a:p>
            <a:pPr algn="ctr"/>
            <a:r>
              <a:rPr lang="en-US" sz="4000" b="1" dirty="0">
                <a:latin typeface="Calibri" panose="020F0502020204030204" pitchFamily="34" charset="0"/>
                <a:cs typeface="Calibri" panose="020F0502020204030204" pitchFamily="34" charset="0"/>
              </a:rPr>
              <a:t>Taxonomic make–up </a:t>
            </a:r>
          </a:p>
        </p:txBody>
      </p:sp>
      <p:pic>
        <p:nvPicPr>
          <p:cNvPr id="4" name="Content Placeholder 3" descr="A close-up of a fossil&#10;&#10;Description automatically generated">
            <a:extLst>
              <a:ext uri="{FF2B5EF4-FFF2-40B4-BE49-F238E27FC236}">
                <a16:creationId xmlns:a16="http://schemas.microsoft.com/office/drawing/2014/main" id="{BDCCF6C5-1517-D731-B929-6E0388F66FA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256030"/>
            <a:ext cx="3504174" cy="4351338"/>
          </a:xfrm>
          <a:prstGeom prst="rect">
            <a:avLst/>
          </a:prstGeom>
          <a:noFill/>
          <a:ln>
            <a:noFill/>
          </a:ln>
        </p:spPr>
      </p:pic>
      <p:pic>
        <p:nvPicPr>
          <p:cNvPr id="5" name="Picture 4" descr="A close-up of several images of a rock formation&#10;&#10;Description automatically generated">
            <a:extLst>
              <a:ext uri="{FF2B5EF4-FFF2-40B4-BE49-F238E27FC236}">
                <a16:creationId xmlns:a16="http://schemas.microsoft.com/office/drawing/2014/main" id="{06B131DA-B718-93AE-F327-989BD6D8009A}"/>
              </a:ext>
            </a:extLst>
          </p:cNvPr>
          <p:cNvPicPr/>
          <p:nvPr/>
        </p:nvPicPr>
        <p:blipFill rotWithShape="1">
          <a:blip r:embed="rId4"/>
          <a:srcRect l="50289"/>
          <a:stretch/>
        </p:blipFill>
        <p:spPr>
          <a:xfrm>
            <a:off x="4761780" y="1690688"/>
            <a:ext cx="2491491" cy="2579054"/>
          </a:xfrm>
          <a:prstGeom prst="rect">
            <a:avLst/>
          </a:prstGeom>
        </p:spPr>
      </p:pic>
      <p:pic>
        <p:nvPicPr>
          <p:cNvPr id="8" name="Picture 7" descr="A screenshot of a computer screen&#10;&#10;Description automatically generated">
            <a:extLst>
              <a:ext uri="{FF2B5EF4-FFF2-40B4-BE49-F238E27FC236}">
                <a16:creationId xmlns:a16="http://schemas.microsoft.com/office/drawing/2014/main" id="{84994107-DBBA-C086-9EF7-95445780F7E9}"/>
              </a:ext>
            </a:extLst>
          </p:cNvPr>
          <p:cNvPicPr>
            <a:picLocks noChangeAspect="1"/>
          </p:cNvPicPr>
          <p:nvPr/>
        </p:nvPicPr>
        <p:blipFill rotWithShape="1">
          <a:blip r:embed="rId5"/>
          <a:srcRect l="28545" t="18605" r="28658" b="3694"/>
          <a:stretch/>
        </p:blipFill>
        <p:spPr>
          <a:xfrm>
            <a:off x="8679938" y="1398151"/>
            <a:ext cx="3326404" cy="3774559"/>
          </a:xfrm>
          <a:prstGeom prst="rect">
            <a:avLst/>
          </a:prstGeom>
        </p:spPr>
      </p:pic>
    </p:spTree>
    <p:extLst>
      <p:ext uri="{BB962C8B-B14F-4D97-AF65-F5344CB8AC3E}">
        <p14:creationId xmlns:p14="http://schemas.microsoft.com/office/powerpoint/2010/main" val="1679240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7F938-63E3-0C69-5A0C-CD5F8CDF0684}"/>
              </a:ext>
            </a:extLst>
          </p:cNvPr>
          <p:cNvSpPr>
            <a:spLocks noGrp="1"/>
          </p:cNvSpPr>
          <p:nvPr>
            <p:ph type="title"/>
          </p:nvPr>
        </p:nvSpPr>
        <p:spPr/>
        <p:txBody>
          <a:bodyPr>
            <a:normAutofit/>
          </a:bodyPr>
          <a:lstStyle/>
          <a:p>
            <a:pPr algn="ctr"/>
            <a:r>
              <a:rPr lang="en-US" sz="4000" b="1" dirty="0">
                <a:latin typeface="Calibri" panose="020F0502020204030204" pitchFamily="34" charset="0"/>
                <a:cs typeface="Calibri" panose="020F0502020204030204" pitchFamily="34" charset="0"/>
              </a:rPr>
              <a:t>Skeletal representation and MNI</a:t>
            </a:r>
          </a:p>
        </p:txBody>
      </p:sp>
      <p:graphicFrame>
        <p:nvGraphicFramePr>
          <p:cNvPr id="17" name="Table 16">
            <a:extLst>
              <a:ext uri="{FF2B5EF4-FFF2-40B4-BE49-F238E27FC236}">
                <a16:creationId xmlns:a16="http://schemas.microsoft.com/office/drawing/2014/main" id="{876C3783-F9F5-A36C-8437-B18693F68A9B}"/>
              </a:ext>
            </a:extLst>
          </p:cNvPr>
          <p:cNvGraphicFramePr>
            <a:graphicFrameLocks noGrp="1"/>
          </p:cNvGraphicFramePr>
          <p:nvPr>
            <p:extLst>
              <p:ext uri="{D42A27DB-BD31-4B8C-83A1-F6EECF244321}">
                <p14:modId xmlns:p14="http://schemas.microsoft.com/office/powerpoint/2010/main" val="4168183139"/>
              </p:ext>
            </p:extLst>
          </p:nvPr>
        </p:nvGraphicFramePr>
        <p:xfrm>
          <a:off x="574635" y="2592388"/>
          <a:ext cx="5308680" cy="2816225"/>
        </p:xfrm>
        <a:graphic>
          <a:graphicData uri="http://schemas.openxmlformats.org/drawingml/2006/table">
            <a:tbl>
              <a:tblPr firstRow="1" firstCol="1" bandRow="1">
                <a:tableStyleId>{5C22544A-7EE6-4342-B048-85BDC9FD1C3A}</a:tableStyleId>
              </a:tblPr>
              <a:tblGrid>
                <a:gridCol w="1396990">
                  <a:extLst>
                    <a:ext uri="{9D8B030D-6E8A-4147-A177-3AD203B41FA5}">
                      <a16:colId xmlns:a16="http://schemas.microsoft.com/office/drawing/2014/main" val="2977158306"/>
                    </a:ext>
                  </a:extLst>
                </a:gridCol>
                <a:gridCol w="1326435">
                  <a:extLst>
                    <a:ext uri="{9D8B030D-6E8A-4147-A177-3AD203B41FA5}">
                      <a16:colId xmlns:a16="http://schemas.microsoft.com/office/drawing/2014/main" val="1486489467"/>
                    </a:ext>
                  </a:extLst>
                </a:gridCol>
                <a:gridCol w="1323495">
                  <a:extLst>
                    <a:ext uri="{9D8B030D-6E8A-4147-A177-3AD203B41FA5}">
                      <a16:colId xmlns:a16="http://schemas.microsoft.com/office/drawing/2014/main" val="3559746899"/>
                    </a:ext>
                  </a:extLst>
                </a:gridCol>
                <a:gridCol w="1261760">
                  <a:extLst>
                    <a:ext uri="{9D8B030D-6E8A-4147-A177-3AD203B41FA5}">
                      <a16:colId xmlns:a16="http://schemas.microsoft.com/office/drawing/2014/main" val="2164923484"/>
                    </a:ext>
                  </a:extLst>
                </a:gridCol>
              </a:tblGrid>
              <a:tr h="707390">
                <a:tc>
                  <a:txBody>
                    <a:bodyPr/>
                    <a:lstStyle/>
                    <a:p>
                      <a:pPr marL="76200">
                        <a:lnSpc>
                          <a:spcPct val="107000"/>
                        </a:lnSpc>
                        <a:spcAft>
                          <a:spcPts val="1270"/>
                        </a:spcAft>
                      </a:pPr>
                      <a:r>
                        <a:rPr lang="en-ZA" sz="1200" kern="100">
                          <a:effectLst/>
                        </a:rPr>
                        <a:t>Skeletal element </a:t>
                      </a:r>
                    </a:p>
                    <a:p>
                      <a:pPr marL="76200">
                        <a:lnSpc>
                          <a:spcPct val="107000"/>
                        </a:lnSpc>
                      </a:pPr>
                      <a:r>
                        <a:rPr lang="en-ZA" sz="1200" kern="100">
                          <a:effectLst/>
                        </a:rPr>
                        <a:t>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tc>
                <a:tc>
                  <a:txBody>
                    <a:bodyPr/>
                    <a:lstStyle/>
                    <a:p>
                      <a:pPr>
                        <a:lnSpc>
                          <a:spcPct val="107000"/>
                        </a:lnSpc>
                      </a:pPr>
                      <a:r>
                        <a:rPr lang="en-ZA" sz="1200" kern="100" dirty="0">
                          <a:effectLst/>
                        </a:rPr>
                        <a:t>Right </a:t>
                      </a:r>
                      <a:endParaRPr lang="en-ZA"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tc>
                <a:tc>
                  <a:txBody>
                    <a:bodyPr/>
                    <a:lstStyle/>
                    <a:p>
                      <a:pPr>
                        <a:lnSpc>
                          <a:spcPct val="107000"/>
                        </a:lnSpc>
                      </a:pPr>
                      <a:r>
                        <a:rPr lang="en-ZA" sz="1200" kern="100">
                          <a:effectLst/>
                        </a:rPr>
                        <a:t>Left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tc>
                <a:tc>
                  <a:txBody>
                    <a:bodyPr/>
                    <a:lstStyle/>
                    <a:p>
                      <a:pPr>
                        <a:lnSpc>
                          <a:spcPct val="107000"/>
                        </a:lnSpc>
                      </a:pPr>
                      <a:r>
                        <a:rPr lang="en-ZA" sz="1200" kern="100">
                          <a:effectLst/>
                        </a:rPr>
                        <a:t>Total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tc>
                <a:extLst>
                  <a:ext uri="{0D108BD9-81ED-4DB2-BD59-A6C34878D82A}">
                    <a16:rowId xmlns:a16="http://schemas.microsoft.com/office/drawing/2014/main" val="1768941055"/>
                  </a:ext>
                </a:extLst>
              </a:tr>
              <a:tr h="268605">
                <a:tc>
                  <a:txBody>
                    <a:bodyPr/>
                    <a:lstStyle/>
                    <a:p>
                      <a:pPr marL="76200">
                        <a:lnSpc>
                          <a:spcPct val="107000"/>
                        </a:lnSpc>
                      </a:pPr>
                      <a:r>
                        <a:rPr lang="en-ZA" sz="1200" kern="100">
                          <a:effectLst/>
                        </a:rPr>
                        <a:t>Femur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tc>
                <a:tc>
                  <a:txBody>
                    <a:bodyPr/>
                    <a:lstStyle/>
                    <a:p>
                      <a:pPr>
                        <a:lnSpc>
                          <a:spcPct val="107000"/>
                        </a:lnSpc>
                      </a:pPr>
                      <a:r>
                        <a:rPr lang="en-ZA" sz="1200" kern="100">
                          <a:effectLst/>
                        </a:rPr>
                        <a:t>21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tc>
                <a:tc>
                  <a:txBody>
                    <a:bodyPr/>
                    <a:lstStyle/>
                    <a:p>
                      <a:pPr>
                        <a:lnSpc>
                          <a:spcPct val="107000"/>
                        </a:lnSpc>
                      </a:pPr>
                      <a:r>
                        <a:rPr lang="en-ZA" sz="1200" kern="100">
                          <a:effectLst/>
                        </a:rPr>
                        <a:t>31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tc>
                <a:tc>
                  <a:txBody>
                    <a:bodyPr/>
                    <a:lstStyle/>
                    <a:p>
                      <a:pPr>
                        <a:lnSpc>
                          <a:spcPct val="107000"/>
                        </a:lnSpc>
                      </a:pPr>
                      <a:r>
                        <a:rPr lang="en-ZA" sz="1200" kern="100">
                          <a:effectLst/>
                        </a:rPr>
                        <a:t>52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tc>
                <a:extLst>
                  <a:ext uri="{0D108BD9-81ED-4DB2-BD59-A6C34878D82A}">
                    <a16:rowId xmlns:a16="http://schemas.microsoft.com/office/drawing/2014/main" val="848298771"/>
                  </a:ext>
                </a:extLst>
              </a:tr>
              <a:tr h="350520">
                <a:tc>
                  <a:txBody>
                    <a:bodyPr/>
                    <a:lstStyle/>
                    <a:p>
                      <a:pPr marL="76200">
                        <a:lnSpc>
                          <a:spcPct val="107000"/>
                        </a:lnSpc>
                      </a:pPr>
                      <a:r>
                        <a:rPr lang="en-ZA" sz="1200" kern="100">
                          <a:effectLst/>
                        </a:rPr>
                        <a:t>Humerus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nchor="ctr"/>
                </a:tc>
                <a:tc>
                  <a:txBody>
                    <a:bodyPr/>
                    <a:lstStyle/>
                    <a:p>
                      <a:pPr>
                        <a:lnSpc>
                          <a:spcPct val="107000"/>
                        </a:lnSpc>
                      </a:pPr>
                      <a:r>
                        <a:rPr lang="en-ZA" sz="1200" kern="100">
                          <a:effectLst/>
                        </a:rPr>
                        <a:t>24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nchor="ctr"/>
                </a:tc>
                <a:tc>
                  <a:txBody>
                    <a:bodyPr/>
                    <a:lstStyle/>
                    <a:p>
                      <a:pPr>
                        <a:lnSpc>
                          <a:spcPct val="107000"/>
                        </a:lnSpc>
                      </a:pPr>
                      <a:r>
                        <a:rPr lang="en-ZA" sz="1200" kern="100">
                          <a:effectLst/>
                        </a:rPr>
                        <a:t>20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nchor="ctr"/>
                </a:tc>
                <a:tc>
                  <a:txBody>
                    <a:bodyPr/>
                    <a:lstStyle/>
                    <a:p>
                      <a:pPr>
                        <a:lnSpc>
                          <a:spcPct val="107000"/>
                        </a:lnSpc>
                      </a:pPr>
                      <a:r>
                        <a:rPr lang="en-ZA" sz="1200" kern="100">
                          <a:effectLst/>
                        </a:rPr>
                        <a:t>44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nchor="ctr"/>
                </a:tc>
                <a:extLst>
                  <a:ext uri="{0D108BD9-81ED-4DB2-BD59-A6C34878D82A}">
                    <a16:rowId xmlns:a16="http://schemas.microsoft.com/office/drawing/2014/main" val="3242627026"/>
                  </a:ext>
                </a:extLst>
              </a:tr>
              <a:tr h="350520">
                <a:tc>
                  <a:txBody>
                    <a:bodyPr/>
                    <a:lstStyle/>
                    <a:p>
                      <a:pPr marL="76200">
                        <a:lnSpc>
                          <a:spcPct val="107000"/>
                        </a:lnSpc>
                      </a:pPr>
                      <a:r>
                        <a:rPr lang="en-ZA" sz="1200" kern="100">
                          <a:effectLst/>
                        </a:rPr>
                        <a:t>Tibia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nchor="ctr"/>
                </a:tc>
                <a:tc>
                  <a:txBody>
                    <a:bodyPr/>
                    <a:lstStyle/>
                    <a:p>
                      <a:pPr>
                        <a:lnSpc>
                          <a:spcPct val="107000"/>
                        </a:lnSpc>
                      </a:pPr>
                      <a:r>
                        <a:rPr lang="en-ZA" sz="1200" kern="100">
                          <a:effectLst/>
                        </a:rPr>
                        <a:t>16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nchor="ctr"/>
                </a:tc>
                <a:tc>
                  <a:txBody>
                    <a:bodyPr/>
                    <a:lstStyle/>
                    <a:p>
                      <a:pPr>
                        <a:lnSpc>
                          <a:spcPct val="107000"/>
                        </a:lnSpc>
                      </a:pPr>
                      <a:r>
                        <a:rPr lang="en-ZA" sz="1200" kern="100">
                          <a:effectLst/>
                        </a:rPr>
                        <a:t>13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nchor="ctr"/>
                </a:tc>
                <a:tc>
                  <a:txBody>
                    <a:bodyPr/>
                    <a:lstStyle/>
                    <a:p>
                      <a:pPr>
                        <a:lnSpc>
                          <a:spcPct val="107000"/>
                        </a:lnSpc>
                      </a:pPr>
                      <a:r>
                        <a:rPr lang="en-ZA" sz="1200" kern="100" dirty="0">
                          <a:effectLst/>
                        </a:rPr>
                        <a:t>19 </a:t>
                      </a:r>
                      <a:endParaRPr lang="en-ZA"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nchor="ctr"/>
                </a:tc>
                <a:extLst>
                  <a:ext uri="{0D108BD9-81ED-4DB2-BD59-A6C34878D82A}">
                    <a16:rowId xmlns:a16="http://schemas.microsoft.com/office/drawing/2014/main" val="2422890316"/>
                  </a:ext>
                </a:extLst>
              </a:tr>
              <a:tr h="350520">
                <a:tc>
                  <a:txBody>
                    <a:bodyPr/>
                    <a:lstStyle/>
                    <a:p>
                      <a:pPr marL="76200">
                        <a:lnSpc>
                          <a:spcPct val="107000"/>
                        </a:lnSpc>
                      </a:pPr>
                      <a:r>
                        <a:rPr lang="en-ZA" sz="1200" kern="100">
                          <a:effectLst/>
                        </a:rPr>
                        <a:t>Fibula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nchor="ctr"/>
                </a:tc>
                <a:tc>
                  <a:txBody>
                    <a:bodyPr/>
                    <a:lstStyle/>
                    <a:p>
                      <a:pPr>
                        <a:lnSpc>
                          <a:spcPct val="107000"/>
                        </a:lnSpc>
                      </a:pPr>
                      <a:r>
                        <a:rPr lang="en-ZA" sz="1200" kern="100">
                          <a:effectLst/>
                        </a:rPr>
                        <a:t>11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nchor="ctr"/>
                </a:tc>
                <a:tc>
                  <a:txBody>
                    <a:bodyPr/>
                    <a:lstStyle/>
                    <a:p>
                      <a:pPr>
                        <a:lnSpc>
                          <a:spcPct val="107000"/>
                        </a:lnSpc>
                      </a:pPr>
                      <a:r>
                        <a:rPr lang="en-ZA" sz="1200" kern="100">
                          <a:effectLst/>
                        </a:rPr>
                        <a:t>13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nchor="ctr"/>
                </a:tc>
                <a:tc>
                  <a:txBody>
                    <a:bodyPr/>
                    <a:lstStyle/>
                    <a:p>
                      <a:pPr>
                        <a:lnSpc>
                          <a:spcPct val="107000"/>
                        </a:lnSpc>
                      </a:pPr>
                      <a:r>
                        <a:rPr lang="en-ZA" sz="1200" kern="100" dirty="0">
                          <a:effectLst/>
                        </a:rPr>
                        <a:t>24 </a:t>
                      </a:r>
                      <a:endParaRPr lang="en-ZA"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nchor="ctr"/>
                </a:tc>
                <a:extLst>
                  <a:ext uri="{0D108BD9-81ED-4DB2-BD59-A6C34878D82A}">
                    <a16:rowId xmlns:a16="http://schemas.microsoft.com/office/drawing/2014/main" val="3533374309"/>
                  </a:ext>
                </a:extLst>
              </a:tr>
              <a:tr h="350520">
                <a:tc>
                  <a:txBody>
                    <a:bodyPr/>
                    <a:lstStyle/>
                    <a:p>
                      <a:pPr marL="76200">
                        <a:lnSpc>
                          <a:spcPct val="107000"/>
                        </a:lnSpc>
                      </a:pPr>
                      <a:r>
                        <a:rPr lang="en-ZA" sz="1200" kern="100">
                          <a:effectLst/>
                        </a:rPr>
                        <a:t>Radius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nchor="ctr"/>
                </a:tc>
                <a:tc>
                  <a:txBody>
                    <a:bodyPr/>
                    <a:lstStyle/>
                    <a:p>
                      <a:pPr>
                        <a:lnSpc>
                          <a:spcPct val="107000"/>
                        </a:lnSpc>
                      </a:pPr>
                      <a:r>
                        <a:rPr lang="en-ZA" sz="1200" kern="100">
                          <a:effectLst/>
                        </a:rPr>
                        <a:t>12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nchor="ctr"/>
                </a:tc>
                <a:tc>
                  <a:txBody>
                    <a:bodyPr/>
                    <a:lstStyle/>
                    <a:p>
                      <a:pPr>
                        <a:lnSpc>
                          <a:spcPct val="107000"/>
                        </a:lnSpc>
                      </a:pPr>
                      <a:r>
                        <a:rPr lang="en-ZA" sz="1200" kern="100">
                          <a:effectLst/>
                        </a:rPr>
                        <a:t>11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nchor="ctr"/>
                </a:tc>
                <a:tc>
                  <a:txBody>
                    <a:bodyPr/>
                    <a:lstStyle/>
                    <a:p>
                      <a:pPr>
                        <a:lnSpc>
                          <a:spcPct val="107000"/>
                        </a:lnSpc>
                      </a:pPr>
                      <a:r>
                        <a:rPr lang="en-ZA" sz="1200" kern="100">
                          <a:effectLst/>
                        </a:rPr>
                        <a:t>23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nchor="ctr"/>
                </a:tc>
                <a:extLst>
                  <a:ext uri="{0D108BD9-81ED-4DB2-BD59-A6C34878D82A}">
                    <a16:rowId xmlns:a16="http://schemas.microsoft.com/office/drawing/2014/main" val="486090631"/>
                  </a:ext>
                </a:extLst>
              </a:tr>
              <a:tr h="438150">
                <a:tc>
                  <a:txBody>
                    <a:bodyPr/>
                    <a:lstStyle/>
                    <a:p>
                      <a:pPr marL="76200">
                        <a:lnSpc>
                          <a:spcPct val="107000"/>
                        </a:lnSpc>
                      </a:pPr>
                      <a:r>
                        <a:rPr lang="en-ZA" sz="1200" kern="100">
                          <a:effectLst/>
                        </a:rPr>
                        <a:t>Ulna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tc>
                <a:tc>
                  <a:txBody>
                    <a:bodyPr/>
                    <a:lstStyle/>
                    <a:p>
                      <a:pPr>
                        <a:lnSpc>
                          <a:spcPct val="107000"/>
                        </a:lnSpc>
                      </a:pPr>
                      <a:r>
                        <a:rPr lang="en-ZA" sz="1200" kern="100">
                          <a:effectLst/>
                        </a:rPr>
                        <a:t>4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tc>
                <a:tc>
                  <a:txBody>
                    <a:bodyPr/>
                    <a:lstStyle/>
                    <a:p>
                      <a:pPr>
                        <a:lnSpc>
                          <a:spcPct val="107000"/>
                        </a:lnSpc>
                      </a:pPr>
                      <a:r>
                        <a:rPr lang="en-ZA" sz="1200" kern="100">
                          <a:effectLst/>
                        </a:rPr>
                        <a:t>7 </a:t>
                      </a:r>
                      <a:endParaRPr lang="en-ZA"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tc>
                <a:tc>
                  <a:txBody>
                    <a:bodyPr/>
                    <a:lstStyle/>
                    <a:p>
                      <a:pPr>
                        <a:lnSpc>
                          <a:spcPct val="107000"/>
                        </a:lnSpc>
                      </a:pPr>
                      <a:r>
                        <a:rPr lang="en-ZA" sz="1200" kern="100" dirty="0">
                          <a:effectLst/>
                        </a:rPr>
                        <a:t>11 </a:t>
                      </a:r>
                      <a:endParaRPr lang="en-ZA"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73025" marT="8255" marB="0"/>
                </a:tc>
                <a:extLst>
                  <a:ext uri="{0D108BD9-81ED-4DB2-BD59-A6C34878D82A}">
                    <a16:rowId xmlns:a16="http://schemas.microsoft.com/office/drawing/2014/main" val="3757068255"/>
                  </a:ext>
                </a:extLst>
              </a:tr>
            </a:tbl>
          </a:graphicData>
        </a:graphic>
      </p:graphicFrame>
      <p:sp>
        <p:nvSpPr>
          <p:cNvPr id="18" name="Rectangle 1">
            <a:extLst>
              <a:ext uri="{FF2B5EF4-FFF2-40B4-BE49-F238E27FC236}">
                <a16:creationId xmlns:a16="http://schemas.microsoft.com/office/drawing/2014/main" id="{78036621-0445-1916-7B9F-512DFEFB7D18}"/>
              </a:ext>
            </a:extLst>
          </p:cNvPr>
          <p:cNvSpPr>
            <a:spLocks noChangeArrowheads="1"/>
          </p:cNvSpPr>
          <p:nvPr/>
        </p:nvSpPr>
        <p:spPr bwMode="auto">
          <a:xfrm>
            <a:off x="3228975" y="25923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123BF1B2-D1FE-C663-907C-02DEDE45FA3F}"/>
              </a:ext>
            </a:extLst>
          </p:cNvPr>
          <p:cNvSpPr txBox="1"/>
          <p:nvPr/>
        </p:nvSpPr>
        <p:spPr>
          <a:xfrm>
            <a:off x="6966968" y="2572534"/>
            <a:ext cx="4386832"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NISP=316</a:t>
            </a:r>
          </a:p>
          <a:p>
            <a:r>
              <a:rPr lang="en-US" sz="2800" b="1" dirty="0">
                <a:latin typeface="Calibri" panose="020F0502020204030204" pitchFamily="34" charset="0"/>
                <a:cs typeface="Calibri" panose="020F0502020204030204" pitchFamily="34" charset="0"/>
              </a:rPr>
              <a:t>MNI= 31</a:t>
            </a:r>
          </a:p>
        </p:txBody>
      </p:sp>
      <p:sp>
        <p:nvSpPr>
          <p:cNvPr id="10" name="Oval 9">
            <a:extLst>
              <a:ext uri="{FF2B5EF4-FFF2-40B4-BE49-F238E27FC236}">
                <a16:creationId xmlns:a16="http://schemas.microsoft.com/office/drawing/2014/main" id="{5ED52F2A-758D-2BA1-FC51-84E38E76EC08}"/>
              </a:ext>
            </a:extLst>
          </p:cNvPr>
          <p:cNvSpPr/>
          <p:nvPr/>
        </p:nvSpPr>
        <p:spPr>
          <a:xfrm>
            <a:off x="3228975" y="3243898"/>
            <a:ext cx="448573" cy="413702"/>
          </a:xfrm>
          <a:prstGeom prst="ellipse">
            <a:avLst/>
          </a:prstGeom>
          <a:noFill/>
          <a:ln>
            <a:solidFill>
              <a:srgbClr val="FF0000"/>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descr="A black background with a black square&#10;&#10;Description automatically generated with medium confidence">
            <a:extLst>
              <a:ext uri="{FF2B5EF4-FFF2-40B4-BE49-F238E27FC236}">
                <a16:creationId xmlns:a16="http://schemas.microsoft.com/office/drawing/2014/main" id="{7D41280A-5F01-6BF5-549B-EC880492E235}"/>
              </a:ext>
            </a:extLst>
          </p:cNvPr>
          <p:cNvPicPr>
            <a:picLocks noGrp="1" noChangeAspect="1"/>
          </p:cNvPicPr>
          <p:nvPr>
            <p:ph idx="1"/>
          </p:nvPr>
        </p:nvPicPr>
        <p:blipFill>
          <a:blip r:embed="rId3"/>
          <a:stretch>
            <a:fillRect/>
          </a:stretch>
        </p:blipFill>
        <p:spPr>
          <a:xfrm>
            <a:off x="7466414" y="3429000"/>
            <a:ext cx="3387940" cy="3370295"/>
          </a:xfrm>
        </p:spPr>
      </p:pic>
    </p:spTree>
    <p:extLst>
      <p:ext uri="{BB962C8B-B14F-4D97-AF65-F5344CB8AC3E}">
        <p14:creationId xmlns:p14="http://schemas.microsoft.com/office/powerpoint/2010/main" val="2475632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7F938-63E3-0C69-5A0C-CD5F8CDF0684}"/>
              </a:ext>
            </a:extLst>
          </p:cNvPr>
          <p:cNvSpPr>
            <a:spLocks noGrp="1"/>
          </p:cNvSpPr>
          <p:nvPr>
            <p:ph type="title"/>
          </p:nvPr>
        </p:nvSpPr>
        <p:spPr/>
        <p:txBody>
          <a:bodyPr>
            <a:normAutofit/>
          </a:bodyPr>
          <a:lstStyle/>
          <a:p>
            <a:pPr algn="ctr"/>
            <a:r>
              <a:rPr lang="en-US" sz="4000" b="1" dirty="0">
                <a:latin typeface="Calibri" panose="020F0502020204030204" pitchFamily="34" charset="0"/>
                <a:cs typeface="Calibri" panose="020F0502020204030204" pitchFamily="34" charset="0"/>
              </a:rPr>
              <a:t>Size Distribution   </a:t>
            </a:r>
          </a:p>
        </p:txBody>
      </p:sp>
      <p:pic>
        <p:nvPicPr>
          <p:cNvPr id="5" name="Content Placeholder 7" descr="A black background with a black square&#10;&#10;Description automatically generated with medium confidence">
            <a:extLst>
              <a:ext uri="{FF2B5EF4-FFF2-40B4-BE49-F238E27FC236}">
                <a16:creationId xmlns:a16="http://schemas.microsoft.com/office/drawing/2014/main" id="{DB3FC4D2-78D5-0892-2562-1B806B39727A}"/>
              </a:ext>
            </a:extLst>
          </p:cNvPr>
          <p:cNvPicPr>
            <a:picLocks noGrp="1" noChangeAspect="1"/>
          </p:cNvPicPr>
          <p:nvPr>
            <p:ph idx="1"/>
          </p:nvPr>
        </p:nvPicPr>
        <p:blipFill>
          <a:blip r:embed="rId3"/>
          <a:stretch>
            <a:fillRect/>
          </a:stretch>
        </p:blipFill>
        <p:spPr>
          <a:xfrm>
            <a:off x="7959768" y="387656"/>
            <a:ext cx="1695797" cy="1686965"/>
          </a:xfrm>
        </p:spPr>
      </p:pic>
      <p:sp>
        <p:nvSpPr>
          <p:cNvPr id="6" name="TextBox 5">
            <a:extLst>
              <a:ext uri="{FF2B5EF4-FFF2-40B4-BE49-F238E27FC236}">
                <a16:creationId xmlns:a16="http://schemas.microsoft.com/office/drawing/2014/main" id="{A68D5A4B-5361-8133-FB9E-D71E232FE84A}"/>
              </a:ext>
            </a:extLst>
          </p:cNvPr>
          <p:cNvSpPr txBox="1"/>
          <p:nvPr/>
        </p:nvSpPr>
        <p:spPr>
          <a:xfrm>
            <a:off x="9559636" y="3208713"/>
            <a:ext cx="964277" cy="881149"/>
          </a:xfrm>
          <a:prstGeom prst="rect">
            <a:avLst/>
          </a:prstGeom>
          <a:noFill/>
        </p:spPr>
        <p:txBody>
          <a:bodyPr wrap="square" rtlCol="0">
            <a:spAutoFit/>
          </a:bodyPr>
          <a:lstStyle/>
          <a:p>
            <a:endParaRPr lang="en-US" dirty="0"/>
          </a:p>
        </p:txBody>
      </p:sp>
      <p:pic>
        <p:nvPicPr>
          <p:cNvPr id="7" name="Picture 6">
            <a:extLst>
              <a:ext uri="{FF2B5EF4-FFF2-40B4-BE49-F238E27FC236}">
                <a16:creationId xmlns:a16="http://schemas.microsoft.com/office/drawing/2014/main" id="{3851AB7E-CCBF-E09D-8A5D-37C6CA81F95F}"/>
              </a:ext>
            </a:extLst>
          </p:cNvPr>
          <p:cNvPicPr/>
          <p:nvPr/>
        </p:nvPicPr>
        <p:blipFill rotWithShape="1">
          <a:blip r:embed="rId4"/>
          <a:srcRect l="48263" t="16747" r="10800" b="42311"/>
          <a:stretch/>
        </p:blipFill>
        <p:spPr>
          <a:xfrm>
            <a:off x="2865176" y="2322331"/>
            <a:ext cx="2346325" cy="2287299"/>
          </a:xfrm>
          <a:prstGeom prst="rect">
            <a:avLst/>
          </a:prstGeom>
        </p:spPr>
      </p:pic>
      <p:pic>
        <p:nvPicPr>
          <p:cNvPr id="8" name="Picture 7">
            <a:extLst>
              <a:ext uri="{FF2B5EF4-FFF2-40B4-BE49-F238E27FC236}">
                <a16:creationId xmlns:a16="http://schemas.microsoft.com/office/drawing/2014/main" id="{8EABC980-DF70-F6CF-C630-2D9076DEA5DE}"/>
              </a:ext>
            </a:extLst>
          </p:cNvPr>
          <p:cNvPicPr/>
          <p:nvPr/>
        </p:nvPicPr>
        <p:blipFill rotWithShape="1">
          <a:blip r:embed="rId4"/>
          <a:srcRect l="3890" t="63428" r="53046"/>
          <a:stretch/>
        </p:blipFill>
        <p:spPr>
          <a:xfrm>
            <a:off x="5963469" y="2357123"/>
            <a:ext cx="2468213" cy="2043207"/>
          </a:xfrm>
          <a:prstGeom prst="rect">
            <a:avLst/>
          </a:prstGeom>
        </p:spPr>
      </p:pic>
      <p:pic>
        <p:nvPicPr>
          <p:cNvPr id="9" name="Picture 8">
            <a:extLst>
              <a:ext uri="{FF2B5EF4-FFF2-40B4-BE49-F238E27FC236}">
                <a16:creationId xmlns:a16="http://schemas.microsoft.com/office/drawing/2014/main" id="{67702B9A-9014-FFA5-B1FD-7BF13B200945}"/>
              </a:ext>
            </a:extLst>
          </p:cNvPr>
          <p:cNvPicPr/>
          <p:nvPr/>
        </p:nvPicPr>
        <p:blipFill rotWithShape="1">
          <a:blip r:embed="rId4"/>
          <a:srcRect l="4767" t="19969" r="54295" b="45290"/>
          <a:stretch/>
        </p:blipFill>
        <p:spPr>
          <a:xfrm>
            <a:off x="287426" y="2458555"/>
            <a:ext cx="2346325" cy="1940890"/>
          </a:xfrm>
          <a:prstGeom prst="rect">
            <a:avLst/>
          </a:prstGeom>
        </p:spPr>
      </p:pic>
      <p:pic>
        <p:nvPicPr>
          <p:cNvPr id="10" name="Picture 9">
            <a:extLst>
              <a:ext uri="{FF2B5EF4-FFF2-40B4-BE49-F238E27FC236}">
                <a16:creationId xmlns:a16="http://schemas.microsoft.com/office/drawing/2014/main" id="{36A27214-8ED6-CA03-71DB-F74DDE59ECD8}"/>
              </a:ext>
            </a:extLst>
          </p:cNvPr>
          <p:cNvPicPr/>
          <p:nvPr/>
        </p:nvPicPr>
        <p:blipFill rotWithShape="1">
          <a:blip r:embed="rId4"/>
          <a:srcRect l="79519" b="83682"/>
          <a:stretch/>
        </p:blipFill>
        <p:spPr>
          <a:xfrm>
            <a:off x="10359175" y="4796088"/>
            <a:ext cx="1173875" cy="911665"/>
          </a:xfrm>
          <a:prstGeom prst="rect">
            <a:avLst/>
          </a:prstGeom>
        </p:spPr>
      </p:pic>
      <p:pic>
        <p:nvPicPr>
          <p:cNvPr id="11" name="Picture 10">
            <a:extLst>
              <a:ext uri="{FF2B5EF4-FFF2-40B4-BE49-F238E27FC236}">
                <a16:creationId xmlns:a16="http://schemas.microsoft.com/office/drawing/2014/main" id="{EEEC85B9-4CCE-7BCA-56FF-1B0739A850D2}"/>
              </a:ext>
            </a:extLst>
          </p:cNvPr>
          <p:cNvPicPr/>
          <p:nvPr/>
        </p:nvPicPr>
        <p:blipFill rotWithShape="1">
          <a:blip r:embed="rId4"/>
          <a:srcRect l="46809" t="63428" r="10127"/>
          <a:stretch/>
        </p:blipFill>
        <p:spPr>
          <a:xfrm>
            <a:off x="8807667" y="2322331"/>
            <a:ext cx="2468214" cy="2043208"/>
          </a:xfrm>
          <a:prstGeom prst="rect">
            <a:avLst/>
          </a:prstGeom>
        </p:spPr>
      </p:pic>
      <p:pic>
        <p:nvPicPr>
          <p:cNvPr id="12" name="Picture 12" descr="Everything You Need to Know: R and/or R Studio">
            <a:extLst>
              <a:ext uri="{FF2B5EF4-FFF2-40B4-BE49-F238E27FC236}">
                <a16:creationId xmlns:a16="http://schemas.microsoft.com/office/drawing/2014/main" id="{49B18CB9-0F51-64DC-C94E-0A49947EEE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660" t="17150" b="19610"/>
          <a:stretch/>
        </p:blipFill>
        <p:spPr bwMode="auto">
          <a:xfrm>
            <a:off x="287426" y="4796088"/>
            <a:ext cx="1045355" cy="969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810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7F938-63E3-0C69-5A0C-CD5F8CDF0684}"/>
              </a:ext>
            </a:extLst>
          </p:cNvPr>
          <p:cNvSpPr>
            <a:spLocks noGrp="1"/>
          </p:cNvSpPr>
          <p:nvPr>
            <p:ph type="title"/>
          </p:nvPr>
        </p:nvSpPr>
        <p:spPr/>
        <p:txBody>
          <a:bodyPr>
            <a:normAutofit/>
          </a:bodyPr>
          <a:lstStyle/>
          <a:p>
            <a:pPr algn="ctr"/>
            <a:r>
              <a:rPr lang="en-US" sz="4000" b="1" dirty="0">
                <a:latin typeface="Calibri" panose="020F0502020204030204" pitchFamily="34" charset="0"/>
                <a:cs typeface="Calibri" panose="020F0502020204030204" pitchFamily="34" charset="0"/>
              </a:rPr>
              <a:t>  </a:t>
            </a:r>
          </a:p>
        </p:txBody>
      </p:sp>
      <p:pic>
        <p:nvPicPr>
          <p:cNvPr id="5" name="Content Placeholder 7" descr="A black background with a black square&#10;&#10;Description automatically generated with medium confidence">
            <a:extLst>
              <a:ext uri="{FF2B5EF4-FFF2-40B4-BE49-F238E27FC236}">
                <a16:creationId xmlns:a16="http://schemas.microsoft.com/office/drawing/2014/main" id="{DB3FC4D2-78D5-0892-2562-1B806B39727A}"/>
              </a:ext>
            </a:extLst>
          </p:cNvPr>
          <p:cNvPicPr>
            <a:picLocks noGrp="1" noChangeAspect="1"/>
          </p:cNvPicPr>
          <p:nvPr>
            <p:ph idx="1"/>
          </p:nvPr>
        </p:nvPicPr>
        <p:blipFill>
          <a:blip r:embed="rId3"/>
          <a:stretch>
            <a:fillRect/>
          </a:stretch>
        </p:blipFill>
        <p:spPr>
          <a:xfrm>
            <a:off x="7256429" y="365125"/>
            <a:ext cx="1695797" cy="1686965"/>
          </a:xfrm>
        </p:spPr>
      </p:pic>
      <p:sp>
        <p:nvSpPr>
          <p:cNvPr id="6" name="TextBox 5">
            <a:extLst>
              <a:ext uri="{FF2B5EF4-FFF2-40B4-BE49-F238E27FC236}">
                <a16:creationId xmlns:a16="http://schemas.microsoft.com/office/drawing/2014/main" id="{A68D5A4B-5361-8133-FB9E-D71E232FE84A}"/>
              </a:ext>
            </a:extLst>
          </p:cNvPr>
          <p:cNvSpPr txBox="1"/>
          <p:nvPr/>
        </p:nvSpPr>
        <p:spPr>
          <a:xfrm>
            <a:off x="9559636" y="3208713"/>
            <a:ext cx="964277" cy="881149"/>
          </a:xfrm>
          <a:prstGeom prst="rect">
            <a:avLst/>
          </a:prstGeom>
          <a:noFill/>
        </p:spPr>
        <p:txBody>
          <a:bodyPr wrap="square" rtlCol="0">
            <a:spAutoFit/>
          </a:bodyPr>
          <a:lstStyle/>
          <a:p>
            <a:endParaRPr lang="en-US" dirty="0"/>
          </a:p>
        </p:txBody>
      </p:sp>
      <p:pic>
        <p:nvPicPr>
          <p:cNvPr id="7" name="Picture 6">
            <a:extLst>
              <a:ext uri="{FF2B5EF4-FFF2-40B4-BE49-F238E27FC236}">
                <a16:creationId xmlns:a16="http://schemas.microsoft.com/office/drawing/2014/main" id="{3851AB7E-CCBF-E09D-8A5D-37C6CA81F95F}"/>
              </a:ext>
            </a:extLst>
          </p:cNvPr>
          <p:cNvPicPr/>
          <p:nvPr/>
        </p:nvPicPr>
        <p:blipFill rotWithShape="1">
          <a:blip r:embed="rId4"/>
          <a:srcRect l="48263" t="16747" r="10800" b="42311"/>
          <a:stretch/>
        </p:blipFill>
        <p:spPr>
          <a:xfrm>
            <a:off x="2914479" y="2322331"/>
            <a:ext cx="2346325" cy="2287299"/>
          </a:xfrm>
          <a:prstGeom prst="rect">
            <a:avLst/>
          </a:prstGeom>
        </p:spPr>
      </p:pic>
      <p:pic>
        <p:nvPicPr>
          <p:cNvPr id="8" name="Picture 7">
            <a:extLst>
              <a:ext uri="{FF2B5EF4-FFF2-40B4-BE49-F238E27FC236}">
                <a16:creationId xmlns:a16="http://schemas.microsoft.com/office/drawing/2014/main" id="{8EABC980-DF70-F6CF-C630-2D9076DEA5DE}"/>
              </a:ext>
            </a:extLst>
          </p:cNvPr>
          <p:cNvPicPr/>
          <p:nvPr/>
        </p:nvPicPr>
        <p:blipFill rotWithShape="1">
          <a:blip r:embed="rId4"/>
          <a:srcRect l="3890" t="63428" r="53046"/>
          <a:stretch/>
        </p:blipFill>
        <p:spPr>
          <a:xfrm>
            <a:off x="5963469" y="2357123"/>
            <a:ext cx="2468213" cy="2043207"/>
          </a:xfrm>
          <a:prstGeom prst="rect">
            <a:avLst/>
          </a:prstGeom>
        </p:spPr>
      </p:pic>
      <p:pic>
        <p:nvPicPr>
          <p:cNvPr id="9" name="Picture 8">
            <a:extLst>
              <a:ext uri="{FF2B5EF4-FFF2-40B4-BE49-F238E27FC236}">
                <a16:creationId xmlns:a16="http://schemas.microsoft.com/office/drawing/2014/main" id="{67702B9A-9014-FFA5-B1FD-7BF13B200945}"/>
              </a:ext>
            </a:extLst>
          </p:cNvPr>
          <p:cNvPicPr/>
          <p:nvPr/>
        </p:nvPicPr>
        <p:blipFill rotWithShape="1">
          <a:blip r:embed="rId4"/>
          <a:srcRect l="4767" t="19969" r="54295" b="45290"/>
          <a:stretch/>
        </p:blipFill>
        <p:spPr>
          <a:xfrm>
            <a:off x="380161" y="2495535"/>
            <a:ext cx="2346325" cy="1940890"/>
          </a:xfrm>
          <a:prstGeom prst="rect">
            <a:avLst/>
          </a:prstGeom>
        </p:spPr>
      </p:pic>
      <p:pic>
        <p:nvPicPr>
          <p:cNvPr id="10" name="Picture 9">
            <a:extLst>
              <a:ext uri="{FF2B5EF4-FFF2-40B4-BE49-F238E27FC236}">
                <a16:creationId xmlns:a16="http://schemas.microsoft.com/office/drawing/2014/main" id="{36A27214-8ED6-CA03-71DB-F74DDE59ECD8}"/>
              </a:ext>
            </a:extLst>
          </p:cNvPr>
          <p:cNvPicPr/>
          <p:nvPr/>
        </p:nvPicPr>
        <p:blipFill rotWithShape="1">
          <a:blip r:embed="rId4"/>
          <a:srcRect l="79519" b="83682"/>
          <a:stretch/>
        </p:blipFill>
        <p:spPr>
          <a:xfrm>
            <a:off x="10359175" y="4796088"/>
            <a:ext cx="1173875" cy="911665"/>
          </a:xfrm>
          <a:prstGeom prst="rect">
            <a:avLst/>
          </a:prstGeom>
        </p:spPr>
      </p:pic>
      <p:pic>
        <p:nvPicPr>
          <p:cNvPr id="11" name="Picture 10">
            <a:extLst>
              <a:ext uri="{FF2B5EF4-FFF2-40B4-BE49-F238E27FC236}">
                <a16:creationId xmlns:a16="http://schemas.microsoft.com/office/drawing/2014/main" id="{EEEC85B9-4CCE-7BCA-56FF-1B0739A850D2}"/>
              </a:ext>
            </a:extLst>
          </p:cNvPr>
          <p:cNvPicPr/>
          <p:nvPr/>
        </p:nvPicPr>
        <p:blipFill rotWithShape="1">
          <a:blip r:embed="rId4"/>
          <a:srcRect l="46809" t="63428" r="10127"/>
          <a:stretch/>
        </p:blipFill>
        <p:spPr>
          <a:xfrm>
            <a:off x="8807667" y="2322331"/>
            <a:ext cx="2468214" cy="2043208"/>
          </a:xfrm>
          <a:prstGeom prst="rect">
            <a:avLst/>
          </a:prstGeom>
        </p:spPr>
      </p:pic>
      <p:sp>
        <p:nvSpPr>
          <p:cNvPr id="3" name="Oval 2">
            <a:extLst>
              <a:ext uri="{FF2B5EF4-FFF2-40B4-BE49-F238E27FC236}">
                <a16:creationId xmlns:a16="http://schemas.microsoft.com/office/drawing/2014/main" id="{6C9A4A4B-E69E-18E9-3207-FEDC6BD71B06}"/>
              </a:ext>
            </a:extLst>
          </p:cNvPr>
          <p:cNvSpPr/>
          <p:nvPr/>
        </p:nvSpPr>
        <p:spPr>
          <a:xfrm>
            <a:off x="7088427" y="843876"/>
            <a:ext cx="507950" cy="545431"/>
          </a:xfrm>
          <a:prstGeom prst="ellipse">
            <a:avLst/>
          </a:prstGeom>
          <a:noFill/>
          <a:ln>
            <a:solidFill>
              <a:srgbClr val="FF0000"/>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D28552-BBB1-27B3-42B0-D8206859EC42}"/>
              </a:ext>
            </a:extLst>
          </p:cNvPr>
          <p:cNvSpPr/>
          <p:nvPr/>
        </p:nvSpPr>
        <p:spPr>
          <a:xfrm>
            <a:off x="7596377" y="1694340"/>
            <a:ext cx="507950" cy="545431"/>
          </a:xfrm>
          <a:prstGeom prst="ellipse">
            <a:avLst/>
          </a:prstGeom>
          <a:noFill/>
          <a:ln>
            <a:solidFill>
              <a:srgbClr val="FF0000"/>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A9459359-FBF9-AA38-2FEC-8B50FEBAADE3}"/>
              </a:ext>
            </a:extLst>
          </p:cNvPr>
          <p:cNvSpPr/>
          <p:nvPr/>
        </p:nvSpPr>
        <p:spPr>
          <a:xfrm>
            <a:off x="185151" y="1848465"/>
            <a:ext cx="5273195" cy="3403455"/>
          </a:xfrm>
          <a:prstGeom prst="roundRect">
            <a:avLst/>
          </a:prstGeom>
          <a:noFill/>
          <a:ln>
            <a:solidFill>
              <a:srgbClr val="FF0000"/>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84DACBF-6963-47ED-0F04-E5449CD0E8E7}"/>
              </a:ext>
            </a:extLst>
          </p:cNvPr>
          <p:cNvSpPr txBox="1"/>
          <p:nvPr/>
        </p:nvSpPr>
        <p:spPr>
          <a:xfrm>
            <a:off x="2100096" y="1893427"/>
            <a:ext cx="3381555"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Humerus  </a:t>
            </a:r>
          </a:p>
        </p:txBody>
      </p:sp>
    </p:spTree>
    <p:extLst>
      <p:ext uri="{BB962C8B-B14F-4D97-AF65-F5344CB8AC3E}">
        <p14:creationId xmlns:p14="http://schemas.microsoft.com/office/powerpoint/2010/main" val="3996430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7F938-63E3-0C69-5A0C-CD5F8CDF0684}"/>
              </a:ext>
            </a:extLst>
          </p:cNvPr>
          <p:cNvSpPr>
            <a:spLocks noGrp="1"/>
          </p:cNvSpPr>
          <p:nvPr>
            <p:ph type="title"/>
          </p:nvPr>
        </p:nvSpPr>
        <p:spPr/>
        <p:txBody>
          <a:bodyPr>
            <a:normAutofit/>
          </a:bodyPr>
          <a:lstStyle/>
          <a:p>
            <a:pPr algn="ctr"/>
            <a:r>
              <a:rPr lang="en-US" sz="4000" b="1" dirty="0">
                <a:latin typeface="Calibri" panose="020F0502020204030204" pitchFamily="34" charset="0"/>
                <a:cs typeface="Calibri" panose="020F0502020204030204" pitchFamily="34" charset="0"/>
              </a:rPr>
              <a:t>  </a:t>
            </a:r>
          </a:p>
        </p:txBody>
      </p:sp>
      <p:pic>
        <p:nvPicPr>
          <p:cNvPr id="5" name="Content Placeholder 7" descr="A black background with a black square&#10;&#10;Description automatically generated with medium confidence">
            <a:extLst>
              <a:ext uri="{FF2B5EF4-FFF2-40B4-BE49-F238E27FC236}">
                <a16:creationId xmlns:a16="http://schemas.microsoft.com/office/drawing/2014/main" id="{DB3FC4D2-78D5-0892-2562-1B806B39727A}"/>
              </a:ext>
            </a:extLst>
          </p:cNvPr>
          <p:cNvPicPr>
            <a:picLocks noGrp="1" noChangeAspect="1"/>
          </p:cNvPicPr>
          <p:nvPr>
            <p:ph idx="1"/>
          </p:nvPr>
        </p:nvPicPr>
        <p:blipFill>
          <a:blip r:embed="rId3"/>
          <a:stretch>
            <a:fillRect/>
          </a:stretch>
        </p:blipFill>
        <p:spPr>
          <a:xfrm>
            <a:off x="7256429" y="365125"/>
            <a:ext cx="1695797" cy="1686965"/>
          </a:xfrm>
        </p:spPr>
      </p:pic>
      <p:sp>
        <p:nvSpPr>
          <p:cNvPr id="6" name="TextBox 5">
            <a:extLst>
              <a:ext uri="{FF2B5EF4-FFF2-40B4-BE49-F238E27FC236}">
                <a16:creationId xmlns:a16="http://schemas.microsoft.com/office/drawing/2014/main" id="{A68D5A4B-5361-8133-FB9E-D71E232FE84A}"/>
              </a:ext>
            </a:extLst>
          </p:cNvPr>
          <p:cNvSpPr txBox="1"/>
          <p:nvPr/>
        </p:nvSpPr>
        <p:spPr>
          <a:xfrm>
            <a:off x="9559636" y="3208713"/>
            <a:ext cx="964277" cy="881149"/>
          </a:xfrm>
          <a:prstGeom prst="rect">
            <a:avLst/>
          </a:prstGeom>
          <a:noFill/>
        </p:spPr>
        <p:txBody>
          <a:bodyPr wrap="square" rtlCol="0">
            <a:spAutoFit/>
          </a:bodyPr>
          <a:lstStyle/>
          <a:p>
            <a:endParaRPr lang="en-US" dirty="0"/>
          </a:p>
        </p:txBody>
      </p:sp>
      <p:pic>
        <p:nvPicPr>
          <p:cNvPr id="7" name="Picture 6">
            <a:extLst>
              <a:ext uri="{FF2B5EF4-FFF2-40B4-BE49-F238E27FC236}">
                <a16:creationId xmlns:a16="http://schemas.microsoft.com/office/drawing/2014/main" id="{3851AB7E-CCBF-E09D-8A5D-37C6CA81F95F}"/>
              </a:ext>
            </a:extLst>
          </p:cNvPr>
          <p:cNvPicPr/>
          <p:nvPr/>
        </p:nvPicPr>
        <p:blipFill rotWithShape="1">
          <a:blip r:embed="rId4"/>
          <a:srcRect l="48263" t="16747" r="10800" b="42311"/>
          <a:stretch/>
        </p:blipFill>
        <p:spPr>
          <a:xfrm>
            <a:off x="2914479" y="2322331"/>
            <a:ext cx="2346325" cy="2287299"/>
          </a:xfrm>
          <a:prstGeom prst="rect">
            <a:avLst/>
          </a:prstGeom>
        </p:spPr>
      </p:pic>
      <p:pic>
        <p:nvPicPr>
          <p:cNvPr id="8" name="Picture 7">
            <a:extLst>
              <a:ext uri="{FF2B5EF4-FFF2-40B4-BE49-F238E27FC236}">
                <a16:creationId xmlns:a16="http://schemas.microsoft.com/office/drawing/2014/main" id="{8EABC980-DF70-F6CF-C630-2D9076DEA5DE}"/>
              </a:ext>
            </a:extLst>
          </p:cNvPr>
          <p:cNvPicPr/>
          <p:nvPr/>
        </p:nvPicPr>
        <p:blipFill rotWithShape="1">
          <a:blip r:embed="rId4"/>
          <a:srcRect l="3890" t="63428" r="53046"/>
          <a:stretch/>
        </p:blipFill>
        <p:spPr>
          <a:xfrm>
            <a:off x="5963469" y="2357123"/>
            <a:ext cx="2468213" cy="2043207"/>
          </a:xfrm>
          <a:prstGeom prst="rect">
            <a:avLst/>
          </a:prstGeom>
        </p:spPr>
      </p:pic>
      <p:pic>
        <p:nvPicPr>
          <p:cNvPr id="9" name="Picture 8">
            <a:extLst>
              <a:ext uri="{FF2B5EF4-FFF2-40B4-BE49-F238E27FC236}">
                <a16:creationId xmlns:a16="http://schemas.microsoft.com/office/drawing/2014/main" id="{67702B9A-9014-FFA5-B1FD-7BF13B200945}"/>
              </a:ext>
            </a:extLst>
          </p:cNvPr>
          <p:cNvPicPr/>
          <p:nvPr/>
        </p:nvPicPr>
        <p:blipFill rotWithShape="1">
          <a:blip r:embed="rId4"/>
          <a:srcRect l="4767" t="19969" r="54295" b="45290"/>
          <a:stretch/>
        </p:blipFill>
        <p:spPr>
          <a:xfrm>
            <a:off x="380161" y="2495535"/>
            <a:ext cx="2346325" cy="1940890"/>
          </a:xfrm>
          <a:prstGeom prst="rect">
            <a:avLst/>
          </a:prstGeom>
        </p:spPr>
      </p:pic>
      <p:pic>
        <p:nvPicPr>
          <p:cNvPr id="10" name="Picture 9">
            <a:extLst>
              <a:ext uri="{FF2B5EF4-FFF2-40B4-BE49-F238E27FC236}">
                <a16:creationId xmlns:a16="http://schemas.microsoft.com/office/drawing/2014/main" id="{36A27214-8ED6-CA03-71DB-F74DDE59ECD8}"/>
              </a:ext>
            </a:extLst>
          </p:cNvPr>
          <p:cNvPicPr/>
          <p:nvPr/>
        </p:nvPicPr>
        <p:blipFill rotWithShape="1">
          <a:blip r:embed="rId4"/>
          <a:srcRect l="79519" b="83682"/>
          <a:stretch/>
        </p:blipFill>
        <p:spPr>
          <a:xfrm>
            <a:off x="10359175" y="4796088"/>
            <a:ext cx="1173875" cy="911665"/>
          </a:xfrm>
          <a:prstGeom prst="rect">
            <a:avLst/>
          </a:prstGeom>
        </p:spPr>
      </p:pic>
      <p:pic>
        <p:nvPicPr>
          <p:cNvPr id="11" name="Picture 10">
            <a:extLst>
              <a:ext uri="{FF2B5EF4-FFF2-40B4-BE49-F238E27FC236}">
                <a16:creationId xmlns:a16="http://schemas.microsoft.com/office/drawing/2014/main" id="{EEEC85B9-4CCE-7BCA-56FF-1B0739A850D2}"/>
              </a:ext>
            </a:extLst>
          </p:cNvPr>
          <p:cNvPicPr/>
          <p:nvPr/>
        </p:nvPicPr>
        <p:blipFill rotWithShape="1">
          <a:blip r:embed="rId4"/>
          <a:srcRect l="46809" t="63428" r="10127"/>
          <a:stretch/>
        </p:blipFill>
        <p:spPr>
          <a:xfrm>
            <a:off x="8807667" y="2322331"/>
            <a:ext cx="2468214" cy="2043208"/>
          </a:xfrm>
          <a:prstGeom prst="rect">
            <a:avLst/>
          </a:prstGeom>
        </p:spPr>
      </p:pic>
      <p:sp>
        <p:nvSpPr>
          <p:cNvPr id="3" name="Oval 2">
            <a:extLst>
              <a:ext uri="{FF2B5EF4-FFF2-40B4-BE49-F238E27FC236}">
                <a16:creationId xmlns:a16="http://schemas.microsoft.com/office/drawing/2014/main" id="{6C9A4A4B-E69E-18E9-3207-FEDC6BD71B06}"/>
              </a:ext>
            </a:extLst>
          </p:cNvPr>
          <p:cNvSpPr/>
          <p:nvPr/>
        </p:nvSpPr>
        <p:spPr>
          <a:xfrm>
            <a:off x="7923732" y="502131"/>
            <a:ext cx="507950" cy="545431"/>
          </a:xfrm>
          <a:prstGeom prst="ellipse">
            <a:avLst/>
          </a:prstGeom>
          <a:noFill/>
          <a:ln>
            <a:solidFill>
              <a:schemeClr val="accent5"/>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D28552-BBB1-27B3-42B0-D8206859EC42}"/>
              </a:ext>
            </a:extLst>
          </p:cNvPr>
          <p:cNvSpPr/>
          <p:nvPr/>
        </p:nvSpPr>
        <p:spPr>
          <a:xfrm>
            <a:off x="8591035" y="985955"/>
            <a:ext cx="507950" cy="545431"/>
          </a:xfrm>
          <a:prstGeom prst="ellipse">
            <a:avLst/>
          </a:prstGeom>
          <a:noFill/>
          <a:ln>
            <a:solidFill>
              <a:schemeClr val="accent5"/>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A9459359-FBF9-AA38-2FEC-8B50FEBAADE3}"/>
              </a:ext>
            </a:extLst>
          </p:cNvPr>
          <p:cNvSpPr/>
          <p:nvPr/>
        </p:nvSpPr>
        <p:spPr>
          <a:xfrm>
            <a:off x="5831458" y="2061913"/>
            <a:ext cx="5537738" cy="3663874"/>
          </a:xfrm>
          <a:prstGeom prst="roundRect">
            <a:avLst/>
          </a:prstGeom>
          <a:noFill/>
          <a:ln>
            <a:solidFill>
              <a:schemeClr val="accent5"/>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D18A7C-609C-9BA3-B319-382597CBF826}"/>
              </a:ext>
            </a:extLst>
          </p:cNvPr>
          <p:cNvSpPr txBox="1"/>
          <p:nvPr/>
        </p:nvSpPr>
        <p:spPr>
          <a:xfrm>
            <a:off x="7453687" y="2072365"/>
            <a:ext cx="2905488" cy="523220"/>
          </a:xfrm>
          <a:prstGeom prst="rect">
            <a:avLst/>
          </a:prstGeom>
          <a:noFill/>
        </p:spPr>
        <p:txBody>
          <a:bodyPr wrap="square" rtlCol="0">
            <a:spAutoFit/>
          </a:bodyPr>
          <a:lstStyle/>
          <a:p>
            <a:r>
              <a:rPr lang="en-US" sz="2800" b="1">
                <a:latin typeface="Calibri" panose="020F0502020204030204" pitchFamily="34" charset="0"/>
                <a:cs typeface="Calibri" panose="020F0502020204030204" pitchFamily="34" charset="0"/>
              </a:rPr>
              <a:t>Femur </a:t>
            </a:r>
            <a:r>
              <a:rPr lang="en-US"/>
              <a:t> </a:t>
            </a:r>
            <a:endParaRPr lang="en-US" dirty="0"/>
          </a:p>
        </p:txBody>
      </p:sp>
    </p:spTree>
    <p:extLst>
      <p:ext uri="{BB962C8B-B14F-4D97-AF65-F5344CB8AC3E}">
        <p14:creationId xmlns:p14="http://schemas.microsoft.com/office/powerpoint/2010/main" val="3063603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descr="A black background with a black square&#10;&#10;Description automatically generated with medium confidence">
            <a:extLst>
              <a:ext uri="{FF2B5EF4-FFF2-40B4-BE49-F238E27FC236}">
                <a16:creationId xmlns:a16="http://schemas.microsoft.com/office/drawing/2014/main" id="{F44A2F4F-6006-2FB1-874D-92B2AE1657A8}"/>
              </a:ext>
            </a:extLst>
          </p:cNvPr>
          <p:cNvPicPr>
            <a:picLocks noGrp="1" noChangeAspect="1"/>
          </p:cNvPicPr>
          <p:nvPr>
            <p:ph idx="1"/>
          </p:nvPr>
        </p:nvPicPr>
        <p:blipFill>
          <a:blip r:embed="rId3"/>
          <a:stretch>
            <a:fillRect/>
          </a:stretch>
        </p:blipFill>
        <p:spPr>
          <a:xfrm>
            <a:off x="5794476" y="2251971"/>
            <a:ext cx="4630144" cy="4606029"/>
          </a:xfrm>
        </p:spPr>
      </p:pic>
      <p:sp>
        <p:nvSpPr>
          <p:cNvPr id="5" name="TextBox 4">
            <a:extLst>
              <a:ext uri="{FF2B5EF4-FFF2-40B4-BE49-F238E27FC236}">
                <a16:creationId xmlns:a16="http://schemas.microsoft.com/office/drawing/2014/main" id="{9442AF82-D258-3D65-DD79-20B94FA3A53D}"/>
              </a:ext>
            </a:extLst>
          </p:cNvPr>
          <p:cNvSpPr txBox="1"/>
          <p:nvPr/>
        </p:nvSpPr>
        <p:spPr>
          <a:xfrm>
            <a:off x="6096000" y="5081483"/>
            <a:ext cx="3041872" cy="369332"/>
          </a:xfrm>
          <a:prstGeom prst="rect">
            <a:avLst/>
          </a:prstGeom>
          <a:noFill/>
        </p:spPr>
        <p:txBody>
          <a:bodyPr wrap="square" rtlCol="0">
            <a:spAutoFit/>
          </a:bodyPr>
          <a:lstStyle/>
          <a:p>
            <a:r>
              <a:rPr lang="en-ZA" sz="1800" dirty="0">
                <a:effectLst/>
                <a:highlight>
                  <a:srgbClr val="FFFF00"/>
                </a:highlight>
                <a:latin typeface="Arial" panose="020B0604020202020204" pitchFamily="34" charset="0"/>
                <a:ea typeface="Aptos" panose="020B0004020202020204" pitchFamily="34" charset="0"/>
              </a:rPr>
              <a:t>8.211 g </a:t>
            </a:r>
            <a:r>
              <a:rPr lang="en-ZA" dirty="0">
                <a:highlight>
                  <a:srgbClr val="FFFF00"/>
                </a:highlight>
                <a:latin typeface="Arial" panose="020B0604020202020204" pitchFamily="34" charset="0"/>
                <a:ea typeface="Aptos" panose="020B0004020202020204" pitchFamily="34" charset="0"/>
              </a:rPr>
              <a:t>-</a:t>
            </a:r>
            <a:r>
              <a:rPr lang="en-ZA" sz="1800" dirty="0">
                <a:effectLst/>
                <a:highlight>
                  <a:srgbClr val="FFFF00"/>
                </a:highlight>
                <a:latin typeface="Arial" panose="020B0604020202020204" pitchFamily="34" charset="0"/>
                <a:ea typeface="Aptos" panose="020B0004020202020204" pitchFamily="34" charset="0"/>
              </a:rPr>
              <a:t>13,135 g</a:t>
            </a:r>
            <a:r>
              <a:rPr lang="en-ZA" dirty="0">
                <a:effectLst/>
                <a:highlight>
                  <a:srgbClr val="FFFF00"/>
                </a:highlight>
              </a:rPr>
              <a:t> </a:t>
            </a:r>
            <a:endParaRPr lang="en-US" dirty="0">
              <a:highlight>
                <a:srgbClr val="FFFF00"/>
              </a:highligh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E4D06F5-7CD2-5B33-9E48-A832527D6009}"/>
              </a:ext>
            </a:extLst>
          </p:cNvPr>
          <p:cNvSpPr txBox="1"/>
          <p:nvPr/>
        </p:nvSpPr>
        <p:spPr>
          <a:xfrm>
            <a:off x="6391109" y="927216"/>
            <a:ext cx="6295365" cy="1938992"/>
          </a:xfrm>
          <a:prstGeom prst="rect">
            <a:avLst/>
          </a:prstGeom>
          <a:noFill/>
        </p:spPr>
        <p:txBody>
          <a:bodyPr wrap="square" rtlCol="0">
            <a:spAutoFit/>
          </a:bodyPr>
          <a:lstStyle/>
          <a:p>
            <a:r>
              <a:rPr lang="en-ZA" sz="2800" b="1" kern="100" dirty="0">
                <a:effectLst/>
                <a:latin typeface="Calibri" panose="020F0502020204030204" pitchFamily="34" charset="0"/>
                <a:ea typeface="Cambria Math" panose="02040503050406030204" pitchFamily="18" charset="0"/>
                <a:cs typeface="Calibri" panose="020F0502020204030204" pitchFamily="34" charset="0"/>
              </a:rPr>
              <a:t>Body Mass = 2.8479 ∗ 𝑙𝑜𝑔𝐶</a:t>
            </a:r>
            <a:r>
              <a:rPr lang="en-ZA" sz="2800" b="1" kern="100" baseline="-25000" dirty="0">
                <a:solidFill>
                  <a:srgbClr val="FF0000"/>
                </a:solidFill>
                <a:effectLst/>
                <a:latin typeface="Calibri" panose="020F0502020204030204" pitchFamily="34" charset="0"/>
                <a:ea typeface="Cambria Math" panose="02040503050406030204" pitchFamily="18" charset="0"/>
                <a:cs typeface="Calibri" panose="020F0502020204030204" pitchFamily="34" charset="0"/>
              </a:rPr>
              <a:t>F</a:t>
            </a:r>
            <a:r>
              <a:rPr lang="en-ZA" sz="2800" b="1" kern="100" dirty="0">
                <a:effectLst/>
                <a:latin typeface="Calibri" panose="020F0502020204030204" pitchFamily="34" charset="0"/>
                <a:ea typeface="Cambria Math" panose="02040503050406030204" pitchFamily="18" charset="0"/>
                <a:cs typeface="Calibri" panose="020F0502020204030204" pitchFamily="34" charset="0"/>
              </a:rPr>
              <a:t>− 0.4587</a:t>
            </a:r>
          </a:p>
          <a:p>
            <a:r>
              <a:rPr lang="en-ZA" sz="2800" b="1" kern="100" dirty="0">
                <a:effectLst/>
                <a:latin typeface="Calibri" panose="020F0502020204030204" pitchFamily="34" charset="0"/>
                <a:ea typeface="Aptos" panose="020B0004020202020204" pitchFamily="34" charset="0"/>
                <a:cs typeface="Calibri" panose="020F0502020204030204" pitchFamily="34" charset="0"/>
              </a:rPr>
              <a:t> </a:t>
            </a:r>
          </a:p>
          <a:p>
            <a:r>
              <a:rPr lang="en-ZA" sz="2800" b="1" kern="100" dirty="0">
                <a:effectLst/>
                <a:latin typeface="Calibri" panose="020F0502020204030204" pitchFamily="34" charset="0"/>
                <a:ea typeface="Cambria Math" panose="02040503050406030204" pitchFamily="18" charset="0"/>
                <a:cs typeface="Calibri" panose="020F0502020204030204" pitchFamily="34" charset="0"/>
              </a:rPr>
              <a:t>Body Mass = 2.6861 ∗ 𝑙𝑜𝑔𝐶</a:t>
            </a:r>
            <a:r>
              <a:rPr lang="en-ZA" sz="2800" b="1" kern="100" baseline="-25000" dirty="0">
                <a:solidFill>
                  <a:srgbClr val="FF0000"/>
                </a:solidFill>
                <a:latin typeface="Calibri" panose="020F0502020204030204" pitchFamily="34" charset="0"/>
                <a:ea typeface="Cambria Math" panose="02040503050406030204" pitchFamily="18" charset="0"/>
                <a:cs typeface="Calibri" panose="020F0502020204030204" pitchFamily="34" charset="0"/>
              </a:rPr>
              <a:t>H</a:t>
            </a:r>
            <a:r>
              <a:rPr lang="en-ZA" sz="2800" b="1" kern="100" baseline="-25000" dirty="0">
                <a:effectLst/>
                <a:latin typeface="Calibri" panose="020F0502020204030204" pitchFamily="34" charset="0"/>
                <a:ea typeface="Cambria Math" panose="02040503050406030204" pitchFamily="18" charset="0"/>
                <a:cs typeface="Calibri" panose="020F0502020204030204" pitchFamily="34" charset="0"/>
              </a:rPr>
              <a:t> </a:t>
            </a:r>
            <a:r>
              <a:rPr lang="en-ZA" sz="2800" b="1" kern="100" dirty="0">
                <a:effectLst/>
                <a:latin typeface="Calibri" panose="020F0502020204030204" pitchFamily="34" charset="0"/>
                <a:ea typeface="Cambria Math" panose="02040503050406030204" pitchFamily="18" charset="0"/>
                <a:cs typeface="Calibri" panose="020F0502020204030204" pitchFamily="34" charset="0"/>
              </a:rPr>
              <a:t>− 0.1438</a:t>
            </a:r>
          </a:p>
          <a:p>
            <a:endParaRPr lang="en-ZA" b="1" kern="100" dirty="0">
              <a:latin typeface="Calibri" panose="020F0502020204030204" pitchFamily="34" charset="0"/>
              <a:ea typeface="Cambria Math" panose="02040503050406030204" pitchFamily="18" charset="0"/>
              <a:cs typeface="Calibri" panose="020F0502020204030204" pitchFamily="34" charset="0"/>
            </a:endParaRPr>
          </a:p>
          <a:p>
            <a:endParaRPr lang="en-US" dirty="0"/>
          </a:p>
        </p:txBody>
      </p:sp>
      <p:pic>
        <p:nvPicPr>
          <p:cNvPr id="13" name="Picture 12" descr="A small rodent on a finger&#10;&#10;Description automatically generated">
            <a:extLst>
              <a:ext uri="{FF2B5EF4-FFF2-40B4-BE49-F238E27FC236}">
                <a16:creationId xmlns:a16="http://schemas.microsoft.com/office/drawing/2014/main" id="{0B50BB3D-7BD5-4769-751D-A42443AB3C6B}"/>
              </a:ext>
            </a:extLst>
          </p:cNvPr>
          <p:cNvPicPr>
            <a:picLocks noChangeAspect="1"/>
          </p:cNvPicPr>
          <p:nvPr/>
        </p:nvPicPr>
        <p:blipFill>
          <a:blip r:embed="rId4"/>
          <a:stretch>
            <a:fillRect/>
          </a:stretch>
        </p:blipFill>
        <p:spPr>
          <a:xfrm>
            <a:off x="335302" y="1018437"/>
            <a:ext cx="3197320" cy="3337203"/>
          </a:xfrm>
          <a:prstGeom prst="rect">
            <a:avLst/>
          </a:prstGeom>
        </p:spPr>
      </p:pic>
      <p:sp>
        <p:nvSpPr>
          <p:cNvPr id="14" name="TextBox 13">
            <a:extLst>
              <a:ext uri="{FF2B5EF4-FFF2-40B4-BE49-F238E27FC236}">
                <a16:creationId xmlns:a16="http://schemas.microsoft.com/office/drawing/2014/main" id="{4E9FBAFD-DD12-F1EB-D589-05E9FFBCA9FA}"/>
              </a:ext>
            </a:extLst>
          </p:cNvPr>
          <p:cNvSpPr txBox="1"/>
          <p:nvPr/>
        </p:nvSpPr>
        <p:spPr>
          <a:xfrm>
            <a:off x="335302" y="4713979"/>
            <a:ext cx="3197320" cy="1785104"/>
          </a:xfrm>
          <a:prstGeom prst="rect">
            <a:avLst/>
          </a:prstGeom>
          <a:noFill/>
        </p:spPr>
        <p:txBody>
          <a:bodyPr wrap="square" rtlCol="0">
            <a:spAutoFit/>
          </a:bodyPr>
          <a:lstStyle/>
          <a:p>
            <a:r>
              <a:rPr lang="en-US" sz="2800" b="1" i="1" dirty="0" err="1">
                <a:latin typeface="Calibri" panose="020F0502020204030204" pitchFamily="34" charset="0"/>
                <a:cs typeface="Calibri" panose="020F0502020204030204" pitchFamily="34" charset="0"/>
              </a:rPr>
              <a:t>Cercartetus</a:t>
            </a:r>
            <a:r>
              <a:rPr lang="en-US" sz="2800" b="1" i="1" dirty="0">
                <a:latin typeface="Calibri" panose="020F0502020204030204" pitchFamily="34" charset="0"/>
                <a:cs typeface="Calibri" panose="020F0502020204030204" pitchFamily="34" charset="0"/>
              </a:rPr>
              <a:t> nanus- </a:t>
            </a:r>
            <a:r>
              <a:rPr lang="en-US" sz="2800" b="1" dirty="0">
                <a:latin typeface="Calibri" panose="020F0502020204030204" pitchFamily="34" charset="0"/>
                <a:cs typeface="Calibri" panose="020F0502020204030204" pitchFamily="34" charset="0"/>
              </a:rPr>
              <a:t>Pygmy possum</a:t>
            </a:r>
          </a:p>
          <a:p>
            <a:r>
              <a:rPr lang="en-US" dirty="0">
                <a:latin typeface="Calibri" panose="020F0502020204030204" pitchFamily="34" charset="0"/>
                <a:cs typeface="Calibri" panose="020F0502020204030204" pitchFamily="34" charset="0"/>
              </a:rPr>
              <a:t>10-45 grams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Jamie Harris - 2016</a:t>
            </a:r>
          </a:p>
        </p:txBody>
      </p:sp>
      <p:sp>
        <p:nvSpPr>
          <p:cNvPr id="16" name="TextBox 15">
            <a:extLst>
              <a:ext uri="{FF2B5EF4-FFF2-40B4-BE49-F238E27FC236}">
                <a16:creationId xmlns:a16="http://schemas.microsoft.com/office/drawing/2014/main" id="{959801B9-766C-D133-3F2E-967EA350778F}"/>
              </a:ext>
            </a:extLst>
          </p:cNvPr>
          <p:cNvSpPr txBox="1"/>
          <p:nvPr/>
        </p:nvSpPr>
        <p:spPr>
          <a:xfrm>
            <a:off x="9231142" y="6372815"/>
            <a:ext cx="6151418" cy="369332"/>
          </a:xfrm>
          <a:prstGeom prst="rect">
            <a:avLst/>
          </a:prstGeom>
          <a:noFill/>
        </p:spPr>
        <p:txBody>
          <a:bodyPr wrap="square">
            <a:spAutoFit/>
          </a:bodyPr>
          <a:lstStyle/>
          <a:p>
            <a:r>
              <a:rPr lang="en-ZA" dirty="0">
                <a:effectLst/>
                <a:latin typeface="Calibri" panose="020F0502020204030204" pitchFamily="34" charset="0"/>
                <a:ea typeface="Aptos" panose="020B0004020202020204" pitchFamily="34" charset="0"/>
                <a:cs typeface="Calibri" panose="020F0502020204030204" pitchFamily="34" charset="0"/>
              </a:rPr>
              <a:t> Campione and Evans </a:t>
            </a:r>
            <a:r>
              <a:rPr lang="en-ZA" dirty="0">
                <a:latin typeface="Calibri" panose="020F0502020204030204" pitchFamily="34" charset="0"/>
                <a:ea typeface="Aptos" panose="020B0004020202020204" pitchFamily="34" charset="0"/>
                <a:cs typeface="Calibri" panose="020F0502020204030204" pitchFamily="34" charset="0"/>
              </a:rPr>
              <a:t>-</a:t>
            </a:r>
            <a:r>
              <a:rPr lang="en-ZA" dirty="0">
                <a:effectLst/>
                <a:latin typeface="Calibri" panose="020F0502020204030204" pitchFamily="34" charset="0"/>
                <a:ea typeface="Aptos" panose="020B0004020202020204" pitchFamily="34" charset="0"/>
                <a:cs typeface="Calibri" panose="020F0502020204030204" pitchFamily="34" charset="0"/>
              </a:rPr>
              <a:t>2012 </a:t>
            </a:r>
            <a:endParaRPr lang="en-US" dirty="0"/>
          </a:p>
        </p:txBody>
      </p:sp>
      <p:sp>
        <p:nvSpPr>
          <p:cNvPr id="17" name="TextBox 16">
            <a:extLst>
              <a:ext uri="{FF2B5EF4-FFF2-40B4-BE49-F238E27FC236}">
                <a16:creationId xmlns:a16="http://schemas.microsoft.com/office/drawing/2014/main" id="{9C7D7E2E-1B8C-FF8E-6B47-6AE5D6207796}"/>
              </a:ext>
            </a:extLst>
          </p:cNvPr>
          <p:cNvSpPr txBox="1"/>
          <p:nvPr/>
        </p:nvSpPr>
        <p:spPr>
          <a:xfrm>
            <a:off x="3088257" y="310551"/>
            <a:ext cx="5412438"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Body mass </a:t>
            </a:r>
          </a:p>
        </p:txBody>
      </p:sp>
    </p:spTree>
    <p:extLst>
      <p:ext uri="{BB962C8B-B14F-4D97-AF65-F5344CB8AC3E}">
        <p14:creationId xmlns:p14="http://schemas.microsoft.com/office/powerpoint/2010/main" val="290956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4C839-30AD-9C98-C828-8CBF6007896E}"/>
              </a:ext>
            </a:extLst>
          </p:cNvPr>
          <p:cNvSpPr>
            <a:spLocks noGrp="1"/>
          </p:cNvSpPr>
          <p:nvPr>
            <p:ph type="title"/>
          </p:nvPr>
        </p:nvSpPr>
        <p:spPr>
          <a:xfrm>
            <a:off x="838200" y="401480"/>
            <a:ext cx="10515600" cy="1325563"/>
          </a:xfrm>
        </p:spPr>
        <p:txBody>
          <a:bodyPr>
            <a:normAutofit/>
          </a:bodyPr>
          <a:lstStyle/>
          <a:p>
            <a:pPr algn="ctr"/>
            <a:r>
              <a:rPr lang="en-US" sz="4000" b="1" dirty="0">
                <a:latin typeface="Calibri" panose="020F0502020204030204" pitchFamily="34" charset="0"/>
                <a:cs typeface="Calibri" panose="020F0502020204030204" pitchFamily="34" charset="0"/>
              </a:rPr>
              <a:t>ANIMAL BEHAVIOUR</a:t>
            </a:r>
          </a:p>
        </p:txBody>
      </p:sp>
      <p:pic>
        <p:nvPicPr>
          <p:cNvPr id="1026" name="Picture 2" descr="Meerkats in zoos don't put as much effort into social niceties | New  Scientist">
            <a:extLst>
              <a:ext uri="{FF2B5EF4-FFF2-40B4-BE49-F238E27FC236}">
                <a16:creationId xmlns:a16="http://schemas.microsoft.com/office/drawing/2014/main" id="{00693DB0-5E02-4226-DFEA-5FE5F498DAE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43200" y="1968825"/>
            <a:ext cx="3350847" cy="22338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E558C06-C2E5-D981-92AB-47A9746085AC}"/>
              </a:ext>
            </a:extLst>
          </p:cNvPr>
          <p:cNvSpPr txBox="1"/>
          <p:nvPr/>
        </p:nvSpPr>
        <p:spPr>
          <a:xfrm>
            <a:off x="4543200" y="4295049"/>
            <a:ext cx="3444588" cy="2339102"/>
          </a:xfrm>
          <a:prstGeom prst="rect">
            <a:avLst/>
          </a:prstGeom>
          <a:noFill/>
        </p:spPr>
        <p:txBody>
          <a:bodyPr wrap="square" rtlCol="0">
            <a:spAutoFit/>
          </a:bodyPr>
          <a:lstStyle/>
          <a:p>
            <a:r>
              <a:rPr lang="en-US" sz="2800" b="1" i="1" dirty="0">
                <a:latin typeface="Calibri" panose="020F0502020204030204" pitchFamily="34" charset="0"/>
                <a:cs typeface="Calibri" panose="020F0502020204030204" pitchFamily="34" charset="0"/>
              </a:rPr>
              <a:t>Suricata </a:t>
            </a:r>
            <a:r>
              <a:rPr lang="en-US" sz="2800" b="1" i="1" dirty="0" err="1">
                <a:latin typeface="Calibri" panose="020F0502020204030204" pitchFamily="34" charset="0"/>
                <a:cs typeface="Calibri" panose="020F0502020204030204" pitchFamily="34" charset="0"/>
              </a:rPr>
              <a:t>suricatta</a:t>
            </a:r>
            <a:r>
              <a:rPr lang="en-US" sz="2800" b="1" i="1" dirty="0">
                <a:latin typeface="Calibri" panose="020F0502020204030204" pitchFamily="34" charset="0"/>
                <a:cs typeface="Calibri" panose="020F0502020204030204" pitchFamily="34" charset="0"/>
              </a:rPr>
              <a:t> </a:t>
            </a:r>
            <a:r>
              <a:rPr lang="en-US" sz="2800" b="1" dirty="0">
                <a:latin typeface="Calibri" panose="020F0502020204030204" pitchFamily="34" charset="0"/>
                <a:cs typeface="Calibri" panose="020F0502020204030204" pitchFamily="34" charset="0"/>
              </a:rPr>
              <a:t>– Meerkat</a:t>
            </a:r>
          </a:p>
          <a:p>
            <a:r>
              <a:rPr lang="en-US" dirty="0">
                <a:latin typeface="Calibri" panose="020F0502020204030204" pitchFamily="34" charset="0"/>
                <a:cs typeface="Calibri" panose="020F0502020204030204" pitchFamily="34" charset="0"/>
              </a:rPr>
              <a:t>Cooperative huddling between six individuals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Christa Lesté-Lasserre-2021</a:t>
            </a:r>
          </a:p>
          <a:p>
            <a:endParaRPr lang="en-US" dirty="0"/>
          </a:p>
        </p:txBody>
      </p:sp>
      <p:sp>
        <p:nvSpPr>
          <p:cNvPr id="6" name="TextBox 5">
            <a:extLst>
              <a:ext uri="{FF2B5EF4-FFF2-40B4-BE49-F238E27FC236}">
                <a16:creationId xmlns:a16="http://schemas.microsoft.com/office/drawing/2014/main" id="{6D847597-C147-8C0F-7793-9EC524DD978C}"/>
              </a:ext>
            </a:extLst>
          </p:cNvPr>
          <p:cNvSpPr txBox="1"/>
          <p:nvPr/>
        </p:nvSpPr>
        <p:spPr>
          <a:xfrm>
            <a:off x="8586216" y="4295049"/>
            <a:ext cx="3350847" cy="2062103"/>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Syncerus</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caffer</a:t>
            </a:r>
            <a:r>
              <a:rPr lang="en-US" sz="2800" b="1" dirty="0">
                <a:latin typeface="Calibri" panose="020F0502020204030204" pitchFamily="34" charset="0"/>
                <a:cs typeface="Calibri" panose="020F0502020204030204" pitchFamily="34" charset="0"/>
              </a:rPr>
              <a:t>- Cape buffalo</a:t>
            </a:r>
          </a:p>
          <a:p>
            <a:r>
              <a:rPr lang="en-US" dirty="0">
                <a:latin typeface="Calibri" panose="020F0502020204030204" pitchFamily="34" charset="0"/>
                <a:cs typeface="Calibri" panose="020F0502020204030204" pitchFamily="34" charset="0"/>
              </a:rPr>
              <a:t>Herd consisting of a couple of hundred individuals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Bill Cubitt- 2019 </a:t>
            </a:r>
          </a:p>
        </p:txBody>
      </p:sp>
      <p:pic>
        <p:nvPicPr>
          <p:cNvPr id="1030" name="Picture 6" descr="Cape Buffalo Herd Photograph by Bill Cubitt">
            <a:extLst>
              <a:ext uri="{FF2B5EF4-FFF2-40B4-BE49-F238E27FC236}">
                <a16:creationId xmlns:a16="http://schemas.microsoft.com/office/drawing/2014/main" id="{1A17295F-3E16-398B-B8A3-9251A0D1CD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6216" y="1968825"/>
            <a:ext cx="3350847" cy="22338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picture of an American robin sitting in a nest in foliage, feeding a hungry chick a worm">
            <a:extLst>
              <a:ext uri="{FF2B5EF4-FFF2-40B4-BE49-F238E27FC236}">
                <a16:creationId xmlns:a16="http://schemas.microsoft.com/office/drawing/2014/main" id="{8D80318F-840F-1A91-7A9B-D23FC19DA8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936" y="1968825"/>
            <a:ext cx="3596095" cy="23262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7956D6E-DE99-B90F-9878-B7099FD9A84F}"/>
              </a:ext>
            </a:extLst>
          </p:cNvPr>
          <p:cNvSpPr txBox="1"/>
          <p:nvPr/>
        </p:nvSpPr>
        <p:spPr>
          <a:xfrm>
            <a:off x="457200" y="4536831"/>
            <a:ext cx="3393831" cy="1785104"/>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Turdus </a:t>
            </a:r>
            <a:r>
              <a:rPr lang="en-US" sz="2800" b="1" dirty="0" err="1">
                <a:latin typeface="Calibri" panose="020F0502020204030204" pitchFamily="34" charset="0"/>
                <a:cs typeface="Calibri" panose="020F0502020204030204" pitchFamily="34" charset="0"/>
              </a:rPr>
              <a:t>migratorius</a:t>
            </a:r>
            <a:r>
              <a:rPr lang="en-US" sz="2800" b="1" dirty="0">
                <a:latin typeface="Calibri" panose="020F0502020204030204" pitchFamily="34" charset="0"/>
                <a:cs typeface="Calibri" panose="020F0502020204030204" pitchFamily="34" charset="0"/>
              </a:rPr>
              <a:t>- America robin </a:t>
            </a:r>
          </a:p>
          <a:p>
            <a:r>
              <a:rPr lang="en-US" dirty="0">
                <a:latin typeface="Calibri" panose="020F0502020204030204" pitchFamily="34" charset="0"/>
                <a:cs typeface="Calibri" panose="020F0502020204030204" pitchFamily="34" charset="0"/>
              </a:rPr>
              <a:t>Parent feeding it’s young</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William H. Majoros-2010</a:t>
            </a:r>
          </a:p>
        </p:txBody>
      </p:sp>
    </p:spTree>
    <p:extLst>
      <p:ext uri="{BB962C8B-B14F-4D97-AF65-F5344CB8AC3E}">
        <p14:creationId xmlns:p14="http://schemas.microsoft.com/office/powerpoint/2010/main" val="1284466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7F938-63E3-0C69-5A0C-CD5F8CDF0684}"/>
              </a:ext>
            </a:extLst>
          </p:cNvPr>
          <p:cNvSpPr>
            <a:spLocks noGrp="1"/>
          </p:cNvSpPr>
          <p:nvPr>
            <p:ph type="title"/>
          </p:nvPr>
        </p:nvSpPr>
        <p:spPr/>
        <p:txBody>
          <a:bodyPr>
            <a:normAutofit/>
          </a:bodyPr>
          <a:lstStyle/>
          <a:p>
            <a:pPr algn="ctr"/>
            <a:r>
              <a:rPr lang="en-US" sz="4000" b="1" dirty="0">
                <a:latin typeface="Calibri" panose="020F0502020204030204" pitchFamily="34" charset="0"/>
                <a:cs typeface="Calibri" panose="020F0502020204030204" pitchFamily="34" charset="0"/>
              </a:rPr>
              <a:t>Taphonomic modifications   </a:t>
            </a:r>
          </a:p>
        </p:txBody>
      </p:sp>
      <p:pic>
        <p:nvPicPr>
          <p:cNvPr id="4" name="Content Placeholder 3">
            <a:extLst>
              <a:ext uri="{FF2B5EF4-FFF2-40B4-BE49-F238E27FC236}">
                <a16:creationId xmlns:a16="http://schemas.microsoft.com/office/drawing/2014/main" id="{589BDC46-14C4-52E3-5F27-AB646983A2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5339" y="1562388"/>
            <a:ext cx="3117978" cy="4351338"/>
          </a:xfrm>
          <a:prstGeom prst="rect">
            <a:avLst/>
          </a:prstGeom>
        </p:spPr>
      </p:pic>
      <p:pic>
        <p:nvPicPr>
          <p:cNvPr id="5" name="Picture 4">
            <a:extLst>
              <a:ext uri="{FF2B5EF4-FFF2-40B4-BE49-F238E27FC236}">
                <a16:creationId xmlns:a16="http://schemas.microsoft.com/office/drawing/2014/main" id="{9DFB77A8-8743-86CD-3975-900CB2486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2052" y="1562388"/>
            <a:ext cx="3187896" cy="4420177"/>
          </a:xfrm>
          <a:prstGeom prst="rect">
            <a:avLst/>
          </a:prstGeom>
        </p:spPr>
      </p:pic>
      <p:pic>
        <p:nvPicPr>
          <p:cNvPr id="6" name="Picture 5">
            <a:extLst>
              <a:ext uri="{FF2B5EF4-FFF2-40B4-BE49-F238E27FC236}">
                <a16:creationId xmlns:a16="http://schemas.microsoft.com/office/drawing/2014/main" id="{BEDFDB81-B913-3B0B-92AD-2A6B00CC06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3106" y="1562388"/>
            <a:ext cx="3086539" cy="4564495"/>
          </a:xfrm>
          <a:prstGeom prst="rect">
            <a:avLst/>
          </a:prstGeom>
        </p:spPr>
      </p:pic>
      <p:sp>
        <p:nvSpPr>
          <p:cNvPr id="7" name="TextBox 6">
            <a:extLst>
              <a:ext uri="{FF2B5EF4-FFF2-40B4-BE49-F238E27FC236}">
                <a16:creationId xmlns:a16="http://schemas.microsoft.com/office/drawing/2014/main" id="{65660CC5-92B9-68EE-2914-912AB5C2B937}"/>
              </a:ext>
            </a:extLst>
          </p:cNvPr>
          <p:cNvSpPr txBox="1"/>
          <p:nvPr/>
        </p:nvSpPr>
        <p:spPr>
          <a:xfrm>
            <a:off x="-569343" y="835037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07406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E516C-9FDA-88E5-899E-F60F77DD6A4D}"/>
              </a:ext>
            </a:extLst>
          </p:cNvPr>
          <p:cNvSpPr>
            <a:spLocks noGrp="1"/>
          </p:cNvSpPr>
          <p:nvPr>
            <p:ph type="title"/>
          </p:nvPr>
        </p:nvSpPr>
        <p:spPr/>
        <p:txBody>
          <a:bodyPr/>
          <a:lstStyle/>
          <a:p>
            <a:pPr algn="ctr"/>
            <a:r>
              <a:rPr lang="en-US" sz="4400" b="1" dirty="0">
                <a:latin typeface="Calibri" panose="020F0502020204030204" pitchFamily="34" charset="0"/>
                <a:cs typeface="Calibri" panose="020F0502020204030204" pitchFamily="34" charset="0"/>
              </a:rPr>
              <a:t>Articulation and Association </a:t>
            </a:r>
            <a:endParaRPr lang="en-US" dirty="0"/>
          </a:p>
        </p:txBody>
      </p:sp>
      <p:pic>
        <p:nvPicPr>
          <p:cNvPr id="4" name="Content Placeholder 3">
            <a:extLst>
              <a:ext uri="{FF2B5EF4-FFF2-40B4-BE49-F238E27FC236}">
                <a16:creationId xmlns:a16="http://schemas.microsoft.com/office/drawing/2014/main" id="{850B1F43-6997-1E1F-4ABF-EF5871DC92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7589" y="1825625"/>
            <a:ext cx="8556821" cy="4351338"/>
          </a:xfrm>
          <a:prstGeom prst="rect">
            <a:avLst/>
          </a:prstGeom>
        </p:spPr>
      </p:pic>
    </p:spTree>
    <p:extLst>
      <p:ext uri="{BB962C8B-B14F-4D97-AF65-F5344CB8AC3E}">
        <p14:creationId xmlns:p14="http://schemas.microsoft.com/office/powerpoint/2010/main" val="2869433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7F938-63E3-0C69-5A0C-CD5F8CDF0684}"/>
              </a:ext>
            </a:extLst>
          </p:cNvPr>
          <p:cNvSpPr>
            <a:spLocks noGrp="1"/>
          </p:cNvSpPr>
          <p:nvPr>
            <p:ph type="title"/>
          </p:nvPr>
        </p:nvSpPr>
        <p:spPr/>
        <p:txBody>
          <a:bodyPr>
            <a:normAutofit/>
          </a:bodyPr>
          <a:lstStyle/>
          <a:p>
            <a:pPr algn="ctr"/>
            <a:r>
              <a:rPr lang="en-US" sz="4000" b="1" dirty="0">
                <a:latin typeface="Calibri" panose="020F0502020204030204" pitchFamily="34" charset="0"/>
                <a:cs typeface="Calibri" panose="020F0502020204030204" pitchFamily="34" charset="0"/>
              </a:rPr>
              <a:t>Articulation and Association </a:t>
            </a:r>
          </a:p>
        </p:txBody>
      </p:sp>
      <p:pic>
        <p:nvPicPr>
          <p:cNvPr id="4" name="Content Placeholder 3">
            <a:extLst>
              <a:ext uri="{FF2B5EF4-FFF2-40B4-BE49-F238E27FC236}">
                <a16:creationId xmlns:a16="http://schemas.microsoft.com/office/drawing/2014/main" id="{CE77DDE8-1F09-67E7-89AD-7E6C34759DD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8374"/>
          <a:stretch/>
        </p:blipFill>
        <p:spPr>
          <a:xfrm>
            <a:off x="447283" y="2605494"/>
            <a:ext cx="5029200" cy="4077197"/>
          </a:xfrm>
          <a:prstGeom prst="rect">
            <a:avLst/>
          </a:prstGeom>
        </p:spPr>
      </p:pic>
      <p:pic>
        <p:nvPicPr>
          <p:cNvPr id="5" name="Picture 4">
            <a:extLst>
              <a:ext uri="{FF2B5EF4-FFF2-40B4-BE49-F238E27FC236}">
                <a16:creationId xmlns:a16="http://schemas.microsoft.com/office/drawing/2014/main" id="{6F4C006C-DA1C-A57B-D7DD-4B748C5ED759}"/>
              </a:ext>
            </a:extLst>
          </p:cNvPr>
          <p:cNvPicPr>
            <a:picLocks noChangeAspect="1"/>
          </p:cNvPicPr>
          <p:nvPr/>
        </p:nvPicPr>
        <p:blipFill rotWithShape="1">
          <a:blip r:embed="rId4">
            <a:extLst>
              <a:ext uri="{28A0092B-C50C-407E-A947-70E740481C1C}">
                <a14:useLocalDpi xmlns:a14="http://schemas.microsoft.com/office/drawing/2010/main" val="0"/>
              </a:ext>
            </a:extLst>
          </a:blip>
          <a:srcRect t="55587"/>
          <a:stretch/>
        </p:blipFill>
        <p:spPr>
          <a:xfrm>
            <a:off x="6324600" y="2605494"/>
            <a:ext cx="5029200" cy="3119177"/>
          </a:xfrm>
          <a:prstGeom prst="rect">
            <a:avLst/>
          </a:prstGeom>
        </p:spPr>
      </p:pic>
      <p:sp>
        <p:nvSpPr>
          <p:cNvPr id="6" name="TextBox 5">
            <a:extLst>
              <a:ext uri="{FF2B5EF4-FFF2-40B4-BE49-F238E27FC236}">
                <a16:creationId xmlns:a16="http://schemas.microsoft.com/office/drawing/2014/main" id="{F9C92B1A-EB5D-6FED-BBE0-7D4025015084}"/>
              </a:ext>
            </a:extLst>
          </p:cNvPr>
          <p:cNvSpPr txBox="1"/>
          <p:nvPr/>
        </p:nvSpPr>
        <p:spPr>
          <a:xfrm>
            <a:off x="7904526" y="1777271"/>
            <a:ext cx="2346385"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O2</a:t>
            </a:r>
          </a:p>
        </p:txBody>
      </p:sp>
      <p:sp>
        <p:nvSpPr>
          <p:cNvPr id="7" name="TextBox 6">
            <a:extLst>
              <a:ext uri="{FF2B5EF4-FFF2-40B4-BE49-F238E27FC236}">
                <a16:creationId xmlns:a16="http://schemas.microsoft.com/office/drawing/2014/main" id="{DF5BA366-29DF-A9A3-EFC0-DBE329D88626}"/>
              </a:ext>
            </a:extLst>
          </p:cNvPr>
          <p:cNvSpPr txBox="1"/>
          <p:nvPr/>
        </p:nvSpPr>
        <p:spPr>
          <a:xfrm>
            <a:off x="767898" y="1777271"/>
            <a:ext cx="2346385"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O1</a:t>
            </a:r>
          </a:p>
        </p:txBody>
      </p:sp>
    </p:spTree>
    <p:extLst>
      <p:ext uri="{BB962C8B-B14F-4D97-AF65-F5344CB8AC3E}">
        <p14:creationId xmlns:p14="http://schemas.microsoft.com/office/powerpoint/2010/main" val="3503814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C69639-D7B8-8106-B6B9-339C95825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7559" y="114058"/>
            <a:ext cx="3776882" cy="4728950"/>
          </a:xfrm>
          <a:prstGeom prst="rect">
            <a:avLst/>
          </a:prstGeom>
        </p:spPr>
      </p:pic>
      <p:pic>
        <p:nvPicPr>
          <p:cNvPr id="10" name="Picture 9">
            <a:extLst>
              <a:ext uri="{FF2B5EF4-FFF2-40B4-BE49-F238E27FC236}">
                <a16:creationId xmlns:a16="http://schemas.microsoft.com/office/drawing/2014/main" id="{CC87E867-36F1-A432-4806-B1F800649794}"/>
              </a:ext>
            </a:extLst>
          </p:cNvPr>
          <p:cNvPicPr>
            <a:picLocks noChangeAspect="1"/>
          </p:cNvPicPr>
          <p:nvPr/>
        </p:nvPicPr>
        <p:blipFill rotWithShape="1">
          <a:blip r:embed="rId4">
            <a:extLst>
              <a:ext uri="{28A0092B-C50C-407E-A947-70E740481C1C}">
                <a14:useLocalDpi xmlns:a14="http://schemas.microsoft.com/office/drawing/2010/main" val="0"/>
              </a:ext>
            </a:extLst>
          </a:blip>
          <a:srcRect r="9461"/>
          <a:stretch/>
        </p:blipFill>
        <p:spPr>
          <a:xfrm>
            <a:off x="8392107" y="114058"/>
            <a:ext cx="3636119" cy="5928918"/>
          </a:xfrm>
          <a:prstGeom prst="rect">
            <a:avLst/>
          </a:prstGeom>
        </p:spPr>
      </p:pic>
      <p:pic>
        <p:nvPicPr>
          <p:cNvPr id="11" name="Picture 10" descr="A group of images of a rock formation&#10;&#10;Description automatically generated">
            <a:extLst>
              <a:ext uri="{FF2B5EF4-FFF2-40B4-BE49-F238E27FC236}">
                <a16:creationId xmlns:a16="http://schemas.microsoft.com/office/drawing/2014/main" id="{FDB5E805-3E74-BD80-B72F-838C425E8788}"/>
              </a:ext>
            </a:extLst>
          </p:cNvPr>
          <p:cNvPicPr>
            <a:picLocks noChangeAspect="1"/>
          </p:cNvPicPr>
          <p:nvPr/>
        </p:nvPicPr>
        <p:blipFill rotWithShape="1">
          <a:blip r:embed="rId5">
            <a:extLst>
              <a:ext uri="{28A0092B-C50C-407E-A947-70E740481C1C}">
                <a14:useLocalDpi xmlns:a14="http://schemas.microsoft.com/office/drawing/2010/main" val="0"/>
              </a:ext>
            </a:extLst>
          </a:blip>
          <a:srcRect t="-1" b="927"/>
          <a:stretch/>
        </p:blipFill>
        <p:spPr>
          <a:xfrm>
            <a:off x="163774" y="114058"/>
            <a:ext cx="3636118" cy="6629883"/>
          </a:xfrm>
          <a:prstGeom prst="rect">
            <a:avLst/>
          </a:prstGeom>
        </p:spPr>
      </p:pic>
    </p:spTree>
    <p:extLst>
      <p:ext uri="{BB962C8B-B14F-4D97-AF65-F5344CB8AC3E}">
        <p14:creationId xmlns:p14="http://schemas.microsoft.com/office/powerpoint/2010/main" val="549990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22C37-5802-2AD6-270E-AD7168F7CF48}"/>
              </a:ext>
            </a:extLst>
          </p:cNvPr>
          <p:cNvSpPr>
            <a:spLocks noGrp="1"/>
          </p:cNvSpPr>
          <p:nvPr>
            <p:ph type="title"/>
          </p:nvPr>
        </p:nvSpPr>
        <p:spPr/>
        <p:txBody>
          <a:bodyPr>
            <a:normAutofit/>
          </a:bodyPr>
          <a:lstStyle/>
          <a:p>
            <a:pPr algn="ctr"/>
            <a:r>
              <a:rPr lang="en-US" sz="4000" b="1" dirty="0">
                <a:latin typeface="Calibri" panose="020F0502020204030204" pitchFamily="34" charset="0"/>
                <a:cs typeface="Calibri" panose="020F0502020204030204" pitchFamily="34" charset="0"/>
              </a:rPr>
              <a:t>Conclusion </a:t>
            </a:r>
          </a:p>
        </p:txBody>
      </p:sp>
      <p:graphicFrame>
        <p:nvGraphicFramePr>
          <p:cNvPr id="11" name="Content Placeholder 10">
            <a:extLst>
              <a:ext uri="{FF2B5EF4-FFF2-40B4-BE49-F238E27FC236}">
                <a16:creationId xmlns:a16="http://schemas.microsoft.com/office/drawing/2014/main" id="{1EE431A8-98CD-8389-D0AD-3AACF63BBAC9}"/>
              </a:ext>
            </a:extLst>
          </p:cNvPr>
          <p:cNvGraphicFramePr>
            <a:graphicFrameLocks noGrp="1"/>
          </p:cNvGraphicFramePr>
          <p:nvPr>
            <p:ph idx="1"/>
            <p:extLst>
              <p:ext uri="{D42A27DB-BD31-4B8C-83A1-F6EECF244321}">
                <p14:modId xmlns:p14="http://schemas.microsoft.com/office/powerpoint/2010/main" val="7374144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descr="A black background with a black square&#10;&#10;Description automatically generated with medium confidence">
            <a:extLst>
              <a:ext uri="{FF2B5EF4-FFF2-40B4-BE49-F238E27FC236}">
                <a16:creationId xmlns:a16="http://schemas.microsoft.com/office/drawing/2014/main" id="{C2E61F6F-67FC-CE83-BB76-2078DFBEFF49}"/>
              </a:ext>
            </a:extLst>
          </p:cNvPr>
          <p:cNvPicPr>
            <a:picLocks noChangeAspect="1"/>
          </p:cNvPicPr>
          <p:nvPr/>
        </p:nvPicPr>
        <p:blipFill>
          <a:blip r:embed="rId8"/>
          <a:stretch>
            <a:fillRect/>
          </a:stretch>
        </p:blipFill>
        <p:spPr>
          <a:xfrm>
            <a:off x="8791928" y="0"/>
            <a:ext cx="2750216" cy="2735892"/>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A4A5667B-9D53-84C9-950D-F76A3B8CFC64}"/>
              </a:ext>
            </a:extLst>
          </p:cNvPr>
          <p:cNvPicPr>
            <a:picLocks noChangeAspect="1"/>
          </p:cNvPicPr>
          <p:nvPr/>
        </p:nvPicPr>
        <p:blipFill>
          <a:blip r:embed="rId8"/>
          <a:stretch>
            <a:fillRect/>
          </a:stretch>
        </p:blipFill>
        <p:spPr>
          <a:xfrm>
            <a:off x="172528" y="4122108"/>
            <a:ext cx="2750216" cy="2735892"/>
          </a:xfrm>
          <a:prstGeom prst="rect">
            <a:avLst/>
          </a:prstGeom>
        </p:spPr>
      </p:pic>
    </p:spTree>
    <p:extLst>
      <p:ext uri="{BB962C8B-B14F-4D97-AF65-F5344CB8AC3E}">
        <p14:creationId xmlns:p14="http://schemas.microsoft.com/office/powerpoint/2010/main" val="849143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body mass diagram&#10;&#10;Description automatically generated">
            <a:extLst>
              <a:ext uri="{FF2B5EF4-FFF2-40B4-BE49-F238E27FC236}">
                <a16:creationId xmlns:a16="http://schemas.microsoft.com/office/drawing/2014/main" id="{4B0FC30F-6CE5-8081-EFBE-7D8D2544AC2D}"/>
              </a:ext>
            </a:extLst>
          </p:cNvPr>
          <p:cNvPicPr>
            <a:picLocks noGrp="1" noChangeAspect="1"/>
          </p:cNvPicPr>
          <p:nvPr>
            <p:ph idx="1"/>
          </p:nvPr>
        </p:nvPicPr>
        <p:blipFill>
          <a:blip r:embed="rId3"/>
          <a:stretch>
            <a:fillRect/>
          </a:stretch>
        </p:blipFill>
        <p:spPr>
          <a:xfrm>
            <a:off x="364740" y="134759"/>
            <a:ext cx="6145619" cy="5639509"/>
          </a:xfrm>
        </p:spPr>
      </p:pic>
      <p:sp>
        <p:nvSpPr>
          <p:cNvPr id="6" name="TextBox 5">
            <a:extLst>
              <a:ext uri="{FF2B5EF4-FFF2-40B4-BE49-F238E27FC236}">
                <a16:creationId xmlns:a16="http://schemas.microsoft.com/office/drawing/2014/main" id="{1C1C6F76-A607-CE30-11F3-9A46DAB9B053}"/>
              </a:ext>
            </a:extLst>
          </p:cNvPr>
          <p:cNvSpPr txBox="1"/>
          <p:nvPr/>
        </p:nvSpPr>
        <p:spPr>
          <a:xfrm>
            <a:off x="800486" y="5962842"/>
            <a:ext cx="4322618" cy="369332"/>
          </a:xfrm>
          <a:prstGeom prst="rect">
            <a:avLst/>
          </a:prstGeom>
          <a:noFill/>
        </p:spPr>
        <p:txBody>
          <a:bodyPr wrap="square" rtlCol="0">
            <a:spAutoFit/>
          </a:bodyPr>
          <a:lstStyle/>
          <a:p>
            <a:r>
              <a:rPr lang="en-US" dirty="0" err="1">
                <a:latin typeface="Calibri" panose="020F0502020204030204" pitchFamily="34" charset="0"/>
                <a:cs typeface="Calibri" panose="020F0502020204030204" pitchFamily="34" charset="0"/>
              </a:rPr>
              <a:t>Meiri</a:t>
            </a:r>
            <a:r>
              <a:rPr lang="en-US" dirty="0">
                <a:latin typeface="Calibri" panose="020F0502020204030204" pitchFamily="34" charset="0"/>
                <a:cs typeface="Calibri" panose="020F0502020204030204" pitchFamily="34" charset="0"/>
              </a:rPr>
              <a:t> et al - 2020</a:t>
            </a:r>
          </a:p>
        </p:txBody>
      </p:sp>
      <p:sp>
        <p:nvSpPr>
          <p:cNvPr id="12" name="Rectangle 11">
            <a:extLst>
              <a:ext uri="{FF2B5EF4-FFF2-40B4-BE49-F238E27FC236}">
                <a16:creationId xmlns:a16="http://schemas.microsoft.com/office/drawing/2014/main" id="{3340646F-4EBB-4577-D140-01A8F3F02D85}"/>
              </a:ext>
            </a:extLst>
          </p:cNvPr>
          <p:cNvSpPr/>
          <p:nvPr/>
        </p:nvSpPr>
        <p:spPr>
          <a:xfrm>
            <a:off x="7205133" y="1930400"/>
            <a:ext cx="1363134" cy="909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a:extLst>
              <a:ext uri="{FF2B5EF4-FFF2-40B4-BE49-F238E27FC236}">
                <a16:creationId xmlns:a16="http://schemas.microsoft.com/office/drawing/2014/main" id="{504467A0-DE2D-8820-672F-7E014D7B4545}"/>
              </a:ext>
            </a:extLst>
          </p:cNvPr>
          <p:cNvSpPr/>
          <p:nvPr/>
        </p:nvSpPr>
        <p:spPr>
          <a:xfrm>
            <a:off x="2207154" y="912816"/>
            <a:ext cx="375194" cy="341832"/>
          </a:xfrm>
          <a:prstGeom prst="star5">
            <a:avLst/>
          </a:prstGeom>
          <a:solidFill>
            <a:srgbClr val="FF0000"/>
          </a:solidFill>
          <a:ln>
            <a:solidFill>
              <a:srgbClr val="FF0000"/>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7082B53-F2E7-73B4-6A5D-80C8573E71E4}"/>
              </a:ext>
            </a:extLst>
          </p:cNvPr>
          <p:cNvSpPr txBox="1"/>
          <p:nvPr/>
        </p:nvSpPr>
        <p:spPr>
          <a:xfrm>
            <a:off x="3165781" y="1200030"/>
            <a:ext cx="2369127"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SAM-PK-K11289</a:t>
            </a:r>
          </a:p>
        </p:txBody>
      </p:sp>
      <p:sp>
        <p:nvSpPr>
          <p:cNvPr id="21" name="Rectangle 20">
            <a:extLst>
              <a:ext uri="{FF2B5EF4-FFF2-40B4-BE49-F238E27FC236}">
                <a16:creationId xmlns:a16="http://schemas.microsoft.com/office/drawing/2014/main" id="{D475CC03-07F3-2C35-6339-794B546B03B7}"/>
              </a:ext>
            </a:extLst>
          </p:cNvPr>
          <p:cNvSpPr/>
          <p:nvPr/>
        </p:nvSpPr>
        <p:spPr>
          <a:xfrm>
            <a:off x="1185333" y="507999"/>
            <a:ext cx="2043642" cy="11514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a:extLst>
              <a:ext uri="{FF2B5EF4-FFF2-40B4-BE49-F238E27FC236}">
                <a16:creationId xmlns:a16="http://schemas.microsoft.com/office/drawing/2014/main" id="{A317CF5A-381E-8ABF-F483-D117D1C383DE}"/>
              </a:ext>
            </a:extLst>
          </p:cNvPr>
          <p:cNvSpPr/>
          <p:nvPr/>
        </p:nvSpPr>
        <p:spPr>
          <a:xfrm>
            <a:off x="2394751" y="1083732"/>
            <a:ext cx="567044" cy="601929"/>
          </a:xfrm>
          <a:prstGeom prst="star5">
            <a:avLst/>
          </a:prstGeom>
          <a:solidFill>
            <a:srgbClr val="FF0000"/>
          </a:solidFill>
          <a:ln>
            <a:solidFill>
              <a:srgbClr val="FF0000"/>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0E03CAC-1433-C0AF-6F8E-5D6B552C4D7B}"/>
              </a:ext>
            </a:extLst>
          </p:cNvPr>
          <p:cNvPicPr/>
          <p:nvPr/>
        </p:nvPicPr>
        <p:blipFill>
          <a:blip r:embed="rId4"/>
          <a:stretch>
            <a:fillRect/>
          </a:stretch>
        </p:blipFill>
        <p:spPr>
          <a:xfrm>
            <a:off x="6787265" y="353983"/>
            <a:ext cx="5039995" cy="3803650"/>
          </a:xfrm>
          <a:prstGeom prst="rect">
            <a:avLst/>
          </a:prstGeom>
        </p:spPr>
      </p:pic>
      <p:sp>
        <p:nvSpPr>
          <p:cNvPr id="24" name="TextBox 23">
            <a:extLst>
              <a:ext uri="{FF2B5EF4-FFF2-40B4-BE49-F238E27FC236}">
                <a16:creationId xmlns:a16="http://schemas.microsoft.com/office/drawing/2014/main" id="{DEFD9718-5221-CA51-6B6A-F8267FDBF462}"/>
              </a:ext>
            </a:extLst>
          </p:cNvPr>
          <p:cNvSpPr txBox="1"/>
          <p:nvPr/>
        </p:nvSpPr>
        <p:spPr>
          <a:xfrm>
            <a:off x="6787264" y="4415916"/>
            <a:ext cx="5039995" cy="1477328"/>
          </a:xfrm>
          <a:prstGeom prst="rect">
            <a:avLst/>
          </a:prstGeom>
          <a:noFill/>
        </p:spPr>
        <p:txBody>
          <a:bodyPr wrap="square" rtlCol="0">
            <a:spAutoFit/>
          </a:bodyPr>
          <a:lstStyle/>
          <a:p>
            <a:r>
              <a:rPr lang="en-ZA" sz="1800" dirty="0">
                <a:effectLst/>
                <a:latin typeface="Calibri" panose="020F0502020204030204" pitchFamily="34" charset="0"/>
                <a:ea typeface="Aptos" panose="020B0004020202020204" pitchFamily="34" charset="0"/>
                <a:cs typeface="Calibri" panose="020F0502020204030204" pitchFamily="34" charset="0"/>
              </a:rPr>
              <a:t>(A) Arizona black rattlesnake (</a:t>
            </a:r>
            <a:r>
              <a:rPr lang="en-ZA" sz="1800" i="1" dirty="0">
                <a:effectLst/>
                <a:latin typeface="Calibri" panose="020F0502020204030204" pitchFamily="34" charset="0"/>
                <a:ea typeface="Aptos" panose="020B0004020202020204" pitchFamily="34" charset="0"/>
                <a:cs typeface="Calibri" panose="020F0502020204030204" pitchFamily="34" charset="0"/>
              </a:rPr>
              <a:t>Crotalus </a:t>
            </a:r>
            <a:r>
              <a:rPr lang="en-ZA" sz="1800" i="1" dirty="0" err="1">
                <a:effectLst/>
                <a:latin typeface="Calibri" panose="020F0502020204030204" pitchFamily="34" charset="0"/>
                <a:ea typeface="Aptos" panose="020B0004020202020204" pitchFamily="34" charset="0"/>
                <a:cs typeface="Calibri" panose="020F0502020204030204" pitchFamily="34" charset="0"/>
              </a:rPr>
              <a:t>cerberus</a:t>
            </a:r>
            <a:r>
              <a:rPr lang="en-ZA" sz="1800" dirty="0">
                <a:effectLst/>
                <a:latin typeface="Calibri" panose="020F0502020204030204" pitchFamily="34" charset="0"/>
                <a:ea typeface="Aptos" panose="020B0004020202020204" pitchFamily="34" charset="0"/>
                <a:cs typeface="Calibri" panose="020F0502020204030204" pitchFamily="34" charset="0"/>
              </a:rPr>
              <a:t>), (B) Group living in Cunningham’s skinks (</a:t>
            </a:r>
            <a:r>
              <a:rPr lang="en-ZA" sz="1800" i="1" dirty="0" err="1">
                <a:effectLst/>
                <a:latin typeface="Calibri" panose="020F0502020204030204" pitchFamily="34" charset="0"/>
                <a:ea typeface="Aptos" panose="020B0004020202020204" pitchFamily="34" charset="0"/>
                <a:cs typeface="Calibri" panose="020F0502020204030204" pitchFamily="34" charset="0"/>
              </a:rPr>
              <a:t>Ergenia</a:t>
            </a:r>
            <a:r>
              <a:rPr lang="en-ZA" sz="1800" i="1" dirty="0">
                <a:effectLst/>
                <a:latin typeface="Calibri" panose="020F0502020204030204" pitchFamily="34" charset="0"/>
                <a:ea typeface="Aptos" panose="020B0004020202020204" pitchFamily="34" charset="0"/>
                <a:cs typeface="Calibri" panose="020F0502020204030204" pitchFamily="34" charset="0"/>
              </a:rPr>
              <a:t> </a:t>
            </a:r>
            <a:r>
              <a:rPr lang="en-ZA" sz="1800" i="1" dirty="0" err="1">
                <a:effectLst/>
                <a:latin typeface="Calibri" panose="020F0502020204030204" pitchFamily="34" charset="0"/>
                <a:ea typeface="Aptos" panose="020B0004020202020204" pitchFamily="34" charset="0"/>
                <a:cs typeface="Calibri" panose="020F0502020204030204" pitchFamily="34" charset="0"/>
              </a:rPr>
              <a:t>cunninghami</a:t>
            </a:r>
            <a:r>
              <a:rPr lang="en-ZA" sz="1800" dirty="0">
                <a:effectLst/>
                <a:latin typeface="Calibri" panose="020F0502020204030204" pitchFamily="34" charset="0"/>
                <a:ea typeface="Aptos" panose="020B0004020202020204" pitchFamily="34" charset="0"/>
                <a:cs typeface="Calibri" panose="020F0502020204030204" pitchFamily="34" charset="0"/>
              </a:rPr>
              <a:t>) ,(C) Cunningham’s skink (</a:t>
            </a:r>
            <a:r>
              <a:rPr lang="en-ZA" sz="1800" i="1" dirty="0" err="1">
                <a:effectLst/>
                <a:latin typeface="Calibri" panose="020F0502020204030204" pitchFamily="34" charset="0"/>
                <a:ea typeface="Aptos" panose="020B0004020202020204" pitchFamily="34" charset="0"/>
                <a:cs typeface="Calibri" panose="020F0502020204030204" pitchFamily="34" charset="0"/>
              </a:rPr>
              <a:t>Ergenia</a:t>
            </a:r>
            <a:r>
              <a:rPr lang="en-ZA" sz="1800" i="1" dirty="0">
                <a:effectLst/>
                <a:latin typeface="Calibri" panose="020F0502020204030204" pitchFamily="34" charset="0"/>
                <a:ea typeface="Aptos" panose="020B0004020202020204" pitchFamily="34" charset="0"/>
                <a:cs typeface="Calibri" panose="020F0502020204030204" pitchFamily="34" charset="0"/>
              </a:rPr>
              <a:t> </a:t>
            </a:r>
            <a:r>
              <a:rPr lang="en-ZA" sz="1800" i="1" dirty="0" err="1">
                <a:effectLst/>
                <a:latin typeface="Calibri" panose="020F0502020204030204" pitchFamily="34" charset="0"/>
                <a:ea typeface="Aptos" panose="020B0004020202020204" pitchFamily="34" charset="0"/>
                <a:cs typeface="Calibri" panose="020F0502020204030204" pitchFamily="34" charset="0"/>
              </a:rPr>
              <a:t>cunninghami</a:t>
            </a:r>
            <a:r>
              <a:rPr lang="en-ZA" sz="1800" dirty="0">
                <a:effectLst/>
                <a:latin typeface="Calibri" panose="020F0502020204030204" pitchFamily="34" charset="0"/>
                <a:ea typeface="Aptos" panose="020B0004020202020204" pitchFamily="34" charset="0"/>
                <a:cs typeface="Calibri" panose="020F0502020204030204" pitchFamily="34" charset="0"/>
              </a:rPr>
              <a:t>) with, and (D), </a:t>
            </a:r>
            <a:r>
              <a:rPr lang="en-ZA" sz="1800" i="1" dirty="0" err="1">
                <a:effectLst/>
                <a:latin typeface="Calibri" panose="020F0502020204030204" pitchFamily="34" charset="0"/>
                <a:ea typeface="Aptos" panose="020B0004020202020204" pitchFamily="34" charset="0"/>
                <a:cs typeface="Calibri" panose="020F0502020204030204" pitchFamily="34" charset="0"/>
              </a:rPr>
              <a:t>Egernia</a:t>
            </a:r>
            <a:r>
              <a:rPr lang="en-ZA" sz="1800" dirty="0">
                <a:effectLst/>
                <a:latin typeface="Calibri" panose="020F0502020204030204" pitchFamily="34" charset="0"/>
                <a:ea typeface="Aptos" panose="020B0004020202020204" pitchFamily="34" charset="0"/>
                <a:cs typeface="Calibri" panose="020F0502020204030204" pitchFamily="34" charset="0"/>
              </a:rPr>
              <a:t> lizards (</a:t>
            </a:r>
            <a:r>
              <a:rPr lang="en-ZA" sz="1800" i="1" dirty="0" err="1">
                <a:effectLst/>
                <a:latin typeface="Calibri" panose="020F0502020204030204" pitchFamily="34" charset="0"/>
                <a:ea typeface="Aptos" panose="020B0004020202020204" pitchFamily="34" charset="0"/>
                <a:cs typeface="Calibri" panose="020F0502020204030204" pitchFamily="34" charset="0"/>
              </a:rPr>
              <a:t>Ergenia</a:t>
            </a:r>
            <a:r>
              <a:rPr lang="en-ZA" sz="1800" i="1" dirty="0">
                <a:effectLst/>
                <a:latin typeface="Calibri" panose="020F0502020204030204" pitchFamily="34" charset="0"/>
                <a:ea typeface="Aptos" panose="020B0004020202020204" pitchFamily="34" charset="0"/>
                <a:cs typeface="Calibri" panose="020F0502020204030204" pitchFamily="34" charset="0"/>
              </a:rPr>
              <a:t> saxatilis</a:t>
            </a:r>
            <a:r>
              <a:rPr lang="en-ZA" sz="1800" dirty="0">
                <a:effectLst/>
                <a:latin typeface="Calibri" panose="020F0502020204030204" pitchFamily="34" charset="0"/>
                <a:ea typeface="Aptos" panose="020B000402020202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5627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3BC3E-82F0-98EC-8488-2D01B0A7D358}"/>
              </a:ext>
            </a:extLst>
          </p:cNvPr>
          <p:cNvPicPr>
            <a:picLocks noChangeAspect="1"/>
          </p:cNvPicPr>
          <p:nvPr/>
        </p:nvPicPr>
        <p:blipFill rotWithShape="1">
          <a:blip r:embed="rId3">
            <a:extLst>
              <a:ext uri="{28A0092B-C50C-407E-A947-70E740481C1C}">
                <a14:useLocalDpi xmlns:a14="http://schemas.microsoft.com/office/drawing/2010/main" val="0"/>
              </a:ext>
            </a:extLst>
          </a:blip>
          <a:srcRect b="51547"/>
          <a:stretch/>
        </p:blipFill>
        <p:spPr>
          <a:xfrm>
            <a:off x="298565" y="1958225"/>
            <a:ext cx="5410200" cy="3993688"/>
          </a:xfrm>
          <a:prstGeom prst="rect">
            <a:avLst/>
          </a:prstGeom>
        </p:spPr>
      </p:pic>
      <p:pic>
        <p:nvPicPr>
          <p:cNvPr id="3" name="Picture 2">
            <a:extLst>
              <a:ext uri="{FF2B5EF4-FFF2-40B4-BE49-F238E27FC236}">
                <a16:creationId xmlns:a16="http://schemas.microsoft.com/office/drawing/2014/main" id="{00428A70-5377-2C83-1D8F-80CCC10ADB8E}"/>
              </a:ext>
            </a:extLst>
          </p:cNvPr>
          <p:cNvPicPr>
            <a:picLocks noChangeAspect="1"/>
          </p:cNvPicPr>
          <p:nvPr/>
        </p:nvPicPr>
        <p:blipFill rotWithShape="1">
          <a:blip r:embed="rId3">
            <a:extLst>
              <a:ext uri="{28A0092B-C50C-407E-A947-70E740481C1C}">
                <a14:useLocalDpi xmlns:a14="http://schemas.microsoft.com/office/drawing/2010/main" val="0"/>
              </a:ext>
            </a:extLst>
          </a:blip>
          <a:srcRect t="51547"/>
          <a:stretch/>
        </p:blipFill>
        <p:spPr>
          <a:xfrm>
            <a:off x="6483237" y="1796932"/>
            <a:ext cx="5410200" cy="3993689"/>
          </a:xfrm>
          <a:prstGeom prst="rect">
            <a:avLst/>
          </a:prstGeom>
        </p:spPr>
      </p:pic>
      <p:sp>
        <p:nvSpPr>
          <p:cNvPr id="4" name="TextBox 3">
            <a:extLst>
              <a:ext uri="{FF2B5EF4-FFF2-40B4-BE49-F238E27FC236}">
                <a16:creationId xmlns:a16="http://schemas.microsoft.com/office/drawing/2014/main" id="{4ADB4B00-78F8-A1A1-4F9D-91E57064B6C5}"/>
              </a:ext>
            </a:extLst>
          </p:cNvPr>
          <p:cNvSpPr txBox="1"/>
          <p:nvPr/>
        </p:nvSpPr>
        <p:spPr>
          <a:xfrm>
            <a:off x="3066706" y="359493"/>
            <a:ext cx="6833061"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Bonebed SAM-PK-K10818</a:t>
            </a:r>
          </a:p>
        </p:txBody>
      </p:sp>
    </p:spTree>
    <p:extLst>
      <p:ext uri="{BB962C8B-B14F-4D97-AF65-F5344CB8AC3E}">
        <p14:creationId xmlns:p14="http://schemas.microsoft.com/office/powerpoint/2010/main" val="3481646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7E5C0E5-F2D4-69BA-5020-74AE64A3C05D}"/>
              </a:ext>
            </a:extLst>
          </p:cNvPr>
          <p:cNvSpPr/>
          <p:nvPr/>
        </p:nvSpPr>
        <p:spPr>
          <a:xfrm>
            <a:off x="7881179" y="3415990"/>
            <a:ext cx="4310821" cy="20399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8D22388A-11EB-4426-667C-412B026D262E}"/>
              </a:ext>
            </a:extLst>
          </p:cNvPr>
          <p:cNvSpPr/>
          <p:nvPr/>
        </p:nvSpPr>
        <p:spPr>
          <a:xfrm>
            <a:off x="4839418" y="2262764"/>
            <a:ext cx="2846717" cy="426144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C4563413-02AC-9115-32FC-6EBE6B177383}"/>
              </a:ext>
            </a:extLst>
          </p:cNvPr>
          <p:cNvSpPr/>
          <p:nvPr/>
        </p:nvSpPr>
        <p:spPr>
          <a:xfrm>
            <a:off x="2777706" y="224287"/>
            <a:ext cx="6970143" cy="1601338"/>
          </a:xfrm>
          <a:prstGeom prst="roundRect">
            <a:avLst/>
          </a:prstGeom>
          <a:solidFill>
            <a:schemeClr val="bg1">
              <a:alpha val="63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A22C37-5802-2AD6-270E-AD7168F7CF48}"/>
              </a:ext>
            </a:extLst>
          </p:cNvPr>
          <p:cNvSpPr>
            <a:spLocks noGrp="1"/>
          </p:cNvSpPr>
          <p:nvPr>
            <p:ph type="title"/>
          </p:nvPr>
        </p:nvSpPr>
        <p:spPr>
          <a:xfrm>
            <a:off x="2967487" y="365125"/>
            <a:ext cx="6262778" cy="1325563"/>
          </a:xfrm>
        </p:spPr>
        <p:txBody>
          <a:bodyPr>
            <a:normAutofit/>
          </a:bodyPr>
          <a:lstStyle/>
          <a:p>
            <a:pPr algn="ctr"/>
            <a:r>
              <a:rPr lang="en-US" sz="4000" b="1" dirty="0">
                <a:latin typeface="Calibri" panose="020F0502020204030204" pitchFamily="34" charset="0"/>
                <a:cs typeface="Calibri" panose="020F0502020204030204" pitchFamily="34" charset="0"/>
              </a:rPr>
              <a:t>THANK YOU!</a:t>
            </a:r>
          </a:p>
        </p:txBody>
      </p:sp>
      <p:sp>
        <p:nvSpPr>
          <p:cNvPr id="10" name="TextBox 9">
            <a:extLst>
              <a:ext uri="{FF2B5EF4-FFF2-40B4-BE49-F238E27FC236}">
                <a16:creationId xmlns:a16="http://schemas.microsoft.com/office/drawing/2014/main" id="{4F2CBF88-26AA-8D48-65DE-CE512E5AC1EC}"/>
              </a:ext>
            </a:extLst>
          </p:cNvPr>
          <p:cNvSpPr txBox="1"/>
          <p:nvPr/>
        </p:nvSpPr>
        <p:spPr>
          <a:xfrm>
            <a:off x="251744" y="2218132"/>
            <a:ext cx="11940256" cy="1384995"/>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Kathleen </a:t>
            </a:r>
            <a:r>
              <a:rPr lang="en-US" sz="2800" dirty="0" err="1">
                <a:latin typeface="Calibri" panose="020F0502020204030204" pitchFamily="34" charset="0"/>
                <a:cs typeface="Calibri" panose="020F0502020204030204" pitchFamily="34" charset="0"/>
              </a:rPr>
              <a:t>Dollman</a:t>
            </a:r>
            <a:r>
              <a:rPr lang="en-US" sz="2800" dirty="0">
                <a:latin typeface="Calibri" panose="020F0502020204030204" pitchFamily="34" charset="0"/>
                <a:cs typeface="Calibri" panose="020F0502020204030204" pitchFamily="34" charset="0"/>
              </a:rPr>
              <a:t>, Vincent Fernandez, Stormberg Giants, </a:t>
            </a:r>
            <a:r>
              <a:rPr lang="en-ZA" sz="2800" b="0" i="0" dirty="0">
                <a:solidFill>
                  <a:srgbClr val="000000"/>
                </a:solidFill>
                <a:effectLst/>
                <a:highlight>
                  <a:srgbClr val="FFFFFF"/>
                </a:highlight>
                <a:latin typeface="Calibri" panose="020F0502020204030204" pitchFamily="34" charset="0"/>
                <a:cs typeface="Calibri" panose="020F0502020204030204" pitchFamily="34" charset="0"/>
              </a:rPr>
              <a:t>Christian Kammerer</a:t>
            </a:r>
            <a:r>
              <a:rPr lang="en-US" sz="2800" dirty="0">
                <a:solidFill>
                  <a:srgbClr val="000000"/>
                </a:solidFill>
                <a:highlight>
                  <a:srgbClr val="FFFFFF"/>
                </a:highlight>
                <a:latin typeface="Calibri" panose="020F0502020204030204" pitchFamily="34" charset="0"/>
                <a:cs typeface="Calibri" panose="020F0502020204030204" pitchFamily="34" charset="0"/>
              </a:rPr>
              <a:t>, </a:t>
            </a:r>
          </a:p>
          <a:p>
            <a:r>
              <a:rPr lang="en-US" sz="2800" dirty="0">
                <a:solidFill>
                  <a:srgbClr val="000000"/>
                </a:solidFill>
                <a:highlight>
                  <a:srgbClr val="FFFFFF"/>
                </a:highlight>
                <a:latin typeface="Calibri" panose="020F0502020204030204" pitchFamily="34" charset="0"/>
                <a:cs typeface="Calibri" panose="020F0502020204030204" pitchFamily="34" charset="0"/>
              </a:rPr>
              <a:t>Roger Benson, Marc Van den Brandt, Heidi Fourie , </a:t>
            </a:r>
            <a:r>
              <a:rPr lang="en-US" sz="2800" dirty="0" err="1">
                <a:solidFill>
                  <a:srgbClr val="000000"/>
                </a:solidFill>
                <a:highlight>
                  <a:srgbClr val="FFFFFF"/>
                </a:highlight>
                <a:latin typeface="Calibri" panose="020F0502020204030204" pitchFamily="34" charset="0"/>
                <a:cs typeface="Calibri" panose="020F0502020204030204" pitchFamily="34" charset="0"/>
              </a:rPr>
              <a:t>Zaituna</a:t>
            </a:r>
            <a:r>
              <a:rPr lang="en-US" sz="2800" dirty="0">
                <a:solidFill>
                  <a:srgbClr val="000000"/>
                </a:solidFill>
                <a:highlight>
                  <a:srgbClr val="FFFFFF"/>
                </a:highlight>
                <a:latin typeface="Calibri" panose="020F0502020204030204" pitchFamily="34" charset="0"/>
                <a:cs typeface="Calibri" panose="020F0502020204030204" pitchFamily="34" charset="0"/>
              </a:rPr>
              <a:t> </a:t>
            </a:r>
            <a:r>
              <a:rPr lang="en-US" sz="2800" dirty="0" err="1">
                <a:solidFill>
                  <a:srgbClr val="000000"/>
                </a:solidFill>
                <a:highlight>
                  <a:srgbClr val="FFFFFF"/>
                </a:highlight>
                <a:latin typeface="Calibri" panose="020F0502020204030204" pitchFamily="34" charset="0"/>
                <a:cs typeface="Calibri" panose="020F0502020204030204" pitchFamily="34" charset="0"/>
              </a:rPr>
              <a:t>Skosan</a:t>
            </a:r>
            <a:r>
              <a:rPr lang="en-US" sz="2800" dirty="0">
                <a:solidFill>
                  <a:srgbClr val="000000"/>
                </a:solidFill>
                <a:highlight>
                  <a:srgbClr val="FFFFFF"/>
                </a:highlight>
                <a:latin typeface="Calibri" panose="020F0502020204030204" pitchFamily="34" charset="0"/>
                <a:cs typeface="Calibri" panose="020F0502020204030204" pitchFamily="34" charset="0"/>
              </a:rPr>
              <a:t>, Julien Benoit,</a:t>
            </a:r>
          </a:p>
          <a:p>
            <a:r>
              <a:rPr lang="en-US" sz="2800" dirty="0">
                <a:solidFill>
                  <a:srgbClr val="000000"/>
                </a:solidFill>
                <a:highlight>
                  <a:srgbClr val="FFFFFF"/>
                </a:highlight>
                <a:latin typeface="Calibri" panose="020F0502020204030204" pitchFamily="34" charset="0"/>
                <a:cs typeface="Calibri" panose="020F0502020204030204" pitchFamily="34" charset="0"/>
              </a:rPr>
              <a:t> Jeniffer Botha, </a:t>
            </a:r>
            <a:r>
              <a:rPr lang="en-ZA" sz="2800" dirty="0">
                <a:effectLst/>
                <a:latin typeface="Calibri" panose="020F0502020204030204" pitchFamily="34" charset="0"/>
                <a:ea typeface="Aptos" panose="020B0004020202020204" pitchFamily="34" charset="0"/>
                <a:cs typeface="Calibri" panose="020F0502020204030204" pitchFamily="34" charset="0"/>
              </a:rPr>
              <a:t>Kimberly Chapelle</a:t>
            </a:r>
            <a:r>
              <a:rPr lang="en-US" sz="2800" dirty="0">
                <a:solidFill>
                  <a:srgbClr val="000000"/>
                </a:solidFill>
                <a:highlight>
                  <a:srgbClr val="FFFFFF"/>
                </a:highlight>
                <a:latin typeface="Calibri" panose="020F0502020204030204" pitchFamily="34" charset="0"/>
                <a:ea typeface="Aptos" panose="020B0004020202020204" pitchFamily="34" charset="0"/>
                <a:cs typeface="Calibri" panose="020F0502020204030204" pitchFamily="34" charset="0"/>
              </a:rPr>
              <a:t>, </a:t>
            </a:r>
            <a:r>
              <a:rPr lang="en-ZA" sz="2800" dirty="0">
                <a:effectLst/>
                <a:latin typeface="Calibri" panose="020F0502020204030204" pitchFamily="34" charset="0"/>
                <a:ea typeface="Aptos" panose="020B0004020202020204" pitchFamily="34" charset="0"/>
                <a:cs typeface="Calibri" panose="020F0502020204030204" pitchFamily="34" charset="0"/>
              </a:rPr>
              <a:t>Bernhard Zipfel  and </a:t>
            </a:r>
            <a:r>
              <a:rPr lang="en-ZA" sz="2800" dirty="0" err="1">
                <a:effectLst/>
                <a:latin typeface="Calibri" panose="020F0502020204030204" pitchFamily="34" charset="0"/>
                <a:ea typeface="Aptos" panose="020B0004020202020204" pitchFamily="34" charset="0"/>
                <a:cs typeface="Calibri" panose="020F0502020204030204" pitchFamily="34" charset="0"/>
              </a:rPr>
              <a:t>Sifelani</a:t>
            </a:r>
            <a:r>
              <a:rPr lang="en-ZA" sz="2800" dirty="0">
                <a:effectLst/>
                <a:latin typeface="Calibri" panose="020F0502020204030204" pitchFamily="34" charset="0"/>
                <a:ea typeface="Aptos" panose="020B0004020202020204" pitchFamily="34" charset="0"/>
                <a:cs typeface="Calibri" panose="020F0502020204030204" pitchFamily="34" charset="0"/>
              </a:rPr>
              <a:t> Jireh </a:t>
            </a:r>
            <a:endParaRPr lang="en-US" sz="2800" dirty="0">
              <a:solidFill>
                <a:srgbClr val="000000"/>
              </a:solidFill>
              <a:highlight>
                <a:srgbClr val="FFFFFF"/>
              </a:highlight>
              <a:latin typeface="Calibri" panose="020F0502020204030204" pitchFamily="34" charset="0"/>
              <a:cs typeface="Calibri" panose="020F0502020204030204" pitchFamily="34" charset="0"/>
            </a:endParaRPr>
          </a:p>
        </p:txBody>
      </p:sp>
      <p:pic>
        <p:nvPicPr>
          <p:cNvPr id="16" name="Picture 15" descr="A logo with a circle and text&#10;&#10;Description automatically generated">
            <a:extLst>
              <a:ext uri="{FF2B5EF4-FFF2-40B4-BE49-F238E27FC236}">
                <a16:creationId xmlns:a16="http://schemas.microsoft.com/office/drawing/2014/main" id="{F791E0C4-8401-88B5-1AB6-CB5623AD10CC}"/>
              </a:ext>
            </a:extLst>
          </p:cNvPr>
          <p:cNvPicPr>
            <a:picLocks noChangeAspect="1"/>
          </p:cNvPicPr>
          <p:nvPr/>
        </p:nvPicPr>
        <p:blipFill>
          <a:blip r:embed="rId3"/>
          <a:stretch>
            <a:fillRect/>
          </a:stretch>
        </p:blipFill>
        <p:spPr>
          <a:xfrm>
            <a:off x="249124" y="5398502"/>
            <a:ext cx="2631087" cy="1223761"/>
          </a:xfrm>
          <a:prstGeom prst="rect">
            <a:avLst/>
          </a:prstGeom>
        </p:spPr>
      </p:pic>
      <p:pic>
        <p:nvPicPr>
          <p:cNvPr id="19" name="Picture 18">
            <a:extLst>
              <a:ext uri="{FF2B5EF4-FFF2-40B4-BE49-F238E27FC236}">
                <a16:creationId xmlns:a16="http://schemas.microsoft.com/office/drawing/2014/main" id="{62339AC8-DE43-1532-66CD-C6F5C2D8B1E9}"/>
              </a:ext>
            </a:extLst>
          </p:cNvPr>
          <p:cNvPicPr>
            <a:picLocks noChangeAspect="1"/>
          </p:cNvPicPr>
          <p:nvPr/>
        </p:nvPicPr>
        <p:blipFill>
          <a:blip r:embed="rId4"/>
          <a:stretch>
            <a:fillRect/>
          </a:stretch>
        </p:blipFill>
        <p:spPr>
          <a:xfrm>
            <a:off x="7393702" y="26554"/>
            <a:ext cx="2846718" cy="1762775"/>
          </a:xfrm>
          <a:prstGeom prst="rect">
            <a:avLst/>
          </a:prstGeom>
        </p:spPr>
      </p:pic>
      <p:pic>
        <p:nvPicPr>
          <p:cNvPr id="1026" name="Picture 2" descr="AFLS2024">
            <a:extLst>
              <a:ext uri="{FF2B5EF4-FFF2-40B4-BE49-F238E27FC236}">
                <a16:creationId xmlns:a16="http://schemas.microsoft.com/office/drawing/2014/main" id="{51360025-BDA5-F474-952B-8BA5249F46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5255" y="4549997"/>
            <a:ext cx="6078845" cy="8485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ST">
            <a:extLst>
              <a:ext uri="{FF2B5EF4-FFF2-40B4-BE49-F238E27FC236}">
                <a16:creationId xmlns:a16="http://schemas.microsoft.com/office/drawing/2014/main" id="{CA95E34A-06D4-DA1F-A794-0297F2A02430}"/>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9349144" y="4544324"/>
            <a:ext cx="2313676" cy="231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639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black background with a black square&#10;&#10;Description automatically generated with medium confidence">
            <a:extLst>
              <a:ext uri="{FF2B5EF4-FFF2-40B4-BE49-F238E27FC236}">
                <a16:creationId xmlns:a16="http://schemas.microsoft.com/office/drawing/2014/main" id="{D4B2F04E-6B24-D61A-405E-35A4D9E1AC32}"/>
              </a:ext>
            </a:extLst>
          </p:cNvPr>
          <p:cNvPicPr>
            <a:picLocks noGrp="1" noChangeAspect="1"/>
          </p:cNvPicPr>
          <p:nvPr>
            <p:ph idx="1"/>
          </p:nvPr>
        </p:nvPicPr>
        <p:blipFill>
          <a:blip r:embed="rId3"/>
          <a:stretch>
            <a:fillRect/>
          </a:stretch>
        </p:blipFill>
        <p:spPr>
          <a:xfrm>
            <a:off x="755786" y="946932"/>
            <a:ext cx="2886086" cy="2871055"/>
          </a:xfrm>
        </p:spPr>
      </p:pic>
      <p:sp>
        <p:nvSpPr>
          <p:cNvPr id="9" name="TextBox 8">
            <a:extLst>
              <a:ext uri="{FF2B5EF4-FFF2-40B4-BE49-F238E27FC236}">
                <a16:creationId xmlns:a16="http://schemas.microsoft.com/office/drawing/2014/main" id="{3180F282-7DFB-C7F2-9948-2DC49A27E5BF}"/>
              </a:ext>
            </a:extLst>
          </p:cNvPr>
          <p:cNvSpPr txBox="1"/>
          <p:nvPr/>
        </p:nvSpPr>
        <p:spPr>
          <a:xfrm>
            <a:off x="268856" y="4675292"/>
            <a:ext cx="4196861"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1. Who is exhibiting this behaviour ? </a:t>
            </a:r>
          </a:p>
        </p:txBody>
      </p:sp>
      <p:sp>
        <p:nvSpPr>
          <p:cNvPr id="10" name="TextBox 9">
            <a:extLst>
              <a:ext uri="{FF2B5EF4-FFF2-40B4-BE49-F238E27FC236}">
                <a16:creationId xmlns:a16="http://schemas.microsoft.com/office/drawing/2014/main" id="{9F02E6C0-5D30-074A-6707-1C768ACAA8EE}"/>
              </a:ext>
            </a:extLst>
          </p:cNvPr>
          <p:cNvSpPr txBox="1"/>
          <p:nvPr/>
        </p:nvSpPr>
        <p:spPr>
          <a:xfrm>
            <a:off x="4622566" y="4675291"/>
            <a:ext cx="2946867"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2. How did it occur? </a:t>
            </a:r>
            <a:r>
              <a:rPr lang="en-US" b="1" dirty="0">
                <a:latin typeface="Calibri" panose="020F0502020204030204" pitchFamily="34" charset="0"/>
                <a:cs typeface="Calibri" panose="020F0502020204030204" pitchFamily="34" charset="0"/>
              </a:rPr>
              <a:t> </a:t>
            </a:r>
          </a:p>
        </p:txBody>
      </p:sp>
      <p:pic>
        <p:nvPicPr>
          <p:cNvPr id="13" name="Graphic 12" descr="Question Mark with solid fill">
            <a:extLst>
              <a:ext uri="{FF2B5EF4-FFF2-40B4-BE49-F238E27FC236}">
                <a16:creationId xmlns:a16="http://schemas.microsoft.com/office/drawing/2014/main" id="{DC33C90E-708D-B054-B349-B7D86A995A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8556" y="2207068"/>
            <a:ext cx="660547" cy="753613"/>
          </a:xfrm>
          <a:prstGeom prst="rect">
            <a:avLst/>
          </a:prstGeom>
        </p:spPr>
      </p:pic>
      <p:grpSp>
        <p:nvGrpSpPr>
          <p:cNvPr id="18" name="Group 17">
            <a:extLst>
              <a:ext uri="{FF2B5EF4-FFF2-40B4-BE49-F238E27FC236}">
                <a16:creationId xmlns:a16="http://schemas.microsoft.com/office/drawing/2014/main" id="{24B2229B-31D0-B451-1F68-661996F881F6}"/>
              </a:ext>
            </a:extLst>
          </p:cNvPr>
          <p:cNvGrpSpPr/>
          <p:nvPr/>
        </p:nvGrpSpPr>
        <p:grpSpPr>
          <a:xfrm>
            <a:off x="7647237" y="711641"/>
            <a:ext cx="4200914" cy="3018240"/>
            <a:chOff x="7647237" y="711641"/>
            <a:chExt cx="4200914" cy="3018240"/>
          </a:xfrm>
        </p:grpSpPr>
        <p:pic>
          <p:nvPicPr>
            <p:cNvPr id="2058" name="Picture 10" descr="Terrified lion runs for its life after a herd of buffalo chase it away |  Daily Mail Online">
              <a:extLst>
                <a:ext uri="{FF2B5EF4-FFF2-40B4-BE49-F238E27FC236}">
                  <a16:creationId xmlns:a16="http://schemas.microsoft.com/office/drawing/2014/main" id="{7E660DAA-378A-BB19-9C2C-22DF2C7362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8517" y="711641"/>
              <a:ext cx="2056296" cy="141294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ape buffalo | African Savanna Mammal | Britannica">
              <a:extLst>
                <a:ext uri="{FF2B5EF4-FFF2-40B4-BE49-F238E27FC236}">
                  <a16:creationId xmlns:a16="http://schemas.microsoft.com/office/drawing/2014/main" id="{93BE406D-3BB4-17E0-F351-BD81C00BE8E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53"/>
            <a:stretch/>
          </p:blipFill>
          <p:spPr bwMode="auto">
            <a:xfrm>
              <a:off x="7647237" y="2316933"/>
              <a:ext cx="1990518" cy="14129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A picture of an American robin sitting in a nest in foliage, feeding a hungry chick a worm">
              <a:extLst>
                <a:ext uri="{FF2B5EF4-FFF2-40B4-BE49-F238E27FC236}">
                  <a16:creationId xmlns:a16="http://schemas.microsoft.com/office/drawing/2014/main" id="{AA13F87C-6F64-A104-27A2-37C1184DF3F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495"/>
            <a:stretch/>
          </p:blipFill>
          <p:spPr bwMode="auto">
            <a:xfrm>
              <a:off x="9783914" y="715476"/>
              <a:ext cx="2064237" cy="141294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ex strategy for male garter snakes ...">
              <a:extLst>
                <a:ext uri="{FF2B5EF4-FFF2-40B4-BE49-F238E27FC236}">
                  <a16:creationId xmlns:a16="http://schemas.microsoft.com/office/drawing/2014/main" id="{09696F57-20BF-F92B-8501-B41A948C5DF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8724" b="9954"/>
            <a:stretch/>
          </p:blipFill>
          <p:spPr bwMode="auto">
            <a:xfrm>
              <a:off x="9724813" y="2207068"/>
              <a:ext cx="2123338" cy="1507229"/>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D28448E-CF81-D6E8-67E3-5C070FD13DCA}"/>
              </a:ext>
            </a:extLst>
          </p:cNvPr>
          <p:cNvSpPr txBox="1"/>
          <p:nvPr/>
        </p:nvSpPr>
        <p:spPr>
          <a:xfrm>
            <a:off x="7627305" y="4675292"/>
            <a:ext cx="4196861"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3. Why did it occur ? </a:t>
            </a:r>
            <a:r>
              <a:rPr lang="en-US" b="1" dirty="0">
                <a:latin typeface="Calibri" panose="020F0502020204030204" pitchFamily="34" charset="0"/>
                <a:cs typeface="Calibri" panose="020F0502020204030204" pitchFamily="34" charset="0"/>
              </a:rPr>
              <a:t> </a:t>
            </a:r>
          </a:p>
        </p:txBody>
      </p:sp>
      <p:pic>
        <p:nvPicPr>
          <p:cNvPr id="17" name="Graphic 16" descr="Question Mark with solid fill">
            <a:extLst>
              <a:ext uri="{FF2B5EF4-FFF2-40B4-BE49-F238E27FC236}">
                <a16:creationId xmlns:a16="http://schemas.microsoft.com/office/drawing/2014/main" id="{C7395EA9-16D7-0148-0F6B-145863AB8A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46629" y="629647"/>
            <a:ext cx="3374572" cy="3374572"/>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684724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rigin and palaeoenvironmental significance of Lystrosaurus bonebeds in the  earliest Triassic Karoo Basin, South Africa - ScienceDirect">
            <a:extLst>
              <a:ext uri="{FF2B5EF4-FFF2-40B4-BE49-F238E27FC236}">
                <a16:creationId xmlns:a16="http://schemas.microsoft.com/office/drawing/2014/main" id="{A34073AF-952D-6751-A2C3-848A0E72A02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85538" y="365125"/>
            <a:ext cx="4524904" cy="41269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he varanopid specimen SAM-PK-K8305. Numerals indicate individuals:... |  Download Scientific Diagram">
            <a:extLst>
              <a:ext uri="{FF2B5EF4-FFF2-40B4-BE49-F238E27FC236}">
                <a16:creationId xmlns:a16="http://schemas.microsoft.com/office/drawing/2014/main" id="{26F47AF7-0E8D-DF03-6BD9-5DEA7036A3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046" y="365125"/>
            <a:ext cx="3041775" cy="3864843"/>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a:extLst>
              <a:ext uri="{FF2B5EF4-FFF2-40B4-BE49-F238E27FC236}">
                <a16:creationId xmlns:a16="http://schemas.microsoft.com/office/drawing/2014/main" id="{C826363E-F1CF-3C2D-94BB-719DBC605C70}"/>
              </a:ext>
            </a:extLst>
          </p:cNvPr>
          <p:cNvPicPr>
            <a:picLocks/>
          </p:cNvPicPr>
          <p:nvPr/>
        </p:nvPicPr>
        <p:blipFill rotWithShape="1">
          <a:blip r:embed="rId5"/>
          <a:srcRect l="5489" r="46742" b="60983"/>
          <a:stretch/>
        </p:blipFill>
        <p:spPr>
          <a:xfrm>
            <a:off x="3812404" y="270479"/>
            <a:ext cx="2901461" cy="1697771"/>
          </a:xfrm>
          <a:prstGeom prst="rect">
            <a:avLst/>
          </a:prstGeom>
        </p:spPr>
      </p:pic>
      <p:pic>
        <p:nvPicPr>
          <p:cNvPr id="9" name="Content Placeholder 3">
            <a:extLst>
              <a:ext uri="{FF2B5EF4-FFF2-40B4-BE49-F238E27FC236}">
                <a16:creationId xmlns:a16="http://schemas.microsoft.com/office/drawing/2014/main" id="{29C34B37-5041-B492-5005-F0D39D79A2E2}"/>
              </a:ext>
            </a:extLst>
          </p:cNvPr>
          <p:cNvPicPr>
            <a:picLocks/>
          </p:cNvPicPr>
          <p:nvPr/>
        </p:nvPicPr>
        <p:blipFill rotWithShape="1">
          <a:blip r:embed="rId5"/>
          <a:srcRect l="54149" b="60051"/>
          <a:stretch/>
        </p:blipFill>
        <p:spPr>
          <a:xfrm>
            <a:off x="3897233" y="2062896"/>
            <a:ext cx="2784941" cy="1738312"/>
          </a:xfrm>
          <a:prstGeom prst="rect">
            <a:avLst/>
          </a:prstGeom>
        </p:spPr>
      </p:pic>
      <p:pic>
        <p:nvPicPr>
          <p:cNvPr id="10" name="Content Placeholder 3">
            <a:extLst>
              <a:ext uri="{FF2B5EF4-FFF2-40B4-BE49-F238E27FC236}">
                <a16:creationId xmlns:a16="http://schemas.microsoft.com/office/drawing/2014/main" id="{EC86F034-26B1-CCF4-BE4A-E628CAC26FED}"/>
              </a:ext>
            </a:extLst>
          </p:cNvPr>
          <p:cNvPicPr>
            <a:picLocks/>
          </p:cNvPicPr>
          <p:nvPr/>
        </p:nvPicPr>
        <p:blipFill rotWithShape="1">
          <a:blip r:embed="rId5"/>
          <a:srcRect l="70972" t="88500" r="11947" b="493"/>
          <a:stretch/>
        </p:blipFill>
        <p:spPr>
          <a:xfrm>
            <a:off x="5644681" y="3990499"/>
            <a:ext cx="1037493" cy="478937"/>
          </a:xfrm>
          <a:prstGeom prst="rect">
            <a:avLst/>
          </a:prstGeom>
        </p:spPr>
      </p:pic>
      <p:sp>
        <p:nvSpPr>
          <p:cNvPr id="11" name="Rectangle 10">
            <a:extLst>
              <a:ext uri="{FF2B5EF4-FFF2-40B4-BE49-F238E27FC236}">
                <a16:creationId xmlns:a16="http://schemas.microsoft.com/office/drawing/2014/main" id="{47BE5D3D-ED9E-E55C-6D57-43B787F0AB62}"/>
              </a:ext>
            </a:extLst>
          </p:cNvPr>
          <p:cNvSpPr/>
          <p:nvPr/>
        </p:nvSpPr>
        <p:spPr>
          <a:xfrm>
            <a:off x="6488723" y="365125"/>
            <a:ext cx="450285" cy="654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59A7DAE-8AAB-6BCC-EFBD-3A96B5F53F0A}"/>
              </a:ext>
            </a:extLst>
          </p:cNvPr>
          <p:cNvSpPr txBox="1"/>
          <p:nvPr/>
        </p:nvSpPr>
        <p:spPr>
          <a:xfrm>
            <a:off x="281558" y="4566954"/>
            <a:ext cx="3393831" cy="1938992"/>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Varanopid aggregation-SAM-PK-K8305</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Botha and Modesto-2007</a:t>
            </a:r>
          </a:p>
        </p:txBody>
      </p:sp>
      <p:sp>
        <p:nvSpPr>
          <p:cNvPr id="13" name="TextBox 12">
            <a:extLst>
              <a:ext uri="{FF2B5EF4-FFF2-40B4-BE49-F238E27FC236}">
                <a16:creationId xmlns:a16="http://schemas.microsoft.com/office/drawing/2014/main" id="{E808716E-FB7A-A341-DB65-3BADD6C1E0E4}"/>
              </a:ext>
            </a:extLst>
          </p:cNvPr>
          <p:cNvSpPr txBox="1"/>
          <p:nvPr/>
        </p:nvSpPr>
        <p:spPr>
          <a:xfrm>
            <a:off x="3812404" y="4558965"/>
            <a:ext cx="3393831" cy="1938992"/>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Younginiform</a:t>
            </a:r>
            <a:r>
              <a:rPr lang="en-US" sz="2800" b="1" dirty="0">
                <a:latin typeface="Calibri" panose="020F0502020204030204" pitchFamily="34" charset="0"/>
                <a:cs typeface="Calibri" panose="020F0502020204030204" pitchFamily="34" charset="0"/>
              </a:rPr>
              <a:t> aggregation-SAM-PK-K7710</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Smith and Evans-1996</a:t>
            </a:r>
          </a:p>
        </p:txBody>
      </p:sp>
      <p:sp>
        <p:nvSpPr>
          <p:cNvPr id="14" name="TextBox 13">
            <a:extLst>
              <a:ext uri="{FF2B5EF4-FFF2-40B4-BE49-F238E27FC236}">
                <a16:creationId xmlns:a16="http://schemas.microsoft.com/office/drawing/2014/main" id="{11D43A68-3635-4461-10C9-5536F697C6D4}"/>
              </a:ext>
            </a:extLst>
          </p:cNvPr>
          <p:cNvSpPr txBox="1"/>
          <p:nvPr/>
        </p:nvSpPr>
        <p:spPr>
          <a:xfrm>
            <a:off x="7385538" y="4566954"/>
            <a:ext cx="3393831" cy="2215991"/>
          </a:xfrm>
          <a:prstGeom prst="rect">
            <a:avLst/>
          </a:prstGeom>
          <a:noFill/>
        </p:spPr>
        <p:txBody>
          <a:bodyPr wrap="square" rtlCol="0">
            <a:spAutoFit/>
          </a:bodyPr>
          <a:lstStyle/>
          <a:p>
            <a:r>
              <a:rPr lang="en-US" sz="2800" b="1" i="1" dirty="0" err="1">
                <a:latin typeface="Calibri" panose="020F0502020204030204" pitchFamily="34" charset="0"/>
                <a:cs typeface="Calibri" panose="020F0502020204030204" pitchFamily="34" charset="0"/>
              </a:rPr>
              <a:t>Lystrosarurus</a:t>
            </a:r>
            <a:r>
              <a:rPr lang="en-US" sz="2800" b="1" dirty="0">
                <a:latin typeface="Calibri" panose="020F0502020204030204" pitchFamily="34" charset="0"/>
                <a:cs typeface="Calibri" panose="020F0502020204030204" pitchFamily="34" charset="0"/>
              </a:rPr>
              <a:t> aggregation-SAM-PK-K8551</a:t>
            </a:r>
          </a:p>
          <a:p>
            <a:endParaRPr lang="en-US" dirty="0">
              <a:latin typeface="Calibri" panose="020F0502020204030204" pitchFamily="34" charset="0"/>
              <a:cs typeface="Calibri" panose="020F0502020204030204" pitchFamily="34" charset="0"/>
            </a:endParaRPr>
          </a:p>
          <a:p>
            <a:r>
              <a:rPr lang="en-US" dirty="0" err="1">
                <a:latin typeface="Calibri" panose="020F0502020204030204" pitchFamily="34" charset="0"/>
                <a:cs typeface="Calibri" panose="020F0502020204030204" pitchFamily="34" charset="0"/>
              </a:rPr>
              <a:t>Viglietti</a:t>
            </a:r>
            <a:r>
              <a:rPr lang="en-US" dirty="0">
                <a:latin typeface="Calibri" panose="020F0502020204030204" pitchFamily="34" charset="0"/>
                <a:cs typeface="Calibri" panose="020F0502020204030204" pitchFamily="34" charset="0"/>
              </a:rPr>
              <a:t>, Smith and Compton-2013</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6017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A49D4-7A98-651B-DCAA-5C98FADFBD4D}"/>
              </a:ext>
            </a:extLst>
          </p:cNvPr>
          <p:cNvSpPr>
            <a:spLocks noGrp="1"/>
          </p:cNvSpPr>
          <p:nvPr>
            <p:ph type="title"/>
          </p:nvPr>
        </p:nvSpPr>
        <p:spPr>
          <a:xfrm>
            <a:off x="838200" y="0"/>
            <a:ext cx="10515600" cy="1325563"/>
          </a:xfrm>
        </p:spPr>
        <p:txBody>
          <a:bodyPr>
            <a:normAutofit/>
          </a:bodyPr>
          <a:lstStyle/>
          <a:p>
            <a:pPr algn="ctr"/>
            <a:r>
              <a:rPr lang="en-US" sz="4000" b="1" dirty="0">
                <a:latin typeface="Calibri" panose="020F0502020204030204" pitchFamily="34" charset="0"/>
                <a:cs typeface="Calibri" panose="020F0502020204030204" pitchFamily="34" charset="0"/>
              </a:rPr>
              <a:t>BONEBED SAM-PK-11289 </a:t>
            </a:r>
          </a:p>
        </p:txBody>
      </p:sp>
      <p:pic>
        <p:nvPicPr>
          <p:cNvPr id="4" name="Picture 3">
            <a:extLst>
              <a:ext uri="{FF2B5EF4-FFF2-40B4-BE49-F238E27FC236}">
                <a16:creationId xmlns:a16="http://schemas.microsoft.com/office/drawing/2014/main" id="{DF41A8FD-AFB3-1FBA-0BE1-C399D0D9C91F}"/>
              </a:ext>
            </a:extLst>
          </p:cNvPr>
          <p:cNvPicPr/>
          <p:nvPr/>
        </p:nvPicPr>
        <p:blipFill>
          <a:blip r:embed="rId3"/>
          <a:stretch>
            <a:fillRect/>
          </a:stretch>
        </p:blipFill>
        <p:spPr>
          <a:xfrm>
            <a:off x="1754505" y="974383"/>
            <a:ext cx="8682990" cy="5377815"/>
          </a:xfrm>
          <a:prstGeom prst="rect">
            <a:avLst/>
          </a:prstGeom>
        </p:spPr>
      </p:pic>
    </p:spTree>
    <p:extLst>
      <p:ext uri="{BB962C8B-B14F-4D97-AF65-F5344CB8AC3E}">
        <p14:creationId xmlns:p14="http://schemas.microsoft.com/office/powerpoint/2010/main" val="406928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1B554-F066-5158-F5C3-91FDF9AD8C27}"/>
              </a:ext>
            </a:extLst>
          </p:cNvPr>
          <p:cNvSpPr>
            <a:spLocks noGrp="1"/>
          </p:cNvSpPr>
          <p:nvPr>
            <p:ph type="title"/>
          </p:nvPr>
        </p:nvSpPr>
        <p:spPr>
          <a:xfrm>
            <a:off x="0" y="0"/>
            <a:ext cx="12315092" cy="1325563"/>
          </a:xfrm>
        </p:spPr>
        <p:txBody>
          <a:bodyPr>
            <a:noAutofit/>
          </a:bodyPr>
          <a:lstStyle/>
          <a:p>
            <a:pPr algn="ctr"/>
            <a:r>
              <a:rPr lang="en-US" sz="4000" b="1" dirty="0">
                <a:latin typeface="Calibri" panose="020F0502020204030204" pitchFamily="34" charset="0"/>
                <a:cs typeface="Calibri" panose="020F0502020204030204" pitchFamily="34" charset="0"/>
              </a:rPr>
              <a:t>FARM OSFONTEIN- EASTERN CAPE, SOUTH AFRICA </a:t>
            </a:r>
          </a:p>
        </p:txBody>
      </p:sp>
      <p:pic>
        <p:nvPicPr>
          <p:cNvPr id="9" name="Picture 8" descr="A map of the eastern cape region&#10;&#10;Description automatically generated">
            <a:extLst>
              <a:ext uri="{FF2B5EF4-FFF2-40B4-BE49-F238E27FC236}">
                <a16:creationId xmlns:a16="http://schemas.microsoft.com/office/drawing/2014/main" id="{56666E0F-AD42-90CD-E977-709C0C0E59AF}"/>
              </a:ext>
            </a:extLst>
          </p:cNvPr>
          <p:cNvPicPr>
            <a:picLocks noChangeAspect="1"/>
          </p:cNvPicPr>
          <p:nvPr/>
        </p:nvPicPr>
        <p:blipFill>
          <a:blip r:embed="rId3"/>
          <a:stretch>
            <a:fillRect/>
          </a:stretch>
        </p:blipFill>
        <p:spPr>
          <a:xfrm>
            <a:off x="5591908" y="1004888"/>
            <a:ext cx="6371492" cy="5641425"/>
          </a:xfrm>
          <a:prstGeom prst="rect">
            <a:avLst/>
          </a:prstGeom>
        </p:spPr>
      </p:pic>
      <p:pic>
        <p:nvPicPr>
          <p:cNvPr id="10" name="Picture 9">
            <a:extLst>
              <a:ext uri="{FF2B5EF4-FFF2-40B4-BE49-F238E27FC236}">
                <a16:creationId xmlns:a16="http://schemas.microsoft.com/office/drawing/2014/main" id="{FBFE7180-0758-2FC5-B6B7-CCD8FCE15F89}"/>
              </a:ext>
            </a:extLst>
          </p:cNvPr>
          <p:cNvPicPr/>
          <p:nvPr/>
        </p:nvPicPr>
        <p:blipFill rotWithShape="1">
          <a:blip r:embed="rId4"/>
          <a:srcRect l="24740" t="70957"/>
          <a:stretch/>
        </p:blipFill>
        <p:spPr>
          <a:xfrm>
            <a:off x="401784" y="1004888"/>
            <a:ext cx="5016940" cy="2432194"/>
          </a:xfrm>
          <a:prstGeom prst="rect">
            <a:avLst/>
          </a:prstGeom>
        </p:spPr>
      </p:pic>
      <p:pic>
        <p:nvPicPr>
          <p:cNvPr id="11" name="Content Placeholder 7" descr="A black background with a black square&#10;&#10;Description automatically generated with medium confidence">
            <a:extLst>
              <a:ext uri="{FF2B5EF4-FFF2-40B4-BE49-F238E27FC236}">
                <a16:creationId xmlns:a16="http://schemas.microsoft.com/office/drawing/2014/main" id="{871F71AC-04A4-2617-DC1F-AA14DBF1DA59}"/>
              </a:ext>
            </a:extLst>
          </p:cNvPr>
          <p:cNvPicPr>
            <a:picLocks noGrp="1" noChangeAspect="1"/>
          </p:cNvPicPr>
          <p:nvPr>
            <p:ph idx="1"/>
          </p:nvPr>
        </p:nvPicPr>
        <p:blipFill>
          <a:blip r:embed="rId5"/>
          <a:stretch>
            <a:fillRect/>
          </a:stretch>
        </p:blipFill>
        <p:spPr>
          <a:xfrm>
            <a:off x="988542" y="3775258"/>
            <a:ext cx="2886086" cy="2871055"/>
          </a:xfrm>
        </p:spPr>
      </p:pic>
    </p:spTree>
    <p:extLst>
      <p:ext uri="{BB962C8B-B14F-4D97-AF65-F5344CB8AC3E}">
        <p14:creationId xmlns:p14="http://schemas.microsoft.com/office/powerpoint/2010/main" val="1131859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black background with a black square&#10;&#10;Description automatically generated with medium confidence">
            <a:extLst>
              <a:ext uri="{FF2B5EF4-FFF2-40B4-BE49-F238E27FC236}">
                <a16:creationId xmlns:a16="http://schemas.microsoft.com/office/drawing/2014/main" id="{D4B2F04E-6B24-D61A-405E-35A4D9E1AC32}"/>
              </a:ext>
            </a:extLst>
          </p:cNvPr>
          <p:cNvPicPr>
            <a:picLocks noGrp="1" noChangeAspect="1"/>
          </p:cNvPicPr>
          <p:nvPr>
            <p:ph idx="1"/>
          </p:nvPr>
        </p:nvPicPr>
        <p:blipFill>
          <a:blip r:embed="rId3"/>
          <a:stretch>
            <a:fillRect/>
          </a:stretch>
        </p:blipFill>
        <p:spPr>
          <a:xfrm>
            <a:off x="475660" y="300797"/>
            <a:ext cx="2355118" cy="2342852"/>
          </a:xfrm>
        </p:spPr>
      </p:pic>
      <p:sp>
        <p:nvSpPr>
          <p:cNvPr id="9" name="TextBox 8">
            <a:extLst>
              <a:ext uri="{FF2B5EF4-FFF2-40B4-BE49-F238E27FC236}">
                <a16:creationId xmlns:a16="http://schemas.microsoft.com/office/drawing/2014/main" id="{3180F282-7DFB-C7F2-9948-2DC49A27E5BF}"/>
              </a:ext>
            </a:extLst>
          </p:cNvPr>
          <p:cNvSpPr txBox="1"/>
          <p:nvPr/>
        </p:nvSpPr>
        <p:spPr>
          <a:xfrm>
            <a:off x="324379" y="3028964"/>
            <a:ext cx="4196861"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1. Who is exhibiting this behaviour ? </a:t>
            </a:r>
          </a:p>
        </p:txBody>
      </p:sp>
      <p:sp>
        <p:nvSpPr>
          <p:cNvPr id="10" name="TextBox 9">
            <a:extLst>
              <a:ext uri="{FF2B5EF4-FFF2-40B4-BE49-F238E27FC236}">
                <a16:creationId xmlns:a16="http://schemas.microsoft.com/office/drawing/2014/main" id="{9F02E6C0-5D30-074A-6707-1C768ACAA8EE}"/>
              </a:ext>
            </a:extLst>
          </p:cNvPr>
          <p:cNvSpPr txBox="1"/>
          <p:nvPr/>
        </p:nvSpPr>
        <p:spPr>
          <a:xfrm>
            <a:off x="4622566" y="3075129"/>
            <a:ext cx="2946867"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2. How did it occur? </a:t>
            </a:r>
            <a:r>
              <a:rPr lang="en-US" b="1" dirty="0">
                <a:latin typeface="Calibri" panose="020F0502020204030204" pitchFamily="34" charset="0"/>
                <a:cs typeface="Calibri" panose="020F0502020204030204" pitchFamily="34" charset="0"/>
              </a:rPr>
              <a:t> </a:t>
            </a:r>
          </a:p>
        </p:txBody>
      </p:sp>
      <p:pic>
        <p:nvPicPr>
          <p:cNvPr id="13" name="Graphic 12" descr="Question Mark with solid fill">
            <a:extLst>
              <a:ext uri="{FF2B5EF4-FFF2-40B4-BE49-F238E27FC236}">
                <a16:creationId xmlns:a16="http://schemas.microsoft.com/office/drawing/2014/main" id="{DC33C90E-708D-B054-B349-B7D86A995A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7176" y="1238681"/>
            <a:ext cx="599791" cy="684297"/>
          </a:xfrm>
          <a:prstGeom prst="rect">
            <a:avLst/>
          </a:prstGeom>
        </p:spPr>
      </p:pic>
      <p:grpSp>
        <p:nvGrpSpPr>
          <p:cNvPr id="18" name="Group 17">
            <a:extLst>
              <a:ext uri="{FF2B5EF4-FFF2-40B4-BE49-F238E27FC236}">
                <a16:creationId xmlns:a16="http://schemas.microsoft.com/office/drawing/2014/main" id="{24B2229B-31D0-B451-1F68-661996F881F6}"/>
              </a:ext>
            </a:extLst>
          </p:cNvPr>
          <p:cNvGrpSpPr/>
          <p:nvPr/>
        </p:nvGrpSpPr>
        <p:grpSpPr>
          <a:xfrm>
            <a:off x="8185659" y="300797"/>
            <a:ext cx="3325617" cy="2398037"/>
            <a:chOff x="7647237" y="711641"/>
            <a:chExt cx="4200914" cy="3018240"/>
          </a:xfrm>
        </p:grpSpPr>
        <p:pic>
          <p:nvPicPr>
            <p:cNvPr id="2058" name="Picture 10" descr="Terrified lion runs for its life after a herd of buffalo chase it away |  Daily Mail Online">
              <a:extLst>
                <a:ext uri="{FF2B5EF4-FFF2-40B4-BE49-F238E27FC236}">
                  <a16:creationId xmlns:a16="http://schemas.microsoft.com/office/drawing/2014/main" id="{7E660DAA-378A-BB19-9C2C-22DF2C7362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8517" y="711641"/>
              <a:ext cx="2056296" cy="141294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ape buffalo | African Savanna Mammal | Britannica">
              <a:extLst>
                <a:ext uri="{FF2B5EF4-FFF2-40B4-BE49-F238E27FC236}">
                  <a16:creationId xmlns:a16="http://schemas.microsoft.com/office/drawing/2014/main" id="{93BE406D-3BB4-17E0-F351-BD81C00BE8E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53"/>
            <a:stretch/>
          </p:blipFill>
          <p:spPr bwMode="auto">
            <a:xfrm>
              <a:off x="7647237" y="2316933"/>
              <a:ext cx="1990518" cy="14129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A picture of an American robin sitting in a nest in foliage, feeding a hungry chick a worm">
              <a:extLst>
                <a:ext uri="{FF2B5EF4-FFF2-40B4-BE49-F238E27FC236}">
                  <a16:creationId xmlns:a16="http://schemas.microsoft.com/office/drawing/2014/main" id="{AA13F87C-6F64-A104-27A2-37C1184DF3F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495"/>
            <a:stretch/>
          </p:blipFill>
          <p:spPr bwMode="auto">
            <a:xfrm>
              <a:off x="9783914" y="715476"/>
              <a:ext cx="2064237" cy="141294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ex strategy for male garter snakes ...">
              <a:extLst>
                <a:ext uri="{FF2B5EF4-FFF2-40B4-BE49-F238E27FC236}">
                  <a16:creationId xmlns:a16="http://schemas.microsoft.com/office/drawing/2014/main" id="{09696F57-20BF-F92B-8501-B41A948C5DF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8724" b="9954"/>
            <a:stretch/>
          </p:blipFill>
          <p:spPr bwMode="auto">
            <a:xfrm>
              <a:off x="9724813" y="2207068"/>
              <a:ext cx="2123338" cy="1507229"/>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D28448E-CF81-D6E8-67E3-5C070FD13DCA}"/>
              </a:ext>
            </a:extLst>
          </p:cNvPr>
          <p:cNvSpPr txBox="1"/>
          <p:nvPr/>
        </p:nvSpPr>
        <p:spPr>
          <a:xfrm>
            <a:off x="8185363" y="3028963"/>
            <a:ext cx="4196861"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3. Why did it occur ? </a:t>
            </a:r>
            <a:r>
              <a:rPr lang="en-US" b="1" dirty="0">
                <a:latin typeface="Calibri" panose="020F0502020204030204" pitchFamily="34" charset="0"/>
                <a:cs typeface="Calibri" panose="020F0502020204030204" pitchFamily="34" charset="0"/>
              </a:rPr>
              <a:t> </a:t>
            </a:r>
          </a:p>
        </p:txBody>
      </p:sp>
      <p:pic>
        <p:nvPicPr>
          <p:cNvPr id="17" name="Graphic 16" descr="Question Mark with solid fill">
            <a:extLst>
              <a:ext uri="{FF2B5EF4-FFF2-40B4-BE49-F238E27FC236}">
                <a16:creationId xmlns:a16="http://schemas.microsoft.com/office/drawing/2014/main" id="{C7395EA9-16D7-0148-0F6B-145863AB8A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98927" y="300797"/>
            <a:ext cx="1689419" cy="1689419"/>
          </a:xfrm>
          <a:prstGeom prst="rect">
            <a:avLst/>
          </a:prstGeom>
          <a:effectLst>
            <a:glow rad="228600">
              <a:schemeClr val="accent2">
                <a:satMod val="175000"/>
                <a:alpha val="40000"/>
              </a:schemeClr>
            </a:glow>
          </a:effectLst>
        </p:spPr>
      </p:pic>
      <p:sp>
        <p:nvSpPr>
          <p:cNvPr id="2" name="TextBox 1">
            <a:extLst>
              <a:ext uri="{FF2B5EF4-FFF2-40B4-BE49-F238E27FC236}">
                <a16:creationId xmlns:a16="http://schemas.microsoft.com/office/drawing/2014/main" id="{F3023A73-7F79-332C-77E1-FB7546CD9BA0}"/>
              </a:ext>
            </a:extLst>
          </p:cNvPr>
          <p:cNvSpPr txBox="1"/>
          <p:nvPr/>
        </p:nvSpPr>
        <p:spPr>
          <a:xfrm>
            <a:off x="324379" y="4369259"/>
            <a:ext cx="3022914" cy="923330"/>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Taxonomic make-up</a:t>
            </a: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Size/Age represented </a:t>
            </a:r>
          </a:p>
        </p:txBody>
      </p:sp>
      <p:sp>
        <p:nvSpPr>
          <p:cNvPr id="3" name="TextBox 2">
            <a:extLst>
              <a:ext uri="{FF2B5EF4-FFF2-40B4-BE49-F238E27FC236}">
                <a16:creationId xmlns:a16="http://schemas.microsoft.com/office/drawing/2014/main" id="{FFC99597-D447-CAE3-947B-3CE44CEBB3F1}"/>
              </a:ext>
            </a:extLst>
          </p:cNvPr>
          <p:cNvSpPr txBox="1"/>
          <p:nvPr/>
        </p:nvSpPr>
        <p:spPr>
          <a:xfrm>
            <a:off x="4521240" y="4553923"/>
            <a:ext cx="3022914"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Taphonomic Analysis</a:t>
            </a:r>
          </a:p>
        </p:txBody>
      </p:sp>
      <p:sp>
        <p:nvSpPr>
          <p:cNvPr id="4" name="TextBox 3">
            <a:extLst>
              <a:ext uri="{FF2B5EF4-FFF2-40B4-BE49-F238E27FC236}">
                <a16:creationId xmlns:a16="http://schemas.microsoft.com/office/drawing/2014/main" id="{80FEFDA6-39B7-0093-D511-DE80FADD899C}"/>
              </a:ext>
            </a:extLst>
          </p:cNvPr>
          <p:cNvSpPr txBox="1"/>
          <p:nvPr/>
        </p:nvSpPr>
        <p:spPr>
          <a:xfrm>
            <a:off x="8249978" y="4553923"/>
            <a:ext cx="3022914" cy="923330"/>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Data from 1 and 2 was used to infer why this aggregation occurred </a:t>
            </a:r>
          </a:p>
        </p:txBody>
      </p:sp>
    </p:spTree>
    <p:extLst>
      <p:ext uri="{BB962C8B-B14F-4D97-AF65-F5344CB8AC3E}">
        <p14:creationId xmlns:p14="http://schemas.microsoft.com/office/powerpoint/2010/main" val="2486519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nalysis and visualisation of CT data ...">
            <a:extLst>
              <a:ext uri="{FF2B5EF4-FFF2-40B4-BE49-F238E27FC236}">
                <a16:creationId xmlns:a16="http://schemas.microsoft.com/office/drawing/2014/main" id="{A5E350A5-83DD-13B5-E718-7B46FAD9CAF7}"/>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8874212" y="5693518"/>
            <a:ext cx="27305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blue dots&#10;&#10;Description automatically generated">
            <a:extLst>
              <a:ext uri="{FF2B5EF4-FFF2-40B4-BE49-F238E27FC236}">
                <a16:creationId xmlns:a16="http://schemas.microsoft.com/office/drawing/2014/main" id="{C5F302B9-8C41-D098-BF01-12686E7F897E}"/>
              </a:ext>
            </a:extLst>
          </p:cNvPr>
          <p:cNvPicPr>
            <a:picLocks noChangeAspect="1"/>
          </p:cNvPicPr>
          <p:nvPr/>
        </p:nvPicPr>
        <p:blipFill>
          <a:blip r:embed="rId6"/>
          <a:stretch>
            <a:fillRect/>
          </a:stretch>
        </p:blipFill>
        <p:spPr>
          <a:xfrm>
            <a:off x="259485" y="5150557"/>
            <a:ext cx="1279561" cy="1279561"/>
          </a:xfrm>
          <a:prstGeom prst="rect">
            <a:avLst/>
          </a:prstGeom>
        </p:spPr>
      </p:pic>
      <p:pic>
        <p:nvPicPr>
          <p:cNvPr id="7" name="jukfgv (1).mp4">
            <a:hlinkClick r:id="" action="ppaction://media"/>
            <a:extLst>
              <a:ext uri="{FF2B5EF4-FFF2-40B4-BE49-F238E27FC236}">
                <a16:creationId xmlns:a16="http://schemas.microsoft.com/office/drawing/2014/main" id="{C661D8B7-D7E2-D8C8-D9F8-94EB1D882A6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9010" r="27028"/>
          <a:stretch/>
        </p:blipFill>
        <p:spPr>
          <a:xfrm rot="16200000">
            <a:off x="3403825" y="-1325583"/>
            <a:ext cx="5052191" cy="8619082"/>
          </a:xfrm>
          <a:prstGeom prst="rect">
            <a:avLst/>
          </a:prstGeom>
        </p:spPr>
      </p:pic>
    </p:spTree>
    <p:extLst>
      <p:ext uri="{BB962C8B-B14F-4D97-AF65-F5344CB8AC3E}">
        <p14:creationId xmlns:p14="http://schemas.microsoft.com/office/powerpoint/2010/main" val="69952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nalysis and visualisation of CT data ...">
            <a:extLst>
              <a:ext uri="{FF2B5EF4-FFF2-40B4-BE49-F238E27FC236}">
                <a16:creationId xmlns:a16="http://schemas.microsoft.com/office/drawing/2014/main" id="{A5E350A5-83DD-13B5-E718-7B46FAD9CAF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74212" y="5693518"/>
            <a:ext cx="27305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blue dots&#10;&#10;Description automatically generated">
            <a:extLst>
              <a:ext uri="{FF2B5EF4-FFF2-40B4-BE49-F238E27FC236}">
                <a16:creationId xmlns:a16="http://schemas.microsoft.com/office/drawing/2014/main" id="{C5F302B9-8C41-D098-BF01-12686E7F897E}"/>
              </a:ext>
            </a:extLst>
          </p:cNvPr>
          <p:cNvPicPr>
            <a:picLocks noChangeAspect="1"/>
          </p:cNvPicPr>
          <p:nvPr/>
        </p:nvPicPr>
        <p:blipFill>
          <a:blip r:embed="rId4"/>
          <a:stretch>
            <a:fillRect/>
          </a:stretch>
        </p:blipFill>
        <p:spPr>
          <a:xfrm>
            <a:off x="587288" y="5150557"/>
            <a:ext cx="1279561" cy="1279561"/>
          </a:xfrm>
          <a:prstGeom prst="rect">
            <a:avLst/>
          </a:prstGeom>
        </p:spPr>
      </p:pic>
      <p:pic>
        <p:nvPicPr>
          <p:cNvPr id="2" name="Picture 1">
            <a:extLst>
              <a:ext uri="{FF2B5EF4-FFF2-40B4-BE49-F238E27FC236}">
                <a16:creationId xmlns:a16="http://schemas.microsoft.com/office/drawing/2014/main" id="{F8FC37AD-DDFF-F39D-D8A2-2D24C5D28EEF}"/>
              </a:ext>
            </a:extLst>
          </p:cNvPr>
          <p:cNvPicPr/>
          <p:nvPr/>
        </p:nvPicPr>
        <p:blipFill rotWithShape="1">
          <a:blip r:embed="rId5"/>
          <a:srcRect b="68601"/>
          <a:stretch/>
        </p:blipFill>
        <p:spPr>
          <a:xfrm>
            <a:off x="287342" y="3004023"/>
            <a:ext cx="3543300" cy="1896218"/>
          </a:xfrm>
          <a:prstGeom prst="rect">
            <a:avLst/>
          </a:prstGeom>
        </p:spPr>
      </p:pic>
      <p:pic>
        <p:nvPicPr>
          <p:cNvPr id="3" name="Picture 2">
            <a:extLst>
              <a:ext uri="{FF2B5EF4-FFF2-40B4-BE49-F238E27FC236}">
                <a16:creationId xmlns:a16="http://schemas.microsoft.com/office/drawing/2014/main" id="{05DA6B19-202C-A37F-3BC6-C3E8E3B3A63B}"/>
              </a:ext>
            </a:extLst>
          </p:cNvPr>
          <p:cNvPicPr/>
          <p:nvPr/>
        </p:nvPicPr>
        <p:blipFill rotWithShape="1">
          <a:blip r:embed="rId5"/>
          <a:srcRect t="34022" b="34579"/>
          <a:stretch/>
        </p:blipFill>
        <p:spPr>
          <a:xfrm>
            <a:off x="4554581" y="3004023"/>
            <a:ext cx="3543300" cy="1896218"/>
          </a:xfrm>
          <a:prstGeom prst="rect">
            <a:avLst/>
          </a:prstGeom>
        </p:spPr>
      </p:pic>
      <p:pic>
        <p:nvPicPr>
          <p:cNvPr id="5" name="Picture 4">
            <a:extLst>
              <a:ext uri="{FF2B5EF4-FFF2-40B4-BE49-F238E27FC236}">
                <a16:creationId xmlns:a16="http://schemas.microsoft.com/office/drawing/2014/main" id="{31516EA4-7F91-9C34-DCA6-C9C6EF5ACC87}"/>
              </a:ext>
            </a:extLst>
          </p:cNvPr>
          <p:cNvPicPr/>
          <p:nvPr/>
        </p:nvPicPr>
        <p:blipFill rotWithShape="1">
          <a:blip r:embed="rId5"/>
          <a:srcRect t="68133"/>
          <a:stretch/>
        </p:blipFill>
        <p:spPr>
          <a:xfrm>
            <a:off x="8602793" y="2951264"/>
            <a:ext cx="3273338" cy="1896218"/>
          </a:xfrm>
          <a:prstGeom prst="rect">
            <a:avLst/>
          </a:prstGeom>
        </p:spPr>
      </p:pic>
      <p:pic>
        <p:nvPicPr>
          <p:cNvPr id="6" name="Picture 5" descr="Several different colored sticks&#10;&#10;Description automatically generated with medium confidence">
            <a:extLst>
              <a:ext uri="{FF2B5EF4-FFF2-40B4-BE49-F238E27FC236}">
                <a16:creationId xmlns:a16="http://schemas.microsoft.com/office/drawing/2014/main" id="{B0505C73-E6D6-E121-BC71-D1C70FD9EE85}"/>
              </a:ext>
            </a:extLst>
          </p:cNvPr>
          <p:cNvPicPr/>
          <p:nvPr/>
        </p:nvPicPr>
        <p:blipFill rotWithShape="1">
          <a:blip r:embed="rId6"/>
          <a:srcRect t="35171" b="32024"/>
          <a:stretch/>
        </p:blipFill>
        <p:spPr>
          <a:xfrm>
            <a:off x="4554581" y="457200"/>
            <a:ext cx="3543300" cy="1898016"/>
          </a:xfrm>
          <a:prstGeom prst="rect">
            <a:avLst/>
          </a:prstGeom>
        </p:spPr>
      </p:pic>
      <p:pic>
        <p:nvPicPr>
          <p:cNvPr id="7" name="Picture 6" descr="Several different colored sticks&#10;&#10;Description automatically generated with medium confidence">
            <a:extLst>
              <a:ext uri="{FF2B5EF4-FFF2-40B4-BE49-F238E27FC236}">
                <a16:creationId xmlns:a16="http://schemas.microsoft.com/office/drawing/2014/main" id="{B5DF9B7B-8A39-12EA-AFBD-1D6FE30087B7}"/>
              </a:ext>
            </a:extLst>
          </p:cNvPr>
          <p:cNvPicPr/>
          <p:nvPr/>
        </p:nvPicPr>
        <p:blipFill rotWithShape="1">
          <a:blip r:embed="rId6"/>
          <a:srcRect t="71278"/>
          <a:stretch/>
        </p:blipFill>
        <p:spPr>
          <a:xfrm>
            <a:off x="8464865" y="457200"/>
            <a:ext cx="3273338" cy="1896218"/>
          </a:xfrm>
          <a:prstGeom prst="rect">
            <a:avLst/>
          </a:prstGeom>
        </p:spPr>
      </p:pic>
      <p:pic>
        <p:nvPicPr>
          <p:cNvPr id="8" name="Picture 7" descr="Several different colored sticks&#10;&#10;Description automatically generated with medium confidence">
            <a:extLst>
              <a:ext uri="{FF2B5EF4-FFF2-40B4-BE49-F238E27FC236}">
                <a16:creationId xmlns:a16="http://schemas.microsoft.com/office/drawing/2014/main" id="{48D80716-5B6C-9169-7D93-262B4E24A364}"/>
              </a:ext>
            </a:extLst>
          </p:cNvPr>
          <p:cNvPicPr/>
          <p:nvPr/>
        </p:nvPicPr>
        <p:blipFill rotWithShape="1">
          <a:blip r:embed="rId6"/>
          <a:srcRect b="67194"/>
          <a:stretch/>
        </p:blipFill>
        <p:spPr>
          <a:xfrm>
            <a:off x="287342" y="457200"/>
            <a:ext cx="3543300" cy="1896218"/>
          </a:xfrm>
          <a:prstGeom prst="rect">
            <a:avLst/>
          </a:prstGeom>
        </p:spPr>
      </p:pic>
      <p:sp>
        <p:nvSpPr>
          <p:cNvPr id="10" name="Rectangle 9">
            <a:extLst>
              <a:ext uri="{FF2B5EF4-FFF2-40B4-BE49-F238E27FC236}">
                <a16:creationId xmlns:a16="http://schemas.microsoft.com/office/drawing/2014/main" id="{68E67A1F-A3DC-233C-BA30-EA6C6208979F}"/>
              </a:ext>
            </a:extLst>
          </p:cNvPr>
          <p:cNvSpPr/>
          <p:nvPr/>
        </p:nvSpPr>
        <p:spPr>
          <a:xfrm>
            <a:off x="120770" y="241541"/>
            <a:ext cx="3847381" cy="4765484"/>
          </a:xfrm>
          <a:prstGeom prst="rect">
            <a:avLst/>
          </a:prstGeom>
          <a:noFill/>
          <a:ln>
            <a:solidFill>
              <a:srgbClr val="92D050"/>
            </a:solid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On the Origin of Tentacles and Limbs in Deuterostomia | Russian Journal of  Marine Biology">
            <a:extLst>
              <a:ext uri="{FF2B5EF4-FFF2-40B4-BE49-F238E27FC236}">
                <a16:creationId xmlns:a16="http://schemas.microsoft.com/office/drawing/2014/main" id="{D47E3D6B-921A-F24B-BA39-7F92A51308D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2746"/>
          <a:stretch/>
        </p:blipFill>
        <p:spPr bwMode="auto">
          <a:xfrm>
            <a:off x="3231546" y="5349397"/>
            <a:ext cx="5233319" cy="141059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0E0579A-A748-9FB9-9F04-F761EA19F7B8}"/>
              </a:ext>
            </a:extLst>
          </p:cNvPr>
          <p:cNvSpPr/>
          <p:nvPr/>
        </p:nvSpPr>
        <p:spPr>
          <a:xfrm>
            <a:off x="2998033" y="5205865"/>
            <a:ext cx="2263515" cy="1410595"/>
          </a:xfrm>
          <a:prstGeom prst="rect">
            <a:avLst/>
          </a:prstGeom>
          <a:noFill/>
          <a:ln>
            <a:solidFill>
              <a:srgbClr val="92D050"/>
            </a:solid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12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12066</TotalTime>
  <Words>1874</Words>
  <Application>Microsoft Macintosh PowerPoint</Application>
  <PresentationFormat>Widescreen</PresentationFormat>
  <Paragraphs>169</Paragraphs>
  <Slides>27</Slides>
  <Notes>27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Aptos</vt:lpstr>
      <vt:lpstr>Aptos Display</vt:lpstr>
      <vt:lpstr>Arial</vt:lpstr>
      <vt:lpstr>Calibri</vt:lpstr>
      <vt:lpstr>Cambria Math</vt:lpstr>
      <vt:lpstr>Office Theme</vt:lpstr>
      <vt:lpstr> Taphonomy and palaeoecology of a monospecific microvertebrate bonebed: behavioural implications for the late Permian parareptile Owenetta revealed by synchrotron X-ray microcomputed tomography  by Lutendo Mukwevho (1944548)</vt:lpstr>
      <vt:lpstr>ANIMAL BEHAVIOUR</vt:lpstr>
      <vt:lpstr>PowerPoint Presentation</vt:lpstr>
      <vt:lpstr>PowerPoint Presentation</vt:lpstr>
      <vt:lpstr>BONEBED SAM-PK-11289 </vt:lpstr>
      <vt:lpstr>FARM OSFONTEIN- EASTERN CAPE, SOUTH AFRICA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Taxonomic make–up </vt:lpstr>
      <vt:lpstr>Skeletal representation and MNI</vt:lpstr>
      <vt:lpstr>Size Distribution   </vt:lpstr>
      <vt:lpstr>  </vt:lpstr>
      <vt:lpstr>  </vt:lpstr>
      <vt:lpstr>PowerPoint Presentation</vt:lpstr>
      <vt:lpstr>Taphonomic modifications   </vt:lpstr>
      <vt:lpstr>Articulation and Association </vt:lpstr>
      <vt:lpstr>Articulation and Association </vt:lpstr>
      <vt:lpstr>PowerPoint Presentation</vt:lpstr>
      <vt:lpstr>Conclusion </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Lutendo Mukwevho</dc:creator>
  <cp:lastModifiedBy>Lutendo Mukwevho</cp:lastModifiedBy>
  <cp:revision>18</cp:revision>
  <dcterms:created xsi:type="dcterms:W3CDTF">2024-09-05T10:07:15Z</dcterms:created>
  <dcterms:modified xsi:type="dcterms:W3CDTF">2024-11-17T19:15:43Z</dcterms:modified>
</cp:coreProperties>
</file>