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</p:sldIdLst>
  <p:sldSz cx="9144000" cy="6858000" type="screen4x3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gxUIWY/FhSj1//EIhkpX21qv97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4"/>
  </p:normalViewPr>
  <p:slideViewPr>
    <p:cSldViewPr snapToGrid="0">
      <p:cViewPr varScale="1">
        <p:scale>
          <a:sx n="85" d="100"/>
          <a:sy n="85" d="100"/>
        </p:scale>
        <p:origin x="176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4812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451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65528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8255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2478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6775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6613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d5afb856ea_0_7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00" cy="446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2d5afb856e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2815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4485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705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782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68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154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8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5457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2427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906463" y="4718050"/>
            <a:ext cx="4981575" cy="4468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005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" name="Google Shape;17;p15" descr="UPLa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8625" y="6072188"/>
            <a:ext cx="1928813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/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/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/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/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/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/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" name="Google Shape;68;p24" descr="UPLa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8625" y="6072188"/>
            <a:ext cx="1928813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655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1905000" y="304800"/>
            <a:ext cx="4648200" cy="70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" name="Google Shape;74;p25" descr="UPLa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8625" y="6072188"/>
            <a:ext cx="1928813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3914775" y="2314575"/>
            <a:ext cx="5943600" cy="177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295275" y="619125"/>
            <a:ext cx="5943600" cy="516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" name="Google Shape;23;p16" descr="UPLa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8625" y="6072188"/>
            <a:ext cx="1928813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655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685800" y="1524000"/>
            <a:ext cx="7086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" name="Google Shape;29;p17" descr="UPLa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8625" y="6072188"/>
            <a:ext cx="1928813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00308E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00308E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00308E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00308E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00308E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00308E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" name="Google Shape;35;p18" descr="UPLa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8625" y="6072188"/>
            <a:ext cx="1928813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8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655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body" idx="1"/>
          </p:nvPr>
        </p:nvSpPr>
        <p:spPr>
          <a:xfrm>
            <a:off x="685800" y="1524000"/>
            <a:ext cx="34671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0308E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00308E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2"/>
          </p:nvPr>
        </p:nvSpPr>
        <p:spPr>
          <a:xfrm>
            <a:off x="4305300" y="1524000"/>
            <a:ext cx="34671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0308E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00308E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0308E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00308E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0308E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00308E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308E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655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4" name="Google Shape;54;p22" descr="UPLa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8625" y="6072188"/>
            <a:ext cx="1928813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00308E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00308E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00308E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00308E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0308E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00308E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00308E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1" name="Google Shape;61;p23" descr="UPLa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8625" y="6072188"/>
            <a:ext cx="1928813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0308E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00308E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00308E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00308E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655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685800" y="1524000"/>
            <a:ext cx="7086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4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Google Shape;14;p14" descr="UPLand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28625" y="6072188"/>
            <a:ext cx="1928813" cy="5619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" descr="C:\Documents and Settings\stephan\My Documents\Projects\13777_UP_Corp_PPT\Graphix\Cov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5BAB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rPr>
              <a:t>1</a:t>
            </a:fld>
            <a:endParaRPr sz="1200" b="1" i="0" u="none" strike="noStrike" cap="none">
              <a:solidFill>
                <a:srgbClr val="005BA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" name="Google Shape;84;p1"/>
          <p:cNvSpPr txBox="1"/>
          <p:nvPr/>
        </p:nvSpPr>
        <p:spPr>
          <a:xfrm>
            <a:off x="2988055" y="955675"/>
            <a:ext cx="4038600" cy="67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UNIVERSITY OF PRETORIA</a:t>
            </a:r>
            <a:endParaRPr/>
          </a:p>
          <a:p>
            <a:pPr marL="0" marR="0" lvl="0" indent="0" algn="r" rtl="0">
              <a:spcBef>
                <a:spcPts val="750"/>
              </a:spcBef>
              <a:spcAft>
                <a:spcPts val="0"/>
              </a:spcAft>
              <a:buClr>
                <a:srgbClr val="00308E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357188" y="5786438"/>
            <a:ext cx="3500437" cy="857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" name="Google Shape;86;p1" descr="UPLan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625" y="5857875"/>
            <a:ext cx="2640013" cy="76993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21704" y="1396247"/>
            <a:ext cx="7344816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Georgia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Investigation of Biomimetic Coatings on Glassy Carbon and Ti-6Al-4V Substrates: Impact of Varying Surface Preparation Methods 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08E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6666312" y="5208539"/>
            <a:ext cx="34139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en-US" sz="2400" b="1" i="0" u="sng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Unaisa Dockrat</a:t>
            </a:r>
            <a:endParaRPr sz="24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08E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9" name="Google Shape;89;p1" descr="Biomaterials &amp; medical device research - Top 5 Sensor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5146" y="1371600"/>
            <a:ext cx="1430799" cy="126531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1674812" y="6099175"/>
            <a:ext cx="4038600" cy="67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AfLS-2024 (7</a:t>
            </a:r>
            <a:r>
              <a:rPr lang="en-US" sz="1600" b="1" i="0" u="none" strike="noStrike" cap="none" baseline="30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0" marR="0" lvl="0" indent="0" algn="r" rtl="0">
              <a:spcBef>
                <a:spcPts val="750"/>
              </a:spcBef>
              <a:spcAft>
                <a:spcPts val="0"/>
              </a:spcAft>
              <a:buClr>
                <a:srgbClr val="00308E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0" descr="Biomaterials &amp; medical device research - Top 5 Senso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771" y="116632"/>
            <a:ext cx="1430799" cy="126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0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5BAB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rPr>
              <a:t>10</a:t>
            </a:fld>
            <a:endParaRPr sz="1200" b="1">
              <a:solidFill>
                <a:srgbClr val="005BA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0" name="Google Shape;200;p10" descr="UPLan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6153150"/>
            <a:ext cx="1928813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0"/>
          <p:cNvSpPr txBox="1">
            <a:spLocks noGrp="1"/>
          </p:cNvSpPr>
          <p:nvPr>
            <p:ph type="title"/>
          </p:nvPr>
        </p:nvSpPr>
        <p:spPr>
          <a:xfrm>
            <a:off x="1326355" y="-8192"/>
            <a:ext cx="6491288" cy="105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X-Ray Diffraction</a:t>
            </a:r>
            <a:endParaRPr/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5">
            <a:alphaModFix/>
          </a:blip>
          <a:srcRect l="8589" t="8248" r="11117" b="2039"/>
          <a:stretch/>
        </p:blipFill>
        <p:spPr>
          <a:xfrm>
            <a:off x="852903" y="763220"/>
            <a:ext cx="6491288" cy="508754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1255217" y="5827969"/>
            <a:ext cx="70611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ts val="1600"/>
              <a:buFont typeface="Times New Roman"/>
              <a:buNone/>
            </a:pPr>
            <a:r>
              <a:rPr lang="en-US" sz="1600" b="1" i="1">
                <a:solidFill>
                  <a:srgbClr val="21218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3: </a:t>
            </a:r>
            <a:r>
              <a:rPr lang="en-US" sz="1600" i="1">
                <a:solidFill>
                  <a:srgbClr val="21218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XRD patterns of the GC &amp; Ti64 samples immersed in  SBF for 56 days.</a:t>
            </a:r>
            <a:endParaRPr sz="1600" i="1">
              <a:solidFill>
                <a:srgbClr val="21218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4" name="Google Shape;204;p10"/>
          <p:cNvPicPr preferRelativeResize="0"/>
          <p:nvPr/>
        </p:nvPicPr>
        <p:blipFill rotWithShape="1">
          <a:blip r:embed="rId6">
            <a:alphaModFix/>
          </a:blip>
          <a:srcRect l="30452" t="7630" r="54541" b="72788"/>
          <a:stretch/>
        </p:blipFill>
        <p:spPr>
          <a:xfrm>
            <a:off x="5551894" y="1925925"/>
            <a:ext cx="574276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6">
            <a:alphaModFix/>
          </a:blip>
          <a:srcRect l="73409" t="6878" r="11583" b="74941"/>
          <a:stretch/>
        </p:blipFill>
        <p:spPr>
          <a:xfrm>
            <a:off x="5608074" y="2593914"/>
            <a:ext cx="574276" cy="52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7">
            <a:alphaModFix/>
          </a:blip>
          <a:srcRect l="62708" t="63071" r="22592" b="20738"/>
          <a:stretch/>
        </p:blipFill>
        <p:spPr>
          <a:xfrm>
            <a:off x="5551894" y="1345515"/>
            <a:ext cx="574276" cy="47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8">
            <a:alphaModFix/>
          </a:blip>
          <a:srcRect l="69030" t="21067" r="13845" b="63784"/>
          <a:stretch/>
        </p:blipFill>
        <p:spPr>
          <a:xfrm>
            <a:off x="5608074" y="3509534"/>
            <a:ext cx="574276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/>
          <p:cNvPicPr preferRelativeResize="0"/>
          <p:nvPr/>
        </p:nvPicPr>
        <p:blipFill rotWithShape="1">
          <a:blip r:embed="rId8">
            <a:alphaModFix/>
          </a:blip>
          <a:srcRect l="21293" t="21067" r="59926" b="62456"/>
          <a:stretch/>
        </p:blipFill>
        <p:spPr>
          <a:xfrm>
            <a:off x="5551894" y="4532215"/>
            <a:ext cx="629776" cy="4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rPr>
              <a:t>11</a:t>
            </a:fld>
            <a:endParaRPr sz="1200" b="1">
              <a:solidFill>
                <a:srgbClr val="005BA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555423" y="1566362"/>
            <a:ext cx="814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Times   New Roman"/>
              <a:buNone/>
            </a:pPr>
            <a:r>
              <a:rPr lang="en-US" sz="1600" b="1" i="1" dirty="0">
                <a:solidFill>
                  <a:srgbClr val="00308E"/>
                </a:solidFill>
                <a:latin typeface="Times   New Roman"/>
                <a:ea typeface="Times   New Roman"/>
                <a:cs typeface="Times   New Roman"/>
                <a:sym typeface="Times   New Roman"/>
              </a:rPr>
              <a:t>Table 2: </a:t>
            </a:r>
            <a:r>
              <a:rPr lang="en-US" sz="1600" i="1" dirty="0">
                <a:solidFill>
                  <a:srgbClr val="00308E"/>
                </a:solidFill>
                <a:latin typeface="Times   New Roman"/>
                <a:ea typeface="Times   New Roman"/>
                <a:cs typeface="Times   New Roman"/>
                <a:sym typeface="Times   New Roman"/>
              </a:rPr>
              <a:t>Young’s Modulus of the surfaces for the GC and Ti64 samples for the different preparation methods</a:t>
            </a:r>
            <a:endParaRPr sz="1600" i="1" dirty="0">
              <a:solidFill>
                <a:srgbClr val="0030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1"/>
          <p:cNvSpPr txBox="1">
            <a:spLocks noGrp="1"/>
          </p:cNvSpPr>
          <p:nvPr>
            <p:ph type="title"/>
          </p:nvPr>
        </p:nvSpPr>
        <p:spPr>
          <a:xfrm>
            <a:off x="1326356" y="0"/>
            <a:ext cx="6491288" cy="105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Atomic Force Microscopy</a:t>
            </a:r>
            <a:endParaRPr/>
          </a:p>
        </p:txBody>
      </p:sp>
      <p:pic>
        <p:nvPicPr>
          <p:cNvPr id="216" name="Google Shape;216;p11" descr="Biomaterials &amp; medical device research - Top 5 Senso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771" y="116632"/>
            <a:ext cx="1430799" cy="126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/>
          <p:cNvPicPr preferRelativeResize="0"/>
          <p:nvPr/>
        </p:nvPicPr>
        <p:blipFill rotWithShape="1">
          <a:blip r:embed="rId4">
            <a:alphaModFix/>
          </a:blip>
          <a:srcRect t="55565"/>
          <a:stretch/>
        </p:blipFill>
        <p:spPr>
          <a:xfrm>
            <a:off x="440900" y="2151128"/>
            <a:ext cx="8147675" cy="23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1"/>
          <p:cNvSpPr txBox="1"/>
          <p:nvPr/>
        </p:nvSpPr>
        <p:spPr>
          <a:xfrm>
            <a:off x="2065735" y="4650987"/>
            <a:ext cx="8147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Times   New Roman"/>
              <a:buNone/>
            </a:pPr>
            <a:r>
              <a:rPr lang="en-US" sz="1600" i="1">
                <a:solidFill>
                  <a:srgbClr val="00308E"/>
                </a:solidFill>
                <a:latin typeface="Times   New Roman"/>
                <a:ea typeface="Times   New Roman"/>
                <a:cs typeface="Times   New Roman"/>
                <a:sym typeface="Times   New Roman"/>
              </a:rPr>
              <a:t>Young’s Modulus of cortical bone: 17 - 25 GPa</a:t>
            </a:r>
            <a:endParaRPr sz="1600" i="1">
              <a:solidFill>
                <a:srgbClr val="00308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6BCEC-1298-7F94-F9EC-1D66E9406F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5" name="Google Shape;216;p11" descr="Biomaterials &amp; medical device research - Top 5 Sensors">
            <a:extLst>
              <a:ext uri="{FF2B5EF4-FFF2-40B4-BE49-F238E27FC236}">
                <a16:creationId xmlns:a16="http://schemas.microsoft.com/office/drawing/2014/main" id="{63686B5B-575F-4DA3-0EC9-0CF8D0757B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5771" y="116632"/>
            <a:ext cx="1430799" cy="12653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5;p11">
            <a:extLst>
              <a:ext uri="{FF2B5EF4-FFF2-40B4-BE49-F238E27FC236}">
                <a16:creationId xmlns:a16="http://schemas.microsoft.com/office/drawing/2014/main" id="{56D44C5E-56E0-BEEE-F2CC-C4F682C458C1}"/>
              </a:ext>
            </a:extLst>
          </p:cNvPr>
          <p:cNvSpPr txBox="1">
            <a:spLocks/>
          </p:cNvSpPr>
          <p:nvPr/>
        </p:nvSpPr>
        <p:spPr>
          <a:xfrm>
            <a:off x="1326356" y="0"/>
            <a:ext cx="6491288" cy="105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1" i="0" u="none" strike="noStrike" cap="none">
                <a:solidFill>
                  <a:srgbClr val="0030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latin typeface="Times New Roman"/>
                <a:ea typeface="Times New Roman"/>
                <a:cs typeface="Times New Roman"/>
                <a:sym typeface="Times New Roman"/>
              </a:rPr>
              <a:t>Micro CT Imaging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B2D53E-6A49-33BF-493C-5149EE2D8AF5}"/>
              </a:ext>
            </a:extLst>
          </p:cNvPr>
          <p:cNvGrpSpPr/>
          <p:nvPr/>
        </p:nvGrpSpPr>
        <p:grpSpPr>
          <a:xfrm>
            <a:off x="127430" y="871218"/>
            <a:ext cx="4552951" cy="5986782"/>
            <a:chOff x="0" y="0"/>
            <a:chExt cx="4553248" cy="59873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92B18A-60E3-FEE9-F367-F91C5CB78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36" t="10264" r="26453"/>
            <a:stretch/>
          </p:blipFill>
          <p:spPr bwMode="auto">
            <a:xfrm>
              <a:off x="2332653" y="0"/>
              <a:ext cx="2220595" cy="3166745"/>
            </a:xfrm>
            <a:prstGeom prst="round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A9B5AB-E66C-D49B-EBF1-145895E4EC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0" t="5169" r="27922" b="-233"/>
            <a:stretch/>
          </p:blipFill>
          <p:spPr bwMode="auto">
            <a:xfrm>
              <a:off x="0" y="0"/>
              <a:ext cx="2284730" cy="3171825"/>
            </a:xfrm>
            <a:prstGeom prst="round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B57214-E59A-5185-2C96-4D987799B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1" t="8470" r="28298"/>
            <a:stretch/>
          </p:blipFill>
          <p:spPr bwMode="auto">
            <a:xfrm>
              <a:off x="1250302" y="3172408"/>
              <a:ext cx="2009140" cy="2814955"/>
            </a:xfrm>
            <a:prstGeom prst="round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 Box 1">
              <a:extLst>
                <a:ext uri="{FF2B5EF4-FFF2-40B4-BE49-F238E27FC236}">
                  <a16:creationId xmlns:a16="http://schemas.microsoft.com/office/drawing/2014/main" id="{DE69D3AE-538E-1197-BB61-AE7A7BC7096C}"/>
                </a:ext>
              </a:extLst>
            </p:cNvPr>
            <p:cNvSpPr txBox="1"/>
            <p:nvPr/>
          </p:nvSpPr>
          <p:spPr>
            <a:xfrm>
              <a:off x="111967" y="55984"/>
              <a:ext cx="362738" cy="29472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(a)</a:t>
              </a:r>
              <a:endParaRPr lang="en-ZA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">
              <a:extLst>
                <a:ext uri="{FF2B5EF4-FFF2-40B4-BE49-F238E27FC236}">
                  <a16:creationId xmlns:a16="http://schemas.microsoft.com/office/drawing/2014/main" id="{2D3C12A8-1C5B-0069-E6D4-37081D96B17A}"/>
                </a:ext>
              </a:extLst>
            </p:cNvPr>
            <p:cNvSpPr txBox="1"/>
            <p:nvPr/>
          </p:nvSpPr>
          <p:spPr>
            <a:xfrm>
              <a:off x="2351314" y="130629"/>
              <a:ext cx="362738" cy="29472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(b)</a:t>
              </a:r>
              <a:endParaRPr lang="en-ZA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">
              <a:extLst>
                <a:ext uri="{FF2B5EF4-FFF2-40B4-BE49-F238E27FC236}">
                  <a16:creationId xmlns:a16="http://schemas.microsoft.com/office/drawing/2014/main" id="{912C9E79-21BF-D631-8373-3E9043BDD8FE}"/>
                </a:ext>
              </a:extLst>
            </p:cNvPr>
            <p:cNvSpPr txBox="1"/>
            <p:nvPr/>
          </p:nvSpPr>
          <p:spPr>
            <a:xfrm>
              <a:off x="1343608" y="3247053"/>
              <a:ext cx="362738" cy="29472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(c)</a:t>
              </a:r>
              <a:endParaRPr lang="en-ZA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Google Shape;214;p11">
            <a:extLst>
              <a:ext uri="{FF2B5EF4-FFF2-40B4-BE49-F238E27FC236}">
                <a16:creationId xmlns:a16="http://schemas.microsoft.com/office/drawing/2014/main" id="{AB66E17F-262D-A434-439A-C0FF2DEAAD33}"/>
              </a:ext>
            </a:extLst>
          </p:cNvPr>
          <p:cNvSpPr txBox="1"/>
          <p:nvPr/>
        </p:nvSpPr>
        <p:spPr>
          <a:xfrm>
            <a:off x="3813901" y="4697305"/>
            <a:ext cx="520266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Times   New Roman"/>
              <a:buNone/>
            </a:pP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  <a:latin typeface="Times   New Roman"/>
                <a:ea typeface="Times   New Roman"/>
                <a:cs typeface="Times   New Roman"/>
                <a:sym typeface="Times   New Roman"/>
              </a:rPr>
              <a:t>Figure 4 : 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Micro-CT image of the Ti64 surfaces for the different surface preparation methods (a)sandblasted, (b) plasma-etched and (c) polished after immersion</a:t>
            </a:r>
            <a:r>
              <a:rPr lang="en-ZA" sz="200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endParaRPr sz="1600" i="1" dirty="0">
              <a:solidFill>
                <a:schemeClr val="accent6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484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rPr>
              <a:t>13</a:t>
            </a:fld>
            <a:endParaRPr sz="1200" b="1">
              <a:solidFill>
                <a:srgbClr val="005BA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4" name="Google Shape;224;p12"/>
          <p:cNvSpPr txBox="1">
            <a:spLocks noGrp="1"/>
          </p:cNvSpPr>
          <p:nvPr>
            <p:ph type="title"/>
          </p:nvPr>
        </p:nvSpPr>
        <p:spPr>
          <a:xfrm>
            <a:off x="1043608" y="86640"/>
            <a:ext cx="6491288" cy="105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latin typeface="Times New Roman"/>
                <a:ea typeface="Times New Roman"/>
                <a:cs typeface="Times New Roman"/>
                <a:sym typeface="Times New Roman"/>
              </a:rPr>
              <a:t>Conclusion</a:t>
            </a:r>
            <a:endParaRPr/>
          </a:p>
        </p:txBody>
      </p:sp>
      <p:sp>
        <p:nvSpPr>
          <p:cNvPr id="225" name="Google Shape;225;p12"/>
          <p:cNvSpPr txBox="1"/>
          <p:nvPr/>
        </p:nvSpPr>
        <p:spPr>
          <a:xfrm>
            <a:off x="6" y="288213"/>
            <a:ext cx="9053400" cy="678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200"/>
              <a:buFont typeface="Noto Sans Symbols"/>
              <a:buChar char="❑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Visual inspection confirmed that </a:t>
            </a:r>
            <a:r>
              <a:rPr lang="en-US" sz="2200" dirty="0" err="1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biomemotic</a:t>
            </a: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process is a viable technique for biomaterial coating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200"/>
              <a:buFont typeface="Noto Sans Symbols"/>
              <a:buChar char="❑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EDS and XRD revealed that the precipitate layer was apatite (hydroxyapatite).</a:t>
            </a:r>
            <a:endParaRPr dirty="0"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200"/>
              <a:buFont typeface="Noto Sans Symbols"/>
              <a:buChar char="❑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Analysis revealed surface pretreatments significantly impacts the formation and crystallinity of biomimetic apatite coatings.</a:t>
            </a:r>
            <a:endParaRPr dirty="0"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200"/>
              <a:buFont typeface="Noto Sans Symbols"/>
              <a:buChar char="❑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Plasma-etching &amp; sandblasted surfaces showed most effective for biomimetic coating formation.</a:t>
            </a:r>
            <a:endParaRPr sz="22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200"/>
              <a:buFont typeface="Noto Sans Symbols"/>
              <a:buChar char="❑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GC exhibited a Young’s Modulus comparable to that of cortical bone, 17 </a:t>
            </a:r>
            <a:r>
              <a:rPr lang="en-US" sz="2200" dirty="0" err="1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GPa</a:t>
            </a: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with Ti64 is higher.</a:t>
            </a:r>
            <a:endParaRPr dirty="0"/>
          </a:p>
          <a:p>
            <a:pPr marL="457200" marR="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rgbClr val="16165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26" name="Google Shape;226;p12" descr="Biomaterials &amp; medical device research - Top 5 Senso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771" y="116632"/>
            <a:ext cx="1430799" cy="126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d5afb856ea_0_7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rPr>
              <a:t>14</a:t>
            </a:fld>
            <a:endParaRPr sz="1200" b="1">
              <a:solidFill>
                <a:srgbClr val="005BA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g2d5afb856ea_0_7"/>
          <p:cNvSpPr txBox="1">
            <a:spLocks noGrp="1"/>
          </p:cNvSpPr>
          <p:nvPr>
            <p:ph type="title"/>
          </p:nvPr>
        </p:nvSpPr>
        <p:spPr>
          <a:xfrm>
            <a:off x="1043608" y="86640"/>
            <a:ext cx="64914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>
                <a:latin typeface="Times New Roman"/>
                <a:ea typeface="Times New Roman"/>
                <a:cs typeface="Times New Roman"/>
                <a:sym typeface="Times New Roman"/>
              </a:rPr>
              <a:t>Future work</a:t>
            </a:r>
            <a:endParaRPr dirty="0"/>
          </a:p>
        </p:txBody>
      </p:sp>
      <p:sp>
        <p:nvSpPr>
          <p:cNvPr id="233" name="Google Shape;233;g2d5afb856ea_0_7"/>
          <p:cNvSpPr txBox="1"/>
          <p:nvPr/>
        </p:nvSpPr>
        <p:spPr>
          <a:xfrm>
            <a:off x="45300" y="819899"/>
            <a:ext cx="9053400" cy="678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just">
              <a:lnSpc>
                <a:spcPct val="150000"/>
              </a:lnSpc>
              <a:buClr>
                <a:srgbClr val="16165C"/>
              </a:buClr>
              <a:buSzPts val="2200"/>
              <a:buFont typeface="Noto Sans Symbols"/>
              <a:buChar char="❑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Pressure studies at Synchrotron facility (XRD, GIXRD, XRF, XANES and SR-</a:t>
            </a:r>
            <a:r>
              <a:rPr lang="en-US" sz="2200" dirty="0" err="1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microCT</a:t>
            </a: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for: coating microstructure, elemental composition &amp; coating stability.</a:t>
            </a:r>
            <a:endParaRPr sz="22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200"/>
              <a:buFont typeface="Times New Roman"/>
              <a:buChar char="❑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Durability of biomimetic coatings in implant technology.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200"/>
              <a:buFont typeface="Times New Roman"/>
              <a:buChar char="❑"/>
            </a:pPr>
            <a:endParaRPr lang="en-US" sz="22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just">
              <a:lnSpc>
                <a:spcPct val="150000"/>
              </a:lnSpc>
              <a:buClr>
                <a:srgbClr val="16165C"/>
              </a:buClr>
              <a:buSzPts val="2200"/>
              <a:buFont typeface="Times New Roman"/>
              <a:buChar char="❑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Durability of biomimetic coatings in implant technology. </a:t>
            </a:r>
            <a:endParaRPr lang="en-US" sz="22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just">
              <a:lnSpc>
                <a:spcPct val="150000"/>
              </a:lnSpc>
              <a:buClr>
                <a:srgbClr val="16165C"/>
              </a:buClr>
              <a:buSzPts val="2200"/>
              <a:buFont typeface="Times New Roman"/>
              <a:buChar char="❑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Mechanical tests such as adhesion, hardness test etc.</a:t>
            </a: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200"/>
              <a:buFont typeface="Times New Roman"/>
              <a:buChar char="❑"/>
            </a:pPr>
            <a:endParaRPr sz="22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rgbClr val="16165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4" name="Google Shape;234;g2d5afb856ea_0_7" descr="Biomaterials &amp; medical device research - Top 5 Senso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771" y="116632"/>
            <a:ext cx="1430799" cy="126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40" name="Google Shape;24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2605" y="5647059"/>
            <a:ext cx="3422750" cy="121094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 txBox="1">
            <a:spLocks noGrp="1"/>
          </p:cNvSpPr>
          <p:nvPr>
            <p:ph type="title"/>
          </p:nvPr>
        </p:nvSpPr>
        <p:spPr>
          <a:xfrm>
            <a:off x="1678336" y="116632"/>
            <a:ext cx="6491288" cy="105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Acknowledgements</a:t>
            </a:r>
            <a:endParaRPr/>
          </a:p>
        </p:txBody>
      </p:sp>
      <p:sp>
        <p:nvSpPr>
          <p:cNvPr id="242" name="Google Shape;242;p13"/>
          <p:cNvSpPr txBox="1"/>
          <p:nvPr/>
        </p:nvSpPr>
        <p:spPr>
          <a:xfrm>
            <a:off x="371126" y="1437845"/>
            <a:ext cx="8497888" cy="461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 T.T. Thabethe</a:t>
            </a:r>
            <a:endParaRPr sz="240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 T.P. Ntsoane</a:t>
            </a:r>
            <a:endParaRPr sz="240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 J.B. Malherbe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 C. Theron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Physics Department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Friends 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FAMILY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M"/>
              <a:buNone/>
            </a:pPr>
            <a:endParaRPr sz="180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3" name="Google Shape;243;p13" descr="Biomaterials &amp; medical device research - Top 5 Senso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5771" y="116632"/>
            <a:ext cx="1430799" cy="126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 descr="C:\Documents and Settings\stephan\My Documents\Projects\13777_UP_Corp_PPT\Graphix\Back_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4775"/>
            <a:ext cx="9144000" cy="69627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323850" y="228600"/>
            <a:ext cx="84963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16165C"/>
                </a:solidFill>
                <a:latin typeface="Georgia"/>
                <a:ea typeface="Georgia"/>
                <a:cs typeface="Georgia"/>
                <a:sym typeface="Georgia"/>
              </a:rPr>
              <a:t>Outline</a:t>
            </a:r>
            <a:endParaRPr sz="4000" b="1" i="0" u="none" strike="noStrike" cap="none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304800" y="1030697"/>
            <a:ext cx="8497800" cy="52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3400"/>
              <a:buFont typeface="Noto Sans Symbols"/>
              <a:buChar char="❖"/>
            </a:pPr>
            <a:r>
              <a:rPr lang="en-US" sz="3400" b="0" i="0" u="none" strike="noStrike" cap="none">
                <a:solidFill>
                  <a:srgbClr val="16165C"/>
                </a:solidFill>
                <a:latin typeface="Georgia"/>
                <a:ea typeface="Georgia"/>
                <a:cs typeface="Georgia"/>
                <a:sym typeface="Georgia"/>
              </a:rPr>
              <a:t>Introduction &amp; Background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3400"/>
              <a:buFont typeface="Noto Sans Symbols"/>
              <a:buChar char="❖"/>
            </a:pPr>
            <a:r>
              <a:rPr lang="en-US" sz="3400" b="0" i="0" u="none" strike="noStrike" cap="none">
                <a:solidFill>
                  <a:srgbClr val="16165C"/>
                </a:solidFill>
                <a:latin typeface="Georgia"/>
                <a:ea typeface="Georgia"/>
                <a:cs typeface="Georgia"/>
                <a:sym typeface="Georgia"/>
              </a:rPr>
              <a:t>Experimental Procedure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3400"/>
              <a:buFont typeface="Noto Sans Symbols"/>
              <a:buChar char="❖"/>
            </a:pPr>
            <a:r>
              <a:rPr lang="en-US" sz="3400" b="0" i="0" u="none" strike="noStrike" cap="none">
                <a:solidFill>
                  <a:srgbClr val="16165C"/>
                </a:solidFill>
                <a:latin typeface="Georgia"/>
                <a:ea typeface="Georgia"/>
                <a:cs typeface="Georgia"/>
                <a:sym typeface="Georgia"/>
              </a:rPr>
              <a:t>Results &amp; Discussion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3400"/>
              <a:buFont typeface="Noto Sans Symbols"/>
              <a:buChar char="❖"/>
            </a:pPr>
            <a:r>
              <a:rPr lang="en-US" sz="3400" b="0" i="0" u="none" strike="noStrike" cap="none">
                <a:solidFill>
                  <a:srgbClr val="16165C"/>
                </a:solidFill>
                <a:latin typeface="Georgia"/>
                <a:ea typeface="Georgia"/>
                <a:cs typeface="Georgia"/>
                <a:sym typeface="Georgia"/>
              </a:rPr>
              <a:t>Conclusion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3400"/>
              <a:buFont typeface="Noto Sans Symbols"/>
              <a:buChar char="❖"/>
            </a:pPr>
            <a:r>
              <a:rPr lang="en-US" sz="3400" b="0" i="0" u="none" strike="noStrike" cap="none">
                <a:solidFill>
                  <a:srgbClr val="16165C"/>
                </a:solidFill>
                <a:latin typeface="Georgia"/>
                <a:ea typeface="Georgia"/>
                <a:cs typeface="Georgia"/>
                <a:sym typeface="Georgia"/>
              </a:rPr>
              <a:t>Acknowledgements</a:t>
            </a:r>
            <a:endParaRPr/>
          </a:p>
          <a:p>
            <a:pPr marL="285750" marR="0" lvl="0" indent="-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EM"/>
              <a:buNone/>
            </a:pPr>
            <a:endParaRPr sz="4400" b="0" i="0" u="none" strike="noStrike" cap="none">
              <a:solidFill>
                <a:srgbClr val="16165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M"/>
              <a:buNone/>
            </a:pPr>
            <a:endParaRPr sz="1800" b="0" i="0" u="none" strike="noStrike" cap="none">
              <a:solidFill>
                <a:srgbClr val="16165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M"/>
              <a:buNone/>
            </a:pPr>
            <a:endParaRPr sz="1800" b="0" i="0" u="none" strike="noStrike" cap="none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p2" descr="Biomaterials &amp; medical device research - Top 5 Senso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3814" y="3448"/>
            <a:ext cx="1430799" cy="126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 descr="C:\Documents and Settings\stephan\My Documents\Projects\13777_UP_Corp_PPT\Graphix\Back_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7384"/>
            <a:ext cx="9144000" cy="696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5BAB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1" i="0" u="none" strike="noStrike" cap="none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rPr>
              <a:t>3</a:t>
            </a:fld>
            <a:endParaRPr sz="1200" b="1" i="0" u="none" strike="noStrike" cap="none">
              <a:solidFill>
                <a:srgbClr val="005BA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2667000" y="1371600"/>
            <a:ext cx="4038600" cy="67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UNIVERSITY OF PRETORIA</a:t>
            </a:r>
            <a:endParaRPr/>
          </a:p>
          <a:p>
            <a:pPr marL="0" marR="0" lvl="0" indent="0" algn="r" rtl="0">
              <a:spcBef>
                <a:spcPts val="750"/>
              </a:spcBef>
              <a:spcAft>
                <a:spcPts val="0"/>
              </a:spcAft>
              <a:buClr>
                <a:srgbClr val="00308E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1789113" y="4379913"/>
            <a:ext cx="3500437" cy="857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19092" y="1194806"/>
            <a:ext cx="8905816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100"/>
              <a:buFont typeface="Noto Sans Symbols"/>
              <a:buChar char="❖"/>
            </a:pPr>
            <a:r>
              <a:rPr lang="en-US" sz="2100" b="0" i="0" u="none" strike="noStrike" cap="none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Biomaterials are evolving with the need for biomedical devices to enhance the interaction between synthetic materials and biological systems on the rise.</a:t>
            </a:r>
            <a:endParaRPr dirty="0"/>
          </a:p>
          <a:p>
            <a:pPr marL="342900" lvl="0" indent="-342900" algn="just">
              <a:lnSpc>
                <a:spcPct val="150000"/>
              </a:lnSpc>
              <a:buClr>
                <a:srgbClr val="16165C"/>
              </a:buClr>
              <a:buSzPts val="2100"/>
              <a:buFont typeface="Noto Sans Symbols"/>
              <a:buChar char="❖"/>
            </a:pPr>
            <a:r>
              <a:rPr lang="en-US" sz="21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Biomaterial coatings produced via thermal spray, immersed in simulated body fluid, revealed the formation precipitate layer on the coating surface.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100"/>
              <a:buFont typeface="Noto Sans Symbols"/>
              <a:buChar char="❖"/>
            </a:pPr>
            <a:r>
              <a:rPr lang="en-US" sz="2100" b="0" i="0" u="none" strike="noStrike" cap="none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Biomimetic coatings replicate the intricate mechanisms and superior properties observed in biological systems.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100"/>
              <a:buFont typeface="Noto Sans Symbols"/>
              <a:buChar char="❖"/>
            </a:pPr>
            <a:r>
              <a:rPr lang="en-US" sz="2100" b="0" i="0" u="none" strike="noStrike" cap="none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Glassy carbon (GC): Excellent biocompatibility, unique mechanical properties, chemical resistance (Fischer &amp; </a:t>
            </a:r>
            <a:r>
              <a:rPr lang="en-US" sz="2100" b="0" i="0" u="none" strike="noStrike" cap="none" dirty="0" err="1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Scholz</a:t>
            </a:r>
            <a:r>
              <a:rPr lang="en-US" sz="2100" b="0" i="0" u="none" strike="noStrike" cap="none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1999).</a:t>
            </a:r>
            <a:endParaRPr sz="2100" b="0" i="0" u="none" strike="noStrike" cap="none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100"/>
              <a:buFont typeface="Noto Sans Symbols"/>
              <a:buChar char="❖"/>
            </a:pPr>
            <a:r>
              <a:rPr lang="en-US" sz="2100" b="0" i="0" u="none" strike="noStrike" cap="none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Ti-6Al-4V (Ti64): High strength, low density and superior corrosion resistance (</a:t>
            </a:r>
            <a:r>
              <a:rPr lang="en-US" sz="2100" b="0" i="0" u="none" strike="noStrike" cap="none" dirty="0" err="1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Geetha</a:t>
            </a:r>
            <a:r>
              <a:rPr lang="en-US" sz="2100" b="0" i="0" u="none" strike="noStrike" cap="none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al., 2009).</a:t>
            </a:r>
            <a:endParaRPr sz="2100" b="0" i="0" u="none" strike="noStrike" cap="none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M"/>
              <a:buNone/>
            </a:pPr>
            <a:endParaRPr sz="1800" b="0" i="0" u="none" strike="noStrike" cap="none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1042431" y="-92250"/>
            <a:ext cx="64914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308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 &amp; Background</a:t>
            </a:r>
            <a:endParaRPr dirty="0"/>
          </a:p>
        </p:txBody>
      </p:sp>
      <p:pic>
        <p:nvPicPr>
          <p:cNvPr id="110" name="Google Shape;110;p3" descr="Biomaterials &amp; medical device research - Top 5 Senso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3814" y="3448"/>
            <a:ext cx="1430799" cy="126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2267744" y="5986484"/>
            <a:ext cx="6876256" cy="122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Fischer, J., &amp; Scholz, F. (1999). </a:t>
            </a:r>
            <a:r>
              <a:rPr lang="en-US" sz="1100" b="0" i="1" u="none" strike="noStrike" cap="none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J. Electroanal. Chem.</a:t>
            </a:r>
            <a:r>
              <a:rPr lang="en-US" sz="1100" b="0" i="0" u="none" strike="noStrike" cap="none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465(1), 157-163.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Geetha, M., Singh, A. K., Asokamani, R., &amp; Gogia, A. K. (2009). </a:t>
            </a:r>
            <a:r>
              <a:rPr lang="en-US" sz="1100" b="0" i="1" u="none" strike="noStrike" cap="none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Ti-6Al-4V alloy for biomedical implants</a:t>
            </a:r>
            <a:r>
              <a:rPr lang="en-US" sz="1100" b="0" i="0" u="none" strike="noStrike" cap="none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Journal of the Mechanical Behavior of Biomedical Materials, 1(4), 316-332.</a:t>
            </a:r>
            <a:endParaRPr sz="1100" b="0" i="0" u="none" strike="noStrike" cap="none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17" name="Google Shape;117;p4"/>
          <p:cNvSpPr txBox="1"/>
          <p:nvPr/>
        </p:nvSpPr>
        <p:spPr>
          <a:xfrm>
            <a:off x="1043608" y="68402"/>
            <a:ext cx="6491288" cy="105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600" b="1" dirty="0">
                <a:solidFill>
                  <a:srgbClr val="00308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 &amp; Background contd.</a:t>
            </a:r>
            <a:endParaRPr dirty="0"/>
          </a:p>
        </p:txBody>
      </p:sp>
      <p:sp>
        <p:nvSpPr>
          <p:cNvPr id="118" name="Google Shape;118;p4"/>
          <p:cNvSpPr txBox="1"/>
          <p:nvPr/>
        </p:nvSpPr>
        <p:spPr>
          <a:xfrm>
            <a:off x="0" y="1202725"/>
            <a:ext cx="8966100" cy="549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200"/>
              <a:buFont typeface="Noto Sans Symbols"/>
              <a:buChar char="❖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Surface preparation is a critical factor influencing the performance of biomimetic coatings.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165C"/>
              </a:buClr>
              <a:buSzPts val="2200"/>
              <a:buFont typeface="Noto Sans Symbols"/>
              <a:buChar char="❖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Surface characteristics of the substrates such as roughness, chemical composition, and microstructure affect adhesion, durability and bioactivity of the coatings.</a:t>
            </a:r>
            <a:endParaRPr dirty="0"/>
          </a:p>
          <a:p>
            <a:pPr marL="342900" lvl="0" indent="-342900" algn="just">
              <a:lnSpc>
                <a:spcPct val="150000"/>
              </a:lnSpc>
              <a:buClr>
                <a:srgbClr val="16165C"/>
              </a:buClr>
              <a:buSzPts val="2200"/>
              <a:buFont typeface="Noto Sans Symbols"/>
              <a:buChar char="❖"/>
            </a:pPr>
            <a:r>
              <a:rPr lang="en-US" sz="2200" dirty="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aim of this study is: (1) to study the apatite layer previously observed on thermal sprayed coatings (2) to investigate the viability of biomimetic processes as a coating technical for biomaterial coating and (3) to examine the effects of different surface treatments on pure GC and Ti64 substrates.</a:t>
            </a:r>
            <a:endParaRPr sz="18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rgbClr val="1616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" name="Google Shape;119;p4" descr="Biomaterials &amp; medical device research - Top 5 Senso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5224" y="96426"/>
            <a:ext cx="1430799" cy="126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5BAB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rPr>
              <a:t>5</a:t>
            </a:fld>
            <a:endParaRPr sz="1200" b="1">
              <a:solidFill>
                <a:srgbClr val="005BA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5" name="Google Shape;125;p5" descr="C:\Documents and Settings\stephan\My Documents\Projects\13777_UP_Corp_PPT\Graphix\Back_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825500" y="-157163"/>
            <a:ext cx="6491288" cy="105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Experimental procedure </a:t>
            </a:r>
            <a:endParaRPr/>
          </a:p>
        </p:txBody>
      </p:sp>
      <p:sp>
        <p:nvSpPr>
          <p:cNvPr id="127" name="Google Shape;127;p5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8" name="Google Shape;128;p5" descr="UPLan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625" y="6072188"/>
            <a:ext cx="1928813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25426" y="593747"/>
            <a:ext cx="4140200" cy="128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imes New Roman"/>
              <a:buNone/>
            </a:pPr>
            <a:r>
              <a:rPr lang="en-US" sz="1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Substrate material: 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❑"/>
            </a:pPr>
            <a:r>
              <a:rPr lang="en-US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Ti-6Al-4V &amp; Glassy Carbon (GC)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imes New Roman"/>
              <a:buNone/>
            </a:pPr>
            <a:r>
              <a:rPr lang="en-US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228203" y="1742413"/>
            <a:ext cx="3727450" cy="253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imes New Roman"/>
              <a:buNone/>
            </a:pPr>
            <a:r>
              <a:rPr lang="en-US" sz="1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Substrate </a:t>
            </a:r>
            <a:r>
              <a:rPr lang="en-US" sz="1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Surface treatment:</a:t>
            </a:r>
            <a:endParaRPr dirty="0"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❑"/>
            </a:pPr>
            <a:r>
              <a:rPr lang="en-US" sz="1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Sandblasting - Ti64</a:t>
            </a:r>
            <a:endParaRPr dirty="0"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❑"/>
            </a:pPr>
            <a:r>
              <a:rPr lang="en-US" sz="1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Plasma Etching - Ti64 &amp; GC</a:t>
            </a:r>
            <a:endParaRPr dirty="0"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❑"/>
            </a:pPr>
            <a:r>
              <a:rPr lang="en-US" sz="1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Polishing - Ti64 &amp; GC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Times New Roman"/>
              <a:buNone/>
            </a:pPr>
            <a:r>
              <a:rPr lang="en-US" sz="1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08E"/>
              </a:buClr>
              <a:buSzPts val="2400"/>
              <a:buFont typeface="Arial"/>
              <a:buNone/>
            </a:pPr>
            <a:endParaRPr sz="24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223799" y="3496998"/>
            <a:ext cx="5578548" cy="3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1919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Incubation in Simulated Bodily Fluid (SBF):</a:t>
            </a:r>
            <a:endParaRPr dirty="0"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966"/>
              </a:buClr>
              <a:buSzPts val="1800"/>
              <a:buFont typeface="Noto Sans Symbols"/>
              <a:buChar char="❖"/>
            </a:pPr>
            <a:r>
              <a:rPr lang="en-US" sz="1800" dirty="0">
                <a:solidFill>
                  <a:srgbClr val="1919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Chemical salts for SBF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966"/>
              </a:buClr>
              <a:buSzPts val="1800"/>
              <a:buFont typeface="Noto Sans Symbols"/>
              <a:buChar char="❖"/>
            </a:pPr>
            <a:r>
              <a:rPr lang="en-US" sz="1800" dirty="0">
                <a:solidFill>
                  <a:srgbClr val="1919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Incubation time:  56 days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919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800" b="1" dirty="0">
                <a:solidFill>
                  <a:srgbClr val="1919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Analysis techniques: </a:t>
            </a:r>
            <a:endParaRPr dirty="0"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966"/>
              </a:buClr>
              <a:buSzPts val="1800"/>
              <a:buFont typeface="Noto Sans Symbols"/>
              <a:buChar char="❖"/>
            </a:pPr>
            <a:r>
              <a:rPr lang="en-US" sz="1800" dirty="0">
                <a:solidFill>
                  <a:srgbClr val="1919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Scanning Electron Microscopy, Energy Dispersive X-ray Spectroscopy, Atomic Force Microscopy and X-ray Diffraction &amp; Micro-CT Imaging.</a:t>
            </a:r>
            <a:endParaRPr sz="1800" b="1" dirty="0">
              <a:solidFill>
                <a:srgbClr val="1919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2" name="Google Shape;132;p5" descr="Biomaterials &amp; medical device research - Top 5 Sensor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5771" y="116632"/>
            <a:ext cx="1430799" cy="126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6">
            <a:alphaModFix/>
          </a:blip>
          <a:srcRect l="22933" r="1796" b="30236"/>
          <a:stretch/>
        </p:blipFill>
        <p:spPr>
          <a:xfrm>
            <a:off x="6180922" y="696088"/>
            <a:ext cx="2880320" cy="200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7">
            <a:alphaModFix/>
          </a:blip>
          <a:srcRect l="7383" t="21067"/>
          <a:stretch/>
        </p:blipFill>
        <p:spPr>
          <a:xfrm>
            <a:off x="6032774" y="4872686"/>
            <a:ext cx="3105994" cy="1985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8">
            <a:alphaModFix/>
          </a:blip>
          <a:srcRect l="52042" t="56441" r="14685"/>
          <a:stretch/>
        </p:blipFill>
        <p:spPr>
          <a:xfrm>
            <a:off x="6811198" y="2982473"/>
            <a:ext cx="1639344" cy="16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5BAB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rPr>
              <a:t>6</a:t>
            </a:fld>
            <a:endParaRPr sz="1200" b="1">
              <a:solidFill>
                <a:srgbClr val="005BA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1" name="Google Shape;141;p6" descr="C:\Documents and Settings\stephan\My Documents\Projects\13777_UP_Corp_PPT\Graphix\Back_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>
            <a:spLocks noGrp="1"/>
          </p:cNvSpPr>
          <p:nvPr>
            <p:ph type="title"/>
          </p:nvPr>
        </p:nvSpPr>
        <p:spPr>
          <a:xfrm>
            <a:off x="1419225" y="2457450"/>
            <a:ext cx="655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latin typeface="Times New Roman"/>
                <a:ea typeface="Times New Roman"/>
                <a:cs typeface="Times New Roman"/>
                <a:sym typeface="Times New Roman"/>
              </a:rPr>
              <a:t>Results and Discussion</a:t>
            </a:r>
            <a:endParaRPr/>
          </a:p>
        </p:txBody>
      </p:sp>
      <p:sp>
        <p:nvSpPr>
          <p:cNvPr id="143" name="Google Shape;143;p6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4" name="Google Shape;144;p6" descr="UPLan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625" y="6072188"/>
            <a:ext cx="1928813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 descr="Biomaterials &amp; medical device research - Top 5 Sensor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5771" y="116632"/>
            <a:ext cx="1430799" cy="126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7" descr="Biomaterials &amp; medical device research - Top 5 Senso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771" y="116632"/>
            <a:ext cx="1430799" cy="126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5BAB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rPr>
              <a:t>7</a:t>
            </a:fld>
            <a:endParaRPr sz="1200" b="1">
              <a:solidFill>
                <a:srgbClr val="005BA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428625" y="6000750"/>
            <a:ext cx="2143125" cy="714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3" name="Google Shape;153;p7" descr="UPLan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463" y="6224588"/>
            <a:ext cx="1928812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/>
        </p:nvSpPr>
        <p:spPr>
          <a:xfrm>
            <a:off x="265922" y="5259751"/>
            <a:ext cx="8313737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Times New Roman"/>
              <a:buNone/>
            </a:pPr>
            <a:r>
              <a:rPr lang="en-US" sz="1600" b="1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1: </a:t>
            </a:r>
            <a:r>
              <a:rPr lang="en-US" sz="16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 images of Glassy Carbon surfaces for the different surface preparation methods</a:t>
            </a:r>
            <a:br>
              <a:rPr lang="en-US" sz="16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6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(a) plasma-etched, (b) polished.</a:t>
            </a:r>
            <a:endParaRPr sz="1600" i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5" name="Google Shape;155;p7"/>
          <p:cNvGrpSpPr/>
          <p:nvPr/>
        </p:nvGrpSpPr>
        <p:grpSpPr>
          <a:xfrm>
            <a:off x="701372" y="1702729"/>
            <a:ext cx="7497763" cy="3445103"/>
            <a:chOff x="701372" y="1702729"/>
            <a:chExt cx="7497763" cy="3445103"/>
          </a:xfrm>
        </p:grpSpPr>
        <p:grpSp>
          <p:nvGrpSpPr>
            <p:cNvPr id="156" name="Google Shape;156;p7"/>
            <p:cNvGrpSpPr/>
            <p:nvPr/>
          </p:nvGrpSpPr>
          <p:grpSpPr>
            <a:xfrm>
              <a:off x="701373" y="1702729"/>
              <a:ext cx="7497762" cy="3424238"/>
              <a:chOff x="0" y="0"/>
              <a:chExt cx="8846457" cy="3033395"/>
            </a:xfrm>
          </p:grpSpPr>
          <p:pic>
            <p:nvPicPr>
              <p:cNvPr id="157" name="Google Shape;157;p7"/>
              <p:cNvPicPr preferRelativeResize="0"/>
              <p:nvPr/>
            </p:nvPicPr>
            <p:blipFill rotWithShape="1">
              <a:blip r:embed="rId5">
                <a:alphaModFix/>
              </a:blip>
              <a:srcRect b="8014"/>
              <a:stretch/>
            </p:blipFill>
            <p:spPr>
              <a:xfrm>
                <a:off x="0" y="0"/>
                <a:ext cx="4396105" cy="30333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7"/>
              <p:cNvPicPr preferRelativeResize="0"/>
              <p:nvPr/>
            </p:nvPicPr>
            <p:blipFill rotWithShape="1">
              <a:blip r:embed="rId6">
                <a:alphaModFix/>
              </a:blip>
              <a:srcRect b="9372"/>
              <a:stretch/>
            </p:blipFill>
            <p:spPr>
              <a:xfrm>
                <a:off x="4426857" y="0"/>
                <a:ext cx="4419600" cy="30041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9" name="Google Shape;159;p7"/>
              <p:cNvSpPr txBox="1"/>
              <p:nvPr/>
            </p:nvSpPr>
            <p:spPr>
              <a:xfrm>
                <a:off x="0" y="0"/>
                <a:ext cx="1653910" cy="1843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>
                    <a:solidFill>
                      <a:srgbClr val="FFFFFF"/>
                    </a:solidFill>
                    <a:latin typeface="Times"/>
                    <a:ea typeface="Times"/>
                    <a:cs typeface="Times"/>
                    <a:sym typeface="Times"/>
                  </a:rPr>
                  <a:t>(a)</a:t>
                </a: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7"/>
              <p:cNvSpPr txBox="1"/>
              <p:nvPr/>
            </p:nvSpPr>
            <p:spPr>
              <a:xfrm>
                <a:off x="4426038" y="0"/>
                <a:ext cx="2047254" cy="16256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>
                    <a:solidFill>
                      <a:srgbClr val="FFFFFF"/>
                    </a:solidFill>
                    <a:latin typeface="Times"/>
                    <a:ea typeface="Times"/>
                    <a:cs typeface="Times"/>
                    <a:sym typeface="Times"/>
                  </a:rPr>
                  <a:t>(b)</a:t>
                </a: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61" name="Google Shape;16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452635" y="4804502"/>
              <a:ext cx="603250" cy="29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1372" y="4849382"/>
              <a:ext cx="603250" cy="298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" name="Google Shape;163;p7"/>
          <p:cNvSpPr txBox="1">
            <a:spLocks noGrp="1"/>
          </p:cNvSpPr>
          <p:nvPr>
            <p:ph type="title"/>
          </p:nvPr>
        </p:nvSpPr>
        <p:spPr>
          <a:xfrm>
            <a:off x="1002997" y="222237"/>
            <a:ext cx="6491288" cy="105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Scanning Electron Microscopy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8" descr="Biomaterials &amp; medical device research - Top 5 Senso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771" y="116632"/>
            <a:ext cx="1430799" cy="126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rPr>
              <a:t>8</a:t>
            </a:fld>
            <a:endParaRPr sz="1200" b="1">
              <a:solidFill>
                <a:srgbClr val="005BA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4477927" y="3149585"/>
            <a:ext cx="4389438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Times New Roman"/>
              <a:buNone/>
            </a:pPr>
            <a:r>
              <a:rPr lang="en-US" sz="1600" b="1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2: </a:t>
            </a:r>
            <a:r>
              <a:rPr lang="en-US" sz="16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 images of Ti64 surfaces for the different surface preparation methods</a:t>
            </a:r>
            <a:br>
              <a:rPr lang="en-US" sz="16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6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(c) plasma-etched, (d) polished and (e) sandblasted</a:t>
            </a:r>
            <a:endParaRPr sz="1600" i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1" name="Google Shape;171;p8"/>
          <p:cNvGrpSpPr/>
          <p:nvPr/>
        </p:nvGrpSpPr>
        <p:grpSpPr>
          <a:xfrm>
            <a:off x="323850" y="115888"/>
            <a:ext cx="8250238" cy="5834062"/>
            <a:chOff x="323850" y="115888"/>
            <a:chExt cx="8250238" cy="5834062"/>
          </a:xfrm>
        </p:grpSpPr>
        <p:grpSp>
          <p:nvGrpSpPr>
            <p:cNvPr id="172" name="Google Shape;172;p8"/>
            <p:cNvGrpSpPr/>
            <p:nvPr/>
          </p:nvGrpSpPr>
          <p:grpSpPr>
            <a:xfrm>
              <a:off x="323850" y="115888"/>
              <a:ext cx="8250238" cy="5834062"/>
              <a:chOff x="0" y="0"/>
              <a:chExt cx="8128091" cy="5451838"/>
            </a:xfrm>
          </p:grpSpPr>
          <p:pic>
            <p:nvPicPr>
              <p:cNvPr id="173" name="Google Shape;173;p8"/>
              <p:cNvPicPr preferRelativeResize="0"/>
              <p:nvPr/>
            </p:nvPicPr>
            <p:blipFill rotWithShape="1">
              <a:blip r:embed="rId4">
                <a:alphaModFix/>
              </a:blip>
              <a:srcRect b="11271"/>
              <a:stretch/>
            </p:blipFill>
            <p:spPr>
              <a:xfrm>
                <a:off x="4151086" y="0"/>
                <a:ext cx="3977005" cy="26466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4" name="Google Shape;174;p8"/>
              <p:cNvPicPr preferRelativeResize="0"/>
              <p:nvPr/>
            </p:nvPicPr>
            <p:blipFill rotWithShape="1">
              <a:blip r:embed="rId5">
                <a:alphaModFix/>
              </a:blip>
              <a:srcRect t="17902" b="8099"/>
              <a:stretch/>
            </p:blipFill>
            <p:spPr>
              <a:xfrm>
                <a:off x="0" y="0"/>
                <a:ext cx="4092575" cy="26466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5" name="Google Shape;175;p8"/>
              <p:cNvPicPr preferRelativeResize="0"/>
              <p:nvPr/>
            </p:nvPicPr>
            <p:blipFill rotWithShape="1">
              <a:blip r:embed="rId6">
                <a:alphaModFix/>
              </a:blip>
              <a:srcRect b="8359"/>
              <a:stretch/>
            </p:blipFill>
            <p:spPr>
              <a:xfrm>
                <a:off x="0" y="2685143"/>
                <a:ext cx="4092575" cy="27666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6" name="Google Shape;176;p8"/>
              <p:cNvSpPr txBox="1"/>
              <p:nvPr/>
            </p:nvSpPr>
            <p:spPr>
              <a:xfrm>
                <a:off x="0" y="0"/>
                <a:ext cx="1407597" cy="667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>
                    <a:solidFill>
                      <a:srgbClr val="FFFFFF"/>
                    </a:solidFill>
                    <a:latin typeface="Times"/>
                    <a:ea typeface="Times"/>
                    <a:cs typeface="Times"/>
                    <a:sym typeface="Times"/>
                  </a:rPr>
                  <a:t>(c)</a:t>
                </a: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8"/>
              <p:cNvSpPr txBox="1"/>
              <p:nvPr/>
            </p:nvSpPr>
            <p:spPr>
              <a:xfrm>
                <a:off x="4150847" y="0"/>
                <a:ext cx="2685383" cy="1088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>
                    <a:solidFill>
                      <a:srgbClr val="FFFFFF"/>
                    </a:solidFill>
                    <a:latin typeface="Times"/>
                    <a:ea typeface="Times"/>
                    <a:cs typeface="Times"/>
                    <a:sym typeface="Times"/>
                  </a:rPr>
                  <a:t>(d)</a:t>
                </a: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8"/>
              <p:cNvSpPr txBox="1"/>
              <p:nvPr/>
            </p:nvSpPr>
            <p:spPr>
              <a:xfrm>
                <a:off x="0" y="2685123"/>
                <a:ext cx="2017556" cy="25975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>
                    <a:solidFill>
                      <a:srgbClr val="FFFFFF"/>
                    </a:solidFill>
                    <a:latin typeface="Times"/>
                    <a:ea typeface="Times"/>
                    <a:cs typeface="Times"/>
                    <a:sym typeface="Times"/>
                  </a:rPr>
                  <a:t>(e)</a:t>
                </a: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9" name="Google Shape;179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3850" y="2636838"/>
              <a:ext cx="603250" cy="29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3850" y="5651500"/>
              <a:ext cx="603250" cy="29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37075" y="2636838"/>
              <a:ext cx="603250" cy="298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" name="Google Shape;182;p8"/>
          <p:cNvSpPr txBox="1"/>
          <p:nvPr/>
        </p:nvSpPr>
        <p:spPr>
          <a:xfrm>
            <a:off x="2371725" y="6471504"/>
            <a:ext cx="6876256" cy="315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Chandran, R., Kumar, S., &amp; Behera, P. (2019). </a:t>
            </a:r>
            <a:r>
              <a:rPr lang="en-US" sz="1100" i="1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J. Mater. Sci. Technol</a:t>
            </a:r>
            <a:r>
              <a:rPr lang="en-US" sz="1100">
                <a:solidFill>
                  <a:srgbClr val="1616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., 35(4), 658-666.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 descr="Biomaterials &amp; medical device research - Top 5 Senso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771" y="116632"/>
            <a:ext cx="1430799" cy="126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828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>
                <a:solidFill>
                  <a:srgbClr val="005BAB"/>
                </a:solidFill>
                <a:latin typeface="Verdana"/>
                <a:ea typeface="Verdana"/>
                <a:cs typeface="Verdana"/>
                <a:sym typeface="Verdana"/>
              </a:rPr>
              <a:t>9</a:t>
            </a:fld>
            <a:endParaRPr sz="1200" b="1">
              <a:solidFill>
                <a:srgbClr val="005BA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9" name="Google Shape;189;p9"/>
          <p:cNvSpPr txBox="1">
            <a:spLocks noGrp="1"/>
          </p:cNvSpPr>
          <p:nvPr>
            <p:ph type="title"/>
          </p:nvPr>
        </p:nvSpPr>
        <p:spPr>
          <a:xfrm>
            <a:off x="-180528" y="108693"/>
            <a:ext cx="7931944" cy="105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Energy Dispersive X-ray Spectroscopy</a:t>
            </a:r>
            <a:endParaRPr/>
          </a:p>
        </p:txBody>
      </p:sp>
      <p:sp>
        <p:nvSpPr>
          <p:cNvPr id="190" name="Google Shape;190;p9"/>
          <p:cNvSpPr txBox="1"/>
          <p:nvPr/>
        </p:nvSpPr>
        <p:spPr>
          <a:xfrm>
            <a:off x="74675" y="995075"/>
            <a:ext cx="7511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Times New Roman"/>
              <a:buNone/>
            </a:pPr>
            <a:r>
              <a:rPr lang="en-US" sz="1500" b="1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1: </a:t>
            </a:r>
            <a:r>
              <a:rPr lang="en-US" sz="1500" i="1">
                <a:solidFill>
                  <a:srgbClr val="00308E"/>
                </a:solidFill>
                <a:latin typeface="Times   New Roman"/>
                <a:ea typeface="Times   New Roman"/>
                <a:cs typeface="Times   New Roman"/>
                <a:sym typeface="Times   New Roman"/>
              </a:rPr>
              <a:t>Elemental composition of the surfaces for the GC and Ti64 samples for the different preparation methods</a:t>
            </a:r>
            <a:endParaRPr sz="1500" i="1">
              <a:solidFill>
                <a:srgbClr val="0030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308E"/>
              </a:buClr>
              <a:buSzPts val="1600"/>
              <a:buFont typeface="Arial"/>
              <a:buNone/>
            </a:pPr>
            <a:endParaRPr sz="1600" i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438" y="1574600"/>
            <a:ext cx="7599025" cy="505479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11019125" y="2185150"/>
            <a:ext cx="91887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308E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pt0000004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780</Words>
  <Application>Microsoft Macintosh PowerPoint</Application>
  <PresentationFormat>On-screen Show (4:3)</PresentationFormat>
  <Paragraphs>101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Georgia</vt:lpstr>
      <vt:lpstr>Noto Sans Symbols</vt:lpstr>
      <vt:lpstr>REM</vt:lpstr>
      <vt:lpstr>Times</vt:lpstr>
      <vt:lpstr>Times   New Roman</vt:lpstr>
      <vt:lpstr>Times New Roman</vt:lpstr>
      <vt:lpstr>Verdana</vt:lpstr>
      <vt:lpstr>Ppt0000004</vt:lpstr>
      <vt:lpstr>PowerPoint Presentation</vt:lpstr>
      <vt:lpstr>PowerPoint Presentation</vt:lpstr>
      <vt:lpstr>PowerPoint Presentation</vt:lpstr>
      <vt:lpstr>PowerPoint Presentation</vt:lpstr>
      <vt:lpstr>Experimental procedure </vt:lpstr>
      <vt:lpstr>Results and Discussion</vt:lpstr>
      <vt:lpstr>Scanning Electron Microscopy</vt:lpstr>
      <vt:lpstr>PowerPoint Presentation</vt:lpstr>
      <vt:lpstr>Energy Dispersive X-ray Spectroscopy</vt:lpstr>
      <vt:lpstr>X-Ray Diffraction</vt:lpstr>
      <vt:lpstr>Atomic Force Microscopy</vt:lpstr>
      <vt:lpstr>PowerPoint Presentation</vt:lpstr>
      <vt:lpstr>Conclusion</vt:lpstr>
      <vt:lpstr>Future work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UP Employee</dc:creator>
  <cp:lastModifiedBy>Miss. U Dockrat</cp:lastModifiedBy>
  <cp:revision>4</cp:revision>
  <dcterms:created xsi:type="dcterms:W3CDTF">2009-11-13T08:42:19Z</dcterms:created>
  <dcterms:modified xsi:type="dcterms:W3CDTF">2024-11-18T07:24:44Z</dcterms:modified>
</cp:coreProperties>
</file>