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0"/>
  </p:notesMasterIdLst>
  <p:handoutMasterIdLst>
    <p:handoutMasterId r:id="rId21"/>
  </p:handoutMasterIdLst>
  <p:sldIdLst>
    <p:sldId id="288" r:id="rId4"/>
    <p:sldId id="285" r:id="rId5"/>
    <p:sldId id="283" r:id="rId6"/>
    <p:sldId id="278" r:id="rId7"/>
    <p:sldId id="292" r:id="rId8"/>
    <p:sldId id="291" r:id="rId9"/>
    <p:sldId id="269" r:id="rId10"/>
    <p:sldId id="270" r:id="rId11"/>
    <p:sldId id="290" r:id="rId12"/>
    <p:sldId id="293" r:id="rId13"/>
    <p:sldId id="289" r:id="rId14"/>
    <p:sldId id="294" r:id="rId15"/>
    <p:sldId id="295" r:id="rId16"/>
    <p:sldId id="465" r:id="rId17"/>
    <p:sldId id="466" r:id="rId18"/>
    <p:sldId id="258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bez tytułu" id="{0C20574E-A44B-44DF-AB33-5636871BBAEE}">
          <p14:sldIdLst>
            <p14:sldId id="288"/>
            <p14:sldId id="285"/>
            <p14:sldId id="283"/>
            <p14:sldId id="278"/>
            <p14:sldId id="292"/>
            <p14:sldId id="291"/>
          </p14:sldIdLst>
        </p14:section>
        <p14:section name="Sekcja bez tytułu" id="{C9317D64-23FE-4A90-9F0E-16DC70A85626}">
          <p14:sldIdLst>
            <p14:sldId id="269"/>
            <p14:sldId id="270"/>
            <p14:sldId id="290"/>
            <p14:sldId id="293"/>
            <p14:sldId id="289"/>
            <p14:sldId id="294"/>
            <p14:sldId id="295"/>
            <p14:sldId id="465"/>
            <p14:sldId id="466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646"/>
    <a:srgbClr val="534E92"/>
    <a:srgbClr val="568C3E"/>
    <a:srgbClr val="2C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5522" autoAdjust="0"/>
  </p:normalViewPr>
  <p:slideViewPr>
    <p:cSldViewPr snapToGrid="0">
      <p:cViewPr varScale="1">
        <p:scale>
          <a:sx n="69" d="100"/>
          <a:sy n="69" d="100"/>
        </p:scale>
        <p:origin x="1386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E6B26D2-D4EB-4F2A-AF86-86DAAAF2B3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5803901-4EB8-4B7D-A8A7-B3E5A803DA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BF74E-F782-4A87-9517-D0F05EC80680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195C808-05E6-4FE6-9072-A13A981A02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D2DE4E-04FD-4AD7-B0C7-245CFD5C7E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9F2B0-91E5-409C-82F6-5FDA81DA05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99244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B8CFA-D2E1-421C-9FF1-72A3BDF2EFF6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927C9-E85E-485B-B23B-28B37B751B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40376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45947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HERCULES </a:t>
            </a:r>
            <a:r>
              <a:rPr lang="en-US" dirty="0" err="1"/>
              <a:t>programme</a:t>
            </a:r>
            <a:r>
              <a:rPr lang="en-US" dirty="0"/>
              <a:t> application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Panel committee selected by 28 February 2025</a:t>
            </a:r>
            <a:br>
              <a:rPr lang="en-US" dirty="0"/>
            </a:br>
            <a:r>
              <a:rPr lang="en-US" dirty="0"/>
              <a:t>Call opens Monday 7 April 2025</a:t>
            </a:r>
            <a:br>
              <a:rPr lang="en-US" dirty="0"/>
            </a:br>
            <a:r>
              <a:rPr lang="en-US" dirty="0"/>
              <a:t>Call closes Friday 16 May 2025</a:t>
            </a:r>
            <a:br>
              <a:rPr lang="en-US" dirty="0"/>
            </a:br>
            <a:r>
              <a:rPr lang="en-US" dirty="0"/>
              <a:t>Decision made for 6 preliminary candidates 6 June 2025</a:t>
            </a:r>
            <a:br>
              <a:rPr lang="en-US" dirty="0"/>
            </a:br>
            <a:r>
              <a:rPr lang="en-US" dirty="0"/>
              <a:t>Interview committee organized between  9 and 20 June</a:t>
            </a:r>
            <a:br>
              <a:rPr lang="en-US" dirty="0"/>
            </a:br>
            <a:r>
              <a:rPr lang="en-US" dirty="0"/>
              <a:t>Decision released 28 June 2025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candidates register by December 2025 </a:t>
            </a:r>
            <a:br>
              <a:rPr lang="en-US" dirty="0"/>
            </a:br>
            <a:r>
              <a:rPr lang="en-US" dirty="0"/>
              <a:t>for participation in HERCULES </a:t>
            </a:r>
            <a:r>
              <a:rPr lang="en-US" dirty="0" err="1"/>
              <a:t>programme</a:t>
            </a:r>
            <a:r>
              <a:rPr lang="en-US" dirty="0"/>
              <a:t> March to April 2026</a:t>
            </a:r>
            <a:br>
              <a:rPr lang="en-US" dirty="0"/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07951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HERCULES </a:t>
            </a:r>
            <a:r>
              <a:rPr lang="en-US" dirty="0" err="1"/>
              <a:t>programme</a:t>
            </a:r>
            <a:r>
              <a:rPr lang="en-US" dirty="0"/>
              <a:t> application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Panel committee selected by 28 February 2025</a:t>
            </a:r>
            <a:br>
              <a:rPr lang="en-US" dirty="0"/>
            </a:br>
            <a:r>
              <a:rPr lang="en-US" dirty="0"/>
              <a:t>Call opens Monday 7 April 2025</a:t>
            </a:r>
            <a:br>
              <a:rPr lang="en-US" dirty="0"/>
            </a:br>
            <a:r>
              <a:rPr lang="en-US" dirty="0"/>
              <a:t>Call closes Friday 16 May 2025</a:t>
            </a:r>
            <a:br>
              <a:rPr lang="en-US" dirty="0"/>
            </a:br>
            <a:r>
              <a:rPr lang="en-US" dirty="0"/>
              <a:t>Decision made for 6 preliminary candidates 6 June 2025</a:t>
            </a:r>
            <a:br>
              <a:rPr lang="en-US" dirty="0"/>
            </a:br>
            <a:r>
              <a:rPr lang="en-US" dirty="0"/>
              <a:t>Interview committee organized between  9 and 20 June</a:t>
            </a:r>
            <a:br>
              <a:rPr lang="en-US" dirty="0"/>
            </a:br>
            <a:r>
              <a:rPr lang="en-US" dirty="0"/>
              <a:t>Decision released 28 June 2025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candidates register by December 2025 </a:t>
            </a:r>
            <a:br>
              <a:rPr lang="en-US" dirty="0"/>
            </a:br>
            <a:r>
              <a:rPr lang="en-US" dirty="0"/>
              <a:t>for participation in HERCULES </a:t>
            </a:r>
            <a:r>
              <a:rPr lang="en-US" dirty="0" err="1"/>
              <a:t>programme</a:t>
            </a:r>
            <a:r>
              <a:rPr lang="en-US" dirty="0"/>
              <a:t> March to April 2026</a:t>
            </a:r>
            <a:br>
              <a:rPr lang="en-US" dirty="0"/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75505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2E19A-DC69-4EF7-81E9-CCDA8A887C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504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92E19A-DC69-4EF7-81E9-CCDA8A887C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084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BB13DE-631D-4B47-87B2-AD98F9FCE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3E17F60-EE3B-4409-86CF-A115CD9F2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217B051-F484-4387-A0A7-FA3FCEC90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502B15A-385C-4666-9BCA-1B385B4A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4E1032F-C0A7-401D-8B51-B60B7820B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621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9EFEEB-8578-41F1-AF93-D8ACC8B2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E61DE4E-DA0E-41F6-9BEF-23E631751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A3015D-1467-4A2B-854D-58C088E73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7EB0B97-E938-4794-BADD-6344194A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5A9A8E8-10FE-462E-A667-B80D4248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4494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5137552-87BD-4DF4-B3A8-51A499468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6AE5155-A3AB-47C7-B62D-050221C3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9C11A94-C66D-4FD0-99A8-39303F918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FD459B-CF2A-4971-A6A5-ED33A1C03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A3B068-79E7-4981-A68D-D485B3F13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5302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984" y="636398"/>
            <a:ext cx="7152117" cy="552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35360" y="1978404"/>
            <a:ext cx="5664629" cy="2890756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>
            <a:noAutofit/>
          </a:bodyPr>
          <a:lstStyle>
            <a:lvl1pPr algn="l">
              <a:defRPr sz="4400"/>
            </a:lvl1pPr>
          </a:lstStyle>
          <a:p>
            <a:r>
              <a:rPr lang="en-IE" noProof="0" dirty="0" err="1"/>
              <a:t>Titelmasterformat</a:t>
            </a:r>
            <a:r>
              <a:rPr lang="en-IE" noProof="0" dirty="0"/>
              <a:t> </a:t>
            </a:r>
            <a:r>
              <a:rPr lang="en-IE" noProof="0" dirty="0" err="1"/>
              <a:t>durch</a:t>
            </a:r>
            <a:r>
              <a:rPr lang="en-IE" noProof="0" dirty="0"/>
              <a:t> </a:t>
            </a:r>
            <a:r>
              <a:rPr lang="en-IE" noProof="0" dirty="0" err="1"/>
              <a:t>Klicken</a:t>
            </a:r>
            <a:r>
              <a:rPr lang="en-IE" noProof="0" dirty="0"/>
              <a:t> </a:t>
            </a:r>
            <a:r>
              <a:rPr lang="en-IE" noProof="0" dirty="0" err="1"/>
              <a:t>bearbeiten</a:t>
            </a:r>
            <a:endParaRPr lang="en-I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35360" y="5157192"/>
            <a:ext cx="9313035" cy="1008112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noProof="0" dirty="0" err="1"/>
              <a:t>Formatvorlage</a:t>
            </a:r>
            <a:r>
              <a:rPr lang="de-DE" dirty="0"/>
              <a:t> des Untertitelmasters durch Klicken bearbeiten</a:t>
            </a:r>
            <a:endParaRPr lang="en-US" dirty="0"/>
          </a:p>
        </p:txBody>
      </p:sp>
      <p:sp>
        <p:nvSpPr>
          <p:cNvPr id="22" name="Datumsplatzhalter 20"/>
          <p:cNvSpPr>
            <a:spLocks noGrp="1"/>
          </p:cNvSpPr>
          <p:nvPr>
            <p:ph type="dt" sz="half" idx="2"/>
          </p:nvPr>
        </p:nvSpPr>
        <p:spPr>
          <a:xfrm>
            <a:off x="3215680" y="6438647"/>
            <a:ext cx="1536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21/3/2022</a:t>
            </a:r>
          </a:p>
        </p:txBody>
      </p:sp>
      <p:sp>
        <p:nvSpPr>
          <p:cNvPr id="23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D002B-C3F3-4C55-8C9C-964627E133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Image 5">
            <a:extLst>
              <a:ext uri="{FF2B5EF4-FFF2-40B4-BE49-F238E27FC236}">
                <a16:creationId xmlns:a16="http://schemas.microsoft.com/office/drawing/2014/main" id="{F8D61886-0705-4610-BD5D-7894D33074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-8866" r="2401" b="4546"/>
          <a:stretch/>
        </p:blipFill>
        <p:spPr>
          <a:xfrm>
            <a:off x="10400492" y="0"/>
            <a:ext cx="1800000" cy="109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19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392" y="1474349"/>
            <a:ext cx="10945216" cy="1470025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8" name="Rechteck 7"/>
          <p:cNvSpPr/>
          <p:nvPr userDrawn="1"/>
        </p:nvSpPr>
        <p:spPr>
          <a:xfrm>
            <a:off x="731595" y="0"/>
            <a:ext cx="11443616" cy="284276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Grant Agreement No 730872.</a:t>
            </a:r>
          </a:p>
        </p:txBody>
      </p:sp>
      <p:pic>
        <p:nvPicPr>
          <p:cNvPr id="10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7" y="9192"/>
            <a:ext cx="550168" cy="275084"/>
          </a:xfrm>
          <a:prstGeom prst="rect">
            <a:avLst/>
          </a:prstGeom>
        </p:spPr>
      </p:pic>
      <p:sp>
        <p:nvSpPr>
          <p:cNvPr id="14" name="Datumsplatzhalter 20"/>
          <p:cNvSpPr>
            <a:spLocks noGrp="1"/>
          </p:cNvSpPr>
          <p:nvPr>
            <p:ph type="dt" sz="half" idx="2"/>
          </p:nvPr>
        </p:nvSpPr>
        <p:spPr>
          <a:xfrm>
            <a:off x="3215680" y="6438647"/>
            <a:ext cx="1536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21/3/2022</a:t>
            </a:r>
          </a:p>
        </p:txBody>
      </p:sp>
      <p:sp>
        <p:nvSpPr>
          <p:cNvPr id="15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ESUO GA 17 </a:t>
            </a:r>
          </a:p>
        </p:txBody>
      </p:sp>
      <p:sp>
        <p:nvSpPr>
          <p:cNvPr id="16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D002B-C3F3-4C55-8C9C-964627E133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88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0" name="Datumsplatzhalter 20"/>
          <p:cNvSpPr>
            <a:spLocks noGrp="1"/>
          </p:cNvSpPr>
          <p:nvPr>
            <p:ph type="dt" sz="half" idx="2"/>
          </p:nvPr>
        </p:nvSpPr>
        <p:spPr>
          <a:xfrm>
            <a:off x="2831638" y="6438647"/>
            <a:ext cx="1920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16/05/2022</a:t>
            </a:r>
          </a:p>
        </p:txBody>
      </p:sp>
      <p:sp>
        <p:nvSpPr>
          <p:cNvPr id="11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ESUO GA 17 </a:t>
            </a:r>
          </a:p>
        </p:txBody>
      </p:sp>
      <p:sp>
        <p:nvSpPr>
          <p:cNvPr id="12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D002B-C3F3-4C55-8C9C-964627E133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2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Datumsplatzhalter 20"/>
          <p:cNvSpPr>
            <a:spLocks noGrp="1"/>
          </p:cNvSpPr>
          <p:nvPr>
            <p:ph type="dt" sz="half" idx="2"/>
          </p:nvPr>
        </p:nvSpPr>
        <p:spPr>
          <a:xfrm>
            <a:off x="2831638" y="6438647"/>
            <a:ext cx="1920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16/05/2022</a:t>
            </a:r>
          </a:p>
          <a:p>
            <a:endParaRPr lang="en-US" dirty="0"/>
          </a:p>
        </p:txBody>
      </p:sp>
      <p:sp>
        <p:nvSpPr>
          <p:cNvPr id="11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ESUO GA 17 meeting</a:t>
            </a:r>
          </a:p>
        </p:txBody>
      </p:sp>
      <p:sp>
        <p:nvSpPr>
          <p:cNvPr id="12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D002B-C3F3-4C55-8C9C-964627E133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034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20"/>
          <p:cNvSpPr>
            <a:spLocks noGrp="1"/>
          </p:cNvSpPr>
          <p:nvPr>
            <p:ph type="dt" sz="half" idx="2"/>
          </p:nvPr>
        </p:nvSpPr>
        <p:spPr>
          <a:xfrm>
            <a:off x="2831638" y="6438647"/>
            <a:ext cx="1920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16/05/2022</a:t>
            </a:r>
          </a:p>
        </p:txBody>
      </p:sp>
      <p:sp>
        <p:nvSpPr>
          <p:cNvPr id="9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ESUO GA 17 meeting</a:t>
            </a:r>
          </a:p>
        </p:txBody>
      </p:sp>
      <p:sp>
        <p:nvSpPr>
          <p:cNvPr id="10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D002B-C3F3-4C55-8C9C-964627E133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elplatzhalter 1"/>
          <p:cNvSpPr>
            <a:spLocks noGrp="1"/>
          </p:cNvSpPr>
          <p:nvPr>
            <p:ph type="title"/>
          </p:nvPr>
        </p:nvSpPr>
        <p:spPr>
          <a:xfrm>
            <a:off x="335360" y="274638"/>
            <a:ext cx="115212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17759469"/>
              </p:ext>
            </p:extLst>
          </p:nvPr>
        </p:nvGraphicFramePr>
        <p:xfrm>
          <a:off x="1776480" y="1700808"/>
          <a:ext cx="8640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de-DE" dirty="0"/>
                        <a:t>Test</a:t>
                      </a:r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04493563"/>
              </p:ext>
            </p:extLst>
          </p:nvPr>
        </p:nvGraphicFramePr>
        <p:xfrm>
          <a:off x="1776480" y="3140968"/>
          <a:ext cx="8640000" cy="10972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de-DE" dirty="0"/>
                        <a:t>Test</a:t>
                      </a:r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56831087"/>
              </p:ext>
            </p:extLst>
          </p:nvPr>
        </p:nvGraphicFramePr>
        <p:xfrm>
          <a:off x="1775520" y="4635976"/>
          <a:ext cx="8640000" cy="10972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91A5"/>
                          </a:solidFill>
                        </a:rPr>
                        <a:t>Test</a:t>
                      </a:r>
                      <a:endParaRPr lang="en-US" dirty="0">
                        <a:solidFill>
                          <a:srgbClr val="0091A5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91A5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91A5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91A5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91A5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91A5"/>
                        </a:solidFill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dirty="0" err="1"/>
                        <a:t>Tes</a:t>
                      </a:r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dirty="0"/>
                        <a:t>Test</a:t>
                      </a:r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648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Datumsplatzhalter 20"/>
          <p:cNvSpPr>
            <a:spLocks noGrp="1"/>
          </p:cNvSpPr>
          <p:nvPr>
            <p:ph type="dt" sz="half" idx="10"/>
          </p:nvPr>
        </p:nvSpPr>
        <p:spPr>
          <a:xfrm>
            <a:off x="2831638" y="6438647"/>
            <a:ext cx="1920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16/05/2022</a:t>
            </a:r>
          </a:p>
        </p:txBody>
      </p:sp>
      <p:sp>
        <p:nvSpPr>
          <p:cNvPr id="1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ESUO GA 17 meeting</a:t>
            </a:r>
          </a:p>
        </p:txBody>
      </p:sp>
      <p:sp>
        <p:nvSpPr>
          <p:cNvPr id="1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D002B-C3F3-4C55-8C9C-964627E133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770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Datumsplatzhalter 20"/>
          <p:cNvSpPr>
            <a:spLocks noGrp="1"/>
          </p:cNvSpPr>
          <p:nvPr>
            <p:ph type="dt" sz="half" idx="10"/>
          </p:nvPr>
        </p:nvSpPr>
        <p:spPr>
          <a:xfrm>
            <a:off x="3215680" y="6438647"/>
            <a:ext cx="1536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16/5/2022</a:t>
            </a:r>
          </a:p>
        </p:txBody>
      </p:sp>
      <p:sp>
        <p:nvSpPr>
          <p:cNvPr id="17" name="Fußzeilenplatzhalter 21"/>
          <p:cNvSpPr>
            <a:spLocks noGrp="1"/>
          </p:cNvSpPr>
          <p:nvPr>
            <p:ph type="ftr" sz="quarter" idx="11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ESUO GA 17 meeting</a:t>
            </a:r>
          </a:p>
        </p:txBody>
      </p:sp>
      <p:sp>
        <p:nvSpPr>
          <p:cNvPr id="18" name="Foliennummernplatzhalter 22"/>
          <p:cNvSpPr>
            <a:spLocks noGrp="1"/>
          </p:cNvSpPr>
          <p:nvPr>
            <p:ph type="sldNum" sz="quarter" idx="12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D002B-C3F3-4C55-8C9C-964627E133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2F7B64E-5A42-4D77-95A1-5B2D4F159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-8866" r="2401" b="4546"/>
          <a:stretch/>
        </p:blipFill>
        <p:spPr>
          <a:xfrm>
            <a:off x="10192838" y="107853"/>
            <a:ext cx="1791437" cy="81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71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9" name="Datumsplatzhalter 20"/>
          <p:cNvSpPr>
            <a:spLocks noGrp="1"/>
          </p:cNvSpPr>
          <p:nvPr>
            <p:ph type="dt" sz="half" idx="2"/>
          </p:nvPr>
        </p:nvSpPr>
        <p:spPr>
          <a:xfrm>
            <a:off x="2831638" y="6438647"/>
            <a:ext cx="1920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16/5/2022</a:t>
            </a:r>
          </a:p>
        </p:txBody>
      </p:sp>
      <p:sp>
        <p:nvSpPr>
          <p:cNvPr id="10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ESUO GA 17 meeting</a:t>
            </a:r>
          </a:p>
        </p:txBody>
      </p:sp>
      <p:sp>
        <p:nvSpPr>
          <p:cNvPr id="11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D002B-C3F3-4C55-8C9C-964627E133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699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0C952C-A9FD-449A-8926-CF11BF148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4E947D-65A3-4D68-9227-CDB397F76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584E4B7-9826-4792-B9B6-D9B7CBFBF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685B36E-466F-4194-AD0E-5A244A89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68E93F5-CCA9-42B0-89F5-D0D178AE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4188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20"/>
          <p:cNvSpPr>
            <a:spLocks noGrp="1"/>
          </p:cNvSpPr>
          <p:nvPr>
            <p:ph type="dt" sz="half" idx="2"/>
          </p:nvPr>
        </p:nvSpPr>
        <p:spPr>
          <a:xfrm>
            <a:off x="2639616" y="6438647"/>
            <a:ext cx="2112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16/05/2022</a:t>
            </a:r>
          </a:p>
          <a:p>
            <a:endParaRPr lang="en-US" dirty="0"/>
          </a:p>
        </p:txBody>
      </p:sp>
      <p:sp>
        <p:nvSpPr>
          <p:cNvPr id="9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ESUO GA 17 meeting</a:t>
            </a:r>
          </a:p>
        </p:txBody>
      </p:sp>
      <p:sp>
        <p:nvSpPr>
          <p:cNvPr id="10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D002B-C3F3-4C55-8C9C-964627E133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360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Datumsplatzhalter 20"/>
          <p:cNvSpPr>
            <a:spLocks noGrp="1"/>
          </p:cNvSpPr>
          <p:nvPr>
            <p:ph type="dt" sz="half" idx="10"/>
          </p:nvPr>
        </p:nvSpPr>
        <p:spPr>
          <a:xfrm>
            <a:off x="2927648" y="6438647"/>
            <a:ext cx="182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16/05/2022</a:t>
            </a:r>
          </a:p>
        </p:txBody>
      </p:sp>
      <p:sp>
        <p:nvSpPr>
          <p:cNvPr id="9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ESUO GA 17 meeting</a:t>
            </a:r>
          </a:p>
        </p:txBody>
      </p:sp>
      <p:sp>
        <p:nvSpPr>
          <p:cNvPr id="10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D002B-C3F3-4C55-8C9C-964627E133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48ACC8-5FAE-4034-AA36-5D701E4E61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-8866" r="2401" b="4546"/>
          <a:stretch/>
        </p:blipFill>
        <p:spPr>
          <a:xfrm>
            <a:off x="10192838" y="107853"/>
            <a:ext cx="1791437" cy="81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29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Datumsplatzhalter 20"/>
          <p:cNvSpPr>
            <a:spLocks noGrp="1"/>
          </p:cNvSpPr>
          <p:nvPr>
            <p:ph type="dt" sz="half" idx="10"/>
          </p:nvPr>
        </p:nvSpPr>
        <p:spPr>
          <a:xfrm>
            <a:off x="3215680" y="6438647"/>
            <a:ext cx="1536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16/05/2022</a:t>
            </a:r>
          </a:p>
        </p:txBody>
      </p:sp>
      <p:sp>
        <p:nvSpPr>
          <p:cNvPr id="9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ESUO GA 17 meeting</a:t>
            </a:r>
          </a:p>
        </p:txBody>
      </p:sp>
      <p:sp>
        <p:nvSpPr>
          <p:cNvPr id="10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D002B-C3F3-4C55-8C9C-964627E133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476C9FB-5079-48CB-8103-C5DDFCE29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-8866" r="2401" b="4546"/>
          <a:stretch/>
        </p:blipFill>
        <p:spPr>
          <a:xfrm>
            <a:off x="10192838" y="107853"/>
            <a:ext cx="1791437" cy="81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22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20"/>
          <p:cNvSpPr>
            <a:spLocks noGrp="1"/>
          </p:cNvSpPr>
          <p:nvPr>
            <p:ph type="dt" sz="half" idx="2"/>
          </p:nvPr>
        </p:nvSpPr>
        <p:spPr>
          <a:xfrm>
            <a:off x="3215680" y="6438647"/>
            <a:ext cx="1536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16/05/2022</a:t>
            </a:r>
          </a:p>
        </p:txBody>
      </p:sp>
      <p:sp>
        <p:nvSpPr>
          <p:cNvPr id="8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ESUO GA 17 meeting</a:t>
            </a:r>
          </a:p>
        </p:txBody>
      </p:sp>
      <p:sp>
        <p:nvSpPr>
          <p:cNvPr id="9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D002B-C3F3-4C55-8C9C-964627E133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865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20"/>
          <p:cNvSpPr>
            <a:spLocks noGrp="1"/>
          </p:cNvSpPr>
          <p:nvPr>
            <p:ph type="dt" sz="half" idx="2"/>
          </p:nvPr>
        </p:nvSpPr>
        <p:spPr>
          <a:xfrm>
            <a:off x="3215680" y="6438647"/>
            <a:ext cx="1536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16/5/2022</a:t>
            </a:r>
          </a:p>
        </p:txBody>
      </p:sp>
      <p:sp>
        <p:nvSpPr>
          <p:cNvPr id="8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ESUO GA 17 meeting</a:t>
            </a:r>
          </a:p>
        </p:txBody>
      </p:sp>
      <p:sp>
        <p:nvSpPr>
          <p:cNvPr id="9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D002B-C3F3-4C55-8C9C-964627E133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725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elfoli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45984" y="636398"/>
            <a:ext cx="7152117" cy="552890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4"/>
          <p:cNvSpPr txBox="1">
            <a:spLocks noGrp="1"/>
          </p:cNvSpPr>
          <p:nvPr>
            <p:ph type="ctrTitle"/>
          </p:nvPr>
        </p:nvSpPr>
        <p:spPr>
          <a:xfrm>
            <a:off x="335360" y="1978404"/>
            <a:ext cx="5664629" cy="289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4"/>
          <p:cNvSpPr txBox="1">
            <a:spLocks noGrp="1"/>
          </p:cNvSpPr>
          <p:nvPr>
            <p:ph type="subTitle" idx="1"/>
          </p:nvPr>
        </p:nvSpPr>
        <p:spPr>
          <a:xfrm>
            <a:off x="335360" y="5157192"/>
            <a:ext cx="9313035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56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8F8F8F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>
                <a:solidFill>
                  <a:srgbClr val="8F8F8F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>
                <a:solidFill>
                  <a:srgbClr val="8F8F8F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F8F8F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F8F8F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F8F8F"/>
              </a:buClr>
              <a:buSzPts val="2000"/>
              <a:buNone/>
              <a:defRPr>
                <a:solidFill>
                  <a:srgbClr val="8F8F8F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F8F8F"/>
              </a:buClr>
              <a:buSzPts val="2000"/>
              <a:buNone/>
              <a:defRPr>
                <a:solidFill>
                  <a:srgbClr val="8F8F8F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F8F8F"/>
              </a:buClr>
              <a:buSzPts val="2000"/>
              <a:buNone/>
              <a:defRPr>
                <a:solidFill>
                  <a:srgbClr val="8F8F8F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F8F8F"/>
              </a:buClr>
              <a:buSzPts val="2000"/>
              <a:buNone/>
              <a:defRPr>
                <a:solidFill>
                  <a:srgbClr val="8F8F8F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4"/>
          <p:cNvSpPr txBox="1">
            <a:spLocks noGrp="1"/>
          </p:cNvSpPr>
          <p:nvPr>
            <p:ph type="dt" idx="10"/>
          </p:nvPr>
        </p:nvSpPr>
        <p:spPr>
          <a:xfrm>
            <a:off x="3215680" y="6438647"/>
            <a:ext cx="15361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4"/>
          <p:cNvSpPr txBox="1">
            <a:spLocks noGrp="1"/>
          </p:cNvSpPr>
          <p:nvPr>
            <p:ph type="ftr" idx="11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4"/>
          <p:cNvSpPr txBox="1">
            <a:spLocks noGrp="1"/>
          </p:cNvSpPr>
          <p:nvPr>
            <p:ph type="sldNum" idx="12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" name="Google Shape;29;p44"/>
          <p:cNvPicPr preferRelativeResize="0"/>
          <p:nvPr/>
        </p:nvPicPr>
        <p:blipFill rotWithShape="1">
          <a:blip r:embed="rId3">
            <a:alphaModFix/>
          </a:blip>
          <a:srcRect l="2017" t="-8866" r="2400" b="4545"/>
          <a:stretch/>
        </p:blipFill>
        <p:spPr>
          <a:xfrm>
            <a:off x="10400492" y="0"/>
            <a:ext cx="1800000" cy="1094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9754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Le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5"/>
          <p:cNvSpPr txBox="1">
            <a:spLocks noGrp="1"/>
          </p:cNvSpPr>
          <p:nvPr>
            <p:ph type="dt" idx="10"/>
          </p:nvPr>
        </p:nvSpPr>
        <p:spPr>
          <a:xfrm>
            <a:off x="2639616" y="6438647"/>
            <a:ext cx="21122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5"/>
          <p:cNvSpPr txBox="1">
            <a:spLocks noGrp="1"/>
          </p:cNvSpPr>
          <p:nvPr>
            <p:ph type="ftr" idx="11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5"/>
          <p:cNvSpPr txBox="1">
            <a:spLocks noGrp="1"/>
          </p:cNvSpPr>
          <p:nvPr>
            <p:ph type="sldNum" idx="12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6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Nur Tite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6"/>
          <p:cNvSpPr txBox="1">
            <a:spLocks noGrp="1"/>
          </p:cNvSpPr>
          <p:nvPr>
            <p:ph type="title"/>
          </p:nvPr>
        </p:nvSpPr>
        <p:spPr>
          <a:xfrm>
            <a:off x="335360" y="66720"/>
            <a:ext cx="993710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6"/>
          <p:cNvSpPr txBox="1">
            <a:spLocks noGrp="1"/>
          </p:cNvSpPr>
          <p:nvPr>
            <p:ph type="dt" idx="10"/>
          </p:nvPr>
        </p:nvSpPr>
        <p:spPr>
          <a:xfrm>
            <a:off x="2831638" y="6438647"/>
            <a:ext cx="19202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6"/>
          <p:cNvSpPr txBox="1">
            <a:spLocks noGrp="1"/>
          </p:cNvSpPr>
          <p:nvPr>
            <p:ph type="ftr" idx="11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6"/>
          <p:cNvSpPr txBox="1">
            <a:spLocks noGrp="1"/>
          </p:cNvSpPr>
          <p:nvPr>
            <p:ph type="sldNum" idx="12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924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folie">
  <p:cSld name="1_Titelfoli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7"/>
          <p:cNvSpPr txBox="1">
            <a:spLocks noGrp="1"/>
          </p:cNvSpPr>
          <p:nvPr>
            <p:ph type="ctrTitle"/>
          </p:nvPr>
        </p:nvSpPr>
        <p:spPr>
          <a:xfrm>
            <a:off x="623392" y="1474349"/>
            <a:ext cx="10945216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>
                <a:solidFill>
                  <a:srgbClr val="8F8F8F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>
                <a:solidFill>
                  <a:srgbClr val="8F8F8F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>
                <a:solidFill>
                  <a:srgbClr val="8F8F8F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F8F8F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F8F8F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F8F8F"/>
              </a:buClr>
              <a:buSzPts val="2000"/>
              <a:buNone/>
              <a:defRPr>
                <a:solidFill>
                  <a:srgbClr val="8F8F8F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F8F8F"/>
              </a:buClr>
              <a:buSzPts val="2000"/>
              <a:buNone/>
              <a:defRPr>
                <a:solidFill>
                  <a:srgbClr val="8F8F8F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F8F8F"/>
              </a:buClr>
              <a:buSzPts val="2000"/>
              <a:buNone/>
              <a:defRPr>
                <a:solidFill>
                  <a:srgbClr val="8F8F8F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F8F8F"/>
              </a:buClr>
              <a:buSzPts val="2000"/>
              <a:buNone/>
              <a:defRPr>
                <a:solidFill>
                  <a:srgbClr val="8F8F8F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47"/>
          <p:cNvSpPr/>
          <p:nvPr/>
        </p:nvSpPr>
        <p:spPr>
          <a:xfrm>
            <a:off x="731595" y="0"/>
            <a:ext cx="11443616" cy="284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900"/>
              <a:buFont typeface="Varela Round"/>
              <a:buNone/>
            </a:pPr>
            <a:r>
              <a:rPr lang="en-US" sz="900" b="0" i="0" u="none" strike="noStrike" cap="none">
                <a:solidFill>
                  <a:srgbClr val="3C3C3C"/>
                </a:solidFill>
                <a:latin typeface="Varela Round"/>
                <a:ea typeface="Varela Round"/>
                <a:cs typeface="Varela Round"/>
                <a:sym typeface="Varela Round"/>
              </a:rPr>
              <a:t>This project has received funding from the European Union’s Horizon 2020 Research and Innovation programme under Grant Agreement No 730872.</a:t>
            </a:r>
            <a:endParaRPr/>
          </a:p>
        </p:txBody>
      </p:sp>
      <p:pic>
        <p:nvPicPr>
          <p:cNvPr id="43" name="Google Shape;43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1427" y="9192"/>
            <a:ext cx="550168" cy="27508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47"/>
          <p:cNvSpPr txBox="1">
            <a:spLocks noGrp="1"/>
          </p:cNvSpPr>
          <p:nvPr>
            <p:ph type="dt" idx="10"/>
          </p:nvPr>
        </p:nvSpPr>
        <p:spPr>
          <a:xfrm>
            <a:off x="3215680" y="6438647"/>
            <a:ext cx="15361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7"/>
          <p:cNvSpPr txBox="1">
            <a:spLocks noGrp="1"/>
          </p:cNvSpPr>
          <p:nvPr>
            <p:ph type="ftr" idx="11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7"/>
          <p:cNvSpPr txBox="1">
            <a:spLocks noGrp="1"/>
          </p:cNvSpPr>
          <p:nvPr>
            <p:ph type="sldNum" idx="12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1736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Titel und Inhal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8"/>
          <p:cNvSpPr txBox="1">
            <a:spLocks noGrp="1"/>
          </p:cNvSpPr>
          <p:nvPr>
            <p:ph type="title"/>
          </p:nvPr>
        </p:nvSpPr>
        <p:spPr>
          <a:xfrm>
            <a:off x="335360" y="66720"/>
            <a:ext cx="993710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8"/>
          <p:cNvSpPr txBox="1">
            <a:spLocks noGrp="1"/>
          </p:cNvSpPr>
          <p:nvPr>
            <p:ph type="body" idx="1"/>
          </p:nvPr>
        </p:nvSpPr>
        <p:spPr>
          <a:xfrm>
            <a:off x="335360" y="1600201"/>
            <a:ext cx="1152128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8"/>
          <p:cNvSpPr txBox="1">
            <a:spLocks noGrp="1"/>
          </p:cNvSpPr>
          <p:nvPr>
            <p:ph type="dt" idx="10"/>
          </p:nvPr>
        </p:nvSpPr>
        <p:spPr>
          <a:xfrm>
            <a:off x="2831638" y="6438647"/>
            <a:ext cx="19202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8"/>
          <p:cNvSpPr txBox="1">
            <a:spLocks noGrp="1"/>
          </p:cNvSpPr>
          <p:nvPr>
            <p:ph type="ftr" idx="11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8"/>
          <p:cNvSpPr txBox="1">
            <a:spLocks noGrp="1"/>
          </p:cNvSpPr>
          <p:nvPr>
            <p:ph type="sldNum" idx="12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0164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9661EE-63EA-4810-9F3C-A10064756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E94F67B-3B41-4E84-9B5F-DE45CA097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E14B808-81B0-4AED-B740-3A0C87E99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9756891-CBA2-4175-98D5-47B02979F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C41EA80-1771-4C65-ADF8-AB8B90482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2050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Abschnitts-&#10;überschrif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arela Round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F8F8F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F8F8F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F8F8F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F8F8F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F8F8F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F8F8F"/>
              </a:buClr>
              <a:buSzPts val="1400"/>
              <a:buNone/>
              <a:defRPr sz="1400">
                <a:solidFill>
                  <a:srgbClr val="8F8F8F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F8F8F"/>
              </a:buClr>
              <a:buSzPts val="1400"/>
              <a:buNone/>
              <a:defRPr sz="1400">
                <a:solidFill>
                  <a:srgbClr val="8F8F8F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F8F8F"/>
              </a:buClr>
              <a:buSzPts val="1400"/>
              <a:buNone/>
              <a:defRPr sz="1400">
                <a:solidFill>
                  <a:srgbClr val="8F8F8F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F8F8F"/>
              </a:buClr>
              <a:buSzPts val="1400"/>
              <a:buNone/>
              <a:defRPr sz="1400">
                <a:solidFill>
                  <a:srgbClr val="8F8F8F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49"/>
          <p:cNvSpPr txBox="1">
            <a:spLocks noGrp="1"/>
          </p:cNvSpPr>
          <p:nvPr>
            <p:ph type="dt" idx="10"/>
          </p:nvPr>
        </p:nvSpPr>
        <p:spPr>
          <a:xfrm>
            <a:off x="2831638" y="6438647"/>
            <a:ext cx="19202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9"/>
          <p:cNvSpPr txBox="1">
            <a:spLocks noGrp="1"/>
          </p:cNvSpPr>
          <p:nvPr>
            <p:ph type="ftr" idx="11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9"/>
          <p:cNvSpPr txBox="1">
            <a:spLocks noGrp="1"/>
          </p:cNvSpPr>
          <p:nvPr>
            <p:ph type="sldNum" idx="12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4278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 &amp; Table">
  <p:cSld name="Titel  &amp; Tab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0"/>
          <p:cNvSpPr txBox="1">
            <a:spLocks noGrp="1"/>
          </p:cNvSpPr>
          <p:nvPr>
            <p:ph type="dt" idx="10"/>
          </p:nvPr>
        </p:nvSpPr>
        <p:spPr>
          <a:xfrm>
            <a:off x="2831638" y="6438647"/>
            <a:ext cx="19202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ftr" idx="11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0"/>
          <p:cNvSpPr txBox="1">
            <a:spLocks noGrp="1"/>
          </p:cNvSpPr>
          <p:nvPr>
            <p:ph type="sldNum" idx="12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50"/>
          <p:cNvSpPr txBox="1">
            <a:spLocks noGrp="1"/>
          </p:cNvSpPr>
          <p:nvPr>
            <p:ph type="title"/>
          </p:nvPr>
        </p:nvSpPr>
        <p:spPr>
          <a:xfrm>
            <a:off x="335360" y="274638"/>
            <a:ext cx="115212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64" name="Google Shape;64;p50"/>
          <p:cNvGraphicFramePr/>
          <p:nvPr/>
        </p:nvGraphicFramePr>
        <p:xfrm>
          <a:off x="1776480" y="170080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Test</a:t>
                      </a: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5" name="Google Shape;65;p50"/>
          <p:cNvGraphicFramePr/>
          <p:nvPr/>
        </p:nvGraphicFramePr>
        <p:xfrm>
          <a:off x="1776480" y="314096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Test</a:t>
                      </a: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6" name="Google Shape;66;p50"/>
          <p:cNvGraphicFramePr/>
          <p:nvPr/>
        </p:nvGraphicFramePr>
        <p:xfrm>
          <a:off x="1775520" y="4635976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91A5"/>
                          </a:solidFill>
                        </a:rPr>
                        <a:t>Test</a:t>
                      </a:r>
                      <a:endParaRPr sz="1800">
                        <a:solidFill>
                          <a:srgbClr val="0091A5"/>
                        </a:solidFill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91A5"/>
                        </a:solidFill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91A5"/>
                        </a:solidFill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91A5"/>
                        </a:solidFill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91A5"/>
                        </a:solidFill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91A5"/>
                        </a:solidFill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Tes</a:t>
                      </a: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Test</a:t>
                      </a: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201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Zwei Inhalt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1"/>
          <p:cNvSpPr txBox="1">
            <a:spLocks noGrp="1"/>
          </p:cNvSpPr>
          <p:nvPr>
            <p:ph type="title"/>
          </p:nvPr>
        </p:nvSpPr>
        <p:spPr>
          <a:xfrm>
            <a:off x="335360" y="66720"/>
            <a:ext cx="993710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0" name="Google Shape;70;p51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1" name="Google Shape;71;p51"/>
          <p:cNvSpPr txBox="1">
            <a:spLocks noGrp="1"/>
          </p:cNvSpPr>
          <p:nvPr>
            <p:ph type="dt" idx="10"/>
          </p:nvPr>
        </p:nvSpPr>
        <p:spPr>
          <a:xfrm>
            <a:off x="2831638" y="6438647"/>
            <a:ext cx="19202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1"/>
          <p:cNvSpPr txBox="1">
            <a:spLocks noGrp="1"/>
          </p:cNvSpPr>
          <p:nvPr>
            <p:ph type="ftr" idx="11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1"/>
          <p:cNvSpPr txBox="1">
            <a:spLocks noGrp="1"/>
          </p:cNvSpPr>
          <p:nvPr>
            <p:ph type="sldNum" idx="12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8731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Vergleich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2"/>
          <p:cNvSpPr txBox="1">
            <a:spLocks noGrp="1"/>
          </p:cNvSpPr>
          <p:nvPr>
            <p:ph type="title"/>
          </p:nvPr>
        </p:nvSpPr>
        <p:spPr>
          <a:xfrm>
            <a:off x="335360" y="66720"/>
            <a:ext cx="993710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arela Rou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5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8" name="Google Shape;78;p52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Google Shape;79;p52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0" name="Google Shape;80;p52"/>
          <p:cNvSpPr txBox="1">
            <a:spLocks noGrp="1"/>
          </p:cNvSpPr>
          <p:nvPr>
            <p:ph type="dt" idx="10"/>
          </p:nvPr>
        </p:nvSpPr>
        <p:spPr>
          <a:xfrm>
            <a:off x="3215680" y="6438647"/>
            <a:ext cx="15361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2"/>
          <p:cNvSpPr txBox="1">
            <a:spLocks noGrp="1"/>
          </p:cNvSpPr>
          <p:nvPr>
            <p:ph type="ftr" idx="11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2"/>
          <p:cNvSpPr txBox="1">
            <a:spLocks noGrp="1"/>
          </p:cNvSpPr>
          <p:nvPr>
            <p:ph type="sldNum" idx="12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3" name="Google Shape;83;p52"/>
          <p:cNvPicPr preferRelativeResize="0"/>
          <p:nvPr/>
        </p:nvPicPr>
        <p:blipFill rotWithShape="1">
          <a:blip r:embed="rId2">
            <a:alphaModFix/>
          </a:blip>
          <a:srcRect l="2017" t="-8866" r="2400" b="4545"/>
          <a:stretch/>
        </p:blipFill>
        <p:spPr>
          <a:xfrm>
            <a:off x="10192838" y="107853"/>
            <a:ext cx="1791437" cy="816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802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Inhalt mit Überschrif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3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arela Round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3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7" name="Google Shape;87;p53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8" name="Google Shape;88;p53"/>
          <p:cNvSpPr txBox="1">
            <a:spLocks noGrp="1"/>
          </p:cNvSpPr>
          <p:nvPr>
            <p:ph type="dt" idx="10"/>
          </p:nvPr>
        </p:nvSpPr>
        <p:spPr>
          <a:xfrm>
            <a:off x="2927648" y="6438647"/>
            <a:ext cx="182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3"/>
          <p:cNvSpPr txBox="1">
            <a:spLocks noGrp="1"/>
          </p:cNvSpPr>
          <p:nvPr>
            <p:ph type="ftr" idx="11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3"/>
          <p:cNvSpPr txBox="1">
            <a:spLocks noGrp="1"/>
          </p:cNvSpPr>
          <p:nvPr>
            <p:ph type="sldNum" idx="12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1" name="Google Shape;91;p53"/>
          <p:cNvPicPr preferRelativeResize="0"/>
          <p:nvPr/>
        </p:nvPicPr>
        <p:blipFill rotWithShape="1">
          <a:blip r:embed="rId2">
            <a:alphaModFix/>
          </a:blip>
          <a:srcRect l="2017" t="-8866" r="2400" b="4545"/>
          <a:stretch/>
        </p:blipFill>
        <p:spPr>
          <a:xfrm>
            <a:off x="10192838" y="107853"/>
            <a:ext cx="1791437" cy="816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118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Bild mit Überschrif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arela Round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5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6" name="Google Shape;96;p54"/>
          <p:cNvSpPr txBox="1">
            <a:spLocks noGrp="1"/>
          </p:cNvSpPr>
          <p:nvPr>
            <p:ph type="dt" idx="10"/>
          </p:nvPr>
        </p:nvSpPr>
        <p:spPr>
          <a:xfrm>
            <a:off x="3215680" y="6438647"/>
            <a:ext cx="15361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4"/>
          <p:cNvSpPr txBox="1">
            <a:spLocks noGrp="1"/>
          </p:cNvSpPr>
          <p:nvPr>
            <p:ph type="ftr" idx="11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4"/>
          <p:cNvSpPr txBox="1">
            <a:spLocks noGrp="1"/>
          </p:cNvSpPr>
          <p:nvPr>
            <p:ph type="sldNum" idx="12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9" name="Google Shape;99;p54"/>
          <p:cNvPicPr preferRelativeResize="0"/>
          <p:nvPr/>
        </p:nvPicPr>
        <p:blipFill rotWithShape="1">
          <a:blip r:embed="rId2">
            <a:alphaModFix/>
          </a:blip>
          <a:srcRect l="2017" t="-8866" r="2400" b="4545"/>
          <a:stretch/>
        </p:blipFill>
        <p:spPr>
          <a:xfrm>
            <a:off x="10192838" y="107853"/>
            <a:ext cx="1791437" cy="816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962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Titel und vertikaler 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5"/>
          <p:cNvSpPr txBox="1">
            <a:spLocks noGrp="1"/>
          </p:cNvSpPr>
          <p:nvPr>
            <p:ph type="title"/>
          </p:nvPr>
        </p:nvSpPr>
        <p:spPr>
          <a:xfrm>
            <a:off x="335360" y="66720"/>
            <a:ext cx="993710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897458"/>
            <a:ext cx="4525963" cy="11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55"/>
          <p:cNvSpPr txBox="1">
            <a:spLocks noGrp="1"/>
          </p:cNvSpPr>
          <p:nvPr>
            <p:ph type="dt" idx="10"/>
          </p:nvPr>
        </p:nvSpPr>
        <p:spPr>
          <a:xfrm>
            <a:off x="3215680" y="6438647"/>
            <a:ext cx="15361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5"/>
          <p:cNvSpPr txBox="1">
            <a:spLocks noGrp="1"/>
          </p:cNvSpPr>
          <p:nvPr>
            <p:ph type="ftr" idx="11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5"/>
          <p:cNvSpPr txBox="1">
            <a:spLocks noGrp="1"/>
          </p:cNvSpPr>
          <p:nvPr>
            <p:ph type="sldNum" idx="12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4176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kaler Titel und 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6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6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56"/>
          <p:cNvSpPr txBox="1">
            <a:spLocks noGrp="1"/>
          </p:cNvSpPr>
          <p:nvPr>
            <p:ph type="dt" idx="10"/>
          </p:nvPr>
        </p:nvSpPr>
        <p:spPr>
          <a:xfrm>
            <a:off x="3215680" y="6438647"/>
            <a:ext cx="15361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6"/>
          <p:cNvSpPr txBox="1">
            <a:spLocks noGrp="1"/>
          </p:cNvSpPr>
          <p:nvPr>
            <p:ph type="ftr" idx="11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F8F8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6"/>
          <p:cNvSpPr txBox="1">
            <a:spLocks noGrp="1"/>
          </p:cNvSpPr>
          <p:nvPr>
            <p:ph type="sldNum" idx="12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948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2A6AA1-D9AC-43DA-9E64-BE12783C7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1818C7C-5F37-41E6-B7B6-275259731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F260694-F07D-41D5-A484-756863343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81B172D-2973-4534-AFF3-BC1056A50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055FFB3-FEE5-43C9-B747-E6652EC5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1881587-31EF-4A8C-973F-2D6F2B1E0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64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921D5C-9C5C-421B-82E5-D18C6F11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2B05469-705B-4EE6-A8FF-B988B6428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B9335C4-A163-43F6-8ACF-A29164799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DC9532F-FF49-4BD1-B66A-BAE74CD6BD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3A0EDD0-2DEF-446F-A5CE-F2DF88122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0294D4E-DBE7-4A5D-83F8-4585EC2D8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E3226C2-3C22-4EAB-B618-DDD058424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B225984-2CF9-4D80-84EA-A7579E0D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2582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0CDDA8-9E5D-433E-AB51-528C3C5DA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D4F6A6A-B655-441C-B9DC-0F87C8EAF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1A0A05A-B887-4AFF-8364-3C09043C4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F33F4EF-4E89-46B2-BCBE-3C829A472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813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0DDCC9C-D94E-4661-8927-D0E63683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74DD5E0-06A4-4D4B-8F32-47C3CAB5B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8D0A0F4-79EE-413A-B9AA-C03C2C9A4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08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645CB6-2843-4102-B481-BFFD4098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A5E659-BAE1-45AA-A6AE-55D99B4CC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3063F89-C35E-47A1-9A68-F8AAB96DD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51195B1-6727-4259-9A42-1F9E1489E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A8C425D-482E-43E1-B506-59CCC8CF7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14CD2D5-3ED2-4C4E-8771-DDB19C8B5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5649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B68806-D219-4FEA-B067-9560D9F32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5DCEDF2-3B75-4A81-80FA-1B1F6C332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EEB89A5-461B-4CDF-B230-A8FCB04D2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061927E-F3A2-4FC1-B8ED-A265AD5FC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E86FA6E-2C86-42CB-8152-C50550A3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C438C8A-9FBF-4997-8189-144215B2F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956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EDE408C-1653-44D3-A41A-0DC30A9C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D84AAC8-3CD4-4EE4-9F43-F85DD95BF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DD40C32-A821-4720-9409-B476D679C5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FC184-D1D5-4C5E-8E53-B68C3BD311FB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C377C7-DC9C-4696-BF64-DD836E004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F233B6-9580-46E1-A7A7-41EA8F316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878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 userDrawn="1"/>
        </p:nvGrpSpPr>
        <p:grpSpPr>
          <a:xfrm>
            <a:off x="3619381" y="5731748"/>
            <a:ext cx="8618123" cy="1126252"/>
            <a:chOff x="2714536" y="5731748"/>
            <a:chExt cx="6463592" cy="1126252"/>
          </a:xfrm>
        </p:grpSpPr>
        <p:sp>
          <p:nvSpPr>
            <p:cNvPr id="11" name="Rechtwinkliges Dreieck 10"/>
            <p:cNvSpPr/>
            <p:nvPr userDrawn="1"/>
          </p:nvSpPr>
          <p:spPr>
            <a:xfrm flipH="1">
              <a:off x="2714536" y="5733256"/>
              <a:ext cx="6444208" cy="1124744"/>
            </a:xfrm>
            <a:prstGeom prst="rtTriangle">
              <a:avLst/>
            </a:prstGeom>
            <a:gradFill>
              <a:gsLst>
                <a:gs pos="100000">
                  <a:srgbClr val="96C31E"/>
                </a:gs>
                <a:gs pos="0">
                  <a:schemeClr val="bg1"/>
                </a:gs>
                <a:gs pos="100000">
                  <a:srgbClr val="96C31E"/>
                </a:gs>
              </a:gsLst>
              <a:path path="rect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htwinkliges Dreieck 6"/>
            <p:cNvSpPr/>
            <p:nvPr userDrawn="1"/>
          </p:nvSpPr>
          <p:spPr>
            <a:xfrm flipH="1">
              <a:off x="3814040" y="5731748"/>
              <a:ext cx="5364088" cy="1124744"/>
            </a:xfrm>
            <a:prstGeom prst="rtTriangle">
              <a:avLst/>
            </a:prstGeom>
            <a:gradFill>
              <a:gsLst>
                <a:gs pos="100000">
                  <a:srgbClr val="0091A5"/>
                </a:gs>
                <a:gs pos="0">
                  <a:schemeClr val="bg1"/>
                </a:gs>
                <a:gs pos="59000">
                  <a:srgbClr val="0091A5"/>
                </a:gs>
              </a:gsLst>
              <a:path path="rect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335360" y="66720"/>
            <a:ext cx="99371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noProof="0" dirty="0" err="1"/>
              <a:t>Titelmasterformat</a:t>
            </a:r>
            <a:r>
              <a:rPr lang="de-DE" dirty="0"/>
              <a:t>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35360" y="1600201"/>
            <a:ext cx="115212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2"/>
          </p:nvPr>
        </p:nvSpPr>
        <p:spPr>
          <a:xfrm>
            <a:off x="3215680" y="6438647"/>
            <a:ext cx="1536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</a:t>
            </a: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ESUO GA 17 </a:t>
            </a: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D002B-C3F3-4C55-8C9C-964627E133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Image 5">
            <a:extLst>
              <a:ext uri="{FF2B5EF4-FFF2-40B4-BE49-F238E27FC236}">
                <a16:creationId xmlns:a16="http://schemas.microsoft.com/office/drawing/2014/main" id="{FFE93D3D-6C8E-43AF-B6CB-5E1C95CE7B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-8866" r="2401" b="4546"/>
          <a:stretch/>
        </p:blipFill>
        <p:spPr>
          <a:xfrm>
            <a:off x="10404000" y="0"/>
            <a:ext cx="1800000" cy="1094064"/>
          </a:xfrm>
          <a:prstGeom prst="rect">
            <a:avLst/>
          </a:prstGeom>
        </p:spPr>
      </p:pic>
      <p:grpSp>
        <p:nvGrpSpPr>
          <p:cNvPr id="15" name="Gruppieren 3">
            <a:extLst>
              <a:ext uri="{FF2B5EF4-FFF2-40B4-BE49-F238E27FC236}">
                <a16:creationId xmlns:a16="http://schemas.microsoft.com/office/drawing/2014/main" id="{60778517-5FD4-4DD0-97AF-D68DC87FA67F}"/>
              </a:ext>
            </a:extLst>
          </p:cNvPr>
          <p:cNvGrpSpPr/>
          <p:nvPr userDrawn="1"/>
        </p:nvGrpSpPr>
        <p:grpSpPr>
          <a:xfrm>
            <a:off x="70188" y="79458"/>
            <a:ext cx="11993784" cy="284276"/>
            <a:chOff x="136070" y="0"/>
            <a:chExt cx="8995338" cy="284276"/>
          </a:xfrm>
        </p:grpSpPr>
        <p:sp>
          <p:nvSpPr>
            <p:cNvPr id="16" name="Rechteck 16">
              <a:extLst>
                <a:ext uri="{FF2B5EF4-FFF2-40B4-BE49-F238E27FC236}">
                  <a16:creationId xmlns:a16="http://schemas.microsoft.com/office/drawing/2014/main" id="{2067C65B-572D-4179-9D95-EE733D8F995F}"/>
                </a:ext>
              </a:extLst>
            </p:cNvPr>
            <p:cNvSpPr/>
            <p:nvPr userDrawn="1"/>
          </p:nvSpPr>
          <p:spPr>
            <a:xfrm>
              <a:off x="548696" y="0"/>
              <a:ext cx="8582712" cy="284276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6F31AB14-02FE-4AC9-8484-965279C9C2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70" y="9192"/>
              <a:ext cx="412626" cy="275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27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91A5"/>
        </a:buClr>
        <a:buFont typeface="Arial" panose="020B0604020202020204" pitchFamily="34" charset="0"/>
        <a:buChar char="•"/>
        <a:defRPr sz="3200" kern="1200">
          <a:solidFill>
            <a:srgbClr val="3C3C3C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96C31E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3C3C3C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3C3C3C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3C3C3C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43"/>
          <p:cNvGrpSpPr/>
          <p:nvPr/>
        </p:nvGrpSpPr>
        <p:grpSpPr>
          <a:xfrm>
            <a:off x="3619381" y="5731748"/>
            <a:ext cx="8618123" cy="1126252"/>
            <a:chOff x="2714536" y="5731748"/>
            <a:chExt cx="6463592" cy="1126252"/>
          </a:xfrm>
        </p:grpSpPr>
        <p:sp>
          <p:nvSpPr>
            <p:cNvPr id="11" name="Google Shape;11;p43"/>
            <p:cNvSpPr/>
            <p:nvPr/>
          </p:nvSpPr>
          <p:spPr>
            <a:xfrm flipH="1">
              <a:off x="2714536" y="5733256"/>
              <a:ext cx="6444208" cy="1124744"/>
            </a:xfrm>
            <a:prstGeom prst="rtTriangle">
              <a:avLst/>
            </a:prstGeom>
            <a:gradFill>
              <a:gsLst>
                <a:gs pos="0">
                  <a:schemeClr val="lt1"/>
                </a:gs>
                <a:gs pos="100000">
                  <a:srgbClr val="96C31E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sp>
          <p:nvSpPr>
            <p:cNvPr id="12" name="Google Shape;12;p43"/>
            <p:cNvSpPr/>
            <p:nvPr/>
          </p:nvSpPr>
          <p:spPr>
            <a:xfrm flipH="1">
              <a:off x="3814040" y="5731748"/>
              <a:ext cx="5364088" cy="1124744"/>
            </a:xfrm>
            <a:prstGeom prst="rtTriangle">
              <a:avLst/>
            </a:prstGeom>
            <a:gradFill>
              <a:gsLst>
                <a:gs pos="0">
                  <a:schemeClr val="lt1"/>
                </a:gs>
                <a:gs pos="58999">
                  <a:srgbClr val="0091A5"/>
                </a:gs>
                <a:gs pos="100000">
                  <a:srgbClr val="0091A5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</p:grpSp>
      <p:sp>
        <p:nvSpPr>
          <p:cNvPr id="13" name="Google Shape;13;p43"/>
          <p:cNvSpPr txBox="1">
            <a:spLocks noGrp="1"/>
          </p:cNvSpPr>
          <p:nvPr>
            <p:ph type="title"/>
          </p:nvPr>
        </p:nvSpPr>
        <p:spPr>
          <a:xfrm>
            <a:off x="335360" y="66720"/>
            <a:ext cx="993710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arela Round"/>
              <a:buNone/>
              <a:defRPr sz="4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43"/>
          <p:cNvSpPr txBox="1">
            <a:spLocks noGrp="1"/>
          </p:cNvSpPr>
          <p:nvPr>
            <p:ph type="body" idx="1"/>
          </p:nvPr>
        </p:nvSpPr>
        <p:spPr>
          <a:xfrm>
            <a:off x="335360" y="1600201"/>
            <a:ext cx="1152128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0091A5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3C3C3C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96C31E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3C3C3C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3C3C3C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5" name="Google Shape;15;p43"/>
          <p:cNvSpPr txBox="1">
            <a:spLocks noGrp="1"/>
          </p:cNvSpPr>
          <p:nvPr>
            <p:ph type="dt" idx="10"/>
          </p:nvPr>
        </p:nvSpPr>
        <p:spPr>
          <a:xfrm>
            <a:off x="3215680" y="6438647"/>
            <a:ext cx="15361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6" name="Google Shape;16;p43"/>
          <p:cNvSpPr txBox="1">
            <a:spLocks noGrp="1"/>
          </p:cNvSpPr>
          <p:nvPr>
            <p:ph type="ftr" idx="11"/>
          </p:nvPr>
        </p:nvSpPr>
        <p:spPr>
          <a:xfrm>
            <a:off x="4943872" y="6438647"/>
            <a:ext cx="60486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7" name="Google Shape;17;p43"/>
          <p:cNvSpPr txBox="1">
            <a:spLocks noGrp="1"/>
          </p:cNvSpPr>
          <p:nvPr>
            <p:ph type="sldNum" idx="12"/>
          </p:nvPr>
        </p:nvSpPr>
        <p:spPr>
          <a:xfrm>
            <a:off x="11088556" y="6438647"/>
            <a:ext cx="7680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F8F8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" name="Google Shape;18;p43"/>
          <p:cNvPicPr preferRelativeResize="0"/>
          <p:nvPr/>
        </p:nvPicPr>
        <p:blipFill rotWithShape="1">
          <a:blip r:embed="rId15">
            <a:alphaModFix/>
          </a:blip>
          <a:srcRect l="2017" t="-8866" r="2400" b="4545"/>
          <a:stretch/>
        </p:blipFill>
        <p:spPr>
          <a:xfrm>
            <a:off x="10404000" y="0"/>
            <a:ext cx="1800000" cy="10940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9;p43"/>
          <p:cNvGrpSpPr/>
          <p:nvPr/>
        </p:nvGrpSpPr>
        <p:grpSpPr>
          <a:xfrm>
            <a:off x="70188" y="79458"/>
            <a:ext cx="11993784" cy="284276"/>
            <a:chOff x="136070" y="0"/>
            <a:chExt cx="8995338" cy="284276"/>
          </a:xfrm>
        </p:grpSpPr>
        <p:sp>
          <p:nvSpPr>
            <p:cNvPr id="20" name="Google Shape;20;p43"/>
            <p:cNvSpPr/>
            <p:nvPr/>
          </p:nvSpPr>
          <p:spPr>
            <a:xfrm>
              <a:off x="548696" y="0"/>
              <a:ext cx="8582712" cy="284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Varela Round"/>
                <a:buNone/>
              </a:pPr>
              <a:endParaRPr sz="900" b="0" i="0" u="none" strike="noStrike" cap="none">
                <a:solidFill>
                  <a:srgbClr val="3C3C3C"/>
                </a:solidFill>
                <a:latin typeface="Varela Round"/>
                <a:ea typeface="Varela Round"/>
                <a:cs typeface="Varela Round"/>
                <a:sym typeface="Varela Round"/>
              </a:endParaRPr>
            </a:p>
          </p:txBody>
        </p:sp>
        <p:pic>
          <p:nvPicPr>
            <p:cNvPr id="21" name="Google Shape;21;p43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36070" y="9192"/>
              <a:ext cx="412626" cy="27508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684853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7/S090904951001048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hyperlink" Target="https://doi.org/10.1107/S160057751400761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esuo.eu/about-esuo/towards-even-brighter-european-photon-science-the-esuo-manifesto-for-a-truly-european-photon-science-community/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hercules-school.eu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eatime.eu/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://www.wfu.edu/" TargetMode="External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anl.gov/" TargetMode="External"/><Relationship Id="rId11" Type="http://schemas.openxmlformats.org/officeDocument/2006/relationships/image" Target="../media/image26.png"/><Relationship Id="rId5" Type="http://schemas.openxmlformats.org/officeDocument/2006/relationships/hyperlink" Target="https://africanmrs.net/rwanda-2024/wp-content/uploads/2024/07/AMRS2024-Preconference-Workshop-Scientific-User-Facilities-and-Proposal-Writing-Skills-for-Access-1.pdf" TargetMode="External"/><Relationship Id="rId10" Type="http://schemas.openxmlformats.org/officeDocument/2006/relationships/image" Target="../media/image24.png"/><Relationship Id="rId4" Type="http://schemas.openxmlformats.org/officeDocument/2006/relationships/hyperlink" Target="https://africanmrs.net/rwanda-2024/pre-conference-worskhops/" TargetMode="External"/><Relationship Id="rId9" Type="http://schemas.openxmlformats.org/officeDocument/2006/relationships/hyperlink" Target="http://www.esrf.e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33.emf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zrzut ekranu, wizytówka, design&#10;&#10;Opis wygenerowany automatycznie">
            <a:extLst>
              <a:ext uri="{FF2B5EF4-FFF2-40B4-BE49-F238E27FC236}">
                <a16:creationId xmlns:a16="http://schemas.microsoft.com/office/drawing/2014/main" id="{C7DC1A19-F668-35EA-0B49-AB0CE7A9AE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" y="0"/>
            <a:ext cx="12169868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D35C6B9-FB93-A5AE-B5C3-F98ECDF46CD0}"/>
              </a:ext>
            </a:extLst>
          </p:cNvPr>
          <p:cNvSpPr txBox="1"/>
          <p:nvPr/>
        </p:nvSpPr>
        <p:spPr>
          <a:xfrm>
            <a:off x="903587" y="1250908"/>
            <a:ext cx="835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solidFill>
                  <a:srgbClr val="01764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NEPHEWS</a:t>
            </a:r>
            <a:br>
              <a:rPr lang="en-US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funding and training opportunities for students and researchers</a:t>
            </a:r>
            <a:endParaRPr lang="pl-PL" sz="46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7DA24F8-5DB9-DC91-CCD6-D79ECC2DB381}"/>
              </a:ext>
            </a:extLst>
          </p:cNvPr>
          <p:cNvSpPr txBox="1"/>
          <p:nvPr/>
        </p:nvSpPr>
        <p:spPr>
          <a:xfrm>
            <a:off x="903587" y="246483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Big Science and Big Goals for Africa, AfLS-2024 / AfPS2024</a:t>
            </a:r>
            <a:b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19</a:t>
            </a:r>
            <a:r>
              <a:rPr lang="en-US" sz="24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November 2024</a:t>
            </a: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Johannesburg</a:t>
            </a:r>
            <a:endParaRPr lang="pl-PL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0AC353D-9D70-B72D-2D92-0C90EACF4568}"/>
              </a:ext>
            </a:extLst>
          </p:cNvPr>
          <p:cNvSpPr txBox="1"/>
          <p:nvPr/>
        </p:nvSpPr>
        <p:spPr>
          <a:xfrm>
            <a:off x="7968755" y="5620072"/>
            <a:ext cx="35830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coordinated</a:t>
            </a:r>
            <a:r>
              <a:rPr lang="pl-PL" sz="22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by SOLARIS</a:t>
            </a:r>
          </a:p>
        </p:txBody>
      </p:sp>
      <p:pic>
        <p:nvPicPr>
          <p:cNvPr id="9" name="Obraz 8" descr="Obraz zawierający zrzut ekranu, Czcionka, Jaskrawoniebieski, Majorelle blue&#10;&#10;Opis wygenerowany automatycznie">
            <a:extLst>
              <a:ext uri="{FF2B5EF4-FFF2-40B4-BE49-F238E27FC236}">
                <a16:creationId xmlns:a16="http://schemas.microsoft.com/office/drawing/2014/main" id="{18A4A00D-7E9F-DC32-253A-A05281894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63" y="6296389"/>
            <a:ext cx="1971472" cy="439860"/>
          </a:xfrm>
          <a:prstGeom prst="rect">
            <a:avLst/>
          </a:prstGeom>
        </p:spPr>
      </p:pic>
      <p:pic>
        <p:nvPicPr>
          <p:cNvPr id="10" name="Obraz 9" descr="Obraz zawierający logo, godło, symbol, Znak towarowy&#10;&#10;Opis wygenerowany automatycznie">
            <a:extLst>
              <a:ext uri="{FF2B5EF4-FFF2-40B4-BE49-F238E27FC236}">
                <a16:creationId xmlns:a16="http://schemas.microsoft.com/office/drawing/2014/main" id="{7DCE9C0B-AA99-0E11-E306-121F30200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832" y="6260634"/>
            <a:ext cx="1815799" cy="544304"/>
          </a:xfrm>
          <a:prstGeom prst="rect">
            <a:avLst/>
          </a:prstGeom>
        </p:spPr>
      </p:pic>
      <p:pic>
        <p:nvPicPr>
          <p:cNvPr id="11" name="Obraz 10" descr="Obraz zawierający tekst, Czcionka, zrzut ekranu, logo&#10;&#10;Opis wygenerowany automatycznie">
            <a:extLst>
              <a:ext uri="{FF2B5EF4-FFF2-40B4-BE49-F238E27FC236}">
                <a16:creationId xmlns:a16="http://schemas.microsoft.com/office/drawing/2014/main" id="{7FCE7F3B-0619-FB60-F219-3BECF77B9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873" y="6230305"/>
            <a:ext cx="2018149" cy="604961"/>
          </a:xfrm>
          <a:prstGeom prst="rect">
            <a:avLst/>
          </a:prstGeom>
        </p:spPr>
      </p:pic>
      <p:pic>
        <p:nvPicPr>
          <p:cNvPr id="12" name="Obraz 11" descr="Obraz zawierający tekst, wiosna, sprężyna, typografia&#10;&#10;Opis wygenerowany automatycznie">
            <a:extLst>
              <a:ext uri="{FF2B5EF4-FFF2-40B4-BE49-F238E27FC236}">
                <a16:creationId xmlns:a16="http://schemas.microsoft.com/office/drawing/2014/main" id="{9D3B5CAC-A431-67EE-7366-A9FC3A23E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486" y="6281694"/>
            <a:ext cx="953674" cy="472797"/>
          </a:xfrm>
          <a:prstGeom prst="rect">
            <a:avLst/>
          </a:prstGeom>
        </p:spPr>
      </p:pic>
      <p:pic>
        <p:nvPicPr>
          <p:cNvPr id="13" name="Obraz 12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090D8D1E-FDFD-0554-5B18-938059CC5C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584" y="6244167"/>
            <a:ext cx="1815799" cy="544304"/>
          </a:xfrm>
          <a:prstGeom prst="rect">
            <a:avLst/>
          </a:prstGeom>
        </p:spPr>
      </p:pic>
      <p:pic>
        <p:nvPicPr>
          <p:cNvPr id="14" name="Obraz 13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B91A4CC4-D723-AB63-E5DA-1C0CC56B9B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665" y="6272170"/>
            <a:ext cx="1307112" cy="4998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63C87F-96F3-FCD6-FF57-0A0AD8C7F669}"/>
              </a:ext>
            </a:extLst>
          </p:cNvPr>
          <p:cNvSpPr txBox="1"/>
          <p:nvPr/>
        </p:nvSpPr>
        <p:spPr>
          <a:xfrm>
            <a:off x="3036934" y="3590442"/>
            <a:ext cx="418026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Prof. Cormac McGuinness</a:t>
            </a:r>
            <a:br>
              <a:rPr lang="en-US" sz="2400" dirty="0"/>
            </a:br>
            <a:r>
              <a:rPr lang="en-US" i="1" dirty="0">
                <a:solidFill>
                  <a:srgbClr val="FF0000"/>
                </a:solidFill>
              </a:rPr>
              <a:t>European Synchrotron and FEL Users </a:t>
            </a: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 err="1">
                <a:solidFill>
                  <a:srgbClr val="FF0000"/>
                </a:solidFill>
              </a:rPr>
              <a:t>Organisation</a:t>
            </a:r>
            <a:r>
              <a:rPr lang="en-US" i="1" dirty="0">
                <a:solidFill>
                  <a:srgbClr val="FF0000"/>
                </a:solidFill>
              </a:rPr>
              <a:t> (ESUO)  </a:t>
            </a: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/>
              <a:t>&amp; </a:t>
            </a:r>
            <a:r>
              <a:rPr lang="en-US" i="1" dirty="0">
                <a:solidFill>
                  <a:srgbClr val="017646"/>
                </a:solidFill>
              </a:rPr>
              <a:t>TCD - Trinity College Dublin, Ireland</a:t>
            </a:r>
            <a:br>
              <a:rPr lang="en-US" i="1" dirty="0">
                <a:solidFill>
                  <a:srgbClr val="017646"/>
                </a:solidFill>
              </a:rPr>
            </a:br>
            <a:br>
              <a:rPr lang="en-US" i="1" dirty="0">
                <a:solidFill>
                  <a:srgbClr val="017646"/>
                </a:solidFill>
              </a:rPr>
            </a:br>
            <a:r>
              <a:rPr lang="en-US" dirty="0">
                <a:solidFill>
                  <a:srgbClr val="017646"/>
                </a:solidFill>
              </a:rPr>
              <a:t>On behalf of NEPHEWS project</a:t>
            </a:r>
            <a:endParaRPr lang="en-IE" i="1" dirty="0">
              <a:solidFill>
                <a:srgbClr val="017646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1AFD81-DC56-8245-23C0-226C818CC8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34" y="-21540"/>
            <a:ext cx="914400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82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design&#10;&#10;Opis wygenerowany automatycznie">
            <a:extLst>
              <a:ext uri="{FF2B5EF4-FFF2-40B4-BE49-F238E27FC236}">
                <a16:creationId xmlns:a16="http://schemas.microsoft.com/office/drawing/2014/main" id="{84A94380-DF26-8B7C-AF6F-BDD55E970E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" y="0"/>
            <a:ext cx="12177225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44556CC-1437-1561-2468-2663EF9598C9}"/>
              </a:ext>
            </a:extLst>
          </p:cNvPr>
          <p:cNvSpPr txBox="1"/>
          <p:nvPr/>
        </p:nvSpPr>
        <p:spPr>
          <a:xfrm>
            <a:off x="2176272" y="393192"/>
            <a:ext cx="9436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Opportunities for Training:   HERCULES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March – April 2026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 descr="A blue and white poster with a city in the background&#10;&#10;Description automatically generated">
            <a:extLst>
              <a:ext uri="{FF2B5EF4-FFF2-40B4-BE49-F238E27FC236}">
                <a16:creationId xmlns:a16="http://schemas.microsoft.com/office/drawing/2014/main" id="{F47DB185-1C24-143C-66D4-702831903B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1840"/>
          <a:stretch/>
        </p:blipFill>
        <p:spPr>
          <a:xfrm>
            <a:off x="1485990" y="2835323"/>
            <a:ext cx="5323678" cy="3639370"/>
          </a:xfrm>
          <a:prstGeom prst="rect">
            <a:avLst/>
          </a:prstGeom>
        </p:spPr>
      </p:pic>
      <p:pic>
        <p:nvPicPr>
          <p:cNvPr id="6" name="Picture 5" descr="A blue and white poster with a city in the background&#10;&#10;Description automatically generated">
            <a:extLst>
              <a:ext uri="{FF2B5EF4-FFF2-40B4-BE49-F238E27FC236}">
                <a16:creationId xmlns:a16="http://schemas.microsoft.com/office/drawing/2014/main" id="{E11775CB-1D66-9324-2D0C-9E6CB02F85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3" b="1"/>
          <a:stretch/>
        </p:blipFill>
        <p:spPr>
          <a:xfrm>
            <a:off x="6860934" y="2835323"/>
            <a:ext cx="5323678" cy="37500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C0F0CF-6EC5-25FD-C54C-29C84D28C77E}"/>
              </a:ext>
            </a:extLst>
          </p:cNvPr>
          <p:cNvSpPr txBox="1"/>
          <p:nvPr/>
        </p:nvSpPr>
        <p:spPr>
          <a:xfrm>
            <a:off x="1773107" y="793302"/>
            <a:ext cx="103161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DISCIPLINES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Biology, Chemistry, Materials Science, Geosciences and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insights: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In-depth knowledge of neutron and synchrotron radiation techniques for research in condensed matter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Offer: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An unparalleled learning experience for 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</a:rPr>
              <a:t>4 PhD positions for African students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sponsored by NEPHEWS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21B89-5CAE-5DD1-E9B2-37DB18647FF6}"/>
              </a:ext>
            </a:extLst>
          </p:cNvPr>
          <p:cNvSpPr txBox="1"/>
          <p:nvPr/>
        </p:nvSpPr>
        <p:spPr>
          <a:xfrm>
            <a:off x="1773107" y="2182703"/>
            <a:ext cx="1031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Applications: open early April 2025; closing mid May 2025; shortlisting and interviews June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960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zrzut ekranu, projekt graficzny, design&#10;&#10;Opis wygenerowany automatycznie">
            <a:extLst>
              <a:ext uri="{FF2B5EF4-FFF2-40B4-BE49-F238E27FC236}">
                <a16:creationId xmlns:a16="http://schemas.microsoft.com/office/drawing/2014/main" id="{06D4A7F4-2AD9-7E7C-EAAC-91EA18E51A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" y="0"/>
            <a:ext cx="12177225" cy="6858000"/>
          </a:xfrm>
          <a:prstGeom prst="rect">
            <a:avLst/>
          </a:prstGeom>
        </p:spPr>
      </p:pic>
      <p:sp>
        <p:nvSpPr>
          <p:cNvPr id="71" name="Textfeld 70">
            <a:extLst>
              <a:ext uri="{FF2B5EF4-FFF2-40B4-BE49-F238E27FC236}">
                <a16:creationId xmlns:a16="http://schemas.microsoft.com/office/drawing/2014/main" id="{FCAB765F-EFDF-4D9C-8426-12A49DFE66AD}"/>
              </a:ext>
            </a:extLst>
          </p:cNvPr>
          <p:cNvSpPr txBox="1"/>
          <p:nvPr/>
        </p:nvSpPr>
        <p:spPr>
          <a:xfrm>
            <a:off x="2466493" y="1422608"/>
            <a:ext cx="72590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indent="0">
              <a:buFontTx/>
              <a:buNone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</a:rPr>
              <a:t>Happy to answer questions anytime today</a:t>
            </a:r>
            <a:b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</a:rPr>
            </a:br>
            <a:b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</a:rPr>
            </a:b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</a:rPr>
              <a:t>... or in the future</a:t>
            </a:r>
            <a:b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</a:rPr>
            </a:b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kern="0" dirty="0">
                <a:solidFill>
                  <a:srgbClr val="000000"/>
                </a:solidFill>
                <a:latin typeface="Lato"/>
              </a:rPr>
              <a:t>Leave name and email in chat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</a:endParaRPr>
          </a:p>
        </p:txBody>
      </p:sp>
      <p:pic>
        <p:nvPicPr>
          <p:cNvPr id="61" name="Grafik 60">
            <a:extLst>
              <a:ext uri="{FF2B5EF4-FFF2-40B4-BE49-F238E27FC236}">
                <a16:creationId xmlns:a16="http://schemas.microsoft.com/office/drawing/2014/main" id="{267A8DB7-789B-497B-ADDF-43E6A3D1D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500" y="5442797"/>
            <a:ext cx="3562021" cy="1026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C0A7CE-E6EB-E25C-18A8-C15838BACCB4}"/>
              </a:ext>
            </a:extLst>
          </p:cNvPr>
          <p:cNvSpPr txBox="1"/>
          <p:nvPr/>
        </p:nvSpPr>
        <p:spPr>
          <a:xfrm>
            <a:off x="9089425" y="2782685"/>
            <a:ext cx="23936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Contact to project </a:t>
            </a:r>
            <a:br>
              <a:rPr lang="en-US" dirty="0"/>
            </a:br>
            <a:r>
              <a:rPr lang="en-US" dirty="0"/>
              <a:t>coordinator</a:t>
            </a:r>
            <a:r>
              <a:rPr lang="pl-PL" dirty="0"/>
              <a:t>: </a:t>
            </a:r>
            <a:br>
              <a:rPr lang="en-US" dirty="0"/>
            </a:br>
            <a:r>
              <a:rPr lang="pl-PL" b="1" dirty="0"/>
              <a:t>nephews@uj.edu.pl</a:t>
            </a: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5CB78-CCC6-8718-FCC6-E8E16826FA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1154" y="4531916"/>
            <a:ext cx="6745471" cy="19404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C6CD9C-12BE-7B36-BAD5-163D1CD1305F}"/>
              </a:ext>
            </a:extLst>
          </p:cNvPr>
          <p:cNvSpPr txBox="1"/>
          <p:nvPr/>
        </p:nvSpPr>
        <p:spPr>
          <a:xfrm>
            <a:off x="2376476" y="3738459"/>
            <a:ext cx="479026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Prof. Cormac McGuinness </a:t>
            </a:r>
            <a:br>
              <a:rPr lang="en-US" dirty="0"/>
            </a:br>
            <a:r>
              <a:rPr lang="en-US" dirty="0"/>
              <a:t>-  </a:t>
            </a:r>
            <a:r>
              <a:rPr lang="en-US" sz="1400" i="1" dirty="0">
                <a:solidFill>
                  <a:srgbClr val="FF0000"/>
                </a:solidFill>
              </a:rPr>
              <a:t>ESUO - European Synchrotron and FEL Users </a:t>
            </a:r>
            <a:r>
              <a:rPr lang="en-US" sz="1400" i="1" dirty="0" err="1">
                <a:solidFill>
                  <a:srgbClr val="FF0000"/>
                </a:solidFill>
              </a:rPr>
              <a:t>Organisation</a:t>
            </a:r>
            <a:r>
              <a:rPr lang="en-US" sz="1400" i="1" dirty="0">
                <a:solidFill>
                  <a:srgbClr val="FF0000"/>
                </a:solidFill>
              </a:rPr>
              <a:t>  </a:t>
            </a:r>
            <a:br>
              <a:rPr lang="en-US" sz="1400" i="1" dirty="0">
                <a:solidFill>
                  <a:srgbClr val="FF0000"/>
                </a:solidFill>
              </a:rPr>
            </a:br>
            <a:r>
              <a:rPr lang="en-US" sz="1400" i="1" dirty="0"/>
              <a:t>&amp; </a:t>
            </a:r>
            <a:r>
              <a:rPr lang="en-US" sz="1400" i="1" dirty="0">
                <a:solidFill>
                  <a:srgbClr val="0070C0"/>
                </a:solidFill>
              </a:rPr>
              <a:t>TCD - Trinity College Dublin, Ireland</a:t>
            </a:r>
            <a:endParaRPr lang="en-IE" sz="1400" i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D37E25-800A-F88D-E815-33E524D4E85E}"/>
              </a:ext>
            </a:extLst>
          </p:cNvPr>
          <p:cNvSpPr txBox="1"/>
          <p:nvPr/>
        </p:nvSpPr>
        <p:spPr>
          <a:xfrm>
            <a:off x="2376476" y="4790743"/>
            <a:ext cx="4256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Cormac.McGuinness@tcd.ie</a:t>
            </a:r>
            <a:endParaRPr lang="en-I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4DB196-75A0-99E7-7ED0-7E12C3BA3072}"/>
              </a:ext>
            </a:extLst>
          </p:cNvPr>
          <p:cNvSpPr/>
          <p:nvPr/>
        </p:nvSpPr>
        <p:spPr>
          <a:xfrm>
            <a:off x="5498180" y="-110813"/>
            <a:ext cx="195764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9" name="pole tekstowe 4">
            <a:extLst>
              <a:ext uri="{FF2B5EF4-FFF2-40B4-BE49-F238E27FC236}">
                <a16:creationId xmlns:a16="http://schemas.microsoft.com/office/drawing/2014/main" id="{D25A72B2-D3B0-187B-29FE-B7CCDAB50BB8}"/>
              </a:ext>
            </a:extLst>
          </p:cNvPr>
          <p:cNvSpPr txBox="1"/>
          <p:nvPr/>
        </p:nvSpPr>
        <p:spPr>
          <a:xfrm>
            <a:off x="2162175" y="372335"/>
            <a:ext cx="882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Questions about </a:t>
            </a:r>
            <a:r>
              <a:rPr lang="pl-PL" sz="2400" dirty="0"/>
              <a:t>NEPHEWS</a:t>
            </a:r>
            <a:endParaRPr lang="en-US" sz="2400" dirty="0"/>
          </a:p>
        </p:txBody>
      </p:sp>
      <p:pic>
        <p:nvPicPr>
          <p:cNvPr id="10" name="Obraz 38">
            <a:extLst>
              <a:ext uri="{FF2B5EF4-FFF2-40B4-BE49-F238E27FC236}">
                <a16:creationId xmlns:a16="http://schemas.microsoft.com/office/drawing/2014/main" id="{A05B59C6-1F3F-2FE2-2C96-819D85F22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9425" y="1316004"/>
            <a:ext cx="2070414" cy="13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34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zrzut ekranu, projekt graficzny, design&#10;&#10;Opis wygenerowany automatycznie">
            <a:extLst>
              <a:ext uri="{FF2B5EF4-FFF2-40B4-BE49-F238E27FC236}">
                <a16:creationId xmlns:a16="http://schemas.microsoft.com/office/drawing/2014/main" id="{06D4A7F4-2AD9-7E7C-EAAC-91EA18E51A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" y="0"/>
            <a:ext cx="12177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66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zrzut ekranu, projekt graficzny, design&#10;&#10;Opis wygenerowany automatycznie">
            <a:extLst>
              <a:ext uri="{FF2B5EF4-FFF2-40B4-BE49-F238E27FC236}">
                <a16:creationId xmlns:a16="http://schemas.microsoft.com/office/drawing/2014/main" id="{06D4A7F4-2AD9-7E7C-EAAC-91EA18E51A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" y="0"/>
            <a:ext cx="12177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98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AD834B-215A-46C5-9D52-3812E8B71D10}"/>
              </a:ext>
            </a:extLst>
          </p:cNvPr>
          <p:cNvSpPr/>
          <p:nvPr/>
        </p:nvSpPr>
        <p:spPr>
          <a:xfrm>
            <a:off x="114764" y="1348940"/>
            <a:ext cx="7893846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just" defTabSz="135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93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ESUO was established in 2010 to represent all European photon science users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[U. Pietsch and M. J. Cooper,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J. Synchrotron Rad. (2010) 17, 428-429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93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Today, ESUO represents ~35,000 users of the European synchrotron (SR) and Free-Electron Laser (FEL) facilities.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93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Users of 32 nations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from European member states, EU candidate and associated countries, are represented by ESUO national delegates nominated from National User, Facility User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Organisations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(NUOs/FUOs). 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93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Multiple delegates to ESUO from nations with large user communities and/or multiple facilities (FUOs), giving 50+ national delegates.</a:t>
            </a: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93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ESUO supports establishment of National User Organizations (NUOs).</a:t>
            </a: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93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ESUO is a fully registered non-profit international organization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AISBL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under Belgian law since September 2021.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93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ESUO has been a strategic partner of LEAPS – the League of European Advanced Photon Sources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4DD6880-37C3-4E55-B3F1-1E5EB15A12B2}"/>
              </a:ext>
            </a:extLst>
          </p:cNvPr>
          <p:cNvSpPr txBox="1">
            <a:spLocks/>
          </p:cNvSpPr>
          <p:nvPr/>
        </p:nvSpPr>
        <p:spPr>
          <a:xfrm>
            <a:off x="678873" y="43158"/>
            <a:ext cx="7565527" cy="13057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52D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the European Synchrotron and FEL User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E52D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Organisation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52D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(ESUO)?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1BD96486-7AA6-485D-8D40-B2129ADB0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3872" y="6438647"/>
            <a:ext cx="604867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ela Round"/>
                <a:ea typeface="+mn-ea"/>
                <a:cs typeface="+mn-cs"/>
              </a:rPr>
              <a:t>AfLS2024 19th November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DDEC8A-42B0-460D-8008-29904B9972AA}"/>
              </a:ext>
            </a:extLst>
          </p:cNvPr>
          <p:cNvSpPr txBox="1"/>
          <p:nvPr/>
        </p:nvSpPr>
        <p:spPr>
          <a:xfrm>
            <a:off x="8130314" y="4242809"/>
            <a:ext cx="40143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 nations are represented in ESUO by delegates and NUOs, most recently Romania in 2022, and Ukraine in 2023.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12D50-26D1-58AA-A5E7-5270A8103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54228"/>
            <a:ext cx="3980227" cy="394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62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96AA6D17-5309-451B-B192-29BE947EB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"/>
          <a:stretch/>
        </p:blipFill>
        <p:spPr>
          <a:xfrm>
            <a:off x="5804086" y="428618"/>
            <a:ext cx="5831118" cy="573681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ABC984-A3C0-46C3-9835-E273A2281491}"/>
              </a:ext>
            </a:extLst>
          </p:cNvPr>
          <p:cNvSpPr txBox="1">
            <a:spLocks/>
          </p:cNvSpPr>
          <p:nvPr/>
        </p:nvSpPr>
        <p:spPr>
          <a:xfrm>
            <a:off x="983432" y="153631"/>
            <a:ext cx="7012914" cy="4900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E52D4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ESUO: Vision and Missions</a:t>
            </a:r>
          </a:p>
        </p:txBody>
      </p:sp>
      <p:sp>
        <p:nvSpPr>
          <p:cNvPr id="50" name="Rectangle 3">
            <a:extLst>
              <a:ext uri="{FF2B5EF4-FFF2-40B4-BE49-F238E27FC236}">
                <a16:creationId xmlns:a16="http://schemas.microsoft.com/office/drawing/2014/main" id="{F83A54CF-A09E-4408-9FB7-B9EB620F82E7}"/>
              </a:ext>
            </a:extLst>
          </p:cNvPr>
          <p:cNvSpPr/>
          <p:nvPr/>
        </p:nvSpPr>
        <p:spPr>
          <a:xfrm>
            <a:off x="142101" y="899664"/>
            <a:ext cx="6063154" cy="1572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ESUO vision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to support a thriving (European) synchrotron and FEL user community with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equal opportunities of access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participation for all scientists based solely on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scientific merit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their ideas</a:t>
            </a:r>
          </a:p>
        </p:txBody>
      </p:sp>
      <p:sp>
        <p:nvSpPr>
          <p:cNvPr id="20" name="ZoneTexte 3">
            <a:extLst>
              <a:ext uri="{FF2B5EF4-FFF2-40B4-BE49-F238E27FC236}">
                <a16:creationId xmlns:a16="http://schemas.microsoft.com/office/drawing/2014/main" id="{F063382A-35BB-4A6C-A361-1A003D5E224D}"/>
              </a:ext>
            </a:extLst>
          </p:cNvPr>
          <p:cNvSpPr txBox="1"/>
          <p:nvPr/>
        </p:nvSpPr>
        <p:spPr>
          <a:xfrm>
            <a:off x="142101" y="2557479"/>
            <a:ext cx="55938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93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Promote Trans-national Access (TNA) to European light sources and European Commission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93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Lobbying to support elimination of geographic or financial barriers in user participation, with as simple an access model as practicable.</a:t>
            </a:r>
          </a:p>
        </p:txBody>
      </p:sp>
      <p:pic>
        <p:nvPicPr>
          <p:cNvPr id="10" name="Image 5">
            <a:extLst>
              <a:ext uri="{FF2B5EF4-FFF2-40B4-BE49-F238E27FC236}">
                <a16:creationId xmlns:a16="http://schemas.microsoft.com/office/drawing/2014/main" id="{FFE93D3D-6C8E-43AF-B6CB-5E1C95CE7B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-8866" r="2401" b="4546"/>
          <a:stretch/>
        </p:blipFill>
        <p:spPr>
          <a:xfrm>
            <a:off x="10404000" y="0"/>
            <a:ext cx="1800000" cy="1094064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67D2696D-004D-428D-98F6-9ABE15259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3872" y="6438647"/>
            <a:ext cx="6048672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ela Round"/>
                <a:ea typeface="+mn-ea"/>
                <a:cs typeface="+mn-cs"/>
              </a:rPr>
              <a:t>AfLS2024 19th November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245778-D007-EB92-D81F-170FD263EEF9}"/>
              </a:ext>
            </a:extLst>
          </p:cNvPr>
          <p:cNvSpPr txBox="1"/>
          <p:nvPr/>
        </p:nvSpPr>
        <p:spPr>
          <a:xfrm>
            <a:off x="142101" y="4244895"/>
            <a:ext cx="2844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931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manifesto “Towards Even Brighter European Photon Science” from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**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2D0E0-0BB3-EDE2-52E3-1E7F0A1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79" y="4245067"/>
            <a:ext cx="2201994" cy="22019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76F4D8-6C8E-DAA1-4F9B-47007A11B021}"/>
              </a:ext>
            </a:extLst>
          </p:cNvPr>
          <p:cNvSpPr txBox="1"/>
          <p:nvPr/>
        </p:nvSpPr>
        <p:spPr>
          <a:xfrm>
            <a:off x="263352" y="6334780"/>
            <a:ext cx="49252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**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ESUO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website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Barrier et al,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J. Synchrotron Rad. (2014). 21, 638-639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94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"/>
          <p:cNvPicPr preferRelativeResize="0"/>
          <p:nvPr/>
        </p:nvPicPr>
        <p:blipFill rotWithShape="1">
          <a:blip r:embed="rId3">
            <a:alphaModFix/>
          </a:blip>
          <a:srcRect l="2017" t="-8866" r="2400" b="4545"/>
          <a:stretch/>
        </p:blipFill>
        <p:spPr>
          <a:xfrm>
            <a:off x="10404000" y="0"/>
            <a:ext cx="1800000" cy="109406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"/>
          <p:cNvSpPr txBox="1"/>
          <p:nvPr/>
        </p:nvSpPr>
        <p:spPr>
          <a:xfrm>
            <a:off x="974465" y="169609"/>
            <a:ext cx="8238807" cy="418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1A5"/>
              </a:buClr>
              <a:buSzPts val="2800"/>
              <a:buFont typeface="Tahoma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AE52D4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Who are ESUO and ESUO Executive Board?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AE52D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57DE808F-3618-4916-8364-2C5158DD46E4}"/>
              </a:ext>
            </a:extLst>
          </p:cNvPr>
          <p:cNvSpPr txBox="1">
            <a:spLocks/>
          </p:cNvSpPr>
          <p:nvPr/>
        </p:nvSpPr>
        <p:spPr>
          <a:xfrm>
            <a:off x="4943872" y="6438647"/>
            <a:ext cx="60486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arela Round"/>
                <a:ea typeface="+mn-ea"/>
                <a:cs typeface="+mn-cs"/>
              </a:rPr>
              <a:t>AfLS2024 19th November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9BCDD-7CF7-B5C3-5338-706B3AE7A23B}"/>
              </a:ext>
            </a:extLst>
          </p:cNvPr>
          <p:cNvSpPr/>
          <p:nvPr/>
        </p:nvSpPr>
        <p:spPr>
          <a:xfrm>
            <a:off x="0" y="1305172"/>
            <a:ext cx="10844713" cy="3270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President and Executive board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ESUO President: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Cormac McGuinness (IE)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[Trinity College Dublin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ESUO Vice President: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Bridget Murphy (DE)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[Kiel University, Germany]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Carla Bittencourt (BE)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[University of Mons] (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Treasurer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	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Tom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(UK)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[University of Warwick]	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Derek Logan (SE)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[University of Lund] (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Secretary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	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Rainer Lechner (AT)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Montanuniversität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Leoben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Moniek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Tromp (NL)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[University of Groningen]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Wojciech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Gawelda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(ES)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[Universidad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Autonoma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Madrid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2CE95C-5E79-9C65-D072-AC12F569570B}"/>
              </a:ext>
            </a:extLst>
          </p:cNvPr>
          <p:cNvSpPr txBox="1"/>
          <p:nvPr/>
        </p:nvSpPr>
        <p:spPr>
          <a:xfrm>
            <a:off x="167780" y="717482"/>
            <a:ext cx="102362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931E"/>
              </a:buClr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Executive Board of 8 is elected from delegates with rules for national diversity, sufficient SR/FEL representation, and gender diversity.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C55989-0213-F7EC-5931-1627C5D17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402" y="2736101"/>
            <a:ext cx="5393598" cy="27708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design&#10;&#10;Opis wygenerowany automatycznie">
            <a:extLst>
              <a:ext uri="{FF2B5EF4-FFF2-40B4-BE49-F238E27FC236}">
                <a16:creationId xmlns:a16="http://schemas.microsoft.com/office/drawing/2014/main" id="{84A94380-DF26-8B7C-AF6F-BDD55E970E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" y="0"/>
            <a:ext cx="12177225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44556CC-1437-1561-2468-2663EF9598C9}"/>
              </a:ext>
            </a:extLst>
          </p:cNvPr>
          <p:cNvSpPr txBox="1"/>
          <p:nvPr/>
        </p:nvSpPr>
        <p:spPr>
          <a:xfrm>
            <a:off x="2339005" y="455186"/>
            <a:ext cx="9436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>
                <a:solidFill>
                  <a:srgbClr val="01764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</a:t>
            </a:r>
            <a:r>
              <a:rPr lang="de-DE" sz="2000" b="1" dirty="0">
                <a:solidFill>
                  <a:srgbClr val="01764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de-DE" sz="2000" b="1" dirty="0" err="1">
                <a:solidFill>
                  <a:srgbClr val="01764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</a:t>
            </a:r>
            <a:r>
              <a:rPr lang="de-DE" sz="2000" b="1" dirty="0">
                <a:solidFill>
                  <a:srgbClr val="01764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NEPHEWS?</a:t>
            </a:r>
            <a:endParaRPr lang="pl-PL" sz="2000" b="1" dirty="0">
              <a:solidFill>
                <a:srgbClr val="01764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A044B5-62BA-4B49-B5B9-B0FAA254F5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2" b="3406"/>
          <a:stretch/>
        </p:blipFill>
        <p:spPr>
          <a:xfrm>
            <a:off x="6711351" y="544999"/>
            <a:ext cx="5268761" cy="3846137"/>
          </a:xfrm>
          <a:prstGeom prst="roundRect">
            <a:avLst/>
          </a:prstGeom>
        </p:spPr>
      </p:pic>
      <p:sp>
        <p:nvSpPr>
          <p:cNvPr id="7" name="pole tekstowe 5">
            <a:extLst>
              <a:ext uri="{FF2B5EF4-FFF2-40B4-BE49-F238E27FC236}">
                <a16:creationId xmlns:a16="http://schemas.microsoft.com/office/drawing/2014/main" id="{697A62F1-51B0-4DF1-B9F2-465185C43626}"/>
              </a:ext>
            </a:extLst>
          </p:cNvPr>
          <p:cNvSpPr txBox="1"/>
          <p:nvPr/>
        </p:nvSpPr>
        <p:spPr>
          <a:xfrm>
            <a:off x="1812791" y="1805813"/>
            <a:ext cx="50310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 international collaboration that fosters:</a:t>
            </a:r>
          </a:p>
          <a:p>
            <a:pPr algn="just"/>
            <a:endParaRPr lang="de-DE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way to access leading </a:t>
            </a:r>
            <a:r>
              <a:rPr lang="de-DE" dirty="0">
                <a:solidFill>
                  <a:srgbClr val="0070C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photon</a:t>
            </a:r>
            <a: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and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neutron</a:t>
            </a:r>
            <a: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research infrastructures (RI) of Europe </a:t>
            </a:r>
            <a:b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via Trans-National Access (TNA)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Tailored training for young researchers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Personalized twinning with experienced users of the RIs </a:t>
            </a:r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pole tekstowe 52">
            <a:extLst>
              <a:ext uri="{FF2B5EF4-FFF2-40B4-BE49-F238E27FC236}">
                <a16:creationId xmlns:a16="http://schemas.microsoft.com/office/drawing/2014/main" id="{5AC6559C-BE95-46B4-33D0-D6A26A289EA8}"/>
              </a:ext>
            </a:extLst>
          </p:cNvPr>
          <p:cNvSpPr txBox="1"/>
          <p:nvPr/>
        </p:nvSpPr>
        <p:spPr>
          <a:xfrm>
            <a:off x="1859438" y="921720"/>
            <a:ext cx="4764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C2B2B"/>
                </a:solidFill>
                <a:effectLst/>
                <a:uLnTx/>
                <a:uFillTx/>
                <a:cs typeface="Poppins Medium" panose="00000600000000000000" pitchFamily="2" charset="-18"/>
              </a:rPr>
              <a:t>NEPHEWS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Ne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utrons and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Ph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otons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levating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W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orldwide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cience </a:t>
            </a:r>
          </a:p>
        </p:txBody>
      </p:sp>
      <p:sp>
        <p:nvSpPr>
          <p:cNvPr id="16" name="pole tekstowe 63">
            <a:extLst>
              <a:ext uri="{FF2B5EF4-FFF2-40B4-BE49-F238E27FC236}">
                <a16:creationId xmlns:a16="http://schemas.microsoft.com/office/drawing/2014/main" id="{E85CBCA6-3233-6D30-AD5B-5C6ADA6312E9}"/>
              </a:ext>
            </a:extLst>
          </p:cNvPr>
          <p:cNvSpPr txBox="1"/>
          <p:nvPr/>
        </p:nvSpPr>
        <p:spPr>
          <a:xfrm>
            <a:off x="2046544" y="5351505"/>
            <a:ext cx="10249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HORIZON-INFRA-2023-SERV-01-03 - Research infrastructure services advancing frontier knowledge: co-fund pilots with pan-European RIs and/or national RIs </a:t>
            </a:r>
          </a:p>
        </p:txBody>
      </p:sp>
      <p:sp>
        <p:nvSpPr>
          <p:cNvPr id="17" name="pole tekstowe 61">
            <a:extLst>
              <a:ext uri="{FF2B5EF4-FFF2-40B4-BE49-F238E27FC236}">
                <a16:creationId xmlns:a16="http://schemas.microsoft.com/office/drawing/2014/main" id="{A5211F4C-0282-F707-273C-3404FF7F5220}"/>
              </a:ext>
            </a:extLst>
          </p:cNvPr>
          <p:cNvSpPr txBox="1"/>
          <p:nvPr/>
        </p:nvSpPr>
        <p:spPr>
          <a:xfrm>
            <a:off x="5983674" y="5684219"/>
            <a:ext cx="42331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EU Funding: HORIZON COFUND: 4,7M €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Funding rate: 70%</a:t>
            </a:r>
          </a:p>
          <a:p>
            <a:pPr defTabSz="457200"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Project budget: 6,8M €</a:t>
            </a:r>
            <a:b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Timeframe:  01/2024 – 12/2026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B6F5F66-3CCB-389A-D86F-DC441EF7FA28}"/>
              </a:ext>
            </a:extLst>
          </p:cNvPr>
          <p:cNvCxnSpPr/>
          <p:nvPr/>
        </p:nvCxnSpPr>
        <p:spPr>
          <a:xfrm>
            <a:off x="2120275" y="5203596"/>
            <a:ext cx="94841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az 8" descr="Obraz zawierający zrzut ekranu, Czcionka, Jaskrawoniebieski, Majorelle blue&#10;&#10;Opis wygenerowany automatycznie">
            <a:extLst>
              <a:ext uri="{FF2B5EF4-FFF2-40B4-BE49-F238E27FC236}">
                <a16:creationId xmlns:a16="http://schemas.microsoft.com/office/drawing/2014/main" id="{1E0B5BEF-DA63-16D2-3CC1-8B92785B2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275" y="6101631"/>
            <a:ext cx="1971472" cy="43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0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design&#10;&#10;Opis wygenerowany automatycznie">
            <a:extLst>
              <a:ext uri="{FF2B5EF4-FFF2-40B4-BE49-F238E27FC236}">
                <a16:creationId xmlns:a16="http://schemas.microsoft.com/office/drawing/2014/main" id="{84A94380-DF26-8B7C-AF6F-BDD55E970E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" y="0"/>
            <a:ext cx="12177225" cy="6858000"/>
          </a:xfrm>
          <a:prstGeom prst="rect">
            <a:avLst/>
          </a:prstGeom>
        </p:spPr>
      </p:pic>
      <p:pic>
        <p:nvPicPr>
          <p:cNvPr id="54" name="Obraz 53">
            <a:extLst>
              <a:ext uri="{FF2B5EF4-FFF2-40B4-BE49-F238E27FC236}">
                <a16:creationId xmlns:a16="http://schemas.microsoft.com/office/drawing/2014/main" id="{DA05828C-6F14-ADFE-19E1-C4CFDF594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978" y="560093"/>
            <a:ext cx="2457793" cy="3639058"/>
          </a:xfrm>
          <a:prstGeom prst="rect">
            <a:avLst/>
          </a:prstGeom>
        </p:spPr>
      </p:pic>
      <p:pic>
        <p:nvPicPr>
          <p:cNvPr id="55" name="Obraz 54">
            <a:extLst>
              <a:ext uri="{FF2B5EF4-FFF2-40B4-BE49-F238E27FC236}">
                <a16:creationId xmlns:a16="http://schemas.microsoft.com/office/drawing/2014/main" id="{18E0C2B5-1CE3-FE70-6061-22CC5ED43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389" y="495144"/>
            <a:ext cx="2400635" cy="36962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C6BAC67-A294-2C04-12CB-B80EE4EF9040}"/>
              </a:ext>
            </a:extLst>
          </p:cNvPr>
          <p:cNvGrpSpPr/>
          <p:nvPr/>
        </p:nvGrpSpPr>
        <p:grpSpPr>
          <a:xfrm>
            <a:off x="7788409" y="4570688"/>
            <a:ext cx="3252889" cy="1925114"/>
            <a:chOff x="7424636" y="4528222"/>
            <a:chExt cx="3252889" cy="1925114"/>
          </a:xfrm>
        </p:grpSpPr>
        <p:pic>
          <p:nvPicPr>
            <p:cNvPr id="56" name="Obraz 55">
              <a:extLst>
                <a:ext uri="{FF2B5EF4-FFF2-40B4-BE49-F238E27FC236}">
                  <a16:creationId xmlns:a16="http://schemas.microsoft.com/office/drawing/2014/main" id="{FB95F7E5-3FD4-AA90-0AB9-3125CEE58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8853" y="4615535"/>
              <a:ext cx="1733417" cy="1066719"/>
            </a:xfrm>
            <a:prstGeom prst="rect">
              <a:avLst/>
            </a:prstGeom>
          </p:spPr>
        </p:pic>
        <p:pic>
          <p:nvPicPr>
            <p:cNvPr id="57" name="Obraz 56">
              <a:extLst>
                <a:ext uri="{FF2B5EF4-FFF2-40B4-BE49-F238E27FC236}">
                  <a16:creationId xmlns:a16="http://schemas.microsoft.com/office/drawing/2014/main" id="{BBDDBCBE-52FE-27DD-8DBE-92EDA1A27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86758" y="5615789"/>
              <a:ext cx="1864935" cy="685490"/>
            </a:xfrm>
            <a:prstGeom prst="rect">
              <a:avLst/>
            </a:prstGeom>
          </p:spPr>
        </p:pic>
        <p:pic>
          <p:nvPicPr>
            <p:cNvPr id="58" name="Picture 2" descr="Welcome - ESUO">
              <a:extLst>
                <a:ext uri="{FF2B5EF4-FFF2-40B4-BE49-F238E27FC236}">
                  <a16:creationId xmlns:a16="http://schemas.microsoft.com/office/drawing/2014/main" id="{564D7D36-F7E6-8756-6E39-C8DAD0F88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9510" y="4871787"/>
              <a:ext cx="1070405" cy="530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4" descr="About – ENSA">
              <a:extLst>
                <a:ext uri="{FF2B5EF4-FFF2-40B4-BE49-F238E27FC236}">
                  <a16:creationId xmlns:a16="http://schemas.microsoft.com/office/drawing/2014/main" id="{DF7CF68D-9088-DC3D-DBCC-0BCD53F1A5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5418" y="5592892"/>
              <a:ext cx="894599" cy="795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E03E6DD5-3CB7-939E-AAC9-66D907453AB6}"/>
                </a:ext>
              </a:extLst>
            </p:cNvPr>
            <p:cNvSpPr/>
            <p:nvPr/>
          </p:nvSpPr>
          <p:spPr>
            <a:xfrm>
              <a:off x="7424636" y="4528222"/>
              <a:ext cx="3252889" cy="1925114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4E0AA3DF-3CF1-8C20-021A-C78DE53548C4}"/>
              </a:ext>
            </a:extLst>
          </p:cNvPr>
          <p:cNvSpPr txBox="1"/>
          <p:nvPr/>
        </p:nvSpPr>
        <p:spPr>
          <a:xfrm>
            <a:off x="1745493" y="946713"/>
            <a:ext cx="4571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Consortium: 23 Partners (</a:t>
            </a:r>
            <a:r>
              <a:rPr lang="pl-PL" kern="0" dirty="0">
                <a:solidFill>
                  <a:prstClr val="black"/>
                </a:solidFill>
              </a:rPr>
              <a:t>18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infrastructures)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9D8C3FB-F7C8-6674-5CF5-B2842BBCA05C}"/>
              </a:ext>
            </a:extLst>
          </p:cNvPr>
          <p:cNvSpPr txBox="1"/>
          <p:nvPr/>
        </p:nvSpPr>
        <p:spPr>
          <a:xfrm>
            <a:off x="12226707" y="4246049"/>
            <a:ext cx="579438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WPs structure:</a:t>
            </a:r>
          </a:p>
          <a:p>
            <a:r>
              <a:rPr lang="pl-PL" sz="1600" dirty="0">
                <a:solidFill>
                  <a:srgbClr val="00B050"/>
                </a:solidFill>
              </a:rPr>
              <a:t>WP1</a:t>
            </a:r>
            <a:r>
              <a:rPr lang="pl-PL" sz="1600" dirty="0"/>
              <a:t> Management (SOLARIS)</a:t>
            </a:r>
          </a:p>
          <a:p>
            <a:r>
              <a:rPr lang="pl-PL" sz="1600" dirty="0">
                <a:solidFill>
                  <a:srgbClr val="00B050"/>
                </a:solidFill>
              </a:rPr>
              <a:t>WP2 </a:t>
            </a:r>
            <a:r>
              <a:rPr lang="en-US" sz="1600" dirty="0"/>
              <a:t>Community building, users’ training and twinning,</a:t>
            </a:r>
            <a:r>
              <a:rPr lang="pl-PL" sz="1600" dirty="0"/>
              <a:t> </a:t>
            </a:r>
            <a:r>
              <a:rPr lang="en-US" sz="1600" dirty="0"/>
              <a:t>outreach to Widening countries and Africa</a:t>
            </a:r>
            <a:r>
              <a:rPr lang="pl-PL" sz="1600" dirty="0"/>
              <a:t> (TCD&gt;ESUO&gt;ENSA)</a:t>
            </a:r>
          </a:p>
          <a:p>
            <a:r>
              <a:rPr lang="pl-PL" sz="1600" dirty="0">
                <a:solidFill>
                  <a:srgbClr val="00B050"/>
                </a:solidFill>
              </a:rPr>
              <a:t>WP3</a:t>
            </a:r>
            <a:r>
              <a:rPr lang="pl-PL" sz="1600" dirty="0"/>
              <a:t> </a:t>
            </a:r>
            <a:r>
              <a:rPr lang="en-US" sz="1600" dirty="0"/>
              <a:t>Communication, Outreach and Policy Impact </a:t>
            </a:r>
            <a:r>
              <a:rPr lang="pl-PL" sz="1600" dirty="0"/>
              <a:t>(EUXFEL)</a:t>
            </a:r>
          </a:p>
          <a:p>
            <a:r>
              <a:rPr lang="pl-PL" sz="1600" dirty="0">
                <a:solidFill>
                  <a:srgbClr val="FF0000"/>
                </a:solidFill>
              </a:rPr>
              <a:t>WP4-17</a:t>
            </a:r>
            <a:r>
              <a:rPr lang="pl-PL" sz="1600" dirty="0"/>
              <a:t> </a:t>
            </a:r>
            <a:r>
              <a:rPr lang="pl-PL" sz="1600" dirty="0" err="1"/>
              <a:t>Transnational</a:t>
            </a:r>
            <a:r>
              <a:rPr lang="pl-PL" sz="1600" dirty="0"/>
              <a:t> </a:t>
            </a:r>
            <a:r>
              <a:rPr lang="pl-PL" sz="1600" dirty="0" err="1"/>
              <a:t>access</a:t>
            </a:r>
            <a:r>
              <a:rPr lang="pl-PL" sz="1600" dirty="0"/>
              <a:t> to </a:t>
            </a:r>
            <a:r>
              <a:rPr lang="pl-PL" sz="1600" dirty="0" err="1"/>
              <a:t>RIs</a:t>
            </a:r>
            <a:endParaRPr lang="pl-PL" sz="1600" dirty="0"/>
          </a:p>
          <a:p>
            <a:r>
              <a:rPr lang="pl-PL" sz="1600" dirty="0">
                <a:solidFill>
                  <a:srgbClr val="00B050"/>
                </a:solidFill>
              </a:rPr>
              <a:t>WP18</a:t>
            </a:r>
            <a:r>
              <a:rPr lang="en-US" sz="1600" dirty="0"/>
              <a:t> Ethics requirements</a:t>
            </a:r>
            <a:r>
              <a:rPr lang="pl-PL" sz="1600" dirty="0"/>
              <a:t> (SOLARIS)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4" name="pole tekstowe 62">
            <a:extLst>
              <a:ext uri="{FF2B5EF4-FFF2-40B4-BE49-F238E27FC236}">
                <a16:creationId xmlns:a16="http://schemas.microsoft.com/office/drawing/2014/main" id="{135508DF-685A-08AF-F962-6464C1E21531}"/>
              </a:ext>
            </a:extLst>
          </p:cNvPr>
          <p:cNvSpPr txBox="1"/>
          <p:nvPr/>
        </p:nvSpPr>
        <p:spPr>
          <a:xfrm>
            <a:off x="1771358" y="1448846"/>
            <a:ext cx="5160166" cy="2308324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17646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NEPHEWS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kern="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uniquely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combines the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synchrotron (SR), free-electron laser (FEL)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advanced neutron (N) facilities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Europe together with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European Users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Organisations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ESUO and ENSA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representing national user communities, </a:t>
            </a:r>
            <a:b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kern="0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the goals: 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0F1434-DD36-7B64-5086-96B731FAFB45}"/>
              </a:ext>
            </a:extLst>
          </p:cNvPr>
          <p:cNvSpPr txBox="1"/>
          <p:nvPr/>
        </p:nvSpPr>
        <p:spPr>
          <a:xfrm>
            <a:off x="1799775" y="6867580"/>
            <a:ext cx="10249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Prof. Cormac McGuinness -  </a:t>
            </a:r>
            <a:r>
              <a:rPr lang="en-US" sz="1400" i="1" dirty="0">
                <a:solidFill>
                  <a:srgbClr val="FF0000"/>
                </a:solidFill>
              </a:rPr>
              <a:t>ESUO - European Synchrotron and FEL Users </a:t>
            </a:r>
            <a:r>
              <a:rPr lang="en-US" sz="1400" i="1" dirty="0" err="1">
                <a:solidFill>
                  <a:srgbClr val="FF0000"/>
                </a:solidFill>
              </a:rPr>
              <a:t>Organisation</a:t>
            </a:r>
            <a:r>
              <a:rPr lang="en-US" sz="1400" i="1" dirty="0">
                <a:solidFill>
                  <a:srgbClr val="FF0000"/>
                </a:solidFill>
              </a:rPr>
              <a:t>  </a:t>
            </a:r>
            <a:r>
              <a:rPr lang="en-US" sz="1400" i="1" dirty="0"/>
              <a:t>&amp; </a:t>
            </a:r>
            <a:r>
              <a:rPr lang="en-US" sz="1400" i="1" dirty="0">
                <a:solidFill>
                  <a:srgbClr val="0070C0"/>
                </a:solidFill>
              </a:rPr>
              <a:t>TCD - Trinity College Dublin, Ireland</a:t>
            </a:r>
            <a:endParaRPr lang="en-IE" sz="1400" i="1" dirty="0">
              <a:solidFill>
                <a:srgbClr val="0070C0"/>
              </a:solidFill>
            </a:endParaRPr>
          </a:p>
        </p:txBody>
      </p:sp>
      <p:sp>
        <p:nvSpPr>
          <p:cNvPr id="6" name="pole tekstowe 4">
            <a:extLst>
              <a:ext uri="{FF2B5EF4-FFF2-40B4-BE49-F238E27FC236}">
                <a16:creationId xmlns:a16="http://schemas.microsoft.com/office/drawing/2014/main" id="{5652719F-E856-1B26-0F52-E0CD966557B1}"/>
              </a:ext>
            </a:extLst>
          </p:cNvPr>
          <p:cNvSpPr txBox="1"/>
          <p:nvPr/>
        </p:nvSpPr>
        <p:spPr>
          <a:xfrm>
            <a:off x="2339005" y="455186"/>
            <a:ext cx="9436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1764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Who are NEPHEWS?</a:t>
            </a:r>
            <a:endParaRPr lang="pl-PL" sz="2000" b="1" dirty="0">
              <a:solidFill>
                <a:srgbClr val="01764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pole tekstowe 5">
            <a:extLst>
              <a:ext uri="{FF2B5EF4-FFF2-40B4-BE49-F238E27FC236}">
                <a16:creationId xmlns:a16="http://schemas.microsoft.com/office/drawing/2014/main" id="{B3DC565F-30ED-FA84-481A-D7DD64FB1CEA}"/>
              </a:ext>
            </a:extLst>
          </p:cNvPr>
          <p:cNvSpPr txBox="1"/>
          <p:nvPr/>
        </p:nvSpPr>
        <p:spPr>
          <a:xfrm>
            <a:off x="1749099" y="3891347"/>
            <a:ext cx="51601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Advancement</a:t>
            </a:r>
            <a: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de-DE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</a:t>
            </a:r>
            <a: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European </a:t>
            </a:r>
            <a:r>
              <a:rPr lang="de-DE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science</a:t>
            </a:r>
            <a: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de-DE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</a:t>
            </a:r>
            <a: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de-DE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</a:t>
            </a:r>
            <a: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de-DE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benefit</a:t>
            </a:r>
            <a: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de-DE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</a:t>
            </a:r>
            <a: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global </a:t>
            </a:r>
            <a:r>
              <a:rPr lang="de-DE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society</a:t>
            </a:r>
            <a:endParaRPr lang="de-DE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Support and fast-track access through trans-national access (TNA) for excellent scientists, no matter their 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Development </a:t>
            </a:r>
            <a:r>
              <a:rPr lang="de-DE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</a:t>
            </a:r>
            <a: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de-DE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early</a:t>
            </a:r>
            <a: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de-DE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stage</a:t>
            </a:r>
            <a: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de-DE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researchers</a:t>
            </a:r>
            <a:endParaRPr lang="de-DE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de-DE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Widening of user communities</a:t>
            </a:r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0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Obraz 37" descr="Obraz zawierający mapa, tekst, atlas, diagram">
            <a:extLst>
              <a:ext uri="{FF2B5EF4-FFF2-40B4-BE49-F238E27FC236}">
                <a16:creationId xmlns:a16="http://schemas.microsoft.com/office/drawing/2014/main" id="{06ADAD74-450F-D9D3-5900-D7C1F2D1A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470" y="1296470"/>
            <a:ext cx="2389826" cy="1726130"/>
          </a:xfrm>
          <a:prstGeom prst="rect">
            <a:avLst/>
          </a:prstGeom>
        </p:spPr>
      </p:pic>
      <p:pic>
        <p:nvPicPr>
          <p:cNvPr id="3" name="Obraz 2" descr="Obraz zawierający tekst, zrzut ekranu, design&#10;&#10;Opis wygenerowany automatycznie">
            <a:extLst>
              <a:ext uri="{FF2B5EF4-FFF2-40B4-BE49-F238E27FC236}">
                <a16:creationId xmlns:a16="http://schemas.microsoft.com/office/drawing/2014/main" id="{84A94380-DF26-8B7C-AF6F-BDD55E970E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" y="0"/>
            <a:ext cx="12177225" cy="6858000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7EC1CC79-E4C2-923D-B87A-9BA9003DADC0}"/>
              </a:ext>
            </a:extLst>
          </p:cNvPr>
          <p:cNvGrpSpPr/>
          <p:nvPr/>
        </p:nvGrpSpPr>
        <p:grpSpPr>
          <a:xfrm>
            <a:off x="8547285" y="411398"/>
            <a:ext cx="3051100" cy="969101"/>
            <a:chOff x="0" y="0"/>
            <a:chExt cx="1228886" cy="390323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32426B8-C220-6158-30C1-1EB96974B060}"/>
                </a:ext>
              </a:extLst>
            </p:cNvPr>
            <p:cNvSpPr/>
            <p:nvPr/>
          </p:nvSpPr>
          <p:spPr>
            <a:xfrm>
              <a:off x="0" y="0"/>
              <a:ext cx="1228886" cy="390323"/>
            </a:xfrm>
            <a:custGeom>
              <a:avLst/>
              <a:gdLst/>
              <a:ahLst/>
              <a:cxnLst/>
              <a:rect l="l" t="t" r="r" b="b"/>
              <a:pathLst>
                <a:path w="1228886" h="390323">
                  <a:moveTo>
                    <a:pt x="83999" y="0"/>
                  </a:moveTo>
                  <a:lnTo>
                    <a:pt x="1144887" y="0"/>
                  </a:lnTo>
                  <a:cubicBezTo>
                    <a:pt x="1191279" y="0"/>
                    <a:pt x="1228886" y="37608"/>
                    <a:pt x="1228886" y="83999"/>
                  </a:cubicBezTo>
                  <a:lnTo>
                    <a:pt x="1228886" y="306324"/>
                  </a:lnTo>
                  <a:cubicBezTo>
                    <a:pt x="1228886" y="352715"/>
                    <a:pt x="1191279" y="390323"/>
                    <a:pt x="1144887" y="390323"/>
                  </a:cubicBezTo>
                  <a:lnTo>
                    <a:pt x="83999" y="390323"/>
                  </a:lnTo>
                  <a:cubicBezTo>
                    <a:pt x="37608" y="390323"/>
                    <a:pt x="0" y="352715"/>
                    <a:pt x="0" y="306324"/>
                  </a:cubicBezTo>
                  <a:lnTo>
                    <a:pt x="0" y="83999"/>
                  </a:lnTo>
                  <a:cubicBezTo>
                    <a:pt x="0" y="37608"/>
                    <a:pt x="37608" y="0"/>
                    <a:pt x="8399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A251B2AC-EA7E-6245-5513-5D736EC313C6}"/>
                </a:ext>
              </a:extLst>
            </p:cNvPr>
            <p:cNvSpPr txBox="1"/>
            <p:nvPr/>
          </p:nvSpPr>
          <p:spPr>
            <a:xfrm>
              <a:off x="0" y="-47625"/>
              <a:ext cx="1228886" cy="437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81"/>
                </a:lnSpc>
              </a:pPr>
              <a:endParaRPr/>
            </a:p>
          </p:txBody>
        </p:sp>
      </p:grp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A0AE1C1-CB8A-4CA4-0B9B-97C00763A600}"/>
              </a:ext>
            </a:extLst>
          </p:cNvPr>
          <p:cNvSpPr txBox="1"/>
          <p:nvPr/>
        </p:nvSpPr>
        <p:spPr>
          <a:xfrm>
            <a:off x="2162175" y="372335"/>
            <a:ext cx="882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>
                <a:solidFill>
                  <a:srgbClr val="017646"/>
                </a:solidFill>
              </a:rPr>
              <a:t>Actions</a:t>
            </a:r>
            <a:r>
              <a:rPr lang="pl-PL" sz="2400" dirty="0">
                <a:solidFill>
                  <a:srgbClr val="017646"/>
                </a:solidFill>
              </a:rPr>
              <a:t> </a:t>
            </a:r>
            <a:r>
              <a:rPr lang="pl-PL" sz="2400" dirty="0" err="1">
                <a:solidFill>
                  <a:srgbClr val="017646"/>
                </a:solidFill>
              </a:rPr>
              <a:t>under</a:t>
            </a:r>
            <a:r>
              <a:rPr lang="pl-PL" sz="2400" dirty="0">
                <a:solidFill>
                  <a:srgbClr val="017646"/>
                </a:solidFill>
              </a:rPr>
              <a:t> NEPHEWS</a:t>
            </a:r>
            <a:endParaRPr lang="en-US" sz="2400" dirty="0">
              <a:solidFill>
                <a:srgbClr val="017646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04EF83E-F5CE-84B5-2DAE-D4F9FFC9C14E}"/>
              </a:ext>
            </a:extLst>
          </p:cNvPr>
          <p:cNvSpPr txBox="1"/>
          <p:nvPr/>
        </p:nvSpPr>
        <p:spPr>
          <a:xfrm>
            <a:off x="1863724" y="913180"/>
            <a:ext cx="1008443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NEPHEWS was kicked-off at the beginning of February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Actions in Europe: </a:t>
            </a:r>
            <a:r>
              <a:rPr lang="en-US" dirty="0"/>
              <a:t>The selection process of 8 targeted countries within Europe </a:t>
            </a:r>
            <a:br>
              <a:rPr lang="en-US" dirty="0"/>
            </a:br>
            <a:r>
              <a:rPr lang="en-US" dirty="0"/>
              <a:t>was conducted (widening and non-facility countries). </a:t>
            </a:r>
            <a:br>
              <a:rPr lang="en-US" dirty="0"/>
            </a:br>
            <a:r>
              <a:rPr lang="en-US" dirty="0"/>
              <a:t>User communities from 13 countries submitted the „Expression of interest”</a:t>
            </a:r>
            <a:r>
              <a:rPr lang="pl-PL" dirty="0"/>
              <a:t> </a:t>
            </a:r>
            <a:endParaRPr lang="en-US" dirty="0"/>
          </a:p>
          <a:p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 NEPHEWS actions status:</a:t>
            </a:r>
          </a:p>
          <a:p>
            <a:pPr marL="357188"/>
            <a:r>
              <a:rPr lang="en-US" dirty="0"/>
              <a:t>a/ TNA</a:t>
            </a:r>
            <a:r>
              <a:rPr lang="pl-PL" dirty="0"/>
              <a:t>*</a:t>
            </a:r>
            <a:r>
              <a:rPr lang="en-US" dirty="0"/>
              <a:t> (</a:t>
            </a:r>
            <a:r>
              <a:rPr lang="en-US" b="1" dirty="0"/>
              <a:t>38290 h</a:t>
            </a:r>
            <a:r>
              <a:rPr lang="en-US" dirty="0"/>
              <a:t>) – already activated</a:t>
            </a:r>
            <a:r>
              <a:rPr lang="pl-PL" dirty="0"/>
              <a:t> in </a:t>
            </a:r>
            <a:r>
              <a:rPr lang="en-US" dirty="0"/>
              <a:t>all</a:t>
            </a:r>
            <a:r>
              <a:rPr lang="pl-PL" dirty="0"/>
              <a:t> 14 neutron and photon RIs</a:t>
            </a:r>
          </a:p>
          <a:p>
            <a:pPr marL="357188"/>
            <a:r>
              <a:rPr lang="pl-PL" dirty="0"/>
              <a:t>*</a:t>
            </a:r>
            <a:r>
              <a:rPr lang="en-US" sz="1600" dirty="0">
                <a:solidFill>
                  <a:srgbClr val="017646"/>
                </a:solidFill>
              </a:rPr>
              <a:t>Access for user groups with a majority of users </a:t>
            </a:r>
            <a:r>
              <a:rPr lang="en-US" sz="1600" u="sng" dirty="0">
                <a:solidFill>
                  <a:srgbClr val="017646"/>
                </a:solidFill>
              </a:rPr>
              <a:t>not working</a:t>
            </a:r>
            <a:r>
              <a:rPr lang="en-US" sz="1600" dirty="0">
                <a:solidFill>
                  <a:srgbClr val="017646"/>
                </a:solidFill>
              </a:rPr>
              <a:t> in a EU Member State or Horizon Europe associated country is limited to 20% of the total amount of units of access provided under the grant</a:t>
            </a:r>
          </a:p>
          <a:p>
            <a:pPr marL="357188"/>
            <a:r>
              <a:rPr lang="en-US" dirty="0"/>
              <a:t>b/ User-Twinning </a:t>
            </a:r>
            <a:r>
              <a:rPr lang="en-US" dirty="0" err="1"/>
              <a:t>programme</a:t>
            </a:r>
            <a:endParaRPr lang="en-US" dirty="0"/>
          </a:p>
          <a:p>
            <a:pPr marL="357188"/>
            <a:r>
              <a:rPr lang="en-US" dirty="0"/>
              <a:t>c/ Early-stage researchers support</a:t>
            </a:r>
          </a:p>
          <a:p>
            <a:pPr marL="357188"/>
            <a:r>
              <a:rPr lang="en-US" dirty="0"/>
              <a:t>d/ Virtual training</a:t>
            </a:r>
            <a:r>
              <a:rPr lang="pl-PL" dirty="0"/>
              <a:t> – open access at the project website</a:t>
            </a:r>
            <a:endParaRPr lang="en-US" dirty="0"/>
          </a:p>
          <a:p>
            <a:pPr marL="357188"/>
            <a:endParaRPr lang="en-US" dirty="0"/>
          </a:p>
          <a:p>
            <a:pPr marL="357188"/>
            <a:r>
              <a:rPr lang="en-US" dirty="0"/>
              <a:t>e/ </a:t>
            </a:r>
            <a:r>
              <a:rPr lang="en-US" b="1" dirty="0"/>
              <a:t>Opportunities for Africa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Project website (platform) is available at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  <a:p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Contact to project coordinator: </a:t>
            </a:r>
            <a:r>
              <a:rPr lang="pl-PL" b="1" dirty="0"/>
              <a:t>nephews@uj.edu.pl</a:t>
            </a:r>
          </a:p>
        </p:txBody>
      </p:sp>
      <p:pic>
        <p:nvPicPr>
          <p:cNvPr id="36" name="Obraz 35">
            <a:extLst>
              <a:ext uri="{FF2B5EF4-FFF2-40B4-BE49-F238E27FC236}">
                <a16:creationId xmlns:a16="http://schemas.microsoft.com/office/drawing/2014/main" id="{D7CA835A-043B-9E37-5A86-69FA5CF74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346" y="372335"/>
            <a:ext cx="3300444" cy="1171125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360F4022-4E1B-1AF9-764C-2B11A3A0E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139" y="4920792"/>
            <a:ext cx="2070414" cy="1300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2C028B-456D-5A6D-4A13-B15A6D694A84}"/>
              </a:ext>
            </a:extLst>
          </p:cNvPr>
          <p:cNvSpPr/>
          <p:nvPr/>
        </p:nvSpPr>
        <p:spPr>
          <a:xfrm>
            <a:off x="2162175" y="4732256"/>
            <a:ext cx="2918872" cy="377072"/>
          </a:xfrm>
          <a:prstGeom prst="rect">
            <a:avLst/>
          </a:prstGeom>
          <a:noFill/>
          <a:ln w="76200">
            <a:solidFill>
              <a:srgbClr val="0176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20362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design&#10;&#10;Opis wygenerowany automatycznie">
            <a:extLst>
              <a:ext uri="{FF2B5EF4-FFF2-40B4-BE49-F238E27FC236}">
                <a16:creationId xmlns:a16="http://schemas.microsoft.com/office/drawing/2014/main" id="{84A94380-DF26-8B7C-AF6F-BDD55E970E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" y="0"/>
            <a:ext cx="12177225" cy="6858000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7EC1CC79-E4C2-923D-B87A-9BA9003DADC0}"/>
              </a:ext>
            </a:extLst>
          </p:cNvPr>
          <p:cNvGrpSpPr/>
          <p:nvPr/>
        </p:nvGrpSpPr>
        <p:grpSpPr>
          <a:xfrm>
            <a:off x="8547285" y="411398"/>
            <a:ext cx="3051100" cy="969101"/>
            <a:chOff x="0" y="0"/>
            <a:chExt cx="1228886" cy="390323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32426B8-C220-6158-30C1-1EB96974B060}"/>
                </a:ext>
              </a:extLst>
            </p:cNvPr>
            <p:cNvSpPr/>
            <p:nvPr/>
          </p:nvSpPr>
          <p:spPr>
            <a:xfrm>
              <a:off x="0" y="0"/>
              <a:ext cx="1228886" cy="390323"/>
            </a:xfrm>
            <a:custGeom>
              <a:avLst/>
              <a:gdLst/>
              <a:ahLst/>
              <a:cxnLst/>
              <a:rect l="l" t="t" r="r" b="b"/>
              <a:pathLst>
                <a:path w="1228886" h="390323">
                  <a:moveTo>
                    <a:pt x="83999" y="0"/>
                  </a:moveTo>
                  <a:lnTo>
                    <a:pt x="1144887" y="0"/>
                  </a:lnTo>
                  <a:cubicBezTo>
                    <a:pt x="1191279" y="0"/>
                    <a:pt x="1228886" y="37608"/>
                    <a:pt x="1228886" y="83999"/>
                  </a:cubicBezTo>
                  <a:lnTo>
                    <a:pt x="1228886" y="306324"/>
                  </a:lnTo>
                  <a:cubicBezTo>
                    <a:pt x="1228886" y="352715"/>
                    <a:pt x="1191279" y="390323"/>
                    <a:pt x="1144887" y="390323"/>
                  </a:cubicBezTo>
                  <a:lnTo>
                    <a:pt x="83999" y="390323"/>
                  </a:lnTo>
                  <a:cubicBezTo>
                    <a:pt x="37608" y="390323"/>
                    <a:pt x="0" y="352715"/>
                    <a:pt x="0" y="306324"/>
                  </a:cubicBezTo>
                  <a:lnTo>
                    <a:pt x="0" y="83999"/>
                  </a:lnTo>
                  <a:cubicBezTo>
                    <a:pt x="0" y="37608"/>
                    <a:pt x="37608" y="0"/>
                    <a:pt x="8399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A251B2AC-EA7E-6245-5513-5D736EC313C6}"/>
                </a:ext>
              </a:extLst>
            </p:cNvPr>
            <p:cNvSpPr txBox="1"/>
            <p:nvPr/>
          </p:nvSpPr>
          <p:spPr>
            <a:xfrm>
              <a:off x="0" y="-47625"/>
              <a:ext cx="1228886" cy="437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81"/>
                </a:lnSpc>
              </a:pPr>
              <a:endParaRPr/>
            </a:p>
          </p:txBody>
        </p:sp>
      </p:grp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A0AE1C1-CB8A-4CA4-0B9B-97C00763A600}"/>
              </a:ext>
            </a:extLst>
          </p:cNvPr>
          <p:cNvSpPr txBox="1"/>
          <p:nvPr/>
        </p:nvSpPr>
        <p:spPr>
          <a:xfrm>
            <a:off x="1771682" y="148668"/>
            <a:ext cx="8829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17646"/>
                </a:solidFill>
              </a:rPr>
              <a:t>Community building Actions in Africa</a:t>
            </a:r>
            <a:br>
              <a:rPr lang="en-US" sz="2400" dirty="0">
                <a:solidFill>
                  <a:srgbClr val="017646"/>
                </a:solidFill>
              </a:rPr>
            </a:br>
            <a:r>
              <a:rPr lang="en-US" sz="2400" dirty="0">
                <a:solidFill>
                  <a:srgbClr val="017646"/>
                </a:solidFill>
              </a:rPr>
              <a:t>Opportunities for Africa within </a:t>
            </a:r>
            <a:r>
              <a:rPr lang="pl-PL" sz="2400" dirty="0">
                <a:solidFill>
                  <a:srgbClr val="017646"/>
                </a:solidFill>
              </a:rPr>
              <a:t>NEPHEWS</a:t>
            </a:r>
            <a:endParaRPr lang="en-US" sz="2400" dirty="0">
              <a:solidFill>
                <a:srgbClr val="017646"/>
              </a:solidFill>
            </a:endParaRPr>
          </a:p>
        </p:txBody>
      </p:sp>
      <p:sp>
        <p:nvSpPr>
          <p:cNvPr id="21" name="pole tekstowe 28">
            <a:extLst>
              <a:ext uri="{FF2B5EF4-FFF2-40B4-BE49-F238E27FC236}">
                <a16:creationId xmlns:a16="http://schemas.microsoft.com/office/drawing/2014/main" id="{921DC045-F469-C26F-6AAD-DFF72BC36C25}"/>
              </a:ext>
            </a:extLst>
          </p:cNvPr>
          <p:cNvSpPr txBox="1"/>
          <p:nvPr/>
        </p:nvSpPr>
        <p:spPr>
          <a:xfrm>
            <a:off x="1733683" y="1283627"/>
            <a:ext cx="28678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Actions</a:t>
            </a: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Visits to 4 regions in Africa</a:t>
            </a:r>
            <a:b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Promotion and dissemination of the information on TNA to local/regional scientific communities</a:t>
            </a:r>
            <a:b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e.g. at</a:t>
            </a:r>
            <a:r>
              <a:rPr lang="en-US" sz="16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AfLS</a:t>
            </a:r>
            <a:r>
              <a:rPr lang="en-US" sz="16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/APS meeting</a:t>
            </a:r>
            <a:b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at 2024 African MRS </a:t>
            </a:r>
            <a:b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meeting, Rwanda. </a:t>
            </a:r>
          </a:p>
        </p:txBody>
      </p:sp>
      <p:sp>
        <p:nvSpPr>
          <p:cNvPr id="22" name="pole tekstowe 29">
            <a:extLst>
              <a:ext uri="{FF2B5EF4-FFF2-40B4-BE49-F238E27FC236}">
                <a16:creationId xmlns:a16="http://schemas.microsoft.com/office/drawing/2014/main" id="{CE3BD0F1-4883-68F5-3419-1BE3838F8E95}"/>
              </a:ext>
            </a:extLst>
          </p:cNvPr>
          <p:cNvSpPr txBox="1"/>
          <p:nvPr/>
        </p:nvSpPr>
        <p:spPr>
          <a:xfrm>
            <a:off x="7984913" y="566844"/>
            <a:ext cx="3914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Twinning Opportunities</a:t>
            </a:r>
            <a:b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600" b="1" u="sng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Next year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8 experienced researchers can be selected, acting as future ambassadors of SR/FEL- and N-based science in their regions</a:t>
            </a:r>
          </a:p>
        </p:txBody>
      </p:sp>
      <p:sp>
        <p:nvSpPr>
          <p:cNvPr id="28" name="pole tekstowe 29">
            <a:extLst>
              <a:ext uri="{FF2B5EF4-FFF2-40B4-BE49-F238E27FC236}">
                <a16:creationId xmlns:a16="http://schemas.microsoft.com/office/drawing/2014/main" id="{25D1E2D3-F412-A5BC-F582-742DDCB7575B}"/>
              </a:ext>
            </a:extLst>
          </p:cNvPr>
          <p:cNvSpPr txBox="1"/>
          <p:nvPr/>
        </p:nvSpPr>
        <p:spPr>
          <a:xfrm>
            <a:off x="8285486" y="2318280"/>
            <a:ext cx="3714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Training Opportunities</a:t>
            </a:r>
            <a:b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600" b="1" u="sng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Next Year</a:t>
            </a:r>
            <a:r>
              <a:rPr lang="en-US" sz="16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selected PhD students from 4 African regions will participate in the 2026 HERCULES school 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Hercules-school.eu </a:t>
            </a: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54EBC440-233D-06AD-23B8-608C87380A29}"/>
              </a:ext>
            </a:extLst>
          </p:cNvPr>
          <p:cNvSpPr txBox="1"/>
          <p:nvPr/>
        </p:nvSpPr>
        <p:spPr>
          <a:xfrm>
            <a:off x="1699750" y="4787066"/>
            <a:ext cx="2548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</a:t>
            </a: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See NEPHEWS website</a:t>
            </a:r>
            <a:b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" name="Obraz 38">
            <a:extLst>
              <a:ext uri="{FF2B5EF4-FFF2-40B4-BE49-F238E27FC236}">
                <a16:creationId xmlns:a16="http://schemas.microsoft.com/office/drawing/2014/main" id="{B74C0827-F182-4095-C910-D345F7B06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278" y="5560077"/>
            <a:ext cx="2070414" cy="1300600"/>
          </a:xfrm>
          <a:prstGeom prst="rect">
            <a:avLst/>
          </a:prstGeom>
        </p:spPr>
      </p:pic>
      <p:sp>
        <p:nvSpPr>
          <p:cNvPr id="31" name="pole tekstowe 29">
            <a:extLst>
              <a:ext uri="{FF2B5EF4-FFF2-40B4-BE49-F238E27FC236}">
                <a16:creationId xmlns:a16="http://schemas.microsoft.com/office/drawing/2014/main" id="{093FDE9F-709D-496E-9545-A6DB53E8DA28}"/>
              </a:ext>
            </a:extLst>
          </p:cNvPr>
          <p:cNvSpPr txBox="1"/>
          <p:nvPr/>
        </p:nvSpPr>
        <p:spPr>
          <a:xfrm>
            <a:off x="8045308" y="5079454"/>
            <a:ext cx="4234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Virtual Training Opportunities</a:t>
            </a:r>
            <a:b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Online training in techniques, methods; and in developing proposals for access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6A5B01A-3096-D8F9-613F-1618423D8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7656" y="4033525"/>
            <a:ext cx="1643701" cy="5557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2F5453-D1DD-2A56-8F39-BD7F4D99F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97" y="858837"/>
            <a:ext cx="4011295" cy="5673725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10B6CB-2296-DEEA-C298-F2F8AA8BBDCE}"/>
              </a:ext>
            </a:extLst>
          </p:cNvPr>
          <p:cNvSpPr txBox="1"/>
          <p:nvPr/>
        </p:nvSpPr>
        <p:spPr>
          <a:xfrm>
            <a:off x="5145178" y="4180618"/>
            <a:ext cx="628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X-Tech</a:t>
            </a:r>
            <a:endParaRPr lang="en-IE" sz="1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C841E-6CCB-E9DF-77CD-BFBF0B7F45F6}"/>
              </a:ext>
            </a:extLst>
          </p:cNvPr>
          <p:cNvSpPr txBox="1"/>
          <p:nvPr/>
        </p:nvSpPr>
        <p:spPr>
          <a:xfrm>
            <a:off x="6530839" y="6079572"/>
            <a:ext cx="65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U. Wits</a:t>
            </a:r>
            <a:endParaRPr lang="en-IE" sz="1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891CFB-4C7C-A4A4-460B-A00EE63CAAE2}"/>
              </a:ext>
            </a:extLst>
          </p:cNvPr>
          <p:cNvSpPr txBox="1"/>
          <p:nvPr/>
        </p:nvSpPr>
        <p:spPr>
          <a:xfrm>
            <a:off x="6733814" y="4589322"/>
            <a:ext cx="628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AMRS</a:t>
            </a:r>
            <a:endParaRPr lang="en-IE" sz="1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2DC1A-521E-8FE7-0D64-2034697A3D50}"/>
              </a:ext>
            </a:extLst>
          </p:cNvPr>
          <p:cNvSpPr txBox="1"/>
          <p:nvPr/>
        </p:nvSpPr>
        <p:spPr>
          <a:xfrm>
            <a:off x="7464693" y="4623211"/>
            <a:ext cx="628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Kenya</a:t>
            </a:r>
            <a:endParaRPr lang="en-IE" sz="1200" b="1" dirty="0"/>
          </a:p>
        </p:txBody>
      </p:sp>
    </p:spTree>
    <p:extLst>
      <p:ext uri="{BB962C8B-B14F-4D97-AF65-F5344CB8AC3E}">
        <p14:creationId xmlns:p14="http://schemas.microsoft.com/office/powerpoint/2010/main" val="100572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design&#10;&#10;Opis wygenerowany automatycznie">
            <a:extLst>
              <a:ext uri="{FF2B5EF4-FFF2-40B4-BE49-F238E27FC236}">
                <a16:creationId xmlns:a16="http://schemas.microsoft.com/office/drawing/2014/main" id="{84A94380-DF26-8B7C-AF6F-BDD55E970E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" y="0"/>
            <a:ext cx="12177225" cy="6858000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7EC1CC79-E4C2-923D-B87A-9BA9003DADC0}"/>
              </a:ext>
            </a:extLst>
          </p:cNvPr>
          <p:cNvGrpSpPr/>
          <p:nvPr/>
        </p:nvGrpSpPr>
        <p:grpSpPr>
          <a:xfrm>
            <a:off x="8547285" y="411398"/>
            <a:ext cx="3051100" cy="969101"/>
            <a:chOff x="0" y="0"/>
            <a:chExt cx="1228886" cy="390323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32426B8-C220-6158-30C1-1EB96974B060}"/>
                </a:ext>
              </a:extLst>
            </p:cNvPr>
            <p:cNvSpPr/>
            <p:nvPr/>
          </p:nvSpPr>
          <p:spPr>
            <a:xfrm>
              <a:off x="0" y="0"/>
              <a:ext cx="1228886" cy="390323"/>
            </a:xfrm>
            <a:custGeom>
              <a:avLst/>
              <a:gdLst/>
              <a:ahLst/>
              <a:cxnLst/>
              <a:rect l="l" t="t" r="r" b="b"/>
              <a:pathLst>
                <a:path w="1228886" h="390323">
                  <a:moveTo>
                    <a:pt x="83999" y="0"/>
                  </a:moveTo>
                  <a:lnTo>
                    <a:pt x="1144887" y="0"/>
                  </a:lnTo>
                  <a:cubicBezTo>
                    <a:pt x="1191279" y="0"/>
                    <a:pt x="1228886" y="37608"/>
                    <a:pt x="1228886" y="83999"/>
                  </a:cubicBezTo>
                  <a:lnTo>
                    <a:pt x="1228886" y="306324"/>
                  </a:lnTo>
                  <a:cubicBezTo>
                    <a:pt x="1228886" y="352715"/>
                    <a:pt x="1191279" y="390323"/>
                    <a:pt x="1144887" y="390323"/>
                  </a:cubicBezTo>
                  <a:lnTo>
                    <a:pt x="83999" y="390323"/>
                  </a:lnTo>
                  <a:cubicBezTo>
                    <a:pt x="37608" y="390323"/>
                    <a:pt x="0" y="352715"/>
                    <a:pt x="0" y="306324"/>
                  </a:cubicBezTo>
                  <a:lnTo>
                    <a:pt x="0" y="83999"/>
                  </a:lnTo>
                  <a:cubicBezTo>
                    <a:pt x="0" y="37608"/>
                    <a:pt x="37608" y="0"/>
                    <a:pt x="8399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A251B2AC-EA7E-6245-5513-5D736EC313C6}"/>
                </a:ext>
              </a:extLst>
            </p:cNvPr>
            <p:cNvSpPr txBox="1"/>
            <p:nvPr/>
          </p:nvSpPr>
          <p:spPr>
            <a:xfrm>
              <a:off x="0" y="-47625"/>
              <a:ext cx="1228886" cy="437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81"/>
                </a:lnSpc>
              </a:pPr>
              <a:endParaRPr/>
            </a:p>
          </p:txBody>
        </p:sp>
      </p:grp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A0AE1C1-CB8A-4CA4-0B9B-97C00763A600}"/>
              </a:ext>
            </a:extLst>
          </p:cNvPr>
          <p:cNvSpPr txBox="1"/>
          <p:nvPr/>
        </p:nvSpPr>
        <p:spPr>
          <a:xfrm>
            <a:off x="1771682" y="148668"/>
            <a:ext cx="8829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17646"/>
                </a:solidFill>
              </a:rPr>
              <a:t>Community building Actions in Africa</a:t>
            </a:r>
            <a:br>
              <a:rPr lang="en-US" sz="2400" dirty="0">
                <a:solidFill>
                  <a:srgbClr val="017646"/>
                </a:solidFill>
              </a:rPr>
            </a:br>
            <a:r>
              <a:rPr lang="en-US" sz="2400" dirty="0">
                <a:solidFill>
                  <a:srgbClr val="017646"/>
                </a:solidFill>
              </a:rPr>
              <a:t>Opportunities for Africa within </a:t>
            </a:r>
            <a:r>
              <a:rPr lang="pl-PL" sz="2400" dirty="0">
                <a:solidFill>
                  <a:srgbClr val="017646"/>
                </a:solidFill>
              </a:rPr>
              <a:t>NEPHEWS</a:t>
            </a:r>
            <a:endParaRPr lang="en-US" sz="2400" dirty="0">
              <a:solidFill>
                <a:srgbClr val="017646"/>
              </a:solidFill>
            </a:endParaRPr>
          </a:p>
        </p:txBody>
      </p:sp>
      <p:sp>
        <p:nvSpPr>
          <p:cNvPr id="21" name="pole tekstowe 28">
            <a:extLst>
              <a:ext uri="{FF2B5EF4-FFF2-40B4-BE49-F238E27FC236}">
                <a16:creationId xmlns:a16="http://schemas.microsoft.com/office/drawing/2014/main" id="{921DC045-F469-C26F-6AAD-DFF72BC36C25}"/>
              </a:ext>
            </a:extLst>
          </p:cNvPr>
          <p:cNvSpPr txBox="1"/>
          <p:nvPr/>
        </p:nvSpPr>
        <p:spPr>
          <a:xfrm>
            <a:off x="1733682" y="1212187"/>
            <a:ext cx="613709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African MRS, Kigali, Rwanda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600" b="1" dirty="0">
              <a:solidFill>
                <a:schemeClr val="accent6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Satellite Pre-conference Workshop, </a:t>
            </a:r>
            <a:b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Sunday 1</a:t>
            </a:r>
            <a:r>
              <a:rPr lang="en-US" sz="1600" b="1" baseline="30000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December, Saturday 14</a:t>
            </a:r>
            <a:r>
              <a:rPr lang="en-US" sz="1600" b="1" baseline="30000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&amp; Sunday 15</a:t>
            </a:r>
            <a:r>
              <a:rPr lang="en-US" sz="1600" b="1" baseline="30000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December </a:t>
            </a:r>
            <a:b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Visit: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https://africanmrs.net/rwanda-2024/pre-conference-worskhops/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Scientific User Facilities and Proposal Writing Skills for Access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rId5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 to scientific facilities in Europe and the US is based on proposals for beamtime to be awarded based on scientific excellence. This workshop – limited to 24 participants is aimed at participants learning to write effective and successful proposals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Organising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partners</a:t>
            </a: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Argonne National Laboratory (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6"/>
              </a:rPr>
              <a:t>www.anl.gov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  </a:t>
            </a:r>
            <a:b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Wake Forest University (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7"/>
              </a:rPr>
              <a:t>www.wfu.edu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NEPHEWS (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8"/>
              </a:rPr>
              <a:t>www.beatime.eu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ESRF (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9"/>
              </a:rPr>
              <a:t>www.esrf.eu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  </a:t>
            </a:r>
          </a:p>
          <a:p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rId5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" name="Obraz 38">
            <a:extLst>
              <a:ext uri="{FF2B5EF4-FFF2-40B4-BE49-F238E27FC236}">
                <a16:creationId xmlns:a16="http://schemas.microsoft.com/office/drawing/2014/main" id="{B74C0827-F182-4095-C910-D345F7B06C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3403" y="5798260"/>
            <a:ext cx="2070414" cy="1300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2F5453-D1DD-2A56-8F39-BD7F4D99F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046" y="124535"/>
            <a:ext cx="4011295" cy="567372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891CFB-4C7C-A4A4-460B-A00EE63CAAE2}"/>
              </a:ext>
            </a:extLst>
          </p:cNvPr>
          <p:cNvSpPr txBox="1"/>
          <p:nvPr/>
        </p:nvSpPr>
        <p:spPr>
          <a:xfrm>
            <a:off x="10387528" y="3924300"/>
            <a:ext cx="828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AMRS</a:t>
            </a:r>
            <a:endParaRPr lang="en-IE" sz="1400" b="1" dirty="0"/>
          </a:p>
        </p:txBody>
      </p:sp>
      <p:pic>
        <p:nvPicPr>
          <p:cNvPr id="1026" name="Picture 2" descr="AfricanMRS Rwanda 2024">
            <a:extLst>
              <a:ext uri="{FF2B5EF4-FFF2-40B4-BE49-F238E27FC236}">
                <a16:creationId xmlns:a16="http://schemas.microsoft.com/office/drawing/2014/main" id="{F13D2BD0-46D5-9FE6-9F66-BD86C4AE7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153" y="2811901"/>
            <a:ext cx="1428750" cy="7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A5F40A-1729-61AC-FE19-570D8E7BE55A}"/>
              </a:ext>
            </a:extLst>
          </p:cNvPr>
          <p:cNvSpPr txBox="1"/>
          <p:nvPr/>
        </p:nvSpPr>
        <p:spPr>
          <a:xfrm>
            <a:off x="12348532" y="5340861"/>
            <a:ext cx="6109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/>
              <a:t>https://africanmrs.net/rwanda-2024/wp-content/uploads/2024/07/AMRS2024-Preconference-Workshop-Scientific-User-Facilities-and-Proposal-Writing-Skills-for-Access-1.pdf</a:t>
            </a:r>
          </a:p>
        </p:txBody>
      </p:sp>
      <p:pic>
        <p:nvPicPr>
          <p:cNvPr id="16" name="Picture 2" descr="AfricanMRS Rwanda 2024">
            <a:extLst>
              <a:ext uri="{FF2B5EF4-FFF2-40B4-BE49-F238E27FC236}">
                <a16:creationId xmlns:a16="http://schemas.microsoft.com/office/drawing/2014/main" id="{E1D7E166-0E31-6BF0-AB43-44DA480C2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302" y="1212187"/>
            <a:ext cx="1428750" cy="7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780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design&#10;&#10;Opis wygenerowany automatycznie">
            <a:extLst>
              <a:ext uri="{FF2B5EF4-FFF2-40B4-BE49-F238E27FC236}">
                <a16:creationId xmlns:a16="http://schemas.microsoft.com/office/drawing/2014/main" id="{84A94380-DF26-8B7C-AF6F-BDD55E970E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" y="0"/>
            <a:ext cx="12177225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9E008D93-9907-4180-8902-B7EF5DB9BB11}"/>
              </a:ext>
            </a:extLst>
          </p:cNvPr>
          <p:cNvSpPr/>
          <p:nvPr/>
        </p:nvSpPr>
        <p:spPr>
          <a:xfrm>
            <a:off x="7241309" y="5304682"/>
            <a:ext cx="4937215" cy="1077218"/>
          </a:xfrm>
          <a:prstGeom prst="rect">
            <a:avLst/>
          </a:prstGeom>
          <a:solidFill>
            <a:srgbClr val="E2EEFB"/>
          </a:solidFill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Lato"/>
              </a:rPr>
              <a:t>           Tailor </a:t>
            </a:r>
            <a:r>
              <a:rPr lang="de-DE" sz="1600" dirty="0" err="1">
                <a:solidFill>
                  <a:srgbClr val="000000"/>
                </a:solidFill>
                <a:latin typeface="Lato"/>
              </a:rPr>
              <a:t>made</a:t>
            </a:r>
            <a:r>
              <a:rPr lang="de-DE" sz="1600" dirty="0">
                <a:solidFill>
                  <a:srgbClr val="000000"/>
                </a:solidFill>
                <a:latin typeface="Lato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Lato"/>
              </a:rPr>
              <a:t>twinning</a:t>
            </a:r>
            <a:r>
              <a:rPr lang="de-DE" sz="1600" dirty="0">
                <a:solidFill>
                  <a:srgbClr val="000000"/>
                </a:solidFill>
                <a:latin typeface="Lato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Lato"/>
              </a:rPr>
              <a:t>teams</a:t>
            </a:r>
            <a:r>
              <a:rPr lang="de-DE" sz="1600" dirty="0">
                <a:solidFill>
                  <a:srgbClr val="000000"/>
                </a:solidFill>
                <a:latin typeface="Lato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Lato"/>
              </a:rPr>
              <a:t>according</a:t>
            </a:r>
            <a:r>
              <a:rPr lang="de-DE" sz="1600" dirty="0">
                <a:solidFill>
                  <a:srgbClr val="000000"/>
                </a:solidFill>
                <a:latin typeface="Lato"/>
              </a:rPr>
              <a:t> </a:t>
            </a:r>
          </a:p>
          <a:p>
            <a:r>
              <a:rPr lang="de-DE" sz="1600" dirty="0" err="1">
                <a:solidFill>
                  <a:srgbClr val="000000"/>
                </a:solidFill>
                <a:latin typeface="Lato"/>
              </a:rPr>
              <a:t>to</a:t>
            </a:r>
            <a:r>
              <a:rPr lang="de-DE" sz="1600" dirty="0">
                <a:solidFill>
                  <a:srgbClr val="000000"/>
                </a:solidFill>
                <a:latin typeface="Lato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Lato"/>
              </a:rPr>
              <a:t>your</a:t>
            </a:r>
            <a:r>
              <a:rPr lang="de-DE" sz="1600" dirty="0">
                <a:solidFill>
                  <a:srgbClr val="000000"/>
                </a:solidFill>
                <a:latin typeface="Lato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Lato"/>
              </a:rPr>
              <a:t>research</a:t>
            </a:r>
            <a:r>
              <a:rPr lang="de-DE" sz="1600" dirty="0">
                <a:solidFill>
                  <a:srgbClr val="000000"/>
                </a:solidFill>
                <a:latin typeface="Lato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Lato"/>
              </a:rPr>
              <a:t>field</a:t>
            </a:r>
            <a:endParaRPr lang="de-DE" sz="1600" dirty="0">
              <a:solidFill>
                <a:srgbClr val="000000"/>
              </a:solidFill>
              <a:latin typeface="Lato"/>
            </a:endParaRPr>
          </a:p>
          <a:p>
            <a:r>
              <a:rPr lang="de-DE" sz="1600" dirty="0" err="1">
                <a:solidFill>
                  <a:srgbClr val="000000"/>
                </a:solidFill>
                <a:latin typeface="Lato"/>
              </a:rPr>
              <a:t>Discussion</a:t>
            </a:r>
            <a:r>
              <a:rPr lang="de-DE" sz="1600" dirty="0">
                <a:solidFill>
                  <a:srgbClr val="000000"/>
                </a:solidFill>
                <a:latin typeface="Lato"/>
              </a:rPr>
              <a:t> and support in </a:t>
            </a:r>
            <a:r>
              <a:rPr lang="de-DE" sz="1600" dirty="0" err="1">
                <a:solidFill>
                  <a:srgbClr val="000000"/>
                </a:solidFill>
                <a:latin typeface="Lato"/>
              </a:rPr>
              <a:t>writing</a:t>
            </a:r>
            <a:r>
              <a:rPr lang="de-DE" sz="1600" dirty="0">
                <a:solidFill>
                  <a:srgbClr val="000000"/>
                </a:solidFill>
                <a:latin typeface="Lato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Lato"/>
              </a:rPr>
              <a:t>your</a:t>
            </a:r>
            <a:r>
              <a:rPr lang="de-DE" sz="1600" dirty="0">
                <a:solidFill>
                  <a:srgbClr val="000000"/>
                </a:solidFill>
                <a:latin typeface="Lato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Lato"/>
              </a:rPr>
              <a:t>proposals</a:t>
            </a:r>
            <a:endParaRPr lang="de-DE" sz="1600" dirty="0">
              <a:solidFill>
                <a:srgbClr val="000000"/>
              </a:solidFill>
              <a:latin typeface="Lato"/>
            </a:endParaRPr>
          </a:p>
          <a:p>
            <a:r>
              <a:rPr lang="de-DE" sz="1600" dirty="0" err="1">
                <a:solidFill>
                  <a:srgbClr val="000000"/>
                </a:solidFill>
                <a:latin typeface="Lato"/>
              </a:rPr>
              <a:t>Possibility</a:t>
            </a:r>
            <a:r>
              <a:rPr lang="de-DE" sz="1600" dirty="0">
                <a:solidFill>
                  <a:srgbClr val="000000"/>
                </a:solidFill>
                <a:latin typeface="Lato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Lato"/>
              </a:rPr>
              <a:t>to</a:t>
            </a:r>
            <a:r>
              <a:rPr lang="de-DE" sz="1600" dirty="0">
                <a:solidFill>
                  <a:srgbClr val="000000"/>
                </a:solidFill>
                <a:latin typeface="Lato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Lato"/>
              </a:rPr>
              <a:t>start</a:t>
            </a:r>
            <a:r>
              <a:rPr lang="de-DE" sz="1600" dirty="0">
                <a:solidFill>
                  <a:srgbClr val="000000"/>
                </a:solidFill>
                <a:latin typeface="Lato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Lato"/>
              </a:rPr>
              <a:t>long</a:t>
            </a:r>
            <a:r>
              <a:rPr lang="de-DE" sz="1600" dirty="0">
                <a:solidFill>
                  <a:srgbClr val="000000"/>
                </a:solidFill>
                <a:latin typeface="Lato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Lato"/>
              </a:rPr>
              <a:t>term</a:t>
            </a:r>
            <a:r>
              <a:rPr lang="de-DE" sz="1600" dirty="0">
                <a:solidFill>
                  <a:srgbClr val="000000"/>
                </a:solidFill>
                <a:latin typeface="Lato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Lato"/>
              </a:rPr>
              <a:t>cooperations</a:t>
            </a:r>
            <a:endParaRPr lang="de-DE" sz="1600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AB58BBE-9BED-4CE1-9F53-59E41A2E5143}"/>
              </a:ext>
            </a:extLst>
          </p:cNvPr>
          <p:cNvSpPr txBox="1"/>
          <p:nvPr/>
        </p:nvSpPr>
        <p:spPr>
          <a:xfrm>
            <a:off x="1725419" y="5296953"/>
            <a:ext cx="4770841" cy="1077218"/>
          </a:xfrm>
          <a:prstGeom prst="rect">
            <a:avLst/>
          </a:prstGeom>
          <a:solidFill>
            <a:srgbClr val="E2EEFB"/>
          </a:solidFill>
        </p:spPr>
        <p:txBody>
          <a:bodyPr wrap="square" rtlCol="0">
            <a:spAutoFit/>
          </a:bodyPr>
          <a:lstStyle>
            <a:defPPr>
              <a:defRPr lang="pl-P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</a:defRPr>
            </a:lvl1pPr>
          </a:lstStyle>
          <a:p>
            <a:r>
              <a:rPr lang="de-DE" dirty="0"/>
              <a:t>Free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light/</a:t>
            </a:r>
            <a:r>
              <a:rPr lang="de-DE" dirty="0" err="1"/>
              <a:t>neutron</a:t>
            </a:r>
            <a:r>
              <a:rPr lang="de-DE" dirty="0"/>
              <a:t> source</a:t>
            </a:r>
          </a:p>
          <a:p>
            <a:r>
              <a:rPr lang="de-DE" dirty="0"/>
              <a:t>Coverage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travel</a:t>
            </a:r>
            <a:r>
              <a:rPr lang="de-DE" dirty="0"/>
              <a:t> and </a:t>
            </a:r>
            <a:r>
              <a:rPr lang="de-DE" dirty="0" err="1"/>
              <a:t>subsistence</a:t>
            </a:r>
            <a:r>
              <a:rPr lang="de-DE" dirty="0"/>
              <a:t> </a:t>
            </a:r>
            <a:r>
              <a:rPr lang="de-DE" dirty="0" err="1"/>
              <a:t>costs</a:t>
            </a:r>
            <a:endParaRPr lang="de-DE" dirty="0"/>
          </a:p>
          <a:p>
            <a:r>
              <a:rPr lang="de-DE" dirty="0"/>
              <a:t>Training in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facilities</a:t>
            </a:r>
            <a:endParaRPr lang="de-DE" dirty="0"/>
          </a:p>
          <a:p>
            <a:r>
              <a:rPr lang="de-DE" dirty="0"/>
              <a:t>Experience in </a:t>
            </a:r>
            <a:r>
              <a:rPr lang="de-DE" dirty="0" err="1"/>
              <a:t>executing</a:t>
            </a:r>
            <a:r>
              <a:rPr lang="de-DE" dirty="0"/>
              <a:t> a </a:t>
            </a:r>
            <a:r>
              <a:rPr lang="de-DE" dirty="0" err="1"/>
              <a:t>beamtime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A206719-2012-4E67-8040-D2C0336FBEC6}"/>
              </a:ext>
            </a:extLst>
          </p:cNvPr>
          <p:cNvSpPr txBox="1"/>
          <p:nvPr/>
        </p:nvSpPr>
        <p:spPr>
          <a:xfrm>
            <a:off x="1725419" y="1128474"/>
            <a:ext cx="3760981" cy="830997"/>
          </a:xfrm>
          <a:prstGeom prst="rect">
            <a:avLst/>
          </a:prstGeom>
          <a:solidFill>
            <a:srgbClr val="E2EEFB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de-DE" sz="1600" dirty="0">
                <a:latin typeface="Lato"/>
              </a:rPr>
              <a:t>General </a:t>
            </a:r>
            <a:r>
              <a:rPr lang="de-DE" sz="1600" dirty="0" err="1">
                <a:latin typeface="Lato"/>
              </a:rPr>
              <a:t>questions</a:t>
            </a:r>
            <a:r>
              <a:rPr lang="de-DE" sz="1600" dirty="0">
                <a:latin typeface="Lato"/>
              </a:rPr>
              <a:t>? </a:t>
            </a:r>
            <a:r>
              <a:rPr lang="de-DE" sz="1600" dirty="0" err="1">
                <a:latin typeface="Lato"/>
              </a:rPr>
              <a:t>Missing</a:t>
            </a:r>
            <a:r>
              <a:rPr lang="de-DE" sz="1600" dirty="0">
                <a:latin typeface="Lato"/>
              </a:rPr>
              <a:t> </a:t>
            </a:r>
            <a:r>
              <a:rPr lang="de-DE" sz="1600" dirty="0" err="1">
                <a:latin typeface="Lato"/>
              </a:rPr>
              <a:t>experience</a:t>
            </a:r>
            <a:r>
              <a:rPr lang="de-DE" sz="1600" dirty="0">
                <a:latin typeface="Lato"/>
              </a:rPr>
              <a:t>? </a:t>
            </a:r>
          </a:p>
          <a:p>
            <a:r>
              <a:rPr lang="de-DE" sz="1600" dirty="0" err="1">
                <a:latin typeface="Lato"/>
              </a:rPr>
              <a:t>How</a:t>
            </a:r>
            <a:r>
              <a:rPr lang="de-DE" sz="1600" dirty="0">
                <a:latin typeface="Lato"/>
              </a:rPr>
              <a:t> and </a:t>
            </a:r>
            <a:r>
              <a:rPr lang="de-DE" sz="1600" dirty="0" err="1">
                <a:latin typeface="Lato"/>
              </a:rPr>
              <a:t>where</a:t>
            </a:r>
            <a:r>
              <a:rPr lang="de-DE" sz="1600" dirty="0">
                <a:latin typeface="Lato"/>
              </a:rPr>
              <a:t> </a:t>
            </a:r>
            <a:r>
              <a:rPr lang="de-DE" sz="1600" dirty="0" err="1">
                <a:latin typeface="Lato"/>
              </a:rPr>
              <a:t>to</a:t>
            </a:r>
            <a:r>
              <a:rPr lang="de-DE" sz="1600" dirty="0">
                <a:latin typeface="Lato"/>
              </a:rPr>
              <a:t> </a:t>
            </a:r>
            <a:r>
              <a:rPr lang="de-DE" sz="1600" dirty="0" err="1">
                <a:latin typeface="Lato"/>
              </a:rPr>
              <a:t>start</a:t>
            </a:r>
            <a:r>
              <a:rPr lang="de-DE" sz="1600" dirty="0">
                <a:latin typeface="Lato"/>
              </a:rPr>
              <a:t>? </a:t>
            </a:r>
          </a:p>
          <a:p>
            <a:r>
              <a:rPr lang="de-DE" sz="1600" dirty="0" err="1">
                <a:latin typeface="Lato"/>
              </a:rPr>
              <a:t>How</a:t>
            </a:r>
            <a:r>
              <a:rPr lang="de-DE" sz="1600" dirty="0">
                <a:latin typeface="Lato"/>
              </a:rPr>
              <a:t> </a:t>
            </a:r>
            <a:r>
              <a:rPr lang="de-DE" sz="1600" dirty="0" err="1">
                <a:latin typeface="Lato"/>
              </a:rPr>
              <a:t>to</a:t>
            </a:r>
            <a:r>
              <a:rPr lang="de-DE" sz="1600" dirty="0">
                <a:latin typeface="Lato"/>
              </a:rPr>
              <a:t> find international </a:t>
            </a:r>
            <a:r>
              <a:rPr lang="de-DE" sz="1600" dirty="0" err="1">
                <a:latin typeface="Lato"/>
              </a:rPr>
              <a:t>partners</a:t>
            </a:r>
            <a:r>
              <a:rPr lang="de-DE" sz="1600" dirty="0">
                <a:latin typeface="Lato"/>
              </a:rPr>
              <a:t>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4A52C5B-0957-4698-877A-4ADE3093B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798" y="2809302"/>
            <a:ext cx="2650628" cy="176016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C1FA0EE-E624-42EE-814D-B4B50F95E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419" y="2773184"/>
            <a:ext cx="2650628" cy="176016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43F1F17-9764-4A47-A284-D6C5D1A4A016}"/>
              </a:ext>
            </a:extLst>
          </p:cNvPr>
          <p:cNvSpPr txBox="1"/>
          <p:nvPr/>
        </p:nvSpPr>
        <p:spPr>
          <a:xfrm>
            <a:off x="7088741" y="1128475"/>
            <a:ext cx="5095871" cy="830997"/>
          </a:xfrm>
          <a:prstGeom prst="rect">
            <a:avLst/>
          </a:prstGeom>
          <a:solidFill>
            <a:srgbClr val="E2EEFB"/>
          </a:solidFill>
        </p:spPr>
        <p:txBody>
          <a:bodyPr wrap="square" rtlCol="0">
            <a:spAutoFit/>
          </a:bodyPr>
          <a:lstStyle>
            <a:defPPr>
              <a:defRPr lang="pl-P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</a:defRPr>
            </a:lvl1pPr>
          </a:lstStyle>
          <a:p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us</a:t>
            </a:r>
            <a:endParaRPr lang="de-DE" dirty="0"/>
          </a:p>
          <a:p>
            <a:r>
              <a:rPr lang="de-DE" dirty="0"/>
              <a:t>      </a:t>
            </a:r>
            <a:r>
              <a:rPr lang="de-DE" dirty="0" err="1"/>
              <a:t>Join</a:t>
            </a:r>
            <a:r>
              <a:rPr lang="de-DE" dirty="0"/>
              <a:t> an </a:t>
            </a:r>
            <a:r>
              <a:rPr lang="de-DE" dirty="0" err="1"/>
              <a:t>experiment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an </a:t>
            </a:r>
            <a:r>
              <a:rPr lang="de-DE" dirty="0" err="1"/>
              <a:t>experienced</a:t>
            </a:r>
            <a:r>
              <a:rPr lang="de-DE" dirty="0"/>
              <a:t> </a:t>
            </a:r>
            <a:r>
              <a:rPr lang="de-DE" dirty="0" err="1"/>
              <a:t>group</a:t>
            </a:r>
            <a:endParaRPr lang="de-DE" dirty="0"/>
          </a:p>
          <a:p>
            <a:r>
              <a:rPr lang="de-DE" dirty="0"/>
              <a:t>	</a:t>
            </a:r>
            <a:r>
              <a:rPr lang="de-DE" dirty="0" err="1"/>
              <a:t>Become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large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facility</a:t>
            </a:r>
            <a:r>
              <a:rPr lang="de-DE" dirty="0"/>
              <a:t> </a:t>
            </a:r>
            <a:r>
              <a:rPr lang="de-DE" dirty="0" err="1"/>
              <a:t>family</a:t>
            </a:r>
            <a:endParaRPr lang="de-DE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A0ADB85-F55E-474C-8795-E40E96B95F85}"/>
              </a:ext>
            </a:extLst>
          </p:cNvPr>
          <p:cNvSpPr>
            <a:spLocks/>
          </p:cNvSpPr>
          <p:nvPr/>
        </p:nvSpPr>
        <p:spPr bwMode="auto">
          <a:xfrm>
            <a:off x="2465131" y="191979"/>
            <a:ext cx="7988893" cy="65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800">
                <a:solidFill>
                  <a:srgbClr val="000000"/>
                </a:solidFill>
                <a:latin typeface="Arial" charset="0"/>
                <a:sym typeface="Arial" charset="0"/>
              </a:defRPr>
            </a:lvl1pPr>
            <a:lvl2pPr marL="742950" indent="-285750" eaLnBrk="0" hangingPunct="0">
              <a:defRPr sz="800">
                <a:solidFill>
                  <a:srgbClr val="000000"/>
                </a:solidFill>
                <a:latin typeface="Arial" charset="0"/>
                <a:sym typeface="Arial" charset="0"/>
              </a:defRPr>
            </a:lvl2pPr>
            <a:lvl3pPr marL="1143000" indent="-228600" eaLnBrk="0" hangingPunct="0">
              <a:defRPr sz="800">
                <a:solidFill>
                  <a:srgbClr val="000000"/>
                </a:solidFill>
                <a:latin typeface="Arial" charset="0"/>
                <a:sym typeface="Arial" charset="0"/>
              </a:defRPr>
            </a:lvl3pPr>
            <a:lvl4pPr marL="1600200" indent="-228600" eaLnBrk="0" hangingPunct="0">
              <a:defRPr sz="800">
                <a:solidFill>
                  <a:srgbClr val="000000"/>
                </a:solidFill>
                <a:latin typeface="Arial" charset="0"/>
                <a:sym typeface="Arial" charset="0"/>
              </a:defRPr>
            </a:lvl4pPr>
            <a:lvl5pPr marL="2057400" indent="-228600" eaLnBrk="0" hangingPunct="0">
              <a:defRPr sz="800">
                <a:solidFill>
                  <a:srgbClr val="000000"/>
                </a:solidFill>
                <a:latin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000000"/>
                </a:solidFill>
                <a:latin typeface="Arial" charset="0"/>
                <a:sym typeface="Arial" charset="0"/>
              </a:defRPr>
            </a:lvl9pPr>
          </a:lstStyle>
          <a:p>
            <a:pPr marL="3968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17646"/>
                </a:solidFill>
                <a:effectLst/>
                <a:uLnTx/>
                <a:uFillTx/>
                <a:latin typeface="Lato" panose="020F0502020204030203"/>
                <a:cs typeface="Arial" charset="0"/>
                <a:sym typeface="Arial" charset="0"/>
              </a:rPr>
              <a:t>NEPHEWS Twinning </a:t>
            </a:r>
            <a:r>
              <a:rPr kumimoji="0" lang="en-US" alt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17646"/>
                </a:solidFill>
                <a:effectLst/>
                <a:uLnTx/>
                <a:uFillTx/>
                <a:latin typeface="Lato" panose="020F0502020204030203"/>
                <a:cs typeface="Arial" charset="0"/>
                <a:sym typeface="Arial" charset="0"/>
              </a:rPr>
              <a:t>Programme</a:t>
            </a:r>
            <a:endParaRPr kumimoji="0" lang="en-US" altLang="de-DE" sz="3200" b="1" i="0" u="none" strike="noStrike" kern="1200" cap="none" spc="0" normalizeH="0" baseline="0" noProof="0" dirty="0">
              <a:ln>
                <a:noFill/>
              </a:ln>
              <a:solidFill>
                <a:srgbClr val="017646"/>
              </a:solidFill>
              <a:effectLst/>
              <a:uLnTx/>
              <a:uFillTx/>
              <a:latin typeface="Lato" panose="020F0502020204030203"/>
              <a:sym typeface="Arial" charset="0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87AC4EE-A35A-42A9-BFE0-8B80BB696295}"/>
              </a:ext>
            </a:extLst>
          </p:cNvPr>
          <p:cNvGrpSpPr/>
          <p:nvPr/>
        </p:nvGrpSpPr>
        <p:grpSpPr>
          <a:xfrm>
            <a:off x="4527341" y="1543972"/>
            <a:ext cx="3943927" cy="3941204"/>
            <a:chOff x="4154698" y="1046208"/>
            <a:chExt cx="3546509" cy="3520552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2D5CBAC3-D5F2-411B-B567-7F03AA1B3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027" t="2731" r="21221" b="6435"/>
            <a:stretch/>
          </p:blipFill>
          <p:spPr>
            <a:xfrm>
              <a:off x="4154698" y="1046208"/>
              <a:ext cx="3546509" cy="3520552"/>
            </a:xfrm>
            <a:prstGeom prst="ellipse">
              <a:avLst/>
            </a:prstGeom>
          </p:spPr>
        </p:pic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AEE2BA65-35B7-4F0C-8A69-8C1E560D19B9}"/>
                </a:ext>
              </a:extLst>
            </p:cNvPr>
            <p:cNvSpPr/>
            <p:nvPr/>
          </p:nvSpPr>
          <p:spPr>
            <a:xfrm>
              <a:off x="4498439" y="1408787"/>
              <a:ext cx="2787582" cy="2792649"/>
            </a:xfrm>
            <a:prstGeom prst="ellipse">
              <a:avLst/>
            </a:prstGeom>
            <a:solidFill>
              <a:srgbClr val="00518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altLang="de-DE" sz="2000" dirty="0">
                  <a:solidFill>
                    <a:schemeClr val="bg1"/>
                  </a:solidFill>
                </a:rPr>
                <a:t>Twinning brings together experienced large scale facility users with newcomers</a:t>
              </a:r>
              <a:endPara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8" name="Kreuz 17">
            <a:extLst>
              <a:ext uri="{FF2B5EF4-FFF2-40B4-BE49-F238E27FC236}">
                <a16:creationId xmlns:a16="http://schemas.microsoft.com/office/drawing/2014/main" id="{4B25BFFA-D22B-487F-9843-6F7FD60ABBE0}"/>
              </a:ext>
            </a:extLst>
          </p:cNvPr>
          <p:cNvSpPr/>
          <p:nvPr/>
        </p:nvSpPr>
        <p:spPr>
          <a:xfrm rot="2743258">
            <a:off x="2140306" y="2735191"/>
            <a:ext cx="1922793" cy="1908389"/>
          </a:xfrm>
          <a:prstGeom prst="plus">
            <a:avLst>
              <a:gd name="adj" fmla="val 47263"/>
            </a:avLst>
          </a:prstGeom>
          <a:solidFill>
            <a:srgbClr val="FF3399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1381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zrzut ekranu, projekt graficzny, design&#10;&#10;Opis wygenerowany automatycznie">
            <a:extLst>
              <a:ext uri="{FF2B5EF4-FFF2-40B4-BE49-F238E27FC236}">
                <a16:creationId xmlns:a16="http://schemas.microsoft.com/office/drawing/2014/main" id="{06D4A7F4-2AD9-7E7C-EAAC-91EA18E51A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" y="0"/>
            <a:ext cx="12177225" cy="6858000"/>
          </a:xfrm>
          <a:prstGeom prst="rect">
            <a:avLst/>
          </a:prstGeom>
        </p:spPr>
      </p:pic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DE975D89-9AB8-430B-8295-D982C65B06BA}"/>
              </a:ext>
            </a:extLst>
          </p:cNvPr>
          <p:cNvGrpSpPr/>
          <p:nvPr/>
        </p:nvGrpSpPr>
        <p:grpSpPr>
          <a:xfrm>
            <a:off x="1757294" y="44268"/>
            <a:ext cx="10220372" cy="6435942"/>
            <a:chOff x="216294" y="-254052"/>
            <a:chExt cx="11779844" cy="6995710"/>
          </a:xfrm>
        </p:grpSpPr>
        <p:pic>
          <p:nvPicPr>
            <p:cNvPr id="52" name="Grafik 51">
              <a:extLst>
                <a:ext uri="{FF2B5EF4-FFF2-40B4-BE49-F238E27FC236}">
                  <a16:creationId xmlns:a16="http://schemas.microsoft.com/office/drawing/2014/main" id="{018D2880-0DAA-432F-9915-D7458E8CC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1951" y="4775924"/>
              <a:ext cx="3125889" cy="1943645"/>
            </a:xfrm>
            <a:prstGeom prst="rect">
              <a:avLst/>
            </a:prstGeom>
          </p:spPr>
        </p:pic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C40C8A54-34E7-4568-9EF3-EB2F1F45FD98}"/>
                </a:ext>
              </a:extLst>
            </p:cNvPr>
            <p:cNvSpPr txBox="1"/>
            <p:nvPr/>
          </p:nvSpPr>
          <p:spPr>
            <a:xfrm>
              <a:off x="957233" y="6083809"/>
              <a:ext cx="3130607" cy="646332"/>
            </a:xfrm>
            <a:prstGeom prst="rect">
              <a:avLst/>
            </a:prstGeom>
            <a:solidFill>
              <a:srgbClr val="6CABE9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285750" indent="-285750">
                <a:buFontTx/>
                <a:buChar char="-"/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</a:rPr>
                <a:t>Networks 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</a:rPr>
                <a:t>start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</a:rPr>
                <a:t> </a:t>
              </a: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</a:rPr>
                <a:t>with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</a:rPr>
                <a:t>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</a:rPr>
                <a:t>information</a:t>
              </a: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</a:rPr>
                <a:t>…</a:t>
              </a:r>
            </a:p>
          </p:txBody>
        </p:sp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95B8BDC8-5A1B-4D28-A825-6AE41D19DBDA}"/>
                </a:ext>
              </a:extLst>
            </p:cNvPr>
            <p:cNvGrpSpPr/>
            <p:nvPr/>
          </p:nvGrpSpPr>
          <p:grpSpPr>
            <a:xfrm>
              <a:off x="1212468" y="-74991"/>
              <a:ext cx="2812151" cy="2068830"/>
              <a:chOff x="806172" y="4792797"/>
              <a:chExt cx="2092384" cy="1609989"/>
            </a:xfrm>
          </p:grpSpPr>
          <p:pic>
            <p:nvPicPr>
              <p:cNvPr id="70" name="Grafik 69">
                <a:extLst>
                  <a:ext uri="{FF2B5EF4-FFF2-40B4-BE49-F238E27FC236}">
                    <a16:creationId xmlns:a16="http://schemas.microsoft.com/office/drawing/2014/main" id="{5BB7A295-B51F-4C70-A8C1-4C39F179A2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6172" y="5013324"/>
                <a:ext cx="2092384" cy="138946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1" name="Textfeld 70">
                <a:extLst>
                  <a:ext uri="{FF2B5EF4-FFF2-40B4-BE49-F238E27FC236}">
                    <a16:creationId xmlns:a16="http://schemas.microsoft.com/office/drawing/2014/main" id="{FCAB765F-EFDF-4D9C-8426-12A49DFE66AD}"/>
                  </a:ext>
                </a:extLst>
              </p:cNvPr>
              <p:cNvSpPr txBox="1"/>
              <p:nvPr/>
            </p:nvSpPr>
            <p:spPr>
              <a:xfrm>
                <a:off x="806172" y="4792797"/>
                <a:ext cx="2092384" cy="546732"/>
              </a:xfrm>
              <a:prstGeom prst="rect">
                <a:avLst/>
              </a:prstGeom>
              <a:solidFill>
                <a:srgbClr val="6CABE9">
                  <a:lumMod val="20000"/>
                  <a:lumOff val="80000"/>
                </a:srgbClr>
              </a:solidFill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indent="0">
                  <a:buFontTx/>
                  <a:buNone/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Changes</a:t>
                </a:r>
                <a:r>
                  <a: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 </a:t>
                </a:r>
                <a:r>
                  <a:rPr kumimoji="0" lang="de-DE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start</a:t>
                </a:r>
                <a:r>
                  <a: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 </a:t>
                </a:r>
                <a:r>
                  <a:rPr kumimoji="0" lang="de-DE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with</a:t>
                </a:r>
                <a:r>
                  <a: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 </a:t>
                </a:r>
                <a:r>
                  <a:rPr kumimoji="0" lang="de-DE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ideas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</a:endParaRPr>
              </a:p>
            </p:txBody>
          </p:sp>
        </p:grp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86720535-F3D3-45AB-8EAB-3534F77AD306}"/>
                </a:ext>
              </a:extLst>
            </p:cNvPr>
            <p:cNvGrpSpPr/>
            <p:nvPr/>
          </p:nvGrpSpPr>
          <p:grpSpPr>
            <a:xfrm>
              <a:off x="216294" y="2092549"/>
              <a:ext cx="2881793" cy="2495526"/>
              <a:chOff x="218273" y="1892814"/>
              <a:chExt cx="3360747" cy="2778213"/>
            </a:xfrm>
          </p:grpSpPr>
          <p:pic>
            <p:nvPicPr>
              <p:cNvPr id="68" name="Grafik 67">
                <a:extLst>
                  <a:ext uri="{FF2B5EF4-FFF2-40B4-BE49-F238E27FC236}">
                    <a16:creationId xmlns:a16="http://schemas.microsoft.com/office/drawing/2014/main" id="{E9D45535-3D45-4EB6-BF39-46818AB8A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273" y="2638433"/>
                <a:ext cx="3301681" cy="2032594"/>
              </a:xfrm>
              <a:prstGeom prst="rect">
                <a:avLst/>
              </a:prstGeom>
            </p:spPr>
          </p:pic>
          <p:sp>
            <p:nvSpPr>
              <p:cNvPr id="69" name="Textfeld 68">
                <a:extLst>
                  <a:ext uri="{FF2B5EF4-FFF2-40B4-BE49-F238E27FC236}">
                    <a16:creationId xmlns:a16="http://schemas.microsoft.com/office/drawing/2014/main" id="{32937575-7330-4BC6-B47D-FDFC251557D1}"/>
                  </a:ext>
                </a:extLst>
              </p:cNvPr>
              <p:cNvSpPr txBox="1"/>
              <p:nvPr/>
            </p:nvSpPr>
            <p:spPr>
              <a:xfrm>
                <a:off x="218273" y="1892814"/>
                <a:ext cx="3360747" cy="782129"/>
              </a:xfrm>
              <a:prstGeom prst="rect">
                <a:avLst/>
              </a:prstGeom>
              <a:solidFill>
                <a:srgbClr val="6CABE9">
                  <a:lumMod val="20000"/>
                  <a:lumOff val="80000"/>
                </a:srgbClr>
              </a:solidFill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indent="0">
                  <a:buFontTx/>
                  <a:buNone/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Ideas</a:t>
                </a:r>
                <a:r>
                  <a: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 </a:t>
                </a:r>
                <a:r>
                  <a:rPr kumimoji="0" lang="de-DE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grow</a:t>
                </a:r>
                <a:r>
                  <a: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 </a:t>
                </a:r>
                <a:r>
                  <a:rPr kumimoji="0" lang="de-DE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with</a:t>
                </a:r>
                <a:r>
                  <a: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 </a:t>
                </a:r>
                <a:r>
                  <a:rPr kumimoji="0" lang="de-DE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networks</a:t>
                </a: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</a:endParaRPr>
              </a:p>
            </p:txBody>
          </p:sp>
        </p:grpSp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AEF05D22-AA40-4853-8AA8-CC7ED76F8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027" t="2731" r="21221" b="6435"/>
            <a:stretch/>
          </p:blipFill>
          <p:spPr>
            <a:xfrm>
              <a:off x="4024618" y="1593339"/>
              <a:ext cx="4182499" cy="4151887"/>
            </a:xfrm>
            <a:prstGeom prst="ellipse">
              <a:avLst/>
            </a:prstGeom>
          </p:spPr>
        </p:pic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8C622E9C-DDC5-4148-AE02-1100C331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96607" y="4775925"/>
              <a:ext cx="3222738" cy="1631051"/>
            </a:xfrm>
            <a:prstGeom prst="rect">
              <a:avLst/>
            </a:prstGeom>
          </p:spPr>
        </p:pic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4A51CB5B-CFB7-4462-AF01-F446A99A0C42}"/>
                </a:ext>
              </a:extLst>
            </p:cNvPr>
            <p:cNvGrpSpPr/>
            <p:nvPr/>
          </p:nvGrpSpPr>
          <p:grpSpPr>
            <a:xfrm>
              <a:off x="9058362" y="2573638"/>
              <a:ext cx="2937776" cy="1859987"/>
              <a:chOff x="7816062" y="1983588"/>
              <a:chExt cx="2937776" cy="1947372"/>
            </a:xfrm>
          </p:grpSpPr>
          <p:pic>
            <p:nvPicPr>
              <p:cNvPr id="66" name="Grafik 65">
                <a:extLst>
                  <a:ext uri="{FF2B5EF4-FFF2-40B4-BE49-F238E27FC236}">
                    <a16:creationId xmlns:a16="http://schemas.microsoft.com/office/drawing/2014/main" id="{994688A2-0955-4CAD-8FEB-6C23850839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49583"/>
              <a:stretch/>
            </p:blipFill>
            <p:spPr>
              <a:xfrm>
                <a:off x="7816062" y="2264590"/>
                <a:ext cx="2902231" cy="1666370"/>
              </a:xfrm>
              <a:prstGeom prst="rect">
                <a:avLst/>
              </a:prstGeom>
            </p:spPr>
          </p:pic>
          <p:sp>
            <p:nvSpPr>
              <p:cNvPr id="67" name="Textfeld 66">
                <a:extLst>
                  <a:ext uri="{FF2B5EF4-FFF2-40B4-BE49-F238E27FC236}">
                    <a16:creationId xmlns:a16="http://schemas.microsoft.com/office/drawing/2014/main" id="{F0AFF9A0-EC7E-4ED3-9976-AAA189068833}"/>
                  </a:ext>
                </a:extLst>
              </p:cNvPr>
              <p:cNvSpPr txBox="1"/>
              <p:nvPr/>
            </p:nvSpPr>
            <p:spPr>
              <a:xfrm>
                <a:off x="7816062" y="1983588"/>
                <a:ext cx="2937776" cy="676697"/>
              </a:xfrm>
              <a:prstGeom prst="rect">
                <a:avLst/>
              </a:prstGeom>
              <a:solidFill>
                <a:srgbClr val="6CABE9">
                  <a:lumMod val="20000"/>
                  <a:lumOff val="80000"/>
                </a:srgbClr>
              </a:solidFill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indent="0">
                  <a:buFontTx/>
                  <a:buNone/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Experience </a:t>
                </a:r>
                <a:r>
                  <a:rPr kumimoji="0" lang="de-DE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creates</a:t>
                </a:r>
                <a:r>
                  <a: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 </a:t>
                </a:r>
                <a:r>
                  <a:rPr kumimoji="0" lang="de-DE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confidence</a:t>
                </a: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</a:endParaRPr>
              </a:p>
            </p:txBody>
          </p:sp>
        </p:grpSp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D21014AF-4698-4E33-B7B1-9FE430EC17A3}"/>
                </a:ext>
              </a:extLst>
            </p:cNvPr>
            <p:cNvGrpSpPr/>
            <p:nvPr/>
          </p:nvGrpSpPr>
          <p:grpSpPr>
            <a:xfrm>
              <a:off x="8111735" y="173674"/>
              <a:ext cx="2998407" cy="2094264"/>
              <a:chOff x="7404950" y="24604"/>
              <a:chExt cx="2998407" cy="2094264"/>
            </a:xfrm>
          </p:grpSpPr>
          <p:pic>
            <p:nvPicPr>
              <p:cNvPr id="64" name="Grafik 63">
                <a:extLst>
                  <a:ext uri="{FF2B5EF4-FFF2-40B4-BE49-F238E27FC236}">
                    <a16:creationId xmlns:a16="http://schemas.microsoft.com/office/drawing/2014/main" id="{134419CF-7DD8-41E4-A6EA-0436714C29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04953" y="656700"/>
                <a:ext cx="2998404" cy="1462168"/>
              </a:xfrm>
              <a:prstGeom prst="rect">
                <a:avLst/>
              </a:prstGeom>
            </p:spPr>
          </p:pic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2B974F83-63A5-4DF6-8FAB-ADC22EA9DBBF}"/>
                  </a:ext>
                </a:extLst>
              </p:cNvPr>
              <p:cNvSpPr txBox="1"/>
              <p:nvPr/>
            </p:nvSpPr>
            <p:spPr>
              <a:xfrm>
                <a:off x="7404950" y="24604"/>
                <a:ext cx="2998404" cy="702547"/>
              </a:xfrm>
              <a:prstGeom prst="rect">
                <a:avLst/>
              </a:prstGeom>
              <a:solidFill>
                <a:srgbClr val="6CABE9">
                  <a:lumMod val="20000"/>
                  <a:lumOff val="80000"/>
                </a:srgbClr>
              </a:solidFill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indent="0">
                  <a:buFontTx/>
                  <a:buNone/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Confidence </a:t>
                </a:r>
                <a:r>
                  <a:rPr kumimoji="0" lang="de-DE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gives</a:t>
                </a:r>
                <a:r>
                  <a: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 </a:t>
                </a:r>
                <a:r>
                  <a:rPr kumimoji="0" lang="de-DE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new</a:t>
                </a:r>
                <a:r>
                  <a: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 </a:t>
                </a:r>
                <a:r>
                  <a:rPr kumimoji="0" lang="de-DE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/>
                  </a:rPr>
                  <a:t>ideas</a:t>
                </a: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</a:endParaRPr>
              </a:p>
            </p:txBody>
          </p:sp>
        </p:grp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7FE008C3-68FC-4F4B-897E-41E5FCBBB651}"/>
                </a:ext>
              </a:extLst>
            </p:cNvPr>
            <p:cNvSpPr/>
            <p:nvPr/>
          </p:nvSpPr>
          <p:spPr>
            <a:xfrm>
              <a:off x="4498145" y="2109393"/>
              <a:ext cx="3235447" cy="3105848"/>
            </a:xfrm>
            <a:prstGeom prst="ellipse">
              <a:avLst/>
            </a:prstGeom>
            <a:solidFill>
              <a:srgbClr val="005186"/>
            </a:solidFill>
            <a:ln w="12700" cap="flat" cmpd="sng" algn="ctr">
              <a:solidFill>
                <a:srgbClr val="00518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</a:rPr>
                <a:t>Scientists are ambassadors for knowledge, </a:t>
              </a:r>
              <a:br>
                <a:rPr kumimoji="0" lang="de-DE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</a:rPr>
              </a:br>
              <a:r>
                <a:rPr kumimoji="0" lang="de-DE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</a:rPr>
                <a:t>for development, for peaceful cooperation, for solutions…</a:t>
              </a:r>
            </a:p>
          </p:txBody>
        </p:sp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267A8DB7-789B-497B-ADDF-43E6A3D1D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22916" y="5614015"/>
              <a:ext cx="4105530" cy="1116126"/>
            </a:xfrm>
            <a:prstGeom prst="rect">
              <a:avLst/>
            </a:prstGeom>
          </p:spPr>
        </p:pic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3774D0CF-E1A8-490C-8E6B-53AA4775DE83}"/>
                </a:ext>
              </a:extLst>
            </p:cNvPr>
            <p:cNvSpPr txBox="1"/>
            <p:nvPr/>
          </p:nvSpPr>
          <p:spPr>
            <a:xfrm>
              <a:off x="4222916" y="-254052"/>
              <a:ext cx="3527778" cy="1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defPPr>
                <a:defRPr lang="de-DE"/>
              </a:defPPr>
              <a:lvl1pPr marL="39688"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400" b="1" i="0" u="none" strike="noStrike" cap="none" spc="0" normalizeH="0" baseline="0">
                  <a:ln>
                    <a:noFill/>
                  </a:ln>
                  <a:solidFill>
                    <a:srgbClr val="C6D970">
                      <a:lumMod val="75000"/>
                    </a:srgbClr>
                  </a:solidFill>
                  <a:effectLst/>
                  <a:uLnTx/>
                  <a:uFillTx/>
                  <a:latin typeface="Calibri"/>
                  <a:cs typeface="Arial" charset="0"/>
                </a:defRPr>
              </a:lvl1pPr>
              <a:lvl2pPr marL="742950" indent="-285750" eaLnBrk="0" hangingPunct="0">
                <a:defRPr sz="8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defRPr sz="800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defRPr sz="8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eaLnBrk="0" hangingPunct="0">
                <a:defRPr sz="8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marL="39688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17646"/>
                  </a:solidFill>
                  <a:effectLst/>
                  <a:uLnTx/>
                  <a:uFillTx/>
                  <a:latin typeface="Lato"/>
                </a:rPr>
                <a:t>In the twinning program we invite you to participate in a beamtime of an experienced user group</a:t>
              </a: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C320FE1B-447B-440E-8207-8FBB1D5FE223}"/>
                </a:ext>
              </a:extLst>
            </p:cNvPr>
            <p:cNvSpPr txBox="1"/>
            <p:nvPr/>
          </p:nvSpPr>
          <p:spPr>
            <a:xfrm>
              <a:off x="8396607" y="6039112"/>
              <a:ext cx="3222738" cy="702546"/>
            </a:xfrm>
            <a:prstGeom prst="rect">
              <a:avLst/>
            </a:prstGeom>
            <a:solidFill>
              <a:srgbClr val="6CABE9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285750" indent="-285750">
                <a:buFontTx/>
                <a:buChar char="-"/>
              </a:lvl1pPr>
            </a:lstStyle>
            <a:p>
              <a:pPr marL="0" lvl="0" indent="0">
                <a:buNone/>
                <a:defRPr/>
              </a:pPr>
              <a:r>
                <a:rPr lang="de-DE" kern="0" dirty="0" err="1">
                  <a:solidFill>
                    <a:srgbClr val="000000"/>
                  </a:solidFill>
                  <a:latin typeface="Lato"/>
                </a:rPr>
                <a:t>Twinning</a:t>
              </a:r>
              <a:r>
                <a:rPr lang="de-DE" kern="0" dirty="0">
                  <a:solidFill>
                    <a:srgbClr val="000000"/>
                  </a:solidFill>
                  <a:latin typeface="Lato"/>
                </a:rPr>
                <a:t> </a:t>
              </a:r>
              <a:r>
                <a:rPr lang="de-DE" kern="0" dirty="0" err="1">
                  <a:solidFill>
                    <a:srgbClr val="000000"/>
                  </a:solidFill>
                  <a:latin typeface="Lato"/>
                </a:rPr>
                <a:t>builds</a:t>
              </a:r>
              <a:r>
                <a:rPr lang="de-DE" kern="0" dirty="0">
                  <a:solidFill>
                    <a:srgbClr val="000000"/>
                  </a:solidFill>
                  <a:latin typeface="Lato"/>
                </a:rPr>
                <a:t> </a:t>
              </a:r>
              <a:r>
                <a:rPr lang="de-DE" kern="0" dirty="0" err="1">
                  <a:solidFill>
                    <a:srgbClr val="000000"/>
                  </a:solidFill>
                  <a:latin typeface="Lato"/>
                </a:rPr>
                <a:t>experience</a:t>
              </a:r>
              <a:endParaRPr lang="de-DE" kern="0" dirty="0">
                <a:solidFill>
                  <a:srgbClr val="000000"/>
                </a:solidFill>
                <a:latin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255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design&#10;&#10;Opis wygenerowany automatycznie">
            <a:extLst>
              <a:ext uri="{FF2B5EF4-FFF2-40B4-BE49-F238E27FC236}">
                <a16:creationId xmlns:a16="http://schemas.microsoft.com/office/drawing/2014/main" id="{84A94380-DF26-8B7C-AF6F-BDD55E970E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" y="0"/>
            <a:ext cx="12177225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44556CC-1437-1561-2468-2663EF9598C9}"/>
              </a:ext>
            </a:extLst>
          </p:cNvPr>
          <p:cNvSpPr txBox="1"/>
          <p:nvPr/>
        </p:nvSpPr>
        <p:spPr>
          <a:xfrm>
            <a:off x="2176272" y="393192"/>
            <a:ext cx="9436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Opportunities for Training:   HERCULES 2026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9D31DF-92E9-4914-8F8D-4952F98CBDB0}"/>
              </a:ext>
            </a:extLst>
          </p:cNvPr>
          <p:cNvSpPr txBox="1"/>
          <p:nvPr/>
        </p:nvSpPr>
        <p:spPr>
          <a:xfrm>
            <a:off x="1874857" y="1306809"/>
            <a:ext cx="525862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NEPHEWS has funding for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African PhD researchers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registered with an African university to participate in the renowned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HERCULES EUROPEAN SCHOOL: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five week-course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coordinated by the Université Grenoble Alpes providing training in the field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Neutrons, X-ray Synchrotron Radiation, and Free Electron Lasers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Biology, Chemistry, Physics, Materials Science, Geosciences, Industrial applications.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practicals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tutorials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Barcelona,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Karlsruhe,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XFEL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Hamburg,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Elettra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FERMI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Trieste,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Grenoble,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SOLEIL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Paris-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Saclay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Villigen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language of the course is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BB366E-C805-4ACF-8F8B-00D1D81C8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179" y="1043173"/>
            <a:ext cx="4479394" cy="155207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258B31-53C3-404D-B098-41CBBB739CDD}"/>
              </a:ext>
            </a:extLst>
          </p:cNvPr>
          <p:cNvSpPr txBox="1"/>
          <p:nvPr/>
        </p:nvSpPr>
        <p:spPr>
          <a:xfrm>
            <a:off x="7705907" y="2770540"/>
            <a:ext cx="41142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Held annually in early Spring. Applications from young African researchers for the NEPHEWS bursaries will open in 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April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2025, closing in mid May 2025 for the course in Spring 2026.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772652-7FC2-416B-B245-9B340CD3A7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904" y="4247868"/>
            <a:ext cx="3608976" cy="22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9337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CALIPSOplus">
      <a:dk1>
        <a:srgbClr val="3C3C3C"/>
      </a:dk1>
      <a:lt1>
        <a:sysClr val="window" lastClr="FFFFFF"/>
      </a:lt1>
      <a:dk2>
        <a:srgbClr val="0091A5"/>
      </a:dk2>
      <a:lt2>
        <a:srgbClr val="EEECE1"/>
      </a:lt2>
      <a:accent1>
        <a:srgbClr val="96C31E"/>
      </a:accent1>
      <a:accent2>
        <a:srgbClr val="C0504D"/>
      </a:accent2>
      <a:accent3>
        <a:srgbClr val="0091A5"/>
      </a:accent3>
      <a:accent4>
        <a:srgbClr val="8064A2"/>
      </a:accent4>
      <a:accent5>
        <a:srgbClr val="A5A5A5"/>
      </a:accent5>
      <a:accent6>
        <a:srgbClr val="F79646"/>
      </a:accent6>
      <a:hlink>
        <a:srgbClr val="96C31E"/>
      </a:hlink>
      <a:folHlink>
        <a:srgbClr val="96C31E"/>
      </a:folHlink>
    </a:clrScheme>
    <a:fontScheme name="CALIPSOplus">
      <a:majorFont>
        <a:latin typeface="Varela Round"/>
        <a:ea typeface=""/>
        <a:cs typeface=""/>
      </a:majorFont>
      <a:minorFont>
        <a:latin typeface="Varela Round"/>
        <a:ea typeface=""/>
        <a:cs typeface=""/>
      </a:minorFont>
    </a:fontScheme>
    <a:fmtScheme name="Hyperio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arissa">
  <a:themeElements>
    <a:clrScheme name="CALIPSOplus">
      <a:dk1>
        <a:srgbClr val="3C3C3C"/>
      </a:dk1>
      <a:lt1>
        <a:srgbClr val="FFFFFF"/>
      </a:lt1>
      <a:dk2>
        <a:srgbClr val="0091A5"/>
      </a:dk2>
      <a:lt2>
        <a:srgbClr val="EEECE1"/>
      </a:lt2>
      <a:accent1>
        <a:srgbClr val="96C31E"/>
      </a:accent1>
      <a:accent2>
        <a:srgbClr val="C0504D"/>
      </a:accent2>
      <a:accent3>
        <a:srgbClr val="0091A5"/>
      </a:accent3>
      <a:accent4>
        <a:srgbClr val="8064A2"/>
      </a:accent4>
      <a:accent5>
        <a:srgbClr val="A5A5A5"/>
      </a:accent5>
      <a:accent6>
        <a:srgbClr val="F79646"/>
      </a:accent6>
      <a:hlink>
        <a:srgbClr val="96C31E"/>
      </a:hlink>
      <a:folHlink>
        <a:srgbClr val="96C3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</TotalTime>
  <Words>1806</Words>
  <Application>Microsoft Office PowerPoint</Application>
  <PresentationFormat>Widescreen</PresentationFormat>
  <Paragraphs>167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Lato</vt:lpstr>
      <vt:lpstr>Lato Black</vt:lpstr>
      <vt:lpstr>Poppins Medium</vt:lpstr>
      <vt:lpstr>Tahoma</vt:lpstr>
      <vt:lpstr>Varela Round</vt:lpstr>
      <vt:lpstr>Wingdings</vt:lpstr>
      <vt:lpstr>Motyw pakietu Office</vt:lpstr>
      <vt:lpstr>Larissa</vt:lpstr>
      <vt:lpstr>1_Larissa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Kowalik</dc:creator>
  <cp:lastModifiedBy>Cormac Mc Guinness</cp:lastModifiedBy>
  <cp:revision>55</cp:revision>
  <dcterms:created xsi:type="dcterms:W3CDTF">2022-04-21T09:26:44Z</dcterms:created>
  <dcterms:modified xsi:type="dcterms:W3CDTF">2024-11-18T20:38:16Z</dcterms:modified>
</cp:coreProperties>
</file>