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5"/>
  </p:notesMasterIdLst>
  <p:handoutMasterIdLst>
    <p:handoutMasterId r:id="rId26"/>
  </p:handoutMasterIdLst>
  <p:sldIdLst>
    <p:sldId id="258" r:id="rId2"/>
    <p:sldId id="259" r:id="rId3"/>
    <p:sldId id="260" r:id="rId4"/>
    <p:sldId id="261" r:id="rId5"/>
    <p:sldId id="844" r:id="rId6"/>
    <p:sldId id="288" r:id="rId7"/>
    <p:sldId id="843" r:id="rId8"/>
    <p:sldId id="264" r:id="rId9"/>
    <p:sldId id="837" r:id="rId10"/>
    <p:sldId id="289" r:id="rId11"/>
    <p:sldId id="299" r:id="rId12"/>
    <p:sldId id="300" r:id="rId13"/>
    <p:sldId id="303" r:id="rId14"/>
    <p:sldId id="838" r:id="rId15"/>
    <p:sldId id="840" r:id="rId16"/>
    <p:sldId id="304" r:id="rId17"/>
    <p:sldId id="841" r:id="rId18"/>
    <p:sldId id="305" r:id="rId19"/>
    <p:sldId id="301" r:id="rId20"/>
    <p:sldId id="296" r:id="rId21"/>
    <p:sldId id="256" r:id="rId22"/>
    <p:sldId id="257" r:id="rId23"/>
    <p:sldId id="282" r:id="rId2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5503" autoAdjust="0"/>
  </p:normalViewPr>
  <p:slideViewPr>
    <p:cSldViewPr>
      <p:cViewPr varScale="1">
        <p:scale>
          <a:sx n="101" d="100"/>
          <a:sy n="101" d="100"/>
        </p:scale>
        <p:origin x="4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E7516-91FA-4654-B675-D5644773C348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006C4-DD2D-4BFC-A79E-EA1757CA7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285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708CE-D9B5-4CF2-8F36-2C601C3304C3}" type="datetimeFigureOut">
              <a:rPr lang="en-ZA" smtClean="0"/>
              <a:t>2024/11/19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0DBD5-ED97-4BFD-AC8A-3551DED13BA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9328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u="sng" dirty="0"/>
              <a:t>Two themes</a:t>
            </a:r>
            <a:r>
              <a:rPr lang="en-ZA" u="sng" baseline="0" dirty="0"/>
              <a:t> of this presentation</a:t>
            </a:r>
            <a:endParaRPr lang="en-ZA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dirty="0"/>
              <a:t>Going to inspire you why </a:t>
            </a:r>
            <a:r>
              <a:rPr lang="en-ZA" dirty="0" err="1"/>
              <a:t>pxrd</a:t>
            </a:r>
            <a:r>
              <a:rPr lang="en-ZA" dirty="0"/>
              <a:t> is exciting and why you should use it… </a:t>
            </a:r>
            <a:r>
              <a:rPr lang="en-ZA" dirty="0" err="1"/>
              <a:t>eng</a:t>
            </a:r>
            <a:r>
              <a:rPr lang="en-ZA" dirty="0"/>
              <a:t>, </a:t>
            </a:r>
            <a:r>
              <a:rPr lang="en-ZA" dirty="0" err="1"/>
              <a:t>phy</a:t>
            </a:r>
            <a:r>
              <a:rPr lang="en-ZA" dirty="0"/>
              <a:t>, material </a:t>
            </a:r>
            <a:r>
              <a:rPr lang="en-ZA" dirty="0" err="1"/>
              <a:t>scince</a:t>
            </a:r>
            <a:r>
              <a:rPr lang="en-ZA" dirty="0"/>
              <a:t>, chemistry viz. how </a:t>
            </a:r>
            <a:r>
              <a:rPr lang="en-ZA" dirty="0" err="1"/>
              <a:t>powderful</a:t>
            </a:r>
            <a:r>
              <a:rPr lang="en-ZA" dirty="0"/>
              <a:t> PXRD</a:t>
            </a:r>
            <a:r>
              <a:rPr lang="en-ZA" baseline="0" dirty="0"/>
              <a:t> can 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ZA" baseline="0" dirty="0"/>
              <a:t>Broad overview of the research in my PhD.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0DBD5-ED97-4BFD-AC8A-3551DED13BA4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7453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Reason for average structural</a:t>
            </a:r>
            <a:r>
              <a:rPr lang="en-GB" baseline="0" dirty="0"/>
              <a:t> model failing at low r: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BB07-5D9E-4779-8B29-2CD0ECB4713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419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Reason for average structural</a:t>
            </a:r>
            <a:r>
              <a:rPr lang="en-GB" baseline="0" dirty="0"/>
              <a:t> model failing at low r: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BB07-5D9E-4779-8B29-2CD0ECB4713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76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stereochemical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restraint refinement </a:t>
            </a:r>
          </a:p>
          <a:p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weighting factors, </a:t>
            </a:r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defines the weighting given to the particular </a:t>
            </a:r>
            <a:r>
              <a:rPr lang="en-Z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stereochemical</a:t>
            </a:r>
            <a:r>
              <a:rPr lang="en-Z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restraint. </a:t>
            </a:r>
          </a:p>
          <a:p>
            <a:r>
              <a:rPr lang="en-US" dirty="0"/>
              <a:t>Applies penalties restraining distances and angles between sites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BB07-5D9E-4779-8B29-2CD0ECB4713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456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Modest increase in P-O distance as a function of temperature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BB07-5D9E-4779-8B29-2CD0ECB4713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52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dirty="0">
                <a:cs typeface="Calibri" pitchFamily="34" charset="0"/>
              </a:rPr>
              <a:t>A relationship between the synthetic approach and the resulting crystal structure of the </a:t>
            </a:r>
            <a:r>
              <a:rPr lang="en-ZA" sz="1200" dirty="0" err="1">
                <a:cs typeface="Calibri" pitchFamily="34" charset="0"/>
              </a:rPr>
              <a:t>borophosphate</a:t>
            </a:r>
            <a:r>
              <a:rPr lang="en-ZA" sz="1200" dirty="0">
                <a:cs typeface="Calibri" pitchFamily="34" charset="0"/>
              </a:rPr>
              <a:t> compounds was also established. </a:t>
            </a:r>
            <a:endParaRPr lang="en-ZA" dirty="0"/>
          </a:p>
          <a:p>
            <a:endParaRPr lang="en-ZA" dirty="0"/>
          </a:p>
          <a:p>
            <a:r>
              <a:rPr lang="en-ZA" dirty="0"/>
              <a:t>Strong covalence of chemical bonds i.e. B-O and P-O = lead to rigid </a:t>
            </a:r>
            <a:r>
              <a:rPr lang="en-ZA" dirty="0" err="1"/>
              <a:t>polyhedra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25483-03B9-474F-ABBB-6F23765C4124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6102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0DBD5-ED97-4BFD-AC8A-3551DED13BA4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761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Ion exchange, separation</a:t>
            </a:r>
            <a:r>
              <a:rPr lang="en-ZA" baseline="0" dirty="0"/>
              <a:t> and catalysis. </a:t>
            </a:r>
          </a:p>
          <a:p>
            <a:endParaRPr lang="en-ZA" baseline="0" dirty="0"/>
          </a:p>
          <a:p>
            <a:r>
              <a:rPr lang="en-ZA" baseline="0" dirty="0" err="1"/>
              <a:t>Borophoshates</a:t>
            </a:r>
            <a:r>
              <a:rPr lang="en-ZA" baseline="0" dirty="0"/>
              <a:t>; have some structural similarity of </a:t>
            </a:r>
            <a:r>
              <a:rPr lang="en-ZA" baseline="0" dirty="0" err="1"/>
              <a:t>aluminosilicates</a:t>
            </a:r>
            <a:r>
              <a:rPr lang="en-ZA" baseline="0" dirty="0"/>
              <a:t> and metal phosphates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25483-03B9-474F-ABBB-6F23765C4124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3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0DBD5-ED97-4BFD-AC8A-3551DED13BA4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599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Isolated = Isolated </a:t>
            </a:r>
            <a:r>
              <a:rPr lang="en-ZA" dirty="0" err="1"/>
              <a:t>trigonal</a:t>
            </a:r>
            <a:r>
              <a:rPr lang="en-ZA" dirty="0"/>
              <a:t> planar borate and tetrahedral phosphate (red </a:t>
            </a:r>
            <a:r>
              <a:rPr lang="en-ZA" dirty="0" err="1"/>
              <a:t>polyhedra</a:t>
            </a:r>
            <a:r>
              <a:rPr lang="en-ZA" dirty="0"/>
              <a:t>) species</a:t>
            </a:r>
          </a:p>
          <a:p>
            <a:r>
              <a:rPr lang="en-ZA" dirty="0"/>
              <a:t>Double single = Isolated trigonal planar borate sharing an</a:t>
            </a:r>
            <a:r>
              <a:rPr lang="en-ZA" baseline="0" dirty="0"/>
              <a:t> oxygen with phosphate tetrahedron</a:t>
            </a:r>
            <a:r>
              <a:rPr lang="en-ZA" dirty="0"/>
              <a:t> and</a:t>
            </a:r>
            <a:r>
              <a:rPr lang="en-ZA" baseline="0" dirty="0"/>
              <a:t> two isolated </a:t>
            </a:r>
            <a:r>
              <a:rPr lang="en-ZA" baseline="0" dirty="0" err="1"/>
              <a:t>phophate</a:t>
            </a:r>
            <a:r>
              <a:rPr lang="en-ZA" baseline="0" dirty="0"/>
              <a:t> groups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25483-03B9-474F-ABBB-6F23765C4124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584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25483-03B9-474F-ABBB-6F23765C4124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20560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BPO</a:t>
            </a:r>
            <a:r>
              <a:rPr lang="en-ZA" sz="1200" u="sng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ZA" sz="1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Structure-property relation </a:t>
            </a:r>
            <a:r>
              <a:rPr lang="en-ZA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How the crystal structures</a:t>
            </a:r>
            <a:r>
              <a:rPr lang="en-ZA" sz="120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provide an explanation for the unusual thermal expansion behaviour.</a:t>
            </a:r>
            <a:endParaRPr lang="en-ZA" baseline="0" dirty="0"/>
          </a:p>
          <a:p>
            <a:r>
              <a:rPr lang="en-ZA" baseline="0" dirty="0"/>
              <a:t>In both structures, the crystal structures are build of </a:t>
            </a:r>
            <a:r>
              <a:rPr lang="en-ZA" i="1" baseline="0" dirty="0"/>
              <a:t>corner sharing </a:t>
            </a:r>
            <a:r>
              <a:rPr lang="en-ZA" baseline="0" dirty="0"/>
              <a:t>BO</a:t>
            </a:r>
            <a:r>
              <a:rPr lang="en-ZA" baseline="-25000" dirty="0"/>
              <a:t>4</a:t>
            </a:r>
            <a:r>
              <a:rPr lang="en-ZA" baseline="0" dirty="0"/>
              <a:t> and PO</a:t>
            </a:r>
            <a:r>
              <a:rPr lang="en-ZA" baseline="-25000" dirty="0"/>
              <a:t>4</a:t>
            </a:r>
            <a:r>
              <a:rPr lang="en-ZA" baseline="0" dirty="0"/>
              <a:t> TETRAHEDRAL UNITS.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aseline="0" dirty="0"/>
              <a:t>Quartz = Under high temperature and pressure conditions.</a:t>
            </a:r>
          </a:p>
          <a:p>
            <a:endParaRPr lang="en-Z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25483-03B9-474F-ABBB-6F23765C4124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687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Verdana" pitchFamily="34" charset="0"/>
              </a:rPr>
              <a:t>Nine channel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Verdana" pitchFamily="34" charset="0"/>
              </a:rPr>
              <a:t>multianalyser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icrosoft JhengHei" pitchFamily="34" charset="-120"/>
                <a:ea typeface="Microsoft JhengHei" pitchFamily="34" charset="-120"/>
                <a:cs typeface="Verdana" pitchFamily="34" charset="0"/>
              </a:rPr>
              <a:t> stage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icrosoft JhengHei" pitchFamily="34" charset="-120"/>
              <a:ea typeface="Microsoft JhengHei" pitchFamily="34" charset="-120"/>
              <a:cs typeface="Verdana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28B82-7432-451E-A363-ACB52900EC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97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Stack plot</a:t>
            </a:r>
            <a:r>
              <a:rPr lang="en-ZA" baseline="0" dirty="0"/>
              <a:t> of diffraction patterns one on top of the other.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25483-03B9-474F-ABBB-6F23765C4124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2307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Reason for average structural</a:t>
            </a:r>
            <a:r>
              <a:rPr lang="en-GB" baseline="0" dirty="0"/>
              <a:t> model failing at low r: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BB07-5D9E-4779-8B29-2CD0ECB4713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2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2777-D8D5-424E-8DC8-6DE3742E48DC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9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20E0-520A-4295-8D9C-08A1CE78933B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843B-8EA6-4258-AAC9-47485A8A3B20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9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88C1-156D-4761-949E-7A082797BECC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5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594C-55B9-4A39-8D93-28896264CCD7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0932-7DD5-4382-9E93-C1CA1FABED05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9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A0DCB-D838-4ED2-85A0-3B41871D2B28}" type="datetime1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25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758E-14FB-4531-8FCA-BB9DFF9D394C}" type="datetime1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2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02AE9-1629-4BFF-B96A-89318659EB6F}" type="datetime1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31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B7AE-6686-4A37-8620-BC0B0F145A1F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3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B9D34-3827-45EE-B7F0-634F1AC6E012}" type="datetime1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2F896-099A-4843-A50C-54DD5E0EAD84}" type="datetime1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7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/>
          <p:cNvSpPr txBox="1">
            <a:spLocks noGrp="1"/>
          </p:cNvSpPr>
          <p:nvPr>
            <p:ph type="subTitle" idx="1"/>
          </p:nvPr>
        </p:nvSpPr>
        <p:spPr>
          <a:xfrm>
            <a:off x="1371600" y="3176183"/>
            <a:ext cx="6400800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Wilson Mogodi</a:t>
            </a:r>
          </a:p>
          <a:p>
            <a:endParaRPr lang="en-US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  <a:p>
            <a:endParaRPr lang="en-US" sz="2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parajit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Picture 2" descr="Image result for uct">
            <a:extLst>
              <a:ext uri="{FF2B5EF4-FFF2-40B4-BE49-F238E27FC236}">
                <a16:creationId xmlns:a16="http://schemas.microsoft.com/office/drawing/2014/main" id="{FFA9EFEF-6D61-4A0C-8DC5-E35C192E1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100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0549E94A-F1F2-46B1-871C-9BC7BF44F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6147" y="1143000"/>
            <a:ext cx="9220200" cy="16002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3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Thermal expansion behaviour of BPO</a:t>
            </a:r>
            <a:r>
              <a:rPr lang="en-ZA" sz="3400" b="1" baseline="-25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ZA" sz="3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studied by X-ray </a:t>
            </a:r>
            <a:r>
              <a:rPr lang="en-ZA" sz="34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thermodiffractometry</a:t>
            </a:r>
            <a:endParaRPr lang="en-ZA" sz="3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1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32533" cy="1600200"/>
          </a:xfrm>
        </p:spPr>
        <p:txBody>
          <a:bodyPr/>
          <a:lstStyle/>
          <a:p>
            <a:r>
              <a:rPr lang="en-ZA" sz="3000" b="1" dirty="0">
                <a:solidFill>
                  <a:schemeClr val="tx1"/>
                </a:solidFill>
              </a:rPr>
              <a:t>Variable temperature PXRD results for BPO</a:t>
            </a:r>
            <a:r>
              <a:rPr lang="en-ZA" sz="3000" b="1" baseline="-25000" dirty="0">
                <a:solidFill>
                  <a:schemeClr val="tx1"/>
                </a:solidFill>
              </a:rPr>
              <a:t>4</a:t>
            </a:r>
            <a:br>
              <a:rPr lang="en-ZA" sz="3000" b="1" dirty="0">
                <a:solidFill>
                  <a:schemeClr val="tx1"/>
                </a:solidFill>
              </a:rPr>
            </a:br>
            <a:endParaRPr lang="en-ZA" sz="30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F2408A-BC87-4933-9D26-5DFAFF659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7909" r="2317" b="5727"/>
          <a:stretch/>
        </p:blipFill>
        <p:spPr>
          <a:xfrm>
            <a:off x="1755462" y="1994288"/>
            <a:ext cx="5117175" cy="4017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4C5BB4-3CC5-40E5-86FD-5D9440A6A8F9}"/>
              </a:ext>
            </a:extLst>
          </p:cNvPr>
          <p:cNvSpPr txBox="1"/>
          <p:nvPr/>
        </p:nvSpPr>
        <p:spPr>
          <a:xfrm>
            <a:off x="2291420" y="1395928"/>
            <a:ext cx="415220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350" dirty="0"/>
              <a:t>Collection of 19 </a:t>
            </a:r>
            <a:r>
              <a:rPr lang="en-ZA" sz="1350" dirty="0" err="1"/>
              <a:t>diffractograms</a:t>
            </a:r>
            <a:r>
              <a:rPr lang="en-ZA" sz="1350" dirty="0"/>
              <a:t>. Each </a:t>
            </a:r>
            <a:r>
              <a:rPr lang="en-ZA" sz="1350" dirty="0" err="1"/>
              <a:t>diffractogram</a:t>
            </a:r>
            <a:r>
              <a:rPr lang="en-ZA" sz="1350" dirty="0"/>
              <a:t> was analysed via </a:t>
            </a:r>
            <a:r>
              <a:rPr lang="en-ZA" sz="1350" dirty="0" err="1"/>
              <a:t>Rietveld</a:t>
            </a:r>
            <a:r>
              <a:rPr lang="en-ZA" sz="1350" dirty="0"/>
              <a:t> refinement method.</a:t>
            </a:r>
          </a:p>
        </p:txBody>
      </p:sp>
      <p:sp>
        <p:nvSpPr>
          <p:cNvPr id="14" name="Right Arrow 6">
            <a:extLst>
              <a:ext uri="{FF2B5EF4-FFF2-40B4-BE49-F238E27FC236}">
                <a16:creationId xmlns:a16="http://schemas.microsoft.com/office/drawing/2014/main" id="{29C89FF7-4941-426D-B31C-0BCC8F38DED7}"/>
              </a:ext>
            </a:extLst>
          </p:cNvPr>
          <p:cNvSpPr/>
          <p:nvPr/>
        </p:nvSpPr>
        <p:spPr>
          <a:xfrm rot="16200000">
            <a:off x="347208" y="4173554"/>
            <a:ext cx="2566155" cy="167116"/>
          </a:xfrm>
          <a:prstGeom prst="rightArrow">
            <a:avLst/>
          </a:prstGeom>
          <a:gradFill flip="none" rotWithShape="1">
            <a:gsLst>
              <a:gs pos="47000">
                <a:srgbClr val="FF0000"/>
              </a:gs>
              <a:gs pos="72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>
              <a:ln w="3175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D74FB-2DF4-40D9-98A3-904FFAFA4148}"/>
              </a:ext>
            </a:extLst>
          </p:cNvPr>
          <p:cNvSpPr txBox="1"/>
          <p:nvPr/>
        </p:nvSpPr>
        <p:spPr>
          <a:xfrm rot="60000">
            <a:off x="1391886" y="5567525"/>
            <a:ext cx="566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30 °C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7079A8-B83C-4D4B-B88B-6E875C271000}"/>
              </a:ext>
            </a:extLst>
          </p:cNvPr>
          <p:cNvSpPr txBox="1"/>
          <p:nvPr/>
        </p:nvSpPr>
        <p:spPr>
          <a:xfrm>
            <a:off x="1371600" y="2743200"/>
            <a:ext cx="538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900 °C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CB665-D21C-4F7D-85D6-0B5F2A82DD06}"/>
              </a:ext>
            </a:extLst>
          </p:cNvPr>
          <p:cNvSpPr txBox="1"/>
          <p:nvPr/>
        </p:nvSpPr>
        <p:spPr>
          <a:xfrm>
            <a:off x="3891338" y="6072975"/>
            <a:ext cx="4333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/>
              <a:t>2</a:t>
            </a:r>
            <a:r>
              <a:rPr lang="el-GR" sz="1350" dirty="0"/>
              <a:t>θ</a:t>
            </a:r>
            <a:endParaRPr lang="en-ZA" sz="1350" dirty="0"/>
          </a:p>
        </p:txBody>
      </p:sp>
    </p:spTree>
    <p:extLst>
      <p:ext uri="{BB962C8B-B14F-4D97-AF65-F5344CB8AC3E}">
        <p14:creationId xmlns:p14="http://schemas.microsoft.com/office/powerpoint/2010/main" val="1443817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43449" y="3886200"/>
            <a:ext cx="3867150" cy="208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/>
          </a:p>
        </p:txBody>
      </p:sp>
      <p:sp>
        <p:nvSpPr>
          <p:cNvPr id="11" name="TextBox 10"/>
          <p:cNvSpPr txBox="1"/>
          <p:nvPr/>
        </p:nvSpPr>
        <p:spPr>
          <a:xfrm>
            <a:off x="4781545" y="3947362"/>
            <a:ext cx="389572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350" dirty="0"/>
              <a:t>Highly anisotropic lattice (c/a value is 1.52 at 30 </a:t>
            </a:r>
            <a:r>
              <a:rPr lang="en-GB" sz="1350" dirty="0"/>
              <a:t>°C</a:t>
            </a:r>
            <a:r>
              <a:rPr lang="en-ZA" sz="1350" dirty="0"/>
              <a:t>).</a:t>
            </a:r>
          </a:p>
          <a:p>
            <a:pPr algn="just"/>
            <a:endParaRPr lang="en-ZA" sz="1350" dirty="0"/>
          </a:p>
          <a:p>
            <a:pPr algn="ctr"/>
            <a:r>
              <a:rPr lang="en-ZA" sz="1350" dirty="0"/>
              <a:t> In temperature range 30-900 </a:t>
            </a:r>
            <a:r>
              <a:rPr lang="en-GB" sz="1350" dirty="0"/>
              <a:t>°C </a:t>
            </a:r>
            <a:r>
              <a:rPr lang="en-ZA" sz="1350" dirty="0"/>
              <a:t>:</a:t>
            </a:r>
          </a:p>
          <a:p>
            <a:pPr algn="ctr"/>
            <a:r>
              <a:rPr lang="en-ZA" sz="1350" dirty="0">
                <a:latin typeface="Calibri"/>
              </a:rPr>
              <a:t>α</a:t>
            </a:r>
            <a:r>
              <a:rPr lang="en-ZA" sz="1350" baseline="-25000" dirty="0">
                <a:latin typeface="Calibri"/>
              </a:rPr>
              <a:t>a/b</a:t>
            </a:r>
            <a:r>
              <a:rPr lang="en-ZA" sz="1350" dirty="0">
                <a:latin typeface="Calibri"/>
              </a:rPr>
              <a:t> = 10.5 ppm/</a:t>
            </a:r>
            <a:r>
              <a:rPr lang="en-GB" sz="1350" dirty="0"/>
              <a:t>°C </a:t>
            </a:r>
            <a:endParaRPr lang="en-ZA" sz="1350" dirty="0">
              <a:latin typeface="Calibri"/>
            </a:endParaRPr>
          </a:p>
          <a:p>
            <a:pPr algn="ctr"/>
            <a:r>
              <a:rPr lang="en-ZA" sz="1350" dirty="0">
                <a:latin typeface="Calibri"/>
              </a:rPr>
              <a:t>α</a:t>
            </a:r>
            <a:r>
              <a:rPr lang="en-ZA" sz="1350" baseline="-25000" dirty="0">
                <a:latin typeface="Calibri"/>
              </a:rPr>
              <a:t>c </a:t>
            </a:r>
            <a:r>
              <a:rPr lang="en-ZA" sz="1350" dirty="0">
                <a:latin typeface="Calibri"/>
              </a:rPr>
              <a:t>= 2.71 ppm/</a:t>
            </a:r>
            <a:r>
              <a:rPr lang="en-GB" sz="1350" dirty="0"/>
              <a:t>°C </a:t>
            </a:r>
            <a:endParaRPr lang="en-ZA" sz="1350" dirty="0">
              <a:latin typeface="Calibri"/>
            </a:endParaRPr>
          </a:p>
          <a:p>
            <a:pPr algn="ctr"/>
            <a:r>
              <a:rPr lang="en-ZA" sz="1350" dirty="0">
                <a:latin typeface="Calibri"/>
              </a:rPr>
              <a:t>α</a:t>
            </a:r>
            <a:r>
              <a:rPr lang="en-ZA" sz="1350" baseline="-25000" dirty="0">
                <a:latin typeface="Calibri"/>
              </a:rPr>
              <a:t>v </a:t>
            </a:r>
            <a:r>
              <a:rPr lang="en-ZA" sz="1350" dirty="0">
                <a:latin typeface="Calibri"/>
              </a:rPr>
              <a:t>= 24.0 ppm/</a:t>
            </a:r>
            <a:r>
              <a:rPr lang="en-GB" sz="1350" dirty="0"/>
              <a:t>°C </a:t>
            </a:r>
          </a:p>
          <a:p>
            <a:pPr algn="ctr"/>
            <a:endParaRPr lang="en-ZA" sz="1350" dirty="0">
              <a:latin typeface="Calibri"/>
            </a:endParaRPr>
          </a:p>
          <a:p>
            <a:pPr algn="just"/>
            <a:r>
              <a:rPr lang="en-ZA" sz="1350" dirty="0">
                <a:latin typeface="Calibri"/>
              </a:rPr>
              <a:t>By definition, BPO</a:t>
            </a:r>
            <a:r>
              <a:rPr lang="en-ZA" sz="1350" baseline="-25000" dirty="0">
                <a:latin typeface="Calibri"/>
              </a:rPr>
              <a:t>4</a:t>
            </a:r>
            <a:r>
              <a:rPr lang="en-ZA" sz="1350" dirty="0">
                <a:latin typeface="Calibri"/>
              </a:rPr>
              <a:t> is a low positive thermal expansion material.</a:t>
            </a:r>
            <a:endParaRPr lang="en-ZA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1" y="1568494"/>
            <a:ext cx="2778919" cy="2084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1" y="3750029"/>
            <a:ext cx="2779200" cy="208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81" y="1568958"/>
            <a:ext cx="2778300" cy="208372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000" b="1" dirty="0"/>
              <a:t>Unit cell dimensions as a function of temperature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3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6902" y="1806778"/>
            <a:ext cx="3424097" cy="2003222"/>
            <a:chOff x="592563" y="3761489"/>
            <a:chExt cx="4693814" cy="2676870"/>
          </a:xfrm>
        </p:grpSpPr>
        <p:sp>
          <p:nvSpPr>
            <p:cNvPr id="10" name="TextBox 9"/>
            <p:cNvSpPr txBox="1"/>
            <p:nvPr/>
          </p:nvSpPr>
          <p:spPr>
            <a:xfrm rot="16200000">
              <a:off x="39856" y="4807344"/>
              <a:ext cx="1441314" cy="335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 sz="10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ZA" sz="900" dirty="0"/>
                <a:t>Bond length (Å)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4341" r="15390" b="2096"/>
            <a:stretch/>
          </p:blipFill>
          <p:spPr>
            <a:xfrm>
              <a:off x="904876" y="3761489"/>
              <a:ext cx="4381501" cy="267687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76427" y="4146178"/>
            <a:ext cx="3429646" cy="2129571"/>
            <a:chOff x="629642" y="828675"/>
            <a:chExt cx="4593335" cy="3142364"/>
          </a:xfrm>
        </p:grpSpPr>
        <p:sp>
          <p:nvSpPr>
            <p:cNvPr id="7" name="TextBox 6"/>
            <p:cNvSpPr txBox="1"/>
            <p:nvPr/>
          </p:nvSpPr>
          <p:spPr>
            <a:xfrm rot="16200000">
              <a:off x="323954" y="2253261"/>
              <a:ext cx="980867" cy="369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 sz="10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ZA" sz="1050" dirty="0"/>
                <a:t>B (Å</a:t>
              </a:r>
              <a:r>
                <a:rPr lang="en-ZA" sz="1050" baseline="30000" dirty="0"/>
                <a:t>2</a:t>
              </a:r>
              <a:r>
                <a:rPr lang="en-ZA" sz="1050" dirty="0"/>
                <a:t>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" t="8927" r="2187"/>
            <a:stretch/>
          </p:blipFill>
          <p:spPr>
            <a:xfrm>
              <a:off x="904876" y="828675"/>
              <a:ext cx="4318101" cy="3142364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5498204" y="3640267"/>
            <a:ext cx="2743200" cy="175432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ZA" sz="1350" dirty="0"/>
              <a:t>Unphysical decrease in P-O bond and increase in B-O bond lengths with temperature.</a:t>
            </a:r>
          </a:p>
          <a:p>
            <a:pPr algn="just"/>
            <a:endParaRPr lang="en-ZA" sz="1350" dirty="0"/>
          </a:p>
          <a:p>
            <a:pPr algn="just"/>
            <a:r>
              <a:rPr lang="en-ZA" sz="1350" dirty="0"/>
              <a:t>The increase in thermal motion of O atoms lead to shortening of P-O bond. Also seen in Y</a:t>
            </a:r>
            <a:r>
              <a:rPr lang="en-ZA" sz="1350" baseline="-25000" dirty="0"/>
              <a:t>2</a:t>
            </a:r>
            <a:r>
              <a:rPr lang="en-ZA" sz="1350" dirty="0"/>
              <a:t>(WO</a:t>
            </a:r>
            <a:r>
              <a:rPr lang="en-ZA" sz="1350" baseline="-25000" dirty="0"/>
              <a:t>4</a:t>
            </a:r>
            <a:r>
              <a:rPr lang="en-ZA" sz="1350" dirty="0"/>
              <a:t>)</a:t>
            </a:r>
            <a:r>
              <a:rPr lang="en-ZA" sz="1350" baseline="-25000" dirty="0"/>
              <a:t>3</a:t>
            </a:r>
            <a:r>
              <a:rPr lang="en-ZA" sz="1350" dirty="0"/>
              <a:t>, Sc</a:t>
            </a:r>
            <a:r>
              <a:rPr lang="en-ZA" sz="1350" baseline="-25000" dirty="0"/>
              <a:t>2</a:t>
            </a:r>
            <a:r>
              <a:rPr lang="en-ZA" sz="1350" dirty="0"/>
              <a:t>(WO</a:t>
            </a:r>
            <a:r>
              <a:rPr lang="en-ZA" sz="1350" baseline="-25000" dirty="0"/>
              <a:t>4</a:t>
            </a:r>
            <a:r>
              <a:rPr lang="en-ZA" sz="1350" dirty="0"/>
              <a:t>)</a:t>
            </a:r>
            <a:r>
              <a:rPr lang="en-ZA" sz="1350" baseline="-25000" dirty="0"/>
              <a:t>3</a:t>
            </a:r>
            <a:r>
              <a:rPr lang="en-ZA" sz="1350" dirty="0"/>
              <a:t> (Evans and co-workers)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2400" b="1" dirty="0"/>
              <a:t>Interpolyhedral distances and Atomic displacement parameters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9E285E-6A7D-4105-915D-DE65492A71C0}"/>
              </a:ext>
            </a:extLst>
          </p:cNvPr>
          <p:cNvGrpSpPr/>
          <p:nvPr/>
        </p:nvGrpSpPr>
        <p:grpSpPr>
          <a:xfrm>
            <a:off x="5899070" y="2084024"/>
            <a:ext cx="1941467" cy="889857"/>
            <a:chOff x="7315200" y="1623536"/>
            <a:chExt cx="2209800" cy="9218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FB8D17-289E-41D4-81FB-5CB3C6567A06}"/>
                </a:ext>
              </a:extLst>
            </p:cNvPr>
            <p:cNvSpPr txBox="1"/>
            <p:nvPr/>
          </p:nvSpPr>
          <p:spPr>
            <a:xfrm>
              <a:off x="7315200" y="1623536"/>
              <a:ext cx="990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350" dirty="0"/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EA054B-10C7-42AD-82DF-BBB73A66BD84}"/>
                </a:ext>
              </a:extLst>
            </p:cNvPr>
            <p:cNvSpPr txBox="1"/>
            <p:nvPr/>
          </p:nvSpPr>
          <p:spPr>
            <a:xfrm>
              <a:off x="8153400" y="2145268"/>
              <a:ext cx="990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350" dirty="0"/>
                <a:t>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7E39B1-5DE3-40EA-A7A0-7CFCAD263E0B}"/>
                </a:ext>
              </a:extLst>
            </p:cNvPr>
            <p:cNvSpPr txBox="1"/>
            <p:nvPr/>
          </p:nvSpPr>
          <p:spPr>
            <a:xfrm>
              <a:off x="9067800" y="1623536"/>
              <a:ext cx="4572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350" dirty="0"/>
                <a:t>P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9E8B85-1593-46FD-ACB6-BD69713AD6CF}"/>
                </a:ext>
              </a:extLst>
            </p:cNvPr>
            <p:cNvCxnSpPr/>
            <p:nvPr/>
          </p:nvCxnSpPr>
          <p:spPr>
            <a:xfrm flipV="1">
              <a:off x="8534400" y="1916668"/>
              <a:ext cx="5334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11304-E70F-4845-BB2F-0A2D2548FD41}"/>
                </a:ext>
              </a:extLst>
            </p:cNvPr>
            <p:cNvCxnSpPr/>
            <p:nvPr/>
          </p:nvCxnSpPr>
          <p:spPr>
            <a:xfrm flipH="1" flipV="1">
              <a:off x="7620000" y="1840468"/>
              <a:ext cx="5334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2192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400" b="1" dirty="0"/>
              <a:t>Dynamic disorder in BPO</a:t>
            </a:r>
            <a:r>
              <a:rPr lang="en-GB" sz="3400" b="1" baseline="-25000" dirty="0"/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300" y="1981200"/>
            <a:ext cx="373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oxygen atom between tetrahedral can rotate about the bond axis</a:t>
            </a:r>
          </a:p>
          <a:p>
            <a:endParaRPr lang="en-GB" sz="1400" dirty="0"/>
          </a:p>
          <a:p>
            <a:r>
              <a:rPr lang="en-GB" sz="1400" dirty="0"/>
              <a:t>In conventional (Bragg) diffraction analysis: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Average positions of the atoms = the centre of the distribution of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Amplitude of thermal motion = the width of the distribution of the positions</a:t>
            </a:r>
          </a:p>
          <a:p>
            <a:endParaRPr lang="en-GB" sz="1400" dirty="0"/>
          </a:p>
          <a:p>
            <a:r>
              <a:rPr lang="en-GB" sz="1400" dirty="0"/>
              <a:t>Bragg diffraction does not measure bond lengths directly: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Associate average positions of two atoms with interatomic distances (bond lengths)</a:t>
            </a:r>
          </a:p>
          <a:p>
            <a:endParaRPr lang="en-GB" sz="1400" dirty="0"/>
          </a:p>
          <a:p>
            <a:r>
              <a:rPr lang="en-GB" sz="1400" dirty="0"/>
              <a:t>The mid point of the distribution determined by the analysis may not be the true midpoint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14867B-0876-B1A3-B0EF-49E326135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86000"/>
            <a:ext cx="2234346" cy="2531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D73015-367B-886F-F975-F864FA0305B9}"/>
              </a:ext>
            </a:extLst>
          </p:cNvPr>
          <p:cNvSpPr txBox="1"/>
          <p:nvPr/>
        </p:nvSpPr>
        <p:spPr>
          <a:xfrm>
            <a:off x="1752600" y="4799159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Tucker </a:t>
            </a:r>
            <a:r>
              <a:rPr lang="en-GB" sz="1100" i="1" dirty="0"/>
              <a:t>et al. </a:t>
            </a:r>
            <a:r>
              <a:rPr lang="en-GB" sz="1100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07174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3048000"/>
            <a:ext cx="41529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Consequently from Bragg analysis:</a:t>
            </a:r>
          </a:p>
          <a:p>
            <a:r>
              <a:rPr lang="en-GB" sz="1400" dirty="0"/>
              <a:t>The P-O-P bond in the average structure is straight  </a:t>
            </a:r>
          </a:p>
          <a:p>
            <a:endParaRPr lang="en-GB" sz="1400" dirty="0"/>
          </a:p>
          <a:p>
            <a:r>
              <a:rPr lang="en-GB" sz="1400" dirty="0"/>
              <a:t>True P-O-P bond should be around 130</a:t>
            </a:r>
            <a:r>
              <a:rPr lang="en-GB" sz="1400" dirty="0">
                <a:sym typeface="Symbol" panose="05050102010706020507" pitchFamily="18" charset="2"/>
              </a:rPr>
              <a:t></a:t>
            </a:r>
            <a:r>
              <a:rPr lang="en-GB" sz="1400" dirty="0"/>
              <a:t> and oxygen atom rotates around bond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51B2C18A-F8EA-4ECB-AB1F-8330DBCF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3400" b="1" dirty="0"/>
              <a:t>Dynamic disorder in BPO</a:t>
            </a:r>
            <a:r>
              <a:rPr lang="en-GB" sz="3400" b="1" baseline="-25000" dirty="0"/>
              <a:t>4</a:t>
            </a:r>
            <a:endParaRPr lang="en-GB" sz="3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DDD22-6F8A-7657-270B-299EC6EA1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86000"/>
            <a:ext cx="2234346" cy="2531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A7386-A6C0-63D3-2DB8-FBD314F4186A}"/>
              </a:ext>
            </a:extLst>
          </p:cNvPr>
          <p:cNvSpPr txBox="1"/>
          <p:nvPr/>
        </p:nvSpPr>
        <p:spPr>
          <a:xfrm>
            <a:off x="1752600" y="4799159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Tucker </a:t>
            </a:r>
            <a:r>
              <a:rPr lang="en-GB" sz="1100" i="1" dirty="0"/>
              <a:t>et al. </a:t>
            </a:r>
            <a:r>
              <a:rPr lang="en-GB" sz="1100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05292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51B2C18A-F8EA-4ECB-AB1F-8330DBCF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3400" b="1" dirty="0"/>
              <a:t>Pair distribution function, G(r)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1692FA-3D5C-42E5-A1D2-9AB1CEE17C0E}"/>
                  </a:ext>
                </a:extLst>
              </p:cNvPr>
              <p:cNvSpPr/>
              <p:nvPr/>
            </p:nvSpPr>
            <p:spPr>
              <a:xfrm>
                <a:off x="457200" y="1695442"/>
                <a:ext cx="7810500" cy="3257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Total Scattering = Bragg + Diffuse Scattering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Z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Z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G(r)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ZA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</m:t>
                        </m:r>
                      </m:den>
                    </m:f>
                    <m:r>
                      <a:rPr lang="en-ZA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en-Z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ZA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Z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Z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ZA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en-Z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ZA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d>
                            <m:r>
                              <a:rPr lang="en-ZA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func>
                          <m:funcPr>
                            <m:ctrlPr>
                              <a:rPr lang="en-Z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ZA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Z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ZA" b="0" i="1" smtClean="0">
                                    <a:latin typeface="Cambria Math" panose="02040503050406030204" pitchFamily="18" charset="0"/>
                                  </a:rPr>
                                  <m:t>𝑄𝑟</m:t>
                                </m:r>
                              </m:e>
                            </m:d>
                            <m:r>
                              <a:rPr lang="en-ZA" b="0" i="1" smtClean="0">
                                <a:latin typeface="Cambria Math" panose="02040503050406030204" pitchFamily="18" charset="0"/>
                              </a:rPr>
                              <m:t>𝑑𝑄</m:t>
                            </m:r>
                          </m:e>
                        </m:func>
                      </m:e>
                    </m:nary>
                  </m:oMath>
                </a14:m>
                <a:endParaRPr lang="en-ZA" dirty="0"/>
              </a:p>
              <a:p>
                <a:r>
                  <a:rPr lang="en-ZA" dirty="0"/>
                  <a:t>S(Q) is the powder diffraction pattern that has been corrected for experimental artifacts and normalised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Z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The PDF is a measure of the probability of finding pairs of atoms in the material separated by a distance, 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Z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/>
                  <a:t>Peaks in the PDF correspond to the actual bond lengths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71692FA-3D5C-42E5-A1D2-9AB1CEE17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95442"/>
                <a:ext cx="7810500" cy="3257558"/>
              </a:xfrm>
              <a:prstGeom prst="rect">
                <a:avLst/>
              </a:prstGeom>
              <a:blipFill>
                <a:blip r:embed="rId3"/>
                <a:stretch>
                  <a:fillRect l="-625" t="-935" b="-186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3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82746" y="2162066"/>
            <a:ext cx="7168149" cy="2409690"/>
            <a:chOff x="60812" y="2074731"/>
            <a:chExt cx="9557532" cy="32129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641"/>
            <a:stretch/>
          </p:blipFill>
          <p:spPr>
            <a:xfrm>
              <a:off x="383977" y="2602749"/>
              <a:ext cx="9234367" cy="22000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38658" y="4933709"/>
              <a:ext cx="53638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25" dirty="0"/>
                <a:t>r(Å)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78858" y="3334199"/>
              <a:ext cx="61789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G(r)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54519" y="2074731"/>
              <a:ext cx="150466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 err="1"/>
                <a:t>Rw</a:t>
              </a:r>
              <a:r>
                <a:rPr lang="en-GB" sz="1350" dirty="0"/>
                <a:t> = 25.64 %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G(r) function of BPO</a:t>
            </a:r>
            <a:r>
              <a:rPr lang="en-GB" sz="3200" b="1" baseline="-25000" dirty="0"/>
              <a:t>4 </a:t>
            </a:r>
            <a:r>
              <a:rPr lang="en-GB" sz="3200" b="1" dirty="0"/>
              <a:t>at 30</a:t>
            </a:r>
            <a:r>
              <a:rPr lang="en-GB" sz="3200" b="1" dirty="0">
                <a:sym typeface="Symbol" panose="05050102010706020507" pitchFamily="18" charset="2"/>
              </a:rPr>
              <a:t>C</a:t>
            </a:r>
            <a:endParaRPr lang="en-GB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CAA02-0F71-4ED6-B1CF-DF3A8FF733DF}"/>
              </a:ext>
            </a:extLst>
          </p:cNvPr>
          <p:cNvSpPr txBox="1"/>
          <p:nvPr/>
        </p:nvSpPr>
        <p:spPr>
          <a:xfrm>
            <a:off x="1534146" y="5047738"/>
            <a:ext cx="615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The first peak in the G(r) corresponds to the B-O and P-O bonds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738AC6-4E39-46F7-A952-CBBF071E8F57}"/>
              </a:ext>
            </a:extLst>
          </p:cNvPr>
          <p:cNvCxnSpPr>
            <a:cxnSpLocks/>
          </p:cNvCxnSpPr>
          <p:nvPr/>
        </p:nvCxnSpPr>
        <p:spPr>
          <a:xfrm>
            <a:off x="1534146" y="2488085"/>
            <a:ext cx="0" cy="7931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FCDEB3-421B-40C7-A1A3-7085D7CF2A6F}"/>
              </a:ext>
            </a:extLst>
          </p:cNvPr>
          <p:cNvCxnSpPr>
            <a:cxnSpLocks/>
          </p:cNvCxnSpPr>
          <p:nvPr/>
        </p:nvCxnSpPr>
        <p:spPr>
          <a:xfrm>
            <a:off x="1686546" y="2488085"/>
            <a:ext cx="0" cy="7931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883D21-6F24-41AC-8297-5766813B2777}"/>
              </a:ext>
            </a:extLst>
          </p:cNvPr>
          <p:cNvSpPr txBox="1"/>
          <p:nvPr/>
        </p:nvSpPr>
        <p:spPr>
          <a:xfrm>
            <a:off x="1564930" y="2234479"/>
            <a:ext cx="533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P - 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EF3F83-93BB-4664-AFFB-BABA29365D70}"/>
              </a:ext>
            </a:extLst>
          </p:cNvPr>
          <p:cNvSpPr txBox="1"/>
          <p:nvPr/>
        </p:nvSpPr>
        <p:spPr>
          <a:xfrm>
            <a:off x="1104983" y="2234479"/>
            <a:ext cx="533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B - O</a:t>
            </a:r>
          </a:p>
        </p:txBody>
      </p:sp>
    </p:spTree>
    <p:extLst>
      <p:ext uri="{BB962C8B-B14F-4D97-AF65-F5344CB8AC3E}">
        <p14:creationId xmlns:p14="http://schemas.microsoft.com/office/powerpoint/2010/main" val="2725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8F8996-124E-4305-B236-58E88556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018829C-9B39-4979-B0E8-33F257835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9305"/>
          <a:stretch/>
        </p:blipFill>
        <p:spPr>
          <a:xfrm>
            <a:off x="1828800" y="1447800"/>
            <a:ext cx="5486400" cy="4146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094991-91A1-42EC-87D3-AFB883A1AF68}"/>
              </a:ext>
            </a:extLst>
          </p:cNvPr>
          <p:cNvSpPr/>
          <p:nvPr/>
        </p:nvSpPr>
        <p:spPr>
          <a:xfrm>
            <a:off x="7053262" y="1752600"/>
            <a:ext cx="22860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A0538AF-67B9-4166-BA7A-4FF28A1386FB}"/>
              </a:ext>
            </a:extLst>
          </p:cNvPr>
          <p:cNvSpPr/>
          <p:nvPr/>
        </p:nvSpPr>
        <p:spPr>
          <a:xfrm rot="16200000">
            <a:off x="443476" y="3143615"/>
            <a:ext cx="2567370" cy="136604"/>
          </a:xfrm>
          <a:prstGeom prst="rightArrow">
            <a:avLst/>
          </a:prstGeom>
          <a:gradFill flip="none" rotWithShape="1">
            <a:gsLst>
              <a:gs pos="47000">
                <a:srgbClr val="FF0000"/>
              </a:gs>
              <a:gs pos="72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20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350">
              <a:ln w="3175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3396C-0720-4711-AD12-139A2115AF6F}"/>
              </a:ext>
            </a:extLst>
          </p:cNvPr>
          <p:cNvSpPr txBox="1"/>
          <p:nvPr/>
        </p:nvSpPr>
        <p:spPr>
          <a:xfrm rot="60000">
            <a:off x="1565233" y="4486042"/>
            <a:ext cx="566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30 °C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DC5CA-090D-406F-BE81-22BE8FD2DB3D}"/>
              </a:ext>
            </a:extLst>
          </p:cNvPr>
          <p:cNvSpPr txBox="1"/>
          <p:nvPr/>
        </p:nvSpPr>
        <p:spPr>
          <a:xfrm>
            <a:off x="1524000" y="1697398"/>
            <a:ext cx="538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900 °C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70FDFB-9F73-4D5D-9630-7A257863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632533" cy="1600200"/>
          </a:xfrm>
        </p:spPr>
        <p:txBody>
          <a:bodyPr/>
          <a:lstStyle/>
          <a:p>
            <a:r>
              <a:rPr lang="en-ZA" sz="3000" b="1" dirty="0">
                <a:solidFill>
                  <a:schemeClr val="tx1"/>
                </a:solidFill>
              </a:rPr>
              <a:t>Variable temperature PDF experiment of BPO</a:t>
            </a:r>
            <a:r>
              <a:rPr lang="en-ZA" sz="3000" b="1" baseline="-25000" dirty="0">
                <a:solidFill>
                  <a:schemeClr val="tx1"/>
                </a:solidFill>
              </a:rPr>
              <a:t>4</a:t>
            </a:r>
            <a:br>
              <a:rPr lang="en-ZA" sz="3000" b="1" dirty="0">
                <a:solidFill>
                  <a:schemeClr val="tx1"/>
                </a:solidFill>
              </a:rPr>
            </a:br>
            <a:endParaRPr lang="en-ZA" sz="30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BEAE0F-B0B5-4FA6-9D2A-B55B6775463E}"/>
              </a:ext>
            </a:extLst>
          </p:cNvPr>
          <p:cNvSpPr txBox="1"/>
          <p:nvPr/>
        </p:nvSpPr>
        <p:spPr>
          <a:xfrm>
            <a:off x="1088733" y="5879068"/>
            <a:ext cx="706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The B-O and P-O bond lengths was extracted from all measurements</a:t>
            </a:r>
          </a:p>
        </p:txBody>
      </p:sp>
    </p:spTree>
    <p:extLst>
      <p:ext uri="{BB962C8B-B14F-4D97-AF65-F5344CB8AC3E}">
        <p14:creationId xmlns:p14="http://schemas.microsoft.com/office/powerpoint/2010/main" val="35088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52400" y="2129806"/>
            <a:ext cx="4219791" cy="2886700"/>
            <a:chOff x="6251287" y="1783316"/>
            <a:chExt cx="5626388" cy="3848933"/>
          </a:xfrm>
        </p:grpSpPr>
        <p:grpSp>
          <p:nvGrpSpPr>
            <p:cNvPr id="14" name="Group 13"/>
            <p:cNvGrpSpPr/>
            <p:nvPr/>
          </p:nvGrpSpPr>
          <p:grpSpPr>
            <a:xfrm>
              <a:off x="6251287" y="2152648"/>
              <a:ext cx="5626388" cy="3479601"/>
              <a:chOff x="6251287" y="2152648"/>
              <a:chExt cx="5626388" cy="347960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5" r="15234"/>
              <a:stretch/>
            </p:blipFill>
            <p:spPr>
              <a:xfrm>
                <a:off x="6543675" y="2152648"/>
                <a:ext cx="5334000" cy="347960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 rot="16200000">
                <a:off x="5551169" y="3571496"/>
                <a:ext cx="1708011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900" dirty="0"/>
                  <a:t>Bond length (Å)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8584903" y="1783316"/>
              <a:ext cx="1564531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350" dirty="0"/>
                <a:t>Bragg analysis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24400" y="2117113"/>
            <a:ext cx="4255725" cy="2912087"/>
            <a:chOff x="193386" y="1745853"/>
            <a:chExt cx="5674299" cy="3882782"/>
          </a:xfrm>
        </p:grpSpPr>
        <p:grpSp>
          <p:nvGrpSpPr>
            <p:cNvPr id="15" name="Group 14"/>
            <p:cNvGrpSpPr/>
            <p:nvPr/>
          </p:nvGrpSpPr>
          <p:grpSpPr>
            <a:xfrm>
              <a:off x="193386" y="2115185"/>
              <a:ext cx="5674299" cy="3513450"/>
              <a:chOff x="193386" y="2115185"/>
              <a:chExt cx="5674299" cy="351345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47" r="15078"/>
              <a:stretch/>
            </p:blipFill>
            <p:spPr>
              <a:xfrm>
                <a:off x="523875" y="2115185"/>
                <a:ext cx="5343810" cy="351345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 rot="16200000">
                <a:off x="-506731" y="3718021"/>
                <a:ext cx="170801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900" dirty="0"/>
                  <a:t>Bond length (Å)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365078" y="1745853"/>
              <a:ext cx="1398246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350" dirty="0"/>
                <a:t>PDF analysis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200" b="1" dirty="0" err="1"/>
              <a:t>Interpolyhedral</a:t>
            </a:r>
            <a:r>
              <a:rPr lang="en-ZA" sz="3200" b="1" dirty="0"/>
              <a:t> distances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23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16" r="1718"/>
          <a:stretch/>
        </p:blipFill>
        <p:spPr>
          <a:xfrm>
            <a:off x="1391954" y="1768678"/>
            <a:ext cx="2684634" cy="1988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r="1875"/>
          <a:stretch/>
        </p:blipFill>
        <p:spPr>
          <a:xfrm>
            <a:off x="1375513" y="3890210"/>
            <a:ext cx="2702492" cy="198813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5900" y="248710"/>
            <a:ext cx="6172200" cy="1200150"/>
          </a:xfrm>
        </p:spPr>
        <p:txBody>
          <a:bodyPr>
            <a:normAutofit/>
          </a:bodyPr>
          <a:lstStyle/>
          <a:p>
            <a:pPr algn="ctr"/>
            <a:r>
              <a:rPr lang="en-ZA" sz="3100" b="1" dirty="0"/>
              <a:t>Interpolyhedral angles and distances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936331" y="3343275"/>
            <a:ext cx="2686050" cy="2194784"/>
            <a:chOff x="6629400" y="2971800"/>
            <a:chExt cx="3581400" cy="2926379"/>
          </a:xfrm>
        </p:grpSpPr>
        <p:sp>
          <p:nvSpPr>
            <p:cNvPr id="7" name="Rectangle 6"/>
            <p:cNvSpPr/>
            <p:nvPr/>
          </p:nvSpPr>
          <p:spPr>
            <a:xfrm>
              <a:off x="6629400" y="2971800"/>
              <a:ext cx="3581400" cy="2667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29400" y="3005079"/>
              <a:ext cx="3581400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ZA" sz="1350" dirty="0"/>
                <a:t>Increase in B-O-P bond angle (</a:t>
              </a:r>
              <a:r>
                <a:rPr lang="el-GR" sz="1350" dirty="0"/>
                <a:t>θ</a:t>
              </a:r>
              <a:r>
                <a:rPr lang="en-ZA" sz="1350" dirty="0"/>
                <a:t>) with temperature.</a:t>
              </a:r>
            </a:p>
            <a:p>
              <a:pPr algn="just"/>
              <a:endParaRPr lang="en-ZA" sz="1350" dirty="0"/>
            </a:p>
            <a:p>
              <a:pPr algn="just"/>
              <a:r>
                <a:rPr lang="en-ZA" sz="1350" dirty="0"/>
                <a:t>This increase in bond angle is reflected by an increase in B--P separations.</a:t>
              </a:r>
            </a:p>
            <a:p>
              <a:pPr algn="just"/>
              <a:endParaRPr lang="en-ZA" sz="1350" dirty="0"/>
            </a:p>
            <a:p>
              <a:pPr algn="just"/>
              <a:r>
                <a:rPr lang="en-ZA" sz="1350" dirty="0"/>
                <a:t>Contributes to an increase in the  </a:t>
              </a:r>
              <a:r>
                <a:rPr lang="en-ZA" sz="1350" i="1" dirty="0"/>
                <a:t>a</a:t>
              </a:r>
              <a:r>
                <a:rPr lang="en-ZA" sz="1350" dirty="0"/>
                <a:t> and </a:t>
              </a:r>
              <a:r>
                <a:rPr lang="en-ZA" sz="1350" i="1" dirty="0"/>
                <a:t>c </a:t>
              </a:r>
              <a:r>
                <a:rPr lang="en-ZA" sz="1350" dirty="0"/>
                <a:t>lattice parameters.</a:t>
              </a:r>
            </a:p>
            <a:p>
              <a:pPr algn="just"/>
              <a:endParaRPr lang="en-ZA" sz="135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79231" y="2133600"/>
            <a:ext cx="2343150" cy="889857"/>
            <a:chOff x="7315200" y="1623536"/>
            <a:chExt cx="2667000" cy="921841"/>
          </a:xfrm>
        </p:grpSpPr>
        <p:sp>
          <p:nvSpPr>
            <p:cNvPr id="9" name="TextBox 8"/>
            <p:cNvSpPr txBox="1"/>
            <p:nvPr/>
          </p:nvSpPr>
          <p:spPr>
            <a:xfrm>
              <a:off x="7315200" y="1623536"/>
              <a:ext cx="990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350" dirty="0"/>
                <a:t>B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53400" y="2145268"/>
              <a:ext cx="990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350" dirty="0"/>
                <a:t>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67800" y="1623536"/>
              <a:ext cx="4572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350" dirty="0"/>
                <a:t>P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8534400" y="1916668"/>
              <a:ext cx="5334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7620000" y="1840468"/>
              <a:ext cx="533400" cy="381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772400" y="1764268"/>
              <a:ext cx="12192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rved Down Arrow 14"/>
            <p:cNvSpPr/>
            <p:nvPr/>
          </p:nvSpPr>
          <p:spPr>
            <a:xfrm>
              <a:off x="8077200" y="1981200"/>
              <a:ext cx="609600" cy="152400"/>
            </a:xfrm>
            <a:prstGeom prst="curved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35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382000" y="2133600"/>
              <a:ext cx="1143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601200" y="2133600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350" dirty="0"/>
                <a:t>θ</a:t>
              </a:r>
              <a:endParaRPr lang="en-ZA" sz="135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85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942326"/>
            <a:ext cx="8928992" cy="1532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cs typeface="Calibri" pitchFamily="34" charset="0"/>
              </a:rPr>
              <a:t>Borophosphates</a:t>
            </a:r>
            <a:r>
              <a:rPr lang="en-US" dirty="0">
                <a:cs typeface="Calibri" pitchFamily="34" charset="0"/>
              </a:rPr>
              <a:t> = Intermediate compounds of the systems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   		M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x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y­­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-B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-P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5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-(H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2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O) 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algn="ctr"/>
            <a:endParaRPr lang="en-US" dirty="0">
              <a:cs typeface="Calibri" pitchFamily="34" charset="0"/>
            </a:endParaRPr>
          </a:p>
          <a:p>
            <a:pPr algn="ctr"/>
            <a:r>
              <a:rPr lang="en-US" dirty="0">
                <a:cs typeface="Calibri" pitchFamily="34" charset="0"/>
              </a:rPr>
              <a:t>    (M = main group/transition metal, ammonium)</a:t>
            </a:r>
          </a:p>
          <a:p>
            <a:pPr algn="ctr"/>
            <a:endParaRPr lang="en-US" dirty="0">
              <a:cs typeface="Calibri" pitchFamily="34" charset="0"/>
            </a:endParaRPr>
          </a:p>
          <a:p>
            <a:r>
              <a:rPr lang="en-US" dirty="0">
                <a:cs typeface="Calibri" pitchFamily="34" charset="0"/>
              </a:rPr>
              <a:t>      Are a </a:t>
            </a:r>
            <a:r>
              <a:rPr lang="en-US" i="1" dirty="0">
                <a:cs typeface="Calibri" pitchFamily="34" charset="0"/>
              </a:rPr>
              <a:t>young class of materials</a:t>
            </a:r>
            <a:r>
              <a:rPr lang="en-US" dirty="0">
                <a:cs typeface="Calibri" pitchFamily="34" charset="0"/>
              </a:rPr>
              <a:t>.</a:t>
            </a:r>
          </a:p>
          <a:p>
            <a:endParaRPr lang="en-US" dirty="0"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Exhibit large variety of connection pattern of the anionic unit ∞[BxPyOz]</a:t>
            </a:r>
            <a:r>
              <a:rPr lang="en-US" baseline="30000" dirty="0">
                <a:cs typeface="Calibri" pitchFamily="34" charset="0"/>
              </a:rPr>
              <a:t>n-</a:t>
            </a:r>
            <a:r>
              <a:rPr lang="en-US" dirty="0">
                <a:cs typeface="Calibri" pitchFamily="34" charset="0"/>
              </a:rPr>
              <a:t>.</a:t>
            </a:r>
          </a:p>
          <a:p>
            <a:endParaRPr lang="en-US" dirty="0"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 pitchFamily="34" charset="0"/>
              </a:rPr>
              <a:t>From this, diverse and exciting materials have been synthesized: </a:t>
            </a:r>
          </a:p>
          <a:p>
            <a:r>
              <a:rPr lang="en-US" baseline="30000" dirty="0">
                <a:latin typeface="+mj-lt"/>
                <a:cs typeface="Calibri" pitchFamily="34" charset="0"/>
              </a:rPr>
              <a:t> </a:t>
            </a:r>
            <a:r>
              <a:rPr lang="en-US" dirty="0">
                <a:latin typeface="+mj-lt"/>
                <a:cs typeface="Calibri" pitchFamily="34" charset="0"/>
              </a:rPr>
              <a:t> </a:t>
            </a:r>
          </a:p>
          <a:p>
            <a:endParaRPr lang="en-US" dirty="0">
              <a:latin typeface="+mj-lt"/>
              <a:cs typeface="Calibri" pitchFamily="34" charset="0"/>
            </a:endParaRPr>
          </a:p>
          <a:p>
            <a:endParaRPr lang="en-ZA" dirty="0">
              <a:latin typeface="Calibri" pitchFamily="34" charset="0"/>
              <a:cs typeface="Calibri" pitchFamily="34" charset="0"/>
            </a:endParaRPr>
          </a:p>
          <a:p>
            <a:endParaRPr lang="en-ZA" dirty="0">
              <a:latin typeface="Calibri" pitchFamily="34" charset="0"/>
              <a:cs typeface="Calibri" pitchFamily="34" charset="0"/>
            </a:endParaRPr>
          </a:p>
          <a:p>
            <a:endParaRPr lang="en-ZA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endParaRPr lang="en-ZA" dirty="0">
              <a:latin typeface="Calibri" pitchFamily="34" charset="0"/>
              <a:cs typeface="Calibri" pitchFamily="34" charset="0"/>
            </a:endParaRPr>
          </a:p>
          <a:p>
            <a:endParaRPr lang="en-ZA" u="sng" dirty="0">
              <a:latin typeface="Calibri" pitchFamily="34" charset="0"/>
              <a:cs typeface="Calibri" pitchFamily="34" charset="0"/>
            </a:endParaRPr>
          </a:p>
          <a:p>
            <a:endParaRPr lang="en-ZA" dirty="0">
              <a:latin typeface="Calibri" pitchFamily="34" charset="0"/>
              <a:cs typeface="Calibri" pitchFamily="34" charset="0"/>
            </a:endParaRPr>
          </a:p>
          <a:p>
            <a:r>
              <a:rPr lang="en-ZA" dirty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500" b="1" dirty="0" err="1">
                <a:solidFill>
                  <a:schemeClr val="tx1"/>
                </a:solidFill>
              </a:rPr>
              <a:t>Borophosphates</a:t>
            </a:r>
            <a:endParaRPr lang="en-ZA" sz="35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3B48-381F-4DA2-AFAF-19AA3529FD3B}" type="slidenum">
              <a:rPr lang="en-ZA" smtClean="0"/>
              <a:pPr/>
              <a:t>2</a:t>
            </a:fld>
            <a:endParaRPr lang="en-ZA"/>
          </a:p>
        </p:txBody>
      </p:sp>
      <p:sp>
        <p:nvSpPr>
          <p:cNvPr id="3" name="Rectangle 2"/>
          <p:cNvSpPr/>
          <p:nvPr/>
        </p:nvSpPr>
        <p:spPr>
          <a:xfrm>
            <a:off x="457200" y="1676400"/>
            <a:ext cx="781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Traditional functional materials; </a:t>
            </a:r>
            <a:r>
              <a:rPr lang="en-ZA" dirty="0" err="1"/>
              <a:t>aluminosilicates</a:t>
            </a:r>
            <a:r>
              <a:rPr lang="en-ZA" dirty="0"/>
              <a:t> and metal phosphates have been extensively used.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"/>
          <a:stretch/>
        </p:blipFill>
        <p:spPr bwMode="auto">
          <a:xfrm>
            <a:off x="6324600" y="2819400"/>
            <a:ext cx="2286000" cy="1452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51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ZA" sz="3500" b="1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43B48-381F-4DA2-AFAF-19AA3529FD3B}" type="slidenum">
              <a:rPr lang="en-ZA" smtClean="0"/>
              <a:pPr/>
              <a:t>20</a:t>
            </a:fld>
            <a:endParaRPr lang="en-ZA"/>
          </a:p>
        </p:txBody>
      </p:sp>
      <p:sp>
        <p:nvSpPr>
          <p:cNvPr id="11" name="TextBox 10"/>
          <p:cNvSpPr txBox="1"/>
          <p:nvPr/>
        </p:nvSpPr>
        <p:spPr>
          <a:xfrm>
            <a:off x="952500" y="1366183"/>
            <a:ext cx="7239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ZA" sz="2000" dirty="0"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Calibri" pitchFamily="34" charset="0"/>
              </a:rPr>
              <a:t>The variation in the crystal structure provides an explanation for this low thermal expansion behaviour.</a:t>
            </a:r>
            <a:endParaRPr lang="en-ZA" sz="2000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ZA" sz="2000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ZA" sz="2000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ZA" sz="2000" dirty="0">
                <a:cs typeface="Calibri" pitchFamily="34" charset="0"/>
              </a:rPr>
              <a:t>Common feature of thermally stable/robust materials:</a:t>
            </a:r>
          </a:p>
          <a:p>
            <a:endParaRPr lang="en-ZA" sz="2000" dirty="0">
              <a:cs typeface="Calibri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ZA" sz="2000" dirty="0">
                <a:cs typeface="Calibri" pitchFamily="34" charset="0"/>
              </a:rPr>
              <a:t>Strong covalence of chemical bonds i.e. B-O and P-O.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ZA" sz="2000" dirty="0">
              <a:cs typeface="Calibri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ZA" sz="2000" dirty="0">
                <a:cs typeface="Calibri" pitchFamily="34" charset="0"/>
              </a:rPr>
              <a:t>Flexible crystal structures.</a:t>
            </a:r>
          </a:p>
          <a:p>
            <a:pPr lvl="2"/>
            <a:endParaRPr lang="en-ZA" sz="2000" dirty="0">
              <a:cs typeface="Calibri" pitchFamily="34" charset="0"/>
            </a:endParaRPr>
          </a:p>
          <a:p>
            <a:pPr lvl="2"/>
            <a:endParaRPr lang="en-ZA" sz="2000" dirty="0"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Calibri" pitchFamily="34" charset="0"/>
              </a:rPr>
              <a:t>Future work: “Big”-box refinements </a:t>
            </a:r>
          </a:p>
          <a:p>
            <a:r>
              <a:rPr lang="en-GB" sz="2000" dirty="0">
                <a:cs typeface="Calibri" pitchFamily="34" charset="0"/>
              </a:rPr>
              <a:t>      (vs “Small”-box refinements)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ZA" sz="2000" dirty="0">
              <a:cs typeface="Calibri" pitchFamily="34" charset="0"/>
            </a:endParaRPr>
          </a:p>
          <a:p>
            <a:endParaRPr lang="en-ZA" sz="2000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ZA" sz="2000" dirty="0">
              <a:cs typeface="Calibri" pitchFamily="34" charset="0"/>
            </a:endParaRPr>
          </a:p>
          <a:p>
            <a:pPr algn="ctr"/>
            <a:endParaRPr lang="en-ZA" sz="2000" dirty="0">
              <a:cs typeface="Calibri" pitchFamily="34" charset="0"/>
            </a:endParaRPr>
          </a:p>
          <a:p>
            <a:pPr algn="ctr"/>
            <a:r>
              <a:rPr lang="en-ZA" sz="2000" dirty="0">
                <a:cs typeface="Calibri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ZA" sz="2000" dirty="0">
              <a:cs typeface="Calibri" pitchFamily="34" charset="0"/>
            </a:endParaRPr>
          </a:p>
          <a:p>
            <a:endParaRPr lang="en-ZA" sz="200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27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8A12D39C-8ECB-444E-576B-6D5668123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53" y="2076717"/>
            <a:ext cx="5106978" cy="3076954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7E97AAFE-55A8-CD82-B45F-F0895A127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21" y="2061968"/>
            <a:ext cx="5106979" cy="3076955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89F73C6-F365-363D-30C7-B03F81F28BE6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500" b="1" dirty="0"/>
              <a:t>Bond length distribution</a:t>
            </a:r>
          </a:p>
        </p:txBody>
      </p:sp>
    </p:spTree>
    <p:extLst>
      <p:ext uri="{BB962C8B-B14F-4D97-AF65-F5344CB8AC3E}">
        <p14:creationId xmlns:p14="http://schemas.microsoft.com/office/powerpoint/2010/main" val="1964491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42C38E05-27C5-6D51-4A00-18B51EE23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94" y="2103490"/>
            <a:ext cx="4943232" cy="2978297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07D86F4-F3A1-4E9A-54A9-766F8B8C9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72" y="2103489"/>
            <a:ext cx="4943231" cy="2978297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581DE64B-BF01-1EEE-A9C2-05BA266F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ZA" sz="3500" b="1" dirty="0">
                <a:solidFill>
                  <a:schemeClr val="tx1"/>
                </a:solidFill>
              </a:rPr>
              <a:t>Bond angle distribution</a:t>
            </a:r>
          </a:p>
        </p:txBody>
      </p:sp>
    </p:spTree>
    <p:extLst>
      <p:ext uri="{BB962C8B-B14F-4D97-AF65-F5344CB8AC3E}">
        <p14:creationId xmlns:p14="http://schemas.microsoft.com/office/powerpoint/2010/main" val="2172885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7400" y="76200"/>
            <a:ext cx="5105400" cy="1219200"/>
          </a:xfrm>
        </p:spPr>
        <p:txBody>
          <a:bodyPr/>
          <a:lstStyle/>
          <a:p>
            <a:r>
              <a:rPr lang="en-ZA" sz="3500" b="1" dirty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66051" y="6324600"/>
            <a:ext cx="561975" cy="365125"/>
          </a:xfrm>
        </p:spPr>
        <p:txBody>
          <a:bodyPr>
            <a:normAutofit/>
          </a:bodyPr>
          <a:lstStyle/>
          <a:p>
            <a:fld id="{53343B48-381F-4DA2-AFAF-19AA3529FD3B}" type="slidenum">
              <a:rPr lang="en-ZA" smtClean="0"/>
              <a:pPr/>
              <a:t>23</a:t>
            </a:fld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460375" y="1853039"/>
            <a:ext cx="4187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ZA" dirty="0">
                <a:cs typeface="Calibri" pitchFamily="34" charset="0"/>
              </a:rPr>
              <a:t>University of the Witwatersrand</a:t>
            </a:r>
          </a:p>
          <a:p>
            <a:pPr marL="285750" indent="-285750">
              <a:buFont typeface="Arial" pitchFamily="34" charset="0"/>
              <a:buChar char="•"/>
            </a:pPr>
            <a:endParaRPr lang="en-ZA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David Billing </a:t>
            </a:r>
          </a:p>
          <a:p>
            <a:pPr marL="285750" indent="-285750">
              <a:buFont typeface="Arial" pitchFamily="34" charset="0"/>
              <a:buChar char="•"/>
            </a:pPr>
            <a:endParaRPr lang="en-ZA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Manuel </a:t>
            </a:r>
            <a:r>
              <a:rPr lang="en-GB" dirty="0" err="1"/>
              <a:t>Fernandes</a:t>
            </a:r>
            <a:endParaRPr lang="en-ZA" dirty="0"/>
          </a:p>
          <a:p>
            <a:endParaRPr lang="en-US" dirty="0">
              <a:cs typeface="Calibri" pitchFamily="34" charset="0"/>
            </a:endParaRPr>
          </a:p>
          <a:p>
            <a:endParaRPr lang="en-ZA" dirty="0">
              <a:cs typeface="Calibri" pitchFamily="34" charset="0"/>
            </a:endParaRPr>
          </a:p>
        </p:txBody>
      </p:sp>
      <p:sp>
        <p:nvSpPr>
          <p:cNvPr id="2" name="AutoShape 2" descr="Displaying Wits_new logo__Logo - Brand - Stacked - F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31" y="4368196"/>
            <a:ext cx="1460256" cy="213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15000" y="1295400"/>
            <a:ext cx="41878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ZA" dirty="0">
                <a:cs typeface="Calibri" pitchFamily="34" charset="0"/>
              </a:rPr>
              <a:t>Andy Fitch</a:t>
            </a:r>
          </a:p>
          <a:p>
            <a:pPr marL="285750" indent="-285750">
              <a:buFont typeface="Arial" pitchFamily="34" charset="0"/>
              <a:buChar char="•"/>
            </a:pPr>
            <a:endParaRPr lang="en-ZA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Catherine </a:t>
            </a:r>
            <a:r>
              <a:rPr lang="en-GB" dirty="0" err="1"/>
              <a:t>Dejoie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ZA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Carlotta </a:t>
            </a:r>
            <a:r>
              <a:rPr lang="en-GB" dirty="0" err="1"/>
              <a:t>Giacobbe</a:t>
            </a:r>
            <a:endParaRPr lang="en-GB" dirty="0"/>
          </a:p>
          <a:p>
            <a:pPr marL="285750" indent="-285750">
              <a:buFont typeface="Arial" pitchFamily="34" charset="0"/>
              <a:buChar char="•"/>
            </a:pPr>
            <a:endParaRPr lang="en-ZA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cs typeface="Calibri" pitchFamily="34" charset="0"/>
              </a:rPr>
              <a:t>Mauro </a:t>
            </a:r>
            <a:r>
              <a:rPr lang="en-US" dirty="0" err="1">
                <a:cs typeface="Calibri" pitchFamily="34" charset="0"/>
              </a:rPr>
              <a:t>Coduri</a:t>
            </a: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cs typeface="Calibri" pitchFamily="34" charset="0"/>
              </a:rPr>
              <a:t>Olivier </a:t>
            </a:r>
            <a:r>
              <a:rPr lang="en-US" dirty="0" err="1">
                <a:cs typeface="Calibri" pitchFamily="34" charset="0"/>
              </a:rPr>
              <a:t>Grimaldi</a:t>
            </a: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endParaRPr lang="en-ZA" dirty="0">
              <a:cs typeface="Calibri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643767"/>
            <a:ext cx="1469438" cy="18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17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61722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Yang </a:t>
            </a:r>
            <a:r>
              <a:rPr lang="en-ZA" i="1" dirty="0"/>
              <a:t>et al. </a:t>
            </a:r>
            <a:r>
              <a:rPr lang="en-ZA" dirty="0"/>
              <a:t>Dalton Trans., 2011, 40, 2549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2967335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Technological importance in shape-selective catalysis and ion exchange applications.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ZA" sz="3000" b="1" dirty="0" err="1">
                <a:solidFill>
                  <a:schemeClr val="tx1"/>
                </a:solidFill>
              </a:rPr>
              <a:t>Borophosphates</a:t>
            </a:r>
            <a:r>
              <a:rPr lang="en-ZA" sz="3000" b="1" dirty="0">
                <a:solidFill>
                  <a:schemeClr val="tx1"/>
                </a:solidFill>
              </a:rPr>
              <a:t>: Three-dimensional open framework/porous</a:t>
            </a:r>
            <a:br>
              <a:rPr lang="en-ZA" sz="3000" b="1" dirty="0">
                <a:solidFill>
                  <a:schemeClr val="tx1"/>
                </a:solidFill>
              </a:rPr>
            </a:br>
            <a:endParaRPr lang="en-ZA" sz="30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129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Examples:</a:t>
            </a:r>
          </a:p>
        </p:txBody>
      </p:sp>
      <p:pic>
        <p:nvPicPr>
          <p:cNvPr id="1026" name="Picture 2" descr="C:\Users\Wilson\Desktop\My_Life\Presentations\PPts_pres\IUCr_2014\Yang et. al. Dalton Trans, 2011, 40, 25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t="9872" r="23827" b="8289"/>
          <a:stretch/>
        </p:blipFill>
        <p:spPr bwMode="auto">
          <a:xfrm>
            <a:off x="533400" y="1828800"/>
            <a:ext cx="4707466" cy="3793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52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ZA" sz="3000" b="1" dirty="0" err="1">
                <a:solidFill>
                  <a:schemeClr val="tx1"/>
                </a:solidFill>
              </a:rPr>
              <a:t>Borophosphates</a:t>
            </a:r>
            <a:r>
              <a:rPr lang="en-ZA" sz="3000" b="1" dirty="0">
                <a:solidFill>
                  <a:schemeClr val="tx1"/>
                </a:solidFill>
              </a:rPr>
              <a:t>: Low-porosity anhydrous phases</a:t>
            </a:r>
            <a:br>
              <a:rPr lang="en-ZA" sz="3000" b="1" dirty="0">
                <a:solidFill>
                  <a:schemeClr val="tx1"/>
                </a:solidFill>
              </a:rPr>
            </a:br>
            <a:endParaRPr lang="en-ZA" sz="30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C:\Users\Wilson\Desktop\My Life\Presentations\PPts_pres\Powder diffraction meeting Jan 2014\normal.img-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3"/>
          <a:stretch/>
        </p:blipFill>
        <p:spPr bwMode="auto">
          <a:xfrm>
            <a:off x="228600" y="1357156"/>
            <a:ext cx="5105400" cy="499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60366" y="5422900"/>
            <a:ext cx="357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/>
              <a:t>Kniep</a:t>
            </a:r>
            <a:r>
              <a:rPr lang="en-ZA" dirty="0"/>
              <a:t> </a:t>
            </a:r>
            <a:r>
              <a:rPr lang="en-ZA" i="1" dirty="0"/>
              <a:t>et. al.</a:t>
            </a:r>
            <a:r>
              <a:rPr lang="en-ZA" dirty="0"/>
              <a:t> Chem. Mater. 1998, 10, 2930 - 2934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4034" y="2913761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/>
              <a:t>Borophosphate</a:t>
            </a:r>
            <a:r>
              <a:rPr lang="en-ZA" dirty="0"/>
              <a:t> anion includes isolated species, oligomers, chains and even layers.</a:t>
            </a:r>
          </a:p>
        </p:txBody>
      </p:sp>
    </p:spTree>
    <p:extLst>
      <p:ext uri="{BB962C8B-B14F-4D97-AF65-F5344CB8AC3E}">
        <p14:creationId xmlns:p14="http://schemas.microsoft.com/office/powerpoint/2010/main" val="91894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ZA" b="1" dirty="0"/>
              <a:t>Non-porous </a:t>
            </a:r>
            <a:r>
              <a:rPr lang="en-ZA" b="1" dirty="0" err="1"/>
              <a:t>Borophosphate</a:t>
            </a:r>
            <a:endParaRPr lang="en-ZA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8400" y="144381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Thermal expansion behaviour of BPO</a:t>
            </a:r>
            <a:r>
              <a:rPr lang="en-ZA" sz="1800" b="1" baseline="-25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ZA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184BF9-68C8-B2C3-9478-C666EB3FD575}"/>
              </a:ext>
            </a:extLst>
          </p:cNvPr>
          <p:cNvSpPr txBox="1"/>
          <p:nvPr/>
        </p:nvSpPr>
        <p:spPr>
          <a:xfrm>
            <a:off x="990600" y="3276600"/>
            <a:ext cx="723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Thermal Expansion:</a:t>
            </a:r>
          </a:p>
          <a:p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Low Positive Thermal Expansion (LPTE) = Minor Expansion when heated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Zero Thermal Expansion (ZTE) = No Expansion/Contraction when heated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Negative Thermal Expansion (NTE) = Contract when heated</a:t>
            </a:r>
          </a:p>
          <a:p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46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-76200"/>
            <a:ext cx="11277600" cy="1600200"/>
          </a:xfrm>
        </p:spPr>
        <p:txBody>
          <a:bodyPr/>
          <a:lstStyle/>
          <a:p>
            <a:r>
              <a:rPr lang="en-ZA" sz="3000" b="1" dirty="0">
                <a:solidFill>
                  <a:schemeClr val="tx1"/>
                </a:solidFill>
              </a:rPr>
              <a:t>BPO</a:t>
            </a:r>
            <a:r>
              <a:rPr lang="en-ZA" sz="3000" b="1" baseline="-25000" dirty="0">
                <a:solidFill>
                  <a:schemeClr val="tx1"/>
                </a:solidFill>
              </a:rPr>
              <a:t>4</a:t>
            </a:r>
            <a:r>
              <a:rPr lang="en-ZA" sz="3000" b="1" dirty="0">
                <a:solidFill>
                  <a:schemeClr val="tx1"/>
                </a:solidFill>
              </a:rPr>
              <a:t>: Structure-property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/>
          <a:lstStyle/>
          <a:p>
            <a:r>
              <a:rPr lang="en-ZA" sz="2000" dirty="0">
                <a:solidFill>
                  <a:schemeClr val="tx1"/>
                </a:solidFill>
                <a:latin typeface="+mn-lt"/>
              </a:rPr>
              <a:t>BPO</a:t>
            </a:r>
            <a:r>
              <a:rPr lang="en-ZA" sz="2000" baseline="-25000" dirty="0">
                <a:solidFill>
                  <a:schemeClr val="tx1"/>
                </a:solidFill>
                <a:latin typeface="+mn-lt"/>
              </a:rPr>
              <a:t>4</a:t>
            </a:r>
            <a:r>
              <a:rPr lang="en-ZA" sz="2000" dirty="0">
                <a:solidFill>
                  <a:schemeClr val="tx1"/>
                </a:solidFill>
                <a:latin typeface="+mn-lt"/>
              </a:rPr>
              <a:t> of interest because of its </a:t>
            </a:r>
            <a:r>
              <a:rPr lang="en-ZA" sz="2000" dirty="0" err="1">
                <a:solidFill>
                  <a:schemeClr val="tx1"/>
                </a:solidFill>
                <a:latin typeface="+mn-lt"/>
              </a:rPr>
              <a:t>isostructural</a:t>
            </a:r>
            <a:r>
              <a:rPr lang="en-ZA" sz="2000" dirty="0">
                <a:solidFill>
                  <a:schemeClr val="tx1"/>
                </a:solidFill>
                <a:latin typeface="+mn-lt"/>
              </a:rPr>
              <a:t> relationship with SiO</a:t>
            </a:r>
            <a:r>
              <a:rPr lang="en-ZA" sz="20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ZA" sz="20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 algn="ctr">
              <a:buNone/>
            </a:pPr>
            <a:endParaRPr lang="en-ZA" sz="2000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ZA" sz="2000" dirty="0">
                <a:solidFill>
                  <a:schemeClr val="tx1"/>
                </a:solidFill>
                <a:latin typeface="+mn-lt"/>
              </a:rPr>
              <a:t>Two polymorphs:</a:t>
            </a:r>
          </a:p>
          <a:p>
            <a:pPr marL="0" indent="0" algn="ctr">
              <a:buNone/>
            </a:pPr>
            <a:r>
              <a:rPr lang="en-ZA" sz="2000" dirty="0">
                <a:solidFill>
                  <a:schemeClr val="tx1"/>
                </a:solidFill>
                <a:latin typeface="+mn-lt"/>
              </a:rPr>
              <a:t>High-</a:t>
            </a:r>
            <a:r>
              <a:rPr lang="en-ZA" sz="2000" dirty="0" err="1">
                <a:solidFill>
                  <a:schemeClr val="tx1"/>
                </a:solidFill>
                <a:latin typeface="+mn-lt"/>
              </a:rPr>
              <a:t>cristobalite</a:t>
            </a:r>
            <a:r>
              <a:rPr lang="en-ZA" sz="2000" dirty="0">
                <a:solidFill>
                  <a:schemeClr val="tx1"/>
                </a:solidFill>
                <a:latin typeface="+mn-lt"/>
              </a:rPr>
              <a:t>-type                                       Quartz-type</a:t>
            </a:r>
          </a:p>
          <a:p>
            <a:endParaRPr lang="en-ZA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0" y="2362200"/>
            <a:ext cx="0" cy="426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37831"/>
            <a:ext cx="3868542" cy="196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61838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Tetragonal lattice, space group </a:t>
            </a:r>
            <a:r>
              <a:rPr lang="en-ZA" i="1" dirty="0"/>
              <a:t>I</a:t>
            </a:r>
            <a:r>
              <a:rPr lang="en-ZA" dirty="0"/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7800" y="545413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/>
              <a:t>Trigonal</a:t>
            </a:r>
            <a:r>
              <a:rPr lang="en-ZA" dirty="0"/>
              <a:t> lattice, space group </a:t>
            </a:r>
            <a:r>
              <a:rPr lang="en-ZA" i="1" dirty="0"/>
              <a:t>P3</a:t>
            </a:r>
            <a:r>
              <a:rPr lang="en-ZA" i="1" baseline="-25000" dirty="0"/>
              <a:t>1</a:t>
            </a:r>
            <a:r>
              <a:rPr lang="en-ZA" i="1" dirty="0"/>
              <a:t>21</a:t>
            </a:r>
            <a:endParaRPr lang="en-ZA" dirty="0"/>
          </a:p>
        </p:txBody>
      </p:sp>
      <p:pic>
        <p:nvPicPr>
          <p:cNvPr id="6" name="BPO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250" t="5344" r="31111" b="6370"/>
          <a:stretch/>
        </p:blipFill>
        <p:spPr>
          <a:xfrm>
            <a:off x="609600" y="2917911"/>
            <a:ext cx="3022600" cy="31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9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8889DBF-442F-E9D3-CC88-4D42B557F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r="5179" b="-1"/>
          <a:stretch/>
        </p:blipFill>
        <p:spPr bwMode="auto">
          <a:xfrm>
            <a:off x="342900" y="152400"/>
            <a:ext cx="8458200" cy="634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11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/>
          <a:stretch/>
        </p:blipFill>
        <p:spPr>
          <a:xfrm>
            <a:off x="1686580" y="2018103"/>
            <a:ext cx="5683652" cy="351401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80" y="4739640"/>
            <a:ext cx="2428220" cy="158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A28833-00B7-4076-B8B8-113467C7C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500" dirty="0"/>
              <a:t>ESRF ID22 Powder Diffractometer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CF9227-35DA-4E70-8E47-E5CC2BDC696E}"/>
              </a:ext>
            </a:extLst>
          </p:cNvPr>
          <p:cNvSpPr/>
          <p:nvPr/>
        </p:nvSpPr>
        <p:spPr>
          <a:xfrm rot="2512492">
            <a:off x="2192926" y="2902257"/>
            <a:ext cx="25163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Nine channel </a:t>
            </a:r>
            <a:r>
              <a:rPr lang="en-GB" sz="1350" dirty="0" err="1">
                <a:solidFill>
                  <a:schemeClr val="bg1"/>
                </a:solidFill>
              </a:rPr>
              <a:t>multianalyser</a:t>
            </a:r>
            <a:r>
              <a:rPr lang="en-GB" sz="1350" dirty="0">
                <a:solidFill>
                  <a:schemeClr val="bg1"/>
                </a:solidFill>
              </a:rPr>
              <a:t> stage</a:t>
            </a:r>
          </a:p>
        </p:txBody>
      </p:sp>
    </p:spTree>
    <p:extLst>
      <p:ext uri="{BB962C8B-B14F-4D97-AF65-F5344CB8AC3E}">
        <p14:creationId xmlns:p14="http://schemas.microsoft.com/office/powerpoint/2010/main" val="396898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B68BA-8EC4-4492-875A-70DF3B82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500" dirty="0"/>
              <a:t>2D flat panel detector for fast PDF</a:t>
            </a:r>
          </a:p>
        </p:txBody>
      </p:sp>
      <p:pic>
        <p:nvPicPr>
          <p:cNvPr id="6" name="Picture 2" descr="C:\Users\Giacobbe\AppData\Local\Microsoft\Windows\Temporary Internet Files\Content.Word\IMG_6712.jpg">
            <a:extLst>
              <a:ext uri="{FF2B5EF4-FFF2-40B4-BE49-F238E27FC236}">
                <a16:creationId xmlns:a16="http://schemas.microsoft.com/office/drawing/2014/main" id="{51A2FA26-2682-4E78-833E-C2A2B685BE2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078851"/>
            <a:ext cx="2700300" cy="360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905701-1B0C-4486-A687-26F57C29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6687" y="1972070"/>
            <a:ext cx="2609649" cy="2647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B1A60A-4311-40A1-ACB2-54D6326D28B9}"/>
              </a:ext>
            </a:extLst>
          </p:cNvPr>
          <p:cNvSpPr/>
          <p:nvPr/>
        </p:nvSpPr>
        <p:spPr>
          <a:xfrm>
            <a:off x="4307367" y="4885930"/>
            <a:ext cx="451142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41 x 41 cm</a:t>
            </a:r>
            <a:r>
              <a:rPr lang="en-GB" sz="1350" baseline="30000" dirty="0"/>
              <a:t>2</a:t>
            </a:r>
            <a:r>
              <a:rPr lang="en-GB" sz="1350" dirty="0"/>
              <a:t> Perkin Elmer XRD 1611 medical imaging detector </a:t>
            </a:r>
          </a:p>
        </p:txBody>
      </p:sp>
    </p:spTree>
    <p:extLst>
      <p:ext uri="{BB962C8B-B14F-4D97-AF65-F5344CB8AC3E}">
        <p14:creationId xmlns:p14="http://schemas.microsoft.com/office/powerpoint/2010/main" val="1817858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1129</Words>
  <Application>Microsoft Office PowerPoint</Application>
  <PresentationFormat>On-screen Show (4:3)</PresentationFormat>
  <Paragraphs>261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Microsoft JhengHei</vt:lpstr>
      <vt:lpstr>Arial</vt:lpstr>
      <vt:lpstr>Calibri</vt:lpstr>
      <vt:lpstr>Cambria Math</vt:lpstr>
      <vt:lpstr>Symbol</vt:lpstr>
      <vt:lpstr>Wingdings</vt:lpstr>
      <vt:lpstr>Office Theme</vt:lpstr>
      <vt:lpstr>Thermal expansion behaviour of BPO4 studied by X-ray thermodiffractometry</vt:lpstr>
      <vt:lpstr>Borophosphates</vt:lpstr>
      <vt:lpstr>Borophosphates: Three-dimensional open framework/porous </vt:lpstr>
      <vt:lpstr>Borophosphates: Low-porosity anhydrous phases </vt:lpstr>
      <vt:lpstr>Non-porous Borophosphate</vt:lpstr>
      <vt:lpstr>BPO4: Structure-property relation</vt:lpstr>
      <vt:lpstr>PowerPoint Presentation</vt:lpstr>
      <vt:lpstr>ESRF ID22 Powder Diffractometer</vt:lpstr>
      <vt:lpstr>2D flat panel detector for fast PDF</vt:lpstr>
      <vt:lpstr>Variable temperature PXRD results for BPO4 </vt:lpstr>
      <vt:lpstr>PowerPoint Presentation</vt:lpstr>
      <vt:lpstr>Interpolyhedral distances and Atomic displacement parameters</vt:lpstr>
      <vt:lpstr>Dynamic disorder in BPO4</vt:lpstr>
      <vt:lpstr>Dynamic disorder in BPO4</vt:lpstr>
      <vt:lpstr>Pair distribution function, G(r)</vt:lpstr>
      <vt:lpstr>G(r) function of BPO4 at 30C</vt:lpstr>
      <vt:lpstr>Variable temperature PDF experiment of BPO4 </vt:lpstr>
      <vt:lpstr>Interpolyhedral distances</vt:lpstr>
      <vt:lpstr>Interpolyhedral angles and distances</vt:lpstr>
      <vt:lpstr>Conclusions</vt:lpstr>
      <vt:lpstr>PowerPoint Presentation</vt:lpstr>
      <vt:lpstr>Bond angle distribution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</dc:creator>
  <cp:lastModifiedBy>Wilson Mogodi</cp:lastModifiedBy>
  <cp:revision>133</cp:revision>
  <cp:lastPrinted>2023-04-06T11:27:16Z</cp:lastPrinted>
  <dcterms:created xsi:type="dcterms:W3CDTF">2006-08-16T00:00:00Z</dcterms:created>
  <dcterms:modified xsi:type="dcterms:W3CDTF">2024-11-19T20:12:21Z</dcterms:modified>
</cp:coreProperties>
</file>