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58" r:id="rId6"/>
    <p:sldId id="266" r:id="rId7"/>
    <p:sldId id="259" r:id="rId8"/>
    <p:sldId id="265" r:id="rId9"/>
    <p:sldId id="267" r:id="rId10"/>
    <p:sldId id="271" r:id="rId11"/>
    <p:sldId id="264" r:id="rId12"/>
    <p:sldId id="287" r:id="rId13"/>
    <p:sldId id="290" r:id="rId14"/>
    <p:sldId id="263" r:id="rId15"/>
    <p:sldId id="289" r:id="rId16"/>
    <p:sldId id="283" r:id="rId17"/>
    <p:sldId id="261" r:id="rId18"/>
    <p:sldId id="262" r:id="rId19"/>
    <p:sldId id="273" r:id="rId20"/>
    <p:sldId id="288" r:id="rId21"/>
    <p:sldId id="274" r:id="rId22"/>
    <p:sldId id="286" r:id="rId23"/>
    <p:sldId id="292" r:id="rId24"/>
    <p:sldId id="295" r:id="rId25"/>
    <p:sldId id="296" r:id="rId26"/>
    <p:sldId id="297" r:id="rId27"/>
    <p:sldId id="300" r:id="rId28"/>
    <p:sldId id="301" r:id="rId29"/>
    <p:sldId id="302" r:id="rId30"/>
    <p:sldId id="285" r:id="rId31"/>
    <p:sldId id="280" r:id="rId32"/>
    <p:sldId id="291" r:id="rId33"/>
    <p:sldId id="282" r:id="rId34"/>
    <p:sldId id="28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AB"/>
    <a:srgbClr val="233881"/>
    <a:srgbClr val="2CAEAB"/>
    <a:srgbClr val="2CB1AE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162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6D597-2388-4B9D-BDB9-22EA4F36608D}" type="datetimeFigureOut">
              <a:rPr lang="en-ZA" smtClean="0"/>
              <a:t>2024/11/21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305C1-19C4-4DCA-975A-03F3822A230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782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05C1-19C4-4DCA-975A-03F3822A2301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29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449EE1-2740-55F4-347B-F5686D8AF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8664"/>
            <a:ext cx="12192000" cy="6886664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0EE5AD6-FAFF-55EF-5A34-5391E620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8582" y="927676"/>
            <a:ext cx="6858002" cy="14691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Slides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1ACCC6C9-3621-78D3-9A6A-EFFAFB1097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5048" y="3879850"/>
            <a:ext cx="6275387" cy="7889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A1AB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  <a:endParaRPr lang="en-ZA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xmlns="" id="{E94A86EF-551F-2792-7608-2AAE7D3348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8904" y="4738832"/>
            <a:ext cx="3947824" cy="70600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A1AB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3388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3005CA47-AA04-EF6E-71B2-98536044F0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908" y="972821"/>
            <a:ext cx="11923712" cy="55832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rgbClr val="213F99"/>
                </a:solidFill>
              </a:defRPr>
            </a:lvl1pPr>
            <a:lvl2pPr marL="533400" indent="-3587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q"/>
              <a:defRPr sz="2000">
                <a:solidFill>
                  <a:srgbClr val="213F99"/>
                </a:solidFill>
              </a:defRPr>
            </a:lvl2pPr>
            <a:lvl3pPr marL="892175" indent="-33813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v"/>
              <a:defRPr>
                <a:solidFill>
                  <a:srgbClr val="213F99"/>
                </a:solidFill>
              </a:defRPr>
            </a:lvl3pPr>
            <a:lvl4pPr marL="1252538" indent="-2286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>
                <a:solidFill>
                  <a:srgbClr val="213F99"/>
                </a:solidFill>
              </a:defRPr>
            </a:lvl4pPr>
            <a:lvl5pPr marL="1611313" indent="-2286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>
                <a:solidFill>
                  <a:srgbClr val="213F99"/>
                </a:solidFill>
              </a:defRPr>
            </a:lvl5pPr>
          </a:lstStyle>
          <a:p>
            <a:pPr lvl="0"/>
            <a:r>
              <a:rPr lang="en-ZA" noProof="0" dirty="0"/>
              <a:t>First level</a:t>
            </a:r>
          </a:p>
          <a:p>
            <a:pPr lvl="1"/>
            <a:r>
              <a:rPr lang="en-ZA" noProof="0" dirty="0"/>
              <a:t>Second level</a:t>
            </a:r>
          </a:p>
          <a:p>
            <a:pPr lvl="2"/>
            <a:r>
              <a:rPr lang="en-ZA" noProof="0" dirty="0"/>
              <a:t>Third level</a:t>
            </a:r>
          </a:p>
          <a:p>
            <a:pPr lvl="3"/>
            <a:r>
              <a:rPr lang="en-ZA" noProof="0" dirty="0"/>
              <a:t>Fourth level</a:t>
            </a:r>
          </a:p>
          <a:p>
            <a:pPr lvl="4"/>
            <a:r>
              <a:rPr lang="en-ZA" noProof="0" dirty="0"/>
              <a:t>Fifth level</a:t>
            </a:r>
          </a:p>
          <a:p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6C9B7EF-4ADA-F2A4-E83D-EB76347130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238" y="0"/>
            <a:ext cx="10545762" cy="88423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23388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8564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761F8-64CB-C7EF-4937-B267688B7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" y="1139825"/>
            <a:ext cx="5745480" cy="5330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C913CF-4B9B-F985-8A21-2664AEAFA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139825"/>
            <a:ext cx="5821680" cy="5330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xmlns="" id="{7547A1CB-4CB9-CCE5-813B-1FA1936C9E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238" y="0"/>
            <a:ext cx="10545762" cy="88423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23388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82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62E069-DA7E-E439-3466-60C9222A4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748" y="1056323"/>
            <a:ext cx="56372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BE8621-F488-CDEA-642C-91D66CD4F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748" y="1880235"/>
            <a:ext cx="5637212" cy="46036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79D518-0E46-81D6-B0D7-B5E9DB02E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56323"/>
            <a:ext cx="583850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245689E-2F74-AE87-4C61-2DBC65792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0235"/>
            <a:ext cx="5838508" cy="46036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xmlns="" id="{D16C1A0C-4EDA-BCF6-E22E-537940948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238" y="0"/>
            <a:ext cx="10545762" cy="88423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23388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622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4FE51-39FA-202B-B2B1-3CE634BE1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1021080"/>
            <a:ext cx="416052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B15C0F-8712-8193-E73D-D4FDE766E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0" y="1276985"/>
            <a:ext cx="7408228" cy="520001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D64A94-E895-5DBF-53C5-6EFEA30FF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120" y="2667000"/>
            <a:ext cx="416052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xmlns="" id="{E86013E1-174D-AC5C-253A-CC92AE5E8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238" y="0"/>
            <a:ext cx="10545762" cy="88423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23388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80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4FE51-39FA-202B-B2B1-3CE634BE1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5" y="1021080"/>
            <a:ext cx="6525491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D64A94-E895-5DBF-53C5-6EFEA30FF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835" y="2667000"/>
            <a:ext cx="652549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xmlns="" id="{E86013E1-174D-AC5C-253A-CC92AE5E8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238" y="0"/>
            <a:ext cx="10545762" cy="88423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23388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1A3921C6-5EA2-FAF3-61E1-DEB66AF9B3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02438" y="1192213"/>
            <a:ext cx="5278437" cy="5472112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337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190519-E89C-ADD9-DBDD-FDC272BC3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9302" cy="5389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77A8FE-4C04-6FB8-574E-FC17C09055FF}"/>
              </a:ext>
            </a:extLst>
          </p:cNvPr>
          <p:cNvSpPr txBox="1"/>
          <p:nvPr userDrawn="1"/>
        </p:nvSpPr>
        <p:spPr>
          <a:xfrm>
            <a:off x="6600306" y="4827914"/>
            <a:ext cx="512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33881"/>
                </a:solidFill>
                <a:latin typeface="Arial" panose="020B0604020202020204"/>
                <a:ea typeface="+mj-ea"/>
                <a:cs typeface="+mj-cs"/>
              </a:rPr>
              <a:t>Thank you</a:t>
            </a:r>
            <a:endParaRPr lang="en-ZA" sz="2400" dirty="0">
              <a:solidFill>
                <a:srgbClr val="2338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4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92D379-70FB-B00C-3411-8B38039241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3642"/>
            <a:ext cx="4114799" cy="59079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C94706DE-970D-5E28-68DF-2168206AD39C}"/>
              </a:ext>
            </a:extLst>
          </p:cNvPr>
          <p:cNvSpPr txBox="1">
            <a:spLocks/>
          </p:cNvSpPr>
          <p:nvPr userDrawn="1"/>
        </p:nvSpPr>
        <p:spPr>
          <a:xfrm>
            <a:off x="3823335" y="6570345"/>
            <a:ext cx="306705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0270FE-4D15-4E1E-8A3F-F50DC4ED65AA}" type="slidenum">
              <a:rPr lang="en-ZA" smtClean="0"/>
              <a:pPr algn="ctr"/>
              <a:t>‹#›</a:t>
            </a:fld>
            <a:endParaRPr lang="en-ZA" dirty="0"/>
          </a:p>
        </p:txBody>
      </p:sp>
      <p:pic>
        <p:nvPicPr>
          <p:cNvPr id="14" name="Picture 13" descr="A logo for a company&#10;&#10;Description automatically generated">
            <a:extLst>
              <a:ext uri="{FF2B5EF4-FFF2-40B4-BE49-F238E27FC236}">
                <a16:creationId xmlns:a16="http://schemas.microsoft.com/office/drawing/2014/main" xmlns="" id="{F38B15EC-4C21-282F-0565-B9FFFB6BCFE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698" y="91440"/>
            <a:ext cx="1434724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7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24.emf"/><Relationship Id="rId4" Type="http://schemas.openxmlformats.org/officeDocument/2006/relationships/package" Target="../embeddings/Microsoft_Word_Document1.doc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F8D778-93E4-6E30-01D9-AB51794CF3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5614" y="1104657"/>
            <a:ext cx="7875650" cy="1469159"/>
          </a:xfrm>
        </p:spPr>
        <p:txBody>
          <a:bodyPr/>
          <a:lstStyle/>
          <a:p>
            <a:r>
              <a:rPr lang="en-US" sz="3200" dirty="0" smtClean="0"/>
              <a:t>Evaluating </a:t>
            </a:r>
            <a:r>
              <a:rPr lang="en-US" sz="3200" dirty="0"/>
              <a:t>the Impact of Substrate Thickness on the Structural Integrity of Plasma-Sprayed Hydroxyapatite </a:t>
            </a:r>
            <a:r>
              <a:rPr lang="en-US" sz="3200" dirty="0" smtClean="0"/>
              <a:t>Coatings</a:t>
            </a:r>
            <a:endParaRPr lang="en-ZA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238FCB-891A-E993-5D6D-246CDAF5B0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ZA" sz="2400" dirty="0" smtClean="0"/>
              <a:t>Tshepo Ntsoane</a:t>
            </a:r>
            <a:endParaRPr lang="en-ZA" sz="2400" dirty="0">
              <a:solidFill>
                <a:srgbClr val="00A1AB"/>
              </a:solidFill>
            </a:endParaRPr>
          </a:p>
          <a:p>
            <a:r>
              <a:rPr lang="en-ZA" sz="2400" dirty="0" err="1" smtClean="0">
                <a:solidFill>
                  <a:srgbClr val="00A1AB"/>
                </a:solidFill>
              </a:rPr>
              <a:t>Necsa</a:t>
            </a:r>
            <a:r>
              <a:rPr lang="en-ZA" sz="2400" dirty="0" smtClean="0">
                <a:solidFill>
                  <a:srgbClr val="00A1AB"/>
                </a:solidFill>
              </a:rPr>
              <a:t> Research and Innovation</a:t>
            </a:r>
            <a:endParaRPr lang="en-ZA" sz="2400" dirty="0">
              <a:solidFill>
                <a:srgbClr val="00A1AB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098B9E3-DCD9-D4D5-DA4F-1EDF26E8A1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b="0" dirty="0" smtClean="0"/>
              <a:t>22 November 2024</a:t>
            </a:r>
            <a:endParaRPr lang="en-ZA" b="0" dirty="0">
              <a:solidFill>
                <a:srgbClr val="00A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529" y="760450"/>
            <a:ext cx="981608" cy="130203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Near surface region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Results</a:t>
            </a:r>
            <a:endParaRPr lang="en-Z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817666"/>
              </p:ext>
            </p:extLst>
          </p:nvPr>
        </p:nvGraphicFramePr>
        <p:xfrm>
          <a:off x="122238" y="2151063"/>
          <a:ext cx="5838825" cy="470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Document" r:id="rId4" imgW="5838761" imgH="4706935" progId="Word.Document.12">
                  <p:embed/>
                </p:oleObj>
              </mc:Choice>
              <mc:Fallback>
                <p:oleObj name="Document" r:id="rId4" imgW="5838761" imgH="47069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238" y="2151063"/>
                        <a:ext cx="5838825" cy="470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403357"/>
              </p:ext>
            </p:extLst>
          </p:nvPr>
        </p:nvGraphicFramePr>
        <p:xfrm>
          <a:off x="6233795" y="2093596"/>
          <a:ext cx="5838825" cy="446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Document" r:id="rId6" imgW="5838761" imgH="4462826" progId="Word.Document.12">
                  <p:embed/>
                </p:oleObj>
              </mc:Choice>
              <mc:Fallback>
                <p:oleObj name="Document" r:id="rId6" imgW="5838761" imgH="446282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33795" y="2093596"/>
                        <a:ext cx="5838825" cy="446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5836" y="1217573"/>
            <a:ext cx="1124008" cy="7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94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Near surface : PIXE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Results cont.’</a:t>
            </a:r>
            <a:endParaRPr lang="en-ZA" dirty="0"/>
          </a:p>
        </p:txBody>
      </p:sp>
      <p:pic>
        <p:nvPicPr>
          <p:cNvPr id="2055" name="Picture 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11" y="1719618"/>
            <a:ext cx="7413591" cy="348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5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2" y="1758418"/>
            <a:ext cx="5046587" cy="323731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Results cont.’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898" y="957486"/>
            <a:ext cx="5348676" cy="2686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438" y="3812262"/>
            <a:ext cx="5730737" cy="2859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578" y="400408"/>
            <a:ext cx="981541" cy="129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218" y="5241898"/>
            <a:ext cx="112176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39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02" y="1955049"/>
            <a:ext cx="4000421" cy="313783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Results cont.’</a:t>
            </a:r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144" y="3012466"/>
            <a:ext cx="4551949" cy="3679562"/>
          </a:xfrm>
          <a:prstGeom prst="rect">
            <a:avLst/>
          </a:prstGeom>
        </p:spPr>
      </p:pic>
      <p:pic>
        <p:nvPicPr>
          <p:cNvPr id="11266" name="Picture 8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52" y="884238"/>
            <a:ext cx="6788309" cy="195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523874" y="3380874"/>
            <a:ext cx="1118937" cy="204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65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27" y="1432999"/>
            <a:ext cx="5735595" cy="437300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Near surface residual stress</a:t>
            </a: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Results and discussion</a:t>
            </a:r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89" y="1857564"/>
            <a:ext cx="3028571" cy="302857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476625" y="3467099"/>
            <a:ext cx="828675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239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66" y="884238"/>
            <a:ext cx="8980045" cy="37779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Results and discussion </a:t>
            </a:r>
            <a:r>
              <a:rPr lang="en-ZA" dirty="0" err="1" smtClean="0"/>
              <a:t>cont</a:t>
            </a:r>
            <a:r>
              <a:rPr lang="en-ZA" dirty="0" smtClean="0"/>
              <a:t>’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166" y="2544597"/>
            <a:ext cx="981541" cy="129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961" y="1375250"/>
            <a:ext cx="112176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en-US" sz="2800" dirty="0" smtClean="0">
                <a:latin typeface="Comic Sans MS" panose="030F0702030302020204" pitchFamily="66" charset="0"/>
              </a:rPr>
              <a:t>Origin </a:t>
            </a:r>
            <a:r>
              <a:rPr lang="en-US" altLang="en-US" sz="2800" dirty="0">
                <a:latin typeface="Comic Sans MS" panose="030F0702030302020204" pitchFamily="66" charset="0"/>
              </a:rPr>
              <a:t>of residual stresses (RS)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10" y="884238"/>
            <a:ext cx="9408695" cy="1012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550" y="2080166"/>
            <a:ext cx="2298391" cy="646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087" y="2632369"/>
            <a:ext cx="3182388" cy="640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354" y="3272504"/>
            <a:ext cx="2181854" cy="578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226" y="2566380"/>
            <a:ext cx="1585694" cy="706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7465" y="3381863"/>
            <a:ext cx="2420322" cy="542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0277" y="3412323"/>
            <a:ext cx="1091279" cy="5425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087" y="3939378"/>
            <a:ext cx="2914141" cy="646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7685" y="4733873"/>
            <a:ext cx="8376630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2238" y="773590"/>
            <a:ext cx="11923712" cy="5583238"/>
          </a:xfrm>
        </p:spPr>
        <p:txBody>
          <a:bodyPr/>
          <a:lstStyle/>
          <a:p>
            <a:r>
              <a:rPr lang="en-ZA" dirty="0" smtClean="0"/>
              <a:t>Depth resolved investigations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Experimental</a:t>
            </a:r>
            <a:endParaRPr lang="en-ZA" dirty="0"/>
          </a:p>
        </p:txBody>
      </p:sp>
      <p:pic>
        <p:nvPicPr>
          <p:cNvPr id="4" name="Picture 2" descr="Aerial photo of the Advanced Photon Source at the Argonne National Laboratory near Chicago. Photo courtesy Argonne National Laboratory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" y="1270707"/>
            <a:ext cx="5599882" cy="35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58" y="598992"/>
            <a:ext cx="4972717" cy="55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0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38" y="1027088"/>
            <a:ext cx="3981033" cy="2999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711" y="4169431"/>
            <a:ext cx="5724640" cy="2688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844" y="1130222"/>
            <a:ext cx="4499238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sz="2400" dirty="0" smtClean="0"/>
              <a:t>Depth resolved investigation</a:t>
            </a:r>
          </a:p>
          <a:p>
            <a:endParaRPr lang="en-ZA" sz="2400" dirty="0"/>
          </a:p>
          <a:p>
            <a:endParaRPr lang="en-ZA" sz="2400" dirty="0" smtClean="0"/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Results cont.’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145" y="972821"/>
            <a:ext cx="3495238" cy="5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3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DE10031-D12D-272B-33D9-497646198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sz="2400" b="0" dirty="0" smtClean="0"/>
              <a:t>Introduction</a:t>
            </a:r>
          </a:p>
          <a:p>
            <a:r>
              <a:rPr lang="en-ZA" sz="2400" b="0" dirty="0" smtClean="0"/>
              <a:t>Sample preparation</a:t>
            </a:r>
          </a:p>
          <a:p>
            <a:r>
              <a:rPr lang="en-ZA" sz="2400" b="0" dirty="0" smtClean="0"/>
              <a:t>Experimental</a:t>
            </a:r>
          </a:p>
          <a:p>
            <a:r>
              <a:rPr lang="en-ZA" sz="2400" b="0" dirty="0" smtClean="0"/>
              <a:t>Results and discussion</a:t>
            </a:r>
          </a:p>
          <a:p>
            <a:r>
              <a:rPr lang="en-ZA" sz="2400" b="0" dirty="0" smtClean="0"/>
              <a:t>C</a:t>
            </a:r>
            <a:r>
              <a:rPr lang="en-ZA" sz="2400" b="0" dirty="0" smtClean="0"/>
              <a:t>onclusion</a:t>
            </a:r>
          </a:p>
          <a:p>
            <a:endParaRPr lang="en-ZA" sz="2400" b="0" dirty="0" smtClean="0"/>
          </a:p>
          <a:p>
            <a:r>
              <a:rPr lang="en-ZA" sz="2400" b="0" dirty="0" smtClean="0"/>
              <a:t>SA’s ESRF membership</a:t>
            </a:r>
            <a:endParaRPr lang="en-ZA" sz="24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A1DC32-0DBF-EF20-3CE0-9171617B2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sz="3200" dirty="0" smtClean="0"/>
              <a:t>Outline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8235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Depth resolved phase composition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Results 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65" y="1442104"/>
            <a:ext cx="3893703" cy="282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161" y="1496534"/>
            <a:ext cx="3744618" cy="2629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89" y="3901189"/>
            <a:ext cx="3895758" cy="2775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162" y="3835730"/>
            <a:ext cx="3744617" cy="26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3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sz="2400" dirty="0" smtClean="0"/>
              <a:t>Disk</a:t>
            </a:r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Depth resolved phase composition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38" y="884238"/>
            <a:ext cx="4024881" cy="3180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537" y="884238"/>
            <a:ext cx="4061583" cy="3180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238" y="3763900"/>
            <a:ext cx="4024881" cy="3152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538" y="3715880"/>
            <a:ext cx="4061583" cy="320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4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sz="2400" dirty="0" smtClean="0"/>
              <a:t>Cylinder</a:t>
            </a:r>
            <a:r>
              <a:rPr lang="en-ZA" dirty="0" smtClean="0"/>
              <a:t> 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Depth resolved phase composition cont.’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75" y="1288250"/>
            <a:ext cx="3905070" cy="303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206" y="1288250"/>
            <a:ext cx="3928755" cy="3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275" y="3822259"/>
            <a:ext cx="3881750" cy="3021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06" y="3899330"/>
            <a:ext cx="3928755" cy="30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96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Disk : Normal planar stress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/>
              <a:t>Depth resolved residual stress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92" y="1266947"/>
            <a:ext cx="3674010" cy="2419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305" y="1334513"/>
            <a:ext cx="3664487" cy="2429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891" y="3686893"/>
            <a:ext cx="3571429" cy="2361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887" y="3686894"/>
            <a:ext cx="3561905" cy="2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74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Shear components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06" y="1412059"/>
            <a:ext cx="4027599" cy="2652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120" y="1412059"/>
            <a:ext cx="4202918" cy="2786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06" y="3666795"/>
            <a:ext cx="4027599" cy="2663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789" y="3764440"/>
            <a:ext cx="4166249" cy="276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2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Cylinder 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64" y="1562246"/>
            <a:ext cx="3504762" cy="23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879" y="1652955"/>
            <a:ext cx="3457143" cy="2361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64" y="3924151"/>
            <a:ext cx="3504762" cy="2361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764" y="4059152"/>
            <a:ext cx="3495238" cy="2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68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Shear component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43" y="1213200"/>
            <a:ext cx="3504762" cy="23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250" y="1302250"/>
            <a:ext cx="3504762" cy="2352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48" y="3663688"/>
            <a:ext cx="3504762" cy="2352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250" y="3764440"/>
            <a:ext cx="3495238" cy="2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3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996" y="3946650"/>
            <a:ext cx="7779150" cy="1816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697" y="1099595"/>
            <a:ext cx="7391780" cy="22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39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ZA" sz="2400" b="0" dirty="0" smtClean="0"/>
              <a:t>In both geometry, </a:t>
            </a:r>
            <a:r>
              <a:rPr lang="en-ZA" sz="2400" b="0" dirty="0" err="1" smtClean="0"/>
              <a:t>HAp</a:t>
            </a:r>
            <a:r>
              <a:rPr lang="en-ZA" sz="2400" b="0" dirty="0" smtClean="0"/>
              <a:t> </a:t>
            </a:r>
            <a:r>
              <a:rPr lang="en-ZA" sz="2400" b="0" dirty="0"/>
              <a:t>is the predominant phase with TTCP the main thermal product across coating thickness.</a:t>
            </a:r>
            <a:endParaRPr lang="en-US" sz="2400" b="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ZA" sz="2400" b="0" dirty="0" err="1"/>
              <a:t>HAp</a:t>
            </a:r>
            <a:r>
              <a:rPr lang="en-ZA" sz="2400" b="0" dirty="0"/>
              <a:t> and thermal products </a:t>
            </a:r>
            <a:r>
              <a:rPr lang="en-ZA" sz="2400" b="0" dirty="0" smtClean="0"/>
              <a:t>increases </a:t>
            </a:r>
            <a:r>
              <a:rPr lang="en-ZA" sz="2400" b="0" dirty="0"/>
              <a:t>initially </a:t>
            </a:r>
            <a:r>
              <a:rPr lang="en-US" sz="2400" b="0" dirty="0"/>
              <a:t>and decreases respectively with immersion before subsequently decreasing and increasing </a:t>
            </a:r>
            <a:r>
              <a:rPr lang="en-US" sz="2400" b="0" dirty="0" smtClean="0"/>
              <a:t>gradually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0" dirty="0"/>
              <a:t>The high and low crystallinity </a:t>
            </a:r>
            <a:r>
              <a:rPr lang="en-US" sz="2400" b="0" dirty="0" smtClean="0"/>
              <a:t>indices </a:t>
            </a:r>
            <a:r>
              <a:rPr lang="en-US" sz="2400" b="0" dirty="0"/>
              <a:t>at the near-surface and near-interface region of the coating respectively predominantly amorphous near-interface region respectively. </a:t>
            </a:r>
            <a:endParaRPr lang="en-US" sz="2400" b="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0" dirty="0" smtClean="0"/>
              <a:t>Microscopy </a:t>
            </a:r>
            <a:r>
              <a:rPr lang="en-US" sz="2400" b="0" dirty="0"/>
              <a:t>studies revealed a secondary </a:t>
            </a:r>
            <a:r>
              <a:rPr lang="en-US" sz="2400" b="0" dirty="0" err="1"/>
              <a:t>HAp</a:t>
            </a:r>
            <a:r>
              <a:rPr lang="en-US" sz="2400" b="0" dirty="0"/>
              <a:t> precipitate forming on the coating surface after 28 days of immersion; the precipitate grows in thickness and surface area with immersion period. Cross-section analysis indicated that the precipitate extends deeper into the coating through a network of channels. </a:t>
            </a:r>
            <a:endParaRPr lang="en-US" sz="2400" b="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0" dirty="0" smtClean="0"/>
              <a:t>Residual stress concentrated in the near-surface region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0" dirty="0" smtClean="0"/>
              <a:t>Higher residual stress observed in the cylinder.</a:t>
            </a:r>
            <a:endParaRPr lang="en-US" sz="2400" b="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Conclusions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20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SA’s ESRF membership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Medium </a:t>
            </a:r>
            <a:r>
              <a:rPr lang="en-ZA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Term </a:t>
            </a:r>
            <a:r>
              <a:rPr lang="en-ZA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Agreement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Initial signed 2013, renewed number of times. Current agreement 2025</a:t>
            </a:r>
            <a:endParaRPr lang="en-ZA" altLang="en-US" sz="24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Non-proprietary use of the facility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Level @ 0.3%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Access to beam time</a:t>
            </a:r>
          </a:p>
          <a:p>
            <a:pPr lvl="2"/>
            <a:r>
              <a:rPr lang="en-ZA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Travel costs, Accommodation, Meals (Canteen card)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Training </a:t>
            </a:r>
            <a:r>
              <a:rPr lang="en-ZA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of Post-Docs, scientists</a:t>
            </a:r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Government support: Access and mobility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4139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sz="3200" dirty="0" smtClean="0"/>
              <a:t>Introduction</a:t>
            </a:r>
            <a:endParaRPr lang="en-ZA" sz="3200" dirty="0"/>
          </a:p>
        </p:txBody>
      </p:sp>
      <p:sp>
        <p:nvSpPr>
          <p:cNvPr id="4" name="Conten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/>
              <a:t>Worldwide, an increasing number of patients rely on biomedical implants for repair and replacement of body parts to restore lost functions such as mobility. Applications </a:t>
            </a:r>
            <a:r>
              <a:rPr lang="en-US" b="0" dirty="0" smtClean="0"/>
              <a:t>of biomaterial ranges from hip implants </a:t>
            </a:r>
            <a:r>
              <a:rPr lang="en-US" b="0" dirty="0" smtClean="0"/>
              <a:t>to </a:t>
            </a:r>
            <a:r>
              <a:rPr lang="en-US" b="0" dirty="0"/>
              <a:t>intraocular lenses </a:t>
            </a:r>
            <a:r>
              <a:rPr lang="en-US" b="0" dirty="0" smtClean="0"/>
              <a:t>for </a:t>
            </a:r>
            <a:r>
              <a:rPr lang="en-US" b="0" dirty="0"/>
              <a:t>eye </a:t>
            </a:r>
            <a:r>
              <a:rPr lang="en-US" b="0" dirty="0" smtClean="0"/>
              <a:t>surgery. </a:t>
            </a:r>
            <a:r>
              <a:rPr lang="en-US" b="0" dirty="0" smtClean="0"/>
              <a:t>Factors </a:t>
            </a:r>
            <a:r>
              <a:rPr lang="en-US" b="0" dirty="0"/>
              <a:t>contributing to this include:</a:t>
            </a:r>
          </a:p>
          <a:p>
            <a:pPr algn="just"/>
            <a:r>
              <a:rPr lang="en-US" b="0" dirty="0"/>
              <a:t> </a:t>
            </a:r>
            <a:endParaRPr lang="en-US" b="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0" dirty="0" smtClean="0"/>
              <a:t>Aging population,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0" dirty="0" smtClean="0"/>
              <a:t>Longer </a:t>
            </a:r>
            <a:r>
              <a:rPr lang="en-US" b="0" dirty="0"/>
              <a:t>life expectancies,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0" dirty="0" smtClean="0"/>
              <a:t>Embrittlement </a:t>
            </a:r>
            <a:r>
              <a:rPr lang="en-US" b="0" dirty="0"/>
              <a:t>due to osteoporosis in elderly patients mostly women,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0" dirty="0" smtClean="0"/>
              <a:t>Increasing </a:t>
            </a:r>
            <a:r>
              <a:rPr lang="en-US" b="0" dirty="0"/>
              <a:t>number of accident incidents in young people.</a:t>
            </a:r>
          </a:p>
          <a:p>
            <a:pPr algn="just"/>
            <a:endParaRPr lang="en-US" b="0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229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ZA" sz="2400" b="0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T.T. </a:t>
            </a:r>
            <a:r>
              <a:rPr lang="en-ZA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Thabethe </a:t>
            </a:r>
            <a:r>
              <a:rPr lang="en-US" sz="2400" b="0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(UP)</a:t>
            </a:r>
            <a:endParaRPr lang="en-ZA" sz="2400" b="0" dirty="0">
              <a:solidFill>
                <a:srgbClr val="2D2DB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 </a:t>
            </a:r>
            <a:r>
              <a:rPr lang="en-US" sz="2400" b="0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J.B. </a:t>
            </a:r>
            <a:r>
              <a:rPr lang="en-US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Malherbe </a:t>
            </a:r>
            <a:r>
              <a:rPr lang="en-US" sz="2400" b="0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(UP)</a:t>
            </a:r>
          </a:p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 C. </a:t>
            </a:r>
            <a:r>
              <a:rPr lang="en-US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Theron (UP)</a:t>
            </a:r>
          </a:p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 err="1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Unaisa Dockrat (</a:t>
            </a:r>
            <a:r>
              <a:rPr lang="en-US" sz="2400" b="0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0" dirty="0">
              <a:solidFill>
                <a:srgbClr val="2D2DB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 err="1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Necsa</a:t>
            </a:r>
            <a:r>
              <a:rPr lang="en-US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Applied Radiation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Jon </a:t>
            </a:r>
            <a:r>
              <a:rPr lang="en-US" sz="2400" b="0" dirty="0" err="1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Almer</a:t>
            </a:r>
            <a:r>
              <a:rPr lang="en-US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(APS)</a:t>
            </a:r>
          </a:p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 smtClean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Rob Robinson (APS)</a:t>
            </a:r>
            <a:endParaRPr lang="en-US" sz="2400" b="0" dirty="0">
              <a:solidFill>
                <a:srgbClr val="2D2DB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01F80B9D-FEAD-5992-4428-1240675F62F2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981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09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854FFE-8CD4-38E2-AC0B-21621813AC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ZA" dirty="0"/>
          </a:p>
          <a:p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sz="3200" dirty="0" smtClean="0"/>
              <a:t>Introduction cont.’</a:t>
            </a:r>
            <a:endParaRPr lang="en-ZA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5" y="1049579"/>
            <a:ext cx="5637820" cy="3513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173" y="1491916"/>
            <a:ext cx="4439181" cy="30016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7042" y="4864051"/>
            <a:ext cx="105998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Global </a:t>
            </a:r>
            <a:r>
              <a:rPr lang="en-US" sz="2400" dirty="0" smtClean="0"/>
              <a:t>orthopedics </a:t>
            </a:r>
            <a:r>
              <a:rPr lang="en-US" sz="2400" dirty="0"/>
              <a:t>market share </a:t>
            </a:r>
            <a:r>
              <a:rPr lang="en-US" sz="2400" dirty="0" smtClean="0"/>
              <a:t>- ~</a:t>
            </a:r>
            <a:r>
              <a:rPr lang="en-US" sz="2400" dirty="0"/>
              <a:t>US$40.5B </a:t>
            </a:r>
            <a:r>
              <a:rPr lang="en-US" sz="2400" dirty="0" smtClean="0"/>
              <a:t>(2018) with </a:t>
            </a:r>
            <a:r>
              <a:rPr lang="en-US" sz="2400" dirty="0"/>
              <a:t>a growth of 4.4% </a:t>
            </a:r>
            <a:r>
              <a:rPr lang="en-US" sz="2400" dirty="0" smtClean="0"/>
              <a:t>compared </a:t>
            </a:r>
            <a:r>
              <a:rPr lang="en-US" sz="2400" dirty="0"/>
              <a:t>to the previous </a:t>
            </a:r>
            <a:r>
              <a:rPr lang="en-US" sz="2400" dirty="0" smtClean="0"/>
              <a:t>year. </a:t>
            </a:r>
            <a:r>
              <a:rPr lang="en-US" sz="2400" dirty="0"/>
              <a:t>The projected growth is expected to reach US$67.9B by the end of 2023 with growth rate of 3.3</a:t>
            </a:r>
            <a:r>
              <a:rPr lang="en-US" sz="2400" dirty="0" smtClean="0"/>
              <a:t>%.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4578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/>
              <a:t>Introduction cont.’</a:t>
            </a:r>
          </a:p>
          <a:p>
            <a:endParaRPr lang="en-ZA" dirty="0"/>
          </a:p>
        </p:txBody>
      </p:sp>
      <p:sp>
        <p:nvSpPr>
          <p:cNvPr id="4" name="Conten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b="0" dirty="0" smtClean="0"/>
              <a:t>Biomaterials: Metals, Ceramics, composites</a:t>
            </a:r>
          </a:p>
          <a:p>
            <a:r>
              <a:rPr lang="en-US" sz="2400" b="0" dirty="0"/>
              <a:t>C</a:t>
            </a:r>
            <a:r>
              <a:rPr lang="en-US" sz="2400" b="0" dirty="0" smtClean="0"/>
              <a:t>hoice depends on the application.</a:t>
            </a:r>
          </a:p>
          <a:p>
            <a:r>
              <a:rPr lang="en-US" sz="2400" b="0" dirty="0" smtClean="0"/>
              <a:t>Load bearing application, hydroxyapatite (</a:t>
            </a:r>
            <a:r>
              <a:rPr lang="en-US" sz="2400" b="0" dirty="0"/>
              <a:t>Ca</a:t>
            </a:r>
            <a:r>
              <a:rPr lang="en-US" sz="2400" b="0" baseline="-25000" dirty="0"/>
              <a:t>10</a:t>
            </a:r>
            <a:r>
              <a:rPr lang="en-US" sz="2400" b="0" dirty="0"/>
              <a:t>(PO</a:t>
            </a:r>
            <a:r>
              <a:rPr lang="en-US" sz="2400" b="0" baseline="-25000" dirty="0"/>
              <a:t>4</a:t>
            </a:r>
            <a:r>
              <a:rPr lang="en-US" sz="2400" b="0" dirty="0"/>
              <a:t>)</a:t>
            </a:r>
            <a:r>
              <a:rPr lang="en-US" sz="2400" b="0" baseline="-25000" dirty="0"/>
              <a:t>6</a:t>
            </a:r>
            <a:r>
              <a:rPr lang="en-US" sz="2400" b="0" dirty="0"/>
              <a:t>((OH)</a:t>
            </a:r>
            <a:r>
              <a:rPr lang="en-US" sz="2400" b="0" baseline="-25000" dirty="0"/>
              <a:t>2</a:t>
            </a:r>
            <a:r>
              <a:rPr lang="en-US" sz="2400" b="0" dirty="0" smtClean="0"/>
              <a:t>, </a:t>
            </a:r>
            <a:r>
              <a:rPr lang="en-US" sz="2400" b="0" dirty="0"/>
              <a:t>owing to </a:t>
            </a:r>
            <a:r>
              <a:rPr lang="en-US" sz="2400" b="0" dirty="0" smtClean="0"/>
              <a:t>it’s </a:t>
            </a:r>
            <a:r>
              <a:rPr lang="en-US" sz="2400" b="0" dirty="0"/>
              <a:t>similarity to the mineral component of the </a:t>
            </a:r>
            <a:r>
              <a:rPr lang="en-US" sz="2400" b="0" dirty="0" smtClean="0"/>
              <a:t>bone</a:t>
            </a:r>
          </a:p>
          <a:p>
            <a:endParaRPr lang="en-US" sz="2400" b="0" dirty="0" smtClean="0"/>
          </a:p>
          <a:p>
            <a:endParaRPr lang="en-US" sz="2400" b="0" dirty="0" smtClean="0"/>
          </a:p>
          <a:p>
            <a:endParaRPr lang="en-US" sz="2400" b="0" dirty="0"/>
          </a:p>
          <a:p>
            <a:r>
              <a:rPr lang="en-US" sz="2400" b="0" dirty="0" smtClean="0"/>
              <a:t>Disadvantage</a:t>
            </a:r>
            <a:r>
              <a:rPr lang="en-US" sz="2400" b="0" dirty="0" smtClean="0"/>
              <a:t>: Poor mechanical properties</a:t>
            </a:r>
          </a:p>
          <a:p>
            <a:pPr lvl="1"/>
            <a:r>
              <a:rPr lang="en-US" dirty="0" smtClean="0"/>
              <a:t>Brittleness: Limitation in load bearing </a:t>
            </a:r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 Coated </a:t>
            </a:r>
            <a:r>
              <a:rPr lang="en-US" dirty="0" smtClean="0"/>
              <a:t>on a metallic </a:t>
            </a:r>
            <a:r>
              <a:rPr lang="en-US" dirty="0"/>
              <a:t>substrate </a:t>
            </a:r>
            <a:r>
              <a:rPr lang="en-US" dirty="0" smtClean="0"/>
              <a:t>such as Ta, Steel etc.</a:t>
            </a:r>
            <a:endParaRPr lang="en-US" dirty="0"/>
          </a:p>
          <a:p>
            <a:r>
              <a:rPr lang="en-ZA" sz="2400" b="0" dirty="0" smtClean="0"/>
              <a:t>Coating </a:t>
            </a:r>
            <a:r>
              <a:rPr lang="en-ZA" sz="2400" b="0" dirty="0"/>
              <a:t>techniques:</a:t>
            </a:r>
          </a:p>
          <a:p>
            <a:pPr lvl="1"/>
            <a:r>
              <a:rPr lang="en-US" dirty="0"/>
              <a:t>Sol-gel, Sputter coating, PLD, Electrophoretic deposition, Dip coating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Thermal spraying</a:t>
            </a:r>
          </a:p>
          <a:p>
            <a:endParaRPr lang="en-US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979" y="2461265"/>
            <a:ext cx="2695958" cy="16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8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05" y="1475209"/>
            <a:ext cx="7126842" cy="290804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2238" y="693338"/>
            <a:ext cx="2613011" cy="577781"/>
          </a:xfrm>
        </p:spPr>
        <p:txBody>
          <a:bodyPr/>
          <a:lstStyle/>
          <a:p>
            <a:r>
              <a:rPr lang="en-ZA" b="0" dirty="0" smtClean="0"/>
              <a:t>Thermal spray</a:t>
            </a:r>
            <a:endParaRPr lang="en-ZA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Introduction cont.’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012" y="1461279"/>
            <a:ext cx="4186408" cy="2921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69127" y="5303538"/>
            <a:ext cx="1059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/>
              <a:t>Aim: </a:t>
            </a:r>
            <a:r>
              <a:rPr lang="en-ZA" sz="2400" dirty="0" smtClean="0"/>
              <a:t>Investigate the effect of substrate thickness on thermal spray coating. Phase </a:t>
            </a:r>
            <a:r>
              <a:rPr lang="en-ZA" sz="2400" dirty="0" smtClean="0"/>
              <a:t>identification, </a:t>
            </a:r>
            <a:r>
              <a:rPr lang="en-ZA" sz="2400" dirty="0" smtClean="0"/>
              <a:t>crystallinity </a:t>
            </a:r>
            <a:r>
              <a:rPr lang="en-ZA" sz="2400" dirty="0" smtClean="0"/>
              <a:t>and residual stress</a:t>
            </a:r>
            <a:endParaRPr lang="en-ZA" sz="24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10905" y="4383253"/>
            <a:ext cx="1059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/>
              <a:t>Although excellent coating results have been observed, studies have shown coating do failure (adhesively and cohesive)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3514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218" y="755141"/>
            <a:ext cx="5151566" cy="198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751" y="2769350"/>
            <a:ext cx="8810594" cy="132294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Sample Preparation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2821"/>
            <a:ext cx="5030525" cy="1597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38" y="3742663"/>
            <a:ext cx="4057377" cy="2704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987" y="3779693"/>
            <a:ext cx="3944546" cy="2667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2312" y="6102774"/>
            <a:ext cx="6563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https://www.sciencelearn.org.nz/images/250-plasma-spray-process</a:t>
            </a:r>
          </a:p>
        </p:txBody>
      </p:sp>
      <p:pic>
        <p:nvPicPr>
          <p:cNvPr id="11" name="Picture 10" descr="Diagram&#10;&#10;Description automatically generated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015" y="4092297"/>
            <a:ext cx="3579757" cy="2099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91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Sample preparation cont.’</a:t>
            </a:r>
            <a:endParaRPr lang="en-Z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54395"/>
              </p:ext>
            </p:extLst>
          </p:nvPr>
        </p:nvGraphicFramePr>
        <p:xfrm>
          <a:off x="401503" y="1174389"/>
          <a:ext cx="4234107" cy="213283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94347"/>
                <a:gridCol w="1739760"/>
              </a:tblGrid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effectLst/>
                        </a:rPr>
                        <a:t>Parameter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Value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effectLst/>
                        </a:rPr>
                        <a:t>Primary plasma gas (</a:t>
                      </a:r>
                      <a:r>
                        <a:rPr lang="en-ZA" sz="1300" dirty="0" err="1">
                          <a:effectLst/>
                        </a:rPr>
                        <a:t>Ar</a:t>
                      </a:r>
                      <a:r>
                        <a:rPr lang="en-ZA" sz="1300" dirty="0">
                          <a:effectLst/>
                        </a:rPr>
                        <a:t>)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effectLst/>
                        </a:rPr>
                        <a:t>45 </a:t>
                      </a:r>
                      <a:r>
                        <a:rPr lang="en-ZA" sz="1300" dirty="0" err="1">
                          <a:effectLst/>
                        </a:rPr>
                        <a:t>slpm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Secondary plasma gas (H</a:t>
                      </a:r>
                      <a:r>
                        <a:rPr lang="en-ZA" sz="1300" baseline="-25000">
                          <a:effectLst/>
                        </a:rPr>
                        <a:t>2</a:t>
                      </a:r>
                      <a:r>
                        <a:rPr lang="en-ZA" sz="1300">
                          <a:effectLst/>
                        </a:rPr>
                        <a:t>)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6.5 slpm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Carrier gas (Ar)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5 slpm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Relative powder feed rate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20 %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effectLst/>
                        </a:rPr>
                        <a:t>Relative hopper stirrer rate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40 %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Spray distance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90 mm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Plasma power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30 kW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Horizontal speed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0.1 m/s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effectLst/>
                        </a:rPr>
                        <a:t>Traverse speed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effectLst/>
                        </a:rPr>
                        <a:t>0.017 m/s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01" y="3958303"/>
            <a:ext cx="4234109" cy="2624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901" y="3907570"/>
            <a:ext cx="3780101" cy="260454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301" b="34140"/>
          <a:stretch/>
        </p:blipFill>
        <p:spPr bwMode="auto">
          <a:xfrm>
            <a:off x="6647290" y="1174389"/>
            <a:ext cx="3774134" cy="2132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39185" y="770494"/>
            <a:ext cx="257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/>
              <a:t>Spraying parameters</a:t>
            </a:r>
            <a:endParaRPr lang="en-ZA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95040" y="3676547"/>
            <a:ext cx="1380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/>
              <a:t>SBF salts</a:t>
            </a:r>
            <a:endParaRPr lang="en-ZA" sz="2000" dirty="0"/>
          </a:p>
        </p:txBody>
      </p:sp>
      <p:sp>
        <p:nvSpPr>
          <p:cNvPr id="12" name="Right Arrow 11"/>
          <p:cNvSpPr/>
          <p:nvPr/>
        </p:nvSpPr>
        <p:spPr>
          <a:xfrm>
            <a:off x="5160396" y="2097729"/>
            <a:ext cx="962108" cy="19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ight Arrow 12"/>
          <p:cNvSpPr/>
          <p:nvPr/>
        </p:nvSpPr>
        <p:spPr>
          <a:xfrm>
            <a:off x="5049077" y="5171059"/>
            <a:ext cx="962108" cy="19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extBox 13"/>
          <p:cNvSpPr txBox="1"/>
          <p:nvPr/>
        </p:nvSpPr>
        <p:spPr>
          <a:xfrm>
            <a:off x="6732394" y="3597370"/>
            <a:ext cx="373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/>
              <a:t>Ionic concentration comparison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41030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Near-surface investigation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 smtClean="0"/>
              <a:t>Experimental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337" y="3480179"/>
            <a:ext cx="4104212" cy="2916460"/>
          </a:xfrm>
          <a:prstGeom prst="rect">
            <a:avLst/>
          </a:prstGeom>
        </p:spPr>
      </p:pic>
      <p:pic>
        <p:nvPicPr>
          <p:cNvPr id="5" name="Picture 4" descr="A picture containing indoor, cluttered&#10;&#10;Description automatically generat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0" y="-47525"/>
            <a:ext cx="4038451" cy="2989181"/>
          </a:xfrm>
          <a:prstGeom prst="rect">
            <a:avLst/>
          </a:prstGeom>
          <a:noFill/>
        </p:spPr>
      </p:pic>
      <p:pic>
        <p:nvPicPr>
          <p:cNvPr id="9220" name="Picture 4" descr="Electron Microscopy | Crossbeam 550 FIB/SEM dual beam microscope (Zeiss) |  Chemical Research Sup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6" y="2013469"/>
            <a:ext cx="4213805" cy="271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82436" y="6396639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>
                <a:solidFill>
                  <a:srgbClr val="213F99"/>
                </a:solidFill>
              </a:rPr>
              <a:t>Strain scanner</a:t>
            </a:r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861" y="2937588"/>
            <a:ext cx="1018120" cy="542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889" y="4820636"/>
            <a:ext cx="85961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07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98A247B79BDE4AA8ED6378D9AA4B2B" ma:contentTypeVersion="5" ma:contentTypeDescription="Create a new document." ma:contentTypeScope="" ma:versionID="2119ba7202b07721a1cedfb7048f9ebf">
  <xsd:schema xmlns:xsd="http://www.w3.org/2001/XMLSchema" xmlns:xs="http://www.w3.org/2001/XMLSchema" xmlns:p="http://schemas.microsoft.com/office/2006/metadata/properties" xmlns:ns2="0bad7830-4db9-4f0d-ae8f-ae28b90d8d67" xmlns:ns3="3a405806-c31e-49dc-b765-0b1ede8157c7" targetNamespace="http://schemas.microsoft.com/office/2006/metadata/properties" ma:root="true" ma:fieldsID="f88461699c093cbf6c6c7ca3e39af553" ns2:_="" ns3:_="">
    <xsd:import namespace="0bad7830-4db9-4f0d-ae8f-ae28b90d8d67"/>
    <xsd:import namespace="3a405806-c31e-49dc-b765-0b1ede8157c7"/>
    <xsd:element name="properties">
      <xsd:complexType>
        <xsd:sequence>
          <xsd:element name="documentManagement">
            <xsd:complexType>
              <xsd:all>
                <xsd:element ref="ns2:Reviewed" minOccurs="0"/>
                <xsd:element ref="ns3:SharedWithUsers" minOccurs="0"/>
                <xsd:element ref="ns3:SharedWithDetails" minOccurs="0"/>
                <xsd:element ref="ns2:Grou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d7830-4db9-4f0d-ae8f-ae28b90d8d67" elementFormDefault="qualified">
    <xsd:import namespace="http://schemas.microsoft.com/office/2006/documentManagement/types"/>
    <xsd:import namespace="http://schemas.microsoft.com/office/infopath/2007/PartnerControls"/>
    <xsd:element name="Reviewed" ma:index="8" nillable="true" ma:displayName="Reviewed" ma:description="“TEXT(Created, &quot;yyyy-mm-dd&quot;)”" ma:format="DateOnly" ma:internalName="Reviewed">
      <xsd:simpleType>
        <xsd:restriction base="dms:DateTime"/>
      </xsd:simpleType>
    </xsd:element>
    <xsd:element name="Group" ma:index="11" nillable="true" ma:displayName="Group" ma:internalName="Group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05806-c31e-49dc-b765-0b1ede8157c7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 xmlns="0bad7830-4db9-4f0d-ae8f-ae28b90d8d67">Presentation</Group>
    <Reviewed xmlns="0bad7830-4db9-4f0d-ae8f-ae28b90d8d67" xsi:nil="true"/>
    <SharedWithUsers xmlns="3a405806-c31e-49dc-b765-0b1ede8157c7">
      <UserInfo>
        <DisplayName>Monnicca Rapetsoa</DisplayName>
        <AccountId>2942</AccountId>
        <AccountType/>
      </UserInfo>
      <UserInfo>
        <DisplayName>Lorraine Kirsten</DisplayName>
        <AccountId>913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35C1E6-C4B5-4005-97A0-C7765D395E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ad7830-4db9-4f0d-ae8f-ae28b90d8d67"/>
    <ds:schemaRef ds:uri="3a405806-c31e-49dc-b765-0b1ede8157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60DF2F-79FB-43C1-97F0-78415EB13256}">
  <ds:schemaRefs>
    <ds:schemaRef ds:uri="http://purl.org/dc/dcmitype/"/>
    <ds:schemaRef ds:uri="http://schemas.microsoft.com/office/2006/documentManagement/types"/>
    <ds:schemaRef ds:uri="http://purl.org/dc/elements/1.1/"/>
    <ds:schemaRef ds:uri="0bad7830-4db9-4f0d-ae8f-ae28b90d8d67"/>
    <ds:schemaRef ds:uri="3a405806-c31e-49dc-b765-0b1ede8157c7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06FA811-E0EC-4B7B-8394-B1225A0FD3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2895</TotalTime>
  <Words>644</Words>
  <Application>Microsoft Office PowerPoint</Application>
  <PresentationFormat>Widescreen</PresentationFormat>
  <Paragraphs>120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MS PGothic</vt:lpstr>
      <vt:lpstr>Arial</vt:lpstr>
      <vt:lpstr>Calibri</vt:lpstr>
      <vt:lpstr>Comic Sans MS</vt:lpstr>
      <vt:lpstr>Times New Roman</vt:lpstr>
      <vt:lpstr>Wingdings</vt:lpstr>
      <vt:lpstr>Office Theme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Alta Steyn</dc:creator>
  <cp:lastModifiedBy>Tshepo Ntsoane</cp:lastModifiedBy>
  <cp:revision>71</cp:revision>
  <dcterms:created xsi:type="dcterms:W3CDTF">2024-11-08T10:23:14Z</dcterms:created>
  <dcterms:modified xsi:type="dcterms:W3CDTF">2024-11-22T09:28:04Z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0x0101005398A247B79BDE4AA8ED6378D9AA4B2B</vt:lpwstr>
  </property>
</Properties>
</file>