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256" r:id="rId3"/>
    <p:sldId id="262" r:id="rId4"/>
    <p:sldId id="307" r:id="rId6"/>
    <p:sldId id="257" r:id="rId7"/>
    <p:sldId id="311" r:id="rId8"/>
    <p:sldId id="308" r:id="rId9"/>
    <p:sldId id="312" r:id="rId10"/>
    <p:sldId id="309" r:id="rId11"/>
    <p:sldId id="318" r:id="rId12"/>
    <p:sldId id="264" r:id="rId13"/>
    <p:sldId id="310" r:id="rId14"/>
    <p:sldId id="315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77626D-D9F9-4078-B287-E55CACC2D8AD}" type="datetimeFigureOut">
              <a:rPr lang="en-NZ" smtClean="0"/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2D6E48-26B1-4D2D-89C7-416F754DDE2F}" type="slidenum">
              <a:rPr lang="en-NZ" smtClean="0"/>
            </a:fld>
            <a:endParaRPr lang="en-N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01F00F7-78EA-441A-B0CC-A9DD9ECDBA23}" type="slidenum">
              <a:rPr lang="en-GB" smtClean="0"/>
            </a:fld>
            <a:endParaRPr lang="en-GB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74AE9-94EC-4609-97C8-1005F0EA0025}" type="datetimeFigureOut">
              <a:rPr lang="en-NZ" smtClean="0"/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2342D-641C-4D20-9DA1-57DEDF58ED20}" type="slidenum">
              <a:rPr lang="en-NZ" smtClean="0"/>
            </a:fld>
            <a:endParaRPr lang="en-N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74AE9-94EC-4609-97C8-1005F0EA0025}" type="datetimeFigureOut">
              <a:rPr lang="en-NZ" smtClean="0"/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2342D-641C-4D20-9DA1-57DEDF58ED20}" type="slidenum">
              <a:rPr lang="en-NZ" smtClean="0"/>
            </a:fld>
            <a:endParaRPr lang="en-N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74AE9-94EC-4609-97C8-1005F0EA0025}" type="datetimeFigureOut">
              <a:rPr lang="en-NZ" smtClean="0"/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2342D-641C-4D20-9DA1-57DEDF58ED20}" type="slidenum">
              <a:rPr lang="en-NZ" smtClean="0"/>
            </a:fld>
            <a:endParaRPr lang="en-N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74AE9-94EC-4609-97C8-1005F0EA0025}" type="datetimeFigureOut">
              <a:rPr lang="en-NZ" smtClean="0"/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2342D-641C-4D20-9DA1-57DEDF58ED20}" type="slidenum">
              <a:rPr lang="en-NZ" smtClean="0"/>
            </a:fld>
            <a:endParaRPr lang="en-N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74AE9-94EC-4609-97C8-1005F0EA0025}" type="datetimeFigureOut">
              <a:rPr lang="en-NZ" smtClean="0"/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2342D-641C-4D20-9DA1-57DEDF58ED20}" type="slidenum">
              <a:rPr lang="en-NZ" smtClean="0"/>
            </a:fld>
            <a:endParaRPr lang="en-N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74AE9-94EC-4609-97C8-1005F0EA0025}" type="datetimeFigureOut">
              <a:rPr lang="en-NZ" smtClean="0"/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2342D-641C-4D20-9DA1-57DEDF58ED20}" type="slidenum">
              <a:rPr lang="en-NZ" smtClean="0"/>
            </a:fld>
            <a:endParaRPr lang="en-N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74AE9-94EC-4609-97C8-1005F0EA0025}" type="datetimeFigureOut">
              <a:rPr lang="en-NZ" smtClean="0"/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2342D-641C-4D20-9DA1-57DEDF58ED20}" type="slidenum">
              <a:rPr lang="en-NZ" smtClean="0"/>
            </a:fld>
            <a:endParaRPr lang="en-N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74AE9-94EC-4609-97C8-1005F0EA0025}" type="datetimeFigureOut">
              <a:rPr lang="en-NZ" smtClean="0"/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2342D-641C-4D20-9DA1-57DEDF58ED20}" type="slidenum">
              <a:rPr lang="en-NZ" smtClean="0"/>
            </a:fld>
            <a:endParaRPr lang="en-N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74AE9-94EC-4609-97C8-1005F0EA0025}" type="datetimeFigureOut">
              <a:rPr lang="en-NZ" smtClean="0"/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2342D-641C-4D20-9DA1-57DEDF58ED20}" type="slidenum">
              <a:rPr lang="en-NZ" smtClean="0"/>
            </a:fld>
            <a:endParaRPr lang="en-N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74AE9-94EC-4609-97C8-1005F0EA0025}" type="datetimeFigureOut">
              <a:rPr lang="en-NZ" smtClean="0"/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2342D-641C-4D20-9DA1-57DEDF58ED20}" type="slidenum">
              <a:rPr lang="en-NZ" smtClean="0"/>
            </a:fld>
            <a:endParaRPr lang="en-N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74AE9-94EC-4609-97C8-1005F0EA0025}" type="datetimeFigureOut">
              <a:rPr lang="en-NZ" smtClean="0"/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2342D-641C-4D20-9DA1-57DEDF58ED20}" type="slidenum">
              <a:rPr lang="en-NZ" smtClean="0"/>
            </a:fld>
            <a:endParaRPr lang="en-N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774AE9-94EC-4609-97C8-1005F0EA0025}" type="datetimeFigureOut">
              <a:rPr lang="en-NZ" smtClean="0"/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3B2342D-641C-4D20-9DA1-57DEDF58ED20}" type="slidenum">
              <a:rPr lang="en-NZ" smtClean="0"/>
            </a:fld>
            <a:endParaRPr lang="en-N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0.png"/><Relationship Id="rId1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2.png"/><Relationship Id="rId1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13.png"/><Relationship Id="rId8" Type="http://schemas.openxmlformats.org/officeDocument/2006/relationships/image" Target="../media/image12.png"/><Relationship Id="rId7" Type="http://schemas.openxmlformats.org/officeDocument/2006/relationships/image" Target="../media/image11.jpeg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3" Type="http://schemas.openxmlformats.org/officeDocument/2006/relationships/slideLayout" Target="../slideLayouts/slideLayout2.xml"/><Relationship Id="rId12" Type="http://schemas.openxmlformats.org/officeDocument/2006/relationships/image" Target="../media/image16.png"/><Relationship Id="rId11" Type="http://schemas.openxmlformats.org/officeDocument/2006/relationships/image" Target="../media/image15.png"/><Relationship Id="rId10" Type="http://schemas.openxmlformats.org/officeDocument/2006/relationships/image" Target="../media/image14.png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hyperlink" Target="file:///E:\_11051715%20_diffrn_measurement_device_type" TargetMode="External"/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image" Target="../media/image23.emf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hyperlink" Target="file:///F:\old\mo\thesis\shelxl%20_diffrn_radiation_type" TargetMode="External"/><Relationship Id="rId8" Type="http://schemas.openxmlformats.org/officeDocument/2006/relationships/hyperlink" Target="file:///F:\old\mo\thesis\shelxl%20_symmetry_space_group_name_hall" TargetMode="External"/><Relationship Id="rId7" Type="http://schemas.openxmlformats.org/officeDocument/2006/relationships/hyperlink" Target="file:///F:\old\mo\thesis\shelxl%20_chemical_melting_point" TargetMode="External"/><Relationship Id="rId6" Type="http://schemas.openxmlformats.org/officeDocument/2006/relationships/hyperlink" Target="file:///F:\old\mo\thesis\shelxl%20_symmetry_space_group_name_H-M" TargetMode="External"/><Relationship Id="rId52" Type="http://schemas.openxmlformats.org/officeDocument/2006/relationships/slideLayout" Target="../slideLayouts/slideLayout2.xml"/><Relationship Id="rId51" Type="http://schemas.openxmlformats.org/officeDocument/2006/relationships/image" Target="../media/image28.png"/><Relationship Id="rId50" Type="http://schemas.openxmlformats.org/officeDocument/2006/relationships/image" Target="../media/image27.jpeg"/><Relationship Id="rId5" Type="http://schemas.openxmlformats.org/officeDocument/2006/relationships/hyperlink" Target="file:///F:\old\mo\thesis\shelxl%20_symmetry_cell_setting" TargetMode="External"/><Relationship Id="rId49" Type="http://schemas.openxmlformats.org/officeDocument/2006/relationships/hyperlink" Target="file:///F:\old\mo\thesis\shelxl%20_diffrn_reflns_number" TargetMode="External"/><Relationship Id="rId48" Type="http://schemas.openxmlformats.org/officeDocument/2006/relationships/hyperlink" Target="file:///F:\old\mo\thesis\shelxl%20_diffrn_reflns_limit_l_max" TargetMode="External"/><Relationship Id="rId47" Type="http://schemas.openxmlformats.org/officeDocument/2006/relationships/hyperlink" Target="file:///F:\old\mo\thesis\shelxl%20_diffrn_reflns_limit_l_min" TargetMode="External"/><Relationship Id="rId46" Type="http://schemas.openxmlformats.org/officeDocument/2006/relationships/hyperlink" Target="file:///F:\old\mo\thesis\shelxl%20_exptl_absorpt_correction_T_max" TargetMode="External"/><Relationship Id="rId45" Type="http://schemas.openxmlformats.org/officeDocument/2006/relationships/hyperlink" Target="file:///F:\old\mo\thesis\shelxl%20_exptl_absorpt_correction_T_min" TargetMode="External"/><Relationship Id="rId44" Type="http://schemas.openxmlformats.org/officeDocument/2006/relationships/hyperlink" Target="file:///F:\old\mo\thesis\shelxl%20_diffrn_reflns_limit_k_max" TargetMode="External"/><Relationship Id="rId43" Type="http://schemas.openxmlformats.org/officeDocument/2006/relationships/hyperlink" Target="file:///F:\old\mo\thesis\shelxl%20_diffrn_reflns_limit_k_min" TargetMode="External"/><Relationship Id="rId42" Type="http://schemas.openxmlformats.org/officeDocument/2006/relationships/hyperlink" Target="file:///F:\old\mo\thesis\shelxl%20_exptl_absorpt_process_details" TargetMode="External"/><Relationship Id="rId41" Type="http://schemas.openxmlformats.org/officeDocument/2006/relationships/hyperlink" Target="file:///F:\old\mo\thesis\shelxl%20_exptl_absorpt_correction_type" TargetMode="External"/><Relationship Id="rId40" Type="http://schemas.openxmlformats.org/officeDocument/2006/relationships/hyperlink" Target="file:///F:\old\mo\thesis\shelxl%20_diffrn_reflns_limit_h_max" TargetMode="External"/><Relationship Id="rId4" Type="http://schemas.openxmlformats.org/officeDocument/2006/relationships/hyperlink" Target="file:///F:\old\mo\thesis\shelxl%20_exptl_crystal_density_diffrn" TargetMode="External"/><Relationship Id="rId39" Type="http://schemas.openxmlformats.org/officeDocument/2006/relationships/hyperlink" Target="file:///F:\old\mo\thesis\shelxl%20_diffrn_reflns_limit_h_min" TargetMode="External"/><Relationship Id="rId38" Type="http://schemas.openxmlformats.org/officeDocument/2006/relationships/hyperlink" Target="file:///F:\old\mo\thesis\shelxl%20_diffrn_measurement_method" TargetMode="External"/><Relationship Id="rId37" Type="http://schemas.openxmlformats.org/officeDocument/2006/relationships/hyperlink" Target="file:///F:\old\mo\thesis\shelxl%20_diffrn_reflns_theta_min" TargetMode="External"/><Relationship Id="rId36" Type="http://schemas.openxmlformats.org/officeDocument/2006/relationships/hyperlink" Target="file:///F:\old\mo\thesis\shelxl%20_diffrn_reflns_theta_max" TargetMode="External"/><Relationship Id="rId35" Type="http://schemas.openxmlformats.org/officeDocument/2006/relationships/hyperlink" Target="file:///F:\old\mo\thesis\shelxl%20_diffrn_detector_area_resol_mean" TargetMode="External"/><Relationship Id="rId34" Type="http://schemas.openxmlformats.org/officeDocument/2006/relationships/hyperlink" Target="file:///F:\old\mo\thesis\shelxl%20_diffrn_reflns_av_R_equivalents" TargetMode="External"/><Relationship Id="rId33" Type="http://schemas.openxmlformats.org/officeDocument/2006/relationships/hyperlink" Target="file:///F:\old\mo\thesis\shelxl%20_diffrn_radiation_monochromator" TargetMode="External"/><Relationship Id="rId32" Type="http://schemas.openxmlformats.org/officeDocument/2006/relationships/hyperlink" Target="file:///F:\old\mo\thesis\shelxl%20_reflns_threshold_expression" TargetMode="External"/><Relationship Id="rId31" Type="http://schemas.openxmlformats.org/officeDocument/2006/relationships/hyperlink" Target="file:///F:\old\mo\thesis\shelxl%20_reflns_number_gt" TargetMode="External"/><Relationship Id="rId30" Type="http://schemas.openxmlformats.org/officeDocument/2006/relationships/hyperlink" Target="file:///F:\old\mo\thesis\shelxl%20_diffrn_radiation_source" TargetMode="External"/><Relationship Id="rId3" Type="http://schemas.openxmlformats.org/officeDocument/2006/relationships/hyperlink" Target="file:///F:\old\mo\thesis\shelxl%20_chemical_formula_weight" TargetMode="External"/><Relationship Id="rId29" Type="http://schemas.openxmlformats.org/officeDocument/2006/relationships/hyperlink" Target="file:///F:\old\mo\thesis\shelxl%20_reflns_number_total" TargetMode="External"/><Relationship Id="rId28" Type="http://schemas.openxmlformats.org/officeDocument/2006/relationships/hyperlink" Target="file:///F:\old\mo\thesis\shelxl%20_diffrn_measurement_device_type" TargetMode="External"/><Relationship Id="rId27" Type="http://schemas.openxmlformats.org/officeDocument/2006/relationships/hyperlink" Target="file:///F:\old\mo\thesis\shelxl%20_exptl_crystal_F_000" TargetMode="External"/><Relationship Id="rId26" Type="http://schemas.openxmlformats.org/officeDocument/2006/relationships/hyperlink" Target="file:///F:\old\mo\thesis\shelxl%20_exptl_crystal_size_min" TargetMode="External"/><Relationship Id="rId25" Type="http://schemas.openxmlformats.org/officeDocument/2006/relationships/hyperlink" Target="file:///F:\old\mo\thesis\shelxl%20_exptl_crystal_size_mid" TargetMode="External"/><Relationship Id="rId24" Type="http://schemas.openxmlformats.org/officeDocument/2006/relationships/hyperlink" Target="file:///F:\old\mo\thesis\shelxl%20_exptl_crystal_size_max" TargetMode="External"/><Relationship Id="rId23" Type="http://schemas.openxmlformats.org/officeDocument/2006/relationships/hyperlink" Target="file:///F:\old\mo\thesis\shelxl%20_cell_formula_units_Z" TargetMode="External"/><Relationship Id="rId22" Type="http://schemas.openxmlformats.org/officeDocument/2006/relationships/hyperlink" Target="file:///F:\old\mo\thesis\shelxl%20_exptl_crystal_colour" TargetMode="External"/><Relationship Id="rId21" Type="http://schemas.openxmlformats.org/officeDocument/2006/relationships/hyperlink" Target="file:///F:\old\mo\thesis\shelxl%20_exptl_crystal_description" TargetMode="External"/><Relationship Id="rId20" Type="http://schemas.openxmlformats.org/officeDocument/2006/relationships/hyperlink" Target="file:///F:\old\mo\thesis\shelxl%20_cell_volume" TargetMode="External"/><Relationship Id="rId2" Type="http://schemas.openxmlformats.org/officeDocument/2006/relationships/hyperlink" Target="file:///F:\old\mo\thesis\shelxl%20_chemical_formula_sum" TargetMode="External"/><Relationship Id="rId19" Type="http://schemas.openxmlformats.org/officeDocument/2006/relationships/hyperlink" Target="file:///F:\old\mo\thesis\shelxl%20_cell_measurement_temperature" TargetMode="External"/><Relationship Id="rId18" Type="http://schemas.openxmlformats.org/officeDocument/2006/relationships/hyperlink" Target="file:///F:\old\mo\thesis\shelxl%20_cell_angle_beta" TargetMode="External"/><Relationship Id="rId17" Type="http://schemas.openxmlformats.org/officeDocument/2006/relationships/hyperlink" Target="file:///F:\old\mo\thesis\shelxl%20_exptl_absorpt_coefficient_mu" TargetMode="External"/><Relationship Id="rId16" Type="http://schemas.openxmlformats.org/officeDocument/2006/relationships/hyperlink" Target="file:///F:\old\mo\thesis\shelxl%20_cell_length_c" TargetMode="External"/><Relationship Id="rId15" Type="http://schemas.openxmlformats.org/officeDocument/2006/relationships/hyperlink" Target="file:///F:\old\mo\thesis\shelxl%20_cell_measurement_theta_max" TargetMode="External"/><Relationship Id="rId14" Type="http://schemas.openxmlformats.org/officeDocument/2006/relationships/hyperlink" Target="file:///F:\old\mo\thesis\shelxl%20_cell_measurement_theta_min" TargetMode="External"/><Relationship Id="rId13" Type="http://schemas.openxmlformats.org/officeDocument/2006/relationships/hyperlink" Target="file:///F:\old\mo\thesis\shelxl%20_cell_length_b" TargetMode="External"/><Relationship Id="rId12" Type="http://schemas.openxmlformats.org/officeDocument/2006/relationships/hyperlink" Target="file:///F:\old\mo\thesis\shelxl%20_cell_measurement_reflns_used" TargetMode="External"/><Relationship Id="rId11" Type="http://schemas.openxmlformats.org/officeDocument/2006/relationships/hyperlink" Target="file:///F:\old\mo\thesis\shelxl%20_cell_length_a" TargetMode="External"/><Relationship Id="rId10" Type="http://schemas.openxmlformats.org/officeDocument/2006/relationships/hyperlink" Target="file:///F:\old\mo\thesis\shelxl%20_diffrn_radiation_wavelength" TargetMode="External"/><Relationship Id="rId1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4404" y="1757833"/>
            <a:ext cx="11823192" cy="2164943"/>
          </a:xfrm>
        </p:spPr>
        <p:txBody>
          <a:bodyPr>
            <a:normAutofit/>
          </a:bodyPr>
          <a:lstStyle/>
          <a:p>
            <a:r>
              <a:rPr lang="en-US" dirty="0"/>
              <a:t>Antifungal and antibacterial potential of isoflavones from </a:t>
            </a:r>
            <a:r>
              <a:rPr lang="en-US" i="1" dirty="0"/>
              <a:t>Millettia </a:t>
            </a:r>
            <a:r>
              <a:rPr lang="en-US" i="1" dirty="0" err="1"/>
              <a:t>thonningii</a:t>
            </a:r>
            <a:endParaRPr lang="en-NZ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25908" y="65100"/>
            <a:ext cx="1347298" cy="144693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540496" y="5248656"/>
            <a:ext cx="29809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/>
              <a:t>Prof. RK </a:t>
            </a:r>
            <a:r>
              <a:rPr lang="en-NZ" dirty="0" err="1"/>
              <a:t>Adaboh</a:t>
            </a:r>
            <a:endParaRPr lang="en-NZ" dirty="0"/>
          </a:p>
          <a:p>
            <a:r>
              <a:rPr lang="en-NZ" dirty="0"/>
              <a:t>Department of Chemistry</a:t>
            </a:r>
            <a:endParaRPr lang="en-NZ" dirty="0"/>
          </a:p>
          <a:p>
            <a:r>
              <a:rPr lang="en-NZ" dirty="0"/>
              <a:t>University of Ghana</a:t>
            </a:r>
            <a:endParaRPr lang="en-NZ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3685"/>
            <a:ext cx="12192000" cy="816699"/>
          </a:xfrm>
        </p:spPr>
        <p:txBody>
          <a:bodyPr>
            <a:normAutofit/>
          </a:bodyPr>
          <a:lstStyle/>
          <a:p>
            <a:pPr algn="ctr"/>
            <a:r>
              <a:rPr lang="en-NZ" sz="3200" dirty="0">
                <a:latin typeface="Arial" panose="020B0604020202020204" pitchFamily="34" charset="0"/>
                <a:cs typeface="Arial" panose="020B0604020202020204" pitchFamily="34" charset="0"/>
              </a:rPr>
              <a:t>Binding mode of robustic acid and </a:t>
            </a:r>
            <a:r>
              <a:rPr lang="en-NZ" sz="3200" dirty="0" err="1">
                <a:latin typeface="Arial" panose="020B0604020202020204" pitchFamily="34" charset="0"/>
                <a:cs typeface="Arial" panose="020B0604020202020204" pitchFamily="34" charset="0"/>
              </a:rPr>
              <a:t>thonningine</a:t>
            </a:r>
            <a:r>
              <a:rPr lang="en-NZ" sz="3200" dirty="0">
                <a:latin typeface="Arial" panose="020B0604020202020204" pitchFamily="34" charset="0"/>
                <a:cs typeface="Arial" panose="020B0604020202020204" pitchFamily="34" charset="0"/>
              </a:rPr>
              <a:t>-C </a:t>
            </a:r>
            <a:endParaRPr lang="en-NZ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334789" y="1111051"/>
            <a:ext cx="4858558" cy="303174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4984" y="1111051"/>
            <a:ext cx="4417940" cy="342218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28428" y="3629842"/>
            <a:ext cx="3228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en-NZ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90486" y="3814508"/>
            <a:ext cx="3373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b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en-NZ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34789" y="5655366"/>
            <a:ext cx="91465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b="1" dirty="0">
                <a:latin typeface="Arial" panose="020B0604020202020204" pitchFamily="34" charset="0"/>
                <a:cs typeface="Arial" panose="020B0604020202020204" pitchFamily="34" charset="0"/>
              </a:rPr>
              <a:t>Figure 1:</a:t>
            </a:r>
            <a:r>
              <a:rPr lang="en-NZ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NZ"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NZ" dirty="0">
                <a:latin typeface="Arial" panose="020B0604020202020204" pitchFamily="34" charset="0"/>
                <a:cs typeface="Arial" panose="020B0604020202020204" pitchFamily="34" charset="0"/>
              </a:rPr>
              <a:t>) The docked configuration of robustic acid (</a:t>
            </a:r>
            <a:r>
              <a:rPr lang="en-NZ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NZ" dirty="0">
                <a:latin typeface="Arial" panose="020B0604020202020204" pitchFamily="34" charset="0"/>
                <a:cs typeface="Arial" panose="020B0604020202020204" pitchFamily="34" charset="0"/>
              </a:rPr>
              <a:t>) in the binding site of lanosterol 14α-demethylase (CYP51) and (</a:t>
            </a:r>
            <a:r>
              <a:rPr lang="en-NZ" b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NZ" dirty="0">
                <a:latin typeface="Arial" panose="020B0604020202020204" pitchFamily="34" charset="0"/>
                <a:cs typeface="Arial" panose="020B0604020202020204" pitchFamily="34" charset="0"/>
              </a:rPr>
              <a:t>) the docked configuration of </a:t>
            </a:r>
            <a:r>
              <a:rPr lang="en-NZ" dirty="0" err="1">
                <a:latin typeface="Arial" panose="020B0604020202020204" pitchFamily="34" charset="0"/>
                <a:cs typeface="Arial" panose="020B0604020202020204" pitchFamily="34" charset="0"/>
              </a:rPr>
              <a:t>thonningine</a:t>
            </a:r>
            <a:r>
              <a:rPr lang="en-NZ" dirty="0">
                <a:latin typeface="Arial" panose="020B0604020202020204" pitchFamily="34" charset="0"/>
                <a:cs typeface="Arial" panose="020B0604020202020204" pitchFamily="34" charset="0"/>
              </a:rPr>
              <a:t>-C (</a:t>
            </a:r>
            <a:r>
              <a:rPr lang="en-NZ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NZ" dirty="0">
                <a:latin typeface="Arial" panose="020B0604020202020204" pitchFamily="34" charset="0"/>
                <a:cs typeface="Arial" panose="020B0604020202020204" pitchFamily="34" charset="0"/>
              </a:rPr>
              <a:t>) in the binding site. Hydrogen bonds are shown as green dotted lines.</a:t>
            </a:r>
            <a:endParaRPr lang="en-N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376231" y="5032090"/>
            <a:ext cx="2031325" cy="367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NZ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MFC - 1.0 mg/mL</a:t>
            </a:r>
            <a:endParaRPr lang="en-NZ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104423" y="5051806"/>
            <a:ext cx="2031325" cy="367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NZ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MFC - 0.5 mg/mL</a:t>
            </a:r>
            <a:endParaRPr lang="en-NZ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9505"/>
            <a:ext cx="12192000" cy="759808"/>
          </a:xfrm>
        </p:spPr>
        <p:txBody>
          <a:bodyPr>
            <a:normAutofit fontScale="90000"/>
          </a:bodyPr>
          <a:lstStyle/>
          <a:p>
            <a:pPr algn="ctr"/>
            <a:r>
              <a:rPr lang="en-NZ" sz="3200" dirty="0">
                <a:latin typeface="Arial" panose="020B0604020202020204" pitchFamily="34" charset="0"/>
                <a:cs typeface="Arial" panose="020B0604020202020204" pitchFamily="34" charset="0"/>
              </a:rPr>
              <a:t>Binding mode of </a:t>
            </a:r>
            <a:r>
              <a:rPr lang="en-NZ" sz="3200" dirty="0" err="1">
                <a:latin typeface="Arial" panose="020B0604020202020204" pitchFamily="34" charset="0"/>
                <a:cs typeface="Arial" panose="020B0604020202020204" pitchFamily="34" charset="0"/>
              </a:rPr>
              <a:t>isoflavone</a:t>
            </a:r>
            <a:r>
              <a:rPr lang="en-NZ" sz="32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NZ" sz="32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NZ" sz="3200" dirty="0">
                <a:latin typeface="Arial" panose="020B0604020202020204" pitchFamily="34" charset="0"/>
                <a:cs typeface="Arial" panose="020B0604020202020204" pitchFamily="34" charset="0"/>
              </a:rPr>
              <a:t>) and (</a:t>
            </a:r>
            <a:r>
              <a:rPr lang="en-NZ" sz="3200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NZ" sz="32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br>
              <a:rPr lang="en-NZ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NZ" sz="3200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688" y="1234776"/>
            <a:ext cx="3756703" cy="3000491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8512" y="1328003"/>
            <a:ext cx="4719096" cy="301587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88076" y="4121204"/>
            <a:ext cx="365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en-NZ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19377" y="4121204"/>
            <a:ext cx="3491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b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en-NZ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00717" y="5177154"/>
            <a:ext cx="97355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b="1" dirty="0">
                <a:latin typeface="Arial" panose="020B0604020202020204" pitchFamily="34" charset="0"/>
                <a:cs typeface="Arial" panose="020B0604020202020204" pitchFamily="34" charset="0"/>
              </a:rPr>
              <a:t>Figure 2:</a:t>
            </a:r>
            <a:r>
              <a:rPr lang="en-NZ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NZ"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NZ" dirty="0">
                <a:latin typeface="Arial" panose="020B0604020202020204" pitchFamily="34" charset="0"/>
                <a:cs typeface="Arial" panose="020B0604020202020204" pitchFamily="34" charset="0"/>
              </a:rPr>
              <a:t>) the docked configuration of </a:t>
            </a:r>
            <a:r>
              <a:rPr lang="en-NZ" dirty="0" err="1">
                <a:latin typeface="Arial" panose="020B0604020202020204" pitchFamily="34" charset="0"/>
                <a:cs typeface="Arial" panose="020B0604020202020204" pitchFamily="34" charset="0"/>
              </a:rPr>
              <a:t>alpinumisoflavone</a:t>
            </a:r>
            <a:r>
              <a:rPr lang="en-NZ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NZ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NZ" dirty="0">
                <a:latin typeface="Arial" panose="020B0604020202020204" pitchFamily="34" charset="0"/>
                <a:cs typeface="Arial" panose="020B0604020202020204" pitchFamily="34" charset="0"/>
              </a:rPr>
              <a:t>) in the binding site of CYP51; and (</a:t>
            </a:r>
            <a:r>
              <a:rPr lang="en-NZ" b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NZ" dirty="0">
                <a:latin typeface="Arial" panose="020B0604020202020204" pitchFamily="34" charset="0"/>
                <a:cs typeface="Arial" panose="020B0604020202020204" pitchFamily="34" charset="0"/>
              </a:rPr>
              <a:t>) the docked configuration of </a:t>
            </a:r>
            <a:r>
              <a:rPr lang="en-NZ" i="1" dirty="0">
                <a:latin typeface="Arial" panose="020B0604020202020204" pitchFamily="34" charset="0"/>
                <a:cs typeface="Arial" panose="020B0604020202020204" pitchFamily="34" charset="0"/>
              </a:rPr>
              <a:t>O,O</a:t>
            </a:r>
            <a:r>
              <a:rPr lang="en-NZ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NZ" dirty="0" err="1">
                <a:latin typeface="Arial" panose="020B0604020202020204" pitchFamily="34" charset="0"/>
                <a:cs typeface="Arial" panose="020B0604020202020204" pitchFamily="34" charset="0"/>
              </a:rPr>
              <a:t>dimethylalpinumisoflavone</a:t>
            </a:r>
            <a:r>
              <a:rPr lang="en-NZ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NZ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NZ" dirty="0">
                <a:latin typeface="Arial" panose="020B0604020202020204" pitchFamily="34" charset="0"/>
                <a:cs typeface="Arial" panose="020B0604020202020204" pitchFamily="34" charset="0"/>
              </a:rPr>
              <a:t>) in the binding site. Hydrogen bonds are shown as green dotted lines.</a:t>
            </a:r>
            <a:endParaRPr lang="en-N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46114" y="4430683"/>
            <a:ext cx="14157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Fungistatic</a:t>
            </a:r>
            <a:endParaRPr lang="en-NZ" b="1" dirty="0"/>
          </a:p>
        </p:txBody>
      </p:sp>
      <p:sp>
        <p:nvSpPr>
          <p:cNvPr id="9" name="Rectangle 8"/>
          <p:cNvSpPr/>
          <p:nvPr/>
        </p:nvSpPr>
        <p:spPr>
          <a:xfrm>
            <a:off x="7753069" y="4472506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Inactive</a:t>
            </a:r>
            <a:r>
              <a:rPr lang="en-GB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endParaRPr lang="en-NZ" dirty="0"/>
          </a:p>
        </p:txBody>
      </p:sp>
      <p:sp>
        <p:nvSpPr>
          <p:cNvPr id="10" name="Rectangle 9"/>
          <p:cNvSpPr/>
          <p:nvPr/>
        </p:nvSpPr>
        <p:spPr>
          <a:xfrm>
            <a:off x="1000897" y="6100484"/>
            <a:ext cx="96354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buClr>
                <a:srgbClr val="FF0000"/>
              </a:buClr>
            </a:pPr>
            <a:r>
              <a:rPr lang="en-NZ" dirty="0">
                <a:latin typeface="Arial" panose="020B0604020202020204" pitchFamily="34" charset="0"/>
                <a:cs typeface="Arial" panose="020B0604020202020204" pitchFamily="34" charset="0"/>
              </a:rPr>
              <a:t>Ayine-Tora, Kingsford-</a:t>
            </a:r>
            <a:r>
              <a:rPr lang="en-NZ" dirty="0" err="1">
                <a:latin typeface="Arial" panose="020B0604020202020204" pitchFamily="34" charset="0"/>
                <a:cs typeface="Arial" panose="020B0604020202020204" pitchFamily="34" charset="0"/>
              </a:rPr>
              <a:t>Adaboh</a:t>
            </a:r>
            <a:r>
              <a:rPr lang="en-NZ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NZ" dirty="0" err="1">
                <a:latin typeface="Arial" panose="020B0604020202020204" pitchFamily="34" charset="0"/>
                <a:cs typeface="Arial" panose="020B0604020202020204" pitchFamily="34" charset="0"/>
              </a:rPr>
              <a:t>Asomaning</a:t>
            </a:r>
            <a:r>
              <a:rPr lang="en-NZ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NZ" dirty="0" err="1">
                <a:latin typeface="Arial" panose="020B0604020202020204" pitchFamily="34" charset="0"/>
                <a:cs typeface="Arial" panose="020B0604020202020204" pitchFamily="34" charset="0"/>
              </a:rPr>
              <a:t>Harrison,Mills</a:t>
            </a:r>
            <a:r>
              <a:rPr lang="en-NZ" dirty="0">
                <a:latin typeface="Arial" panose="020B0604020202020204" pitchFamily="34" charset="0"/>
                <a:cs typeface="Arial" panose="020B0604020202020204" pitchFamily="34" charset="0"/>
              </a:rPr>
              <a:t>-Robertson, </a:t>
            </a:r>
            <a:r>
              <a:rPr lang="en-NZ" dirty="0" err="1">
                <a:latin typeface="Arial" panose="020B0604020202020204" pitchFamily="34" charset="0"/>
                <a:cs typeface="Arial" panose="020B0604020202020204" pitchFamily="34" charset="0"/>
              </a:rPr>
              <a:t>Bukari,Sakyi</a:t>
            </a:r>
            <a:r>
              <a:rPr lang="en-NZ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NZ" dirty="0" err="1">
                <a:latin typeface="Arial" panose="020B0604020202020204" pitchFamily="34" charset="0"/>
                <a:cs typeface="Arial" panose="020B0604020202020204" pitchFamily="34" charset="0"/>
              </a:rPr>
              <a:t>Kaminta</a:t>
            </a:r>
            <a:r>
              <a:rPr lang="en-NZ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NZ" dirty="0" err="1">
                <a:latin typeface="Arial" panose="020B0604020202020204" pitchFamily="34" charset="0"/>
                <a:cs typeface="Arial" panose="020B0604020202020204" pitchFamily="34" charset="0"/>
              </a:rPr>
              <a:t>Reynisson</a:t>
            </a:r>
            <a:r>
              <a:rPr lang="en-NZ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NZ" i="1" dirty="0">
                <a:latin typeface="Arial" panose="020B0604020202020204" pitchFamily="34" charset="0"/>
                <a:cs typeface="Arial" panose="020B0604020202020204" pitchFamily="34" charset="0"/>
              </a:rPr>
              <a:t>Molecules</a:t>
            </a:r>
            <a:r>
              <a:rPr lang="en-NZ" dirty="0">
                <a:latin typeface="Arial" panose="020B0604020202020204" pitchFamily="34" charset="0"/>
                <a:cs typeface="Arial" panose="020B0604020202020204" pitchFamily="34" charset="0"/>
              </a:rPr>
              <a:t>, 2016, </a:t>
            </a:r>
            <a:r>
              <a:rPr lang="en-NZ" b="1" dirty="0"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  <a:r>
              <a:rPr lang="en-NZ" dirty="0">
                <a:latin typeface="Arial" panose="020B0604020202020204" pitchFamily="34" charset="0"/>
                <a:cs typeface="Arial" panose="020B0604020202020204" pitchFamily="34" charset="0"/>
              </a:rPr>
              <a:t>, 1369 </a:t>
            </a:r>
            <a:endParaRPr lang="en-N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Paper cutout of hears and letters"/>
          <p:cNvPicPr>
            <a:picLocks noChangeAspect="1"/>
          </p:cNvPicPr>
          <p:nvPr/>
        </p:nvPicPr>
        <p:blipFill>
          <a:blip r:embed="rId1"/>
          <a:srcRect r="5882" b="-1"/>
          <a:stretch>
            <a:fillRect/>
          </a:stretch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35402" y="743447"/>
            <a:ext cx="3445765" cy="3692028"/>
          </a:xfrm>
          <a:noFill/>
        </p:spPr>
        <p:txBody>
          <a:bodyPr>
            <a:normAutofit/>
          </a:bodyPr>
          <a:lstStyle/>
          <a:p>
            <a:pPr algn="l"/>
            <a:r>
              <a:rPr lang="en-NZ" sz="5200"/>
              <a:t>Thank you</a:t>
            </a:r>
            <a:endParaRPr lang="en-NZ" sz="52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4055951" y="6273275"/>
            <a:ext cx="955898" cy="365125"/>
          </a:xfrm>
          <a:prstGeom prst="rect">
            <a:avLst/>
          </a:prstGeom>
        </p:spPr>
        <p:txBody>
          <a:bodyPr anchor="b"/>
          <a:lstStyle>
            <a:defPPr>
              <a:defRPr lang="en-GB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fld id="{E1F0BE57-7237-441D-AD69-2EA4B4D1E747}" type="slidenum">
              <a:rPr lang="en-GB" smtClean="0"/>
            </a:fld>
            <a:endParaRPr lang="en-GB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4294967295"/>
          </p:nvPr>
        </p:nvPicPr>
        <p:blipFill>
          <a:blip r:embed="rId1"/>
          <a:stretch>
            <a:fillRect/>
          </a:stretch>
        </p:blipFill>
        <p:spPr>
          <a:xfrm>
            <a:off x="904884" y="541480"/>
            <a:ext cx="2768600" cy="2730500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 idx="4294967295"/>
          </p:nvPr>
        </p:nvSpPr>
        <p:spPr>
          <a:xfrm>
            <a:off x="1524001" y="116633"/>
            <a:ext cx="8461375" cy="592955"/>
          </a:xfrm>
        </p:spPr>
        <p:txBody>
          <a:bodyPr>
            <a:normAutofit fontScale="90000"/>
          </a:bodyPr>
          <a:lstStyle/>
          <a:p>
            <a:pPr algn="ctr"/>
            <a:r>
              <a:rPr lang="en-US" i="1" dirty="0" err="1">
                <a:latin typeface="+mj-lt"/>
                <a:cs typeface="Arial" panose="020B0604020202020204" pitchFamily="34" charset="0"/>
              </a:rPr>
              <a:t>Millettia</a:t>
            </a:r>
            <a:r>
              <a:rPr lang="en-US" i="1" dirty="0">
                <a:latin typeface="+mj-lt"/>
                <a:cs typeface="Arial" panose="020B0604020202020204" pitchFamily="34" charset="0"/>
              </a:rPr>
              <a:t> </a:t>
            </a:r>
            <a:r>
              <a:rPr lang="en-US" i="1" dirty="0" err="1">
                <a:latin typeface="+mj-lt"/>
                <a:cs typeface="Arial" panose="020B0604020202020204" pitchFamily="34" charset="0"/>
              </a:rPr>
              <a:t>thonningii</a:t>
            </a:r>
            <a:endParaRPr lang="en-GB" dirty="0"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7381" y="909947"/>
            <a:ext cx="2353260" cy="19935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4339" y="3652640"/>
            <a:ext cx="2054530" cy="196917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600057" y="3154456"/>
            <a:ext cx="203613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000" b="1" kern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Medicinal Uses</a:t>
            </a:r>
            <a:endParaRPr lang="en-GB" sz="2000" b="1" kern="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703056" y="3479880"/>
            <a:ext cx="287022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0" hangingPunct="0">
              <a:buFont typeface="Arial" panose="020B0604020202020204" pitchFamily="34" charset="0"/>
              <a:buChar char="•"/>
              <a:defRPr/>
            </a:pPr>
            <a:r>
              <a:rPr lang="en-GB" sz="20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Dysentery</a:t>
            </a:r>
            <a:endParaRPr lang="en-GB" sz="20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eaLnBrk="0" hangingPunct="0">
              <a:buFont typeface="Arial" panose="020B0604020202020204" pitchFamily="34" charset="0"/>
              <a:buChar char="•"/>
              <a:defRPr/>
            </a:pPr>
            <a:r>
              <a:rPr lang="en-GB" sz="20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Intestinal pain</a:t>
            </a:r>
            <a:endParaRPr lang="en-GB" sz="20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eaLnBrk="0" hangingPunct="0">
              <a:buFont typeface="Arial" panose="020B0604020202020204" pitchFamily="34" charset="0"/>
              <a:buChar char="•"/>
              <a:defRPr/>
            </a:pPr>
            <a:r>
              <a:rPr lang="en-GB" sz="20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Worms</a:t>
            </a:r>
            <a:endParaRPr lang="en-GB" sz="20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eaLnBrk="0" hangingPunct="0">
              <a:buFont typeface="Arial" panose="020B0604020202020204" pitchFamily="34" charset="0"/>
              <a:buChar char="•"/>
              <a:defRPr/>
            </a:pPr>
            <a:r>
              <a:rPr lang="en-GB" sz="20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Menstrual disorder</a:t>
            </a:r>
            <a:endParaRPr lang="en-GB" sz="20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eaLnBrk="0" hangingPunct="0">
              <a:buFont typeface="Arial" panose="020B0604020202020204" pitchFamily="34" charset="0"/>
              <a:buChar char="•"/>
              <a:defRPr/>
            </a:pPr>
            <a:r>
              <a:rPr lang="en-GB" sz="20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Measles</a:t>
            </a:r>
            <a:endParaRPr lang="en-GB" sz="20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eaLnBrk="0" hangingPunct="0">
              <a:buFont typeface="Arial" panose="020B0604020202020204" pitchFamily="34" charset="0"/>
              <a:buChar char="•"/>
              <a:defRPr/>
            </a:pPr>
            <a:r>
              <a:rPr lang="en-GB" sz="20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Chicken pox</a:t>
            </a:r>
            <a:endParaRPr lang="en-GB" sz="20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615160" y="5719893"/>
            <a:ext cx="888548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16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Abbiw</a:t>
            </a:r>
            <a:r>
              <a:rPr lang="en-GB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D.K. </a:t>
            </a:r>
            <a:r>
              <a:rPr lang="en-US" sz="1600" i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Useful plants of Ghana: West African uses of wild and cultivated plants</a:t>
            </a:r>
            <a:r>
              <a:rPr lang="en-US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1990.</a:t>
            </a:r>
            <a:endParaRPr lang="en-NZ" sz="1600" kern="0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23" y="157942"/>
            <a:ext cx="12129477" cy="1138843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Coumarin Antifungal Lead Compounds from </a:t>
            </a:r>
            <a:r>
              <a:rPr lang="en-US" sz="3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Millettia</a:t>
            </a:r>
            <a:r>
              <a:rPr lang="en-US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thonningii</a:t>
            </a:r>
            <a:r>
              <a:rPr lang="en-US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and Their Predicted Mechanism of Action</a:t>
            </a:r>
            <a:endParaRPr lang="en-NZ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282053" y="1171509"/>
            <a:ext cx="3528980" cy="165339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1479" y="1253015"/>
            <a:ext cx="4136303" cy="18075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2053" y="3140462"/>
            <a:ext cx="3580270" cy="171381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4589" y="3262090"/>
            <a:ext cx="3977639" cy="155738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2053" y="5026269"/>
            <a:ext cx="3381124" cy="151976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20787" y="4929148"/>
            <a:ext cx="3959699" cy="171400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9632" y="4728371"/>
            <a:ext cx="1365393" cy="197168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458695" y="1394741"/>
            <a:ext cx="1555250" cy="166584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1429" y="1998206"/>
            <a:ext cx="2226622" cy="113591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7664" y="5145443"/>
            <a:ext cx="1908213" cy="155461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7664" y="3606263"/>
            <a:ext cx="1828959" cy="121320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535219" y="3158542"/>
            <a:ext cx="1402202" cy="146316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613283"/>
          </a:xfrm>
        </p:spPr>
        <p:txBody>
          <a:bodyPr>
            <a:normAutofit fontScale="90000"/>
          </a:bodyPr>
          <a:lstStyle/>
          <a:p>
            <a:pPr algn="ctr"/>
            <a:r>
              <a:rPr lang="en-NZ" dirty="0"/>
              <a:t>Crystal structure of robustic acid</a:t>
            </a:r>
            <a:endParaRPr lang="en-NZ" dirty="0"/>
          </a:p>
        </p:txBody>
      </p:sp>
      <p:pic>
        <p:nvPicPr>
          <p:cNvPr id="5" name="Picture 4" descr="A structure of a molecule&#10;&#10;Description automatically generated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53" y="914401"/>
            <a:ext cx="3273552" cy="1594372"/>
          </a:xfrm>
          <a:prstGeom prst="rect">
            <a:avLst/>
          </a:prstGeom>
        </p:spPr>
      </p:pic>
      <p:pic>
        <p:nvPicPr>
          <p:cNvPr id="7" name="Picture 6" descr="A diagram of a molecule&#10;&#10;Description automatically generate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16" y="2761528"/>
            <a:ext cx="3447289" cy="1980823"/>
          </a:xfrm>
          <a:prstGeom prst="rect">
            <a:avLst/>
          </a:prstGeom>
        </p:spPr>
      </p:pic>
      <p:pic>
        <p:nvPicPr>
          <p:cNvPr id="9" name="Picture 8" descr="A blue and red molecule&#10;&#10;Description automatically generate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363" y="4995106"/>
            <a:ext cx="3343942" cy="176179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3067" y="914402"/>
            <a:ext cx="3358293" cy="2771774"/>
          </a:xfrm>
          <a:prstGeom prst="rect">
            <a:avLst/>
          </a:prstGeom>
        </p:spPr>
      </p:pic>
      <p:pic>
        <p:nvPicPr>
          <p:cNvPr id="13" name="Picture 12" descr="A white and black text with blue text&#10;&#10;Description automatically generated with medium confidenc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3067" y="3850770"/>
            <a:ext cx="3664716" cy="2820365"/>
          </a:xfrm>
          <a:prstGeom prst="rect">
            <a:avLst/>
          </a:prstGeom>
        </p:spPr>
      </p:pic>
      <p:pic>
        <p:nvPicPr>
          <p:cNvPr id="15" name="Picture 14" descr="A table with numbers and equations&#10;&#10;Description automatically generated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8307" y="1066638"/>
            <a:ext cx="4081940" cy="284061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106" y="87431"/>
            <a:ext cx="11829788" cy="421307"/>
          </a:xfrm>
        </p:spPr>
        <p:txBody>
          <a:bodyPr>
            <a:noAutofit/>
          </a:bodyPr>
          <a:lstStyle/>
          <a:p>
            <a:pPr algn="ctr"/>
            <a:r>
              <a:rPr lang="en-NZ" sz="3600" dirty="0"/>
              <a:t>Crystal structure of acetyl-4-O-methylalpinumisoflavone</a:t>
            </a:r>
            <a:endParaRPr lang="en-NZ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091"/>
          <a:stretch>
            <a:fillRect/>
          </a:stretch>
        </p:blipFill>
        <p:spPr bwMode="auto">
          <a:xfrm>
            <a:off x="282751" y="776231"/>
            <a:ext cx="3751722" cy="163790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2751" y="2549203"/>
            <a:ext cx="3490460" cy="1978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0236" y="4777536"/>
            <a:ext cx="3258157" cy="1994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8293608" y="768096"/>
          <a:ext cx="3751720" cy="5889639"/>
        </p:xfrm>
        <a:graphic>
          <a:graphicData uri="http://schemas.openxmlformats.org/drawingml/2006/table">
            <a:tbl>
              <a:tblPr/>
              <a:tblGrid>
                <a:gridCol w="3751720"/>
              </a:tblGrid>
              <a:tr h="16312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Crystal data</a:t>
                      </a:r>
                      <a:endParaRPr lang="en-N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94" marR="4869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70904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Empirical formula                                         C</a:t>
                      </a:r>
                      <a:r>
                        <a:rPr lang="en-GB" sz="1100" baseline="-25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</a:t>
                      </a:r>
                      <a:r>
                        <a:rPr lang="en-GB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</a:t>
                      </a:r>
                      <a:r>
                        <a:rPr lang="en-GB" sz="1100" baseline="-25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lang="en-GB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lang="en-GB" sz="1100" baseline="-25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N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Formula weight                                             392.41</a:t>
                      </a:r>
                      <a:endParaRPr lang="en-N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Crystal system                                                monoclinic</a:t>
                      </a:r>
                      <a:endParaRPr lang="en-N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Space group                                                    P2</a:t>
                      </a:r>
                      <a:r>
                        <a:rPr lang="en-GB" sz="1100" baseline="-25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GB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/c</a:t>
                      </a:r>
                      <a:endParaRPr lang="en-N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                                                                      15.5071(15)Å,</a:t>
                      </a:r>
                      <a:endParaRPr lang="en-N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                                                                      5.8961(5)Å, </a:t>
                      </a:r>
                      <a:endParaRPr lang="en-N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                                                                      23.112(2)Å,  </a:t>
                      </a:r>
                      <a:endParaRPr lang="en-N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β                                                                     112.482(3)º</a:t>
                      </a:r>
                      <a:endParaRPr lang="en-N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Crystal form                                                   block, colourless</a:t>
                      </a:r>
                      <a:endParaRPr lang="en-N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Crystal size                                                    0.23×0.14×0.08mm</a:t>
                      </a:r>
                      <a:endParaRPr lang="en-N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Volume                                                         1952.6(3)Å</a:t>
                      </a:r>
                      <a:r>
                        <a:rPr lang="en-GB" sz="1100" baseline="30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N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                                                                    4</a:t>
                      </a:r>
                      <a:endParaRPr lang="en-N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F(000)                                                           824.00</a:t>
                      </a:r>
                      <a:endParaRPr lang="en-N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Density (calculated)                                     1.335Mgm</a:t>
                      </a:r>
                      <a:r>
                        <a:rPr lang="en-GB" sz="1100" baseline="30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-1</a:t>
                      </a:r>
                      <a:endParaRPr lang="en-N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Temperature                                                 296K</a:t>
                      </a:r>
                      <a:endParaRPr lang="en-N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Wavelength of Mo Kα radiation                  0.71075Å</a:t>
                      </a:r>
                      <a:endParaRPr lang="en-N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Absorption coefficient                                 0.10mm</a:t>
                      </a:r>
                      <a:r>
                        <a:rPr lang="en-GB" sz="1100" baseline="30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-1</a:t>
                      </a:r>
                      <a:endParaRPr lang="en-N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694" marR="4869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4170553" y="822912"/>
          <a:ext cx="4123055" cy="3419666"/>
        </p:xfrm>
        <a:graphic>
          <a:graphicData uri="http://schemas.openxmlformats.org/drawingml/2006/table">
            <a:tbl>
              <a:tblPr/>
              <a:tblGrid>
                <a:gridCol w="4123055"/>
              </a:tblGrid>
              <a:tr h="19939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Data collection</a:t>
                      </a:r>
                      <a:endParaRPr lang="en-N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2323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u="non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Diffactometer</a:t>
                      </a:r>
                      <a:r>
                        <a:rPr lang="en-GB" sz="120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                     </a:t>
                      </a:r>
                      <a:r>
                        <a:rPr lang="en-GB" sz="1200" u="non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4"/>
                        </a:rPr>
                        <a:t>Rigaku RAXIS-RAPID </a:t>
                      </a:r>
                      <a:endParaRPr lang="en-NZ" sz="1100" u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Data collection method               ω scans</a:t>
                      </a:r>
                      <a:endParaRPr lang="en-N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Independant</a:t>
                      </a: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reflection                4472</a:t>
                      </a:r>
                      <a:endParaRPr lang="en-N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Measured reflection                     19224</a:t>
                      </a:r>
                      <a:endParaRPr lang="en-N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Reflection with </a:t>
                      </a:r>
                      <a:r>
                        <a:rPr lang="en-GB" sz="12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I&gt;2σ(I)</a:t>
                      </a: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      2577</a:t>
                      </a:r>
                      <a:endParaRPr lang="en-N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R(int)                                           0.05</a:t>
                      </a:r>
                      <a:endParaRPr lang="en-N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Ө</a:t>
                      </a:r>
                      <a:r>
                        <a:rPr lang="en-GB" sz="1200" baseline="-25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max</a:t>
                      </a:r>
                      <a:r>
                        <a:rPr lang="en-GB" sz="1200" baseline="-25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                                                   </a:t>
                      </a: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27.5º</a:t>
                      </a:r>
                      <a:endParaRPr lang="en-N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Dataset                                        -20&lt;h&lt;20,  -7&lt;k&lt;6, -30&lt;l&lt;30</a:t>
                      </a:r>
                      <a:endParaRPr lang="en-N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Min and max transmission            0.691, 0.992</a:t>
                      </a:r>
                      <a:endParaRPr lang="en-N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N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613283"/>
          </a:xfrm>
        </p:spPr>
        <p:txBody>
          <a:bodyPr>
            <a:normAutofit fontScale="90000"/>
          </a:bodyPr>
          <a:lstStyle/>
          <a:p>
            <a:pPr algn="ctr"/>
            <a:r>
              <a:rPr lang="en-NZ" dirty="0"/>
              <a:t>Crystal structure of robustic acid</a:t>
            </a:r>
            <a:endParaRPr lang="en-NZ" dirty="0"/>
          </a:p>
        </p:txBody>
      </p:sp>
      <p:pic>
        <p:nvPicPr>
          <p:cNvPr id="5" name="Picture 4" descr="A structure of a molecule&#10;&#10;Description automatically generated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53" y="914401"/>
            <a:ext cx="3273552" cy="1594372"/>
          </a:xfrm>
          <a:prstGeom prst="rect">
            <a:avLst/>
          </a:prstGeom>
        </p:spPr>
      </p:pic>
      <p:pic>
        <p:nvPicPr>
          <p:cNvPr id="7" name="Picture 6" descr="A diagram of a molecule&#10;&#10;Description automatically generate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16" y="2761528"/>
            <a:ext cx="3447289" cy="1980823"/>
          </a:xfrm>
          <a:prstGeom prst="rect">
            <a:avLst/>
          </a:prstGeom>
        </p:spPr>
      </p:pic>
      <p:pic>
        <p:nvPicPr>
          <p:cNvPr id="9" name="Picture 8" descr="A blue and red molecule&#10;&#10;Description automatically generate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363" y="4995106"/>
            <a:ext cx="3343942" cy="176179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3067" y="914402"/>
            <a:ext cx="3358293" cy="2771774"/>
          </a:xfrm>
          <a:prstGeom prst="rect">
            <a:avLst/>
          </a:prstGeom>
        </p:spPr>
      </p:pic>
      <p:pic>
        <p:nvPicPr>
          <p:cNvPr id="13" name="Picture 12" descr="A white and black text with blue text&#10;&#10;Description automatically generated with medium confidenc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3067" y="3850770"/>
            <a:ext cx="3664716" cy="2820365"/>
          </a:xfrm>
          <a:prstGeom prst="rect">
            <a:avLst/>
          </a:prstGeom>
        </p:spPr>
      </p:pic>
      <p:pic>
        <p:nvPicPr>
          <p:cNvPr id="15" name="Picture 14" descr="A table with numbers and equations&#10;&#10;Description automatically generated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8307" y="1066638"/>
            <a:ext cx="4081940" cy="284061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273" y="196417"/>
            <a:ext cx="11748654" cy="484620"/>
          </a:xfrm>
        </p:spPr>
        <p:txBody>
          <a:bodyPr>
            <a:normAutofit fontScale="90000"/>
          </a:bodyPr>
          <a:lstStyle/>
          <a:p>
            <a:pPr algn="ctr"/>
            <a:r>
              <a:rPr lang="en-NZ" sz="3600" dirty="0"/>
              <a:t>Crystal structure of </a:t>
            </a:r>
            <a:r>
              <a:rPr lang="en-GB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alpinumisoflavone</a:t>
            </a:r>
            <a:r>
              <a:rPr lang="en-GB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-monohydrate</a:t>
            </a:r>
            <a:endParaRPr lang="en-NZ" sz="3600" dirty="0"/>
          </a:p>
        </p:txBody>
      </p:sp>
      <p:pic>
        <p:nvPicPr>
          <p:cNvPr id="9" name="Picture 8" descr="A molecule structure with red and grey balls&#10;&#10;Description automatically generated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086" y="809944"/>
            <a:ext cx="4736489" cy="2472817"/>
          </a:xfrm>
          <a:prstGeom prst="rect">
            <a:avLst/>
          </a:prstGeom>
        </p:spPr>
      </p:pic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6829427" y="809944"/>
          <a:ext cx="4611624" cy="3215201"/>
        </p:xfrm>
        <a:graphic>
          <a:graphicData uri="http://schemas.openxmlformats.org/drawingml/2006/table">
            <a:tbl>
              <a:tblPr firstRow="1" firstCol="1" bandRow="1"/>
              <a:tblGrid>
                <a:gridCol w="1754541"/>
                <a:gridCol w="2857083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u="sng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2" action="ppaction://hlinkfile"/>
                        </a:rPr>
                        <a:t>C</a:t>
                      </a:r>
                      <a:r>
                        <a:rPr lang="en-GB" sz="1200" u="sng" baseline="-25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2" action="ppaction://hlinkfile"/>
                        </a:rPr>
                        <a:t>20</a:t>
                      </a:r>
                      <a:r>
                        <a:rPr lang="en-GB" sz="1200" u="sng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2" action="ppaction://hlinkfile"/>
                        </a:rPr>
                        <a:t>H</a:t>
                      </a:r>
                      <a:r>
                        <a:rPr lang="en-GB" sz="1200" u="sng" baseline="-25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2" action="ppaction://hlinkfile"/>
                        </a:rPr>
                        <a:t>18</a:t>
                      </a:r>
                      <a:r>
                        <a:rPr lang="en-GB" sz="1200" u="sng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2" action="ppaction://hlinkfile"/>
                        </a:rPr>
                        <a:t>O</a:t>
                      </a:r>
                      <a:r>
                        <a:rPr lang="en-GB" sz="1200" u="sng" baseline="-25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2" action="ppaction://hlinkfile"/>
                        </a:rPr>
                        <a:t>6</a:t>
                      </a:r>
                      <a:endParaRPr lang="en-N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N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r>
                        <a:rPr lang="en-GB" sz="1200" i="1" baseline="-25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= </a:t>
                      </a:r>
                      <a:r>
                        <a:rPr lang="en-GB" sz="1200" u="sng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3" action="ppaction://hlinkfile"/>
                        </a:rPr>
                        <a:t>354.34</a:t>
                      </a:r>
                      <a:endParaRPr lang="en-N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r>
                        <a:rPr lang="en-GB" sz="1200" baseline="-25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= </a:t>
                      </a:r>
                      <a:r>
                        <a:rPr lang="en-GB" sz="1200" u="sng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4" action="ppaction://hlinkfile"/>
                        </a:rPr>
                        <a:t>1.383</a:t>
                      </a: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Mg m</a:t>
                      </a:r>
                      <a:r>
                        <a:rPr lang="en-GB" sz="1200" baseline="30000" dirty="0">
                          <a:solidFill>
                            <a:srgbClr val="000000"/>
                          </a:solidFill>
                          <a:effectLst/>
                          <a:latin typeface="Standard Symbols l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−</a:t>
                      </a:r>
                      <a:r>
                        <a:rPr lang="en-GB" sz="1200" baseline="30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N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u="sng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5" action="ppaction://hlinkfile"/>
                        </a:rPr>
                        <a:t>Monoclinic</a:t>
                      </a: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GB" sz="1200" i="1" u="sng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6" action="ppaction://hlinkfile"/>
                        </a:rPr>
                        <a:t>P</a:t>
                      </a:r>
                      <a:r>
                        <a:rPr lang="en-GB" sz="1200" u="sng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6" action="ppaction://hlinkfile"/>
                        </a:rPr>
                        <a:t>2</a:t>
                      </a:r>
                      <a:r>
                        <a:rPr lang="en-GB" sz="1200" u="sng" baseline="-25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6" action="ppaction://hlinkfile"/>
                        </a:rPr>
                        <a:t>1</a:t>
                      </a:r>
                      <a:r>
                        <a:rPr lang="en-GB" sz="1200" u="sng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6" action="ppaction://hlinkfile"/>
                        </a:rPr>
                        <a:t>/</a:t>
                      </a:r>
                      <a:r>
                        <a:rPr lang="en-GB" sz="1200" i="1" u="sng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6" action="ppaction://hlinkfile"/>
                        </a:rPr>
                        <a:t>a</a:t>
                      </a:r>
                      <a:endParaRPr lang="en-N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Melting point: </a:t>
                      </a:r>
                      <a:r>
                        <a:rPr lang="en-GB" sz="1200" u="sng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7" action="ppaction://hlinkfile"/>
                        </a:rPr>
                        <a:t>485</a:t>
                      </a: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K</a:t>
                      </a:r>
                      <a:endParaRPr lang="en-N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Hall symbol: </a:t>
                      </a:r>
                      <a:r>
                        <a:rPr lang="en-GB" sz="1200" u="sng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8" action="ppaction://hlinkfile"/>
                        </a:rPr>
                        <a:t>-P2yab</a:t>
                      </a:r>
                      <a:endParaRPr lang="en-N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u="sng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9" action="ppaction://hlinkfile"/>
                        </a:rPr>
                        <a:t>Mo </a:t>
                      </a:r>
                      <a:r>
                        <a:rPr lang="en-GB" sz="1200" i="1" u="sng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9" action="ppaction://hlinkfile"/>
                        </a:rPr>
                        <a:t>K</a:t>
                      </a:r>
                      <a:r>
                        <a:rPr lang="en-GB" sz="1200" u="sng" dirty="0">
                          <a:solidFill>
                            <a:srgbClr val="000000"/>
                          </a:solidFill>
                          <a:effectLst/>
                          <a:latin typeface="Standard Symbols l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9" action="ppaction://hlinkfile"/>
                        </a:rPr>
                        <a:t>α</a:t>
                      </a: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radiation, </a:t>
                      </a: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Standard Symbols l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λ</a:t>
                      </a: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= </a:t>
                      </a:r>
                      <a:r>
                        <a:rPr lang="en-GB" sz="1200" u="sng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10" action="ppaction://hlinkfile"/>
                        </a:rPr>
                        <a:t>0.71075</a:t>
                      </a: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Å</a:t>
                      </a:r>
                      <a:endParaRPr lang="en-N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= </a:t>
                      </a:r>
                      <a:r>
                        <a:rPr lang="en-GB" sz="1200" u="sng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11" action="ppaction://hlinkfile"/>
                        </a:rPr>
                        <a:t>12.534 (3)</a:t>
                      </a: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Å</a:t>
                      </a:r>
                      <a:endParaRPr lang="en-N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Cell parameters from </a:t>
                      </a:r>
                      <a:r>
                        <a:rPr lang="en-GB" sz="1200" u="sng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12" action="ppaction://hlinkfile"/>
                        </a:rPr>
                        <a:t>35756</a:t>
                      </a: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reflections</a:t>
                      </a:r>
                      <a:endParaRPr lang="en-N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= </a:t>
                      </a:r>
                      <a:r>
                        <a:rPr lang="en-GB" sz="1200" u="sng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13" action="ppaction://hlinkfile"/>
                        </a:rPr>
                        <a:t>7.0156 (14)</a:t>
                      </a: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Å</a:t>
                      </a:r>
                      <a:endParaRPr lang="en-N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Standard Symbols l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θ</a:t>
                      </a: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= </a:t>
                      </a:r>
                      <a:r>
                        <a:rPr lang="en-GB" sz="1200" u="sng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14" action="ppaction://hlinkfile"/>
                        </a:rPr>
                        <a:t>3.1</a:t>
                      </a: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–</a:t>
                      </a:r>
                      <a:r>
                        <a:rPr lang="en-GB" sz="1200" u="sng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15" action="ppaction://hlinkfile"/>
                        </a:rPr>
                        <a:t>32.0</a:t>
                      </a: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°</a:t>
                      </a:r>
                      <a:endParaRPr lang="en-N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= </a:t>
                      </a:r>
                      <a:r>
                        <a:rPr lang="en-GB" sz="1200" u="sng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16" action="ppaction://hlinkfile"/>
                        </a:rPr>
                        <a:t>19.405 (4)</a:t>
                      </a: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Å</a:t>
                      </a:r>
                      <a:endParaRPr lang="en-N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µ = </a:t>
                      </a:r>
                      <a:r>
                        <a:rPr lang="en-GB" sz="1200" u="sng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17" action="ppaction://hlinkfile"/>
                        </a:rPr>
                        <a:t>0.10</a:t>
                      </a: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mm</a:t>
                      </a:r>
                      <a:r>
                        <a:rPr lang="en-GB" sz="1200" baseline="30000" dirty="0">
                          <a:solidFill>
                            <a:srgbClr val="000000"/>
                          </a:solidFill>
                          <a:effectLst/>
                          <a:latin typeface="Standard Symbols l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−</a:t>
                      </a:r>
                      <a:r>
                        <a:rPr lang="en-GB" sz="1200" baseline="30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N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Standard Symbols l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β</a:t>
                      </a: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= </a:t>
                      </a:r>
                      <a:r>
                        <a:rPr lang="en-GB" sz="1200" u="sng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18" action="ppaction://hlinkfile"/>
                        </a:rPr>
                        <a:t>94.463 (11)</a:t>
                      </a: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°</a:t>
                      </a:r>
                      <a:endParaRPr lang="en-N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= </a:t>
                      </a:r>
                      <a:r>
                        <a:rPr lang="en-GB" sz="1200" u="sng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19" action="ppaction://hlinkfile"/>
                        </a:rPr>
                        <a:t>93</a:t>
                      </a: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K</a:t>
                      </a:r>
                      <a:endParaRPr lang="en-N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</a:t>
                      </a: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= </a:t>
                      </a:r>
                      <a:r>
                        <a:rPr lang="en-GB" sz="1200" u="sng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20" action="ppaction://hlinkfile"/>
                        </a:rPr>
                        <a:t>1701.1 (7)</a:t>
                      </a: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Å</a:t>
                      </a:r>
                      <a:r>
                        <a:rPr lang="en-GB" sz="1200" baseline="30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N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u="sng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21" action="ppaction://hlinkfile"/>
                        </a:rPr>
                        <a:t>Needlelike</a:t>
                      </a: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GB" sz="1200" u="sng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22" action="ppaction://hlinkfile"/>
                        </a:rPr>
                        <a:t>yellow</a:t>
                      </a:r>
                      <a:endParaRPr lang="en-N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</a:t>
                      </a: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= </a:t>
                      </a:r>
                      <a:r>
                        <a:rPr lang="en-GB" sz="1200" u="sng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23" action="ppaction://hlinkfile"/>
                        </a:rPr>
                        <a:t>4</a:t>
                      </a:r>
                      <a:endParaRPr lang="en-N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u="sng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24" action="ppaction://hlinkfile"/>
                        </a:rPr>
                        <a:t>0.54</a:t>
                      </a: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× </a:t>
                      </a:r>
                      <a:r>
                        <a:rPr lang="en-GB" sz="1200" u="sng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25" action="ppaction://hlinkfile"/>
                        </a:rPr>
                        <a:t>0.54</a:t>
                      </a: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× </a:t>
                      </a:r>
                      <a:r>
                        <a:rPr lang="en-GB" sz="1200" u="sng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26" action="ppaction://hlinkfile"/>
                        </a:rPr>
                        <a:t>0.20</a:t>
                      </a: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mm</a:t>
                      </a:r>
                      <a:endParaRPr lang="en-N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(000) = </a:t>
                      </a:r>
                      <a:r>
                        <a:rPr lang="en-GB" sz="1200" u="sng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27" action="ppaction://hlinkfile"/>
                        </a:rPr>
                        <a:t>744</a:t>
                      </a:r>
                      <a:endParaRPr lang="en-N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NZ" sz="1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6391564" y="4025145"/>
          <a:ext cx="5680364" cy="2758952"/>
        </p:xfrm>
        <a:graphic>
          <a:graphicData uri="http://schemas.openxmlformats.org/drawingml/2006/table">
            <a:tbl>
              <a:tblPr firstRow="1" firstCol="1" bandRow="1"/>
              <a:tblGrid>
                <a:gridCol w="2840182"/>
                <a:gridCol w="2840182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u="sng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28" action="ppaction://hlinkfile"/>
                        </a:rPr>
                        <a:t>Rigaku RAXIS-RAPIDII </a:t>
                      </a:r>
                      <a:br>
                        <a:rPr lang="en-GB" sz="1200" u="sng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28" action="ppaction://hlinkfile"/>
                        </a:rPr>
                      </a:br>
                      <a:r>
                        <a:rPr lang="en-GB" sz="1200" u="sng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28" action="ppaction://hlinkfile"/>
                        </a:rPr>
                        <a:t>diffractometer</a:t>
                      </a:r>
                      <a:endParaRPr lang="en-N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u="sng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29" action="ppaction://hlinkfile"/>
                        </a:rPr>
                        <a:t>5891</a:t>
                      </a: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independent reflections</a:t>
                      </a:r>
                      <a:endParaRPr lang="en-N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Radiation source: </a:t>
                      </a:r>
                      <a:r>
                        <a:rPr lang="en-GB" sz="1200" u="sng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30" action="ppaction://hlinkfile"/>
                        </a:rPr>
                        <a:t>fine-focus sealed tube</a:t>
                      </a:r>
                      <a:endParaRPr lang="en-N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u="sng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31" action="ppaction://hlinkfile"/>
                        </a:rPr>
                        <a:t>5129</a:t>
                      </a: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reflections with </a:t>
                      </a:r>
                      <a:r>
                        <a:rPr lang="en-GB" sz="1200" i="1" u="sng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32" action="ppaction://hlinkfile"/>
                        </a:rPr>
                        <a:t>I</a:t>
                      </a:r>
                      <a:r>
                        <a:rPr lang="en-GB" sz="1200" u="sng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32" action="ppaction://hlinkfile"/>
                        </a:rPr>
                        <a:t> &gt; 2</a:t>
                      </a:r>
                      <a:r>
                        <a:rPr lang="en-GB" sz="1200" u="sng">
                          <a:solidFill>
                            <a:srgbClr val="000000"/>
                          </a:solidFill>
                          <a:effectLst/>
                          <a:latin typeface="Standard Symbols l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32" action="ppaction://hlinkfile"/>
                        </a:rPr>
                        <a:t>σ</a:t>
                      </a:r>
                      <a:r>
                        <a:rPr lang="en-GB" sz="1200" u="sng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32" action="ppaction://hlinkfile"/>
                        </a:rPr>
                        <a:t>(</a:t>
                      </a:r>
                      <a:r>
                        <a:rPr lang="en-GB" sz="1200" i="1" u="sng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32" action="ppaction://hlinkfile"/>
                        </a:rPr>
                        <a:t>I</a:t>
                      </a:r>
                      <a:r>
                        <a:rPr lang="en-GB" sz="1200" u="sng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32" action="ppaction://hlinkfile"/>
                        </a:rPr>
                        <a:t>)</a:t>
                      </a:r>
                      <a:endParaRPr lang="en-N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u="sng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33" action="ppaction://hlinkfile"/>
                        </a:rPr>
                        <a:t>graphite</a:t>
                      </a:r>
                      <a:endParaRPr lang="en-N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  <a:r>
                        <a:rPr lang="en-GB" sz="1200" baseline="-25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int</a:t>
                      </a: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= </a:t>
                      </a:r>
                      <a:r>
                        <a:rPr lang="en-GB" sz="1200" u="sng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34" action="ppaction://hlinkfile"/>
                        </a:rPr>
                        <a:t>0.020</a:t>
                      </a:r>
                      <a:endParaRPr lang="en-N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Detector resolution: </a:t>
                      </a:r>
                      <a:r>
                        <a:rPr lang="en-GB" sz="1200" u="sng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35" action="ppaction://hlinkfile"/>
                        </a:rPr>
                        <a:t>10.0</a:t>
                      </a: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pixels mm</a:t>
                      </a:r>
                      <a:r>
                        <a:rPr lang="en-GB" sz="1200" baseline="30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-1</a:t>
                      </a:r>
                      <a:endParaRPr lang="en-N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dirty="0" err="1">
                          <a:solidFill>
                            <a:srgbClr val="000000"/>
                          </a:solidFill>
                          <a:effectLst/>
                          <a:latin typeface="Standard Symbols l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θ</a:t>
                      </a:r>
                      <a:r>
                        <a:rPr lang="en-GB" sz="1200" baseline="-25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max</a:t>
                      </a: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= </a:t>
                      </a:r>
                      <a:r>
                        <a:rPr lang="en-GB" sz="1200" u="sng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36" action="ppaction://hlinkfile"/>
                        </a:rPr>
                        <a:t>32.0</a:t>
                      </a: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°, </a:t>
                      </a:r>
                      <a:r>
                        <a:rPr lang="en-GB" sz="1200" dirty="0" err="1">
                          <a:solidFill>
                            <a:srgbClr val="000000"/>
                          </a:solidFill>
                          <a:effectLst/>
                          <a:latin typeface="Standard Symbols l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θ</a:t>
                      </a:r>
                      <a:r>
                        <a:rPr lang="en-GB" sz="1200" baseline="-25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min</a:t>
                      </a: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= </a:t>
                      </a:r>
                      <a:r>
                        <a:rPr lang="en-GB" sz="1200" u="sng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37" action="ppaction://hlinkfile"/>
                        </a:rPr>
                        <a:t>3.1</a:t>
                      </a: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°</a:t>
                      </a:r>
                      <a:endParaRPr lang="en-N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u="sng">
                          <a:solidFill>
                            <a:srgbClr val="000000"/>
                          </a:solidFill>
                          <a:effectLst/>
                          <a:latin typeface="Standard Symbols l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38" action="ppaction://hlinkfile"/>
                        </a:rPr>
                        <a:t>ω</a:t>
                      </a:r>
                      <a:r>
                        <a:rPr lang="en-GB" sz="1200" u="sng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38" action="ppaction://hlinkfile"/>
                        </a:rPr>
                        <a:t> scans</a:t>
                      </a:r>
                      <a:endParaRPr lang="en-N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= </a:t>
                      </a:r>
                      <a:r>
                        <a:rPr lang="en-GB" sz="1200" u="sng" dirty="0">
                          <a:solidFill>
                            <a:srgbClr val="000000"/>
                          </a:solidFill>
                          <a:effectLst/>
                          <a:latin typeface="Standard Symbols l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39" action="ppaction://hlinkfile"/>
                        </a:rPr>
                        <a:t>−</a:t>
                      </a:r>
                      <a:r>
                        <a:rPr lang="en-GB" sz="1200" u="sng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39" action="ppaction://hlinkfile"/>
                        </a:rPr>
                        <a:t>18</a:t>
                      </a: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200" u="sng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40" action="ppaction://hlinkfile"/>
                        </a:rPr>
                        <a:t>18</a:t>
                      </a:r>
                      <a:endParaRPr lang="en-N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Absorption correction: </a:t>
                      </a:r>
                      <a:r>
                        <a:rPr lang="en-GB" sz="1200" u="sng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41" action="ppaction://hlinkfile"/>
                        </a:rPr>
                        <a:t>multi-scan</a:t>
                      </a: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br>
                        <a:rPr lang="en-GB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GB" sz="1200" u="sng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42" action="ppaction://hlinkfile"/>
                        </a:rPr>
                        <a:t>numerical</a:t>
                      </a:r>
                      <a:endParaRPr lang="en-N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</a:t>
                      </a: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= </a:t>
                      </a:r>
                      <a:r>
                        <a:rPr lang="en-GB" sz="1200" u="sng" dirty="0">
                          <a:solidFill>
                            <a:srgbClr val="000000"/>
                          </a:solidFill>
                          <a:effectLst/>
                          <a:latin typeface="Standard Symbols l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43" action="ppaction://hlinkfile"/>
                        </a:rPr>
                        <a:t>−</a:t>
                      </a:r>
                      <a:r>
                        <a:rPr lang="en-GB" sz="1200" u="sng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43" action="ppaction://hlinkfile"/>
                        </a:rPr>
                        <a:t>9</a:t>
                      </a:r>
                      <a:r>
                        <a:rPr lang="en-GB" sz="1200" u="sng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44" action="ppaction://hlinkfile"/>
                        </a:rPr>
                        <a:t>10</a:t>
                      </a:r>
                      <a:endParaRPr lang="en-N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lang="en-GB" sz="1200" baseline="-25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min</a:t>
                      </a: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= </a:t>
                      </a:r>
                      <a:r>
                        <a:rPr lang="en-GB" sz="1200" u="sng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45" action="ppaction://hlinkfile"/>
                        </a:rPr>
                        <a:t>0.949</a:t>
                      </a: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GB" sz="12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lang="en-GB" sz="1200" baseline="-25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max</a:t>
                      </a: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= </a:t>
                      </a:r>
                      <a:r>
                        <a:rPr lang="en-GB" sz="1200" u="sng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46" action="ppaction://hlinkfile"/>
                        </a:rPr>
                        <a:t>0.981</a:t>
                      </a:r>
                      <a:endParaRPr lang="en-N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</a:t>
                      </a: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= </a:t>
                      </a:r>
                      <a:r>
                        <a:rPr lang="en-GB" sz="1200" u="sng" dirty="0">
                          <a:solidFill>
                            <a:srgbClr val="000000"/>
                          </a:solidFill>
                          <a:effectLst/>
                          <a:latin typeface="Standard Symbols l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47" action="ppaction://hlinkfile"/>
                        </a:rPr>
                        <a:t>−</a:t>
                      </a:r>
                      <a:r>
                        <a:rPr lang="en-GB" sz="1200" u="sng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47" action="ppaction://hlinkfile"/>
                        </a:rPr>
                        <a:t>28</a:t>
                      </a:r>
                      <a:r>
                        <a:rPr lang="en-GB" sz="1200" u="sng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48" action="ppaction://hlinkfile"/>
                        </a:rPr>
                        <a:t>28</a:t>
                      </a:r>
                      <a:endParaRPr lang="en-N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u="sng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49" action="ppaction://hlinkfile"/>
                        </a:rPr>
                        <a:t>35628</a:t>
                      </a: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measured reflections</a:t>
                      </a:r>
                      <a:endParaRPr lang="en-N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NZ" sz="1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3" name="AutoShape 3"/>
          <p:cNvSpPr>
            <a:spLocks noChangeAspect="1" noChangeArrowheads="1"/>
          </p:cNvSpPr>
          <p:nvPr/>
        </p:nvSpPr>
        <p:spPr bwMode="auto">
          <a:xfrm>
            <a:off x="1623292" y="3412400"/>
            <a:ext cx="67792" cy="11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NZ"/>
          </a:p>
        </p:txBody>
      </p:sp>
      <p:sp>
        <p:nvSpPr>
          <p:cNvPr id="14" name="AutoShape 2"/>
          <p:cNvSpPr>
            <a:spLocks noChangeAspect="1" noChangeArrowheads="1"/>
          </p:cNvSpPr>
          <p:nvPr/>
        </p:nvSpPr>
        <p:spPr bwMode="auto">
          <a:xfrm>
            <a:off x="1623292" y="3412400"/>
            <a:ext cx="67792" cy="11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NZ"/>
          </a:p>
        </p:txBody>
      </p:sp>
      <p:sp>
        <p:nvSpPr>
          <p:cNvPr id="15" name="AutoShape 1"/>
          <p:cNvSpPr>
            <a:spLocks noChangeAspect="1" noChangeArrowheads="1"/>
          </p:cNvSpPr>
          <p:nvPr/>
        </p:nvSpPr>
        <p:spPr bwMode="auto">
          <a:xfrm>
            <a:off x="1623292" y="3412400"/>
            <a:ext cx="67792" cy="11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NZ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50" y="681037"/>
            <a:ext cx="5937250" cy="353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 descr="A structure of a molecule&#10;&#10;Description automatically generated"/>
          <p:cNvPicPr>
            <a:picLocks noChangeAspect="1"/>
          </p:cNvPicPr>
          <p:nvPr/>
        </p:nvPicPr>
        <p:blipFill>
          <a:blip r:embed="rId5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75" t="20082" r="20873" b="24025"/>
          <a:stretch>
            <a:fillRect/>
          </a:stretch>
        </p:blipFill>
        <p:spPr>
          <a:xfrm>
            <a:off x="616527" y="4225347"/>
            <a:ext cx="4425157" cy="243623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67563"/>
          </a:xfrm>
        </p:spPr>
        <p:txBody>
          <a:bodyPr>
            <a:normAutofit fontScale="90000"/>
          </a:bodyPr>
          <a:lstStyle/>
          <a:p>
            <a:pPr algn="ctr"/>
            <a:r>
              <a:rPr lang="en-NZ" dirty="0"/>
              <a:t>Bioactivities of the compounds</a:t>
            </a:r>
            <a:endParaRPr lang="en-NZ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736600" y="1253331"/>
            <a:ext cx="10515600" cy="4351338"/>
          </a:xfrm>
        </p:spPr>
        <p:txBody>
          <a:bodyPr>
            <a:normAutofit fontScale="85000" lnSpcReduction="10000"/>
          </a:bodyPr>
          <a:lstStyle/>
          <a:p>
            <a:pPr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NZ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Two coumarins, robustic acid and </a:t>
            </a:r>
            <a:r>
              <a:rPr lang="en-NZ" dirty="0" err="1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thonningine</a:t>
            </a:r>
            <a:r>
              <a:rPr lang="en-NZ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-C isolated from </a:t>
            </a:r>
            <a:r>
              <a:rPr lang="en-NZ" i="1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Millettia </a:t>
            </a:r>
            <a:r>
              <a:rPr lang="en-NZ" i="1" dirty="0" err="1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thonningii</a:t>
            </a:r>
            <a:r>
              <a:rPr lang="en-NZ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, show promising activity against the fungus Candida albicans with minimum fungicidal concentration of 1.0 and 0.5 mg/mL, respectively. Also, at a minimum inhibitory concentration of ~1 mg/mL, </a:t>
            </a:r>
            <a:r>
              <a:rPr lang="en-NZ" dirty="0" err="1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alpinumisoflavone</a:t>
            </a:r>
            <a:r>
              <a:rPr lang="en-NZ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and robustic acid were found to be cytotoxic to </a:t>
            </a:r>
            <a:r>
              <a:rPr lang="en-NZ" i="1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Staphylococcus</a:t>
            </a:r>
            <a:r>
              <a:rPr lang="en-NZ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en-NZ" i="1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aureus </a:t>
            </a:r>
            <a:r>
              <a:rPr lang="en-NZ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(</a:t>
            </a:r>
            <a:r>
              <a:rPr lang="en-NZ" i="1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ATCC 25923</a:t>
            </a:r>
            <a:r>
              <a:rPr lang="en-NZ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) showing a zone of inhibition (ZOI) of ~9 mm.</a:t>
            </a:r>
            <a:r>
              <a:rPr lang="en-NZ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endParaRPr lang="en-NZ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/>
              <a:t>Molecular modelling against the putative bio-molecular target (lanosterol 14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α-dimethylase, CYP51) REVEAL A PLAUSIBLE BINDING MODE for the active compounds</a:t>
            </a: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4365</Words>
  <Application>WPS Presentation</Application>
  <PresentationFormat>Widescreen</PresentationFormat>
  <Paragraphs>169</Paragraphs>
  <Slides>12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5" baseType="lpstr">
      <vt:lpstr>Arial</vt:lpstr>
      <vt:lpstr>SimSun</vt:lpstr>
      <vt:lpstr>Wingdings</vt:lpstr>
      <vt:lpstr>Calibri</vt:lpstr>
      <vt:lpstr>Times New Roman</vt:lpstr>
      <vt:lpstr>Standard Symbols l</vt:lpstr>
      <vt:lpstr>Segoe Print</vt:lpstr>
      <vt:lpstr>Aptos</vt:lpstr>
      <vt:lpstr>Verdana</vt:lpstr>
      <vt:lpstr>Aptos Display</vt:lpstr>
      <vt:lpstr>Microsoft YaHei</vt:lpstr>
      <vt:lpstr>Arial Unicode MS</vt:lpstr>
      <vt:lpstr>Office Theme</vt:lpstr>
      <vt:lpstr>Antifungal and antibacterial potential of isoflavones from Millettia thonningii</vt:lpstr>
      <vt:lpstr>Millettia thonningii</vt:lpstr>
      <vt:lpstr>Coumarin Antifungal Lead Compounds from Millettia thonningii and Their Predicted Mechanism of Action</vt:lpstr>
      <vt:lpstr>Crystal structure of robustic acid</vt:lpstr>
      <vt:lpstr>Crystal structure of acetyl-4-O-methylalpinumisoflavone</vt:lpstr>
      <vt:lpstr>Crystal structure of robustic acid</vt:lpstr>
      <vt:lpstr>Crystal structure of alpinumisoflavone-monohydrate</vt:lpstr>
      <vt:lpstr>Bioactivities of the compounds</vt:lpstr>
      <vt:lpstr>PowerPoint 演示文稿</vt:lpstr>
      <vt:lpstr>Binding mode of robustic acid and thonningine-C </vt:lpstr>
      <vt:lpstr>Binding mode of isoflavone (3) and (4) 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Daniel Moscoh Ayine-Tora</dc:creator>
  <cp:lastModifiedBy>WPS_1675351625</cp:lastModifiedBy>
  <cp:revision>6</cp:revision>
  <dcterms:created xsi:type="dcterms:W3CDTF">2024-11-15T14:18:00Z</dcterms:created>
  <dcterms:modified xsi:type="dcterms:W3CDTF">2024-11-16T19:16:42Z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8F4AA3B152CE4F7B8D98E6C385508EC4_13</vt:lpwstr>
  </property>
  <property fmtid="{D5CDD505-2E9C-101B-9397-08002B2CF9AE}" pid="3" name="KSOProductBuildVer">
    <vt:lpwstr>1033-12.2.0.18911</vt:lpwstr>
  </property>
</Properties>
</file>