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8" r:id="rId7"/>
    <p:sldId id="261" r:id="rId8"/>
    <p:sldId id="264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2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3DD1-2D4C-4293-9A81-E136B9635C7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DA1D-79C4-45DB-B543-9F9DD2933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3DD1-2D4C-4293-9A81-E136B9635C7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DA1D-79C4-45DB-B543-9F9DD2933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3DD1-2D4C-4293-9A81-E136B9635C7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DA1D-79C4-45DB-B543-9F9DD2933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3DD1-2D4C-4293-9A81-E136B9635C7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DA1D-79C4-45DB-B543-9F9DD2933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3DD1-2D4C-4293-9A81-E136B9635C7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DA1D-79C4-45DB-B543-9F9DD2933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3DD1-2D4C-4293-9A81-E136B9635C7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DA1D-79C4-45DB-B543-9F9DD2933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3DD1-2D4C-4293-9A81-E136B9635C7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DA1D-79C4-45DB-B543-9F9DD2933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3DD1-2D4C-4293-9A81-E136B9635C7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DA1D-79C4-45DB-B543-9F9DD2933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3DD1-2D4C-4293-9A81-E136B9635C7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DA1D-79C4-45DB-B543-9F9DD2933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3DD1-2D4C-4293-9A81-E136B9635C7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DA1D-79C4-45DB-B543-9F9DD2933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3DD1-2D4C-4293-9A81-E136B9635C7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DA1D-79C4-45DB-B543-9F9DD29339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123DD1-2D4C-4293-9A81-E136B9635C7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3CDA1D-79C4-45DB-B543-9F9DD293395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864" y="0"/>
            <a:ext cx="11277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Ghana presidency pledges to champion African Light Source project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695" y="1500505"/>
            <a:ext cx="5365969" cy="4351338"/>
          </a:xfrm>
        </p:spPr>
      </p:pic>
      <p:grpSp>
        <p:nvGrpSpPr>
          <p:cNvPr id="8" name="Group 7"/>
          <p:cNvGrpSpPr/>
          <p:nvPr/>
        </p:nvGrpSpPr>
        <p:grpSpPr>
          <a:xfrm>
            <a:off x="6227338" y="1567557"/>
            <a:ext cx="5376126" cy="5022950"/>
            <a:chOff x="6227338" y="1567557"/>
            <a:chExt cx="5376126" cy="5022950"/>
          </a:xfrm>
        </p:grpSpPr>
        <p:sp>
          <p:nvSpPr>
            <p:cNvPr id="6" name="TextBox 5"/>
            <p:cNvSpPr txBox="1"/>
            <p:nvPr/>
          </p:nvSpPr>
          <p:spPr>
            <a:xfrm>
              <a:off x="6237495" y="5113179"/>
              <a:ext cx="536596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Professor Samuel Kwame </a:t>
              </a:r>
              <a:r>
                <a:rPr lang="en-US" dirty="0" err="1"/>
                <a:t>Offei</a:t>
              </a:r>
              <a:r>
                <a:rPr lang="en-US" dirty="0"/>
                <a:t>, the Pro-Vice Chancellor, Academic and Students Affairs, University of Ghana, said the University was committed to promoting science and technology education to the highest level possible.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227338" y="1567557"/>
              <a:ext cx="5182347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President Akufo-Addo said, Ghana would continue to advocate for multilateral relationships between the world’s light sources and various AU member states, along with their universities, research institutions and commercial industries.</a:t>
              </a:r>
            </a:p>
            <a:p>
              <a:endParaRPr lang="en-US" dirty="0"/>
            </a:p>
            <a:p>
              <a:r>
                <a:rPr lang="en-US" dirty="0"/>
                <a:t>“Support bursaries for students in </a:t>
              </a:r>
              <a:r>
                <a:rPr lang="en-US" dirty="0" err="1"/>
                <a:t>synchrontron</a:t>
              </a:r>
              <a:r>
                <a:rPr lang="en-US" dirty="0"/>
                <a:t>-related science and technology, as well as visiting appointments for post-PhD scientists and engineers, both Ghanaian light sources and personnel from light sources to Ghana.”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6600"/>
              <a:t>THANKS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3560" y="0"/>
            <a:ext cx="6276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How Is This Manifesting?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889" y="1031817"/>
            <a:ext cx="1193017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From a sterile downtown office/secretariat to a campus-based community of scholars and activists at the University of Ghana campus</a:t>
            </a:r>
          </a:p>
          <a:p>
            <a:endParaRPr lang="en-US" dirty="0"/>
          </a:p>
          <a:p>
            <a:r>
              <a:rPr lang="en-US" dirty="0"/>
              <a:t>	The presidency had originally promised an office for a secretariat downtown.  Upon further reflection we 	decided it was best to host the office/secretariat on the campus of the University of Ghana,  the site of 	training, research, 	policy analysis, student and faculty advocacy and activism.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r>
              <a:rPr lang="en-US" dirty="0"/>
              <a:t> 	Said secretariat would survive changes in personnel and political party that might result at any 	moment with any given president, cabinet, or election. 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High-level visits to light sources around the world</a:t>
            </a:r>
          </a:p>
          <a:p>
            <a:endParaRPr lang="en-US" b="1" dirty="0"/>
          </a:p>
          <a:p>
            <a:r>
              <a:rPr lang="en-US" b="1" dirty="0"/>
              <a:t>	</a:t>
            </a:r>
            <a:r>
              <a:rPr lang="en-US" dirty="0"/>
              <a:t>The chair of the parliamentary science committee is planning a multi-national (ECOWAS) delegation to X-	Tech Lab in Benin.</a:t>
            </a:r>
          </a:p>
          <a:p>
            <a:endParaRPr lang="en-US" b="1" dirty="0"/>
          </a:p>
          <a:p>
            <a:r>
              <a:rPr lang="en-US" dirty="0"/>
              <a:t>	A visit to NSLS-II (USA) remains on his radar screen.  Visits to Diamond, SOLEIL, ESRF, et al, also possible.</a:t>
            </a:r>
          </a:p>
          <a:p>
            <a:endParaRPr lang="en-US" dirty="0"/>
          </a:p>
          <a:p>
            <a:r>
              <a:rPr lang="en-US" dirty="0"/>
              <a:t>	Chair of the Ghana Council for Scientific &amp; Industrial Research (CSIR) visited CHESS at Cornell University.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18255"/>
            <a:ext cx="110871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African Light Source Faculty/Student Interest Group at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UGh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3818"/>
            <a:ext cx="7013863" cy="5514182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College of Basic and Applied Sciences</a:t>
            </a:r>
          </a:p>
          <a:p>
            <a:pPr lvl="1"/>
            <a:r>
              <a:rPr lang="en-US" dirty="0"/>
              <a:t>Physical and Mathematical Sciences</a:t>
            </a:r>
          </a:p>
          <a:p>
            <a:pPr lvl="1"/>
            <a:r>
              <a:rPr lang="en-US" dirty="0"/>
              <a:t>Biological Sciences</a:t>
            </a:r>
          </a:p>
          <a:p>
            <a:pPr lvl="1"/>
            <a:r>
              <a:rPr lang="en-US" dirty="0"/>
              <a:t>Agriculture</a:t>
            </a:r>
          </a:p>
          <a:p>
            <a:pPr lvl="1"/>
            <a:r>
              <a:rPr lang="en-US" dirty="0"/>
              <a:t>Engineering Sciences</a:t>
            </a:r>
          </a:p>
          <a:p>
            <a:pPr lvl="1"/>
            <a:r>
              <a:rPr lang="en-US" dirty="0"/>
              <a:t>Veterinary Medicine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College of Education</a:t>
            </a:r>
          </a:p>
          <a:p>
            <a:pPr lvl="1"/>
            <a:r>
              <a:rPr lang="en-US" dirty="0"/>
              <a:t>Continuing and Distance Education</a:t>
            </a:r>
          </a:p>
          <a:p>
            <a:pPr marL="457200" lvl="1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College of Health Sciences</a:t>
            </a:r>
          </a:p>
          <a:p>
            <a:pPr lvl="1"/>
            <a:r>
              <a:rPr lang="en-US" dirty="0"/>
              <a:t>Medical, Dental, Pharmacy, Nursing, Biomedical Sciences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College of Humanities</a:t>
            </a:r>
          </a:p>
          <a:p>
            <a:pPr lvl="1"/>
            <a:r>
              <a:rPr lang="en-US" dirty="0"/>
              <a:t>Business, Law, Social Sciences, Arts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0283" y="1219826"/>
            <a:ext cx="577171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A total university group that covers not only the S&amp;T training  and research, but the policy, political, social, and economic aspects of multi-national big science in Africa as well.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Specific Objectives of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UGh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African Light Source Interest Group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489" y="1535552"/>
            <a:ext cx="11763022" cy="49781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Build a </a:t>
            </a:r>
            <a:r>
              <a:rPr lang="en-US" b="1" dirty="0"/>
              <a:t>Community of Scholars </a:t>
            </a:r>
            <a:r>
              <a:rPr lang="en-US" dirty="0"/>
              <a:t>across disciplines, problems/applications, departments, schools, colleges, and even institutions in Ghana, Africa, and beyond</a:t>
            </a:r>
          </a:p>
          <a:p>
            <a:endParaRPr lang="en-US" dirty="0"/>
          </a:p>
          <a:p>
            <a:r>
              <a:rPr lang="en-US" dirty="0"/>
              <a:t>Develop training resources for students and young faculty</a:t>
            </a:r>
          </a:p>
          <a:p>
            <a:endParaRPr lang="en-US" dirty="0"/>
          </a:p>
          <a:p>
            <a:r>
              <a:rPr lang="en-US" dirty="0"/>
              <a:t>Be a </a:t>
            </a:r>
            <a:r>
              <a:rPr lang="en-US" i="1" dirty="0"/>
              <a:t>bona fide </a:t>
            </a:r>
            <a:r>
              <a:rPr lang="en-US" dirty="0"/>
              <a:t>think-tank for conceptual and technical design development as well as on policy advisory and advocacy functions</a:t>
            </a:r>
          </a:p>
          <a:p>
            <a:endParaRPr lang="en-US" dirty="0"/>
          </a:p>
          <a:p>
            <a:r>
              <a:rPr lang="en-US" dirty="0"/>
              <a:t>Be science diplomacy actors in ECOWAS and rest of Africa, Commonwealth, CARICOM, Latin America, US and Canada, Europe, Middle East and Asia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Specific Activities of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UGh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African Light Source Interest Group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489" y="1343818"/>
            <a:ext cx="11763022" cy="54069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Build our local infrastructure for training in synchrotron techniques across disciplines, labs and courses</a:t>
            </a:r>
          </a:p>
          <a:p>
            <a:endParaRPr lang="en-US" dirty="0"/>
          </a:p>
          <a:p>
            <a:r>
              <a:rPr lang="en-US" dirty="0"/>
              <a:t>Invite experts in for both in-person, on-campus colloquia and </a:t>
            </a:r>
            <a:r>
              <a:rPr lang="en-US" dirty="0" err="1"/>
              <a:t>zoominars</a:t>
            </a:r>
            <a:endParaRPr lang="en-US" dirty="0"/>
          </a:p>
          <a:p>
            <a:endParaRPr lang="en-US" dirty="0"/>
          </a:p>
          <a:p>
            <a:r>
              <a:rPr lang="en-US" dirty="0"/>
              <a:t>Engage with NGOs in the various disciplines, national, Pan African and global</a:t>
            </a:r>
          </a:p>
          <a:p>
            <a:endParaRPr lang="en-US" dirty="0"/>
          </a:p>
          <a:p>
            <a:r>
              <a:rPr lang="en-US" dirty="0"/>
              <a:t>Resource bursaries and whole academic programs specifically in synchrotron sciences, and same for faculty research grants</a:t>
            </a:r>
          </a:p>
          <a:p>
            <a:endParaRPr lang="en-US" dirty="0"/>
          </a:p>
          <a:p>
            <a:r>
              <a:rPr lang="en-US" dirty="0"/>
              <a:t>Make periodic briefings of parliamentarians and IGO representatives</a:t>
            </a:r>
          </a:p>
          <a:p>
            <a:endParaRPr lang="en-US" dirty="0"/>
          </a:p>
          <a:p>
            <a:r>
              <a:rPr lang="en-US" dirty="0"/>
              <a:t>Develop international partnerships, e.g., with University of West Indies, Cornell University, Pan African University, and others, incl, UCC and KNUST in Ghana.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visit by Parliametarians</a:t>
            </a:r>
          </a:p>
        </p:txBody>
      </p:sp>
      <p:pic>
        <p:nvPicPr>
          <p:cNvPr id="4" name="Content Placeholder 3" descr="DSC_051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100" y="1825625"/>
            <a:ext cx="652716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Fate of Political Advocacy for AfLS in Ghana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30929"/>
            <a:ext cx="12191999" cy="560881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Ghana presidency and parliamentary elections are in December</a:t>
            </a:r>
          </a:p>
          <a:p>
            <a:endParaRPr lang="en-US" dirty="0"/>
          </a:p>
          <a:p>
            <a:r>
              <a:rPr lang="en-US" dirty="0"/>
              <a:t>HE President Akufo-Addo is term-limited.  Vice President Bawumia is the NPP candidate.  He has been invited to AfLS before, has a speech in his files on the subject.  He is a Ph.D. economist and has a book on </a:t>
            </a:r>
            <a:r>
              <a:rPr lang="en-US" i="1" dirty="0"/>
              <a:t>Key Determinants of National Development</a:t>
            </a:r>
          </a:p>
          <a:p>
            <a:endParaRPr lang="en-US" dirty="0"/>
          </a:p>
          <a:p>
            <a:r>
              <a:rPr lang="en-US" dirty="0"/>
              <a:t>A leading science advocate for the opposition party recently spoke at a monthly AfLS / AfPS </a:t>
            </a:r>
            <a:r>
              <a:rPr lang="en-US" dirty="0" err="1"/>
              <a:t>zoominar</a:t>
            </a:r>
            <a:r>
              <a:rPr lang="en-US" dirty="0"/>
              <a:t>.  </a:t>
            </a:r>
          </a:p>
          <a:p>
            <a:endParaRPr lang="en-US" dirty="0"/>
          </a:p>
          <a:p>
            <a:r>
              <a:rPr lang="en-US" dirty="0"/>
              <a:t>The two leading parties might disagree on ordering of priorities, but expect both to be advocates for AfLS to some degree.  Expect the commitment of the </a:t>
            </a:r>
            <a:r>
              <a:rPr lang="en-US" dirty="0" err="1"/>
              <a:t>UGh</a:t>
            </a:r>
            <a:r>
              <a:rPr lang="en-US" dirty="0"/>
              <a:t> to be steadfast no matter what. 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ESS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100" y="1825625"/>
            <a:ext cx="652716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ESS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9365" y="2286635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723</Words>
  <Application>Microsoft Office PowerPoint</Application>
  <PresentationFormat>Widescreen</PresentationFormat>
  <Paragraphs>73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Ghana presidency pledges to champion African Light Source project </vt:lpstr>
      <vt:lpstr>PowerPoint Presentation</vt:lpstr>
      <vt:lpstr>African Light Source Faculty/Student Interest Group at UGh</vt:lpstr>
      <vt:lpstr>Specific Objectives of UGh African Light Source Interest Group </vt:lpstr>
      <vt:lpstr>Specific Activities of UGh African Light Source Interest Group </vt:lpstr>
      <vt:lpstr>A visit by Parliametarians</vt:lpstr>
      <vt:lpstr>Fate of Political Advocacy for AfLS in Ghana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Lawrence Norris</dc:creator>
  <cp:lastModifiedBy>Connell, Simon</cp:lastModifiedBy>
  <cp:revision>10</cp:revision>
  <dcterms:created xsi:type="dcterms:W3CDTF">2024-11-18T17:19:00Z</dcterms:created>
  <dcterms:modified xsi:type="dcterms:W3CDTF">2024-11-19T12:01:19Z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F921E5A683D64CB683BD38D574026C68_13</vt:lpwstr>
  </property>
  <property fmtid="{D5CDD505-2E9C-101B-9397-08002B2CF9AE}" pid="3" name="KSOProductBuildVer">
    <vt:lpwstr>1033-12.2.0.18911</vt:lpwstr>
  </property>
  <property fmtid="{D5CDD505-2E9C-101B-9397-08002B2CF9AE}" pid="4" name="MSIP_Label_b0d31be4-bb77-46d3-b866-62153466896a_Enabled">
    <vt:lpwstr>true</vt:lpwstr>
  </property>
  <property fmtid="{D5CDD505-2E9C-101B-9397-08002B2CF9AE}" pid="5" name="MSIP_Label_b0d31be4-bb77-46d3-b866-62153466896a_SetDate">
    <vt:lpwstr>2024-11-19T12:01:19Z</vt:lpwstr>
  </property>
  <property fmtid="{D5CDD505-2E9C-101B-9397-08002B2CF9AE}" pid="6" name="MSIP_Label_b0d31be4-bb77-46d3-b866-62153466896a_Method">
    <vt:lpwstr>Standard</vt:lpwstr>
  </property>
  <property fmtid="{D5CDD505-2E9C-101B-9397-08002B2CF9AE}" pid="7" name="MSIP_Label_b0d31be4-bb77-46d3-b866-62153466896a_Name">
    <vt:lpwstr>Public</vt:lpwstr>
  </property>
  <property fmtid="{D5CDD505-2E9C-101B-9397-08002B2CF9AE}" pid="8" name="MSIP_Label_b0d31be4-bb77-46d3-b866-62153466896a_SiteId">
    <vt:lpwstr>fa785acd-36ef-41bc-8a94-89841327e045</vt:lpwstr>
  </property>
  <property fmtid="{D5CDD505-2E9C-101B-9397-08002B2CF9AE}" pid="9" name="MSIP_Label_b0d31be4-bb77-46d3-b866-62153466896a_ActionId">
    <vt:lpwstr>b9c0c743-e418-426c-bc80-7643f9f976ed</vt:lpwstr>
  </property>
  <property fmtid="{D5CDD505-2E9C-101B-9397-08002B2CF9AE}" pid="10" name="MSIP_Label_b0d31be4-bb77-46d3-b866-62153466896a_ContentBits">
    <vt:lpwstr>0</vt:lpwstr>
  </property>
</Properties>
</file>