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3" r:id="rId1"/>
  </p:sldMasterIdLst>
  <p:notesMasterIdLst>
    <p:notesMasterId r:id="rId30"/>
  </p:notesMasterIdLst>
  <p:sldIdLst>
    <p:sldId id="391" r:id="rId2"/>
    <p:sldId id="792" r:id="rId3"/>
    <p:sldId id="369" r:id="rId4"/>
    <p:sldId id="1280" r:id="rId5"/>
    <p:sldId id="1275" r:id="rId6"/>
    <p:sldId id="345" r:id="rId7"/>
    <p:sldId id="346" r:id="rId8"/>
    <p:sldId id="482" r:id="rId9"/>
    <p:sldId id="368" r:id="rId10"/>
    <p:sldId id="487" r:id="rId11"/>
    <p:sldId id="273" r:id="rId12"/>
    <p:sldId id="256" r:id="rId13"/>
    <p:sldId id="1308" r:id="rId14"/>
    <p:sldId id="372" r:id="rId15"/>
    <p:sldId id="370" r:id="rId16"/>
    <p:sldId id="364" r:id="rId17"/>
    <p:sldId id="453" r:id="rId18"/>
    <p:sldId id="513" r:id="rId19"/>
    <p:sldId id="1313" r:id="rId20"/>
    <p:sldId id="360" r:id="rId21"/>
    <p:sldId id="463" r:id="rId22"/>
    <p:sldId id="305" r:id="rId23"/>
    <p:sldId id="1301" r:id="rId24"/>
    <p:sldId id="1302" r:id="rId25"/>
    <p:sldId id="1303" r:id="rId26"/>
    <p:sldId id="371" r:id="rId27"/>
    <p:sldId id="1314" r:id="rId28"/>
    <p:sldId id="13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AD"/>
    <a:srgbClr val="FFD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11940-E1E5-4F5B-A26A-DF2C8DC389D2}" v="1" dt="2024-11-19T20:01:05.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56" autoAdjust="0"/>
    <p:restoredTop sz="90073" autoAdjust="0"/>
  </p:normalViewPr>
  <p:slideViewPr>
    <p:cSldViewPr snapToGrid="0">
      <p:cViewPr varScale="1">
        <p:scale>
          <a:sx n="100" d="100"/>
          <a:sy n="100" d="100"/>
        </p:scale>
        <p:origin x="204"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A41AB-B535-4CE8-A0B4-E35463461213}" type="datetimeFigureOut">
              <a:rPr lang="en-CA" smtClean="0"/>
              <a:t>2024-11-19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C02CA-354E-42E8-B90E-BDC99EA9B219}" type="slidenum">
              <a:rPr lang="en-CA" smtClean="0"/>
              <a:t>‹#›</a:t>
            </a:fld>
            <a:endParaRPr lang="en-CA"/>
          </a:p>
        </p:txBody>
      </p:sp>
    </p:spTree>
    <p:extLst>
      <p:ext uri="{BB962C8B-B14F-4D97-AF65-F5344CB8AC3E}">
        <p14:creationId xmlns:p14="http://schemas.microsoft.com/office/powerpoint/2010/main" val="413919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Synchrotron CT also produces much better image contrast than regular CT, allowing us to see light materials like the electrolyte in the cell. The electrolyte in Li-ion batteries consists of an organic solvent and a Li salt (like LiPF6). We’ve been able to show that if you start with an excess of electrolyte, the electrolyte disappears as you cycle the cell. If you cycle it more aggressively, more electrolyte disappears.</a:t>
            </a:r>
          </a:p>
        </p:txBody>
      </p:sp>
      <p:sp>
        <p:nvSpPr>
          <p:cNvPr id="4" name="Slide Number Placeholder 3"/>
          <p:cNvSpPr>
            <a:spLocks noGrp="1"/>
          </p:cNvSpPr>
          <p:nvPr>
            <p:ph type="sldNum" sz="quarter" idx="5"/>
          </p:nvPr>
        </p:nvSpPr>
        <p:spPr/>
        <p:txBody>
          <a:bodyPr/>
          <a:lstStyle/>
          <a:p>
            <a:fld id="{4F8C02CA-354E-42E8-B90E-BDC99EA9B219}" type="slidenum">
              <a:rPr lang="en-CA" smtClean="0"/>
              <a:t>25</a:t>
            </a:fld>
            <a:endParaRPr lang="en-CA"/>
          </a:p>
        </p:txBody>
      </p:sp>
    </p:spTree>
    <p:extLst>
      <p:ext uri="{BB962C8B-B14F-4D97-AF65-F5344CB8AC3E}">
        <p14:creationId xmlns:p14="http://schemas.microsoft.com/office/powerpoint/2010/main" val="248584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8C02CA-354E-42E8-B90E-BDC99EA9B219}" type="slidenum">
              <a:rPr lang="en-CA" smtClean="0"/>
              <a:t>2</a:t>
            </a:fld>
            <a:endParaRPr lang="en-CA"/>
          </a:p>
        </p:txBody>
      </p:sp>
    </p:spTree>
    <p:extLst>
      <p:ext uri="{BB962C8B-B14F-4D97-AF65-F5344CB8AC3E}">
        <p14:creationId xmlns:p14="http://schemas.microsoft.com/office/powerpoint/2010/main" val="153945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8C02CA-354E-42E8-B90E-BDC99EA9B219}" type="slidenum">
              <a:rPr lang="en-CA" smtClean="0"/>
              <a:t>3</a:t>
            </a:fld>
            <a:endParaRPr lang="en-CA"/>
          </a:p>
        </p:txBody>
      </p:sp>
    </p:spTree>
    <p:extLst>
      <p:ext uri="{BB962C8B-B14F-4D97-AF65-F5344CB8AC3E}">
        <p14:creationId xmlns:p14="http://schemas.microsoft.com/office/powerpoint/2010/main" val="293026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The Industrial Science group is much more than a cost recovery</a:t>
            </a:r>
            <a:r>
              <a:rPr lang="en-CA" sz="1200" baseline="0" dirty="0"/>
              <a:t> arm of the CLS. </a:t>
            </a:r>
          </a:p>
          <a:p>
            <a:r>
              <a:rPr lang="en-CA" sz="1200" baseline="0" dirty="0"/>
              <a:t>We provide a more straight-forward access route to get synchrotron results without being a synchrotron scientist. </a:t>
            </a:r>
          </a:p>
          <a:p>
            <a:r>
              <a:rPr lang="en-CA" sz="1200" baseline="0" dirty="0"/>
              <a:t>In addition to proprietary work </a:t>
            </a:r>
          </a:p>
          <a:p>
            <a:r>
              <a:rPr lang="en-CA" sz="1200" baseline="0" dirty="0"/>
              <a:t>Analysis </a:t>
            </a:r>
          </a:p>
          <a:p>
            <a:r>
              <a:rPr lang="en-CA" sz="1200" baseline="0" dirty="0"/>
              <a:t>Industry supported academics that provide a guaranteed rapid access mechanism </a:t>
            </a:r>
          </a:p>
          <a:p>
            <a:r>
              <a:rPr lang="en-CA" sz="1200" baseline="0" dirty="0"/>
              <a:t>Users/Clients on a tight timeline</a:t>
            </a:r>
          </a:p>
          <a:p>
            <a:endParaRPr lang="en-CA" sz="1200" dirty="0"/>
          </a:p>
        </p:txBody>
      </p:sp>
      <p:sp>
        <p:nvSpPr>
          <p:cNvPr id="4" name="Slide Number Placeholder 3"/>
          <p:cNvSpPr>
            <a:spLocks noGrp="1"/>
          </p:cNvSpPr>
          <p:nvPr>
            <p:ph type="sldNum" sz="quarter" idx="10"/>
          </p:nvPr>
        </p:nvSpPr>
        <p:spPr/>
        <p:txBody>
          <a:bodyPr/>
          <a:lstStyle/>
          <a:p>
            <a:fld id="{5F64E760-0CC9-44B5-9C24-266DF59B145A}" type="slidenum">
              <a:rPr lang="en-CA" smtClean="0"/>
              <a:t>6</a:t>
            </a:fld>
            <a:endParaRPr lang="en-CA"/>
          </a:p>
        </p:txBody>
      </p:sp>
    </p:spTree>
    <p:extLst>
      <p:ext uri="{BB962C8B-B14F-4D97-AF65-F5344CB8AC3E}">
        <p14:creationId xmlns:p14="http://schemas.microsoft.com/office/powerpoint/2010/main" val="105537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Trained</a:t>
            </a:r>
            <a:r>
              <a:rPr lang="en-CA" sz="1200" baseline="0" dirty="0"/>
              <a:t> Clients graduate towards Users</a:t>
            </a:r>
          </a:p>
          <a:p>
            <a:r>
              <a:rPr lang="en-CA" sz="1200" baseline="0" dirty="0"/>
              <a:t>Established techniques become SOP</a:t>
            </a:r>
            <a:endParaRPr lang="en-CA" sz="1200" dirty="0"/>
          </a:p>
        </p:txBody>
      </p:sp>
      <p:sp>
        <p:nvSpPr>
          <p:cNvPr id="4" name="Slide Number Placeholder 3"/>
          <p:cNvSpPr>
            <a:spLocks noGrp="1"/>
          </p:cNvSpPr>
          <p:nvPr>
            <p:ph type="sldNum" sz="quarter" idx="10"/>
          </p:nvPr>
        </p:nvSpPr>
        <p:spPr/>
        <p:txBody>
          <a:bodyPr/>
          <a:lstStyle/>
          <a:p>
            <a:fld id="{5F64E760-0CC9-44B5-9C24-266DF59B145A}" type="slidenum">
              <a:rPr lang="en-CA" smtClean="0"/>
              <a:t>7</a:t>
            </a:fld>
            <a:endParaRPr lang="en-CA"/>
          </a:p>
        </p:txBody>
      </p:sp>
    </p:spTree>
    <p:extLst>
      <p:ext uri="{BB962C8B-B14F-4D97-AF65-F5344CB8AC3E}">
        <p14:creationId xmlns:p14="http://schemas.microsoft.com/office/powerpoint/2010/main" val="268369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Contrast equitable benefit with GUP which is</a:t>
            </a:r>
            <a:r>
              <a:rPr lang="en-CA" sz="1200" baseline="0" dirty="0"/>
              <a:t> focused primarily on Scientific Merit (not even on the list for Industrial Science)</a:t>
            </a:r>
            <a:endParaRPr lang="en-CA" sz="1200" dirty="0"/>
          </a:p>
          <a:p>
            <a:r>
              <a:rPr lang="en-CA" sz="1200" dirty="0"/>
              <a:t>Discounts on beamtime</a:t>
            </a:r>
            <a:r>
              <a:rPr lang="en-CA" sz="1200" baseline="0" dirty="0"/>
              <a:t> are available based on the number and type of equitable benefit criteria that a client meets</a:t>
            </a:r>
            <a:endParaRPr lang="en-CA" sz="1200" dirty="0"/>
          </a:p>
        </p:txBody>
      </p:sp>
      <p:sp>
        <p:nvSpPr>
          <p:cNvPr id="4" name="Slide Number Placeholder 3"/>
          <p:cNvSpPr>
            <a:spLocks noGrp="1"/>
          </p:cNvSpPr>
          <p:nvPr>
            <p:ph type="sldNum" sz="quarter" idx="10"/>
          </p:nvPr>
        </p:nvSpPr>
        <p:spPr/>
        <p:txBody>
          <a:bodyPr/>
          <a:lstStyle/>
          <a:p>
            <a:fld id="{5F64E760-0CC9-44B5-9C24-266DF59B145A}" type="slidenum">
              <a:rPr lang="en-CA" smtClean="0"/>
              <a:t>16</a:t>
            </a:fld>
            <a:endParaRPr lang="en-CA"/>
          </a:p>
        </p:txBody>
      </p:sp>
    </p:spTree>
    <p:extLst>
      <p:ext uri="{BB962C8B-B14F-4D97-AF65-F5344CB8AC3E}">
        <p14:creationId xmlns:p14="http://schemas.microsoft.com/office/powerpoint/2010/main" val="3948057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z="1000">
              <a:latin typeface="Tahoma" panose="020B0604030504040204" pitchFamily="34" charset="0"/>
              <a:cs typeface="Tahoma" panose="020B0604030504040204" pitchFamily="34" charset="0"/>
            </a:endParaRPr>
          </a:p>
        </p:txBody>
      </p:sp>
      <p:sp>
        <p:nvSpPr>
          <p:cNvPr id="5427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70007" indent="-296033" eaLnBrk="0" hangingPunct="0">
              <a:spcBef>
                <a:spcPct val="30000"/>
              </a:spcBef>
              <a:defRPr sz="1200">
                <a:solidFill>
                  <a:schemeClr val="tx1"/>
                </a:solidFill>
                <a:latin typeface="Calibri" panose="020F0502020204030204" pitchFamily="34" charset="0"/>
              </a:defRPr>
            </a:lvl2pPr>
            <a:lvl3pPr marL="1185747" indent="-236179" eaLnBrk="0" hangingPunct="0">
              <a:spcBef>
                <a:spcPct val="30000"/>
              </a:spcBef>
              <a:defRPr sz="1200">
                <a:solidFill>
                  <a:schemeClr val="tx1"/>
                </a:solidFill>
                <a:latin typeface="Calibri" panose="020F0502020204030204" pitchFamily="34" charset="0"/>
              </a:defRPr>
            </a:lvl3pPr>
            <a:lvl4pPr marL="1661340" indent="-236179" eaLnBrk="0" hangingPunct="0">
              <a:spcBef>
                <a:spcPct val="30000"/>
              </a:spcBef>
              <a:defRPr sz="1200">
                <a:solidFill>
                  <a:schemeClr val="tx1"/>
                </a:solidFill>
                <a:latin typeface="Calibri" panose="020F0502020204030204" pitchFamily="34" charset="0"/>
              </a:defRPr>
            </a:lvl4pPr>
            <a:lvl5pPr marL="2135315" indent="-236179" eaLnBrk="0" hangingPunct="0">
              <a:spcBef>
                <a:spcPct val="30000"/>
              </a:spcBef>
              <a:defRPr sz="1200">
                <a:solidFill>
                  <a:schemeClr val="tx1"/>
                </a:solidFill>
                <a:latin typeface="Calibri" panose="020F0502020204030204" pitchFamily="34" charset="0"/>
              </a:defRPr>
            </a:lvl5pPr>
            <a:lvl6pPr marL="2601201" indent="-236179" eaLnBrk="0" fontAlgn="base" hangingPunct="0">
              <a:spcBef>
                <a:spcPct val="30000"/>
              </a:spcBef>
              <a:spcAft>
                <a:spcPct val="0"/>
              </a:spcAft>
              <a:defRPr sz="1200">
                <a:solidFill>
                  <a:schemeClr val="tx1"/>
                </a:solidFill>
                <a:latin typeface="Calibri" panose="020F0502020204030204" pitchFamily="34" charset="0"/>
              </a:defRPr>
            </a:lvl6pPr>
            <a:lvl7pPr marL="3067088" indent="-236179" eaLnBrk="0" fontAlgn="base" hangingPunct="0">
              <a:spcBef>
                <a:spcPct val="30000"/>
              </a:spcBef>
              <a:spcAft>
                <a:spcPct val="0"/>
              </a:spcAft>
              <a:defRPr sz="1200">
                <a:solidFill>
                  <a:schemeClr val="tx1"/>
                </a:solidFill>
                <a:latin typeface="Calibri" panose="020F0502020204030204" pitchFamily="34" charset="0"/>
              </a:defRPr>
            </a:lvl7pPr>
            <a:lvl8pPr marL="3532975" indent="-236179" eaLnBrk="0" fontAlgn="base" hangingPunct="0">
              <a:spcBef>
                <a:spcPct val="30000"/>
              </a:spcBef>
              <a:spcAft>
                <a:spcPct val="0"/>
              </a:spcAft>
              <a:defRPr sz="1200">
                <a:solidFill>
                  <a:schemeClr val="tx1"/>
                </a:solidFill>
                <a:latin typeface="Calibri" panose="020F0502020204030204" pitchFamily="34" charset="0"/>
              </a:defRPr>
            </a:lvl8pPr>
            <a:lvl9pPr marL="3998862" indent="-236179"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927F35B-B9EF-4F99-AC8B-F591CE26B63C}" type="slidenum">
              <a:rPr lang="en-CA" altLang="en-US">
                <a:solidFill>
                  <a:prstClr val="black"/>
                </a:solidFill>
                <a:latin typeface="Arial" panose="020B0604020202020204" pitchFamily="34" charset="0"/>
              </a:rPr>
              <a:pPr eaLnBrk="1" hangingPunct="1">
                <a:spcBef>
                  <a:spcPct val="0"/>
                </a:spcBef>
              </a:pPr>
              <a:t>21</a:t>
            </a:fld>
            <a:endParaRPr lang="en-CA"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943389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General slide to show that we can use hard x-ray techniques (CT and XRD) to do in-situ/operando experiments with commercial form-factor batteries without any disassembly or modification of the cell. These aluminum “pouch cells” are used in most EVs (also cell phones, laptops, etc.), so they can be taken directly from used battery packs and studied on the beamline.</a:t>
            </a:r>
          </a:p>
        </p:txBody>
      </p:sp>
      <p:sp>
        <p:nvSpPr>
          <p:cNvPr id="4" name="Slide Number Placeholder 3"/>
          <p:cNvSpPr>
            <a:spLocks noGrp="1"/>
          </p:cNvSpPr>
          <p:nvPr>
            <p:ph type="sldNum" sz="quarter" idx="5"/>
          </p:nvPr>
        </p:nvSpPr>
        <p:spPr/>
        <p:txBody>
          <a:bodyPr/>
          <a:lstStyle/>
          <a:p>
            <a:fld id="{4F8C02CA-354E-42E8-B90E-BDC99EA9B219}" type="slidenum">
              <a:rPr lang="en-CA" smtClean="0"/>
              <a:t>23</a:t>
            </a:fld>
            <a:endParaRPr lang="en-CA"/>
          </a:p>
        </p:txBody>
      </p:sp>
    </p:spTree>
    <p:extLst>
      <p:ext uri="{BB962C8B-B14F-4D97-AF65-F5344CB8AC3E}">
        <p14:creationId xmlns:p14="http://schemas.microsoft.com/office/powerpoint/2010/main" val="1075791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can image the cell at different magnifications to see how the cell degrades and how those effects propagate at different scales. You need a synchrotron to get the very high-resolution images in a large cell without cutting it up (normally lab-based scanners can only work with very small samples to get high resolution). We can get all this data at different spatial scales without ever dismantling or modifying the cell.</a:t>
            </a:r>
          </a:p>
        </p:txBody>
      </p:sp>
      <p:sp>
        <p:nvSpPr>
          <p:cNvPr id="4" name="Slide Number Placeholder 3"/>
          <p:cNvSpPr>
            <a:spLocks noGrp="1"/>
          </p:cNvSpPr>
          <p:nvPr>
            <p:ph type="sldNum" sz="quarter" idx="5"/>
          </p:nvPr>
        </p:nvSpPr>
        <p:spPr/>
        <p:txBody>
          <a:bodyPr/>
          <a:lstStyle/>
          <a:p>
            <a:fld id="{4F8C02CA-354E-42E8-B90E-BDC99EA9B219}" type="slidenum">
              <a:rPr lang="en-CA" smtClean="0"/>
              <a:t>24</a:t>
            </a:fld>
            <a:endParaRPr lang="en-CA"/>
          </a:p>
        </p:txBody>
      </p:sp>
    </p:spTree>
    <p:extLst>
      <p:ext uri="{BB962C8B-B14F-4D97-AF65-F5344CB8AC3E}">
        <p14:creationId xmlns:p14="http://schemas.microsoft.com/office/powerpoint/2010/main" val="103140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9642AF-C7E1-484B-8961-0F00128FC46D}"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337281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642AF-C7E1-484B-8961-0F00128FC46D}"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113759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642AF-C7E1-484B-8961-0F00128FC46D}"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328122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642AF-C7E1-484B-8961-0F00128FC46D}"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23893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9642AF-C7E1-484B-8961-0F00128FC46D}"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106886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9642AF-C7E1-484B-8961-0F00128FC46D}" type="datetimeFigureOut">
              <a:rPr lang="en-CA" smtClean="0"/>
              <a:t>2024-11-19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1098662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9642AF-C7E1-484B-8961-0F00128FC46D}" type="datetimeFigureOut">
              <a:rPr lang="en-CA" smtClean="0"/>
              <a:t>2024-11-19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70984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9642AF-C7E1-484B-8961-0F00128FC46D}" type="datetimeFigureOut">
              <a:rPr lang="en-CA" smtClean="0"/>
              <a:t>2024-11-19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2090994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642AF-C7E1-484B-8961-0F00128FC46D}" type="datetimeFigureOut">
              <a:rPr lang="en-CA" smtClean="0"/>
              <a:t>2024-11-19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181864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9642AF-C7E1-484B-8961-0F00128FC46D}" type="datetimeFigureOut">
              <a:rPr lang="en-CA" smtClean="0"/>
              <a:t>2024-11-19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1172444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9642AF-C7E1-484B-8961-0F00128FC46D}" type="datetimeFigureOut">
              <a:rPr lang="en-CA" smtClean="0"/>
              <a:t>2024-11-19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9B9A286-CCE3-498E-B84C-77710B823ECE}" type="slidenum">
              <a:rPr lang="en-CA" smtClean="0"/>
              <a:t>‹#›</a:t>
            </a:fld>
            <a:endParaRPr lang="en-CA"/>
          </a:p>
        </p:txBody>
      </p:sp>
    </p:spTree>
    <p:extLst>
      <p:ext uri="{BB962C8B-B14F-4D97-AF65-F5344CB8AC3E}">
        <p14:creationId xmlns:p14="http://schemas.microsoft.com/office/powerpoint/2010/main" val="220282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642AF-C7E1-484B-8961-0F00128FC46D}" type="datetimeFigureOut">
              <a:rPr lang="en-CA" smtClean="0"/>
              <a:t>2024-11-19</a:t>
            </a:fld>
            <a:endParaRPr lang="en-CA"/>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9A286-CCE3-498E-B84C-77710B823ECE}" type="slidenum">
              <a:rPr lang="en-CA" smtClean="0"/>
              <a:t>‹#›</a:t>
            </a:fld>
            <a:endParaRPr lang="en-CA"/>
          </a:p>
        </p:txBody>
      </p:sp>
    </p:spTree>
    <p:extLst>
      <p:ext uri="{BB962C8B-B14F-4D97-AF65-F5344CB8AC3E}">
        <p14:creationId xmlns:p14="http://schemas.microsoft.com/office/powerpoint/2010/main" val="315555386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doi.org/10.1149/1945-7111/ac8a22"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1149/1945-7111/ac8a22" TargetMode="External"/><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http://imgsrc.hubblesite.org/hu/db/2005/37/images/a/formats/large_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864" y="567321"/>
            <a:ext cx="2781468" cy="278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http://xdb.lbl.gov/Section2/Image_Sec2/GEsynchrotr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358" y="1687709"/>
            <a:ext cx="2426631" cy="306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07262" y="306653"/>
            <a:ext cx="8784738" cy="1152128"/>
          </a:xfrm>
        </p:spPr>
        <p:txBody>
          <a:bodyPr>
            <a:noAutofit/>
          </a:bodyPr>
          <a:lstStyle/>
          <a:p>
            <a:r>
              <a:rPr lang="en-US" sz="4400" b="1" i="1" dirty="0">
                <a:solidFill>
                  <a:srgbClr val="7030A0"/>
                </a:solidFill>
              </a:rPr>
              <a:t>How can synchrotrons lead to local scientific and industrial development?</a:t>
            </a:r>
            <a:endParaRPr lang="en-CA" sz="4400" i="1" dirty="0">
              <a:solidFill>
                <a:srgbClr val="7030A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94CC1FAA-0A34-E2DC-4B91-8066FC2C6FCC}"/>
              </a:ext>
            </a:extLst>
          </p:cNvPr>
          <p:cNvPicPr>
            <a:picLocks noChangeAspect="1"/>
          </p:cNvPicPr>
          <p:nvPr/>
        </p:nvPicPr>
        <p:blipFill>
          <a:blip r:embed="rId5"/>
          <a:stretch>
            <a:fillRect/>
          </a:stretch>
        </p:blipFill>
        <p:spPr>
          <a:xfrm>
            <a:off x="3320951" y="4289257"/>
            <a:ext cx="6807201" cy="2552700"/>
          </a:xfrm>
          <a:prstGeom prst="rect">
            <a:avLst/>
          </a:prstGeom>
        </p:spPr>
      </p:pic>
      <p:pic>
        <p:nvPicPr>
          <p:cNvPr id="4" name="Picture 3">
            <a:extLst>
              <a:ext uri="{FF2B5EF4-FFF2-40B4-BE49-F238E27FC236}">
                <a16:creationId xmlns:a16="http://schemas.microsoft.com/office/drawing/2014/main" id="{C0DDEC32-1AE5-4A58-2177-0F3EEEBC21E9}"/>
              </a:ext>
            </a:extLst>
          </p:cNvPr>
          <p:cNvPicPr>
            <a:picLocks noChangeAspect="1"/>
          </p:cNvPicPr>
          <p:nvPr/>
        </p:nvPicPr>
        <p:blipFill>
          <a:blip r:embed="rId6"/>
          <a:stretch>
            <a:fillRect/>
          </a:stretch>
        </p:blipFill>
        <p:spPr>
          <a:xfrm>
            <a:off x="8263274" y="2381981"/>
            <a:ext cx="3403600" cy="2552700"/>
          </a:xfrm>
          <a:prstGeom prst="rect">
            <a:avLst/>
          </a:prstGeom>
        </p:spPr>
      </p:pic>
      <p:pic>
        <p:nvPicPr>
          <p:cNvPr id="10248" name="Picture 6" descr="http://www.esrf.eu/AboutUs/AboutSynchrotron/historyLight/1947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1" y="2381981"/>
            <a:ext cx="2778659" cy="223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802849E-0A5A-F055-546A-956B756749C1}"/>
              </a:ext>
            </a:extLst>
          </p:cNvPr>
          <p:cNvSpPr txBox="1"/>
          <p:nvPr/>
        </p:nvSpPr>
        <p:spPr>
          <a:xfrm>
            <a:off x="6264328" y="1527027"/>
            <a:ext cx="3221716" cy="769441"/>
          </a:xfrm>
          <a:prstGeom prst="rect">
            <a:avLst/>
          </a:prstGeom>
          <a:noFill/>
        </p:spPr>
        <p:txBody>
          <a:bodyPr wrap="none" rtlCol="0">
            <a:spAutoFit/>
          </a:bodyPr>
          <a:lstStyle/>
          <a:p>
            <a:r>
              <a:rPr lang="en-CA" sz="4400" dirty="0">
                <a:solidFill>
                  <a:srgbClr val="7030A0"/>
                </a:solidFill>
              </a:rPr>
              <a:t>Jeffrey Cutler</a:t>
            </a:r>
          </a:p>
        </p:txBody>
      </p:sp>
      <p:sp>
        <p:nvSpPr>
          <p:cNvPr id="7" name="Title 1">
            <a:extLst>
              <a:ext uri="{FF2B5EF4-FFF2-40B4-BE49-F238E27FC236}">
                <a16:creationId xmlns:a16="http://schemas.microsoft.com/office/drawing/2014/main" id="{53BFB199-2C46-0BEF-28C1-1BEE9B38096C}"/>
              </a:ext>
            </a:extLst>
          </p:cNvPr>
          <p:cNvSpPr txBox="1">
            <a:spLocks/>
          </p:cNvSpPr>
          <p:nvPr/>
        </p:nvSpPr>
        <p:spPr>
          <a:xfrm>
            <a:off x="3407262" y="306653"/>
            <a:ext cx="8784738" cy="1152128"/>
          </a:xfrm>
          <a:prstGeom prst="rect">
            <a:avLst/>
          </a:prstGeom>
        </p:spPr>
        <p:txBody>
          <a:bodyPr vert="horz" lIns="91440" tIns="45720" rIns="91440" bIns="45720"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i="1" dirty="0">
                <a:solidFill>
                  <a:srgbClr val="7030A0"/>
                </a:solidFill>
              </a:rPr>
              <a:t>Minerals, Metals and Materials: Understanding the World around Us</a:t>
            </a:r>
            <a:endParaRPr lang="en-CA" sz="4400" i="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4801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0"/>
            <a:ext cx="8229600" cy="900000"/>
          </a:xfrm>
        </p:spPr>
        <p:txBody>
          <a:bodyPr>
            <a:normAutofit/>
          </a:bodyPr>
          <a:lstStyle/>
          <a:p>
            <a:r>
              <a:rPr lang="en-CA" b="1" dirty="0">
                <a:solidFill>
                  <a:srgbClr val="7030A0"/>
                </a:solidFill>
              </a:rPr>
              <a:t>Industrial Science Value Proposition</a:t>
            </a:r>
          </a:p>
        </p:txBody>
      </p:sp>
      <p:sp>
        <p:nvSpPr>
          <p:cNvPr id="3" name="Rectangle 2"/>
          <p:cNvSpPr/>
          <p:nvPr/>
        </p:nvSpPr>
        <p:spPr>
          <a:xfrm>
            <a:off x="2423592" y="980728"/>
            <a:ext cx="7416824" cy="3046988"/>
          </a:xfrm>
          <a:prstGeom prst="rect">
            <a:avLst/>
          </a:prstGeom>
        </p:spPr>
        <p:txBody>
          <a:bodyPr wrap="square">
            <a:spAutoFit/>
          </a:bodyPr>
          <a:lstStyle/>
          <a:p>
            <a:r>
              <a:rPr lang="en-US" sz="3200" dirty="0">
                <a:latin typeface="Arial" panose="020B0604020202020204" pitchFamily="34" charset="0"/>
                <a:ea typeface="MS Mincho" panose="02020609040205080304" pitchFamily="49" charset="-128"/>
                <a:cs typeface="Arial" panose="020B0604020202020204" pitchFamily="34" charset="0"/>
              </a:rPr>
              <a:t>LS Industrial Science is an </a:t>
            </a:r>
            <a:r>
              <a:rPr lang="en-US" sz="3200" dirty="0">
                <a:solidFill>
                  <a:srgbClr val="FF0000"/>
                </a:solidFill>
                <a:latin typeface="Arial" panose="020B0604020202020204" pitchFamily="34" charset="0"/>
                <a:ea typeface="MS Mincho" panose="02020609040205080304" pitchFamily="49" charset="-128"/>
                <a:cs typeface="Arial" panose="020B0604020202020204" pitchFamily="34" charset="0"/>
              </a:rPr>
              <a:t>R&amp;D consulting service </a:t>
            </a:r>
            <a:r>
              <a:rPr lang="en-US" sz="3200" dirty="0">
                <a:latin typeface="Arial" panose="020B0604020202020204" pitchFamily="34" charset="0"/>
                <a:ea typeface="MS Mincho" panose="02020609040205080304" pitchFamily="49" charset="-128"/>
                <a:cs typeface="Arial" panose="020B0604020202020204" pitchFamily="34" charset="0"/>
              </a:rPr>
              <a:t>that provides </a:t>
            </a:r>
            <a:r>
              <a:rPr lang="en-US" sz="3200" dirty="0">
                <a:solidFill>
                  <a:srgbClr val="00B050"/>
                </a:solidFill>
                <a:latin typeface="Arial" panose="020B0604020202020204" pitchFamily="34" charset="0"/>
                <a:ea typeface="MS Mincho" panose="02020609040205080304" pitchFamily="49" charset="-128"/>
                <a:cs typeface="Arial" panose="020B0604020202020204" pitchFamily="34" charset="0"/>
              </a:rPr>
              <a:t>advanced materials analysis, expertise, and guidance </a:t>
            </a:r>
            <a:r>
              <a:rPr lang="en-US" sz="3200" dirty="0">
                <a:latin typeface="Arial" panose="020B0604020202020204" pitchFamily="34" charset="0"/>
                <a:ea typeface="MS Mincho" panose="02020609040205080304" pitchFamily="49" charset="-128"/>
                <a:cs typeface="Arial" panose="020B0604020202020204" pitchFamily="34" charset="0"/>
              </a:rPr>
              <a:t>to </a:t>
            </a:r>
            <a:r>
              <a:rPr lang="en-US" sz="3200" dirty="0">
                <a:solidFill>
                  <a:srgbClr val="00B0F0"/>
                </a:solidFill>
                <a:latin typeface="Arial" panose="020B0604020202020204" pitchFamily="34" charset="0"/>
                <a:ea typeface="MS Mincho" panose="02020609040205080304" pitchFamily="49" charset="-128"/>
                <a:cs typeface="Arial" panose="020B0604020202020204" pitchFamily="34" charset="0"/>
              </a:rPr>
              <a:t>research and development professionals</a:t>
            </a:r>
            <a:r>
              <a:rPr lang="en-US" sz="3200" dirty="0">
                <a:solidFill>
                  <a:srgbClr val="8DB3E2"/>
                </a:solidFill>
                <a:latin typeface="Arial" panose="020B0604020202020204" pitchFamily="34" charset="0"/>
                <a:ea typeface="MS Mincho" panose="02020609040205080304" pitchFamily="49" charset="-128"/>
                <a:cs typeface="Arial" panose="020B0604020202020204" pitchFamily="34" charset="0"/>
              </a:rPr>
              <a:t> </a:t>
            </a:r>
            <a:r>
              <a:rPr lang="en-US" sz="3200" dirty="0">
                <a:latin typeface="Arial" panose="020B0604020202020204" pitchFamily="34" charset="0"/>
                <a:ea typeface="MS Mincho" panose="02020609040205080304" pitchFamily="49" charset="-128"/>
                <a:cs typeface="Arial" panose="020B0604020202020204" pitchFamily="34" charset="0"/>
              </a:rPr>
              <a:t>utilizing synchrotron techniques.</a:t>
            </a:r>
            <a:endParaRPr lang="en-CA" sz="3200" dirty="0">
              <a:latin typeface="Arial" panose="020B0604020202020204" pitchFamily="34" charset="0"/>
              <a:cs typeface="Arial" panose="020B0604020202020204" pitchFamily="34" charset="0"/>
            </a:endParaRPr>
          </a:p>
        </p:txBody>
      </p:sp>
      <p:sp>
        <p:nvSpPr>
          <p:cNvPr id="4" name="TextBox 3"/>
          <p:cNvSpPr txBox="1"/>
          <p:nvPr/>
        </p:nvSpPr>
        <p:spPr>
          <a:xfrm>
            <a:off x="7248129" y="4653137"/>
            <a:ext cx="1591077" cy="1200329"/>
          </a:xfrm>
          <a:prstGeom prst="rect">
            <a:avLst/>
          </a:prstGeom>
          <a:noFill/>
        </p:spPr>
        <p:txBody>
          <a:bodyPr wrap="none" rtlCol="0">
            <a:spAutoFit/>
          </a:bodyPr>
          <a:lstStyle/>
          <a:p>
            <a:r>
              <a:rPr lang="en-CA" sz="2400" dirty="0">
                <a:solidFill>
                  <a:srgbClr val="FF0000"/>
                </a:solidFill>
              </a:rPr>
              <a:t>What is it?</a:t>
            </a:r>
          </a:p>
          <a:p>
            <a:r>
              <a:rPr lang="en-CA" sz="2400" dirty="0">
                <a:solidFill>
                  <a:srgbClr val="00B0F0"/>
                </a:solidFill>
              </a:rPr>
              <a:t>For whom?</a:t>
            </a:r>
          </a:p>
          <a:p>
            <a:r>
              <a:rPr lang="en-CA" sz="2400" dirty="0">
                <a:solidFill>
                  <a:srgbClr val="00B050"/>
                </a:solidFill>
              </a:rPr>
              <a:t>Values?</a:t>
            </a:r>
          </a:p>
        </p:txBody>
      </p:sp>
    </p:spTree>
    <p:extLst>
      <p:ext uri="{BB962C8B-B14F-4D97-AF65-F5344CB8AC3E}">
        <p14:creationId xmlns:p14="http://schemas.microsoft.com/office/powerpoint/2010/main" val="257822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58B9-89CB-58E9-B614-3600589F1DED}"/>
              </a:ext>
            </a:extLst>
          </p:cNvPr>
          <p:cNvSpPr>
            <a:spLocks noGrp="1"/>
          </p:cNvSpPr>
          <p:nvPr>
            <p:ph type="title"/>
          </p:nvPr>
        </p:nvSpPr>
        <p:spPr>
          <a:xfrm>
            <a:off x="900000" y="0"/>
            <a:ext cx="5257800" cy="900000"/>
          </a:xfrm>
        </p:spPr>
        <p:txBody>
          <a:bodyPr>
            <a:normAutofit/>
          </a:bodyPr>
          <a:lstStyle/>
          <a:p>
            <a:pPr>
              <a:defRPr/>
            </a:pPr>
            <a:r>
              <a:rPr lang="en-CA" b="1" dirty="0">
                <a:solidFill>
                  <a:srgbClr val="7030A0"/>
                </a:solidFill>
              </a:rPr>
              <a:t>Engagement Strategies</a:t>
            </a:r>
          </a:p>
        </p:txBody>
      </p:sp>
      <p:sp>
        <p:nvSpPr>
          <p:cNvPr id="4" name="Rectangle 3">
            <a:extLst>
              <a:ext uri="{FF2B5EF4-FFF2-40B4-BE49-F238E27FC236}">
                <a16:creationId xmlns:a16="http://schemas.microsoft.com/office/drawing/2014/main" id="{42E01329-9882-91B5-A773-AB8A2D1789A2}"/>
              </a:ext>
            </a:extLst>
          </p:cNvPr>
          <p:cNvSpPr/>
          <p:nvPr/>
        </p:nvSpPr>
        <p:spPr>
          <a:xfrm>
            <a:off x="1347080" y="801686"/>
            <a:ext cx="10016905" cy="1200329"/>
          </a:xfrm>
          <a:prstGeom prst="rect">
            <a:avLst/>
          </a:prstGeom>
        </p:spPr>
        <p:txBody>
          <a:bodyPr wrap="square">
            <a:spAutoFit/>
          </a:bodyPr>
          <a:lstStyle/>
          <a:p>
            <a:pPr>
              <a:defRPr/>
            </a:pPr>
            <a:r>
              <a:rPr lang="en-CA" sz="2400" dirty="0">
                <a:solidFill>
                  <a:srgbClr val="7030A0"/>
                </a:solidFill>
                <a:latin typeface="+mj-lt"/>
              </a:rPr>
              <a:t>R&amp;D activities of target companies can differ by sector as well within a company</a:t>
            </a:r>
          </a:p>
          <a:p>
            <a:pPr marL="357188" indent="-174625">
              <a:buFont typeface="Arial" pitchFamily="34" charset="0"/>
              <a:buChar char="•"/>
              <a:defRPr/>
            </a:pPr>
            <a:r>
              <a:rPr lang="en-CA" sz="2400" dirty="0">
                <a:solidFill>
                  <a:srgbClr val="7030A0"/>
                </a:solidFill>
                <a:latin typeface="+mj-lt"/>
              </a:rPr>
              <a:t>important consideration in devising a strategy for engaging potential clients is an understanding of how these businesses do their R&amp;D</a:t>
            </a:r>
          </a:p>
        </p:txBody>
      </p:sp>
      <p:sp>
        <p:nvSpPr>
          <p:cNvPr id="15364" name="Rectangle 7">
            <a:extLst>
              <a:ext uri="{FF2B5EF4-FFF2-40B4-BE49-F238E27FC236}">
                <a16:creationId xmlns:a16="http://schemas.microsoft.com/office/drawing/2014/main" id="{6F99342A-20A0-1342-6CF5-6CD12A613344}"/>
              </a:ext>
            </a:extLst>
          </p:cNvPr>
          <p:cNvSpPr>
            <a:spLocks noChangeArrowheads="1"/>
          </p:cNvSpPr>
          <p:nvPr/>
        </p:nvSpPr>
        <p:spPr bwMode="auto">
          <a:xfrm>
            <a:off x="1421394" y="2002015"/>
            <a:ext cx="9868278" cy="4524315"/>
          </a:xfrm>
          <a:prstGeom prst="rect">
            <a:avLst/>
          </a:prstGeom>
          <a:noFill/>
          <a:ln w="254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82563" indent="-182563" eaLnBrk="0" hangingPunct="0">
              <a:defRPr sz="3200" b="1">
                <a:solidFill>
                  <a:srgbClr val="FFFF00"/>
                </a:solidFill>
                <a:latin typeface="Arial Narrow" panose="020B0606020202030204" pitchFamily="34" charset="0"/>
                <a:cs typeface="Arial" panose="020B0604020202020204" pitchFamily="34" charset="0"/>
              </a:defRPr>
            </a:lvl1pPr>
            <a:lvl2pPr marL="639763" indent="-182563" eaLnBrk="0" hangingPunct="0">
              <a:defRPr sz="3200" b="1">
                <a:solidFill>
                  <a:srgbClr val="FFFF00"/>
                </a:solidFill>
                <a:latin typeface="Arial Narrow" panose="020B0606020202030204" pitchFamily="34" charset="0"/>
                <a:cs typeface="Arial" panose="020B0604020202020204" pitchFamily="34" charset="0"/>
              </a:defRPr>
            </a:lvl2pPr>
            <a:lvl3pPr marL="1143000" indent="-228600" eaLnBrk="0" hangingPunct="0">
              <a:defRPr sz="3200" b="1">
                <a:solidFill>
                  <a:srgbClr val="FFFF00"/>
                </a:solidFill>
                <a:latin typeface="Arial Narrow" panose="020B0606020202030204" pitchFamily="34" charset="0"/>
                <a:cs typeface="Arial" panose="020B0604020202020204" pitchFamily="34" charset="0"/>
              </a:defRPr>
            </a:lvl3pPr>
            <a:lvl4pPr marL="1600200" indent="-228600" eaLnBrk="0" hangingPunct="0">
              <a:defRPr sz="3200" b="1">
                <a:solidFill>
                  <a:srgbClr val="FFFF00"/>
                </a:solidFill>
                <a:latin typeface="Arial Narrow" panose="020B0606020202030204" pitchFamily="34" charset="0"/>
                <a:cs typeface="Arial" panose="020B0604020202020204" pitchFamily="34" charset="0"/>
              </a:defRPr>
            </a:lvl4pPr>
            <a:lvl5pPr marL="2057400" indent="-228600" eaLnBrk="0" hangingPunct="0">
              <a:defRPr sz="3200" b="1">
                <a:solidFill>
                  <a:srgbClr val="FFFF00"/>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3200" b="1">
                <a:solidFill>
                  <a:srgbClr val="FFFF00"/>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3200" b="1">
                <a:solidFill>
                  <a:srgbClr val="FFFF00"/>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3200" b="1">
                <a:solidFill>
                  <a:srgbClr val="FFFF00"/>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3200" b="1">
                <a:solidFill>
                  <a:srgbClr val="FFFF00"/>
                </a:solidFill>
                <a:latin typeface="Arial Narrow" panose="020B0606020202030204" pitchFamily="34" charset="0"/>
                <a:cs typeface="Arial" panose="020B0604020202020204" pitchFamily="34" charset="0"/>
              </a:defRPr>
            </a:lvl9pPr>
          </a:lstStyle>
          <a:p>
            <a:pPr eaLnBrk="1" hangingPunct="1"/>
            <a:r>
              <a:rPr lang="en-CA" altLang="en-US" sz="2400" b="0" dirty="0">
                <a:solidFill>
                  <a:srgbClr val="7030A0"/>
                </a:solidFill>
                <a:latin typeface="+mj-lt"/>
              </a:rPr>
              <a:t>Primarily three R&amp;D strategies companies’ use:</a:t>
            </a:r>
          </a:p>
          <a:p>
            <a:pPr eaLnBrk="1" hangingPunct="1">
              <a:buFont typeface="Arial" panose="020B0604020202020204" pitchFamily="34" charset="0"/>
              <a:buChar char="•"/>
            </a:pPr>
            <a:r>
              <a:rPr lang="en-CA" altLang="en-US" sz="2400" b="0" dirty="0">
                <a:solidFill>
                  <a:srgbClr val="7030A0"/>
                </a:solidFill>
                <a:latin typeface="+mj-lt"/>
              </a:rPr>
              <a:t>Own in-house research and development capabilities</a:t>
            </a:r>
          </a:p>
          <a:p>
            <a:pPr marL="800100" lvl="1" indent="-342900" eaLnBrk="1" hangingPunct="1">
              <a:buFont typeface="Courier New" panose="02070309020205020404" pitchFamily="49" charset="0"/>
              <a:buChar char="o"/>
            </a:pPr>
            <a:r>
              <a:rPr lang="en-CA" altLang="en-US" sz="2400" b="0" dirty="0">
                <a:solidFill>
                  <a:srgbClr val="7030A0"/>
                </a:solidFill>
                <a:latin typeface="+mj-lt"/>
              </a:rPr>
              <a:t>have own staff and a research focus</a:t>
            </a:r>
          </a:p>
          <a:p>
            <a:pPr lvl="1" eaLnBrk="1" hangingPunct="1">
              <a:buFont typeface="Arial" panose="020B0604020202020204" pitchFamily="34" charset="0"/>
              <a:buChar char="−"/>
            </a:pPr>
            <a:endParaRPr lang="en-CA" altLang="en-US" sz="2400" b="0" dirty="0">
              <a:solidFill>
                <a:srgbClr val="7030A0"/>
              </a:solidFill>
              <a:latin typeface="+mj-lt"/>
            </a:endParaRPr>
          </a:p>
          <a:p>
            <a:pPr eaLnBrk="1" hangingPunct="1">
              <a:buFont typeface="Arial" panose="020B0604020202020204" pitchFamily="34" charset="0"/>
              <a:buChar char="•"/>
            </a:pPr>
            <a:r>
              <a:rPr lang="en-CA" altLang="en-US" sz="2400" b="0" dirty="0">
                <a:solidFill>
                  <a:srgbClr val="7030A0"/>
                </a:solidFill>
                <a:latin typeface="+mj-lt"/>
                <a:cs typeface="Times New Roman" panose="02020603050405020304" pitchFamily="18" charset="0"/>
              </a:rPr>
              <a:t>engage the University research community through the funding of research chairs</a:t>
            </a:r>
          </a:p>
          <a:p>
            <a:pPr marL="800100" lvl="1" indent="-342900" eaLnBrk="1" hangingPunct="1">
              <a:buFont typeface="Courier New" panose="02070309020205020404" pitchFamily="49" charset="0"/>
              <a:buChar char="o"/>
            </a:pPr>
            <a:r>
              <a:rPr lang="en-CA" altLang="en-US" sz="2400" b="0" dirty="0">
                <a:solidFill>
                  <a:srgbClr val="7030A0"/>
                </a:solidFill>
                <a:latin typeface="+mj-lt"/>
              </a:rPr>
              <a:t>with University support, engage project research, fund pure and applied research and allow publications</a:t>
            </a:r>
          </a:p>
          <a:p>
            <a:pPr lvl="1" eaLnBrk="1" hangingPunct="1">
              <a:buFont typeface="Arial" panose="020B0604020202020204" pitchFamily="34" charset="0"/>
              <a:buChar char="−"/>
            </a:pPr>
            <a:endParaRPr lang="en-CA" altLang="en-US" sz="2400" b="0" dirty="0">
              <a:solidFill>
                <a:srgbClr val="7030A0"/>
              </a:solidFill>
              <a:latin typeface="+mj-lt"/>
            </a:endParaRPr>
          </a:p>
          <a:p>
            <a:pPr eaLnBrk="1" hangingPunct="1">
              <a:buFont typeface="Arial" panose="020B0604020202020204" pitchFamily="34" charset="0"/>
              <a:buChar char="•"/>
            </a:pPr>
            <a:r>
              <a:rPr lang="en-CA" altLang="en-US" sz="2400" b="0" dirty="0">
                <a:solidFill>
                  <a:srgbClr val="7030A0"/>
                </a:solidFill>
                <a:latin typeface="+mj-lt"/>
              </a:rPr>
              <a:t>contract research activities to private consultants or some combination thereof</a:t>
            </a:r>
          </a:p>
          <a:p>
            <a:pPr marL="800100" lvl="1" indent="-342900" eaLnBrk="1" hangingPunct="1">
              <a:buFont typeface="Courier New" panose="02070309020205020404" pitchFamily="49" charset="0"/>
              <a:buChar char="o"/>
            </a:pPr>
            <a:r>
              <a:rPr lang="en-CA" altLang="en-US" sz="2400" b="0" dirty="0">
                <a:solidFill>
                  <a:srgbClr val="7030A0"/>
                </a:solidFill>
                <a:latin typeface="+mj-lt"/>
              </a:rPr>
              <a:t>creates another layer of complexity to get to the right people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Right 30">
            <a:extLst>
              <a:ext uri="{FF2B5EF4-FFF2-40B4-BE49-F238E27FC236}">
                <a16:creationId xmlns:a16="http://schemas.microsoft.com/office/drawing/2014/main" id="{D88DF16C-9ADF-37C5-1A7B-27BCFE2F0901}"/>
              </a:ext>
            </a:extLst>
          </p:cNvPr>
          <p:cNvSpPr/>
          <p:nvPr/>
        </p:nvSpPr>
        <p:spPr>
          <a:xfrm>
            <a:off x="3354200" y="1440003"/>
            <a:ext cx="6995021" cy="275953"/>
          </a:xfrm>
          <a:prstGeom prst="rightArrow">
            <a:avLst/>
          </a:prstGeom>
          <a:pattFill prst="pct5">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Arrow: Chevron 3">
            <a:extLst>
              <a:ext uri="{FF2B5EF4-FFF2-40B4-BE49-F238E27FC236}">
                <a16:creationId xmlns:a16="http://schemas.microsoft.com/office/drawing/2014/main" id="{F39D8C08-DD8E-C5E5-57BC-F54EC70E9BAF}"/>
              </a:ext>
            </a:extLst>
          </p:cNvPr>
          <p:cNvSpPr/>
          <p:nvPr/>
        </p:nvSpPr>
        <p:spPr>
          <a:xfrm>
            <a:off x="2094450" y="2259360"/>
            <a:ext cx="1080000"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5" name="Arrow: Chevron 4">
            <a:extLst>
              <a:ext uri="{FF2B5EF4-FFF2-40B4-BE49-F238E27FC236}">
                <a16:creationId xmlns:a16="http://schemas.microsoft.com/office/drawing/2014/main" id="{BF8DB681-39A4-AE76-F173-1C04A04A1037}"/>
              </a:ext>
            </a:extLst>
          </p:cNvPr>
          <p:cNvSpPr/>
          <p:nvPr/>
        </p:nvSpPr>
        <p:spPr>
          <a:xfrm>
            <a:off x="2989288" y="2259360"/>
            <a:ext cx="1080000"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6" name="Arrow: Chevron 5">
            <a:extLst>
              <a:ext uri="{FF2B5EF4-FFF2-40B4-BE49-F238E27FC236}">
                <a16:creationId xmlns:a16="http://schemas.microsoft.com/office/drawing/2014/main" id="{916167AF-1546-A4F9-9458-F57B8BA75A90}"/>
              </a:ext>
            </a:extLst>
          </p:cNvPr>
          <p:cNvSpPr/>
          <p:nvPr/>
        </p:nvSpPr>
        <p:spPr>
          <a:xfrm>
            <a:off x="3877796" y="2259360"/>
            <a:ext cx="1080000"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7" name="Arrow: Chevron 6">
            <a:extLst>
              <a:ext uri="{FF2B5EF4-FFF2-40B4-BE49-F238E27FC236}">
                <a16:creationId xmlns:a16="http://schemas.microsoft.com/office/drawing/2014/main" id="{8B189A58-1FC0-214C-3A87-64A684826DB1}"/>
              </a:ext>
            </a:extLst>
          </p:cNvPr>
          <p:cNvSpPr/>
          <p:nvPr/>
        </p:nvSpPr>
        <p:spPr>
          <a:xfrm>
            <a:off x="4771779" y="2259360"/>
            <a:ext cx="1080000"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8" name="Arrow: Chevron 7">
            <a:extLst>
              <a:ext uri="{FF2B5EF4-FFF2-40B4-BE49-F238E27FC236}">
                <a16:creationId xmlns:a16="http://schemas.microsoft.com/office/drawing/2014/main" id="{42F62D32-8A76-5576-F2E4-1FF48E05720C}"/>
              </a:ext>
            </a:extLst>
          </p:cNvPr>
          <p:cNvSpPr/>
          <p:nvPr/>
        </p:nvSpPr>
        <p:spPr>
          <a:xfrm>
            <a:off x="5655811" y="2259360"/>
            <a:ext cx="1152000"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9" name="Arrow: Chevron 8">
            <a:extLst>
              <a:ext uri="{FF2B5EF4-FFF2-40B4-BE49-F238E27FC236}">
                <a16:creationId xmlns:a16="http://schemas.microsoft.com/office/drawing/2014/main" id="{4E05C99A-7711-4C4B-E167-516F483AB74A}"/>
              </a:ext>
            </a:extLst>
          </p:cNvPr>
          <p:cNvSpPr/>
          <p:nvPr/>
        </p:nvSpPr>
        <p:spPr>
          <a:xfrm>
            <a:off x="6625834" y="2259360"/>
            <a:ext cx="1152000"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10" name="Arrow: Chevron 9">
            <a:extLst>
              <a:ext uri="{FF2B5EF4-FFF2-40B4-BE49-F238E27FC236}">
                <a16:creationId xmlns:a16="http://schemas.microsoft.com/office/drawing/2014/main" id="{6BB1C961-C0E4-06F8-0434-2B9D4692E2D6}"/>
              </a:ext>
            </a:extLst>
          </p:cNvPr>
          <p:cNvSpPr/>
          <p:nvPr/>
        </p:nvSpPr>
        <p:spPr>
          <a:xfrm>
            <a:off x="7581866" y="2259360"/>
            <a:ext cx="2006662"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12" name="TextBox 11">
            <a:extLst>
              <a:ext uri="{FF2B5EF4-FFF2-40B4-BE49-F238E27FC236}">
                <a16:creationId xmlns:a16="http://schemas.microsoft.com/office/drawing/2014/main" id="{437FAC65-9056-CB61-D756-599658BF91DA}"/>
              </a:ext>
            </a:extLst>
          </p:cNvPr>
          <p:cNvSpPr txBox="1"/>
          <p:nvPr/>
        </p:nvSpPr>
        <p:spPr>
          <a:xfrm>
            <a:off x="2318157" y="2417995"/>
            <a:ext cx="822661" cy="246221"/>
          </a:xfrm>
          <a:prstGeom prst="rect">
            <a:avLst/>
          </a:prstGeom>
          <a:noFill/>
        </p:spPr>
        <p:txBody>
          <a:bodyPr wrap="none" rtlCol="0">
            <a:spAutoFit/>
          </a:bodyPr>
          <a:lstStyle/>
          <a:p>
            <a:r>
              <a:rPr lang="en-CA" sz="1000" dirty="0"/>
              <a:t>Applications</a:t>
            </a:r>
          </a:p>
        </p:txBody>
      </p:sp>
      <p:sp>
        <p:nvSpPr>
          <p:cNvPr id="13" name="TextBox 12">
            <a:extLst>
              <a:ext uri="{FF2B5EF4-FFF2-40B4-BE49-F238E27FC236}">
                <a16:creationId xmlns:a16="http://schemas.microsoft.com/office/drawing/2014/main" id="{72123304-9666-A8B1-9A2F-09922A9974BC}"/>
              </a:ext>
            </a:extLst>
          </p:cNvPr>
          <p:cNvSpPr txBox="1"/>
          <p:nvPr/>
        </p:nvSpPr>
        <p:spPr>
          <a:xfrm>
            <a:off x="3253654" y="2417995"/>
            <a:ext cx="631904" cy="246221"/>
          </a:xfrm>
          <a:prstGeom prst="rect">
            <a:avLst/>
          </a:prstGeom>
          <a:noFill/>
        </p:spPr>
        <p:txBody>
          <a:bodyPr wrap="none" rtlCol="0">
            <a:spAutoFit/>
          </a:bodyPr>
          <a:lstStyle/>
          <a:p>
            <a:r>
              <a:rPr lang="en-CA" sz="1000" dirty="0"/>
              <a:t>Facilities</a:t>
            </a:r>
          </a:p>
        </p:txBody>
      </p:sp>
      <p:sp>
        <p:nvSpPr>
          <p:cNvPr id="15" name="TextBox 14">
            <a:extLst>
              <a:ext uri="{FF2B5EF4-FFF2-40B4-BE49-F238E27FC236}">
                <a16:creationId xmlns:a16="http://schemas.microsoft.com/office/drawing/2014/main" id="{FF07AFB8-66B8-B9BE-4281-A0DD67B16CD3}"/>
              </a:ext>
            </a:extLst>
          </p:cNvPr>
          <p:cNvSpPr txBox="1"/>
          <p:nvPr/>
        </p:nvSpPr>
        <p:spPr>
          <a:xfrm>
            <a:off x="4095466" y="2417995"/>
            <a:ext cx="785793" cy="246221"/>
          </a:xfrm>
          <a:prstGeom prst="rect">
            <a:avLst/>
          </a:prstGeom>
          <a:noFill/>
        </p:spPr>
        <p:txBody>
          <a:bodyPr wrap="none" rtlCol="0">
            <a:spAutoFit/>
          </a:bodyPr>
          <a:lstStyle/>
          <a:p>
            <a:r>
              <a:rPr lang="en-CA" sz="1000" dirty="0"/>
              <a:t>Orientation</a:t>
            </a:r>
          </a:p>
        </p:txBody>
      </p:sp>
      <p:sp>
        <p:nvSpPr>
          <p:cNvPr id="16" name="TextBox 15">
            <a:extLst>
              <a:ext uri="{FF2B5EF4-FFF2-40B4-BE49-F238E27FC236}">
                <a16:creationId xmlns:a16="http://schemas.microsoft.com/office/drawing/2014/main" id="{073171C9-0518-D4A0-DEAB-77E25A1B3890}"/>
              </a:ext>
            </a:extLst>
          </p:cNvPr>
          <p:cNvSpPr txBox="1"/>
          <p:nvPr/>
        </p:nvSpPr>
        <p:spPr>
          <a:xfrm>
            <a:off x="4977948" y="2341050"/>
            <a:ext cx="785793" cy="400110"/>
          </a:xfrm>
          <a:prstGeom prst="rect">
            <a:avLst/>
          </a:prstGeom>
          <a:noFill/>
        </p:spPr>
        <p:txBody>
          <a:bodyPr wrap="none" rtlCol="0">
            <a:spAutoFit/>
          </a:bodyPr>
          <a:lstStyle/>
          <a:p>
            <a:r>
              <a:rPr lang="en-CA" sz="1000" dirty="0"/>
              <a:t>Beamline</a:t>
            </a:r>
          </a:p>
          <a:p>
            <a:r>
              <a:rPr lang="en-CA" sz="1000" dirty="0"/>
              <a:t>Orientation</a:t>
            </a:r>
          </a:p>
        </p:txBody>
      </p:sp>
      <p:sp>
        <p:nvSpPr>
          <p:cNvPr id="17" name="TextBox 16">
            <a:extLst>
              <a:ext uri="{FF2B5EF4-FFF2-40B4-BE49-F238E27FC236}">
                <a16:creationId xmlns:a16="http://schemas.microsoft.com/office/drawing/2014/main" id="{57C4FF3B-67B7-23C5-845F-696C0AEB3ED8}"/>
              </a:ext>
            </a:extLst>
          </p:cNvPr>
          <p:cNvSpPr txBox="1"/>
          <p:nvPr/>
        </p:nvSpPr>
        <p:spPr>
          <a:xfrm>
            <a:off x="5861835" y="2341050"/>
            <a:ext cx="875561" cy="400110"/>
          </a:xfrm>
          <a:prstGeom prst="rect">
            <a:avLst/>
          </a:prstGeom>
          <a:noFill/>
        </p:spPr>
        <p:txBody>
          <a:bodyPr wrap="square" rtlCol="0">
            <a:spAutoFit/>
          </a:bodyPr>
          <a:lstStyle/>
          <a:p>
            <a:r>
              <a:rPr lang="en-CA" sz="1000" dirty="0"/>
              <a:t>Experimental</a:t>
            </a:r>
          </a:p>
          <a:p>
            <a:r>
              <a:rPr lang="en-CA" sz="1000" dirty="0"/>
              <a:t>Orientation</a:t>
            </a:r>
          </a:p>
        </p:txBody>
      </p:sp>
      <p:sp>
        <p:nvSpPr>
          <p:cNvPr id="18" name="TextBox 17">
            <a:extLst>
              <a:ext uri="{FF2B5EF4-FFF2-40B4-BE49-F238E27FC236}">
                <a16:creationId xmlns:a16="http://schemas.microsoft.com/office/drawing/2014/main" id="{C2E9E607-4401-D7E4-6671-FEC075B78CBF}"/>
              </a:ext>
            </a:extLst>
          </p:cNvPr>
          <p:cNvSpPr txBox="1"/>
          <p:nvPr/>
        </p:nvSpPr>
        <p:spPr>
          <a:xfrm>
            <a:off x="6836837" y="2341050"/>
            <a:ext cx="875561" cy="400110"/>
          </a:xfrm>
          <a:prstGeom prst="rect">
            <a:avLst/>
          </a:prstGeom>
          <a:noFill/>
        </p:spPr>
        <p:txBody>
          <a:bodyPr wrap="none" rtlCol="0">
            <a:spAutoFit/>
          </a:bodyPr>
          <a:lstStyle/>
          <a:p>
            <a:r>
              <a:rPr lang="en-CA" sz="1000" dirty="0"/>
              <a:t>Experimental</a:t>
            </a:r>
          </a:p>
          <a:p>
            <a:r>
              <a:rPr lang="en-CA" sz="1000" dirty="0"/>
              <a:t>Run</a:t>
            </a:r>
          </a:p>
        </p:txBody>
      </p:sp>
      <p:sp>
        <p:nvSpPr>
          <p:cNvPr id="19" name="TextBox 18">
            <a:extLst>
              <a:ext uri="{FF2B5EF4-FFF2-40B4-BE49-F238E27FC236}">
                <a16:creationId xmlns:a16="http://schemas.microsoft.com/office/drawing/2014/main" id="{8B669E42-E3A4-5B21-CBBA-2B28B47D3E90}"/>
              </a:ext>
            </a:extLst>
          </p:cNvPr>
          <p:cNvSpPr txBox="1"/>
          <p:nvPr/>
        </p:nvSpPr>
        <p:spPr>
          <a:xfrm>
            <a:off x="7826365" y="2341050"/>
            <a:ext cx="737702" cy="400110"/>
          </a:xfrm>
          <a:prstGeom prst="rect">
            <a:avLst/>
          </a:prstGeom>
          <a:noFill/>
        </p:spPr>
        <p:txBody>
          <a:bodyPr wrap="none" rtlCol="0">
            <a:spAutoFit/>
          </a:bodyPr>
          <a:lstStyle/>
          <a:p>
            <a:r>
              <a:rPr lang="en-CA" sz="1000" dirty="0"/>
              <a:t>Data</a:t>
            </a:r>
          </a:p>
          <a:p>
            <a:r>
              <a:rPr lang="en-CA" sz="1000" dirty="0"/>
              <a:t>Processing</a:t>
            </a:r>
          </a:p>
        </p:txBody>
      </p:sp>
      <p:sp>
        <p:nvSpPr>
          <p:cNvPr id="21" name="Arrow: Chevron 20">
            <a:extLst>
              <a:ext uri="{FF2B5EF4-FFF2-40B4-BE49-F238E27FC236}">
                <a16:creationId xmlns:a16="http://schemas.microsoft.com/office/drawing/2014/main" id="{FC541C64-2807-AE61-EA9A-F4F01409B0C1}"/>
              </a:ext>
            </a:extLst>
          </p:cNvPr>
          <p:cNvSpPr/>
          <p:nvPr/>
        </p:nvSpPr>
        <p:spPr>
          <a:xfrm>
            <a:off x="9386177" y="2259360"/>
            <a:ext cx="1152000" cy="57045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22" name="TextBox 21">
            <a:extLst>
              <a:ext uri="{FF2B5EF4-FFF2-40B4-BE49-F238E27FC236}">
                <a16:creationId xmlns:a16="http://schemas.microsoft.com/office/drawing/2014/main" id="{91F8BD3E-6B5E-362D-6EB3-CFA717442F06}"/>
              </a:ext>
            </a:extLst>
          </p:cNvPr>
          <p:cNvSpPr txBox="1"/>
          <p:nvPr/>
        </p:nvSpPr>
        <p:spPr>
          <a:xfrm>
            <a:off x="8700149" y="2341050"/>
            <a:ext cx="601447" cy="400110"/>
          </a:xfrm>
          <a:prstGeom prst="rect">
            <a:avLst/>
          </a:prstGeom>
          <a:noFill/>
        </p:spPr>
        <p:txBody>
          <a:bodyPr wrap="none" rtlCol="0">
            <a:spAutoFit/>
          </a:bodyPr>
          <a:lstStyle/>
          <a:p>
            <a:r>
              <a:rPr lang="en-CA" sz="1000" dirty="0"/>
              <a:t>Data</a:t>
            </a:r>
          </a:p>
          <a:p>
            <a:r>
              <a:rPr lang="en-CA" sz="1000" dirty="0"/>
              <a:t>Analysis</a:t>
            </a:r>
          </a:p>
        </p:txBody>
      </p:sp>
      <p:sp>
        <p:nvSpPr>
          <p:cNvPr id="23" name="TextBox 22">
            <a:extLst>
              <a:ext uri="{FF2B5EF4-FFF2-40B4-BE49-F238E27FC236}">
                <a16:creationId xmlns:a16="http://schemas.microsoft.com/office/drawing/2014/main" id="{19481868-2711-F31D-F08F-7F247D3AF768}"/>
              </a:ext>
            </a:extLst>
          </p:cNvPr>
          <p:cNvSpPr txBox="1"/>
          <p:nvPr/>
        </p:nvSpPr>
        <p:spPr>
          <a:xfrm>
            <a:off x="9608701" y="2417995"/>
            <a:ext cx="923651" cy="246221"/>
          </a:xfrm>
          <a:prstGeom prst="rect">
            <a:avLst/>
          </a:prstGeom>
          <a:noFill/>
        </p:spPr>
        <p:txBody>
          <a:bodyPr wrap="none" rtlCol="0">
            <a:spAutoFit/>
          </a:bodyPr>
          <a:lstStyle/>
          <a:p>
            <a:r>
              <a:rPr lang="en-CA" sz="1000" dirty="0"/>
              <a:t>Interpretation</a:t>
            </a:r>
          </a:p>
        </p:txBody>
      </p:sp>
      <p:sp>
        <p:nvSpPr>
          <p:cNvPr id="24" name="TextBox 23">
            <a:extLst>
              <a:ext uri="{FF2B5EF4-FFF2-40B4-BE49-F238E27FC236}">
                <a16:creationId xmlns:a16="http://schemas.microsoft.com/office/drawing/2014/main" id="{D0376B2D-AECF-955A-AF42-ABA116053A51}"/>
              </a:ext>
            </a:extLst>
          </p:cNvPr>
          <p:cNvSpPr txBox="1"/>
          <p:nvPr/>
        </p:nvSpPr>
        <p:spPr>
          <a:xfrm>
            <a:off x="1524354" y="311432"/>
            <a:ext cx="604653" cy="261610"/>
          </a:xfrm>
          <a:prstGeom prst="rect">
            <a:avLst/>
          </a:prstGeom>
          <a:noFill/>
        </p:spPr>
        <p:txBody>
          <a:bodyPr wrap="none" rtlCol="0">
            <a:spAutoFit/>
          </a:bodyPr>
          <a:lstStyle/>
          <a:p>
            <a:r>
              <a:rPr lang="en-CA" sz="1100" b="1" dirty="0"/>
              <a:t>Service</a:t>
            </a:r>
          </a:p>
        </p:txBody>
      </p:sp>
      <p:sp>
        <p:nvSpPr>
          <p:cNvPr id="25" name="TextBox 24">
            <a:extLst>
              <a:ext uri="{FF2B5EF4-FFF2-40B4-BE49-F238E27FC236}">
                <a16:creationId xmlns:a16="http://schemas.microsoft.com/office/drawing/2014/main" id="{86B654F3-C486-8EBD-C28C-2FA663A00AA8}"/>
              </a:ext>
            </a:extLst>
          </p:cNvPr>
          <p:cNvSpPr txBox="1"/>
          <p:nvPr/>
        </p:nvSpPr>
        <p:spPr>
          <a:xfrm>
            <a:off x="1524003" y="1440000"/>
            <a:ext cx="562975" cy="261610"/>
          </a:xfrm>
          <a:prstGeom prst="rect">
            <a:avLst/>
          </a:prstGeom>
          <a:noFill/>
        </p:spPr>
        <p:txBody>
          <a:bodyPr wrap="none" rtlCol="0">
            <a:spAutoFit/>
          </a:bodyPr>
          <a:lstStyle/>
          <a:p>
            <a:r>
              <a:rPr lang="en-CA" sz="1100" b="1" dirty="0">
                <a:solidFill>
                  <a:srgbClr val="FF0000"/>
                </a:solidFill>
              </a:rPr>
              <a:t>Expert</a:t>
            </a:r>
          </a:p>
        </p:txBody>
      </p:sp>
      <p:sp>
        <p:nvSpPr>
          <p:cNvPr id="26" name="TextBox 25">
            <a:extLst>
              <a:ext uri="{FF2B5EF4-FFF2-40B4-BE49-F238E27FC236}">
                <a16:creationId xmlns:a16="http://schemas.microsoft.com/office/drawing/2014/main" id="{C802FA57-6017-8154-B9FF-1A9CA4D828D2}"/>
              </a:ext>
            </a:extLst>
          </p:cNvPr>
          <p:cNvSpPr txBox="1"/>
          <p:nvPr/>
        </p:nvSpPr>
        <p:spPr>
          <a:xfrm>
            <a:off x="1524003" y="1080000"/>
            <a:ext cx="952505" cy="261610"/>
          </a:xfrm>
          <a:prstGeom prst="rect">
            <a:avLst/>
          </a:prstGeom>
          <a:noFill/>
        </p:spPr>
        <p:txBody>
          <a:bodyPr wrap="none" rtlCol="0">
            <a:spAutoFit/>
          </a:bodyPr>
          <a:lstStyle/>
          <a:p>
            <a:r>
              <a:rPr lang="en-CA" sz="1100" b="1" dirty="0">
                <a:solidFill>
                  <a:srgbClr val="FFC000"/>
                </a:solidFill>
              </a:rPr>
              <a:t>Intermediate</a:t>
            </a:r>
          </a:p>
        </p:txBody>
      </p:sp>
      <p:sp>
        <p:nvSpPr>
          <p:cNvPr id="27" name="TextBox 26">
            <a:extLst>
              <a:ext uri="{FF2B5EF4-FFF2-40B4-BE49-F238E27FC236}">
                <a16:creationId xmlns:a16="http://schemas.microsoft.com/office/drawing/2014/main" id="{07F86E5C-574C-F663-8D69-6593013FD071}"/>
              </a:ext>
            </a:extLst>
          </p:cNvPr>
          <p:cNvSpPr txBox="1"/>
          <p:nvPr/>
        </p:nvSpPr>
        <p:spPr>
          <a:xfrm>
            <a:off x="1524003" y="718190"/>
            <a:ext cx="585417" cy="261610"/>
          </a:xfrm>
          <a:prstGeom prst="rect">
            <a:avLst/>
          </a:prstGeom>
          <a:noFill/>
        </p:spPr>
        <p:txBody>
          <a:bodyPr wrap="none" rtlCol="0">
            <a:spAutoFit/>
          </a:bodyPr>
          <a:lstStyle/>
          <a:p>
            <a:r>
              <a:rPr lang="en-CA" sz="1100" b="1" dirty="0">
                <a:solidFill>
                  <a:srgbClr val="00B050"/>
                </a:solidFill>
              </a:rPr>
              <a:t>Novice</a:t>
            </a:r>
          </a:p>
        </p:txBody>
      </p:sp>
      <p:sp>
        <p:nvSpPr>
          <p:cNvPr id="28" name="Arrow: Right 27">
            <a:extLst>
              <a:ext uri="{FF2B5EF4-FFF2-40B4-BE49-F238E27FC236}">
                <a16:creationId xmlns:a16="http://schemas.microsoft.com/office/drawing/2014/main" id="{82089B5B-D25A-0190-6296-8F35AED271DD}"/>
              </a:ext>
            </a:extLst>
          </p:cNvPr>
          <p:cNvSpPr/>
          <p:nvPr/>
        </p:nvSpPr>
        <p:spPr>
          <a:xfrm>
            <a:off x="2513904" y="720003"/>
            <a:ext cx="7835317" cy="27595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Arrow: Right 28">
            <a:extLst>
              <a:ext uri="{FF2B5EF4-FFF2-40B4-BE49-F238E27FC236}">
                <a16:creationId xmlns:a16="http://schemas.microsoft.com/office/drawing/2014/main" id="{C114F3EA-E0A9-F631-F800-910737BDFAF0}"/>
              </a:ext>
            </a:extLst>
          </p:cNvPr>
          <p:cNvSpPr/>
          <p:nvPr/>
        </p:nvSpPr>
        <p:spPr>
          <a:xfrm>
            <a:off x="3354200" y="1080003"/>
            <a:ext cx="6995021" cy="27595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Arrow: Right 29">
            <a:extLst>
              <a:ext uri="{FF2B5EF4-FFF2-40B4-BE49-F238E27FC236}">
                <a16:creationId xmlns:a16="http://schemas.microsoft.com/office/drawing/2014/main" id="{C3131C60-E216-E719-62CE-A27228BC8EDF}"/>
              </a:ext>
            </a:extLst>
          </p:cNvPr>
          <p:cNvSpPr/>
          <p:nvPr/>
        </p:nvSpPr>
        <p:spPr>
          <a:xfrm>
            <a:off x="7170492" y="1440003"/>
            <a:ext cx="3178729" cy="2759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89457BB8-6EA6-F500-BB3D-679E79E6DCB8}"/>
              </a:ext>
            </a:extLst>
          </p:cNvPr>
          <p:cNvSpPr txBox="1"/>
          <p:nvPr/>
        </p:nvSpPr>
        <p:spPr>
          <a:xfrm>
            <a:off x="4957796" y="1458003"/>
            <a:ext cx="1465466" cy="246221"/>
          </a:xfrm>
          <a:prstGeom prst="rect">
            <a:avLst/>
          </a:prstGeom>
          <a:noFill/>
        </p:spPr>
        <p:txBody>
          <a:bodyPr wrap="none" rtlCol="0">
            <a:spAutoFit/>
          </a:bodyPr>
          <a:lstStyle/>
          <a:p>
            <a:r>
              <a:rPr lang="en-CA" sz="1000" b="1" dirty="0">
                <a:solidFill>
                  <a:srgbClr val="FF0000"/>
                </a:solidFill>
              </a:rPr>
              <a:t>First time SESAME users</a:t>
            </a:r>
          </a:p>
        </p:txBody>
      </p:sp>
      <p:sp>
        <p:nvSpPr>
          <p:cNvPr id="38" name="TextBox 37">
            <a:extLst>
              <a:ext uri="{FF2B5EF4-FFF2-40B4-BE49-F238E27FC236}">
                <a16:creationId xmlns:a16="http://schemas.microsoft.com/office/drawing/2014/main" id="{242389F0-B50B-806C-0016-1C5503D9D973}"/>
              </a:ext>
            </a:extLst>
          </p:cNvPr>
          <p:cNvSpPr txBox="1"/>
          <p:nvPr/>
        </p:nvSpPr>
        <p:spPr>
          <a:xfrm>
            <a:off x="1856378" y="3611503"/>
            <a:ext cx="1283357" cy="249684"/>
          </a:xfrm>
          <a:prstGeom prst="rect">
            <a:avLst/>
          </a:prstGeom>
          <a:noFill/>
        </p:spPr>
        <p:txBody>
          <a:bodyPr wrap="square" rtlCol="0">
            <a:spAutoFit/>
          </a:bodyPr>
          <a:lstStyle/>
          <a:p>
            <a:pPr algn="ctr">
              <a:lnSpc>
                <a:spcPct val="107000"/>
              </a:lnSpc>
              <a:spcBef>
                <a:spcPts val="450"/>
              </a:spcBef>
              <a:spcAft>
                <a:spcPts val="450"/>
              </a:spcAft>
            </a:pPr>
            <a:r>
              <a:rPr lang="en-CA" sz="1000" dirty="0">
                <a:solidFill>
                  <a:srgbClr val="00B0F0"/>
                </a:solidFill>
                <a:ea typeface="Times New Roman" panose="02020603050405020304" pitchFamily="18" charset="0"/>
              </a:rPr>
              <a:t>Food and Health</a:t>
            </a:r>
          </a:p>
        </p:txBody>
      </p:sp>
      <p:sp>
        <p:nvSpPr>
          <p:cNvPr id="39" name="TextBox 38">
            <a:extLst>
              <a:ext uri="{FF2B5EF4-FFF2-40B4-BE49-F238E27FC236}">
                <a16:creationId xmlns:a16="http://schemas.microsoft.com/office/drawing/2014/main" id="{C99B4688-EBC4-7BFD-FA7F-45361A6453D5}"/>
              </a:ext>
            </a:extLst>
          </p:cNvPr>
          <p:cNvSpPr txBox="1"/>
          <p:nvPr/>
        </p:nvSpPr>
        <p:spPr>
          <a:xfrm>
            <a:off x="2030657" y="4199559"/>
            <a:ext cx="922360" cy="414344"/>
          </a:xfrm>
          <a:prstGeom prst="rect">
            <a:avLst/>
          </a:prstGeom>
          <a:noFill/>
        </p:spPr>
        <p:txBody>
          <a:bodyPr wrap="square" rtlCol="0">
            <a:spAutoFit/>
          </a:bodyPr>
          <a:lstStyle/>
          <a:p>
            <a:pPr algn="ctr">
              <a:lnSpc>
                <a:spcPct val="107000"/>
              </a:lnSpc>
              <a:spcBef>
                <a:spcPts val="450"/>
              </a:spcBef>
              <a:spcAft>
                <a:spcPts val="450"/>
              </a:spcAft>
            </a:pPr>
            <a:r>
              <a:rPr lang="en-CA" sz="1000" dirty="0">
                <a:solidFill>
                  <a:srgbClr val="CC66FF"/>
                </a:solidFill>
                <a:ea typeface="Times New Roman" panose="02020603050405020304" pitchFamily="18" charset="0"/>
              </a:rPr>
              <a:t>Advanced Materials</a:t>
            </a:r>
          </a:p>
        </p:txBody>
      </p:sp>
      <p:sp>
        <p:nvSpPr>
          <p:cNvPr id="40" name="TextBox 39">
            <a:extLst>
              <a:ext uri="{FF2B5EF4-FFF2-40B4-BE49-F238E27FC236}">
                <a16:creationId xmlns:a16="http://schemas.microsoft.com/office/drawing/2014/main" id="{397F9AFF-21E8-3103-B818-EA9122949F92}"/>
              </a:ext>
            </a:extLst>
          </p:cNvPr>
          <p:cNvSpPr txBox="1"/>
          <p:nvPr/>
        </p:nvSpPr>
        <p:spPr>
          <a:xfrm>
            <a:off x="2118595" y="4555723"/>
            <a:ext cx="746491" cy="414344"/>
          </a:xfrm>
          <a:prstGeom prst="rect">
            <a:avLst/>
          </a:prstGeom>
          <a:noFill/>
        </p:spPr>
        <p:txBody>
          <a:bodyPr wrap="square" rtlCol="0">
            <a:spAutoFit/>
          </a:bodyPr>
          <a:lstStyle/>
          <a:p>
            <a:pPr algn="ctr">
              <a:lnSpc>
                <a:spcPct val="107000"/>
              </a:lnSpc>
              <a:spcBef>
                <a:spcPts val="450"/>
              </a:spcBef>
              <a:spcAft>
                <a:spcPts val="450"/>
              </a:spcAft>
            </a:pPr>
            <a:r>
              <a:rPr lang="en-CA" sz="1000" dirty="0">
                <a:solidFill>
                  <a:srgbClr val="00B050"/>
                </a:solidFill>
                <a:ea typeface="Times New Roman" panose="02020603050405020304" pitchFamily="18" charset="0"/>
              </a:rPr>
              <a:t>Catalyst Design</a:t>
            </a:r>
          </a:p>
        </p:txBody>
      </p:sp>
      <p:sp>
        <p:nvSpPr>
          <p:cNvPr id="41" name="TextBox 40">
            <a:extLst>
              <a:ext uri="{FF2B5EF4-FFF2-40B4-BE49-F238E27FC236}">
                <a16:creationId xmlns:a16="http://schemas.microsoft.com/office/drawing/2014/main" id="{81684EB3-3825-7217-8344-B26D48D1B3F3}"/>
              </a:ext>
            </a:extLst>
          </p:cNvPr>
          <p:cNvSpPr txBox="1"/>
          <p:nvPr/>
        </p:nvSpPr>
        <p:spPr>
          <a:xfrm>
            <a:off x="2093909" y="5103392"/>
            <a:ext cx="795863" cy="414344"/>
          </a:xfrm>
          <a:prstGeom prst="rect">
            <a:avLst/>
          </a:prstGeom>
          <a:noFill/>
        </p:spPr>
        <p:txBody>
          <a:bodyPr wrap="square" rtlCol="0">
            <a:spAutoFit/>
          </a:bodyPr>
          <a:lstStyle/>
          <a:p>
            <a:pPr algn="ctr">
              <a:lnSpc>
                <a:spcPct val="107000"/>
              </a:lnSpc>
              <a:spcBef>
                <a:spcPts val="450"/>
              </a:spcBef>
              <a:spcAft>
                <a:spcPts val="450"/>
              </a:spcAft>
            </a:pPr>
            <a:r>
              <a:rPr lang="en-CA" sz="1000" dirty="0">
                <a:solidFill>
                  <a:srgbClr val="FFC000"/>
                </a:solidFill>
                <a:ea typeface="Times New Roman" panose="02020603050405020304" pitchFamily="18" charset="0"/>
              </a:rPr>
              <a:t>Cultural Heritage</a:t>
            </a:r>
          </a:p>
        </p:txBody>
      </p:sp>
      <p:sp>
        <p:nvSpPr>
          <p:cNvPr id="42" name="TextBox 41">
            <a:extLst>
              <a:ext uri="{FF2B5EF4-FFF2-40B4-BE49-F238E27FC236}">
                <a16:creationId xmlns:a16="http://schemas.microsoft.com/office/drawing/2014/main" id="{753866EC-2123-E176-2E53-03455EF09C0B}"/>
              </a:ext>
            </a:extLst>
          </p:cNvPr>
          <p:cNvSpPr txBox="1"/>
          <p:nvPr/>
        </p:nvSpPr>
        <p:spPr>
          <a:xfrm>
            <a:off x="1861204" y="3803007"/>
            <a:ext cx="1207886" cy="249684"/>
          </a:xfrm>
          <a:prstGeom prst="rect">
            <a:avLst/>
          </a:prstGeom>
          <a:noFill/>
        </p:spPr>
        <p:txBody>
          <a:bodyPr wrap="square" rtlCol="0">
            <a:spAutoFit/>
          </a:bodyPr>
          <a:lstStyle/>
          <a:p>
            <a:pPr algn="ctr">
              <a:lnSpc>
                <a:spcPct val="107000"/>
              </a:lnSpc>
            </a:pPr>
            <a:r>
              <a:rPr lang="en-CA" sz="1000" dirty="0">
                <a:solidFill>
                  <a:srgbClr val="0070C0"/>
                </a:solidFill>
                <a:ea typeface="Times New Roman" panose="02020603050405020304" pitchFamily="18" charset="0"/>
              </a:rPr>
              <a:t>Energy</a:t>
            </a:r>
          </a:p>
        </p:txBody>
      </p:sp>
      <p:sp>
        <p:nvSpPr>
          <p:cNvPr id="43" name="TextBox 42">
            <a:extLst>
              <a:ext uri="{FF2B5EF4-FFF2-40B4-BE49-F238E27FC236}">
                <a16:creationId xmlns:a16="http://schemas.microsoft.com/office/drawing/2014/main" id="{7B40808D-FE06-AE18-A11D-C3BE90DB55F6}"/>
              </a:ext>
            </a:extLst>
          </p:cNvPr>
          <p:cNvSpPr txBox="1"/>
          <p:nvPr/>
        </p:nvSpPr>
        <p:spPr>
          <a:xfrm>
            <a:off x="1982568" y="4008058"/>
            <a:ext cx="1018538" cy="249684"/>
          </a:xfrm>
          <a:prstGeom prst="rect">
            <a:avLst/>
          </a:prstGeom>
          <a:noFill/>
        </p:spPr>
        <p:txBody>
          <a:bodyPr wrap="square" rtlCol="0">
            <a:spAutoFit/>
          </a:bodyPr>
          <a:lstStyle/>
          <a:p>
            <a:pPr algn="ctr">
              <a:lnSpc>
                <a:spcPct val="107000"/>
              </a:lnSpc>
            </a:pPr>
            <a:r>
              <a:rPr lang="en-CA" sz="1000" dirty="0">
                <a:solidFill>
                  <a:srgbClr val="C00000"/>
                </a:solidFill>
                <a:ea typeface="Times New Roman" panose="02020603050405020304" pitchFamily="18" charset="0"/>
              </a:rPr>
              <a:t>Clean Water</a:t>
            </a:r>
          </a:p>
        </p:txBody>
      </p:sp>
      <p:sp>
        <p:nvSpPr>
          <p:cNvPr id="44" name="TextBox 43">
            <a:extLst>
              <a:ext uri="{FF2B5EF4-FFF2-40B4-BE49-F238E27FC236}">
                <a16:creationId xmlns:a16="http://schemas.microsoft.com/office/drawing/2014/main" id="{E297B345-3920-36F8-960E-0E0D6C0CE7CD}"/>
              </a:ext>
            </a:extLst>
          </p:cNvPr>
          <p:cNvSpPr txBox="1"/>
          <p:nvPr/>
        </p:nvSpPr>
        <p:spPr>
          <a:xfrm>
            <a:off x="1919680" y="4911890"/>
            <a:ext cx="1144321" cy="249684"/>
          </a:xfrm>
          <a:prstGeom prst="rect">
            <a:avLst/>
          </a:prstGeom>
          <a:noFill/>
        </p:spPr>
        <p:txBody>
          <a:bodyPr wrap="square" rtlCol="0">
            <a:spAutoFit/>
          </a:bodyPr>
          <a:lstStyle/>
          <a:p>
            <a:pPr algn="ctr">
              <a:lnSpc>
                <a:spcPct val="107000"/>
              </a:lnSpc>
              <a:spcBef>
                <a:spcPts val="450"/>
              </a:spcBef>
              <a:spcAft>
                <a:spcPts val="450"/>
              </a:spcAft>
            </a:pPr>
            <a:r>
              <a:rPr lang="en-CA" sz="1000" dirty="0">
                <a:solidFill>
                  <a:srgbClr val="002060"/>
                </a:solidFill>
                <a:ea typeface="Times New Roman" panose="02020603050405020304" pitchFamily="18" charset="0"/>
              </a:rPr>
              <a:t>Petrochemical</a:t>
            </a:r>
          </a:p>
        </p:txBody>
      </p:sp>
      <p:sp>
        <p:nvSpPr>
          <p:cNvPr id="45" name="TextBox 44">
            <a:extLst>
              <a:ext uri="{FF2B5EF4-FFF2-40B4-BE49-F238E27FC236}">
                <a16:creationId xmlns:a16="http://schemas.microsoft.com/office/drawing/2014/main" id="{8FB25838-8730-752E-EF9F-53DC60301C3C}"/>
              </a:ext>
            </a:extLst>
          </p:cNvPr>
          <p:cNvSpPr txBox="1"/>
          <p:nvPr/>
        </p:nvSpPr>
        <p:spPr>
          <a:xfrm>
            <a:off x="2145540" y="3041978"/>
            <a:ext cx="699683" cy="249684"/>
          </a:xfrm>
          <a:prstGeom prst="rect">
            <a:avLst/>
          </a:prstGeom>
          <a:noFill/>
        </p:spPr>
        <p:txBody>
          <a:bodyPr wrap="square" rtlCol="0">
            <a:spAutoFit/>
          </a:bodyPr>
          <a:lstStyle/>
          <a:p>
            <a:pPr>
              <a:lnSpc>
                <a:spcPct val="107000"/>
              </a:lnSpc>
              <a:spcBef>
                <a:spcPts val="450"/>
              </a:spcBef>
              <a:spcAft>
                <a:spcPts val="450"/>
              </a:spcAft>
            </a:pPr>
            <a:r>
              <a:rPr lang="en-CA" sz="1000" b="1" dirty="0">
                <a:ea typeface="Times New Roman" panose="02020603050405020304" pitchFamily="18" charset="0"/>
              </a:rPr>
              <a:t>Examples</a:t>
            </a:r>
          </a:p>
        </p:txBody>
      </p:sp>
      <p:cxnSp>
        <p:nvCxnSpPr>
          <p:cNvPr id="47" name="Straight Connector 46">
            <a:extLst>
              <a:ext uri="{FF2B5EF4-FFF2-40B4-BE49-F238E27FC236}">
                <a16:creationId xmlns:a16="http://schemas.microsoft.com/office/drawing/2014/main" id="{6F2C5CB7-96A1-B231-8068-08C78E0ED422}"/>
              </a:ext>
            </a:extLst>
          </p:cNvPr>
          <p:cNvCxnSpPr>
            <a:cxnSpLocks/>
            <a:stCxn id="4" idx="2"/>
            <a:endCxn id="45" idx="0"/>
          </p:cNvCxnSpPr>
          <p:nvPr/>
        </p:nvCxnSpPr>
        <p:spPr>
          <a:xfrm>
            <a:off x="2491837" y="2829811"/>
            <a:ext cx="3545" cy="2121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3" name="Title 122">
            <a:extLst>
              <a:ext uri="{FF2B5EF4-FFF2-40B4-BE49-F238E27FC236}">
                <a16:creationId xmlns:a16="http://schemas.microsoft.com/office/drawing/2014/main" id="{E8872155-CF70-C690-AB23-762D91CD55C2}"/>
              </a:ext>
            </a:extLst>
          </p:cNvPr>
          <p:cNvSpPr>
            <a:spLocks noGrp="1"/>
          </p:cNvSpPr>
          <p:nvPr>
            <p:ph type="title"/>
          </p:nvPr>
        </p:nvSpPr>
        <p:spPr>
          <a:xfrm>
            <a:off x="3001106" y="13604"/>
            <a:ext cx="6995021" cy="767498"/>
          </a:xfrm>
        </p:spPr>
        <p:txBody>
          <a:bodyPr>
            <a:noAutofit/>
          </a:bodyPr>
          <a:lstStyle/>
          <a:p>
            <a:r>
              <a:rPr lang="en-CA" sz="6000" b="1" dirty="0">
                <a:solidFill>
                  <a:srgbClr val="7030A0"/>
                </a:solidFill>
              </a:rPr>
              <a:t>Steps in being a Client</a:t>
            </a:r>
          </a:p>
        </p:txBody>
      </p:sp>
      <p:sp>
        <p:nvSpPr>
          <p:cNvPr id="2" name="TextBox 1">
            <a:extLst>
              <a:ext uri="{FF2B5EF4-FFF2-40B4-BE49-F238E27FC236}">
                <a16:creationId xmlns:a16="http://schemas.microsoft.com/office/drawing/2014/main" id="{B7DE4664-1288-E619-550E-3F1741BFBE95}"/>
              </a:ext>
            </a:extLst>
          </p:cNvPr>
          <p:cNvSpPr txBox="1"/>
          <p:nvPr/>
        </p:nvSpPr>
        <p:spPr>
          <a:xfrm>
            <a:off x="1524000" y="1800000"/>
            <a:ext cx="460382" cy="261610"/>
          </a:xfrm>
          <a:prstGeom prst="rect">
            <a:avLst/>
          </a:prstGeom>
          <a:noFill/>
        </p:spPr>
        <p:txBody>
          <a:bodyPr wrap="none" rtlCol="0">
            <a:spAutoFit/>
          </a:bodyPr>
          <a:lstStyle/>
          <a:p>
            <a:r>
              <a:rPr lang="en-CA" sz="1100" b="1" dirty="0">
                <a:solidFill>
                  <a:srgbClr val="7030A0"/>
                </a:solidFill>
              </a:rPr>
              <a:t>Data</a:t>
            </a:r>
          </a:p>
        </p:txBody>
      </p:sp>
      <p:sp>
        <p:nvSpPr>
          <p:cNvPr id="3" name="Arrow: Right 2">
            <a:extLst>
              <a:ext uri="{FF2B5EF4-FFF2-40B4-BE49-F238E27FC236}">
                <a16:creationId xmlns:a16="http://schemas.microsoft.com/office/drawing/2014/main" id="{87EB3A0C-93DE-B463-7876-CABD783EA21A}"/>
              </a:ext>
            </a:extLst>
          </p:cNvPr>
          <p:cNvSpPr/>
          <p:nvPr/>
        </p:nvSpPr>
        <p:spPr>
          <a:xfrm>
            <a:off x="8482699" y="1800003"/>
            <a:ext cx="1864189" cy="2759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 name="Group 13">
            <a:extLst>
              <a:ext uri="{FF2B5EF4-FFF2-40B4-BE49-F238E27FC236}">
                <a16:creationId xmlns:a16="http://schemas.microsoft.com/office/drawing/2014/main" id="{527B88D9-94D0-B2C0-9204-3C51A36B0FAE}"/>
              </a:ext>
            </a:extLst>
          </p:cNvPr>
          <p:cNvGrpSpPr/>
          <p:nvPr/>
        </p:nvGrpSpPr>
        <p:grpSpPr>
          <a:xfrm flipH="1">
            <a:off x="6834380" y="3189934"/>
            <a:ext cx="4558219" cy="4306334"/>
            <a:chOff x="265532" y="1331842"/>
            <a:chExt cx="4280748" cy="4306334"/>
          </a:xfrm>
        </p:grpSpPr>
        <p:sp>
          <p:nvSpPr>
            <p:cNvPr id="20" name="Freeform: Shape 19">
              <a:extLst>
                <a:ext uri="{FF2B5EF4-FFF2-40B4-BE49-F238E27FC236}">
                  <a16:creationId xmlns:a16="http://schemas.microsoft.com/office/drawing/2014/main" id="{50DA78E8-8471-1E44-8633-C7681E066A74}"/>
                </a:ext>
              </a:extLst>
            </p:cNvPr>
            <p:cNvSpPr/>
            <p:nvPr/>
          </p:nvSpPr>
          <p:spPr>
            <a:xfrm>
              <a:off x="2814069" y="2059978"/>
              <a:ext cx="1260970" cy="1260970"/>
            </a:xfrm>
            <a:custGeom>
              <a:avLst/>
              <a:gdLst>
                <a:gd name="connsiteX0" fmla="*/ 0 w 1260970"/>
                <a:gd name="connsiteY0" fmla="*/ 0 h 1260970"/>
                <a:gd name="connsiteX1" fmla="*/ 1260970 w 1260970"/>
                <a:gd name="connsiteY1" fmla="*/ 0 h 1260970"/>
                <a:gd name="connsiteX2" fmla="*/ 1260970 w 1260970"/>
                <a:gd name="connsiteY2" fmla="*/ 1260970 h 1260970"/>
                <a:gd name="connsiteX3" fmla="*/ 0 w 1260970"/>
                <a:gd name="connsiteY3" fmla="*/ 1260970 h 1260970"/>
                <a:gd name="connsiteX4" fmla="*/ 0 w 1260970"/>
                <a:gd name="connsiteY4" fmla="*/ 0 h 126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970" h="1260970">
                  <a:moveTo>
                    <a:pt x="0" y="0"/>
                  </a:moveTo>
                  <a:lnTo>
                    <a:pt x="1260970" y="0"/>
                  </a:lnTo>
                  <a:lnTo>
                    <a:pt x="1260970" y="1260970"/>
                  </a:lnTo>
                  <a:lnTo>
                    <a:pt x="0" y="12609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dirty="0"/>
                <a:t>Interpretation</a:t>
              </a:r>
            </a:p>
          </p:txBody>
        </p:sp>
        <p:sp>
          <p:nvSpPr>
            <p:cNvPr id="33" name="Freeform: Shape 32">
              <a:extLst>
                <a:ext uri="{FF2B5EF4-FFF2-40B4-BE49-F238E27FC236}">
                  <a16:creationId xmlns:a16="http://schemas.microsoft.com/office/drawing/2014/main" id="{34FDF6D9-C323-D96D-F4B9-31BC96AD4B49}"/>
                </a:ext>
              </a:extLst>
            </p:cNvPr>
            <p:cNvSpPr/>
            <p:nvPr/>
          </p:nvSpPr>
          <p:spPr>
            <a:xfrm>
              <a:off x="2762057" y="3653872"/>
              <a:ext cx="1260970" cy="1260970"/>
            </a:xfrm>
            <a:custGeom>
              <a:avLst/>
              <a:gdLst>
                <a:gd name="connsiteX0" fmla="*/ 0 w 1260970"/>
                <a:gd name="connsiteY0" fmla="*/ 0 h 1260970"/>
                <a:gd name="connsiteX1" fmla="*/ 1260970 w 1260970"/>
                <a:gd name="connsiteY1" fmla="*/ 0 h 1260970"/>
                <a:gd name="connsiteX2" fmla="*/ 1260970 w 1260970"/>
                <a:gd name="connsiteY2" fmla="*/ 1260970 h 1260970"/>
                <a:gd name="connsiteX3" fmla="*/ 0 w 1260970"/>
                <a:gd name="connsiteY3" fmla="*/ 1260970 h 1260970"/>
                <a:gd name="connsiteX4" fmla="*/ 0 w 1260970"/>
                <a:gd name="connsiteY4" fmla="*/ 0 h 126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970" h="1260970">
                  <a:moveTo>
                    <a:pt x="0" y="0"/>
                  </a:moveTo>
                  <a:lnTo>
                    <a:pt x="1260970" y="0"/>
                  </a:lnTo>
                  <a:lnTo>
                    <a:pt x="1260970" y="1260970"/>
                  </a:lnTo>
                  <a:lnTo>
                    <a:pt x="0" y="12609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dirty="0"/>
                <a:t>Experimental Run</a:t>
              </a:r>
            </a:p>
          </p:txBody>
        </p:sp>
        <p:sp>
          <p:nvSpPr>
            <p:cNvPr id="34" name="Arrow: Circular 33">
              <a:extLst>
                <a:ext uri="{FF2B5EF4-FFF2-40B4-BE49-F238E27FC236}">
                  <a16:creationId xmlns:a16="http://schemas.microsoft.com/office/drawing/2014/main" id="{800A0D3C-CF95-2C2A-9AFF-5F20C8AA8FDE}"/>
                </a:ext>
              </a:extLst>
            </p:cNvPr>
            <p:cNvSpPr/>
            <p:nvPr/>
          </p:nvSpPr>
          <p:spPr>
            <a:xfrm>
              <a:off x="598928" y="1331842"/>
              <a:ext cx="3561420" cy="3561420"/>
            </a:xfrm>
            <a:prstGeom prst="circularArrow">
              <a:avLst>
                <a:gd name="adj1" fmla="val 6904"/>
                <a:gd name="adj2" fmla="val 465525"/>
                <a:gd name="adj3" fmla="val 5948686"/>
                <a:gd name="adj4" fmla="val 4110924"/>
                <a:gd name="adj5" fmla="val 8055"/>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35" name="Freeform: Shape 34">
              <a:extLst>
                <a:ext uri="{FF2B5EF4-FFF2-40B4-BE49-F238E27FC236}">
                  <a16:creationId xmlns:a16="http://schemas.microsoft.com/office/drawing/2014/main" id="{5A0F9483-64D6-56DB-04D1-0DC050F1B4BF}"/>
                </a:ext>
              </a:extLst>
            </p:cNvPr>
            <p:cNvSpPr/>
            <p:nvPr/>
          </p:nvSpPr>
          <p:spPr>
            <a:xfrm>
              <a:off x="897117" y="3620594"/>
              <a:ext cx="1260970" cy="1260970"/>
            </a:xfrm>
            <a:custGeom>
              <a:avLst/>
              <a:gdLst>
                <a:gd name="connsiteX0" fmla="*/ 0 w 1260970"/>
                <a:gd name="connsiteY0" fmla="*/ 0 h 1260970"/>
                <a:gd name="connsiteX1" fmla="*/ 1260970 w 1260970"/>
                <a:gd name="connsiteY1" fmla="*/ 0 h 1260970"/>
                <a:gd name="connsiteX2" fmla="*/ 1260970 w 1260970"/>
                <a:gd name="connsiteY2" fmla="*/ 1260970 h 1260970"/>
                <a:gd name="connsiteX3" fmla="*/ 0 w 1260970"/>
                <a:gd name="connsiteY3" fmla="*/ 1260970 h 1260970"/>
                <a:gd name="connsiteX4" fmla="*/ 0 w 1260970"/>
                <a:gd name="connsiteY4" fmla="*/ 0 h 126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970" h="1260970">
                  <a:moveTo>
                    <a:pt x="0" y="0"/>
                  </a:moveTo>
                  <a:lnTo>
                    <a:pt x="1260970" y="0"/>
                  </a:lnTo>
                  <a:lnTo>
                    <a:pt x="1260970" y="1260970"/>
                  </a:lnTo>
                  <a:lnTo>
                    <a:pt x="0" y="12609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dirty="0"/>
                <a:t>Data Processing</a:t>
              </a:r>
            </a:p>
          </p:txBody>
        </p:sp>
        <p:sp>
          <p:nvSpPr>
            <p:cNvPr id="36" name="Arrow: Circular 35">
              <a:extLst>
                <a:ext uri="{FF2B5EF4-FFF2-40B4-BE49-F238E27FC236}">
                  <a16:creationId xmlns:a16="http://schemas.microsoft.com/office/drawing/2014/main" id="{8EDAC015-71A2-720E-3387-696BCDE0EF6C}"/>
                </a:ext>
              </a:extLst>
            </p:cNvPr>
            <p:cNvSpPr/>
            <p:nvPr/>
          </p:nvSpPr>
          <p:spPr>
            <a:xfrm>
              <a:off x="984860" y="1684803"/>
              <a:ext cx="3561420" cy="3561420"/>
            </a:xfrm>
            <a:prstGeom prst="circularArrow">
              <a:avLst>
                <a:gd name="adj1" fmla="val 6904"/>
                <a:gd name="adj2" fmla="val 465525"/>
                <a:gd name="adj3" fmla="val 11348686"/>
                <a:gd name="adj4" fmla="val 9604602"/>
                <a:gd name="adj5" fmla="val 8055"/>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a:p>
          </p:txBody>
        </p:sp>
        <p:sp>
          <p:nvSpPr>
            <p:cNvPr id="37" name="Freeform: Shape 36">
              <a:extLst>
                <a:ext uri="{FF2B5EF4-FFF2-40B4-BE49-F238E27FC236}">
                  <a16:creationId xmlns:a16="http://schemas.microsoft.com/office/drawing/2014/main" id="{1781EE5D-CC2B-A0B6-EFF0-AA2CFEDE1471}"/>
                </a:ext>
              </a:extLst>
            </p:cNvPr>
            <p:cNvSpPr/>
            <p:nvPr/>
          </p:nvSpPr>
          <p:spPr>
            <a:xfrm>
              <a:off x="1062129" y="2164807"/>
              <a:ext cx="1260970" cy="1260970"/>
            </a:xfrm>
            <a:custGeom>
              <a:avLst/>
              <a:gdLst>
                <a:gd name="connsiteX0" fmla="*/ 0 w 1260970"/>
                <a:gd name="connsiteY0" fmla="*/ 0 h 1260970"/>
                <a:gd name="connsiteX1" fmla="*/ 1260970 w 1260970"/>
                <a:gd name="connsiteY1" fmla="*/ 0 h 1260970"/>
                <a:gd name="connsiteX2" fmla="*/ 1260970 w 1260970"/>
                <a:gd name="connsiteY2" fmla="*/ 1260970 h 1260970"/>
                <a:gd name="connsiteX3" fmla="*/ 0 w 1260970"/>
                <a:gd name="connsiteY3" fmla="*/ 1260970 h 1260970"/>
                <a:gd name="connsiteX4" fmla="*/ 0 w 1260970"/>
                <a:gd name="connsiteY4" fmla="*/ 0 h 1260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970" h="1260970">
                  <a:moveTo>
                    <a:pt x="0" y="0"/>
                  </a:moveTo>
                  <a:lnTo>
                    <a:pt x="1260970" y="0"/>
                  </a:lnTo>
                  <a:lnTo>
                    <a:pt x="1260970" y="1260970"/>
                  </a:lnTo>
                  <a:lnTo>
                    <a:pt x="0" y="12609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algn="ctr" defTabSz="711200">
                <a:lnSpc>
                  <a:spcPct val="90000"/>
                </a:lnSpc>
                <a:spcBef>
                  <a:spcPct val="0"/>
                </a:spcBef>
                <a:spcAft>
                  <a:spcPct val="35000"/>
                </a:spcAft>
              </a:pPr>
              <a:r>
                <a:rPr lang="en-GB" sz="1600" dirty="0"/>
                <a:t>Data Analysis</a:t>
              </a:r>
            </a:p>
          </p:txBody>
        </p:sp>
        <p:sp>
          <p:nvSpPr>
            <p:cNvPr id="46" name="Arrow: Circular 45">
              <a:extLst>
                <a:ext uri="{FF2B5EF4-FFF2-40B4-BE49-F238E27FC236}">
                  <a16:creationId xmlns:a16="http://schemas.microsoft.com/office/drawing/2014/main" id="{997FB164-1D4C-A40E-C873-5A741CEDF868}"/>
                </a:ext>
              </a:extLst>
            </p:cNvPr>
            <p:cNvSpPr/>
            <p:nvPr/>
          </p:nvSpPr>
          <p:spPr>
            <a:xfrm>
              <a:off x="728133" y="2076756"/>
              <a:ext cx="3561420" cy="3561420"/>
            </a:xfrm>
            <a:prstGeom prst="circularArrow">
              <a:avLst>
                <a:gd name="adj1" fmla="val 6904"/>
                <a:gd name="adj2" fmla="val 465525"/>
                <a:gd name="adj3" fmla="val 16748686"/>
                <a:gd name="adj4" fmla="val 14907355"/>
                <a:gd name="adj5" fmla="val 8055"/>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48" name="Arrow: Circular 47">
              <a:extLst>
                <a:ext uri="{FF2B5EF4-FFF2-40B4-BE49-F238E27FC236}">
                  <a16:creationId xmlns:a16="http://schemas.microsoft.com/office/drawing/2014/main" id="{44045AAC-C2D3-8E69-80B4-0BFA424F2A5C}"/>
                </a:ext>
              </a:extLst>
            </p:cNvPr>
            <p:cNvSpPr/>
            <p:nvPr/>
          </p:nvSpPr>
          <p:spPr>
            <a:xfrm>
              <a:off x="265532" y="1750276"/>
              <a:ext cx="3561420" cy="3561420"/>
            </a:xfrm>
            <a:prstGeom prst="circularArrow">
              <a:avLst>
                <a:gd name="adj1" fmla="val 6904"/>
                <a:gd name="adj2" fmla="val 465525"/>
                <a:gd name="adj3" fmla="val 548686"/>
                <a:gd name="adj4" fmla="val 20585789"/>
                <a:gd name="adj5" fmla="val 8055"/>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a:p>
          </p:txBody>
        </p:sp>
      </p:grpSp>
      <p:grpSp>
        <p:nvGrpSpPr>
          <p:cNvPr id="57" name="Group 56">
            <a:extLst>
              <a:ext uri="{FF2B5EF4-FFF2-40B4-BE49-F238E27FC236}">
                <a16:creationId xmlns:a16="http://schemas.microsoft.com/office/drawing/2014/main" id="{ECC351E1-C49A-B13D-6A06-3B1FE7A13A09}"/>
              </a:ext>
            </a:extLst>
          </p:cNvPr>
          <p:cNvGrpSpPr/>
          <p:nvPr/>
        </p:nvGrpSpPr>
        <p:grpSpPr>
          <a:xfrm flipH="1">
            <a:off x="3180129" y="2839071"/>
            <a:ext cx="4821255" cy="3127479"/>
            <a:chOff x="-3012310" y="2803800"/>
            <a:chExt cx="5100855" cy="2665296"/>
          </a:xfrm>
        </p:grpSpPr>
        <p:sp>
          <p:nvSpPr>
            <p:cNvPr id="49" name="TextBox 48">
              <a:extLst>
                <a:ext uri="{FF2B5EF4-FFF2-40B4-BE49-F238E27FC236}">
                  <a16:creationId xmlns:a16="http://schemas.microsoft.com/office/drawing/2014/main" id="{1CC02E5E-4F5B-54DD-872B-6FCEE082F0D4}"/>
                </a:ext>
              </a:extLst>
            </p:cNvPr>
            <p:cNvSpPr txBox="1"/>
            <p:nvPr/>
          </p:nvSpPr>
          <p:spPr>
            <a:xfrm>
              <a:off x="771474" y="2803800"/>
              <a:ext cx="1317071" cy="584775"/>
            </a:xfrm>
            <a:prstGeom prst="rect">
              <a:avLst/>
            </a:prstGeom>
            <a:noFill/>
          </p:spPr>
          <p:txBody>
            <a:bodyPr wrap="square" rtlCol="0">
              <a:spAutoFit/>
            </a:bodyPr>
            <a:lstStyle/>
            <a:p>
              <a:r>
                <a:rPr lang="en-GB" sz="1600" dirty="0"/>
                <a:t>Facility &amp; Orientation</a:t>
              </a:r>
            </a:p>
          </p:txBody>
        </p:sp>
        <p:sp>
          <p:nvSpPr>
            <p:cNvPr id="50" name="TextBox 49">
              <a:extLst>
                <a:ext uri="{FF2B5EF4-FFF2-40B4-BE49-F238E27FC236}">
                  <a16:creationId xmlns:a16="http://schemas.microsoft.com/office/drawing/2014/main" id="{54DED141-2332-EF2E-185D-0DB013320713}"/>
                </a:ext>
              </a:extLst>
            </p:cNvPr>
            <p:cNvSpPr txBox="1"/>
            <p:nvPr/>
          </p:nvSpPr>
          <p:spPr>
            <a:xfrm>
              <a:off x="-1096411" y="3504284"/>
              <a:ext cx="1317071" cy="498356"/>
            </a:xfrm>
            <a:prstGeom prst="rect">
              <a:avLst/>
            </a:prstGeom>
            <a:noFill/>
          </p:spPr>
          <p:txBody>
            <a:bodyPr wrap="square" rtlCol="0">
              <a:spAutoFit/>
            </a:bodyPr>
            <a:lstStyle/>
            <a:p>
              <a:r>
                <a:rPr lang="en-GB" sz="1600" dirty="0"/>
                <a:t>Beamline Orientation</a:t>
              </a:r>
            </a:p>
          </p:txBody>
        </p:sp>
        <p:sp>
          <p:nvSpPr>
            <p:cNvPr id="51" name="TextBox 50">
              <a:extLst>
                <a:ext uri="{FF2B5EF4-FFF2-40B4-BE49-F238E27FC236}">
                  <a16:creationId xmlns:a16="http://schemas.microsoft.com/office/drawing/2014/main" id="{E20F6C05-5025-9F83-B57E-BAADA64A343A}"/>
                </a:ext>
              </a:extLst>
            </p:cNvPr>
            <p:cNvSpPr txBox="1"/>
            <p:nvPr/>
          </p:nvSpPr>
          <p:spPr>
            <a:xfrm>
              <a:off x="-2591835" y="4333357"/>
              <a:ext cx="1426129" cy="584775"/>
            </a:xfrm>
            <a:prstGeom prst="rect">
              <a:avLst/>
            </a:prstGeom>
            <a:noFill/>
          </p:spPr>
          <p:txBody>
            <a:bodyPr wrap="square" rtlCol="0">
              <a:spAutoFit/>
            </a:bodyPr>
            <a:lstStyle/>
            <a:p>
              <a:r>
                <a:rPr lang="en-GB" sz="1600" dirty="0"/>
                <a:t>Experimental Orientation</a:t>
              </a:r>
            </a:p>
          </p:txBody>
        </p:sp>
        <p:pic>
          <p:nvPicPr>
            <p:cNvPr id="52" name="Picture 51">
              <a:extLst>
                <a:ext uri="{FF2B5EF4-FFF2-40B4-BE49-F238E27FC236}">
                  <a16:creationId xmlns:a16="http://schemas.microsoft.com/office/drawing/2014/main" id="{348FF9AA-13A3-C5A8-F901-BAA885BB5E57}"/>
                </a:ext>
              </a:extLst>
            </p:cNvPr>
            <p:cNvPicPr>
              <a:picLocks noChangeAspect="1"/>
            </p:cNvPicPr>
            <p:nvPr/>
          </p:nvPicPr>
          <p:blipFill>
            <a:blip r:embed="rId2"/>
            <a:stretch>
              <a:fillRect/>
            </a:stretch>
          </p:blipFill>
          <p:spPr>
            <a:xfrm rot="18130174" flipH="1">
              <a:off x="-3211335" y="4672612"/>
              <a:ext cx="995509" cy="597460"/>
            </a:xfrm>
            <a:prstGeom prst="rect">
              <a:avLst/>
            </a:prstGeom>
            <a:ln>
              <a:noFill/>
            </a:ln>
          </p:spPr>
        </p:pic>
        <p:pic>
          <p:nvPicPr>
            <p:cNvPr id="54" name="Picture 53">
              <a:extLst>
                <a:ext uri="{FF2B5EF4-FFF2-40B4-BE49-F238E27FC236}">
                  <a16:creationId xmlns:a16="http://schemas.microsoft.com/office/drawing/2014/main" id="{C2328DB8-FFD0-4C8E-2AB3-2212529E787F}"/>
                </a:ext>
              </a:extLst>
            </p:cNvPr>
            <p:cNvPicPr>
              <a:picLocks noChangeAspect="1"/>
            </p:cNvPicPr>
            <p:nvPr/>
          </p:nvPicPr>
          <p:blipFill>
            <a:blip r:embed="rId2"/>
            <a:stretch>
              <a:fillRect/>
            </a:stretch>
          </p:blipFill>
          <p:spPr>
            <a:xfrm rot="19226035" flipH="1">
              <a:off x="-1949076" y="3682098"/>
              <a:ext cx="1136526" cy="597460"/>
            </a:xfrm>
            <a:prstGeom prst="rect">
              <a:avLst/>
            </a:prstGeom>
            <a:ln>
              <a:noFill/>
            </a:ln>
          </p:spPr>
        </p:pic>
        <p:pic>
          <p:nvPicPr>
            <p:cNvPr id="55" name="Picture 54">
              <a:extLst>
                <a:ext uri="{FF2B5EF4-FFF2-40B4-BE49-F238E27FC236}">
                  <a16:creationId xmlns:a16="http://schemas.microsoft.com/office/drawing/2014/main" id="{7C5055C3-D306-55EA-09B7-A30ED39C1801}"/>
                </a:ext>
              </a:extLst>
            </p:cNvPr>
            <p:cNvPicPr>
              <a:picLocks noChangeAspect="1"/>
            </p:cNvPicPr>
            <p:nvPr/>
          </p:nvPicPr>
          <p:blipFill>
            <a:blip r:embed="rId2"/>
            <a:stretch>
              <a:fillRect/>
            </a:stretch>
          </p:blipFill>
          <p:spPr>
            <a:xfrm rot="19758600" flipH="1">
              <a:off x="-158281" y="2992614"/>
              <a:ext cx="995509" cy="597460"/>
            </a:xfrm>
            <a:prstGeom prst="rect">
              <a:avLst/>
            </a:prstGeom>
            <a:ln>
              <a:noFill/>
            </a:ln>
          </p:spPr>
        </p:pic>
      </p:grpSp>
    </p:spTree>
    <p:extLst>
      <p:ext uri="{BB962C8B-B14F-4D97-AF65-F5344CB8AC3E}">
        <p14:creationId xmlns:p14="http://schemas.microsoft.com/office/powerpoint/2010/main" val="179110619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1" y="0"/>
            <a:ext cx="4249516" cy="900000"/>
          </a:xfrm>
        </p:spPr>
        <p:txBody>
          <a:bodyPr/>
          <a:lstStyle/>
          <a:p>
            <a:r>
              <a:rPr lang="en-CA" b="1" dirty="0">
                <a:solidFill>
                  <a:srgbClr val="7030A0"/>
                </a:solidFill>
              </a:rPr>
              <a:t>Industrial Science</a:t>
            </a:r>
          </a:p>
        </p:txBody>
      </p:sp>
      <p:sp>
        <p:nvSpPr>
          <p:cNvPr id="4" name="Content Placeholder 3"/>
          <p:cNvSpPr>
            <a:spLocks noGrp="1"/>
          </p:cNvSpPr>
          <p:nvPr>
            <p:ph idx="1"/>
          </p:nvPr>
        </p:nvSpPr>
        <p:spPr>
          <a:xfrm>
            <a:off x="1981795" y="1146474"/>
            <a:ext cx="8701294" cy="4525963"/>
          </a:xfrm>
        </p:spPr>
        <p:txBody>
          <a:bodyPr>
            <a:noAutofit/>
          </a:bodyPr>
          <a:lstStyle/>
          <a:p>
            <a:pPr marL="0" indent="0">
              <a:buNone/>
            </a:pPr>
            <a:r>
              <a:rPr lang="en-CA" dirty="0">
                <a:solidFill>
                  <a:srgbClr val="7030A0"/>
                </a:solidFill>
              </a:rPr>
              <a:t> TECHNOLOGY PORTFOLIO</a:t>
            </a:r>
          </a:p>
          <a:p>
            <a:r>
              <a:rPr lang="en-CA" dirty="0">
                <a:solidFill>
                  <a:srgbClr val="7030A0"/>
                </a:solidFill>
              </a:rPr>
              <a:t>Develop an understanding of IP and technology transfer opportunities</a:t>
            </a:r>
          </a:p>
          <a:p>
            <a:pPr lvl="1"/>
            <a:r>
              <a:rPr lang="en-CA" sz="2800" dirty="0">
                <a:solidFill>
                  <a:srgbClr val="7030A0"/>
                </a:solidFill>
              </a:rPr>
              <a:t>What is the facilities technology landscape?</a:t>
            </a:r>
          </a:p>
          <a:p>
            <a:pPr marL="0" indent="0">
              <a:buNone/>
            </a:pPr>
            <a:endParaRPr lang="en-CA" dirty="0">
              <a:solidFill>
                <a:srgbClr val="7030A0"/>
              </a:solidFill>
            </a:endParaRPr>
          </a:p>
          <a:p>
            <a:pPr marL="0" indent="0">
              <a:buNone/>
            </a:pPr>
            <a:r>
              <a:rPr lang="en-CA" dirty="0">
                <a:solidFill>
                  <a:srgbClr val="7030A0"/>
                </a:solidFill>
              </a:rPr>
              <a:t>INCREASED INTERACTIONS IN RESEARCH</a:t>
            </a:r>
          </a:p>
          <a:p>
            <a:r>
              <a:rPr lang="en-CA" dirty="0">
                <a:solidFill>
                  <a:srgbClr val="7030A0"/>
                </a:solidFill>
              </a:rPr>
              <a:t>Work on opportunities to engage a broader cross section of staff in directed projects</a:t>
            </a:r>
          </a:p>
          <a:p>
            <a:pPr lvl="1"/>
            <a:r>
              <a:rPr lang="en-CA" sz="2800" dirty="0">
                <a:solidFill>
                  <a:srgbClr val="7030A0"/>
                </a:solidFill>
              </a:rPr>
              <a:t>Round table discussions with industry clients to develop project ideas</a:t>
            </a:r>
          </a:p>
          <a:p>
            <a:endParaRPr lang="en-CA" dirty="0">
              <a:solidFill>
                <a:srgbClr val="7030A0"/>
              </a:solidFill>
            </a:endParaRPr>
          </a:p>
        </p:txBody>
      </p:sp>
    </p:spTree>
    <p:extLst>
      <p:ext uri="{BB962C8B-B14F-4D97-AF65-F5344CB8AC3E}">
        <p14:creationId xmlns:p14="http://schemas.microsoft.com/office/powerpoint/2010/main" val="3841304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1" y="0"/>
            <a:ext cx="4357800" cy="900000"/>
          </a:xfrm>
        </p:spPr>
        <p:txBody>
          <a:bodyPr/>
          <a:lstStyle/>
          <a:p>
            <a:r>
              <a:rPr lang="en-CA" b="1" dirty="0">
                <a:solidFill>
                  <a:srgbClr val="7030A0"/>
                </a:solidFill>
              </a:rPr>
              <a:t>Industrial Science</a:t>
            </a:r>
          </a:p>
        </p:txBody>
      </p:sp>
      <p:sp>
        <p:nvSpPr>
          <p:cNvPr id="3" name="Content Placeholder 2"/>
          <p:cNvSpPr>
            <a:spLocks noGrp="1"/>
          </p:cNvSpPr>
          <p:nvPr>
            <p:ph idx="1"/>
          </p:nvPr>
        </p:nvSpPr>
        <p:spPr>
          <a:xfrm>
            <a:off x="1981200" y="1088778"/>
            <a:ext cx="8229600" cy="4932511"/>
          </a:xfrm>
        </p:spPr>
        <p:txBody>
          <a:bodyPr>
            <a:normAutofit/>
          </a:bodyPr>
          <a:lstStyle/>
          <a:p>
            <a:pPr marL="0" indent="0">
              <a:buNone/>
            </a:pPr>
            <a:r>
              <a:rPr lang="en-US" dirty="0">
                <a:solidFill>
                  <a:srgbClr val="7030A0"/>
                </a:solidFill>
              </a:rPr>
              <a:t>SPIN-OFFS AND SPIN-OUTS</a:t>
            </a:r>
          </a:p>
          <a:p>
            <a:r>
              <a:rPr lang="en-CA" dirty="0">
                <a:solidFill>
                  <a:srgbClr val="7030A0"/>
                </a:solidFill>
              </a:rPr>
              <a:t>a type of corporate action where a company "splits off" sections as a separate business</a:t>
            </a:r>
            <a:endParaRPr lang="en-US" dirty="0">
              <a:solidFill>
                <a:srgbClr val="7030A0"/>
              </a:solidFill>
            </a:endParaRPr>
          </a:p>
          <a:p>
            <a:r>
              <a:rPr lang="en-US" dirty="0">
                <a:solidFill>
                  <a:srgbClr val="7030A0"/>
                </a:solidFill>
              </a:rPr>
              <a:t>Examine opportunities to develop stand alone entities from internal programs or acquire a small company that complements current industrial focus areas</a:t>
            </a:r>
          </a:p>
          <a:p>
            <a:pPr lvl="1"/>
            <a:r>
              <a:rPr lang="en-US" dirty="0">
                <a:solidFill>
                  <a:srgbClr val="7030A0"/>
                </a:solidFill>
              </a:rPr>
              <a:t>Macromolecular crystallography</a:t>
            </a:r>
          </a:p>
          <a:p>
            <a:pPr lvl="1"/>
            <a:r>
              <a:rPr lang="en-US" dirty="0">
                <a:solidFill>
                  <a:srgbClr val="7030A0"/>
                </a:solidFill>
              </a:rPr>
              <a:t>Material characterization</a:t>
            </a:r>
          </a:p>
          <a:p>
            <a:pPr lvl="1"/>
            <a:endParaRPr lang="en-US" dirty="0">
              <a:solidFill>
                <a:srgbClr val="7030A0"/>
              </a:solidFill>
            </a:endParaRPr>
          </a:p>
          <a:p>
            <a:endParaRPr lang="en-CA" dirty="0">
              <a:solidFill>
                <a:srgbClr val="7030A0"/>
              </a:solidFill>
            </a:endParaRPr>
          </a:p>
        </p:txBody>
      </p:sp>
    </p:spTree>
    <p:extLst>
      <p:ext uri="{BB962C8B-B14F-4D97-AF65-F5344CB8AC3E}">
        <p14:creationId xmlns:p14="http://schemas.microsoft.com/office/powerpoint/2010/main" val="2885367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0"/>
            <a:ext cx="4261547" cy="900000"/>
          </a:xfrm>
        </p:spPr>
        <p:txBody>
          <a:bodyPr/>
          <a:lstStyle/>
          <a:p>
            <a:r>
              <a:rPr lang="en-CA" b="1" dirty="0">
                <a:solidFill>
                  <a:srgbClr val="7030A0"/>
                </a:solidFill>
              </a:rPr>
              <a:t>Industrial Science</a:t>
            </a:r>
          </a:p>
        </p:txBody>
      </p:sp>
      <p:sp>
        <p:nvSpPr>
          <p:cNvPr id="3" name="Content Placeholder 2"/>
          <p:cNvSpPr>
            <a:spLocks noGrp="1"/>
          </p:cNvSpPr>
          <p:nvPr>
            <p:ph idx="1"/>
          </p:nvPr>
        </p:nvSpPr>
        <p:spPr>
          <a:xfrm>
            <a:off x="1624263" y="1100809"/>
            <a:ext cx="8943474" cy="4932511"/>
          </a:xfrm>
        </p:spPr>
        <p:txBody>
          <a:bodyPr>
            <a:normAutofit/>
          </a:bodyPr>
          <a:lstStyle/>
          <a:p>
            <a:pPr marL="0" indent="0">
              <a:buNone/>
            </a:pPr>
            <a:r>
              <a:rPr lang="en-US" dirty="0">
                <a:solidFill>
                  <a:srgbClr val="7030A0"/>
                </a:solidFill>
              </a:rPr>
              <a:t>INTRAPRENEURSHIP</a:t>
            </a:r>
          </a:p>
          <a:p>
            <a:r>
              <a:rPr lang="en-CA" dirty="0">
                <a:solidFill>
                  <a:srgbClr val="7030A0"/>
                </a:solidFill>
              </a:rPr>
              <a:t>is the act of behaving like an entrepreneur while working within a large organization</a:t>
            </a:r>
          </a:p>
          <a:p>
            <a:pPr lvl="1"/>
            <a:r>
              <a:rPr lang="en-CA" sz="2800" dirty="0">
                <a:solidFill>
                  <a:srgbClr val="7030A0"/>
                </a:solidFill>
              </a:rPr>
              <a:t>e.g. Skunk Works at Lockheed-Martin</a:t>
            </a:r>
          </a:p>
          <a:p>
            <a:r>
              <a:rPr lang="en-US" dirty="0">
                <a:solidFill>
                  <a:srgbClr val="7030A0"/>
                </a:solidFill>
              </a:rPr>
              <a:t>Develop a culture that encourages innovation</a:t>
            </a:r>
          </a:p>
          <a:p>
            <a:pPr lvl="1"/>
            <a:r>
              <a:rPr lang="en-US" sz="2800" dirty="0">
                <a:solidFill>
                  <a:srgbClr val="7030A0"/>
                </a:solidFill>
              </a:rPr>
              <a:t>Running a series of lunch time videos on the entrepreneurial process</a:t>
            </a:r>
          </a:p>
          <a:p>
            <a:pPr lvl="1"/>
            <a:r>
              <a:rPr lang="en-US" sz="2800" dirty="0">
                <a:solidFill>
                  <a:srgbClr val="7030A0"/>
                </a:solidFill>
              </a:rPr>
              <a:t>Support various forms of collaboration that have identifiable benefits for the facility</a:t>
            </a:r>
          </a:p>
          <a:p>
            <a:endParaRPr lang="en-US" dirty="0">
              <a:solidFill>
                <a:srgbClr val="7030A0"/>
              </a:solidFill>
            </a:endParaRPr>
          </a:p>
        </p:txBody>
      </p:sp>
    </p:spTree>
    <p:extLst>
      <p:ext uri="{BB962C8B-B14F-4D97-AF65-F5344CB8AC3E}">
        <p14:creationId xmlns:p14="http://schemas.microsoft.com/office/powerpoint/2010/main" val="1181869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1262" y="4546500"/>
            <a:ext cx="3297123" cy="2248637"/>
          </a:xfrm>
          <a:prstGeom prst="rect">
            <a:avLst/>
          </a:prstGeom>
        </p:spPr>
      </p:pic>
      <p:sp>
        <p:nvSpPr>
          <p:cNvPr id="4" name="Title 1"/>
          <p:cNvSpPr txBox="1">
            <a:spLocks/>
          </p:cNvSpPr>
          <p:nvPr/>
        </p:nvSpPr>
        <p:spPr>
          <a:xfrm>
            <a:off x="348407" y="-147321"/>
            <a:ext cx="11596667" cy="1201964"/>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CA" sz="3200" u="sng" dirty="0">
              <a:latin typeface="Arial Black" panose="020B0A04020102020204" pitchFamily="34" charset="0"/>
            </a:endParaRPr>
          </a:p>
        </p:txBody>
      </p:sp>
      <p:sp>
        <p:nvSpPr>
          <p:cNvPr id="5" name="Content Placeholder 2"/>
          <p:cNvSpPr txBox="1">
            <a:spLocks/>
          </p:cNvSpPr>
          <p:nvPr/>
        </p:nvSpPr>
        <p:spPr>
          <a:xfrm>
            <a:off x="348407" y="900000"/>
            <a:ext cx="11041083" cy="5031129"/>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sz="2400" dirty="0">
                <a:solidFill>
                  <a:srgbClr val="7030A0"/>
                </a:solidFill>
                <a:latin typeface="+mj-lt"/>
              </a:rPr>
              <a:t>Industrial services should focus on equitable benefit for the facility</a:t>
            </a:r>
          </a:p>
          <a:p>
            <a:pPr lvl="1"/>
            <a:r>
              <a:rPr lang="en-CA" sz="2400" dirty="0">
                <a:solidFill>
                  <a:srgbClr val="7030A0"/>
                </a:solidFill>
                <a:latin typeface="+mj-lt"/>
              </a:rPr>
              <a:t>financial compensation</a:t>
            </a:r>
          </a:p>
          <a:p>
            <a:pPr lvl="1"/>
            <a:r>
              <a:rPr lang="en-CA" sz="2400" dirty="0">
                <a:solidFill>
                  <a:srgbClr val="7030A0"/>
                </a:solidFill>
                <a:latin typeface="+mj-lt"/>
              </a:rPr>
              <a:t>in-kind contributions (specialized equipment and/or sample environments)</a:t>
            </a:r>
          </a:p>
          <a:p>
            <a:pPr lvl="1"/>
            <a:r>
              <a:rPr lang="en-CA" sz="2400" dirty="0">
                <a:solidFill>
                  <a:srgbClr val="7030A0"/>
                </a:solidFill>
                <a:latin typeface="+mj-lt"/>
              </a:rPr>
              <a:t>HQP (post-doctoral researchers in the building)</a:t>
            </a:r>
          </a:p>
          <a:p>
            <a:pPr lvl="1"/>
            <a:r>
              <a:rPr lang="en-CA" sz="2400" dirty="0">
                <a:solidFill>
                  <a:srgbClr val="7030A0"/>
                </a:solidFill>
                <a:latin typeface="+mj-lt"/>
              </a:rPr>
              <a:t>publications (is there a history of publishing research)</a:t>
            </a:r>
          </a:p>
          <a:p>
            <a:pPr lvl="1"/>
            <a:r>
              <a:rPr lang="en-CA" sz="2400" dirty="0">
                <a:solidFill>
                  <a:srgbClr val="7030A0"/>
                </a:solidFill>
                <a:latin typeface="+mj-lt"/>
              </a:rPr>
              <a:t>technique development (feasibility projects)</a:t>
            </a:r>
          </a:p>
          <a:p>
            <a:pPr lvl="1"/>
            <a:r>
              <a:rPr lang="en-CA" sz="2400" dirty="0">
                <a:solidFill>
                  <a:srgbClr val="7030A0"/>
                </a:solidFill>
                <a:latin typeface="+mj-lt"/>
              </a:rPr>
              <a:t>strategic area (are synergies present with existing research priorities)</a:t>
            </a:r>
          </a:p>
          <a:p>
            <a:r>
              <a:rPr lang="en-CA" sz="2400" dirty="0">
                <a:solidFill>
                  <a:srgbClr val="7030A0"/>
                </a:solidFill>
                <a:latin typeface="+mj-lt"/>
              </a:rPr>
              <a:t>Industrial services are focused on quality management</a:t>
            </a:r>
          </a:p>
          <a:p>
            <a:pPr lvl="1"/>
            <a:r>
              <a:rPr lang="en-CA" sz="2400" dirty="0">
                <a:solidFill>
                  <a:srgbClr val="7030A0"/>
                </a:solidFill>
                <a:latin typeface="+mj-lt"/>
              </a:rPr>
              <a:t>chain of custody, best practices in data collection and analysis, document review procedures, client satisfaction, continual improvement through internal audits</a:t>
            </a:r>
          </a:p>
          <a:p>
            <a:pPr lvl="1"/>
            <a:r>
              <a:rPr lang="en-CA" sz="2400" dirty="0">
                <a:solidFill>
                  <a:srgbClr val="7030A0"/>
                </a:solidFill>
                <a:latin typeface="+mj-lt"/>
              </a:rPr>
              <a:t>advise clients on appropriate sample collection &amp; shipping procedures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2624" y="2162103"/>
            <a:ext cx="1206592" cy="966235"/>
          </a:xfrm>
          <a:prstGeom prst="rect">
            <a:avLst/>
          </a:prstGeom>
        </p:spPr>
      </p:pic>
      <p:sp>
        <p:nvSpPr>
          <p:cNvPr id="2" name="Title 1">
            <a:extLst>
              <a:ext uri="{FF2B5EF4-FFF2-40B4-BE49-F238E27FC236}">
                <a16:creationId xmlns:a16="http://schemas.microsoft.com/office/drawing/2014/main" id="{2384BA26-BE8C-B93B-FF71-69076F1A6972}"/>
              </a:ext>
            </a:extLst>
          </p:cNvPr>
          <p:cNvSpPr>
            <a:spLocks noGrp="1"/>
          </p:cNvSpPr>
          <p:nvPr>
            <p:ph type="title"/>
          </p:nvPr>
        </p:nvSpPr>
        <p:spPr>
          <a:xfrm>
            <a:off x="900000" y="0"/>
            <a:ext cx="9382624" cy="900000"/>
          </a:xfrm>
        </p:spPr>
        <p:txBody>
          <a:bodyPr>
            <a:normAutofit/>
          </a:bodyPr>
          <a:lstStyle/>
          <a:p>
            <a:r>
              <a:rPr lang="en-CA" sz="4400" b="1" dirty="0">
                <a:solidFill>
                  <a:srgbClr val="7030A0"/>
                </a:solidFill>
              </a:rPr>
              <a:t>Aspects of the Industrial Science Program</a:t>
            </a:r>
            <a:endParaRPr lang="en-CA" b="1" dirty="0">
              <a:solidFill>
                <a:srgbClr val="7030A0"/>
              </a:solidFill>
            </a:endParaRPr>
          </a:p>
        </p:txBody>
      </p:sp>
    </p:spTree>
    <p:extLst>
      <p:ext uri="{BB962C8B-B14F-4D97-AF65-F5344CB8AC3E}">
        <p14:creationId xmlns:p14="http://schemas.microsoft.com/office/powerpoint/2010/main" val="3091790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0"/>
            <a:ext cx="3529797" cy="900000"/>
          </a:xfrm>
        </p:spPr>
        <p:txBody>
          <a:bodyPr>
            <a:normAutofit/>
          </a:bodyPr>
          <a:lstStyle/>
          <a:p>
            <a:r>
              <a:rPr lang="en-CA" b="1" dirty="0">
                <a:solidFill>
                  <a:srgbClr val="7030A0"/>
                </a:solidFill>
              </a:rPr>
              <a:t>It takes time!!!</a:t>
            </a:r>
          </a:p>
        </p:txBody>
      </p:sp>
      <p:sp>
        <p:nvSpPr>
          <p:cNvPr id="3" name="Rectangle 2"/>
          <p:cNvSpPr>
            <a:spLocks noChangeArrowheads="1"/>
          </p:cNvSpPr>
          <p:nvPr/>
        </p:nvSpPr>
        <p:spPr bwMode="auto">
          <a:xfrm>
            <a:off x="2667002" y="7187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CA" sz="135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96" y="857251"/>
            <a:ext cx="7924608" cy="5514660"/>
          </a:xfrm>
          <a:prstGeom prst="rect">
            <a:avLst/>
          </a:prstGeom>
        </p:spPr>
      </p:pic>
    </p:spTree>
    <p:extLst>
      <p:ext uri="{BB962C8B-B14F-4D97-AF65-F5344CB8AC3E}">
        <p14:creationId xmlns:p14="http://schemas.microsoft.com/office/powerpoint/2010/main" val="2704124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0"/>
            <a:ext cx="8312596" cy="900000"/>
          </a:xfrm>
        </p:spPr>
        <p:txBody>
          <a:bodyPr>
            <a:normAutofit/>
          </a:bodyPr>
          <a:lstStyle/>
          <a:p>
            <a:r>
              <a:rPr lang="en-CA" b="1" dirty="0">
                <a:solidFill>
                  <a:srgbClr val="7030A0"/>
                </a:solidFill>
              </a:rPr>
              <a:t>To Answer Grand Societal Challenges</a:t>
            </a:r>
          </a:p>
        </p:txBody>
      </p:sp>
      <p:pic>
        <p:nvPicPr>
          <p:cNvPr id="20482" name="Picture 2" descr="http://insightticker.com/wp-content/uploads/2015/10/Paris-UN-Climate-Change-Confere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3042" y="1119498"/>
            <a:ext cx="4802076" cy="2701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84" name="Picture 4" descr="http://anicon-group.com/wp-content/uploads/2013/04/clean-technolog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1327718"/>
            <a:ext cx="2929982" cy="2929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86" name="Picture 6" descr="http://www.geneticliteracyproject.org/wp-content/uploads/2014/11/Morocco-Center-Of-The-Strategy-For-The-Global-Food-Secur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3676650"/>
            <a:ext cx="3969632" cy="2643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50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5BC7F-C180-01FA-968E-15063B2549D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92C1904-1CEF-22AD-8023-6A2ACAA6AF61}"/>
              </a:ext>
            </a:extLst>
          </p:cNvPr>
          <p:cNvGrpSpPr/>
          <p:nvPr/>
        </p:nvGrpSpPr>
        <p:grpSpPr>
          <a:xfrm>
            <a:off x="1174378" y="1781736"/>
            <a:ext cx="3838745" cy="3745007"/>
            <a:chOff x="-349623" y="1781735"/>
            <a:chExt cx="3838745" cy="3745007"/>
          </a:xfrm>
        </p:grpSpPr>
        <p:pic>
          <p:nvPicPr>
            <p:cNvPr id="4" name="Picture 3">
              <a:extLst>
                <a:ext uri="{FF2B5EF4-FFF2-40B4-BE49-F238E27FC236}">
                  <a16:creationId xmlns:a16="http://schemas.microsoft.com/office/drawing/2014/main" id="{4E66E650-53C1-A999-93E6-538BB0165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23" y="2570908"/>
              <a:ext cx="3838745" cy="2955834"/>
            </a:xfrm>
            <a:prstGeom prst="rect">
              <a:avLst/>
            </a:prstGeom>
          </p:spPr>
        </p:pic>
        <p:sp>
          <p:nvSpPr>
            <p:cNvPr id="6" name="TextBox 5">
              <a:extLst>
                <a:ext uri="{FF2B5EF4-FFF2-40B4-BE49-F238E27FC236}">
                  <a16:creationId xmlns:a16="http://schemas.microsoft.com/office/drawing/2014/main" id="{D8994798-E1E3-440F-6459-0BBCB409CA91}"/>
                </a:ext>
              </a:extLst>
            </p:cNvPr>
            <p:cNvSpPr txBox="1"/>
            <p:nvPr/>
          </p:nvSpPr>
          <p:spPr>
            <a:xfrm>
              <a:off x="484094" y="1781735"/>
              <a:ext cx="1152880" cy="523220"/>
            </a:xfrm>
            <a:prstGeom prst="rect">
              <a:avLst/>
            </a:prstGeom>
            <a:noFill/>
          </p:spPr>
          <p:txBody>
            <a:bodyPr wrap="none" rtlCol="0">
              <a:spAutoFit/>
            </a:bodyPr>
            <a:lstStyle/>
            <a:p>
              <a:r>
                <a:rPr lang="en-CA" sz="2800" dirty="0">
                  <a:solidFill>
                    <a:srgbClr val="FF0000"/>
                  </a:solidFill>
                </a:rPr>
                <a:t>Ex Situ</a:t>
              </a:r>
            </a:p>
          </p:txBody>
        </p:sp>
      </p:grpSp>
      <p:grpSp>
        <p:nvGrpSpPr>
          <p:cNvPr id="2" name="Group 1">
            <a:extLst>
              <a:ext uri="{FF2B5EF4-FFF2-40B4-BE49-F238E27FC236}">
                <a16:creationId xmlns:a16="http://schemas.microsoft.com/office/drawing/2014/main" id="{50D35B6E-2B20-EAE7-6649-B03C3DD8CFA3}"/>
              </a:ext>
            </a:extLst>
          </p:cNvPr>
          <p:cNvGrpSpPr/>
          <p:nvPr/>
        </p:nvGrpSpPr>
        <p:grpSpPr>
          <a:xfrm>
            <a:off x="5013122" y="1781736"/>
            <a:ext cx="2645484" cy="3757925"/>
            <a:chOff x="3489122" y="1781735"/>
            <a:chExt cx="2645484" cy="3757925"/>
          </a:xfrm>
        </p:grpSpPr>
        <p:pic>
          <p:nvPicPr>
            <p:cNvPr id="3" name="Picture 2">
              <a:extLst>
                <a:ext uri="{FF2B5EF4-FFF2-40B4-BE49-F238E27FC236}">
                  <a16:creationId xmlns:a16="http://schemas.microsoft.com/office/drawing/2014/main" id="{A2EEB6BA-6847-A442-AA3A-561F5662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9122" y="2714330"/>
              <a:ext cx="2645484" cy="2825330"/>
            </a:xfrm>
            <a:prstGeom prst="rect">
              <a:avLst/>
            </a:prstGeom>
          </p:spPr>
        </p:pic>
        <p:sp>
          <p:nvSpPr>
            <p:cNvPr id="7" name="TextBox 6">
              <a:extLst>
                <a:ext uri="{FF2B5EF4-FFF2-40B4-BE49-F238E27FC236}">
                  <a16:creationId xmlns:a16="http://schemas.microsoft.com/office/drawing/2014/main" id="{DA2333C7-515F-3524-73C5-FB4355474A07}"/>
                </a:ext>
              </a:extLst>
            </p:cNvPr>
            <p:cNvSpPr txBox="1"/>
            <p:nvPr/>
          </p:nvSpPr>
          <p:spPr>
            <a:xfrm>
              <a:off x="4316506" y="1781735"/>
              <a:ext cx="1101584" cy="523220"/>
            </a:xfrm>
            <a:prstGeom prst="rect">
              <a:avLst/>
            </a:prstGeom>
            <a:noFill/>
          </p:spPr>
          <p:txBody>
            <a:bodyPr wrap="none" rtlCol="0">
              <a:spAutoFit/>
            </a:bodyPr>
            <a:lstStyle/>
            <a:p>
              <a:r>
                <a:rPr lang="en-CA" sz="2800" dirty="0">
                  <a:solidFill>
                    <a:srgbClr val="FF0000"/>
                  </a:solidFill>
                </a:rPr>
                <a:t>In Situ</a:t>
              </a:r>
            </a:p>
          </p:txBody>
        </p:sp>
      </p:grpSp>
      <p:grpSp>
        <p:nvGrpSpPr>
          <p:cNvPr id="10" name="Group 9">
            <a:extLst>
              <a:ext uri="{FF2B5EF4-FFF2-40B4-BE49-F238E27FC236}">
                <a16:creationId xmlns:a16="http://schemas.microsoft.com/office/drawing/2014/main" id="{DA01FF3C-A25D-D2C5-53CF-BC9441D745CE}"/>
              </a:ext>
            </a:extLst>
          </p:cNvPr>
          <p:cNvGrpSpPr/>
          <p:nvPr/>
        </p:nvGrpSpPr>
        <p:grpSpPr>
          <a:xfrm>
            <a:off x="7792898" y="1781735"/>
            <a:ext cx="2875102" cy="3387974"/>
            <a:chOff x="6268898" y="1781735"/>
            <a:chExt cx="2875102" cy="3387974"/>
          </a:xfrm>
        </p:grpSpPr>
        <p:pic>
          <p:nvPicPr>
            <p:cNvPr id="5" name="Picture 4">
              <a:extLst>
                <a:ext uri="{FF2B5EF4-FFF2-40B4-BE49-F238E27FC236}">
                  <a16:creationId xmlns:a16="http://schemas.microsoft.com/office/drawing/2014/main" id="{B84129E7-376D-4C93-4E58-841731EDB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898" y="2714330"/>
              <a:ext cx="2875102" cy="2455379"/>
            </a:xfrm>
            <a:prstGeom prst="rect">
              <a:avLst/>
            </a:prstGeom>
          </p:spPr>
        </p:pic>
        <p:sp>
          <p:nvSpPr>
            <p:cNvPr id="8" name="TextBox 7">
              <a:extLst>
                <a:ext uri="{FF2B5EF4-FFF2-40B4-BE49-F238E27FC236}">
                  <a16:creationId xmlns:a16="http://schemas.microsoft.com/office/drawing/2014/main" id="{DD2CA9A9-3B31-ADD0-2A36-4986D97E5BAD}"/>
                </a:ext>
              </a:extLst>
            </p:cNvPr>
            <p:cNvSpPr txBox="1"/>
            <p:nvPr/>
          </p:nvSpPr>
          <p:spPr>
            <a:xfrm>
              <a:off x="6911788" y="1781735"/>
              <a:ext cx="2006318" cy="523220"/>
            </a:xfrm>
            <a:prstGeom prst="rect">
              <a:avLst/>
            </a:prstGeom>
            <a:noFill/>
          </p:spPr>
          <p:txBody>
            <a:bodyPr wrap="none" rtlCol="0">
              <a:spAutoFit/>
            </a:bodyPr>
            <a:lstStyle/>
            <a:p>
              <a:r>
                <a:rPr lang="en-CA" sz="2800" dirty="0">
                  <a:solidFill>
                    <a:srgbClr val="FF0000"/>
                  </a:solidFill>
                </a:rPr>
                <a:t>In Operando</a:t>
              </a:r>
            </a:p>
          </p:txBody>
        </p:sp>
      </p:grpSp>
      <p:sp>
        <p:nvSpPr>
          <p:cNvPr id="9" name="Title 8">
            <a:extLst>
              <a:ext uri="{FF2B5EF4-FFF2-40B4-BE49-F238E27FC236}">
                <a16:creationId xmlns:a16="http://schemas.microsoft.com/office/drawing/2014/main" id="{141B8979-8676-CEA9-3B1F-BAC6E895757A}"/>
              </a:ext>
            </a:extLst>
          </p:cNvPr>
          <p:cNvSpPr>
            <a:spLocks noGrp="1"/>
          </p:cNvSpPr>
          <p:nvPr>
            <p:ph type="title"/>
          </p:nvPr>
        </p:nvSpPr>
        <p:spPr>
          <a:xfrm>
            <a:off x="900000" y="0"/>
            <a:ext cx="8229600" cy="900000"/>
          </a:xfrm>
        </p:spPr>
        <p:txBody>
          <a:bodyPr>
            <a:normAutofit/>
          </a:bodyPr>
          <a:lstStyle/>
          <a:p>
            <a:r>
              <a:rPr lang="en-CA" b="1" dirty="0">
                <a:solidFill>
                  <a:srgbClr val="7030A0"/>
                </a:solidFill>
              </a:rPr>
              <a:t>Answer S&amp;T questions in the future</a:t>
            </a:r>
          </a:p>
        </p:txBody>
      </p:sp>
    </p:spTree>
    <p:extLst>
      <p:ext uri="{BB962C8B-B14F-4D97-AF65-F5344CB8AC3E}">
        <p14:creationId xmlns:p14="http://schemas.microsoft.com/office/powerpoint/2010/main" val="2025931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0D2B81-2217-929B-90D0-AF2C664227AD}"/>
              </a:ext>
            </a:extLst>
          </p:cNvPr>
          <p:cNvSpPr>
            <a:spLocks noGrp="1"/>
          </p:cNvSpPr>
          <p:nvPr>
            <p:ph type="title"/>
          </p:nvPr>
        </p:nvSpPr>
        <p:spPr>
          <a:xfrm>
            <a:off x="900000" y="0"/>
            <a:ext cx="6072188" cy="900000"/>
          </a:xfrm>
        </p:spPr>
        <p:txBody>
          <a:bodyPr>
            <a:normAutofit/>
          </a:bodyPr>
          <a:lstStyle/>
          <a:p>
            <a:r>
              <a:rPr lang="en-CA" b="1" dirty="0">
                <a:solidFill>
                  <a:srgbClr val="7030A0"/>
                </a:solidFill>
              </a:rPr>
              <a:t>A Few Statistics - Globally*</a:t>
            </a:r>
          </a:p>
        </p:txBody>
      </p:sp>
      <p:sp>
        <p:nvSpPr>
          <p:cNvPr id="5" name="TextBox 4">
            <a:extLst>
              <a:ext uri="{FF2B5EF4-FFF2-40B4-BE49-F238E27FC236}">
                <a16:creationId xmlns:a16="http://schemas.microsoft.com/office/drawing/2014/main" id="{C646EC43-3A2E-4D10-FBCE-8412C10ADCA7}"/>
              </a:ext>
            </a:extLst>
          </p:cNvPr>
          <p:cNvSpPr txBox="1"/>
          <p:nvPr/>
        </p:nvSpPr>
        <p:spPr>
          <a:xfrm>
            <a:off x="1441071" y="765815"/>
            <a:ext cx="10035568" cy="5632311"/>
          </a:xfrm>
          <a:prstGeom prst="rect">
            <a:avLst/>
          </a:prstGeom>
          <a:noFill/>
        </p:spPr>
        <p:txBody>
          <a:bodyPr wrap="none" rtlCol="0">
            <a:spAutoFit/>
          </a:bodyPr>
          <a:lstStyle/>
          <a:p>
            <a:pPr marL="284400" indent="-284400">
              <a:buFont typeface="Arial" panose="020B0604020202020204" pitchFamily="34" charset="0"/>
              <a:buChar char="•"/>
            </a:pPr>
            <a:r>
              <a:rPr lang="en-CA" sz="4000" b="1" dirty="0">
                <a:solidFill>
                  <a:srgbClr val="7030A0"/>
                </a:solidFill>
                <a:latin typeface="+mj-lt"/>
              </a:rPr>
              <a:t>60 </a:t>
            </a:r>
            <a:r>
              <a:rPr lang="en-CA" sz="4000" dirty="0">
                <a:solidFill>
                  <a:srgbClr val="7030A0"/>
                </a:solidFill>
                <a:latin typeface="+mj-lt"/>
              </a:rPr>
              <a:t>Operational and planned synchrotrons</a:t>
            </a:r>
          </a:p>
          <a:p>
            <a:pPr marL="742950" lvl="1" indent="-285750">
              <a:buFont typeface="Arial" panose="020B0604020202020204" pitchFamily="34" charset="0"/>
              <a:buChar char="•"/>
            </a:pPr>
            <a:r>
              <a:rPr lang="en-CA" sz="4000" b="1" dirty="0">
                <a:solidFill>
                  <a:srgbClr val="7030A0"/>
                </a:solidFill>
                <a:latin typeface="+mj-lt"/>
              </a:rPr>
              <a:t>26 </a:t>
            </a:r>
            <a:r>
              <a:rPr lang="en-CA" sz="4000" dirty="0">
                <a:solidFill>
                  <a:srgbClr val="7030A0"/>
                </a:solidFill>
                <a:latin typeface="+mj-lt"/>
              </a:rPr>
              <a:t>countries</a:t>
            </a:r>
          </a:p>
          <a:p>
            <a:pPr marL="742950" lvl="1" indent="-285750">
              <a:buFont typeface="Arial" panose="020B0604020202020204" pitchFamily="34" charset="0"/>
              <a:buChar char="•"/>
            </a:pPr>
            <a:r>
              <a:rPr lang="en-CA" sz="4000" b="1" dirty="0">
                <a:solidFill>
                  <a:srgbClr val="7030A0"/>
                </a:solidFill>
                <a:latin typeface="+mj-lt"/>
              </a:rPr>
              <a:t>51</a:t>
            </a:r>
            <a:r>
              <a:rPr lang="en-CA" sz="4000" dirty="0">
                <a:solidFill>
                  <a:srgbClr val="7030A0"/>
                </a:solidFill>
                <a:latin typeface="+mj-lt"/>
              </a:rPr>
              <a:t> operational (</a:t>
            </a:r>
            <a:r>
              <a:rPr lang="en-CA" sz="4000" b="1" dirty="0">
                <a:solidFill>
                  <a:srgbClr val="7030A0"/>
                </a:solidFill>
                <a:latin typeface="+mj-lt"/>
              </a:rPr>
              <a:t>14</a:t>
            </a:r>
            <a:r>
              <a:rPr lang="en-CA" sz="4000" dirty="0">
                <a:solidFill>
                  <a:srgbClr val="7030A0"/>
                </a:solidFill>
                <a:latin typeface="+mj-lt"/>
              </a:rPr>
              <a:t> upgrades) and </a:t>
            </a:r>
            <a:r>
              <a:rPr lang="en-CA" sz="4000" b="1" dirty="0">
                <a:solidFill>
                  <a:srgbClr val="7030A0"/>
                </a:solidFill>
                <a:latin typeface="+mj-lt"/>
              </a:rPr>
              <a:t>9</a:t>
            </a:r>
            <a:r>
              <a:rPr lang="en-CA" sz="4000" dirty="0">
                <a:solidFill>
                  <a:srgbClr val="7030A0"/>
                </a:solidFill>
                <a:latin typeface="+mj-lt"/>
              </a:rPr>
              <a:t> new</a:t>
            </a:r>
          </a:p>
          <a:p>
            <a:pPr marL="285750" indent="-285750">
              <a:buFont typeface="Arial" panose="020B0604020202020204" pitchFamily="34" charset="0"/>
              <a:buChar char="•"/>
            </a:pPr>
            <a:r>
              <a:rPr lang="en-CA" sz="4000" b="1" dirty="0">
                <a:solidFill>
                  <a:srgbClr val="7030A0"/>
                </a:solidFill>
                <a:latin typeface="+mj-lt"/>
              </a:rPr>
              <a:t>14 </a:t>
            </a:r>
            <a:r>
              <a:rPr lang="en-CA" sz="4000" dirty="0">
                <a:solidFill>
                  <a:srgbClr val="7030A0"/>
                </a:solidFill>
                <a:latin typeface="+mj-lt"/>
              </a:rPr>
              <a:t>Free-electron lasers</a:t>
            </a:r>
          </a:p>
          <a:p>
            <a:pPr marL="285750" indent="-285750">
              <a:buFont typeface="Arial" panose="020B0604020202020204" pitchFamily="34" charset="0"/>
              <a:buChar char="•"/>
            </a:pPr>
            <a:r>
              <a:rPr lang="en-CA" sz="4000" b="1" dirty="0">
                <a:solidFill>
                  <a:srgbClr val="7030A0"/>
                </a:solidFill>
                <a:latin typeface="+mj-lt"/>
              </a:rPr>
              <a:t>Most have some form of an industrial program</a:t>
            </a:r>
          </a:p>
          <a:p>
            <a:pPr marL="285750" indent="-285750">
              <a:buFont typeface="Arial" panose="020B0604020202020204" pitchFamily="34" charset="0"/>
              <a:buChar char="•"/>
            </a:pPr>
            <a:endParaRPr lang="en-CA" sz="4000" dirty="0">
              <a:solidFill>
                <a:srgbClr val="7030A0"/>
              </a:solidFill>
              <a:latin typeface="+mj-lt"/>
            </a:endParaRPr>
          </a:p>
          <a:p>
            <a:pPr marL="285750" indent="-285750">
              <a:buFont typeface="Arial" panose="020B0604020202020204" pitchFamily="34" charset="0"/>
              <a:buChar char="•"/>
            </a:pPr>
            <a:r>
              <a:rPr lang="en-CA" sz="4000" b="1" dirty="0">
                <a:solidFill>
                  <a:srgbClr val="7030A0"/>
                </a:solidFill>
                <a:latin typeface="+mj-lt"/>
              </a:rPr>
              <a:t>183,000</a:t>
            </a:r>
            <a:r>
              <a:rPr lang="en-CA" sz="4000" b="1" dirty="0">
                <a:solidFill>
                  <a:srgbClr val="7030A0"/>
                </a:solidFill>
                <a:effectLst/>
                <a:latin typeface="+mj-lt"/>
              </a:rPr>
              <a:t>+</a:t>
            </a:r>
            <a:r>
              <a:rPr lang="en-CA" sz="4000" i="1" dirty="0">
                <a:solidFill>
                  <a:srgbClr val="7030A0"/>
                </a:solidFill>
                <a:latin typeface="+mj-lt"/>
              </a:rPr>
              <a:t> unique articles published</a:t>
            </a:r>
            <a:r>
              <a:rPr lang="en-CA" sz="4000" dirty="0">
                <a:solidFill>
                  <a:srgbClr val="7030A0"/>
                </a:solidFill>
                <a:latin typeface="+mj-lt"/>
              </a:rPr>
              <a:t> </a:t>
            </a:r>
          </a:p>
          <a:p>
            <a:pPr marL="285750" indent="-285750">
              <a:buFont typeface="Arial" panose="020B0604020202020204" pitchFamily="34" charset="0"/>
              <a:buChar char="•"/>
            </a:pPr>
            <a:r>
              <a:rPr lang="en-CA" sz="4000" b="1" dirty="0">
                <a:solidFill>
                  <a:srgbClr val="7030A0"/>
                </a:solidFill>
                <a:latin typeface="+mj-lt"/>
              </a:rPr>
              <a:t>130,000</a:t>
            </a:r>
            <a:r>
              <a:rPr lang="en-CA" sz="4000" b="1" dirty="0">
                <a:solidFill>
                  <a:srgbClr val="7030A0"/>
                </a:solidFill>
                <a:effectLst/>
                <a:latin typeface="+mj-lt"/>
              </a:rPr>
              <a:t>+ </a:t>
            </a:r>
            <a:r>
              <a:rPr lang="en-CA" sz="4000" i="1" dirty="0">
                <a:solidFill>
                  <a:srgbClr val="7030A0"/>
                </a:solidFill>
                <a:latin typeface="+mj-lt"/>
              </a:rPr>
              <a:t>protein structures deposited</a:t>
            </a:r>
          </a:p>
          <a:p>
            <a:pPr marL="285750" indent="-285750">
              <a:buFont typeface="Arial" panose="020B0604020202020204" pitchFamily="34" charset="0"/>
              <a:buChar char="•"/>
            </a:pPr>
            <a:r>
              <a:rPr lang="en-CA" sz="4000" b="1" dirty="0">
                <a:solidFill>
                  <a:srgbClr val="7030A0"/>
                </a:solidFill>
                <a:latin typeface="+mj-lt"/>
              </a:rPr>
              <a:t>8,000+</a:t>
            </a:r>
            <a:r>
              <a:rPr lang="en-CA" sz="4000" dirty="0">
                <a:solidFill>
                  <a:srgbClr val="7030A0"/>
                </a:solidFill>
                <a:latin typeface="+mj-lt"/>
              </a:rPr>
              <a:t> employees</a:t>
            </a:r>
          </a:p>
        </p:txBody>
      </p:sp>
      <p:sp>
        <p:nvSpPr>
          <p:cNvPr id="7" name="TextBox 6">
            <a:extLst>
              <a:ext uri="{FF2B5EF4-FFF2-40B4-BE49-F238E27FC236}">
                <a16:creationId xmlns:a16="http://schemas.microsoft.com/office/drawing/2014/main" id="{D82B5BEA-6A10-2EDD-9E5B-E12D7B2FB6D0}"/>
              </a:ext>
            </a:extLst>
          </p:cNvPr>
          <p:cNvSpPr txBox="1"/>
          <p:nvPr/>
        </p:nvSpPr>
        <p:spPr>
          <a:xfrm>
            <a:off x="1620253" y="6213460"/>
            <a:ext cx="6096000" cy="369332"/>
          </a:xfrm>
          <a:prstGeom prst="rect">
            <a:avLst/>
          </a:prstGeom>
          <a:noFill/>
        </p:spPr>
        <p:txBody>
          <a:bodyPr wrap="square">
            <a:spAutoFit/>
          </a:bodyPr>
          <a:lstStyle/>
          <a:p>
            <a:r>
              <a:rPr lang="en-CA" dirty="0"/>
              <a:t>*https://lightsources.org/</a:t>
            </a:r>
          </a:p>
        </p:txBody>
      </p:sp>
    </p:spTree>
    <p:extLst>
      <p:ext uri="{BB962C8B-B14F-4D97-AF65-F5344CB8AC3E}">
        <p14:creationId xmlns:p14="http://schemas.microsoft.com/office/powerpoint/2010/main" val="1837007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0"/>
            <a:ext cx="4429125" cy="900000"/>
          </a:xfrm>
        </p:spPr>
        <p:txBody>
          <a:bodyPr>
            <a:normAutofit/>
          </a:bodyPr>
          <a:lstStyle/>
          <a:p>
            <a:r>
              <a:rPr lang="en-CA" b="1" dirty="0">
                <a:solidFill>
                  <a:srgbClr val="7030A0"/>
                </a:solidFill>
              </a:rPr>
              <a:t>Clean Technologies</a:t>
            </a:r>
          </a:p>
        </p:txBody>
      </p:sp>
      <p:pic>
        <p:nvPicPr>
          <p:cNvPr id="36866" name="Picture 2" descr="http://lh5.ggpht.com/-IaUSZN3uLjE/UBaUZiZQYpI/AAAAAAAAGjE/YnnqRST0DUU/s1242/2011-Tesla-Roadster-2.5-Front-Angle-View-1024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268760"/>
            <a:ext cx="5112568" cy="3834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868" name="Picture 4" descr="http://www.torquenews.com/sites/default/files/image-1075/front-left-iso-components-separate-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108" y="2520280"/>
            <a:ext cx="3963405"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43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900000" y="0"/>
            <a:ext cx="4655374" cy="900000"/>
          </a:xfrm>
        </p:spPr>
        <p:txBody>
          <a:bodyPr>
            <a:normAutofit/>
          </a:bodyPr>
          <a:lstStyle/>
          <a:p>
            <a:pPr eaLnBrk="1" hangingPunct="1">
              <a:defRPr/>
            </a:pPr>
            <a:r>
              <a:rPr lang="en-CA" b="1" dirty="0">
                <a:solidFill>
                  <a:srgbClr val="7030A0"/>
                </a:solidFill>
              </a:rPr>
              <a:t>Battery Value Chain</a:t>
            </a:r>
            <a:endParaRPr lang="en-CA" altLang="en-US" b="1" dirty="0">
              <a:solidFill>
                <a:srgbClr val="7030A0"/>
              </a:solidFill>
            </a:endParaRPr>
          </a:p>
        </p:txBody>
      </p:sp>
      <p:sp>
        <p:nvSpPr>
          <p:cNvPr id="32" name="Rounded Rectangle 31"/>
          <p:cNvSpPr/>
          <p:nvPr/>
        </p:nvSpPr>
        <p:spPr>
          <a:xfrm>
            <a:off x="2711625" y="4216683"/>
            <a:ext cx="1546622" cy="568547"/>
          </a:xfrm>
          <a:prstGeom prst="roundRect">
            <a:avLst/>
          </a:prstGeom>
          <a:solidFill>
            <a:srgbClr val="00206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35731" indent="-135731">
              <a:lnSpc>
                <a:spcPct val="80000"/>
              </a:lnSpc>
              <a:buFont typeface="Arial" pitchFamily="34" charset="0"/>
              <a:buChar char="•"/>
              <a:defRPr/>
            </a:pPr>
            <a:r>
              <a:rPr lang="en-CA" sz="1350" b="1" dirty="0">
                <a:solidFill>
                  <a:schemeClr val="tx1"/>
                </a:solidFill>
              </a:rPr>
              <a:t>Deconstruction</a:t>
            </a:r>
          </a:p>
          <a:p>
            <a:pPr marL="135731" indent="-135731">
              <a:lnSpc>
                <a:spcPct val="80000"/>
              </a:lnSpc>
              <a:buFont typeface="Arial" pitchFamily="34" charset="0"/>
              <a:buChar char="•"/>
              <a:defRPr/>
            </a:pPr>
            <a:r>
              <a:rPr lang="en-CA" sz="1350" b="1" dirty="0">
                <a:solidFill>
                  <a:schemeClr val="tx1"/>
                </a:solidFill>
              </a:rPr>
              <a:t>Cleaning</a:t>
            </a:r>
          </a:p>
        </p:txBody>
      </p:sp>
      <p:sp>
        <p:nvSpPr>
          <p:cNvPr id="33" name="Rounded Rectangle 32"/>
          <p:cNvSpPr/>
          <p:nvPr/>
        </p:nvSpPr>
        <p:spPr>
          <a:xfrm>
            <a:off x="4926187" y="1468475"/>
            <a:ext cx="1546622" cy="511969"/>
          </a:xfrm>
          <a:prstGeom prst="roundRect">
            <a:avLst/>
          </a:prstGeom>
          <a:solidFill>
            <a:srgbClr val="54407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500" b="1" dirty="0">
                <a:solidFill>
                  <a:schemeClr val="tx1"/>
                </a:solidFill>
              </a:rPr>
              <a:t>Cell Production</a:t>
            </a:r>
          </a:p>
        </p:txBody>
      </p:sp>
      <p:sp>
        <p:nvSpPr>
          <p:cNvPr id="36" name="Rounded Rectangle 35"/>
          <p:cNvSpPr/>
          <p:nvPr/>
        </p:nvSpPr>
        <p:spPr>
          <a:xfrm>
            <a:off x="4926187" y="1980443"/>
            <a:ext cx="1546622" cy="470218"/>
          </a:xfrm>
          <a:prstGeom prst="roundRect">
            <a:avLst/>
          </a:prstGeom>
          <a:solidFill>
            <a:srgbClr val="00206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35731" indent="-135731">
              <a:lnSpc>
                <a:spcPct val="80000"/>
              </a:lnSpc>
              <a:buFont typeface="Arial" pitchFamily="34" charset="0"/>
              <a:buChar char="•"/>
              <a:defRPr/>
            </a:pPr>
            <a:r>
              <a:rPr lang="en-CA" sz="1350" b="1" dirty="0">
                <a:solidFill>
                  <a:schemeClr val="tx1"/>
                </a:solidFill>
              </a:rPr>
              <a:t>Assembly of single cell</a:t>
            </a:r>
          </a:p>
        </p:txBody>
      </p:sp>
      <p:sp>
        <p:nvSpPr>
          <p:cNvPr id="37" name="Rounded Rectangle 36"/>
          <p:cNvSpPr/>
          <p:nvPr/>
        </p:nvSpPr>
        <p:spPr>
          <a:xfrm>
            <a:off x="7429698" y="1946548"/>
            <a:ext cx="1546622" cy="511969"/>
          </a:xfrm>
          <a:prstGeom prst="roundRect">
            <a:avLst/>
          </a:prstGeom>
          <a:solidFill>
            <a:srgbClr val="54407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500" b="1" dirty="0">
                <a:solidFill>
                  <a:schemeClr val="tx1"/>
                </a:solidFill>
              </a:rPr>
              <a:t>Module Production</a:t>
            </a:r>
          </a:p>
        </p:txBody>
      </p:sp>
      <p:sp>
        <p:nvSpPr>
          <p:cNvPr id="38" name="Rounded Rectangle 37"/>
          <p:cNvSpPr/>
          <p:nvPr/>
        </p:nvSpPr>
        <p:spPr>
          <a:xfrm>
            <a:off x="5989260" y="4792747"/>
            <a:ext cx="1385888" cy="511969"/>
          </a:xfrm>
          <a:prstGeom prst="roundRect">
            <a:avLst/>
          </a:prstGeom>
          <a:solidFill>
            <a:srgbClr val="54407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500" b="1" dirty="0">
                <a:solidFill>
                  <a:schemeClr val="tx1"/>
                </a:solidFill>
              </a:rPr>
              <a:t>Pack Integration</a:t>
            </a:r>
          </a:p>
        </p:txBody>
      </p:sp>
      <p:sp>
        <p:nvSpPr>
          <p:cNvPr id="40" name="Rounded Rectangle 39"/>
          <p:cNvSpPr/>
          <p:nvPr/>
        </p:nvSpPr>
        <p:spPr>
          <a:xfrm>
            <a:off x="2711625" y="3712627"/>
            <a:ext cx="1546622" cy="511969"/>
          </a:xfrm>
          <a:prstGeom prst="roundRect">
            <a:avLst/>
          </a:prstGeom>
          <a:solidFill>
            <a:srgbClr val="54407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500" b="1" dirty="0">
                <a:solidFill>
                  <a:schemeClr val="tx1"/>
                </a:solidFill>
              </a:rPr>
              <a:t>Reuse &amp; Recycle</a:t>
            </a:r>
          </a:p>
        </p:txBody>
      </p:sp>
      <p:sp>
        <p:nvSpPr>
          <p:cNvPr id="41" name="Rounded Rectangle 40"/>
          <p:cNvSpPr/>
          <p:nvPr/>
        </p:nvSpPr>
        <p:spPr>
          <a:xfrm>
            <a:off x="2711625" y="1951868"/>
            <a:ext cx="1546622" cy="458390"/>
          </a:xfrm>
          <a:prstGeom prst="roundRect">
            <a:avLst/>
          </a:prstGeom>
          <a:solidFill>
            <a:srgbClr val="54407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500" b="1" dirty="0">
                <a:solidFill>
                  <a:schemeClr val="tx1"/>
                </a:solidFill>
              </a:rPr>
              <a:t>Component Production</a:t>
            </a:r>
          </a:p>
        </p:txBody>
      </p:sp>
      <p:sp>
        <p:nvSpPr>
          <p:cNvPr id="42" name="Rounded Rectangle 41"/>
          <p:cNvSpPr/>
          <p:nvPr/>
        </p:nvSpPr>
        <p:spPr>
          <a:xfrm>
            <a:off x="2711625" y="2410258"/>
            <a:ext cx="1546622" cy="1242380"/>
          </a:xfrm>
          <a:prstGeom prst="roundRect">
            <a:avLst/>
          </a:prstGeom>
          <a:solidFill>
            <a:srgbClr val="00206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35731" indent="-135731">
              <a:lnSpc>
                <a:spcPct val="80000"/>
              </a:lnSpc>
              <a:buFont typeface="Arial" pitchFamily="34" charset="0"/>
              <a:buChar char="•"/>
              <a:defRPr/>
            </a:pPr>
            <a:r>
              <a:rPr lang="en-CA" sz="1350" b="1" dirty="0">
                <a:solidFill>
                  <a:schemeClr val="tx1"/>
                </a:solidFill>
              </a:rPr>
              <a:t>Anode</a:t>
            </a:r>
          </a:p>
          <a:p>
            <a:pPr marL="135731" indent="-135731">
              <a:lnSpc>
                <a:spcPct val="80000"/>
              </a:lnSpc>
              <a:buFont typeface="Arial" pitchFamily="34" charset="0"/>
              <a:buChar char="•"/>
              <a:defRPr/>
            </a:pPr>
            <a:r>
              <a:rPr lang="en-CA" sz="1350" b="1" dirty="0">
                <a:solidFill>
                  <a:schemeClr val="tx1"/>
                </a:solidFill>
              </a:rPr>
              <a:t>Cathode</a:t>
            </a:r>
          </a:p>
          <a:p>
            <a:pPr marL="135731" indent="-135731">
              <a:lnSpc>
                <a:spcPct val="80000"/>
              </a:lnSpc>
              <a:buFont typeface="Arial" pitchFamily="34" charset="0"/>
              <a:buChar char="•"/>
              <a:defRPr/>
            </a:pPr>
            <a:r>
              <a:rPr lang="en-CA" sz="1350" b="1" dirty="0">
                <a:solidFill>
                  <a:schemeClr val="tx1"/>
                </a:solidFill>
              </a:rPr>
              <a:t>Active materials</a:t>
            </a:r>
          </a:p>
          <a:p>
            <a:pPr marL="135731" indent="-135731">
              <a:lnSpc>
                <a:spcPct val="80000"/>
              </a:lnSpc>
              <a:buFont typeface="Arial" pitchFamily="34" charset="0"/>
              <a:buChar char="•"/>
              <a:defRPr/>
            </a:pPr>
            <a:r>
              <a:rPr lang="en-CA" sz="1350" b="1" dirty="0">
                <a:solidFill>
                  <a:schemeClr val="tx1"/>
                </a:solidFill>
              </a:rPr>
              <a:t>Binder</a:t>
            </a:r>
          </a:p>
          <a:p>
            <a:pPr marL="135731" indent="-135731">
              <a:lnSpc>
                <a:spcPct val="80000"/>
              </a:lnSpc>
              <a:buFont typeface="Arial" pitchFamily="34" charset="0"/>
              <a:buChar char="•"/>
              <a:defRPr/>
            </a:pPr>
            <a:r>
              <a:rPr lang="en-CA" sz="1350" b="1" dirty="0">
                <a:solidFill>
                  <a:schemeClr val="tx1"/>
                </a:solidFill>
              </a:rPr>
              <a:t>Electrolyte</a:t>
            </a:r>
          </a:p>
          <a:p>
            <a:pPr marL="135731" indent="-135731">
              <a:lnSpc>
                <a:spcPct val="80000"/>
              </a:lnSpc>
              <a:buFont typeface="Arial" pitchFamily="34" charset="0"/>
              <a:buChar char="•"/>
              <a:defRPr/>
            </a:pPr>
            <a:r>
              <a:rPr lang="en-CA" sz="1350" b="1" dirty="0">
                <a:solidFill>
                  <a:schemeClr val="tx1"/>
                </a:solidFill>
              </a:rPr>
              <a:t>Separator</a:t>
            </a:r>
          </a:p>
        </p:txBody>
      </p:sp>
      <p:sp>
        <p:nvSpPr>
          <p:cNvPr id="43" name="Rounded Rectangle 42"/>
          <p:cNvSpPr/>
          <p:nvPr/>
        </p:nvSpPr>
        <p:spPr>
          <a:xfrm>
            <a:off x="7429698" y="2458517"/>
            <a:ext cx="1546622" cy="720729"/>
          </a:xfrm>
          <a:prstGeom prst="roundRect">
            <a:avLst/>
          </a:prstGeom>
          <a:solidFill>
            <a:srgbClr val="00206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35731" indent="-135731">
              <a:lnSpc>
                <a:spcPct val="80000"/>
              </a:lnSpc>
              <a:buFont typeface="Arial" pitchFamily="34" charset="0"/>
              <a:buChar char="•"/>
              <a:defRPr/>
            </a:pPr>
            <a:r>
              <a:rPr lang="en-CA" sz="1350" b="1" dirty="0">
                <a:solidFill>
                  <a:schemeClr val="tx1"/>
                </a:solidFill>
              </a:rPr>
              <a:t>Configuration of cells into larger module</a:t>
            </a:r>
          </a:p>
        </p:txBody>
      </p:sp>
      <p:sp>
        <p:nvSpPr>
          <p:cNvPr id="44" name="Rounded Rectangle 43"/>
          <p:cNvSpPr/>
          <p:nvPr/>
        </p:nvSpPr>
        <p:spPr>
          <a:xfrm>
            <a:off x="5961286" y="5312232"/>
            <a:ext cx="1484198" cy="776658"/>
          </a:xfrm>
          <a:prstGeom prst="roundRect">
            <a:avLst/>
          </a:prstGeom>
          <a:solidFill>
            <a:srgbClr val="00206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35731" indent="-135731">
              <a:lnSpc>
                <a:spcPct val="80000"/>
              </a:lnSpc>
              <a:buFont typeface="Arial" pitchFamily="34" charset="0"/>
              <a:buChar char="•"/>
              <a:defRPr/>
            </a:pPr>
            <a:r>
              <a:rPr lang="en-CA" sz="1350" b="1" dirty="0">
                <a:solidFill>
                  <a:schemeClr val="tx1"/>
                </a:solidFill>
              </a:rPr>
              <a:t>Integration of pack into device or vehicle </a:t>
            </a:r>
          </a:p>
        </p:txBody>
      </p:sp>
      <p:sp>
        <p:nvSpPr>
          <p:cNvPr id="45" name="TextBox 19"/>
          <p:cNvSpPr txBox="1">
            <a:spLocks noChangeArrowheads="1"/>
          </p:cNvSpPr>
          <p:nvPr/>
        </p:nvSpPr>
        <p:spPr bwMode="auto">
          <a:xfrm rot="14152864">
            <a:off x="4321732" y="1719598"/>
            <a:ext cx="46020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421C5E"/>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421C5E"/>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421C5E"/>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9pPr>
          </a:lstStyle>
          <a:p>
            <a:pPr eaLnBrk="1" hangingPunct="1">
              <a:spcBef>
                <a:spcPct val="0"/>
              </a:spcBef>
              <a:buFontTx/>
              <a:buNone/>
            </a:pPr>
            <a:r>
              <a:rPr lang="en-CA" altLang="en-US" sz="3600" dirty="0">
                <a:solidFill>
                  <a:srgbClr val="FF0000"/>
                </a:solidFill>
                <a:latin typeface="Tahoma" panose="020B0604030504040204" pitchFamily="34" charset="0"/>
                <a:cs typeface="Tahoma" panose="020B0604030504040204" pitchFamily="34" charset="0"/>
              </a:rPr>
              <a:t>~</a:t>
            </a:r>
            <a:endParaRPr lang="en-CA" altLang="en-US" sz="3600" dirty="0">
              <a:solidFill>
                <a:srgbClr val="FF0000"/>
              </a:solidFill>
              <a:latin typeface="Georgia" panose="02040502050405020303" pitchFamily="18" charset="0"/>
            </a:endParaRPr>
          </a:p>
        </p:txBody>
      </p:sp>
      <p:sp>
        <p:nvSpPr>
          <p:cNvPr id="46" name="Freeform 45"/>
          <p:cNvSpPr/>
          <p:nvPr/>
        </p:nvSpPr>
        <p:spPr bwMode="auto">
          <a:xfrm rot="7234946">
            <a:off x="4196992" y="1583003"/>
            <a:ext cx="327423" cy="351235"/>
          </a:xfrm>
          <a:custGeom>
            <a:avLst/>
            <a:gdLst>
              <a:gd name="connsiteX0" fmla="*/ 842086 w 1044300"/>
              <a:gd name="connsiteY0" fmla="*/ 0 h 719845"/>
              <a:gd name="connsiteX1" fmla="*/ 994486 w 1044300"/>
              <a:gd name="connsiteY1" fmla="*/ 254000 h 719845"/>
              <a:gd name="connsiteX2" fmla="*/ 80086 w 1044300"/>
              <a:gd name="connsiteY2" fmla="*/ 685800 h 719845"/>
              <a:gd name="connsiteX3" fmla="*/ 105486 w 1044300"/>
              <a:gd name="connsiteY3" fmla="*/ 660400 h 719845"/>
            </a:gdLst>
            <a:ahLst/>
            <a:cxnLst>
              <a:cxn ang="0">
                <a:pos x="connsiteX0" y="connsiteY0"/>
              </a:cxn>
              <a:cxn ang="0">
                <a:pos x="connsiteX1" y="connsiteY1"/>
              </a:cxn>
              <a:cxn ang="0">
                <a:pos x="connsiteX2" y="connsiteY2"/>
              </a:cxn>
              <a:cxn ang="0">
                <a:pos x="connsiteX3" y="connsiteY3"/>
              </a:cxn>
            </a:cxnLst>
            <a:rect l="l" t="t" r="r" b="b"/>
            <a:pathLst>
              <a:path w="1044300" h="719845">
                <a:moveTo>
                  <a:pt x="842086" y="0"/>
                </a:moveTo>
                <a:cubicBezTo>
                  <a:pt x="981786" y="69850"/>
                  <a:pt x="1121486" y="139700"/>
                  <a:pt x="994486" y="254000"/>
                </a:cubicBezTo>
                <a:cubicBezTo>
                  <a:pt x="867486" y="368300"/>
                  <a:pt x="228253" y="618067"/>
                  <a:pt x="80086" y="685800"/>
                </a:cubicBezTo>
                <a:cubicBezTo>
                  <a:pt x="-68081" y="753533"/>
                  <a:pt x="18702" y="706966"/>
                  <a:pt x="105486" y="660400"/>
                </a:cubicBezTo>
              </a:path>
            </a:pathLst>
          </a:custGeom>
          <a:noFill/>
          <a:ln w="412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7" name="TextBox 22"/>
          <p:cNvSpPr txBox="1">
            <a:spLocks noChangeArrowheads="1"/>
          </p:cNvSpPr>
          <p:nvPr/>
        </p:nvSpPr>
        <p:spPr bwMode="auto">
          <a:xfrm rot="16569871">
            <a:off x="6554429" y="1663013"/>
            <a:ext cx="45996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421C5E"/>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421C5E"/>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421C5E"/>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9pPr>
          </a:lstStyle>
          <a:p>
            <a:pPr eaLnBrk="1" hangingPunct="1">
              <a:spcBef>
                <a:spcPct val="0"/>
              </a:spcBef>
              <a:buFontTx/>
              <a:buNone/>
            </a:pPr>
            <a:r>
              <a:rPr lang="en-CA" altLang="en-US" sz="3600" dirty="0">
                <a:solidFill>
                  <a:srgbClr val="FF0000"/>
                </a:solidFill>
                <a:latin typeface="Tahoma" panose="020B0604030504040204" pitchFamily="34" charset="0"/>
                <a:cs typeface="Tahoma" panose="020B0604030504040204" pitchFamily="34" charset="0"/>
              </a:rPr>
              <a:t>~</a:t>
            </a:r>
            <a:endParaRPr lang="en-CA" altLang="en-US" sz="3600" dirty="0">
              <a:solidFill>
                <a:srgbClr val="FF0000"/>
              </a:solidFill>
              <a:latin typeface="Georgia" panose="02040502050405020303" pitchFamily="18" charset="0"/>
            </a:endParaRPr>
          </a:p>
        </p:txBody>
      </p:sp>
      <p:sp>
        <p:nvSpPr>
          <p:cNvPr id="48" name="Freeform 47"/>
          <p:cNvSpPr/>
          <p:nvPr/>
        </p:nvSpPr>
        <p:spPr bwMode="auto">
          <a:xfrm rot="10029996">
            <a:off x="6692926" y="1657524"/>
            <a:ext cx="273844" cy="159544"/>
          </a:xfrm>
          <a:custGeom>
            <a:avLst/>
            <a:gdLst>
              <a:gd name="connsiteX0" fmla="*/ 842086 w 1044300"/>
              <a:gd name="connsiteY0" fmla="*/ 0 h 719845"/>
              <a:gd name="connsiteX1" fmla="*/ 994486 w 1044300"/>
              <a:gd name="connsiteY1" fmla="*/ 254000 h 719845"/>
              <a:gd name="connsiteX2" fmla="*/ 80086 w 1044300"/>
              <a:gd name="connsiteY2" fmla="*/ 685800 h 719845"/>
              <a:gd name="connsiteX3" fmla="*/ 105486 w 1044300"/>
              <a:gd name="connsiteY3" fmla="*/ 660400 h 719845"/>
            </a:gdLst>
            <a:ahLst/>
            <a:cxnLst>
              <a:cxn ang="0">
                <a:pos x="connsiteX0" y="connsiteY0"/>
              </a:cxn>
              <a:cxn ang="0">
                <a:pos x="connsiteX1" y="connsiteY1"/>
              </a:cxn>
              <a:cxn ang="0">
                <a:pos x="connsiteX2" y="connsiteY2"/>
              </a:cxn>
              <a:cxn ang="0">
                <a:pos x="connsiteX3" y="connsiteY3"/>
              </a:cxn>
            </a:cxnLst>
            <a:rect l="l" t="t" r="r" b="b"/>
            <a:pathLst>
              <a:path w="1044300" h="719845">
                <a:moveTo>
                  <a:pt x="842086" y="0"/>
                </a:moveTo>
                <a:cubicBezTo>
                  <a:pt x="981786" y="69850"/>
                  <a:pt x="1121486" y="139700"/>
                  <a:pt x="994486" y="254000"/>
                </a:cubicBezTo>
                <a:cubicBezTo>
                  <a:pt x="867486" y="368300"/>
                  <a:pt x="228253" y="618067"/>
                  <a:pt x="80086" y="685800"/>
                </a:cubicBezTo>
                <a:cubicBezTo>
                  <a:pt x="-68081" y="753533"/>
                  <a:pt x="18702" y="706966"/>
                  <a:pt x="105486" y="660400"/>
                </a:cubicBezTo>
              </a:path>
            </a:pathLst>
          </a:custGeom>
          <a:noFill/>
          <a:ln w="4127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p>
        </p:txBody>
      </p:sp>
      <p:sp>
        <p:nvSpPr>
          <p:cNvPr id="49" name="TextBox 30"/>
          <p:cNvSpPr txBox="1">
            <a:spLocks noChangeArrowheads="1"/>
          </p:cNvSpPr>
          <p:nvPr/>
        </p:nvSpPr>
        <p:spPr bwMode="auto">
          <a:xfrm>
            <a:off x="3141895" y="912305"/>
            <a:ext cx="158866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anose="020B0604020202020204" pitchFamily="34" charset="0"/>
              <a:buChar char="•"/>
              <a:defRPr sz="3200">
                <a:solidFill>
                  <a:srgbClr val="421C5E"/>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421C5E"/>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421C5E"/>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Wingdings" panose="05000000000000000000" pitchFamily="2" charset="2"/>
              <a:buChar char="§"/>
            </a:pPr>
            <a:r>
              <a:rPr lang="en-CA" altLang="en-US" sz="1350" dirty="0">
                <a:solidFill>
                  <a:srgbClr val="FF0000"/>
                </a:solidFill>
                <a:latin typeface="Tahoma" panose="020B0604030504040204" pitchFamily="34" charset="0"/>
                <a:cs typeface="Tahoma" panose="020B0604030504040204" pitchFamily="34" charset="0"/>
              </a:rPr>
              <a:t>Design of materials</a:t>
            </a:r>
          </a:p>
          <a:p>
            <a:pPr eaLnBrk="1" hangingPunct="1">
              <a:lnSpc>
                <a:spcPct val="80000"/>
              </a:lnSpc>
              <a:spcBef>
                <a:spcPct val="0"/>
              </a:spcBef>
              <a:buFont typeface="Wingdings" panose="05000000000000000000" pitchFamily="2" charset="2"/>
              <a:buChar char="§"/>
            </a:pPr>
            <a:r>
              <a:rPr lang="en-CA" altLang="en-US" sz="1350" dirty="0">
                <a:solidFill>
                  <a:srgbClr val="FF0000"/>
                </a:solidFill>
                <a:latin typeface="Tahoma" panose="020B0604030504040204" pitchFamily="34" charset="0"/>
                <a:cs typeface="Tahoma" panose="020B0604030504040204" pitchFamily="34" charset="0"/>
              </a:rPr>
              <a:t>Understand material behaviour</a:t>
            </a:r>
          </a:p>
        </p:txBody>
      </p:sp>
      <p:sp>
        <p:nvSpPr>
          <p:cNvPr id="50" name="TextBox 31"/>
          <p:cNvSpPr txBox="1">
            <a:spLocks noChangeArrowheads="1"/>
          </p:cNvSpPr>
          <p:nvPr/>
        </p:nvSpPr>
        <p:spPr bwMode="auto">
          <a:xfrm>
            <a:off x="6910813" y="1414635"/>
            <a:ext cx="1431131"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panose="020B0604020202020204" pitchFamily="34" charset="0"/>
              <a:buChar char="•"/>
              <a:defRPr sz="3200">
                <a:solidFill>
                  <a:srgbClr val="421C5E"/>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421C5E"/>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421C5E"/>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9pPr>
          </a:lstStyle>
          <a:p>
            <a:pPr eaLnBrk="1" hangingPunct="1">
              <a:lnSpc>
                <a:spcPct val="80000"/>
              </a:lnSpc>
              <a:spcBef>
                <a:spcPct val="0"/>
              </a:spcBef>
              <a:buFont typeface="Wingdings" panose="05000000000000000000" pitchFamily="2" charset="2"/>
              <a:buChar char="§"/>
            </a:pPr>
            <a:r>
              <a:rPr lang="en-CA" altLang="en-US" sz="1350" dirty="0">
                <a:solidFill>
                  <a:srgbClr val="FF0000"/>
                </a:solidFill>
                <a:latin typeface="Tahoma" panose="020B0604030504040204" pitchFamily="34" charset="0"/>
                <a:cs typeface="Tahoma" panose="020B0604030504040204" pitchFamily="34" charset="0"/>
              </a:rPr>
              <a:t>Understand cell function</a:t>
            </a:r>
          </a:p>
        </p:txBody>
      </p:sp>
      <p:sp>
        <p:nvSpPr>
          <p:cNvPr id="54" name="TextBox 35"/>
          <p:cNvSpPr txBox="1">
            <a:spLocks noChangeArrowheads="1"/>
          </p:cNvSpPr>
          <p:nvPr/>
        </p:nvSpPr>
        <p:spPr bwMode="auto">
          <a:xfrm>
            <a:off x="2282044" y="5003768"/>
            <a:ext cx="1988344" cy="1255728"/>
          </a:xfrm>
          <a:prstGeom prst="rect">
            <a:avLst/>
          </a:prstGeom>
          <a:noFill/>
          <a:ln>
            <a:noFill/>
          </a:ln>
        </p:spPr>
        <p:txBody>
          <a:bodyPr>
            <a:spAutoFit/>
          </a:bodyPr>
          <a:lstStyle>
            <a:lvl1pPr marL="177800" indent="-177800"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lnSpc>
                <a:spcPct val="80000"/>
              </a:lnSpc>
              <a:buFont typeface="Wingdings" pitchFamily="2" charset="2"/>
              <a:buChar char="§"/>
              <a:defRPr/>
            </a:pPr>
            <a:r>
              <a:rPr lang="en-CA" altLang="en-US" sz="1350" dirty="0">
                <a:solidFill>
                  <a:srgbClr val="208220"/>
                </a:solidFill>
                <a:latin typeface="Tahoma" pitchFamily="34" charset="0"/>
                <a:cs typeface="Tahoma" pitchFamily="34" charset="0"/>
              </a:rPr>
              <a:t>Aid in recovery of materials</a:t>
            </a:r>
          </a:p>
          <a:p>
            <a:pPr eaLnBrk="1" hangingPunct="1">
              <a:lnSpc>
                <a:spcPct val="80000"/>
              </a:lnSpc>
              <a:buFont typeface="Wingdings" pitchFamily="2" charset="2"/>
              <a:buChar char="§"/>
              <a:defRPr/>
            </a:pPr>
            <a:r>
              <a:rPr lang="en-CA" altLang="en-US" sz="1350" dirty="0">
                <a:solidFill>
                  <a:srgbClr val="208220"/>
                </a:solidFill>
                <a:latin typeface="Tahoma" pitchFamily="34" charset="0"/>
                <a:cs typeface="Tahoma" pitchFamily="34" charset="0"/>
              </a:rPr>
              <a:t>Comparison of structure difference between used and unused commercial batteries </a:t>
            </a:r>
          </a:p>
        </p:txBody>
      </p:sp>
      <p:sp>
        <p:nvSpPr>
          <p:cNvPr id="55" name="TextBox 37"/>
          <p:cNvSpPr txBox="1">
            <a:spLocks noChangeArrowheads="1"/>
          </p:cNvSpPr>
          <p:nvPr/>
        </p:nvSpPr>
        <p:spPr bwMode="auto">
          <a:xfrm rot="6448460">
            <a:off x="4147231" y="4324238"/>
            <a:ext cx="46001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421C5E"/>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421C5E"/>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421C5E"/>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cs typeface="Arial" panose="020B0604020202020204" pitchFamily="34" charset="0"/>
              </a:defRPr>
            </a:lvl9pPr>
          </a:lstStyle>
          <a:p>
            <a:pPr eaLnBrk="1" hangingPunct="1">
              <a:spcBef>
                <a:spcPct val="0"/>
              </a:spcBef>
              <a:buFontTx/>
              <a:buNone/>
            </a:pPr>
            <a:r>
              <a:rPr lang="en-CA" altLang="en-US" sz="3600" dirty="0">
                <a:solidFill>
                  <a:srgbClr val="208220"/>
                </a:solidFill>
                <a:latin typeface="Tahoma" panose="020B0604030504040204" pitchFamily="34" charset="0"/>
                <a:cs typeface="Tahoma" panose="020B0604030504040204" pitchFamily="34" charset="0"/>
              </a:rPr>
              <a:t>~</a:t>
            </a:r>
            <a:endParaRPr lang="en-CA" altLang="en-US" sz="3600" dirty="0">
              <a:solidFill>
                <a:srgbClr val="208220"/>
              </a:solidFill>
              <a:latin typeface="Georgia" panose="02040502050405020303" pitchFamily="18" charset="0"/>
            </a:endParaRPr>
          </a:p>
        </p:txBody>
      </p:sp>
      <p:sp>
        <p:nvSpPr>
          <p:cNvPr id="56" name="Freeform 55"/>
          <p:cNvSpPr/>
          <p:nvPr/>
        </p:nvSpPr>
        <p:spPr bwMode="auto">
          <a:xfrm>
            <a:off x="3718723" y="4792622"/>
            <a:ext cx="794146" cy="545307"/>
          </a:xfrm>
          <a:custGeom>
            <a:avLst/>
            <a:gdLst>
              <a:gd name="connsiteX0" fmla="*/ 842086 w 1044300"/>
              <a:gd name="connsiteY0" fmla="*/ 0 h 719845"/>
              <a:gd name="connsiteX1" fmla="*/ 994486 w 1044300"/>
              <a:gd name="connsiteY1" fmla="*/ 254000 h 719845"/>
              <a:gd name="connsiteX2" fmla="*/ 80086 w 1044300"/>
              <a:gd name="connsiteY2" fmla="*/ 685800 h 719845"/>
              <a:gd name="connsiteX3" fmla="*/ 105486 w 1044300"/>
              <a:gd name="connsiteY3" fmla="*/ 660400 h 719845"/>
            </a:gdLst>
            <a:ahLst/>
            <a:cxnLst>
              <a:cxn ang="0">
                <a:pos x="connsiteX0" y="connsiteY0"/>
              </a:cxn>
              <a:cxn ang="0">
                <a:pos x="connsiteX1" y="connsiteY1"/>
              </a:cxn>
              <a:cxn ang="0">
                <a:pos x="connsiteX2" y="connsiteY2"/>
              </a:cxn>
              <a:cxn ang="0">
                <a:pos x="connsiteX3" y="connsiteY3"/>
              </a:cxn>
            </a:cxnLst>
            <a:rect l="l" t="t" r="r" b="b"/>
            <a:pathLst>
              <a:path w="1044300" h="719845">
                <a:moveTo>
                  <a:pt x="842086" y="0"/>
                </a:moveTo>
                <a:cubicBezTo>
                  <a:pt x="981786" y="69850"/>
                  <a:pt x="1121486" y="139700"/>
                  <a:pt x="994486" y="254000"/>
                </a:cubicBezTo>
                <a:cubicBezTo>
                  <a:pt x="867486" y="368300"/>
                  <a:pt x="228253" y="618067"/>
                  <a:pt x="80086" y="685800"/>
                </a:cubicBezTo>
                <a:cubicBezTo>
                  <a:pt x="-68081" y="753533"/>
                  <a:pt x="18702" y="706966"/>
                  <a:pt x="105486" y="660400"/>
                </a:cubicBezTo>
              </a:path>
            </a:pathLst>
          </a:custGeom>
          <a:noFill/>
          <a:ln w="41275">
            <a:solidFill>
              <a:srgbClr val="20822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rgbClr val="208220"/>
              </a:solidFill>
            </a:endParaRPr>
          </a:p>
        </p:txBody>
      </p:sp>
      <p:sp>
        <p:nvSpPr>
          <p:cNvPr id="58" name="Rounded Rectangle 57"/>
          <p:cNvSpPr/>
          <p:nvPr/>
        </p:nvSpPr>
        <p:spPr>
          <a:xfrm>
            <a:off x="7364153" y="3364625"/>
            <a:ext cx="1546622" cy="496180"/>
          </a:xfrm>
          <a:prstGeom prst="roundRect">
            <a:avLst/>
          </a:prstGeom>
          <a:solidFill>
            <a:srgbClr val="54407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500" b="1" dirty="0">
                <a:solidFill>
                  <a:schemeClr val="tx1"/>
                </a:solidFill>
              </a:rPr>
              <a:t>Pack Assembly</a:t>
            </a:r>
          </a:p>
        </p:txBody>
      </p:sp>
      <p:sp>
        <p:nvSpPr>
          <p:cNvPr id="59" name="Freeform 58"/>
          <p:cNvSpPr/>
          <p:nvPr/>
        </p:nvSpPr>
        <p:spPr>
          <a:xfrm>
            <a:off x="4008216" y="1881620"/>
            <a:ext cx="3552825" cy="2971800"/>
          </a:xfrm>
          <a:custGeom>
            <a:avLst/>
            <a:gdLst>
              <a:gd name="connsiteX0" fmla="*/ 0 w 3715834"/>
              <a:gd name="connsiteY0" fmla="*/ 848731 h 3126058"/>
              <a:gd name="connsiteX1" fmla="*/ 728547 w 3715834"/>
              <a:gd name="connsiteY1" fmla="*/ 120185 h 3126058"/>
              <a:gd name="connsiteX2" fmla="*/ 2884449 w 3715834"/>
              <a:gd name="connsiteY2" fmla="*/ 127619 h 3126058"/>
              <a:gd name="connsiteX3" fmla="*/ 3590693 w 3715834"/>
              <a:gd name="connsiteY3" fmla="*/ 863600 h 3126058"/>
              <a:gd name="connsiteX4" fmla="*/ 3598127 w 3715834"/>
              <a:gd name="connsiteY4" fmla="*/ 2290956 h 3126058"/>
              <a:gd name="connsiteX5" fmla="*/ 2884449 w 3715834"/>
              <a:gd name="connsiteY5" fmla="*/ 3004634 h 3126058"/>
              <a:gd name="connsiteX6" fmla="*/ 713678 w 3715834"/>
              <a:gd name="connsiteY6" fmla="*/ 3004634 h 3126058"/>
              <a:gd name="connsiteX7" fmla="*/ 0 w 3715834"/>
              <a:gd name="connsiteY7" fmla="*/ 2276087 h 312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5834" h="3126058">
                <a:moveTo>
                  <a:pt x="0" y="848731"/>
                </a:moveTo>
                <a:cubicBezTo>
                  <a:pt x="123903" y="544550"/>
                  <a:pt x="247806" y="240370"/>
                  <a:pt x="728547" y="120185"/>
                </a:cubicBezTo>
                <a:cubicBezTo>
                  <a:pt x="1209288" y="0"/>
                  <a:pt x="2407425" y="3717"/>
                  <a:pt x="2884449" y="127619"/>
                </a:cubicBezTo>
                <a:cubicBezTo>
                  <a:pt x="3361473" y="251521"/>
                  <a:pt x="3471747" y="503044"/>
                  <a:pt x="3590693" y="863600"/>
                </a:cubicBezTo>
                <a:cubicBezTo>
                  <a:pt x="3709639" y="1224156"/>
                  <a:pt x="3715834" y="1934117"/>
                  <a:pt x="3598127" y="2290956"/>
                </a:cubicBezTo>
                <a:cubicBezTo>
                  <a:pt x="3480420" y="2647795"/>
                  <a:pt x="3365191" y="2885688"/>
                  <a:pt x="2884449" y="3004634"/>
                </a:cubicBezTo>
                <a:cubicBezTo>
                  <a:pt x="2403707" y="3123580"/>
                  <a:pt x="1194419" y="3126058"/>
                  <a:pt x="713678" y="3004634"/>
                </a:cubicBezTo>
                <a:cubicBezTo>
                  <a:pt x="232937" y="2883210"/>
                  <a:pt x="116468" y="2579648"/>
                  <a:pt x="0" y="2276087"/>
                </a:cubicBezTo>
              </a:path>
            </a:pathLst>
          </a:cu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sz="1350"/>
          </a:p>
        </p:txBody>
      </p:sp>
      <p:sp>
        <p:nvSpPr>
          <p:cNvPr id="60" name="Rounded Rectangle 59"/>
          <p:cNvSpPr/>
          <p:nvPr/>
        </p:nvSpPr>
        <p:spPr>
          <a:xfrm>
            <a:off x="7364153" y="3856642"/>
            <a:ext cx="1546622" cy="951534"/>
          </a:xfrm>
          <a:prstGeom prst="roundRect">
            <a:avLst/>
          </a:prstGeom>
          <a:solidFill>
            <a:srgbClr val="00206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35731" indent="-135731">
              <a:lnSpc>
                <a:spcPct val="80000"/>
              </a:lnSpc>
              <a:buFont typeface="Arial" pitchFamily="34" charset="0"/>
              <a:buChar char="•"/>
              <a:defRPr/>
            </a:pPr>
            <a:r>
              <a:rPr lang="en-CA" sz="1350" b="1" dirty="0">
                <a:solidFill>
                  <a:schemeClr val="tx1"/>
                </a:solidFill>
              </a:rPr>
              <a:t>Modules with systems that manage power, charging and temperature</a:t>
            </a:r>
          </a:p>
        </p:txBody>
      </p:sp>
      <p:sp>
        <p:nvSpPr>
          <p:cNvPr id="34" name="Rounded Rectangle 33"/>
          <p:cNvSpPr/>
          <p:nvPr/>
        </p:nvSpPr>
        <p:spPr>
          <a:xfrm>
            <a:off x="4367262" y="4785230"/>
            <a:ext cx="1385888" cy="511969"/>
          </a:xfrm>
          <a:prstGeom prst="roundRect">
            <a:avLst/>
          </a:prstGeom>
          <a:solidFill>
            <a:srgbClr val="54407C">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500" b="1" dirty="0">
                <a:solidFill>
                  <a:schemeClr val="tx1"/>
                </a:solidFill>
              </a:rPr>
              <a:t>Use</a:t>
            </a:r>
          </a:p>
        </p:txBody>
      </p:sp>
      <p:sp>
        <p:nvSpPr>
          <p:cNvPr id="35" name="Rounded Rectangle 34"/>
          <p:cNvSpPr/>
          <p:nvPr/>
        </p:nvSpPr>
        <p:spPr>
          <a:xfrm>
            <a:off x="4339288" y="5304715"/>
            <a:ext cx="1484198" cy="776658"/>
          </a:xfrm>
          <a:prstGeom prst="roundRect">
            <a:avLst/>
          </a:prstGeom>
          <a:solidFill>
            <a:srgbClr val="00206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35731" indent="-135731">
              <a:lnSpc>
                <a:spcPct val="80000"/>
              </a:lnSpc>
              <a:buFont typeface="Arial" pitchFamily="34" charset="0"/>
              <a:buChar char="•"/>
              <a:defRPr/>
            </a:pPr>
            <a:r>
              <a:rPr lang="en-CA" sz="1350" b="1" dirty="0">
                <a:solidFill>
                  <a:schemeClr val="tx1"/>
                </a:solidFill>
              </a:rPr>
              <a:t>In-device battery lifetime</a:t>
            </a:r>
          </a:p>
        </p:txBody>
      </p:sp>
    </p:spTree>
    <p:extLst>
      <p:ext uri="{BB962C8B-B14F-4D97-AF65-F5344CB8AC3E}">
        <p14:creationId xmlns:p14="http://schemas.microsoft.com/office/powerpoint/2010/main" val="3989616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900000" y="0"/>
            <a:ext cx="6539025" cy="900000"/>
          </a:xfrm>
        </p:spPr>
        <p:txBody>
          <a:bodyPr>
            <a:normAutofit/>
          </a:bodyPr>
          <a:lstStyle/>
          <a:p>
            <a:r>
              <a:rPr lang="en-US" altLang="en-US" b="1" dirty="0">
                <a:solidFill>
                  <a:srgbClr val="7030A0"/>
                </a:solidFill>
                <a:ea typeface="ＭＳ Ｐゴシック" panose="020B0600070205080204" pitchFamily="34" charset="-128"/>
              </a:rPr>
              <a:t>In Situ XAS of Li-Ion Batteries</a:t>
            </a:r>
          </a:p>
        </p:txBody>
      </p:sp>
      <p:sp>
        <p:nvSpPr>
          <p:cNvPr id="10243" name="Rectangle 3"/>
          <p:cNvSpPr txBox="1">
            <a:spLocks/>
          </p:cNvSpPr>
          <p:nvPr/>
        </p:nvSpPr>
        <p:spPr bwMode="auto">
          <a:xfrm>
            <a:off x="481263" y="804865"/>
            <a:ext cx="11249526" cy="275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421C5E"/>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rgbClr val="421C5E"/>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421C5E"/>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9pPr>
          </a:lstStyle>
          <a:p>
            <a:r>
              <a:rPr lang="en-US" altLang="en-US" sz="2400" dirty="0">
                <a:solidFill>
                  <a:srgbClr val="7030A0"/>
                </a:solidFill>
                <a:latin typeface="+mj-lt"/>
              </a:rPr>
              <a:t>Using a pouch cell with LiNi</a:t>
            </a:r>
            <a:r>
              <a:rPr lang="en-US" altLang="en-US" sz="2400" baseline="-25000" dirty="0">
                <a:solidFill>
                  <a:srgbClr val="7030A0"/>
                </a:solidFill>
                <a:latin typeface="+mj-lt"/>
              </a:rPr>
              <a:t>0.33</a:t>
            </a:r>
            <a:r>
              <a:rPr lang="en-US" altLang="en-US" sz="2400" dirty="0">
                <a:solidFill>
                  <a:srgbClr val="7030A0"/>
                </a:solidFill>
                <a:latin typeface="+mj-lt"/>
              </a:rPr>
              <a:t>Mn</a:t>
            </a:r>
            <a:r>
              <a:rPr lang="en-US" altLang="en-US" sz="2400" baseline="-25000" dirty="0">
                <a:solidFill>
                  <a:srgbClr val="7030A0"/>
                </a:solidFill>
                <a:latin typeface="+mj-lt"/>
              </a:rPr>
              <a:t>0.33</a:t>
            </a:r>
            <a:r>
              <a:rPr lang="en-US" altLang="en-US" sz="2400" dirty="0">
                <a:solidFill>
                  <a:srgbClr val="7030A0"/>
                </a:solidFill>
                <a:latin typeface="+mj-lt"/>
              </a:rPr>
              <a:t>Co</a:t>
            </a:r>
            <a:r>
              <a:rPr lang="en-US" altLang="en-US" sz="2400" baseline="-25000" dirty="0">
                <a:solidFill>
                  <a:srgbClr val="7030A0"/>
                </a:solidFill>
                <a:latin typeface="+mj-lt"/>
              </a:rPr>
              <a:t>0.33</a:t>
            </a:r>
            <a:r>
              <a:rPr lang="en-US" altLang="en-US" sz="2400" dirty="0">
                <a:solidFill>
                  <a:srgbClr val="7030A0"/>
                </a:solidFill>
                <a:latin typeface="+mj-lt"/>
              </a:rPr>
              <a:t>O</a:t>
            </a:r>
            <a:r>
              <a:rPr lang="en-US" altLang="en-US" sz="2400" baseline="-25000" dirty="0">
                <a:solidFill>
                  <a:srgbClr val="7030A0"/>
                </a:solidFill>
                <a:latin typeface="+mj-lt"/>
              </a:rPr>
              <a:t>2</a:t>
            </a:r>
            <a:r>
              <a:rPr lang="en-US" altLang="en-US" sz="2400" dirty="0">
                <a:solidFill>
                  <a:srgbClr val="7030A0"/>
                </a:solidFill>
                <a:latin typeface="+mj-lt"/>
              </a:rPr>
              <a:t> as the positive electrode, the following XAS spectra were collected during charge from 2.8 V to 4.2 V at C/10</a:t>
            </a:r>
          </a:p>
          <a:p>
            <a:r>
              <a:rPr lang="en-US" altLang="en-US" sz="2400" dirty="0">
                <a:solidFill>
                  <a:srgbClr val="7030A0"/>
                </a:solidFill>
                <a:latin typeface="+mj-lt"/>
              </a:rPr>
              <a:t>The shift to higher energy in the Ni spectrum is consistent with oxidation of Ni</a:t>
            </a:r>
            <a:r>
              <a:rPr lang="en-US" altLang="en-US" sz="2400" baseline="30000" dirty="0">
                <a:solidFill>
                  <a:srgbClr val="7030A0"/>
                </a:solidFill>
                <a:latin typeface="+mj-lt"/>
              </a:rPr>
              <a:t>2+</a:t>
            </a:r>
            <a:r>
              <a:rPr lang="en-US" altLang="en-US" sz="2400" dirty="0">
                <a:solidFill>
                  <a:srgbClr val="7030A0"/>
                </a:solidFill>
                <a:latin typeface="+mj-lt"/>
              </a:rPr>
              <a:t> to Ni</a:t>
            </a:r>
            <a:r>
              <a:rPr lang="en-US" altLang="en-US" sz="2400" baseline="30000" dirty="0">
                <a:solidFill>
                  <a:srgbClr val="7030A0"/>
                </a:solidFill>
                <a:latin typeface="+mj-lt"/>
              </a:rPr>
              <a:t>4+</a:t>
            </a:r>
            <a:r>
              <a:rPr lang="en-US" altLang="en-US" sz="2400" dirty="0">
                <a:solidFill>
                  <a:srgbClr val="7030A0"/>
                </a:solidFill>
                <a:latin typeface="+mj-lt"/>
              </a:rPr>
              <a:t> as Li is deintercalated from the electrode</a:t>
            </a:r>
          </a:p>
          <a:p>
            <a:r>
              <a:rPr lang="en-US" altLang="en-US" sz="2400" dirty="0">
                <a:solidFill>
                  <a:srgbClr val="7030A0"/>
                </a:solidFill>
                <a:latin typeface="+mj-lt"/>
              </a:rPr>
              <a:t>There is no rigid shift in the Mn or Co spectra, indicating that they do not participate in charge compensation (the observed changes in spectral features are due to changes in local coordination geometry)</a:t>
            </a:r>
          </a:p>
        </p:txBody>
      </p:sp>
      <p:pic>
        <p:nvPicPr>
          <p:cNvPr id="10244" name="Picture 29"/>
          <p:cNvPicPr>
            <a:picLocks noChangeAspect="1" noChangeArrowheads="1"/>
          </p:cNvPicPr>
          <p:nvPr/>
        </p:nvPicPr>
        <p:blipFill>
          <a:blip r:embed="rId2" cstate="print">
            <a:extLst>
              <a:ext uri="{28A0092B-C50C-407E-A947-70E740481C1C}">
                <a14:useLocalDpi xmlns:a14="http://schemas.microsoft.com/office/drawing/2010/main"/>
              </a:ext>
            </a:extLst>
          </a:blip>
          <a:srcRect l="2908" t="4384" r="5203" b="5946"/>
          <a:stretch>
            <a:fillRect/>
          </a:stretch>
        </p:blipFill>
        <p:spPr bwMode="auto">
          <a:xfrm>
            <a:off x="1484187" y="3563438"/>
            <a:ext cx="8742362"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3266281" y="5122363"/>
            <a:ext cx="382588" cy="1476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246" name="TextBox 3"/>
          <p:cNvSpPr txBox="1">
            <a:spLocks noChangeArrowheads="1"/>
          </p:cNvSpPr>
          <p:nvPr/>
        </p:nvSpPr>
        <p:spPr bwMode="auto">
          <a:xfrm rot="1066885">
            <a:off x="2489994" y="4809624"/>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421C5E"/>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rgbClr val="421C5E"/>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421C5E"/>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21C5E"/>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600">
                <a:solidFill>
                  <a:srgbClr val="00B050"/>
                </a:solidFill>
              </a:rPr>
              <a:t>Charge</a:t>
            </a:r>
          </a:p>
        </p:txBody>
      </p:sp>
    </p:spTree>
    <p:extLst>
      <p:ext uri="{BB962C8B-B14F-4D97-AF65-F5344CB8AC3E}">
        <p14:creationId xmlns:p14="http://schemas.microsoft.com/office/powerpoint/2010/main" val="1627358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n 10">
            <a:extLst>
              <a:ext uri="{FF2B5EF4-FFF2-40B4-BE49-F238E27FC236}">
                <a16:creationId xmlns:a16="http://schemas.microsoft.com/office/drawing/2014/main" id="{88AB10DF-FB72-A0BA-74E9-D706649646FC}"/>
              </a:ext>
            </a:extLst>
          </p:cNvPr>
          <p:cNvSpPr/>
          <p:nvPr/>
        </p:nvSpPr>
        <p:spPr>
          <a:xfrm rot="5400000">
            <a:off x="2818128" y="2030778"/>
            <a:ext cx="503243" cy="5422199"/>
          </a:xfrm>
          <a:prstGeom prst="can">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2050" name="Picture 2" descr="Pouch Rechargeable Ithium Ion Battery Cell For Sale | ACE ...">
            <a:extLst>
              <a:ext uri="{FF2B5EF4-FFF2-40B4-BE49-F238E27FC236}">
                <a16:creationId xmlns:a16="http://schemas.microsoft.com/office/drawing/2014/main" id="{E82B677C-D176-BB5F-F7A7-365F7B5F4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75074">
            <a:off x="3209770" y="3139537"/>
            <a:ext cx="5142159" cy="3236795"/>
          </a:xfrm>
          <a:prstGeom prst="rect">
            <a:avLst/>
          </a:prstGeom>
          <a:noFill/>
          <a:extLst>
            <a:ext uri="{909E8E84-426E-40DD-AFC4-6F175D3DCCD1}">
              <a14:hiddenFill xmlns:a14="http://schemas.microsoft.com/office/drawing/2010/main">
                <a:solidFill>
                  <a:srgbClr val="FFFFFF"/>
                </a:solidFill>
              </a14:hiddenFill>
            </a:ext>
          </a:extLst>
        </p:spPr>
      </p:pic>
      <p:sp>
        <p:nvSpPr>
          <p:cNvPr id="10" name="Can 9">
            <a:extLst>
              <a:ext uri="{FF2B5EF4-FFF2-40B4-BE49-F238E27FC236}">
                <a16:creationId xmlns:a16="http://schemas.microsoft.com/office/drawing/2014/main" id="{A1071A41-E0E0-4666-B7CC-2D6025FCE2E6}"/>
              </a:ext>
            </a:extLst>
          </p:cNvPr>
          <p:cNvSpPr/>
          <p:nvPr/>
        </p:nvSpPr>
        <p:spPr>
          <a:xfrm rot="5400000">
            <a:off x="8310156" y="2047769"/>
            <a:ext cx="503243" cy="5422199"/>
          </a:xfrm>
          <a:prstGeom prst="can">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8B6D5058-B829-6843-0E65-D9DFD114E131}"/>
              </a:ext>
            </a:extLst>
          </p:cNvPr>
          <p:cNvSpPr/>
          <p:nvPr/>
        </p:nvSpPr>
        <p:spPr>
          <a:xfrm>
            <a:off x="10795032" y="4257870"/>
            <a:ext cx="949328" cy="1003300"/>
          </a:xfrm>
          <a:prstGeom prst="rightArrow">
            <a:avLst/>
          </a:prstGeom>
          <a:solidFill>
            <a:srgbClr val="FFE7AD"/>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D0691C4-6958-D37B-7909-EC9D692511AA}"/>
              </a:ext>
            </a:extLst>
          </p:cNvPr>
          <p:cNvSpPr/>
          <p:nvPr/>
        </p:nvSpPr>
        <p:spPr>
          <a:xfrm>
            <a:off x="10667299" y="4511874"/>
            <a:ext cx="312616" cy="492125"/>
          </a:xfrm>
          <a:prstGeom prst="rect">
            <a:avLst/>
          </a:prstGeom>
          <a:solidFill>
            <a:srgbClr val="FFE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0FB610E-E90A-E03B-3ABB-2AAC64193304}"/>
              </a:ext>
            </a:extLst>
          </p:cNvPr>
          <p:cNvPicPr>
            <a:picLocks noChangeAspect="1"/>
          </p:cNvPicPr>
          <p:nvPr/>
        </p:nvPicPr>
        <p:blipFill rotWithShape="1">
          <a:blip r:embed="rId4">
            <a:extLst>
              <a:ext uri="{28A0092B-C50C-407E-A947-70E740481C1C}">
                <a14:useLocalDpi xmlns:a14="http://schemas.microsoft.com/office/drawing/2010/main" val="0"/>
              </a:ext>
            </a:extLst>
          </a:blip>
          <a:srcRect l="995" t="11339" r="51371" b="12466"/>
          <a:stretch/>
        </p:blipFill>
        <p:spPr>
          <a:xfrm>
            <a:off x="7269543" y="876596"/>
            <a:ext cx="4083189" cy="2658821"/>
          </a:xfrm>
          <a:prstGeom prst="rect">
            <a:avLst/>
          </a:prstGeom>
          <a:ln w="19050">
            <a:solidFill>
              <a:srgbClr val="FF0000"/>
            </a:solidFill>
          </a:ln>
        </p:spPr>
      </p:pic>
      <p:sp>
        <p:nvSpPr>
          <p:cNvPr id="34" name="TextBox 33">
            <a:extLst>
              <a:ext uri="{FF2B5EF4-FFF2-40B4-BE49-F238E27FC236}">
                <a16:creationId xmlns:a16="http://schemas.microsoft.com/office/drawing/2014/main" id="{1C7F4741-5454-1883-CB2F-D79F5F51DFB7}"/>
              </a:ext>
            </a:extLst>
          </p:cNvPr>
          <p:cNvSpPr txBox="1"/>
          <p:nvPr/>
        </p:nvSpPr>
        <p:spPr>
          <a:xfrm>
            <a:off x="802445" y="3548380"/>
            <a:ext cx="2432012" cy="369332"/>
          </a:xfrm>
          <a:prstGeom prst="rect">
            <a:avLst/>
          </a:prstGeom>
          <a:noFill/>
        </p:spPr>
        <p:txBody>
          <a:bodyPr wrap="none" rtlCol="0">
            <a:spAutoFit/>
          </a:bodyPr>
          <a:lstStyle/>
          <a:p>
            <a:r>
              <a:rPr lang="en-US" dirty="0"/>
              <a:t>Degradation and Failure</a:t>
            </a:r>
          </a:p>
        </p:txBody>
      </p:sp>
      <p:sp>
        <p:nvSpPr>
          <p:cNvPr id="35" name="TextBox 34">
            <a:extLst>
              <a:ext uri="{FF2B5EF4-FFF2-40B4-BE49-F238E27FC236}">
                <a16:creationId xmlns:a16="http://schemas.microsoft.com/office/drawing/2014/main" id="{B26F5505-22F2-D8F9-B1C5-922568895D7D}"/>
              </a:ext>
            </a:extLst>
          </p:cNvPr>
          <p:cNvSpPr txBox="1"/>
          <p:nvPr/>
        </p:nvSpPr>
        <p:spPr>
          <a:xfrm>
            <a:off x="7229030" y="3524215"/>
            <a:ext cx="4215898" cy="369332"/>
          </a:xfrm>
          <a:prstGeom prst="rect">
            <a:avLst/>
          </a:prstGeom>
          <a:noFill/>
        </p:spPr>
        <p:txBody>
          <a:bodyPr wrap="none" rtlCol="0">
            <a:spAutoFit/>
          </a:bodyPr>
          <a:lstStyle/>
          <a:p>
            <a:r>
              <a:rPr lang="en-US" dirty="0"/>
              <a:t>Chemical/Structural changes during cycling</a:t>
            </a:r>
          </a:p>
        </p:txBody>
      </p:sp>
      <p:pic>
        <p:nvPicPr>
          <p:cNvPr id="38" name="Picture 37">
            <a:extLst>
              <a:ext uri="{FF2B5EF4-FFF2-40B4-BE49-F238E27FC236}">
                <a16:creationId xmlns:a16="http://schemas.microsoft.com/office/drawing/2014/main" id="{0E039E9D-BE3A-39BA-F96A-0280ED12099D}"/>
              </a:ext>
            </a:extLst>
          </p:cNvPr>
          <p:cNvPicPr>
            <a:picLocks noChangeAspect="1"/>
          </p:cNvPicPr>
          <p:nvPr/>
        </p:nvPicPr>
        <p:blipFill>
          <a:blip r:embed="rId5"/>
          <a:stretch>
            <a:fillRect/>
          </a:stretch>
        </p:blipFill>
        <p:spPr>
          <a:xfrm>
            <a:off x="171562" y="807409"/>
            <a:ext cx="3693781" cy="2788209"/>
          </a:xfrm>
          <a:prstGeom prst="rect">
            <a:avLst/>
          </a:prstGeom>
          <a:ln w="19050">
            <a:solidFill>
              <a:srgbClr val="FF0000"/>
            </a:solidFill>
          </a:ln>
        </p:spPr>
      </p:pic>
      <p:cxnSp>
        <p:nvCxnSpPr>
          <p:cNvPr id="40" name="Straight Connector 39">
            <a:extLst>
              <a:ext uri="{FF2B5EF4-FFF2-40B4-BE49-F238E27FC236}">
                <a16:creationId xmlns:a16="http://schemas.microsoft.com/office/drawing/2014/main" id="{24209510-1E03-4681-E47F-2174BC4000E0}"/>
              </a:ext>
            </a:extLst>
          </p:cNvPr>
          <p:cNvCxnSpPr>
            <a:cxnSpLocks/>
          </p:cNvCxnSpPr>
          <p:nvPr/>
        </p:nvCxnSpPr>
        <p:spPr>
          <a:xfrm>
            <a:off x="3865346" y="3616646"/>
            <a:ext cx="2160809" cy="11585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F502FEF-410F-171D-3B1C-5DCBC2ACAB36}"/>
              </a:ext>
            </a:extLst>
          </p:cNvPr>
          <p:cNvCxnSpPr>
            <a:cxnSpLocks/>
          </p:cNvCxnSpPr>
          <p:nvPr/>
        </p:nvCxnSpPr>
        <p:spPr>
          <a:xfrm>
            <a:off x="3865347" y="793138"/>
            <a:ext cx="2151283" cy="39757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7EAD8CC-27EB-579D-50F3-1ECAD965C8EF}"/>
              </a:ext>
            </a:extLst>
          </p:cNvPr>
          <p:cNvCxnSpPr>
            <a:cxnSpLocks/>
          </p:cNvCxnSpPr>
          <p:nvPr/>
        </p:nvCxnSpPr>
        <p:spPr>
          <a:xfrm flipH="1">
            <a:off x="6010279" y="3548381"/>
            <a:ext cx="1259263" cy="12268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384D481-830B-9124-6A14-EA360EAFDFE1}"/>
              </a:ext>
            </a:extLst>
          </p:cNvPr>
          <p:cNvCxnSpPr>
            <a:cxnSpLocks/>
          </p:cNvCxnSpPr>
          <p:nvPr/>
        </p:nvCxnSpPr>
        <p:spPr>
          <a:xfrm flipH="1">
            <a:off x="6010279" y="876595"/>
            <a:ext cx="1259263" cy="38954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48" name="Picture 2047">
            <a:extLst>
              <a:ext uri="{FF2B5EF4-FFF2-40B4-BE49-F238E27FC236}">
                <a16:creationId xmlns:a16="http://schemas.microsoft.com/office/drawing/2014/main" id="{652BBBED-5AF1-E73D-2695-034E034ADD49}"/>
              </a:ext>
            </a:extLst>
          </p:cNvPr>
          <p:cNvPicPr>
            <a:picLocks noChangeAspect="1"/>
          </p:cNvPicPr>
          <p:nvPr/>
        </p:nvPicPr>
        <p:blipFill>
          <a:blip r:embed="rId6"/>
          <a:stretch>
            <a:fillRect/>
          </a:stretch>
        </p:blipFill>
        <p:spPr>
          <a:xfrm>
            <a:off x="4469728" y="1046484"/>
            <a:ext cx="838200" cy="1745581"/>
          </a:xfrm>
          <a:prstGeom prst="rect">
            <a:avLst/>
          </a:prstGeom>
        </p:spPr>
      </p:pic>
      <p:sp>
        <p:nvSpPr>
          <p:cNvPr id="4" name="Title 3">
            <a:extLst>
              <a:ext uri="{FF2B5EF4-FFF2-40B4-BE49-F238E27FC236}">
                <a16:creationId xmlns:a16="http://schemas.microsoft.com/office/drawing/2014/main" id="{E310AD58-83B5-6279-1836-B49B961EEE5A}"/>
              </a:ext>
            </a:extLst>
          </p:cNvPr>
          <p:cNvSpPr>
            <a:spLocks noGrp="1"/>
          </p:cNvSpPr>
          <p:nvPr>
            <p:ph type="title"/>
          </p:nvPr>
        </p:nvSpPr>
        <p:spPr>
          <a:xfrm>
            <a:off x="900000" y="0"/>
            <a:ext cx="9694105" cy="900000"/>
          </a:xfrm>
        </p:spPr>
        <p:txBody>
          <a:bodyPr/>
          <a:lstStyle/>
          <a:p>
            <a:r>
              <a:rPr lang="en-CA" b="1" dirty="0">
                <a:solidFill>
                  <a:srgbClr val="7030A0"/>
                </a:solidFill>
              </a:rPr>
              <a:t>In situ and In operando Studies of Batteries</a:t>
            </a:r>
          </a:p>
        </p:txBody>
      </p:sp>
    </p:spTree>
    <p:extLst>
      <p:ext uri="{BB962C8B-B14F-4D97-AF65-F5344CB8AC3E}">
        <p14:creationId xmlns:p14="http://schemas.microsoft.com/office/powerpoint/2010/main" val="2668353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4" grpId="0" animBg="1"/>
      <p:bldP spid="15" grpId="0" animBg="1"/>
      <p:bldP spid="34"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D82BA20-7464-42FB-DED9-16288A235483}"/>
              </a:ext>
            </a:extLst>
          </p:cNvPr>
          <p:cNvPicPr>
            <a:picLocks noChangeAspect="1"/>
          </p:cNvPicPr>
          <p:nvPr/>
        </p:nvPicPr>
        <p:blipFill>
          <a:blip r:embed="rId3"/>
          <a:stretch>
            <a:fillRect/>
          </a:stretch>
        </p:blipFill>
        <p:spPr>
          <a:xfrm>
            <a:off x="425305" y="791471"/>
            <a:ext cx="11012891" cy="5925600"/>
          </a:xfrm>
          <a:prstGeom prst="rect">
            <a:avLst/>
          </a:prstGeom>
        </p:spPr>
      </p:pic>
      <p:sp>
        <p:nvSpPr>
          <p:cNvPr id="26" name="TextBox 25">
            <a:extLst>
              <a:ext uri="{FF2B5EF4-FFF2-40B4-BE49-F238E27FC236}">
                <a16:creationId xmlns:a16="http://schemas.microsoft.com/office/drawing/2014/main" id="{B3247D2B-E589-1CF7-E3DA-547B92F4F8DE}"/>
              </a:ext>
            </a:extLst>
          </p:cNvPr>
          <p:cNvSpPr txBox="1"/>
          <p:nvPr/>
        </p:nvSpPr>
        <p:spPr>
          <a:xfrm>
            <a:off x="1498607" y="672667"/>
            <a:ext cx="1035796" cy="646331"/>
          </a:xfrm>
          <a:prstGeom prst="rect">
            <a:avLst/>
          </a:prstGeom>
          <a:solidFill>
            <a:schemeClr val="bg1"/>
          </a:solidFill>
        </p:spPr>
        <p:txBody>
          <a:bodyPr wrap="none" rtlCol="0">
            <a:spAutoFit/>
          </a:bodyPr>
          <a:lstStyle/>
          <a:p>
            <a:pPr algn="ctr"/>
            <a:r>
              <a:rPr lang="en-US" b="1" dirty="0"/>
              <a:t>Cell level</a:t>
            </a:r>
          </a:p>
          <a:p>
            <a:pPr algn="ctr"/>
            <a:r>
              <a:rPr lang="en-US" b="1" dirty="0"/>
              <a:t>(9.0 µm)</a:t>
            </a:r>
          </a:p>
        </p:txBody>
      </p:sp>
      <p:sp>
        <p:nvSpPr>
          <p:cNvPr id="28" name="TextBox 27">
            <a:extLst>
              <a:ext uri="{FF2B5EF4-FFF2-40B4-BE49-F238E27FC236}">
                <a16:creationId xmlns:a16="http://schemas.microsoft.com/office/drawing/2014/main" id="{B969A797-0B2A-9C27-EC97-533B58741DA5}"/>
              </a:ext>
            </a:extLst>
          </p:cNvPr>
          <p:cNvSpPr txBox="1"/>
          <p:nvPr/>
        </p:nvSpPr>
        <p:spPr>
          <a:xfrm>
            <a:off x="7745232" y="6550227"/>
            <a:ext cx="4253733" cy="307777"/>
          </a:xfrm>
          <a:prstGeom prst="rect">
            <a:avLst/>
          </a:prstGeom>
          <a:noFill/>
        </p:spPr>
        <p:txBody>
          <a:bodyPr wrap="square">
            <a:spAutoFit/>
          </a:bodyPr>
          <a:lstStyle/>
          <a:p>
            <a:r>
              <a:rPr lang="en-US" sz="1400" dirty="0"/>
              <a:t>Bond, </a:t>
            </a:r>
            <a:r>
              <a:rPr lang="en-US" sz="1400" i="1" dirty="0"/>
              <a:t>et al.</a:t>
            </a:r>
            <a:r>
              <a:rPr lang="en-US" sz="1400" dirty="0"/>
              <a:t> </a:t>
            </a:r>
            <a:r>
              <a:rPr lang="en-US" sz="1400" dirty="0">
                <a:hlinkClick r:id="rId4"/>
              </a:rPr>
              <a:t>https://doi.org/10.1149/1945-7111/ac8a22</a:t>
            </a:r>
            <a:r>
              <a:rPr lang="en-US" sz="1400" dirty="0"/>
              <a:t> </a:t>
            </a:r>
          </a:p>
        </p:txBody>
      </p:sp>
      <p:sp>
        <p:nvSpPr>
          <p:cNvPr id="2" name="Title 1">
            <a:extLst>
              <a:ext uri="{FF2B5EF4-FFF2-40B4-BE49-F238E27FC236}">
                <a16:creationId xmlns:a16="http://schemas.microsoft.com/office/drawing/2014/main" id="{9244FC24-1BED-B109-011E-8DF20A3B7989}"/>
              </a:ext>
            </a:extLst>
          </p:cNvPr>
          <p:cNvSpPr>
            <a:spLocks noGrp="1"/>
          </p:cNvSpPr>
          <p:nvPr>
            <p:ph type="title"/>
          </p:nvPr>
        </p:nvSpPr>
        <p:spPr>
          <a:xfrm>
            <a:off x="900000" y="0"/>
            <a:ext cx="6788494" cy="900000"/>
          </a:xfrm>
        </p:spPr>
        <p:txBody>
          <a:bodyPr/>
          <a:lstStyle/>
          <a:p>
            <a:r>
              <a:rPr lang="en-CA" b="1" dirty="0">
                <a:solidFill>
                  <a:srgbClr val="7030A0"/>
                </a:solidFill>
              </a:rPr>
              <a:t>Imaging commercial batteries</a:t>
            </a:r>
          </a:p>
        </p:txBody>
      </p:sp>
    </p:spTree>
    <p:extLst>
      <p:ext uri="{BB962C8B-B14F-4D97-AF65-F5344CB8AC3E}">
        <p14:creationId xmlns:p14="http://schemas.microsoft.com/office/powerpoint/2010/main" val="3952597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6900A1A-211F-2CB4-83D9-B5B85188AFCD}"/>
              </a:ext>
            </a:extLst>
          </p:cNvPr>
          <p:cNvGrpSpPr/>
          <p:nvPr/>
        </p:nvGrpSpPr>
        <p:grpSpPr>
          <a:xfrm>
            <a:off x="406401" y="1458473"/>
            <a:ext cx="3670300" cy="3075429"/>
            <a:chOff x="965200" y="1608842"/>
            <a:chExt cx="3122442" cy="2619796"/>
          </a:xfrm>
        </p:grpSpPr>
        <p:pic>
          <p:nvPicPr>
            <p:cNvPr id="3" name="Picture 2">
              <a:extLst>
                <a:ext uri="{FF2B5EF4-FFF2-40B4-BE49-F238E27FC236}">
                  <a16:creationId xmlns:a16="http://schemas.microsoft.com/office/drawing/2014/main" id="{9F871320-472A-2644-023A-8E396FAB59EC}"/>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109583" y="1608842"/>
              <a:ext cx="2978059" cy="2619796"/>
            </a:xfrm>
            <a:prstGeom prst="rect">
              <a:avLst/>
            </a:prstGeom>
            <a:ln>
              <a:solidFill>
                <a:schemeClr val="bg1"/>
              </a:solidFill>
            </a:ln>
          </p:spPr>
        </p:pic>
        <p:sp>
          <p:nvSpPr>
            <p:cNvPr id="4" name="TextBox 3">
              <a:extLst>
                <a:ext uri="{FF2B5EF4-FFF2-40B4-BE49-F238E27FC236}">
                  <a16:creationId xmlns:a16="http://schemas.microsoft.com/office/drawing/2014/main" id="{5F3C5E76-5207-3FF8-2DC0-24CAFEE5C26D}"/>
                </a:ext>
              </a:extLst>
            </p:cNvPr>
            <p:cNvSpPr txBox="1"/>
            <p:nvPr/>
          </p:nvSpPr>
          <p:spPr>
            <a:xfrm>
              <a:off x="1095935" y="1619604"/>
              <a:ext cx="2979831" cy="340833"/>
            </a:xfrm>
            <a:prstGeom prst="rect">
              <a:avLst/>
            </a:prstGeom>
            <a:solidFill>
              <a:schemeClr val="bg1">
                <a:alpha val="60000"/>
              </a:schemeClr>
            </a:solidFill>
          </p:spPr>
          <p:txBody>
            <a:bodyPr wrap="square" rtlCol="0">
              <a:spAutoFit/>
            </a:bodyPr>
            <a:lstStyle/>
            <a:p>
              <a:pPr algn="ctr"/>
              <a:r>
                <a:rPr lang="en-US" sz="2000" b="1" dirty="0">
                  <a:solidFill>
                    <a:srgbClr val="FF0000"/>
                  </a:solidFill>
                </a:rPr>
                <a:t>New battery</a:t>
              </a:r>
            </a:p>
          </p:txBody>
        </p:sp>
        <p:cxnSp>
          <p:nvCxnSpPr>
            <p:cNvPr id="5" name="Straight Arrow Connector 4">
              <a:extLst>
                <a:ext uri="{FF2B5EF4-FFF2-40B4-BE49-F238E27FC236}">
                  <a16:creationId xmlns:a16="http://schemas.microsoft.com/office/drawing/2014/main" id="{7D2C4559-78DD-24D5-1F85-AC1900C83C72}"/>
                </a:ext>
              </a:extLst>
            </p:cNvPr>
            <p:cNvCxnSpPr>
              <a:cxnSpLocks/>
            </p:cNvCxnSpPr>
            <p:nvPr/>
          </p:nvCxnSpPr>
          <p:spPr>
            <a:xfrm flipV="1">
              <a:off x="2596517" y="3788158"/>
              <a:ext cx="356035" cy="211203"/>
            </a:xfrm>
            <a:prstGeom prst="straightConnector1">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9BCF58-3975-D712-9CFD-E01487EE0AFB}"/>
                </a:ext>
              </a:extLst>
            </p:cNvPr>
            <p:cNvSpPr txBox="1"/>
            <p:nvPr/>
          </p:nvSpPr>
          <p:spPr>
            <a:xfrm>
              <a:off x="2144391" y="3862950"/>
              <a:ext cx="602350" cy="340833"/>
            </a:xfrm>
            <a:prstGeom prst="rect">
              <a:avLst/>
            </a:prstGeom>
            <a:noFill/>
          </p:spPr>
          <p:txBody>
            <a:bodyPr wrap="square" rtlCol="0">
              <a:spAutoFit/>
            </a:bodyPr>
            <a:lstStyle/>
            <a:p>
              <a:pPr algn="ctr"/>
              <a:r>
                <a:rPr lang="en-US" sz="2000" b="1" dirty="0">
                  <a:solidFill>
                    <a:schemeClr val="accent6">
                      <a:lumMod val="60000"/>
                      <a:lumOff val="40000"/>
                    </a:schemeClr>
                  </a:solidFill>
                </a:rPr>
                <a:t>Gas</a:t>
              </a:r>
            </a:p>
          </p:txBody>
        </p:sp>
        <p:cxnSp>
          <p:nvCxnSpPr>
            <p:cNvPr id="9" name="Straight Arrow Connector 8">
              <a:extLst>
                <a:ext uri="{FF2B5EF4-FFF2-40B4-BE49-F238E27FC236}">
                  <a16:creationId xmlns:a16="http://schemas.microsoft.com/office/drawing/2014/main" id="{A714112C-9F71-5ECB-9D56-1AE2D00F2BFB}"/>
                </a:ext>
              </a:extLst>
            </p:cNvPr>
            <p:cNvCxnSpPr>
              <a:cxnSpLocks/>
            </p:cNvCxnSpPr>
            <p:nvPr/>
          </p:nvCxnSpPr>
          <p:spPr>
            <a:xfrm flipV="1">
              <a:off x="2021843" y="3596314"/>
              <a:ext cx="250017" cy="22342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D24E3E7-925A-4481-BF50-A2DB829FC946}"/>
                </a:ext>
              </a:extLst>
            </p:cNvPr>
            <p:cNvSpPr txBox="1"/>
            <p:nvPr/>
          </p:nvSpPr>
          <p:spPr>
            <a:xfrm>
              <a:off x="965200" y="3694463"/>
              <a:ext cx="1222369" cy="340833"/>
            </a:xfrm>
            <a:prstGeom prst="rect">
              <a:avLst/>
            </a:prstGeom>
            <a:noFill/>
          </p:spPr>
          <p:txBody>
            <a:bodyPr wrap="square" rtlCol="0">
              <a:spAutoFit/>
            </a:bodyPr>
            <a:lstStyle/>
            <a:p>
              <a:pPr algn="ctr"/>
              <a:r>
                <a:rPr lang="en-US" sz="2000" b="1" dirty="0">
                  <a:solidFill>
                    <a:srgbClr val="00B0F0"/>
                  </a:solidFill>
                </a:rPr>
                <a:t>Electrolyte</a:t>
              </a:r>
            </a:p>
          </p:txBody>
        </p:sp>
      </p:grpSp>
      <p:pic>
        <p:nvPicPr>
          <p:cNvPr id="16" name="Picture 15">
            <a:extLst>
              <a:ext uri="{FF2B5EF4-FFF2-40B4-BE49-F238E27FC236}">
                <a16:creationId xmlns:a16="http://schemas.microsoft.com/office/drawing/2014/main" id="{CB24800A-8A55-52F3-CA0B-404BDF0002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5300" y="1471109"/>
            <a:ext cx="3521688" cy="3101843"/>
          </a:xfrm>
          <a:prstGeom prst="rect">
            <a:avLst/>
          </a:prstGeom>
          <a:ln>
            <a:solidFill>
              <a:schemeClr val="bg1"/>
            </a:solidFill>
          </a:ln>
        </p:spPr>
      </p:pic>
      <p:pic>
        <p:nvPicPr>
          <p:cNvPr id="17" name="Picture 16">
            <a:extLst>
              <a:ext uri="{FF2B5EF4-FFF2-40B4-BE49-F238E27FC236}">
                <a16:creationId xmlns:a16="http://schemas.microsoft.com/office/drawing/2014/main" id="{280897AA-6D6B-3672-7B6E-8CAB190F85CE}"/>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345708" y="1471110"/>
            <a:ext cx="3500584" cy="3079461"/>
          </a:xfrm>
          <a:prstGeom prst="rect">
            <a:avLst/>
          </a:prstGeom>
          <a:ln>
            <a:solidFill>
              <a:schemeClr val="bg1"/>
            </a:solidFill>
          </a:ln>
        </p:spPr>
      </p:pic>
      <p:sp>
        <p:nvSpPr>
          <p:cNvPr id="2" name="TextBox 1">
            <a:extLst>
              <a:ext uri="{FF2B5EF4-FFF2-40B4-BE49-F238E27FC236}">
                <a16:creationId xmlns:a16="http://schemas.microsoft.com/office/drawing/2014/main" id="{F9AA18CB-47A5-41E8-07F2-67884EEF497A}"/>
              </a:ext>
            </a:extLst>
          </p:cNvPr>
          <p:cNvSpPr txBox="1"/>
          <p:nvPr/>
        </p:nvSpPr>
        <p:spPr>
          <a:xfrm>
            <a:off x="4330712" y="1458472"/>
            <a:ext cx="3502667" cy="400110"/>
          </a:xfrm>
          <a:prstGeom prst="rect">
            <a:avLst/>
          </a:prstGeom>
          <a:solidFill>
            <a:schemeClr val="bg1">
              <a:alpha val="60000"/>
            </a:schemeClr>
          </a:solidFill>
        </p:spPr>
        <p:txBody>
          <a:bodyPr wrap="square" rtlCol="0">
            <a:spAutoFit/>
          </a:bodyPr>
          <a:lstStyle/>
          <a:p>
            <a:pPr algn="ctr"/>
            <a:r>
              <a:rPr lang="en-US" sz="2000" b="1" dirty="0">
                <a:solidFill>
                  <a:srgbClr val="FF0000"/>
                </a:solidFill>
              </a:rPr>
              <a:t>After light use for 2 years</a:t>
            </a:r>
          </a:p>
        </p:txBody>
      </p:sp>
      <p:sp>
        <p:nvSpPr>
          <p:cNvPr id="7" name="TextBox 6">
            <a:extLst>
              <a:ext uri="{FF2B5EF4-FFF2-40B4-BE49-F238E27FC236}">
                <a16:creationId xmlns:a16="http://schemas.microsoft.com/office/drawing/2014/main" id="{80439445-A794-83AF-F15D-A235EA1645DA}"/>
              </a:ext>
            </a:extLst>
          </p:cNvPr>
          <p:cNvSpPr txBox="1"/>
          <p:nvPr/>
        </p:nvSpPr>
        <p:spPr>
          <a:xfrm>
            <a:off x="8124815" y="1458472"/>
            <a:ext cx="3502667" cy="400110"/>
          </a:xfrm>
          <a:prstGeom prst="rect">
            <a:avLst/>
          </a:prstGeom>
          <a:solidFill>
            <a:schemeClr val="bg1">
              <a:alpha val="60000"/>
            </a:schemeClr>
          </a:solidFill>
        </p:spPr>
        <p:txBody>
          <a:bodyPr wrap="square" rtlCol="0">
            <a:spAutoFit/>
          </a:bodyPr>
          <a:lstStyle/>
          <a:p>
            <a:pPr algn="ctr"/>
            <a:r>
              <a:rPr lang="en-US" sz="2000" b="1" dirty="0">
                <a:solidFill>
                  <a:srgbClr val="FF0000"/>
                </a:solidFill>
              </a:rPr>
              <a:t>After heavy use for 2 years</a:t>
            </a:r>
          </a:p>
        </p:txBody>
      </p:sp>
      <p:sp>
        <p:nvSpPr>
          <p:cNvPr id="10" name="TextBox 9">
            <a:extLst>
              <a:ext uri="{FF2B5EF4-FFF2-40B4-BE49-F238E27FC236}">
                <a16:creationId xmlns:a16="http://schemas.microsoft.com/office/drawing/2014/main" id="{D3A02B4A-46EF-E454-00D3-CCF3B84DD707}"/>
              </a:ext>
            </a:extLst>
          </p:cNvPr>
          <p:cNvSpPr txBox="1"/>
          <p:nvPr/>
        </p:nvSpPr>
        <p:spPr>
          <a:xfrm>
            <a:off x="589036" y="4851373"/>
            <a:ext cx="3486625" cy="923330"/>
          </a:xfrm>
          <a:prstGeom prst="rect">
            <a:avLst/>
          </a:prstGeom>
          <a:noFill/>
        </p:spPr>
        <p:txBody>
          <a:bodyPr wrap="square" rtlCol="0">
            <a:spAutoFit/>
          </a:bodyPr>
          <a:lstStyle/>
          <a:p>
            <a:r>
              <a:rPr lang="en-US" dirty="0"/>
              <a:t>The cell starts with lots of excess electrolyte (which is necessary to transport Li-ions back and forth)</a:t>
            </a:r>
          </a:p>
        </p:txBody>
      </p:sp>
      <p:sp>
        <p:nvSpPr>
          <p:cNvPr id="11" name="TextBox 10">
            <a:extLst>
              <a:ext uri="{FF2B5EF4-FFF2-40B4-BE49-F238E27FC236}">
                <a16:creationId xmlns:a16="http://schemas.microsoft.com/office/drawing/2014/main" id="{CCFFBF8C-0F07-2E4F-F008-CAD9430FCCBB}"/>
              </a:ext>
            </a:extLst>
          </p:cNvPr>
          <p:cNvSpPr txBox="1"/>
          <p:nvPr/>
        </p:nvSpPr>
        <p:spPr>
          <a:xfrm>
            <a:off x="4359673" y="4649124"/>
            <a:ext cx="3486625" cy="1200329"/>
          </a:xfrm>
          <a:prstGeom prst="rect">
            <a:avLst/>
          </a:prstGeom>
          <a:noFill/>
        </p:spPr>
        <p:txBody>
          <a:bodyPr wrap="square" rtlCol="0">
            <a:spAutoFit/>
          </a:bodyPr>
          <a:lstStyle/>
          <a:p>
            <a:r>
              <a:rPr lang="en-US" dirty="0"/>
              <a:t>After 1 year of charging and discharging slowly between 75% and 100% full charge, much of the excess electrolyte is gone</a:t>
            </a:r>
          </a:p>
        </p:txBody>
      </p:sp>
      <p:sp>
        <p:nvSpPr>
          <p:cNvPr id="14" name="TextBox 13">
            <a:extLst>
              <a:ext uri="{FF2B5EF4-FFF2-40B4-BE49-F238E27FC236}">
                <a16:creationId xmlns:a16="http://schemas.microsoft.com/office/drawing/2014/main" id="{8A0B78CE-1508-8FCB-C137-86957D24C1F7}"/>
              </a:ext>
            </a:extLst>
          </p:cNvPr>
          <p:cNvSpPr txBox="1"/>
          <p:nvPr/>
        </p:nvSpPr>
        <p:spPr>
          <a:xfrm>
            <a:off x="8163286" y="4649119"/>
            <a:ext cx="3486625" cy="1477328"/>
          </a:xfrm>
          <a:prstGeom prst="rect">
            <a:avLst/>
          </a:prstGeom>
          <a:noFill/>
        </p:spPr>
        <p:txBody>
          <a:bodyPr wrap="square" rtlCol="0">
            <a:spAutoFit/>
          </a:bodyPr>
          <a:lstStyle/>
          <a:p>
            <a:r>
              <a:rPr lang="en-US" dirty="0"/>
              <a:t>If the cell is charged and discharged quickly from 0% to 100%, all the excess electrolyte is gone and the cell is both swollen and deformed</a:t>
            </a:r>
          </a:p>
        </p:txBody>
      </p:sp>
      <p:sp>
        <p:nvSpPr>
          <p:cNvPr id="15" name="TextBox 14">
            <a:extLst>
              <a:ext uri="{FF2B5EF4-FFF2-40B4-BE49-F238E27FC236}">
                <a16:creationId xmlns:a16="http://schemas.microsoft.com/office/drawing/2014/main" id="{1A134E99-A056-75DD-397D-A182A10243D1}"/>
              </a:ext>
            </a:extLst>
          </p:cNvPr>
          <p:cNvSpPr txBox="1"/>
          <p:nvPr/>
        </p:nvSpPr>
        <p:spPr>
          <a:xfrm>
            <a:off x="7745232" y="6550227"/>
            <a:ext cx="4253733" cy="307777"/>
          </a:xfrm>
          <a:prstGeom prst="rect">
            <a:avLst/>
          </a:prstGeom>
          <a:noFill/>
        </p:spPr>
        <p:txBody>
          <a:bodyPr wrap="square">
            <a:spAutoFit/>
          </a:bodyPr>
          <a:lstStyle/>
          <a:p>
            <a:r>
              <a:rPr lang="en-US" sz="1400" dirty="0"/>
              <a:t>Bond, </a:t>
            </a:r>
            <a:r>
              <a:rPr lang="en-US" sz="1400" i="1" dirty="0"/>
              <a:t>et al.</a:t>
            </a:r>
            <a:r>
              <a:rPr lang="en-US" sz="1400" dirty="0"/>
              <a:t> </a:t>
            </a:r>
            <a:r>
              <a:rPr lang="en-US" sz="1400" dirty="0">
                <a:hlinkClick r:id="rId8"/>
              </a:rPr>
              <a:t>https://doi.org/10.1149/1945-7111/ac8a22</a:t>
            </a:r>
            <a:r>
              <a:rPr lang="en-US" sz="1400" dirty="0"/>
              <a:t> </a:t>
            </a:r>
          </a:p>
        </p:txBody>
      </p:sp>
      <p:sp>
        <p:nvSpPr>
          <p:cNvPr id="18" name="Right Arrow 17">
            <a:extLst>
              <a:ext uri="{FF2B5EF4-FFF2-40B4-BE49-F238E27FC236}">
                <a16:creationId xmlns:a16="http://schemas.microsoft.com/office/drawing/2014/main" id="{259B7AF9-A320-2A4D-4206-16BCB347B162}"/>
              </a:ext>
            </a:extLst>
          </p:cNvPr>
          <p:cNvSpPr/>
          <p:nvPr/>
        </p:nvSpPr>
        <p:spPr>
          <a:xfrm>
            <a:off x="3771752" y="2700879"/>
            <a:ext cx="949328" cy="1003300"/>
          </a:xfrm>
          <a:prstGeom prst="rightArrow">
            <a:avLst/>
          </a:prstGeom>
          <a:solidFill>
            <a:srgbClr val="FFE7AD">
              <a:alpha val="70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Right Arrow 19">
            <a:extLst>
              <a:ext uri="{FF2B5EF4-FFF2-40B4-BE49-F238E27FC236}">
                <a16:creationId xmlns:a16="http://schemas.microsoft.com/office/drawing/2014/main" id="{35CC19D6-86EE-75EC-B3DD-8CE147B663EE}"/>
              </a:ext>
            </a:extLst>
          </p:cNvPr>
          <p:cNvSpPr/>
          <p:nvPr/>
        </p:nvSpPr>
        <p:spPr>
          <a:xfrm>
            <a:off x="7506132" y="2700879"/>
            <a:ext cx="949328" cy="1003300"/>
          </a:xfrm>
          <a:prstGeom prst="rightArrow">
            <a:avLst/>
          </a:prstGeom>
          <a:solidFill>
            <a:srgbClr val="FFE7AD">
              <a:alpha val="70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1" name="Title 20">
            <a:extLst>
              <a:ext uri="{FF2B5EF4-FFF2-40B4-BE49-F238E27FC236}">
                <a16:creationId xmlns:a16="http://schemas.microsoft.com/office/drawing/2014/main" id="{82170D76-789C-0946-CD83-F6E72E5FBABC}"/>
              </a:ext>
            </a:extLst>
          </p:cNvPr>
          <p:cNvSpPr>
            <a:spLocks noGrp="1"/>
          </p:cNvSpPr>
          <p:nvPr>
            <p:ph type="title"/>
          </p:nvPr>
        </p:nvSpPr>
        <p:spPr>
          <a:xfrm>
            <a:off x="900000" y="0"/>
            <a:ext cx="7267594" cy="900000"/>
          </a:xfrm>
        </p:spPr>
        <p:txBody>
          <a:bodyPr/>
          <a:lstStyle/>
          <a:p>
            <a:r>
              <a:rPr lang="en-CA" b="1" dirty="0">
                <a:solidFill>
                  <a:srgbClr val="7030A0"/>
                </a:solidFill>
              </a:rPr>
              <a:t>Tracking depletion of electrolyte</a:t>
            </a:r>
          </a:p>
        </p:txBody>
      </p:sp>
    </p:spTree>
    <p:extLst>
      <p:ext uri="{BB962C8B-B14F-4D97-AF65-F5344CB8AC3E}">
        <p14:creationId xmlns:p14="http://schemas.microsoft.com/office/powerpoint/2010/main" val="3983836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p:bldP spid="14" grpId="0"/>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538" y="1772816"/>
            <a:ext cx="3048000" cy="381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900000" y="0"/>
            <a:ext cx="6305550" cy="900000"/>
          </a:xfrm>
        </p:spPr>
        <p:txBody>
          <a:bodyPr/>
          <a:lstStyle/>
          <a:p>
            <a:pPr>
              <a:defRPr/>
            </a:pPr>
            <a:r>
              <a:rPr lang="en-CA" b="1" dirty="0">
                <a:solidFill>
                  <a:srgbClr val="7030A0"/>
                </a:solidFill>
              </a:rPr>
              <a:t>Industry needs to innovate</a:t>
            </a:r>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214" y="1807097"/>
            <a:ext cx="5233987"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3111919" y="845977"/>
            <a:ext cx="63008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FFFF00"/>
                </a:solidFill>
                <a:latin typeface="Arial Narrow" pitchFamily="34" charset="0"/>
                <a:cs typeface="Arial" charset="0"/>
              </a:defRPr>
            </a:lvl1pPr>
            <a:lvl2pPr marL="742950" indent="-285750" eaLnBrk="0" hangingPunct="0">
              <a:defRPr sz="3200" b="1">
                <a:solidFill>
                  <a:srgbClr val="FFFF00"/>
                </a:solidFill>
                <a:latin typeface="Arial Narrow" pitchFamily="34" charset="0"/>
                <a:cs typeface="Arial" charset="0"/>
              </a:defRPr>
            </a:lvl2pPr>
            <a:lvl3pPr marL="1143000" indent="-228600" eaLnBrk="0" hangingPunct="0">
              <a:defRPr sz="3200" b="1">
                <a:solidFill>
                  <a:srgbClr val="FFFF00"/>
                </a:solidFill>
                <a:latin typeface="Arial Narrow" pitchFamily="34" charset="0"/>
                <a:cs typeface="Arial" charset="0"/>
              </a:defRPr>
            </a:lvl3pPr>
            <a:lvl4pPr marL="1600200" indent="-228600" eaLnBrk="0" hangingPunct="0">
              <a:defRPr sz="3200" b="1">
                <a:solidFill>
                  <a:srgbClr val="FFFF00"/>
                </a:solidFill>
                <a:latin typeface="Arial Narrow" pitchFamily="34" charset="0"/>
                <a:cs typeface="Arial" charset="0"/>
              </a:defRPr>
            </a:lvl4pPr>
            <a:lvl5pPr marL="2057400" indent="-228600" eaLnBrk="0" hangingPunct="0">
              <a:defRPr sz="3200" b="1">
                <a:solidFill>
                  <a:srgbClr val="FFFF00"/>
                </a:solidFill>
                <a:latin typeface="Arial Narrow" pitchFamily="34" charset="0"/>
                <a:cs typeface="Arial" charset="0"/>
              </a:defRPr>
            </a:lvl5pPr>
            <a:lvl6pPr marL="2514600" indent="-228600" eaLnBrk="0" fontAlgn="base" hangingPunct="0">
              <a:spcBef>
                <a:spcPct val="0"/>
              </a:spcBef>
              <a:spcAft>
                <a:spcPct val="0"/>
              </a:spcAft>
              <a:defRPr sz="3200" b="1">
                <a:solidFill>
                  <a:srgbClr val="FFFF00"/>
                </a:solidFill>
                <a:latin typeface="Arial Narrow" pitchFamily="34" charset="0"/>
                <a:cs typeface="Arial" charset="0"/>
              </a:defRPr>
            </a:lvl6pPr>
            <a:lvl7pPr marL="2971800" indent="-228600" eaLnBrk="0" fontAlgn="base" hangingPunct="0">
              <a:spcBef>
                <a:spcPct val="0"/>
              </a:spcBef>
              <a:spcAft>
                <a:spcPct val="0"/>
              </a:spcAft>
              <a:defRPr sz="3200" b="1">
                <a:solidFill>
                  <a:srgbClr val="FFFF00"/>
                </a:solidFill>
                <a:latin typeface="Arial Narrow" pitchFamily="34" charset="0"/>
                <a:cs typeface="Arial" charset="0"/>
              </a:defRPr>
            </a:lvl7pPr>
            <a:lvl8pPr marL="3429000" indent="-228600" eaLnBrk="0" fontAlgn="base" hangingPunct="0">
              <a:spcBef>
                <a:spcPct val="0"/>
              </a:spcBef>
              <a:spcAft>
                <a:spcPct val="0"/>
              </a:spcAft>
              <a:defRPr sz="3200" b="1">
                <a:solidFill>
                  <a:srgbClr val="FFFF00"/>
                </a:solidFill>
                <a:latin typeface="Arial Narrow" pitchFamily="34" charset="0"/>
                <a:cs typeface="Arial" charset="0"/>
              </a:defRPr>
            </a:lvl8pPr>
            <a:lvl9pPr marL="3886200" indent="-228600" eaLnBrk="0" fontAlgn="base" hangingPunct="0">
              <a:spcBef>
                <a:spcPct val="0"/>
              </a:spcBef>
              <a:spcAft>
                <a:spcPct val="0"/>
              </a:spcAft>
              <a:defRPr sz="3200" b="1">
                <a:solidFill>
                  <a:srgbClr val="FFFF00"/>
                </a:solidFill>
                <a:latin typeface="Arial Narrow" pitchFamily="34" charset="0"/>
                <a:cs typeface="Arial" charset="0"/>
              </a:defRPr>
            </a:lvl9pPr>
          </a:lstStyle>
          <a:p>
            <a:r>
              <a:rPr lang="en-US" sz="2800" b="0" dirty="0">
                <a:solidFill>
                  <a:srgbClr val="7030A0"/>
                </a:solidFill>
                <a:latin typeface="+mj-lt"/>
              </a:rPr>
              <a:t>1 : the introduction of something new</a:t>
            </a:r>
            <a:br>
              <a:rPr lang="en-US" sz="2800" b="0" dirty="0">
                <a:solidFill>
                  <a:srgbClr val="7030A0"/>
                </a:solidFill>
                <a:latin typeface="+mj-lt"/>
              </a:rPr>
            </a:br>
            <a:r>
              <a:rPr lang="en-US" sz="2800" b="0" dirty="0">
                <a:solidFill>
                  <a:srgbClr val="7030A0"/>
                </a:solidFill>
                <a:latin typeface="+mj-lt"/>
              </a:rPr>
              <a:t>2 : a new idea, method, or device : novelty</a:t>
            </a:r>
          </a:p>
        </p:txBody>
      </p:sp>
      <p:sp>
        <p:nvSpPr>
          <p:cNvPr id="2" name="TextBox 1"/>
          <p:cNvSpPr txBox="1"/>
          <p:nvPr/>
        </p:nvSpPr>
        <p:spPr>
          <a:xfrm>
            <a:off x="3994879" y="5913960"/>
            <a:ext cx="4202241" cy="523220"/>
          </a:xfrm>
          <a:prstGeom prst="rect">
            <a:avLst/>
          </a:prstGeom>
          <a:noFill/>
        </p:spPr>
        <p:txBody>
          <a:bodyPr wrap="none" rtlCol="0">
            <a:spAutoFit/>
          </a:bodyPr>
          <a:lstStyle/>
          <a:p>
            <a:r>
              <a:rPr lang="en-CA" sz="2800" b="1" dirty="0">
                <a:solidFill>
                  <a:srgbClr val="7030A0"/>
                </a:solidFill>
                <a:latin typeface="+mj-lt"/>
              </a:rPr>
              <a:t>Opportunity for a WIN-WIN</a:t>
            </a:r>
          </a:p>
        </p:txBody>
      </p:sp>
    </p:spTree>
    <p:extLst>
      <p:ext uri="{BB962C8B-B14F-4D97-AF65-F5344CB8AC3E}">
        <p14:creationId xmlns:p14="http://schemas.microsoft.com/office/powerpoint/2010/main" val="229801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069F6-8E13-C2B7-5475-8E00D045B2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C96CF5-BF01-03BB-595B-35CEF65AE5CC}"/>
              </a:ext>
            </a:extLst>
          </p:cNvPr>
          <p:cNvSpPr>
            <a:spLocks noGrp="1"/>
          </p:cNvSpPr>
          <p:nvPr>
            <p:ph type="title"/>
          </p:nvPr>
        </p:nvSpPr>
        <p:spPr>
          <a:xfrm>
            <a:off x="900000" y="0"/>
            <a:ext cx="8229600" cy="900000"/>
          </a:xfrm>
        </p:spPr>
        <p:txBody>
          <a:bodyPr>
            <a:normAutofit/>
          </a:bodyPr>
          <a:lstStyle/>
          <a:p>
            <a:pPr>
              <a:defRPr/>
            </a:pPr>
            <a:r>
              <a:rPr lang="en-CA" b="1" dirty="0">
                <a:solidFill>
                  <a:srgbClr val="7030A0"/>
                </a:solidFill>
              </a:rPr>
              <a:t>Making a dollar is not a bad word</a:t>
            </a:r>
          </a:p>
        </p:txBody>
      </p:sp>
      <p:pic>
        <p:nvPicPr>
          <p:cNvPr id="4099" name="Picture 2">
            <a:extLst>
              <a:ext uri="{FF2B5EF4-FFF2-40B4-BE49-F238E27FC236}">
                <a16:creationId xmlns:a16="http://schemas.microsoft.com/office/drawing/2014/main" id="{F8172305-67EB-42C7-710F-79F7FC587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63" y="1187450"/>
            <a:ext cx="59055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81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A29A5E-6D3E-0A08-DBA3-C770561FD1B8}"/>
              </a:ext>
            </a:extLst>
          </p:cNvPr>
          <p:cNvPicPr>
            <a:picLocks noChangeAspect="1"/>
          </p:cNvPicPr>
          <p:nvPr/>
        </p:nvPicPr>
        <p:blipFill>
          <a:blip r:embed="rId2"/>
          <a:stretch>
            <a:fillRect/>
          </a:stretch>
        </p:blipFill>
        <p:spPr>
          <a:xfrm>
            <a:off x="1957806" y="3824287"/>
            <a:ext cx="4714875" cy="2671763"/>
          </a:xfrm>
          <a:prstGeom prst="rect">
            <a:avLst/>
          </a:prstGeom>
        </p:spPr>
      </p:pic>
      <p:pic>
        <p:nvPicPr>
          <p:cNvPr id="4" name="Picture 3">
            <a:extLst>
              <a:ext uri="{FF2B5EF4-FFF2-40B4-BE49-F238E27FC236}">
                <a16:creationId xmlns:a16="http://schemas.microsoft.com/office/drawing/2014/main" id="{8A5793C6-C2BA-E6B4-CDFC-FB852C36695F}"/>
              </a:ext>
            </a:extLst>
          </p:cNvPr>
          <p:cNvPicPr>
            <a:picLocks noChangeAspect="1"/>
          </p:cNvPicPr>
          <p:nvPr/>
        </p:nvPicPr>
        <p:blipFill>
          <a:blip r:embed="rId3"/>
          <a:stretch>
            <a:fillRect/>
          </a:stretch>
        </p:blipFill>
        <p:spPr>
          <a:xfrm>
            <a:off x="6456956" y="924127"/>
            <a:ext cx="5029864" cy="5009745"/>
          </a:xfrm>
          <a:prstGeom prst="rect">
            <a:avLst/>
          </a:prstGeom>
        </p:spPr>
      </p:pic>
      <p:pic>
        <p:nvPicPr>
          <p:cNvPr id="5" name="Picture 4" descr="A green sign with white text&#10;&#10;Description automatically generated">
            <a:extLst>
              <a:ext uri="{FF2B5EF4-FFF2-40B4-BE49-F238E27FC236}">
                <a16:creationId xmlns:a16="http://schemas.microsoft.com/office/drawing/2014/main" id="{153CA7A3-C64E-6307-0F5D-11F420A24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56" y="361950"/>
            <a:ext cx="4784035" cy="3588026"/>
          </a:xfrm>
          <a:prstGeom prst="rect">
            <a:avLst/>
          </a:prstGeom>
        </p:spPr>
      </p:pic>
    </p:spTree>
    <p:extLst>
      <p:ext uri="{BB962C8B-B14F-4D97-AF65-F5344CB8AC3E}">
        <p14:creationId xmlns:p14="http://schemas.microsoft.com/office/powerpoint/2010/main" val="3502106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0000" y="0"/>
            <a:ext cx="9927115" cy="900000"/>
          </a:xfrm>
        </p:spPr>
        <p:txBody>
          <a:bodyPr>
            <a:normAutofit/>
          </a:bodyPr>
          <a:lstStyle/>
          <a:p>
            <a:r>
              <a:rPr lang="en-US" sz="4400" b="1" dirty="0">
                <a:solidFill>
                  <a:srgbClr val="7030A0"/>
                </a:solidFill>
              </a:rPr>
              <a:t>How to Get Industry to Play in the Sandbox</a:t>
            </a:r>
            <a:endParaRPr lang="en-CA" sz="3600" i="1" dirty="0">
              <a:solidFill>
                <a:srgbClr val="7030A0"/>
              </a:solidFill>
            </a:endParaRPr>
          </a:p>
        </p:txBody>
      </p:sp>
      <p:pic>
        <p:nvPicPr>
          <p:cNvPr id="28674" name="Picture 2" descr="http://adage.com/images/bin/image/15-CMO-Sandbox-0114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565" y="1522105"/>
            <a:ext cx="6336704" cy="411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465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426811-D3DF-AB05-972A-8A67C2E572A5}"/>
              </a:ext>
            </a:extLst>
          </p:cNvPr>
          <p:cNvSpPr>
            <a:spLocks noGrp="1"/>
          </p:cNvSpPr>
          <p:nvPr>
            <p:ph type="title"/>
          </p:nvPr>
        </p:nvSpPr>
        <p:spPr>
          <a:xfrm>
            <a:off x="900000" y="0"/>
            <a:ext cx="3023937" cy="900000"/>
          </a:xfrm>
        </p:spPr>
        <p:txBody>
          <a:bodyPr/>
          <a:lstStyle/>
          <a:p>
            <a:r>
              <a:rPr lang="en-CA" b="1" dirty="0">
                <a:solidFill>
                  <a:srgbClr val="7030A0"/>
                </a:solidFill>
              </a:rPr>
              <a:t>Partnerships</a:t>
            </a:r>
          </a:p>
        </p:txBody>
      </p:sp>
      <p:pic>
        <p:nvPicPr>
          <p:cNvPr id="7" name="Picture 6" descr="A group of people embling a light bulb&#10;&#10;Description automatically generated">
            <a:extLst>
              <a:ext uri="{FF2B5EF4-FFF2-40B4-BE49-F238E27FC236}">
                <a16:creationId xmlns:a16="http://schemas.microsoft.com/office/drawing/2014/main" id="{A0D2E172-A5E2-F4D7-6272-95FF3D5DE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194" y="2422974"/>
            <a:ext cx="5860549" cy="4336806"/>
          </a:xfrm>
          <a:prstGeom prst="rect">
            <a:avLst/>
          </a:prstGeom>
        </p:spPr>
      </p:pic>
      <p:pic>
        <p:nvPicPr>
          <p:cNvPr id="2" name="Picture 1">
            <a:extLst>
              <a:ext uri="{FF2B5EF4-FFF2-40B4-BE49-F238E27FC236}">
                <a16:creationId xmlns:a16="http://schemas.microsoft.com/office/drawing/2014/main" id="{AEA1D35D-DEA6-9539-7068-44C22436ABB5}"/>
              </a:ext>
            </a:extLst>
          </p:cNvPr>
          <p:cNvPicPr>
            <a:picLocks noChangeAspect="1"/>
          </p:cNvPicPr>
          <p:nvPr/>
        </p:nvPicPr>
        <p:blipFill>
          <a:blip r:embed="rId3"/>
          <a:stretch>
            <a:fillRect/>
          </a:stretch>
        </p:blipFill>
        <p:spPr>
          <a:xfrm>
            <a:off x="530257" y="1042886"/>
            <a:ext cx="5316066" cy="3405605"/>
          </a:xfrm>
          <a:prstGeom prst="rect">
            <a:avLst/>
          </a:prstGeom>
        </p:spPr>
      </p:pic>
    </p:spTree>
    <p:extLst>
      <p:ext uri="{BB962C8B-B14F-4D97-AF65-F5344CB8AC3E}">
        <p14:creationId xmlns:p14="http://schemas.microsoft.com/office/powerpoint/2010/main" val="2835203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785C19-539F-1903-D72D-80A0CF790DEE}"/>
              </a:ext>
            </a:extLst>
          </p:cNvPr>
          <p:cNvPicPr>
            <a:picLocks noChangeAspect="1"/>
          </p:cNvPicPr>
          <p:nvPr/>
        </p:nvPicPr>
        <p:blipFill>
          <a:blip r:embed="rId2"/>
          <a:stretch>
            <a:fillRect/>
          </a:stretch>
        </p:blipFill>
        <p:spPr>
          <a:xfrm>
            <a:off x="3074522" y="3533421"/>
            <a:ext cx="868499" cy="799080"/>
          </a:xfrm>
          <a:prstGeom prst="rect">
            <a:avLst/>
          </a:prstGeom>
        </p:spPr>
      </p:pic>
      <p:grpSp>
        <p:nvGrpSpPr>
          <p:cNvPr id="4" name="Group 3"/>
          <p:cNvGrpSpPr/>
          <p:nvPr/>
        </p:nvGrpSpPr>
        <p:grpSpPr>
          <a:xfrm>
            <a:off x="1269225" y="2025792"/>
            <a:ext cx="4513991" cy="3834426"/>
            <a:chOff x="251520" y="260648"/>
            <a:chExt cx="7178878" cy="6408712"/>
          </a:xfrm>
        </p:grpSpPr>
        <p:sp>
          <p:nvSpPr>
            <p:cNvPr id="7" name="Oval 6"/>
            <p:cNvSpPr/>
            <p:nvPr/>
          </p:nvSpPr>
          <p:spPr>
            <a:xfrm>
              <a:off x="251520" y="1486101"/>
              <a:ext cx="4104456" cy="4104456"/>
            </a:xfrm>
            <a:prstGeom prst="ellipse">
              <a:avLst/>
            </a:prstGeom>
            <a:noFill/>
            <a:ln w="38100">
              <a:solidFill>
                <a:srgbClr val="CE1A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rgbClr val="7030A0"/>
                </a:solidFill>
                <a:latin typeface="+mj-lt"/>
              </a:endParaRPr>
            </a:p>
          </p:txBody>
        </p:sp>
        <p:sp>
          <p:nvSpPr>
            <p:cNvPr id="9" name="Oval 8"/>
            <p:cNvSpPr/>
            <p:nvPr/>
          </p:nvSpPr>
          <p:spPr>
            <a:xfrm>
              <a:off x="1853698" y="2564904"/>
              <a:ext cx="4104456" cy="41044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rgbClr val="7030A0"/>
                </a:solidFill>
                <a:latin typeface="+mj-lt"/>
              </a:endParaRPr>
            </a:p>
          </p:txBody>
        </p:sp>
        <p:sp>
          <p:nvSpPr>
            <p:cNvPr id="10" name="Oval 9"/>
            <p:cNvSpPr/>
            <p:nvPr/>
          </p:nvSpPr>
          <p:spPr>
            <a:xfrm>
              <a:off x="1853698" y="260648"/>
              <a:ext cx="4104456" cy="41044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rgbClr val="7030A0"/>
                </a:solidFill>
                <a:latin typeface="+mj-lt"/>
              </a:endParaRPr>
            </a:p>
          </p:txBody>
        </p:sp>
        <p:sp>
          <p:nvSpPr>
            <p:cNvPr id="11" name="Oval 10"/>
            <p:cNvSpPr/>
            <p:nvPr/>
          </p:nvSpPr>
          <p:spPr>
            <a:xfrm>
              <a:off x="3275856" y="1486101"/>
              <a:ext cx="4104456" cy="4104456"/>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rgbClr val="7030A0"/>
                </a:solidFill>
                <a:latin typeface="+mj-lt"/>
              </a:endParaRPr>
            </a:p>
          </p:txBody>
        </p:sp>
        <p:sp>
          <p:nvSpPr>
            <p:cNvPr id="12" name="TextBox 11"/>
            <p:cNvSpPr txBox="1"/>
            <p:nvPr/>
          </p:nvSpPr>
          <p:spPr>
            <a:xfrm>
              <a:off x="2892735" y="817372"/>
              <a:ext cx="1875408" cy="668728"/>
            </a:xfrm>
            <a:prstGeom prst="rect">
              <a:avLst/>
            </a:prstGeom>
            <a:noFill/>
          </p:spPr>
          <p:txBody>
            <a:bodyPr wrap="none" rtlCol="0">
              <a:spAutoFit/>
            </a:bodyPr>
            <a:lstStyle/>
            <a:p>
              <a:r>
                <a:rPr lang="en-CA" sz="2000" b="1" dirty="0">
                  <a:solidFill>
                    <a:srgbClr val="7030A0"/>
                  </a:solidFill>
                  <a:latin typeface="+mj-lt"/>
                </a:rPr>
                <a:t>Academia</a:t>
              </a:r>
            </a:p>
          </p:txBody>
        </p:sp>
        <p:sp>
          <p:nvSpPr>
            <p:cNvPr id="8" name="TextBox 7"/>
            <p:cNvSpPr txBox="1"/>
            <p:nvPr/>
          </p:nvSpPr>
          <p:spPr>
            <a:xfrm>
              <a:off x="5814006" y="3173654"/>
              <a:ext cx="1616392" cy="668728"/>
            </a:xfrm>
            <a:prstGeom prst="rect">
              <a:avLst/>
            </a:prstGeom>
            <a:noFill/>
          </p:spPr>
          <p:txBody>
            <a:bodyPr wrap="none" rtlCol="0">
              <a:spAutoFit/>
            </a:bodyPr>
            <a:lstStyle/>
            <a:p>
              <a:r>
                <a:rPr lang="en-CA" sz="2000" b="1" dirty="0">
                  <a:solidFill>
                    <a:srgbClr val="7030A0"/>
                  </a:solidFill>
                  <a:latin typeface="+mj-lt"/>
                </a:rPr>
                <a:t>Industry</a:t>
              </a:r>
            </a:p>
          </p:txBody>
        </p:sp>
        <p:sp>
          <p:nvSpPr>
            <p:cNvPr id="13" name="TextBox 12"/>
            <p:cNvSpPr txBox="1"/>
            <p:nvPr/>
          </p:nvSpPr>
          <p:spPr>
            <a:xfrm>
              <a:off x="345409" y="3173654"/>
              <a:ext cx="1261012" cy="668728"/>
            </a:xfrm>
            <a:prstGeom prst="rect">
              <a:avLst/>
            </a:prstGeom>
            <a:noFill/>
          </p:spPr>
          <p:txBody>
            <a:bodyPr wrap="none" rtlCol="0">
              <a:spAutoFit/>
            </a:bodyPr>
            <a:lstStyle/>
            <a:p>
              <a:r>
                <a:rPr lang="en-CA" sz="2000" b="1" dirty="0">
                  <a:solidFill>
                    <a:srgbClr val="7030A0"/>
                  </a:solidFill>
                  <a:latin typeface="+mj-lt"/>
                </a:rPr>
                <a:t>Public</a:t>
              </a:r>
            </a:p>
          </p:txBody>
        </p:sp>
        <p:sp>
          <p:nvSpPr>
            <p:cNvPr id="14" name="TextBox 13"/>
            <p:cNvSpPr txBox="1"/>
            <p:nvPr/>
          </p:nvSpPr>
          <p:spPr>
            <a:xfrm>
              <a:off x="2668851" y="5646550"/>
              <a:ext cx="2323176" cy="668728"/>
            </a:xfrm>
            <a:prstGeom prst="rect">
              <a:avLst/>
            </a:prstGeom>
            <a:noFill/>
          </p:spPr>
          <p:txBody>
            <a:bodyPr wrap="none" rtlCol="0">
              <a:spAutoFit/>
            </a:bodyPr>
            <a:lstStyle/>
            <a:p>
              <a:r>
                <a:rPr lang="en-CA" sz="2000" b="1" dirty="0">
                  <a:solidFill>
                    <a:srgbClr val="7030A0"/>
                  </a:solidFill>
                  <a:latin typeface="+mj-lt"/>
                </a:rPr>
                <a:t>Government</a:t>
              </a:r>
            </a:p>
          </p:txBody>
        </p:sp>
      </p:grpSp>
      <p:sp>
        <p:nvSpPr>
          <p:cNvPr id="5" name="Title 4"/>
          <p:cNvSpPr>
            <a:spLocks noGrp="1"/>
          </p:cNvSpPr>
          <p:nvPr>
            <p:ph type="title"/>
          </p:nvPr>
        </p:nvSpPr>
        <p:spPr>
          <a:xfrm>
            <a:off x="900001" y="0"/>
            <a:ext cx="3359754" cy="900000"/>
          </a:xfrm>
        </p:spPr>
        <p:txBody>
          <a:bodyPr>
            <a:normAutofit/>
          </a:bodyPr>
          <a:lstStyle/>
          <a:p>
            <a:r>
              <a:rPr lang="en-CA" b="1" dirty="0">
                <a:solidFill>
                  <a:srgbClr val="7030A0"/>
                </a:solidFill>
              </a:rPr>
              <a:t>Stakeholders</a:t>
            </a:r>
          </a:p>
        </p:txBody>
      </p:sp>
      <p:cxnSp>
        <p:nvCxnSpPr>
          <p:cNvPr id="3" name="Straight Arrow Connector 2">
            <a:extLst>
              <a:ext uri="{FF2B5EF4-FFF2-40B4-BE49-F238E27FC236}">
                <a16:creationId xmlns:a16="http://schemas.microsoft.com/office/drawing/2014/main" id="{2EE569AA-369E-4A9E-B62F-D9056085BFA1}"/>
              </a:ext>
            </a:extLst>
          </p:cNvPr>
          <p:cNvCxnSpPr/>
          <p:nvPr/>
        </p:nvCxnSpPr>
        <p:spPr>
          <a:xfrm flipV="1">
            <a:off x="5297605" y="3093225"/>
            <a:ext cx="985520" cy="6146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29BB57-E5A7-400A-B400-6277A96D93C9}"/>
              </a:ext>
            </a:extLst>
          </p:cNvPr>
          <p:cNvCxnSpPr>
            <a:cxnSpLocks/>
          </p:cNvCxnSpPr>
          <p:nvPr/>
        </p:nvCxnSpPr>
        <p:spPr>
          <a:xfrm>
            <a:off x="5372157" y="4383366"/>
            <a:ext cx="910969" cy="44817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F79A01-3CDB-4170-B9C3-BABDF4EB0084}"/>
              </a:ext>
            </a:extLst>
          </p:cNvPr>
          <p:cNvCxnSpPr>
            <a:cxnSpLocks/>
          </p:cNvCxnSpPr>
          <p:nvPr/>
        </p:nvCxnSpPr>
        <p:spPr>
          <a:xfrm flipH="1" flipV="1">
            <a:off x="2415319" y="1701701"/>
            <a:ext cx="642859" cy="69069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FDC1A19-FD2E-4E2B-960F-D5B933BB9AA8}"/>
              </a:ext>
            </a:extLst>
          </p:cNvPr>
          <p:cNvCxnSpPr>
            <a:cxnSpLocks/>
          </p:cNvCxnSpPr>
          <p:nvPr/>
        </p:nvCxnSpPr>
        <p:spPr>
          <a:xfrm flipV="1">
            <a:off x="3748368" y="1749660"/>
            <a:ext cx="664668" cy="64844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13B5A1B-9C9A-42F7-9A36-6F963BA2FF49}"/>
              </a:ext>
            </a:extLst>
          </p:cNvPr>
          <p:cNvCxnSpPr>
            <a:cxnSpLocks/>
            <a:stCxn id="14" idx="3"/>
          </p:cNvCxnSpPr>
          <p:nvPr/>
        </p:nvCxnSpPr>
        <p:spPr>
          <a:xfrm>
            <a:off x="4249998" y="5448311"/>
            <a:ext cx="607489" cy="47268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72355DD-48E0-44AD-B9C9-3C62D81A7273}"/>
              </a:ext>
            </a:extLst>
          </p:cNvPr>
          <p:cNvCxnSpPr>
            <a:cxnSpLocks/>
            <a:stCxn id="14" idx="1"/>
          </p:cNvCxnSpPr>
          <p:nvPr/>
        </p:nvCxnSpPr>
        <p:spPr>
          <a:xfrm flipH="1">
            <a:off x="2274544" y="5448312"/>
            <a:ext cx="514668" cy="49964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B60E10D-9CF5-401C-AA0B-309621B54DD3}"/>
              </a:ext>
            </a:extLst>
          </p:cNvPr>
          <p:cNvSpPr txBox="1"/>
          <p:nvPr/>
        </p:nvSpPr>
        <p:spPr>
          <a:xfrm>
            <a:off x="6266391" y="2908559"/>
            <a:ext cx="1394292" cy="369332"/>
          </a:xfrm>
          <a:prstGeom prst="rect">
            <a:avLst/>
          </a:prstGeom>
          <a:noFill/>
        </p:spPr>
        <p:txBody>
          <a:bodyPr wrap="none" rtlCol="0">
            <a:spAutoFit/>
          </a:bodyPr>
          <a:lstStyle/>
          <a:p>
            <a:r>
              <a:rPr lang="en-CA" dirty="0"/>
              <a:t>Users/clients</a:t>
            </a:r>
          </a:p>
        </p:txBody>
      </p:sp>
      <p:sp>
        <p:nvSpPr>
          <p:cNvPr id="27" name="TextBox 26">
            <a:extLst>
              <a:ext uri="{FF2B5EF4-FFF2-40B4-BE49-F238E27FC236}">
                <a16:creationId xmlns:a16="http://schemas.microsoft.com/office/drawing/2014/main" id="{2770EF67-B42C-4936-B91A-6711BC8C8016}"/>
              </a:ext>
            </a:extLst>
          </p:cNvPr>
          <p:cNvSpPr txBox="1"/>
          <p:nvPr/>
        </p:nvSpPr>
        <p:spPr>
          <a:xfrm>
            <a:off x="6266392" y="4632340"/>
            <a:ext cx="1370888" cy="369332"/>
          </a:xfrm>
          <a:prstGeom prst="rect">
            <a:avLst/>
          </a:prstGeom>
          <a:noFill/>
        </p:spPr>
        <p:txBody>
          <a:bodyPr wrap="none" rtlCol="0">
            <a:spAutoFit/>
          </a:bodyPr>
          <a:lstStyle/>
          <a:p>
            <a:r>
              <a:rPr lang="en-CA" dirty="0"/>
              <a:t>Supply chain</a:t>
            </a:r>
          </a:p>
        </p:txBody>
      </p:sp>
      <p:sp>
        <p:nvSpPr>
          <p:cNvPr id="28" name="TextBox 27">
            <a:extLst>
              <a:ext uri="{FF2B5EF4-FFF2-40B4-BE49-F238E27FC236}">
                <a16:creationId xmlns:a16="http://schemas.microsoft.com/office/drawing/2014/main" id="{1F061339-7AFF-4337-9D94-6510DCA4A43C}"/>
              </a:ext>
            </a:extLst>
          </p:cNvPr>
          <p:cNvSpPr txBox="1"/>
          <p:nvPr/>
        </p:nvSpPr>
        <p:spPr>
          <a:xfrm>
            <a:off x="4677636" y="5872379"/>
            <a:ext cx="728276" cy="369332"/>
          </a:xfrm>
          <a:prstGeom prst="rect">
            <a:avLst/>
          </a:prstGeom>
          <a:noFill/>
        </p:spPr>
        <p:txBody>
          <a:bodyPr wrap="none" rtlCol="0">
            <a:spAutoFit/>
          </a:bodyPr>
          <a:lstStyle/>
          <a:p>
            <a:r>
              <a:rPr lang="en-CA" dirty="0"/>
              <a:t>Policy</a:t>
            </a:r>
          </a:p>
        </p:txBody>
      </p:sp>
      <p:sp>
        <p:nvSpPr>
          <p:cNvPr id="29" name="TextBox 28">
            <a:extLst>
              <a:ext uri="{FF2B5EF4-FFF2-40B4-BE49-F238E27FC236}">
                <a16:creationId xmlns:a16="http://schemas.microsoft.com/office/drawing/2014/main" id="{04CA579F-16E6-48C3-890A-4C1323A8A6A2}"/>
              </a:ext>
            </a:extLst>
          </p:cNvPr>
          <p:cNvSpPr txBox="1"/>
          <p:nvPr/>
        </p:nvSpPr>
        <p:spPr>
          <a:xfrm>
            <a:off x="1769534" y="5872379"/>
            <a:ext cx="937308" cy="369332"/>
          </a:xfrm>
          <a:prstGeom prst="rect">
            <a:avLst/>
          </a:prstGeom>
          <a:noFill/>
        </p:spPr>
        <p:txBody>
          <a:bodyPr wrap="none" rtlCol="0">
            <a:spAutoFit/>
          </a:bodyPr>
          <a:lstStyle/>
          <a:p>
            <a:r>
              <a:rPr lang="en-CA" dirty="0"/>
              <a:t>Funders</a:t>
            </a:r>
          </a:p>
        </p:txBody>
      </p:sp>
      <p:sp>
        <p:nvSpPr>
          <p:cNvPr id="30" name="TextBox 29">
            <a:extLst>
              <a:ext uri="{FF2B5EF4-FFF2-40B4-BE49-F238E27FC236}">
                <a16:creationId xmlns:a16="http://schemas.microsoft.com/office/drawing/2014/main" id="{54C5857B-A050-43F0-B372-9206612900DA}"/>
              </a:ext>
            </a:extLst>
          </p:cNvPr>
          <p:cNvSpPr txBox="1"/>
          <p:nvPr/>
        </p:nvSpPr>
        <p:spPr>
          <a:xfrm>
            <a:off x="4209305" y="1380328"/>
            <a:ext cx="927049" cy="369332"/>
          </a:xfrm>
          <a:prstGeom prst="rect">
            <a:avLst/>
          </a:prstGeom>
          <a:noFill/>
        </p:spPr>
        <p:txBody>
          <a:bodyPr wrap="none" rtlCol="0">
            <a:spAutoFit/>
          </a:bodyPr>
          <a:lstStyle/>
          <a:p>
            <a:r>
              <a:rPr lang="en-CA" dirty="0"/>
              <a:t>Training</a:t>
            </a:r>
          </a:p>
        </p:txBody>
      </p:sp>
      <p:sp>
        <p:nvSpPr>
          <p:cNvPr id="31" name="TextBox 30">
            <a:extLst>
              <a:ext uri="{FF2B5EF4-FFF2-40B4-BE49-F238E27FC236}">
                <a16:creationId xmlns:a16="http://schemas.microsoft.com/office/drawing/2014/main" id="{6CA8FCEB-3482-43C3-B564-1D43F420C4E4}"/>
              </a:ext>
            </a:extLst>
          </p:cNvPr>
          <p:cNvSpPr txBox="1"/>
          <p:nvPr/>
        </p:nvSpPr>
        <p:spPr>
          <a:xfrm>
            <a:off x="1922908" y="1383972"/>
            <a:ext cx="703269" cy="369332"/>
          </a:xfrm>
          <a:prstGeom prst="rect">
            <a:avLst/>
          </a:prstGeom>
          <a:noFill/>
        </p:spPr>
        <p:txBody>
          <a:bodyPr wrap="none" rtlCol="0">
            <a:spAutoFit/>
          </a:bodyPr>
          <a:lstStyle/>
          <a:p>
            <a:r>
              <a:rPr lang="en-CA" dirty="0"/>
              <a:t>Users</a:t>
            </a:r>
          </a:p>
        </p:txBody>
      </p:sp>
      <p:pic>
        <p:nvPicPr>
          <p:cNvPr id="2" name="Picture 1">
            <a:extLst>
              <a:ext uri="{FF2B5EF4-FFF2-40B4-BE49-F238E27FC236}">
                <a16:creationId xmlns:a16="http://schemas.microsoft.com/office/drawing/2014/main" id="{D0AD3C3B-EE09-F212-FC5C-C5B9814A6466}"/>
              </a:ext>
            </a:extLst>
          </p:cNvPr>
          <p:cNvPicPr>
            <a:picLocks noChangeAspect="1"/>
          </p:cNvPicPr>
          <p:nvPr/>
        </p:nvPicPr>
        <p:blipFill>
          <a:blip r:embed="rId3"/>
          <a:stretch>
            <a:fillRect/>
          </a:stretch>
        </p:blipFill>
        <p:spPr>
          <a:xfrm>
            <a:off x="6965054" y="0"/>
            <a:ext cx="4898813" cy="2914996"/>
          </a:xfrm>
          <a:prstGeom prst="rect">
            <a:avLst/>
          </a:prstGeom>
        </p:spPr>
      </p:pic>
    </p:spTree>
    <p:extLst>
      <p:ext uri="{BB962C8B-B14F-4D97-AF65-F5344CB8AC3E}">
        <p14:creationId xmlns:p14="http://schemas.microsoft.com/office/powerpoint/2010/main" val="2457204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0000" y="0"/>
            <a:ext cx="4231741" cy="900000"/>
          </a:xfrm>
        </p:spPr>
        <p:txBody>
          <a:bodyPr>
            <a:normAutofit/>
          </a:bodyPr>
          <a:lstStyle/>
          <a:p>
            <a:r>
              <a:rPr lang="en-CA" b="1" dirty="0">
                <a:solidFill>
                  <a:srgbClr val="7030A0"/>
                </a:solidFill>
              </a:rPr>
              <a:t>Industrial Science</a:t>
            </a:r>
          </a:p>
        </p:txBody>
      </p:sp>
      <p:sp>
        <p:nvSpPr>
          <p:cNvPr id="3" name="Content Placeholder 2"/>
          <p:cNvSpPr>
            <a:spLocks noGrp="1"/>
          </p:cNvSpPr>
          <p:nvPr>
            <p:ph idx="4294967295"/>
          </p:nvPr>
        </p:nvSpPr>
        <p:spPr>
          <a:xfrm>
            <a:off x="900000" y="860788"/>
            <a:ext cx="10529797" cy="1216846"/>
          </a:xfrm>
        </p:spPr>
        <p:txBody>
          <a:bodyPr>
            <a:noAutofit/>
          </a:bodyPr>
          <a:lstStyle/>
          <a:p>
            <a:pPr marL="0" indent="0">
              <a:buNone/>
            </a:pPr>
            <a:r>
              <a:rPr lang="en-CA" dirty="0">
                <a:solidFill>
                  <a:srgbClr val="7030A0"/>
                </a:solidFill>
                <a:latin typeface="+mj-lt"/>
              </a:rPr>
              <a:t>Industrial Science is a service but also acts as an access route for a variety of people/organizations that will become users as well as regular clients.</a:t>
            </a:r>
          </a:p>
        </p:txBody>
      </p:sp>
      <p:grpSp>
        <p:nvGrpSpPr>
          <p:cNvPr id="28" name="Group 27"/>
          <p:cNvGrpSpPr>
            <a:grpSpLocks noChangeAspect="1"/>
          </p:cNvGrpSpPr>
          <p:nvPr/>
        </p:nvGrpSpPr>
        <p:grpSpPr>
          <a:xfrm>
            <a:off x="1082388" y="2026637"/>
            <a:ext cx="10027223" cy="4102973"/>
            <a:chOff x="269494" y="1003283"/>
            <a:chExt cx="11805153" cy="4830473"/>
          </a:xfrm>
        </p:grpSpPr>
        <p:sp>
          <p:nvSpPr>
            <p:cNvPr id="5" name="Rectangle 4"/>
            <p:cNvSpPr/>
            <p:nvPr/>
          </p:nvSpPr>
          <p:spPr>
            <a:xfrm>
              <a:off x="8843642" y="2112430"/>
              <a:ext cx="1471966" cy="978341"/>
            </a:xfrm>
            <a:prstGeom prst="rect">
              <a:avLst/>
            </a:prstGeom>
          </p:spPr>
          <p:txBody>
            <a:bodyPr wrap="none">
              <a:spAutoFit/>
            </a:bodyPr>
            <a:lstStyle/>
            <a:p>
              <a:r>
                <a:rPr lang="en-CA" sz="1600" dirty="0"/>
                <a:t>I want to try </a:t>
              </a:r>
            </a:p>
            <a:p>
              <a:r>
                <a:rPr lang="en-CA" sz="1600" dirty="0"/>
                <a:t>a small </a:t>
              </a:r>
            </a:p>
            <a:p>
              <a:r>
                <a:rPr lang="en-CA" sz="1600" dirty="0"/>
                <a:t>experiment</a:t>
              </a:r>
            </a:p>
          </p:txBody>
        </p:sp>
        <p:grpSp>
          <p:nvGrpSpPr>
            <p:cNvPr id="6" name="Group 5"/>
            <p:cNvGrpSpPr/>
            <p:nvPr/>
          </p:nvGrpSpPr>
          <p:grpSpPr>
            <a:xfrm>
              <a:off x="4953698" y="1003283"/>
              <a:ext cx="7120949" cy="4830473"/>
              <a:chOff x="4582637" y="1374344"/>
              <a:chExt cx="7120949" cy="4830473"/>
            </a:xfrm>
          </p:grpSpPr>
          <p:pic>
            <p:nvPicPr>
              <p:cNvPr id="7" name="Picture 6"/>
              <p:cNvPicPr>
                <a:picLocks noChangeAspect="1"/>
              </p:cNvPicPr>
              <p:nvPr/>
            </p:nvPicPr>
            <p:blipFill>
              <a:blip r:embed="rId3"/>
              <a:stretch>
                <a:fillRect/>
              </a:stretch>
            </p:blipFill>
            <p:spPr>
              <a:xfrm>
                <a:off x="8844240" y="4083036"/>
                <a:ext cx="2121781" cy="2121781"/>
              </a:xfrm>
              <a:prstGeom prst="rect">
                <a:avLst/>
              </a:prstGeom>
            </p:spPr>
          </p:pic>
          <p:pic>
            <p:nvPicPr>
              <p:cNvPr id="8" name="Picture 7"/>
              <p:cNvPicPr>
                <a:picLocks noChangeAspect="1"/>
              </p:cNvPicPr>
              <p:nvPr/>
            </p:nvPicPr>
            <p:blipFill>
              <a:blip r:embed="rId4"/>
              <a:stretch>
                <a:fillRect/>
              </a:stretch>
            </p:blipFill>
            <p:spPr>
              <a:xfrm>
                <a:off x="6021192" y="3460184"/>
                <a:ext cx="2362105" cy="2530483"/>
              </a:xfrm>
              <a:prstGeom prst="rect">
                <a:avLst/>
              </a:prstGeom>
            </p:spPr>
          </p:pic>
          <p:pic>
            <p:nvPicPr>
              <p:cNvPr id="9" name="Picture 8"/>
              <p:cNvPicPr>
                <a:picLocks noChangeAspect="1"/>
              </p:cNvPicPr>
              <p:nvPr/>
            </p:nvPicPr>
            <p:blipFill>
              <a:blip r:embed="rId5"/>
              <a:stretch>
                <a:fillRect/>
              </a:stretch>
            </p:blipFill>
            <p:spPr>
              <a:xfrm>
                <a:off x="7462250" y="3974531"/>
                <a:ext cx="2150842" cy="2150842"/>
              </a:xfrm>
              <a:prstGeom prst="rect">
                <a:avLst/>
              </a:prstGeom>
            </p:spPr>
          </p:pic>
          <p:sp>
            <p:nvSpPr>
              <p:cNvPr id="10" name="Oval Callout 9"/>
              <p:cNvSpPr/>
              <p:nvPr/>
            </p:nvSpPr>
            <p:spPr>
              <a:xfrm>
                <a:off x="6281832" y="1374344"/>
                <a:ext cx="2465920" cy="1301261"/>
              </a:xfrm>
              <a:prstGeom prst="wedgeEllipseCallout">
                <a:avLst>
                  <a:gd name="adj1" fmla="val -8720"/>
                  <a:gd name="adj2" fmla="val 9350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11" name="Oval Callout 10"/>
              <p:cNvSpPr/>
              <p:nvPr/>
            </p:nvSpPr>
            <p:spPr>
              <a:xfrm>
                <a:off x="8155451" y="2404812"/>
                <a:ext cx="1978904" cy="1158439"/>
              </a:xfrm>
              <a:prstGeom prst="wedgeEllipseCallout">
                <a:avLst>
                  <a:gd name="adj1" fmla="val -16622"/>
                  <a:gd name="adj2" fmla="val 7162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12" name="Oval Callout 11"/>
              <p:cNvSpPr/>
              <p:nvPr/>
            </p:nvSpPr>
            <p:spPr>
              <a:xfrm>
                <a:off x="10197607" y="2935357"/>
                <a:ext cx="1505979" cy="914400"/>
              </a:xfrm>
              <a:prstGeom prst="wedgeEllipseCallout">
                <a:avLst>
                  <a:gd name="adj1" fmla="val -36774"/>
                  <a:gd name="adj2" fmla="val 6675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14" name="Rectangle 13"/>
              <p:cNvSpPr/>
              <p:nvPr/>
            </p:nvSpPr>
            <p:spPr>
              <a:xfrm>
                <a:off x="6647136" y="1535803"/>
                <a:ext cx="1765166" cy="978341"/>
              </a:xfrm>
              <a:prstGeom prst="rect">
                <a:avLst/>
              </a:prstGeom>
            </p:spPr>
            <p:txBody>
              <a:bodyPr wrap="none">
                <a:spAutoFit/>
              </a:bodyPr>
              <a:lstStyle/>
              <a:p>
                <a:r>
                  <a:rPr lang="en-CA" sz="1600" dirty="0"/>
                  <a:t>I want to try </a:t>
                </a:r>
              </a:p>
              <a:p>
                <a:r>
                  <a:rPr lang="en-CA" sz="1600" dirty="0"/>
                  <a:t>something that </a:t>
                </a:r>
              </a:p>
              <a:p>
                <a:r>
                  <a:rPr lang="en-CA" sz="1600" dirty="0"/>
                  <a:t>may not work</a:t>
                </a:r>
              </a:p>
            </p:txBody>
          </p:sp>
          <p:pic>
            <p:nvPicPr>
              <p:cNvPr id="15" name="Picture 14"/>
              <p:cNvPicPr>
                <a:picLocks noChangeAspect="1"/>
              </p:cNvPicPr>
              <p:nvPr/>
            </p:nvPicPr>
            <p:blipFill>
              <a:blip r:embed="rId6"/>
              <a:stretch>
                <a:fillRect/>
              </a:stretch>
            </p:blipFill>
            <p:spPr>
              <a:xfrm>
                <a:off x="4582637" y="3720664"/>
                <a:ext cx="1810490" cy="2202371"/>
              </a:xfrm>
              <a:prstGeom prst="rect">
                <a:avLst/>
              </a:prstGeom>
            </p:spPr>
          </p:pic>
          <p:sp>
            <p:nvSpPr>
              <p:cNvPr id="16" name="Oval Callout 15"/>
              <p:cNvSpPr/>
              <p:nvPr/>
            </p:nvSpPr>
            <p:spPr>
              <a:xfrm>
                <a:off x="5301723" y="2420342"/>
                <a:ext cx="1509144" cy="1104643"/>
              </a:xfrm>
              <a:prstGeom prst="wedgeEllipseCallout">
                <a:avLst>
                  <a:gd name="adj1" fmla="val -25420"/>
                  <a:gd name="adj2" fmla="val 5924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17" name="Rectangle 16"/>
              <p:cNvSpPr/>
              <p:nvPr/>
            </p:nvSpPr>
            <p:spPr>
              <a:xfrm>
                <a:off x="5305933" y="2612955"/>
                <a:ext cx="1845074" cy="688462"/>
              </a:xfrm>
              <a:prstGeom prst="rect">
                <a:avLst/>
              </a:prstGeom>
            </p:spPr>
            <p:txBody>
              <a:bodyPr wrap="square">
                <a:spAutoFit/>
              </a:bodyPr>
              <a:lstStyle/>
              <a:p>
                <a:r>
                  <a:rPr lang="en-CA" sz="1600" dirty="0"/>
                  <a:t>My proposal</a:t>
                </a:r>
              </a:p>
              <a:p>
                <a:r>
                  <a:rPr lang="en-CA" sz="1600" dirty="0"/>
                  <a:t>was rejected!</a:t>
                </a:r>
              </a:p>
            </p:txBody>
          </p:sp>
        </p:grpSp>
        <p:grpSp>
          <p:nvGrpSpPr>
            <p:cNvPr id="18" name="Group 17"/>
            <p:cNvGrpSpPr/>
            <p:nvPr/>
          </p:nvGrpSpPr>
          <p:grpSpPr>
            <a:xfrm>
              <a:off x="269494" y="1551782"/>
              <a:ext cx="5502099" cy="4232615"/>
              <a:chOff x="-101567" y="1922843"/>
              <a:chExt cx="5502099" cy="4232615"/>
            </a:xfrm>
          </p:grpSpPr>
          <p:pic>
            <p:nvPicPr>
              <p:cNvPr id="19" name="Picture 18"/>
              <p:cNvPicPr>
                <a:picLocks noChangeAspect="1"/>
              </p:cNvPicPr>
              <p:nvPr/>
            </p:nvPicPr>
            <p:blipFill>
              <a:blip r:embed="rId7"/>
              <a:stretch>
                <a:fillRect/>
              </a:stretch>
            </p:blipFill>
            <p:spPr>
              <a:xfrm>
                <a:off x="1852730" y="3720664"/>
                <a:ext cx="2333420" cy="2116214"/>
              </a:xfrm>
              <a:prstGeom prst="rect">
                <a:avLst/>
              </a:prstGeom>
            </p:spPr>
          </p:pic>
          <p:pic>
            <p:nvPicPr>
              <p:cNvPr id="20" name="Picture 19"/>
              <p:cNvPicPr>
                <a:picLocks noChangeAspect="1"/>
              </p:cNvPicPr>
              <p:nvPr/>
            </p:nvPicPr>
            <p:blipFill>
              <a:blip r:embed="rId8"/>
              <a:stretch>
                <a:fillRect/>
              </a:stretch>
            </p:blipFill>
            <p:spPr>
              <a:xfrm>
                <a:off x="557797" y="3720664"/>
                <a:ext cx="2394807" cy="2434794"/>
              </a:xfrm>
              <a:prstGeom prst="rect">
                <a:avLst/>
              </a:prstGeom>
            </p:spPr>
          </p:pic>
          <p:pic>
            <p:nvPicPr>
              <p:cNvPr id="21" name="Picture 20"/>
              <p:cNvPicPr>
                <a:picLocks noChangeAspect="1"/>
              </p:cNvPicPr>
              <p:nvPr/>
            </p:nvPicPr>
            <p:blipFill>
              <a:blip r:embed="rId9"/>
              <a:stretch>
                <a:fillRect/>
              </a:stretch>
            </p:blipFill>
            <p:spPr>
              <a:xfrm>
                <a:off x="3562156" y="3904946"/>
                <a:ext cx="1580019" cy="2226390"/>
              </a:xfrm>
              <a:prstGeom prst="rect">
                <a:avLst/>
              </a:prstGeom>
            </p:spPr>
          </p:pic>
          <p:sp>
            <p:nvSpPr>
              <p:cNvPr id="22" name="Oval Callout 21"/>
              <p:cNvSpPr/>
              <p:nvPr/>
            </p:nvSpPr>
            <p:spPr>
              <a:xfrm>
                <a:off x="3437437" y="1922843"/>
                <a:ext cx="1963095" cy="1063767"/>
              </a:xfrm>
              <a:prstGeom prst="wedgeEllipseCallout">
                <a:avLst>
                  <a:gd name="adj1" fmla="val -2598"/>
                  <a:gd name="adj2" fmla="val 9377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23" name="Oval Callout 22"/>
              <p:cNvSpPr/>
              <p:nvPr/>
            </p:nvSpPr>
            <p:spPr>
              <a:xfrm>
                <a:off x="1593031" y="2160104"/>
                <a:ext cx="1802921" cy="1106799"/>
              </a:xfrm>
              <a:prstGeom prst="wedgeEllipseCallout">
                <a:avLst>
                  <a:gd name="adj1" fmla="val 14788"/>
                  <a:gd name="adj2" fmla="val 8258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24" name="Oval Callout 23"/>
              <p:cNvSpPr/>
              <p:nvPr/>
            </p:nvSpPr>
            <p:spPr>
              <a:xfrm>
                <a:off x="-101567" y="2461218"/>
                <a:ext cx="1475297" cy="1063767"/>
              </a:xfrm>
              <a:prstGeom prst="wedgeEllipseCallout">
                <a:avLst>
                  <a:gd name="adj1" fmla="val 38938"/>
                  <a:gd name="adj2" fmla="val 7156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25" name="Rectangle 24"/>
              <p:cNvSpPr/>
              <p:nvPr/>
            </p:nvSpPr>
            <p:spPr>
              <a:xfrm>
                <a:off x="3467583" y="2092140"/>
                <a:ext cx="1901198" cy="688462"/>
              </a:xfrm>
              <a:prstGeom prst="rect">
                <a:avLst/>
              </a:prstGeom>
            </p:spPr>
            <p:txBody>
              <a:bodyPr wrap="none">
                <a:spAutoFit/>
              </a:bodyPr>
              <a:lstStyle/>
              <a:p>
                <a:r>
                  <a:rPr lang="en-CA" sz="1600" dirty="0"/>
                  <a:t>I have more </a:t>
                </a:r>
              </a:p>
              <a:p>
                <a:r>
                  <a:rPr lang="en-CA" sz="1600" dirty="0"/>
                  <a:t>money than time</a:t>
                </a:r>
              </a:p>
            </p:txBody>
          </p:sp>
          <p:sp>
            <p:nvSpPr>
              <p:cNvPr id="26" name="Rectangle 25"/>
              <p:cNvSpPr/>
              <p:nvPr/>
            </p:nvSpPr>
            <p:spPr>
              <a:xfrm>
                <a:off x="1801679" y="2254923"/>
                <a:ext cx="1545870" cy="978342"/>
              </a:xfrm>
              <a:prstGeom prst="rect">
                <a:avLst/>
              </a:prstGeom>
            </p:spPr>
            <p:txBody>
              <a:bodyPr wrap="none">
                <a:spAutoFit/>
              </a:bodyPr>
              <a:lstStyle/>
              <a:p>
                <a:r>
                  <a:rPr lang="en-CA" sz="1600" dirty="0"/>
                  <a:t>The proposal </a:t>
                </a:r>
              </a:p>
              <a:p>
                <a:r>
                  <a:rPr lang="en-CA" sz="1600" dirty="0"/>
                  <a:t>turnaround </a:t>
                </a:r>
              </a:p>
              <a:p>
                <a:r>
                  <a:rPr lang="en-CA" sz="1600" dirty="0"/>
                  <a:t>is too long</a:t>
                </a:r>
              </a:p>
            </p:txBody>
          </p:sp>
          <p:sp>
            <p:nvSpPr>
              <p:cNvPr id="27" name="Rectangle 26"/>
              <p:cNvSpPr/>
              <p:nvPr/>
            </p:nvSpPr>
            <p:spPr>
              <a:xfrm>
                <a:off x="56613" y="2525926"/>
                <a:ext cx="1382436" cy="978342"/>
              </a:xfrm>
              <a:prstGeom prst="rect">
                <a:avLst/>
              </a:prstGeom>
            </p:spPr>
            <p:txBody>
              <a:bodyPr wrap="none">
                <a:spAutoFit/>
              </a:bodyPr>
              <a:lstStyle/>
              <a:p>
                <a:r>
                  <a:rPr lang="en-CA" sz="1600" dirty="0"/>
                  <a:t>I’m doing </a:t>
                </a:r>
              </a:p>
              <a:p>
                <a:r>
                  <a:rPr lang="en-CA" sz="1600" dirty="0"/>
                  <a:t>proprietary </a:t>
                </a:r>
              </a:p>
              <a:p>
                <a:r>
                  <a:rPr lang="en-CA" sz="1600" dirty="0"/>
                  <a:t>research</a:t>
                </a:r>
              </a:p>
            </p:txBody>
          </p:sp>
        </p:grpSp>
      </p:grpSp>
      <p:sp>
        <p:nvSpPr>
          <p:cNvPr id="30" name="TextBox 29"/>
          <p:cNvSpPr txBox="1"/>
          <p:nvPr/>
        </p:nvSpPr>
        <p:spPr>
          <a:xfrm>
            <a:off x="11840066" y="6476219"/>
            <a:ext cx="351935" cy="300210"/>
          </a:xfrm>
          <a:prstGeom prst="rect">
            <a:avLst/>
          </a:prstGeom>
          <a:noFill/>
        </p:spPr>
        <p:txBody>
          <a:bodyPr wrap="square" rtlCol="0">
            <a:spAutoFit/>
          </a:bodyPr>
          <a:lstStyle/>
          <a:p>
            <a:r>
              <a:rPr lang="en-CA" sz="1351" b="1" dirty="0"/>
              <a:t>2</a:t>
            </a:r>
          </a:p>
        </p:txBody>
      </p:sp>
      <p:sp>
        <p:nvSpPr>
          <p:cNvPr id="33" name="Rectangle 32"/>
          <p:cNvSpPr/>
          <p:nvPr/>
        </p:nvSpPr>
        <p:spPr>
          <a:xfrm>
            <a:off x="10018820" y="3407112"/>
            <a:ext cx="956435" cy="584775"/>
          </a:xfrm>
          <a:prstGeom prst="rect">
            <a:avLst/>
          </a:prstGeom>
        </p:spPr>
        <p:txBody>
          <a:bodyPr wrap="square">
            <a:spAutoFit/>
          </a:bodyPr>
          <a:lstStyle/>
          <a:p>
            <a:r>
              <a:rPr lang="en-CA" sz="1600" dirty="0"/>
              <a:t>Analysis</a:t>
            </a:r>
          </a:p>
          <a:p>
            <a:r>
              <a:rPr lang="en-CA" sz="1600" dirty="0"/>
              <a:t> is hard!</a:t>
            </a:r>
          </a:p>
        </p:txBody>
      </p:sp>
    </p:spTree>
    <p:extLst>
      <p:ext uri="{BB962C8B-B14F-4D97-AF65-F5344CB8AC3E}">
        <p14:creationId xmlns:p14="http://schemas.microsoft.com/office/powerpoint/2010/main" val="836006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0000" y="0"/>
            <a:ext cx="4215208" cy="900000"/>
          </a:xfrm>
        </p:spPr>
        <p:txBody>
          <a:bodyPr>
            <a:normAutofit/>
          </a:bodyPr>
          <a:lstStyle/>
          <a:p>
            <a:r>
              <a:rPr lang="en-CA" b="1" dirty="0">
                <a:solidFill>
                  <a:srgbClr val="7030A0"/>
                </a:solidFill>
              </a:rPr>
              <a:t>Industrial Science</a:t>
            </a:r>
          </a:p>
        </p:txBody>
      </p:sp>
      <p:sp>
        <p:nvSpPr>
          <p:cNvPr id="3" name="Content Placeholder 2"/>
          <p:cNvSpPr>
            <a:spLocks noGrp="1"/>
          </p:cNvSpPr>
          <p:nvPr>
            <p:ph idx="4294967295"/>
          </p:nvPr>
        </p:nvSpPr>
        <p:spPr>
          <a:xfrm>
            <a:off x="1043479" y="841774"/>
            <a:ext cx="10796587" cy="949325"/>
          </a:xfrm>
        </p:spPr>
        <p:txBody>
          <a:bodyPr>
            <a:normAutofit/>
          </a:bodyPr>
          <a:lstStyle/>
          <a:p>
            <a:pPr marL="0" indent="0">
              <a:buNone/>
            </a:pPr>
            <a:r>
              <a:rPr lang="en-CA" dirty="0">
                <a:solidFill>
                  <a:srgbClr val="7030A0"/>
                </a:solidFill>
                <a:latin typeface="+mj-lt"/>
              </a:rPr>
              <a:t>Some clients transition through industrial science to the general user program</a:t>
            </a:r>
          </a:p>
        </p:txBody>
      </p:sp>
      <p:sp>
        <p:nvSpPr>
          <p:cNvPr id="30" name="Oval 29"/>
          <p:cNvSpPr/>
          <p:nvPr/>
        </p:nvSpPr>
        <p:spPr>
          <a:xfrm>
            <a:off x="7447253" y="2449750"/>
            <a:ext cx="3598579" cy="2867229"/>
          </a:xfrm>
          <a:prstGeom prst="ellipse">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31" name="Oval 30"/>
          <p:cNvSpPr/>
          <p:nvPr/>
        </p:nvSpPr>
        <p:spPr>
          <a:xfrm>
            <a:off x="1114209" y="2414485"/>
            <a:ext cx="3656523" cy="2913396"/>
          </a:xfrm>
          <a:prstGeom prst="ellipse">
            <a:avLst/>
          </a:pr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pic>
        <p:nvPicPr>
          <p:cNvPr id="32" name="Picture 31"/>
          <p:cNvPicPr>
            <a:picLocks noChangeAspect="1"/>
          </p:cNvPicPr>
          <p:nvPr/>
        </p:nvPicPr>
        <p:blipFill>
          <a:blip r:embed="rId3"/>
          <a:stretch>
            <a:fillRect/>
          </a:stretch>
        </p:blipFill>
        <p:spPr>
          <a:xfrm>
            <a:off x="1385352" y="2735656"/>
            <a:ext cx="2883161" cy="2204213"/>
          </a:xfrm>
          <a:prstGeom prst="rect">
            <a:avLst/>
          </a:prstGeom>
        </p:spPr>
      </p:pic>
      <p:pic>
        <p:nvPicPr>
          <p:cNvPr id="33" name="Picture 32"/>
          <p:cNvPicPr>
            <a:picLocks noChangeAspect="1"/>
          </p:cNvPicPr>
          <p:nvPr/>
        </p:nvPicPr>
        <p:blipFill>
          <a:blip r:embed="rId4"/>
          <a:stretch>
            <a:fillRect/>
          </a:stretch>
        </p:blipFill>
        <p:spPr>
          <a:xfrm>
            <a:off x="7753186" y="2598859"/>
            <a:ext cx="3145205" cy="2138848"/>
          </a:xfrm>
          <a:prstGeom prst="rect">
            <a:avLst/>
          </a:prstGeom>
        </p:spPr>
      </p:pic>
      <p:sp>
        <p:nvSpPr>
          <p:cNvPr id="34" name="Rectangle 33"/>
          <p:cNvSpPr/>
          <p:nvPr/>
        </p:nvSpPr>
        <p:spPr>
          <a:xfrm>
            <a:off x="2138996" y="5335878"/>
            <a:ext cx="1659364" cy="715965"/>
          </a:xfrm>
          <a:prstGeom prst="rect">
            <a:avLst/>
          </a:prstGeom>
        </p:spPr>
        <p:txBody>
          <a:bodyPr wrap="none">
            <a:spAutoFit/>
          </a:bodyPr>
          <a:lstStyle/>
          <a:p>
            <a:pPr algn="ctr"/>
            <a:r>
              <a:rPr lang="en-CA" sz="1351" b="1" dirty="0">
                <a:solidFill>
                  <a:schemeClr val="accent2">
                    <a:lumMod val="75000"/>
                  </a:schemeClr>
                </a:solidFill>
              </a:rPr>
              <a:t>Deliverables</a:t>
            </a:r>
          </a:p>
          <a:p>
            <a:pPr algn="ctr"/>
            <a:r>
              <a:rPr lang="en-CA" sz="1351" b="1" dirty="0">
                <a:solidFill>
                  <a:schemeClr val="accent2">
                    <a:lumMod val="75000"/>
                  </a:schemeClr>
                </a:solidFill>
              </a:rPr>
              <a:t>Experimental Design</a:t>
            </a:r>
          </a:p>
          <a:p>
            <a:pPr algn="ctr"/>
            <a:r>
              <a:rPr lang="en-CA" sz="1351" b="1" dirty="0">
                <a:solidFill>
                  <a:schemeClr val="accent2">
                    <a:lumMod val="75000"/>
                  </a:schemeClr>
                </a:solidFill>
              </a:rPr>
              <a:t>Data Analysis</a:t>
            </a:r>
          </a:p>
        </p:txBody>
      </p:sp>
      <p:sp>
        <p:nvSpPr>
          <p:cNvPr id="35" name="Rectangle 34"/>
          <p:cNvSpPr/>
          <p:nvPr/>
        </p:nvSpPr>
        <p:spPr>
          <a:xfrm>
            <a:off x="8258093" y="5335878"/>
            <a:ext cx="2135392" cy="715965"/>
          </a:xfrm>
          <a:prstGeom prst="rect">
            <a:avLst/>
          </a:prstGeom>
        </p:spPr>
        <p:txBody>
          <a:bodyPr wrap="none">
            <a:spAutoFit/>
          </a:bodyPr>
          <a:lstStyle/>
          <a:p>
            <a:pPr algn="ctr"/>
            <a:r>
              <a:rPr lang="en-CA" sz="1351" b="1" dirty="0">
                <a:solidFill>
                  <a:schemeClr val="accent5">
                    <a:lumMod val="50000"/>
                  </a:schemeClr>
                </a:solidFill>
              </a:rPr>
              <a:t>Training</a:t>
            </a:r>
          </a:p>
          <a:p>
            <a:pPr algn="ctr"/>
            <a:r>
              <a:rPr lang="en-CA" sz="1351" b="1" dirty="0">
                <a:solidFill>
                  <a:schemeClr val="accent5">
                    <a:lumMod val="50000"/>
                  </a:schemeClr>
                </a:solidFill>
              </a:rPr>
              <a:t>Experimental Design</a:t>
            </a:r>
          </a:p>
          <a:p>
            <a:pPr algn="ctr"/>
            <a:r>
              <a:rPr lang="en-CA" sz="1351" b="1" dirty="0">
                <a:solidFill>
                  <a:schemeClr val="accent5">
                    <a:lumMod val="50000"/>
                  </a:schemeClr>
                </a:solidFill>
              </a:rPr>
              <a:t>Collaborative Data Analysis</a:t>
            </a:r>
          </a:p>
        </p:txBody>
      </p:sp>
      <p:sp>
        <p:nvSpPr>
          <p:cNvPr id="36" name="Rectangle 35"/>
          <p:cNvSpPr/>
          <p:nvPr/>
        </p:nvSpPr>
        <p:spPr>
          <a:xfrm>
            <a:off x="2844804" y="1584719"/>
            <a:ext cx="6502400" cy="388011"/>
          </a:xfrm>
          <a:prstGeom prst="rect">
            <a:avLst/>
          </a:prstGeom>
          <a:gradFill flip="none" rotWithShape="1">
            <a:gsLst>
              <a:gs pos="0">
                <a:schemeClr val="accent2">
                  <a:lumMod val="20000"/>
                  <a:lumOff val="80000"/>
                </a:schemeClr>
              </a:gs>
              <a:gs pos="100000">
                <a:schemeClr val="accent5">
                  <a:lumMod val="40000"/>
                  <a:lumOff val="6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
        <p:nvSpPr>
          <p:cNvPr id="37" name="TextBox 36"/>
          <p:cNvSpPr txBox="1"/>
          <p:nvPr/>
        </p:nvSpPr>
        <p:spPr>
          <a:xfrm>
            <a:off x="2130438" y="1963281"/>
            <a:ext cx="1678344" cy="523220"/>
          </a:xfrm>
          <a:prstGeom prst="rect">
            <a:avLst/>
          </a:prstGeom>
          <a:noFill/>
        </p:spPr>
        <p:txBody>
          <a:bodyPr wrap="none" rtlCol="0">
            <a:spAutoFit/>
          </a:bodyPr>
          <a:lstStyle/>
          <a:p>
            <a:pPr algn="ctr"/>
            <a:r>
              <a:rPr lang="en-CA" sz="2800" b="1" dirty="0">
                <a:solidFill>
                  <a:schemeClr val="accent2">
                    <a:lumMod val="75000"/>
                  </a:schemeClr>
                </a:solidFill>
              </a:rPr>
              <a:t>Client-like</a:t>
            </a:r>
          </a:p>
        </p:txBody>
      </p:sp>
      <p:sp>
        <p:nvSpPr>
          <p:cNvPr id="38" name="TextBox 37"/>
          <p:cNvSpPr txBox="1"/>
          <p:nvPr/>
        </p:nvSpPr>
        <p:spPr>
          <a:xfrm>
            <a:off x="8520520" y="1963281"/>
            <a:ext cx="1502141" cy="523220"/>
          </a:xfrm>
          <a:prstGeom prst="rect">
            <a:avLst/>
          </a:prstGeom>
          <a:noFill/>
        </p:spPr>
        <p:txBody>
          <a:bodyPr wrap="none" rtlCol="0">
            <a:spAutoFit/>
          </a:bodyPr>
          <a:lstStyle/>
          <a:p>
            <a:pPr algn="ctr"/>
            <a:r>
              <a:rPr lang="en-CA" sz="2800" b="1" dirty="0">
                <a:solidFill>
                  <a:schemeClr val="accent1">
                    <a:lumMod val="50000"/>
                  </a:schemeClr>
                </a:solidFill>
              </a:rPr>
              <a:t>User-like</a:t>
            </a:r>
          </a:p>
        </p:txBody>
      </p:sp>
      <p:sp>
        <p:nvSpPr>
          <p:cNvPr id="15" name="TextBox 14"/>
          <p:cNvSpPr txBox="1"/>
          <p:nvPr/>
        </p:nvSpPr>
        <p:spPr>
          <a:xfrm>
            <a:off x="11840066" y="6476219"/>
            <a:ext cx="351935" cy="300210"/>
          </a:xfrm>
          <a:prstGeom prst="rect">
            <a:avLst/>
          </a:prstGeom>
          <a:noFill/>
        </p:spPr>
        <p:txBody>
          <a:bodyPr wrap="square" rtlCol="0">
            <a:spAutoFit/>
          </a:bodyPr>
          <a:lstStyle/>
          <a:p>
            <a:r>
              <a:rPr lang="en-CA" sz="1351" b="1" dirty="0"/>
              <a:t>3</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968" y="3178407"/>
            <a:ext cx="1474168" cy="1746103"/>
          </a:xfrm>
          <a:prstGeom prst="rect">
            <a:avLst/>
          </a:prstGeom>
        </p:spPr>
      </p:pic>
      <p:sp>
        <p:nvSpPr>
          <p:cNvPr id="18" name="Rectangle 17"/>
          <p:cNvSpPr/>
          <p:nvPr/>
        </p:nvSpPr>
        <p:spPr>
          <a:xfrm>
            <a:off x="4543180" y="5335877"/>
            <a:ext cx="3311740" cy="508088"/>
          </a:xfrm>
          <a:prstGeom prst="rect">
            <a:avLst/>
          </a:prstGeom>
        </p:spPr>
        <p:txBody>
          <a:bodyPr wrap="none">
            <a:spAutoFit/>
          </a:bodyPr>
          <a:lstStyle/>
          <a:p>
            <a:pPr algn="ctr"/>
            <a:r>
              <a:rPr lang="en-CA" sz="1351" b="1" dirty="0">
                <a:solidFill>
                  <a:srgbClr val="C198E0"/>
                </a:solidFill>
              </a:rPr>
              <a:t>academic purchased access users</a:t>
            </a:r>
          </a:p>
          <a:p>
            <a:pPr algn="ctr"/>
            <a:r>
              <a:rPr lang="en-CA" sz="1351" b="1" dirty="0">
                <a:solidFill>
                  <a:srgbClr val="C198E0"/>
                </a:solidFill>
              </a:rPr>
              <a:t>- usually industry-supported measurements</a:t>
            </a:r>
          </a:p>
        </p:txBody>
      </p:sp>
    </p:spTree>
    <p:extLst>
      <p:ext uri="{BB962C8B-B14F-4D97-AF65-F5344CB8AC3E}">
        <p14:creationId xmlns:p14="http://schemas.microsoft.com/office/powerpoint/2010/main" val="3093006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999" y="0"/>
            <a:ext cx="4616217" cy="900000"/>
          </a:xfrm>
        </p:spPr>
        <p:txBody>
          <a:bodyPr>
            <a:normAutofit/>
          </a:bodyPr>
          <a:lstStyle/>
          <a:p>
            <a:r>
              <a:rPr lang="en-CA" b="1" dirty="0">
                <a:solidFill>
                  <a:srgbClr val="7030A0"/>
                </a:solidFill>
              </a:rPr>
              <a:t>What am I Selling?</a:t>
            </a:r>
          </a:p>
        </p:txBody>
      </p:sp>
      <p:pic>
        <p:nvPicPr>
          <p:cNvPr id="3" name="Picture 2"/>
          <p:cNvPicPr>
            <a:picLocks noChangeAspect="1"/>
          </p:cNvPicPr>
          <p:nvPr/>
        </p:nvPicPr>
        <p:blipFill>
          <a:blip r:embed="rId2"/>
          <a:stretch>
            <a:fillRect/>
          </a:stretch>
        </p:blipFill>
        <p:spPr>
          <a:xfrm>
            <a:off x="1981200" y="1340768"/>
            <a:ext cx="8229600" cy="4634564"/>
          </a:xfrm>
          <a:prstGeom prst="rect">
            <a:avLst/>
          </a:prstGeom>
        </p:spPr>
      </p:pic>
      <p:sp>
        <p:nvSpPr>
          <p:cNvPr id="4" name="TextBox 3"/>
          <p:cNvSpPr txBox="1"/>
          <p:nvPr/>
        </p:nvSpPr>
        <p:spPr>
          <a:xfrm>
            <a:off x="2857276" y="5589240"/>
            <a:ext cx="2954655" cy="400110"/>
          </a:xfrm>
          <a:prstGeom prst="rect">
            <a:avLst/>
          </a:prstGeom>
          <a:noFill/>
        </p:spPr>
        <p:txBody>
          <a:bodyPr wrap="none" rtlCol="0">
            <a:spAutoFit/>
          </a:bodyPr>
          <a:lstStyle/>
          <a:p>
            <a:r>
              <a:rPr lang="en-CA" sz="2000" dirty="0">
                <a:solidFill>
                  <a:srgbClr val="7030A0"/>
                </a:solidFill>
                <a:latin typeface="Arial" panose="020B0604020202020204" pitchFamily="34" charset="0"/>
                <a:cs typeface="Arial" panose="020B0604020202020204" pitchFamily="34" charset="0"/>
              </a:rPr>
              <a:t>Value Proposition	</a:t>
            </a:r>
          </a:p>
        </p:txBody>
      </p:sp>
      <p:sp>
        <p:nvSpPr>
          <p:cNvPr id="5" name="TextBox 4"/>
          <p:cNvSpPr txBox="1"/>
          <p:nvPr/>
        </p:nvSpPr>
        <p:spPr>
          <a:xfrm>
            <a:off x="7176121" y="5589240"/>
            <a:ext cx="2392001" cy="400110"/>
          </a:xfrm>
          <a:prstGeom prst="rect">
            <a:avLst/>
          </a:prstGeom>
          <a:noFill/>
        </p:spPr>
        <p:txBody>
          <a:bodyPr wrap="none" rtlCol="0">
            <a:spAutoFit/>
          </a:bodyPr>
          <a:lstStyle/>
          <a:p>
            <a:r>
              <a:rPr lang="en-CA" sz="2000" dirty="0">
                <a:solidFill>
                  <a:srgbClr val="7030A0"/>
                </a:solidFill>
                <a:latin typeface="Arial" panose="020B0604020202020204" pitchFamily="34" charset="0"/>
                <a:cs typeface="Arial" panose="020B0604020202020204" pitchFamily="34" charset="0"/>
              </a:rPr>
              <a:t>Customer Segment</a:t>
            </a:r>
          </a:p>
        </p:txBody>
      </p:sp>
    </p:spTree>
    <p:extLst>
      <p:ext uri="{BB962C8B-B14F-4D97-AF65-F5344CB8AC3E}">
        <p14:creationId xmlns:p14="http://schemas.microsoft.com/office/powerpoint/2010/main" val="2430134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000" y="0"/>
            <a:ext cx="4093105" cy="900000"/>
          </a:xfrm>
        </p:spPr>
        <p:txBody>
          <a:bodyPr/>
          <a:lstStyle/>
          <a:p>
            <a:r>
              <a:rPr lang="en-CA" b="1" dirty="0">
                <a:solidFill>
                  <a:srgbClr val="7030A0"/>
                </a:solidFill>
              </a:rPr>
              <a:t>Industrial Science</a:t>
            </a:r>
          </a:p>
        </p:txBody>
      </p:sp>
      <p:sp>
        <p:nvSpPr>
          <p:cNvPr id="3" name="Content Placeholder 2"/>
          <p:cNvSpPr>
            <a:spLocks noGrp="1"/>
          </p:cNvSpPr>
          <p:nvPr>
            <p:ph idx="1"/>
          </p:nvPr>
        </p:nvSpPr>
        <p:spPr>
          <a:xfrm>
            <a:off x="1572125" y="900000"/>
            <a:ext cx="9533022" cy="5257582"/>
          </a:xfrm>
        </p:spPr>
        <p:txBody>
          <a:bodyPr>
            <a:noAutofit/>
          </a:bodyPr>
          <a:lstStyle/>
          <a:p>
            <a:pPr marL="0" indent="0">
              <a:buNone/>
            </a:pPr>
            <a:r>
              <a:rPr lang="en-US" dirty="0">
                <a:solidFill>
                  <a:srgbClr val="7030A0"/>
                </a:solidFill>
              </a:rPr>
              <a:t>INDUSTRIAL SCIENCE MISSION</a:t>
            </a:r>
            <a:endParaRPr lang="en-CA" dirty="0">
              <a:solidFill>
                <a:srgbClr val="7030A0"/>
              </a:solidFill>
            </a:endParaRPr>
          </a:p>
          <a:p>
            <a:r>
              <a:rPr lang="en-US" dirty="0">
                <a:solidFill>
                  <a:srgbClr val="7030A0"/>
                </a:solidFill>
              </a:rPr>
              <a:t>To solve industrial problems using synchrotron science</a:t>
            </a:r>
          </a:p>
          <a:p>
            <a:endParaRPr lang="en-US" dirty="0">
              <a:solidFill>
                <a:srgbClr val="7030A0"/>
              </a:solidFill>
            </a:endParaRPr>
          </a:p>
          <a:p>
            <a:pPr marL="0" indent="0">
              <a:buNone/>
            </a:pPr>
            <a:r>
              <a:rPr lang="en-US" dirty="0">
                <a:solidFill>
                  <a:srgbClr val="7030A0"/>
                </a:solidFill>
              </a:rPr>
              <a:t>PROGRAM FOCUSES</a:t>
            </a:r>
          </a:p>
          <a:p>
            <a:pPr marL="0" indent="0">
              <a:buNone/>
            </a:pPr>
            <a:r>
              <a:rPr lang="en-US" dirty="0">
                <a:solidFill>
                  <a:srgbClr val="7030A0"/>
                </a:solidFill>
              </a:rPr>
              <a:t>Collaborative research with industry, academia and facility staff</a:t>
            </a:r>
          </a:p>
          <a:p>
            <a:r>
              <a:rPr lang="en-US" dirty="0">
                <a:solidFill>
                  <a:srgbClr val="7030A0"/>
                </a:solidFill>
              </a:rPr>
              <a:t>Mining/Oil/Gas</a:t>
            </a:r>
          </a:p>
          <a:p>
            <a:r>
              <a:rPr lang="en-US" dirty="0">
                <a:solidFill>
                  <a:srgbClr val="7030A0"/>
                </a:solidFill>
              </a:rPr>
              <a:t>Analytical technique development</a:t>
            </a:r>
          </a:p>
          <a:p>
            <a:r>
              <a:rPr lang="en-CA" dirty="0">
                <a:solidFill>
                  <a:srgbClr val="7030A0"/>
                </a:solidFill>
              </a:rPr>
              <a:t>Clean technology</a:t>
            </a:r>
          </a:p>
          <a:p>
            <a:r>
              <a:rPr lang="en-CA" dirty="0">
                <a:solidFill>
                  <a:srgbClr val="7030A0"/>
                </a:solidFill>
              </a:rPr>
              <a:t>Drug development/design/MX</a:t>
            </a:r>
          </a:p>
          <a:p>
            <a:r>
              <a:rPr lang="en-CA" dirty="0">
                <a:solidFill>
                  <a:srgbClr val="7030A0"/>
                </a:solidFill>
              </a:rPr>
              <a:t>…….</a:t>
            </a:r>
          </a:p>
        </p:txBody>
      </p:sp>
    </p:spTree>
    <p:extLst>
      <p:ext uri="{BB962C8B-B14F-4D97-AF65-F5344CB8AC3E}">
        <p14:creationId xmlns:p14="http://schemas.microsoft.com/office/powerpoint/2010/main" val="3113789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16821</TotalTime>
  <Words>1450</Words>
  <Application>Microsoft Office PowerPoint</Application>
  <PresentationFormat>Widescreen</PresentationFormat>
  <Paragraphs>244</Paragraphs>
  <Slides>28</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ＭＳ Ｐゴシック</vt:lpstr>
      <vt:lpstr>Arial</vt:lpstr>
      <vt:lpstr>Arial Black</vt:lpstr>
      <vt:lpstr>Calibri</vt:lpstr>
      <vt:lpstr>Calibri Light</vt:lpstr>
      <vt:lpstr>Courier New</vt:lpstr>
      <vt:lpstr>Georgia</vt:lpstr>
      <vt:lpstr>Tahoma</vt:lpstr>
      <vt:lpstr>Times New Roman</vt:lpstr>
      <vt:lpstr>Wingdings</vt:lpstr>
      <vt:lpstr>Office Theme</vt:lpstr>
      <vt:lpstr>How can synchrotrons lead to local scientific and industrial development?</vt:lpstr>
      <vt:lpstr>A Few Statistics - Globally*</vt:lpstr>
      <vt:lpstr>How to Get Industry to Play in the Sandbox</vt:lpstr>
      <vt:lpstr>Partnerships</vt:lpstr>
      <vt:lpstr>Stakeholders</vt:lpstr>
      <vt:lpstr>Industrial Science</vt:lpstr>
      <vt:lpstr>Industrial Science</vt:lpstr>
      <vt:lpstr>What am I Selling?</vt:lpstr>
      <vt:lpstr>Industrial Science</vt:lpstr>
      <vt:lpstr>Industrial Science Value Proposition</vt:lpstr>
      <vt:lpstr>Engagement Strategies</vt:lpstr>
      <vt:lpstr>Steps in being a Client</vt:lpstr>
      <vt:lpstr>Industrial Science</vt:lpstr>
      <vt:lpstr>Industrial Science</vt:lpstr>
      <vt:lpstr>Industrial Science</vt:lpstr>
      <vt:lpstr>Aspects of the Industrial Science Program</vt:lpstr>
      <vt:lpstr>It takes time!!!</vt:lpstr>
      <vt:lpstr>To Answer Grand Societal Challenges</vt:lpstr>
      <vt:lpstr>Answer S&amp;T questions in the future</vt:lpstr>
      <vt:lpstr>Clean Technologies</vt:lpstr>
      <vt:lpstr>Battery Value Chain</vt:lpstr>
      <vt:lpstr>In Situ XAS of Li-Ion Batteries</vt:lpstr>
      <vt:lpstr>In situ and In operando Studies of Batteries</vt:lpstr>
      <vt:lpstr>Imaging commercial batteries</vt:lpstr>
      <vt:lpstr>Tracking depletion of electrolyte</vt:lpstr>
      <vt:lpstr>Industry needs to innovate</vt:lpstr>
      <vt:lpstr>Making a dollar is not a bad word</vt:lpstr>
      <vt:lpstr>PowerPoint Presentation</vt:lpstr>
    </vt:vector>
  </TitlesOfParts>
  <Company>Canadian Light Source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Jigang Zhou</dc:creator>
  <cp:lastModifiedBy>Jeffrey Cutler</cp:lastModifiedBy>
  <cp:revision>212</cp:revision>
  <dcterms:created xsi:type="dcterms:W3CDTF">2016-09-02T21:57:57Z</dcterms:created>
  <dcterms:modified xsi:type="dcterms:W3CDTF">2024-11-19T21:14:43Z</dcterms:modified>
</cp:coreProperties>
</file>