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57" r:id="rId2"/>
    <p:sldId id="258" r:id="rId3"/>
    <p:sldId id="259" r:id="rId4"/>
    <p:sldId id="261" r:id="rId5"/>
    <p:sldId id="260" r:id="rId6"/>
    <p:sldId id="262" r:id="rId7"/>
    <p:sldId id="264" r:id="rId8"/>
    <p:sldId id="263" r:id="rId9"/>
    <p:sldId id="266" r:id="rId10"/>
    <p:sldId id="267" r:id="rId11"/>
    <p:sldId id="270" r:id="rId12"/>
    <p:sldId id="268" r:id="rId13"/>
    <p:sldId id="269" r:id="rId14"/>
    <p:sldId id="271" r:id="rId15"/>
    <p:sldId id="272" r:id="rId16"/>
    <p:sldId id="273" r:id="rId17"/>
    <p:sldId id="274" r:id="rId18"/>
    <p:sldId id="275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7547CE-F4C2-4172-AD0C-AC53B48859F4}" v="4" dt="2024-11-18T17:40:18.4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wanele Hlongwane" userId="5940463ddc5f75e5" providerId="LiveId" clId="{1A7547CE-F4C2-4172-AD0C-AC53B48859F4}"/>
    <pc:docChg chg="undo custSel addSld modSld">
      <pc:chgData name="Kwanele Hlongwane" userId="5940463ddc5f75e5" providerId="LiveId" clId="{1A7547CE-F4C2-4172-AD0C-AC53B48859F4}" dt="2024-11-18T17:40:26.939" v="52" actId="1076"/>
      <pc:docMkLst>
        <pc:docMk/>
      </pc:docMkLst>
      <pc:sldChg chg="addSp delSp modSp mod">
        <pc:chgData name="Kwanele Hlongwane" userId="5940463ddc5f75e5" providerId="LiveId" clId="{1A7547CE-F4C2-4172-AD0C-AC53B48859F4}" dt="2024-11-18T17:40:26.939" v="52" actId="1076"/>
        <pc:sldMkLst>
          <pc:docMk/>
          <pc:sldMk cId="2933388880" sldId="260"/>
        </pc:sldMkLst>
        <pc:picChg chg="add mod">
          <ac:chgData name="Kwanele Hlongwane" userId="5940463ddc5f75e5" providerId="LiveId" clId="{1A7547CE-F4C2-4172-AD0C-AC53B48859F4}" dt="2024-11-18T17:40:26.939" v="52" actId="1076"/>
          <ac:picMkLst>
            <pc:docMk/>
            <pc:sldMk cId="2933388880" sldId="260"/>
            <ac:picMk id="5" creationId="{6EFB5461-1F27-1693-410A-C73517D113EA}"/>
          </ac:picMkLst>
        </pc:picChg>
        <pc:picChg chg="del">
          <ac:chgData name="Kwanele Hlongwane" userId="5940463ddc5f75e5" providerId="LiveId" clId="{1A7547CE-F4C2-4172-AD0C-AC53B48859F4}" dt="2024-11-18T17:40:14.332" v="49" actId="478"/>
          <ac:picMkLst>
            <pc:docMk/>
            <pc:sldMk cId="2933388880" sldId="260"/>
            <ac:picMk id="6" creationId="{E1A6087D-FCC1-F329-F362-2911628C01B7}"/>
          </ac:picMkLst>
        </pc:picChg>
      </pc:sldChg>
      <pc:sldChg chg="modSp mod">
        <pc:chgData name="Kwanele Hlongwane" userId="5940463ddc5f75e5" providerId="LiveId" clId="{1A7547CE-F4C2-4172-AD0C-AC53B48859F4}" dt="2024-11-18T13:15:08.567" v="8" actId="20577"/>
        <pc:sldMkLst>
          <pc:docMk/>
          <pc:sldMk cId="403741843" sldId="261"/>
        </pc:sldMkLst>
        <pc:spChg chg="mod">
          <ac:chgData name="Kwanele Hlongwane" userId="5940463ddc5f75e5" providerId="LiveId" clId="{1A7547CE-F4C2-4172-AD0C-AC53B48859F4}" dt="2024-11-18T13:15:08.567" v="8" actId="20577"/>
          <ac:spMkLst>
            <pc:docMk/>
            <pc:sldMk cId="403741843" sldId="261"/>
            <ac:spMk id="3" creationId="{73487727-0EC2-C7B3-572D-C2FF666A2E20}"/>
          </ac:spMkLst>
        </pc:spChg>
      </pc:sldChg>
      <pc:sldChg chg="addSp delSp modSp mod modClrScheme chgLayout">
        <pc:chgData name="Kwanele Hlongwane" userId="5940463ddc5f75e5" providerId="LiveId" clId="{1A7547CE-F4C2-4172-AD0C-AC53B48859F4}" dt="2024-11-18T17:10:53.937" v="28"/>
        <pc:sldMkLst>
          <pc:docMk/>
          <pc:sldMk cId="1301639996" sldId="273"/>
        </pc:sldMkLst>
        <pc:spChg chg="mod ord">
          <ac:chgData name="Kwanele Hlongwane" userId="5940463ddc5f75e5" providerId="LiveId" clId="{1A7547CE-F4C2-4172-AD0C-AC53B48859F4}" dt="2024-11-18T17:08:15.618" v="9" actId="700"/>
          <ac:spMkLst>
            <pc:docMk/>
            <pc:sldMk cId="1301639996" sldId="273"/>
            <ac:spMk id="2" creationId="{0EAF876C-2CCF-0E4B-4B90-09627C0B8B4E}"/>
          </ac:spMkLst>
        </pc:spChg>
        <pc:spChg chg="add mod ord">
          <ac:chgData name="Kwanele Hlongwane" userId="5940463ddc5f75e5" providerId="LiveId" clId="{1A7547CE-F4C2-4172-AD0C-AC53B48859F4}" dt="2024-11-18T17:08:54.423" v="27" actId="20577"/>
          <ac:spMkLst>
            <pc:docMk/>
            <pc:sldMk cId="1301639996" sldId="273"/>
            <ac:spMk id="3" creationId="{F5CDA31B-B6D6-E410-F5DE-86F0957A24FB}"/>
          </ac:spMkLst>
        </pc:spChg>
        <pc:spChg chg="add del mod ord">
          <ac:chgData name="Kwanele Hlongwane" userId="5940463ddc5f75e5" providerId="LiveId" clId="{1A7547CE-F4C2-4172-AD0C-AC53B48859F4}" dt="2024-11-18T17:10:53.937" v="28"/>
          <ac:spMkLst>
            <pc:docMk/>
            <pc:sldMk cId="1301639996" sldId="273"/>
            <ac:spMk id="4" creationId="{0433532A-0842-5906-1619-9698AF145D7C}"/>
          </ac:spMkLst>
        </pc:spChg>
        <pc:picChg chg="add mod">
          <ac:chgData name="Kwanele Hlongwane" userId="5940463ddc5f75e5" providerId="LiveId" clId="{1A7547CE-F4C2-4172-AD0C-AC53B48859F4}" dt="2024-11-18T17:10:53.937" v="28"/>
          <ac:picMkLst>
            <pc:docMk/>
            <pc:sldMk cId="1301639996" sldId="273"/>
            <ac:picMk id="5" creationId="{C6CDF585-4249-5082-A5E7-0455D40F036E}"/>
          </ac:picMkLst>
        </pc:picChg>
      </pc:sldChg>
      <pc:sldChg chg="addSp delSp modSp new mod">
        <pc:chgData name="Kwanele Hlongwane" userId="5940463ddc5f75e5" providerId="LiveId" clId="{1A7547CE-F4C2-4172-AD0C-AC53B48859F4}" dt="2024-11-18T17:32:58.472" v="46" actId="14100"/>
        <pc:sldMkLst>
          <pc:docMk/>
          <pc:sldMk cId="3910901394" sldId="274"/>
        </pc:sldMkLst>
        <pc:spChg chg="mod">
          <ac:chgData name="Kwanele Hlongwane" userId="5940463ddc5f75e5" providerId="LiveId" clId="{1A7547CE-F4C2-4172-AD0C-AC53B48859F4}" dt="2024-11-18T17:11:25.464" v="42" actId="20577"/>
          <ac:spMkLst>
            <pc:docMk/>
            <pc:sldMk cId="3910901394" sldId="274"/>
            <ac:spMk id="2" creationId="{2BEBEB13-79EE-BFEE-6BDC-9106B879DE21}"/>
          </ac:spMkLst>
        </pc:spChg>
        <pc:spChg chg="del">
          <ac:chgData name="Kwanele Hlongwane" userId="5940463ddc5f75e5" providerId="LiveId" clId="{1A7547CE-F4C2-4172-AD0C-AC53B48859F4}" dt="2024-11-18T17:32:31.112" v="43"/>
          <ac:spMkLst>
            <pc:docMk/>
            <pc:sldMk cId="3910901394" sldId="274"/>
            <ac:spMk id="3" creationId="{59485D8F-C261-5A4B-220E-DF831712C2C4}"/>
          </ac:spMkLst>
        </pc:spChg>
        <pc:picChg chg="add mod">
          <ac:chgData name="Kwanele Hlongwane" userId="5940463ddc5f75e5" providerId="LiveId" clId="{1A7547CE-F4C2-4172-AD0C-AC53B48859F4}" dt="2024-11-18T17:32:58.472" v="46" actId="14100"/>
          <ac:picMkLst>
            <pc:docMk/>
            <pc:sldMk cId="3910901394" sldId="274"/>
            <ac:picMk id="5" creationId="{67A9AE6C-D752-009D-2223-451CFD068229}"/>
          </ac:picMkLst>
        </pc:picChg>
      </pc:sldChg>
      <pc:sldChg chg="addSp delSp modSp new">
        <pc:chgData name="Kwanele Hlongwane" userId="5940463ddc5f75e5" providerId="LiveId" clId="{1A7547CE-F4C2-4172-AD0C-AC53B48859F4}" dt="2024-11-18T17:33:23.630" v="48"/>
        <pc:sldMkLst>
          <pc:docMk/>
          <pc:sldMk cId="840491392" sldId="275"/>
        </pc:sldMkLst>
        <pc:spChg chg="del">
          <ac:chgData name="Kwanele Hlongwane" userId="5940463ddc5f75e5" providerId="LiveId" clId="{1A7547CE-F4C2-4172-AD0C-AC53B48859F4}" dt="2024-11-18T17:33:23.630" v="48"/>
          <ac:spMkLst>
            <pc:docMk/>
            <pc:sldMk cId="840491392" sldId="275"/>
            <ac:spMk id="3" creationId="{D5AF3039-3167-EAA6-312D-F4CA5F7F2719}"/>
          </ac:spMkLst>
        </pc:spChg>
        <pc:picChg chg="add mod">
          <ac:chgData name="Kwanele Hlongwane" userId="5940463ddc5f75e5" providerId="LiveId" clId="{1A7547CE-F4C2-4172-AD0C-AC53B48859F4}" dt="2024-11-18T17:33:23.630" v="48"/>
          <ac:picMkLst>
            <pc:docMk/>
            <pc:sldMk cId="840491392" sldId="275"/>
            <ac:picMk id="5" creationId="{82FAC210-1346-0234-8995-E551242AD906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4ADC06-4AC9-4C66-8549-FF38652B1F81}" type="datetimeFigureOut">
              <a:rPr lang="en-ZA" smtClean="0"/>
              <a:t>2024/11/18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3B9FC3-2924-445D-B519-2DEFF9F086A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21511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7F67C-A08F-4B34-B742-60F11962EA86}" type="datetime1">
              <a:rPr lang="en-ZA" smtClean="0"/>
              <a:t>2024/11/18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1093B-9502-40AF-B3B6-4C40A5354479}" type="slidenum">
              <a:rPr lang="en-ZA" smtClean="0"/>
              <a:t>‹#›</a:t>
            </a:fld>
            <a:endParaRPr lang="en-Z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1873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99184-80D5-4502-8498-F8F1EC223A49}" type="datetime1">
              <a:rPr lang="en-ZA" smtClean="0"/>
              <a:t>2024/11/18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1093B-9502-40AF-B3B6-4C40A535447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71232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F6731-607A-4ABC-AC42-18A0BAFD3498}" type="datetime1">
              <a:rPr lang="en-ZA" smtClean="0"/>
              <a:t>2024/11/18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1093B-9502-40AF-B3B6-4C40A535447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74848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F660D-B299-4FCF-A28B-9C7D08BC179A}" type="datetime1">
              <a:rPr lang="en-ZA" smtClean="0"/>
              <a:t>2024/11/18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1093B-9502-40AF-B3B6-4C40A535447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21088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ACDE1-847D-4D1A-94CB-6220E259C609}" type="datetime1">
              <a:rPr lang="en-ZA" smtClean="0"/>
              <a:t>2024/11/18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1093B-9502-40AF-B3B6-4C40A5354479}" type="slidenum">
              <a:rPr lang="en-ZA" smtClean="0"/>
              <a:t>‹#›</a:t>
            </a:fld>
            <a:endParaRPr lang="en-Z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3314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F537C-F788-4FDF-AB5E-30E0AD01792F}" type="datetime1">
              <a:rPr lang="en-ZA" smtClean="0"/>
              <a:t>2024/11/18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1093B-9502-40AF-B3B6-4C40A535447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1680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13D46-9297-4061-BF27-47546039237F}" type="datetime1">
              <a:rPr lang="en-ZA" smtClean="0"/>
              <a:t>2024/11/18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1093B-9502-40AF-B3B6-4C40A535447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06388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EB872-C35A-4687-AA2D-CC8144883417}" type="datetime1">
              <a:rPr lang="en-ZA" smtClean="0"/>
              <a:t>2024/11/18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1093B-9502-40AF-B3B6-4C40A535447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722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F931F-E879-40E6-8495-90BB51F1D79A}" type="datetime1">
              <a:rPr lang="en-ZA" smtClean="0"/>
              <a:t>2024/11/18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1093B-9502-40AF-B3B6-4C40A535447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15996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1972976-0482-413A-A964-BD5D8F72CC89}" type="datetime1">
              <a:rPr lang="en-ZA" smtClean="0"/>
              <a:t>2024/11/18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5B1093B-9502-40AF-B3B6-4C40A535447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28526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2DC3-CBDE-4E8C-9E9D-4179D380B0D8}" type="datetime1">
              <a:rPr lang="en-ZA" smtClean="0"/>
              <a:t>2024/11/18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1093B-9502-40AF-B3B6-4C40A535447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81957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69B5C1-6C12-41C0-AE10-B81C4795DF58}" type="datetime1">
              <a:rPr lang="en-ZA" smtClean="0"/>
              <a:t>2024/11/18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5B1093B-9502-40AF-B3B6-4C40A5354479}" type="slidenum">
              <a:rPr lang="en-ZA" smtClean="0"/>
              <a:t>‹#›</a:t>
            </a:fld>
            <a:endParaRPr lang="en-Z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0494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61FCB8-24B6-2FBC-01BE-237397B8F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1093B-9502-40AF-B3B6-4C40A5354479}" type="slidenum">
              <a:rPr lang="en-ZA" smtClean="0"/>
              <a:t>1</a:t>
            </a:fld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29B50-5CA9-DEB4-344A-A7213772579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929951" y="2841123"/>
            <a:ext cx="10058400" cy="480574"/>
          </a:xfrm>
        </p:spPr>
        <p:txBody>
          <a:bodyPr>
            <a:normAutofit lnSpcReduction="10000"/>
          </a:bodyPr>
          <a:lstStyle/>
          <a:p>
            <a:pPr marL="201168" lvl="1" indent="0">
              <a:buNone/>
            </a:pPr>
            <a:r>
              <a:rPr lang="en-US" sz="3000" b="1" dirty="0">
                <a:latin typeface="+mj-lt"/>
              </a:rPr>
              <a:t>	The Synthesis of Pyrroles Using Enaminone Precursors</a:t>
            </a:r>
            <a:endParaRPr lang="en-ZA" sz="3000" b="1" dirty="0">
              <a:latin typeface="+mj-lt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C795B27-9CEC-1380-099F-5B2D16C442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2355" y="325805"/>
            <a:ext cx="2027289" cy="2027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5753492-74BF-52F2-E00A-1A9BEE41D832}"/>
              </a:ext>
            </a:extLst>
          </p:cNvPr>
          <p:cNvCxnSpPr/>
          <p:nvPr/>
        </p:nvCxnSpPr>
        <p:spPr>
          <a:xfrm>
            <a:off x="698241" y="2687217"/>
            <a:ext cx="1079551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DC44B1B9-16CD-1B46-1FC0-C9FE8FFC021D}"/>
              </a:ext>
            </a:extLst>
          </p:cNvPr>
          <p:cNvSpPr txBox="1"/>
          <p:nvPr/>
        </p:nvSpPr>
        <p:spPr>
          <a:xfrm>
            <a:off x="2931367" y="4609321"/>
            <a:ext cx="6055567" cy="113877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ZA" sz="2400" dirty="0">
                <a:latin typeface="+mj-lt"/>
              </a:rPr>
              <a:t>SPEAKER: Kwanele Hlongwane</a:t>
            </a:r>
          </a:p>
          <a:p>
            <a:pPr algn="ctr"/>
            <a:endParaRPr lang="en-ZA" sz="2400" dirty="0">
              <a:latin typeface="+mj-lt"/>
            </a:endParaRPr>
          </a:p>
          <a:p>
            <a:pPr algn="ctr"/>
            <a:r>
              <a:rPr lang="en-ZA" sz="2000" dirty="0">
                <a:latin typeface="+mj-lt"/>
              </a:rPr>
              <a:t>SUPERVISORS: DR M. SELEPE &amp; DR </a:t>
            </a:r>
            <a:r>
              <a:rPr lang="en-ZA" sz="2000">
                <a:latin typeface="+mj-lt"/>
              </a:rPr>
              <a:t>S. MTHEMBU</a:t>
            </a:r>
            <a:endParaRPr lang="en-ZA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4975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0D72B-6923-1B09-CE68-01E285A22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Current and Future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F01CE-9F10-6771-0D06-003C0B2965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ZA" dirty="0"/>
              <a:t> Synthesis of pyrroles.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ZA" dirty="0"/>
              <a:t> Biological studies of both enaminones and pyrroles.</a:t>
            </a:r>
          </a:p>
          <a:p>
            <a:pPr marL="0" indent="0">
              <a:lnSpc>
                <a:spcPct val="150000"/>
              </a:lnSpc>
              <a:buNone/>
            </a:pPr>
            <a:endParaRPr lang="en-Z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6E1DAB-0647-EA33-1F3F-4C57A32AC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1093B-9502-40AF-B3B6-4C40A5354479}" type="slidenum">
              <a:rPr lang="en-ZA" smtClean="0"/>
              <a:t>10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49272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7011C-CC6D-83C2-7EC9-AC15ABA32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378843-526D-8A34-EBF8-38DB8B77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ZA" dirty="0"/>
              <a:t> S. C. </a:t>
            </a:r>
            <a:r>
              <a:rPr lang="en-ZA" dirty="0" err="1"/>
              <a:t>Philkhana</a:t>
            </a:r>
            <a:r>
              <a:rPr lang="en-ZA" dirty="0"/>
              <a:t>, F. O. </a:t>
            </a:r>
            <a:r>
              <a:rPr lang="en-ZA" dirty="0" err="1"/>
              <a:t>Badmus</a:t>
            </a:r>
            <a:r>
              <a:rPr lang="en-ZA" dirty="0"/>
              <a:t>, I. C. Dos Reis and R. Kartika, Synthesis, </a:t>
            </a:r>
            <a:r>
              <a:rPr lang="en-ZA" b="1" dirty="0"/>
              <a:t>2021</a:t>
            </a:r>
            <a:r>
              <a:rPr lang="en-ZA" dirty="0"/>
              <a:t>, 53, 1531-1555.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ZA" dirty="0"/>
              <a:t>I. Siddiqui, D. Kumar and S. Shamim, Journal of Heterocyclic Chemistry, </a:t>
            </a:r>
            <a:r>
              <a:rPr lang="en-ZA" b="1" dirty="0"/>
              <a:t>2013</a:t>
            </a:r>
            <a:r>
              <a:rPr lang="en-ZA" dirty="0"/>
              <a:t>, 50, E111-E115.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ZA" dirty="0"/>
              <a:t>D. K. Singh and R. Kumar, </a:t>
            </a:r>
            <a:r>
              <a:rPr lang="en-ZA" dirty="0" err="1"/>
              <a:t>Beilstein</a:t>
            </a:r>
            <a:r>
              <a:rPr lang="en-ZA" dirty="0"/>
              <a:t> Journal of Organic Chemistry, </a:t>
            </a:r>
            <a:r>
              <a:rPr lang="en-ZA" b="1" dirty="0"/>
              <a:t>2023</a:t>
            </a:r>
            <a:r>
              <a:rPr lang="en-ZA" dirty="0"/>
              <a:t>, 19, 928-955.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ZA" dirty="0"/>
              <a:t> I. J. </a:t>
            </a:r>
            <a:r>
              <a:rPr lang="en-ZA" dirty="0" err="1"/>
              <a:t>Amaye</a:t>
            </a:r>
            <a:r>
              <a:rPr lang="en-ZA" dirty="0"/>
              <a:t>, R. D. Haywood, E. M. </a:t>
            </a:r>
            <a:r>
              <a:rPr lang="en-ZA" dirty="0" err="1"/>
              <a:t>Mandzo</a:t>
            </a:r>
            <a:r>
              <a:rPr lang="en-ZA" dirty="0"/>
              <a:t>, J. J. </a:t>
            </a:r>
            <a:r>
              <a:rPr lang="en-ZA" dirty="0" err="1"/>
              <a:t>Wirick</a:t>
            </a:r>
            <a:r>
              <a:rPr lang="en-ZA" dirty="0"/>
              <a:t> and P. L. Jackson-</a:t>
            </a:r>
            <a:r>
              <a:rPr lang="en-ZA" dirty="0" err="1"/>
              <a:t>Ayotunde</a:t>
            </a:r>
            <a:r>
              <a:rPr lang="en-ZA" dirty="0"/>
              <a:t>, Tetrahedron, </a:t>
            </a:r>
            <a:r>
              <a:rPr lang="en-ZA" b="1" dirty="0"/>
              <a:t>2021</a:t>
            </a:r>
            <a:r>
              <a:rPr lang="en-ZA" dirty="0"/>
              <a:t>, 83, 131984.</a:t>
            </a:r>
          </a:p>
          <a:p>
            <a:pPr marL="0" indent="0">
              <a:buNone/>
            </a:pPr>
            <a:endParaRPr lang="en-Z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EBC24A-B453-F0A2-ABC6-57CBA2C5A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1093B-9502-40AF-B3B6-4C40A5354479}" type="slidenum">
              <a:rPr lang="en-ZA" smtClean="0"/>
              <a:t>11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669763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047F1-2EEE-D01D-F5AD-69E6B7827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Acknowledgements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2DB78-30C2-CA0D-58F8-442E8F1C3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ZA" dirty="0"/>
              <a:t> Special thanks to my supervisors, Dr </a:t>
            </a:r>
            <a:r>
              <a:rPr lang="en-ZA" dirty="0" err="1"/>
              <a:t>Selepe</a:t>
            </a:r>
            <a:r>
              <a:rPr lang="en-ZA" dirty="0"/>
              <a:t> and Mthembu,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ZA" dirty="0"/>
              <a:t> Research group,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ZA" dirty="0"/>
              <a:t>University of Pretoria, </a:t>
            </a:r>
            <a:r>
              <a:rPr lang="en-US" dirty="0"/>
              <a:t>Chemistry department and the technicians,</a:t>
            </a:r>
            <a:endParaRPr lang="en-ZA" dirty="0"/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ZA" dirty="0"/>
              <a:t> </a:t>
            </a:r>
            <a:r>
              <a:rPr lang="en-US" dirty="0"/>
              <a:t>NRF Free Standing Funding, 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NRF </a:t>
            </a:r>
            <a:r>
              <a:rPr lang="en-US" dirty="0" err="1"/>
              <a:t>Thuthuka</a:t>
            </a:r>
            <a:r>
              <a:rPr lang="en-US" dirty="0"/>
              <a:t> Funding (Grant No: 0415594923 ),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USDP.</a:t>
            </a:r>
          </a:p>
          <a:p>
            <a:pPr marL="0" indent="0">
              <a:buNone/>
            </a:pPr>
            <a:endParaRPr lang="en-Z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C48FBF-A36E-EE9C-1AD6-6E52D169F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1093B-9502-40AF-B3B6-4C40A5354479}" type="slidenum">
              <a:rPr lang="en-ZA" smtClean="0"/>
              <a:t>12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233102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E86B7F-F142-193F-66C2-0843CE17F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1093B-9502-40AF-B3B6-4C40A5354479}" type="slidenum">
              <a:rPr lang="en-ZA" smtClean="0"/>
              <a:t>13</a:t>
            </a:fld>
            <a:endParaRPr lang="en-ZA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E894EB0-E167-429D-CDA7-1D8D03112272}"/>
              </a:ext>
            </a:extLst>
          </p:cNvPr>
          <p:cNvCxnSpPr/>
          <p:nvPr/>
        </p:nvCxnSpPr>
        <p:spPr>
          <a:xfrm>
            <a:off x="1082351" y="3429000"/>
            <a:ext cx="1003040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2E7D13BF-640A-2A30-D75C-AC195451D299}"/>
              </a:ext>
            </a:extLst>
          </p:cNvPr>
          <p:cNvSpPr txBox="1"/>
          <p:nvPr/>
        </p:nvSpPr>
        <p:spPr>
          <a:xfrm>
            <a:off x="4702628" y="2481942"/>
            <a:ext cx="3144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THANK YOU.</a:t>
            </a:r>
          </a:p>
        </p:txBody>
      </p:sp>
    </p:spTree>
    <p:extLst>
      <p:ext uri="{BB962C8B-B14F-4D97-AF65-F5344CB8AC3E}">
        <p14:creationId xmlns:p14="http://schemas.microsoft.com/office/powerpoint/2010/main" val="2549938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044340D-273B-1B0D-04BC-A22EC17F0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1093B-9502-40AF-B3B6-4C40A5354479}" type="slidenum">
              <a:rPr lang="en-ZA" smtClean="0"/>
              <a:t>14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184368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1EB94E7-9F52-3206-31BD-0EC7FF5FF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1093B-9502-40AF-B3B6-4C40A5354479}" type="slidenum">
              <a:rPr lang="en-ZA" smtClean="0"/>
              <a:t>15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672241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5CDA31B-B6D6-E410-F5DE-86F0957A2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Scheme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6CDF585-4249-5082-A5E7-0455D40F03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34323" y="2314575"/>
            <a:ext cx="6583680" cy="3086100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AF876C-2CCF-0E4B-4B90-09627C0B8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1093B-9502-40AF-B3B6-4C40A5354479}" type="slidenum">
              <a:rPr lang="en-ZA" smtClean="0"/>
              <a:t>16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016399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BEB13-79EE-BFEE-6BDC-9106B879D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Mechanism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7A9AE6C-D752-009D-2223-451CFD0682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50868" y="1846263"/>
            <a:ext cx="3413261" cy="4358109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D14168-C0B2-940D-FAEB-79A55C73C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1093B-9502-40AF-B3B6-4C40A5354479}" type="slidenum">
              <a:rPr lang="en-ZA" smtClean="0"/>
              <a:t>17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109013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9D7C6-E9E7-32A1-DC96-B8EA15A92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2FAC210-1346-0234-8995-E551242AD9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49784" y="1846263"/>
            <a:ext cx="3152758" cy="4022725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3423D2-89C6-90DE-4A23-BECF9E23E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1093B-9502-40AF-B3B6-4C40A5354479}" type="slidenum">
              <a:rPr lang="en-ZA" smtClean="0"/>
              <a:t>18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40491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378BB60-B9A5-A749-61F5-0E5ED0F28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4000" dirty="0"/>
              <a:t>Pyrroles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58C6FF-BD27-C8CE-2E3E-EF9EDBFA55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87115"/>
          </a:xfrm>
        </p:spPr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ZA" dirty="0"/>
              <a:t> </a:t>
            </a:r>
            <a:r>
              <a:rPr lang="en-US" dirty="0"/>
              <a:t>Pyrrole is a 5-membered aromatic nitrogen-containing heterocycle.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 They are present in many natural products (heme and chlorophyll), biologically active compounds, and several drugs. 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 Pyrrole derivates have various applications in pharmaceutical and physiologically active drugs like antibiotics, anti-inflammatory drugs, and anticancer agents. 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B38A683-CF72-1B40-F2DF-32AB7A050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1093B-9502-40AF-B3B6-4C40A5354479}" type="slidenum">
              <a:rPr lang="en-ZA" smtClean="0"/>
              <a:t>2</a:t>
            </a:fld>
            <a:endParaRPr lang="en-Z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03F1D4-3E25-1A67-1662-71797FE6F2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6520" y="4701146"/>
            <a:ext cx="694508" cy="98048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9F8F276-B8DC-2974-DA74-BEACDC1AFC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8080" y="4071247"/>
            <a:ext cx="2057400" cy="224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630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CA690-4C1F-C98E-C8FD-3515577E4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Enaminones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BC8B0-612D-101F-4552-7FCC43F8F5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ZA" dirty="0"/>
              <a:t> </a:t>
            </a:r>
            <a:r>
              <a:rPr lang="en-US" dirty="0"/>
              <a:t>Enaminones are an essential class of synthetic intermediates that are highly versatile in reactivity because of the O=C–C=C–N structural part embedded in them.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 Through their electrophilic and nucleophilic substitution reactions, enaminones are effective as building blocks in the organic synthesis of acyclic, aromatic, and heterocyclic compounds. </a:t>
            </a:r>
            <a:endParaRPr lang="en-Z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0604CC-6C02-E47D-1C1C-4CDF330AB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1093B-9502-40AF-B3B6-4C40A5354479}" type="slidenum">
              <a:rPr lang="en-ZA" smtClean="0"/>
              <a:t>3</a:t>
            </a:fld>
            <a:endParaRPr lang="en-Z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781EE2D-C0F0-B419-AA98-C8C55E72E1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6928" y="4290605"/>
            <a:ext cx="4229100" cy="1150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465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3A8DD-ECEC-1D3E-1CDB-340529974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Aim and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487727-0EC2-C7B3-572D-C2FF666A2E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/>
              <a:t>The aim of this research is to develop a synthetic approach for the preparation of pyrroles from the enaminone derivatives. The specific objectives of achieving this aim are:- </a:t>
            </a:r>
          </a:p>
          <a:p>
            <a:pPr marL="514350" indent="-514350">
              <a:lnSpc>
                <a:spcPct val="150000"/>
              </a:lnSpc>
              <a:buFont typeface="+mj-lt"/>
              <a:buAutoNum type="romanLcPeriod"/>
            </a:pPr>
            <a:r>
              <a:rPr lang="en-US" dirty="0"/>
              <a:t>Synthesis of enaminone precursors,</a:t>
            </a:r>
          </a:p>
          <a:p>
            <a:pPr marL="514350" indent="-514350">
              <a:lnSpc>
                <a:spcPct val="150000"/>
              </a:lnSpc>
              <a:buFont typeface="+mj-lt"/>
              <a:buAutoNum type="romanLcPeriod"/>
            </a:pPr>
            <a:r>
              <a:rPr lang="en-US" dirty="0"/>
              <a:t>Characterization of the synthesized enaminone derivatives using Nuclear Magnetic Resonance (NMR), High-Resolution Mass Spectroscopy (HRMS), and Infrared Spectroscopy (IR). etc.,</a:t>
            </a:r>
          </a:p>
          <a:p>
            <a:pPr marL="514350" indent="-514350">
              <a:lnSpc>
                <a:spcPct val="150000"/>
              </a:lnSpc>
              <a:buFont typeface="+mj-lt"/>
              <a:buAutoNum type="romanLcPeriod"/>
            </a:pPr>
            <a:r>
              <a:rPr lang="en-US" dirty="0"/>
              <a:t>To develop a procedure for the preparation of pyrrole scaffolds,</a:t>
            </a:r>
          </a:p>
          <a:p>
            <a:pPr marL="514350" indent="-514350">
              <a:lnSpc>
                <a:spcPct val="150000"/>
              </a:lnSpc>
              <a:buFont typeface="+mj-lt"/>
              <a:buAutoNum type="romanLcPeriod"/>
            </a:pPr>
            <a:r>
              <a:rPr lang="en-US" dirty="0"/>
              <a:t>To optimize the pyrrole derivatives,</a:t>
            </a:r>
          </a:p>
          <a:p>
            <a:pPr marL="514350" indent="-514350">
              <a:lnSpc>
                <a:spcPct val="150000"/>
              </a:lnSpc>
              <a:buFont typeface="+mj-lt"/>
              <a:buAutoNum type="romanLcPeriod"/>
            </a:pPr>
            <a:r>
              <a:rPr lang="en-US" dirty="0"/>
              <a:t>To do the bioassay for the enaminones and pyrroles.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418C73-E949-18DE-D74D-95C862A86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1093B-9502-40AF-B3B6-4C40A5354479}" type="slidenum">
              <a:rPr lang="en-ZA" smtClean="0"/>
              <a:t>4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3741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9AA06-D198-81F4-7D62-1F70EC8E0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F4BD72-22DB-7E7C-03D0-0980CAA9C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ZA" dirty="0"/>
          </a:p>
          <a:p>
            <a:pPr>
              <a:buFont typeface="Arial" panose="020B0604020202020204" pitchFamily="34" charset="0"/>
              <a:buChar char="•"/>
            </a:pPr>
            <a:endParaRPr lang="en-ZA" dirty="0"/>
          </a:p>
          <a:p>
            <a:pPr>
              <a:buFont typeface="Arial" panose="020B0604020202020204" pitchFamily="34" charset="0"/>
              <a:buChar char="•"/>
            </a:pPr>
            <a:endParaRPr lang="en-ZA" dirty="0"/>
          </a:p>
          <a:p>
            <a:pPr>
              <a:buFont typeface="Arial" panose="020B0604020202020204" pitchFamily="34" charset="0"/>
              <a:buChar char="•"/>
            </a:pPr>
            <a:endParaRPr lang="en-ZA" dirty="0"/>
          </a:p>
          <a:p>
            <a:pPr marL="0" indent="0">
              <a:buNone/>
            </a:pPr>
            <a:endParaRPr lang="en-Z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6B9CBE-C2AF-AC94-29CB-70B8D6700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1093B-9502-40AF-B3B6-4C40A5354479}" type="slidenum">
              <a:rPr lang="en-ZA" smtClean="0"/>
              <a:t>5</a:t>
            </a:fld>
            <a:endParaRPr lang="en-ZA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2DE5FF-411C-9C11-7B05-8F5A3DCB2197}"/>
              </a:ext>
            </a:extLst>
          </p:cNvPr>
          <p:cNvSpPr txBox="1"/>
          <p:nvPr/>
        </p:nvSpPr>
        <p:spPr>
          <a:xfrm>
            <a:off x="1230392" y="4217997"/>
            <a:ext cx="521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/>
              <a:t>Scheme 1: Synthetic route of enaminones to pyrroles.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EFB5461-1F27-1693-410A-C73517D113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5850" y="2418149"/>
            <a:ext cx="9839830" cy="1745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388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DC8F4-002B-4642-A0E4-6B0044134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Results and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DD6BC-95B4-752E-69A0-10A41A687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u="sng" dirty="0">
                <a:latin typeface="+mj-lt"/>
              </a:rPr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8C96A4-C6E9-43AB-B1D7-D84269ED5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1093B-9502-40AF-B3B6-4C40A5354479}" type="slidenum">
              <a:rPr lang="en-ZA" smtClean="0"/>
              <a:t>6</a:t>
            </a:fld>
            <a:endParaRPr lang="en-ZA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9763EBFE-DA1C-3440-E886-FA04ADB4D8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263266"/>
              </p:ext>
            </p:extLst>
          </p:nvPr>
        </p:nvGraphicFramePr>
        <p:xfrm>
          <a:off x="3026229" y="2352574"/>
          <a:ext cx="6192416" cy="3395091"/>
        </p:xfrm>
        <a:graphic>
          <a:graphicData uri="http://schemas.openxmlformats.org/drawingml/2006/table">
            <a:tbl>
              <a:tblPr firstRow="1" firstCol="1" bandRow="1"/>
              <a:tblGrid>
                <a:gridCol w="1548104">
                  <a:extLst>
                    <a:ext uri="{9D8B030D-6E8A-4147-A177-3AD203B41FA5}">
                      <a16:colId xmlns:a16="http://schemas.microsoft.com/office/drawing/2014/main" val="970125800"/>
                    </a:ext>
                  </a:extLst>
                </a:gridCol>
                <a:gridCol w="1548104">
                  <a:extLst>
                    <a:ext uri="{9D8B030D-6E8A-4147-A177-3AD203B41FA5}">
                      <a16:colId xmlns:a16="http://schemas.microsoft.com/office/drawing/2014/main" val="365558519"/>
                    </a:ext>
                  </a:extLst>
                </a:gridCol>
                <a:gridCol w="1548104">
                  <a:extLst>
                    <a:ext uri="{9D8B030D-6E8A-4147-A177-3AD203B41FA5}">
                      <a16:colId xmlns:a16="http://schemas.microsoft.com/office/drawing/2014/main" val="3099198970"/>
                    </a:ext>
                  </a:extLst>
                </a:gridCol>
                <a:gridCol w="1548104">
                  <a:extLst>
                    <a:ext uri="{9D8B030D-6E8A-4147-A177-3AD203B41FA5}">
                      <a16:colId xmlns:a16="http://schemas.microsoft.com/office/drawing/2014/main" val="3878705376"/>
                    </a:ext>
                  </a:extLst>
                </a:gridCol>
              </a:tblGrid>
              <a:tr h="1786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b="1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Entry</a:t>
                      </a:r>
                      <a:endParaRPr lang="en-Z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b="1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Z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b="1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ZA" sz="1100" b="1" kern="100" baseline="30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’</a:t>
                      </a:r>
                      <a:endParaRPr lang="en-Z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b="1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Yield (%)</a:t>
                      </a:r>
                      <a:endParaRPr lang="en-Z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5930222"/>
                  </a:ext>
                </a:extLst>
              </a:tr>
              <a:tr h="1786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b="1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3aa</a:t>
                      </a:r>
                      <a:endParaRPr lang="en-Z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5075770"/>
                  </a:ext>
                </a:extLst>
              </a:tr>
              <a:tr h="1786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b="1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3ab</a:t>
                      </a:r>
                      <a:endParaRPr lang="en-Z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2,4-dimethyl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8909398"/>
                  </a:ext>
                </a:extLst>
              </a:tr>
              <a:tr h="1786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b="1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3ac</a:t>
                      </a:r>
                      <a:endParaRPr lang="en-Z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4-fluoro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7110723"/>
                  </a:ext>
                </a:extLst>
              </a:tr>
              <a:tr h="1786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b="1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3ad</a:t>
                      </a:r>
                      <a:endParaRPr lang="en-Z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4-chloro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3192796"/>
                  </a:ext>
                </a:extLst>
              </a:tr>
              <a:tr h="1786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b="1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3ae</a:t>
                      </a:r>
                      <a:endParaRPr lang="en-Z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2,3-dichloro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7615791"/>
                  </a:ext>
                </a:extLst>
              </a:tr>
              <a:tr h="1786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b="1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3af</a:t>
                      </a:r>
                      <a:endParaRPr lang="en-Z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2,4,5-trichloro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2154586"/>
                  </a:ext>
                </a:extLst>
              </a:tr>
              <a:tr h="1786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b="1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3ba</a:t>
                      </a:r>
                      <a:endParaRPr lang="en-Z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4-fluoro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6835947"/>
                  </a:ext>
                </a:extLst>
              </a:tr>
              <a:tr h="1786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b="1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3bb</a:t>
                      </a:r>
                      <a:endParaRPr lang="en-Z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4-fluoro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2,4-dimethyl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1161906"/>
                  </a:ext>
                </a:extLst>
              </a:tr>
              <a:tr h="1786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b="1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3bc</a:t>
                      </a:r>
                      <a:endParaRPr lang="en-Z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4-fluoro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4-fluoro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9723886"/>
                  </a:ext>
                </a:extLst>
              </a:tr>
              <a:tr h="1786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b="1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3bd</a:t>
                      </a:r>
                      <a:endParaRPr lang="en-Z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4-fluoro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4-chloro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6907231"/>
                  </a:ext>
                </a:extLst>
              </a:tr>
              <a:tr h="1786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b="1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3be</a:t>
                      </a:r>
                      <a:endParaRPr lang="en-Z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4-fluoro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2,3-dichloro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4669111"/>
                  </a:ext>
                </a:extLst>
              </a:tr>
              <a:tr h="1786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b="1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3bf</a:t>
                      </a:r>
                      <a:endParaRPr lang="en-Z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4-fluoro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2,4,5-trichloro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1559523"/>
                  </a:ext>
                </a:extLst>
              </a:tr>
              <a:tr h="1786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b="1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3ca</a:t>
                      </a:r>
                      <a:endParaRPr lang="en-Z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4-methyl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0544555"/>
                  </a:ext>
                </a:extLst>
              </a:tr>
              <a:tr h="1786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b="1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3cb</a:t>
                      </a:r>
                      <a:endParaRPr lang="en-Z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4-methyl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2,4-dimethyl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5015498"/>
                  </a:ext>
                </a:extLst>
              </a:tr>
              <a:tr h="1786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b="1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3cc</a:t>
                      </a:r>
                      <a:endParaRPr lang="en-Z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4-methyl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4-fluoro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6793036"/>
                  </a:ext>
                </a:extLst>
              </a:tr>
              <a:tr h="1786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b="1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3cd</a:t>
                      </a:r>
                      <a:endParaRPr lang="en-Z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4-methyl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4-chloro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1534216"/>
                  </a:ext>
                </a:extLst>
              </a:tr>
              <a:tr h="1786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b="1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3ce</a:t>
                      </a:r>
                      <a:endParaRPr lang="en-Z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4-methyl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2,3-dichloro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7991306"/>
                  </a:ext>
                </a:extLst>
              </a:tr>
              <a:tr h="1786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b="1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3cf</a:t>
                      </a:r>
                      <a:endParaRPr lang="en-ZA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4-methyl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2,4,5-trichloro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ZA" sz="11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C6E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7030906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535BBEDA-78E2-5458-7674-B20206540B96}"/>
              </a:ext>
            </a:extLst>
          </p:cNvPr>
          <p:cNvSpPr txBox="1"/>
          <p:nvPr/>
        </p:nvSpPr>
        <p:spPr>
          <a:xfrm>
            <a:off x="2995127" y="1859518"/>
            <a:ext cx="6727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n-ZA" sz="2000" b="0" i="0" u="sng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Table 1: The synthesised enaminone derivatives</a:t>
            </a:r>
            <a:endParaRPr kumimoji="0" lang="en-ZA" sz="2000" b="0" i="0" u="sng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6420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06E03-57EE-0D77-C906-CC2DED4B4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Results and Discussion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0B93AB5-BFF2-292E-779B-D5669D5B3E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04185" y="1737360"/>
            <a:ext cx="7052285" cy="4119652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C81FB3-CBFC-A347-454E-252F3EF7F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1093B-9502-40AF-B3B6-4C40A5354479}" type="slidenum">
              <a:rPr lang="en-ZA" smtClean="0"/>
              <a:t>7</a:t>
            </a:fld>
            <a:endParaRPr lang="en-ZA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05F686F-32A4-73FB-2FCA-ED0FD8F5ACF0}"/>
              </a:ext>
            </a:extLst>
          </p:cNvPr>
          <p:cNvSpPr txBox="1"/>
          <p:nvPr/>
        </p:nvSpPr>
        <p:spPr>
          <a:xfrm>
            <a:off x="2330445" y="5965916"/>
            <a:ext cx="798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Figure 2: </a:t>
            </a:r>
            <a:r>
              <a:rPr lang="en-ZA" baseline="30000" dirty="0"/>
              <a:t>1</a:t>
            </a:r>
            <a:r>
              <a:rPr lang="en-ZA" dirty="0"/>
              <a:t>H NMR of compound </a:t>
            </a:r>
            <a:r>
              <a:rPr lang="en-ZA" b="1" dirty="0"/>
              <a:t>3aa</a:t>
            </a:r>
            <a:r>
              <a:rPr lang="en-ZA" dirty="0"/>
              <a:t>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201CDE0-9D02-38C7-2ADC-A1FD018B39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9613" y="1134587"/>
            <a:ext cx="5103845" cy="338569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D118EC6-EEAD-FEDF-70E5-A5131916E2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05605" y="2540417"/>
            <a:ext cx="1455420" cy="12954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70B08C5-F372-06AB-E5C3-0238A4BCB299}"/>
              </a:ext>
            </a:extLst>
          </p:cNvPr>
          <p:cNvSpPr txBox="1"/>
          <p:nvPr/>
        </p:nvSpPr>
        <p:spPr>
          <a:xfrm>
            <a:off x="5821566" y="2627827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dirty="0">
                <a:solidFill>
                  <a:srgbClr val="0070C0"/>
                </a:solidFill>
              </a:rPr>
              <a:t>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26EC5D-08EF-A7A9-E4B3-64D00319D7D7}"/>
              </a:ext>
            </a:extLst>
          </p:cNvPr>
          <p:cNvSpPr txBox="1"/>
          <p:nvPr/>
        </p:nvSpPr>
        <p:spPr>
          <a:xfrm>
            <a:off x="3886725" y="2540417"/>
            <a:ext cx="4106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dirty="0" err="1">
                <a:solidFill>
                  <a:srgbClr val="0070C0"/>
                </a:solidFill>
              </a:rPr>
              <a:t>a,b</a:t>
            </a:r>
            <a:endParaRPr lang="en-ZA" sz="1400" dirty="0">
              <a:solidFill>
                <a:srgbClr val="0070C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BEC3C1A-D619-EA18-E944-E65FB006597C}"/>
              </a:ext>
            </a:extLst>
          </p:cNvPr>
          <p:cNvSpPr txBox="1"/>
          <p:nvPr/>
        </p:nvSpPr>
        <p:spPr>
          <a:xfrm>
            <a:off x="3578082" y="2781716"/>
            <a:ext cx="2600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dirty="0">
                <a:solidFill>
                  <a:srgbClr val="0070C0"/>
                </a:solidFill>
              </a:rPr>
              <a:t>c</a:t>
            </a:r>
            <a:endParaRPr lang="en-ZA" sz="1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6956EB8-8534-5468-7629-9C6606B2B473}"/>
              </a:ext>
            </a:extLst>
          </p:cNvPr>
          <p:cNvSpPr txBox="1"/>
          <p:nvPr/>
        </p:nvSpPr>
        <p:spPr>
          <a:xfrm>
            <a:off x="3132923" y="2698664"/>
            <a:ext cx="5505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dirty="0" err="1">
                <a:solidFill>
                  <a:srgbClr val="0070C0"/>
                </a:solidFill>
              </a:rPr>
              <a:t>d,g,h</a:t>
            </a:r>
            <a:endParaRPr lang="en-ZA" sz="1400" dirty="0">
              <a:solidFill>
                <a:srgbClr val="0070C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423B511-4251-D4F8-6574-42D22628EAA3}"/>
              </a:ext>
            </a:extLst>
          </p:cNvPr>
          <p:cNvSpPr txBox="1"/>
          <p:nvPr/>
        </p:nvSpPr>
        <p:spPr>
          <a:xfrm>
            <a:off x="2568561" y="2698664"/>
            <a:ext cx="2391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400" dirty="0">
                <a:solidFill>
                  <a:srgbClr val="0070C0"/>
                </a:solidFill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1567676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28F9A-D7A6-6EED-881F-DE928D62A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Results and Discussion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28374F0-AB15-7032-58C5-60C20D2A85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72460" y="1846263"/>
            <a:ext cx="7707406" cy="4022725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4F8659-50D4-75A2-46BE-63D425A40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1093B-9502-40AF-B3B6-4C40A5354479}" type="slidenum">
              <a:rPr lang="en-ZA" smtClean="0"/>
              <a:t>8</a:t>
            </a:fld>
            <a:endParaRPr lang="en-ZA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02B1EC-C126-0A2B-C20B-14E5A1E58BFB}"/>
              </a:ext>
            </a:extLst>
          </p:cNvPr>
          <p:cNvSpPr txBox="1"/>
          <p:nvPr/>
        </p:nvSpPr>
        <p:spPr>
          <a:xfrm>
            <a:off x="2408077" y="5868988"/>
            <a:ext cx="5505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Figure 1: HRMS of compound </a:t>
            </a:r>
            <a:r>
              <a:rPr lang="en-ZA" b="1" dirty="0"/>
              <a:t>3aa.</a:t>
            </a:r>
            <a:endParaRPr lang="en-ZA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99E7E62-F702-3423-17EA-5C894269DF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0098" y="2762250"/>
            <a:ext cx="1744980" cy="13335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7A0D2BC-2C40-78B7-66A9-A7584EC2A250}"/>
              </a:ext>
            </a:extLst>
          </p:cNvPr>
          <p:cNvSpPr txBox="1"/>
          <p:nvPr/>
        </p:nvSpPr>
        <p:spPr>
          <a:xfrm>
            <a:off x="5428783" y="1863481"/>
            <a:ext cx="21997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600" i="1" dirty="0"/>
              <a:t>m/z </a:t>
            </a:r>
            <a:r>
              <a:rPr lang="en-ZA" sz="1600" dirty="0"/>
              <a:t>[M + H]</a:t>
            </a:r>
            <a:r>
              <a:rPr lang="en-ZA" sz="1600" baseline="30000" dirty="0"/>
              <a:t>+</a:t>
            </a:r>
            <a:r>
              <a:rPr lang="en-ZA" sz="1600" dirty="0"/>
              <a:t>= 224,1141</a:t>
            </a:r>
          </a:p>
        </p:txBody>
      </p:sp>
    </p:spTree>
    <p:extLst>
      <p:ext uri="{BB962C8B-B14F-4D97-AF65-F5344CB8AC3E}">
        <p14:creationId xmlns:p14="http://schemas.microsoft.com/office/powerpoint/2010/main" val="420923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956A4-98AF-5B4A-D962-D7EED1BAC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0A5FA-B55E-011B-BFBB-54C5EF4174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ZA" dirty="0"/>
              <a:t> Successful synthesis of enaminones and its derivates confirmed by NMR and HRMS.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ZA" dirty="0"/>
              <a:t> Compounds are going to serve as intermediates for the synthesis of the pyrrole derivates.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396D5-B89E-4045-AE72-95AD95D0A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1093B-9502-40AF-B3B6-4C40A5354479}" type="slidenum">
              <a:rPr lang="en-ZA" smtClean="0"/>
              <a:t>9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5418988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797</TotalTime>
  <Words>607</Words>
  <Application>Microsoft Office PowerPoint</Application>
  <PresentationFormat>Widescreen</PresentationFormat>
  <Paragraphs>152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Retrospect</vt:lpstr>
      <vt:lpstr>PowerPoint Presentation</vt:lpstr>
      <vt:lpstr>Pyrroles</vt:lpstr>
      <vt:lpstr>Enaminones</vt:lpstr>
      <vt:lpstr>Aim and Objectives</vt:lpstr>
      <vt:lpstr>Methodology</vt:lpstr>
      <vt:lpstr>Results and Discussion</vt:lpstr>
      <vt:lpstr>Results and Discussion</vt:lpstr>
      <vt:lpstr>Results and Discussion</vt:lpstr>
      <vt:lpstr>Conclusions</vt:lpstr>
      <vt:lpstr>Current and Future Work</vt:lpstr>
      <vt:lpstr>References</vt:lpstr>
      <vt:lpstr>Acknowledgements </vt:lpstr>
      <vt:lpstr>PowerPoint Presentation</vt:lpstr>
      <vt:lpstr>PowerPoint Presentation</vt:lpstr>
      <vt:lpstr>PowerPoint Presentation</vt:lpstr>
      <vt:lpstr>Scheme</vt:lpstr>
      <vt:lpstr>Mechanism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Kwanele Hlongwane</dc:creator>
  <cp:lastModifiedBy>Kwanele Hlongwane</cp:lastModifiedBy>
  <cp:revision>9</cp:revision>
  <dcterms:created xsi:type="dcterms:W3CDTF">2024-11-14T09:56:01Z</dcterms:created>
  <dcterms:modified xsi:type="dcterms:W3CDTF">2024-11-18T17:40:35Z</dcterms:modified>
</cp:coreProperties>
</file>