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258" r:id="rId2"/>
    <p:sldId id="587" r:id="rId3"/>
    <p:sldId id="574" r:id="rId4"/>
    <p:sldId id="619" r:id="rId5"/>
    <p:sldId id="620" r:id="rId6"/>
    <p:sldId id="519" r:id="rId7"/>
    <p:sldId id="579" r:id="rId8"/>
    <p:sldId id="623" r:id="rId9"/>
    <p:sldId id="505" r:id="rId10"/>
    <p:sldId id="588" r:id="rId11"/>
    <p:sldId id="590" r:id="rId12"/>
    <p:sldId id="582" r:id="rId13"/>
    <p:sldId id="260" r:id="rId14"/>
    <p:sldId id="456" r:id="rId15"/>
    <p:sldId id="573" r:id="rId16"/>
    <p:sldId id="462" r:id="rId17"/>
    <p:sldId id="625" r:id="rId18"/>
    <p:sldId id="627" r:id="rId19"/>
    <p:sldId id="591" r:id="rId20"/>
    <p:sldId id="592" r:id="rId21"/>
    <p:sldId id="584" r:id="rId22"/>
    <p:sldId id="585" r:id="rId23"/>
    <p:sldId id="586" r:id="rId24"/>
    <p:sldId id="593" r:id="rId25"/>
    <p:sldId id="594" r:id="rId26"/>
    <p:sldId id="595" r:id="rId27"/>
    <p:sldId id="596" r:id="rId28"/>
    <p:sldId id="597" r:id="rId29"/>
    <p:sldId id="598" r:id="rId30"/>
    <p:sldId id="599" r:id="rId31"/>
    <p:sldId id="600" r:id="rId32"/>
    <p:sldId id="601" r:id="rId33"/>
    <p:sldId id="602" r:id="rId34"/>
    <p:sldId id="603" r:id="rId35"/>
    <p:sldId id="604" r:id="rId36"/>
    <p:sldId id="605" r:id="rId37"/>
    <p:sldId id="606" r:id="rId38"/>
    <p:sldId id="607" r:id="rId39"/>
    <p:sldId id="608" r:id="rId40"/>
    <p:sldId id="609" r:id="rId41"/>
    <p:sldId id="280" r:id="rId42"/>
    <p:sldId id="610" r:id="rId43"/>
    <p:sldId id="611" r:id="rId44"/>
    <p:sldId id="535" r:id="rId45"/>
    <p:sldId id="407" r:id="rId46"/>
    <p:sldId id="410" r:id="rId47"/>
    <p:sldId id="411" r:id="rId48"/>
    <p:sldId id="412" r:id="rId49"/>
    <p:sldId id="615" r:id="rId50"/>
    <p:sldId id="616" r:id="rId51"/>
    <p:sldId id="628" r:id="rId52"/>
    <p:sldId id="617" r:id="rId53"/>
    <p:sldId id="629" r:id="rId54"/>
    <p:sldId id="618" r:id="rId5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706"/>
    <p:restoredTop sz="86387"/>
  </p:normalViewPr>
  <p:slideViewPr>
    <p:cSldViewPr snapToGrid="0" snapToObjects="1">
      <p:cViewPr varScale="1">
        <p:scale>
          <a:sx n="82" d="100"/>
          <a:sy n="82" d="100"/>
        </p:scale>
        <p:origin x="184" y="208"/>
      </p:cViewPr>
      <p:guideLst/>
    </p:cSldViewPr>
  </p:slideViewPr>
  <p:outlineViewPr>
    <p:cViewPr>
      <p:scale>
        <a:sx n="33" d="100"/>
        <a:sy n="33" d="100"/>
      </p:scale>
      <p:origin x="0" y="-3872"/>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71DC1D-439B-AF46-A915-0655123A6EA3}" type="datetimeFigureOut">
              <a:rPr lang="fr-FR" smtClean="0"/>
              <a:t>18/11/2024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78563E-BC62-B744-82FD-519F25CA4483}" type="slidenum">
              <a:rPr lang="fr-FR" smtClean="0"/>
              <a:t>‹N°›</a:t>
            </a:fld>
            <a:endParaRPr lang="fr-FR"/>
          </a:p>
        </p:txBody>
      </p:sp>
    </p:spTree>
    <p:extLst>
      <p:ext uri="{BB962C8B-B14F-4D97-AF65-F5344CB8AC3E}">
        <p14:creationId xmlns:p14="http://schemas.microsoft.com/office/powerpoint/2010/main" val="14378092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F78563E-BC62-B744-82FD-519F25CA4483}" type="slidenum">
              <a:rPr lang="fr-FR" smtClean="0"/>
              <a:t>1</a:t>
            </a:fld>
            <a:endParaRPr lang="fr-FR"/>
          </a:p>
        </p:txBody>
      </p:sp>
    </p:spTree>
    <p:extLst>
      <p:ext uri="{BB962C8B-B14F-4D97-AF65-F5344CB8AC3E}">
        <p14:creationId xmlns:p14="http://schemas.microsoft.com/office/powerpoint/2010/main" val="362424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7">
            <a:extLst>
              <a:ext uri="{FF2B5EF4-FFF2-40B4-BE49-F238E27FC236}">
                <a16:creationId xmlns:a16="http://schemas.microsoft.com/office/drawing/2014/main" id="{018F81A1-0459-A846-86A2-E76B1CF764B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6AC4729-BE2C-BE4D-A634-63E06FC96F63}" type="slidenum">
              <a:rPr lang="en-GB" altLang="fr-FR" smtClean="0"/>
              <a:pPr>
                <a:spcBef>
                  <a:spcPct val="0"/>
                </a:spcBef>
              </a:pPr>
              <a:t>47</a:t>
            </a:fld>
            <a:endParaRPr lang="en-GB" altLang="fr-FR"/>
          </a:p>
        </p:txBody>
      </p:sp>
      <p:sp>
        <p:nvSpPr>
          <p:cNvPr id="75778" name="Rectangle 2">
            <a:extLst>
              <a:ext uri="{FF2B5EF4-FFF2-40B4-BE49-F238E27FC236}">
                <a16:creationId xmlns:a16="http://schemas.microsoft.com/office/drawing/2014/main" id="{84B4F73A-04EC-EC4F-A73F-8B23A29C61F7}"/>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9896F84A-AEED-CA44-9DED-0617E1C2BA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4459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7">
            <a:extLst>
              <a:ext uri="{FF2B5EF4-FFF2-40B4-BE49-F238E27FC236}">
                <a16:creationId xmlns:a16="http://schemas.microsoft.com/office/drawing/2014/main" id="{F508CF80-6F38-8E44-B541-5CA679F3616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9FF2F68E-D515-2D48-AC81-CB3693718DA6}" type="slidenum">
              <a:rPr lang="en-GB" altLang="fr-FR" smtClean="0"/>
              <a:pPr>
                <a:spcBef>
                  <a:spcPct val="0"/>
                </a:spcBef>
              </a:pPr>
              <a:t>48</a:t>
            </a:fld>
            <a:endParaRPr lang="en-GB" altLang="fr-FR"/>
          </a:p>
        </p:txBody>
      </p:sp>
      <p:sp>
        <p:nvSpPr>
          <p:cNvPr id="77826" name="Rectangle 2">
            <a:extLst>
              <a:ext uri="{FF2B5EF4-FFF2-40B4-BE49-F238E27FC236}">
                <a16:creationId xmlns:a16="http://schemas.microsoft.com/office/drawing/2014/main" id="{FA20D3A7-906E-6D49-87F1-1AD348876295}"/>
              </a:ext>
            </a:extLst>
          </p:cNvPr>
          <p:cNvSpPr>
            <a:spLocks noGrp="1" noRot="1" noChangeAspect="1" noChangeArrowheads="1" noTextEdit="1"/>
          </p:cNvSpPr>
          <p:nvPr>
            <p:ph type="sldImg"/>
          </p:nvPr>
        </p:nvSpPr>
        <p:spPr>
          <a:ln/>
        </p:spPr>
      </p:sp>
      <p:sp>
        <p:nvSpPr>
          <p:cNvPr id="77827" name="Rectangle 3">
            <a:extLst>
              <a:ext uri="{FF2B5EF4-FFF2-40B4-BE49-F238E27FC236}">
                <a16:creationId xmlns:a16="http://schemas.microsoft.com/office/drawing/2014/main" id="{32294405-3810-7B49-8761-DB46281FDC0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5707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78563E-BC62-B744-82FD-519F25CA4483}" type="slidenum">
              <a:rPr lang="fr-FR" smtClean="0"/>
              <a:t>7</a:t>
            </a:fld>
            <a:endParaRPr lang="fr-FR"/>
          </a:p>
        </p:txBody>
      </p:sp>
    </p:spTree>
    <p:extLst>
      <p:ext uri="{BB962C8B-B14F-4D97-AF65-F5344CB8AC3E}">
        <p14:creationId xmlns:p14="http://schemas.microsoft.com/office/powerpoint/2010/main" val="3142094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78563E-BC62-B744-82FD-519F25CA4483}" type="slidenum">
              <a:rPr lang="fr-FR" smtClean="0"/>
              <a:t>8</a:t>
            </a:fld>
            <a:endParaRPr lang="fr-FR"/>
          </a:p>
        </p:txBody>
      </p:sp>
    </p:spTree>
    <p:extLst>
      <p:ext uri="{BB962C8B-B14F-4D97-AF65-F5344CB8AC3E}">
        <p14:creationId xmlns:p14="http://schemas.microsoft.com/office/powerpoint/2010/main" val="3442854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F78563E-BC62-B744-82FD-519F25CA4483}" type="slidenum">
              <a:rPr lang="fr-FR" smtClean="0"/>
              <a:t>15</a:t>
            </a:fld>
            <a:endParaRPr lang="fr-FR"/>
          </a:p>
        </p:txBody>
      </p:sp>
    </p:spTree>
    <p:extLst>
      <p:ext uri="{BB962C8B-B14F-4D97-AF65-F5344CB8AC3E}">
        <p14:creationId xmlns:p14="http://schemas.microsoft.com/office/powerpoint/2010/main" val="3077792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18423C37-D0B9-A74D-9121-4843B6F709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D513DD9-6D0C-1244-A861-C79BA75EB1B8}" type="slidenum">
              <a:rPr lang="en-US" altLang="fr-FR" smtClean="0"/>
              <a:pPr>
                <a:spcBef>
                  <a:spcPct val="0"/>
                </a:spcBef>
              </a:pPr>
              <a:t>21</a:t>
            </a:fld>
            <a:endParaRPr lang="en-US" altLang="fr-FR"/>
          </a:p>
        </p:txBody>
      </p:sp>
      <p:sp>
        <p:nvSpPr>
          <p:cNvPr id="98306" name="Rectangle 2">
            <a:extLst>
              <a:ext uri="{FF2B5EF4-FFF2-40B4-BE49-F238E27FC236}">
                <a16:creationId xmlns:a16="http://schemas.microsoft.com/office/drawing/2014/main" id="{D10DEF22-49C8-214C-9036-8A4997610947}"/>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2C5A731D-76F8-1D4A-B438-C6A815DAE8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85798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F78563E-BC62-B744-82FD-519F25CA4483}" type="slidenum">
              <a:rPr lang="fr-FR" smtClean="0"/>
              <a:t>22</a:t>
            </a:fld>
            <a:endParaRPr lang="fr-FR"/>
          </a:p>
        </p:txBody>
      </p:sp>
    </p:spTree>
    <p:extLst>
      <p:ext uri="{BB962C8B-B14F-4D97-AF65-F5344CB8AC3E}">
        <p14:creationId xmlns:p14="http://schemas.microsoft.com/office/powerpoint/2010/main" val="3586447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fld id="{3F78563E-BC62-B744-82FD-519F25CA4483}" type="slidenum">
              <a:rPr lang="fr-FR" smtClean="0"/>
              <a:t>23</a:t>
            </a:fld>
            <a:endParaRPr lang="fr-FR"/>
          </a:p>
        </p:txBody>
      </p:sp>
    </p:spTree>
    <p:extLst>
      <p:ext uri="{BB962C8B-B14F-4D97-AF65-F5344CB8AC3E}">
        <p14:creationId xmlns:p14="http://schemas.microsoft.com/office/powerpoint/2010/main" val="382397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Rectangle 7">
            <a:extLst>
              <a:ext uri="{FF2B5EF4-FFF2-40B4-BE49-F238E27FC236}">
                <a16:creationId xmlns:a16="http://schemas.microsoft.com/office/drawing/2014/main" id="{2F9D8396-8F66-4E42-8CF4-01327BBBFB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6FE379D-227F-E747-BA3B-5F821B9CBDE0}" type="slidenum">
              <a:rPr lang="en-GB" altLang="fr-FR" smtClean="0"/>
              <a:pPr>
                <a:spcBef>
                  <a:spcPct val="0"/>
                </a:spcBef>
              </a:pPr>
              <a:t>45</a:t>
            </a:fld>
            <a:endParaRPr lang="en-GB" altLang="fr-FR"/>
          </a:p>
        </p:txBody>
      </p:sp>
      <p:sp>
        <p:nvSpPr>
          <p:cNvPr id="67586" name="Rectangle 2">
            <a:extLst>
              <a:ext uri="{FF2B5EF4-FFF2-40B4-BE49-F238E27FC236}">
                <a16:creationId xmlns:a16="http://schemas.microsoft.com/office/drawing/2014/main" id="{BCFF4C80-B6FA-5E49-B694-CC2478C5AEB4}"/>
              </a:ext>
            </a:extLst>
          </p:cNvPr>
          <p:cNvSpPr>
            <a:spLocks noGrp="1" noRot="1" noChangeAspect="1" noChangeArrowheads="1" noTextEdit="1"/>
          </p:cNvSpPr>
          <p:nvPr>
            <p:ph type="sldImg"/>
          </p:nvPr>
        </p:nvSpPr>
        <p:spPr>
          <a:ln/>
        </p:spPr>
      </p:sp>
      <p:sp>
        <p:nvSpPr>
          <p:cNvPr id="67587" name="Rectangle 3">
            <a:extLst>
              <a:ext uri="{FF2B5EF4-FFF2-40B4-BE49-F238E27FC236}">
                <a16:creationId xmlns:a16="http://schemas.microsoft.com/office/drawing/2014/main" id="{DDDA3A13-DA64-6644-9B38-955D07040B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15747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7">
            <a:extLst>
              <a:ext uri="{FF2B5EF4-FFF2-40B4-BE49-F238E27FC236}">
                <a16:creationId xmlns:a16="http://schemas.microsoft.com/office/drawing/2014/main" id="{194F1CD7-7AE0-114B-8C30-90E1E817D2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305B4CE-10FB-B54E-8477-A79B3C41DE60}" type="slidenum">
              <a:rPr lang="en-GB" altLang="fr-FR" smtClean="0"/>
              <a:pPr>
                <a:spcBef>
                  <a:spcPct val="0"/>
                </a:spcBef>
              </a:pPr>
              <a:t>46</a:t>
            </a:fld>
            <a:endParaRPr lang="en-GB" altLang="fr-FR"/>
          </a:p>
        </p:txBody>
      </p:sp>
      <p:sp>
        <p:nvSpPr>
          <p:cNvPr id="73730" name="Rectangle 2">
            <a:extLst>
              <a:ext uri="{FF2B5EF4-FFF2-40B4-BE49-F238E27FC236}">
                <a16:creationId xmlns:a16="http://schemas.microsoft.com/office/drawing/2014/main" id="{42E996BE-6715-DB42-84F6-4D5CCEFE4B7C}"/>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A9F43997-7323-7A4A-B5FC-AB73934953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225758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87F4696-700A-244C-9A69-39A262654E71}"/>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049DC18-B94A-5C43-A622-7CCFB9BCB2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CAA0884-F266-4F4D-9B8A-5BC3EF524A43}"/>
              </a:ext>
            </a:extLst>
          </p:cNvPr>
          <p:cNvSpPr>
            <a:spLocks noGrp="1"/>
          </p:cNvSpPr>
          <p:nvPr>
            <p:ph type="dt" sz="half" idx="10"/>
          </p:nvPr>
        </p:nvSpPr>
        <p:spPr/>
        <p:txBody>
          <a:bodyPr/>
          <a:lstStyle/>
          <a:p>
            <a:fld id="{05810D61-A6EB-4B4C-B352-ED6EB0EA462C}"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34A544E8-406B-FD4B-963C-4FF75798C5A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B5F93DF-8C59-0A4E-8B6D-53EC1E581A74}"/>
              </a:ext>
            </a:extLst>
          </p:cNvPr>
          <p:cNvSpPr>
            <a:spLocks noGrp="1"/>
          </p:cNvSpPr>
          <p:nvPr>
            <p:ph type="sldNum" sz="quarter" idx="12"/>
          </p:nvPr>
        </p:nvSpPr>
        <p:spPr/>
        <p:txBody>
          <a:bodyPr/>
          <a:lstStyle/>
          <a:p>
            <a:fld id="{47D28D6F-5ACC-2E49-B5E9-481045A94C9B}" type="slidenum">
              <a:rPr lang="fr-FR" smtClean="0"/>
              <a:t>‹N°›</a:t>
            </a:fld>
            <a:endParaRPr lang="fr-FR"/>
          </a:p>
        </p:txBody>
      </p:sp>
    </p:spTree>
    <p:extLst>
      <p:ext uri="{BB962C8B-B14F-4D97-AF65-F5344CB8AC3E}">
        <p14:creationId xmlns:p14="http://schemas.microsoft.com/office/powerpoint/2010/main" val="16587372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081948D-4563-7041-9CC3-F485D151059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B970CAC2-5EEF-4F49-95AD-8535A756AFDD}"/>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E42EB39-7575-F04E-88ED-8CDCF2DFFBB4}"/>
              </a:ext>
            </a:extLst>
          </p:cNvPr>
          <p:cNvSpPr>
            <a:spLocks noGrp="1"/>
          </p:cNvSpPr>
          <p:nvPr>
            <p:ph type="dt" sz="half" idx="10"/>
          </p:nvPr>
        </p:nvSpPr>
        <p:spPr/>
        <p:txBody>
          <a:bodyPr/>
          <a:lstStyle/>
          <a:p>
            <a:fld id="{05810D61-A6EB-4B4C-B352-ED6EB0EA462C}"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1C916FD1-BCB2-2141-AE69-73AFC7615B8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AA60825-CABA-8342-A372-67C09A8D108C}"/>
              </a:ext>
            </a:extLst>
          </p:cNvPr>
          <p:cNvSpPr>
            <a:spLocks noGrp="1"/>
          </p:cNvSpPr>
          <p:nvPr>
            <p:ph type="sldNum" sz="quarter" idx="12"/>
          </p:nvPr>
        </p:nvSpPr>
        <p:spPr/>
        <p:txBody>
          <a:bodyPr/>
          <a:lstStyle/>
          <a:p>
            <a:fld id="{47D28D6F-5ACC-2E49-B5E9-481045A94C9B}" type="slidenum">
              <a:rPr lang="fr-FR" smtClean="0"/>
              <a:t>‹N°›</a:t>
            </a:fld>
            <a:endParaRPr lang="fr-FR"/>
          </a:p>
        </p:txBody>
      </p:sp>
    </p:spTree>
    <p:extLst>
      <p:ext uri="{BB962C8B-B14F-4D97-AF65-F5344CB8AC3E}">
        <p14:creationId xmlns:p14="http://schemas.microsoft.com/office/powerpoint/2010/main" val="225674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D03D2C0-A916-F049-8762-612AB5567C0A}"/>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C5F78D8-EA54-C64B-B97B-01A3AA39077A}"/>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F91814F-DC9E-E142-B360-4640114F30C4}"/>
              </a:ext>
            </a:extLst>
          </p:cNvPr>
          <p:cNvSpPr>
            <a:spLocks noGrp="1"/>
          </p:cNvSpPr>
          <p:nvPr>
            <p:ph type="dt" sz="half" idx="10"/>
          </p:nvPr>
        </p:nvSpPr>
        <p:spPr/>
        <p:txBody>
          <a:bodyPr/>
          <a:lstStyle/>
          <a:p>
            <a:fld id="{05810D61-A6EB-4B4C-B352-ED6EB0EA462C}"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21B259BB-6462-E443-ACE9-C99E9F643194}"/>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7701582-0860-F147-A4A6-9A4C57618F35}"/>
              </a:ext>
            </a:extLst>
          </p:cNvPr>
          <p:cNvSpPr>
            <a:spLocks noGrp="1"/>
          </p:cNvSpPr>
          <p:nvPr>
            <p:ph type="sldNum" sz="quarter" idx="12"/>
          </p:nvPr>
        </p:nvSpPr>
        <p:spPr/>
        <p:txBody>
          <a:bodyPr/>
          <a:lstStyle/>
          <a:p>
            <a:fld id="{47D28D6F-5ACC-2E49-B5E9-481045A94C9B}" type="slidenum">
              <a:rPr lang="fr-FR" smtClean="0"/>
              <a:t>‹N°›</a:t>
            </a:fld>
            <a:endParaRPr lang="fr-FR"/>
          </a:p>
        </p:txBody>
      </p:sp>
    </p:spTree>
    <p:extLst>
      <p:ext uri="{BB962C8B-B14F-4D97-AF65-F5344CB8AC3E}">
        <p14:creationId xmlns:p14="http://schemas.microsoft.com/office/powerpoint/2010/main" val="162872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D746DAB-0000-ED4B-A059-22B89407C11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938659D-F820-3446-A7A3-09A12D1B194F}"/>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393855B-A604-D244-8FC2-B0CEA3DFA640}"/>
              </a:ext>
            </a:extLst>
          </p:cNvPr>
          <p:cNvSpPr>
            <a:spLocks noGrp="1"/>
          </p:cNvSpPr>
          <p:nvPr>
            <p:ph type="dt" sz="half" idx="10"/>
          </p:nvPr>
        </p:nvSpPr>
        <p:spPr/>
        <p:txBody>
          <a:bodyPr/>
          <a:lstStyle/>
          <a:p>
            <a:fld id="{05810D61-A6EB-4B4C-B352-ED6EB0EA462C}"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803C5BBB-2331-4F44-819D-10B2E1693EA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398E4D0-A5DF-0D42-A61E-0DD004906999}"/>
              </a:ext>
            </a:extLst>
          </p:cNvPr>
          <p:cNvSpPr>
            <a:spLocks noGrp="1"/>
          </p:cNvSpPr>
          <p:nvPr>
            <p:ph type="sldNum" sz="quarter" idx="12"/>
          </p:nvPr>
        </p:nvSpPr>
        <p:spPr/>
        <p:txBody>
          <a:bodyPr/>
          <a:lstStyle/>
          <a:p>
            <a:fld id="{47D28D6F-5ACC-2E49-B5E9-481045A94C9B}" type="slidenum">
              <a:rPr lang="fr-FR" smtClean="0"/>
              <a:t>‹N°›</a:t>
            </a:fld>
            <a:endParaRPr lang="fr-FR"/>
          </a:p>
        </p:txBody>
      </p:sp>
    </p:spTree>
    <p:extLst>
      <p:ext uri="{BB962C8B-B14F-4D97-AF65-F5344CB8AC3E}">
        <p14:creationId xmlns:p14="http://schemas.microsoft.com/office/powerpoint/2010/main" val="3990031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A97D48-08D2-544E-8AC7-848ACC7582D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E003E7E-6115-1042-A935-57FD7EE02A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978985A8-0614-B246-8EFE-B1F226915561}"/>
              </a:ext>
            </a:extLst>
          </p:cNvPr>
          <p:cNvSpPr>
            <a:spLocks noGrp="1"/>
          </p:cNvSpPr>
          <p:nvPr>
            <p:ph type="dt" sz="half" idx="10"/>
          </p:nvPr>
        </p:nvSpPr>
        <p:spPr/>
        <p:txBody>
          <a:bodyPr/>
          <a:lstStyle/>
          <a:p>
            <a:fld id="{05810D61-A6EB-4B4C-B352-ED6EB0EA462C}"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C254ED62-EF7E-3040-B53F-F59EEF50837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2F85D9CE-DB6C-7E4D-A476-0DE8EBB3487D}"/>
              </a:ext>
            </a:extLst>
          </p:cNvPr>
          <p:cNvSpPr>
            <a:spLocks noGrp="1"/>
          </p:cNvSpPr>
          <p:nvPr>
            <p:ph type="sldNum" sz="quarter" idx="12"/>
          </p:nvPr>
        </p:nvSpPr>
        <p:spPr/>
        <p:txBody>
          <a:bodyPr/>
          <a:lstStyle/>
          <a:p>
            <a:fld id="{47D28D6F-5ACC-2E49-B5E9-481045A94C9B}" type="slidenum">
              <a:rPr lang="fr-FR" smtClean="0"/>
              <a:t>‹N°›</a:t>
            </a:fld>
            <a:endParaRPr lang="fr-FR"/>
          </a:p>
        </p:txBody>
      </p:sp>
    </p:spTree>
    <p:extLst>
      <p:ext uri="{BB962C8B-B14F-4D97-AF65-F5344CB8AC3E}">
        <p14:creationId xmlns:p14="http://schemas.microsoft.com/office/powerpoint/2010/main" val="2922781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A265548-72B2-0640-AD02-D1CF0308A24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F54642CD-8968-1E48-96F0-71CB67DCC3CC}"/>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F7B9545C-24C0-824B-B9E8-1DC0E979BF7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854CA347-B1FC-D940-A8CF-D6B44F1C6B8E}"/>
              </a:ext>
            </a:extLst>
          </p:cNvPr>
          <p:cNvSpPr>
            <a:spLocks noGrp="1"/>
          </p:cNvSpPr>
          <p:nvPr>
            <p:ph type="dt" sz="half" idx="10"/>
          </p:nvPr>
        </p:nvSpPr>
        <p:spPr/>
        <p:txBody>
          <a:bodyPr/>
          <a:lstStyle/>
          <a:p>
            <a:fld id="{05810D61-A6EB-4B4C-B352-ED6EB0EA462C}" type="datetimeFigureOut">
              <a:rPr lang="fr-FR" smtClean="0"/>
              <a:t>18/11/2024</a:t>
            </a:fld>
            <a:endParaRPr lang="fr-FR"/>
          </a:p>
        </p:txBody>
      </p:sp>
      <p:sp>
        <p:nvSpPr>
          <p:cNvPr id="6" name="Espace réservé du pied de page 5">
            <a:extLst>
              <a:ext uri="{FF2B5EF4-FFF2-40B4-BE49-F238E27FC236}">
                <a16:creationId xmlns:a16="http://schemas.microsoft.com/office/drawing/2014/main" id="{349C2094-D5A3-DC45-8E54-CAF88B0DC8A8}"/>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A076F369-9CA7-2B4E-BC1B-2EC1F3FAC3FC}"/>
              </a:ext>
            </a:extLst>
          </p:cNvPr>
          <p:cNvSpPr>
            <a:spLocks noGrp="1"/>
          </p:cNvSpPr>
          <p:nvPr>
            <p:ph type="sldNum" sz="quarter" idx="12"/>
          </p:nvPr>
        </p:nvSpPr>
        <p:spPr/>
        <p:txBody>
          <a:bodyPr/>
          <a:lstStyle/>
          <a:p>
            <a:fld id="{47D28D6F-5ACC-2E49-B5E9-481045A94C9B}" type="slidenum">
              <a:rPr lang="fr-FR" smtClean="0"/>
              <a:t>‹N°›</a:t>
            </a:fld>
            <a:endParaRPr lang="fr-FR"/>
          </a:p>
        </p:txBody>
      </p:sp>
    </p:spTree>
    <p:extLst>
      <p:ext uri="{BB962C8B-B14F-4D97-AF65-F5344CB8AC3E}">
        <p14:creationId xmlns:p14="http://schemas.microsoft.com/office/powerpoint/2010/main" val="706652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59B6D94-B2F0-7745-8C40-3CC05E1984C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69383DA1-F4B4-9244-9764-2E1DBEE1E9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B05BD1B-46C9-554F-B43F-00FF5454665D}"/>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643C33EE-55C3-4D46-B145-E4B7B3DB80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E9954D97-D3EF-CE41-89F2-B2339D45899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C173F777-E3DB-C94C-A533-34E7FD250DAF}"/>
              </a:ext>
            </a:extLst>
          </p:cNvPr>
          <p:cNvSpPr>
            <a:spLocks noGrp="1"/>
          </p:cNvSpPr>
          <p:nvPr>
            <p:ph type="dt" sz="half" idx="10"/>
          </p:nvPr>
        </p:nvSpPr>
        <p:spPr/>
        <p:txBody>
          <a:bodyPr/>
          <a:lstStyle/>
          <a:p>
            <a:fld id="{05810D61-A6EB-4B4C-B352-ED6EB0EA462C}" type="datetimeFigureOut">
              <a:rPr lang="fr-FR" smtClean="0"/>
              <a:t>18/11/2024</a:t>
            </a:fld>
            <a:endParaRPr lang="fr-FR"/>
          </a:p>
        </p:txBody>
      </p:sp>
      <p:sp>
        <p:nvSpPr>
          <p:cNvPr id="8" name="Espace réservé du pied de page 7">
            <a:extLst>
              <a:ext uri="{FF2B5EF4-FFF2-40B4-BE49-F238E27FC236}">
                <a16:creationId xmlns:a16="http://schemas.microsoft.com/office/drawing/2014/main" id="{627F46FC-F3FA-8142-9DEB-A3B6D646F2AA}"/>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342529B0-0A12-F249-A066-EF62EF2B8AD6}"/>
              </a:ext>
            </a:extLst>
          </p:cNvPr>
          <p:cNvSpPr>
            <a:spLocks noGrp="1"/>
          </p:cNvSpPr>
          <p:nvPr>
            <p:ph type="sldNum" sz="quarter" idx="12"/>
          </p:nvPr>
        </p:nvSpPr>
        <p:spPr/>
        <p:txBody>
          <a:bodyPr/>
          <a:lstStyle/>
          <a:p>
            <a:fld id="{47D28D6F-5ACC-2E49-B5E9-481045A94C9B}" type="slidenum">
              <a:rPr lang="fr-FR" smtClean="0"/>
              <a:t>‹N°›</a:t>
            </a:fld>
            <a:endParaRPr lang="fr-FR"/>
          </a:p>
        </p:txBody>
      </p:sp>
    </p:spTree>
    <p:extLst>
      <p:ext uri="{BB962C8B-B14F-4D97-AF65-F5344CB8AC3E}">
        <p14:creationId xmlns:p14="http://schemas.microsoft.com/office/powerpoint/2010/main" val="21703545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A77F3CE-248E-F64C-ACFC-ED2CBA4A3ABB}"/>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46D66C2-EE41-8F46-9E02-AA2BB816164D}"/>
              </a:ext>
            </a:extLst>
          </p:cNvPr>
          <p:cNvSpPr>
            <a:spLocks noGrp="1"/>
          </p:cNvSpPr>
          <p:nvPr>
            <p:ph type="dt" sz="half" idx="10"/>
          </p:nvPr>
        </p:nvSpPr>
        <p:spPr/>
        <p:txBody>
          <a:bodyPr/>
          <a:lstStyle/>
          <a:p>
            <a:fld id="{05810D61-A6EB-4B4C-B352-ED6EB0EA462C}" type="datetimeFigureOut">
              <a:rPr lang="fr-FR" smtClean="0"/>
              <a:t>18/11/2024</a:t>
            </a:fld>
            <a:endParaRPr lang="fr-FR"/>
          </a:p>
        </p:txBody>
      </p:sp>
      <p:sp>
        <p:nvSpPr>
          <p:cNvPr id="4" name="Espace réservé du pied de page 3">
            <a:extLst>
              <a:ext uri="{FF2B5EF4-FFF2-40B4-BE49-F238E27FC236}">
                <a16:creationId xmlns:a16="http://schemas.microsoft.com/office/drawing/2014/main" id="{9479DABE-B5CA-A249-93FA-1420AFE58EF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31A47691-E3C7-8644-8350-5813FACD9C00}"/>
              </a:ext>
            </a:extLst>
          </p:cNvPr>
          <p:cNvSpPr>
            <a:spLocks noGrp="1"/>
          </p:cNvSpPr>
          <p:nvPr>
            <p:ph type="sldNum" sz="quarter" idx="12"/>
          </p:nvPr>
        </p:nvSpPr>
        <p:spPr/>
        <p:txBody>
          <a:bodyPr/>
          <a:lstStyle/>
          <a:p>
            <a:fld id="{47D28D6F-5ACC-2E49-B5E9-481045A94C9B}" type="slidenum">
              <a:rPr lang="fr-FR" smtClean="0"/>
              <a:t>‹N°›</a:t>
            </a:fld>
            <a:endParaRPr lang="fr-FR"/>
          </a:p>
        </p:txBody>
      </p:sp>
    </p:spTree>
    <p:extLst>
      <p:ext uri="{BB962C8B-B14F-4D97-AF65-F5344CB8AC3E}">
        <p14:creationId xmlns:p14="http://schemas.microsoft.com/office/powerpoint/2010/main" val="3658636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E7D91C8-EB12-1947-8791-1A58EC277B8F}"/>
              </a:ext>
            </a:extLst>
          </p:cNvPr>
          <p:cNvSpPr>
            <a:spLocks noGrp="1"/>
          </p:cNvSpPr>
          <p:nvPr>
            <p:ph type="dt" sz="half" idx="10"/>
          </p:nvPr>
        </p:nvSpPr>
        <p:spPr/>
        <p:txBody>
          <a:bodyPr/>
          <a:lstStyle/>
          <a:p>
            <a:fld id="{05810D61-A6EB-4B4C-B352-ED6EB0EA462C}" type="datetimeFigureOut">
              <a:rPr lang="fr-FR" smtClean="0"/>
              <a:t>18/11/2024</a:t>
            </a:fld>
            <a:endParaRPr lang="fr-FR"/>
          </a:p>
        </p:txBody>
      </p:sp>
      <p:sp>
        <p:nvSpPr>
          <p:cNvPr id="3" name="Espace réservé du pied de page 2">
            <a:extLst>
              <a:ext uri="{FF2B5EF4-FFF2-40B4-BE49-F238E27FC236}">
                <a16:creationId xmlns:a16="http://schemas.microsoft.com/office/drawing/2014/main" id="{CF977436-6429-4E4D-8197-843FEF65F4F8}"/>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451572A0-9406-F54E-90F7-79285CE7D703}"/>
              </a:ext>
            </a:extLst>
          </p:cNvPr>
          <p:cNvSpPr>
            <a:spLocks noGrp="1"/>
          </p:cNvSpPr>
          <p:nvPr>
            <p:ph type="sldNum" sz="quarter" idx="12"/>
          </p:nvPr>
        </p:nvSpPr>
        <p:spPr/>
        <p:txBody>
          <a:bodyPr/>
          <a:lstStyle/>
          <a:p>
            <a:fld id="{47D28D6F-5ACC-2E49-B5E9-481045A94C9B}" type="slidenum">
              <a:rPr lang="fr-FR" smtClean="0"/>
              <a:t>‹N°›</a:t>
            </a:fld>
            <a:endParaRPr lang="fr-FR"/>
          </a:p>
        </p:txBody>
      </p:sp>
    </p:spTree>
    <p:extLst>
      <p:ext uri="{BB962C8B-B14F-4D97-AF65-F5344CB8AC3E}">
        <p14:creationId xmlns:p14="http://schemas.microsoft.com/office/powerpoint/2010/main" val="31375713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16D32A8-D835-B54C-A663-19608AB0698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FA001852-BF0A-5C4C-B27F-F7E00FDEA9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DD6BA44-7EB8-354E-B92B-5A7AEE76BE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04C5324B-5FA5-2340-B1C1-AE63769C9F11}"/>
              </a:ext>
            </a:extLst>
          </p:cNvPr>
          <p:cNvSpPr>
            <a:spLocks noGrp="1"/>
          </p:cNvSpPr>
          <p:nvPr>
            <p:ph type="dt" sz="half" idx="10"/>
          </p:nvPr>
        </p:nvSpPr>
        <p:spPr/>
        <p:txBody>
          <a:bodyPr/>
          <a:lstStyle/>
          <a:p>
            <a:fld id="{05810D61-A6EB-4B4C-B352-ED6EB0EA462C}" type="datetimeFigureOut">
              <a:rPr lang="fr-FR" smtClean="0"/>
              <a:t>18/11/2024</a:t>
            </a:fld>
            <a:endParaRPr lang="fr-FR"/>
          </a:p>
        </p:txBody>
      </p:sp>
      <p:sp>
        <p:nvSpPr>
          <p:cNvPr id="6" name="Espace réservé du pied de page 5">
            <a:extLst>
              <a:ext uri="{FF2B5EF4-FFF2-40B4-BE49-F238E27FC236}">
                <a16:creationId xmlns:a16="http://schemas.microsoft.com/office/drawing/2014/main" id="{27272B7D-3776-A743-8EE4-4EB16F768793}"/>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DB3291D-7BE9-C347-8FC4-693212B4E8E3}"/>
              </a:ext>
            </a:extLst>
          </p:cNvPr>
          <p:cNvSpPr>
            <a:spLocks noGrp="1"/>
          </p:cNvSpPr>
          <p:nvPr>
            <p:ph type="sldNum" sz="quarter" idx="12"/>
          </p:nvPr>
        </p:nvSpPr>
        <p:spPr/>
        <p:txBody>
          <a:bodyPr/>
          <a:lstStyle/>
          <a:p>
            <a:fld id="{47D28D6F-5ACC-2E49-B5E9-481045A94C9B}" type="slidenum">
              <a:rPr lang="fr-FR" smtClean="0"/>
              <a:t>‹N°›</a:t>
            </a:fld>
            <a:endParaRPr lang="fr-FR"/>
          </a:p>
        </p:txBody>
      </p:sp>
    </p:spTree>
    <p:extLst>
      <p:ext uri="{BB962C8B-B14F-4D97-AF65-F5344CB8AC3E}">
        <p14:creationId xmlns:p14="http://schemas.microsoft.com/office/powerpoint/2010/main" val="2590278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6DAAD5C-1E5E-EE4A-8737-11E466760522}"/>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0EC2FC47-AD4E-8541-9F8C-FF22997D8F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242B479-CDB0-6A40-9393-DE2FABEBFC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D2BD29BD-EDC0-6B4E-B1EE-1200EE9EDE26}"/>
              </a:ext>
            </a:extLst>
          </p:cNvPr>
          <p:cNvSpPr>
            <a:spLocks noGrp="1"/>
          </p:cNvSpPr>
          <p:nvPr>
            <p:ph type="dt" sz="half" idx="10"/>
          </p:nvPr>
        </p:nvSpPr>
        <p:spPr/>
        <p:txBody>
          <a:bodyPr/>
          <a:lstStyle/>
          <a:p>
            <a:fld id="{05810D61-A6EB-4B4C-B352-ED6EB0EA462C}" type="datetimeFigureOut">
              <a:rPr lang="fr-FR" smtClean="0"/>
              <a:t>18/11/2024</a:t>
            </a:fld>
            <a:endParaRPr lang="fr-FR"/>
          </a:p>
        </p:txBody>
      </p:sp>
      <p:sp>
        <p:nvSpPr>
          <p:cNvPr id="6" name="Espace réservé du pied de page 5">
            <a:extLst>
              <a:ext uri="{FF2B5EF4-FFF2-40B4-BE49-F238E27FC236}">
                <a16:creationId xmlns:a16="http://schemas.microsoft.com/office/drawing/2014/main" id="{6C584925-7FEE-194C-85B8-7A0929768FFE}"/>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8C88A94-21B8-6242-B3EA-0D257848ADE8}"/>
              </a:ext>
            </a:extLst>
          </p:cNvPr>
          <p:cNvSpPr>
            <a:spLocks noGrp="1"/>
          </p:cNvSpPr>
          <p:nvPr>
            <p:ph type="sldNum" sz="quarter" idx="12"/>
          </p:nvPr>
        </p:nvSpPr>
        <p:spPr/>
        <p:txBody>
          <a:bodyPr/>
          <a:lstStyle/>
          <a:p>
            <a:fld id="{47D28D6F-5ACC-2E49-B5E9-481045A94C9B}" type="slidenum">
              <a:rPr lang="fr-FR" smtClean="0"/>
              <a:t>‹N°›</a:t>
            </a:fld>
            <a:endParaRPr lang="fr-FR"/>
          </a:p>
        </p:txBody>
      </p:sp>
    </p:spTree>
    <p:extLst>
      <p:ext uri="{BB962C8B-B14F-4D97-AF65-F5344CB8AC3E}">
        <p14:creationId xmlns:p14="http://schemas.microsoft.com/office/powerpoint/2010/main" val="843189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0E6B5A2-3DCD-D94E-BBE4-15D8A99C6D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618C3EA6-F468-ED46-B0CA-B69A69DC30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61FAF3-AF3B-5A46-89B1-629E037899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10D61-A6EB-4B4C-B352-ED6EB0EA462C}"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7BE8B393-372D-FA44-B8D0-5C3CB873D3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3BCEA3A-AD32-A645-9649-926C6E4AA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D28D6F-5ACC-2E49-B5E9-481045A94C9B}" type="slidenum">
              <a:rPr lang="fr-FR" smtClean="0"/>
              <a:t>‹N°›</a:t>
            </a:fld>
            <a:endParaRPr lang="fr-FR"/>
          </a:p>
        </p:txBody>
      </p:sp>
    </p:spTree>
    <p:extLst>
      <p:ext uri="{BB962C8B-B14F-4D97-AF65-F5344CB8AC3E}">
        <p14:creationId xmlns:p14="http://schemas.microsoft.com/office/powerpoint/2010/main" val="3343902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upload.wikimedia.org/wikipedia/commons/7/71/DESERTEC-Map_large.jpg" TargetMode="Externa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https://www.afd.fr/sites/afd/files/styles/visuel_principal/public/2017-11/complexe-solaire-noor-ouarzazate-maroc-mokhtar-chemaou.png?itok=LK29RIXP"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s://iea.blob.core.windows.net/assets/255e9cba-da84-4681-8c1f-458ca1a3d9ca/ElectricityMarketReport2023.pdf"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F1495-FB75-474A-A1E0-10E1C4E1BCAB}"/>
              </a:ext>
            </a:extLst>
          </p:cNvPr>
          <p:cNvSpPr/>
          <p:nvPr/>
        </p:nvSpPr>
        <p:spPr>
          <a:xfrm>
            <a:off x="1083497" y="237929"/>
            <a:ext cx="9372600" cy="6555641"/>
          </a:xfrm>
          <a:prstGeom prst="rect">
            <a:avLst/>
          </a:prstGeom>
        </p:spPr>
        <p:txBody>
          <a:bodyPr wrap="square">
            <a:spAutoFit/>
          </a:bodyPr>
          <a:lstStyle/>
          <a:p>
            <a:endParaRPr lang="fr-FR" b="1" dirty="0"/>
          </a:p>
          <a:p>
            <a:endParaRPr lang="fr-FR" b="1" dirty="0"/>
          </a:p>
          <a:p>
            <a:pPr algn="ctr"/>
            <a:r>
              <a:rPr lang="en-US" sz="2400" b="1" dirty="0" err="1"/>
              <a:t>AfLS</a:t>
            </a:r>
            <a:r>
              <a:rPr lang="en-US" sz="2400" b="1" dirty="0"/>
              <a:t>/</a:t>
            </a:r>
            <a:r>
              <a:rPr lang="en-US" sz="2400" b="1" dirty="0" err="1"/>
              <a:t>AfPS</a:t>
            </a:r>
            <a:r>
              <a:rPr lang="en-US" sz="2400" b="1" dirty="0"/>
              <a:t> Conference 2024</a:t>
            </a:r>
            <a:endParaRPr lang="fr-SN" sz="2400" dirty="0"/>
          </a:p>
          <a:p>
            <a:pPr algn="ctr"/>
            <a:r>
              <a:rPr lang="en-US" sz="2400" b="1" dirty="0"/>
              <a:t>Johannesburg 18-22 November 2024</a:t>
            </a:r>
            <a:endParaRPr lang="fr-SN" sz="2400" dirty="0"/>
          </a:p>
          <a:p>
            <a:pPr algn="ctr"/>
            <a:r>
              <a:rPr lang="fr-SN" sz="2400" b="1" dirty="0"/>
              <a:t>South </a:t>
            </a:r>
            <a:r>
              <a:rPr lang="fr-SN" sz="2400" b="1" dirty="0" err="1"/>
              <a:t>Africa</a:t>
            </a:r>
            <a:endParaRPr lang="fr-SN" sz="2400" dirty="0"/>
          </a:p>
          <a:p>
            <a:pPr algn="ctr"/>
            <a:r>
              <a:rPr lang="fr-SN" sz="2400" b="1" dirty="0"/>
              <a:t> </a:t>
            </a:r>
            <a:endParaRPr lang="fr-SN" sz="2400" dirty="0"/>
          </a:p>
          <a:p>
            <a:r>
              <a:rPr lang="fr-SN" dirty="0"/>
              <a:t> </a:t>
            </a:r>
          </a:p>
          <a:p>
            <a:r>
              <a:rPr lang="fr-SN" b="1" dirty="0"/>
              <a:t> </a:t>
            </a:r>
            <a:r>
              <a:rPr lang="fr-FR" b="1" dirty="0"/>
              <a:t>GEOPOLOTIQUE ET GEOSTRATEGIE DE L’ENERGIE FACE AUX TRANSITIONS ENERGETIQUE ET ECOLOGIQUE  EN AFRIQUE  POUR UN DEVELOPPEMENT DURABLE</a:t>
            </a:r>
            <a:endParaRPr lang="fr-SN" dirty="0"/>
          </a:p>
          <a:p>
            <a:r>
              <a:rPr lang="fr-FR" b="1" dirty="0"/>
              <a:t> </a:t>
            </a:r>
            <a:endParaRPr lang="fr-SN" dirty="0"/>
          </a:p>
          <a:p>
            <a:r>
              <a:rPr lang="fr-FR" b="1" dirty="0"/>
              <a:t> </a:t>
            </a:r>
            <a:endParaRPr lang="fr-SN" dirty="0"/>
          </a:p>
          <a:p>
            <a:r>
              <a:rPr lang="fr-FR" dirty="0"/>
              <a:t> </a:t>
            </a:r>
            <a:r>
              <a:rPr lang="en-US" b="1" dirty="0"/>
              <a:t>Energy Resources in Africa and their Geopolitical and Geostrategic Implications for Sustainable Development in Africa. </a:t>
            </a:r>
            <a:endParaRPr lang="fr-SN" dirty="0"/>
          </a:p>
          <a:p>
            <a:r>
              <a:rPr lang="en-US" b="1" dirty="0"/>
              <a:t> </a:t>
            </a:r>
            <a:endParaRPr lang="fr-SN" dirty="0"/>
          </a:p>
          <a:p>
            <a:pPr algn="ctr"/>
            <a:r>
              <a:rPr lang="fr-FR" b="1" dirty="0"/>
              <a:t>Prof. Ahmadou </a:t>
            </a:r>
            <a:r>
              <a:rPr lang="fr-FR" b="1" dirty="0" err="1"/>
              <a:t>Wagué</a:t>
            </a:r>
            <a:endParaRPr lang="fr-SN" dirty="0"/>
          </a:p>
          <a:p>
            <a:pPr algn="ctr"/>
            <a:r>
              <a:rPr lang="fr-FR" b="1" dirty="0"/>
              <a:t> </a:t>
            </a:r>
            <a:endParaRPr lang="fr-SN" dirty="0"/>
          </a:p>
          <a:p>
            <a:pPr algn="ctr"/>
            <a:r>
              <a:rPr lang="fr-SN" b="1" dirty="0"/>
              <a:t>Université Cheikh </a:t>
            </a:r>
            <a:r>
              <a:rPr lang="fr-SN" b="1" dirty="0" err="1"/>
              <a:t>Anta</a:t>
            </a:r>
            <a:r>
              <a:rPr lang="fr-SN" b="1" dirty="0"/>
              <a:t> Diop , Académie  Nationale des Sciences et Techniques du Sénégal</a:t>
            </a:r>
            <a:endParaRPr lang="fr-SN" dirty="0"/>
          </a:p>
          <a:p>
            <a:pPr algn="ctr"/>
            <a:r>
              <a:rPr lang="fr-SN" b="1" dirty="0" err="1"/>
              <a:t>President</a:t>
            </a:r>
            <a:r>
              <a:rPr lang="fr-SN" b="1" dirty="0"/>
              <a:t> </a:t>
            </a:r>
            <a:r>
              <a:rPr lang="fr-SN" b="1" dirty="0" err="1"/>
              <a:t>African</a:t>
            </a:r>
            <a:r>
              <a:rPr lang="fr-SN" b="1" dirty="0"/>
              <a:t> Physical Society</a:t>
            </a:r>
            <a:endParaRPr lang="fr-SN" dirty="0"/>
          </a:p>
          <a:p>
            <a:pPr algn="ctr"/>
            <a:r>
              <a:rPr lang="fr-FR" b="1" dirty="0"/>
              <a:t>Dakar Sénégal</a:t>
            </a:r>
            <a:endParaRPr lang="fr-SN" dirty="0"/>
          </a:p>
          <a:p>
            <a:r>
              <a:rPr lang="fr-SN" dirty="0"/>
              <a:t> </a:t>
            </a:r>
          </a:p>
          <a:p>
            <a:r>
              <a:rPr lang="fr-SN" dirty="0"/>
              <a:t> </a:t>
            </a:r>
          </a:p>
          <a:p>
            <a:r>
              <a:rPr lang="fr-SN" dirty="0"/>
              <a:t> </a:t>
            </a:r>
          </a:p>
        </p:txBody>
      </p:sp>
      <p:pic>
        <p:nvPicPr>
          <p:cNvPr id="5" name="Image 4">
            <a:extLst>
              <a:ext uri="{FF2B5EF4-FFF2-40B4-BE49-F238E27FC236}">
                <a16:creationId xmlns:a16="http://schemas.microsoft.com/office/drawing/2014/main" id="{197AF8CC-A407-E34D-90DB-E122575D9762}"/>
              </a:ext>
            </a:extLst>
          </p:cNvPr>
          <p:cNvPicPr>
            <a:picLocks noChangeAspect="1"/>
          </p:cNvPicPr>
          <p:nvPr/>
        </p:nvPicPr>
        <p:blipFill>
          <a:blip r:embed="rId3"/>
          <a:stretch>
            <a:fillRect/>
          </a:stretch>
        </p:blipFill>
        <p:spPr>
          <a:xfrm>
            <a:off x="49724" y="237929"/>
            <a:ext cx="1295400" cy="1219200"/>
          </a:xfrm>
          <a:prstGeom prst="rect">
            <a:avLst/>
          </a:prstGeom>
        </p:spPr>
      </p:pic>
      <p:sp>
        <p:nvSpPr>
          <p:cNvPr id="7" name="ZoneTexte 6">
            <a:extLst>
              <a:ext uri="{FF2B5EF4-FFF2-40B4-BE49-F238E27FC236}">
                <a16:creationId xmlns:a16="http://schemas.microsoft.com/office/drawing/2014/main" id="{606AFDA4-C24B-744B-BDC8-4C127871CB66}"/>
              </a:ext>
            </a:extLst>
          </p:cNvPr>
          <p:cNvSpPr txBox="1"/>
          <p:nvPr/>
        </p:nvSpPr>
        <p:spPr>
          <a:xfrm>
            <a:off x="9035512" y="373273"/>
            <a:ext cx="945397" cy="772288"/>
          </a:xfrm>
          <a:prstGeom prst="rect">
            <a:avLst/>
          </a:prstGeom>
          <a:noFill/>
        </p:spPr>
        <p:txBody>
          <a:bodyPr wrap="square" rtlCol="0">
            <a:spAutoFit/>
          </a:bodyPr>
          <a:lstStyle/>
          <a:p>
            <a:pPr algn="l"/>
            <a:endParaRPr lang="fr-FR" dirty="0"/>
          </a:p>
        </p:txBody>
      </p:sp>
      <p:pic>
        <p:nvPicPr>
          <p:cNvPr id="8" name="Image 7">
            <a:extLst>
              <a:ext uri="{FF2B5EF4-FFF2-40B4-BE49-F238E27FC236}">
                <a16:creationId xmlns:a16="http://schemas.microsoft.com/office/drawing/2014/main" id="{5C2A1652-CA70-8D4D-A955-F39A6B707A24}"/>
              </a:ext>
            </a:extLst>
          </p:cNvPr>
          <p:cNvPicPr>
            <a:picLocks noChangeAspect="1"/>
          </p:cNvPicPr>
          <p:nvPr/>
        </p:nvPicPr>
        <p:blipFill>
          <a:blip r:embed="rId4"/>
          <a:stretch>
            <a:fillRect/>
          </a:stretch>
        </p:blipFill>
        <p:spPr>
          <a:xfrm>
            <a:off x="9508210" y="0"/>
            <a:ext cx="1295400" cy="1219200"/>
          </a:xfrm>
          <a:prstGeom prst="rect">
            <a:avLst/>
          </a:prstGeom>
        </p:spPr>
      </p:pic>
      <p:pic>
        <p:nvPicPr>
          <p:cNvPr id="9" name="Image 8">
            <a:extLst>
              <a:ext uri="{FF2B5EF4-FFF2-40B4-BE49-F238E27FC236}">
                <a16:creationId xmlns:a16="http://schemas.microsoft.com/office/drawing/2014/main" id="{873788BA-2B07-C944-A93E-19D9225ED8C6}"/>
              </a:ext>
            </a:extLst>
          </p:cNvPr>
          <p:cNvPicPr>
            <a:picLocks noChangeAspect="1"/>
          </p:cNvPicPr>
          <p:nvPr/>
        </p:nvPicPr>
        <p:blipFill>
          <a:blip r:embed="rId4"/>
          <a:stretch>
            <a:fillRect/>
          </a:stretch>
        </p:blipFill>
        <p:spPr>
          <a:xfrm>
            <a:off x="9488191" y="133005"/>
            <a:ext cx="1295400" cy="1219200"/>
          </a:xfrm>
          <a:prstGeom prst="rect">
            <a:avLst/>
          </a:prstGeom>
        </p:spPr>
      </p:pic>
    </p:spTree>
    <p:extLst>
      <p:ext uri="{BB962C8B-B14F-4D97-AF65-F5344CB8AC3E}">
        <p14:creationId xmlns:p14="http://schemas.microsoft.com/office/powerpoint/2010/main" val="32901182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8E7FF0A-BF5B-3F4B-B789-EEA7FF2E16EC}"/>
              </a:ext>
            </a:extLst>
          </p:cNvPr>
          <p:cNvSpPr/>
          <p:nvPr/>
        </p:nvSpPr>
        <p:spPr>
          <a:xfrm>
            <a:off x="3048000" y="1021642"/>
            <a:ext cx="7532176" cy="5241178"/>
          </a:xfrm>
          <a:prstGeom prst="rect">
            <a:avLst/>
          </a:prstGeom>
        </p:spPr>
        <p:txBody>
          <a:bodyPr wrap="square">
            <a:spAutoFit/>
          </a:bodyPr>
          <a:lstStyle/>
          <a:p>
            <a:pPr>
              <a:lnSpc>
                <a:spcPct val="115000"/>
              </a:lnSpc>
              <a:spcBef>
                <a:spcPts val="1400"/>
              </a:spcBef>
              <a:spcAft>
                <a:spcPts val="400"/>
              </a:spcAft>
            </a:pPr>
            <a:r>
              <a:rPr lang="en-US" sz="2400" b="1" dirty="0">
                <a:solidFill>
                  <a:srgbClr val="000000"/>
                </a:solidFill>
                <a:latin typeface="Arial" panose="020B0604020202020204" pitchFamily="34" charset="0"/>
              </a:rPr>
              <a:t>ENERGY’S  SYSTEMS MANAGEMENT  ASPECTS</a:t>
            </a:r>
            <a:endParaRPr lang="fr-SN" sz="2400" b="1" dirty="0">
              <a:solidFill>
                <a:srgbClr val="434343"/>
              </a:solidFill>
              <a:latin typeface="Arial" panose="020B0604020202020204" pitchFamily="34" charset="0"/>
            </a:endParaRPr>
          </a:p>
          <a:p>
            <a:pPr>
              <a:lnSpc>
                <a:spcPct val="115000"/>
              </a:lnSpc>
              <a:spcBef>
                <a:spcPts val="1200"/>
              </a:spcBef>
              <a:spcAft>
                <a:spcPts val="1200"/>
              </a:spcAft>
            </a:pPr>
            <a:r>
              <a:rPr lang="en-US" dirty="0">
                <a:latin typeface="Arial" panose="020B0604020202020204" pitchFamily="34" charset="0"/>
                <a:ea typeface="Arial" panose="020B0604020202020204" pitchFamily="34" charset="0"/>
              </a:rPr>
              <a:t> </a:t>
            </a:r>
            <a:r>
              <a:rPr lang="en-US" sz="2400" dirty="0">
                <a:latin typeface="Arial" panose="020B0604020202020204" pitchFamily="34" charset="0"/>
                <a:ea typeface="Arial" panose="020B0604020202020204" pitchFamily="34" charset="0"/>
              </a:rPr>
              <a:t>Energy can be presented from several aspects:</a:t>
            </a:r>
            <a:endParaRPr lang="fr-SN" sz="2400" dirty="0">
              <a:latin typeface="Arial" panose="020B0604020202020204" pitchFamily="34" charset="0"/>
              <a:ea typeface="Arial" panose="020B0604020202020204" pitchFamily="34" charset="0"/>
            </a:endParaRPr>
          </a:p>
          <a:p>
            <a:pPr marL="342900" lvl="0" indent="-342900">
              <a:lnSpc>
                <a:spcPct val="115000"/>
              </a:lnSpc>
              <a:spcBef>
                <a:spcPts val="1200"/>
              </a:spcBef>
              <a:spcAft>
                <a:spcPts val="0"/>
              </a:spcAft>
              <a:buFont typeface="Arial" panose="020B0604020202020204" pitchFamily="34" charset="0"/>
              <a:buChar char="●"/>
            </a:pPr>
            <a:r>
              <a:rPr lang="fr-FR" sz="2400" dirty="0">
                <a:latin typeface="Arial" panose="020B0604020202020204" pitchFamily="34" charset="0"/>
                <a:ea typeface="Arial" panose="020B0604020202020204" pitchFamily="34" charset="0"/>
              </a:rPr>
              <a:t>Scientific: sources, conversion, Storage</a:t>
            </a:r>
            <a:endParaRPr lang="fr-SN" sz="2400" dirty="0">
              <a:latin typeface="Arial" panose="020B0604020202020204" pitchFamily="34" charset="0"/>
              <a:ea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en-US" sz="2400" dirty="0">
                <a:latin typeface="Arial" panose="020B0604020202020204" pitchFamily="34" charset="0"/>
                <a:ea typeface="Arial" panose="020B0604020202020204" pitchFamily="34" charset="0"/>
              </a:rPr>
              <a:t>Political: Geopolitics and Geostrategy, energy independence and sovereignty</a:t>
            </a:r>
            <a:endParaRPr lang="fr-SN" sz="2400" dirty="0">
              <a:latin typeface="Arial" panose="020B0604020202020204" pitchFamily="34" charset="0"/>
              <a:ea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fr-FR" sz="2400" dirty="0">
                <a:latin typeface="Arial" panose="020B0604020202020204" pitchFamily="34" charset="0"/>
                <a:ea typeface="Arial" panose="020B0604020202020204" pitchFamily="34" charset="0"/>
              </a:rPr>
              <a:t>Environnemental and </a:t>
            </a:r>
            <a:r>
              <a:rPr lang="fr-FR" sz="2400" dirty="0" err="1">
                <a:latin typeface="Arial" panose="020B0604020202020204" pitchFamily="34" charset="0"/>
                <a:ea typeface="Arial" panose="020B0604020202020204" pitchFamily="34" charset="0"/>
              </a:rPr>
              <a:t>Sustainable</a:t>
            </a:r>
            <a:r>
              <a:rPr lang="fr-FR" sz="2400" dirty="0">
                <a:latin typeface="Arial" panose="020B0604020202020204" pitchFamily="34" charset="0"/>
                <a:ea typeface="Arial" panose="020B0604020202020204" pitchFamily="34" charset="0"/>
              </a:rPr>
              <a:t> </a:t>
            </a:r>
            <a:r>
              <a:rPr lang="fr-FR" sz="2400" dirty="0" err="1">
                <a:latin typeface="Arial" panose="020B0604020202020204" pitchFamily="34" charset="0"/>
                <a:ea typeface="Arial" panose="020B0604020202020204" pitchFamily="34" charset="0"/>
              </a:rPr>
              <a:t>Development</a:t>
            </a:r>
            <a:r>
              <a:rPr lang="fr-FR" sz="2400" dirty="0">
                <a:latin typeface="Arial" panose="020B0604020202020204" pitchFamily="34" charset="0"/>
                <a:ea typeface="Arial" panose="020B0604020202020204" pitchFamily="34" charset="0"/>
              </a:rPr>
              <a:t>: local pollution, global pollution, </a:t>
            </a:r>
            <a:r>
              <a:rPr lang="fr-FR" sz="2400" dirty="0" err="1">
                <a:latin typeface="Arial" panose="020B0604020202020204" pitchFamily="34" charset="0"/>
                <a:ea typeface="Arial" panose="020B0604020202020204" pitchFamily="34" charset="0"/>
              </a:rPr>
              <a:t>waste</a:t>
            </a:r>
            <a:r>
              <a:rPr lang="fr-FR" sz="2400" dirty="0">
                <a:latin typeface="Arial" panose="020B0604020202020204" pitchFamily="34" charset="0"/>
                <a:ea typeface="Arial" panose="020B0604020202020204" pitchFamily="34" charset="0"/>
              </a:rPr>
              <a:t> management, </a:t>
            </a:r>
            <a:r>
              <a:rPr lang="fr-FR" sz="2400" dirty="0" err="1">
                <a:latin typeface="Arial" panose="020B0604020202020204" pitchFamily="34" charset="0"/>
                <a:ea typeface="Arial" panose="020B0604020202020204" pitchFamily="34" charset="0"/>
              </a:rPr>
              <a:t>climate</a:t>
            </a:r>
            <a:r>
              <a:rPr lang="fr-FR" sz="2400" dirty="0">
                <a:latin typeface="Arial" panose="020B0604020202020204" pitchFamily="34" charset="0"/>
                <a:ea typeface="Arial" panose="020B0604020202020204" pitchFamily="34" charset="0"/>
              </a:rPr>
              <a:t> change, </a:t>
            </a:r>
            <a:r>
              <a:rPr lang="fr-FR" sz="2400" dirty="0" err="1">
                <a:latin typeface="Arial" panose="020B0604020202020204" pitchFamily="34" charset="0"/>
                <a:ea typeface="Arial" panose="020B0604020202020204" pitchFamily="34" charset="0"/>
              </a:rPr>
              <a:t>energy</a:t>
            </a:r>
            <a:r>
              <a:rPr lang="fr-FR" sz="2400" dirty="0">
                <a:latin typeface="Arial" panose="020B0604020202020204" pitchFamily="34" charset="0"/>
                <a:ea typeface="Arial" panose="020B0604020202020204" pitchFamily="34" charset="0"/>
              </a:rPr>
              <a:t> mix, </a:t>
            </a:r>
            <a:r>
              <a:rPr lang="fr-FR" sz="2400" dirty="0" err="1">
                <a:latin typeface="Arial" panose="020B0604020202020204" pitchFamily="34" charset="0"/>
                <a:ea typeface="Arial" panose="020B0604020202020204" pitchFamily="34" charset="0"/>
              </a:rPr>
              <a:t>energy</a:t>
            </a:r>
            <a:r>
              <a:rPr lang="fr-FR" sz="2400" dirty="0">
                <a:latin typeface="Arial" panose="020B0604020202020204" pitchFamily="34" charset="0"/>
                <a:ea typeface="Arial" panose="020B0604020202020204" pitchFamily="34" charset="0"/>
              </a:rPr>
              <a:t> </a:t>
            </a:r>
            <a:r>
              <a:rPr lang="fr-FR" sz="2400" dirty="0" err="1">
                <a:latin typeface="Arial" panose="020B0604020202020204" pitchFamily="34" charset="0"/>
                <a:ea typeface="Arial" panose="020B0604020202020204" pitchFamily="34" charset="0"/>
              </a:rPr>
              <a:t>efficiency</a:t>
            </a:r>
            <a:r>
              <a:rPr lang="fr-FR" sz="2400" dirty="0">
                <a:latin typeface="Arial" panose="020B0604020202020204" pitchFamily="34" charset="0"/>
                <a:ea typeface="Arial" panose="020B0604020202020204" pitchFamily="34" charset="0"/>
              </a:rPr>
              <a:t>, </a:t>
            </a:r>
            <a:r>
              <a:rPr lang="fr-FR" sz="2400" dirty="0" err="1">
                <a:latin typeface="Arial" panose="020B0604020202020204" pitchFamily="34" charset="0"/>
                <a:ea typeface="Arial" panose="020B0604020202020204" pitchFamily="34" charset="0"/>
              </a:rPr>
              <a:t>energy</a:t>
            </a:r>
            <a:r>
              <a:rPr lang="fr-FR" sz="2400" dirty="0">
                <a:latin typeface="Arial" panose="020B0604020202020204" pitchFamily="34" charset="0"/>
                <a:ea typeface="Arial" panose="020B0604020202020204" pitchFamily="34" charset="0"/>
              </a:rPr>
              <a:t> transition, </a:t>
            </a:r>
            <a:r>
              <a:rPr lang="fr-FR" sz="2400" dirty="0" err="1">
                <a:latin typeface="Arial" panose="020B0604020202020204" pitchFamily="34" charset="0"/>
                <a:ea typeface="Arial" panose="020B0604020202020204" pitchFamily="34" charset="0"/>
              </a:rPr>
              <a:t>ecological</a:t>
            </a:r>
            <a:r>
              <a:rPr lang="fr-FR" sz="2400" dirty="0">
                <a:latin typeface="Arial" panose="020B0604020202020204" pitchFamily="34" charset="0"/>
                <a:ea typeface="Arial" panose="020B0604020202020204" pitchFamily="34" charset="0"/>
              </a:rPr>
              <a:t> transition</a:t>
            </a:r>
            <a:endParaRPr lang="fr-SN" sz="2400" dirty="0">
              <a:latin typeface="Arial" panose="020B0604020202020204" pitchFamily="34" charset="0"/>
              <a:ea typeface="Arial" panose="020B0604020202020204" pitchFamily="34" charset="0"/>
            </a:endParaRPr>
          </a:p>
          <a:p>
            <a:pPr marL="342900" lvl="0" indent="-342900">
              <a:lnSpc>
                <a:spcPct val="115000"/>
              </a:lnSpc>
              <a:spcAft>
                <a:spcPts val="1200"/>
              </a:spcAft>
              <a:buFont typeface="Arial" panose="020B0604020202020204" pitchFamily="34" charset="0"/>
              <a:buChar char="●"/>
            </a:pPr>
            <a:r>
              <a:rPr lang="en-US" sz="2400" dirty="0">
                <a:latin typeface="Arial" panose="020B0604020202020204" pitchFamily="34" charset="0"/>
                <a:ea typeface="Arial" panose="020B0604020202020204" pitchFamily="34" charset="0"/>
              </a:rPr>
              <a:t>Future Projection: Global energy systems management, prospects for future energies</a:t>
            </a:r>
            <a:endParaRPr lang="fr-SN" sz="2400" dirty="0">
              <a:latin typeface="Arial" panose="020B0604020202020204" pitchFamily="34" charset="0"/>
              <a:ea typeface="Arial" panose="020B0604020202020204" pitchFamily="34" charset="0"/>
            </a:endParaRPr>
          </a:p>
        </p:txBody>
      </p:sp>
      <p:sp>
        <p:nvSpPr>
          <p:cNvPr id="3" name="ZoneTexte 2">
            <a:extLst>
              <a:ext uri="{FF2B5EF4-FFF2-40B4-BE49-F238E27FC236}">
                <a16:creationId xmlns:a16="http://schemas.microsoft.com/office/drawing/2014/main" id="{E2C5EF8C-08BC-F041-9161-5D952A1FA616}"/>
              </a:ext>
            </a:extLst>
          </p:cNvPr>
          <p:cNvSpPr txBox="1"/>
          <p:nvPr/>
        </p:nvSpPr>
        <p:spPr>
          <a:xfrm>
            <a:off x="1611824" y="3429000"/>
            <a:ext cx="1641571" cy="369332"/>
          </a:xfrm>
          <a:prstGeom prst="rect">
            <a:avLst/>
          </a:prstGeom>
          <a:noFill/>
        </p:spPr>
        <p:txBody>
          <a:bodyPr wrap="square" rtlCol="0">
            <a:spAutoFit/>
          </a:bodyPr>
          <a:lstStyle/>
          <a:p>
            <a:endParaRPr lang="fr-FR" dirty="0"/>
          </a:p>
        </p:txBody>
      </p:sp>
    </p:spTree>
    <p:extLst>
      <p:ext uri="{BB962C8B-B14F-4D97-AF65-F5344CB8AC3E}">
        <p14:creationId xmlns:p14="http://schemas.microsoft.com/office/powerpoint/2010/main" val="3751043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E0672D9-BB1F-1640-802F-69C668F0DE7F}"/>
              </a:ext>
            </a:extLst>
          </p:cNvPr>
          <p:cNvSpPr/>
          <p:nvPr/>
        </p:nvSpPr>
        <p:spPr>
          <a:xfrm>
            <a:off x="2226590" y="1166842"/>
            <a:ext cx="6096000" cy="4524315"/>
          </a:xfrm>
          <a:prstGeom prst="rect">
            <a:avLst/>
          </a:prstGeom>
        </p:spPr>
        <p:txBody>
          <a:bodyPr>
            <a:spAutoFit/>
          </a:bodyPr>
          <a:lstStyle/>
          <a:p>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Vast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Potential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many</a:t>
            </a:r>
            <a:r>
              <a:rPr lang="fr-FR" sz="2400" dirty="0">
                <a:latin typeface="Arial" panose="020B0604020202020204" pitchFamily="34" charset="0"/>
                <a:cs typeface="Arial" panose="020B0604020202020204" pitchFamily="34" charset="0"/>
              </a:rPr>
              <a:t> sources of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energies</a:t>
            </a:r>
            <a:r>
              <a:rPr lang="fr-FR" sz="2400" dirty="0">
                <a:latin typeface="Arial" panose="020B0604020202020204" pitchFamily="34" charset="0"/>
                <a:cs typeface="Arial" panose="020B0604020202020204" pitchFamily="34" charset="0"/>
              </a:rPr>
              <a:t>:</a:t>
            </a:r>
          </a:p>
          <a:p>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Hydraulic</a:t>
            </a:r>
            <a:r>
              <a:rPr lang="fr-FR" sz="2400" dirty="0">
                <a:latin typeface="Arial" panose="020B0604020202020204" pitchFamily="34" charset="0"/>
                <a:cs typeface="Arial" panose="020B0604020202020204" pitchFamily="34" charset="0"/>
              </a:rPr>
              <a:t> Basin of </a:t>
            </a:r>
            <a:r>
              <a:rPr lang="fr-FR" sz="2400" dirty="0" err="1">
                <a:latin typeface="Arial" panose="020B0604020202020204" pitchFamily="34" charset="0"/>
                <a:cs typeface="Arial" panose="020B0604020202020204" pitchFamily="34" charset="0"/>
              </a:rPr>
              <a:t>Guinea</a:t>
            </a:r>
            <a:r>
              <a:rPr lang="fr-FR" sz="2400" dirty="0">
                <a:latin typeface="Arial" panose="020B0604020202020204" pitchFamily="34" charset="0"/>
                <a:cs typeface="Arial" panose="020B0604020202020204" pitchFamily="34" charset="0"/>
              </a:rPr>
              <a:t>, Central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East and South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North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Africa</a:t>
            </a:r>
            <a:endParaRPr lang="fr-FR"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
The Rift </a:t>
            </a:r>
            <a:r>
              <a:rPr lang="fr-FR" sz="2400" dirty="0" err="1">
                <a:latin typeface="Arial" panose="020B0604020202020204" pitchFamily="34" charset="0"/>
                <a:cs typeface="Arial" panose="020B0604020202020204" pitchFamily="34" charset="0"/>
              </a:rPr>
              <a:t>Valley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Fault</a:t>
            </a:r>
            <a:endParaRPr lang="fr-FR"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sunshine</a:t>
            </a:r>
            <a:r>
              <a:rPr lang="fr-FR" sz="2400" dirty="0">
                <a:latin typeface="Arial" panose="020B0604020202020204" pitchFamily="34" charset="0"/>
                <a:cs typeface="Arial" panose="020B0604020202020204" pitchFamily="34" charset="0"/>
              </a:rPr>
              <a:t> of the Continent</a:t>
            </a:r>
          </a:p>
          <a:p>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sources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are unique in the world but </a:t>
            </a:r>
            <a:r>
              <a:rPr lang="fr-FR" sz="2400" dirty="0" err="1">
                <a:latin typeface="Arial" panose="020B0604020202020204" pitchFamily="34" charset="0"/>
                <a:cs typeface="Arial" panose="020B0604020202020204" pitchFamily="34" charset="0"/>
              </a:rPr>
              <a:t>very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little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exploited</a:t>
            </a:r>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2936138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70F010F3-0214-A245-B3B3-BB0C8848F183}"/>
              </a:ext>
            </a:extLst>
          </p:cNvPr>
          <p:cNvSpPr txBox="1"/>
          <p:nvPr/>
        </p:nvSpPr>
        <p:spPr>
          <a:xfrm>
            <a:off x="3624943" y="2841171"/>
            <a:ext cx="7641772" cy="830997"/>
          </a:xfrm>
          <a:prstGeom prst="rect">
            <a:avLst/>
          </a:prstGeom>
          <a:noFill/>
        </p:spPr>
        <p:txBody>
          <a:bodyPr wrap="square" rtlCol="0">
            <a:spAutoFit/>
          </a:bodyPr>
          <a:lstStyle/>
          <a:p>
            <a:endParaRPr lang="fr-FR" sz="2400" dirty="0"/>
          </a:p>
          <a:p>
            <a:r>
              <a:rPr lang="fr-FR" sz="2400" dirty="0"/>
              <a:t>HYDRO ELECTRICITY FOR AFRICA</a:t>
            </a:r>
          </a:p>
        </p:txBody>
      </p:sp>
    </p:spTree>
    <p:extLst>
      <p:ext uri="{BB962C8B-B14F-4D97-AF65-F5344CB8AC3E}">
        <p14:creationId xmlns:p14="http://schemas.microsoft.com/office/powerpoint/2010/main" val="2156338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B75B635-305A-064D-943C-E936AA3F95A4}"/>
              </a:ext>
            </a:extLst>
          </p:cNvPr>
          <p:cNvPicPr/>
          <p:nvPr/>
        </p:nvPicPr>
        <p:blipFill>
          <a:blip r:embed="rId2"/>
          <a:stretch>
            <a:fillRect/>
          </a:stretch>
        </p:blipFill>
        <p:spPr>
          <a:xfrm>
            <a:off x="3215640" y="1808797"/>
            <a:ext cx="5760720" cy="3240405"/>
          </a:xfrm>
          <a:prstGeom prst="rect">
            <a:avLst/>
          </a:prstGeom>
        </p:spPr>
      </p:pic>
      <p:pic>
        <p:nvPicPr>
          <p:cNvPr id="3" name="Picture 2" descr="http://www.portail-omvs.org/sites/default/files/localisation_barrages.jpg">
            <a:extLst>
              <a:ext uri="{FF2B5EF4-FFF2-40B4-BE49-F238E27FC236}">
                <a16:creationId xmlns:a16="http://schemas.microsoft.com/office/drawing/2014/main" id="{2B016B77-0CC5-5045-A42A-1EAFCB3484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1308100"/>
            <a:ext cx="7848600" cy="554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8743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re 1">
            <a:extLst>
              <a:ext uri="{FF2B5EF4-FFF2-40B4-BE49-F238E27FC236}">
                <a16:creationId xmlns:a16="http://schemas.microsoft.com/office/drawing/2014/main" id="{2D6225EA-6F62-F043-AD27-9E1D4A9178AB}"/>
              </a:ext>
            </a:extLst>
          </p:cNvPr>
          <p:cNvSpPr>
            <a:spLocks noGrp="1"/>
          </p:cNvSpPr>
          <p:nvPr>
            <p:ph type="title"/>
          </p:nvPr>
        </p:nvSpPr>
        <p:spPr/>
        <p:txBody>
          <a:bodyPr/>
          <a:lstStyle/>
          <a:p>
            <a:pPr eaLnBrk="1" hangingPunct="1"/>
            <a:r>
              <a:rPr lang="fr-FR" altLang="fr-FR" dirty="0"/>
              <a:t>Barrage hydroélectrique de </a:t>
            </a:r>
            <a:r>
              <a:rPr lang="fr-FR" altLang="fr-FR" dirty="0" err="1"/>
              <a:t>Manantali</a:t>
            </a:r>
            <a:endParaRPr lang="fr-FR" altLang="fr-FR" dirty="0"/>
          </a:p>
        </p:txBody>
      </p:sp>
      <p:pic>
        <p:nvPicPr>
          <p:cNvPr id="45058" name="Picture 2" descr="http://www.soninkara.com/images/zoom/PXMJMD/Barrage_de_Manantali_2.jpg">
            <a:extLst>
              <a:ext uri="{FF2B5EF4-FFF2-40B4-BE49-F238E27FC236}">
                <a16:creationId xmlns:a16="http://schemas.microsoft.com/office/drawing/2014/main" id="{63B758A6-0822-1040-A096-AC9688D51D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21336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8206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thiopie: le barrage de «la Grande Renaissance» apportera à l’Etat 2 millions €/jour à partir de 2017">
            <a:extLst>
              <a:ext uri="{FF2B5EF4-FFF2-40B4-BE49-F238E27FC236}">
                <a16:creationId xmlns:a16="http://schemas.microsoft.com/office/drawing/2014/main" id="{0E66332C-2529-C54C-9C46-967B9C8ED8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1486" y="1779814"/>
            <a:ext cx="6591743" cy="3559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Ethiopie: le barrage de «la Grande Renaissance» apportera à l’Etat 2 millions €/jour à partir de 2017">
            <a:extLst>
              <a:ext uri="{FF2B5EF4-FFF2-40B4-BE49-F238E27FC236}">
                <a16:creationId xmlns:a16="http://schemas.microsoft.com/office/drawing/2014/main" id="{828A4C1A-05C9-7346-9691-BDEECBA55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605" y="201478"/>
            <a:ext cx="9835737" cy="5138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DBD5201A-C5A8-6B49-A92F-0EA6F758CE85}"/>
              </a:ext>
            </a:extLst>
          </p:cNvPr>
          <p:cNvSpPr txBox="1"/>
          <p:nvPr/>
        </p:nvSpPr>
        <p:spPr>
          <a:xfrm>
            <a:off x="1" y="5380672"/>
            <a:ext cx="11716718" cy="1569660"/>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In Ethiopia, the Grand Renaissance Dam on the Blue Nile is a promise of prosperity and integration in Africa. Ultimately, according to local authorities, it will have the capacity to produce 6,000 megawatts and will allow the country to increase its electricity exports to neighboring countries(Sudan, Djibouti, Kenya, South Sudan, etc.</a:t>
            </a:r>
            <a:r>
              <a:rPr lang="fr-SN" sz="2400" dirty="0">
                <a:latin typeface="Arial" panose="020B0604020202020204" pitchFamily="34" charset="0"/>
                <a:cs typeface="Arial" panose="020B0604020202020204" pitchFamily="34" charset="0"/>
              </a:rPr>
              <a:t> </a:t>
            </a:r>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16423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descr="http://ts1.mm.bing.net/th?&amp;id=HN.608027099990984201&amp;w=300&amp;h=300&amp;c=0&amp;pid=1.9&amp;rs=0&amp;p=0">
            <a:extLst>
              <a:ext uri="{FF2B5EF4-FFF2-40B4-BE49-F238E27FC236}">
                <a16:creationId xmlns:a16="http://schemas.microsoft.com/office/drawing/2014/main" id="{7AB78F65-E7D6-3C42-8247-9A0384CEB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9661" y="3081891"/>
            <a:ext cx="4378325"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78" name="Picture 4" descr="http://3.bp.blogspot.com/-T5JgiQGsRRA/T6xKm_9rJnI/AAAAAAAADQk/hAHlgDxWepI/s1600/Inga+barrage.gif">
            <a:extLst>
              <a:ext uri="{FF2B5EF4-FFF2-40B4-BE49-F238E27FC236}">
                <a16:creationId xmlns:a16="http://schemas.microsoft.com/office/drawing/2014/main" id="{2FD7A493-F643-6F49-91DB-EDEC49A21F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6432" y="1975887"/>
            <a:ext cx="3852862"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ZoneTexte 3">
            <a:extLst>
              <a:ext uri="{FF2B5EF4-FFF2-40B4-BE49-F238E27FC236}">
                <a16:creationId xmlns:a16="http://schemas.microsoft.com/office/drawing/2014/main" id="{A62D5279-DB8C-5B43-B194-6EFA7864ED3E}"/>
              </a:ext>
            </a:extLst>
          </p:cNvPr>
          <p:cNvSpPr txBox="1">
            <a:spLocks noChangeArrowheads="1"/>
          </p:cNvSpPr>
          <p:nvPr/>
        </p:nvSpPr>
        <p:spPr bwMode="auto">
          <a:xfrm>
            <a:off x="3216275" y="620713"/>
            <a:ext cx="51831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r>
              <a:rPr lang="fr-FR" altLang="fr-FR" sz="2400"/>
              <a:t>BARRAGE D’INGA DE L’ENERGIE POUR TOUTE L’AFRIQUE</a:t>
            </a:r>
          </a:p>
        </p:txBody>
      </p:sp>
    </p:spTree>
    <p:extLst>
      <p:ext uri="{BB962C8B-B14F-4D97-AF65-F5344CB8AC3E}">
        <p14:creationId xmlns:p14="http://schemas.microsoft.com/office/powerpoint/2010/main" val="15462949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1BDAC4C-3FE7-284C-A516-B395F8C083F0}"/>
              </a:ext>
            </a:extLst>
          </p:cNvPr>
          <p:cNvSpPr/>
          <p:nvPr/>
        </p:nvSpPr>
        <p:spPr>
          <a:xfrm>
            <a:off x="1274618" y="1166336"/>
            <a:ext cx="6096000" cy="3046988"/>
          </a:xfrm>
          <a:prstGeom prst="rect">
            <a:avLst/>
          </a:prstGeom>
        </p:spPr>
        <p:txBody>
          <a:bodyPr>
            <a:spAutoFit/>
          </a:bodyPr>
          <a:lstStyle/>
          <a:p>
            <a:r>
              <a:rPr lang="fr-FR" sz="2400" dirty="0">
                <a:latin typeface="Arial" panose="020B0604020202020204" pitchFamily="34" charset="0"/>
                <a:cs typeface="Arial" panose="020B0604020202020204" pitchFamily="34" charset="0"/>
              </a:rPr>
              <a:t>The </a:t>
            </a:r>
            <a:r>
              <a:rPr lang="fr-FR" sz="2400" dirty="0" err="1">
                <a:latin typeface="Arial" panose="020B0604020202020204" pitchFamily="34" charset="0"/>
                <a:cs typeface="Arial" panose="020B0604020202020204" pitchFamily="34" charset="0"/>
              </a:rPr>
              <a:t>Cahora</a:t>
            </a:r>
            <a:r>
              <a:rPr lang="fr-FR" sz="2400" dirty="0">
                <a:latin typeface="Arial" panose="020B0604020202020204" pitchFamily="34" charset="0"/>
                <a:cs typeface="Arial" panose="020B0604020202020204" pitchFamily="34" charset="0"/>
              </a:rPr>
              <a:t> Bassa Dam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 dam </a:t>
            </a:r>
            <a:r>
              <a:rPr lang="fr-FR" sz="2400" dirty="0" err="1">
                <a:latin typeface="Arial" panose="020B0604020202020204" pitchFamily="34" charset="0"/>
                <a:cs typeface="Arial" panose="020B0604020202020204" pitchFamily="34" charset="0"/>
              </a:rPr>
              <a:t>built</a:t>
            </a:r>
            <a:r>
              <a:rPr lang="fr-FR" sz="2400" dirty="0">
                <a:latin typeface="Arial" panose="020B0604020202020204" pitchFamily="34" charset="0"/>
                <a:cs typeface="Arial" panose="020B0604020202020204" pitchFamily="34" charset="0"/>
              </a:rPr>
              <a:t> on the </a:t>
            </a:r>
            <a:r>
              <a:rPr lang="fr-FR" sz="2400" dirty="0" err="1">
                <a:latin typeface="Arial" panose="020B0604020202020204" pitchFamily="34" charset="0"/>
                <a:cs typeface="Arial" panose="020B0604020202020204" pitchFamily="34" charset="0"/>
              </a:rPr>
              <a:t>Zambezi</a:t>
            </a:r>
            <a:r>
              <a:rPr lang="fr-FR" sz="2400" dirty="0">
                <a:latin typeface="Arial" panose="020B0604020202020204" pitchFamily="34" charset="0"/>
                <a:cs typeface="Arial" panose="020B0604020202020204" pitchFamily="34" charset="0"/>
              </a:rPr>
              <a:t> River in </a:t>
            </a:r>
            <a:r>
              <a:rPr lang="fr-FR" sz="2400" dirty="0" err="1">
                <a:latin typeface="Arial" panose="020B0604020202020204" pitchFamily="34" charset="0"/>
                <a:cs typeface="Arial" panose="020B0604020202020204" pitchFamily="34" charset="0"/>
              </a:rPr>
              <a:t>northwestern</a:t>
            </a:r>
            <a:r>
              <a:rPr lang="fr-FR" sz="2400" dirty="0">
                <a:latin typeface="Arial" panose="020B0604020202020204" pitchFamily="34" charset="0"/>
                <a:cs typeface="Arial" panose="020B0604020202020204" pitchFamily="34" charset="0"/>
              </a:rPr>
              <a:t> Mozambique. It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associated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a </a:t>
            </a:r>
            <a:r>
              <a:rPr lang="fr-FR" sz="2400" dirty="0" err="1">
                <a:latin typeface="Arial" panose="020B0604020202020204" pitchFamily="34" charset="0"/>
                <a:cs typeface="Arial" panose="020B0604020202020204" pitchFamily="34" charset="0"/>
              </a:rPr>
              <a:t>hydroelectric</a:t>
            </a:r>
            <a:r>
              <a:rPr lang="fr-FR" sz="2400" dirty="0">
                <a:latin typeface="Arial" panose="020B0604020202020204" pitchFamily="34" charset="0"/>
                <a:cs typeface="Arial" panose="020B0604020202020204" pitchFamily="34" charset="0"/>
              </a:rPr>
              <a:t> power plant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an </a:t>
            </a:r>
            <a:r>
              <a:rPr lang="fr-FR" sz="2400" dirty="0" err="1">
                <a:latin typeface="Arial" panose="020B0604020202020204" pitchFamily="34" charset="0"/>
                <a:cs typeface="Arial" panose="020B0604020202020204" pitchFamily="34" charset="0"/>
              </a:rPr>
              <a:t>installed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capacity</a:t>
            </a:r>
            <a:r>
              <a:rPr lang="fr-FR" sz="2400" dirty="0">
                <a:latin typeface="Arial" panose="020B0604020202020204" pitchFamily="34" charset="0"/>
                <a:cs typeface="Arial" panose="020B0604020202020204" pitchFamily="34" charset="0"/>
              </a:rPr>
              <a:t> of 2,075 MW, the second </a:t>
            </a:r>
            <a:r>
              <a:rPr lang="fr-FR" sz="2400" dirty="0" err="1">
                <a:latin typeface="Arial" panose="020B0604020202020204" pitchFamily="34" charset="0"/>
                <a:cs typeface="Arial" panose="020B0604020202020204" pitchFamily="34" charset="0"/>
              </a:rPr>
              <a:t>most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powerful</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in 2020 </a:t>
            </a:r>
            <a:r>
              <a:rPr lang="fr-FR" sz="2400" dirty="0" err="1">
                <a:latin typeface="Arial" panose="020B0604020202020204" pitchFamily="34" charset="0"/>
                <a:cs typeface="Arial" panose="020B0604020202020204" pitchFamily="34" charset="0"/>
              </a:rPr>
              <a:t>after</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Aswan</a:t>
            </a:r>
            <a:r>
              <a:rPr lang="fr-FR" sz="2400" dirty="0">
                <a:latin typeface="Arial" panose="020B0604020202020204" pitchFamily="34" charset="0"/>
                <a:cs typeface="Arial" panose="020B0604020202020204" pitchFamily="34" charset="0"/>
              </a:rPr>
              <a:t> High Dam (2,100 MW). It gave </a:t>
            </a:r>
            <a:r>
              <a:rPr lang="fr-FR" sz="2400" dirty="0" err="1">
                <a:latin typeface="Arial" panose="020B0604020202020204" pitchFamily="34" charset="0"/>
                <a:cs typeface="Arial" panose="020B0604020202020204" pitchFamily="34" charset="0"/>
              </a:rPr>
              <a:t>rise</a:t>
            </a:r>
            <a:r>
              <a:rPr lang="fr-FR" sz="2400" dirty="0">
                <a:latin typeface="Arial" panose="020B0604020202020204" pitchFamily="34" charset="0"/>
                <a:cs typeface="Arial" panose="020B0604020202020204" pitchFamily="34" charset="0"/>
              </a:rPr>
              <a:t> to the </a:t>
            </a:r>
            <a:r>
              <a:rPr lang="fr-FR" sz="2400" dirty="0" err="1">
                <a:latin typeface="Arial" panose="020B0604020202020204" pitchFamily="34" charset="0"/>
                <a:cs typeface="Arial" panose="020B0604020202020204" pitchFamily="34" charset="0"/>
              </a:rPr>
              <a:t>lake</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Cahora</a:t>
            </a:r>
            <a:r>
              <a:rPr lang="fr-FR" sz="2400" dirty="0">
                <a:latin typeface="Arial" panose="020B0604020202020204" pitchFamily="34" charset="0"/>
                <a:cs typeface="Arial" panose="020B0604020202020204" pitchFamily="34" charset="0"/>
              </a:rPr>
              <a:t> Bassa.</a:t>
            </a:r>
          </a:p>
        </p:txBody>
      </p:sp>
    </p:spTree>
    <p:extLst>
      <p:ext uri="{BB962C8B-B14F-4D97-AF65-F5344CB8AC3E}">
        <p14:creationId xmlns:p14="http://schemas.microsoft.com/office/powerpoint/2010/main" val="26062809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C706B5F-5233-CE44-8110-9FF4C3367361}"/>
              </a:ext>
            </a:extLst>
          </p:cNvPr>
          <p:cNvPicPr>
            <a:picLocks noChangeAspect="1"/>
          </p:cNvPicPr>
          <p:nvPr/>
        </p:nvPicPr>
        <p:blipFill>
          <a:blip r:embed="rId2"/>
          <a:stretch>
            <a:fillRect/>
          </a:stretch>
        </p:blipFill>
        <p:spPr>
          <a:xfrm>
            <a:off x="2667000" y="1447800"/>
            <a:ext cx="6858000" cy="3962400"/>
          </a:xfrm>
          <a:prstGeom prst="rect">
            <a:avLst/>
          </a:prstGeom>
        </p:spPr>
      </p:pic>
    </p:spTree>
    <p:extLst>
      <p:ext uri="{BB962C8B-B14F-4D97-AF65-F5344CB8AC3E}">
        <p14:creationId xmlns:p14="http://schemas.microsoft.com/office/powerpoint/2010/main" val="21633020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3848301-0E76-DC41-90CD-F400DF15C447}"/>
              </a:ext>
            </a:extLst>
          </p:cNvPr>
          <p:cNvSpPr/>
          <p:nvPr/>
        </p:nvSpPr>
        <p:spPr>
          <a:xfrm>
            <a:off x="498764" y="304801"/>
            <a:ext cx="11443853" cy="4933402"/>
          </a:xfrm>
          <a:prstGeom prst="rect">
            <a:avLst/>
          </a:prstGeom>
        </p:spPr>
        <p:txBody>
          <a:bodyPr wrap="square">
            <a:spAutoFit/>
          </a:bodyPr>
          <a:lstStyle/>
          <a:p>
            <a:pPr algn="ctr">
              <a:lnSpc>
                <a:spcPct val="115000"/>
              </a:lnSpc>
              <a:spcBef>
                <a:spcPts val="1400"/>
              </a:spcBef>
              <a:spcAft>
                <a:spcPts val="400"/>
              </a:spcAft>
            </a:pPr>
            <a:r>
              <a:rPr lang="fr-FR" sz="2400" b="1" dirty="0">
                <a:solidFill>
                  <a:srgbClr val="000000"/>
                </a:solidFill>
                <a:latin typeface="Arial" panose="020B0604020202020204" pitchFamily="34" charset="0"/>
              </a:rPr>
              <a:t>SOLAR ENERGY</a:t>
            </a:r>
            <a:endParaRPr lang="fr-SN" sz="2400" b="1" dirty="0">
              <a:solidFill>
                <a:srgbClr val="434343"/>
              </a:solidFill>
              <a:latin typeface="Arial" panose="020B0604020202020204" pitchFamily="34" charset="0"/>
            </a:endParaRPr>
          </a:p>
          <a:p>
            <a:pPr marL="342900" lvl="0" indent="-342900">
              <a:lnSpc>
                <a:spcPct val="115000"/>
              </a:lnSpc>
              <a:spcBef>
                <a:spcPts val="1200"/>
              </a:spcBef>
              <a:spcAft>
                <a:spcPts val="0"/>
              </a:spcAft>
              <a:buFont typeface="Arial" panose="020B0604020202020204" pitchFamily="34" charset="0"/>
              <a:buChar char="●"/>
            </a:pPr>
            <a:r>
              <a:rPr lang="en-US" sz="2400" dirty="0">
                <a:latin typeface="Arial" panose="020B0604020202020204" pitchFamily="34" charset="0"/>
                <a:ea typeface="Arial" panose="020B0604020202020204" pitchFamily="34" charset="0"/>
              </a:rPr>
              <a:t>The average annual solar radiation in Africa ranges from 5 to 7 kWh/m², comparable to the Arabian Peninsula, northern Australia, and northern Chile.</a:t>
            </a:r>
            <a:endParaRPr lang="fr-SN" sz="2400" dirty="0">
              <a:latin typeface="Arial" panose="020B0604020202020204" pitchFamily="34" charset="0"/>
              <a:ea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en-US" sz="2400" dirty="0">
                <a:latin typeface="Arial" panose="020B0604020202020204" pitchFamily="34" charset="0"/>
                <a:ea typeface="Arial" panose="020B0604020202020204" pitchFamily="34" charset="0"/>
              </a:rPr>
              <a:t>However, Africa only possesses 1.3% of global photovoltaic production capacity.</a:t>
            </a:r>
            <a:endParaRPr lang="fr-SN" sz="2400" dirty="0">
              <a:latin typeface="Arial" panose="020B0604020202020204" pitchFamily="34" charset="0"/>
              <a:ea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en-US" sz="2400" dirty="0">
                <a:latin typeface="Arial" panose="020B0604020202020204" pitchFamily="34" charset="0"/>
                <a:ea typeface="Arial" panose="020B0604020202020204" pitchFamily="34" charset="0"/>
              </a:rPr>
              <a:t>Immense potential remains to be harnessed geopolitically to provide energy to urban and rural populations and influence global energy geopolitics.</a:t>
            </a:r>
            <a:endParaRPr lang="fr-SN" sz="2400" dirty="0">
              <a:latin typeface="Arial" panose="020B0604020202020204" pitchFamily="34" charset="0"/>
              <a:ea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en-US" sz="2400" dirty="0">
                <a:latin typeface="Arial" panose="020B0604020202020204" pitchFamily="34" charset="0"/>
                <a:ea typeface="Arial" panose="020B0604020202020204" pitchFamily="34" charset="0"/>
              </a:rPr>
              <a:t>Satellite studies have shown that equipping just 0.3% of the planet's 40 million km² deserts with solar power plants could cover the world's electrical needs multiple times (at least 18,000 </a:t>
            </a:r>
            <a:r>
              <a:rPr lang="en-US" sz="2400" dirty="0" err="1">
                <a:latin typeface="Arial" panose="020B0604020202020204" pitchFamily="34" charset="0"/>
                <a:ea typeface="Arial" panose="020B0604020202020204" pitchFamily="34" charset="0"/>
              </a:rPr>
              <a:t>TWh</a:t>
            </a:r>
            <a:r>
              <a:rPr lang="en-US" sz="2400" dirty="0">
                <a:latin typeface="Arial" panose="020B0604020202020204" pitchFamily="34" charset="0"/>
                <a:ea typeface="Arial" panose="020B0604020202020204" pitchFamily="34" charset="0"/>
              </a:rPr>
              <a:t>/year).</a:t>
            </a:r>
            <a:endParaRPr lang="fr-SN" sz="2400" dirty="0">
              <a:latin typeface="Arial" panose="020B0604020202020204" pitchFamily="34" charset="0"/>
              <a:ea typeface="Arial" panose="020B0604020202020204" pitchFamily="34" charset="0"/>
            </a:endParaRPr>
          </a:p>
          <a:p>
            <a:pPr marL="342900" lvl="0" indent="-342900">
              <a:lnSpc>
                <a:spcPct val="115000"/>
              </a:lnSpc>
              <a:spcAft>
                <a:spcPts val="1200"/>
              </a:spcAft>
              <a:buFont typeface="Arial" panose="020B0604020202020204" pitchFamily="34" charset="0"/>
              <a:buChar char="●"/>
            </a:pPr>
            <a:r>
              <a:rPr lang="en-US" sz="2400" dirty="0">
                <a:latin typeface="Arial" panose="020B0604020202020204" pitchFamily="34" charset="0"/>
                <a:ea typeface="Arial" panose="020B0604020202020204" pitchFamily="34" charset="0"/>
              </a:rPr>
              <a:t>The Sahara Desert is therefore a tremendous asset for Africa in a pan-African strategy for electricity supply</a:t>
            </a:r>
            <a:r>
              <a:rPr lang="en-US" dirty="0">
                <a:latin typeface="Arial" panose="020B0604020202020204" pitchFamily="34" charset="0"/>
                <a:ea typeface="Arial" panose="020B0604020202020204" pitchFamily="34" charset="0"/>
              </a:rPr>
              <a:t> to the continent's populations and the world.</a:t>
            </a:r>
            <a:endParaRPr lang="fr-SN"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993859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9AE8BEF-BCDF-8D42-BDAF-211AF0D93D44}"/>
              </a:ext>
            </a:extLst>
          </p:cNvPr>
          <p:cNvSpPr/>
          <p:nvPr/>
        </p:nvSpPr>
        <p:spPr>
          <a:xfrm>
            <a:off x="976393" y="0"/>
            <a:ext cx="9686441" cy="5909310"/>
          </a:xfrm>
          <a:prstGeom prst="rect">
            <a:avLst/>
          </a:prstGeom>
        </p:spPr>
        <p:txBody>
          <a:bodyPr wrap="square">
            <a:spAutoFit/>
          </a:bodyPr>
          <a:lstStyle/>
          <a:p>
            <a:r>
              <a:rPr lang="fr-SN" dirty="0"/>
              <a:t>RESUME : L’énergie   et les transitions  énergétique et écologique  constituent à l’heure actuelle de grands défis à travers le monde entier,   particulièrement en Afrique où les effets  du réchauffement climatique sont entrain de causer des dégâts énormes  dans les écosystèmes environnementaux et agricoles. En plus la guerre en Ukraine est entrain de démonter l’importance  pour l’Afrique de relever les défis  de la souveraineté énergétique et alimentaire  par une approche appropriée de la gestion des sources énergétiques énormes du continent.   Ici on aborde les questions des ressources énergétiques  en Afrique  et leurs implications géopolitiques et géostratégique pour un développement durable en Afrique. Nous insistons particulièrement  sur l’ importance du développement des énergies renouvelables  et surtout  sur l’ importance de  l’ accès généralisé  l’énergie solaire qui pourrait apporter des changements positifs considérables  pour l’accès à l’énergie pour tous en Afrique.  </a:t>
            </a:r>
          </a:p>
          <a:p>
            <a:r>
              <a:rPr lang="en-US" dirty="0"/>
              <a:t>_________________________________________________________________________</a:t>
            </a:r>
            <a:endParaRPr lang="fr-SN" dirty="0"/>
          </a:p>
          <a:p>
            <a:r>
              <a:rPr lang="en-US" dirty="0"/>
              <a:t> </a:t>
            </a:r>
            <a:endParaRPr lang="fr-SN" dirty="0"/>
          </a:p>
          <a:p>
            <a:r>
              <a:rPr lang="en-US" dirty="0"/>
              <a:t>SUMMARY: Energy and ecological transitions are currently major challenges throughout the world, particularly in Africa, where the effects of global warming are causing enormous damage to environmental and agricultural ecosystems. In addition, the war in Ukraine is demonstrating how important it is for Africa to meet the challenges of energy and food sovereignty through an appropriate approach to the management of the continent's enormous energy sources.   Here we address the issues of energy resources in Africa and their geopolitical and geostrategic implications for sustainable development in Africa. We place particular emphasis on the importance of developing renewable energies, and especially on the importance of widespread access to solar </a:t>
            </a:r>
            <a:endParaRPr lang="fr-FR" dirty="0"/>
          </a:p>
        </p:txBody>
      </p:sp>
    </p:spTree>
    <p:extLst>
      <p:ext uri="{BB962C8B-B14F-4D97-AF65-F5344CB8AC3E}">
        <p14:creationId xmlns:p14="http://schemas.microsoft.com/office/powerpoint/2010/main" val="4166460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1EEC018-EF7A-C344-A364-BE8490BA9179}"/>
              </a:ext>
            </a:extLst>
          </p:cNvPr>
          <p:cNvSpPr/>
          <p:nvPr/>
        </p:nvSpPr>
        <p:spPr>
          <a:xfrm>
            <a:off x="3048000" y="2413338"/>
            <a:ext cx="8035636" cy="3046988"/>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&gt;&gt; </a:t>
            </a:r>
            <a:r>
              <a:rPr lang="fr-FR" sz="2400" dirty="0" err="1">
                <a:latin typeface="Arial" panose="020B0604020202020204" pitchFamily="34" charset="0"/>
                <a:cs typeface="Arial" panose="020B0604020202020204" pitchFamily="34" charset="0"/>
              </a:rPr>
              <a:t>Based</a:t>
            </a:r>
            <a:r>
              <a:rPr lang="fr-FR" sz="2400" dirty="0">
                <a:latin typeface="Arial" panose="020B0604020202020204" pitchFamily="34" charset="0"/>
                <a:cs typeface="Arial" panose="020B0604020202020204" pitchFamily="34" charset="0"/>
              </a:rPr>
              <a:t> on satellite </a:t>
            </a:r>
            <a:r>
              <a:rPr lang="fr-FR" sz="2400" dirty="0" err="1">
                <a:latin typeface="Arial" panose="020B0604020202020204" pitchFamily="34" charset="0"/>
                <a:cs typeface="Arial" panose="020B0604020202020204" pitchFamily="34" charset="0"/>
              </a:rPr>
              <a:t>studies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it</a:t>
            </a:r>
            <a:r>
              <a:rPr lang="fr-FR" sz="2400" dirty="0">
                <a:latin typeface="Arial" panose="020B0604020202020204" pitchFamily="34" charset="0"/>
                <a:cs typeface="Arial" panose="020B0604020202020204" pitchFamily="34" charset="0"/>
              </a:rPr>
              <a:t> has been </a:t>
            </a:r>
            <a:r>
              <a:rPr lang="fr-FR" sz="2400" dirty="0" err="1">
                <a:latin typeface="Arial" panose="020B0604020202020204" pitchFamily="34" charset="0"/>
                <a:cs typeface="Arial" panose="020B0604020202020204" pitchFamily="34" charset="0"/>
              </a:rPr>
              <a:t>shown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by </a:t>
            </a:r>
            <a:r>
              <a:rPr lang="fr-FR" sz="2400" dirty="0" err="1">
                <a:latin typeface="Arial" panose="020B0604020202020204" pitchFamily="34" charset="0"/>
                <a:cs typeface="Arial" panose="020B0604020202020204" pitchFamily="34" charset="0"/>
              </a:rPr>
              <a:t>equipping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only</a:t>
            </a:r>
            <a:r>
              <a:rPr lang="fr-FR" sz="2400" dirty="0">
                <a:latin typeface="Arial" panose="020B0604020202020204" pitchFamily="34" charset="0"/>
                <a:cs typeface="Arial" panose="020B0604020202020204" pitchFamily="34" charset="0"/>
              </a:rPr>
              <a:t> 0.3% of the 40 million km2 of </a:t>
            </a:r>
            <a:r>
              <a:rPr lang="fr-FR" sz="2400" dirty="0" err="1">
                <a:latin typeface="Arial" panose="020B0604020202020204" pitchFamily="34" charset="0"/>
                <a:cs typeface="Arial" panose="020B0604020202020204" pitchFamily="34" charset="0"/>
              </a:rPr>
              <a:t>deserts</a:t>
            </a:r>
            <a:r>
              <a:rPr lang="fr-FR" sz="2400" dirty="0">
                <a:latin typeface="Arial" panose="020B0604020202020204" pitchFamily="34" charset="0"/>
                <a:cs typeface="Arial" panose="020B0604020202020204" pitchFamily="34" charset="0"/>
              </a:rPr>
              <a:t> on the </a:t>
            </a:r>
            <a:r>
              <a:rPr lang="fr-FR" sz="2400" dirty="0" err="1">
                <a:latin typeface="Arial" panose="020B0604020202020204" pitchFamily="34" charset="0"/>
                <a:cs typeface="Arial" panose="020B0604020202020204" pitchFamily="34" charset="0"/>
              </a:rPr>
              <a:t>planet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power plants, the </a:t>
            </a:r>
            <a:r>
              <a:rPr lang="fr-FR" sz="2400" dirty="0" err="1">
                <a:latin typeface="Arial" panose="020B0604020202020204" pitchFamily="34" charset="0"/>
                <a:cs typeface="Arial" panose="020B0604020202020204" pitchFamily="34" charset="0"/>
              </a:rPr>
              <a:t>planet's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electricity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needs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could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be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covered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several</a:t>
            </a:r>
            <a:r>
              <a:rPr lang="fr-FR" sz="2400" dirty="0">
                <a:latin typeface="Arial" panose="020B0604020202020204" pitchFamily="34" charset="0"/>
                <a:cs typeface="Arial" panose="020B0604020202020204" pitchFamily="34" charset="0"/>
              </a:rPr>
              <a:t> times over (at least 18,000 TWh/</a:t>
            </a:r>
            <a:r>
              <a:rPr lang="fr-FR" sz="2400" dirty="0" err="1">
                <a:latin typeface="Arial" panose="020B0604020202020204" pitchFamily="34" charset="0"/>
                <a:cs typeface="Arial" panose="020B0604020202020204" pitchFamily="34" charset="0"/>
              </a:rPr>
              <a:t>year</a:t>
            </a:r>
            <a:r>
              <a:rPr lang="fr-FR" sz="2400" dirty="0">
                <a:latin typeface="Arial" panose="020B0604020202020204" pitchFamily="34" charset="0"/>
                <a:cs typeface="Arial" panose="020B0604020202020204" pitchFamily="34" charset="0"/>
              </a:rPr>
              <a:t>)
&gt;&gt;The Sahara </a:t>
            </a:r>
            <a:r>
              <a:rPr lang="fr-FR" sz="2400" dirty="0" err="1">
                <a:latin typeface="Arial" panose="020B0604020202020204" pitchFamily="34" charset="0"/>
                <a:cs typeface="Arial" panose="020B0604020202020204" pitchFamily="34" charset="0"/>
              </a:rPr>
              <a:t>Desert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therefore</a:t>
            </a:r>
            <a:r>
              <a:rPr lang="fr-FR" sz="2400" dirty="0">
                <a:latin typeface="Arial" panose="020B0604020202020204" pitchFamily="34" charset="0"/>
                <a:cs typeface="Arial" panose="020B0604020202020204" pitchFamily="34" charset="0"/>
              </a:rPr>
              <a:t> a </a:t>
            </a:r>
            <a:r>
              <a:rPr lang="fr-FR" sz="2400" dirty="0" err="1">
                <a:latin typeface="Arial" panose="020B0604020202020204" pitchFamily="34" charset="0"/>
                <a:cs typeface="Arial" panose="020B0604020202020204" pitchFamily="34" charset="0"/>
              </a:rPr>
              <a:t>tremendous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asset</a:t>
            </a:r>
            <a:r>
              <a:rPr lang="fr-FR" sz="2400" dirty="0">
                <a:latin typeface="Arial" panose="020B0604020202020204" pitchFamily="34" charset="0"/>
                <a:cs typeface="Arial" panose="020B0604020202020204" pitchFamily="34" charset="0"/>
              </a:rPr>
              <a:t> for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as part of a pan-</a:t>
            </a:r>
            <a:r>
              <a:rPr lang="fr-FR" sz="2400" dirty="0" err="1">
                <a:latin typeface="Arial" panose="020B0604020202020204" pitchFamily="34" charset="0"/>
                <a:cs typeface="Arial" panose="020B0604020202020204" pitchFamily="34" charset="0"/>
              </a:rPr>
              <a:t>African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strategy</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provide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electricity</a:t>
            </a:r>
            <a:r>
              <a:rPr lang="fr-FR" sz="2400" dirty="0">
                <a:latin typeface="Arial" panose="020B0604020202020204" pitchFamily="34" charset="0"/>
                <a:cs typeface="Arial" panose="020B0604020202020204" pitchFamily="34" charset="0"/>
              </a:rPr>
              <a:t> to the people of the continent and the world</a:t>
            </a:r>
          </a:p>
        </p:txBody>
      </p:sp>
    </p:spTree>
    <p:extLst>
      <p:ext uri="{BB962C8B-B14F-4D97-AF65-F5344CB8AC3E}">
        <p14:creationId xmlns:p14="http://schemas.microsoft.com/office/powerpoint/2010/main" val="3839996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5" descr="File:DESERTEC-Map large.jpg">
            <a:hlinkClick r:id="rId3"/>
            <a:extLst>
              <a:ext uri="{FF2B5EF4-FFF2-40B4-BE49-F238E27FC236}">
                <a16:creationId xmlns:a16="http://schemas.microsoft.com/office/drawing/2014/main" id="{C55B2A7B-14F4-1A4D-80FA-55855A24FC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6840" y="666750"/>
            <a:ext cx="7620000" cy="552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DA77D1C3-BC3A-C54B-A30A-F7CD2588E3B9}"/>
              </a:ext>
            </a:extLst>
          </p:cNvPr>
          <p:cNvSpPr txBox="1"/>
          <p:nvPr/>
        </p:nvSpPr>
        <p:spPr>
          <a:xfrm>
            <a:off x="3733800" y="137160"/>
            <a:ext cx="4785360" cy="369332"/>
          </a:xfrm>
          <a:prstGeom prst="rect">
            <a:avLst/>
          </a:prstGeom>
          <a:noFill/>
        </p:spPr>
        <p:txBody>
          <a:bodyPr wrap="square" rtlCol="0">
            <a:spAutoFit/>
          </a:bodyPr>
          <a:lstStyle/>
          <a:p>
            <a:r>
              <a:rPr lang="fr-FR" dirty="0"/>
              <a:t>Projet DESERTEC</a:t>
            </a:r>
          </a:p>
        </p:txBody>
      </p:sp>
    </p:spTree>
    <p:extLst>
      <p:ext uri="{BB962C8B-B14F-4D97-AF65-F5344CB8AC3E}">
        <p14:creationId xmlns:p14="http://schemas.microsoft.com/office/powerpoint/2010/main" val="314584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F8DE034-CE44-3F4C-BAE2-8944A30D2474}"/>
              </a:ext>
            </a:extLst>
          </p:cNvPr>
          <p:cNvPicPr>
            <a:picLocks noChangeAspect="1"/>
          </p:cNvPicPr>
          <p:nvPr/>
        </p:nvPicPr>
        <p:blipFill>
          <a:blip r:embed="rId3"/>
          <a:stretch>
            <a:fillRect/>
          </a:stretch>
        </p:blipFill>
        <p:spPr>
          <a:xfrm>
            <a:off x="2294611" y="946043"/>
            <a:ext cx="7593308" cy="5694981"/>
          </a:xfrm>
          <a:prstGeom prst="rect">
            <a:avLst/>
          </a:prstGeom>
        </p:spPr>
      </p:pic>
      <p:sp>
        <p:nvSpPr>
          <p:cNvPr id="3" name="ZoneTexte 2">
            <a:extLst>
              <a:ext uri="{FF2B5EF4-FFF2-40B4-BE49-F238E27FC236}">
                <a16:creationId xmlns:a16="http://schemas.microsoft.com/office/drawing/2014/main" id="{67EE7C87-7626-E542-A615-EF56684EFE1E}"/>
              </a:ext>
            </a:extLst>
          </p:cNvPr>
          <p:cNvSpPr txBox="1"/>
          <p:nvPr/>
        </p:nvSpPr>
        <p:spPr>
          <a:xfrm>
            <a:off x="3688597" y="216976"/>
            <a:ext cx="6199322" cy="369332"/>
          </a:xfrm>
          <a:prstGeom prst="rect">
            <a:avLst/>
          </a:prstGeom>
          <a:noFill/>
        </p:spPr>
        <p:txBody>
          <a:bodyPr wrap="square" rtlCol="0">
            <a:spAutoFit/>
          </a:bodyPr>
          <a:lstStyle/>
          <a:p>
            <a:pPr fontAlgn="base"/>
            <a:r>
              <a:rPr lang="fr-SN" dirty="0"/>
              <a:t>Centrale solaire de </a:t>
            </a:r>
            <a:r>
              <a:rPr lang="fr-SN" dirty="0" err="1"/>
              <a:t>Malicounda</a:t>
            </a:r>
            <a:r>
              <a:rPr lang="fr-SN" dirty="0"/>
              <a:t> au </a:t>
            </a:r>
            <a:r>
              <a:rPr lang="fr-SN" dirty="0" err="1"/>
              <a:t>Senegal</a:t>
            </a:r>
            <a:endParaRPr lang="fr-SN" dirty="0"/>
          </a:p>
        </p:txBody>
      </p:sp>
    </p:spTree>
    <p:extLst>
      <p:ext uri="{BB962C8B-B14F-4D97-AF65-F5344CB8AC3E}">
        <p14:creationId xmlns:p14="http://schemas.microsoft.com/office/powerpoint/2010/main" val="1328951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2C795D05-8D26-ED4F-B765-14171ACAF09C}"/>
              </a:ext>
            </a:extLst>
          </p:cNvPr>
          <p:cNvSpPr>
            <a:spLocks noChangeArrowheads="1"/>
          </p:cNvSpPr>
          <p:nvPr/>
        </p:nvSpPr>
        <p:spPr bwMode="auto">
          <a:xfrm>
            <a:off x="2048256" y="235915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a:p>
        </p:txBody>
      </p:sp>
      <p:pic>
        <p:nvPicPr>
          <p:cNvPr id="1025" name="Image 1" descr="Complexe solaire Noor, Ouarzazate, Maroc, énergie">
            <a:extLst>
              <a:ext uri="{FF2B5EF4-FFF2-40B4-BE49-F238E27FC236}">
                <a16:creationId xmlns:a16="http://schemas.microsoft.com/office/drawing/2014/main" id="{A5D0044F-F774-CD43-9CF8-66AD1653A7C5}"/>
              </a:ext>
            </a:extLst>
          </p:cNvPr>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1383969" y="1097284"/>
            <a:ext cx="10171000" cy="4535413"/>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72B4BC04-6E88-C64B-A63A-6D9A042683DD}"/>
              </a:ext>
            </a:extLst>
          </p:cNvPr>
          <p:cNvSpPr txBox="1"/>
          <p:nvPr/>
        </p:nvSpPr>
        <p:spPr>
          <a:xfrm>
            <a:off x="3310128" y="548640"/>
            <a:ext cx="4161717" cy="369332"/>
          </a:xfrm>
          <a:prstGeom prst="rect">
            <a:avLst/>
          </a:prstGeom>
          <a:noFill/>
        </p:spPr>
        <p:txBody>
          <a:bodyPr wrap="none" rtlCol="0">
            <a:spAutoFit/>
          </a:bodyPr>
          <a:lstStyle/>
          <a:p>
            <a:r>
              <a:rPr lang="fr-FR" dirty="0"/>
              <a:t>TOUR SOLAIRE DE WARZAZATE AU MAROC</a:t>
            </a:r>
          </a:p>
        </p:txBody>
      </p:sp>
    </p:spTree>
    <p:extLst>
      <p:ext uri="{BB962C8B-B14F-4D97-AF65-F5344CB8AC3E}">
        <p14:creationId xmlns:p14="http://schemas.microsoft.com/office/powerpoint/2010/main" val="24773435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BED335-1152-464C-9FEF-CA8CD5B1655D}"/>
              </a:ext>
            </a:extLst>
          </p:cNvPr>
          <p:cNvSpPr/>
          <p:nvPr/>
        </p:nvSpPr>
        <p:spPr>
          <a:xfrm>
            <a:off x="914401" y="972511"/>
            <a:ext cx="9171708" cy="4524315"/>
          </a:xfrm>
          <a:prstGeom prst="rect">
            <a:avLst/>
          </a:prstGeom>
        </p:spPr>
        <p:txBody>
          <a:bodyPr wrap="square">
            <a:spAutoFit/>
          </a:bodyPr>
          <a:lstStyle/>
          <a:p>
            <a:endParaRPr lang="fr-FR" sz="2400" dirty="0">
              <a:latin typeface="Arial" panose="020B0604020202020204" pitchFamily="34" charset="0"/>
              <a:cs typeface="Arial" panose="020B0604020202020204" pitchFamily="34" charset="0"/>
            </a:endParaRPr>
          </a:p>
          <a:p>
            <a:pPr algn="ctr"/>
            <a:r>
              <a:rPr lang="fr-FR" sz="2400" dirty="0">
                <a:latin typeface="Arial" panose="020B0604020202020204" pitchFamily="34" charset="0"/>
                <a:cs typeface="Arial" panose="020B0604020202020204" pitchFamily="34" charset="0"/>
              </a:rPr>
              <a:t>CLIMAT CHANGE AND GLOBAL WORMING</a:t>
            </a:r>
          </a:p>
          <a:p>
            <a:endParaRPr lang="fr-FR" sz="2400" dirty="0">
              <a:latin typeface="Arial" panose="020B0604020202020204" pitchFamily="34" charset="0"/>
              <a:cs typeface="Arial" panose="020B0604020202020204" pitchFamily="34" charset="0"/>
            </a:endParaRPr>
          </a:p>
          <a:p>
            <a:endParaRPr lang="fr-FR" sz="2400" dirty="0">
              <a:latin typeface="Arial" panose="020B0604020202020204" pitchFamily="34" charset="0"/>
              <a:cs typeface="Arial" panose="020B0604020202020204" pitchFamily="34" charset="0"/>
            </a:endParaRPr>
          </a:p>
          <a:p>
            <a:r>
              <a:rPr lang="fr-FR" sz="2400" dirty="0" err="1">
                <a:latin typeface="Arial" panose="020B0604020202020204" pitchFamily="34" charset="0"/>
                <a:cs typeface="Arial" panose="020B0604020202020204" pitchFamily="34" charset="0"/>
              </a:rPr>
              <a:t>According</a:t>
            </a:r>
            <a:r>
              <a:rPr lang="fr-FR" sz="2400" dirty="0">
                <a:latin typeface="Arial" panose="020B0604020202020204" pitchFamily="34" charset="0"/>
                <a:cs typeface="Arial" panose="020B0604020202020204" pitchFamily="34" charset="0"/>
              </a:rPr>
              <a:t> to the IPCC (</a:t>
            </a:r>
            <a:r>
              <a:rPr lang="fr-FR" sz="2400" dirty="0" err="1">
                <a:latin typeface="Arial" panose="020B0604020202020204" pitchFamily="34" charset="0"/>
                <a:cs typeface="Arial" panose="020B0604020202020204" pitchFamily="34" charset="0"/>
              </a:rPr>
              <a:t>Intergovernmental</a:t>
            </a:r>
            <a:r>
              <a:rPr lang="fr-FR" sz="2400" dirty="0">
                <a:latin typeface="Arial" panose="020B0604020202020204" pitchFamily="34" charset="0"/>
                <a:cs typeface="Arial" panose="020B0604020202020204" pitchFamily="34" charset="0"/>
              </a:rPr>
              <a:t> Panel on </a:t>
            </a:r>
            <a:r>
              <a:rPr lang="fr-FR" sz="2400" dirty="0" err="1">
                <a:latin typeface="Arial" panose="020B0604020202020204" pitchFamily="34" charset="0"/>
                <a:cs typeface="Arial" panose="020B0604020202020204" pitchFamily="34" charset="0"/>
              </a:rPr>
              <a:t>Climate</a:t>
            </a:r>
            <a:r>
              <a:rPr lang="fr-FR" sz="2400" dirty="0">
                <a:latin typeface="Arial" panose="020B0604020202020204" pitchFamily="34" charset="0"/>
                <a:cs typeface="Arial" panose="020B0604020202020204" pitchFamily="34" charset="0"/>
              </a:rPr>
              <a:t> Change) report of March 2023, </a:t>
            </a:r>
            <a:r>
              <a:rPr lang="fr-FR" sz="2400" dirty="0" err="1">
                <a:latin typeface="Arial" panose="020B0604020202020204" pitchFamily="34" charset="0"/>
                <a:cs typeface="Arial" panose="020B0604020202020204" pitchFamily="34" charset="0"/>
              </a:rPr>
              <a:t>greenhouse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emissions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from</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human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activities</a:t>
            </a:r>
            <a:r>
              <a:rPr lang="fr-FR" sz="2400" dirty="0">
                <a:latin typeface="Arial" panose="020B0604020202020204" pitchFamily="34" charset="0"/>
                <a:cs typeface="Arial" panose="020B0604020202020204" pitchFamily="34" charset="0"/>
              </a:rPr>
              <a:t> have </a:t>
            </a:r>
            <a:r>
              <a:rPr lang="fr-FR" sz="2400" dirty="0" err="1">
                <a:latin typeface="Arial" panose="020B0604020202020204" pitchFamily="34" charset="0"/>
                <a:cs typeface="Arial" panose="020B0604020202020204" pitchFamily="34" charset="0"/>
              </a:rPr>
              <a:t>warmed</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climate</a:t>
            </a:r>
            <a:r>
              <a:rPr lang="fr-FR" sz="2400" dirty="0">
                <a:latin typeface="Arial" panose="020B0604020202020204" pitchFamily="34" charset="0"/>
                <a:cs typeface="Arial" panose="020B0604020202020204" pitchFamily="34" charset="0"/>
              </a:rPr>
              <a:t> at an </a:t>
            </a:r>
            <a:r>
              <a:rPr lang="fr-FR" sz="2400" dirty="0" err="1">
                <a:latin typeface="Arial" panose="020B0604020202020204" pitchFamily="34" charset="0"/>
                <a:cs typeface="Arial" panose="020B0604020202020204" pitchFamily="34" charset="0"/>
              </a:rPr>
              <a:t>unprecedented</a:t>
            </a:r>
            <a:r>
              <a:rPr lang="fr-FR" sz="2400" dirty="0">
                <a:latin typeface="Arial" panose="020B0604020202020204" pitchFamily="34" charset="0"/>
                <a:cs typeface="Arial" panose="020B0604020202020204" pitchFamily="34" charset="0"/>
              </a:rPr>
              <a:t> rate: 
the </a:t>
            </a:r>
            <a:r>
              <a:rPr lang="fr-FR" sz="2400" dirty="0" err="1">
                <a:latin typeface="Arial" panose="020B0604020202020204" pitchFamily="34" charset="0"/>
                <a:cs typeface="Arial" panose="020B0604020202020204" pitchFamily="34" charset="0"/>
              </a:rPr>
              <a:t>temperature</a:t>
            </a:r>
            <a:r>
              <a:rPr lang="fr-FR" sz="2400" dirty="0">
                <a:latin typeface="Arial" panose="020B0604020202020204" pitchFamily="34" charset="0"/>
                <a:cs typeface="Arial" panose="020B0604020202020204" pitchFamily="34" charset="0"/>
              </a:rPr>
              <a:t> of the surface of the globe has </a:t>
            </a:r>
            <a:r>
              <a:rPr lang="fr-FR" sz="2400" dirty="0" err="1">
                <a:latin typeface="Arial" panose="020B0604020202020204" pitchFamily="34" charset="0"/>
                <a:cs typeface="Arial" panose="020B0604020202020204" pitchFamily="34" charset="0"/>
              </a:rPr>
              <a:t>risen</a:t>
            </a:r>
            <a:r>
              <a:rPr lang="fr-FR" sz="2400" dirty="0">
                <a:latin typeface="Arial" panose="020B0604020202020204" pitchFamily="34" charset="0"/>
                <a:cs typeface="Arial" panose="020B0604020202020204" pitchFamily="34" charset="0"/>
              </a:rPr>
              <a:t> by 1.1 °C </a:t>
            </a:r>
            <a:r>
              <a:rPr lang="fr-FR" sz="2400" dirty="0" err="1">
                <a:latin typeface="Arial" panose="020B0604020202020204" pitchFamily="34" charset="0"/>
                <a:cs typeface="Arial" panose="020B0604020202020204" pitchFamily="34" charset="0"/>
              </a:rPr>
              <a:t>compared</a:t>
            </a:r>
            <a:r>
              <a:rPr lang="fr-FR" sz="2400" dirty="0">
                <a:latin typeface="Arial" panose="020B0604020202020204" pitchFamily="34" charset="0"/>
                <a:cs typeface="Arial" panose="020B0604020202020204" pitchFamily="34" charset="0"/>
              </a:rPr>
              <a:t> to the </a:t>
            </a:r>
            <a:r>
              <a:rPr lang="fr-FR" sz="2400" dirty="0" err="1">
                <a:latin typeface="Arial" panose="020B0604020202020204" pitchFamily="34" charset="0"/>
                <a:cs typeface="Arial" panose="020B0604020202020204" pitchFamily="34" charset="0"/>
              </a:rPr>
              <a:t>pre-industrial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period</a:t>
            </a:r>
            <a:r>
              <a:rPr lang="fr-FR" sz="2400" dirty="0">
                <a:latin typeface="Arial" panose="020B0604020202020204" pitchFamily="34" charset="0"/>
                <a:cs typeface="Arial" panose="020B0604020202020204" pitchFamily="34" charset="0"/>
              </a:rPr>
              <a:t> (1861-1880).
</a:t>
            </a:r>
            <a:r>
              <a:rPr lang="fr-FR" sz="2400" dirty="0" err="1">
                <a:latin typeface="Arial" panose="020B0604020202020204" pitchFamily="34" charset="0"/>
                <a:cs typeface="Arial" panose="020B0604020202020204" pitchFamily="34" charset="0"/>
              </a:rPr>
              <a:t>Regardless</a:t>
            </a:r>
            <a:r>
              <a:rPr lang="fr-FR" sz="2400" dirty="0">
                <a:latin typeface="Arial" panose="020B0604020202020204" pitchFamily="34" charset="0"/>
                <a:cs typeface="Arial" panose="020B0604020202020204" pitchFamily="34" charset="0"/>
              </a:rPr>
              <a:t> of the </a:t>
            </a:r>
            <a:r>
              <a:rPr lang="fr-FR" sz="2400" dirty="0" err="1">
                <a:latin typeface="Arial" panose="020B0604020202020204" pitchFamily="34" charset="0"/>
                <a:cs typeface="Arial" panose="020B0604020202020204" pitchFamily="34" charset="0"/>
              </a:rPr>
              <a:t>emission</a:t>
            </a:r>
            <a:r>
              <a:rPr lang="fr-FR" sz="2400" dirty="0">
                <a:latin typeface="Arial" panose="020B0604020202020204" pitchFamily="34" charset="0"/>
                <a:cs typeface="Arial" panose="020B0604020202020204" pitchFamily="34" charset="0"/>
              </a:rPr>
              <a:t> scenarios, the IPCC </a:t>
            </a:r>
            <a:r>
              <a:rPr lang="fr-FR" sz="2400" dirty="0" err="1">
                <a:latin typeface="Arial" panose="020B0604020202020204" pitchFamily="34" charset="0"/>
                <a:cs typeface="Arial" panose="020B0604020202020204" pitchFamily="34" charset="0"/>
              </a:rPr>
              <a:t>estimates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global </a:t>
            </a:r>
            <a:r>
              <a:rPr lang="fr-FR" sz="2400" dirty="0" err="1">
                <a:latin typeface="Arial" panose="020B0604020202020204" pitchFamily="34" charset="0"/>
                <a:cs typeface="Arial" panose="020B0604020202020204" pitchFamily="34" charset="0"/>
              </a:rPr>
              <a:t>warming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will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reach</a:t>
            </a:r>
            <a:r>
              <a:rPr lang="fr-FR" sz="2400" dirty="0">
                <a:latin typeface="Arial" panose="020B0604020202020204" pitchFamily="34" charset="0"/>
                <a:cs typeface="Arial" panose="020B0604020202020204" pitchFamily="34" charset="0"/>
              </a:rPr>
              <a:t> 1.5°C by the </a:t>
            </a:r>
            <a:r>
              <a:rPr lang="fr-FR" sz="2400" dirty="0" err="1">
                <a:latin typeface="Arial" panose="020B0604020202020204" pitchFamily="34" charset="0"/>
                <a:cs typeface="Arial" panose="020B0604020202020204" pitchFamily="34" charset="0"/>
              </a:rPr>
              <a:t>early</a:t>
            </a:r>
            <a:r>
              <a:rPr lang="fr-FR" sz="2400" dirty="0">
                <a:latin typeface="Arial" panose="020B0604020202020204" pitchFamily="34" charset="0"/>
                <a:cs typeface="Arial" panose="020B0604020202020204" pitchFamily="34" charset="0"/>
              </a:rPr>
              <a:t> 2030s.</a:t>
            </a:r>
          </a:p>
        </p:txBody>
      </p:sp>
    </p:spTree>
    <p:extLst>
      <p:ext uri="{BB962C8B-B14F-4D97-AF65-F5344CB8AC3E}">
        <p14:creationId xmlns:p14="http://schemas.microsoft.com/office/powerpoint/2010/main" val="18356074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48AED5-C3AB-D741-BF10-C2F81A224EFA}"/>
              </a:ext>
            </a:extLst>
          </p:cNvPr>
          <p:cNvSpPr/>
          <p:nvPr/>
        </p:nvSpPr>
        <p:spPr>
          <a:xfrm>
            <a:off x="3047999" y="2136339"/>
            <a:ext cx="8368145" cy="3416320"/>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The </a:t>
            </a:r>
            <a:r>
              <a:rPr lang="fr-FR" sz="2400" dirty="0" err="1">
                <a:latin typeface="Arial" panose="020B0604020202020204" pitchFamily="34" charset="0"/>
                <a:cs typeface="Arial" panose="020B0604020202020204" pitchFamily="34" charset="0"/>
              </a:rPr>
              <a:t>rise</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temperature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will</a:t>
            </a:r>
            <a:r>
              <a:rPr lang="fr-FR" sz="2400" dirty="0">
                <a:latin typeface="Arial" panose="020B0604020202020204" pitchFamily="34" charset="0"/>
                <a:cs typeface="Arial" panose="020B0604020202020204" pitchFamily="34" charset="0"/>
              </a:rPr>
              <a:t> lead to 
a </a:t>
            </a:r>
            <a:r>
              <a:rPr lang="fr-FR" sz="2400" dirty="0" err="1">
                <a:latin typeface="Arial" panose="020B0604020202020204" pitchFamily="34" charset="0"/>
                <a:cs typeface="Arial" panose="020B0604020202020204" pitchFamily="34" charset="0"/>
              </a:rPr>
              <a:t>rise</a:t>
            </a:r>
            <a:r>
              <a:rPr lang="fr-FR" sz="2400" dirty="0">
                <a:latin typeface="Arial" panose="020B0604020202020204" pitchFamily="34" charset="0"/>
                <a:cs typeface="Arial" panose="020B0604020202020204" pitchFamily="34" charset="0"/>
              </a:rPr>
              <a:t> in water, 
</a:t>
            </a:r>
            <a:r>
              <a:rPr lang="fr-FR" sz="2400" dirty="0" err="1">
                <a:latin typeface="Arial" panose="020B0604020202020204" pitchFamily="34" charset="0"/>
                <a:cs typeface="Arial" panose="020B0604020202020204" pitchFamily="34" charset="0"/>
              </a:rPr>
              <a:t>Severe</a:t>
            </a:r>
            <a:r>
              <a:rPr lang="fr-FR" sz="2400" dirty="0">
                <a:latin typeface="Arial" panose="020B0604020202020204" pitchFamily="34" charset="0"/>
                <a:cs typeface="Arial" panose="020B0604020202020204" pitchFamily="34" charset="0"/>
              </a:rPr>
              <a:t> damage to </a:t>
            </a:r>
            <a:r>
              <a:rPr lang="fr-FR" sz="2400" dirty="0" err="1">
                <a:latin typeface="Arial" panose="020B0604020202020204" pitchFamily="34" charset="0"/>
                <a:cs typeface="Arial" panose="020B0604020202020204" pitchFamily="34" charset="0"/>
              </a:rPr>
              <a:t>biodiversity</a:t>
            </a:r>
            <a:r>
              <a:rPr lang="fr-FR" sz="2400" dirty="0">
                <a:latin typeface="Arial" panose="020B0604020202020204" pitchFamily="34" charset="0"/>
                <a:cs typeface="Arial" panose="020B0604020202020204" pitchFamily="34" charset="0"/>
              </a:rPr>
              <a:t>, a </a:t>
            </a:r>
            <a:r>
              <a:rPr lang="fr-FR" sz="2400" dirty="0" err="1">
                <a:latin typeface="Arial" panose="020B0604020202020204" pitchFamily="34" charset="0"/>
                <a:cs typeface="Arial" panose="020B0604020202020204" pitchFamily="34" charset="0"/>
              </a:rPr>
              <a:t>great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loss</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coral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reefs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Regional</a:t>
            </a:r>
            <a:r>
              <a:rPr lang="fr-FR" sz="2400" dirty="0">
                <a:latin typeface="Arial" panose="020B0604020202020204" pitchFamily="34" charset="0"/>
                <a:cs typeface="Arial" panose="020B0604020202020204" pitchFamily="34" charset="0"/>
              </a:rPr>
              <a:t> and global </a:t>
            </a:r>
            <a:r>
              <a:rPr lang="fr-FR" sz="2400" dirty="0" err="1">
                <a:latin typeface="Arial" panose="020B0604020202020204" pitchFamily="34" charset="0"/>
                <a:cs typeface="Arial" panose="020B0604020202020204" pitchFamily="34" charset="0"/>
              </a:rPr>
              <a:t>climate</a:t>
            </a:r>
            <a:r>
              <a:rPr lang="fr-FR" sz="2400" dirty="0">
                <a:latin typeface="Arial" panose="020B0604020202020204" pitchFamily="34" charset="0"/>
                <a:cs typeface="Arial" panose="020B0604020202020204" pitchFamily="34" charset="0"/>
              </a:rPr>
              <a:t> change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unpredictable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consequences</a:t>
            </a:r>
            <a:r>
              <a:rPr lang="fr-FR" sz="2400" dirty="0">
                <a:latin typeface="Arial" panose="020B0604020202020204" pitchFamily="34" charset="0"/>
                <a:cs typeface="Arial" panose="020B0604020202020204" pitchFamily="34" charset="0"/>
              </a:rPr>
              <a:t> 
If </a:t>
            </a:r>
            <a:r>
              <a:rPr lang="fr-FR" sz="2400" dirty="0" err="1">
                <a:latin typeface="Arial" panose="020B0604020202020204" pitchFamily="34" charset="0"/>
                <a:cs typeface="Arial" panose="020B0604020202020204" pitchFamily="34" charset="0"/>
              </a:rPr>
              <a:t>we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want</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limit</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temperature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rise</a:t>
            </a:r>
            <a:r>
              <a:rPr lang="fr-FR" sz="2400" dirty="0">
                <a:latin typeface="Arial" panose="020B0604020202020204" pitchFamily="34" charset="0"/>
                <a:cs typeface="Arial" panose="020B0604020202020204" pitchFamily="34" charset="0"/>
              </a:rPr>
              <a:t> to 1.5°C, </a:t>
            </a:r>
            <a:r>
              <a:rPr lang="fr-FR" sz="2400" dirty="0" err="1">
                <a:latin typeface="Arial" panose="020B0604020202020204" pitchFamily="34" charset="0"/>
                <a:cs typeface="Arial" panose="020B0604020202020204" pitchFamily="34" charset="0"/>
              </a:rPr>
              <a:t>according</a:t>
            </a:r>
            <a:r>
              <a:rPr lang="fr-FR" sz="2400" dirty="0">
                <a:latin typeface="Arial" panose="020B0604020202020204" pitchFamily="34" charset="0"/>
                <a:cs typeface="Arial" panose="020B0604020202020204" pitchFamily="34" charset="0"/>
              </a:rPr>
              <a:t> to the IPCC, </a:t>
            </a:r>
            <a:r>
              <a:rPr lang="fr-FR" sz="2400" dirty="0" err="1">
                <a:latin typeface="Arial" panose="020B0604020202020204" pitchFamily="34" charset="0"/>
                <a:cs typeface="Arial" panose="020B0604020202020204" pitchFamily="34" charset="0"/>
              </a:rPr>
              <a:t>we</a:t>
            </a:r>
            <a:r>
              <a:rPr lang="fr-FR" sz="2400" dirty="0">
                <a:latin typeface="Arial" panose="020B0604020202020204" pitchFamily="34" charset="0"/>
                <a:cs typeface="Arial" panose="020B0604020202020204" pitchFamily="34" charset="0"/>
              </a:rPr>
              <a:t> must </a:t>
            </a:r>
            <a:r>
              <a:rPr lang="fr-FR" sz="2400" dirty="0" err="1">
                <a:latin typeface="Arial" panose="020B0604020202020204" pitchFamily="34" charset="0"/>
                <a:cs typeface="Arial" panose="020B0604020202020204" pitchFamily="34" charset="0"/>
              </a:rPr>
              <a:t>reduce</a:t>
            </a:r>
            <a:r>
              <a:rPr lang="fr-FR" sz="2400" dirty="0">
                <a:latin typeface="Arial" panose="020B0604020202020204" pitchFamily="34" charset="0"/>
                <a:cs typeface="Arial" panose="020B0604020202020204" pitchFamily="34" charset="0"/>
              </a:rPr>
              <a:t> CO2 </a:t>
            </a:r>
            <a:r>
              <a:rPr lang="fr-FR" sz="2400" dirty="0" err="1">
                <a:latin typeface="Arial" panose="020B0604020202020204" pitchFamily="34" charset="0"/>
                <a:cs typeface="Arial" panose="020B0604020202020204" pitchFamily="34" charset="0"/>
              </a:rPr>
              <a:t>emissions</a:t>
            </a:r>
            <a:r>
              <a:rPr lang="fr-FR" sz="2400" dirty="0">
                <a:latin typeface="Arial" panose="020B0604020202020204" pitchFamily="34" charset="0"/>
                <a:cs typeface="Arial" panose="020B0604020202020204" pitchFamily="34" charset="0"/>
              </a:rPr>
              <a:t> by 45% by 2030 and </a:t>
            </a:r>
            <a:r>
              <a:rPr lang="fr-FR" sz="2400" dirty="0" err="1">
                <a:latin typeface="Arial" panose="020B0604020202020204" pitchFamily="34" charset="0"/>
                <a:cs typeface="Arial" panose="020B0604020202020204" pitchFamily="34" charset="0"/>
              </a:rPr>
              <a:t>achieve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carbon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neutrality</a:t>
            </a:r>
            <a:r>
              <a:rPr lang="fr-FR" sz="2400" dirty="0">
                <a:latin typeface="Arial" panose="020B0604020202020204" pitchFamily="34" charset="0"/>
                <a:cs typeface="Arial" panose="020B0604020202020204" pitchFamily="34" charset="0"/>
              </a:rPr>
              <a:t> by 2050.</a:t>
            </a:r>
          </a:p>
        </p:txBody>
      </p:sp>
    </p:spTree>
    <p:extLst>
      <p:ext uri="{BB962C8B-B14F-4D97-AF65-F5344CB8AC3E}">
        <p14:creationId xmlns:p14="http://schemas.microsoft.com/office/powerpoint/2010/main" val="1248661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A055A1-F370-B441-9163-284C13009653}"/>
              </a:ext>
            </a:extLst>
          </p:cNvPr>
          <p:cNvSpPr/>
          <p:nvPr/>
        </p:nvSpPr>
        <p:spPr>
          <a:xfrm>
            <a:off x="1634837" y="487025"/>
            <a:ext cx="9559636" cy="4893647"/>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The </a:t>
            </a:r>
            <a:r>
              <a:rPr lang="fr-FR" sz="2400" dirty="0" err="1">
                <a:latin typeface="Arial" panose="020B0604020202020204" pitchFamily="34" charset="0"/>
                <a:cs typeface="Arial" panose="020B0604020202020204" pitchFamily="34" charset="0"/>
              </a:rPr>
              <a:t>fight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against</a:t>
            </a:r>
            <a:r>
              <a:rPr lang="fr-FR" sz="2400" dirty="0">
                <a:latin typeface="Arial" panose="020B0604020202020204" pitchFamily="34" charset="0"/>
                <a:cs typeface="Arial" panose="020B0604020202020204" pitchFamily="34" charset="0"/>
              </a:rPr>
              <a:t> global </a:t>
            </a:r>
            <a:r>
              <a:rPr lang="fr-FR" sz="2400" dirty="0" err="1">
                <a:latin typeface="Arial" panose="020B0604020202020204" pitchFamily="34" charset="0"/>
                <a:cs typeface="Arial" panose="020B0604020202020204" pitchFamily="34" charset="0"/>
              </a:rPr>
              <a:t>warming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 major challenge of </a:t>
            </a:r>
            <a:r>
              <a:rPr lang="fr-FR" sz="2400" dirty="0" err="1">
                <a:latin typeface="Arial" panose="020B0604020202020204" pitchFamily="34" charset="0"/>
                <a:cs typeface="Arial" panose="020B0604020202020204" pitchFamily="34" charset="0"/>
              </a:rPr>
              <a:t>our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century</a:t>
            </a:r>
            <a:r>
              <a:rPr lang="fr-FR" sz="2400" dirty="0">
                <a:latin typeface="Arial" panose="020B0604020202020204" pitchFamily="34" charset="0"/>
                <a:cs typeface="Arial" panose="020B0604020202020204" pitchFamily="34" charset="0"/>
              </a:rPr>
              <a:t>, as </a:t>
            </a:r>
            <a:r>
              <a:rPr lang="fr-FR" sz="2400" dirty="0" err="1">
                <a:latin typeface="Arial" panose="020B0604020202020204" pitchFamily="34" charset="0"/>
                <a:cs typeface="Arial" panose="020B0604020202020204" pitchFamily="34" charset="0"/>
              </a:rPr>
              <a:t>mentioned</a:t>
            </a:r>
            <a:r>
              <a:rPr lang="fr-FR" sz="2400" dirty="0">
                <a:latin typeface="Arial" panose="020B0604020202020204" pitchFamily="34" charset="0"/>
                <a:cs typeface="Arial" panose="020B0604020202020204" pitchFamily="34" charset="0"/>
              </a:rPr>
              <a:t> in the COP21 </a:t>
            </a:r>
            <a:r>
              <a:rPr lang="fr-FR" sz="2400" dirty="0" err="1">
                <a:latin typeface="Arial" panose="020B0604020202020204" pitchFamily="34" charset="0"/>
                <a:cs typeface="Arial" panose="020B0604020202020204" pitchFamily="34" charset="0"/>
              </a:rPr>
              <a:t>conference</a:t>
            </a:r>
            <a:r>
              <a:rPr lang="fr-FR" sz="2400" dirty="0">
                <a:latin typeface="Arial" panose="020B0604020202020204" pitchFamily="34" charset="0"/>
                <a:cs typeface="Arial" panose="020B0604020202020204" pitchFamily="34" charset="0"/>
              </a:rPr>
              <a:t> of the parties in Paris and the </a:t>
            </a:r>
            <a:r>
              <a:rPr lang="fr-FR" sz="2400" dirty="0" err="1">
                <a:latin typeface="Arial" panose="020B0604020202020204" pitchFamily="34" charset="0"/>
                <a:cs typeface="Arial" panose="020B0604020202020204" pitchFamily="34" charset="0"/>
              </a:rPr>
              <a:t>other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COPs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followed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Many</a:t>
            </a:r>
            <a:r>
              <a:rPr lang="fr-FR" sz="2400" dirty="0">
                <a:latin typeface="Arial" panose="020B0604020202020204" pitchFamily="34" charset="0"/>
                <a:cs typeface="Arial" panose="020B0604020202020204" pitchFamily="34" charset="0"/>
              </a:rPr>
              <a:t> promises have not been </a:t>
            </a:r>
            <a:r>
              <a:rPr lang="fr-FR" sz="2400" dirty="0" err="1">
                <a:latin typeface="Arial" panose="020B0604020202020204" pitchFamily="34" charset="0"/>
                <a:cs typeface="Arial" panose="020B0604020202020204" pitchFamily="34" charset="0"/>
              </a:rPr>
              <a:t>kept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regarding</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reduction</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greenhouse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emissions</a:t>
            </a:r>
            <a:r>
              <a:rPr lang="fr-FR" sz="2400" dirty="0">
                <a:latin typeface="Arial" panose="020B0604020202020204" pitchFamily="34" charset="0"/>
                <a:cs typeface="Arial" panose="020B0604020202020204" pitchFamily="34" charset="0"/>
              </a:rPr>
              <a:t> and the </a:t>
            </a:r>
            <a:r>
              <a:rPr lang="fr-FR" sz="2400" dirty="0" err="1">
                <a:latin typeface="Arial" panose="020B0604020202020204" pitchFamily="34" charset="0"/>
                <a:cs typeface="Arial" panose="020B0604020202020204" pitchFamily="34" charset="0"/>
              </a:rPr>
              <a:t>appropriate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financing</a:t>
            </a:r>
            <a:r>
              <a:rPr lang="fr-FR" sz="2400" dirty="0">
                <a:latin typeface="Arial" panose="020B0604020202020204" pitchFamily="34" charset="0"/>
                <a:cs typeface="Arial" panose="020B0604020202020204" pitchFamily="34" charset="0"/>
              </a:rPr>
              <a:t> to deal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the issues of mitigation and adaptation to global </a:t>
            </a:r>
            <a:r>
              <a:rPr lang="fr-FR" sz="2400" dirty="0" err="1">
                <a:latin typeface="Arial" panose="020B0604020202020204" pitchFamily="34" charset="0"/>
                <a:cs typeface="Arial" panose="020B0604020202020204" pitchFamily="34" charset="0"/>
              </a:rPr>
              <a:t>warming</a:t>
            </a:r>
            <a:r>
              <a:rPr lang="fr-FR" sz="2400" dirty="0">
                <a:latin typeface="Arial" panose="020B0604020202020204" pitchFamily="34" charset="0"/>
                <a:cs typeface="Arial" panose="020B0604020202020204" pitchFamily="34" charset="0"/>
              </a:rPr>
              <a:t>
It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this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context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the global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crisis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manifests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itself</a:t>
            </a:r>
            <a:r>
              <a:rPr lang="fr-FR" sz="2400" dirty="0">
                <a:latin typeface="Arial" panose="020B0604020202020204" pitchFamily="34" charset="0"/>
                <a:cs typeface="Arial" panose="020B0604020202020204" pitchFamily="34" charset="0"/>
              </a:rPr>
              <a:t> ( </a:t>
            </a:r>
            <a:r>
              <a:rPr lang="fr-FR" sz="2400" dirty="0" err="1">
                <a:latin typeface="Arial" panose="020B0604020202020204" pitchFamily="34" charset="0"/>
                <a:cs typeface="Arial" panose="020B0604020202020204" pitchFamily="34" charset="0"/>
              </a:rPr>
              <a:t>Coflicts</a:t>
            </a:r>
            <a:r>
              <a:rPr lang="fr-FR" sz="2400" dirty="0">
                <a:latin typeface="Arial" panose="020B0604020202020204" pitchFamily="34" charset="0"/>
                <a:cs typeface="Arial" panose="020B0604020202020204" pitchFamily="34" charset="0"/>
              </a:rPr>
              <a:t> in Ukraine , in Gaza Is </a:t>
            </a:r>
            <a:r>
              <a:rPr lang="fr-FR" sz="2400" dirty="0" err="1">
                <a:latin typeface="Arial" panose="020B0604020202020204" pitchFamily="34" charset="0"/>
                <a:cs typeface="Arial" panose="020B0604020202020204" pitchFamily="34" charset="0"/>
              </a:rPr>
              <a:t>rael</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Libanon</a:t>
            </a:r>
            <a:r>
              <a:rPr lang="fr-FR" sz="2400" dirty="0">
                <a:latin typeface="Arial" panose="020B0604020202020204" pitchFamily="34" charset="0"/>
                <a:cs typeface="Arial" panose="020B0604020202020204" pitchFamily="34" charset="0"/>
              </a:rPr>
              <a:t>    are </a:t>
            </a:r>
            <a:r>
              <a:rPr lang="fr-FR" sz="2400" dirty="0" err="1">
                <a:latin typeface="Arial" panose="020B0604020202020204" pitchFamily="34" charset="0"/>
                <a:cs typeface="Arial" panose="020B0604020202020204" pitchFamily="34" charset="0"/>
              </a:rPr>
              <a:t>perfect</a:t>
            </a:r>
            <a:r>
              <a:rPr lang="fr-FR" sz="2400" dirty="0">
                <a:latin typeface="Arial" panose="020B0604020202020204" pitchFamily="34" charset="0"/>
                <a:cs typeface="Arial" panose="020B0604020202020204" pitchFamily="34" charset="0"/>
              </a:rPr>
              <a:t> illustrations )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Geopolitical</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Geostrategic</a:t>
            </a:r>
            <a:r>
              <a:rPr lang="fr-FR" sz="2400" dirty="0">
                <a:latin typeface="Arial" panose="020B0604020202020204" pitchFamily="34" charset="0"/>
                <a:cs typeface="Arial" panose="020B0604020202020204" pitchFamily="34" charset="0"/>
              </a:rPr>
              <a:t> issues on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a:t>
            </a:r>
          </a:p>
          <a:p>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These</a:t>
            </a:r>
            <a:r>
              <a:rPr lang="fr-FR" sz="2400" dirty="0">
                <a:latin typeface="Arial" panose="020B0604020202020204" pitchFamily="34" charset="0"/>
                <a:cs typeface="Arial" panose="020B0604020202020204" pitchFamily="34" charset="0"/>
              </a:rPr>
              <a:t> issues are  </a:t>
            </a:r>
            <a:r>
              <a:rPr lang="fr-FR" sz="2400" dirty="0" err="1">
                <a:latin typeface="Arial" panose="020B0604020202020204" pitchFamily="34" charset="0"/>
                <a:cs typeface="Arial" panose="020B0604020202020204" pitchFamily="34" charset="0"/>
              </a:rPr>
              <a:t>closely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linked</a:t>
            </a:r>
            <a:r>
              <a:rPr lang="fr-FR" sz="2400" dirty="0">
                <a:latin typeface="Arial" panose="020B0604020202020204" pitchFamily="34" charset="0"/>
                <a:cs typeface="Arial" panose="020B0604020202020204" pitchFamily="34" charset="0"/>
              </a:rPr>
              <a:t> to 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sovereignty</a:t>
            </a:r>
            <a:r>
              <a:rPr lang="fr-FR" sz="2400" dirty="0">
                <a:latin typeface="Arial" panose="020B0604020202020204" pitchFamily="34" charset="0"/>
                <a:cs typeface="Arial" panose="020B0604020202020204" pitchFamily="34" charset="0"/>
              </a:rPr>
              <a:t> and to  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transitions .</a:t>
            </a:r>
          </a:p>
        </p:txBody>
      </p:sp>
    </p:spTree>
    <p:extLst>
      <p:ext uri="{BB962C8B-B14F-4D97-AF65-F5344CB8AC3E}">
        <p14:creationId xmlns:p14="http://schemas.microsoft.com/office/powerpoint/2010/main" val="151697263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CE72AA-6E06-1441-BF3A-7B70B1943EDE}"/>
              </a:ext>
            </a:extLst>
          </p:cNvPr>
          <p:cNvSpPr/>
          <p:nvPr/>
        </p:nvSpPr>
        <p:spPr>
          <a:xfrm>
            <a:off x="1136073" y="982176"/>
            <a:ext cx="10002982" cy="5262979"/>
          </a:xfrm>
          <a:prstGeom prst="rect">
            <a:avLst/>
          </a:prstGeom>
        </p:spPr>
        <p:txBody>
          <a:bodyPr wrap="square">
            <a:spAutoFit/>
          </a:bodyPr>
          <a:lstStyle/>
          <a:p>
            <a:pPr algn="ctr"/>
            <a:r>
              <a:rPr lang="fr-FR" sz="2400" dirty="0">
                <a:latin typeface="Arial" panose="020B0604020202020204" pitchFamily="34" charset="0"/>
                <a:cs typeface="Arial" panose="020B0604020202020204" pitchFamily="34" charset="0"/>
              </a:rPr>
              <a:t>THE GEOPOLITICS OF ENERGY</a:t>
            </a:r>
          </a:p>
          <a:p>
            <a:r>
              <a:rPr lang="fr-FR" sz="2400" dirty="0">
                <a:latin typeface="Arial" panose="020B0604020202020204" pitchFamily="34" charset="0"/>
                <a:cs typeface="Arial" panose="020B0604020202020204" pitchFamily="34" charset="0"/>
              </a:rPr>
              <a:t>
&gt;&gt;The </a:t>
            </a:r>
            <a:r>
              <a:rPr lang="fr-FR" sz="2400" dirty="0" err="1">
                <a:latin typeface="Arial" panose="020B0604020202020204" pitchFamily="34" charset="0"/>
                <a:cs typeface="Arial" panose="020B0604020202020204" pitchFamily="34" charset="0"/>
              </a:rPr>
              <a:t>geopolitics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deals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how states, international </a:t>
            </a:r>
            <a:r>
              <a:rPr lang="fr-FR" sz="2400" dirty="0" err="1">
                <a:latin typeface="Arial" panose="020B0604020202020204" pitchFamily="34" charset="0"/>
                <a:cs typeface="Arial" panose="020B0604020202020204" pitchFamily="34" charset="0"/>
              </a:rPr>
              <a:t>organizations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companies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interact</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acquire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produce</a:t>
            </a:r>
            <a:r>
              <a:rPr lang="fr-FR" sz="2400" dirty="0">
                <a:latin typeface="Arial" panose="020B0604020202020204" pitchFamily="34" charset="0"/>
                <a:cs typeface="Arial" panose="020B0604020202020204" pitchFamily="34" charset="0"/>
              </a:rPr>
              <a:t>, transport, and </a:t>
            </a:r>
            <a:r>
              <a:rPr lang="fr-FR" sz="2400" dirty="0" err="1">
                <a:latin typeface="Arial" panose="020B0604020202020204" pitchFamily="34" charset="0"/>
                <a:cs typeface="Arial" panose="020B0604020202020204" pitchFamily="34" charset="0"/>
              </a:rPr>
              <a:t>distribute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such</a:t>
            </a:r>
            <a:r>
              <a:rPr lang="fr-FR" sz="2400" dirty="0">
                <a:latin typeface="Arial" panose="020B0604020202020204" pitchFamily="34" charset="0"/>
                <a:cs typeface="Arial" panose="020B0604020202020204" pitchFamily="34" charset="0"/>
              </a:rPr>
              <a:t> as </a:t>
            </a:r>
            <a:r>
              <a:rPr lang="fr-FR" sz="2400" dirty="0" err="1">
                <a:latin typeface="Arial" panose="020B0604020202020204" pitchFamily="34" charset="0"/>
                <a:cs typeface="Arial" panose="020B0604020202020204" pitchFamily="34" charset="0"/>
              </a:rPr>
              <a:t>oil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natural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coal</a:t>
            </a:r>
            <a:r>
              <a:rPr lang="fr-FR" sz="2400" dirty="0">
                <a:latin typeface="Arial" panose="020B0604020202020204" pitchFamily="34" charset="0"/>
                <a:cs typeface="Arial" panose="020B0604020202020204" pitchFamily="34" charset="0"/>
              </a:rPr>
              <a:t>, uranium, and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a:t>
            </a:r>
          </a:p>
          <a:p>
            <a:r>
              <a:rPr lang="fr-FR" sz="2400" dirty="0">
                <a:latin typeface="Arial" panose="020B0604020202020204" pitchFamily="34" charset="0"/>
                <a:cs typeface="Arial" panose="020B0604020202020204" pitchFamily="34" charset="0"/>
              </a:rPr>
              <a:t>
&gt;&gt;The </a:t>
            </a:r>
            <a:r>
              <a:rPr lang="fr-FR" sz="2400" dirty="0" err="1">
                <a:latin typeface="Arial" panose="020B0604020202020204" pitchFamily="34" charset="0"/>
                <a:cs typeface="Arial" panose="020B0604020202020204" pitchFamily="34" charset="0"/>
              </a:rPr>
              <a:t>geopolitics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influenced</a:t>
            </a:r>
            <a:r>
              <a:rPr lang="fr-FR" sz="2400" dirty="0">
                <a:latin typeface="Arial" panose="020B0604020202020204" pitchFamily="34" charset="0"/>
                <a:cs typeface="Arial" panose="020B0604020202020204" pitchFamily="34" charset="0"/>
              </a:rPr>
              <a:t> by </a:t>
            </a:r>
            <a:r>
              <a:rPr lang="fr-FR" sz="2400" dirty="0" err="1">
                <a:latin typeface="Arial" panose="020B0604020202020204" pitchFamily="34" charset="0"/>
                <a:cs typeface="Arial" panose="020B0604020202020204" pitchFamily="34" charset="0"/>
              </a:rPr>
              <a:t>factors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such</a:t>
            </a:r>
            <a:r>
              <a:rPr lang="fr-FR" sz="2400" dirty="0">
                <a:latin typeface="Arial" panose="020B0604020202020204" pitchFamily="34" charset="0"/>
                <a:cs typeface="Arial" panose="020B0604020202020204" pitchFamily="34" charset="0"/>
              </a:rPr>
              <a:t> as </a:t>
            </a:r>
            <a:r>
              <a:rPr lang="fr-FR" sz="2400" dirty="0" err="1">
                <a:latin typeface="Arial" panose="020B0604020202020204" pitchFamily="34" charset="0"/>
                <a:cs typeface="Arial" panose="020B0604020202020204" pitchFamily="34" charset="0"/>
              </a:rPr>
              <a:t>geography</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environment</a:t>
            </a:r>
            <a:r>
              <a:rPr lang="fr-FR" sz="2400" dirty="0">
                <a:latin typeface="Arial" panose="020B0604020202020204" pitchFamily="34" charset="0"/>
                <a:cs typeface="Arial" panose="020B0604020202020204" pitchFamily="34" charset="0"/>
              </a:rPr>
              <a:t>, national and international </a:t>
            </a:r>
            <a:r>
              <a:rPr lang="fr-FR" sz="2400" dirty="0" err="1">
                <a:latin typeface="Arial" panose="020B0604020202020204" pitchFamily="34" charset="0"/>
                <a:cs typeface="Arial" panose="020B0604020202020204" pitchFamily="34" charset="0"/>
              </a:rPr>
              <a:t>policies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conflicts</a:t>
            </a:r>
            <a:r>
              <a:rPr lang="fr-FR" sz="2400" dirty="0">
                <a:latin typeface="Arial" panose="020B0604020202020204" pitchFamily="34" charset="0"/>
                <a:cs typeface="Arial" panose="020B0604020202020204" pitchFamily="34" charset="0"/>
              </a:rPr>
              <a:t>, alliances, and the </a:t>
            </a:r>
            <a:r>
              <a:rPr lang="fr-FR" sz="2400" dirty="0" err="1">
                <a:latin typeface="Arial" panose="020B0604020202020204" pitchFamily="34" charset="0"/>
                <a:cs typeface="Arial" panose="020B0604020202020204" pitchFamily="34" charset="0"/>
              </a:rPr>
              <a:t>economic</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strategic</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interests</a:t>
            </a:r>
            <a:r>
              <a:rPr lang="fr-FR" sz="2400" dirty="0">
                <a:latin typeface="Arial" panose="020B0604020202020204" pitchFamily="34" charset="0"/>
                <a:cs typeface="Arial" panose="020B0604020202020204" pitchFamily="34" charset="0"/>
              </a:rPr>
              <a:t> of the </a:t>
            </a:r>
            <a:r>
              <a:rPr lang="fr-FR" sz="2400" dirty="0" err="1">
                <a:latin typeface="Arial" panose="020B0604020202020204" pitchFamily="34" charset="0"/>
                <a:cs typeface="Arial" panose="020B0604020202020204" pitchFamily="34" charset="0"/>
              </a:rPr>
              <a:t>actors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involved</a:t>
            </a:r>
            <a:r>
              <a:rPr lang="fr-FR" sz="2400" dirty="0">
                <a:latin typeface="Arial" panose="020B0604020202020204" pitchFamily="34" charset="0"/>
                <a:cs typeface="Arial" panose="020B0604020202020204" pitchFamily="34" charset="0"/>
              </a:rPr>
              <a:t> in 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sector</a:t>
            </a:r>
            <a:r>
              <a:rPr lang="fr-FR" sz="2400" dirty="0">
                <a:latin typeface="Arial" panose="020B0604020202020204" pitchFamily="34" charset="0"/>
                <a:cs typeface="Arial" panose="020B0604020202020204" pitchFamily="34" charset="0"/>
              </a:rPr>
              <a:t>. </a:t>
            </a:r>
          </a:p>
          <a:p>
            <a:r>
              <a:rPr lang="fr-FR" sz="2400" dirty="0">
                <a:latin typeface="Arial" panose="020B0604020202020204" pitchFamily="34" charset="0"/>
                <a:cs typeface="Arial" panose="020B0604020202020204" pitchFamily="34" charset="0"/>
              </a:rPr>
              <a:t>For </a:t>
            </a:r>
            <a:r>
              <a:rPr lang="fr-FR" sz="2400" dirty="0" err="1">
                <a:latin typeface="Arial" panose="020B0604020202020204" pitchFamily="34" charset="0"/>
                <a:cs typeface="Arial" panose="020B0604020202020204" pitchFamily="34" charset="0"/>
              </a:rPr>
              <a:t>example</a:t>
            </a:r>
            <a:r>
              <a:rPr lang="fr-FR" sz="2400" dirty="0">
                <a:latin typeface="Arial" panose="020B0604020202020204" pitchFamily="34" charset="0"/>
                <a:cs typeface="Arial" panose="020B0604020202020204" pitchFamily="34" charset="0"/>
              </a:rPr>
              <a:t>, states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significant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may</a:t>
            </a:r>
            <a:r>
              <a:rPr lang="fr-FR" sz="2400" dirty="0">
                <a:latin typeface="Arial" panose="020B0604020202020204" pitchFamily="34" charset="0"/>
                <a:cs typeface="Arial" panose="020B0604020202020204" pitchFamily="34" charset="0"/>
              </a:rPr>
              <a:t> have a </a:t>
            </a:r>
            <a:r>
              <a:rPr lang="fr-FR" sz="2400" dirty="0" err="1">
                <a:latin typeface="Arial" panose="020B0604020202020204" pitchFamily="34" charset="0"/>
                <a:cs typeface="Arial" panose="020B0604020202020204" pitchFamily="34" charset="0"/>
              </a:rPr>
              <a:t>political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advantage</a:t>
            </a:r>
            <a:r>
              <a:rPr lang="fr-FR" sz="2400" dirty="0">
                <a:latin typeface="Arial" panose="020B0604020202020204" pitchFamily="34" charset="0"/>
                <a:cs typeface="Arial" panose="020B0604020202020204" pitchFamily="34" charset="0"/>
              </a:rPr>
              <a:t> and use </a:t>
            </a:r>
            <a:r>
              <a:rPr lang="fr-FR" sz="2400" dirty="0" err="1">
                <a:latin typeface="Arial" panose="020B0604020202020204" pitchFamily="34" charset="0"/>
                <a:cs typeface="Arial" panose="020B0604020202020204" pitchFamily="34" charset="0"/>
              </a:rPr>
              <a:t>these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as a </a:t>
            </a:r>
            <a:r>
              <a:rPr lang="fr-FR" sz="2400" dirty="0" err="1">
                <a:latin typeface="Arial" panose="020B0604020202020204" pitchFamily="34" charset="0"/>
                <a:cs typeface="Arial" panose="020B0604020202020204" pitchFamily="34" charset="0"/>
              </a:rPr>
              <a:t>means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exerting</a:t>
            </a:r>
            <a:r>
              <a:rPr lang="fr-FR" sz="2400" dirty="0">
                <a:latin typeface="Arial" panose="020B0604020202020204" pitchFamily="34" charset="0"/>
                <a:cs typeface="Arial" panose="020B0604020202020204" pitchFamily="34" charset="0"/>
              </a:rPr>
              <a:t> pressure on </a:t>
            </a:r>
            <a:r>
              <a:rPr lang="fr-FR" sz="2400" dirty="0" err="1">
                <a:latin typeface="Arial" panose="020B0604020202020204" pitchFamily="34" charset="0"/>
                <a:cs typeface="Arial" panose="020B0604020202020204" pitchFamily="34" charset="0"/>
              </a:rPr>
              <a:t>other</a:t>
            </a:r>
            <a:r>
              <a:rPr lang="fr-FR" sz="2400" dirty="0">
                <a:latin typeface="Arial" panose="020B0604020202020204" pitchFamily="34" charset="0"/>
                <a:cs typeface="Arial" panose="020B0604020202020204" pitchFamily="34" charset="0"/>
              </a:rPr>
              <a:t> countries or groups of countries.</a:t>
            </a:r>
          </a:p>
        </p:txBody>
      </p:sp>
    </p:spTree>
    <p:extLst>
      <p:ext uri="{BB962C8B-B14F-4D97-AF65-F5344CB8AC3E}">
        <p14:creationId xmlns:p14="http://schemas.microsoft.com/office/powerpoint/2010/main" val="25901817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9EEA61B-FF91-3440-856C-9E812ABE8817}"/>
              </a:ext>
            </a:extLst>
          </p:cNvPr>
          <p:cNvSpPr/>
          <p:nvPr/>
        </p:nvSpPr>
        <p:spPr>
          <a:xfrm>
            <a:off x="1255363" y="2136339"/>
            <a:ext cx="10243909" cy="3046988"/>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&gt;&gt;States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are </a:t>
            </a:r>
            <a:r>
              <a:rPr lang="fr-FR" sz="2400" dirty="0" err="1">
                <a:latin typeface="Arial" panose="020B0604020202020204" pitchFamily="34" charset="0"/>
                <a:cs typeface="Arial" panose="020B0604020202020204" pitchFamily="34" charset="0"/>
              </a:rPr>
              <a:t>dependent</a:t>
            </a:r>
            <a:r>
              <a:rPr lang="fr-FR" sz="2400" dirty="0">
                <a:latin typeface="Arial" panose="020B0604020202020204" pitchFamily="34" charset="0"/>
                <a:cs typeface="Arial" panose="020B0604020202020204" pitchFamily="34" charset="0"/>
              </a:rPr>
              <a:t> on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imports </a:t>
            </a:r>
            <a:r>
              <a:rPr lang="fr-FR" sz="2400" dirty="0" err="1">
                <a:latin typeface="Arial" panose="020B0604020202020204" pitchFamily="34" charset="0"/>
                <a:cs typeface="Arial" panose="020B0604020202020204" pitchFamily="34" charset="0"/>
              </a:rPr>
              <a:t>may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be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vulnerable</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price</a:t>
            </a:r>
            <a:r>
              <a:rPr lang="fr-FR" sz="2400" dirty="0">
                <a:latin typeface="Arial" panose="020B0604020202020204" pitchFamily="34" charset="0"/>
                <a:cs typeface="Arial" panose="020B0604020202020204" pitchFamily="34" charset="0"/>
              </a:rPr>
              <a:t> fluctuations, </a:t>
            </a:r>
            <a:r>
              <a:rPr lang="fr-FR" sz="2400" dirty="0" err="1">
                <a:latin typeface="Arial" panose="020B0604020202020204" pitchFamily="34" charset="0"/>
                <a:cs typeface="Arial" panose="020B0604020202020204" pitchFamily="34" charset="0"/>
              </a:rPr>
              <a:t>geopolitical</a:t>
            </a:r>
            <a:r>
              <a:rPr lang="fr-FR" sz="2400" dirty="0">
                <a:latin typeface="Arial" panose="020B0604020202020204" pitchFamily="34" charset="0"/>
                <a:cs typeface="Arial" panose="020B0604020202020204" pitchFamily="34" charset="0"/>
              </a:rPr>
              <a:t> tensions in </a:t>
            </a:r>
            <a:r>
              <a:rPr lang="fr-FR" sz="2400" dirty="0" err="1">
                <a:latin typeface="Arial" panose="020B0604020202020204" pitchFamily="34" charset="0"/>
                <a:cs typeface="Arial" panose="020B0604020202020204" pitchFamily="34" charset="0"/>
              </a:rPr>
              <a:t>energy-producing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regions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competition</a:t>
            </a:r>
            <a:r>
              <a:rPr lang="fr-FR" sz="2400" dirty="0">
                <a:latin typeface="Arial" panose="020B0604020202020204" pitchFamily="34" charset="0"/>
                <a:cs typeface="Arial" panose="020B0604020202020204" pitchFamily="34" charset="0"/>
              </a:rPr>
              <a:t> for </a:t>
            </a:r>
            <a:r>
              <a:rPr lang="fr-FR" sz="2400" dirty="0" err="1">
                <a:latin typeface="Arial" panose="020B0604020202020204" pitchFamily="34" charset="0"/>
                <a:cs typeface="Arial" panose="020B0604020202020204" pitchFamily="34" charset="0"/>
              </a:rPr>
              <a:t>access</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a:t>
            </a:r>
          </a:p>
          <a:p>
            <a:r>
              <a:rPr lang="fr-FR" sz="2400" dirty="0">
                <a:latin typeface="Arial" panose="020B0604020202020204" pitchFamily="34" charset="0"/>
                <a:cs typeface="Arial" panose="020B0604020202020204" pitchFamily="34" charset="0"/>
              </a:rPr>
              <a:t>
 &gt;&gt;The </a:t>
            </a:r>
            <a:r>
              <a:rPr lang="fr-FR" sz="2400" dirty="0" err="1">
                <a:latin typeface="Arial" panose="020B0604020202020204" pitchFamily="34" charset="0"/>
                <a:cs typeface="Arial" panose="020B0604020202020204" pitchFamily="34" charset="0"/>
              </a:rPr>
              <a:t>geopolitics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also</a:t>
            </a:r>
            <a:r>
              <a:rPr lang="fr-FR" sz="2400" dirty="0">
                <a:latin typeface="Arial" panose="020B0604020202020204" pitchFamily="34" charset="0"/>
                <a:cs typeface="Arial" panose="020B0604020202020204" pitchFamily="34" charset="0"/>
              </a:rPr>
              <a:t> have impacts on the </a:t>
            </a:r>
            <a:r>
              <a:rPr lang="fr-FR" sz="2400" dirty="0" err="1">
                <a:latin typeface="Arial" panose="020B0604020202020204" pitchFamily="34" charset="0"/>
                <a:cs typeface="Arial" panose="020B0604020202020204" pitchFamily="34" charset="0"/>
              </a:rPr>
              <a:t>environment</a:t>
            </a:r>
            <a:r>
              <a:rPr lang="fr-FR" sz="2400" dirty="0">
                <a:latin typeface="Arial" panose="020B0604020202020204" pitchFamily="34" charset="0"/>
                <a:cs typeface="Arial" panose="020B0604020202020204" pitchFamily="34" charset="0"/>
              </a:rPr>
              <a:t> and global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security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policies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decisions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influence </a:t>
            </a:r>
            <a:r>
              <a:rPr lang="fr-FR" sz="2400" dirty="0" err="1">
                <a:latin typeface="Arial" panose="020B0604020202020204" pitchFamily="34" charset="0"/>
                <a:cs typeface="Arial" panose="020B0604020202020204" pitchFamily="34" charset="0"/>
              </a:rPr>
              <a:t>greenhouse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emissions</a:t>
            </a:r>
            <a:r>
              <a:rPr lang="fr-FR" sz="2400" dirty="0">
                <a:latin typeface="Arial" panose="020B0604020202020204" pitchFamily="34" charset="0"/>
                <a:cs typeface="Arial" panose="020B0604020202020204" pitchFamily="34" charset="0"/>
              </a:rPr>
              <a:t>, air and water pollution, the </a:t>
            </a:r>
            <a:r>
              <a:rPr lang="fr-FR" sz="2400" dirty="0" err="1">
                <a:latin typeface="Arial" panose="020B0604020202020204" pitchFamily="34" charset="0"/>
                <a:cs typeface="Arial" panose="020B0604020202020204" pitchFamily="34" charset="0"/>
              </a:rPr>
              <a:t>security</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infrastructure, and </a:t>
            </a:r>
            <a:r>
              <a:rPr lang="fr-FR" sz="2400" dirty="0" err="1">
                <a:latin typeface="Arial" panose="020B0604020202020204" pitchFamily="34" charset="0"/>
                <a:cs typeface="Arial" panose="020B0604020202020204" pitchFamily="34" charset="0"/>
              </a:rPr>
              <a:t>economic</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political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stability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around</a:t>
            </a:r>
            <a:r>
              <a:rPr lang="fr-FR" sz="2400" dirty="0">
                <a:latin typeface="Arial" panose="020B0604020202020204" pitchFamily="34" charset="0"/>
                <a:cs typeface="Arial" panose="020B0604020202020204" pitchFamily="34" charset="0"/>
              </a:rPr>
              <a:t> the world</a:t>
            </a:r>
          </a:p>
        </p:txBody>
      </p:sp>
    </p:spTree>
    <p:extLst>
      <p:ext uri="{BB962C8B-B14F-4D97-AF65-F5344CB8AC3E}">
        <p14:creationId xmlns:p14="http://schemas.microsoft.com/office/powerpoint/2010/main" val="28103653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58B50C0-5C27-B140-A7C1-B892F73A31CE}"/>
              </a:ext>
            </a:extLst>
          </p:cNvPr>
          <p:cNvSpPr/>
          <p:nvPr/>
        </p:nvSpPr>
        <p:spPr>
          <a:xfrm>
            <a:off x="1022888" y="861813"/>
            <a:ext cx="10504094" cy="4154984"/>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&gt;&gt;The </a:t>
            </a:r>
            <a:r>
              <a:rPr lang="fr-FR" sz="2400" dirty="0" err="1">
                <a:latin typeface="Arial" panose="020B0604020202020204" pitchFamily="34" charset="0"/>
                <a:cs typeface="Arial" panose="020B0604020202020204" pitchFamily="34" charset="0"/>
              </a:rPr>
              <a:t>geopolitics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constantly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evolving</a:t>
            </a:r>
            <a:r>
              <a:rPr lang="fr-FR" sz="2400" dirty="0">
                <a:latin typeface="Arial" panose="020B0604020202020204" pitchFamily="34" charset="0"/>
                <a:cs typeface="Arial" panose="020B0604020202020204" pitchFamily="34" charset="0"/>
              </a:rPr>
              <a:t> as new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come </a:t>
            </a:r>
            <a:r>
              <a:rPr lang="fr-FR" sz="2400" dirty="0" err="1">
                <a:latin typeface="Arial" panose="020B0604020202020204" pitchFamily="34" charset="0"/>
                <a:cs typeface="Arial" panose="020B0604020202020204" pitchFamily="34" charset="0"/>
              </a:rPr>
              <a:t>into</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play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also</a:t>
            </a:r>
            <a:r>
              <a:rPr lang="fr-FR" sz="2400" dirty="0">
                <a:latin typeface="Arial" panose="020B0604020202020204" pitchFamily="34" charset="0"/>
                <a:cs typeface="Arial" panose="020B0604020202020204" pitchFamily="34" charset="0"/>
              </a:rPr>
              <a:t> as how </a:t>
            </a:r>
            <a:r>
              <a:rPr lang="fr-FR" sz="2400" dirty="0" err="1">
                <a:latin typeface="Arial" panose="020B0604020202020204" pitchFamily="34" charset="0"/>
                <a:cs typeface="Arial" panose="020B0604020202020204" pitchFamily="34" charset="0"/>
              </a:rPr>
              <a:t>those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will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be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used</a:t>
            </a:r>
            <a:r>
              <a:rPr lang="fr-FR" sz="2400" dirty="0">
                <a:latin typeface="Arial" panose="020B0604020202020204" pitchFamily="34" charset="0"/>
                <a:cs typeface="Arial" panose="020B0604020202020204" pitchFamily="34" charset="0"/>
              </a:rPr>
              <a:t>.</a:t>
            </a:r>
          </a:p>
          <a:p>
            <a:r>
              <a:rPr lang="fr-FR" sz="2400" dirty="0">
                <a:latin typeface="Arial" panose="020B0604020202020204" pitchFamily="34" charset="0"/>
                <a:cs typeface="Arial" panose="020B0604020202020204" pitchFamily="34" charset="0"/>
              </a:rPr>
              <a:t> 
  &gt;&gt;The </a:t>
            </a:r>
            <a:r>
              <a:rPr lang="fr-FR" sz="2400" dirty="0" err="1">
                <a:latin typeface="Arial" panose="020B0604020202020204" pitchFamily="34" charset="0"/>
                <a:cs typeface="Arial" panose="020B0604020202020204" pitchFamily="34" charset="0"/>
              </a:rPr>
              <a:t>geopolitics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linked</a:t>
            </a:r>
            <a:r>
              <a:rPr lang="fr-FR" sz="2400" dirty="0">
                <a:latin typeface="Arial" panose="020B0604020202020204" pitchFamily="34" charset="0"/>
                <a:cs typeface="Arial" panose="020B0604020202020204" pitchFamily="34" charset="0"/>
              </a:rPr>
              <a:t> to issues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security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sovereignty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peace</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war</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current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conflict</a:t>
            </a:r>
            <a:r>
              <a:rPr lang="fr-FR" sz="2400" dirty="0">
                <a:latin typeface="Arial" panose="020B0604020202020204" pitchFamily="34" charset="0"/>
                <a:cs typeface="Arial" panose="020B0604020202020204" pitchFamily="34" charset="0"/>
              </a:rPr>
              <a:t> in Ukraine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 </a:t>
            </a:r>
            <a:r>
              <a:rPr lang="fr-FR" sz="2400" dirty="0" err="1">
                <a:latin typeface="Arial" panose="020B0604020202020204" pitchFamily="34" charset="0"/>
                <a:cs typeface="Arial" panose="020B0604020202020204" pitchFamily="34" charset="0"/>
              </a:rPr>
              <a:t>perfect</a:t>
            </a:r>
            <a:r>
              <a:rPr lang="fr-FR" sz="2400" dirty="0">
                <a:latin typeface="Arial" panose="020B0604020202020204" pitchFamily="34" charset="0"/>
                <a:cs typeface="Arial" panose="020B0604020202020204" pitchFamily="34" charset="0"/>
              </a:rPr>
              <a:t> illustration of </a:t>
            </a:r>
            <a:r>
              <a:rPr lang="fr-FR" sz="2400" dirty="0" err="1">
                <a:latin typeface="Arial" panose="020B0604020202020204" pitchFamily="34" charset="0"/>
                <a:cs typeface="Arial" panose="020B0604020202020204" pitchFamily="34" charset="0"/>
              </a:rPr>
              <a:t>this</a:t>
            </a:r>
            <a:r>
              <a:rPr lang="fr-FR" sz="2400" dirty="0">
                <a:latin typeface="Arial" panose="020B0604020202020204" pitchFamily="34" charset="0"/>
                <a:cs typeface="Arial" panose="020B0604020202020204" pitchFamily="34" charset="0"/>
              </a:rPr>
              <a:t>). 
&gt;&gt;The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sovereignty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sector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very</a:t>
            </a:r>
            <a:r>
              <a:rPr lang="fr-FR" sz="2400" dirty="0">
                <a:latin typeface="Arial" panose="020B0604020202020204" pitchFamily="34" charset="0"/>
                <a:cs typeface="Arial" panose="020B0604020202020204" pitchFamily="34" charset="0"/>
              </a:rPr>
              <a:t> important in </a:t>
            </a:r>
            <a:r>
              <a:rPr lang="fr-FR" sz="2400" dirty="0" err="1">
                <a:latin typeface="Arial" panose="020B0604020202020204" pitchFamily="34" charset="0"/>
                <a:cs typeface="Arial" panose="020B0604020202020204" pitchFamily="34" charset="0"/>
              </a:rPr>
              <a:t>terms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sustainable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a:t>
            </a:r>
          </a:p>
          <a:p>
            <a:r>
              <a:rPr lang="fr-FR" sz="2400" dirty="0">
                <a:latin typeface="Arial" panose="020B0604020202020204" pitchFamily="34" charset="0"/>
                <a:cs typeface="Arial" panose="020B0604020202020204" pitchFamily="34" charset="0"/>
              </a:rPr>
              <a:t>for </a:t>
            </a:r>
            <a:r>
              <a:rPr lang="fr-FR" sz="2400" dirty="0" err="1">
                <a:latin typeface="Arial" panose="020B0604020202020204" pitchFamily="34" charset="0"/>
                <a:cs typeface="Arial" panose="020B0604020202020204" pitchFamily="34" charset="0"/>
              </a:rPr>
              <a:t>sustainable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essential to </a:t>
            </a:r>
            <a:r>
              <a:rPr lang="fr-FR" sz="2400" dirty="0" err="1">
                <a:latin typeface="Arial" panose="020B0604020202020204" pitchFamily="34" charset="0"/>
                <a:cs typeface="Arial" panose="020B0604020202020204" pitchFamily="34" charset="0"/>
              </a:rPr>
              <a:t>find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appropriate</a:t>
            </a:r>
            <a:r>
              <a:rPr lang="fr-FR" sz="2400" dirty="0">
                <a:latin typeface="Arial" panose="020B0604020202020204" pitchFamily="34" charset="0"/>
                <a:cs typeface="Arial" panose="020B0604020202020204" pitchFamily="34" charset="0"/>
              </a:rPr>
              <a:t> solutions to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security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sovereignity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problems</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order</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protect</a:t>
            </a:r>
            <a:r>
              <a:rPr lang="fr-FR" sz="2400" dirty="0">
                <a:latin typeface="Arial" panose="020B0604020202020204" pitchFamily="34" charset="0"/>
                <a:cs typeface="Arial" panose="020B0604020202020204" pitchFamily="34" charset="0"/>
              </a:rPr>
              <a:t> populations and </a:t>
            </a:r>
            <a:r>
              <a:rPr lang="fr-FR" sz="2400" dirty="0" err="1">
                <a:latin typeface="Arial" panose="020B0604020202020204" pitchFamily="34" charset="0"/>
                <a:cs typeface="Arial" panose="020B0604020202020204" pitchFamily="34" charset="0"/>
              </a:rPr>
              <a:t>environmental</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socio-economic</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ecosystems</a:t>
            </a:r>
            <a:r>
              <a:rPr lang="fr-FR"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738813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B9A308-92FC-5442-8EA0-C62D7B1EDC11}"/>
              </a:ext>
            </a:extLst>
          </p:cNvPr>
          <p:cNvSpPr/>
          <p:nvPr/>
        </p:nvSpPr>
        <p:spPr>
          <a:xfrm>
            <a:off x="1062188" y="0"/>
            <a:ext cx="9617528" cy="8279190"/>
          </a:xfrm>
          <a:prstGeom prst="rect">
            <a:avLst/>
          </a:prstGeom>
        </p:spPr>
        <p:txBody>
          <a:bodyPr wrap="square">
            <a:spAutoFit/>
          </a:bodyPr>
          <a:lstStyle/>
          <a:p>
            <a:pPr algn="ctr">
              <a:spcAft>
                <a:spcPts val="1500"/>
              </a:spcAft>
            </a:pPr>
            <a:r>
              <a:rPr lang="fr-SN" sz="2400" dirty="0">
                <a:latin typeface="Times New Roman" panose="02020603050405020304" pitchFamily="18" charset="0"/>
                <a:ea typeface="Times New Roman" panose="02020603050405020304" pitchFamily="18" charset="0"/>
                <a:cs typeface="Times New Roman" panose="02020603050405020304" pitchFamily="18" charset="0"/>
              </a:rPr>
              <a:t>SOMMAIRE</a:t>
            </a:r>
            <a:endParaRPr lang="fr-SN" sz="2400" dirty="0">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fr-SN" sz="2400" dirty="0">
                <a:latin typeface="Times New Roman" panose="02020603050405020304" pitchFamily="18" charset="0"/>
                <a:ea typeface="Times New Roman" panose="02020603050405020304" pitchFamily="18" charset="0"/>
                <a:cs typeface="Times New Roman" panose="02020603050405020304" pitchFamily="18" charset="0"/>
              </a:rPr>
              <a:t>I. Les ressources énergétiques et la question du réchauffement climatique</a:t>
            </a:r>
            <a:endParaRPr lang="fr-SN" sz="2400" dirty="0">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fr-SN" sz="2400" dirty="0">
                <a:latin typeface="Times New Roman" panose="02020603050405020304" pitchFamily="18" charset="0"/>
                <a:ea typeface="Times New Roman" panose="02020603050405020304" pitchFamily="18" charset="0"/>
                <a:cs typeface="Times New Roman" panose="02020603050405020304" pitchFamily="18" charset="0"/>
              </a:rPr>
              <a:t>II. Géopolitique et Géostratégie de l’Energie</a:t>
            </a:r>
            <a:endParaRPr lang="fr-SN" sz="2400" dirty="0">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fr-SN" sz="2400" dirty="0">
                <a:latin typeface="Times New Roman" panose="02020603050405020304" pitchFamily="18" charset="0"/>
                <a:ea typeface="Times New Roman" panose="02020603050405020304" pitchFamily="18" charset="0"/>
                <a:cs typeface="Times New Roman" panose="02020603050405020304" pitchFamily="18" charset="0"/>
              </a:rPr>
              <a:t>III. Transition Energétique et Transition Ecologique .</a:t>
            </a:r>
            <a:endParaRPr lang="fr-SN" sz="2400" dirty="0">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fr-SN" sz="2400" dirty="0">
                <a:latin typeface="Times New Roman" panose="02020603050405020304" pitchFamily="18" charset="0"/>
                <a:ea typeface="Times New Roman" panose="02020603050405020304" pitchFamily="18" charset="0"/>
                <a:cs typeface="Times New Roman" panose="02020603050405020304" pitchFamily="18" charset="0"/>
              </a:rPr>
              <a:t>IV. Les énergies renouvelables  dans  les transitions énergétiques et écologiques en Afrique pour un développement durable. La Place de l’Energie Solaire  et du Nucléaire</a:t>
            </a:r>
            <a:endParaRPr lang="fr-SN" sz="2400" dirty="0">
              <a:latin typeface="Calibri" panose="020F0502020204030204" pitchFamily="34" charset="0"/>
              <a:ea typeface="Calibri" panose="020F0502020204030204" pitchFamily="34" charset="0"/>
              <a:cs typeface="Times New Roman" panose="02020603050405020304" pitchFamily="18" charset="0"/>
            </a:endParaRPr>
          </a:p>
          <a:p>
            <a:pPr>
              <a:spcAft>
                <a:spcPts val="1500"/>
              </a:spcAft>
            </a:pPr>
            <a:r>
              <a:rPr lang="fr-SN" sz="2400" dirty="0">
                <a:latin typeface="Times New Roman" panose="02020603050405020304" pitchFamily="18" charset="0"/>
                <a:ea typeface="Times New Roman" panose="02020603050405020304" pitchFamily="18" charset="0"/>
                <a:cs typeface="Times New Roman" panose="02020603050405020304" pitchFamily="18" charset="0"/>
              </a:rPr>
              <a:t>V. Conclusion </a:t>
            </a:r>
          </a:p>
          <a:p>
            <a:r>
              <a:rPr lang="en-US" sz="2400" b="1" dirty="0"/>
              <a:t>Outline</a:t>
            </a:r>
            <a:endParaRPr lang="fr-SN" sz="2400" b="1" dirty="0"/>
          </a:p>
          <a:p>
            <a:r>
              <a:rPr lang="en-US" sz="2400" dirty="0"/>
              <a:t>I. Energy Resources and Climate Change Issues</a:t>
            </a:r>
            <a:br>
              <a:rPr lang="en-US" sz="2400" dirty="0"/>
            </a:br>
            <a:r>
              <a:rPr lang="en-US" sz="2400" dirty="0"/>
              <a:t>II. Geopolitics and Geostrategy of Energy</a:t>
            </a:r>
            <a:br>
              <a:rPr lang="en-US" sz="2400" dirty="0"/>
            </a:br>
            <a:r>
              <a:rPr lang="en-US" sz="2400" dirty="0"/>
              <a:t>III. Energy Transition and Ecological Transition</a:t>
            </a:r>
            <a:br>
              <a:rPr lang="en-US" sz="2400" dirty="0"/>
            </a:br>
            <a:r>
              <a:rPr lang="en-US" sz="2400" dirty="0"/>
              <a:t>IV. Renewable Energies in Energy and Ecological Transitions in Africa for Sustainable Development: The Role of Solar and Nuclear Energy</a:t>
            </a:r>
            <a:br>
              <a:rPr lang="en-US" sz="2400" dirty="0"/>
            </a:br>
            <a:r>
              <a:rPr lang="en-US" sz="2400" dirty="0"/>
              <a:t>V. Conclusion</a:t>
            </a:r>
            <a:endParaRPr lang="fr-SN" sz="2400" dirty="0"/>
          </a:p>
          <a:p>
            <a:pPr>
              <a:spcAft>
                <a:spcPts val="1500"/>
              </a:spcAft>
            </a:pPr>
            <a:endParaRPr lang="fr-SN"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1500"/>
              </a:spcAft>
            </a:pPr>
            <a:endParaRPr lang="fr-SN" sz="2400" dirty="0">
              <a:latin typeface="Times New Roman" panose="02020603050405020304" pitchFamily="18" charset="0"/>
              <a:ea typeface="Calibri" panose="020F0502020204030204" pitchFamily="34" charset="0"/>
              <a:cs typeface="Times New Roman" panose="02020603050405020304" pitchFamily="18" charset="0"/>
            </a:endParaRPr>
          </a:p>
          <a:p>
            <a:pPr>
              <a:spcAft>
                <a:spcPts val="1500"/>
              </a:spcAft>
            </a:pPr>
            <a:endParaRPr lang="fr-SN" sz="24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02906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1F0851-BFA5-0444-B4D1-BF896EA05965}"/>
              </a:ext>
            </a:extLst>
          </p:cNvPr>
          <p:cNvSpPr/>
          <p:nvPr/>
        </p:nvSpPr>
        <p:spPr>
          <a:xfrm>
            <a:off x="836909" y="2413338"/>
            <a:ext cx="10972800" cy="2308324"/>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&gt;&gt;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security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problems</a:t>
            </a:r>
            <a:r>
              <a:rPr lang="fr-FR" sz="2400" dirty="0">
                <a:latin typeface="Arial" panose="020B0604020202020204" pitchFamily="34" charset="0"/>
                <a:cs typeface="Arial" panose="020B0604020202020204" pitchFamily="34" charset="0"/>
              </a:rPr>
              <a:t> are the direct </a:t>
            </a:r>
            <a:r>
              <a:rPr lang="fr-FR" sz="2400" dirty="0" err="1">
                <a:latin typeface="Arial" panose="020B0604020202020204" pitchFamily="34" charset="0"/>
                <a:cs typeface="Arial" panose="020B0604020202020204" pitchFamily="34" charset="0"/>
              </a:rPr>
              <a:t>consequences</a:t>
            </a:r>
            <a:r>
              <a:rPr lang="fr-FR" sz="2400" dirty="0">
                <a:latin typeface="Arial" panose="020B0604020202020204" pitchFamily="34" charset="0"/>
                <a:cs typeface="Arial" panose="020B0604020202020204" pitchFamily="34" charset="0"/>
              </a:rPr>
              <a:t> of the </a:t>
            </a:r>
            <a:r>
              <a:rPr lang="fr-FR" sz="2400" dirty="0" err="1">
                <a:latin typeface="Arial" panose="020B0604020202020204" pitchFamily="34" charset="0"/>
                <a:cs typeface="Arial" panose="020B0604020202020204" pitchFamily="34" charset="0"/>
              </a:rPr>
              <a:t>vulnerability</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systems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depletion</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security</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such</a:t>
            </a:r>
            <a:r>
              <a:rPr lang="fr-FR" sz="2400" dirty="0">
                <a:latin typeface="Arial" panose="020B0604020202020204" pitchFamily="34" charset="0"/>
                <a:cs typeface="Arial" panose="020B0604020202020204" pitchFamily="34" charset="0"/>
              </a:rPr>
              <a:t> as </a:t>
            </a:r>
            <a:r>
              <a:rPr lang="fr-FR" sz="2400" dirty="0" err="1">
                <a:latin typeface="Arial" panose="020B0604020202020204" pitchFamily="34" charset="0"/>
                <a:cs typeface="Arial" panose="020B0604020202020204" pitchFamily="34" charset="0"/>
              </a:rPr>
              <a:t>nuclear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supply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systems</a:t>
            </a:r>
            <a:r>
              <a:rPr lang="fr-FR" sz="2400" dirty="0">
                <a:latin typeface="Arial" panose="020B0604020202020204" pitchFamily="34" charset="0"/>
                <a:cs typeface="Arial" panose="020B0604020202020204" pitchFamily="34" charset="0"/>
              </a:rPr>
              <a:t>, cyber or </a:t>
            </a:r>
            <a:r>
              <a:rPr lang="fr-FR" sz="2400" dirty="0" err="1">
                <a:latin typeface="Arial" panose="020B0604020202020204" pitchFamily="34" charset="0"/>
                <a:cs typeface="Arial" panose="020B0604020202020204" pitchFamily="34" charset="0"/>
              </a:rPr>
              <a:t>terrorist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attacks</a:t>
            </a:r>
            <a:r>
              <a:rPr lang="fr-FR" sz="2400" dirty="0">
                <a:latin typeface="Arial" panose="020B0604020202020204" pitchFamily="34" charset="0"/>
                <a:cs typeface="Arial" panose="020B0604020202020204" pitchFamily="34" charset="0"/>
              </a:rPr>
              <a:t>).
</a:t>
            </a:r>
            <a:br>
              <a:rPr lang="fr-FR" sz="2400" dirty="0">
                <a:latin typeface="Arial" panose="020B0604020202020204" pitchFamily="34" charset="0"/>
                <a:cs typeface="Arial" panose="020B0604020202020204" pitchFamily="34" charset="0"/>
              </a:rPr>
            </a:br>
            <a:r>
              <a:rPr lang="fr-FR" sz="2400" dirty="0">
                <a:latin typeface="Arial" panose="020B0604020202020204" pitchFamily="34" charset="0"/>
                <a:cs typeface="Arial" panose="020B0604020202020204" pitchFamily="34" charset="0"/>
              </a:rPr>
              <a:t>&gt;&gt;</a:t>
            </a:r>
            <a:r>
              <a:rPr lang="fr-FR" sz="2400" dirty="0" err="1">
                <a:latin typeface="Arial" panose="020B0604020202020204" pitchFamily="34" charset="0"/>
                <a:cs typeface="Arial" panose="020B0604020202020204" pitchFamily="34" charset="0"/>
              </a:rPr>
              <a:t>These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problems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have </a:t>
            </a:r>
            <a:r>
              <a:rPr lang="fr-FR" sz="2400" dirty="0" err="1">
                <a:latin typeface="Arial" panose="020B0604020202020204" pitchFamily="34" charset="0"/>
                <a:cs typeface="Arial" panose="020B0604020202020204" pitchFamily="34" charset="0"/>
              </a:rPr>
              <a:t>repercussions</a:t>
            </a:r>
            <a:r>
              <a:rPr lang="fr-FR" sz="2400" dirty="0">
                <a:latin typeface="Arial" panose="020B0604020202020204" pitchFamily="34" charset="0"/>
                <a:cs typeface="Arial" panose="020B0604020202020204" pitchFamily="34" charset="0"/>
              </a:rPr>
              <a:t> on public </a:t>
            </a:r>
            <a:r>
              <a:rPr lang="fr-FR" sz="2400" dirty="0" err="1">
                <a:latin typeface="Arial" panose="020B0604020202020204" pitchFamily="34" charset="0"/>
                <a:cs typeface="Arial" panose="020B0604020202020204" pitchFamily="34" charset="0"/>
              </a:rPr>
              <a:t>safety</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safety</a:t>
            </a:r>
            <a:r>
              <a:rPr lang="fr-FR" sz="2400" dirty="0">
                <a:latin typeface="Arial" panose="020B0604020202020204" pitchFamily="34" charset="0"/>
                <a:cs typeface="Arial" panose="020B0604020202020204" pitchFamily="34" charset="0"/>
              </a:rPr>
              <a:t> of people and </a:t>
            </a:r>
            <a:r>
              <a:rPr lang="fr-FR" sz="2400" dirty="0" err="1">
                <a:latin typeface="Arial" panose="020B0604020202020204" pitchFamily="34" charset="0"/>
                <a:cs typeface="Arial" panose="020B0604020202020204" pitchFamily="34" charset="0"/>
              </a:rPr>
              <a:t>property</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security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sovereignity</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economies</a:t>
            </a:r>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35591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D744300-6688-D645-B465-730703C88ECB}"/>
              </a:ext>
            </a:extLst>
          </p:cNvPr>
          <p:cNvSpPr/>
          <p:nvPr/>
        </p:nvSpPr>
        <p:spPr>
          <a:xfrm>
            <a:off x="2226589" y="849980"/>
            <a:ext cx="8622225" cy="4893647"/>
          </a:xfrm>
          <a:prstGeom prst="rect">
            <a:avLst/>
          </a:prstGeom>
        </p:spPr>
        <p:txBody>
          <a:bodyPr wrap="square">
            <a:spAutoFit/>
          </a:bodyPr>
          <a:lstStyle/>
          <a:p>
            <a:pPr algn="ct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Geostrategy</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endParaRPr lang="fr-FR"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geostrategy</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closely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linked</a:t>
            </a:r>
            <a:r>
              <a:rPr lang="fr-FR" sz="2400" dirty="0">
                <a:latin typeface="Arial" panose="020B0604020202020204" pitchFamily="34" charset="0"/>
                <a:cs typeface="Arial" panose="020B0604020202020204" pitchFamily="34" charset="0"/>
              </a:rPr>
              <a:t> to the </a:t>
            </a:r>
            <a:r>
              <a:rPr lang="fr-FR" sz="2400" dirty="0" err="1">
                <a:latin typeface="Arial" panose="020B0604020202020204" pitchFamily="34" charset="0"/>
                <a:cs typeface="Arial" panose="020B0604020202020204" pitchFamily="34" charset="0"/>
              </a:rPr>
              <a:t>geopolitics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p>
          <a:p>
            <a:r>
              <a:rPr lang="fr-FR" sz="2400" dirty="0">
                <a:latin typeface="Arial" panose="020B0604020202020204" pitchFamily="34" charset="0"/>
                <a:cs typeface="Arial" panose="020B0604020202020204" pitchFamily="34" charset="0"/>
              </a:rPr>
              <a:t>It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an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a:t>
            </a:r>
            <a:r>
              <a:rPr lang="fr-FR" sz="2400" dirty="0">
                <a:latin typeface="Arial" panose="020B0604020202020204" pitchFamily="34" charset="0"/>
                <a:cs typeface="Arial" panose="020B0604020202020204" pitchFamily="34" charset="0"/>
              </a:rPr>
              <a:t> management </a:t>
            </a:r>
            <a:r>
              <a:rPr lang="fr-FR" sz="2400" dirty="0" err="1">
                <a:latin typeface="Arial" panose="020B0604020202020204" pitchFamily="34" charset="0"/>
                <a:cs typeface="Arial" panose="020B0604020202020204" pitchFamily="34" charset="0"/>
              </a:rPr>
              <a:t>policy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includes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several</a:t>
            </a:r>
            <a:r>
              <a:rPr lang="fr-FR" sz="2400" dirty="0">
                <a:latin typeface="Arial" panose="020B0604020202020204" pitchFamily="34" charset="0"/>
                <a:cs typeface="Arial" panose="020B0604020202020204" pitchFamily="34" charset="0"/>
              </a:rPr>
              <a:t> plans:</a:t>
            </a:r>
          </a:p>
          <a:p>
            <a:r>
              <a:rPr lang="fr-FR" sz="2400" dirty="0">
                <a:latin typeface="Arial" panose="020B0604020202020204" pitchFamily="34" charset="0"/>
                <a:cs typeface="Arial" panose="020B0604020202020204" pitchFamily="34" charset="0"/>
              </a:rPr>
              <a:t>
A plan to </a:t>
            </a:r>
            <a:r>
              <a:rPr lang="fr-FR" sz="2400" dirty="0" err="1">
                <a:latin typeface="Arial" panose="020B0604020202020204" pitchFamily="34" charset="0"/>
                <a:cs typeface="Arial" panose="020B0604020202020204" pitchFamily="34" charset="0"/>
              </a:rPr>
              <a:t>develop</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security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sovereignity</a:t>
            </a:r>
            <a:r>
              <a:rPr lang="fr-FR" sz="2400" dirty="0">
                <a:latin typeface="Arial" panose="020B0604020202020204" pitchFamily="34" charset="0"/>
                <a:cs typeface="Arial" panose="020B0604020202020204" pitchFamily="34" charset="0"/>
              </a:rPr>
              <a:t>
A plan to </a:t>
            </a:r>
            <a:r>
              <a:rPr lang="fr-FR" sz="2400" dirty="0" err="1">
                <a:latin typeface="Arial" panose="020B0604020202020204" pitchFamily="34" charset="0"/>
                <a:cs typeface="Arial" panose="020B0604020202020204" pitchFamily="34" charset="0"/>
              </a:rPr>
              <a:t>reduce</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environmental</a:t>
            </a:r>
            <a:r>
              <a:rPr lang="fr-FR" sz="2400" dirty="0">
                <a:latin typeface="Arial" panose="020B0604020202020204" pitchFamily="34" charset="0"/>
                <a:cs typeface="Arial" panose="020B0604020202020204" pitchFamily="34" charset="0"/>
              </a:rPr>
              <a:t> impact of the exploitation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endParaRPr lang="fr-FR"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
A </a:t>
            </a:r>
            <a:r>
              <a:rPr lang="fr-FR" sz="2400" dirty="0" err="1">
                <a:latin typeface="Arial" panose="020B0604020202020204" pitchFamily="34" charset="0"/>
                <a:cs typeface="Arial" panose="020B0604020202020204" pitchFamily="34" charset="0"/>
              </a:rPr>
              <a:t>sustainability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plan on the exploitation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their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economy</a:t>
            </a:r>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72555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34233A6-4A4C-DD4A-A6A6-8E09B91D26D5}"/>
              </a:ext>
            </a:extLst>
          </p:cNvPr>
          <p:cNvSpPr/>
          <p:nvPr/>
        </p:nvSpPr>
        <p:spPr>
          <a:xfrm>
            <a:off x="2798617" y="363186"/>
            <a:ext cx="8437653" cy="6001643"/>
          </a:xfrm>
          <a:prstGeom prst="rect">
            <a:avLst/>
          </a:prstGeom>
        </p:spPr>
        <p:txBody>
          <a:bodyPr wrap="square">
            <a:spAutoFit/>
          </a:bodyPr>
          <a:lstStyle/>
          <a:p>
            <a:pPr algn="ctr"/>
            <a:r>
              <a:rPr lang="fr-FR" sz="2400" dirty="0">
                <a:latin typeface="Arial" panose="020B0604020202020204" pitchFamily="34" charset="0"/>
                <a:cs typeface="Arial" panose="020B0604020202020204" pitchFamily="34" charset="0"/>
              </a:rPr>
              <a:t>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transition</a:t>
            </a:r>
          </a:p>
          <a:p>
            <a:r>
              <a:rPr lang="fr-FR" sz="2400" dirty="0">
                <a:latin typeface="Arial" panose="020B0604020202020204" pitchFamily="34" charset="0"/>
                <a:cs typeface="Arial" panose="020B0604020202020204" pitchFamily="34" charset="0"/>
              </a:rPr>
              <a:t>  
&gt;&gt;The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transition </a:t>
            </a:r>
            <a:r>
              <a:rPr lang="fr-FR" sz="2400" dirty="0" err="1">
                <a:latin typeface="Arial" panose="020B0604020202020204" pitchFamily="34" charset="0"/>
                <a:cs typeface="Arial" panose="020B0604020202020204" pitchFamily="34" charset="0"/>
              </a:rPr>
              <a:t>consists</a:t>
            </a:r>
            <a:r>
              <a:rPr lang="fr-FR" sz="2400" dirty="0">
                <a:latin typeface="Arial" panose="020B0604020202020204" pitchFamily="34" charset="0"/>
                <a:cs typeface="Arial" panose="020B0604020202020204" pitchFamily="34" charset="0"/>
              </a:rPr>
              <a:t> of a </a:t>
            </a:r>
            <a:r>
              <a:rPr lang="fr-FR" sz="2400" dirty="0" err="1">
                <a:latin typeface="Arial" panose="020B0604020202020204" pitchFamily="34" charset="0"/>
                <a:cs typeface="Arial" panose="020B0604020202020204" pitchFamily="34" charset="0"/>
              </a:rPr>
              <a:t>series</a:t>
            </a:r>
            <a:r>
              <a:rPr lang="fr-FR" sz="2400" dirty="0">
                <a:latin typeface="Arial" panose="020B0604020202020204" pitchFamily="34" charset="0"/>
                <a:cs typeface="Arial" panose="020B0604020202020204" pitchFamily="34" charset="0"/>
              </a:rPr>
              <a:t> of major changes in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production </a:t>
            </a:r>
            <a:r>
              <a:rPr lang="fr-FR" sz="2400" dirty="0" err="1">
                <a:latin typeface="Arial" panose="020B0604020202020204" pitchFamily="34" charset="0"/>
                <a:cs typeface="Arial" panose="020B0604020202020204" pitchFamily="34" charset="0"/>
              </a:rPr>
              <a:t>systems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consumption</a:t>
            </a:r>
            <a:r>
              <a:rPr lang="fr-FR" sz="2400" dirty="0">
                <a:latin typeface="Arial" panose="020B0604020202020204" pitchFamily="34" charset="0"/>
                <a:cs typeface="Arial" panose="020B0604020202020204" pitchFamily="34" charset="0"/>
              </a:rPr>
              <a:t>. It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 </a:t>
            </a:r>
            <a:r>
              <a:rPr lang="fr-FR" sz="2400" dirty="0" err="1">
                <a:latin typeface="Arial" panose="020B0604020202020204" pitchFamily="34" charset="0"/>
                <a:cs typeface="Arial" panose="020B0604020202020204" pitchFamily="34" charset="0"/>
              </a:rPr>
              <a:t>stakeholder</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sustainable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strategies</a:t>
            </a:r>
            <a:r>
              <a:rPr lang="fr-FR" sz="2400" dirty="0">
                <a:latin typeface="Arial" panose="020B0604020202020204" pitchFamily="34" charset="0"/>
                <a:cs typeface="Arial" panose="020B0604020202020204" pitchFamily="34" charset="0"/>
              </a:rPr>
              <a:t> and the </a:t>
            </a:r>
            <a:r>
              <a:rPr lang="fr-FR" sz="2400" dirty="0" err="1">
                <a:latin typeface="Arial" panose="020B0604020202020204" pitchFamily="34" charset="0"/>
                <a:cs typeface="Arial" panose="020B0604020202020204" pitchFamily="34" charset="0"/>
              </a:rPr>
              <a:t>fight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against</a:t>
            </a:r>
            <a:r>
              <a:rPr lang="fr-FR" sz="2400" dirty="0">
                <a:latin typeface="Arial" panose="020B0604020202020204" pitchFamily="34" charset="0"/>
                <a:cs typeface="Arial" panose="020B0604020202020204" pitchFamily="34" charset="0"/>
              </a:rPr>
              <a:t> global </a:t>
            </a:r>
            <a:r>
              <a:rPr lang="fr-FR" sz="2400" dirty="0" err="1">
                <a:latin typeface="Arial" panose="020B0604020202020204" pitchFamily="34" charset="0"/>
                <a:cs typeface="Arial" panose="020B0604020202020204" pitchFamily="34" charset="0"/>
              </a:rPr>
              <a:t>warming</a:t>
            </a:r>
            <a:r>
              <a:rPr lang="fr-FR" sz="2400" dirty="0">
                <a:latin typeface="Arial" panose="020B0604020202020204" pitchFamily="34" charset="0"/>
                <a:cs typeface="Arial" panose="020B0604020202020204" pitchFamily="34" charset="0"/>
              </a:rPr>
              <a:t>
 </a:t>
            </a:r>
            <a:br>
              <a:rPr lang="fr-FR" sz="2400" dirty="0">
                <a:latin typeface="Arial" panose="020B0604020202020204" pitchFamily="34" charset="0"/>
                <a:cs typeface="Arial" panose="020B0604020202020204" pitchFamily="34" charset="0"/>
              </a:rPr>
            </a:br>
            <a:r>
              <a:rPr lang="fr-FR" sz="2400" dirty="0">
                <a:latin typeface="Arial" panose="020B0604020202020204" pitchFamily="34" charset="0"/>
                <a:cs typeface="Arial" panose="020B0604020202020204" pitchFamily="34" charset="0"/>
              </a:rPr>
              <a:t>&gt;&gt;The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transition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based</a:t>
            </a:r>
            <a:r>
              <a:rPr lang="fr-FR" sz="2400" dirty="0">
                <a:latin typeface="Arial" panose="020B0604020202020204" pitchFamily="34" charset="0"/>
                <a:cs typeface="Arial" panose="020B0604020202020204" pitchFamily="34" charset="0"/>
              </a:rPr>
              <a:t> on </a:t>
            </a:r>
            <a:r>
              <a:rPr lang="fr-FR" sz="2400" dirty="0" err="1">
                <a:latin typeface="Arial" panose="020B0604020202020204" pitchFamily="34" charset="0"/>
                <a:cs typeface="Arial" panose="020B0604020202020204" pitchFamily="34" charset="0"/>
              </a:rPr>
              <a:t>technological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progress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political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will</a:t>
            </a:r>
            <a:r>
              <a:rPr lang="fr-FR" sz="2400" dirty="0">
                <a:latin typeface="Arial" panose="020B0604020202020204" pitchFamily="34" charset="0"/>
                <a:cs typeface="Arial" panose="020B0604020202020204" pitchFamily="34" charset="0"/>
              </a:rPr>
              <a:t> in the </a:t>
            </a:r>
            <a:r>
              <a:rPr lang="fr-FR" sz="2400" dirty="0" err="1">
                <a:latin typeface="Arial" panose="020B0604020202020204" pitchFamily="34" charset="0"/>
                <a:cs typeface="Arial" panose="020B0604020202020204" pitchFamily="34" charset="0"/>
              </a:rPr>
              <a:t>broad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sense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governments</a:t>
            </a:r>
            <a:r>
              <a:rPr lang="fr-FR" sz="2400" dirty="0">
                <a:latin typeface="Arial" panose="020B0604020202020204" pitchFamily="34" charset="0"/>
                <a:cs typeface="Arial" panose="020B0604020202020204" pitchFamily="34" charset="0"/>
              </a:rPr>
              <a:t>, populations, </a:t>
            </a:r>
            <a:r>
              <a:rPr lang="fr-FR" sz="2400" dirty="0" err="1">
                <a:latin typeface="Arial" panose="020B0604020202020204" pitchFamily="34" charset="0"/>
                <a:cs typeface="Arial" panose="020B0604020202020204" pitchFamily="34" charset="0"/>
              </a:rPr>
              <a:t>NGOs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economic</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actors</a:t>
            </a:r>
            <a:r>
              <a:rPr lang="fr-FR" sz="2400" dirty="0">
                <a:latin typeface="Arial" panose="020B0604020202020204" pitchFamily="34" charset="0"/>
                <a:cs typeface="Arial" panose="020B0604020202020204" pitchFamily="34" charset="0"/>
              </a:rPr>
              <a:t>, etc.). for the </a:t>
            </a:r>
            <a:r>
              <a:rPr lang="fr-FR" sz="2400" dirty="0" err="1">
                <a:latin typeface="Arial" panose="020B0604020202020204" pitchFamily="34" charset="0"/>
                <a:cs typeface="Arial" panose="020B0604020202020204" pitchFamily="34" charset="0"/>
              </a:rPr>
              <a:t>gradual</a:t>
            </a:r>
            <a:r>
              <a:rPr lang="fr-FR" sz="2400" dirty="0">
                <a:latin typeface="Arial" panose="020B0604020202020204" pitchFamily="34" charset="0"/>
                <a:cs typeface="Arial" panose="020B0604020202020204" pitchFamily="34" charset="0"/>
              </a:rPr>
              <a:t> replacement of </a:t>
            </a:r>
            <a:r>
              <a:rPr lang="fr-FR" sz="2400" dirty="0" err="1">
                <a:latin typeface="Arial" panose="020B0604020202020204" pitchFamily="34" charset="0"/>
                <a:cs typeface="Arial" panose="020B0604020202020204" pitchFamily="34" charset="0"/>
              </a:rPr>
              <a:t>fossil</a:t>
            </a:r>
            <a:r>
              <a:rPr lang="fr-FR" sz="2400" dirty="0">
                <a:latin typeface="Arial" panose="020B0604020202020204" pitchFamily="34" charset="0"/>
                <a:cs typeface="Arial" panose="020B0604020202020204" pitchFamily="34" charset="0"/>
              </a:rPr>
              <a:t> fuels and </a:t>
            </a:r>
            <a:r>
              <a:rPr lang="fr-FR" sz="2400" dirty="0" err="1">
                <a:latin typeface="Arial" panose="020B0604020202020204" pitchFamily="34" charset="0"/>
                <a:cs typeface="Arial" panose="020B0604020202020204" pitchFamily="34" charset="0"/>
              </a:rPr>
              <a:t>nuclear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an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mix </a:t>
            </a:r>
            <a:r>
              <a:rPr lang="fr-FR" sz="2400" dirty="0" err="1">
                <a:latin typeface="Arial" panose="020B0604020202020204" pitchFamily="34" charset="0"/>
                <a:cs typeface="Arial" panose="020B0604020202020204" pitchFamily="34" charset="0"/>
              </a:rPr>
              <a:t>favouring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energies</a:t>
            </a:r>
            <a:endParaRPr lang="fr-FR"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
&gt;&gt;It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also</a:t>
            </a:r>
            <a:r>
              <a:rPr lang="fr-FR" sz="2400" dirty="0">
                <a:latin typeface="Arial" panose="020B0604020202020204" pitchFamily="34" charset="0"/>
                <a:cs typeface="Arial" panose="020B0604020202020204" pitchFamily="34" charset="0"/>
              </a:rPr>
              <a:t> a </a:t>
            </a:r>
            <a:r>
              <a:rPr lang="fr-FR" sz="2400" dirty="0" err="1">
                <a:latin typeface="Arial" panose="020B0604020202020204" pitchFamily="34" charset="0"/>
                <a:cs typeface="Arial" panose="020B0604020202020204" pitchFamily="34" charset="0"/>
              </a:rPr>
              <a:t>reduction</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consumption</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saving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reduction</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waste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improvement</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efficiency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transfer</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electric</a:t>
            </a:r>
            <a:r>
              <a:rPr lang="fr-FR" sz="2400" dirty="0">
                <a:latin typeface="Arial" panose="020B0604020202020204" pitchFamily="34" charset="0"/>
                <a:cs typeface="Arial" panose="020B0604020202020204" pitchFamily="34" charset="0"/>
              </a:rPr>
              <a:t> transport</a:t>
            </a:r>
          </a:p>
        </p:txBody>
      </p:sp>
    </p:spTree>
    <p:extLst>
      <p:ext uri="{BB962C8B-B14F-4D97-AF65-F5344CB8AC3E}">
        <p14:creationId xmlns:p14="http://schemas.microsoft.com/office/powerpoint/2010/main" val="4238213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E6EDD5B-D172-304B-8840-8FBF5B322C26}"/>
              </a:ext>
            </a:extLst>
          </p:cNvPr>
          <p:cNvSpPr/>
          <p:nvPr/>
        </p:nvSpPr>
        <p:spPr>
          <a:xfrm>
            <a:off x="2604653" y="487025"/>
            <a:ext cx="8146473" cy="6370975"/>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In 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transition, the </a:t>
            </a:r>
            <a:r>
              <a:rPr lang="fr-FR" sz="2400" dirty="0" err="1">
                <a:latin typeface="Arial" panose="020B0604020202020204" pitchFamily="34" charset="0"/>
                <a:cs typeface="Arial" panose="020B0604020202020204" pitchFamily="34" charset="0"/>
              </a:rPr>
              <a:t>gradual</a:t>
            </a:r>
            <a:r>
              <a:rPr lang="fr-FR" sz="2400" dirty="0">
                <a:latin typeface="Arial" panose="020B0604020202020204" pitchFamily="34" charset="0"/>
                <a:cs typeface="Arial" panose="020B0604020202020204" pitchFamily="34" charset="0"/>
              </a:rPr>
              <a:t> transition </a:t>
            </a:r>
            <a:r>
              <a:rPr lang="fr-FR" sz="2400" dirty="0" err="1">
                <a:latin typeface="Arial" panose="020B0604020202020204" pitchFamily="34" charset="0"/>
                <a:cs typeface="Arial" panose="020B0604020202020204" pitchFamily="34" charset="0"/>
              </a:rPr>
              <a:t>from</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carbon-based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polluting</a:t>
            </a:r>
            <a:r>
              <a:rPr lang="fr-FR" sz="2400" dirty="0">
                <a:latin typeface="Arial" panose="020B0604020202020204" pitchFamily="34" charset="0"/>
                <a:cs typeface="Arial" panose="020B0604020202020204" pitchFamily="34" charset="0"/>
              </a:rPr>
              <a:t> or high-</a:t>
            </a:r>
            <a:r>
              <a:rPr lang="fr-FR" sz="2400" dirty="0" err="1">
                <a:latin typeface="Arial" panose="020B0604020202020204" pitchFamily="34" charset="0"/>
                <a:cs typeface="Arial" panose="020B0604020202020204" pitchFamily="34" charset="0"/>
              </a:rPr>
              <a:t>risk</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energies</a:t>
            </a:r>
            <a:r>
              <a:rPr lang="fr-FR" sz="2400" dirty="0">
                <a:latin typeface="Arial" panose="020B0604020202020204" pitchFamily="34" charset="0"/>
                <a:cs typeface="Arial" panose="020B0604020202020204" pitchFamily="34" charset="0"/>
              </a:rPr>
              <a:t> to clean,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safe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energies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wind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geothermal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hydraulic</a:t>
            </a:r>
            <a:r>
              <a:rPr lang="fr-FR" sz="2400" dirty="0">
                <a:latin typeface="Arial" panose="020B0604020202020204" pitchFamily="34" charset="0"/>
                <a:cs typeface="Arial" panose="020B0604020202020204" pitchFamily="34" charset="0"/>
              </a:rPr>
              <a:t> and tidal) </a:t>
            </a:r>
            <a:r>
              <a:rPr lang="fr-FR" sz="2400" dirty="0" err="1">
                <a:latin typeface="Arial" panose="020B0604020202020204" pitchFamily="34" charset="0"/>
                <a:cs typeface="Arial" panose="020B0604020202020204" pitchFamily="34" charset="0"/>
              </a:rPr>
              <a:t>responds</a:t>
            </a:r>
            <a:r>
              <a:rPr lang="fr-FR" sz="2400" dirty="0">
                <a:latin typeface="Arial" panose="020B0604020202020204" pitchFamily="34" charset="0"/>
                <a:cs typeface="Arial" panose="020B0604020202020204" pitchFamily="34" charset="0"/>
              </a:rPr>
              <a:t> to a </a:t>
            </a:r>
            <a:r>
              <a:rPr lang="fr-FR" sz="2400" dirty="0" err="1">
                <a:latin typeface="Arial" panose="020B0604020202020204" pitchFamily="34" charset="0"/>
                <a:cs typeface="Arial" panose="020B0604020202020204" pitchFamily="34" charset="0"/>
              </a:rPr>
              <a:t>series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extremely</a:t>
            </a:r>
            <a:r>
              <a:rPr lang="fr-FR" sz="2400" dirty="0">
                <a:latin typeface="Arial" panose="020B0604020202020204" pitchFamily="34" charset="0"/>
                <a:cs typeface="Arial" panose="020B0604020202020204" pitchFamily="34" charset="0"/>
              </a:rPr>
              <a:t> important issues and challenges:
</a:t>
            </a:r>
            <a:r>
              <a:rPr lang="fr-FR" sz="2400" dirty="0" err="1">
                <a:latin typeface="Arial" panose="020B0604020202020204" pitchFamily="34" charset="0"/>
                <a:cs typeface="Arial" panose="020B0604020202020204" pitchFamily="34" charset="0"/>
              </a:rPr>
              <a:t>Reduction</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greenhouse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emissions</a:t>
            </a:r>
            <a:r>
              <a:rPr lang="fr-FR" sz="2400" dirty="0">
                <a:latin typeface="Arial" panose="020B0604020202020204" pitchFamily="34" charset="0"/>
                <a:cs typeface="Arial" panose="020B0604020202020204" pitchFamily="34" charset="0"/>
              </a:rPr>
              <a:t>;
Security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systems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nuclear</a:t>
            </a:r>
            <a:r>
              <a:rPr lang="fr-FR" sz="2400" dirty="0">
                <a:latin typeface="Arial" panose="020B0604020202020204" pitchFamily="34" charset="0"/>
                <a:cs typeface="Arial" panose="020B0604020202020204" pitchFamily="34" charset="0"/>
              </a:rPr>
              <a:t> issue);
</a:t>
            </a:r>
            <a:r>
              <a:rPr lang="fr-FR" sz="2400" dirty="0" err="1">
                <a:latin typeface="Arial" panose="020B0604020202020204" pitchFamily="34" charset="0"/>
                <a:cs typeface="Arial" panose="020B0604020202020204" pitchFamily="34" charset="0"/>
              </a:rPr>
              <a:t>Decentralization</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redevelopment</a:t>
            </a:r>
            <a:r>
              <a:rPr lang="fr-FR" sz="2400" dirty="0">
                <a:latin typeface="Arial" panose="020B0604020202020204" pitchFamily="34" charset="0"/>
                <a:cs typeface="Arial" panose="020B0604020202020204" pitchFamily="34" charset="0"/>
              </a:rPr>
              <a:t> of infrastructure,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a </a:t>
            </a:r>
            <a:r>
              <a:rPr lang="fr-FR" sz="2400" dirty="0" err="1">
                <a:latin typeface="Arial" panose="020B0604020202020204" pitchFamily="34" charset="0"/>
                <a:cs typeface="Arial" panose="020B0604020202020204" pitchFamily="34" charset="0"/>
              </a:rPr>
              <a:t>better</a:t>
            </a:r>
            <a:r>
              <a:rPr lang="fr-FR" sz="2400" dirty="0">
                <a:latin typeface="Arial" panose="020B0604020202020204" pitchFamily="34" charset="0"/>
                <a:cs typeface="Arial" panose="020B0604020202020204" pitchFamily="34" charset="0"/>
              </a:rPr>
              <a:t> distribution of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Reduction</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consumption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efficiency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Reducing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inequalities</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access</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advancing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independence</a:t>
            </a:r>
            <a:r>
              <a:rPr lang="fr-FR" sz="2400" dirty="0">
                <a:latin typeface="Arial" panose="020B0604020202020204" pitchFamily="34" charset="0"/>
                <a:cs typeface="Arial" panose="020B0604020202020204" pitchFamily="34" charset="0"/>
              </a:rPr>
              <a:t>;
Protection of the </a:t>
            </a:r>
            <a:r>
              <a:rPr lang="fr-FR" sz="2400" dirty="0" err="1">
                <a:latin typeface="Arial" panose="020B0604020202020204" pitchFamily="34" charset="0"/>
                <a:cs typeface="Arial" panose="020B0604020202020204" pitchFamily="34" charset="0"/>
              </a:rPr>
              <a:t>health</a:t>
            </a:r>
            <a:r>
              <a:rPr lang="fr-FR" sz="2400" dirty="0">
                <a:latin typeface="Arial" panose="020B0604020202020204" pitchFamily="34" charset="0"/>
                <a:cs typeface="Arial" panose="020B0604020202020204" pitchFamily="34" charset="0"/>
              </a:rPr>
              <a:t> of populations.
&gt;&gt;One of the </a:t>
            </a:r>
            <a:r>
              <a:rPr lang="fr-FR" sz="2400" dirty="0" err="1">
                <a:latin typeface="Arial" panose="020B0604020202020204" pitchFamily="34" charset="0"/>
                <a:cs typeface="Arial" panose="020B0604020202020204" pitchFamily="34" charset="0"/>
              </a:rPr>
              <a:t>most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fundamental</a:t>
            </a:r>
            <a:r>
              <a:rPr lang="fr-FR" sz="2400" dirty="0">
                <a:latin typeface="Arial" panose="020B0604020202020204" pitchFamily="34" charset="0"/>
                <a:cs typeface="Arial" panose="020B0604020202020204" pitchFamily="34" charset="0"/>
              </a:rPr>
              <a:t> objectives of 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transition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to combat global </a:t>
            </a:r>
            <a:r>
              <a:rPr lang="fr-FR" sz="2400" dirty="0" err="1">
                <a:latin typeface="Arial" panose="020B0604020202020204" pitchFamily="34" charset="0"/>
                <a:cs typeface="Arial" panose="020B0604020202020204" pitchFamily="34" charset="0"/>
              </a:rPr>
              <a:t>warming</a:t>
            </a:r>
            <a:r>
              <a:rPr lang="fr-FR"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326652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A6738CA-1D24-9F48-98D7-B09053E9139A}"/>
              </a:ext>
            </a:extLst>
          </p:cNvPr>
          <p:cNvSpPr/>
          <p:nvPr/>
        </p:nvSpPr>
        <p:spPr>
          <a:xfrm>
            <a:off x="1565329" y="428178"/>
            <a:ext cx="10027403" cy="4154984"/>
          </a:xfrm>
          <a:prstGeom prst="rect">
            <a:avLst/>
          </a:prstGeom>
        </p:spPr>
        <p:txBody>
          <a:bodyPr wrap="square">
            <a:spAutoFit/>
          </a:bodyPr>
          <a:lstStyle/>
          <a:p>
            <a:pPr algn="ctr"/>
            <a:r>
              <a:rPr lang="fr-FR" sz="2400" dirty="0">
                <a:latin typeface="Arial" panose="020B0604020202020204" pitchFamily="34" charset="0"/>
                <a:cs typeface="Arial" panose="020B0604020202020204" pitchFamily="34" charset="0"/>
              </a:rPr>
              <a:t>THE ECOLOGICAL TRANSITION
&gt;&gt;The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 </a:t>
            </a:r>
            <a:r>
              <a:rPr lang="fr-FR" sz="2400" dirty="0" err="1">
                <a:latin typeface="Arial" panose="020B0604020202020204" pitchFamily="34" charset="0"/>
                <a:cs typeface="Arial" panose="020B0604020202020204" pitchFamily="34" charset="0"/>
              </a:rPr>
              <a:t>represents</a:t>
            </a:r>
            <a:r>
              <a:rPr lang="fr-FR" sz="2400" dirty="0">
                <a:latin typeface="Arial" panose="020B0604020202020204" pitchFamily="34" charset="0"/>
                <a:cs typeface="Arial" panose="020B0604020202020204" pitchFamily="34" charset="0"/>
              </a:rPr>
              <a:t> a </a:t>
            </a:r>
            <a:r>
              <a:rPr lang="fr-FR" sz="2400" dirty="0" err="1">
                <a:latin typeface="Arial" panose="020B0604020202020204" pitchFamily="34" charset="0"/>
                <a:cs typeface="Arial" panose="020B0604020202020204" pitchFamily="34" charset="0"/>
              </a:rPr>
              <a:t>period</a:t>
            </a:r>
            <a:r>
              <a:rPr lang="fr-FR" sz="2400" dirty="0">
                <a:latin typeface="Arial" panose="020B0604020202020204" pitchFamily="34" charset="0"/>
                <a:cs typeface="Arial" panose="020B0604020202020204" pitchFamily="34" charset="0"/>
              </a:rPr>
              <a:t> of adaptation for new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schemes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favouring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energies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controlled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thermonuclear</a:t>
            </a:r>
            <a:r>
              <a:rPr lang="fr-FR" sz="2400" dirty="0">
                <a:latin typeface="Arial" panose="020B0604020202020204" pitchFamily="34" charset="0"/>
                <a:cs typeface="Arial" panose="020B0604020202020204" pitchFamily="34" charset="0"/>
              </a:rPr>
              <a:t> fusion, and not </a:t>
            </a:r>
            <a:r>
              <a:rPr lang="fr-FR" sz="2400" dirty="0" err="1">
                <a:latin typeface="Arial" panose="020B0604020202020204" pitchFamily="34" charset="0"/>
                <a:cs typeface="Arial" panose="020B0604020202020204" pitchFamily="34" charset="0"/>
              </a:rPr>
              <a:t>fossil</a:t>
            </a:r>
            <a:r>
              <a:rPr lang="fr-FR" sz="2400" dirty="0">
                <a:latin typeface="Arial" panose="020B0604020202020204" pitchFamily="34" charset="0"/>
                <a:cs typeface="Arial" panose="020B0604020202020204" pitchFamily="34" charset="0"/>
              </a:rPr>
              <a:t> fuels (</a:t>
            </a:r>
            <a:r>
              <a:rPr lang="fr-FR" sz="2400" dirty="0" err="1">
                <a:latin typeface="Arial" panose="020B0604020202020204" pitchFamily="34" charset="0"/>
                <a:cs typeface="Arial" panose="020B0604020202020204" pitchFamily="34" charset="0"/>
              </a:rPr>
              <a:t>coal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oil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natural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nuclear</a:t>
            </a:r>
            <a:r>
              <a:rPr lang="fr-FR" sz="2400" dirty="0">
                <a:latin typeface="Arial" panose="020B0604020202020204" pitchFamily="34" charset="0"/>
                <a:cs typeface="Arial" panose="020B0604020202020204" pitchFamily="34" charset="0"/>
              </a:rPr>
              <a:t> fission, etc.)
&gt;&gt;It </a:t>
            </a:r>
            <a:r>
              <a:rPr lang="fr-FR" sz="2400" dirty="0" err="1">
                <a:latin typeface="Arial" panose="020B0604020202020204" pitchFamily="34" charset="0"/>
                <a:cs typeface="Arial" panose="020B0604020202020204" pitchFamily="34" charset="0"/>
              </a:rPr>
              <a:t>integrates</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transition and </a:t>
            </a:r>
            <a:r>
              <a:rPr lang="fr-FR" sz="2400" dirty="0" err="1">
                <a:latin typeface="Arial" panose="020B0604020202020204" pitchFamily="34" charset="0"/>
                <a:cs typeface="Arial" panose="020B0604020202020204" pitchFamily="34" charset="0"/>
              </a:rPr>
              <a:t>seeks</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rethink</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our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ways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producing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working</a:t>
            </a:r>
            <a:r>
              <a:rPr lang="fr-FR" sz="2400" dirty="0">
                <a:latin typeface="Arial" panose="020B0604020202020204" pitchFamily="34" charset="0"/>
                <a:cs typeface="Arial" panose="020B0604020202020204" pitchFamily="34" charset="0"/>
              </a:rPr>
              <a:t> and living </a:t>
            </a:r>
            <a:r>
              <a:rPr lang="fr-FR" sz="2400" dirty="0" err="1">
                <a:latin typeface="Arial" panose="020B0604020202020204" pitchFamily="34" charset="0"/>
                <a:cs typeface="Arial" panose="020B0604020202020204" pitchFamily="34" charset="0"/>
              </a:rPr>
              <a:t>together</a:t>
            </a:r>
            <a:r>
              <a:rPr lang="fr-FR" sz="2400" dirty="0">
                <a:latin typeface="Arial" panose="020B0604020202020204" pitchFamily="34" charset="0"/>
                <a:cs typeface="Arial" panose="020B0604020202020204" pitchFamily="34" charset="0"/>
              </a:rPr>
              <a:t> by </a:t>
            </a:r>
            <a:r>
              <a:rPr lang="fr-FR" sz="2400" dirty="0" err="1">
                <a:latin typeface="Arial" panose="020B0604020202020204" pitchFamily="34" charset="0"/>
                <a:cs typeface="Arial" panose="020B0604020202020204" pitchFamily="34" charset="0"/>
              </a:rPr>
              <a:t>changing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consumption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behaviors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providing</a:t>
            </a:r>
            <a:r>
              <a:rPr lang="fr-FR" sz="2400" dirty="0">
                <a:latin typeface="Arial" panose="020B0604020202020204" pitchFamily="34" charset="0"/>
                <a:cs typeface="Arial" panose="020B0604020202020204" pitchFamily="34" charset="0"/>
              </a:rPr>
              <a:t> an </a:t>
            </a:r>
            <a:r>
              <a:rPr lang="fr-FR" sz="2400" dirty="0" err="1">
                <a:latin typeface="Arial" panose="020B0604020202020204" pitchFamily="34" charset="0"/>
                <a:cs typeface="Arial" panose="020B0604020202020204" pitchFamily="34" charset="0"/>
              </a:rPr>
              <a:t>economic</a:t>
            </a:r>
            <a:r>
              <a:rPr lang="fr-FR" sz="2400" dirty="0">
                <a:latin typeface="Arial" panose="020B0604020202020204" pitchFamily="34" charset="0"/>
                <a:cs typeface="Arial" panose="020B0604020202020204" pitchFamily="34" charset="0"/>
              </a:rPr>
              <a:t> and social </a:t>
            </a:r>
            <a:r>
              <a:rPr lang="fr-FR" sz="2400" dirty="0" err="1">
                <a:latin typeface="Arial" panose="020B0604020202020204" pitchFamily="34" charset="0"/>
                <a:cs typeface="Arial" panose="020B0604020202020204" pitchFamily="34" charset="0"/>
              </a:rPr>
              <a:t>response</a:t>
            </a:r>
            <a:r>
              <a:rPr lang="fr-FR" sz="2400" dirty="0">
                <a:latin typeface="Arial" panose="020B0604020202020204" pitchFamily="34" charset="0"/>
                <a:cs typeface="Arial" panose="020B0604020202020204" pitchFamily="34" charset="0"/>
              </a:rPr>
              <a:t> to the </a:t>
            </a:r>
            <a:r>
              <a:rPr lang="fr-FR" sz="2400" dirty="0" err="1">
                <a:latin typeface="Arial" panose="020B0604020202020204" pitchFamily="34" charset="0"/>
                <a:cs typeface="Arial" panose="020B0604020202020204" pitchFamily="34" charset="0"/>
              </a:rPr>
              <a:t>environmental</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climatic</a:t>
            </a:r>
            <a:r>
              <a:rPr lang="fr-FR" sz="2400" dirty="0">
                <a:latin typeface="Arial" panose="020B0604020202020204" pitchFamily="34" charset="0"/>
                <a:cs typeface="Arial" panose="020B0604020202020204" pitchFamily="34" charset="0"/>
              </a:rPr>
              <a:t> challenges of </a:t>
            </a:r>
            <a:r>
              <a:rPr lang="fr-FR" sz="2400" dirty="0" err="1">
                <a:latin typeface="Arial" panose="020B0604020202020204" pitchFamily="34" charset="0"/>
                <a:cs typeface="Arial" panose="020B0604020202020204" pitchFamily="34" charset="0"/>
              </a:rPr>
              <a:t>our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planet</a:t>
            </a:r>
            <a:r>
              <a:rPr lang="fr-FR" sz="2400" dirty="0">
                <a:latin typeface="Arial" panose="020B0604020202020204" pitchFamily="34" charset="0"/>
                <a:cs typeface="Arial" panose="020B0604020202020204" pitchFamily="34" charset="0"/>
              </a:rPr>
              <a:t> for </a:t>
            </a:r>
            <a:r>
              <a:rPr lang="fr-FR" sz="2400" dirty="0" err="1">
                <a:latin typeface="Arial" panose="020B0604020202020204" pitchFamily="34" charset="0"/>
                <a:cs typeface="Arial" panose="020B0604020202020204" pitchFamily="34" charset="0"/>
              </a:rPr>
              <a:t>sustainable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development</a:t>
            </a:r>
            <a:endParaRPr lang="fr-FR"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1520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898CEEC-807B-9F4C-A896-4CBDF3302C28}"/>
              </a:ext>
            </a:extLst>
          </p:cNvPr>
          <p:cNvSpPr/>
          <p:nvPr/>
        </p:nvSpPr>
        <p:spPr>
          <a:xfrm>
            <a:off x="2226589" y="678513"/>
            <a:ext cx="9273153" cy="4893647"/>
          </a:xfrm>
          <a:prstGeom prst="rect">
            <a:avLst/>
          </a:prstGeom>
        </p:spPr>
        <p:txBody>
          <a:bodyPr wrap="square">
            <a:spAutoFit/>
          </a:bodyPr>
          <a:lstStyle/>
          <a:p>
            <a:endParaRPr lang="fr-FR" sz="2400" dirty="0">
              <a:latin typeface="Arial" panose="020B0604020202020204" pitchFamily="34" charset="0"/>
              <a:cs typeface="Arial" panose="020B0604020202020204" pitchFamily="34" charset="0"/>
            </a:endParaRPr>
          </a:p>
          <a:p>
            <a:pPr algn="ctr"/>
            <a:r>
              <a:rPr lang="fr-FR" sz="2400" dirty="0">
                <a:latin typeface="Arial" panose="020B0604020202020204" pitchFamily="34" charset="0"/>
                <a:cs typeface="Arial" panose="020B0604020202020204" pitchFamily="34" charset="0"/>
              </a:rPr>
              <a:t>ENERGY AND ECOLOGICAL TRANSITIONS IN AFRICA</a:t>
            </a:r>
          </a:p>
          <a:p>
            <a:pPr algn="ctr"/>
            <a:endParaRPr lang="fr-FR"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&gt;&gt;The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 in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has a </a:t>
            </a:r>
            <a:r>
              <a:rPr lang="fr-FR" sz="2400" dirty="0" err="1">
                <a:latin typeface="Arial" panose="020B0604020202020204" pitchFamily="34" charset="0"/>
                <a:cs typeface="Arial" panose="020B0604020202020204" pitchFamily="34" charset="0"/>
              </a:rPr>
              <a:t>particular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characteristic</a:t>
            </a:r>
            <a:r>
              <a:rPr lang="fr-FR" sz="2400" dirty="0">
                <a:latin typeface="Arial" panose="020B0604020202020204" pitchFamily="34" charset="0"/>
                <a:cs typeface="Arial" panose="020B0604020202020204" pitchFamily="34" charset="0"/>
              </a:rPr>
              <a:t>: </a:t>
            </a:r>
          </a:p>
          <a:p>
            <a:r>
              <a:rPr lang="fr-FR" sz="2400" dirty="0">
                <a:latin typeface="Arial" panose="020B0604020202020204" pitchFamily="34" charset="0"/>
                <a:cs typeface="Arial" panose="020B0604020202020204" pitchFamily="34" charset="0"/>
              </a:rPr>
              <a:t>
&gt;&gt;Most </a:t>
            </a:r>
            <a:r>
              <a:rPr lang="fr-FR" sz="2400" dirty="0" err="1">
                <a:latin typeface="Arial" panose="020B0604020202020204" pitchFamily="34" charset="0"/>
                <a:cs typeface="Arial" panose="020B0604020202020204" pitchFamily="34" charset="0"/>
              </a:rPr>
              <a:t>African</a:t>
            </a:r>
            <a:r>
              <a:rPr lang="fr-FR" sz="2400" dirty="0">
                <a:latin typeface="Arial" panose="020B0604020202020204" pitchFamily="34" charset="0"/>
                <a:cs typeface="Arial" panose="020B0604020202020204" pitchFamily="34" charset="0"/>
              </a:rPr>
              <a:t> countries are not </a:t>
            </a:r>
            <a:r>
              <a:rPr lang="fr-FR" sz="2400" dirty="0" err="1">
                <a:latin typeface="Arial" panose="020B0604020202020204" pitchFamily="34" charset="0"/>
                <a:cs typeface="Arial" panose="020B0604020202020204" pitchFamily="34" charset="0"/>
              </a:rPr>
              <a:t>under</a:t>
            </a:r>
            <a:r>
              <a:rPr lang="fr-FR" sz="2400" dirty="0">
                <a:latin typeface="Arial" panose="020B0604020202020204" pitchFamily="34" charset="0"/>
                <a:cs typeface="Arial" panose="020B0604020202020204" pitchFamily="34" charset="0"/>
              </a:rPr>
              <a:t> pressure to abandon </a:t>
            </a:r>
            <a:r>
              <a:rPr lang="fr-FR" sz="2400" dirty="0" err="1">
                <a:latin typeface="Arial" panose="020B0604020202020204" pitchFamily="34" charset="0"/>
                <a:cs typeface="Arial" panose="020B0604020202020204" pitchFamily="34" charset="0"/>
              </a:rPr>
              <a:t>coal</a:t>
            </a:r>
            <a:r>
              <a:rPr lang="fr-FR" sz="2400" dirty="0">
                <a:latin typeface="Arial" panose="020B0604020202020204" pitchFamily="34" charset="0"/>
                <a:cs typeface="Arial" panose="020B0604020202020204" pitchFamily="34" charset="0"/>
              </a:rPr>
              <a:t> or </a:t>
            </a:r>
            <a:r>
              <a:rPr lang="fr-FR" sz="2400" dirty="0" err="1">
                <a:latin typeface="Arial" panose="020B0604020202020204" pitchFamily="34" charset="0"/>
                <a:cs typeface="Arial" panose="020B0604020202020204" pitchFamily="34" charset="0"/>
              </a:rPr>
              <a:t>nuclear</a:t>
            </a:r>
            <a:r>
              <a:rPr lang="fr-FR" sz="2400" dirty="0">
                <a:latin typeface="Arial" panose="020B0604020202020204" pitchFamily="34" charset="0"/>
                <a:cs typeface="Arial" panose="020B0604020202020204" pitchFamily="34" charset="0"/>
              </a:rPr>
              <a:t> power in </a:t>
            </a:r>
            <a:r>
              <a:rPr lang="fr-FR" sz="2400" dirty="0" err="1">
                <a:latin typeface="Arial" panose="020B0604020202020204" pitchFamily="34" charset="0"/>
                <a:cs typeface="Arial" panose="020B0604020202020204" pitchFamily="34" charset="0"/>
              </a:rPr>
              <a:t>favor</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other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sources to </a:t>
            </a:r>
            <a:r>
              <a:rPr lang="fr-FR" sz="2400" dirty="0" err="1">
                <a:latin typeface="Arial" panose="020B0604020202020204" pitchFamily="34" charset="0"/>
                <a:cs typeface="Arial" panose="020B0604020202020204" pitchFamily="34" charset="0"/>
              </a:rPr>
              <a:t>meet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their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needs</a:t>
            </a:r>
            <a:r>
              <a:rPr lang="fr-FR" sz="2400" dirty="0">
                <a:latin typeface="Arial" panose="020B0604020202020204" pitchFamily="34" charset="0"/>
                <a:cs typeface="Arial" panose="020B0604020202020204" pitchFamily="34" charset="0"/>
              </a:rPr>
              <a:t>.</a:t>
            </a:r>
          </a:p>
          <a:p>
            <a:r>
              <a:rPr lang="fr-FR" sz="2400" dirty="0">
                <a:latin typeface="Arial" panose="020B0604020202020204" pitchFamily="34" charset="0"/>
                <a:cs typeface="Arial" panose="020B0604020202020204" pitchFamily="34" charset="0"/>
              </a:rPr>
              <a:t> 
&gt;&gt;Access to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for all and the </a:t>
            </a:r>
            <a:r>
              <a:rPr lang="fr-FR" sz="2400" dirty="0" err="1">
                <a:latin typeface="Arial" panose="020B0604020202020204" pitchFamily="34" charset="0"/>
                <a:cs typeface="Arial" panose="020B0604020202020204" pitchFamily="34" charset="0"/>
              </a:rPr>
              <a:t>fight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against</a:t>
            </a:r>
            <a:r>
              <a:rPr lang="fr-FR" sz="2400" dirty="0">
                <a:latin typeface="Arial" panose="020B0604020202020204" pitchFamily="34" charset="0"/>
                <a:cs typeface="Arial" panose="020B0604020202020204" pitchFamily="34" charset="0"/>
              </a:rPr>
              <a:t> global </a:t>
            </a:r>
            <a:r>
              <a:rPr lang="fr-FR" sz="2400" dirty="0" err="1">
                <a:latin typeface="Arial" panose="020B0604020202020204" pitchFamily="34" charset="0"/>
                <a:cs typeface="Arial" panose="020B0604020202020204" pitchFamily="34" charset="0"/>
              </a:rPr>
              <a:t>warming</a:t>
            </a:r>
            <a:r>
              <a:rPr lang="fr-FR" sz="2400" dirty="0">
                <a:latin typeface="Arial" panose="020B0604020202020204" pitchFamily="34" charset="0"/>
                <a:cs typeface="Arial" panose="020B0604020202020204" pitchFamily="34" charset="0"/>
              </a:rPr>
              <a:t> for </a:t>
            </a:r>
            <a:r>
              <a:rPr lang="fr-FR" sz="2400" dirty="0" err="1">
                <a:latin typeface="Arial" panose="020B0604020202020204" pitchFamily="34" charset="0"/>
                <a:cs typeface="Arial" panose="020B0604020202020204" pitchFamily="34" charset="0"/>
              </a:rPr>
              <a:t>sustainable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requires</a:t>
            </a:r>
            <a:r>
              <a:rPr lang="fr-FR" sz="2400" dirty="0">
                <a:latin typeface="Arial" panose="020B0604020202020204" pitchFamily="34" charset="0"/>
                <a:cs typeface="Arial" panose="020B0604020202020204" pitchFamily="34" charset="0"/>
              </a:rPr>
              <a:t> the exploitation of the </a:t>
            </a:r>
            <a:r>
              <a:rPr lang="fr-FR" sz="2400" dirty="0" err="1">
                <a:latin typeface="Arial" panose="020B0604020202020204" pitchFamily="34" charset="0"/>
                <a:cs typeface="Arial" panose="020B0604020202020204" pitchFamily="34" charset="0"/>
              </a:rPr>
              <a:t>continent's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significant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potential</a:t>
            </a:r>
            <a:r>
              <a:rPr lang="fr-FR"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40618328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05690A-08B5-FD44-BC76-C0D139C83E96}"/>
              </a:ext>
            </a:extLst>
          </p:cNvPr>
          <p:cNvSpPr/>
          <p:nvPr/>
        </p:nvSpPr>
        <p:spPr>
          <a:xfrm>
            <a:off x="619932" y="0"/>
            <a:ext cx="10463704" cy="5632311"/>
          </a:xfrm>
          <a:prstGeom prst="rect">
            <a:avLst/>
          </a:prstGeom>
        </p:spPr>
        <p:txBody>
          <a:bodyPr wrap="square">
            <a:spAutoFit/>
          </a:bodyPr>
          <a:lstStyle/>
          <a:p>
            <a:pPr algn="ctr"/>
            <a:r>
              <a:rPr lang="fr-FR" sz="2400" dirty="0" err="1">
                <a:latin typeface="Arial" panose="020B0604020202020204" pitchFamily="34" charset="0"/>
                <a:cs typeface="Arial" panose="020B0604020202020204" pitchFamily="34" charset="0"/>
              </a:rPr>
              <a:t>Geopolitics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Geostrategy</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in 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 in </a:t>
            </a:r>
            <a:r>
              <a:rPr lang="fr-FR" sz="2400" dirty="0" err="1">
                <a:latin typeface="Arial" panose="020B0604020202020204" pitchFamily="34" charset="0"/>
                <a:cs typeface="Arial" panose="020B0604020202020204" pitchFamily="34" charset="0"/>
              </a:rPr>
              <a:t>Africa</a:t>
            </a:r>
            <a:endParaRPr lang="fr-FR"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
&gt;&gt;</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facing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several</a:t>
            </a:r>
            <a:r>
              <a:rPr lang="fr-FR" sz="2400" dirty="0">
                <a:latin typeface="Arial" panose="020B0604020202020204" pitchFamily="34" charset="0"/>
                <a:cs typeface="Arial" panose="020B0604020202020204" pitchFamily="34" charset="0"/>
              </a:rPr>
              <a:t> challenges </a:t>
            </a:r>
            <a:r>
              <a:rPr lang="fr-FR" sz="2400" dirty="0" err="1">
                <a:latin typeface="Arial" panose="020B0604020202020204" pitchFamily="34" charset="0"/>
                <a:cs typeface="Arial" panose="020B0604020202020204" pitchFamily="34" charset="0"/>
              </a:rPr>
              <a:t>related</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transitions, </a:t>
            </a:r>
            <a:r>
              <a:rPr lang="fr-FR" sz="2400" dirty="0" err="1">
                <a:latin typeface="Arial" panose="020B0604020202020204" pitchFamily="34" charset="0"/>
                <a:cs typeface="Arial" panose="020B0604020202020204" pitchFamily="34" charset="0"/>
              </a:rPr>
              <a:t>which</a:t>
            </a:r>
            <a:r>
              <a:rPr lang="fr-FR" sz="2400" dirty="0">
                <a:latin typeface="Arial" panose="020B0604020202020204" pitchFamily="34" charset="0"/>
                <a:cs typeface="Arial" panose="020B0604020202020204" pitchFamily="34" charset="0"/>
              </a:rPr>
              <a:t> are </a:t>
            </a:r>
            <a:r>
              <a:rPr lang="fr-FR" sz="2400" dirty="0" err="1">
                <a:latin typeface="Arial" panose="020B0604020202020204" pitchFamily="34" charset="0"/>
                <a:cs typeface="Arial" panose="020B0604020202020204" pitchFamily="34" charset="0"/>
              </a:rPr>
              <a:t>closely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linked</a:t>
            </a:r>
            <a:r>
              <a:rPr lang="fr-FR" sz="2400" dirty="0">
                <a:latin typeface="Arial" panose="020B0604020202020204" pitchFamily="34" charset="0"/>
                <a:cs typeface="Arial" panose="020B0604020202020204" pitchFamily="34" charset="0"/>
              </a:rPr>
              <a:t> to the </a:t>
            </a:r>
            <a:r>
              <a:rPr lang="fr-FR" sz="2400" dirty="0" err="1">
                <a:latin typeface="Arial" panose="020B0604020202020204" pitchFamily="34" charset="0"/>
                <a:cs typeface="Arial" panose="020B0604020202020204" pitchFamily="34" charset="0"/>
              </a:rPr>
              <a:t>geopolitics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geostrategy</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in the </a:t>
            </a:r>
            <a:r>
              <a:rPr lang="fr-FR" sz="2400" dirty="0" err="1">
                <a:latin typeface="Arial" panose="020B0604020202020204" pitchFamily="34" charset="0"/>
                <a:cs typeface="Arial" panose="020B0604020202020204" pitchFamily="34" charset="0"/>
              </a:rPr>
              <a:t>region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Here</a:t>
            </a:r>
            <a:r>
              <a:rPr lang="fr-FR" sz="2400" dirty="0">
                <a:latin typeface="Arial" panose="020B0604020202020204" pitchFamily="34" charset="0"/>
                <a:cs typeface="Arial" panose="020B0604020202020204" pitchFamily="34" charset="0"/>
              </a:rPr>
              <a:t> are </a:t>
            </a:r>
            <a:r>
              <a:rPr lang="fr-FR" sz="2400" dirty="0" err="1">
                <a:latin typeface="Arial" panose="020B0604020202020204" pitchFamily="34" charset="0"/>
                <a:cs typeface="Arial" panose="020B0604020202020204" pitchFamily="34" charset="0"/>
              </a:rPr>
              <a:t>some</a:t>
            </a:r>
            <a:r>
              <a:rPr lang="fr-FR" sz="2400" dirty="0">
                <a:latin typeface="Arial" panose="020B0604020202020204" pitchFamily="34" charset="0"/>
                <a:cs typeface="Arial" panose="020B0604020202020204" pitchFamily="34" charset="0"/>
              </a:rPr>
              <a:t> key points to </a:t>
            </a:r>
            <a:r>
              <a:rPr lang="fr-FR" sz="2400" dirty="0" err="1">
                <a:latin typeface="Arial" panose="020B0604020202020204" pitchFamily="34" charset="0"/>
                <a:cs typeface="Arial" panose="020B0604020202020204" pitchFamily="34" charset="0"/>
              </a:rPr>
              <a:t>consider</a:t>
            </a:r>
            <a:r>
              <a:rPr lang="fr-FR" sz="2400" dirty="0">
                <a:latin typeface="Arial" panose="020B0604020202020204" pitchFamily="34" charset="0"/>
                <a:cs typeface="Arial" panose="020B0604020202020204" pitchFamily="34" charset="0"/>
              </a:rPr>
              <a:t>:
1. Access to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According</a:t>
            </a:r>
            <a:r>
              <a:rPr lang="fr-FR" sz="2400" dirty="0">
                <a:latin typeface="Arial" panose="020B0604020202020204" pitchFamily="34" charset="0"/>
                <a:cs typeface="Arial" panose="020B0604020202020204" pitchFamily="34" charset="0"/>
              </a:rPr>
              <a:t> to the International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Agency, about 600 million people in </a:t>
            </a:r>
            <a:r>
              <a:rPr lang="fr-FR" sz="2400" dirty="0" err="1">
                <a:latin typeface="Arial" panose="020B0604020202020204" pitchFamily="34" charset="0"/>
                <a:cs typeface="Arial" panose="020B0604020202020204" pitchFamily="34" charset="0"/>
              </a:rPr>
              <a:t>sub-Saharan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do not have </a:t>
            </a:r>
            <a:r>
              <a:rPr lang="fr-FR" sz="2400" dirty="0" err="1">
                <a:latin typeface="Arial" panose="020B0604020202020204" pitchFamily="34" charset="0"/>
                <a:cs typeface="Arial" panose="020B0604020202020204" pitchFamily="34" charset="0"/>
              </a:rPr>
              <a:t>access</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electricity</a:t>
            </a:r>
            <a:r>
              <a:rPr lang="fr-FR" sz="2400" dirty="0">
                <a:latin typeface="Arial" panose="020B0604020202020204" pitchFamily="34" charset="0"/>
                <a:cs typeface="Arial" panose="020B0604020202020204" pitchFamily="34" charset="0"/>
              </a:rPr>
              <a:t>. This </a:t>
            </a:r>
            <a:r>
              <a:rPr lang="fr-FR" sz="2400" dirty="0" err="1">
                <a:latin typeface="Arial" panose="020B0604020202020204" pitchFamily="34" charset="0"/>
                <a:cs typeface="Arial" panose="020B0604020202020204" pitchFamily="34" charset="0"/>
              </a:rPr>
              <a:t>lack</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access</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reliable</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affordable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 major challenge to the </a:t>
            </a:r>
            <a:r>
              <a:rPr lang="fr-FR" sz="2400" dirty="0" err="1">
                <a:latin typeface="Arial" panose="020B0604020202020204" pitchFamily="34" charset="0"/>
                <a:cs typeface="Arial" panose="020B0604020202020204" pitchFamily="34" charset="0"/>
              </a:rPr>
              <a:t>economic</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and social </a:t>
            </a:r>
            <a:r>
              <a:rPr lang="fr-FR" sz="2400" dirty="0" err="1">
                <a:latin typeface="Arial" panose="020B0604020202020204" pitchFamily="34" charset="0"/>
                <a:cs typeface="Arial" panose="020B0604020202020204" pitchFamily="34" charset="0"/>
              </a:rPr>
              <a:t>progress</a:t>
            </a:r>
            <a:r>
              <a:rPr lang="fr-FR" sz="2400" dirty="0">
                <a:latin typeface="Arial" panose="020B0604020202020204" pitchFamily="34" charset="0"/>
                <a:cs typeface="Arial" panose="020B0604020202020204" pitchFamily="34" charset="0"/>
              </a:rPr>
              <a:t> of the </a:t>
            </a:r>
            <a:r>
              <a:rPr lang="fr-FR" sz="2400" dirty="0" err="1">
                <a:latin typeface="Arial" panose="020B0604020202020204" pitchFamily="34" charset="0"/>
                <a:cs typeface="Arial" panose="020B0604020202020204" pitchFamily="34" charset="0"/>
              </a:rPr>
              <a:t>region</a:t>
            </a:r>
            <a:r>
              <a:rPr lang="fr-FR" sz="2400" dirty="0">
                <a:latin typeface="Arial" panose="020B0604020202020204" pitchFamily="34" charset="0"/>
                <a:cs typeface="Arial" panose="020B0604020202020204" pitchFamily="34" charset="0"/>
              </a:rPr>
              <a:t>.</a:t>
            </a:r>
          </a:p>
          <a:p>
            <a:r>
              <a:rPr lang="fr-FR" sz="2400" dirty="0">
                <a:latin typeface="Arial" panose="020B0604020202020204" pitchFamily="34" charset="0"/>
                <a:cs typeface="Arial" panose="020B0604020202020204" pitchFamily="34" charset="0"/>
              </a:rPr>
              <a:t>
2.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potential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has </a:t>
            </a:r>
            <a:r>
              <a:rPr lang="fr-FR" sz="2400" dirty="0" err="1">
                <a:latin typeface="Arial" panose="020B0604020202020204" pitchFamily="34" charset="0"/>
                <a:cs typeface="Arial" panose="020B0604020202020204" pitchFamily="34" charset="0"/>
              </a:rPr>
              <a:t>abundant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including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wind</a:t>
            </a:r>
            <a:r>
              <a:rPr lang="fr-FR" sz="2400" dirty="0">
                <a:latin typeface="Arial" panose="020B0604020202020204" pitchFamily="34" charset="0"/>
                <a:cs typeface="Arial" panose="020B0604020202020204" pitchFamily="34" charset="0"/>
              </a:rPr>
              <a:t>, hydro, and </a:t>
            </a:r>
            <a:r>
              <a:rPr lang="fr-FR" sz="2400" dirty="0" err="1">
                <a:latin typeface="Arial" panose="020B0604020202020204" pitchFamily="34" charset="0"/>
                <a:cs typeface="Arial" panose="020B0604020202020204" pitchFamily="34" charset="0"/>
              </a:rPr>
              <a:t>geothermal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However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most</a:t>
            </a:r>
            <a:r>
              <a:rPr lang="fr-FR" sz="2400" dirty="0">
                <a:latin typeface="Arial" panose="020B0604020202020204" pitchFamily="34" charset="0"/>
                <a:cs typeface="Arial" panose="020B0604020202020204" pitchFamily="34" charset="0"/>
              </a:rPr>
              <a:t> countries in the </a:t>
            </a:r>
            <a:r>
              <a:rPr lang="fr-FR" sz="2400" dirty="0" err="1">
                <a:latin typeface="Arial" panose="020B0604020202020204" pitchFamily="34" charset="0"/>
                <a:cs typeface="Arial" panose="020B0604020202020204" pitchFamily="34" charset="0"/>
              </a:rPr>
              <a:t>region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still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rely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heavily</a:t>
            </a:r>
            <a:r>
              <a:rPr lang="fr-FR" sz="2400" dirty="0">
                <a:latin typeface="Arial" panose="020B0604020202020204" pitchFamily="34" charset="0"/>
                <a:cs typeface="Arial" panose="020B0604020202020204" pitchFamily="34" charset="0"/>
              </a:rPr>
              <a:t> on </a:t>
            </a:r>
            <a:r>
              <a:rPr lang="fr-FR" sz="2400" dirty="0" err="1">
                <a:latin typeface="Arial" panose="020B0604020202020204" pitchFamily="34" charset="0"/>
                <a:cs typeface="Arial" panose="020B0604020202020204" pitchFamily="34" charset="0"/>
              </a:rPr>
              <a:t>fossil</a:t>
            </a:r>
            <a:r>
              <a:rPr lang="fr-FR" sz="2400" dirty="0">
                <a:latin typeface="Arial" panose="020B0604020202020204" pitchFamily="34" charset="0"/>
                <a:cs typeface="Arial" panose="020B0604020202020204" pitchFamily="34" charset="0"/>
              </a:rPr>
              <a:t> fuels,</a:t>
            </a:r>
          </a:p>
        </p:txBody>
      </p:sp>
    </p:spTree>
    <p:extLst>
      <p:ext uri="{BB962C8B-B14F-4D97-AF65-F5344CB8AC3E}">
        <p14:creationId xmlns:p14="http://schemas.microsoft.com/office/powerpoint/2010/main" val="2282427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414B69A-975A-8A47-B40C-E9B331DC11A0}"/>
              </a:ext>
            </a:extLst>
          </p:cNvPr>
          <p:cNvSpPr/>
          <p:nvPr/>
        </p:nvSpPr>
        <p:spPr>
          <a:xfrm>
            <a:off x="1761640" y="1142145"/>
            <a:ext cx="8668720" cy="4154984"/>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3. Resource management: </a:t>
            </a:r>
            <a:r>
              <a:rPr lang="fr-FR" sz="2400" dirty="0" err="1">
                <a:latin typeface="Arial" panose="020B0604020202020204" pitchFamily="34" charset="0"/>
                <a:cs typeface="Arial" panose="020B0604020202020204" pitchFamily="34" charset="0"/>
              </a:rPr>
              <a:t>Competition</a:t>
            </a:r>
            <a:r>
              <a:rPr lang="fr-FR" sz="2400" dirty="0">
                <a:latin typeface="Arial" panose="020B0604020202020204" pitchFamily="34" charset="0"/>
                <a:cs typeface="Arial" panose="020B0604020202020204" pitchFamily="34" charset="0"/>
              </a:rPr>
              <a:t> for </a:t>
            </a:r>
            <a:r>
              <a:rPr lang="fr-FR" sz="2400" dirty="0" err="1">
                <a:latin typeface="Arial" panose="020B0604020202020204" pitchFamily="34" charset="0"/>
                <a:cs typeface="Arial" panose="020B0604020202020204" pitchFamily="34" charset="0"/>
              </a:rPr>
              <a:t>natural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particularly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oil</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gas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reserves</a:t>
            </a:r>
            <a:r>
              <a:rPr lang="fr-FR" sz="2400" dirty="0">
                <a:latin typeface="Arial" panose="020B0604020202020204" pitchFamily="34" charset="0"/>
                <a:cs typeface="Arial" panose="020B0604020202020204" pitchFamily="34" charset="0"/>
              </a:rPr>
              <a:t>, has long been a major driver of </a:t>
            </a:r>
            <a:r>
              <a:rPr lang="fr-FR" sz="2400" dirty="0" err="1">
                <a:latin typeface="Arial" panose="020B0604020202020204" pitchFamily="34" charset="0"/>
                <a:cs typeface="Arial" panose="020B0604020202020204" pitchFamily="34" charset="0"/>
              </a:rPr>
              <a:t>geopolitical</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geostrategic</a:t>
            </a:r>
            <a:r>
              <a:rPr lang="fr-FR" sz="2400" dirty="0">
                <a:latin typeface="Arial" panose="020B0604020202020204" pitchFamily="34" charset="0"/>
                <a:cs typeface="Arial" panose="020B0604020202020204" pitchFamily="34" charset="0"/>
              </a:rPr>
              <a:t> tensions in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mismanagement</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these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has </a:t>
            </a:r>
            <a:r>
              <a:rPr lang="fr-FR" sz="2400" dirty="0" err="1">
                <a:latin typeface="Arial" panose="020B0604020202020204" pitchFamily="34" charset="0"/>
                <a:cs typeface="Arial" panose="020B0604020202020204" pitchFamily="34" charset="0"/>
              </a:rPr>
              <a:t>also</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led</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environmental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degradation</a:t>
            </a:r>
            <a:r>
              <a:rPr lang="fr-FR" sz="2400" dirty="0">
                <a:latin typeface="Arial" panose="020B0604020202020204" pitchFamily="34" charset="0"/>
                <a:cs typeface="Arial" panose="020B0604020202020204" pitchFamily="34" charset="0"/>
              </a:rPr>
              <a:t>, social </a:t>
            </a:r>
            <a:r>
              <a:rPr lang="fr-FR" sz="2400" dirty="0" err="1">
                <a:latin typeface="Arial" panose="020B0604020202020204" pitchFamily="34" charset="0"/>
                <a:cs typeface="Arial" panose="020B0604020202020204" pitchFamily="34" charset="0"/>
              </a:rPr>
              <a:t>conflict</a:t>
            </a:r>
            <a:r>
              <a:rPr lang="fr-FR" sz="2400" dirty="0">
                <a:latin typeface="Arial" panose="020B0604020202020204" pitchFamily="34" charset="0"/>
                <a:cs typeface="Arial" panose="020B0604020202020204" pitchFamily="34" charset="0"/>
              </a:rPr>
              <a:t> and corruption.</a:t>
            </a:r>
          </a:p>
          <a:p>
            <a:r>
              <a:rPr lang="fr-FR" sz="2400" dirty="0">
                <a:latin typeface="Arial" panose="020B0604020202020204" pitchFamily="34" charset="0"/>
                <a:cs typeface="Arial" panose="020B0604020202020204" pitchFamily="34" charset="0"/>
              </a:rPr>
              <a:t>
4. </a:t>
            </a:r>
            <a:r>
              <a:rPr lang="fr-FR" sz="2400" dirty="0" err="1">
                <a:latin typeface="Arial" panose="020B0604020202020204" pitchFamily="34" charset="0"/>
                <a:cs typeface="Arial" panose="020B0604020202020204" pitchFamily="34" charset="0"/>
              </a:rPr>
              <a:t>Climate</a:t>
            </a:r>
            <a:r>
              <a:rPr lang="fr-FR" sz="2400" dirty="0">
                <a:latin typeface="Arial" panose="020B0604020202020204" pitchFamily="34" charset="0"/>
                <a:cs typeface="Arial" panose="020B0604020202020204" pitchFamily="34" charset="0"/>
              </a:rPr>
              <a:t> change: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particularly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vulnerable</a:t>
            </a:r>
            <a:r>
              <a:rPr lang="fr-FR" sz="2400" dirty="0">
                <a:latin typeface="Arial" panose="020B0604020202020204" pitchFamily="34" charset="0"/>
                <a:cs typeface="Arial" panose="020B0604020202020204" pitchFamily="34" charset="0"/>
              </a:rPr>
              <a:t> to the </a:t>
            </a:r>
            <a:r>
              <a:rPr lang="fr-FR" sz="2400" dirty="0" err="1">
                <a:latin typeface="Arial" panose="020B0604020202020204" pitchFamily="34" charset="0"/>
                <a:cs typeface="Arial" panose="020B0604020202020204" pitchFamily="34" charset="0"/>
              </a:rPr>
              <a:t>effects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climate</a:t>
            </a:r>
            <a:r>
              <a:rPr lang="fr-FR" sz="2400" dirty="0">
                <a:latin typeface="Arial" panose="020B0604020202020204" pitchFamily="34" charset="0"/>
                <a:cs typeface="Arial" panose="020B0604020202020204" pitchFamily="34" charset="0"/>
              </a:rPr>
              <a:t> change, </a:t>
            </a:r>
            <a:r>
              <a:rPr lang="fr-FR" sz="2400" dirty="0" err="1">
                <a:latin typeface="Arial" panose="020B0604020202020204" pitchFamily="34" charset="0"/>
                <a:cs typeface="Arial" panose="020B0604020202020204" pitchFamily="34" charset="0"/>
              </a:rPr>
              <a:t>including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extreme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weather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events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droughts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sea-level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rise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floodings</a:t>
            </a:r>
            <a:r>
              <a:rPr lang="fr-FR" sz="2400" dirty="0">
                <a:latin typeface="Arial" panose="020B0604020202020204" pitchFamily="34" charset="0"/>
                <a:cs typeface="Arial" panose="020B0604020202020204" pitchFamily="34" charset="0"/>
              </a:rPr>
              <a:t>. At the </a:t>
            </a:r>
            <a:r>
              <a:rPr lang="fr-FR" sz="2400" dirty="0" err="1">
                <a:latin typeface="Arial" panose="020B0604020202020204" pitchFamily="34" charset="0"/>
                <a:cs typeface="Arial" panose="020B0604020202020204" pitchFamily="34" charset="0"/>
              </a:rPr>
              <a:t>same</a:t>
            </a:r>
            <a:r>
              <a:rPr lang="fr-FR" sz="2400" dirty="0">
                <a:latin typeface="Arial" panose="020B0604020202020204" pitchFamily="34" charset="0"/>
                <a:cs typeface="Arial" panose="020B0604020202020204" pitchFamily="34" charset="0"/>
              </a:rPr>
              <a:t> time, the </a:t>
            </a:r>
            <a:r>
              <a:rPr lang="fr-FR" sz="2400" dirty="0" err="1">
                <a:latin typeface="Arial" panose="020B0604020202020204" pitchFamily="34" charset="0"/>
                <a:cs typeface="Arial" panose="020B0604020202020204" pitchFamily="34" charset="0"/>
              </a:rPr>
              <a:t>region's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systems</a:t>
            </a:r>
            <a:r>
              <a:rPr lang="fr-FR" sz="2400" dirty="0">
                <a:latin typeface="Arial" panose="020B0604020202020204" pitchFamily="34" charset="0"/>
                <a:cs typeface="Arial" panose="020B0604020202020204" pitchFamily="34" charset="0"/>
              </a:rPr>
              <a:t> do not </a:t>
            </a:r>
            <a:r>
              <a:rPr lang="fr-FR" sz="2400" dirty="0" err="1">
                <a:latin typeface="Arial" panose="020B0604020202020204" pitchFamily="34" charset="0"/>
                <a:cs typeface="Arial" panose="020B0604020202020204" pitchFamily="34" charset="0"/>
              </a:rPr>
              <a:t>contribute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significantly</a:t>
            </a:r>
            <a:r>
              <a:rPr lang="fr-FR" sz="2400" dirty="0">
                <a:latin typeface="Arial" panose="020B0604020202020204" pitchFamily="34" charset="0"/>
                <a:cs typeface="Arial" panose="020B0604020202020204" pitchFamily="34" charset="0"/>
              </a:rPr>
              <a:t> to global </a:t>
            </a:r>
            <a:r>
              <a:rPr lang="fr-FR" sz="2400" dirty="0" err="1">
                <a:latin typeface="Arial" panose="020B0604020202020204" pitchFamily="34" charset="0"/>
                <a:cs typeface="Arial" panose="020B0604020202020204" pitchFamily="34" charset="0"/>
              </a:rPr>
              <a:t>greenhouse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emissions</a:t>
            </a:r>
            <a:r>
              <a:rPr lang="fr-FR"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16780646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AA51C7-3BD0-B947-9C33-613E424AE622}"/>
              </a:ext>
            </a:extLst>
          </p:cNvPr>
          <p:cNvSpPr/>
          <p:nvPr/>
        </p:nvSpPr>
        <p:spPr>
          <a:xfrm>
            <a:off x="929899" y="834288"/>
            <a:ext cx="10015192" cy="5262979"/>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&gt;&gt;To </a:t>
            </a:r>
            <a:r>
              <a:rPr lang="fr-FR" sz="2400" dirty="0" err="1">
                <a:latin typeface="Arial" panose="020B0604020202020204" pitchFamily="34" charset="0"/>
                <a:cs typeface="Arial" panose="020B0604020202020204" pitchFamily="34" charset="0"/>
              </a:rPr>
              <a:t>address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these</a:t>
            </a:r>
            <a:r>
              <a:rPr lang="fr-FR" sz="2400" dirty="0">
                <a:latin typeface="Arial" panose="020B0604020202020204" pitchFamily="34" charset="0"/>
                <a:cs typeface="Arial" panose="020B0604020202020204" pitchFamily="34" charset="0"/>
              </a:rPr>
              <a:t> challenges, </a:t>
            </a:r>
            <a:r>
              <a:rPr lang="fr-FR" sz="2400" dirty="0" err="1">
                <a:latin typeface="Arial" panose="020B0604020202020204" pitchFamily="34" charset="0"/>
                <a:cs typeface="Arial" panose="020B0604020202020204" pitchFamily="34" charset="0"/>
              </a:rPr>
              <a:t>African</a:t>
            </a:r>
            <a:r>
              <a:rPr lang="fr-FR" sz="2400" dirty="0">
                <a:latin typeface="Arial" panose="020B0604020202020204" pitchFamily="34" charset="0"/>
                <a:cs typeface="Arial" panose="020B0604020202020204" pitchFamily="34" charset="0"/>
              </a:rPr>
              <a:t> countries </a:t>
            </a:r>
            <a:r>
              <a:rPr lang="fr-FR" sz="2400" dirty="0" err="1">
                <a:latin typeface="Arial" panose="020B0604020202020204" pitchFamily="34" charset="0"/>
                <a:cs typeface="Arial" panose="020B0604020202020204" pitchFamily="34" charset="0"/>
              </a:rPr>
              <a:t>need</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adopt</a:t>
            </a:r>
            <a:r>
              <a:rPr lang="fr-FR" sz="2400" dirty="0">
                <a:latin typeface="Arial" panose="020B0604020202020204" pitchFamily="34" charset="0"/>
                <a:cs typeface="Arial" panose="020B0604020202020204" pitchFamily="34" charset="0"/>
              </a:rPr>
              <a:t> a more </a:t>
            </a:r>
            <a:r>
              <a:rPr lang="fr-FR" sz="2400" dirty="0" err="1">
                <a:latin typeface="Arial" panose="020B0604020202020204" pitchFamily="34" charset="0"/>
                <a:cs typeface="Arial" panose="020B0604020202020204" pitchFamily="34" charset="0"/>
              </a:rPr>
              <a:t>sustainable</a:t>
            </a:r>
            <a:r>
              <a:rPr lang="fr-FR" sz="2400" dirty="0">
                <a:latin typeface="Arial" panose="020B0604020202020204" pitchFamily="34" charset="0"/>
                <a:cs typeface="Arial" panose="020B0604020202020204" pitchFamily="34" charset="0"/>
              </a:rPr>
              <a:t> and inclusive </a:t>
            </a:r>
            <a:r>
              <a:rPr lang="fr-FR" sz="2400" dirty="0" err="1">
                <a:latin typeface="Arial" panose="020B0604020202020204" pitchFamily="34" charset="0"/>
                <a:cs typeface="Arial" panose="020B0604020202020204" pitchFamily="34" charset="0"/>
              </a:rPr>
              <a:t>approach</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transitions. </a:t>
            </a:r>
          </a:p>
          <a:p>
            <a:r>
              <a:rPr lang="fr-FR" sz="2400" dirty="0">
                <a:latin typeface="Arial" panose="020B0604020202020204" pitchFamily="34" charset="0"/>
                <a:cs typeface="Arial" panose="020B0604020202020204" pitchFamily="34" charset="0"/>
              </a:rPr>
              <a:t>
1. </a:t>
            </a:r>
            <a:r>
              <a:rPr lang="fr-FR" sz="2400" dirty="0" err="1">
                <a:latin typeface="Arial" panose="020B0604020202020204" pitchFamily="34" charset="0"/>
                <a:cs typeface="Arial" panose="020B0604020202020204" pitchFamily="34" charset="0"/>
              </a:rPr>
              <a:t>Operational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geostrategy</a:t>
            </a:r>
            <a:r>
              <a:rPr lang="fr-FR" sz="2400" dirty="0">
                <a:latin typeface="Arial" panose="020B0604020202020204" pitchFamily="34" charset="0"/>
                <a:cs typeface="Arial" panose="020B0604020202020204" pitchFamily="34" charset="0"/>
              </a:rPr>
              <a:t> for the </a:t>
            </a:r>
            <a:r>
              <a:rPr lang="fr-FR" sz="2400" dirty="0" err="1">
                <a:latin typeface="Arial" panose="020B0604020202020204" pitchFamily="34" charset="0"/>
                <a:cs typeface="Arial" panose="020B0604020202020204" pitchFamily="34" charset="0"/>
              </a:rPr>
              <a:t>implementation</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infrastructure,
 2. </a:t>
            </a:r>
            <a:r>
              <a:rPr lang="fr-FR" sz="2400" dirty="0" err="1">
                <a:latin typeface="Arial" panose="020B0604020202020204" pitchFamily="34" charset="0"/>
                <a:cs typeface="Arial" panose="020B0604020202020204" pitchFamily="34" charset="0"/>
              </a:rPr>
              <a:t>Geopolitics</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establish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sovereignty</a:t>
            </a:r>
            <a:r>
              <a:rPr lang="fr-FR" sz="2400" dirty="0">
                <a:latin typeface="Arial" panose="020B0604020202020204" pitchFamily="34" charset="0"/>
                <a:cs typeface="Arial" panose="020B0604020202020204" pitchFamily="34" charset="0"/>
              </a:rPr>
              <a:t> by </a:t>
            </a:r>
            <a:r>
              <a:rPr lang="fr-FR" sz="2400" dirty="0" err="1">
                <a:latin typeface="Arial" panose="020B0604020202020204" pitchFamily="34" charset="0"/>
                <a:cs typeface="Arial" panose="020B0604020202020204" pitchFamily="34" charset="0"/>
              </a:rPr>
              <a:t>giving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added</a:t>
            </a:r>
            <a:r>
              <a:rPr lang="fr-FR" sz="2400" dirty="0">
                <a:latin typeface="Arial" panose="020B0604020202020204" pitchFamily="34" charset="0"/>
                <a:cs typeface="Arial" panose="020B0604020202020204" pitchFamily="34" charset="0"/>
              </a:rPr>
              <a:t> value to </a:t>
            </a:r>
            <a:r>
              <a:rPr lang="fr-FR" sz="2400" dirty="0" err="1">
                <a:latin typeface="Arial" panose="020B0604020202020204" pitchFamily="34" charset="0"/>
                <a:cs typeface="Arial" panose="020B0604020202020204" pitchFamily="34" charset="0"/>
              </a:rPr>
              <a:t>our</a:t>
            </a:r>
            <a:r>
              <a:rPr lang="fr-FR" sz="2400" dirty="0">
                <a:latin typeface="Arial" panose="020B0604020202020204" pitchFamily="34" charset="0"/>
                <a:cs typeface="Arial" panose="020B0604020202020204" pitchFamily="34" charset="0"/>
              </a:rPr>
              <a:t> immense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which</a:t>
            </a:r>
            <a:r>
              <a:rPr lang="fr-FR" sz="2400" dirty="0">
                <a:latin typeface="Arial" panose="020B0604020202020204" pitchFamily="34" charset="0"/>
                <a:cs typeface="Arial" panose="020B0604020202020204" pitchFamily="34" charset="0"/>
              </a:rPr>
              <a:t> are a formidable </a:t>
            </a:r>
            <a:r>
              <a:rPr lang="fr-FR" sz="2400" dirty="0" err="1">
                <a:latin typeface="Arial" panose="020B0604020202020204" pitchFamily="34" charset="0"/>
                <a:cs typeface="Arial" panose="020B0604020202020204" pitchFamily="34" charset="0"/>
              </a:rPr>
              <a:t>asset</a:t>
            </a:r>
            <a:r>
              <a:rPr lang="fr-FR" sz="2400" dirty="0">
                <a:latin typeface="Arial" panose="020B0604020202020204" pitchFamily="34" charset="0"/>
                <a:cs typeface="Arial" panose="020B0604020202020204" pitchFamily="34" charset="0"/>
              </a:rPr>
              <a:t> on a global </a:t>
            </a:r>
            <a:r>
              <a:rPr lang="fr-FR" sz="2400" dirty="0" err="1">
                <a:latin typeface="Arial" panose="020B0604020202020204" pitchFamily="34" charset="0"/>
                <a:cs typeface="Arial" panose="020B0604020202020204" pitchFamily="34" charset="0"/>
              </a:rPr>
              <a:t>scale</a:t>
            </a:r>
            <a:r>
              <a:rPr lang="fr-FR" sz="2400" dirty="0">
                <a:latin typeface="Arial" panose="020B0604020202020204" pitchFamily="34" charset="0"/>
                <a:cs typeface="Arial" panose="020B0604020202020204" pitchFamily="34" charset="0"/>
              </a:rPr>
              <a:t> 
 3. </a:t>
            </a:r>
            <a:r>
              <a:rPr lang="fr-FR" sz="2400" dirty="0" err="1">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regional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markets</a:t>
            </a:r>
            <a:r>
              <a:rPr lang="fr-FR" sz="2400" dirty="0">
                <a:latin typeface="Arial" panose="020B0604020202020204" pitchFamily="34" charset="0"/>
                <a:cs typeface="Arial" panose="020B0604020202020204" pitchFamily="34" charset="0"/>
              </a:rPr>
              <a:t> and networks in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energies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with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priority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given</a:t>
            </a:r>
            <a:r>
              <a:rPr lang="fr-FR" sz="2400" dirty="0">
                <a:latin typeface="Arial" panose="020B0604020202020204" pitchFamily="34" charset="0"/>
                <a:cs typeface="Arial" panose="020B0604020202020204" pitchFamily="34" charset="0"/>
              </a:rPr>
              <a:t> to social and </a:t>
            </a:r>
            <a:r>
              <a:rPr lang="fr-FR" sz="2400" dirty="0" err="1">
                <a:latin typeface="Arial" panose="020B0604020202020204" pitchFamily="34" charset="0"/>
                <a:cs typeface="Arial" panose="020B0604020202020204" pitchFamily="34" charset="0"/>
              </a:rPr>
              <a:t>environmental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sustainability</a:t>
            </a:r>
            <a:r>
              <a:rPr lang="fr-FR" sz="2400" dirty="0">
                <a:latin typeface="Arial" panose="020B0604020202020204" pitchFamily="34" charset="0"/>
                <a:cs typeface="Arial" panose="020B0604020202020204" pitchFamily="34" charset="0"/>
              </a:rPr>
              <a:t>.
4. Collaboration </a:t>
            </a:r>
            <a:r>
              <a:rPr lang="fr-FR" sz="2400" dirty="0" err="1">
                <a:latin typeface="Arial" panose="020B0604020202020204" pitchFamily="34" charset="0"/>
                <a:cs typeface="Arial" panose="020B0604020202020204" pitchFamily="34" charset="0"/>
              </a:rPr>
              <a:t>between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governments</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private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sector</a:t>
            </a:r>
            <a:r>
              <a:rPr lang="fr-FR" sz="2400" dirty="0">
                <a:latin typeface="Arial" panose="020B0604020202020204" pitchFamily="34" charset="0"/>
                <a:cs typeface="Arial" panose="020B0604020202020204" pitchFamily="34" charset="0"/>
              </a:rPr>
              <a:t> and civil society to </a:t>
            </a:r>
            <a:r>
              <a:rPr lang="fr-FR" sz="2400" dirty="0" err="1">
                <a:latin typeface="Arial" panose="020B0604020202020204" pitchFamily="34" charset="0"/>
                <a:cs typeface="Arial" panose="020B0604020202020204" pitchFamily="34" charset="0"/>
              </a:rPr>
              <a:t>ensure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benefits</a:t>
            </a:r>
            <a:r>
              <a:rPr lang="fr-FR" sz="2400" dirty="0">
                <a:latin typeface="Arial" panose="020B0604020202020204" pitchFamily="34" charset="0"/>
                <a:cs typeface="Arial" panose="020B0604020202020204" pitchFamily="34" charset="0"/>
              </a:rPr>
              <a:t> of the transition are </a:t>
            </a:r>
            <a:r>
              <a:rPr lang="fr-FR" sz="2400" dirty="0" err="1">
                <a:latin typeface="Arial" panose="020B0604020202020204" pitchFamily="34" charset="0"/>
                <a:cs typeface="Arial" panose="020B0604020202020204" pitchFamily="34" charset="0"/>
              </a:rPr>
              <a:t>shared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equitably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risks</a:t>
            </a:r>
            <a:r>
              <a:rPr lang="fr-FR" sz="2400" dirty="0">
                <a:latin typeface="Arial" panose="020B0604020202020204" pitchFamily="34" charset="0"/>
                <a:cs typeface="Arial" panose="020B0604020202020204" pitchFamily="34" charset="0"/>
              </a:rPr>
              <a:t> are </a:t>
            </a:r>
            <a:r>
              <a:rPr lang="fr-FR" sz="2400" dirty="0" err="1">
                <a:latin typeface="Arial" panose="020B0604020202020204" pitchFamily="34" charset="0"/>
                <a:cs typeface="Arial" panose="020B0604020202020204" pitchFamily="34" charset="0"/>
              </a:rPr>
              <a:t>managed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effectively</a:t>
            </a:r>
            <a:r>
              <a:rPr lang="fr-FR"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0275223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4EEF9F-7DFF-504B-9DDC-7CE5E9714CD4}"/>
              </a:ext>
            </a:extLst>
          </p:cNvPr>
          <p:cNvSpPr/>
          <p:nvPr/>
        </p:nvSpPr>
        <p:spPr>
          <a:xfrm>
            <a:off x="2133601" y="487025"/>
            <a:ext cx="8756072" cy="5632311"/>
          </a:xfrm>
          <a:prstGeom prst="rect">
            <a:avLst/>
          </a:prstGeom>
        </p:spPr>
        <p:txBody>
          <a:bodyPr wrap="square">
            <a:spAutoFit/>
          </a:bodyPr>
          <a:lstStyle/>
          <a:p>
            <a:pPr algn="ctr"/>
            <a:r>
              <a:rPr lang="fr-FR" sz="2400" dirty="0">
                <a:latin typeface="Arial" panose="020B0604020202020204" pitchFamily="34" charset="0"/>
                <a:cs typeface="Arial" panose="020B0604020202020204" pitchFamily="34" charset="0"/>
              </a:rPr>
              <a:t>THE PLACE OF SOLAR ENERGY FOR ENERGY SOVEREIGNTY IN AFRICA</a:t>
            </a:r>
          </a:p>
          <a:p>
            <a:r>
              <a:rPr lang="fr-FR" sz="2400" dirty="0">
                <a:latin typeface="Arial" panose="020B0604020202020204" pitchFamily="34" charset="0"/>
                <a:cs typeface="Arial" panose="020B0604020202020204" pitchFamily="34" charset="0"/>
              </a:rPr>
              <a:t>
Solar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has an important </a:t>
            </a:r>
            <a:r>
              <a:rPr lang="fr-FR" sz="2400" dirty="0" err="1">
                <a:latin typeface="Arial" panose="020B0604020202020204" pitchFamily="34" charset="0"/>
                <a:cs typeface="Arial" panose="020B0604020202020204" pitchFamily="34" charset="0"/>
              </a:rPr>
              <a:t>role</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play</a:t>
            </a:r>
            <a:r>
              <a:rPr lang="fr-FR" sz="2400" dirty="0">
                <a:latin typeface="Arial" panose="020B0604020202020204" pitchFamily="34" charset="0"/>
                <a:cs typeface="Arial" panose="020B0604020202020204" pitchFamily="34" charset="0"/>
              </a:rPr>
              <a:t> in 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 in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ensure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Africa's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sovereignty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which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based</a:t>
            </a:r>
            <a:r>
              <a:rPr lang="fr-FR" sz="2400" dirty="0">
                <a:latin typeface="Arial" panose="020B0604020202020204" pitchFamily="34" charset="0"/>
                <a:cs typeface="Arial" panose="020B0604020202020204" pitchFamily="34" charset="0"/>
              </a:rPr>
              <a:t> on an </a:t>
            </a:r>
            <a:r>
              <a:rPr lang="fr-FR" sz="2400" dirty="0" err="1">
                <a:latin typeface="Arial" panose="020B0604020202020204" pitchFamily="34" charset="0"/>
                <a:cs typeface="Arial" panose="020B0604020202020204" pitchFamily="34" charset="0"/>
              </a:rPr>
              <a:t>appropriate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geopolitics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geostrategy</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p>
          <a:p>
            <a:r>
              <a:rPr lang="fr-FR" sz="2400" dirty="0">
                <a:latin typeface="Arial" panose="020B0604020202020204" pitchFamily="34" charset="0"/>
                <a:cs typeface="Arial" panose="020B0604020202020204" pitchFamily="34" charset="0"/>
              </a:rPr>
              <a:t>
The continent has </a:t>
            </a:r>
            <a:r>
              <a:rPr lang="fr-FR" sz="2400" dirty="0" err="1">
                <a:latin typeface="Arial" panose="020B0604020202020204" pitchFamily="34" charset="0"/>
                <a:cs typeface="Arial" panose="020B0604020202020204" pitchFamily="34" charset="0"/>
              </a:rPr>
              <a:t>abundant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resources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their</a:t>
            </a:r>
            <a:r>
              <a:rPr lang="fr-FR" sz="2400" dirty="0">
                <a:latin typeface="Arial" panose="020B0604020202020204" pitchFamily="34" charset="0"/>
                <a:cs typeface="Arial" panose="020B0604020202020204" pitchFamily="34" charset="0"/>
              </a:rPr>
              <a:t> exploitation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help </a:t>
            </a:r>
            <a:r>
              <a:rPr lang="fr-FR" sz="2400" dirty="0" err="1">
                <a:latin typeface="Arial" panose="020B0604020202020204" pitchFamily="34" charset="0"/>
                <a:cs typeface="Arial" panose="020B0604020202020204" pitchFamily="34" charset="0"/>
              </a:rPr>
              <a:t>address</a:t>
            </a:r>
            <a:r>
              <a:rPr lang="fr-FR" sz="2400" dirty="0">
                <a:latin typeface="Arial" panose="020B0604020202020204" pitchFamily="34" charset="0"/>
                <a:cs typeface="Arial" panose="020B0604020202020204" pitchFamily="34" charset="0"/>
              </a:rPr>
              <a:t> the challenges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access</a:t>
            </a:r>
            <a:r>
              <a:rPr lang="fr-FR" sz="2400" dirty="0">
                <a:latin typeface="Arial" panose="020B0604020202020204" pitchFamily="34" charset="0"/>
                <a:cs typeface="Arial" panose="020B0604020202020204" pitchFamily="34" charset="0"/>
              </a:rPr>
              <a:t>, high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costs</a:t>
            </a:r>
            <a:r>
              <a:rPr lang="fr-FR" sz="2400" dirty="0">
                <a:latin typeface="Arial" panose="020B0604020202020204" pitchFamily="34" charset="0"/>
                <a:cs typeface="Arial" panose="020B0604020202020204" pitchFamily="34" charset="0"/>
              </a:rPr>
              <a:t> and over-</a:t>
            </a:r>
            <a:r>
              <a:rPr lang="fr-FR" sz="2400" dirty="0" err="1">
                <a:latin typeface="Arial" panose="020B0604020202020204" pitchFamily="34" charset="0"/>
                <a:cs typeface="Arial" panose="020B0604020202020204" pitchFamily="34" charset="0"/>
              </a:rPr>
              <a:t>reliance</a:t>
            </a:r>
            <a:r>
              <a:rPr lang="fr-FR" sz="2400" dirty="0">
                <a:latin typeface="Arial" panose="020B0604020202020204" pitchFamily="34" charset="0"/>
                <a:cs typeface="Arial" panose="020B0604020202020204" pitchFamily="34" charset="0"/>
              </a:rPr>
              <a:t> on </a:t>
            </a:r>
            <a:r>
              <a:rPr lang="fr-FR" sz="2400" dirty="0" err="1">
                <a:latin typeface="Arial" panose="020B0604020202020204" pitchFamily="34" charset="0"/>
                <a:cs typeface="Arial" panose="020B0604020202020204" pitchFamily="34" charset="0"/>
              </a:rPr>
              <a:t>fossil</a:t>
            </a:r>
            <a:r>
              <a:rPr lang="fr-FR" sz="2400" dirty="0">
                <a:latin typeface="Arial" panose="020B0604020202020204" pitchFamily="34" charset="0"/>
                <a:cs typeface="Arial" panose="020B0604020202020204" pitchFamily="34" charset="0"/>
              </a:rPr>
              <a:t> fuels. </a:t>
            </a:r>
          </a:p>
          <a:p>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Some</a:t>
            </a:r>
            <a:r>
              <a:rPr lang="fr-FR" sz="2400" dirty="0">
                <a:latin typeface="Arial" panose="020B0604020202020204" pitchFamily="34" charset="0"/>
                <a:cs typeface="Arial" panose="020B0604020202020204" pitchFamily="34" charset="0"/>
              </a:rPr>
              <a:t> key points to </a:t>
            </a:r>
            <a:r>
              <a:rPr lang="fr-FR" sz="2400" dirty="0" err="1">
                <a:latin typeface="Arial" panose="020B0604020202020204" pitchFamily="34" charset="0"/>
                <a:cs typeface="Arial" panose="020B0604020202020204" pitchFamily="34" charset="0"/>
              </a:rPr>
              <a:t>consider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regarding</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role</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Africa's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a:t>
            </a:r>
          </a:p>
        </p:txBody>
      </p:sp>
    </p:spTree>
    <p:extLst>
      <p:ext uri="{BB962C8B-B14F-4D97-AF65-F5344CB8AC3E}">
        <p14:creationId xmlns:p14="http://schemas.microsoft.com/office/powerpoint/2010/main" val="3721976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E8097B1-050C-FF4D-B5C2-81E81D49901D}"/>
              </a:ext>
            </a:extLst>
          </p:cNvPr>
          <p:cNvSpPr/>
          <p:nvPr/>
        </p:nvSpPr>
        <p:spPr>
          <a:xfrm>
            <a:off x="3047999" y="1966516"/>
            <a:ext cx="7056895" cy="3659207"/>
          </a:xfrm>
          <a:prstGeom prst="rect">
            <a:avLst/>
          </a:prstGeom>
        </p:spPr>
        <p:txBody>
          <a:bodyPr wrap="square">
            <a:spAutoFit/>
          </a:bodyPr>
          <a:lstStyle/>
          <a:p>
            <a:pPr algn="ctr">
              <a:lnSpc>
                <a:spcPct val="115000"/>
              </a:lnSpc>
              <a:spcBef>
                <a:spcPts val="1400"/>
              </a:spcBef>
              <a:spcAft>
                <a:spcPts val="400"/>
              </a:spcAft>
            </a:pPr>
            <a:r>
              <a:rPr lang="en-US" sz="2400" b="1" dirty="0">
                <a:solidFill>
                  <a:srgbClr val="000000"/>
                </a:solidFill>
                <a:latin typeface="Arial" panose="020B0604020202020204" pitchFamily="34" charset="0"/>
              </a:rPr>
              <a:t>Outline</a:t>
            </a:r>
            <a:endParaRPr lang="fr-SN" sz="2400" b="1" dirty="0">
              <a:solidFill>
                <a:srgbClr val="434343"/>
              </a:solidFill>
              <a:latin typeface="Arial" panose="020B0604020202020204" pitchFamily="34" charset="0"/>
            </a:endParaRPr>
          </a:p>
          <a:p>
            <a:pPr>
              <a:lnSpc>
                <a:spcPct val="115000"/>
              </a:lnSpc>
              <a:spcBef>
                <a:spcPts val="1200"/>
              </a:spcBef>
              <a:spcAft>
                <a:spcPts val="1200"/>
              </a:spcAft>
            </a:pPr>
            <a:r>
              <a:rPr lang="en-US" sz="2400" dirty="0">
                <a:latin typeface="Arial" panose="020B0604020202020204" pitchFamily="34" charset="0"/>
                <a:ea typeface="Arial" panose="020B0604020202020204" pitchFamily="34" charset="0"/>
              </a:rPr>
              <a:t>I. Energy Resources and Climate Change Issues</a:t>
            </a:r>
            <a:br>
              <a:rPr lang="en-US" sz="2400" dirty="0">
                <a:latin typeface="Arial" panose="020B0604020202020204" pitchFamily="34" charset="0"/>
                <a:ea typeface="Arial" panose="020B0604020202020204" pitchFamily="34" charset="0"/>
              </a:rPr>
            </a:br>
            <a:r>
              <a:rPr lang="en-US" sz="2400" dirty="0">
                <a:latin typeface="Arial" panose="020B0604020202020204" pitchFamily="34" charset="0"/>
                <a:ea typeface="Arial" panose="020B0604020202020204" pitchFamily="34" charset="0"/>
              </a:rPr>
              <a:t>II. Geopolitics and Geostrategy of Energy</a:t>
            </a:r>
            <a:br>
              <a:rPr lang="en-US" sz="2400" dirty="0">
                <a:latin typeface="Arial" panose="020B0604020202020204" pitchFamily="34" charset="0"/>
                <a:ea typeface="Arial" panose="020B0604020202020204" pitchFamily="34" charset="0"/>
              </a:rPr>
            </a:br>
            <a:r>
              <a:rPr lang="en-US" sz="2400" dirty="0">
                <a:latin typeface="Arial" panose="020B0604020202020204" pitchFamily="34" charset="0"/>
                <a:ea typeface="Arial" panose="020B0604020202020204" pitchFamily="34" charset="0"/>
              </a:rPr>
              <a:t>III. Energy Transition and Ecological Transition</a:t>
            </a:r>
            <a:br>
              <a:rPr lang="en-US" sz="2400" dirty="0">
                <a:latin typeface="Arial" panose="020B0604020202020204" pitchFamily="34" charset="0"/>
                <a:ea typeface="Arial" panose="020B0604020202020204" pitchFamily="34" charset="0"/>
              </a:rPr>
            </a:br>
            <a:r>
              <a:rPr lang="en-US" sz="2400" dirty="0">
                <a:latin typeface="Arial" panose="020B0604020202020204" pitchFamily="34" charset="0"/>
                <a:ea typeface="Arial" panose="020B0604020202020204" pitchFamily="34" charset="0"/>
              </a:rPr>
              <a:t>IV. Renewable Energies in Energy and Ecological Transitions in Africa for Sustainable Development: The Role of Solar and Nuclear Energy</a:t>
            </a:r>
            <a:br>
              <a:rPr lang="en-US" sz="2400" dirty="0">
                <a:latin typeface="Arial" panose="020B0604020202020204" pitchFamily="34" charset="0"/>
                <a:ea typeface="Arial" panose="020B0604020202020204" pitchFamily="34" charset="0"/>
              </a:rPr>
            </a:br>
            <a:r>
              <a:rPr lang="en-US" sz="2400" dirty="0">
                <a:latin typeface="Arial" panose="020B0604020202020204" pitchFamily="34" charset="0"/>
                <a:ea typeface="Arial" panose="020B0604020202020204" pitchFamily="34" charset="0"/>
              </a:rPr>
              <a:t>V. Conclusion</a:t>
            </a:r>
            <a:endParaRPr lang="fr-SN" sz="2400"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1779852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46398C9-6045-774B-87F8-A2806FF58F6A}"/>
              </a:ext>
            </a:extLst>
          </p:cNvPr>
          <p:cNvSpPr/>
          <p:nvPr/>
        </p:nvSpPr>
        <p:spPr>
          <a:xfrm>
            <a:off x="681925" y="418513"/>
            <a:ext cx="10013784" cy="4524315"/>
          </a:xfrm>
          <a:prstGeom prst="rect">
            <a:avLst/>
          </a:prstGeom>
        </p:spPr>
        <p:txBody>
          <a:bodyPr wrap="square">
            <a:spAutoFit/>
          </a:bodyPr>
          <a:lstStyle/>
          <a:p>
            <a:pPr marL="457200" indent="-457200">
              <a:buAutoNum type="arabicPeriod"/>
            </a:pPr>
            <a:r>
              <a:rPr lang="fr-FR" sz="2400" dirty="0">
                <a:latin typeface="Arial" panose="020B0604020202020204" pitchFamily="34" charset="0"/>
                <a:cs typeface="Arial" panose="020B0604020202020204" pitchFamily="34" charset="0"/>
              </a:rPr>
              <a:t>Solar </a:t>
            </a:r>
            <a:r>
              <a:rPr lang="fr-FR" sz="2400" dirty="0" err="1">
                <a:latin typeface="Arial" panose="020B0604020202020204" pitchFamily="34" charset="0"/>
                <a:cs typeface="Arial" panose="020B0604020202020204" pitchFamily="34" charset="0"/>
              </a:rPr>
              <a:t>potential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has one of the </a:t>
            </a:r>
            <a:r>
              <a:rPr lang="fr-FR" sz="2400" dirty="0" err="1">
                <a:latin typeface="Arial" panose="020B0604020202020204" pitchFamily="34" charset="0"/>
                <a:cs typeface="Arial" panose="020B0604020202020204" pitchFamily="34" charset="0"/>
              </a:rPr>
              <a:t>highest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levels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radiation in the world, </a:t>
            </a:r>
            <a:r>
              <a:rPr lang="fr-FR" sz="2400" dirty="0" err="1">
                <a:latin typeface="Arial" panose="020B0604020202020204" pitchFamily="34" charset="0"/>
                <a:cs typeface="Arial" panose="020B0604020202020204" pitchFamily="34" charset="0"/>
              </a:rPr>
              <a:t>making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it</a:t>
            </a:r>
            <a:r>
              <a:rPr lang="fr-FR" sz="2400" dirty="0">
                <a:latin typeface="Arial" panose="020B0604020202020204" pitchFamily="34" charset="0"/>
                <a:cs typeface="Arial" panose="020B0604020202020204" pitchFamily="34" charset="0"/>
              </a:rPr>
              <a:t> an </a:t>
            </a:r>
            <a:r>
              <a:rPr lang="fr-FR" sz="2400" dirty="0" err="1">
                <a:latin typeface="Arial" panose="020B0604020202020204" pitchFamily="34" charset="0"/>
                <a:cs typeface="Arial" panose="020B0604020202020204" pitchFamily="34" charset="0"/>
              </a:rPr>
              <a:t>ideal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region</a:t>
            </a:r>
            <a:r>
              <a:rPr lang="fr-FR" sz="2400" dirty="0">
                <a:latin typeface="Arial" panose="020B0604020202020204" pitchFamily="34" charset="0"/>
                <a:cs typeface="Arial" panose="020B0604020202020204" pitchFamily="34" charset="0"/>
              </a:rPr>
              <a:t> for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The continent has the </a:t>
            </a:r>
            <a:r>
              <a:rPr lang="fr-FR" sz="2400" dirty="0" err="1">
                <a:latin typeface="Arial" panose="020B0604020202020204" pitchFamily="34" charset="0"/>
                <a:cs typeface="Arial" panose="020B0604020202020204" pitchFamily="34" charset="0"/>
              </a:rPr>
              <a:t>potential</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generate</a:t>
            </a:r>
            <a:r>
              <a:rPr lang="fr-FR" sz="2400" dirty="0">
                <a:latin typeface="Arial" panose="020B0604020202020204" pitchFamily="34" charset="0"/>
                <a:cs typeface="Arial" panose="020B0604020202020204" pitchFamily="34" charset="0"/>
              </a:rPr>
              <a:t> more </a:t>
            </a:r>
            <a:r>
              <a:rPr lang="fr-FR" sz="2400" dirty="0" err="1">
                <a:latin typeface="Arial" panose="020B0604020202020204" pitchFamily="34" charset="0"/>
                <a:cs typeface="Arial" panose="020B0604020202020204" pitchFamily="34" charset="0"/>
              </a:rPr>
              <a:t>than</a:t>
            </a:r>
            <a:r>
              <a:rPr lang="fr-FR" sz="2400" dirty="0">
                <a:latin typeface="Arial" panose="020B0604020202020204" pitchFamily="34" charset="0"/>
                <a:cs typeface="Arial" panose="020B0604020202020204" pitchFamily="34" charset="0"/>
              </a:rPr>
              <a:t> 10 </a:t>
            </a:r>
            <a:r>
              <a:rPr lang="fr-FR" sz="2400" dirty="0" err="1">
                <a:latin typeface="Arial" panose="020B0604020202020204" pitchFamily="34" charset="0"/>
                <a:cs typeface="Arial" panose="020B0604020202020204" pitchFamily="34" charset="0"/>
              </a:rPr>
              <a:t>terawatts</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which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more </a:t>
            </a:r>
            <a:r>
              <a:rPr lang="fr-FR" sz="2400" dirty="0" err="1">
                <a:latin typeface="Arial" panose="020B0604020202020204" pitchFamily="34" charset="0"/>
                <a:cs typeface="Arial" panose="020B0604020202020204" pitchFamily="34" charset="0"/>
              </a:rPr>
              <a:t>than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enough</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meet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its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current</a:t>
            </a:r>
            <a:r>
              <a:rPr lang="fr-FR" sz="2400" dirty="0">
                <a:latin typeface="Arial" panose="020B0604020202020204" pitchFamily="34" charset="0"/>
                <a:cs typeface="Arial" panose="020B0604020202020204" pitchFamily="34" charset="0"/>
              </a:rPr>
              <a:t> and future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needs</a:t>
            </a:r>
            <a:r>
              <a:rPr lang="fr-FR" sz="2400" dirty="0">
                <a:latin typeface="Arial" panose="020B0604020202020204" pitchFamily="34" charset="0"/>
                <a:cs typeface="Arial" panose="020B0604020202020204" pitchFamily="34" charset="0"/>
              </a:rPr>
              <a:t>.</a:t>
            </a:r>
          </a:p>
          <a:p>
            <a:r>
              <a:rPr lang="fr-FR" sz="2400" dirty="0">
                <a:latin typeface="Arial" panose="020B0604020202020204" pitchFamily="34" charset="0"/>
                <a:cs typeface="Arial" panose="020B0604020202020204" pitchFamily="34" charset="0"/>
              </a:rPr>
              <a:t>
2. Access to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Solar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play</a:t>
            </a:r>
            <a:r>
              <a:rPr lang="fr-FR" sz="2400" dirty="0">
                <a:latin typeface="Arial" panose="020B0604020202020204" pitchFamily="34" charset="0"/>
                <a:cs typeface="Arial" panose="020B0604020202020204" pitchFamily="34" charset="0"/>
              </a:rPr>
              <a:t> a crucial </a:t>
            </a:r>
            <a:r>
              <a:rPr lang="fr-FR" sz="2400" dirty="0" err="1">
                <a:latin typeface="Arial" panose="020B0604020202020204" pitchFamily="34" charset="0"/>
                <a:cs typeface="Arial" panose="020B0604020202020204" pitchFamily="34" charset="0"/>
              </a:rPr>
              <a:t>role</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expanding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access</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for all in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especially</a:t>
            </a:r>
            <a:r>
              <a:rPr lang="fr-FR" sz="2400" dirty="0">
                <a:latin typeface="Arial" panose="020B0604020202020204" pitchFamily="34" charset="0"/>
                <a:cs typeface="Arial" panose="020B0604020202020204" pitchFamily="34" charset="0"/>
              </a:rPr>
              <a:t> in rural areas. Off-</a:t>
            </a:r>
            <a:r>
              <a:rPr lang="fr-FR" sz="2400" dirty="0" err="1">
                <a:latin typeface="Arial" panose="020B0604020202020204" pitchFamily="34" charset="0"/>
                <a:cs typeface="Arial" panose="020B0604020202020204" pitchFamily="34" charset="0"/>
              </a:rPr>
              <a:t>grid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systems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provide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electricity</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households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schools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health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centers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any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communities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are not </a:t>
            </a:r>
            <a:r>
              <a:rPr lang="fr-FR" sz="2400" dirty="0" err="1">
                <a:latin typeface="Arial" panose="020B0604020202020204" pitchFamily="34" charset="0"/>
                <a:cs typeface="Arial" panose="020B0604020202020204" pitchFamily="34" charset="0"/>
              </a:rPr>
              <a:t>connected</a:t>
            </a:r>
            <a:r>
              <a:rPr lang="fr-FR" sz="2400" dirty="0">
                <a:latin typeface="Arial" panose="020B0604020202020204" pitchFamily="34" charset="0"/>
                <a:cs typeface="Arial" panose="020B0604020202020204" pitchFamily="34" charset="0"/>
              </a:rPr>
              <a:t> to the </a:t>
            </a:r>
            <a:r>
              <a:rPr lang="fr-FR" sz="2400" dirty="0" err="1">
                <a:latin typeface="Arial" panose="020B0604020202020204" pitchFamily="34" charset="0"/>
                <a:cs typeface="Arial" panose="020B0604020202020204" pitchFamily="34" charset="0"/>
              </a:rPr>
              <a:t>grid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improving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their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quality</a:t>
            </a:r>
            <a:r>
              <a:rPr lang="fr-FR" sz="2400" dirty="0">
                <a:latin typeface="Arial" panose="020B0604020202020204" pitchFamily="34" charset="0"/>
                <a:cs typeface="Arial" panose="020B0604020202020204" pitchFamily="34" charset="0"/>
              </a:rPr>
              <a:t> of life and </a:t>
            </a:r>
            <a:r>
              <a:rPr lang="fr-FR" sz="2400" dirty="0" err="1">
                <a:latin typeface="Arial" panose="020B0604020202020204" pitchFamily="34" charset="0"/>
                <a:cs typeface="Arial" panose="020B0604020202020204" pitchFamily="34" charset="0"/>
              </a:rPr>
              <a:t>allowing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them</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access</a:t>
            </a:r>
            <a:r>
              <a:rPr lang="fr-FR" sz="2400" dirty="0">
                <a:latin typeface="Arial" panose="020B0604020202020204" pitchFamily="34" charset="0"/>
                <a:cs typeface="Arial" panose="020B0604020202020204" pitchFamily="34" charset="0"/>
              </a:rPr>
              <a:t> essential services </a:t>
            </a:r>
            <a:r>
              <a:rPr lang="fr-FR" sz="2400" dirty="0" err="1">
                <a:latin typeface="Arial" panose="020B0604020202020204" pitchFamily="34" charset="0"/>
                <a:cs typeface="Arial" panose="020B0604020202020204" pitchFamily="34" charset="0"/>
              </a:rPr>
              <a:t>such</a:t>
            </a:r>
            <a:r>
              <a:rPr lang="fr-FR" sz="2400" dirty="0">
                <a:latin typeface="Arial" panose="020B0604020202020204" pitchFamily="34" charset="0"/>
                <a:cs typeface="Arial" panose="020B0604020202020204" pitchFamily="34" charset="0"/>
              </a:rPr>
              <a:t> as </a:t>
            </a:r>
            <a:r>
              <a:rPr lang="fr-FR" sz="2400" dirty="0" err="1">
                <a:latin typeface="Arial" panose="020B0604020202020204" pitchFamily="34" charset="0"/>
                <a:cs typeface="Arial" panose="020B0604020202020204" pitchFamily="34" charset="0"/>
              </a:rPr>
              <a:t>healthcare</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education</a:t>
            </a:r>
            <a:r>
              <a:rPr lang="fr-FR"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8375888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56E5D64-54C7-2A48-8615-15BFFB6A126A}"/>
              </a:ext>
            </a:extLst>
          </p:cNvPr>
          <p:cNvSpPr/>
          <p:nvPr/>
        </p:nvSpPr>
        <p:spPr>
          <a:xfrm>
            <a:off x="1615182" y="364872"/>
            <a:ext cx="9662160" cy="6370975"/>
          </a:xfrm>
          <a:prstGeom prst="rect">
            <a:avLst/>
          </a:prstGeom>
        </p:spPr>
        <p:txBody>
          <a:bodyPr wrap="square">
            <a:spAutoFit/>
          </a:bodyPr>
          <a:lstStyle/>
          <a:p>
            <a:pPr>
              <a:spcAft>
                <a:spcPts val="0"/>
              </a:spcAft>
            </a:pPr>
            <a:r>
              <a:rPr lang="fr-SN" sz="2400" dirty="0">
                <a:latin typeface="Arial" panose="020B0604020202020204" pitchFamily="34" charset="0"/>
                <a:ea typeface="Calibri" panose="020F0502020204030204" pitchFamily="34" charset="0"/>
                <a:cs typeface="Arial" panose="020B0604020202020204" pitchFamily="34" charset="0"/>
              </a:rPr>
              <a:t>3.Rentabilité : L'énergie solaire est devenue de plus en plus rentable ces dernières années, ce qui en fait une option viable pour la production d'électricité à grande échelle. Le coût des systèmes solaires photovoltaïques innovants  (PV) a considérablement baissé, et il est désormais moins cher de produire de l'électricité à partir de l'énergie solaire qu'à partir de combustibles fossiles dans de nombreuses régions d'Afrique.</a:t>
            </a:r>
          </a:p>
          <a:p>
            <a:pPr>
              <a:spcAft>
                <a:spcPts val="0"/>
              </a:spcAft>
            </a:pPr>
            <a:r>
              <a:rPr lang="fr-SN" sz="24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fr-SN" sz="2400" dirty="0">
                <a:latin typeface="Arial" panose="020B0604020202020204" pitchFamily="34" charset="0"/>
                <a:ea typeface="Calibri" panose="020F0502020204030204" pitchFamily="34" charset="0"/>
                <a:cs typeface="Arial" panose="020B0604020202020204" pitchFamily="34" charset="0"/>
              </a:rPr>
              <a:t>4.Création d'emplois : L'énergie solaire peut créer d'importantes opportunités d'emploi en Afrique, en particulier dans l'installation et la maintenance des systèmes solaires. Cela peut contribuer à la réduction de la pauvreté et au développement économique durable.</a:t>
            </a:r>
          </a:p>
          <a:p>
            <a:pPr>
              <a:spcAft>
                <a:spcPts val="0"/>
              </a:spcAft>
            </a:pPr>
            <a:r>
              <a:rPr lang="fr-SN" sz="2400" dirty="0">
                <a:latin typeface="Arial" panose="020B0604020202020204" pitchFamily="34" charset="0"/>
                <a:ea typeface="Calibri" panose="020F0502020204030204" pitchFamily="34" charset="0"/>
                <a:cs typeface="Arial" panose="020B0604020202020204" pitchFamily="34" charset="0"/>
              </a:rPr>
              <a:t> </a:t>
            </a:r>
          </a:p>
          <a:p>
            <a:pPr>
              <a:spcAft>
                <a:spcPts val="0"/>
              </a:spcAft>
            </a:pPr>
            <a:r>
              <a:rPr lang="fr-SN" sz="2400" dirty="0">
                <a:latin typeface="Arial" panose="020B0604020202020204" pitchFamily="34" charset="0"/>
                <a:ea typeface="Calibri" panose="020F0502020204030204" pitchFamily="34" charset="0"/>
                <a:cs typeface="Arial" panose="020B0604020202020204" pitchFamily="34" charset="0"/>
              </a:rPr>
              <a:t>5.Changement climatique : L'énergie solaire est une source d'énergie propre et renouvelable, et son adoption peut aider les pays africains à réduire leurs émissions de gaz à effet de serre et contribuer aux efforts mondiaux de lutte contre le réchauffement  climatique.</a:t>
            </a:r>
          </a:p>
        </p:txBody>
      </p:sp>
    </p:spTree>
    <p:extLst>
      <p:ext uri="{BB962C8B-B14F-4D97-AF65-F5344CB8AC3E}">
        <p14:creationId xmlns:p14="http://schemas.microsoft.com/office/powerpoint/2010/main" val="12532042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2E6B1C9-20DC-BA4F-9D8B-8988318414C5}"/>
              </a:ext>
            </a:extLst>
          </p:cNvPr>
          <p:cNvSpPr/>
          <p:nvPr/>
        </p:nvSpPr>
        <p:spPr>
          <a:xfrm>
            <a:off x="1286358" y="428178"/>
            <a:ext cx="8927025" cy="6001643"/>
          </a:xfrm>
          <a:prstGeom prst="rect">
            <a:avLst/>
          </a:prstGeom>
        </p:spPr>
        <p:txBody>
          <a:bodyPr wrap="square">
            <a:spAutoFit/>
          </a:bodyPr>
          <a:lstStyle/>
          <a:p>
            <a:r>
              <a:rPr lang="fr-FR" sz="2400" dirty="0"/>
              <a:t>3</a:t>
            </a:r>
            <a:r>
              <a:rPr lang="fr-FR" dirty="0"/>
              <a:t>. </a:t>
            </a:r>
            <a:r>
              <a:rPr lang="fr-FR" sz="2400" dirty="0" err="1">
                <a:latin typeface="Arial" panose="020B0604020202020204" pitchFamily="34" charset="0"/>
                <a:cs typeface="Arial" panose="020B0604020202020204" pitchFamily="34" charset="0"/>
              </a:rPr>
              <a:t>Cost-effectiveness</a:t>
            </a:r>
            <a:r>
              <a:rPr lang="fr-FR" sz="2400" dirty="0">
                <a:latin typeface="Arial" panose="020B0604020202020204" pitchFamily="34" charset="0"/>
                <a:cs typeface="Arial" panose="020B0604020202020204" pitchFamily="34" charset="0"/>
              </a:rPr>
              <a:t>: Solar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has </a:t>
            </a:r>
            <a:r>
              <a:rPr lang="fr-FR" sz="2400" dirty="0" err="1">
                <a:latin typeface="Arial" panose="020B0604020202020204" pitchFamily="34" charset="0"/>
                <a:cs typeface="Arial" panose="020B0604020202020204" pitchFamily="34" charset="0"/>
              </a:rPr>
              <a:t>become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increasingly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cost</a:t>
            </a:r>
            <a:r>
              <a:rPr lang="fr-FR" sz="2400" dirty="0">
                <a:latin typeface="Arial" panose="020B0604020202020204" pitchFamily="34" charset="0"/>
                <a:cs typeface="Arial" panose="020B0604020202020204" pitchFamily="34" charset="0"/>
              </a:rPr>
              <a:t>-effective in </a:t>
            </a:r>
            <a:r>
              <a:rPr lang="fr-FR" sz="2400" dirty="0" err="1">
                <a:latin typeface="Arial" panose="020B0604020202020204" pitchFamily="34" charset="0"/>
                <a:cs typeface="Arial" panose="020B0604020202020204" pitchFamily="34" charset="0"/>
              </a:rPr>
              <a:t>recent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years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making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it</a:t>
            </a:r>
            <a:r>
              <a:rPr lang="fr-FR" sz="2400" dirty="0">
                <a:latin typeface="Arial" panose="020B0604020202020204" pitchFamily="34" charset="0"/>
                <a:cs typeface="Arial" panose="020B0604020202020204" pitchFamily="34" charset="0"/>
              </a:rPr>
              <a:t> a viable option for large-</a:t>
            </a:r>
            <a:r>
              <a:rPr lang="fr-FR" sz="2400" dirty="0" err="1">
                <a:latin typeface="Arial" panose="020B0604020202020204" pitchFamily="34" charset="0"/>
                <a:cs typeface="Arial" panose="020B0604020202020204" pitchFamily="34" charset="0"/>
              </a:rPr>
              <a:t>scale</a:t>
            </a:r>
            <a:r>
              <a:rPr lang="fr-FR" sz="2400" dirty="0">
                <a:latin typeface="Arial" panose="020B0604020202020204" pitchFamily="34" charset="0"/>
                <a:cs typeface="Arial" panose="020B0604020202020204" pitchFamily="34" charset="0"/>
              </a:rPr>
              <a:t> power </a:t>
            </a:r>
            <a:r>
              <a:rPr lang="fr-FR" sz="2400" dirty="0" err="1">
                <a:latin typeface="Arial" panose="020B0604020202020204" pitchFamily="34" charset="0"/>
                <a:cs typeface="Arial" panose="020B0604020202020204" pitchFamily="34" charset="0"/>
              </a:rPr>
              <a:t>generation</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cost</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innovative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photovoltaic</a:t>
            </a:r>
            <a:r>
              <a:rPr lang="fr-FR" sz="2400" dirty="0">
                <a:latin typeface="Arial" panose="020B0604020202020204" pitchFamily="34" charset="0"/>
                <a:cs typeface="Arial" panose="020B0604020202020204" pitchFamily="34" charset="0"/>
              </a:rPr>
              <a:t> (PV) </a:t>
            </a:r>
            <a:r>
              <a:rPr lang="fr-FR" sz="2400" dirty="0" err="1">
                <a:latin typeface="Arial" panose="020B0604020202020204" pitchFamily="34" charset="0"/>
                <a:cs typeface="Arial" panose="020B0604020202020204" pitchFamily="34" charset="0"/>
              </a:rPr>
              <a:t>systems</a:t>
            </a:r>
            <a:r>
              <a:rPr lang="fr-FR" sz="2400" dirty="0">
                <a:latin typeface="Arial" panose="020B0604020202020204" pitchFamily="34" charset="0"/>
                <a:cs typeface="Arial" panose="020B0604020202020204" pitchFamily="34" charset="0"/>
              </a:rPr>
              <a:t> has </a:t>
            </a:r>
            <a:r>
              <a:rPr lang="fr-FR" sz="2400" dirty="0" err="1">
                <a:latin typeface="Arial" panose="020B0604020202020204" pitchFamily="34" charset="0"/>
                <a:cs typeface="Arial" panose="020B0604020202020204" pitchFamily="34" charset="0"/>
              </a:rPr>
              <a:t>dropped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significantly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it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now</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cheaper</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generate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electricity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from</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from</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fossil</a:t>
            </a:r>
            <a:r>
              <a:rPr lang="fr-FR" sz="2400" dirty="0">
                <a:latin typeface="Arial" panose="020B0604020202020204" pitchFamily="34" charset="0"/>
                <a:cs typeface="Arial" panose="020B0604020202020204" pitchFamily="34" charset="0"/>
              </a:rPr>
              <a:t> fuels in </a:t>
            </a:r>
            <a:r>
              <a:rPr lang="fr-FR" sz="2400" dirty="0" err="1">
                <a:latin typeface="Arial" panose="020B0604020202020204" pitchFamily="34" charset="0"/>
                <a:cs typeface="Arial" panose="020B0604020202020204" pitchFamily="34" charset="0"/>
              </a:rPr>
              <a:t>many</a:t>
            </a:r>
            <a:r>
              <a:rPr lang="fr-FR" sz="2400" dirty="0">
                <a:latin typeface="Arial" panose="020B0604020202020204" pitchFamily="34" charset="0"/>
                <a:cs typeface="Arial" panose="020B0604020202020204" pitchFamily="34" charset="0"/>
              </a:rPr>
              <a:t> parts of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4. Job </a:t>
            </a:r>
            <a:r>
              <a:rPr lang="fr-FR" sz="2400" dirty="0" err="1">
                <a:latin typeface="Arial" panose="020B0604020202020204" pitchFamily="34" charset="0"/>
                <a:cs typeface="Arial" panose="020B0604020202020204" pitchFamily="34" charset="0"/>
              </a:rPr>
              <a:t>creation</a:t>
            </a:r>
            <a:r>
              <a:rPr lang="fr-FR" sz="2400" dirty="0">
                <a:latin typeface="Arial" panose="020B0604020202020204" pitchFamily="34" charset="0"/>
                <a:cs typeface="Arial" panose="020B0604020202020204" pitchFamily="34" charset="0"/>
              </a:rPr>
              <a:t>: Solar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create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significant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employment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opportunities</a:t>
            </a:r>
            <a:r>
              <a:rPr lang="fr-FR" sz="2400" dirty="0">
                <a:latin typeface="Arial" panose="020B0604020202020204" pitchFamily="34" charset="0"/>
                <a:cs typeface="Arial" panose="020B0604020202020204" pitchFamily="34" charset="0"/>
              </a:rPr>
              <a:t> in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particularly</a:t>
            </a:r>
            <a:r>
              <a:rPr lang="fr-FR" sz="2400" dirty="0">
                <a:latin typeface="Arial" panose="020B0604020202020204" pitchFamily="34" charset="0"/>
                <a:cs typeface="Arial" panose="020B0604020202020204" pitchFamily="34" charset="0"/>
              </a:rPr>
              <a:t> in the installation and maintenance of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systems</a:t>
            </a:r>
            <a:r>
              <a:rPr lang="fr-FR" sz="2400" dirty="0">
                <a:latin typeface="Arial" panose="020B0604020202020204" pitchFamily="34" charset="0"/>
                <a:cs typeface="Arial" panose="020B0604020202020204" pitchFamily="34" charset="0"/>
              </a:rPr>
              <a:t>. This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contribute</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poverty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reduction</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sustainable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economic</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5. </a:t>
            </a:r>
            <a:r>
              <a:rPr lang="fr-FR" sz="2400" dirty="0" err="1">
                <a:latin typeface="Arial" panose="020B0604020202020204" pitchFamily="34" charset="0"/>
                <a:cs typeface="Arial" panose="020B0604020202020204" pitchFamily="34" charset="0"/>
              </a:rPr>
              <a:t>Climate</a:t>
            </a:r>
            <a:r>
              <a:rPr lang="fr-FR" sz="2400" dirty="0">
                <a:latin typeface="Arial" panose="020B0604020202020204" pitchFamily="34" charset="0"/>
                <a:cs typeface="Arial" panose="020B0604020202020204" pitchFamily="34" charset="0"/>
              </a:rPr>
              <a:t> change: Solar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is</a:t>
            </a:r>
            <a:r>
              <a:rPr lang="fr-FR" sz="2400" dirty="0">
                <a:latin typeface="Arial" panose="020B0604020202020204" pitchFamily="34" charset="0"/>
                <a:cs typeface="Arial" panose="020B0604020202020204" pitchFamily="34" charset="0"/>
              </a:rPr>
              <a:t> a clean,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source, and </a:t>
            </a:r>
            <a:r>
              <a:rPr lang="fr-FR" sz="2400" dirty="0" err="1">
                <a:latin typeface="Arial" panose="020B0604020202020204" pitchFamily="34" charset="0"/>
                <a:cs typeface="Arial" panose="020B0604020202020204" pitchFamily="34" charset="0"/>
              </a:rPr>
              <a:t>its</a:t>
            </a:r>
            <a:r>
              <a:rPr lang="fr-FR" sz="2400" dirty="0">
                <a:latin typeface="Arial" panose="020B0604020202020204" pitchFamily="34" charset="0"/>
                <a:cs typeface="Arial" panose="020B0604020202020204" pitchFamily="34" charset="0"/>
              </a:rPr>
              <a:t> adoption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help </a:t>
            </a:r>
            <a:r>
              <a:rPr lang="fr-FR" sz="2400" dirty="0" err="1">
                <a:latin typeface="Arial" panose="020B0604020202020204" pitchFamily="34" charset="0"/>
                <a:cs typeface="Arial" panose="020B0604020202020204" pitchFamily="34" charset="0"/>
              </a:rPr>
              <a:t>African</a:t>
            </a:r>
            <a:r>
              <a:rPr lang="fr-FR" sz="2400" dirty="0">
                <a:latin typeface="Arial" panose="020B0604020202020204" pitchFamily="34" charset="0"/>
                <a:cs typeface="Arial" panose="020B0604020202020204" pitchFamily="34" charset="0"/>
              </a:rPr>
              <a:t> countries </a:t>
            </a:r>
            <a:r>
              <a:rPr lang="fr-FR" sz="2400" dirty="0" err="1">
                <a:latin typeface="Arial" panose="020B0604020202020204" pitchFamily="34" charset="0"/>
                <a:cs typeface="Arial" panose="020B0604020202020204" pitchFamily="34" charset="0"/>
              </a:rPr>
              <a:t>reduce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their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greenhouse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gas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emissions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contribute</a:t>
            </a:r>
            <a:r>
              <a:rPr lang="fr-FR" sz="2400" dirty="0">
                <a:latin typeface="Arial" panose="020B0604020202020204" pitchFamily="34" charset="0"/>
                <a:cs typeface="Arial" panose="020B0604020202020204" pitchFamily="34" charset="0"/>
              </a:rPr>
              <a:t> to global efforts to combat global </a:t>
            </a:r>
            <a:r>
              <a:rPr lang="fr-FR" sz="2400" dirty="0" err="1">
                <a:latin typeface="Arial" panose="020B0604020202020204" pitchFamily="34" charset="0"/>
                <a:cs typeface="Arial" panose="020B0604020202020204" pitchFamily="34" charset="0"/>
              </a:rPr>
              <a:t>warming</a:t>
            </a:r>
            <a:r>
              <a:rPr lang="fr-FR" sz="2400"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2244796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15D3638-1975-8241-8BB3-DA997BA08B85}"/>
              </a:ext>
            </a:extLst>
          </p:cNvPr>
          <p:cNvSpPr/>
          <p:nvPr/>
        </p:nvSpPr>
        <p:spPr>
          <a:xfrm>
            <a:off x="3048000" y="3105835"/>
            <a:ext cx="6096000" cy="646331"/>
          </a:xfrm>
          <a:prstGeom prst="rect">
            <a:avLst/>
          </a:prstGeom>
        </p:spPr>
        <p:txBody>
          <a:bodyPr>
            <a:spAutoFit/>
          </a:bodyPr>
          <a:lstStyle/>
          <a:p>
            <a:r>
              <a:rPr lang="fr-FR" dirty="0"/>
              <a:t>The Question of </a:t>
            </a:r>
            <a:r>
              <a:rPr lang="fr-FR" dirty="0" err="1"/>
              <a:t>Nuclear</a:t>
            </a:r>
            <a:r>
              <a:rPr lang="fr-FR" dirty="0"/>
              <a:t> </a:t>
            </a:r>
            <a:r>
              <a:rPr lang="fr-FR" dirty="0" err="1"/>
              <a:t>Energy</a:t>
            </a:r>
            <a:r>
              <a:rPr lang="fr-FR" dirty="0"/>
              <a:t> in </a:t>
            </a:r>
            <a:r>
              <a:rPr lang="fr-FR" dirty="0" err="1"/>
              <a:t>Geopolitics</a:t>
            </a:r>
            <a:r>
              <a:rPr lang="fr-FR" dirty="0"/>
              <a:t> and </a:t>
            </a:r>
            <a:r>
              <a:rPr lang="fr-FR" dirty="0" err="1"/>
              <a:t>Geostrategy</a:t>
            </a:r>
            <a:r>
              <a:rPr lang="fr-FR" dirty="0"/>
              <a:t> of </a:t>
            </a:r>
            <a:r>
              <a:rPr lang="fr-FR" dirty="0" err="1"/>
              <a:t>Energy</a:t>
            </a:r>
            <a:r>
              <a:rPr lang="fr-FR" dirty="0"/>
              <a:t> in the </a:t>
            </a:r>
            <a:r>
              <a:rPr lang="fr-FR" dirty="0" err="1"/>
              <a:t>Energy</a:t>
            </a:r>
            <a:r>
              <a:rPr lang="fr-FR" dirty="0"/>
              <a:t> and </a:t>
            </a:r>
            <a:r>
              <a:rPr lang="fr-FR" dirty="0" err="1"/>
              <a:t>Ecological</a:t>
            </a:r>
            <a:r>
              <a:rPr lang="fr-FR" dirty="0"/>
              <a:t> Transition</a:t>
            </a:r>
          </a:p>
        </p:txBody>
      </p:sp>
    </p:spTree>
    <p:extLst>
      <p:ext uri="{BB962C8B-B14F-4D97-AF65-F5344CB8AC3E}">
        <p14:creationId xmlns:p14="http://schemas.microsoft.com/office/powerpoint/2010/main" val="923957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5">
            <a:extLst>
              <a:ext uri="{FF2B5EF4-FFF2-40B4-BE49-F238E27FC236}">
                <a16:creationId xmlns:a16="http://schemas.microsoft.com/office/drawing/2014/main" id="{0D28187C-9B0A-FD47-8778-E0ECD061C8AA}"/>
              </a:ext>
            </a:extLst>
          </p:cNvPr>
          <p:cNvSpPr txBox="1">
            <a:spLocks noChangeArrowheads="1"/>
          </p:cNvSpPr>
          <p:nvPr/>
        </p:nvSpPr>
        <p:spPr bwMode="auto">
          <a:xfrm>
            <a:off x="2495550" y="476251"/>
            <a:ext cx="4679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spcBef>
                <a:spcPct val="50000"/>
              </a:spcBef>
            </a:pPr>
            <a:endParaRPr lang="fr-FR" altLang="fr-FR"/>
          </a:p>
        </p:txBody>
      </p:sp>
      <p:sp>
        <p:nvSpPr>
          <p:cNvPr id="61443" name="Text Box 7">
            <a:extLst>
              <a:ext uri="{FF2B5EF4-FFF2-40B4-BE49-F238E27FC236}">
                <a16:creationId xmlns:a16="http://schemas.microsoft.com/office/drawing/2014/main" id="{5D3D8C34-A9CC-0647-A848-466C64CCF9B4}"/>
              </a:ext>
            </a:extLst>
          </p:cNvPr>
          <p:cNvSpPr txBox="1">
            <a:spLocks noChangeArrowheads="1"/>
          </p:cNvSpPr>
          <p:nvPr/>
        </p:nvSpPr>
        <p:spPr bwMode="auto">
          <a:xfrm>
            <a:off x="1703388" y="2205039"/>
            <a:ext cx="4176712"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a:spcBef>
                <a:spcPct val="50000"/>
              </a:spcBef>
            </a:pPr>
            <a:r>
              <a:rPr lang="fr-FR" altLang="fr-FR" sz="2400">
                <a:solidFill>
                  <a:schemeClr val="bg1"/>
                </a:solidFill>
              </a:rPr>
              <a:t>Libération de l’énergie nucléaire</a:t>
            </a:r>
          </a:p>
        </p:txBody>
      </p:sp>
      <p:pic>
        <p:nvPicPr>
          <p:cNvPr id="61444" name="Picture 8">
            <a:extLst>
              <a:ext uri="{FF2B5EF4-FFF2-40B4-BE49-F238E27FC236}">
                <a16:creationId xmlns:a16="http://schemas.microsoft.com/office/drawing/2014/main" id="{8E02C2FF-65E4-854E-BCEA-D7D2D9E44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2539" y="261938"/>
            <a:ext cx="4391025"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5" name="Text Box 9">
            <a:extLst>
              <a:ext uri="{FF2B5EF4-FFF2-40B4-BE49-F238E27FC236}">
                <a16:creationId xmlns:a16="http://schemas.microsoft.com/office/drawing/2014/main" id="{0008D149-27F6-884E-9CDA-95CA78FBC58D}"/>
              </a:ext>
            </a:extLst>
          </p:cNvPr>
          <p:cNvSpPr txBox="1">
            <a:spLocks noChangeArrowheads="1"/>
          </p:cNvSpPr>
          <p:nvPr/>
        </p:nvSpPr>
        <p:spPr bwMode="auto">
          <a:xfrm>
            <a:off x="1524001" y="4005263"/>
            <a:ext cx="4354513"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spcBef>
                <a:spcPct val="50000"/>
              </a:spcBef>
            </a:pPr>
            <a:r>
              <a:rPr lang="fr-FR" altLang="fr-FR">
                <a:solidFill>
                  <a:schemeClr val="bg1"/>
                </a:solidFill>
              </a:rPr>
              <a:t>Réactions de fusion et de fission</a:t>
            </a:r>
          </a:p>
        </p:txBody>
      </p:sp>
      <p:sp>
        <p:nvSpPr>
          <p:cNvPr id="2" name="ZoneTexte 1">
            <a:extLst>
              <a:ext uri="{FF2B5EF4-FFF2-40B4-BE49-F238E27FC236}">
                <a16:creationId xmlns:a16="http://schemas.microsoft.com/office/drawing/2014/main" id="{991A5BDD-2AB1-8347-B897-7528CC7C831F}"/>
              </a:ext>
            </a:extLst>
          </p:cNvPr>
          <p:cNvSpPr txBox="1"/>
          <p:nvPr/>
        </p:nvSpPr>
        <p:spPr>
          <a:xfrm>
            <a:off x="8183564" y="4937760"/>
            <a:ext cx="3779836" cy="523220"/>
          </a:xfrm>
          <a:prstGeom prst="rect">
            <a:avLst/>
          </a:prstGeom>
          <a:noFill/>
        </p:spPr>
        <p:txBody>
          <a:bodyPr wrap="square" rtlCol="0">
            <a:spAutoFit/>
          </a:bodyPr>
          <a:lstStyle/>
          <a:p>
            <a:r>
              <a:rPr lang="fr-FR" altLang="fr-FR" sz="2800" b="1" i="1" dirty="0">
                <a:latin typeface="Arial" panose="020B0604020202020204" pitchFamily="34" charset="0"/>
              </a:rPr>
              <a:t>E = MC</a:t>
            </a:r>
            <a:r>
              <a:rPr lang="fr-FR" altLang="fr-FR" sz="2800" b="1" i="1" baseline="30000" dirty="0">
                <a:latin typeface="Arial" panose="020B0604020202020204" pitchFamily="34" charset="0"/>
              </a:rPr>
              <a:t>2</a:t>
            </a:r>
            <a:endParaRPr lang="fr-FR" altLang="fr-FR" sz="2800" dirty="0">
              <a:latin typeface="Arial" panose="020B0604020202020204" pitchFamily="34" charset="0"/>
            </a:endParaRPr>
          </a:p>
        </p:txBody>
      </p:sp>
    </p:spTree>
    <p:extLst>
      <p:ext uri="{BB962C8B-B14F-4D97-AF65-F5344CB8AC3E}">
        <p14:creationId xmlns:p14="http://schemas.microsoft.com/office/powerpoint/2010/main" val="11313632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2" descr="fusion">
            <a:extLst>
              <a:ext uri="{FF2B5EF4-FFF2-40B4-BE49-F238E27FC236}">
                <a16:creationId xmlns:a16="http://schemas.microsoft.com/office/drawing/2014/main" id="{F9268C95-A3FC-7246-BE52-B19B8B1D0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6286" y="3429000"/>
            <a:ext cx="3989387" cy="331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Text Box 4">
            <a:extLst>
              <a:ext uri="{FF2B5EF4-FFF2-40B4-BE49-F238E27FC236}">
                <a16:creationId xmlns:a16="http://schemas.microsoft.com/office/drawing/2014/main" id="{D22FFEDC-AC4C-F143-BB36-1F47D4B8B2F4}"/>
              </a:ext>
            </a:extLst>
          </p:cNvPr>
          <p:cNvSpPr txBox="1">
            <a:spLocks noChangeArrowheads="1"/>
          </p:cNvSpPr>
          <p:nvPr/>
        </p:nvSpPr>
        <p:spPr bwMode="auto">
          <a:xfrm>
            <a:off x="1641792" y="1120676"/>
            <a:ext cx="8908415" cy="1938992"/>
          </a:xfrm>
          <a:prstGeom prst="rect">
            <a:avLst/>
          </a:prstGeom>
          <a:noFill/>
          <a:ln w="9525">
            <a:noFill/>
            <a:miter lim="800000"/>
            <a:headEnd/>
            <a:tailEnd/>
          </a:ln>
        </p:spPr>
        <p:txBody>
          <a:bodyPr wrap="square">
            <a:spAutoFit/>
          </a:bodyPr>
          <a:lstStyle/>
          <a:p>
            <a:pPr>
              <a:defRPr/>
            </a:pPr>
            <a:r>
              <a:rPr lang="fr-FR" sz="2400">
                <a:latin typeface="Arial" panose="020B0604020202020204" pitchFamily="34" charset="0"/>
                <a:cs typeface="Arial" panose="020B0604020202020204" pitchFamily="34" charset="0"/>
              </a:rPr>
              <a:t>The most accessible fusion reaction is the reaction involving deuterium and tritium. It is on this reaction that research on controlled fusion is focused, because deuterium exists in large quantities in seawater.  1 liter of seawater contains about 40 mg of deuterium, which is equivalent to 3000 liters of oil</a:t>
            </a:r>
            <a:endParaRPr lang="fr-FR" sz="2400" dirty="0">
              <a:latin typeface="Arial" panose="020B0604020202020204" pitchFamily="34" charset="0"/>
              <a:cs typeface="Arial" panose="020B0604020202020204" pitchFamily="34" charset="0"/>
            </a:endParaRPr>
          </a:p>
        </p:txBody>
      </p:sp>
      <p:pic>
        <p:nvPicPr>
          <p:cNvPr id="66563" name="Picture 5">
            <a:extLst>
              <a:ext uri="{FF2B5EF4-FFF2-40B4-BE49-F238E27FC236}">
                <a16:creationId xmlns:a16="http://schemas.microsoft.com/office/drawing/2014/main" id="{74E0090E-D5B2-E942-B2F3-24C02FA51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13193" y="3089273"/>
            <a:ext cx="3692525" cy="336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4" name="Text Box 6">
            <a:extLst>
              <a:ext uri="{FF2B5EF4-FFF2-40B4-BE49-F238E27FC236}">
                <a16:creationId xmlns:a16="http://schemas.microsoft.com/office/drawing/2014/main" id="{DBA6840B-51F0-EB4C-8432-5EDB341AF238}"/>
              </a:ext>
            </a:extLst>
          </p:cNvPr>
          <p:cNvSpPr txBox="1">
            <a:spLocks noChangeArrowheads="1"/>
          </p:cNvSpPr>
          <p:nvPr/>
        </p:nvSpPr>
        <p:spPr bwMode="auto">
          <a:xfrm>
            <a:off x="3071814" y="404814"/>
            <a:ext cx="66960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a:spcBef>
                <a:spcPct val="50000"/>
              </a:spcBef>
            </a:pPr>
            <a:r>
              <a:rPr lang="fr-FR" altLang="fr-FR" sz="3200" dirty="0">
                <a:latin typeface="Arial" panose="020B0604020202020204" pitchFamily="34" charset="0"/>
              </a:rPr>
              <a:t> </a:t>
            </a:r>
            <a:r>
              <a:rPr lang="fr-FR" altLang="fr-FR" sz="3200" dirty="0" err="1">
                <a:latin typeface="Arial" panose="020B0604020202020204" pitchFamily="34" charset="0"/>
              </a:rPr>
              <a:t>Thermonuclear</a:t>
            </a:r>
            <a:r>
              <a:rPr lang="fr-FR" altLang="fr-FR" sz="3200" dirty="0">
                <a:latin typeface="Arial" panose="020B0604020202020204" pitchFamily="34" charset="0"/>
              </a:rPr>
              <a:t> Fusion</a:t>
            </a:r>
          </a:p>
        </p:txBody>
      </p:sp>
      <p:sp>
        <p:nvSpPr>
          <p:cNvPr id="2" name="ZoneTexte 1">
            <a:extLst>
              <a:ext uri="{FF2B5EF4-FFF2-40B4-BE49-F238E27FC236}">
                <a16:creationId xmlns:a16="http://schemas.microsoft.com/office/drawing/2014/main" id="{03C8C08E-B13F-F442-84F5-F291F2545343}"/>
              </a:ext>
            </a:extLst>
          </p:cNvPr>
          <p:cNvSpPr txBox="1"/>
          <p:nvPr/>
        </p:nvSpPr>
        <p:spPr>
          <a:xfrm>
            <a:off x="551806" y="3798333"/>
            <a:ext cx="2988960" cy="369332"/>
          </a:xfrm>
          <a:prstGeom prst="rect">
            <a:avLst/>
          </a:prstGeom>
          <a:noFill/>
        </p:spPr>
        <p:txBody>
          <a:bodyPr wrap="none" rtlCol="0">
            <a:spAutoFit/>
          </a:bodyPr>
          <a:lstStyle/>
          <a:p>
            <a:pPr algn="l"/>
            <a:r>
              <a:rPr lang="fr-FR" dirty="0" err="1"/>
              <a:t>From</a:t>
            </a:r>
            <a:r>
              <a:rPr lang="fr-FR" dirty="0"/>
              <a:t> Aventure des particules </a:t>
            </a:r>
          </a:p>
        </p:txBody>
      </p:sp>
    </p:spTree>
    <p:extLst>
      <p:ext uri="{BB962C8B-B14F-4D97-AF65-F5344CB8AC3E}">
        <p14:creationId xmlns:p14="http://schemas.microsoft.com/office/powerpoint/2010/main" val="3512966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2">
            <a:extLst>
              <a:ext uri="{FF2B5EF4-FFF2-40B4-BE49-F238E27FC236}">
                <a16:creationId xmlns:a16="http://schemas.microsoft.com/office/drawing/2014/main" id="{159CCE4F-4137-F247-8896-1CCB3C3A2366}"/>
              </a:ext>
            </a:extLst>
          </p:cNvPr>
          <p:cNvSpPr>
            <a:spLocks noChangeArrowheads="1"/>
          </p:cNvSpPr>
          <p:nvPr/>
        </p:nvSpPr>
        <p:spPr bwMode="auto">
          <a:xfrm>
            <a:off x="2094747" y="787240"/>
            <a:ext cx="860425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r>
              <a:rPr lang="fr-FR" altLang="fr-FR" sz="2400" dirty="0">
                <a:latin typeface="Arial" panose="020B0604020202020204" pitchFamily="34" charset="0"/>
              </a:rPr>
              <a:t>The </a:t>
            </a:r>
            <a:r>
              <a:rPr lang="fr-FR" altLang="fr-FR" sz="2400" dirty="0" err="1">
                <a:latin typeface="Arial" panose="020B0604020202020204" pitchFamily="34" charset="0"/>
              </a:rPr>
              <a:t>magnetic</a:t>
            </a:r>
            <a:r>
              <a:rPr lang="fr-FR" altLang="fr-FR" sz="2400" dirty="0">
                <a:latin typeface="Arial" panose="020B0604020202020204" pitchFamily="34" charset="0"/>
              </a:rPr>
              <a:t> confinement </a:t>
            </a:r>
            <a:r>
              <a:rPr lang="fr-FR" altLang="fr-FR" sz="2400" dirty="0" err="1">
                <a:latin typeface="Arial" panose="020B0604020202020204" pitchFamily="34" charset="0"/>
              </a:rPr>
              <a:t>approach</a:t>
            </a:r>
            <a:r>
              <a:rPr lang="fr-FR" altLang="fr-FR" sz="2400" dirty="0">
                <a:latin typeface="Arial" panose="020B0604020202020204" pitchFamily="34" charset="0"/>
              </a:rPr>
              <a:t> in </a:t>
            </a:r>
            <a:r>
              <a:rPr lang="fr-FR" altLang="fr-FR" sz="2400" dirty="0" err="1">
                <a:latin typeface="Arial" panose="020B0604020202020204" pitchFamily="34" charset="0"/>
              </a:rPr>
              <a:t>TOKAMAKs</a:t>
            </a:r>
            <a:r>
              <a:rPr lang="fr-FR" altLang="fr-FR" sz="2400" dirty="0">
                <a:latin typeface="Arial" panose="020B0604020202020204" pitchFamily="34" charset="0"/>
              </a:rPr>
              <a:t>:
A plasma </a:t>
            </a:r>
            <a:r>
              <a:rPr lang="fr-FR" altLang="fr-FR" sz="2400" dirty="0" err="1">
                <a:latin typeface="Arial" panose="020B0604020202020204" pitchFamily="34" charset="0"/>
              </a:rPr>
              <a:t>formed</a:t>
            </a:r>
            <a:r>
              <a:rPr lang="fr-FR" altLang="fr-FR" sz="2400" dirty="0">
                <a:latin typeface="Arial" panose="020B0604020202020204" pitchFamily="34" charset="0"/>
              </a:rPr>
              <a:t> </a:t>
            </a:r>
            <a:r>
              <a:rPr lang="fr-FR" altLang="fr-FR" sz="2400" dirty="0" err="1">
                <a:latin typeface="Arial" panose="020B0604020202020204" pitchFamily="34" charset="0"/>
              </a:rPr>
              <a:t>from</a:t>
            </a:r>
            <a:r>
              <a:rPr lang="fr-FR" altLang="fr-FR" sz="2400" dirty="0">
                <a:latin typeface="Arial" panose="020B0604020202020204" pitchFamily="34" charset="0"/>
              </a:rPr>
              <a:t> </a:t>
            </a:r>
            <a:r>
              <a:rPr lang="fr-FR" altLang="fr-FR" sz="2400" dirty="0" err="1">
                <a:latin typeface="Arial" panose="020B0604020202020204" pitchFamily="34" charset="0"/>
              </a:rPr>
              <a:t>deuterium</a:t>
            </a:r>
            <a:r>
              <a:rPr lang="fr-FR" altLang="fr-FR" sz="2400" dirty="0">
                <a:latin typeface="Arial" panose="020B0604020202020204" pitchFamily="34" charset="0"/>
              </a:rPr>
              <a:t> and tritium </a:t>
            </a:r>
            <a:r>
              <a:rPr lang="fr-FR" altLang="fr-FR" sz="2400" dirty="0" err="1">
                <a:latin typeface="Arial" panose="020B0604020202020204" pitchFamily="34" charset="0"/>
              </a:rPr>
              <a:t>is</a:t>
            </a:r>
            <a:r>
              <a:rPr lang="fr-FR" altLang="fr-FR" sz="2400" dirty="0">
                <a:latin typeface="Arial" panose="020B0604020202020204" pitchFamily="34" charset="0"/>
              </a:rPr>
              <a:t> </a:t>
            </a:r>
            <a:r>
              <a:rPr lang="fr-FR" altLang="fr-FR" sz="2400" dirty="0" err="1">
                <a:latin typeface="Arial" panose="020B0604020202020204" pitchFamily="34" charset="0"/>
              </a:rPr>
              <a:t>enclosed</a:t>
            </a:r>
            <a:r>
              <a:rPr lang="fr-FR" altLang="fr-FR" sz="2400" dirty="0">
                <a:latin typeface="Arial" panose="020B0604020202020204" pitchFamily="34" charset="0"/>
              </a:rPr>
              <a:t>, </a:t>
            </a:r>
            <a:r>
              <a:rPr lang="fr-FR" altLang="fr-FR" sz="2400" dirty="0" err="1">
                <a:latin typeface="Arial" panose="020B0604020202020204" pitchFamily="34" charset="0"/>
              </a:rPr>
              <a:t>compressed</a:t>
            </a:r>
            <a:r>
              <a:rPr lang="fr-FR" altLang="fr-FR" sz="2400" dirty="0">
                <a:latin typeface="Arial" panose="020B0604020202020204" pitchFamily="34" charset="0"/>
              </a:rPr>
              <a:t> in a </a:t>
            </a:r>
            <a:r>
              <a:rPr lang="fr-FR" altLang="fr-FR" sz="2400" dirty="0" err="1">
                <a:latin typeface="Arial" panose="020B0604020202020204" pitchFamily="34" charset="0"/>
              </a:rPr>
              <a:t>toroidal</a:t>
            </a:r>
            <a:r>
              <a:rPr lang="fr-FR" altLang="fr-FR" sz="2400" dirty="0">
                <a:latin typeface="Arial" panose="020B0604020202020204" pitchFamily="34" charset="0"/>
              </a:rPr>
              <a:t> </a:t>
            </a:r>
            <a:r>
              <a:rPr lang="fr-FR" altLang="fr-FR" sz="2400" dirty="0" err="1">
                <a:latin typeface="Arial" panose="020B0604020202020204" pitchFamily="34" charset="0"/>
              </a:rPr>
              <a:t>magnetic</a:t>
            </a:r>
            <a:r>
              <a:rPr lang="fr-FR" altLang="fr-FR" sz="2400" dirty="0">
                <a:latin typeface="Arial" panose="020B0604020202020204" pitchFamily="34" charset="0"/>
              </a:rPr>
              <a:t> </a:t>
            </a:r>
            <a:r>
              <a:rPr lang="fr-FR" altLang="fr-FR" sz="2400" dirty="0" err="1">
                <a:latin typeface="Arial" panose="020B0604020202020204" pitchFamily="34" charset="0"/>
              </a:rPr>
              <a:t>field</a:t>
            </a:r>
            <a:r>
              <a:rPr lang="fr-FR" altLang="fr-FR" sz="2400" dirty="0">
                <a:latin typeface="Arial" panose="020B0604020202020204" pitchFamily="34" charset="0"/>
              </a:rPr>
              <a:t> and </a:t>
            </a:r>
            <a:r>
              <a:rPr lang="fr-FR" altLang="fr-FR" sz="2400" dirty="0" err="1">
                <a:latin typeface="Arial" panose="020B0604020202020204" pitchFamily="34" charset="0"/>
              </a:rPr>
              <a:t>heated</a:t>
            </a:r>
            <a:r>
              <a:rPr lang="fr-FR" altLang="fr-FR" sz="2400" dirty="0">
                <a:latin typeface="Arial" panose="020B0604020202020204" pitchFamily="34" charset="0"/>
              </a:rPr>
              <a:t> by </a:t>
            </a:r>
            <a:r>
              <a:rPr lang="fr-FR" altLang="fr-FR" sz="2400" dirty="0" err="1">
                <a:latin typeface="Arial" panose="020B0604020202020204" pitchFamily="34" charset="0"/>
              </a:rPr>
              <a:t>very</a:t>
            </a:r>
            <a:r>
              <a:rPr lang="fr-FR" altLang="fr-FR" sz="2400" dirty="0">
                <a:latin typeface="Arial" panose="020B0604020202020204" pitchFamily="34" charset="0"/>
              </a:rPr>
              <a:t> high </a:t>
            </a:r>
            <a:r>
              <a:rPr lang="fr-FR" altLang="fr-FR" sz="2400" dirty="0" err="1">
                <a:latin typeface="Arial" panose="020B0604020202020204" pitchFamily="34" charset="0"/>
              </a:rPr>
              <a:t>frequency</a:t>
            </a:r>
            <a:r>
              <a:rPr lang="fr-FR" altLang="fr-FR" sz="2400" dirty="0">
                <a:latin typeface="Arial" panose="020B0604020202020204" pitchFamily="34" charset="0"/>
              </a:rPr>
              <a:t> </a:t>
            </a:r>
            <a:r>
              <a:rPr lang="fr-FR" altLang="fr-FR" sz="2400" dirty="0" err="1">
                <a:latin typeface="Arial" panose="020B0604020202020204" pitchFamily="34" charset="0"/>
              </a:rPr>
              <a:t>electromagnetic</a:t>
            </a:r>
            <a:r>
              <a:rPr lang="fr-FR" altLang="fr-FR" sz="2400" dirty="0">
                <a:latin typeface="Arial" panose="020B0604020202020204" pitchFamily="34" charset="0"/>
              </a:rPr>
              <a:t> </a:t>
            </a:r>
            <a:r>
              <a:rPr lang="fr-FR" altLang="fr-FR" sz="2400" dirty="0" err="1">
                <a:latin typeface="Arial" panose="020B0604020202020204" pitchFamily="34" charset="0"/>
              </a:rPr>
              <a:t>waves</a:t>
            </a:r>
            <a:r>
              <a:rPr lang="fr-FR" altLang="fr-FR" sz="2400" dirty="0">
                <a:latin typeface="Arial" panose="020B0604020202020204" pitchFamily="34" charset="0"/>
              </a:rPr>
              <a:t>.</a:t>
            </a:r>
          </a:p>
          <a:p>
            <a:pPr eaLnBrk="1" hangingPunct="1"/>
            <a:endParaRPr lang="fr-FR" altLang="fr-FR" sz="2400" dirty="0">
              <a:latin typeface="Arial" panose="020B0604020202020204" pitchFamily="34" charset="0"/>
            </a:endParaRPr>
          </a:p>
          <a:p>
            <a:pPr eaLnBrk="1" hangingPunct="1"/>
            <a:endParaRPr lang="fr-FR" altLang="fr-FR" dirty="0">
              <a:latin typeface="Arial" panose="020B0604020202020204" pitchFamily="34" charset="0"/>
            </a:endParaRPr>
          </a:p>
          <a:p>
            <a:pPr eaLnBrk="1" hangingPunct="1"/>
            <a:endParaRPr lang="fr-FR" altLang="fr-FR" dirty="0">
              <a:latin typeface="Arial" panose="020B0604020202020204" pitchFamily="34" charset="0"/>
            </a:endParaRPr>
          </a:p>
          <a:p>
            <a:pPr eaLnBrk="1" hangingPunct="1"/>
            <a:endParaRPr lang="fr-FR" altLang="fr-FR" dirty="0">
              <a:latin typeface="Arial" panose="020B0604020202020204" pitchFamily="34" charset="0"/>
            </a:endParaRPr>
          </a:p>
          <a:p>
            <a:pPr eaLnBrk="1" hangingPunct="1"/>
            <a:endParaRPr lang="fr-FR" altLang="fr-FR" dirty="0">
              <a:latin typeface="Arial" panose="020B0604020202020204" pitchFamily="34" charset="0"/>
            </a:endParaRPr>
          </a:p>
        </p:txBody>
      </p:sp>
      <p:pic>
        <p:nvPicPr>
          <p:cNvPr id="72706" name="Picture 3">
            <a:extLst>
              <a:ext uri="{FF2B5EF4-FFF2-40B4-BE49-F238E27FC236}">
                <a16:creationId xmlns:a16="http://schemas.microsoft.com/office/drawing/2014/main" id="{BC54AF3A-8BE0-5C43-8D91-96DA4220C2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5775" y="3213100"/>
            <a:ext cx="3187700" cy="325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26615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 Box 2">
            <a:extLst>
              <a:ext uri="{FF2B5EF4-FFF2-40B4-BE49-F238E27FC236}">
                <a16:creationId xmlns:a16="http://schemas.microsoft.com/office/drawing/2014/main" id="{AFC90D35-1DA2-3E47-84F1-1EB2EB32067B}"/>
              </a:ext>
            </a:extLst>
          </p:cNvPr>
          <p:cNvSpPr txBox="1">
            <a:spLocks noChangeArrowheads="1"/>
          </p:cNvSpPr>
          <p:nvPr/>
        </p:nvSpPr>
        <p:spPr bwMode="auto">
          <a:xfrm>
            <a:off x="1774826" y="908051"/>
            <a:ext cx="79216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Bef>
                <a:spcPct val="50000"/>
              </a:spcBef>
            </a:pPr>
            <a:endParaRPr lang="en-US" altLang="fr-FR">
              <a:latin typeface="Arial" panose="020B0604020202020204" pitchFamily="34" charset="0"/>
            </a:endParaRPr>
          </a:p>
        </p:txBody>
      </p:sp>
      <p:sp>
        <p:nvSpPr>
          <p:cNvPr id="74754" name="Text Box 3">
            <a:extLst>
              <a:ext uri="{FF2B5EF4-FFF2-40B4-BE49-F238E27FC236}">
                <a16:creationId xmlns:a16="http://schemas.microsoft.com/office/drawing/2014/main" id="{87693788-A594-C548-A899-EC1AC1318303}"/>
              </a:ext>
            </a:extLst>
          </p:cNvPr>
          <p:cNvSpPr txBox="1">
            <a:spLocks noChangeArrowheads="1"/>
          </p:cNvSpPr>
          <p:nvPr/>
        </p:nvSpPr>
        <p:spPr bwMode="auto">
          <a:xfrm>
            <a:off x="1847850" y="692151"/>
            <a:ext cx="88201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spcBef>
                <a:spcPct val="50000"/>
              </a:spcBef>
              <a:buFont typeface="Wingdings" pitchFamily="2" charset="2"/>
              <a:buChar char="Ø"/>
            </a:pPr>
            <a:r>
              <a:rPr lang="fr-FR" altLang="fr-FR" sz="2400" dirty="0">
                <a:latin typeface="Arial" panose="020B0604020202020204" pitchFamily="34" charset="0"/>
              </a:rPr>
              <a:t>* The </a:t>
            </a:r>
            <a:r>
              <a:rPr lang="fr-FR" altLang="fr-FR" sz="2400" dirty="0" err="1">
                <a:latin typeface="Arial" panose="020B0604020202020204" pitchFamily="34" charset="0"/>
              </a:rPr>
              <a:t>inertial</a:t>
            </a:r>
            <a:r>
              <a:rPr lang="fr-FR" altLang="fr-FR" sz="2400" dirty="0">
                <a:latin typeface="Arial" panose="020B0604020202020204" pitchFamily="34" charset="0"/>
              </a:rPr>
              <a:t> </a:t>
            </a:r>
            <a:r>
              <a:rPr lang="fr-FR" altLang="fr-FR" sz="2400" dirty="0" err="1">
                <a:latin typeface="Arial" panose="020B0604020202020204" pitchFamily="34" charset="0"/>
              </a:rPr>
              <a:t>containment</a:t>
            </a:r>
            <a:r>
              <a:rPr lang="fr-FR" altLang="fr-FR" sz="2400" dirty="0">
                <a:latin typeface="Arial" panose="020B0604020202020204" pitchFamily="34" charset="0"/>
              </a:rPr>
              <a:t> </a:t>
            </a:r>
            <a:r>
              <a:rPr lang="fr-FR" altLang="fr-FR" sz="2400" dirty="0" err="1">
                <a:latin typeface="Arial" panose="020B0604020202020204" pitchFamily="34" charset="0"/>
              </a:rPr>
              <a:t>approach</a:t>
            </a:r>
            <a:r>
              <a:rPr lang="fr-FR" altLang="fr-FR" sz="2400" dirty="0">
                <a:latin typeface="Arial" panose="020B0604020202020204" pitchFamily="34" charset="0"/>
              </a:rPr>
              <a:t>.  </a:t>
            </a:r>
            <a:r>
              <a:rPr lang="fr-FR" altLang="fr-FR" sz="2400" dirty="0" err="1">
                <a:latin typeface="Arial" panose="020B0604020202020204" pitchFamily="34" charset="0"/>
              </a:rPr>
              <a:t>Using</a:t>
            </a:r>
            <a:r>
              <a:rPr lang="fr-FR" altLang="fr-FR" sz="2400" dirty="0">
                <a:latin typeface="Arial" panose="020B0604020202020204" pitchFamily="34" charset="0"/>
              </a:rPr>
              <a:t> </a:t>
            </a:r>
            <a:r>
              <a:rPr lang="fr-FR" altLang="fr-FR" sz="2400" dirty="0" err="1">
                <a:latin typeface="Arial" panose="020B0604020202020204" pitchFamily="34" charset="0"/>
              </a:rPr>
              <a:t>extremely</a:t>
            </a:r>
            <a:r>
              <a:rPr lang="fr-FR" altLang="fr-FR" sz="2400" dirty="0">
                <a:latin typeface="Arial" panose="020B0604020202020204" pitchFamily="34" charset="0"/>
              </a:rPr>
              <a:t> </a:t>
            </a:r>
            <a:r>
              <a:rPr lang="fr-FR" altLang="fr-FR" sz="2400" dirty="0" err="1">
                <a:latin typeface="Arial" panose="020B0604020202020204" pitchFamily="34" charset="0"/>
              </a:rPr>
              <a:t>powerful</a:t>
            </a:r>
            <a:r>
              <a:rPr lang="fr-FR" altLang="fr-FR" sz="2400" dirty="0">
                <a:latin typeface="Arial" panose="020B0604020202020204" pitchFamily="34" charset="0"/>
              </a:rPr>
              <a:t> laser </a:t>
            </a:r>
            <a:r>
              <a:rPr lang="fr-FR" altLang="fr-FR" sz="2400" dirty="0" err="1">
                <a:latin typeface="Arial" panose="020B0604020202020204" pitchFamily="34" charset="0"/>
              </a:rPr>
              <a:t>beams</a:t>
            </a:r>
            <a:r>
              <a:rPr lang="fr-FR" altLang="fr-FR" sz="2400" dirty="0">
                <a:latin typeface="Arial" panose="020B0604020202020204" pitchFamily="34" charset="0"/>
              </a:rPr>
              <a:t>, an </a:t>
            </a:r>
            <a:r>
              <a:rPr lang="fr-FR" altLang="fr-FR" sz="2400" dirty="0" err="1">
                <a:latin typeface="Arial" panose="020B0604020202020204" pitchFamily="34" charset="0"/>
              </a:rPr>
              <a:t>attempt</a:t>
            </a:r>
            <a:r>
              <a:rPr lang="fr-FR" altLang="fr-FR" sz="2400" dirty="0">
                <a:latin typeface="Arial" panose="020B0604020202020204" pitchFamily="34" charset="0"/>
              </a:rPr>
              <a:t> </a:t>
            </a:r>
            <a:r>
              <a:rPr lang="fr-FR" altLang="fr-FR" sz="2400" dirty="0" err="1">
                <a:latin typeface="Arial" panose="020B0604020202020204" pitchFamily="34" charset="0"/>
              </a:rPr>
              <a:t>is</a:t>
            </a:r>
            <a:r>
              <a:rPr lang="fr-FR" altLang="fr-FR" sz="2400" dirty="0">
                <a:latin typeface="Arial" panose="020B0604020202020204" pitchFamily="34" charset="0"/>
              </a:rPr>
              <a:t> made to </a:t>
            </a:r>
            <a:r>
              <a:rPr lang="fr-FR" altLang="fr-FR" sz="2400" dirty="0" err="1">
                <a:latin typeface="Arial" panose="020B0604020202020204" pitchFamily="34" charset="0"/>
              </a:rPr>
              <a:t>heat</a:t>
            </a:r>
            <a:r>
              <a:rPr lang="fr-FR" altLang="fr-FR" sz="2400" dirty="0">
                <a:latin typeface="Arial" panose="020B0604020202020204" pitchFamily="34" charset="0"/>
              </a:rPr>
              <a:t> granules of a mixture of </a:t>
            </a:r>
            <a:r>
              <a:rPr lang="fr-FR" altLang="fr-FR" sz="2400" dirty="0" err="1">
                <a:latin typeface="Arial" panose="020B0604020202020204" pitchFamily="34" charset="0"/>
              </a:rPr>
              <a:t>deuterium</a:t>
            </a:r>
            <a:r>
              <a:rPr lang="fr-FR" altLang="fr-FR" sz="2400" dirty="0">
                <a:latin typeface="Arial" panose="020B0604020202020204" pitchFamily="34" charset="0"/>
              </a:rPr>
              <a:t> and </a:t>
            </a:r>
            <a:r>
              <a:rPr lang="fr-FR" altLang="fr-FR" sz="2400" dirty="0" err="1">
                <a:latin typeface="Arial" panose="020B0604020202020204" pitchFamily="34" charset="0"/>
              </a:rPr>
              <a:t>solid</a:t>
            </a:r>
            <a:r>
              <a:rPr lang="fr-FR" altLang="fr-FR" sz="2400" dirty="0">
                <a:latin typeface="Arial" panose="020B0604020202020204" pitchFamily="34" charset="0"/>
              </a:rPr>
              <a:t> tritium </a:t>
            </a:r>
            <a:r>
              <a:rPr lang="fr-FR" altLang="fr-FR" sz="2400" dirty="0" err="1">
                <a:latin typeface="Arial" panose="020B0604020202020204" pitchFamily="34" charset="0"/>
              </a:rPr>
              <a:t>from</a:t>
            </a:r>
            <a:r>
              <a:rPr lang="fr-FR" altLang="fr-FR" sz="2400" dirty="0">
                <a:latin typeface="Arial" panose="020B0604020202020204" pitchFamily="34" charset="0"/>
              </a:rPr>
              <a:t> a </a:t>
            </a:r>
            <a:r>
              <a:rPr lang="fr-FR" altLang="fr-FR" sz="2400" dirty="0" err="1">
                <a:latin typeface="Arial" panose="020B0604020202020204" pitchFamily="34" charset="0"/>
              </a:rPr>
              <a:t>temperature</a:t>
            </a:r>
            <a:r>
              <a:rPr lang="fr-FR" altLang="fr-FR" sz="2400" dirty="0">
                <a:latin typeface="Arial" panose="020B0604020202020204" pitchFamily="34" charset="0"/>
              </a:rPr>
              <a:t> of -260°C to </a:t>
            </a:r>
            <a:r>
              <a:rPr lang="fr-FR" altLang="fr-FR" sz="2400" dirty="0" err="1">
                <a:latin typeface="Arial" panose="020B0604020202020204" pitchFamily="34" charset="0"/>
              </a:rPr>
              <a:t>tens</a:t>
            </a:r>
            <a:r>
              <a:rPr lang="fr-FR" altLang="fr-FR" sz="2400" dirty="0">
                <a:latin typeface="Arial" panose="020B0604020202020204" pitchFamily="34" charset="0"/>
              </a:rPr>
              <a:t> of millions of </a:t>
            </a:r>
            <a:r>
              <a:rPr lang="fr-FR" altLang="fr-FR" sz="2400" dirty="0" err="1">
                <a:latin typeface="Arial" panose="020B0604020202020204" pitchFamily="34" charset="0"/>
              </a:rPr>
              <a:t>degrees</a:t>
            </a:r>
            <a:r>
              <a:rPr lang="fr-FR" altLang="fr-FR" sz="2400" dirty="0">
                <a:latin typeface="Arial" panose="020B0604020202020204" pitchFamily="34" charset="0"/>
              </a:rPr>
              <a:t> Celsius in a time </a:t>
            </a:r>
            <a:r>
              <a:rPr lang="fr-FR" altLang="fr-FR" sz="2400" dirty="0" err="1">
                <a:latin typeface="Arial" panose="020B0604020202020204" pitchFamily="34" charset="0"/>
              </a:rPr>
              <a:t>less</a:t>
            </a:r>
            <a:r>
              <a:rPr lang="fr-FR" altLang="fr-FR" sz="2400" dirty="0">
                <a:latin typeface="Arial" panose="020B0604020202020204" pitchFamily="34" charset="0"/>
              </a:rPr>
              <a:t> (a few </a:t>
            </a:r>
            <a:r>
              <a:rPr lang="fr-FR" altLang="fr-FR" sz="2400" dirty="0" err="1">
                <a:latin typeface="Arial" panose="020B0604020202020204" pitchFamily="34" charset="0"/>
              </a:rPr>
              <a:t>nanoseconds</a:t>
            </a:r>
            <a:r>
              <a:rPr lang="fr-FR" altLang="fr-FR" sz="2400" dirty="0">
                <a:latin typeface="Arial" panose="020B0604020202020204" pitchFamily="34" charset="0"/>
              </a:rPr>
              <a:t>) </a:t>
            </a:r>
            <a:r>
              <a:rPr lang="fr-FR" altLang="fr-FR" sz="2400" dirty="0" err="1">
                <a:latin typeface="Arial" panose="020B0604020202020204" pitchFamily="34" charset="0"/>
              </a:rPr>
              <a:t>than</a:t>
            </a:r>
            <a:r>
              <a:rPr lang="fr-FR" altLang="fr-FR" sz="2400" dirty="0">
                <a:latin typeface="Arial" panose="020B0604020202020204" pitchFamily="34" charset="0"/>
              </a:rPr>
              <a:t> the </a:t>
            </a:r>
            <a:r>
              <a:rPr lang="fr-FR" altLang="fr-FR" sz="2400" dirty="0" err="1">
                <a:latin typeface="Arial" panose="020B0604020202020204" pitchFamily="34" charset="0"/>
              </a:rPr>
              <a:t>evaporation</a:t>
            </a:r>
            <a:r>
              <a:rPr lang="fr-FR" altLang="fr-FR" sz="2400" dirty="0">
                <a:latin typeface="Arial" panose="020B0604020202020204" pitchFamily="34" charset="0"/>
              </a:rPr>
              <a:t> of the granule</a:t>
            </a:r>
          </a:p>
        </p:txBody>
      </p:sp>
      <p:pic>
        <p:nvPicPr>
          <p:cNvPr id="74755" name="Picture 4">
            <a:extLst>
              <a:ext uri="{FF2B5EF4-FFF2-40B4-BE49-F238E27FC236}">
                <a16:creationId xmlns:a16="http://schemas.microsoft.com/office/drawing/2014/main" id="{F9F2A5E3-F845-A04C-9A41-38340D1DD6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438" y="3141663"/>
            <a:ext cx="6858000"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62273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a:extLst>
              <a:ext uri="{FF2B5EF4-FFF2-40B4-BE49-F238E27FC236}">
                <a16:creationId xmlns:a16="http://schemas.microsoft.com/office/drawing/2014/main" id="{4DF8E332-0723-4B40-88F4-F679EC8BA2AD}"/>
              </a:ext>
            </a:extLst>
          </p:cNvPr>
          <p:cNvSpPr txBox="1">
            <a:spLocks noChangeArrowheads="1"/>
          </p:cNvSpPr>
          <p:nvPr/>
        </p:nvSpPr>
        <p:spPr bwMode="auto">
          <a:xfrm>
            <a:off x="1738313" y="1"/>
            <a:ext cx="9144000" cy="5262979"/>
          </a:xfrm>
          <a:prstGeom prst="rect">
            <a:avLst/>
          </a:prstGeom>
          <a:noFill/>
          <a:ln w="9525">
            <a:noFill/>
            <a:miter lim="800000"/>
            <a:headEnd/>
            <a:tailEnd/>
          </a:ln>
        </p:spPr>
        <p:txBody>
          <a:bodyPr>
            <a:spAutoFit/>
          </a:bodyPr>
          <a:lstStyle/>
          <a:p>
            <a:pPr algn="ctr" eaLnBrk="1" hangingPunct="1">
              <a:spcBef>
                <a:spcPct val="50000"/>
              </a:spcBef>
              <a:defRPr/>
            </a:pPr>
            <a:r>
              <a:rPr lang="fr-FR" sz="2400" b="1" dirty="0">
                <a:cs typeface="Arial" charset="0"/>
              </a:rPr>
              <a:t>LE PROJET ITER </a:t>
            </a:r>
          </a:p>
          <a:p>
            <a:pPr algn="ctr" eaLnBrk="1" hangingPunct="1">
              <a:spcBef>
                <a:spcPct val="50000"/>
              </a:spcBef>
              <a:defRPr/>
            </a:pPr>
            <a:r>
              <a:rPr lang="fr-FR" sz="2400" b="1" dirty="0">
                <a:cs typeface="Arial" charset="0"/>
              </a:rPr>
              <a:t>(INTERNATIONAL THERMONUCLEAR EXPERIMENTAL REACTOR) </a:t>
            </a:r>
            <a:endParaRPr lang="fr-FR" b="1" dirty="0">
              <a:cs typeface="Arial" charset="0"/>
            </a:endParaRPr>
          </a:p>
          <a:p>
            <a:pPr eaLnBrk="1" hangingPunct="1">
              <a:spcBef>
                <a:spcPct val="50000"/>
              </a:spcBef>
              <a:defRPr/>
            </a:pPr>
            <a:r>
              <a:rPr lang="fr-FR" sz="2400" b="1" dirty="0">
                <a:cs typeface="Arial" charset="0"/>
              </a:rPr>
              <a:t> 	CONSTRUCTION D’ UN RÉACTEUR EXPÉRIMENTAL DE FUSION CONTRÔLÉE PAR CONFINEMENT MAGNÉTIQUE.</a:t>
            </a:r>
          </a:p>
          <a:p>
            <a:pPr eaLnBrk="1" hangingPunct="1">
              <a:spcBef>
                <a:spcPct val="50000"/>
              </a:spcBef>
              <a:defRPr/>
            </a:pPr>
            <a:r>
              <a:rPr lang="fr-FR" sz="2400" b="1" dirty="0">
                <a:cs typeface="Arial" charset="0"/>
              </a:rPr>
              <a:t>  	DÉMONSTRATION DE  LA FAISABILITÉ SCIENTIFIQUE D'UN RÉACTEUR ÉLECTROGÈNE  ECONOMIQUEMENT RENTABLE.</a:t>
            </a:r>
          </a:p>
          <a:p>
            <a:pPr eaLnBrk="1" hangingPunct="1">
              <a:spcBef>
                <a:spcPct val="50000"/>
              </a:spcBef>
              <a:defRPr/>
            </a:pPr>
            <a:br>
              <a:rPr lang="fr-FR" sz="2400" b="1" dirty="0">
                <a:cs typeface="Arial" charset="0"/>
              </a:rPr>
            </a:br>
            <a:r>
              <a:rPr lang="fr-FR" sz="2400" b="1" dirty="0">
                <a:cs typeface="Arial" charset="0"/>
              </a:rPr>
              <a:t>		LES PARTENAIRES DU PROJET : </a:t>
            </a:r>
          </a:p>
          <a:p>
            <a:pPr eaLnBrk="1" hangingPunct="1">
              <a:spcBef>
                <a:spcPct val="50000"/>
              </a:spcBef>
              <a:defRPr/>
            </a:pPr>
            <a:r>
              <a:rPr lang="fr-FR" sz="2400" b="1" dirty="0">
                <a:cs typeface="Arial" charset="0"/>
              </a:rPr>
              <a:t>L'UNION EUROPÉENNE, LE JAPON, LES ETATS-UNIS, LA RUSSIE, LA CHINE ET LA CORÉE DU SUD . </a:t>
            </a:r>
          </a:p>
          <a:p>
            <a:pPr eaLnBrk="1" hangingPunct="1">
              <a:spcBef>
                <a:spcPct val="50000"/>
              </a:spcBef>
              <a:defRPr/>
            </a:pPr>
            <a:r>
              <a:rPr lang="fr-FR" sz="2400" b="1" dirty="0">
                <a:cs typeface="Arial" charset="0"/>
              </a:rPr>
              <a:t>LE BRESIL ET L’INDE SONT CANDIDATS  ET POURQUOI PAS L’AFRIQUE</a:t>
            </a:r>
          </a:p>
        </p:txBody>
      </p:sp>
    </p:spTree>
    <p:extLst>
      <p:ext uri="{BB962C8B-B14F-4D97-AF65-F5344CB8AC3E}">
        <p14:creationId xmlns:p14="http://schemas.microsoft.com/office/powerpoint/2010/main" val="34116077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03ECC7-F0B3-1345-A392-6691126E6038}"/>
              </a:ext>
            </a:extLst>
          </p:cNvPr>
          <p:cNvSpPr/>
          <p:nvPr/>
        </p:nvSpPr>
        <p:spPr>
          <a:xfrm>
            <a:off x="2161309" y="797510"/>
            <a:ext cx="8645236" cy="4893647"/>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THE ITER PROJECT (INTERNATIONAL THERMONUCLEAR EXPERIMENTAL REACTOR) </a:t>
            </a:r>
          </a:p>
          <a:p>
            <a:r>
              <a:rPr lang="fr-FR" sz="2400" dirty="0">
                <a:latin typeface="Arial" panose="020B0604020202020204" pitchFamily="34" charset="0"/>
                <a:cs typeface="Arial" panose="020B0604020202020204" pitchFamily="34" charset="0"/>
              </a:rPr>
              <a:t>
 CONSTRUCTION OF AN EXPERIMENTAL MAGNETIC CONFINEMENT CONTROLLED FUSION REACTOR.
  	DEMONSTRATION OF THE SCIENTIFIC FEASIBILITY OF AN ECONOMICALLY PROFITABLE POWER REACTOR.
</a:t>
            </a:r>
            <a:br>
              <a:rPr lang="fr-FR" sz="2400" dirty="0">
                <a:latin typeface="Arial" panose="020B0604020202020204" pitchFamily="34" charset="0"/>
                <a:cs typeface="Arial" panose="020B0604020202020204" pitchFamily="34" charset="0"/>
              </a:rPr>
            </a:br>
            <a:r>
              <a:rPr lang="fr-FR" sz="2400" dirty="0">
                <a:latin typeface="Arial" panose="020B0604020202020204" pitchFamily="34" charset="0"/>
                <a:cs typeface="Arial" panose="020B0604020202020204" pitchFamily="34" charset="0"/>
              </a:rPr>
              <a:t>THE PROJECT PARTNERS: 
THE EUROPEAN UNION, JAPAN, THE UNITED STATES, RUSSIA, CHINA AND SOUTH KOREA. 
BRAZIL AND INDIA ARE CANDIDATES AND WHY NOT AFRICA</a:t>
            </a:r>
          </a:p>
        </p:txBody>
      </p:sp>
    </p:spTree>
    <p:extLst>
      <p:ext uri="{BB962C8B-B14F-4D97-AF65-F5344CB8AC3E}">
        <p14:creationId xmlns:p14="http://schemas.microsoft.com/office/powerpoint/2010/main" val="6101022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0378F5-DF4C-A543-8496-12B68E33F43F}"/>
              </a:ext>
            </a:extLst>
          </p:cNvPr>
          <p:cNvSpPr/>
          <p:nvPr/>
        </p:nvSpPr>
        <p:spPr>
          <a:xfrm>
            <a:off x="1202390" y="463061"/>
            <a:ext cx="6096000" cy="6541021"/>
          </a:xfrm>
          <a:prstGeom prst="rect">
            <a:avLst/>
          </a:prstGeom>
        </p:spPr>
        <p:txBody>
          <a:bodyPr>
            <a:spAutoFit/>
          </a:bodyPr>
          <a:lstStyle/>
          <a:p>
            <a:pPr algn="ctr">
              <a:lnSpc>
                <a:spcPct val="115000"/>
              </a:lnSpc>
              <a:spcBef>
                <a:spcPts val="1400"/>
              </a:spcBef>
              <a:spcAft>
                <a:spcPts val="400"/>
              </a:spcAft>
            </a:pPr>
            <a:r>
              <a:rPr lang="fr-FR" sz="2400" b="1" dirty="0">
                <a:solidFill>
                  <a:srgbClr val="FF0000"/>
                </a:solidFill>
                <a:latin typeface="Arial" panose="020B0604020202020204" pitchFamily="34" charset="0"/>
              </a:rPr>
              <a:t>DIFFERENT ENERGY RESOURCES</a:t>
            </a:r>
            <a:endParaRPr lang="fr-SN" sz="2400" b="1" dirty="0">
              <a:solidFill>
                <a:srgbClr val="FF0000"/>
              </a:solidFill>
              <a:latin typeface="Arial" panose="020B0604020202020204" pitchFamily="34" charset="0"/>
            </a:endParaRPr>
          </a:p>
          <a:p>
            <a:pPr marL="342900" lvl="0" indent="-342900">
              <a:lnSpc>
                <a:spcPct val="115000"/>
              </a:lnSpc>
              <a:spcBef>
                <a:spcPts val="1200"/>
              </a:spcBef>
              <a:spcAft>
                <a:spcPts val="0"/>
              </a:spcAft>
              <a:buFont typeface="Arial" panose="020B0604020202020204" pitchFamily="34" charset="0"/>
              <a:buChar char="●"/>
            </a:pPr>
            <a:r>
              <a:rPr lang="fr-FR" sz="2400" dirty="0">
                <a:latin typeface="Arial" panose="020B0604020202020204" pitchFamily="34" charset="0"/>
                <a:ea typeface="Arial" panose="020B0604020202020204" pitchFamily="34" charset="0"/>
              </a:rPr>
              <a:t>COAL</a:t>
            </a:r>
            <a:endParaRPr lang="fr-SN" sz="2400" dirty="0">
              <a:latin typeface="Arial" panose="020B0604020202020204" pitchFamily="34" charset="0"/>
              <a:ea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fr-FR" sz="2400" dirty="0">
                <a:latin typeface="Arial" panose="020B0604020202020204" pitchFamily="34" charset="0"/>
                <a:ea typeface="Arial" panose="020B0604020202020204" pitchFamily="34" charset="0"/>
              </a:rPr>
              <a:t>OIL</a:t>
            </a:r>
            <a:endParaRPr lang="fr-SN" sz="2400" dirty="0">
              <a:latin typeface="Arial" panose="020B0604020202020204" pitchFamily="34" charset="0"/>
              <a:ea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fr-FR" sz="2400" dirty="0">
                <a:latin typeface="Arial" panose="020B0604020202020204" pitchFamily="34" charset="0"/>
                <a:ea typeface="Arial" panose="020B0604020202020204" pitchFamily="34" charset="0"/>
              </a:rPr>
              <a:t>GAS</a:t>
            </a:r>
            <a:endParaRPr lang="fr-SN" sz="2400" dirty="0">
              <a:latin typeface="Arial" panose="020B0604020202020204" pitchFamily="34" charset="0"/>
              <a:ea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fr-FR" sz="2400" dirty="0">
                <a:latin typeface="Arial" panose="020B0604020202020204" pitchFamily="34" charset="0"/>
                <a:ea typeface="Arial" panose="020B0604020202020204" pitchFamily="34" charset="0"/>
              </a:rPr>
              <a:t>NUCLEAR</a:t>
            </a:r>
            <a:endParaRPr lang="fr-SN" sz="2400" dirty="0">
              <a:latin typeface="Arial" panose="020B0604020202020204" pitchFamily="34" charset="0"/>
              <a:ea typeface="Arial" panose="020B0604020202020204" pitchFamily="34" charset="0"/>
            </a:endParaRPr>
          </a:p>
          <a:p>
            <a:pPr marL="342900" lvl="0" indent="-342900">
              <a:lnSpc>
                <a:spcPct val="115000"/>
              </a:lnSpc>
              <a:spcAft>
                <a:spcPts val="0"/>
              </a:spcAft>
              <a:buFont typeface="Arial" panose="020B0604020202020204" pitchFamily="34" charset="0"/>
              <a:buChar char="●"/>
            </a:pPr>
            <a:r>
              <a:rPr lang="fr-FR" sz="2400" dirty="0">
                <a:latin typeface="Arial" panose="020B0604020202020204" pitchFamily="34" charset="0"/>
                <a:ea typeface="Arial" panose="020B0604020202020204" pitchFamily="34" charset="0"/>
              </a:rPr>
              <a:t>RENEWABLE ENERGIES:</a:t>
            </a:r>
            <a:endParaRPr lang="fr-SN" sz="2400" dirty="0">
              <a:latin typeface="Arial" panose="020B0604020202020204" pitchFamily="34" charset="0"/>
              <a:ea typeface="Arial" panose="020B0604020202020204" pitchFamily="34" charset="0"/>
            </a:endParaRPr>
          </a:p>
          <a:p>
            <a:pPr marL="742950" lvl="1" indent="-285750">
              <a:lnSpc>
                <a:spcPct val="115000"/>
              </a:lnSpc>
              <a:spcAft>
                <a:spcPts val="0"/>
              </a:spcAft>
              <a:buFont typeface="Arial" panose="020B0604020202020204" pitchFamily="34" charset="0"/>
              <a:buChar char="○"/>
            </a:pPr>
            <a:r>
              <a:rPr lang="fr-FR" sz="2400" dirty="0">
                <a:latin typeface="Arial" panose="020B0604020202020204" pitchFamily="34" charset="0"/>
                <a:ea typeface="Arial" panose="020B0604020202020204" pitchFamily="34" charset="0"/>
              </a:rPr>
              <a:t>HYDRAULIC ENERGY</a:t>
            </a:r>
            <a:endParaRPr lang="fr-SN" sz="2400" dirty="0">
              <a:latin typeface="Arial" panose="020B0604020202020204" pitchFamily="34" charset="0"/>
              <a:ea typeface="Arial" panose="020B0604020202020204" pitchFamily="34" charset="0"/>
            </a:endParaRPr>
          </a:p>
          <a:p>
            <a:pPr marL="742950" lvl="1" indent="-285750">
              <a:lnSpc>
                <a:spcPct val="115000"/>
              </a:lnSpc>
              <a:spcAft>
                <a:spcPts val="0"/>
              </a:spcAft>
              <a:buFont typeface="Arial" panose="020B0604020202020204" pitchFamily="34" charset="0"/>
              <a:buChar char="○"/>
            </a:pPr>
            <a:r>
              <a:rPr lang="en-US" sz="2400" dirty="0">
                <a:latin typeface="Arial" panose="020B0604020202020204" pitchFamily="34" charset="0"/>
                <a:ea typeface="Arial" panose="020B0604020202020204" pitchFamily="34" charset="0"/>
              </a:rPr>
              <a:t>SOLAR ENERGY (Thermal and Photovoltaic)</a:t>
            </a:r>
            <a:endParaRPr lang="fr-SN" sz="2400" dirty="0">
              <a:latin typeface="Arial" panose="020B0604020202020204" pitchFamily="34" charset="0"/>
              <a:ea typeface="Arial" panose="020B0604020202020204" pitchFamily="34" charset="0"/>
            </a:endParaRPr>
          </a:p>
          <a:p>
            <a:pPr marL="742950" lvl="1" indent="-285750">
              <a:lnSpc>
                <a:spcPct val="115000"/>
              </a:lnSpc>
              <a:spcAft>
                <a:spcPts val="0"/>
              </a:spcAft>
              <a:buFont typeface="Arial" panose="020B0604020202020204" pitchFamily="34" charset="0"/>
              <a:buChar char="○"/>
            </a:pPr>
            <a:r>
              <a:rPr lang="fr-FR" sz="2400" dirty="0">
                <a:latin typeface="Arial" panose="020B0604020202020204" pitchFamily="34" charset="0"/>
                <a:ea typeface="Arial" panose="020B0604020202020204" pitchFamily="34" charset="0"/>
              </a:rPr>
              <a:t>WIND ENERGY</a:t>
            </a:r>
            <a:endParaRPr lang="fr-SN" sz="2400" dirty="0">
              <a:latin typeface="Arial" panose="020B0604020202020204" pitchFamily="34" charset="0"/>
              <a:ea typeface="Arial" panose="020B0604020202020204" pitchFamily="34" charset="0"/>
            </a:endParaRPr>
          </a:p>
          <a:p>
            <a:pPr marL="742950" lvl="1" indent="-285750">
              <a:lnSpc>
                <a:spcPct val="115000"/>
              </a:lnSpc>
              <a:spcAft>
                <a:spcPts val="0"/>
              </a:spcAft>
              <a:buFont typeface="Arial" panose="020B0604020202020204" pitchFamily="34" charset="0"/>
              <a:buChar char="○"/>
            </a:pPr>
            <a:r>
              <a:rPr lang="fr-FR" sz="2400" dirty="0">
                <a:latin typeface="Arial" panose="020B0604020202020204" pitchFamily="34" charset="0"/>
                <a:ea typeface="Arial" panose="020B0604020202020204" pitchFamily="34" charset="0"/>
              </a:rPr>
              <a:t>BIOMASS</a:t>
            </a:r>
            <a:endParaRPr lang="fr-SN" sz="2400" dirty="0">
              <a:latin typeface="Arial" panose="020B0604020202020204" pitchFamily="34" charset="0"/>
              <a:ea typeface="Arial" panose="020B0604020202020204" pitchFamily="34" charset="0"/>
            </a:endParaRPr>
          </a:p>
          <a:p>
            <a:pPr marL="742950" lvl="1" indent="-285750">
              <a:lnSpc>
                <a:spcPct val="115000"/>
              </a:lnSpc>
              <a:spcAft>
                <a:spcPts val="1200"/>
              </a:spcAft>
              <a:buFont typeface="Arial" panose="020B0604020202020204" pitchFamily="34" charset="0"/>
              <a:buChar char="○"/>
            </a:pPr>
            <a:r>
              <a:rPr lang="fr-FR" sz="2400" dirty="0">
                <a:latin typeface="Arial" panose="020B0604020202020204" pitchFamily="34" charset="0"/>
                <a:ea typeface="Arial" panose="020B0604020202020204" pitchFamily="34" charset="0"/>
              </a:rPr>
              <a:t>GEOTHERMAL ENERGY</a:t>
            </a:r>
            <a:endParaRPr lang="fr-SN" sz="2400" dirty="0">
              <a:latin typeface="Arial" panose="020B0604020202020204" pitchFamily="34" charset="0"/>
              <a:ea typeface="Arial" panose="020B0604020202020204" pitchFamily="34" charset="0"/>
            </a:endParaRPr>
          </a:p>
          <a:p>
            <a:pPr>
              <a:lnSpc>
                <a:spcPct val="115000"/>
              </a:lnSpc>
              <a:spcBef>
                <a:spcPts val="1400"/>
              </a:spcBef>
              <a:spcAft>
                <a:spcPts val="400"/>
              </a:spcAft>
            </a:pPr>
            <a:r>
              <a:rPr lang="en-US" sz="2400" b="1" dirty="0">
                <a:solidFill>
                  <a:srgbClr val="000000"/>
                </a:solidFill>
                <a:latin typeface="Arial" panose="020B0604020202020204" pitchFamily="34" charset="0"/>
              </a:rPr>
              <a:t>CHALLENGES OF THE ENERGY AND ECOLOGICAL TRANSITION</a:t>
            </a:r>
            <a:endParaRPr lang="fr-SN" sz="2400" b="1" dirty="0">
              <a:solidFill>
                <a:srgbClr val="434343"/>
              </a:solidFill>
              <a:effectLst/>
              <a:latin typeface="Arial" panose="020B0604020202020204" pitchFamily="34" charset="0"/>
            </a:endParaRPr>
          </a:p>
        </p:txBody>
      </p:sp>
      <p:pic>
        <p:nvPicPr>
          <p:cNvPr id="4" name="Picture 18">
            <a:extLst>
              <a:ext uri="{FF2B5EF4-FFF2-40B4-BE49-F238E27FC236}">
                <a16:creationId xmlns:a16="http://schemas.microsoft.com/office/drawing/2014/main" id="{9F224D7F-9ADE-E440-8CB4-859177A74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5085" y="1249228"/>
            <a:ext cx="2376488"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987465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44391C4-60E5-3349-AA13-DB627966FE56}"/>
              </a:ext>
            </a:extLst>
          </p:cNvPr>
          <p:cNvSpPr/>
          <p:nvPr/>
        </p:nvSpPr>
        <p:spPr>
          <a:xfrm>
            <a:off x="609600" y="307907"/>
            <a:ext cx="11582399" cy="7478970"/>
          </a:xfrm>
          <a:prstGeom prst="rect">
            <a:avLst/>
          </a:prstGeom>
        </p:spPr>
        <p:txBody>
          <a:bodyPr wrap="square">
            <a:spAutoFit/>
          </a:bodyPr>
          <a:lstStyle/>
          <a:p>
            <a:pPr algn="ctr"/>
            <a:r>
              <a:rPr lang="fr-FR" sz="2400" dirty="0">
                <a:latin typeface="Arial" panose="020B0604020202020204" pitchFamily="34" charset="0"/>
                <a:cs typeface="Arial" panose="020B0604020202020204" pitchFamily="34" charset="0"/>
              </a:rPr>
              <a:t>CONCLUSION</a:t>
            </a:r>
          </a:p>
          <a:p>
            <a:r>
              <a:rPr lang="fr-FR" sz="2400" dirty="0">
                <a:latin typeface="Arial" panose="020B0604020202020204" pitchFamily="34" charset="0"/>
                <a:cs typeface="Arial" panose="020B0604020202020204" pitchFamily="34" charset="0"/>
              </a:rPr>
              <a:t>
&gt;&gt;In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open up </a:t>
            </a:r>
            <a:r>
              <a:rPr lang="fr-FR" sz="2400" dirty="0" err="1">
                <a:latin typeface="Arial" panose="020B0604020202020204" pitchFamily="34" charset="0"/>
                <a:cs typeface="Arial" panose="020B0604020202020204" pitchFamily="34" charset="0"/>
              </a:rPr>
              <a:t>many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opportunities</a:t>
            </a:r>
            <a:r>
              <a:rPr lang="fr-FR" sz="2400" dirty="0">
                <a:latin typeface="Arial" panose="020B0604020202020204" pitchFamily="34" charset="0"/>
                <a:cs typeface="Arial" panose="020B0604020202020204" pitchFamily="34" charset="0"/>
              </a:rPr>
              <a:t>. Solar-</a:t>
            </a:r>
            <a:r>
              <a:rPr lang="fr-FR" sz="2400" dirty="0" err="1">
                <a:latin typeface="Arial" panose="020B0604020202020204" pitchFamily="34" charset="0"/>
                <a:cs typeface="Arial" panose="020B0604020202020204" pitchFamily="34" charset="0"/>
              </a:rPr>
              <a:t>based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access</a:t>
            </a:r>
            <a:r>
              <a:rPr lang="fr-FR" sz="2400" dirty="0">
                <a:latin typeface="Arial" panose="020B0604020202020204" pitchFamily="34" charset="0"/>
                <a:cs typeface="Arial" panose="020B0604020202020204" pitchFamily="34" charset="0"/>
              </a:rPr>
              <a:t> solutions are </a:t>
            </a:r>
            <a:r>
              <a:rPr lang="fr-FR" sz="2400" dirty="0" err="1">
                <a:latin typeface="Arial" panose="020B0604020202020204" pitchFamily="34" charset="0"/>
                <a:cs typeface="Arial" panose="020B0604020202020204" pitchFamily="34" charset="0"/>
              </a:rPr>
              <a:t>among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those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be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most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rapidly</a:t>
            </a:r>
            <a:r>
              <a:rPr lang="fr-FR" sz="2400" dirty="0">
                <a:latin typeface="Arial" panose="020B0604020202020204" pitchFamily="34" charset="0"/>
                <a:cs typeface="Arial" panose="020B0604020202020204" pitchFamily="34" charset="0"/>
              </a:rPr>
              <a:t> in rural and </a:t>
            </a:r>
            <a:r>
              <a:rPr lang="fr-FR" sz="2400" dirty="0" err="1">
                <a:latin typeface="Arial" panose="020B0604020202020204" pitchFamily="34" charset="0"/>
                <a:cs typeface="Arial" panose="020B0604020202020204" pitchFamily="34" charset="0"/>
              </a:rPr>
              <a:t>urban</a:t>
            </a:r>
            <a:r>
              <a:rPr lang="fr-FR" sz="2400" dirty="0">
                <a:latin typeface="Arial" panose="020B0604020202020204" pitchFamily="34" charset="0"/>
                <a:cs typeface="Arial" panose="020B0604020202020204" pitchFamily="34" charset="0"/>
              </a:rPr>
              <a:t> areas.</a:t>
            </a:r>
          </a:p>
          <a:p>
            <a:pPr lvl="0"/>
            <a:r>
              <a:rPr lang="fr-FR" sz="2400" dirty="0">
                <a:latin typeface="Arial" panose="020B0604020202020204" pitchFamily="34" charset="0"/>
                <a:cs typeface="Arial" panose="020B0604020202020204" pitchFamily="34" charset="0"/>
              </a:rPr>
              <a:t>
 </a:t>
            </a:r>
            <a:r>
              <a:rPr lang="fr-SN" sz="2400" b="1" dirty="0">
                <a:latin typeface="Arial" panose="020B0604020202020204" pitchFamily="34" charset="0"/>
                <a:cs typeface="Arial" panose="020B0604020202020204" pitchFamily="34" charset="0"/>
              </a:rPr>
              <a:t>The </a:t>
            </a:r>
            <a:r>
              <a:rPr lang="fr-SN" sz="2400" b="1" dirty="0" err="1">
                <a:latin typeface="Arial" panose="020B0604020202020204" pitchFamily="34" charset="0"/>
                <a:cs typeface="Arial" panose="020B0604020202020204" pitchFamily="34" charset="0"/>
              </a:rPr>
              <a:t>Role</a:t>
            </a:r>
            <a:r>
              <a:rPr lang="fr-SN" sz="2400" b="1" dirty="0">
                <a:latin typeface="Arial" panose="020B0604020202020204" pitchFamily="34" charset="0"/>
                <a:cs typeface="Arial" panose="020B0604020202020204" pitchFamily="34" charset="0"/>
              </a:rPr>
              <a:t> of Solar </a:t>
            </a:r>
            <a:r>
              <a:rPr lang="fr-SN" sz="2400" b="1" dirty="0" err="1">
                <a:latin typeface="Arial" panose="020B0604020202020204" pitchFamily="34" charset="0"/>
                <a:cs typeface="Arial" panose="020B0604020202020204" pitchFamily="34" charset="0"/>
              </a:rPr>
              <a:t>Energy</a:t>
            </a:r>
            <a:r>
              <a:rPr lang="fr-SN" sz="2400" b="1" dirty="0">
                <a:latin typeface="Arial" panose="020B0604020202020204" pitchFamily="34" charset="0"/>
                <a:cs typeface="Arial" panose="020B0604020202020204" pitchFamily="34" charset="0"/>
              </a:rPr>
              <a:t> in </a:t>
            </a:r>
            <a:r>
              <a:rPr lang="fr-SN" sz="2400" b="1" dirty="0" err="1">
                <a:latin typeface="Arial" panose="020B0604020202020204" pitchFamily="34" charset="0"/>
                <a:cs typeface="Arial" panose="020B0604020202020204" pitchFamily="34" charset="0"/>
              </a:rPr>
              <a:t>Energy</a:t>
            </a:r>
            <a:r>
              <a:rPr lang="fr-SN" sz="2400" b="1" dirty="0">
                <a:latin typeface="Arial" panose="020B0604020202020204" pitchFamily="34" charset="0"/>
                <a:cs typeface="Arial" panose="020B0604020202020204" pitchFamily="34" charset="0"/>
              </a:rPr>
              <a:t> </a:t>
            </a:r>
            <a:r>
              <a:rPr lang="fr-SN" sz="2400" b="1" dirty="0" err="1">
                <a:latin typeface="Arial" panose="020B0604020202020204" pitchFamily="34" charset="0"/>
                <a:cs typeface="Arial" panose="020B0604020202020204" pitchFamily="34" charset="0"/>
              </a:rPr>
              <a:t>Sovereignty</a:t>
            </a:r>
            <a:r>
              <a:rPr lang="fr-SN" sz="2400" b="1" dirty="0">
                <a:latin typeface="Arial" panose="020B0604020202020204" pitchFamily="34" charset="0"/>
                <a:cs typeface="Arial" panose="020B0604020202020204" pitchFamily="34" charset="0"/>
              </a:rPr>
              <a:t> in </a:t>
            </a:r>
            <a:r>
              <a:rPr lang="fr-SN" sz="2400" b="1" dirty="0" err="1">
                <a:latin typeface="Arial" panose="020B0604020202020204" pitchFamily="34" charset="0"/>
                <a:cs typeface="Arial" panose="020B0604020202020204" pitchFamily="34" charset="0"/>
              </a:rPr>
              <a:t>Africa</a:t>
            </a:r>
            <a:r>
              <a:rPr lang="fr-SN" sz="2400" b="1" dirty="0">
                <a:latin typeface="Arial" panose="020B0604020202020204" pitchFamily="34" charset="0"/>
                <a:cs typeface="Arial" panose="020B0604020202020204" pitchFamily="34" charset="0"/>
              </a:rPr>
              <a:t> </a:t>
            </a:r>
            <a:endParaRPr lang="fr-SN" sz="2400" dirty="0">
              <a:latin typeface="Arial" panose="020B0604020202020204" pitchFamily="34" charset="0"/>
              <a:cs typeface="Arial" panose="020B0604020202020204" pitchFamily="34" charset="0"/>
            </a:endParaRPr>
          </a:p>
          <a:p>
            <a:pPr lvl="0"/>
            <a:r>
              <a:rPr lang="fr-SN" sz="2400" dirty="0" err="1">
                <a:latin typeface="Arial" panose="020B0604020202020204" pitchFamily="34" charset="0"/>
                <a:cs typeface="Arial" panose="020B0604020202020204" pitchFamily="34" charset="0"/>
              </a:rPr>
              <a:t>Africa</a:t>
            </a:r>
            <a:r>
              <a:rPr lang="fr-SN" sz="2400" dirty="0">
                <a:latin typeface="Arial" panose="020B0604020202020204" pitchFamily="34" charset="0"/>
                <a:cs typeface="Arial" panose="020B0604020202020204" pitchFamily="34" charset="0"/>
              </a:rPr>
              <a:t> has </a:t>
            </a:r>
            <a:r>
              <a:rPr lang="fr-SN" sz="2400" dirty="0" err="1">
                <a:latin typeface="Arial" panose="020B0604020202020204" pitchFamily="34" charset="0"/>
                <a:cs typeface="Arial" panose="020B0604020202020204" pitchFamily="34" charset="0"/>
              </a:rPr>
              <a:t>some</a:t>
            </a:r>
            <a:r>
              <a:rPr lang="fr-SN" sz="2400" dirty="0">
                <a:latin typeface="Arial" panose="020B0604020202020204" pitchFamily="34" charset="0"/>
                <a:cs typeface="Arial" panose="020B0604020202020204" pitchFamily="34" charset="0"/>
              </a:rPr>
              <a:t> of the </a:t>
            </a:r>
            <a:r>
              <a:rPr lang="fr-SN" sz="2400" dirty="0" err="1">
                <a:latin typeface="Arial" panose="020B0604020202020204" pitchFamily="34" charset="0"/>
                <a:cs typeface="Arial" panose="020B0604020202020204" pitchFamily="34" charset="0"/>
              </a:rPr>
              <a:t>highest</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solar</a:t>
            </a:r>
            <a:r>
              <a:rPr lang="fr-SN" sz="2400" dirty="0">
                <a:latin typeface="Arial" panose="020B0604020202020204" pitchFamily="34" charset="0"/>
                <a:cs typeface="Arial" panose="020B0604020202020204" pitchFamily="34" charset="0"/>
              </a:rPr>
              <a:t> radiation </a:t>
            </a:r>
            <a:r>
              <a:rPr lang="fr-SN" sz="2400" dirty="0" err="1">
                <a:latin typeface="Arial" panose="020B0604020202020204" pitchFamily="34" charset="0"/>
                <a:cs typeface="Arial" panose="020B0604020202020204" pitchFamily="34" charset="0"/>
              </a:rPr>
              <a:t>levels</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globally</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making</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it</a:t>
            </a:r>
            <a:r>
              <a:rPr lang="fr-SN" sz="2400" dirty="0">
                <a:latin typeface="Arial" panose="020B0604020202020204" pitchFamily="34" charset="0"/>
                <a:cs typeface="Arial" panose="020B0604020202020204" pitchFamily="34" charset="0"/>
              </a:rPr>
              <a:t> an </a:t>
            </a:r>
            <a:r>
              <a:rPr lang="fr-SN" sz="2400" dirty="0" err="1">
                <a:latin typeface="Arial" panose="020B0604020202020204" pitchFamily="34" charset="0"/>
                <a:cs typeface="Arial" panose="020B0604020202020204" pitchFamily="34" charset="0"/>
              </a:rPr>
              <a:t>ideal</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region</a:t>
            </a:r>
            <a:r>
              <a:rPr lang="fr-SN" sz="2400" dirty="0">
                <a:latin typeface="Arial" panose="020B0604020202020204" pitchFamily="34" charset="0"/>
                <a:cs typeface="Arial" panose="020B0604020202020204" pitchFamily="34" charset="0"/>
              </a:rPr>
              <a:t> for </a:t>
            </a:r>
            <a:r>
              <a:rPr lang="fr-SN" sz="2400" dirty="0" err="1">
                <a:latin typeface="Arial" panose="020B0604020202020204" pitchFamily="34" charset="0"/>
                <a:cs typeface="Arial" panose="020B0604020202020204" pitchFamily="34" charset="0"/>
              </a:rPr>
              <a:t>solar</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energy</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development</a:t>
            </a:r>
            <a:r>
              <a:rPr lang="fr-SN" sz="2400" dirty="0">
                <a:latin typeface="Arial" panose="020B0604020202020204" pitchFamily="34" charset="0"/>
                <a:cs typeface="Arial" panose="020B0604020202020204" pitchFamily="34" charset="0"/>
              </a:rPr>
              <a:t>.</a:t>
            </a:r>
            <a:br>
              <a:rPr lang="fr-SN" sz="2400" dirty="0">
                <a:latin typeface="Arial" panose="020B0604020202020204" pitchFamily="34" charset="0"/>
                <a:cs typeface="Arial" panose="020B0604020202020204" pitchFamily="34" charset="0"/>
              </a:rPr>
            </a:br>
            <a:r>
              <a:rPr lang="fr-SN" sz="2400" dirty="0">
                <a:latin typeface="Arial" panose="020B0604020202020204" pitchFamily="34" charset="0"/>
                <a:cs typeface="Arial" panose="020B0604020202020204" pitchFamily="34" charset="0"/>
              </a:rPr>
              <a:t>The continent has the </a:t>
            </a:r>
            <a:r>
              <a:rPr lang="fr-SN" sz="2400" dirty="0" err="1">
                <a:latin typeface="Arial" panose="020B0604020202020204" pitchFamily="34" charset="0"/>
                <a:cs typeface="Arial" panose="020B0604020202020204" pitchFamily="34" charset="0"/>
              </a:rPr>
              <a:t>potential</a:t>
            </a:r>
            <a:r>
              <a:rPr lang="fr-SN" sz="2400" dirty="0">
                <a:latin typeface="Arial" panose="020B0604020202020204" pitchFamily="34" charset="0"/>
                <a:cs typeface="Arial" panose="020B0604020202020204" pitchFamily="34" charset="0"/>
              </a:rPr>
              <a:t> to </a:t>
            </a:r>
            <a:r>
              <a:rPr lang="fr-SN" sz="2400" dirty="0" err="1">
                <a:latin typeface="Arial" panose="020B0604020202020204" pitchFamily="34" charset="0"/>
                <a:cs typeface="Arial" panose="020B0604020202020204" pitchFamily="34" charset="0"/>
              </a:rPr>
              <a:t>generate</a:t>
            </a:r>
            <a:r>
              <a:rPr lang="fr-SN" sz="2400" dirty="0">
                <a:latin typeface="Arial" panose="020B0604020202020204" pitchFamily="34" charset="0"/>
                <a:cs typeface="Arial" panose="020B0604020202020204" pitchFamily="34" charset="0"/>
              </a:rPr>
              <a:t> over 10 </a:t>
            </a:r>
            <a:r>
              <a:rPr lang="fr-SN" sz="2400" dirty="0" err="1">
                <a:latin typeface="Arial" panose="020B0604020202020204" pitchFamily="34" charset="0"/>
                <a:cs typeface="Arial" panose="020B0604020202020204" pitchFamily="34" charset="0"/>
              </a:rPr>
              <a:t>terawatts</a:t>
            </a:r>
            <a:r>
              <a:rPr lang="fr-SN" sz="2400" dirty="0">
                <a:latin typeface="Arial" panose="020B0604020202020204" pitchFamily="34" charset="0"/>
                <a:cs typeface="Arial" panose="020B0604020202020204" pitchFamily="34" charset="0"/>
              </a:rPr>
              <a:t> of </a:t>
            </a:r>
            <a:r>
              <a:rPr lang="fr-SN" sz="2400" dirty="0" err="1">
                <a:latin typeface="Arial" panose="020B0604020202020204" pitchFamily="34" charset="0"/>
                <a:cs typeface="Arial" panose="020B0604020202020204" pitchFamily="34" charset="0"/>
              </a:rPr>
              <a:t>solar</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energy</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which</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is</a:t>
            </a:r>
            <a:r>
              <a:rPr lang="fr-SN" sz="2400" dirty="0">
                <a:latin typeface="Arial" panose="020B0604020202020204" pitchFamily="34" charset="0"/>
                <a:cs typeface="Arial" panose="020B0604020202020204" pitchFamily="34" charset="0"/>
              </a:rPr>
              <a:t> more </a:t>
            </a:r>
            <a:r>
              <a:rPr lang="fr-SN" sz="2400" dirty="0" err="1">
                <a:latin typeface="Arial" panose="020B0604020202020204" pitchFamily="34" charset="0"/>
                <a:cs typeface="Arial" panose="020B0604020202020204" pitchFamily="34" charset="0"/>
              </a:rPr>
              <a:t>than</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enough</a:t>
            </a:r>
            <a:r>
              <a:rPr lang="fr-SN" sz="2400" dirty="0">
                <a:latin typeface="Arial" panose="020B0604020202020204" pitchFamily="34" charset="0"/>
                <a:cs typeface="Arial" panose="020B0604020202020204" pitchFamily="34" charset="0"/>
              </a:rPr>
              <a:t> to </a:t>
            </a:r>
            <a:r>
              <a:rPr lang="fr-SN" sz="2400" dirty="0" err="1">
                <a:latin typeface="Arial" panose="020B0604020202020204" pitchFamily="34" charset="0"/>
                <a:cs typeface="Arial" panose="020B0604020202020204" pitchFamily="34" charset="0"/>
              </a:rPr>
              <a:t>meet</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both</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its</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current</a:t>
            </a:r>
            <a:r>
              <a:rPr lang="fr-SN" sz="2400" dirty="0">
                <a:latin typeface="Arial" panose="020B0604020202020204" pitchFamily="34" charset="0"/>
                <a:cs typeface="Arial" panose="020B0604020202020204" pitchFamily="34" charset="0"/>
              </a:rPr>
              <a:t> and future </a:t>
            </a:r>
            <a:r>
              <a:rPr lang="fr-SN" sz="2400" dirty="0" err="1">
                <a:latin typeface="Arial" panose="020B0604020202020204" pitchFamily="34" charset="0"/>
                <a:cs typeface="Arial" panose="020B0604020202020204" pitchFamily="34" charset="0"/>
              </a:rPr>
              <a:t>energy</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needs</a:t>
            </a:r>
            <a:r>
              <a:rPr lang="fr-SN" sz="2400" dirty="0">
                <a:latin typeface="Arial" panose="020B0604020202020204" pitchFamily="34" charset="0"/>
                <a:cs typeface="Arial" panose="020B0604020202020204" pitchFamily="34" charset="0"/>
              </a:rPr>
              <a:t>. </a:t>
            </a:r>
          </a:p>
          <a:p>
            <a:pPr lvl="0"/>
            <a:r>
              <a:rPr lang="fr-SN" sz="2400" dirty="0">
                <a:latin typeface="Arial" panose="020B0604020202020204" pitchFamily="34" charset="0"/>
                <a:cs typeface="Arial" panose="020B0604020202020204" pitchFamily="34" charset="0"/>
              </a:rPr>
              <a:t>Solar </a:t>
            </a:r>
            <a:r>
              <a:rPr lang="fr-SN" sz="2400" dirty="0" err="1">
                <a:latin typeface="Arial" panose="020B0604020202020204" pitchFamily="34" charset="0"/>
                <a:cs typeface="Arial" panose="020B0604020202020204" pitchFamily="34" charset="0"/>
              </a:rPr>
              <a:t>energy</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can</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play</a:t>
            </a:r>
            <a:r>
              <a:rPr lang="fr-SN" sz="2400" dirty="0">
                <a:latin typeface="Arial" panose="020B0604020202020204" pitchFamily="34" charset="0"/>
                <a:cs typeface="Arial" panose="020B0604020202020204" pitchFamily="34" charset="0"/>
              </a:rPr>
              <a:t> a vital </a:t>
            </a:r>
            <a:r>
              <a:rPr lang="fr-SN" sz="2400" dirty="0" err="1">
                <a:latin typeface="Arial" panose="020B0604020202020204" pitchFamily="34" charset="0"/>
                <a:cs typeface="Arial" panose="020B0604020202020204" pitchFamily="34" charset="0"/>
              </a:rPr>
              <a:t>role</a:t>
            </a:r>
            <a:r>
              <a:rPr lang="fr-SN" sz="2400" dirty="0">
                <a:latin typeface="Arial" panose="020B0604020202020204" pitchFamily="34" charset="0"/>
                <a:cs typeface="Arial" panose="020B0604020202020204" pitchFamily="34" charset="0"/>
              </a:rPr>
              <a:t> in </a:t>
            </a:r>
            <a:r>
              <a:rPr lang="fr-SN" sz="2400" dirty="0" err="1">
                <a:latin typeface="Arial" panose="020B0604020202020204" pitchFamily="34" charset="0"/>
                <a:cs typeface="Arial" panose="020B0604020202020204" pitchFamily="34" charset="0"/>
              </a:rPr>
              <a:t>expanding</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energy</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access</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across</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Africa</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particularly</a:t>
            </a:r>
            <a:r>
              <a:rPr lang="fr-SN" sz="2400" dirty="0">
                <a:latin typeface="Arial" panose="020B0604020202020204" pitchFamily="34" charset="0"/>
                <a:cs typeface="Arial" panose="020B0604020202020204" pitchFamily="34" charset="0"/>
              </a:rPr>
              <a:t> in rural areas. Off-</a:t>
            </a:r>
            <a:r>
              <a:rPr lang="fr-SN" sz="2400" dirty="0" err="1">
                <a:latin typeface="Arial" panose="020B0604020202020204" pitchFamily="34" charset="0"/>
                <a:cs typeface="Arial" panose="020B0604020202020204" pitchFamily="34" charset="0"/>
              </a:rPr>
              <a:t>grid</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solar</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systems</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can</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provide</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electricity</a:t>
            </a:r>
            <a:r>
              <a:rPr lang="fr-SN" sz="2400" dirty="0">
                <a:latin typeface="Arial" panose="020B0604020202020204" pitchFamily="34" charset="0"/>
                <a:cs typeface="Arial" panose="020B0604020202020204" pitchFamily="34" charset="0"/>
              </a:rPr>
              <a:t> to </a:t>
            </a:r>
            <a:r>
              <a:rPr lang="fr-SN" sz="2400" dirty="0" err="1">
                <a:latin typeface="Arial" panose="020B0604020202020204" pitchFamily="34" charset="0"/>
                <a:cs typeface="Arial" panose="020B0604020202020204" pitchFamily="34" charset="0"/>
              </a:rPr>
              <a:t>households</a:t>
            </a:r>
            <a:r>
              <a:rPr lang="fr-SN" sz="2400" dirty="0">
                <a:latin typeface="Arial" panose="020B0604020202020204" pitchFamily="34" charset="0"/>
                <a:cs typeface="Arial" panose="020B0604020202020204" pitchFamily="34" charset="0"/>
              </a:rPr>
              <a:t>,</a:t>
            </a:r>
            <a:br>
              <a:rPr lang="fr-SN" sz="2400" dirty="0">
                <a:latin typeface="Arial" panose="020B0604020202020204" pitchFamily="34" charset="0"/>
                <a:cs typeface="Arial" panose="020B0604020202020204" pitchFamily="34" charset="0"/>
              </a:rPr>
            </a:br>
            <a:r>
              <a:rPr lang="fr-SN" sz="2400" dirty="0" err="1">
                <a:latin typeface="Arial" panose="020B0604020202020204" pitchFamily="34" charset="0"/>
                <a:cs typeface="Arial" panose="020B0604020202020204" pitchFamily="34" charset="0"/>
              </a:rPr>
              <a:t>schools</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health</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centers</a:t>
            </a:r>
            <a:r>
              <a:rPr lang="fr-SN" sz="2400" dirty="0">
                <a:latin typeface="Arial" panose="020B0604020202020204" pitchFamily="34" charset="0"/>
                <a:cs typeface="Arial" panose="020B0604020202020204" pitchFamily="34" charset="0"/>
              </a:rPr>
              <a:t>, and </a:t>
            </a:r>
            <a:r>
              <a:rPr lang="fr-SN" sz="2400" dirty="0" err="1">
                <a:latin typeface="Arial" panose="020B0604020202020204" pitchFamily="34" charset="0"/>
                <a:cs typeface="Arial" panose="020B0604020202020204" pitchFamily="34" charset="0"/>
              </a:rPr>
              <a:t>entire</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communities</a:t>
            </a:r>
            <a:r>
              <a:rPr lang="fr-SN" sz="2400" dirty="0">
                <a:latin typeface="Arial" panose="020B0604020202020204" pitchFamily="34" charset="0"/>
                <a:cs typeface="Arial" panose="020B0604020202020204" pitchFamily="34" charset="0"/>
              </a:rPr>
              <a:t> not </a:t>
            </a:r>
            <a:r>
              <a:rPr lang="fr-SN" sz="2400" dirty="0" err="1">
                <a:latin typeface="Arial" panose="020B0604020202020204" pitchFamily="34" charset="0"/>
                <a:cs typeface="Arial" panose="020B0604020202020204" pitchFamily="34" charset="0"/>
              </a:rPr>
              <a:t>connected</a:t>
            </a:r>
            <a:r>
              <a:rPr lang="fr-SN" sz="2400" dirty="0">
                <a:latin typeface="Arial" panose="020B0604020202020204" pitchFamily="34" charset="0"/>
                <a:cs typeface="Arial" panose="020B0604020202020204" pitchFamily="34" charset="0"/>
              </a:rPr>
              <a:t> to the main </a:t>
            </a:r>
            <a:r>
              <a:rPr lang="fr-SN" sz="2400" dirty="0" err="1">
                <a:latin typeface="Arial" panose="020B0604020202020204" pitchFamily="34" charset="0"/>
                <a:cs typeface="Arial" panose="020B0604020202020204" pitchFamily="34" charset="0"/>
              </a:rPr>
              <a:t>grid</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enhancing</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their</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quality</a:t>
            </a:r>
            <a:r>
              <a:rPr lang="fr-SN" sz="2400" dirty="0">
                <a:latin typeface="Arial" panose="020B0604020202020204" pitchFamily="34" charset="0"/>
                <a:cs typeface="Arial" panose="020B0604020202020204" pitchFamily="34" charset="0"/>
              </a:rPr>
              <a:t> of life and </a:t>
            </a:r>
            <a:r>
              <a:rPr lang="fr-SN" sz="2400" dirty="0" err="1">
                <a:latin typeface="Arial" panose="020B0604020202020204" pitchFamily="34" charset="0"/>
                <a:cs typeface="Arial" panose="020B0604020202020204" pitchFamily="34" charset="0"/>
              </a:rPr>
              <a:t>enabling</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access</a:t>
            </a:r>
            <a:r>
              <a:rPr lang="fr-SN" sz="2400" dirty="0">
                <a:latin typeface="Arial" panose="020B0604020202020204" pitchFamily="34" charset="0"/>
                <a:cs typeface="Arial" panose="020B0604020202020204" pitchFamily="34" charset="0"/>
              </a:rPr>
              <a:t> to essential services </a:t>
            </a:r>
            <a:r>
              <a:rPr lang="fr-SN" sz="2400" dirty="0" err="1">
                <a:latin typeface="Arial" panose="020B0604020202020204" pitchFamily="34" charset="0"/>
                <a:cs typeface="Arial" panose="020B0604020202020204" pitchFamily="34" charset="0"/>
              </a:rPr>
              <a:t>like</a:t>
            </a:r>
            <a:r>
              <a:rPr lang="fr-SN" sz="2400" dirty="0">
                <a:latin typeface="Arial" panose="020B0604020202020204" pitchFamily="34" charset="0"/>
                <a:cs typeface="Arial" panose="020B0604020202020204" pitchFamily="34" charset="0"/>
              </a:rPr>
              <a:t> </a:t>
            </a:r>
            <a:r>
              <a:rPr lang="fr-SN" sz="2400" dirty="0" err="1">
                <a:latin typeface="Arial" panose="020B0604020202020204" pitchFamily="34" charset="0"/>
                <a:cs typeface="Arial" panose="020B0604020202020204" pitchFamily="34" charset="0"/>
              </a:rPr>
              <a:t>healthcare</a:t>
            </a:r>
            <a:r>
              <a:rPr lang="fr-SN" sz="2400" dirty="0">
                <a:latin typeface="Arial" panose="020B0604020202020204" pitchFamily="34" charset="0"/>
                <a:cs typeface="Arial" panose="020B0604020202020204" pitchFamily="34" charset="0"/>
              </a:rPr>
              <a:t> and </a:t>
            </a:r>
            <a:r>
              <a:rPr lang="fr-SN" sz="2400" dirty="0" err="1">
                <a:latin typeface="Arial" panose="020B0604020202020204" pitchFamily="34" charset="0"/>
                <a:cs typeface="Arial" panose="020B0604020202020204" pitchFamily="34" charset="0"/>
              </a:rPr>
              <a:t>education</a:t>
            </a:r>
            <a:r>
              <a:rPr lang="fr-SN" sz="2400" dirty="0">
                <a:latin typeface="Arial" panose="020B0604020202020204" pitchFamily="34" charset="0"/>
                <a:cs typeface="Arial" panose="020B0604020202020204" pitchFamily="34" charset="0"/>
              </a:rPr>
              <a:t>. </a:t>
            </a:r>
          </a:p>
          <a:p>
            <a:pPr lvl="0"/>
            <a:endParaRPr lang="fr-SN" sz="2400" dirty="0">
              <a:latin typeface="Arial" panose="020B0604020202020204" pitchFamily="34" charset="0"/>
              <a:cs typeface="Arial" panose="020B0604020202020204" pitchFamily="34" charset="0"/>
            </a:endParaRPr>
          </a:p>
          <a:p>
            <a:r>
              <a:rPr lang="fr-FR"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5064811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33E7F78-22CC-844D-8936-30B08424DB2C}"/>
              </a:ext>
            </a:extLst>
          </p:cNvPr>
          <p:cNvSpPr/>
          <p:nvPr/>
        </p:nvSpPr>
        <p:spPr>
          <a:xfrm>
            <a:off x="1270861" y="1859340"/>
            <a:ext cx="9438467" cy="4154984"/>
          </a:xfrm>
          <a:prstGeom prst="rect">
            <a:avLst/>
          </a:prstGeom>
        </p:spPr>
        <p:txBody>
          <a:bodyPr wrap="square">
            <a:spAutoFit/>
          </a:bodyPr>
          <a:lstStyle/>
          <a:p>
            <a:r>
              <a:rPr lang="fr-FR" dirty="0">
                <a:latin typeface="Arial" panose="020B0604020202020204" pitchFamily="34" charset="0"/>
                <a:cs typeface="Arial" panose="020B0604020202020204" pitchFamily="34" charset="0"/>
              </a:rPr>
              <a:t>&gt;&gt; </a:t>
            </a:r>
            <a:r>
              <a:rPr lang="fr-FR" sz="2400" dirty="0">
                <a:latin typeface="Arial" panose="020B0604020202020204" pitchFamily="34" charset="0"/>
                <a:cs typeface="Arial" panose="020B0604020202020204" pitchFamily="34" charset="0"/>
              </a:rPr>
              <a:t>Solar power plants,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cookers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solar-powered</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wind-powered</a:t>
            </a:r>
            <a:r>
              <a:rPr lang="fr-FR" sz="2400" dirty="0">
                <a:latin typeface="Arial" panose="020B0604020202020204" pitchFamily="34" charset="0"/>
                <a:cs typeface="Arial" panose="020B0604020202020204" pitchFamily="34" charset="0"/>
              </a:rPr>
              <a:t> irrigation </a:t>
            </a:r>
            <a:r>
              <a:rPr lang="fr-FR" sz="2400" dirty="0" err="1">
                <a:latin typeface="Arial" panose="020B0604020202020204" pitchFamily="34" charset="0"/>
                <a:cs typeface="Arial" panose="020B0604020202020204" pitchFamily="34" charset="0"/>
              </a:rPr>
              <a:t>pumps</a:t>
            </a:r>
            <a:r>
              <a:rPr lang="fr-FR" sz="2400" dirty="0">
                <a:latin typeface="Arial" panose="020B0604020202020204" pitchFamily="34" charset="0"/>
                <a:cs typeface="Arial" panose="020B0604020202020204" pitchFamily="34" charset="0"/>
              </a:rPr>
              <a:t> are </a:t>
            </a:r>
            <a:r>
              <a:rPr lang="fr-FR" sz="2400" dirty="0" err="1">
                <a:latin typeface="Arial" panose="020B0604020202020204" pitchFamily="34" charset="0"/>
                <a:cs typeface="Arial" panose="020B0604020202020204" pitchFamily="34" charset="0"/>
              </a:rPr>
              <a:t>less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expensive</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run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than</a:t>
            </a:r>
            <a:r>
              <a:rPr lang="fr-FR" sz="2400" dirty="0">
                <a:latin typeface="Arial" panose="020B0604020202020204" pitchFamily="34" charset="0"/>
                <a:cs typeface="Arial" panose="020B0604020202020204" pitchFamily="34" charset="0"/>
              </a:rPr>
              <a:t> diesel-</a:t>
            </a:r>
            <a:r>
              <a:rPr lang="fr-FR" sz="2400" dirty="0" err="1">
                <a:latin typeface="Arial" panose="020B0604020202020204" pitchFamily="34" charset="0"/>
                <a:cs typeface="Arial" panose="020B0604020202020204" pitchFamily="34" charset="0"/>
              </a:rPr>
              <a:t>powered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pumps</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improve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food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productivity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drought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resilience</a:t>
            </a:r>
            <a:r>
              <a:rPr lang="fr-FR" sz="2400" dirty="0">
                <a:latin typeface="Arial" panose="020B0604020202020204" pitchFamily="34" charset="0"/>
                <a:cs typeface="Arial" panose="020B0604020202020204" pitchFamily="34" charset="0"/>
              </a:rPr>
              <a:t>.</a:t>
            </a:r>
          </a:p>
          <a:p>
            <a:r>
              <a:rPr lang="fr-FR" sz="2400" dirty="0">
                <a:latin typeface="Arial" panose="020B0604020202020204" pitchFamily="34" charset="0"/>
                <a:cs typeface="Arial" panose="020B0604020202020204" pitchFamily="34" charset="0"/>
              </a:rPr>
              <a:t>  
&gt;&gt;</a:t>
            </a:r>
            <a:r>
              <a:rPr lang="fr-FR" sz="2400" dirty="0" err="1">
                <a:latin typeface="Arial" panose="020B0604020202020204" pitchFamily="34" charset="0"/>
                <a:cs typeface="Arial" panose="020B0604020202020204" pitchFamily="34" charset="0"/>
              </a:rPr>
              <a:t>Research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manufacturing</a:t>
            </a:r>
            <a:r>
              <a:rPr lang="fr-FR" sz="2400" dirty="0">
                <a:latin typeface="Arial" panose="020B0604020202020204" pitchFamily="34" charset="0"/>
                <a:cs typeface="Arial" panose="020B0604020202020204" pitchFamily="34" charset="0"/>
              </a:rPr>
              <a:t>, component production and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access</a:t>
            </a:r>
            <a:r>
              <a:rPr lang="fr-FR" sz="2400" dirty="0">
                <a:latin typeface="Arial" panose="020B0604020202020204" pitchFamily="34" charset="0"/>
                <a:cs typeface="Arial" panose="020B0604020202020204" pitchFamily="34" charset="0"/>
              </a:rPr>
              <a:t> solutions are </a:t>
            </a:r>
            <a:r>
              <a:rPr lang="fr-FR" sz="2400" dirty="0" err="1">
                <a:latin typeface="Arial" panose="020B0604020202020204" pitchFamily="34" charset="0"/>
                <a:cs typeface="Arial" panose="020B0604020202020204" pitchFamily="34" charset="0"/>
              </a:rPr>
              <a:t>opportunities</a:t>
            </a:r>
            <a:r>
              <a:rPr lang="fr-FR" sz="2400" dirty="0">
                <a:latin typeface="Arial" panose="020B0604020202020204" pitchFamily="34" charset="0"/>
                <a:cs typeface="Arial" panose="020B0604020202020204" pitchFamily="34" charset="0"/>
              </a:rPr>
              <a:t> for </a:t>
            </a:r>
            <a:r>
              <a:rPr lang="fr-FR" sz="2400" dirty="0" err="1">
                <a:latin typeface="Arial" panose="020B0604020202020204" pitchFamily="34" charset="0"/>
                <a:cs typeface="Arial" panose="020B0604020202020204" pitchFamily="34" charset="0"/>
              </a:rPr>
              <a:t>Africa's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industrial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which</a:t>
            </a:r>
            <a:r>
              <a:rPr lang="fr-FR" sz="2400" dirty="0">
                <a:latin typeface="Arial" panose="020B0604020202020204" pitchFamily="34" charset="0"/>
                <a:cs typeface="Arial" panose="020B0604020202020204" pitchFamily="34" charset="0"/>
              </a:rPr>
              <a:t> must position </a:t>
            </a:r>
            <a:r>
              <a:rPr lang="fr-FR" sz="2400" dirty="0" err="1">
                <a:latin typeface="Arial" panose="020B0604020202020204" pitchFamily="34" charset="0"/>
                <a:cs typeface="Arial" panose="020B0604020202020204" pitchFamily="34" charset="0"/>
              </a:rPr>
              <a:t>itself</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become</a:t>
            </a:r>
            <a:r>
              <a:rPr lang="fr-FR" sz="2400" dirty="0">
                <a:latin typeface="Arial" panose="020B0604020202020204" pitchFamily="34" charset="0"/>
                <a:cs typeface="Arial" panose="020B0604020202020204" pitchFamily="34" charset="0"/>
              </a:rPr>
              <a:t> a major </a:t>
            </a:r>
            <a:r>
              <a:rPr lang="fr-FR" sz="2400" dirty="0" err="1">
                <a:latin typeface="Arial" panose="020B0604020202020204" pitchFamily="34" charset="0"/>
                <a:cs typeface="Arial" panose="020B0604020202020204" pitchFamily="34" charset="0"/>
              </a:rPr>
              <a:t>player</a:t>
            </a:r>
            <a:r>
              <a:rPr lang="fr-FR" sz="2400" dirty="0">
                <a:latin typeface="Arial" panose="020B0604020202020204" pitchFamily="34" charset="0"/>
                <a:cs typeface="Arial" panose="020B0604020202020204" pitchFamily="34" charset="0"/>
              </a:rPr>
              <a:t> in the extraction and </a:t>
            </a:r>
            <a:r>
              <a:rPr lang="fr-FR" sz="2400" dirty="0" err="1">
                <a:latin typeface="Arial" panose="020B0604020202020204" pitchFamily="34" charset="0"/>
                <a:cs typeface="Arial" panose="020B0604020202020204" pitchFamily="34" charset="0"/>
              </a:rPr>
              <a:t>processing</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critical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minerals</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which</a:t>
            </a:r>
            <a:r>
              <a:rPr lang="fr-FR" sz="2400" dirty="0">
                <a:latin typeface="Arial" panose="020B0604020202020204" pitchFamily="34" charset="0"/>
                <a:cs typeface="Arial" panose="020B0604020202020204" pitchFamily="34" charset="0"/>
              </a:rPr>
              <a:t> are essential to </a:t>
            </a:r>
            <a:r>
              <a:rPr lang="fr-FR" sz="2400" dirty="0" err="1">
                <a:latin typeface="Arial" panose="020B0604020202020204" pitchFamily="34" charset="0"/>
                <a:cs typeface="Arial" panose="020B0604020202020204" pitchFamily="34" charset="0"/>
              </a:rPr>
              <a:t>build</a:t>
            </a:r>
            <a:r>
              <a:rPr lang="fr-FR" sz="2400" dirty="0">
                <a:latin typeface="Arial" panose="020B0604020202020204" pitchFamily="34" charset="0"/>
                <a:cs typeface="Arial" panose="020B0604020202020204" pitchFamily="34" charset="0"/>
              </a:rPr>
              <a:t> the batteries, green </a:t>
            </a:r>
            <a:r>
              <a:rPr lang="fr-FR" sz="2400" dirty="0" err="1">
                <a:latin typeface="Arial" panose="020B0604020202020204" pitchFamily="34" charset="0"/>
                <a:cs typeface="Arial" panose="020B0604020202020204" pitchFamily="34" charset="0"/>
              </a:rPr>
              <a:t>hydrogen</a:t>
            </a:r>
            <a:r>
              <a:rPr lang="fr-FR" sz="2400" dirty="0">
                <a:latin typeface="Arial" panose="020B0604020202020204" pitchFamily="34" charset="0"/>
                <a:cs typeface="Arial" panose="020B0604020202020204" pitchFamily="34" charset="0"/>
              </a:rPr>
              <a:t> technologies and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energies</a:t>
            </a:r>
            <a:r>
              <a:rPr lang="fr-FR" sz="2400" dirty="0">
                <a:latin typeface="Arial" panose="020B0604020202020204" pitchFamily="34" charset="0"/>
                <a:cs typeface="Arial" panose="020B0604020202020204" pitchFamily="34" charset="0"/>
              </a:rPr>
              <a:t> of the future.</a:t>
            </a:r>
            <a:endParaRPr lang="fr-FR" sz="2400" dirty="0"/>
          </a:p>
        </p:txBody>
      </p:sp>
    </p:spTree>
    <p:extLst>
      <p:ext uri="{BB962C8B-B14F-4D97-AF65-F5344CB8AC3E}">
        <p14:creationId xmlns:p14="http://schemas.microsoft.com/office/powerpoint/2010/main" val="24091572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F98537B-7F38-6F4E-9E8E-4A33A1038B83}"/>
              </a:ext>
            </a:extLst>
          </p:cNvPr>
          <p:cNvSpPr/>
          <p:nvPr/>
        </p:nvSpPr>
        <p:spPr>
          <a:xfrm>
            <a:off x="1320174" y="428178"/>
            <a:ext cx="9864436" cy="6001643"/>
          </a:xfrm>
          <a:prstGeom prst="rect">
            <a:avLst/>
          </a:prstGeom>
        </p:spPr>
        <p:txBody>
          <a:bodyPr wrap="square">
            <a:spAutoFit/>
          </a:bodyPr>
          <a:lstStyle/>
          <a:p>
            <a:r>
              <a:rPr lang="fr-FR" sz="2400" dirty="0">
                <a:latin typeface="Arial" panose="020B0604020202020204" pitchFamily="34" charset="0"/>
                <a:cs typeface="Arial" panose="020B0604020202020204" pitchFamily="34" charset="0"/>
              </a:rPr>
              <a:t>To </a:t>
            </a:r>
            <a:r>
              <a:rPr lang="fr-FR" sz="2400" dirty="0" err="1">
                <a:latin typeface="Arial" panose="020B0604020202020204" pitchFamily="34" charset="0"/>
                <a:cs typeface="Arial" panose="020B0604020202020204" pitchFamily="34" charset="0"/>
              </a:rPr>
              <a:t>meet</a:t>
            </a:r>
            <a:r>
              <a:rPr lang="fr-FR" sz="2400" dirty="0">
                <a:latin typeface="Arial" panose="020B0604020202020204" pitchFamily="34" charset="0"/>
                <a:cs typeface="Arial" panose="020B0604020202020204" pitchFamily="34" charset="0"/>
              </a:rPr>
              <a:t> all the challenges of 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 </a:t>
            </a:r>
            <a:r>
              <a:rPr lang="fr-FR" sz="2400" dirty="0" err="1">
                <a:latin typeface="Arial" panose="020B0604020202020204" pitchFamily="34" charset="0"/>
                <a:cs typeface="Arial" panose="020B0604020202020204" pitchFamily="34" charset="0"/>
              </a:rPr>
              <a:t>African</a:t>
            </a:r>
            <a:r>
              <a:rPr lang="fr-FR" sz="2400" dirty="0">
                <a:latin typeface="Arial" panose="020B0604020202020204" pitchFamily="34" charset="0"/>
                <a:cs typeface="Arial" panose="020B0604020202020204" pitchFamily="34" charset="0"/>
              </a:rPr>
              <a:t> countries must </a:t>
            </a:r>
            <a:r>
              <a:rPr lang="fr-FR" sz="2400" dirty="0" err="1">
                <a:latin typeface="Arial" panose="020B0604020202020204" pitchFamily="34" charset="0"/>
                <a:cs typeface="Arial" panose="020B0604020202020204" pitchFamily="34" charset="0"/>
              </a:rPr>
              <a:t>adopt</a:t>
            </a:r>
            <a:r>
              <a:rPr lang="fr-FR" sz="2400" dirty="0">
                <a:latin typeface="Arial" panose="020B0604020202020204" pitchFamily="34" charset="0"/>
                <a:cs typeface="Arial" panose="020B0604020202020204" pitchFamily="34" charset="0"/>
              </a:rPr>
              <a:t> an inclusive </a:t>
            </a:r>
            <a:r>
              <a:rPr lang="fr-FR" sz="2400" dirty="0" err="1">
                <a:latin typeface="Arial" panose="020B0604020202020204" pitchFamily="34" charset="0"/>
                <a:cs typeface="Arial" panose="020B0604020202020204" pitchFamily="34" charset="0"/>
              </a:rPr>
              <a:t>Geopolitical</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Geostrategic</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approach</a:t>
            </a:r>
            <a:r>
              <a:rPr lang="fr-FR" sz="2400" dirty="0">
                <a:latin typeface="Arial" panose="020B0604020202020204" pitchFamily="34" charset="0"/>
                <a:cs typeface="Arial" panose="020B0604020202020204" pitchFamily="34" charset="0"/>
              </a:rPr>
              <a:t> in the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transitions. 
&gt;&gt;The continent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move </a:t>
            </a:r>
            <a:r>
              <a:rPr lang="fr-FR" sz="2400" dirty="0" err="1">
                <a:latin typeface="Arial" panose="020B0604020202020204" pitchFamily="34" charset="0"/>
                <a:cs typeface="Arial" panose="020B0604020202020204" pitchFamily="34" charset="0"/>
              </a:rPr>
              <a:t>beyond</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shifting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currents</a:t>
            </a:r>
            <a:r>
              <a:rPr lang="fr-FR" sz="2400" dirty="0">
                <a:latin typeface="Arial" panose="020B0604020202020204" pitchFamily="34" charset="0"/>
                <a:cs typeface="Arial" panose="020B0604020202020204" pitchFamily="34" charset="0"/>
              </a:rPr>
              <a:t> of the </a:t>
            </a:r>
            <a:r>
              <a:rPr lang="fr-FR" sz="2400" dirty="0" err="1">
                <a:latin typeface="Arial" panose="020B0604020202020204" pitchFamily="34" charset="0"/>
                <a:cs typeface="Arial" panose="020B0604020202020204" pitchFamily="34" charset="0"/>
              </a:rPr>
              <a:t>current</a:t>
            </a:r>
            <a:r>
              <a:rPr lang="fr-FR" sz="2400" dirty="0">
                <a:latin typeface="Arial" panose="020B0604020202020204" pitchFamily="34" charset="0"/>
                <a:cs typeface="Arial" panose="020B0604020202020204" pitchFamily="34" charset="0"/>
              </a:rPr>
              <a:t> global </a:t>
            </a:r>
            <a:r>
              <a:rPr lang="fr-FR" sz="2400" dirty="0" err="1">
                <a:latin typeface="Arial" panose="020B0604020202020204" pitchFamily="34" charset="0"/>
                <a:cs typeface="Arial" panose="020B0604020202020204" pitchFamily="34" charset="0"/>
              </a:rPr>
              <a:t>crisis</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harness</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momentum</a:t>
            </a:r>
            <a:r>
              <a:rPr lang="fr-FR" sz="2400" dirty="0">
                <a:latin typeface="Arial" panose="020B0604020202020204" pitchFamily="34" charset="0"/>
                <a:cs typeface="Arial" panose="020B0604020202020204" pitchFamily="34" charset="0"/>
              </a:rPr>
              <a:t> of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ecological</a:t>
            </a:r>
            <a:r>
              <a:rPr lang="fr-FR" sz="2400" dirty="0">
                <a:latin typeface="Arial" panose="020B0604020202020204" pitchFamily="34" charset="0"/>
                <a:cs typeface="Arial" panose="020B0604020202020204" pitchFamily="34" charset="0"/>
              </a:rPr>
              <a:t> transitions to </a:t>
            </a:r>
            <a:r>
              <a:rPr lang="fr-FR" sz="2400" dirty="0" err="1">
                <a:latin typeface="Arial" panose="020B0604020202020204" pitchFamily="34" charset="0"/>
                <a:cs typeface="Arial" panose="020B0604020202020204" pitchFamily="34" charset="0"/>
              </a:rPr>
              <a:t>achieve</a:t>
            </a:r>
            <a:r>
              <a:rPr lang="fr-FR" sz="2400" dirty="0">
                <a:latin typeface="Arial" panose="020B0604020202020204" pitchFamily="34" charset="0"/>
                <a:cs typeface="Arial" panose="020B0604020202020204" pitchFamily="34" charset="0"/>
              </a:rPr>
              <a:t> the </a:t>
            </a:r>
            <a:r>
              <a:rPr lang="fr-FR" sz="2400" dirty="0" err="1">
                <a:latin typeface="Arial" panose="020B0604020202020204" pitchFamily="34" charset="0"/>
                <a:cs typeface="Arial" panose="020B0604020202020204" pitchFamily="34" charset="0"/>
              </a:rPr>
              <a:t>Sustainable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Development</a:t>
            </a:r>
            <a:r>
              <a:rPr lang="fr-FR" sz="2400" dirty="0">
                <a:latin typeface="Arial" panose="020B0604020202020204" pitchFamily="34" charset="0"/>
                <a:cs typeface="Arial" panose="020B0604020202020204" pitchFamily="34" charset="0"/>
              </a:rPr>
              <a:t>  for </a:t>
            </a:r>
            <a:r>
              <a:rPr lang="fr-FR" sz="2400" dirty="0" err="1">
                <a:latin typeface="Arial" panose="020B0604020202020204" pitchFamily="34" charset="0"/>
                <a:cs typeface="Arial" panose="020B0604020202020204" pitchFamily="34" charset="0"/>
              </a:rPr>
              <a:t>Africa</a:t>
            </a:r>
            <a:r>
              <a:rPr lang="fr-FR" sz="2400" dirty="0">
                <a:latin typeface="Arial" panose="020B0604020202020204" pitchFamily="34" charset="0"/>
                <a:cs typeface="Arial" panose="020B0604020202020204" pitchFamily="34" charset="0"/>
              </a:rPr>
              <a:t>,</a:t>
            </a:r>
          </a:p>
          <a:p>
            <a:r>
              <a:rPr lang="fr-FR" sz="2400" dirty="0">
                <a:latin typeface="Arial" panose="020B0604020202020204" pitchFamily="34" charset="0"/>
                <a:cs typeface="Arial" panose="020B0604020202020204" pitchFamily="34" charset="0"/>
              </a:rPr>
              <a:t>  
&gt;&gt;</a:t>
            </a:r>
            <a:r>
              <a:rPr lang="fr-FR" sz="2400" dirty="0" err="1">
                <a:latin typeface="Arial" panose="020B0604020202020204" pitchFamily="34" charset="0"/>
                <a:cs typeface="Arial" panose="020B0604020202020204" pitchFamily="34" charset="0"/>
              </a:rPr>
              <a:t>We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will</a:t>
            </a:r>
            <a:r>
              <a:rPr lang="fr-FR" sz="2400" dirty="0">
                <a:latin typeface="Arial" panose="020B0604020202020204" pitchFamily="34" charset="0"/>
                <a:cs typeface="Arial" panose="020B0604020202020204" pitchFamily="34" charset="0"/>
              </a:rPr>
              <a:t> have to </a:t>
            </a:r>
            <a:r>
              <a:rPr lang="fr-FR" sz="2400" dirty="0" err="1">
                <a:latin typeface="Arial" panose="020B0604020202020204" pitchFamily="34" charset="0"/>
                <a:cs typeface="Arial" panose="020B0604020202020204" pitchFamily="34" charset="0"/>
              </a:rPr>
              <a:t>take</a:t>
            </a:r>
            <a:r>
              <a:rPr lang="fr-FR" sz="2400" dirty="0">
                <a:latin typeface="Arial" panose="020B0604020202020204" pitchFamily="34" charset="0"/>
                <a:cs typeface="Arial" panose="020B0604020202020204" pitchFamily="34" charset="0"/>
              </a:rPr>
              <a:t> an important </a:t>
            </a:r>
            <a:r>
              <a:rPr lang="fr-FR" sz="2400" dirty="0" err="1">
                <a:latin typeface="Arial" panose="020B0604020202020204" pitchFamily="34" charset="0"/>
                <a:cs typeface="Arial" panose="020B0604020202020204" pitchFamily="34" charset="0"/>
              </a:rPr>
              <a:t>step</a:t>
            </a:r>
            <a:r>
              <a:rPr lang="fr-FR" sz="2400" dirty="0">
                <a:latin typeface="Arial" panose="020B0604020202020204" pitchFamily="34" charset="0"/>
                <a:cs typeface="Arial" panose="020B0604020202020204" pitchFamily="34" charset="0"/>
              </a:rPr>
              <a:t> for </a:t>
            </a:r>
            <a:r>
              <a:rPr lang="fr-FR" sz="2400" dirty="0" err="1">
                <a:latin typeface="Arial" panose="020B0604020202020204" pitchFamily="34" charset="0"/>
                <a:cs typeface="Arial" panose="020B0604020202020204" pitchFamily="34" charset="0"/>
              </a:rPr>
              <a:t>universal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access</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renewable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sources, </a:t>
            </a:r>
            <a:r>
              <a:rPr lang="fr-FR" sz="2400" dirty="0" err="1">
                <a:latin typeface="Arial" panose="020B0604020202020204" pitchFamily="34" charset="0"/>
                <a:cs typeface="Arial" panose="020B0604020202020204" pitchFamily="34" charset="0"/>
              </a:rPr>
              <a:t>especially</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solar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energy</a:t>
            </a:r>
            <a:r>
              <a:rPr lang="fr-FR" sz="2400" dirty="0">
                <a:latin typeface="Arial" panose="020B0604020202020204" pitchFamily="34" charset="0"/>
                <a:cs typeface="Arial" panose="020B0604020202020204" pitchFamily="34" charset="0"/>
              </a:rPr>
              <a:t>, for all </a:t>
            </a:r>
            <a:r>
              <a:rPr lang="fr-FR" sz="2400" dirty="0" err="1">
                <a:latin typeface="Arial" panose="020B0604020202020204" pitchFamily="34" charset="0"/>
                <a:cs typeface="Arial" panose="020B0604020202020204" pitchFamily="34" charset="0"/>
              </a:rPr>
              <a:t>our</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urban</a:t>
            </a:r>
            <a:r>
              <a:rPr lang="fr-FR" sz="2400" dirty="0">
                <a:latin typeface="Arial" panose="020B0604020202020204" pitchFamily="34" charset="0"/>
                <a:cs typeface="Arial" panose="020B0604020202020204" pitchFamily="34" charset="0"/>
              </a:rPr>
              <a:t> and rural populations 
&gt;&gt;</a:t>
            </a:r>
            <a:r>
              <a:rPr lang="fr-FR" sz="2400" dirty="0" err="1">
                <a:latin typeface="Arial" panose="020B0604020202020204" pitchFamily="34" charset="0"/>
                <a:cs typeface="Arial" panose="020B0604020202020204" pitchFamily="34" charset="0"/>
              </a:rPr>
              <a:t>We</a:t>
            </a:r>
            <a:r>
              <a:rPr lang="fr-FR" sz="2400" dirty="0">
                <a:latin typeface="Arial" panose="020B0604020202020204" pitchFamily="34" charset="0"/>
                <a:cs typeface="Arial" panose="020B0604020202020204" pitchFamily="34" charset="0"/>
              </a:rPr>
              <a:t> must count on the </a:t>
            </a:r>
            <a:r>
              <a:rPr lang="fr-FR" sz="2400" dirty="0" err="1">
                <a:latin typeface="Arial" panose="020B0604020202020204" pitchFamily="34" charset="0"/>
                <a:cs typeface="Arial" panose="020B0604020202020204" pitchFamily="34" charset="0"/>
              </a:rPr>
              <a:t>fact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we</a:t>
            </a:r>
            <a:r>
              <a:rPr lang="fr-FR" sz="2400" dirty="0">
                <a:latin typeface="Arial" panose="020B0604020202020204" pitchFamily="34" charset="0"/>
                <a:cs typeface="Arial" panose="020B0604020202020204" pitchFamily="34" charset="0"/>
              </a:rPr>
              <a:t> must do </a:t>
            </a:r>
            <a:r>
              <a:rPr lang="fr-FR" sz="2400" dirty="0" err="1">
                <a:latin typeface="Arial" panose="020B0604020202020204" pitchFamily="34" charset="0"/>
                <a:cs typeface="Arial" panose="020B0604020202020204" pitchFamily="34" charset="0"/>
              </a:rPr>
              <a:t>everything</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can</a:t>
            </a:r>
            <a:r>
              <a:rPr lang="fr-FR" sz="2400" dirty="0">
                <a:latin typeface="Arial" panose="020B0604020202020204" pitchFamily="34" charset="0"/>
                <a:cs typeface="Arial" panose="020B0604020202020204" pitchFamily="34" charset="0"/>
              </a:rPr>
              <a:t> to </a:t>
            </a:r>
            <a:r>
              <a:rPr lang="fr-FR" sz="2400" dirty="0" err="1">
                <a:latin typeface="Arial" panose="020B0604020202020204" pitchFamily="34" charset="0"/>
                <a:cs typeface="Arial" panose="020B0604020202020204" pitchFamily="34" charset="0"/>
              </a:rPr>
              <a:t>ensure</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that</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we</a:t>
            </a:r>
            <a:r>
              <a:rPr lang="fr-FR" sz="2400" dirty="0">
                <a:latin typeface="Arial" panose="020B0604020202020204" pitchFamily="34" charset="0"/>
                <a:cs typeface="Arial" panose="020B0604020202020204" pitchFamily="34" charset="0"/>
              </a:rPr>
              <a:t> do not miss the train of green </a:t>
            </a:r>
            <a:r>
              <a:rPr lang="fr-FR" sz="2400" dirty="0" err="1">
                <a:latin typeface="Arial" panose="020B0604020202020204" pitchFamily="34" charset="0"/>
                <a:cs typeface="Arial" panose="020B0604020202020204" pitchFamily="34" charset="0"/>
              </a:rPr>
              <a:t>hydrogen</a:t>
            </a:r>
            <a:r>
              <a:rPr lang="fr-FR" sz="2400" dirty="0">
                <a:latin typeface="Arial" panose="020B0604020202020204" pitchFamily="34" charset="0"/>
                <a:cs typeface="Arial" panose="020B0604020202020204" pitchFamily="34" charset="0"/>
              </a:rPr>
              <a:t> and </a:t>
            </a:r>
            <a:r>
              <a:rPr lang="fr-FR" sz="2400" dirty="0" err="1">
                <a:latin typeface="Arial" panose="020B0604020202020204" pitchFamily="34" charset="0"/>
                <a:cs typeface="Arial" panose="020B0604020202020204" pitchFamily="34" charset="0"/>
              </a:rPr>
              <a:t>controlled</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thermonuclear</a:t>
            </a:r>
            <a:r>
              <a:rPr lang="fr-FR" sz="2400" dirty="0">
                <a:latin typeface="Arial" panose="020B0604020202020204" pitchFamily="34" charset="0"/>
                <a:cs typeface="Arial" panose="020B0604020202020204" pitchFamily="34" charset="0"/>
              </a:rPr>
              <a:t> fusion, </a:t>
            </a:r>
            <a:r>
              <a:rPr lang="fr-FR" sz="2400" dirty="0" err="1">
                <a:latin typeface="Arial" panose="020B0604020202020204" pitchFamily="34" charset="0"/>
                <a:cs typeface="Arial" panose="020B0604020202020204" pitchFamily="34" charset="0"/>
              </a:rPr>
              <a:t>which</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will</a:t>
            </a:r>
            <a:r>
              <a:rPr lang="fr-FR" sz="2400" dirty="0">
                <a:latin typeface="Arial" panose="020B0604020202020204" pitchFamily="34" charset="0"/>
                <a:cs typeface="Arial" panose="020B0604020202020204" pitchFamily="34" charset="0"/>
              </a:rPr>
              <a:t> </a:t>
            </a:r>
            <a:r>
              <a:rPr lang="fr-FR" sz="2400" dirty="0" err="1">
                <a:latin typeface="Arial" panose="020B0604020202020204" pitchFamily="34" charset="0"/>
                <a:cs typeface="Arial" panose="020B0604020202020204" pitchFamily="34" charset="0"/>
              </a:rPr>
              <a:t>be</a:t>
            </a:r>
            <a:r>
              <a:rPr lang="fr-FR" sz="2400" dirty="0">
                <a:latin typeface="Arial" panose="020B0604020202020204" pitchFamily="34" charset="0"/>
                <a:cs typeface="Arial" panose="020B0604020202020204" pitchFamily="34" charset="0"/>
              </a:rPr>
              <a:t> inexhaustible </a:t>
            </a:r>
            <a:r>
              <a:rPr lang="fr-FR" sz="2400" dirty="0" err="1">
                <a:latin typeface="Arial" panose="020B0604020202020204" pitchFamily="34" charset="0"/>
                <a:cs typeface="Arial" panose="020B0604020202020204" pitchFamily="34" charset="0"/>
              </a:rPr>
              <a:t>energies</a:t>
            </a:r>
            <a:r>
              <a:rPr lang="fr-FR" sz="2400" dirty="0">
                <a:latin typeface="Arial" panose="020B0604020202020204" pitchFamily="34" charset="0"/>
                <a:cs typeface="Arial" panose="020B0604020202020204" pitchFamily="34" charset="0"/>
              </a:rPr>
              <a:t> of the future </a:t>
            </a:r>
            <a:r>
              <a:rPr lang="fr-FR" sz="2400" dirty="0" err="1">
                <a:latin typeface="Arial" panose="020B0604020202020204" pitchFamily="34" charset="0"/>
                <a:cs typeface="Arial" panose="020B0604020202020204" pitchFamily="34" charset="0"/>
              </a:rPr>
              <a:t>from</a:t>
            </a:r>
            <a:r>
              <a:rPr lang="fr-FR" sz="2400" dirty="0">
                <a:latin typeface="Arial" panose="020B0604020202020204" pitchFamily="34" charset="0"/>
                <a:cs typeface="Arial" panose="020B0604020202020204" pitchFamily="34" charset="0"/>
              </a:rPr>
              <a:t> water</a:t>
            </a:r>
          </a:p>
        </p:txBody>
      </p:sp>
    </p:spTree>
    <p:extLst>
      <p:ext uri="{BB962C8B-B14F-4D97-AF65-F5344CB8AC3E}">
        <p14:creationId xmlns:p14="http://schemas.microsoft.com/office/powerpoint/2010/main" val="801248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752DC7E-7B02-D14B-80CA-F3C977FB1CAA}"/>
              </a:ext>
            </a:extLst>
          </p:cNvPr>
          <p:cNvSpPr txBox="1"/>
          <p:nvPr/>
        </p:nvSpPr>
        <p:spPr>
          <a:xfrm>
            <a:off x="2960175" y="1921790"/>
            <a:ext cx="7144719" cy="2862322"/>
          </a:xfrm>
          <a:prstGeom prst="rect">
            <a:avLst/>
          </a:prstGeom>
          <a:noFill/>
        </p:spPr>
        <p:txBody>
          <a:bodyPr wrap="square" rtlCol="0">
            <a:spAutoFit/>
          </a:bodyPr>
          <a:lstStyle/>
          <a:p>
            <a:pPr algn="l"/>
            <a:r>
              <a:rPr lang="fr-FR" sz="4000" dirty="0"/>
              <a:t>ACKNOWLEDGEMENT</a:t>
            </a:r>
          </a:p>
          <a:p>
            <a:pPr algn="l"/>
            <a:r>
              <a:rPr lang="fr-FR" sz="2800" dirty="0" err="1"/>
              <a:t>Special</a:t>
            </a:r>
            <a:r>
              <a:rPr lang="fr-FR" sz="2800" dirty="0"/>
              <a:t> </a:t>
            </a:r>
            <a:r>
              <a:rPr lang="fr-FR" sz="2800" dirty="0" err="1"/>
              <a:t>Thanks</a:t>
            </a:r>
            <a:r>
              <a:rPr lang="fr-FR" sz="2800" dirty="0"/>
              <a:t> to IUPAP,  to SAIP, </a:t>
            </a:r>
          </a:p>
          <a:p>
            <a:pPr algn="l"/>
            <a:r>
              <a:rPr lang="fr-FR" sz="2800" dirty="0"/>
              <a:t>To Prof. Simon,  Prof. </a:t>
            </a:r>
            <a:r>
              <a:rPr lang="fr-FR" sz="2800" dirty="0" err="1"/>
              <a:t>Sekazi</a:t>
            </a:r>
            <a:r>
              <a:rPr lang="fr-FR" sz="2800" dirty="0"/>
              <a:t>,  Prof. </a:t>
            </a:r>
            <a:r>
              <a:rPr lang="fr-FR" sz="2800" dirty="0" err="1"/>
              <a:t>Rudzani</a:t>
            </a:r>
            <a:r>
              <a:rPr lang="fr-FR" sz="2800" dirty="0"/>
              <a:t>  and Dr. Brian </a:t>
            </a:r>
            <a:r>
              <a:rPr lang="fr-FR" sz="2800" dirty="0" err="1"/>
              <a:t>Masara</a:t>
            </a:r>
            <a:r>
              <a:rPr lang="fr-FR" sz="2800" dirty="0"/>
              <a:t>,  </a:t>
            </a:r>
          </a:p>
          <a:p>
            <a:pPr algn="l"/>
            <a:r>
              <a:rPr lang="fr-FR" sz="2800" dirty="0"/>
              <a:t>for  </a:t>
            </a:r>
            <a:r>
              <a:rPr lang="fr-FR" sz="2800" dirty="0" err="1"/>
              <a:t>their</a:t>
            </a:r>
            <a:r>
              <a:rPr lang="fr-FR" sz="2800" dirty="0"/>
              <a:t>  contributions  in </a:t>
            </a:r>
            <a:r>
              <a:rPr lang="fr-FR" sz="2800" dirty="0" err="1"/>
              <a:t>Funding</a:t>
            </a:r>
            <a:r>
              <a:rPr lang="fr-FR" sz="2800" dirty="0"/>
              <a:t> , </a:t>
            </a:r>
            <a:r>
              <a:rPr lang="fr-FR" sz="2800" dirty="0" err="1"/>
              <a:t>supporting</a:t>
            </a:r>
            <a:r>
              <a:rPr lang="fr-FR" sz="2800" dirty="0"/>
              <a:t>  and </a:t>
            </a:r>
            <a:r>
              <a:rPr lang="fr-FR" sz="2800" dirty="0" err="1"/>
              <a:t>organizing</a:t>
            </a:r>
            <a:r>
              <a:rPr lang="fr-FR" sz="2800" dirty="0"/>
              <a:t> </a:t>
            </a:r>
            <a:r>
              <a:rPr lang="fr-FR" sz="2800" dirty="0" err="1"/>
              <a:t>this</a:t>
            </a:r>
            <a:r>
              <a:rPr lang="fr-FR" sz="2800" dirty="0"/>
              <a:t> </a:t>
            </a:r>
            <a:r>
              <a:rPr lang="fr-FR" sz="2800" dirty="0" err="1"/>
              <a:t>AfLS</a:t>
            </a:r>
            <a:r>
              <a:rPr lang="fr-FR" sz="2800" dirty="0"/>
              <a:t>/ </a:t>
            </a:r>
            <a:r>
              <a:rPr lang="fr-FR" sz="2800" dirty="0" err="1"/>
              <a:t>AfPS</a:t>
            </a:r>
            <a:r>
              <a:rPr lang="fr-FR" sz="2800" dirty="0"/>
              <a:t> 2024 </a:t>
            </a:r>
            <a:r>
              <a:rPr lang="fr-FR" sz="2800" dirty="0" err="1"/>
              <a:t>Conference</a:t>
            </a:r>
            <a:endParaRPr lang="fr-FR" sz="2800" dirty="0"/>
          </a:p>
        </p:txBody>
      </p:sp>
    </p:spTree>
    <p:extLst>
      <p:ext uri="{BB962C8B-B14F-4D97-AF65-F5344CB8AC3E}">
        <p14:creationId xmlns:p14="http://schemas.microsoft.com/office/powerpoint/2010/main" val="2983354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37DE09-7789-0747-9C15-3D158F3A3EEA}"/>
              </a:ext>
            </a:extLst>
          </p:cNvPr>
          <p:cNvSpPr/>
          <p:nvPr/>
        </p:nvSpPr>
        <p:spPr>
          <a:xfrm>
            <a:off x="4111995" y="3244334"/>
            <a:ext cx="3968009" cy="369332"/>
          </a:xfrm>
          <a:prstGeom prst="rect">
            <a:avLst/>
          </a:prstGeom>
        </p:spPr>
        <p:txBody>
          <a:bodyPr wrap="none">
            <a:spAutoFit/>
          </a:bodyPr>
          <a:lstStyle/>
          <a:p>
            <a:r>
              <a:rPr lang="fr-FR" dirty="0"/>
              <a:t>THANK YOU FOR YOUR KIND ATTENTION</a:t>
            </a:r>
          </a:p>
        </p:txBody>
      </p:sp>
    </p:spTree>
    <p:extLst>
      <p:ext uri="{BB962C8B-B14F-4D97-AF65-F5344CB8AC3E}">
        <p14:creationId xmlns:p14="http://schemas.microsoft.com/office/powerpoint/2010/main" val="3979073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World energy production by fuel. Adapted from IEA (2017).Â ">
            <a:extLst>
              <a:ext uri="{FF2B5EF4-FFF2-40B4-BE49-F238E27FC236}">
                <a16:creationId xmlns:a16="http://schemas.microsoft.com/office/drawing/2014/main" id="{30F6A52C-B649-8B41-BE7B-6252D56495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4113" y="1095375"/>
            <a:ext cx="6686550" cy="567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ZoneTexte 1">
            <a:extLst>
              <a:ext uri="{FF2B5EF4-FFF2-40B4-BE49-F238E27FC236}">
                <a16:creationId xmlns:a16="http://schemas.microsoft.com/office/drawing/2014/main" id="{C6F552A1-AAC6-564E-BC9F-521AF6A81E33}"/>
              </a:ext>
            </a:extLst>
          </p:cNvPr>
          <p:cNvSpPr txBox="1">
            <a:spLocks noChangeArrowheads="1"/>
          </p:cNvSpPr>
          <p:nvPr/>
        </p:nvSpPr>
        <p:spPr bwMode="auto">
          <a:xfrm>
            <a:off x="3287713" y="476251"/>
            <a:ext cx="417671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r>
              <a:rPr lang="en-US" altLang="fr-FR" dirty="0"/>
              <a:t>WORLD ENERGY PRODUCTION 2023 Source IEA</a:t>
            </a:r>
            <a:endParaRPr lang="fr-FR" altLang="fr-FR" dirty="0"/>
          </a:p>
        </p:txBody>
      </p:sp>
    </p:spTree>
    <p:extLst>
      <p:ext uri="{BB962C8B-B14F-4D97-AF65-F5344CB8AC3E}">
        <p14:creationId xmlns:p14="http://schemas.microsoft.com/office/powerpoint/2010/main" val="3270652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0BE9131-44A1-8248-A64D-3A5A6143E8D5}"/>
              </a:ext>
            </a:extLst>
          </p:cNvPr>
          <p:cNvPicPr>
            <a:picLocks noChangeAspect="1"/>
          </p:cNvPicPr>
          <p:nvPr/>
        </p:nvPicPr>
        <p:blipFill>
          <a:blip r:embed="rId3"/>
          <a:stretch>
            <a:fillRect/>
          </a:stretch>
        </p:blipFill>
        <p:spPr>
          <a:xfrm>
            <a:off x="2255520" y="841944"/>
            <a:ext cx="8275320" cy="5769081"/>
          </a:xfrm>
          <a:prstGeom prst="rect">
            <a:avLst/>
          </a:prstGeom>
        </p:spPr>
      </p:pic>
    </p:spTree>
    <p:extLst>
      <p:ext uri="{BB962C8B-B14F-4D97-AF65-F5344CB8AC3E}">
        <p14:creationId xmlns:p14="http://schemas.microsoft.com/office/powerpoint/2010/main" val="3017092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DF0283C-68D3-544B-9AF9-80395EA9CCEA}"/>
              </a:ext>
            </a:extLst>
          </p:cNvPr>
          <p:cNvPicPr>
            <a:picLocks noChangeAspect="1"/>
          </p:cNvPicPr>
          <p:nvPr/>
        </p:nvPicPr>
        <p:blipFill>
          <a:blip r:embed="rId3"/>
          <a:stretch>
            <a:fillRect/>
          </a:stretch>
        </p:blipFill>
        <p:spPr>
          <a:xfrm>
            <a:off x="2014780" y="0"/>
            <a:ext cx="8653220" cy="6489915"/>
          </a:xfrm>
          <a:prstGeom prst="rect">
            <a:avLst/>
          </a:prstGeom>
        </p:spPr>
      </p:pic>
      <p:sp>
        <p:nvSpPr>
          <p:cNvPr id="3" name="ZoneTexte 2">
            <a:extLst>
              <a:ext uri="{FF2B5EF4-FFF2-40B4-BE49-F238E27FC236}">
                <a16:creationId xmlns:a16="http://schemas.microsoft.com/office/drawing/2014/main" id="{18846E9C-DB42-1845-AC5D-50BF819CAF03}"/>
              </a:ext>
            </a:extLst>
          </p:cNvPr>
          <p:cNvSpPr txBox="1"/>
          <p:nvPr/>
        </p:nvSpPr>
        <p:spPr>
          <a:xfrm>
            <a:off x="1797803" y="6524786"/>
            <a:ext cx="9608950" cy="369332"/>
          </a:xfrm>
          <a:prstGeom prst="rect">
            <a:avLst/>
          </a:prstGeom>
          <a:noFill/>
        </p:spPr>
        <p:txBody>
          <a:bodyPr wrap="square" rtlCol="0">
            <a:spAutoFit/>
          </a:bodyPr>
          <a:lstStyle/>
          <a:p>
            <a:r>
              <a:rPr lang="fr-SN" dirty="0">
                <a:hlinkClick r:id="rId4"/>
              </a:rPr>
              <a:t>"Electricity Market Report 2023"</a:t>
            </a:r>
            <a:r>
              <a:rPr lang="fr-SN" dirty="0"/>
              <a:t> (PDF). </a:t>
            </a:r>
            <a:r>
              <a:rPr lang="fr-SN" i="1" dirty="0" err="1"/>
              <a:t>IEA.org</a:t>
            </a:r>
            <a:r>
              <a:rPr lang="fr-SN" dirty="0"/>
              <a:t>. International </a:t>
            </a:r>
            <a:r>
              <a:rPr lang="fr-SN" dirty="0" err="1"/>
              <a:t>Energy</a:t>
            </a:r>
            <a:r>
              <a:rPr lang="fr-SN" dirty="0"/>
              <a:t> Agency. </a:t>
            </a:r>
            <a:r>
              <a:rPr lang="fr-SN" dirty="0" err="1"/>
              <a:t>February</a:t>
            </a:r>
            <a:r>
              <a:rPr lang="fr-SN" dirty="0"/>
              <a:t> 2023. p. 15.</a:t>
            </a:r>
            <a:endParaRPr lang="fr-FR" dirty="0"/>
          </a:p>
        </p:txBody>
      </p:sp>
    </p:spTree>
    <p:extLst>
      <p:ext uri="{BB962C8B-B14F-4D97-AF65-F5344CB8AC3E}">
        <p14:creationId xmlns:p14="http://schemas.microsoft.com/office/powerpoint/2010/main" val="2234862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http://www.attentionalaterre.com/wp-content/uploads/2011/10/carte_monde_nuit.jpg">
            <a:extLst>
              <a:ext uri="{FF2B5EF4-FFF2-40B4-BE49-F238E27FC236}">
                <a16:creationId xmlns:a16="http://schemas.microsoft.com/office/drawing/2014/main" id="{85F8B413-DC28-ED46-A15E-19428046D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3277" y="1277450"/>
            <a:ext cx="9247188"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ZoneTexte 2">
            <a:extLst>
              <a:ext uri="{FF2B5EF4-FFF2-40B4-BE49-F238E27FC236}">
                <a16:creationId xmlns:a16="http://schemas.microsoft.com/office/drawing/2014/main" id="{EC6CB372-1A33-714C-B496-386D7D0ED38E}"/>
              </a:ext>
            </a:extLst>
          </p:cNvPr>
          <p:cNvSpPr txBox="1">
            <a:spLocks noChangeArrowheads="1"/>
          </p:cNvSpPr>
          <p:nvPr/>
        </p:nvSpPr>
        <p:spPr bwMode="auto">
          <a:xfrm>
            <a:off x="3167064" y="285750"/>
            <a:ext cx="60721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Garamond" panose="02020404030301010803" pitchFamily="18" charset="0"/>
                <a:cs typeface="Arial" panose="020B0604020202020204" pitchFamily="34" charset="0"/>
              </a:defRPr>
            </a:lvl1pPr>
            <a:lvl2pPr marL="742950" indent="-285750">
              <a:defRPr>
                <a:solidFill>
                  <a:schemeClr val="tx1"/>
                </a:solidFill>
                <a:latin typeface="Garamond" panose="02020404030301010803" pitchFamily="18" charset="0"/>
                <a:cs typeface="Arial" panose="020B0604020202020204" pitchFamily="34" charset="0"/>
              </a:defRPr>
            </a:lvl2pPr>
            <a:lvl3pPr marL="1143000" indent="-228600">
              <a:defRPr>
                <a:solidFill>
                  <a:schemeClr val="tx1"/>
                </a:solidFill>
                <a:latin typeface="Garamond" panose="02020404030301010803" pitchFamily="18" charset="0"/>
                <a:cs typeface="Arial" panose="020B0604020202020204" pitchFamily="34" charset="0"/>
              </a:defRPr>
            </a:lvl3pPr>
            <a:lvl4pPr marL="1600200" indent="-228600">
              <a:defRPr>
                <a:solidFill>
                  <a:schemeClr val="tx1"/>
                </a:solidFill>
                <a:latin typeface="Garamond" panose="02020404030301010803" pitchFamily="18" charset="0"/>
                <a:cs typeface="Arial" panose="020B0604020202020204" pitchFamily="34" charset="0"/>
              </a:defRPr>
            </a:lvl4pPr>
            <a:lvl5pPr marL="2057400" indent="-22860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r>
              <a:rPr lang="fr-FR" altLang="fr-FR">
                <a:solidFill>
                  <a:schemeClr val="bg2"/>
                </a:solidFill>
              </a:rPr>
              <a:t>LA TERRE VUE DU CIEL LA NUIT </a:t>
            </a:r>
          </a:p>
        </p:txBody>
      </p:sp>
      <p:sp>
        <p:nvSpPr>
          <p:cNvPr id="2" name="ZoneTexte 1">
            <a:extLst>
              <a:ext uri="{FF2B5EF4-FFF2-40B4-BE49-F238E27FC236}">
                <a16:creationId xmlns:a16="http://schemas.microsoft.com/office/drawing/2014/main" id="{05F419B0-C753-1944-AE46-A3A68C663C45}"/>
              </a:ext>
            </a:extLst>
          </p:cNvPr>
          <p:cNvSpPr txBox="1"/>
          <p:nvPr/>
        </p:nvSpPr>
        <p:spPr>
          <a:xfrm>
            <a:off x="2875722" y="781878"/>
            <a:ext cx="5194852" cy="369332"/>
          </a:xfrm>
          <a:prstGeom prst="rect">
            <a:avLst/>
          </a:prstGeom>
          <a:noFill/>
        </p:spPr>
        <p:txBody>
          <a:bodyPr wrap="square" rtlCol="0">
            <a:spAutoFit/>
          </a:bodyPr>
          <a:lstStyle/>
          <a:p>
            <a:r>
              <a:rPr lang="fr-FR" dirty="0"/>
              <a:t>La Terre vue du ciel la nuit par un satellite de la NASA</a:t>
            </a:r>
          </a:p>
        </p:txBody>
      </p:sp>
    </p:spTree>
    <p:extLst>
      <p:ext uri="{BB962C8B-B14F-4D97-AF65-F5344CB8AC3E}">
        <p14:creationId xmlns:p14="http://schemas.microsoft.com/office/powerpoint/2010/main" val="271496789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dirty="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1735</TotalTime>
  <Words>3807</Words>
  <Application>Microsoft Macintosh PowerPoint</Application>
  <PresentationFormat>Grand écran</PresentationFormat>
  <Paragraphs>179</Paragraphs>
  <Slides>54</Slides>
  <Notes>11</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54</vt:i4>
      </vt:variant>
    </vt:vector>
  </HeadingPairs>
  <TitlesOfParts>
    <vt:vector size="61" baseType="lpstr">
      <vt:lpstr>Arial</vt:lpstr>
      <vt:lpstr>Calibri</vt:lpstr>
      <vt:lpstr>Calibri Light</vt:lpstr>
      <vt:lpstr>Garamond</vt:lpstr>
      <vt:lpstr>Times New Roman</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Barrage hydroélectrique de Manantali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Microsoft Office User</dc:creator>
  <cp:lastModifiedBy>ahmadou.wague@ucad.edu.sn</cp:lastModifiedBy>
  <cp:revision>69</cp:revision>
  <dcterms:created xsi:type="dcterms:W3CDTF">2023-07-03T09:55:25Z</dcterms:created>
  <dcterms:modified xsi:type="dcterms:W3CDTF">2024-11-18T09:00:00Z</dcterms:modified>
</cp:coreProperties>
</file>