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82" r:id="rId3"/>
    <p:sldId id="286" r:id="rId5"/>
    <p:sldId id="354" r:id="rId6"/>
    <p:sldId id="337" r:id="rId7"/>
    <p:sldId id="526" r:id="rId8"/>
    <p:sldId id="394" r:id="rId9"/>
    <p:sldId id="341" r:id="rId10"/>
    <p:sldId id="503" r:id="rId11"/>
    <p:sldId id="329" r:id="rId12"/>
    <p:sldId id="463" r:id="rId13"/>
    <p:sldId id="464" r:id="rId14"/>
    <p:sldId id="482" r:id="rId15"/>
    <p:sldId id="518" r:id="rId16"/>
    <p:sldId id="522" r:id="rId17"/>
    <p:sldId id="332" r:id="rId18"/>
    <p:sldId id="304" r:id="rId19"/>
    <p:sldId id="305" r:id="rId20"/>
  </p:sldIdLst>
  <p:sldSz cx="9144000" cy="6858000" type="screen4x3"/>
  <p:notesSz cx="6797675" cy="992632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95" autoAdjust="0"/>
    <p:restoredTop sz="94343" autoAdjust="0"/>
  </p:normalViewPr>
  <p:slideViewPr>
    <p:cSldViewPr snapToGrid="0" showGuides="1">
      <p:cViewPr varScale="1">
        <p:scale>
          <a:sx n="75" d="100"/>
          <a:sy n="75" d="100"/>
        </p:scale>
        <p:origin x="552" y="60"/>
      </p:cViewPr>
      <p:guideLst>
        <p:guide orient="horz" pos="215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9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4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9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9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281"/>
            <a:ext cx="2945659" cy="498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9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158C0-D6D5-4F3C-8F59-883FE339887C}" type="datetimeFigureOut">
              <a:rPr lang="en-ZA" smtClean="0"/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F40F-EFEA-4F8D-B9EE-FF57DA5DAA89}" type="slidenum">
              <a:rPr lang="en-ZA" smtClean="0"/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FECDF-83A1-4E25-A6FC-621D8F69550F}" type="datetime1">
              <a:rPr lang="en-ZA" smtClean="0"/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27593-F39D-435E-B7C7-8B66592CE6E9}" type="datetime1">
              <a:rPr lang="en-ZA" smtClean="0"/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1C7B-A799-4C7C-9433-01680F4ED219}" type="datetime1">
              <a:rPr lang="en-ZA" smtClean="0"/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EE5B4-9C79-4E02-B1F6-232562A8C049}" type="datetime1">
              <a:rPr lang="en-ZA" smtClean="0"/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7B25-C7FB-412E-8CCC-723F7BB7841B}" type="datetime1">
              <a:rPr lang="en-ZA" smtClean="0"/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D1D1-22E1-4A6C-BEC9-8212E39F31B9}" type="datetime1">
              <a:rPr lang="en-ZA" smtClean="0"/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6370-6626-4F9E-AD66-557DF22A56A3}" type="datetime1">
              <a:rPr lang="en-ZA" smtClean="0"/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F9F5D-31B9-4741-8AFA-32831D429CA7}" type="datetime1">
              <a:rPr lang="en-ZA" smtClean="0"/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FA59-FBEA-4AFD-9B5A-1249FF5583D0}" type="datetime1">
              <a:rPr lang="en-ZA" smtClean="0"/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4F087-0E91-4434-A37A-AE51306D0A7E}" type="datetime1">
              <a:rPr lang="en-ZA" smtClean="0"/>
            </a:fld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6CE8-97F5-4510-B000-615DE14CABD1}" type="datetime1">
              <a:rPr lang="en-ZA" smtClean="0"/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21AB2-5ABA-40DA-B7D9-A2E6D67F52BF}" type="datetime1">
              <a:rPr lang="en-ZA" smtClean="0"/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EE5B4-9C79-4E02-B1F6-232562A8C049}" type="datetime1">
              <a:rPr lang="en-ZA" smtClean="0"/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8585" y="0"/>
            <a:ext cx="8745415" cy="1940011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Crystal packing of  </a:t>
            </a:r>
            <a:br>
              <a:rPr lang="en-US" sz="3200" b="1" dirty="0">
                <a:latin typeface="Arial Narrow" panose="020B0606020202030204" pitchFamily="34" charset="0"/>
              </a:rPr>
            </a:br>
            <a:r>
              <a:rPr lang="en-US" sz="3200" b="1" i="1" dirty="0">
                <a:latin typeface="Arial Narrow" panose="020B0606020202030204" pitchFamily="34" charset="0"/>
              </a:rPr>
              <a:t>N, N’</a:t>
            </a:r>
            <a:r>
              <a:rPr lang="en-US" sz="3200" b="1" dirty="0">
                <a:latin typeface="Arial Narrow" panose="020B0606020202030204" pitchFamily="34" charset="0"/>
              </a:rPr>
              <a:t>-bis(4-chlorophenyl)thiourea </a:t>
            </a:r>
            <a:r>
              <a:rPr lang="en-US" sz="3200" b="1" i="1" dirty="0">
                <a:latin typeface="Arial Narrow" panose="020B0606020202030204" pitchFamily="34" charset="0"/>
              </a:rPr>
              <a:t>N, N- </a:t>
            </a:r>
            <a:r>
              <a:rPr lang="en-US" sz="3200" b="1" dirty="0">
                <a:latin typeface="Arial Narrow" panose="020B0606020202030204" pitchFamily="34" charset="0"/>
              </a:rPr>
              <a:t>dimethylformamide</a:t>
            </a:r>
            <a:endParaRPr lang="en-ZA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2052122"/>
            <a:ext cx="6858000" cy="4192118"/>
          </a:xfrm>
        </p:spPr>
        <p:txBody>
          <a:bodyPr>
            <a:noAutofit/>
          </a:bodyPr>
          <a:lstStyle/>
          <a:p>
            <a:pPr marL="114300"/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Department of Chemistry and </a:t>
            </a: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14300"/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School of Further and Continuing Education,</a:t>
            </a: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14300"/>
            <a:r>
              <a:rPr lang="en-US" b="1" dirty="0">
                <a:latin typeface="Arial Narrow" panose="020B0606020202030204" pitchFamily="34" charset="0"/>
                <a:cs typeface="Arial" panose="020B0604020202020204" pitchFamily="34" charset="0"/>
              </a:rPr>
              <a:t>University of Fort Hare, Alice </a:t>
            </a:r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5700, South Africa.</a:t>
            </a: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Ayodele T.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Odularu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Horst Puschmann, </a:t>
            </a:r>
            <a:endParaRPr lang="en-US" sz="2800" dirty="0" err="1"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Johannes Z.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Mbese, 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Peter A. </a:t>
            </a: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Ajibade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,</a:t>
            </a:r>
            <a:endParaRPr lang="en-US" sz="2800" dirty="0" err="1">
              <a:latin typeface="Arial Narrow" panose="020B0606020202030204" pitchFamily="34" charset="0"/>
              <a:cs typeface="Arial" panose="020B0604020202020204" pitchFamily="34" charset="0"/>
              <a:sym typeface="+mn-ea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Opeoluwa O. Oyedeji 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14300"/>
            <a:r>
              <a:rPr lang="en-US" sz="28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November  19, </a:t>
            </a:r>
            <a:r>
              <a:rPr 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2024.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sz="40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Res</a:t>
            </a:r>
            <a:r>
              <a:rPr lang="en-US" sz="40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</a:t>
            </a:r>
            <a:r>
              <a:rPr lang="en-US" sz="40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</a:t>
            </a:r>
            <a:r>
              <a:rPr lang="en-US" sz="40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 a: </a:t>
            </a:r>
            <a:r>
              <a:rPr lang="en-US" sz="4000" b="1">
                <a:latin typeface="Arial Narrow" panose="020B0606020202030204" pitchFamily="34" charset="0"/>
                <a:cs typeface="Arial Narrow" panose="020B0606020202030204" pitchFamily="34" charset="0"/>
              </a:rPr>
              <a:t>Crystal packing</a:t>
            </a:r>
            <a:br>
              <a:rPr lang="en-US" sz="4000" b="1">
                <a:latin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US" sz="4000" b="1">
                <a:latin typeface="Arial Narrow" panose="020B0606020202030204" pitchFamily="34" charset="0"/>
                <a:cs typeface="Arial Narrow" panose="020B0606020202030204" pitchFamily="34" charset="0"/>
              </a:rPr>
              <a:t> of a  </a:t>
            </a:r>
            <a:br>
              <a:rPr lang="en-US" sz="4000" b="1">
                <a:latin typeface="Arial Narrow" panose="020B0606020202030204" pitchFamily="34" charset="0"/>
                <a:cs typeface="Arial Narrow" panose="020B0606020202030204" pitchFamily="34" charset="0"/>
              </a:rPr>
            </a:br>
            <a:endParaRPr lang="en-US" sz="4000" b="1" baseline="-250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9545D4-13DA-4B04-8C89-125A1E083336}" type="slidenum">
              <a:rPr lang="en-ZA" smtClean="0"/>
            </a:fld>
            <a:endParaRPr lang="en-ZA" dirty="0"/>
          </a:p>
        </p:txBody>
      </p:sp>
      <p:pic>
        <p:nvPicPr>
          <p:cNvPr id="7" name="Picture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6380" y="2092960"/>
            <a:ext cx="9391015" cy="3634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sz="36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Res</a:t>
            </a:r>
            <a:r>
              <a:rPr lang="en-US" sz="36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</a:t>
            </a:r>
            <a:r>
              <a:rPr lang="en-US" sz="36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</a:t>
            </a:r>
            <a:r>
              <a:rPr lang="en-US" sz="36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 b: </a:t>
            </a:r>
            <a:r>
              <a:rPr lang="en-US" sz="36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Crystal packing </a:t>
            </a:r>
            <a:br>
              <a:rPr lang="en-US" sz="36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</a:br>
            <a:r>
              <a:rPr lang="en-US" sz="3600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of  b </a:t>
            </a:r>
            <a:endParaRPr lang="en-US" sz="3600" b="1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9545D4-13DA-4B04-8C89-125A1E083336}" type="slidenum">
              <a:rPr lang="en-ZA" smtClean="0"/>
            </a:fld>
            <a:endParaRPr lang="en-ZA" dirty="0"/>
          </a:p>
        </p:txBody>
      </p:sp>
      <p:pic>
        <p:nvPicPr>
          <p:cNvPr id="6" name="Picture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2575" y="1565275"/>
            <a:ext cx="8019415" cy="3964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Res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c: 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Crystal packing </a:t>
            </a:r>
            <a:b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</a:b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of c </a:t>
            </a:r>
            <a:b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</a:b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	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9545D4-13DA-4B04-8C89-125A1E083336}" type="slidenum">
              <a:rPr lang="en-ZA" smtClean="0"/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5400000">
            <a:off x="1910715" y="-375920"/>
            <a:ext cx="5323205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47190"/>
          </a:xfrm>
        </p:spPr>
        <p:txBody>
          <a:bodyPr>
            <a:normAutofit fontScale="90000"/>
          </a:bodyPr>
          <a:p>
            <a:pPr algn="ctr"/>
            <a:b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</a:b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</a:rPr>
              <a:t>checkCIF/PLATON (basic </a:t>
            </a:r>
            <a:br>
              <a:rPr lang="en-US" b="1">
                <a:latin typeface="Arial Narrow" panose="020B0606020202030204" pitchFamily="34" charset="0"/>
                <a:cs typeface="Arial Narrow" panose="020B0606020202030204" pitchFamily="34" charset="0"/>
              </a:rPr>
            </a:b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</a:rPr>
              <a:t>structural check)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9545D4-13DA-4B04-8C89-125A1E083336}" type="slidenum">
              <a:rPr lang="en-ZA" smtClean="0"/>
            </a:fld>
            <a:endParaRPr lang="en-ZA" dirty="0"/>
          </a:p>
        </p:txBody>
      </p:sp>
      <p:graphicFrame>
        <p:nvGraphicFramePr>
          <p:cNvPr id="9" name="Table 8"/>
          <p:cNvGraphicFramePr/>
          <p:nvPr/>
        </p:nvGraphicFramePr>
        <p:xfrm>
          <a:off x="2032000" y="4954270"/>
          <a:ext cx="4762500" cy="335280"/>
        </p:xfrm>
        <a:graphic>
          <a:graphicData uri="http://schemas.openxmlformats.org/drawingml/2006/table">
            <a:tbl>
              <a:tblPr/>
              <a:tblGrid>
                <a:gridCol w="4524375"/>
                <a:gridCol w="238125"/>
              </a:tblGrid>
              <a:tr h="335280">
                <a:tc>
                  <a:txBody>
                    <a:bodyPr/>
                    <a:p>
                      <a:endParaRPr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endParaRPr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0" marR="0" marT="0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" name="Content Placeholder 37"/>
          <p:cNvSpPr/>
          <p:nvPr>
            <p:ph idx="1"/>
          </p:nvPr>
        </p:nvSpPr>
        <p:spPr>
          <a:xfrm>
            <a:off x="628650" y="1825625"/>
            <a:ext cx="7886700" cy="435165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</a:rPr>
              <a:t>Da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</a:rPr>
              <a:t>a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</a:rPr>
              <a:t>lock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</a:rPr>
              <a:t>Cell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a=9.2360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(4)	b=7.2232 (2)		c=25.55 (11)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alpha=90</a:t>
            </a:r>
            <a:r>
              <a:rPr lang="en-US" b="1">
                <a:latin typeface="SimSun" panose="02010600030101010101" pitchFamily="2" charset="-122"/>
                <a:ea typeface="SimSun" panose="02010600030101010101" pitchFamily="2" charset="-122"/>
                <a:cs typeface="Arial Narrow" panose="020B0606020202030204" pitchFamily="34" charset="0"/>
                <a:sym typeface="+mn-ea"/>
              </a:rPr>
              <a:t>°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		beta=91.376</a:t>
            </a:r>
            <a:r>
              <a:rPr lang="en-US" b="1">
                <a:latin typeface="SimSun" panose="02010600030101010101" pitchFamily="2" charset="-122"/>
                <a:ea typeface="SimSun" panose="02010600030101010101" pitchFamily="2" charset="-122"/>
                <a:cs typeface="Arial Narrow" panose="020B0606020202030204" pitchFamily="34" charset="0"/>
                <a:sym typeface="+mn-ea"/>
              </a:rPr>
              <a:t>°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(3)	gamma=90</a:t>
            </a:r>
            <a:r>
              <a:rPr lang="en-US" b="1">
                <a:latin typeface="SimSun" panose="02010600030101010101" pitchFamily="2" charset="-122"/>
                <a:ea typeface="SimSun" panose="02010600030101010101" pitchFamily="2" charset="-122"/>
                <a:cs typeface="Arial Narrow" panose="020B0606020202030204" pitchFamily="34" charset="0"/>
                <a:sym typeface="+mn-ea"/>
              </a:rPr>
              <a:t>°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Tem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pera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ture: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120K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			Calculated		Repor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ted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Volume		1684.40(12)		1684.40(12)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Space group		P 21/c			P 1 21/c 1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Sum formula		C</a:t>
            </a:r>
            <a:r>
              <a:rPr lang="en-US" b="1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16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H</a:t>
            </a:r>
            <a:r>
              <a:rPr lang="en-US" b="1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17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</a:t>
            </a:r>
            <a:r>
              <a:rPr lang="en-US" b="1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l2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</a:t>
            </a:r>
            <a:r>
              <a:rPr lang="en-US" b="1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OS	C</a:t>
            </a:r>
            <a:r>
              <a:rPr lang="en-US" b="1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16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H</a:t>
            </a:r>
            <a:r>
              <a:rPr lang="en-US" b="1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17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</a:t>
            </a:r>
            <a:r>
              <a:rPr lang="en-US" b="1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l2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</a:t>
            </a:r>
            <a:r>
              <a:rPr lang="en-US" b="1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OS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marL="0" indent="0">
              <a:buNone/>
            </a:pP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Mr			370.29			370.</a:t>
            </a:r>
            <a:r>
              <a:rPr lang="en-US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30</a:t>
            </a:r>
            <a:endParaRPr lang="en-US" b="1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915035" y="0"/>
            <a:ext cx="6236970" cy="1109345"/>
          </a:xfrm>
        </p:spPr>
        <p:txBody>
          <a:bodyPr>
            <a:normAutofit fontScale="90000"/>
          </a:bodyPr>
          <a:p>
            <a:pPr algn="ctr"/>
            <a:r>
              <a:rPr lang="en-US" b="1">
                <a:latin typeface="Tahoma" panose="020B0604030504040204"/>
                <a:ea typeface="Tahoma" panose="020B0604030504040204"/>
                <a:sym typeface="+mn-ea"/>
              </a:rPr>
              <a:t>Crys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t</a:t>
            </a:r>
            <a:r>
              <a:rPr lang="en-US" b="1">
                <a:latin typeface="Tahoma" panose="020B0604030504040204"/>
                <a:ea typeface="Tahoma" panose="020B0604030504040204"/>
                <a:sym typeface="+mn-ea"/>
              </a:rPr>
              <a:t>al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 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System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 </a:t>
            </a:r>
            <a:r>
              <a:rPr lang="en-US" b="1">
                <a:latin typeface="Tahoma" panose="020B0604030504040204"/>
                <a:ea typeface="Tahoma" panose="020B0604030504040204"/>
                <a:sym typeface="+mn-ea"/>
              </a:rPr>
              <a:t>wi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th </a:t>
            </a:r>
            <a:r>
              <a:rPr lang="en-US" b="1">
                <a:latin typeface="Tahoma" panose="020B0604030504040204"/>
                <a:ea typeface="Tahoma" panose="020B0604030504040204"/>
                <a:sym typeface="+mn-ea"/>
              </a:rPr>
              <a:t>a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xial </a:t>
            </a:r>
            <a:r>
              <a:rPr lang="en-US" b="1">
                <a:latin typeface="Tahoma" panose="020B0604030504040204"/>
                <a:ea typeface="Tahoma" panose="020B0604030504040204"/>
                <a:sym typeface="+mn-ea"/>
              </a:rPr>
              <a:t>leng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t</a:t>
            </a:r>
            <a:r>
              <a:rPr lang="en-US" b="1">
                <a:latin typeface="Tahoma" panose="020B0604030504040204"/>
                <a:ea typeface="Tahoma" panose="020B0604030504040204"/>
                <a:sym typeface="+mn-ea"/>
              </a:rPr>
              <a:t>hs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 </a:t>
            </a:r>
            <a:r>
              <a:rPr lang="en-US" b="1">
                <a:latin typeface="Tahoma" panose="020B0604030504040204"/>
                <a:ea typeface="Tahoma" panose="020B0604030504040204"/>
                <a:sym typeface="+mn-ea"/>
              </a:rPr>
              <a:t>and</a:t>
            </a:r>
            <a:r>
              <a:rPr b="1">
                <a:latin typeface="Tahoma" panose="020B0604030504040204"/>
                <a:ea typeface="Tahoma" panose="020B0604030504040204"/>
                <a:sym typeface="+mn-ea"/>
              </a:rPr>
              <a:t> </a:t>
            </a:r>
            <a:r>
              <a:rPr lang="en-US" b="1">
                <a:latin typeface="Tahoma" panose="020B0604030504040204"/>
                <a:ea typeface="Tahoma" panose="020B0604030504040204"/>
                <a:sym typeface="+mn-ea"/>
              </a:rPr>
              <a:t>angles</a:t>
            </a:r>
            <a:br>
              <a:rPr b="1">
                <a:latin typeface="Tahoma" panose="020B0604030504040204"/>
                <a:ea typeface="Tahoma" panose="020B0604030504040204"/>
                <a:sym typeface="+mn-ea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9545D4-13DA-4B04-8C89-125A1E083336}" type="slidenum">
              <a:rPr lang="en-ZA" smtClean="0"/>
            </a:fld>
            <a:endParaRPr lang="en-ZA" dirty="0"/>
          </a:p>
        </p:txBody>
      </p:sp>
      <p:pic>
        <p:nvPicPr>
          <p:cNvPr id="9" name="Picture 8"/>
          <p:cNvPicPr/>
          <p:nvPr/>
        </p:nvPicPr>
        <p:blipFill>
          <a:blip r:embed="rId1"/>
          <a:stretch>
            <a:fillRect/>
          </a:stretch>
        </p:blipFill>
        <p:spPr>
          <a:xfrm>
            <a:off x="5882640" y="1048862"/>
            <a:ext cx="305117" cy="30511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"/>
          <a:stretch>
            <a:fillRect/>
          </a:stretch>
        </p:blipFill>
        <p:spPr>
          <a:xfrm>
            <a:off x="5882640" y="1048862"/>
            <a:ext cx="305117" cy="30511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"/>
          <a:stretch>
            <a:fillRect/>
          </a:stretch>
        </p:blipFill>
        <p:spPr>
          <a:xfrm>
            <a:off x="5882640" y="1048862"/>
            <a:ext cx="305117" cy="30511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1"/>
          <a:stretch>
            <a:fillRect/>
          </a:stretch>
        </p:blipFill>
        <p:spPr>
          <a:xfrm>
            <a:off x="5882640" y="1048862"/>
            <a:ext cx="305117" cy="30511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1"/>
          <a:stretch>
            <a:fillRect/>
          </a:stretch>
        </p:blipFill>
        <p:spPr>
          <a:xfrm>
            <a:off x="5882640" y="1048862"/>
            <a:ext cx="305117" cy="30511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1"/>
          <a:stretch>
            <a:fillRect/>
          </a:stretch>
        </p:blipFill>
        <p:spPr>
          <a:xfrm>
            <a:off x="5882640" y="1048862"/>
            <a:ext cx="305117" cy="30511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1"/>
          <a:stretch>
            <a:fillRect/>
          </a:stretch>
        </p:blipFill>
        <p:spPr>
          <a:xfrm>
            <a:off x="5882640" y="1048862"/>
            <a:ext cx="305117" cy="30511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" y="2557622"/>
            <a:ext cx="2991167" cy="2991167"/>
          </a:xfrm>
          <a:prstGeom prst="rect">
            <a:avLst/>
          </a:prstGeom>
        </p:spPr>
      </p:pic>
      <p:graphicFrame>
        <p:nvGraphicFramePr>
          <p:cNvPr id="21" name="Content Placeholder 20"/>
          <p:cNvGraphicFramePr/>
          <p:nvPr>
            <p:ph idx="1"/>
            <p:custDataLst>
              <p:tags r:id="rId3"/>
            </p:custDataLst>
          </p:nvPr>
        </p:nvGraphicFramePr>
        <p:xfrm>
          <a:off x="0" y="2321560"/>
          <a:ext cx="9144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918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800">
                          <a:latin typeface="Tahoma" panose="020B0604030504040204"/>
                          <a:ea typeface="Tahoma" panose="020B0604030504040204"/>
                          <a:sym typeface="+mn-ea"/>
                        </a:rPr>
                        <a:t>System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>
                          <a:latin typeface="Tahoma" panose="020B0604030504040204"/>
                          <a:ea typeface="Tahoma" panose="020B0604030504040204"/>
                          <a:sym typeface="+mn-ea"/>
                        </a:rPr>
                        <a:t>A</a:t>
                      </a:r>
                      <a:r>
                        <a:rPr sz="1800">
                          <a:latin typeface="Tahoma" panose="020B0604030504040204"/>
                          <a:ea typeface="Tahoma" panose="020B0604030504040204"/>
                          <a:sym typeface="+mn-ea"/>
                        </a:rPr>
                        <a:t>xial </a:t>
                      </a:r>
                      <a:br>
                        <a:rPr sz="1800">
                          <a:latin typeface="Tahoma" panose="020B0604030504040204"/>
                          <a:ea typeface="Tahoma" panose="020B0604030504040204"/>
                          <a:sym typeface="+mn-ea"/>
                        </a:rPr>
                      </a:br>
                      <a:r>
                        <a:rPr lang="en-US" sz="1800">
                          <a:latin typeface="Tahoma" panose="020B0604030504040204"/>
                          <a:ea typeface="Tahoma" panose="020B0604030504040204"/>
                          <a:sym typeface="+mn-ea"/>
                        </a:rPr>
                        <a:t>l</a:t>
                      </a:r>
                      <a:r>
                        <a:rPr sz="1800">
                          <a:latin typeface="Tahoma" panose="020B0604030504040204"/>
                          <a:ea typeface="Tahoma" panose="020B0604030504040204"/>
                          <a:sym typeface="+mn-ea"/>
                        </a:rPr>
                        <a:t>engths and </a:t>
                      </a:r>
                      <a:r>
                        <a:rPr lang="en-US" sz="1800">
                          <a:latin typeface="Tahoma" panose="020B0604030504040204"/>
                          <a:ea typeface="Tahoma" panose="020B0604030504040204"/>
                          <a:sym typeface="+mn-ea"/>
                        </a:rPr>
                        <a:t>a</a:t>
                      </a:r>
                      <a:r>
                        <a:rPr sz="1800">
                          <a:latin typeface="Tahoma" panose="020B0604030504040204"/>
                          <a:ea typeface="Tahoma" panose="020B0604030504040204"/>
                          <a:sym typeface="+mn-ea"/>
                        </a:rPr>
                        <a:t>ngles</a:t>
                      </a:r>
                      <a:endParaRPr lang="en-US" sz="1800"/>
                    </a:p>
                    <a:p>
                      <a:pPr algn="ctr">
                        <a:buNone/>
                      </a:pPr>
                      <a:endParaRPr lang="en-US"/>
                    </a:p>
                  </a:txBody>
                  <a:tcPr/>
                </a:tc>
              </a:tr>
              <a:tr h="382905"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Tahoma" panose="020B0604030504040204"/>
                          <a:ea typeface="Tahoma" panose="020B0604030504040204"/>
                        </a:rPr>
                        <a:t>C</a:t>
                      </a: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ubic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a=b=c, α = β = γ = 90°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</a:tr>
              <a:tr h="382270"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 Narrow" panose="020B0606020202030204" pitchFamily="34" charset="0"/>
                          <a:sym typeface="+mn-ea"/>
                        </a:rPr>
                        <a:t>T</a:t>
                      </a: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etragonal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a = b ≠ c, α = β = γ= 90°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</a:tr>
              <a:tr h="382905"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Tahoma" panose="020B0604030504040204"/>
                          <a:ea typeface="Tahoma" panose="020B0604030504040204"/>
                        </a:rPr>
                        <a:t>O</a:t>
                      </a: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rthorhombic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a ≠ b ≠ c, α = β = γ= 90°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</a:tr>
              <a:tr h="382270"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Tahoma" panose="020B0604030504040204"/>
                          <a:ea typeface="Tahoma" panose="020B0604030504040204"/>
                        </a:rPr>
                        <a:t>R</a:t>
                      </a: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hombohedral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a = b = c, α = β = γ ≠ 90°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</a:tr>
              <a:tr h="382905"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Tahoma" panose="020B0604030504040204"/>
                          <a:ea typeface="Tahoma" panose="020B0604030504040204"/>
                        </a:rPr>
                        <a:t>H</a:t>
                      </a: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exagonal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a = b ≠ c, α = β = 90°, γ = 120°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</a:tr>
              <a:tr h="382905"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>
                          <a:latin typeface="Tahoma" panose="020B0604030504040204"/>
                          <a:ea typeface="Tahoma" panose="020B0604030504040204"/>
                        </a:rPr>
                        <a:t>M</a:t>
                      </a: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onoclinic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a ≠ b ≠ c, α = γ = 90°, β ≠ 90°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</a:tr>
              <a:tr h="382270"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>
                          <a:latin typeface="Arial Narrow" panose="020B0606020202030204" pitchFamily="34" charset="0"/>
                          <a:sym typeface="+mn-ea"/>
                        </a:rPr>
                        <a:t>T</a:t>
                      </a: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riclinic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marL="0" indent="0" algn="l" font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2000">
                          <a:latin typeface="Tahoma" panose="020B0604030504040204"/>
                          <a:ea typeface="Tahoma" panose="020B0604030504040204"/>
                        </a:rPr>
                        <a:t>a ≠ b ≠ c, α ≠ β ≠ γ</a:t>
                      </a:r>
                      <a:endParaRPr sz="2000">
                        <a:latin typeface="Tahoma" panose="020B0604030504040204"/>
                        <a:ea typeface="Tahoma" panose="020B0604030504040204"/>
                      </a:endParaRPr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Narrow" panose="020B0606020202030204" pitchFamily="34" charset="0"/>
              </a:rPr>
              <a:t>Conclusion and future study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8120"/>
          </a:xfrm>
        </p:spPr>
        <p:txBody>
          <a:bodyPr>
            <a:normAutofit/>
          </a:bodyPr>
          <a:lstStyle/>
          <a:p>
            <a:pPr marL="0" indent="0" algn="just"/>
            <a:r>
              <a:rPr lang="en-US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Conclusion</a:t>
            </a:r>
            <a:endParaRPr lang="en-US" sz="2400" b="1" dirty="0">
              <a:latin typeface="Arial Narrow" panose="020B0606020202030204" pitchFamily="34" charset="0"/>
              <a:sym typeface="+mn-ea"/>
            </a:endParaRPr>
          </a:p>
          <a:p>
            <a:pPr marL="0" indent="0" algn="just">
              <a:buNone/>
            </a:pPr>
            <a:r>
              <a:rPr lang="en-US" sz="2400" dirty="0">
                <a:latin typeface="Arial Narrow" panose="020B0606020202030204" pitchFamily="34" charset="0"/>
                <a:sym typeface="+mn-ea"/>
              </a:rPr>
              <a:t>The aim of the study was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achie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v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ed. 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Here,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the lattice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arame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ters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(a, , and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c wih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angles) of </a:t>
            </a:r>
            <a:r>
              <a:rPr lang="en-US" sz="2400" b="1" i="1" dirty="0">
                <a:latin typeface="Arial Narrow" panose="020B0606020202030204" pitchFamily="34" charset="0"/>
                <a:sym typeface="+mn-ea"/>
              </a:rPr>
              <a:t>N, N’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-bis(4-chlorophenyl)thiourea </a:t>
            </a:r>
            <a:r>
              <a:rPr lang="en-US" sz="2400" b="1" i="1" dirty="0">
                <a:latin typeface="Arial Narrow" panose="020B0606020202030204" pitchFamily="34" charset="0"/>
                <a:sym typeface="+mn-ea"/>
              </a:rPr>
              <a:t>N, N- 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dimethylformamide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from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checkCIF dash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block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ga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v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e results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that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v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alida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es and confirms the crys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al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packing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 of </a:t>
            </a:r>
            <a:r>
              <a:rPr lang="en-US" sz="2400" b="1" i="1" dirty="0">
                <a:latin typeface="Arial Narrow" panose="020B0606020202030204" pitchFamily="34" charset="0"/>
                <a:sym typeface="+mn-ea"/>
              </a:rPr>
              <a:t>N, N’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-bis(4-chlorophenyl)thiourea </a:t>
            </a:r>
            <a:r>
              <a:rPr lang="en-US" sz="2400" b="1" i="1" dirty="0">
                <a:latin typeface="Arial Narrow" panose="020B0606020202030204" pitchFamily="34" charset="0"/>
                <a:sym typeface="+mn-ea"/>
              </a:rPr>
              <a:t>N, N- 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dimethylformamide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as </a:t>
            </a:r>
            <a:r>
              <a:rPr lang="en-US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monoclinic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  </a:t>
            </a:r>
            <a:endParaRPr lang="en-US" sz="2400" dirty="0">
              <a:latin typeface="Arial Narrow" panose="020B0606020202030204" pitchFamily="34" charset="0"/>
            </a:endParaRPr>
          </a:p>
          <a:p>
            <a:pPr algn="just"/>
            <a:r>
              <a:rPr lang="en-US" sz="2400" b="1" dirty="0">
                <a:latin typeface="Arial Narrow" panose="020B0606020202030204" pitchFamily="34" charset="0"/>
              </a:rPr>
              <a:t> Future study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Arial Narrow" panose="020B0606020202030204" pitchFamily="34" charset="0"/>
              </a:rPr>
              <a:t>This study will involve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determining t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he packing efficiency of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2400" b="1" i="1" dirty="0">
                <a:latin typeface="Arial Narrow" panose="020B0606020202030204" pitchFamily="34" charset="0"/>
                <a:sym typeface="+mn-ea"/>
              </a:rPr>
              <a:t>N, N’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-bis(4-chlorophenyl)thiourea </a:t>
            </a:r>
            <a:r>
              <a:rPr lang="en-US" sz="2400" b="1" i="1" dirty="0">
                <a:latin typeface="Arial Narrow" panose="020B0606020202030204" pitchFamily="34" charset="0"/>
                <a:sym typeface="+mn-ea"/>
              </a:rPr>
              <a:t>N, N- 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dimethylformamide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and comparing it with known packing types.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References</a:t>
            </a:r>
            <a:endParaRPr lang="en-US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2775"/>
            <a:ext cx="7886700" cy="4351338"/>
          </a:xfrm>
        </p:spPr>
        <p:txBody>
          <a:bodyPr>
            <a:normAutofit fontScale="90000"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Arial Narrow" panose="020B0606020202030204" pitchFamily="34" charset="0"/>
              </a:rPr>
              <a:t>1. Odularu, A.T., </a:t>
            </a:r>
            <a:r>
              <a:rPr lang="en-US" sz="2000" i="1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Ajibade, P. A., Mbese, J.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Z</a:t>
            </a:r>
            <a:r>
              <a:rPr lang="en-US" sz="2000" dirty="0">
                <a:latin typeface="Arial Narrow" panose="020B0606020202030204" pitchFamily="34" charset="0"/>
              </a:rPr>
              <a:t>.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 </a:t>
            </a:r>
            <a:r>
              <a:rPr lang="en-US" sz="2000" i="1" dirty="0">
                <a:latin typeface="Arial Narrow" panose="020B0606020202030204" pitchFamily="34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Oyedeji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O. O., Puschmann, H.</a:t>
            </a:r>
            <a:r>
              <a:rPr lang="en-US" sz="2000" i="1" dirty="0">
                <a:latin typeface="Arial Narrow" panose="020B0606020202030204" pitchFamily="34" charset="0"/>
                <a:sym typeface="+mn-ea"/>
              </a:rPr>
              <a:t> Synthesis and crystal structure of N,N′-bis(4-chlorophenyl)thiourea N,N-dimethylformamide.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i="1" dirty="0">
                <a:latin typeface="Arial Narrow" panose="020B0606020202030204" pitchFamily="34" charset="0"/>
              </a:rPr>
              <a:t>O</a:t>
            </a:r>
            <a:r>
              <a:rPr lang="en-US" sz="2000" i="1" dirty="0" err="1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p</a:t>
            </a:r>
            <a:r>
              <a:rPr lang="en-US" sz="2000" i="1" dirty="0">
                <a:latin typeface="Arial Narrow" panose="020B0606020202030204" pitchFamily="34" charset="0"/>
              </a:rPr>
              <a:t>en</a:t>
            </a:r>
            <a:r>
              <a:rPr lang="en-US" sz="2000" i="1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i="1" dirty="0">
                <a:latin typeface="Arial Narrow" panose="020B0606020202030204" pitchFamily="34" charset="0"/>
              </a:rPr>
              <a:t>Chem.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202</a:t>
            </a:r>
            <a:r>
              <a:rPr lang="en-US" sz="2000" b="1" dirty="0">
                <a:latin typeface="Arial Narrow" panose="020B0606020202030204" pitchFamily="34" charset="0"/>
                <a:sym typeface="+mn-ea"/>
              </a:rPr>
              <a:t>1</a:t>
            </a:r>
            <a:r>
              <a:rPr lang="en-US" sz="2000" dirty="0">
                <a:latin typeface="Arial Narrow" panose="020B0606020202030204" pitchFamily="34" charset="0"/>
              </a:rPr>
              <a:t>, </a:t>
            </a:r>
            <a:r>
              <a:rPr lang="en-US" sz="2000" i="1" dirty="0">
                <a:latin typeface="Arial Narrow" panose="020B0606020202030204" pitchFamily="34" charset="0"/>
              </a:rPr>
              <a:t>19</a:t>
            </a:r>
            <a:r>
              <a:rPr lang="en-US" sz="2000" dirty="0">
                <a:latin typeface="Arial Narrow" panose="020B0606020202030204" pitchFamily="34" charset="0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511– 517.</a:t>
            </a:r>
            <a:endParaRPr lang="en-US" sz="20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Arial Narrow" panose="020B0606020202030204" pitchFamily="34" charset="0"/>
              </a:rPr>
              <a:t>2.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J</a:t>
            </a:r>
            <a:r>
              <a:rPr lang="en-US" sz="2000" dirty="0">
                <a:latin typeface="Arial Narrow" panose="020B0606020202030204" pitchFamily="34" charset="0"/>
              </a:rPr>
              <a:t>ambi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 </a:t>
            </a:r>
            <a:r>
              <a:rPr lang="en-US" sz="2000" dirty="0">
                <a:latin typeface="Arial Narrow" panose="020B0606020202030204" pitchFamily="34" charset="0"/>
              </a:rPr>
              <a:t> SMS. Characterization and synthesis of novel thiourea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derivatives.</a:t>
            </a:r>
            <a:r>
              <a:rPr lang="en-US" sz="2000" i="1" dirty="0">
                <a:latin typeface="Arial Narrow" panose="020B0606020202030204" pitchFamily="34" charset="0"/>
              </a:rPr>
              <a:t> Int J Chem Tech Re</a:t>
            </a:r>
            <a:r>
              <a:rPr lang="en-US" sz="2000" dirty="0">
                <a:latin typeface="Arial Narrow" panose="020B0606020202030204" pitchFamily="34" charset="0"/>
              </a:rPr>
              <a:t>s. </a:t>
            </a:r>
            <a:r>
              <a:rPr lang="en-US" sz="2000" b="1" dirty="0">
                <a:latin typeface="Arial Narrow" panose="020B0606020202030204" pitchFamily="34" charset="0"/>
              </a:rPr>
              <a:t>2019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,. </a:t>
            </a:r>
            <a:r>
              <a:rPr lang="en-US" sz="2000" i="1" dirty="0">
                <a:latin typeface="Arial Narrow" panose="020B0606020202030204" pitchFamily="34" charset="0"/>
              </a:rPr>
              <a:t>12</a:t>
            </a:r>
            <a:r>
              <a:rPr lang="en-US" sz="2000" dirty="0">
                <a:latin typeface="Arial Narrow" panose="020B0606020202030204" pitchFamily="34" charset="0"/>
              </a:rPr>
              <a:t>(3)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,.</a:t>
            </a:r>
            <a:r>
              <a:rPr lang="en-US" sz="2000" dirty="0">
                <a:latin typeface="Arial Narrow" panose="020B0606020202030204" pitchFamily="34" charset="0"/>
              </a:rPr>
              <a:t>177–87.</a:t>
            </a:r>
            <a:endParaRPr lang="en-US" sz="20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Arial Narrow" panose="020B0606020202030204" pitchFamily="34" charset="0"/>
                <a:sym typeface="+mn-ea"/>
              </a:rPr>
              <a:t>3.</a:t>
            </a:r>
            <a:r>
              <a:rPr lang="en-US" sz="2000" dirty="0">
                <a:latin typeface="Arial Narrow" panose="020B0606020202030204" pitchFamily="34" charset="0"/>
              </a:rPr>
              <a:t> Das C, Zhang H, Li R, Zou H. Synthesis and characterization of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thiourea. </a:t>
            </a:r>
            <a:r>
              <a:rPr lang="en-US" sz="2000" i="1" dirty="0">
                <a:latin typeface="Arial Narrow" panose="020B0606020202030204" pitchFamily="34" charset="0"/>
              </a:rPr>
              <a:t>Pol J Chem Tech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r>
              <a:rPr lang="en-US" sz="2000" b="1" dirty="0">
                <a:latin typeface="Arial Narrow" panose="020B0606020202030204" pitchFamily="34" charset="0"/>
              </a:rPr>
              <a:t>2019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,. </a:t>
            </a:r>
            <a:r>
              <a:rPr lang="en-US" sz="2000" i="1" dirty="0">
                <a:latin typeface="Arial Narrow" panose="020B0606020202030204" pitchFamily="34" charset="0"/>
              </a:rPr>
              <a:t>21</a:t>
            </a:r>
            <a:r>
              <a:rPr lang="en-US" sz="2000" dirty="0">
                <a:latin typeface="Arial Narrow" panose="020B0606020202030204" pitchFamily="34" charset="0"/>
              </a:rPr>
              <a:t>(3)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 </a:t>
            </a:r>
            <a:r>
              <a:rPr lang="en-US" sz="2000" dirty="0">
                <a:latin typeface="Arial Narrow" panose="020B0606020202030204" pitchFamily="34" charset="0"/>
              </a:rPr>
              <a:t>35–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3</a:t>
            </a:r>
            <a:r>
              <a:rPr lang="en-US" sz="2000" dirty="0">
                <a:latin typeface="Arial Narrow" panose="020B0606020202030204" pitchFamily="34" charset="0"/>
              </a:rPr>
              <a:t>9. </a:t>
            </a:r>
            <a:endParaRPr lang="en-US" sz="20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Arial Narrow" panose="020B0606020202030204" pitchFamily="34" charset="0"/>
              </a:rPr>
              <a:t>4.Saeed A, Qamar R, Fattah TA, Flörke U, Erben MF. Recent developments in chemistry, coordination, structure and biological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aspects of 1-(acyl/aroyl)-3-(substituted) thioureas. </a:t>
            </a:r>
            <a:r>
              <a:rPr lang="en-US" sz="2000" i="1" dirty="0">
                <a:latin typeface="Arial Narrow" panose="020B0606020202030204" pitchFamily="34" charset="0"/>
              </a:rPr>
              <a:t>Res ChemIntermed</a:t>
            </a:r>
            <a:r>
              <a:rPr lang="en-US" sz="2000" dirty="0">
                <a:latin typeface="Arial Narrow" panose="020B0606020202030204" pitchFamily="34" charset="0"/>
              </a:rPr>
              <a:t>. </a:t>
            </a:r>
            <a:r>
              <a:rPr lang="en-US" sz="2000" b="1" dirty="0">
                <a:latin typeface="Arial Narrow" panose="020B0606020202030204" pitchFamily="34" charset="0"/>
              </a:rPr>
              <a:t>2017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i="1" dirty="0">
                <a:latin typeface="Arial Narrow" panose="020B0606020202030204" pitchFamily="34" charset="0"/>
              </a:rPr>
              <a:t>43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3053–93. </a:t>
            </a:r>
            <a:endParaRPr lang="en-US" sz="20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Arial Narrow" panose="020B0606020202030204" pitchFamily="34" charset="0"/>
              </a:rPr>
              <a:t>5.Li M, Hou D. 1-(2,6-Dichlorobenzoyl)-3-(3-nitrophenyl)thiourea dimethylformamide solvate. </a:t>
            </a:r>
            <a:r>
              <a:rPr lang="en-US" sz="2000" i="1" dirty="0">
                <a:latin typeface="Arial Narrow" panose="020B0606020202030204" pitchFamily="34" charset="0"/>
              </a:rPr>
              <a:t>Acta Cryst Sect E StructRep Online</a:t>
            </a:r>
            <a:r>
              <a:rPr lang="en-US" sz="2000" dirty="0">
                <a:latin typeface="Arial Narrow" panose="020B0606020202030204" pitchFamily="34" charset="0"/>
              </a:rPr>
              <a:t>. 2010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66(o280)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1–10.</a:t>
            </a:r>
            <a:endParaRPr lang="en-US" sz="20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latin typeface="Arial Narrow" panose="020B0606020202030204" pitchFamily="34" charset="0"/>
              </a:rPr>
              <a:t>6. Pilz SK, Mohr F. On the reactivity of thiourea derivatives with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silver(I) oxide. </a:t>
            </a:r>
            <a:r>
              <a:rPr lang="en-US" sz="2000" i="1" dirty="0">
                <a:latin typeface="Arial Narrow" panose="020B0606020202030204" pitchFamily="34" charset="0"/>
              </a:rPr>
              <a:t>Eur J Inorg Chem.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2020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2020(23)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,</a:t>
            </a:r>
            <a:r>
              <a:rPr lang="en-US" sz="2000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2285–2294.</a:t>
            </a:r>
            <a:endParaRPr lang="en-US" sz="2000" dirty="0">
              <a:latin typeface="Arial Narrow" panose="020B0606020202030204" pitchFamily="34" charset="0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Acknowledgement</a:t>
            </a:r>
            <a:endParaRPr lang="en-US" sz="36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Authors sincerely appreciate the Committee and Organizers of the </a:t>
            </a: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African Light So</a:t>
            </a: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u</a:t>
            </a: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rce AfLS-2024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7</a:t>
            </a:r>
            <a:r>
              <a:rPr lang="en-US" sz="2400" b="1" baseline="300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t</a:t>
            </a:r>
            <a:r>
              <a:rPr lang="en-US" sz="2400" b="1" baseline="30000" dirty="0">
                <a:latin typeface="Arial Narrow" panose="020B0606020202030204" pitchFamily="34" charset="0"/>
                <a:cs typeface="Arial" panose="020B0604020202020204" pitchFamily="34" charset="0"/>
              </a:rPr>
              <a:t>h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) for allowing us as authors to participate in the 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AfLS-2024</a:t>
            </a: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conference.</a:t>
            </a: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  <a:cs typeface="Arial" panose="020B0604020202020204" pitchFamily="34" charset="0"/>
              </a:rPr>
              <a:t> Audience for the attention.</a:t>
            </a:r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 Narrow" panose="020B0606020202030204" pitchFamily="34" charset="0"/>
                <a:cs typeface="Arial" panose="020B0604020202020204" pitchFamily="34" charset="0"/>
              </a:rPr>
              <a:t>Table of contents</a:t>
            </a:r>
            <a:endParaRPr lang="en-US" sz="3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Title page</a:t>
            </a:r>
            <a:endParaRPr lang="en-US" sz="1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Introduction and background study </a:t>
            </a:r>
            <a:endParaRPr lang="en-US" sz="18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Problem statement</a:t>
            </a:r>
            <a:r>
              <a:rPr lang="en-US" sz="1800" dirty="0">
                <a:latin typeface="Arial Narrow" panose="020B0606020202030204" pitchFamily="34" charset="0"/>
                <a:cs typeface="Arial" panose="020B0604020202020204" pitchFamily="34" charset="0"/>
              </a:rPr>
              <a:t> and</a:t>
            </a:r>
            <a:r>
              <a:rPr lang="en-US" sz="1800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1800" dirty="0">
                <a:latin typeface="Arial Narrow" panose="020B0606020202030204" pitchFamily="34" charset="0"/>
                <a:cs typeface="Arial" panose="020B0604020202020204" pitchFamily="34" charset="0"/>
              </a:rPr>
              <a:t>significance of the </a:t>
            </a:r>
            <a:r>
              <a:rPr lang="en-US" sz="1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study</a:t>
            </a:r>
            <a:endParaRPr lang="en-US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  <a:cs typeface="Arial" panose="020B0604020202020204" pitchFamily="34" charset="0"/>
              </a:rPr>
              <a:t>Theoretical framework</a:t>
            </a:r>
            <a:endParaRPr lang="en-US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  <a:cs typeface="Arial" panose="020B0604020202020204" pitchFamily="34" charset="0"/>
              </a:rPr>
              <a:t>Methodology</a:t>
            </a:r>
            <a:endParaRPr lang="en-US" sz="18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 </a:t>
            </a:r>
            <a:endParaRPr lang="en-US" sz="1800" dirty="0" smtClean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Discussion</a:t>
            </a:r>
            <a:endParaRPr lang="en-US" sz="18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 and</a:t>
            </a:r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future study</a:t>
            </a:r>
            <a:endParaRPr lang="en-US" sz="18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References</a:t>
            </a:r>
            <a:endParaRPr lang="en-US" sz="18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Acknowledgement</a:t>
            </a:r>
            <a:endParaRPr lang="en-US" sz="1800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sym typeface="+mn-ea"/>
              </a:rPr>
              <a:t>Introduction and </a:t>
            </a:r>
            <a:br>
              <a:rPr lang="en-US" sz="3200" b="1" dirty="0" smtClean="0">
                <a:latin typeface="Arial Narrow" panose="020B0606020202030204" pitchFamily="34" charset="0"/>
                <a:sym typeface="+mn-ea"/>
              </a:rPr>
            </a:br>
            <a:r>
              <a:rPr lang="en-US" sz="3200" b="1" dirty="0" smtClean="0">
                <a:latin typeface="Arial Narrow" panose="020B0606020202030204" pitchFamily="34" charset="0"/>
                <a:sym typeface="+mn-ea"/>
              </a:rPr>
              <a:t>background study</a:t>
            </a:r>
            <a:endParaRPr lang="en-US" sz="3200" b="1" dirty="0" smtClean="0">
              <a:latin typeface="Arial Narrow" panose="020B0606020202030204" pitchFamily="34" charset="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latin typeface="Arial Narrow" panose="020B0606020202030204" pitchFamily="34" charset="0"/>
                <a:sym typeface="+mn-ea"/>
              </a:rPr>
              <a:t>Crystal packing is  the arrangement of atoms, ions, and molecules in a crystalline solid. It gives the physical properties of crystalline materials. </a:t>
            </a:r>
            <a:endParaRPr lang="en-US" sz="2400" dirty="0"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 Narrow" panose="020B0606020202030204" pitchFamily="34" charset="0"/>
                <a:sym typeface="+mn-ea"/>
              </a:rPr>
              <a:t>Suitable techniques to give detailed picture of the crystal packing are the X-ray  diffraction (X-ray crystallography) and the neutron diffraction.</a:t>
            </a:r>
            <a:endParaRPr lang="en-US" sz="2400" dirty="0" smtClean="0"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Arial Narrow" panose="020B0606020202030204" pitchFamily="34" charset="0"/>
                <a:sym typeface="+mn-ea"/>
              </a:rPr>
              <a:t>The aim of this study is to examine the </a:t>
            </a:r>
            <a:r>
              <a:rPr lang="en-US" sz="2400" b="1" dirty="0" smtClean="0">
                <a:latin typeface="Arial Narrow" panose="020B0606020202030204" pitchFamily="34" charset="0"/>
                <a:sym typeface="+mn-ea"/>
              </a:rPr>
              <a:t>c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rystal packing of  </a:t>
            </a:r>
            <a:br>
              <a:rPr lang="en-US" sz="2400" b="1" dirty="0">
                <a:latin typeface="Arial Narrow" panose="020B0606020202030204" pitchFamily="34" charset="0"/>
                <a:sym typeface="+mn-ea"/>
              </a:rPr>
            </a:br>
            <a:r>
              <a:rPr lang="en-US" sz="2400" b="1" i="1" dirty="0">
                <a:latin typeface="Arial Narrow" panose="020B0606020202030204" pitchFamily="34" charset="0"/>
                <a:sym typeface="+mn-ea"/>
              </a:rPr>
              <a:t>N, N’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-bis(4-chlorophenyl)thiourea </a:t>
            </a:r>
            <a:r>
              <a:rPr lang="en-US" sz="2400" b="1" i="1" dirty="0">
                <a:latin typeface="Arial Narrow" panose="020B0606020202030204" pitchFamily="34" charset="0"/>
                <a:sym typeface="+mn-ea"/>
              </a:rPr>
              <a:t>N, N- 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dimethylformamide 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with </a:t>
            </a:r>
            <a:r>
              <a:rPr lang="en-US" sz="2400" b="1" dirty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  <a:sym typeface="+mn-ea"/>
              </a:rPr>
              <a:t>X-ray crystallography. Lattice theory is </a:t>
            </a:r>
            <a:r>
              <a:rPr lang="en-US" sz="2400" dirty="0" smtClean="0">
                <a:latin typeface="Arial Narrow" panose="020B0606020202030204" pitchFamily="34" charset="0"/>
                <a:sym typeface="+mn-ea"/>
              </a:rPr>
              <a:t>used as  the  theoretical framework to s</a:t>
            </a:r>
            <a:r>
              <a:rPr lang="en-US" sz="2400" dirty="0" smtClean="0">
                <a:latin typeface="Arial Narrow" panose="020B0606020202030204" pitchFamily="34" charset="0"/>
                <a:sym typeface="+mn-ea"/>
              </a:rPr>
              <a:t>upport   the study</a:t>
            </a:r>
            <a:r>
              <a:rPr lang="en-US" sz="2400" dirty="0">
                <a:latin typeface="Arial Narrow" panose="020B0606020202030204" pitchFamily="34" charset="0"/>
                <a:sym typeface="+mn-ea"/>
              </a:rPr>
              <a:t>.</a:t>
            </a:r>
            <a:endParaRPr lang="en-US" sz="2400" dirty="0"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ct val="100000"/>
              </a:lnSpc>
            </a:pPr>
            <a:endParaRPr lang="en-US" sz="2000" dirty="0" smtClean="0"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ct val="100000"/>
              </a:lnSpc>
            </a:pPr>
            <a:endParaRPr lang="en-US" sz="20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972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555" b="1" dirty="0" err="1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Pro</a:t>
            </a:r>
            <a:r>
              <a:rPr lang="en-US" sz="3555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blem</a:t>
            </a:r>
            <a:r>
              <a:rPr lang="en-US" sz="3555" b="1" dirty="0" smtClean="0">
                <a:latin typeface="Arial Narrow" panose="020B0606020202030204" pitchFamily="34" charset="0"/>
                <a:sym typeface="+mn-ea"/>
              </a:rPr>
              <a:t> </a:t>
            </a:r>
            <a:r>
              <a:rPr lang="en-US" sz="3555" b="1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statement</a:t>
            </a:r>
            <a:r>
              <a:rPr lang="en-US" sz="3555" b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and</a:t>
            </a:r>
            <a:r>
              <a:rPr lang="en-US" sz="3555" b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en-US" sz="3555" b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</a:br>
            <a:r>
              <a:rPr lang="en-US" sz="3555" b="1" dirty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significance of the </a:t>
            </a:r>
            <a:r>
              <a:rPr lang="en-US" sz="3555" b="1" dirty="0" smtClean="0">
                <a:latin typeface="Arial Narrow" panose="020B0606020202030204" pitchFamily="34" charset="0"/>
                <a:cs typeface="Arial" panose="020B0604020202020204" pitchFamily="34" charset="0"/>
                <a:sym typeface="+mn-ea"/>
              </a:rPr>
              <a:t>study</a:t>
            </a:r>
            <a:br>
              <a:rPr lang="en-US" sz="3555" b="1" dirty="0" smtClean="0">
                <a:latin typeface="Arial Narrow" panose="020B0606020202030204" pitchFamily="34" charset="0"/>
                <a:sym typeface="+mn-ea"/>
              </a:rPr>
            </a:br>
            <a:endParaRPr lang="en-ZA" sz="3555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algn="just"/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According to the International Union of Crystallography (IUCr), crystal packing is a subtle subject.</a:t>
            </a:r>
            <a:endParaRPr lang="en-US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/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 significance of this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st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udy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is the a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pp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lication in the 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pharmaceu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ticals and materials science.</a:t>
            </a:r>
            <a:endParaRPr lang="en-US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/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/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/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/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pPr algn="ctr"/>
            <a:r>
              <a:rPr lang="en-US" sz="3555" b="1" dirty="0" smtClean="0">
                <a:latin typeface="Arial Narrow" panose="020B0606020202030204" pitchFamily="34" charset="0"/>
                <a:sym typeface="+mn-ea"/>
              </a:rPr>
              <a:t>Crystal packing </a:t>
            </a:r>
            <a:br>
              <a:rPr lang="en-US" sz="3555" b="1" dirty="0" smtClean="0">
                <a:latin typeface="Arial Narrow" panose="020B0606020202030204" pitchFamily="34" charset="0"/>
                <a:sym typeface="+mn-ea"/>
              </a:rPr>
            </a:br>
            <a:r>
              <a:rPr lang="en-US" sz="3555" b="1" dirty="0" smtClean="0">
                <a:latin typeface="Arial Narrow" panose="020B0606020202030204" pitchFamily="34" charset="0"/>
                <a:sym typeface="+mn-ea"/>
              </a:rPr>
              <a:t>and l</a:t>
            </a:r>
            <a:r>
              <a:rPr lang="en-US" sz="3555" b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attice types</a:t>
            </a:r>
            <a:endParaRPr lang="en-US" sz="3555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pPr algn="just"/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In crystal </a:t>
            </a:r>
            <a:r>
              <a:rPr lang="en-US" dirty="0" smtClean="0">
                <a:latin typeface="Arial Narrow" panose="020B0606020202030204" pitchFamily="34" charset="0"/>
                <a:sym typeface="+mn-ea"/>
              </a:rPr>
              <a:t>p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acking 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where lattice theory i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 a</a:t>
            </a:r>
            <a:r>
              <a:rPr lang="en-US" dirty="0" smtClean="0">
                <a:latin typeface="Arial Narrow" panose="020B0606020202030204" pitchFamily="34" charset="0"/>
                <a:sym typeface="+mn-ea"/>
              </a:rPr>
              <a:t>pplica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ble, lattice ty</a:t>
            </a:r>
            <a:r>
              <a:rPr lang="en-US" dirty="0" smtClean="0">
                <a:latin typeface="Arial Narrow" panose="020B0606020202030204" pitchFamily="34" charset="0"/>
                <a:sym typeface="+mn-ea"/>
              </a:rPr>
              <a:t>pes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as essential 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aspect of lattice theory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</a:t>
            </a:r>
            <a:r>
              <a:rPr lang="en-US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are made  of different crystal systems, such as cubic, hexagonal, monoclinic, orthorhombic, tetragonal, and triclinic. </a:t>
            </a:r>
            <a:endParaRPr lang="en-US"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en-US" b="1" dirty="0" smtClean="0">
                <a:latin typeface="Arial Narrow" panose="020B0606020202030204" pitchFamily="34" charset="0"/>
                <a:sym typeface="+mn-ea"/>
              </a:rPr>
              <a:t>Lattice theory</a:t>
            </a:r>
            <a:br>
              <a:rPr lang="en-US" b="1" dirty="0" smtClean="0">
                <a:latin typeface="Arial Narrow" panose="020B0606020202030204" pitchFamily="34" charset="0"/>
                <a:sym typeface="+mn-ea"/>
              </a:rPr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9545D4-13DA-4B04-8C89-125A1E083336}" type="slidenum">
              <a:rPr lang="en-ZA" smtClean="0"/>
            </a:fld>
            <a:endParaRPr lang="en-ZA" dirty="0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pPr algn="just"/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Lattice theory is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 theoretical framework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 in line with crystal packing, which refers to the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three-dimensional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arrangement of atoms, ions, or molecules in a crystalline solid.</a:t>
            </a:r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/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 In this framework, a lattice is a three-dimensional geometric arrangement of points, where each point represents the position of an identical component in the crystal.</a:t>
            </a:r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/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Essen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ial aspects of lattice theory in crystal packing are </a:t>
            </a:r>
            <a:r>
              <a:rPr lang="en-US" sz="2400" b="1" i="1">
                <a:latin typeface="Arial Narrow" panose="020B0606020202030204" pitchFamily="34" charset="0"/>
                <a:cs typeface="Arial Narrow" panose="020B0606020202030204" pitchFamily="34" charset="0"/>
              </a:rPr>
              <a:t>la</a:t>
            </a:r>
            <a:r>
              <a:rPr lang="en-US" sz="2400" b="1" i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tt</a:t>
            </a:r>
            <a:r>
              <a:rPr lang="en-US" sz="2400" b="1" i="1">
                <a:latin typeface="Arial Narrow" panose="020B0606020202030204" pitchFamily="34" charset="0"/>
                <a:cs typeface="Arial Narrow" panose="020B0606020202030204" pitchFamily="34" charset="0"/>
              </a:rPr>
              <a:t>ice </a:t>
            </a:r>
            <a:r>
              <a:rPr lang="en-US" sz="2400" b="1" i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sz="2400" b="1" i="1">
                <a:latin typeface="Arial Narrow" panose="020B0606020202030204" pitchFamily="34" charset="0"/>
                <a:cs typeface="Arial Narrow" panose="020B0606020202030204" pitchFamily="34" charset="0"/>
              </a:rPr>
              <a:t>y</a:t>
            </a:r>
            <a:r>
              <a:rPr lang="en-US" sz="2400" b="1" i="1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</a:t>
            </a:r>
            <a:r>
              <a:rPr lang="en-US" sz="2400" b="1" i="1">
                <a:latin typeface="Arial Narrow" panose="020B0606020202030204" pitchFamily="34" charset="0"/>
                <a:cs typeface="Arial Narrow" panose="020B0606020202030204" pitchFamily="34" charset="0"/>
              </a:rPr>
              <a:t>es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,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nit cell, packing efficiences, Bravais Lattices, and the coordinaion n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</a:rPr>
              <a:t>mber.</a:t>
            </a:r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177280"/>
            <a:ext cx="734695" cy="5435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</a:rPr>
              <a:t>Methodology</a:t>
            </a:r>
            <a:endParaRPr lang="en-ZA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X-ray crystallogra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hy was 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 m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ethodology used to determine the crystal structure, for i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  to 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f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ur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ther 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ex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lain the a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oms in crys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al lattice of </a:t>
            </a:r>
            <a:r>
              <a:rPr lang="en-US" b="1" i="1" dirty="0">
                <a:latin typeface="Arial Narrow" panose="020B0606020202030204" pitchFamily="34" charset="0"/>
                <a:sym typeface="+mn-ea"/>
              </a:rPr>
              <a:t>N, N’</a:t>
            </a:r>
            <a:r>
              <a:rPr lang="en-US" b="1" dirty="0">
                <a:latin typeface="Arial Narrow" panose="020B0606020202030204" pitchFamily="34" charset="0"/>
                <a:sym typeface="+mn-ea"/>
              </a:rPr>
              <a:t>-bis(4-chlorophenyl)thiourea </a:t>
            </a:r>
            <a:r>
              <a:rPr lang="en-US" b="1" i="1" dirty="0">
                <a:latin typeface="Arial Narrow" panose="020B0606020202030204" pitchFamily="34" charset="0"/>
                <a:sym typeface="+mn-ea"/>
              </a:rPr>
              <a:t>N, N- </a:t>
            </a:r>
            <a:r>
              <a:rPr lang="en-US" b="1" dirty="0">
                <a:latin typeface="Arial Narrow" panose="020B0606020202030204" pitchFamily="34" charset="0"/>
                <a:sym typeface="+mn-ea"/>
              </a:rPr>
              <a:t>dimethylformamide.</a:t>
            </a:r>
            <a:endParaRPr lang="en-US" b="1" dirty="0" smtClean="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The ex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lana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ion was s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uppo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r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ed by 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the lattice theory.</a:t>
            </a:r>
            <a:r>
              <a:rPr lang="en-US" dirty="0" smtClean="0">
                <a:latin typeface="Arial Narrow" panose="020B0606020202030204" pitchFamily="34" charset="0"/>
                <a:cs typeface="Arial Narrow" panose="020B0606020202030204" pitchFamily="34" charset="0"/>
              </a:rPr>
              <a:t></a:t>
            </a:r>
            <a:endParaRPr lang="en-ZA" dirty="0"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75" y="635"/>
            <a:ext cx="6205220" cy="1653540"/>
          </a:xfrm>
        </p:spPr>
        <p:txBody>
          <a:bodyPr>
            <a:normAutofit fontScale="90000"/>
          </a:bodyPr>
          <a:p>
            <a:pPr algn="ctr"/>
            <a:r>
              <a:rPr lang="en-US" sz="4000" b="1" dirty="0">
                <a:latin typeface="Arial Narrow" panose="020B0606020202030204" pitchFamily="34" charset="0"/>
                <a:sym typeface="+mn-ea"/>
              </a:rPr>
              <a:t> </a:t>
            </a:r>
            <a:br>
              <a:rPr lang="en-US" sz="4000" b="1" dirty="0">
                <a:latin typeface="Arial Narrow" panose="020B0606020202030204" pitchFamily="34" charset="0"/>
                <a:sym typeface="+mn-ea"/>
              </a:rPr>
            </a:br>
            <a:r>
              <a:rPr lang="en-US" sz="4000" b="1" dirty="0">
                <a:latin typeface="Arial Narrow" panose="020B0606020202030204" pitchFamily="34" charset="0"/>
                <a:sym typeface="+mn-ea"/>
              </a:rPr>
              <a:t>Synthensis of </a:t>
            </a:r>
            <a:r>
              <a:rPr lang="en-US" sz="4000" b="1" i="1" dirty="0">
                <a:latin typeface="Arial Narrow" panose="020B0606020202030204" pitchFamily="34" charset="0"/>
                <a:sym typeface="+mn-ea"/>
              </a:rPr>
              <a:t>N, N’</a:t>
            </a:r>
            <a:r>
              <a:rPr lang="en-US" sz="4000" b="1" dirty="0">
                <a:latin typeface="Arial Narrow" panose="020B0606020202030204" pitchFamily="34" charset="0"/>
                <a:sym typeface="+mn-ea"/>
              </a:rPr>
              <a:t>-bis(4-chlorophenyl)thiourea </a:t>
            </a:r>
            <a:r>
              <a:rPr lang="en-US" sz="4000" b="1" i="1" dirty="0">
                <a:latin typeface="Arial Narrow" panose="020B0606020202030204" pitchFamily="34" charset="0"/>
                <a:sym typeface="+mn-ea"/>
              </a:rPr>
              <a:t>N, N- </a:t>
            </a:r>
            <a:r>
              <a:rPr lang="en-US" sz="4000" b="1" dirty="0">
                <a:latin typeface="Arial Narrow" panose="020B0606020202030204" pitchFamily="34" charset="0"/>
                <a:sym typeface="+mn-ea"/>
              </a:rPr>
              <a:t>dimethylformamide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20" y="2027555"/>
            <a:ext cx="7872730" cy="4149725"/>
          </a:xfrm>
        </p:spPr>
        <p:txBody>
          <a:bodyPr/>
          <a:p>
            <a:pPr algn="just"/>
            <a:r>
              <a:rPr lang="en-US" sz="24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N, N’</a:t>
            </a:r>
            <a:r>
              <a:rPr 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-bis(4-chlorophenyl)thiourea  is an organic compound formed from the reaction of chloroaniline, carbon(IV)</a:t>
            </a:r>
            <a:r>
              <a:rPr lang="en-US" sz="2400" b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sulphide, and ammonia solution in methanol at a temperature of less than 4°C.</a:t>
            </a:r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2C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6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H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4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ClNH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2(aq)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+ CS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2(l)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+ 2NH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3(l)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→ C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13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H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10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l2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(s)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+ 3H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2(g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)↑ +H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(g)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↑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+N</a:t>
            </a:r>
            <a:r>
              <a:rPr lang="en-US" sz="2400" baseline="-250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2(g)</a:t>
            </a:r>
            <a:r>
              <a:rPr lang="en-US" sz="240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↑</a:t>
            </a:r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/>
            <a:r>
              <a:rPr lang="en-US" sz="24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N, N- </a:t>
            </a:r>
            <a:r>
              <a:rPr 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dimethylformamide (DMF) is a</a:t>
            </a:r>
            <a:r>
              <a:rPr lang="en-US" sz="24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</a:t>
            </a:r>
            <a:r>
              <a:rPr lang="en-US" sz="24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lar (hydro</a:t>
            </a:r>
            <a:r>
              <a:rPr 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philic) apr</a:t>
            </a:r>
            <a:r>
              <a:rPr lang="en-US" sz="24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</a:t>
            </a:r>
            <a:r>
              <a:rPr 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tic </a:t>
            </a:r>
            <a:r>
              <a:rPr 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solvent used to grow the crystals of </a:t>
            </a:r>
            <a:r>
              <a:rPr lang="en-US" sz="2400" i="1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N, N’</a:t>
            </a:r>
            <a:r>
              <a:rPr lang="en-US" sz="2400" dirty="0"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-bis(4-chlorophenyl)thiourea.</a:t>
            </a:r>
            <a:endParaRPr lang="en-US" sz="2400"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69545D4-13DA-4B04-8C89-125A1E083336}" type="slidenum">
              <a:rPr lang="en-ZA" smtClean="0"/>
            </a:fld>
            <a:endParaRPr lang="en-Z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478971"/>
            <a:ext cx="8355693" cy="121171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 Narrow" panose="020B0606020202030204" pitchFamily="34" charset="0"/>
              </a:rPr>
              <a:t>Crystal structure of  </a:t>
            </a:r>
            <a:br>
              <a:rPr lang="en-US" sz="3600" b="1" dirty="0">
                <a:latin typeface="Arial Narrow" panose="020B0606020202030204" pitchFamily="34" charset="0"/>
              </a:rPr>
            </a:br>
            <a:r>
              <a:rPr lang="en-US" sz="3600" b="1" dirty="0">
                <a:latin typeface="Arial Narrow" panose="020B0606020202030204" pitchFamily="34" charset="0"/>
              </a:rPr>
              <a:t>C</a:t>
            </a:r>
            <a:r>
              <a:rPr lang="en-US" sz="3600" b="1" baseline="-25000" dirty="0">
                <a:latin typeface="Arial Narrow" panose="020B0606020202030204" pitchFamily="34" charset="0"/>
              </a:rPr>
              <a:t>16</a:t>
            </a:r>
            <a:r>
              <a:rPr lang="en-US" sz="3600" b="1" dirty="0">
                <a:latin typeface="Arial Narrow" panose="020B0606020202030204" pitchFamily="34" charset="0"/>
              </a:rPr>
              <a:t>H</a:t>
            </a:r>
            <a:r>
              <a:rPr lang="en-US" sz="3600" b="1" baseline="-25000" dirty="0">
                <a:latin typeface="Arial Narrow" panose="020B0606020202030204" pitchFamily="34" charset="0"/>
              </a:rPr>
              <a:t>17</a:t>
            </a:r>
            <a:r>
              <a:rPr lang="en-US" sz="3600" b="1" dirty="0">
                <a:latin typeface="Arial Narrow" panose="020B0606020202030204" pitchFamily="34" charset="0"/>
              </a:rPr>
              <a:t>Cl</a:t>
            </a:r>
            <a:r>
              <a:rPr lang="en-US" sz="3600" b="1" baseline="-25000" dirty="0">
                <a:latin typeface="Arial Narrow" panose="020B0606020202030204" pitchFamily="34" charset="0"/>
              </a:rPr>
              <a:t>2</a:t>
            </a:r>
            <a:r>
              <a:rPr lang="en-US" sz="3600" b="1" dirty="0">
                <a:latin typeface="Arial Narrow" panose="020B0606020202030204" pitchFamily="34" charset="0"/>
              </a:rPr>
              <a:t>N</a:t>
            </a:r>
            <a:r>
              <a:rPr lang="en-US" sz="3600" b="1" baseline="-25000" dirty="0">
                <a:latin typeface="Arial Narrow" panose="020B0606020202030204" pitchFamily="34" charset="0"/>
              </a:rPr>
              <a:t>3</a:t>
            </a:r>
            <a:r>
              <a:rPr lang="en-US" sz="3600" b="1" dirty="0">
                <a:latin typeface="Arial Narrow" panose="020B0606020202030204" pitchFamily="34" charset="0"/>
              </a:rPr>
              <a:t>OS</a:t>
            </a:r>
            <a:r>
              <a:rPr lang="en-US" sz="4000" b="1" dirty="0">
                <a:latin typeface="Arial Narrow" panose="020B0606020202030204" pitchFamily="34" charset="0"/>
              </a:rPr>
              <a:t> </a:t>
            </a:r>
            <a:endParaRPr lang="en-US" sz="3600" b="1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545D4-13DA-4B04-8C89-125A1E083336}" type="slidenum">
              <a:rPr lang="en-ZA" smtClean="0"/>
            </a:fld>
            <a:endParaRPr lang="en-ZA" dirty="0"/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1691005"/>
            <a:ext cx="9144635" cy="414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720*283"/>
  <p:tag name="TABLE_ENDDRAG_RECT" val="0*182*720*28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5291</Words>
  <Application>WPS Presentation</Application>
  <PresentationFormat>On-screen Show (4:3)</PresentationFormat>
  <Paragraphs>177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Arial Narrow</vt:lpstr>
      <vt:lpstr>Calibri</vt:lpstr>
      <vt:lpstr>Times New Roman</vt:lpstr>
      <vt:lpstr>Tahoma</vt:lpstr>
      <vt:lpstr>Microsoft YaHei</vt:lpstr>
      <vt:lpstr>Arial Unicode MS</vt:lpstr>
      <vt:lpstr>Calibri Light</vt:lpstr>
      <vt:lpstr>Office Theme</vt:lpstr>
      <vt:lpstr>Crystal packing of   N, N’-bis(4-chlorophenyl)thiourea N, N- dimethylformamide</vt:lpstr>
      <vt:lpstr>Table of contents</vt:lpstr>
      <vt:lpstr>Introduction and  background study</vt:lpstr>
      <vt:lpstr>Problem statement and  significance of the study </vt:lpstr>
      <vt:lpstr>Crystal packing  and lattice types</vt:lpstr>
      <vt:lpstr>Lattice theory </vt:lpstr>
      <vt:lpstr>Methodology</vt:lpstr>
      <vt:lpstr>  Synthensis of N, N’-bis(4-chlorophenyl)thiourea N, N- dimethylformamide</vt:lpstr>
      <vt:lpstr>Crystal structure of   C16H17Cl2N3OS </vt:lpstr>
      <vt:lpstr>Result a: Crystal packing  of a   </vt:lpstr>
      <vt:lpstr>Result b: Crystal packing  of  b </vt:lpstr>
      <vt:lpstr>Result c: Crystal packing  of c  	</vt:lpstr>
      <vt:lpstr> checkCIF/PLATON (basic  structural check)</vt:lpstr>
      <vt:lpstr>Crystal System with axial lengths and angles </vt:lpstr>
      <vt:lpstr>Conclusion and future study</vt:lpstr>
      <vt:lpstr>References</vt:lpstr>
      <vt:lpstr>Acknowledgement</vt:lpstr>
    </vt:vector>
  </TitlesOfParts>
  <Company>University of Fort Hare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Human, Alida</dc:creator>
  <cp:lastModifiedBy>Ayodele</cp:lastModifiedBy>
  <cp:revision>561</cp:revision>
  <cp:lastPrinted>2019-04-12T14:56:00Z</cp:lastPrinted>
  <dcterms:created xsi:type="dcterms:W3CDTF">2016-04-26T08:26:00Z</dcterms:created>
  <dcterms:modified xsi:type="dcterms:W3CDTF">2024-11-20T04:18:04Z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310D939E3CE54AC3A7ACD04E16857681_13</vt:lpwstr>
  </property>
  <property fmtid="{D5CDD505-2E9C-101B-9397-08002B2CF9AE}" pid="3" name="KSOProductBuildVer">
    <vt:lpwstr>1033-12.2.0.18607</vt:lpwstr>
  </property>
</Properties>
</file>