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2" r:id="rId5"/>
    <p:sldId id="260" r:id="rId6"/>
    <p:sldId id="261"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3.gif"/></Relationships>
</file>

<file path=ppt/diagrams/_rels/drawing1.xml.rels><?xml version="1.0" encoding="UTF-8" standalone="yes"?>
<Relationships xmlns="http://schemas.openxmlformats.org/package/2006/relationships"><Relationship Id="rId1" Type="http://schemas.openxmlformats.org/officeDocument/2006/relationships/image" Target="../media/image3.g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AD504-538F-4D2F-9CBC-1D1519FD911A}"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NZ"/>
        </a:p>
      </dgm:t>
    </dgm:pt>
    <dgm:pt modelId="{F7F3E710-0DD8-408F-93FF-A24047824551}">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NZ" sz="2000" dirty="0"/>
            <a:t> </a:t>
          </a:r>
          <a:r>
            <a:rPr lang="en-NZ" sz="2200" b="1" dirty="0">
              <a:latin typeface="Times New Roman" panose="02020603050405020304" pitchFamily="18" charset="0"/>
              <a:cs typeface="Times New Roman" panose="02020603050405020304" pitchFamily="18" charset="0"/>
            </a:rPr>
            <a:t>Glass formers</a:t>
          </a:r>
        </a:p>
      </dgm:t>
    </dgm:pt>
    <dgm:pt modelId="{1E8A11B1-0478-413E-9EFE-73A4B2D6E284}" type="parTrans" cxnId="{BA1AF33F-417C-424D-BB68-09A095D4163A}">
      <dgm:prSet/>
      <dgm:spPr/>
      <dgm:t>
        <a:bodyPr/>
        <a:lstStyle/>
        <a:p>
          <a:endParaRPr lang="en-NZ"/>
        </a:p>
      </dgm:t>
    </dgm:pt>
    <dgm:pt modelId="{876EB464-3E97-4B24-BF3F-9EAAEB364AA6}" type="sibTrans" cxnId="{BA1AF33F-417C-424D-BB68-09A095D4163A}">
      <dgm:prSet/>
      <dgm:spPr/>
      <dgm:t>
        <a:bodyPr/>
        <a:lstStyle/>
        <a:p>
          <a:endParaRPr lang="en-NZ"/>
        </a:p>
      </dgm:t>
    </dgm:pt>
    <dgm:pt modelId="{BBC2F7D7-BB11-4F8D-961E-4671F82907F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NZ" sz="2200" b="1" dirty="0">
              <a:latin typeface="Times New Roman" panose="02020603050405020304" pitchFamily="18" charset="0"/>
              <a:cs typeface="Times New Roman" panose="02020603050405020304" pitchFamily="18" charset="0"/>
            </a:rPr>
            <a:t>Dopant ions</a:t>
          </a:r>
        </a:p>
      </dgm:t>
    </dgm:pt>
    <dgm:pt modelId="{D3AE1BCA-4403-4B39-A801-4FBCD3EF0578}" type="parTrans" cxnId="{0EF1E058-0678-43A6-A9A1-1DAA3DD24C6C}">
      <dgm:prSet/>
      <dgm:spPr/>
      <dgm:t>
        <a:bodyPr/>
        <a:lstStyle/>
        <a:p>
          <a:endParaRPr lang="en-NZ"/>
        </a:p>
      </dgm:t>
    </dgm:pt>
    <dgm:pt modelId="{94D7151B-E50A-4B22-8F9E-D90775DE13FF}" type="sibTrans" cxnId="{0EF1E058-0678-43A6-A9A1-1DAA3DD24C6C}">
      <dgm:prSet/>
      <dgm:spPr/>
      <dgm:t>
        <a:bodyPr/>
        <a:lstStyle/>
        <a:p>
          <a:endParaRPr lang="en-NZ"/>
        </a:p>
      </dgm:t>
    </dgm:pt>
    <dgm:pt modelId="{70CC7F11-F54E-4014-8092-9BC1A901589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NZ" sz="2200" b="1" dirty="0">
              <a:latin typeface="Times New Roman" panose="02020603050405020304" pitchFamily="18" charset="0"/>
              <a:cs typeface="Times New Roman" panose="02020603050405020304" pitchFamily="18" charset="0"/>
            </a:rPr>
            <a:t>Modifier oxides</a:t>
          </a:r>
        </a:p>
      </dgm:t>
    </dgm:pt>
    <dgm:pt modelId="{08D4829C-0BC7-4999-9CEA-FA1F4FE53E5E}" type="parTrans" cxnId="{1DA8A9AE-FF12-405C-97FF-A67A5EDCFDF5}">
      <dgm:prSet/>
      <dgm:spPr/>
      <dgm:t>
        <a:bodyPr/>
        <a:lstStyle/>
        <a:p>
          <a:endParaRPr lang="en-NZ"/>
        </a:p>
      </dgm:t>
    </dgm:pt>
    <dgm:pt modelId="{18BEA18C-051E-488D-AF63-2D6835871C89}" type="sibTrans" cxnId="{1DA8A9AE-FF12-405C-97FF-A67A5EDCFDF5}">
      <dgm:prSet/>
      <dgm:spPr/>
      <dgm:t>
        <a:bodyPr/>
        <a:lstStyle/>
        <a:p>
          <a:endParaRPr lang="en-NZ"/>
        </a:p>
      </dgm:t>
    </dgm:pt>
    <dgm:pt modelId="{E0DBB8AE-75C1-4F8D-A407-01F2736C3C0D}" type="pres">
      <dgm:prSet presAssocID="{5F7AD504-538F-4D2F-9CBC-1D1519FD911A}" presName="composite" presStyleCnt="0">
        <dgm:presLayoutVars>
          <dgm:chMax val="5"/>
          <dgm:dir/>
          <dgm:animLvl val="ctr"/>
          <dgm:resizeHandles val="exact"/>
        </dgm:presLayoutVars>
      </dgm:prSet>
      <dgm:spPr/>
      <dgm:t>
        <a:bodyPr/>
        <a:lstStyle/>
        <a:p>
          <a:endParaRPr lang="en-US"/>
        </a:p>
      </dgm:t>
    </dgm:pt>
    <dgm:pt modelId="{1CB8BDF7-F9C2-4810-9E08-37A4BB2AA769}" type="pres">
      <dgm:prSet presAssocID="{5F7AD504-538F-4D2F-9CBC-1D1519FD911A}" presName="cycle" presStyleCnt="0"/>
      <dgm:spPr/>
    </dgm:pt>
    <dgm:pt modelId="{1BB48C1B-3750-4C16-9D95-CD93BE6E8841}" type="pres">
      <dgm:prSet presAssocID="{5F7AD504-538F-4D2F-9CBC-1D1519FD911A}" presName="centerShape" presStyleCnt="0"/>
      <dgm:spPr/>
    </dgm:pt>
    <dgm:pt modelId="{FAA60FFB-2B07-4556-BA07-106F09ED47C1}" type="pres">
      <dgm:prSet presAssocID="{5F7AD504-538F-4D2F-9CBC-1D1519FD911A}" presName="connSite" presStyleLbl="node1" presStyleIdx="0" presStyleCnt="4"/>
      <dgm:spPr/>
    </dgm:pt>
    <dgm:pt modelId="{1724ACC1-AD99-4CB3-B1EB-E8EAD747003D}" type="pres">
      <dgm:prSet presAssocID="{5F7AD504-538F-4D2F-9CBC-1D1519FD911A}" presName="visible" presStyleLbl="node1" presStyleIdx="0" presStyleCnt="4" custScaleX="68950" custScaleY="68896" custLinFactNeighborX="12909" custLinFactNeighborY="-2287"/>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solidFill>
            <a:srgbClr val="953735"/>
          </a:solidFill>
        </a:ln>
      </dgm:spPr>
    </dgm:pt>
    <dgm:pt modelId="{9725F9D5-89AF-4A00-AB34-F5A319443519}" type="pres">
      <dgm:prSet presAssocID="{1E8A11B1-0478-413E-9EFE-73A4B2D6E284}" presName="Name25" presStyleLbl="parChTrans1D1" presStyleIdx="0" presStyleCnt="3"/>
      <dgm:spPr/>
      <dgm:t>
        <a:bodyPr/>
        <a:lstStyle/>
        <a:p>
          <a:endParaRPr lang="en-US"/>
        </a:p>
      </dgm:t>
    </dgm:pt>
    <dgm:pt modelId="{FA48CE71-09C8-4310-8396-0794A7D71D99}" type="pres">
      <dgm:prSet presAssocID="{F7F3E710-0DD8-408F-93FF-A24047824551}" presName="node" presStyleCnt="0"/>
      <dgm:spPr/>
    </dgm:pt>
    <dgm:pt modelId="{4403D97B-C375-4A22-91A2-1D08FE414E75}" type="pres">
      <dgm:prSet presAssocID="{F7F3E710-0DD8-408F-93FF-A24047824551}" presName="parentNode" presStyleLbl="node1" presStyleIdx="1" presStyleCnt="4" custLinFactNeighborX="-32" custLinFactNeighborY="8855">
        <dgm:presLayoutVars>
          <dgm:chMax val="1"/>
          <dgm:bulletEnabled val="1"/>
        </dgm:presLayoutVars>
      </dgm:prSet>
      <dgm:spPr/>
      <dgm:t>
        <a:bodyPr/>
        <a:lstStyle/>
        <a:p>
          <a:endParaRPr lang="en-US"/>
        </a:p>
      </dgm:t>
    </dgm:pt>
    <dgm:pt modelId="{D029F073-D328-46AB-856C-7619E5D899D9}" type="pres">
      <dgm:prSet presAssocID="{F7F3E710-0DD8-408F-93FF-A24047824551}" presName="childNode" presStyleLbl="revTx" presStyleIdx="0" presStyleCnt="0">
        <dgm:presLayoutVars>
          <dgm:bulletEnabled val="1"/>
        </dgm:presLayoutVars>
      </dgm:prSet>
      <dgm:spPr/>
    </dgm:pt>
    <dgm:pt modelId="{6E96DD5B-1356-424B-88F1-3F60EDFD7B0A}" type="pres">
      <dgm:prSet presAssocID="{D3AE1BCA-4403-4B39-A801-4FBCD3EF0578}" presName="Name25" presStyleLbl="parChTrans1D1" presStyleIdx="1" presStyleCnt="3"/>
      <dgm:spPr/>
      <dgm:t>
        <a:bodyPr/>
        <a:lstStyle/>
        <a:p>
          <a:endParaRPr lang="en-US"/>
        </a:p>
      </dgm:t>
    </dgm:pt>
    <dgm:pt modelId="{A4C26567-F0B9-453B-86E7-56D490A18491}" type="pres">
      <dgm:prSet presAssocID="{BBC2F7D7-BB11-4F8D-961E-4671F82907FC}" presName="node" presStyleCnt="0"/>
      <dgm:spPr/>
    </dgm:pt>
    <dgm:pt modelId="{ABC5D2DA-D33C-4A3A-8CDA-58F65AA51CED}" type="pres">
      <dgm:prSet presAssocID="{BBC2F7D7-BB11-4F8D-961E-4671F82907FC}" presName="parentNode" presStyleLbl="node1" presStyleIdx="2" presStyleCnt="4">
        <dgm:presLayoutVars>
          <dgm:chMax val="1"/>
          <dgm:bulletEnabled val="1"/>
        </dgm:presLayoutVars>
      </dgm:prSet>
      <dgm:spPr/>
      <dgm:t>
        <a:bodyPr/>
        <a:lstStyle/>
        <a:p>
          <a:endParaRPr lang="en-US"/>
        </a:p>
      </dgm:t>
    </dgm:pt>
    <dgm:pt modelId="{55BDDC73-33A3-4613-8CA4-1913D127522C}" type="pres">
      <dgm:prSet presAssocID="{BBC2F7D7-BB11-4F8D-961E-4671F82907FC}" presName="childNode" presStyleLbl="revTx" presStyleIdx="0" presStyleCnt="0">
        <dgm:presLayoutVars>
          <dgm:bulletEnabled val="1"/>
        </dgm:presLayoutVars>
      </dgm:prSet>
      <dgm:spPr/>
    </dgm:pt>
    <dgm:pt modelId="{A1090D05-641C-478D-98EE-AB5BBA006A99}" type="pres">
      <dgm:prSet presAssocID="{08D4829C-0BC7-4999-9CEA-FA1F4FE53E5E}" presName="Name25" presStyleLbl="parChTrans1D1" presStyleIdx="2" presStyleCnt="3"/>
      <dgm:spPr/>
      <dgm:t>
        <a:bodyPr/>
        <a:lstStyle/>
        <a:p>
          <a:endParaRPr lang="en-US"/>
        </a:p>
      </dgm:t>
    </dgm:pt>
    <dgm:pt modelId="{FC489409-98B4-43A8-96E8-B4AAF3B410A2}" type="pres">
      <dgm:prSet presAssocID="{70CC7F11-F54E-4014-8092-9BC1A9015898}" presName="node" presStyleCnt="0"/>
      <dgm:spPr/>
    </dgm:pt>
    <dgm:pt modelId="{09A89948-C414-485C-A4E4-7499B0902305}" type="pres">
      <dgm:prSet presAssocID="{70CC7F11-F54E-4014-8092-9BC1A9015898}" presName="parentNode" presStyleLbl="node1" presStyleIdx="3" presStyleCnt="4" custScaleX="105382" custLinFactNeighborX="7657" custLinFactNeighborY="-9991">
        <dgm:presLayoutVars>
          <dgm:chMax val="1"/>
          <dgm:bulletEnabled val="1"/>
        </dgm:presLayoutVars>
      </dgm:prSet>
      <dgm:spPr/>
      <dgm:t>
        <a:bodyPr/>
        <a:lstStyle/>
        <a:p>
          <a:endParaRPr lang="en-US"/>
        </a:p>
      </dgm:t>
    </dgm:pt>
    <dgm:pt modelId="{3F036FCF-C64D-43E3-A489-36183B1794DD}" type="pres">
      <dgm:prSet presAssocID="{70CC7F11-F54E-4014-8092-9BC1A9015898}" presName="childNode" presStyleLbl="revTx" presStyleIdx="0" presStyleCnt="0">
        <dgm:presLayoutVars>
          <dgm:bulletEnabled val="1"/>
        </dgm:presLayoutVars>
      </dgm:prSet>
      <dgm:spPr/>
    </dgm:pt>
  </dgm:ptLst>
  <dgm:cxnLst>
    <dgm:cxn modelId="{4FDCE7AE-6462-4DF1-97B0-8FE15E7ED169}" type="presOf" srcId="{1E8A11B1-0478-413E-9EFE-73A4B2D6E284}" destId="{9725F9D5-89AF-4A00-AB34-F5A319443519}" srcOrd="0" destOrd="0" presId="urn:microsoft.com/office/officeart/2005/8/layout/radial2"/>
    <dgm:cxn modelId="{9BFA32AE-7670-46A0-8CC8-1BCF19A67D24}" type="presOf" srcId="{5F7AD504-538F-4D2F-9CBC-1D1519FD911A}" destId="{E0DBB8AE-75C1-4F8D-A407-01F2736C3C0D}" srcOrd="0" destOrd="0" presId="urn:microsoft.com/office/officeart/2005/8/layout/radial2"/>
    <dgm:cxn modelId="{8B633A97-C3A1-4848-B54A-53430BF26380}" type="presOf" srcId="{70CC7F11-F54E-4014-8092-9BC1A9015898}" destId="{09A89948-C414-485C-A4E4-7499B0902305}" srcOrd="0" destOrd="0" presId="urn:microsoft.com/office/officeart/2005/8/layout/radial2"/>
    <dgm:cxn modelId="{21CB92B8-8AF6-41C3-A02D-081525D19D0D}" type="presOf" srcId="{BBC2F7D7-BB11-4F8D-961E-4671F82907FC}" destId="{ABC5D2DA-D33C-4A3A-8CDA-58F65AA51CED}" srcOrd="0" destOrd="0" presId="urn:microsoft.com/office/officeart/2005/8/layout/radial2"/>
    <dgm:cxn modelId="{1DA8A9AE-FF12-405C-97FF-A67A5EDCFDF5}" srcId="{5F7AD504-538F-4D2F-9CBC-1D1519FD911A}" destId="{70CC7F11-F54E-4014-8092-9BC1A9015898}" srcOrd="2" destOrd="0" parTransId="{08D4829C-0BC7-4999-9CEA-FA1F4FE53E5E}" sibTransId="{18BEA18C-051E-488D-AF63-2D6835871C89}"/>
    <dgm:cxn modelId="{0EF1E058-0678-43A6-A9A1-1DAA3DD24C6C}" srcId="{5F7AD504-538F-4D2F-9CBC-1D1519FD911A}" destId="{BBC2F7D7-BB11-4F8D-961E-4671F82907FC}" srcOrd="1" destOrd="0" parTransId="{D3AE1BCA-4403-4B39-A801-4FBCD3EF0578}" sibTransId="{94D7151B-E50A-4B22-8F9E-D90775DE13FF}"/>
    <dgm:cxn modelId="{05E28576-8B4B-481B-A0B8-B4E5B2B8E425}" type="presOf" srcId="{D3AE1BCA-4403-4B39-A801-4FBCD3EF0578}" destId="{6E96DD5B-1356-424B-88F1-3F60EDFD7B0A}" srcOrd="0" destOrd="0" presId="urn:microsoft.com/office/officeart/2005/8/layout/radial2"/>
    <dgm:cxn modelId="{ABEEFBE1-9100-49CE-8776-4888CF488EC4}" type="presOf" srcId="{F7F3E710-0DD8-408F-93FF-A24047824551}" destId="{4403D97B-C375-4A22-91A2-1D08FE414E75}" srcOrd="0" destOrd="0" presId="urn:microsoft.com/office/officeart/2005/8/layout/radial2"/>
    <dgm:cxn modelId="{A99F64B6-DF82-434B-A947-98300C17651C}" type="presOf" srcId="{08D4829C-0BC7-4999-9CEA-FA1F4FE53E5E}" destId="{A1090D05-641C-478D-98EE-AB5BBA006A99}" srcOrd="0" destOrd="0" presId="urn:microsoft.com/office/officeart/2005/8/layout/radial2"/>
    <dgm:cxn modelId="{BA1AF33F-417C-424D-BB68-09A095D4163A}" srcId="{5F7AD504-538F-4D2F-9CBC-1D1519FD911A}" destId="{F7F3E710-0DD8-408F-93FF-A24047824551}" srcOrd="0" destOrd="0" parTransId="{1E8A11B1-0478-413E-9EFE-73A4B2D6E284}" sibTransId="{876EB464-3E97-4B24-BF3F-9EAAEB364AA6}"/>
    <dgm:cxn modelId="{197C9DE0-4C47-4E67-BE02-0DFD29A4CCC8}" type="presParOf" srcId="{E0DBB8AE-75C1-4F8D-A407-01F2736C3C0D}" destId="{1CB8BDF7-F9C2-4810-9E08-37A4BB2AA769}" srcOrd="0" destOrd="0" presId="urn:microsoft.com/office/officeart/2005/8/layout/radial2"/>
    <dgm:cxn modelId="{9601FF97-4AFD-447F-AA14-8CC0D3F9A6D3}" type="presParOf" srcId="{1CB8BDF7-F9C2-4810-9E08-37A4BB2AA769}" destId="{1BB48C1B-3750-4C16-9D95-CD93BE6E8841}" srcOrd="0" destOrd="0" presId="urn:microsoft.com/office/officeart/2005/8/layout/radial2"/>
    <dgm:cxn modelId="{F43DB591-ED24-43AE-AACB-86836D9CDD75}" type="presParOf" srcId="{1BB48C1B-3750-4C16-9D95-CD93BE6E8841}" destId="{FAA60FFB-2B07-4556-BA07-106F09ED47C1}" srcOrd="0" destOrd="0" presId="urn:microsoft.com/office/officeart/2005/8/layout/radial2"/>
    <dgm:cxn modelId="{4D9E6F79-AEDE-4016-8D00-DC132FC2B0C1}" type="presParOf" srcId="{1BB48C1B-3750-4C16-9D95-CD93BE6E8841}" destId="{1724ACC1-AD99-4CB3-B1EB-E8EAD747003D}" srcOrd="1" destOrd="0" presId="urn:microsoft.com/office/officeart/2005/8/layout/radial2"/>
    <dgm:cxn modelId="{FAA64B71-2C7A-441E-8A3A-375801E47D9B}" type="presParOf" srcId="{1CB8BDF7-F9C2-4810-9E08-37A4BB2AA769}" destId="{9725F9D5-89AF-4A00-AB34-F5A319443519}" srcOrd="1" destOrd="0" presId="urn:microsoft.com/office/officeart/2005/8/layout/radial2"/>
    <dgm:cxn modelId="{C89980C5-7378-4802-8C5D-D5F63BFAD775}" type="presParOf" srcId="{1CB8BDF7-F9C2-4810-9E08-37A4BB2AA769}" destId="{FA48CE71-09C8-4310-8396-0794A7D71D99}" srcOrd="2" destOrd="0" presId="urn:microsoft.com/office/officeart/2005/8/layout/radial2"/>
    <dgm:cxn modelId="{5EA56F48-977A-4BAF-B1EB-AD3478AFFEE7}" type="presParOf" srcId="{FA48CE71-09C8-4310-8396-0794A7D71D99}" destId="{4403D97B-C375-4A22-91A2-1D08FE414E75}" srcOrd="0" destOrd="0" presId="urn:microsoft.com/office/officeart/2005/8/layout/radial2"/>
    <dgm:cxn modelId="{D487A239-753F-4053-B871-63D0D645EB92}" type="presParOf" srcId="{FA48CE71-09C8-4310-8396-0794A7D71D99}" destId="{D029F073-D328-46AB-856C-7619E5D899D9}" srcOrd="1" destOrd="0" presId="urn:microsoft.com/office/officeart/2005/8/layout/radial2"/>
    <dgm:cxn modelId="{C7ACBBE6-A62F-4352-9486-09A431D34D2D}" type="presParOf" srcId="{1CB8BDF7-F9C2-4810-9E08-37A4BB2AA769}" destId="{6E96DD5B-1356-424B-88F1-3F60EDFD7B0A}" srcOrd="3" destOrd="0" presId="urn:microsoft.com/office/officeart/2005/8/layout/radial2"/>
    <dgm:cxn modelId="{99158EF7-D21D-47D7-B010-6CAB7D3A279E}" type="presParOf" srcId="{1CB8BDF7-F9C2-4810-9E08-37A4BB2AA769}" destId="{A4C26567-F0B9-453B-86E7-56D490A18491}" srcOrd="4" destOrd="0" presId="urn:microsoft.com/office/officeart/2005/8/layout/radial2"/>
    <dgm:cxn modelId="{9CD5576B-3327-4591-BFDD-56004D769E35}" type="presParOf" srcId="{A4C26567-F0B9-453B-86E7-56D490A18491}" destId="{ABC5D2DA-D33C-4A3A-8CDA-58F65AA51CED}" srcOrd="0" destOrd="0" presId="urn:microsoft.com/office/officeart/2005/8/layout/radial2"/>
    <dgm:cxn modelId="{55AD0296-9856-49B5-AE42-0FB346F4BDD6}" type="presParOf" srcId="{A4C26567-F0B9-453B-86E7-56D490A18491}" destId="{55BDDC73-33A3-4613-8CA4-1913D127522C}" srcOrd="1" destOrd="0" presId="urn:microsoft.com/office/officeart/2005/8/layout/radial2"/>
    <dgm:cxn modelId="{C4FFF071-F442-4B26-9735-A922145AF3BB}" type="presParOf" srcId="{1CB8BDF7-F9C2-4810-9E08-37A4BB2AA769}" destId="{A1090D05-641C-478D-98EE-AB5BBA006A99}" srcOrd="5" destOrd="0" presId="urn:microsoft.com/office/officeart/2005/8/layout/radial2"/>
    <dgm:cxn modelId="{CB7FF224-BCDF-45C4-BC8A-D39311CC1F27}" type="presParOf" srcId="{1CB8BDF7-F9C2-4810-9E08-37A4BB2AA769}" destId="{FC489409-98B4-43A8-96E8-B4AAF3B410A2}" srcOrd="6" destOrd="0" presId="urn:microsoft.com/office/officeart/2005/8/layout/radial2"/>
    <dgm:cxn modelId="{3DEBEE87-F0D8-480D-9A72-12D9C83D8501}" type="presParOf" srcId="{FC489409-98B4-43A8-96E8-B4AAF3B410A2}" destId="{09A89948-C414-485C-A4E4-7499B0902305}" srcOrd="0" destOrd="0" presId="urn:microsoft.com/office/officeart/2005/8/layout/radial2"/>
    <dgm:cxn modelId="{7146E61F-7FC8-4774-BC88-D79596B4E29C}" type="presParOf" srcId="{FC489409-98B4-43A8-96E8-B4AAF3B410A2}" destId="{3F036FCF-C64D-43E3-A489-36183B1794D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1F7F9A-CC66-440A-AEFF-A4E5447A994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E04AF78-4F9C-43DC-B6A8-7B000268894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sz="2000" b="1" dirty="0" smtClean="0">
              <a:latin typeface="Times New Roman" panose="02020603050405020304" pitchFamily="18" charset="0"/>
              <a:cs typeface="Times New Roman" panose="02020603050405020304" pitchFamily="18" charset="0"/>
            </a:rPr>
            <a:t>The hygroscopic and volatile nature of borate reduces its resistivity against atmospheric hydrolysis</a:t>
          </a:r>
          <a:r>
            <a:rPr lang="en-GB" sz="2400" dirty="0" smtClean="0">
              <a:latin typeface="Times New Roman" panose="02020603050405020304" pitchFamily="18" charset="0"/>
              <a:cs typeface="Times New Roman" panose="02020603050405020304" pitchFamily="18" charset="0"/>
            </a:rPr>
            <a:t>.</a:t>
          </a:r>
          <a:endParaRPr lang="en-US" sz="2400" dirty="0"/>
        </a:p>
      </dgm:t>
    </dgm:pt>
    <dgm:pt modelId="{1B3EF6D3-C117-4209-9016-EBAC924BAE7B}" type="parTrans" cxnId="{525AA8E2-C054-4F2B-A760-4C731B5FE99F}">
      <dgm:prSet/>
      <dgm:spPr/>
      <dgm:t>
        <a:bodyPr/>
        <a:lstStyle/>
        <a:p>
          <a:endParaRPr lang="en-US"/>
        </a:p>
      </dgm:t>
    </dgm:pt>
    <dgm:pt modelId="{E1CA8212-9615-4AA6-B57F-C58B1C90F5C6}" type="sibTrans" cxnId="{525AA8E2-C054-4F2B-A760-4C731B5FE99F}">
      <dgm:prSet/>
      <dgm:spPr/>
      <dgm:t>
        <a:bodyPr/>
        <a:lstStyle/>
        <a:p>
          <a:endParaRPr lang="en-US"/>
        </a:p>
      </dgm:t>
    </dgm:pt>
    <dgm:pt modelId="{CB8C3BAC-AF75-48B2-951F-4D5BA3768AD6}">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just"/>
          <a:r>
            <a:rPr lang="en-MY" sz="2000" b="1" dirty="0" smtClean="0">
              <a:latin typeface="Times New Roman" panose="02020603050405020304" pitchFamily="18" charset="0"/>
              <a:cs typeface="Times New Roman" panose="02020603050405020304" pitchFamily="18" charset="0"/>
            </a:rPr>
            <a:t>High phonon energy of borate limits its emission proficiency for laser applications </a:t>
          </a:r>
          <a:endParaRPr lang="en-US" sz="2000" b="1" dirty="0"/>
        </a:p>
      </dgm:t>
    </dgm:pt>
    <dgm:pt modelId="{06C6CD0E-1D8C-45D9-AD21-668E48F38FF7}" type="parTrans" cxnId="{9C94EBF9-315C-46D7-A113-772E6DF363E7}">
      <dgm:prSet/>
      <dgm:spPr/>
      <dgm:t>
        <a:bodyPr/>
        <a:lstStyle/>
        <a:p>
          <a:endParaRPr lang="en-US"/>
        </a:p>
      </dgm:t>
    </dgm:pt>
    <dgm:pt modelId="{437A2EE2-E7F2-44CC-AB39-FE7F287ADE7C}" type="sibTrans" cxnId="{9C94EBF9-315C-46D7-A113-772E6DF363E7}">
      <dgm:prSet/>
      <dgm:spPr/>
      <dgm:t>
        <a:bodyPr/>
        <a:lstStyle/>
        <a:p>
          <a:endParaRPr lang="en-US"/>
        </a:p>
      </dgm:t>
    </dgm:pt>
    <dgm:pt modelId="{92CB091D-5F18-49BE-8935-0A30B6DE5FDE}">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just"/>
          <a:r>
            <a:rPr lang="en-MY" sz="2000" b="1" dirty="0" smtClean="0">
              <a:latin typeface="Times New Roman" panose="02020603050405020304" pitchFamily="18" charset="0"/>
              <a:cs typeface="Times New Roman" panose="02020603050405020304" pitchFamily="18" charset="0"/>
            </a:rPr>
            <a:t>Chronic shortage of critical and vital information on lasing potency of the current glass composition via Judd-</a:t>
          </a:r>
          <a:r>
            <a:rPr lang="en-MY" sz="2000" b="1" dirty="0" err="1" smtClean="0">
              <a:latin typeface="Times New Roman" panose="02020603050405020304" pitchFamily="18" charset="0"/>
              <a:cs typeface="Times New Roman" panose="02020603050405020304" pitchFamily="18" charset="0"/>
            </a:rPr>
            <a:t>Ofelt</a:t>
          </a:r>
          <a:r>
            <a:rPr lang="en-MY" sz="2000" b="1" dirty="0" smtClean="0">
              <a:latin typeface="Times New Roman" panose="02020603050405020304" pitchFamily="18" charset="0"/>
              <a:cs typeface="Times New Roman" panose="02020603050405020304" pitchFamily="18" charset="0"/>
            </a:rPr>
            <a:t> analysis </a:t>
          </a:r>
          <a:endParaRPr lang="en-US" sz="2000" b="1" dirty="0"/>
        </a:p>
      </dgm:t>
    </dgm:pt>
    <dgm:pt modelId="{EF280379-52FC-4337-988C-43EBB93A2890}" type="parTrans" cxnId="{DA74DE3B-3CF0-4E17-9EDC-8F0E745D70F3}">
      <dgm:prSet/>
      <dgm:spPr/>
      <dgm:t>
        <a:bodyPr/>
        <a:lstStyle/>
        <a:p>
          <a:endParaRPr lang="en-US"/>
        </a:p>
      </dgm:t>
    </dgm:pt>
    <dgm:pt modelId="{37704371-6507-4681-8528-224FF9ED8EF9}" type="sibTrans" cxnId="{DA74DE3B-3CF0-4E17-9EDC-8F0E745D70F3}">
      <dgm:prSet/>
      <dgm:spPr/>
      <dgm:t>
        <a:bodyPr/>
        <a:lstStyle/>
        <a:p>
          <a:endParaRPr lang="en-US"/>
        </a:p>
      </dgm:t>
    </dgm:pt>
    <dgm:pt modelId="{948C2E95-3807-409B-8E00-BAB67DA43342}" type="pres">
      <dgm:prSet presAssocID="{781F7F9A-CC66-440A-AEFF-A4E5447A9948}" presName="Name0" presStyleCnt="0">
        <dgm:presLayoutVars>
          <dgm:chMax val="7"/>
          <dgm:chPref val="7"/>
          <dgm:dir/>
        </dgm:presLayoutVars>
      </dgm:prSet>
      <dgm:spPr/>
      <dgm:t>
        <a:bodyPr/>
        <a:lstStyle/>
        <a:p>
          <a:endParaRPr lang="en-US"/>
        </a:p>
      </dgm:t>
    </dgm:pt>
    <dgm:pt modelId="{E7DF1AC9-333C-464E-B39A-26749875464E}" type="pres">
      <dgm:prSet presAssocID="{781F7F9A-CC66-440A-AEFF-A4E5447A9948}" presName="Name1" presStyleCnt="0"/>
      <dgm:spPr/>
    </dgm:pt>
    <dgm:pt modelId="{58A1C1B7-A41C-4AE5-9651-85C534297985}" type="pres">
      <dgm:prSet presAssocID="{781F7F9A-CC66-440A-AEFF-A4E5447A9948}" presName="cycle" presStyleCnt="0"/>
      <dgm:spPr/>
    </dgm:pt>
    <dgm:pt modelId="{CEAB4FBC-E521-4186-8EAD-48EDDF5573CA}" type="pres">
      <dgm:prSet presAssocID="{781F7F9A-CC66-440A-AEFF-A4E5447A9948}" presName="srcNode" presStyleLbl="node1" presStyleIdx="0" presStyleCnt="3"/>
      <dgm:spPr/>
    </dgm:pt>
    <dgm:pt modelId="{45CD0EB4-C041-47EC-835A-FEB1F19285FE}" type="pres">
      <dgm:prSet presAssocID="{781F7F9A-CC66-440A-AEFF-A4E5447A9948}" presName="conn" presStyleLbl="parChTrans1D2" presStyleIdx="0" presStyleCnt="1"/>
      <dgm:spPr/>
      <dgm:t>
        <a:bodyPr/>
        <a:lstStyle/>
        <a:p>
          <a:endParaRPr lang="en-US"/>
        </a:p>
      </dgm:t>
    </dgm:pt>
    <dgm:pt modelId="{4A18EA8C-0E38-4662-9810-810014D4AAB3}" type="pres">
      <dgm:prSet presAssocID="{781F7F9A-CC66-440A-AEFF-A4E5447A9948}" presName="extraNode" presStyleLbl="node1" presStyleIdx="0" presStyleCnt="3"/>
      <dgm:spPr/>
    </dgm:pt>
    <dgm:pt modelId="{DBBD508F-C2F7-4E23-94A8-16152FDE89D6}" type="pres">
      <dgm:prSet presAssocID="{781F7F9A-CC66-440A-AEFF-A4E5447A9948}" presName="dstNode" presStyleLbl="node1" presStyleIdx="0" presStyleCnt="3"/>
      <dgm:spPr/>
    </dgm:pt>
    <dgm:pt modelId="{E073293D-F58B-486C-9C4C-FBAEAFA06C08}" type="pres">
      <dgm:prSet presAssocID="{1E04AF78-4F9C-43DC-B6A8-7B000268894F}" presName="text_1" presStyleLbl="node1" presStyleIdx="0" presStyleCnt="3">
        <dgm:presLayoutVars>
          <dgm:bulletEnabled val="1"/>
        </dgm:presLayoutVars>
      </dgm:prSet>
      <dgm:spPr/>
      <dgm:t>
        <a:bodyPr/>
        <a:lstStyle/>
        <a:p>
          <a:endParaRPr lang="en-US"/>
        </a:p>
      </dgm:t>
    </dgm:pt>
    <dgm:pt modelId="{17EF5E0A-CF75-4BDC-9384-54728163AE32}" type="pres">
      <dgm:prSet presAssocID="{1E04AF78-4F9C-43DC-B6A8-7B000268894F}" presName="accent_1" presStyleCnt="0"/>
      <dgm:spPr/>
    </dgm:pt>
    <dgm:pt modelId="{8339DE08-1C57-4AE3-ADB0-653B5E2313D0}" type="pres">
      <dgm:prSet presAssocID="{1E04AF78-4F9C-43DC-B6A8-7B000268894F}" presName="accentRepeatNode" presStyleLbl="solidFgAcc1" presStyleIdx="0" presStyleCnt="3" custScaleX="67419" custScaleY="64074"/>
      <dgm:spPr/>
    </dgm:pt>
    <dgm:pt modelId="{C3A60FC9-F45E-40E9-AD03-3C15CD834693}" type="pres">
      <dgm:prSet presAssocID="{CB8C3BAC-AF75-48B2-951F-4D5BA3768AD6}" presName="text_2" presStyleLbl="node1" presStyleIdx="1" presStyleCnt="3">
        <dgm:presLayoutVars>
          <dgm:bulletEnabled val="1"/>
        </dgm:presLayoutVars>
      </dgm:prSet>
      <dgm:spPr/>
      <dgm:t>
        <a:bodyPr/>
        <a:lstStyle/>
        <a:p>
          <a:endParaRPr lang="en-US"/>
        </a:p>
      </dgm:t>
    </dgm:pt>
    <dgm:pt modelId="{7037C5CE-6D0E-45B7-9CF8-95E64681D529}" type="pres">
      <dgm:prSet presAssocID="{CB8C3BAC-AF75-48B2-951F-4D5BA3768AD6}" presName="accent_2" presStyleCnt="0"/>
      <dgm:spPr/>
    </dgm:pt>
    <dgm:pt modelId="{66117122-43E7-4CC6-B582-4ECF73BBBB53}" type="pres">
      <dgm:prSet presAssocID="{CB8C3BAC-AF75-48B2-951F-4D5BA3768AD6}" presName="accentRepeatNode" presStyleLbl="solidFgAcc1" presStyleIdx="1" presStyleCnt="3" custScaleX="72815" custScaleY="71910"/>
      <dgm:spPr/>
    </dgm:pt>
    <dgm:pt modelId="{37224CAF-9F6C-4EDB-B18B-DC4827D48886}" type="pres">
      <dgm:prSet presAssocID="{92CB091D-5F18-49BE-8935-0A30B6DE5FDE}" presName="text_3" presStyleLbl="node1" presStyleIdx="2" presStyleCnt="3">
        <dgm:presLayoutVars>
          <dgm:bulletEnabled val="1"/>
        </dgm:presLayoutVars>
      </dgm:prSet>
      <dgm:spPr/>
      <dgm:t>
        <a:bodyPr/>
        <a:lstStyle/>
        <a:p>
          <a:endParaRPr lang="en-US"/>
        </a:p>
      </dgm:t>
    </dgm:pt>
    <dgm:pt modelId="{3EAC7179-7603-461B-9EA7-018BE28ED839}" type="pres">
      <dgm:prSet presAssocID="{92CB091D-5F18-49BE-8935-0A30B6DE5FDE}" presName="accent_3" presStyleCnt="0"/>
      <dgm:spPr/>
    </dgm:pt>
    <dgm:pt modelId="{92569699-AFC0-4BC4-9240-4BB013C24C25}" type="pres">
      <dgm:prSet presAssocID="{92CB091D-5F18-49BE-8935-0A30B6DE5FDE}" presName="accentRepeatNode" presStyleLbl="solidFgAcc1" presStyleIdx="2" presStyleCnt="3" custScaleX="67419" custScaleY="63626"/>
      <dgm:spPr/>
    </dgm:pt>
  </dgm:ptLst>
  <dgm:cxnLst>
    <dgm:cxn modelId="{4D7B2CAC-2870-4CE2-8F1C-C7F024112714}" type="presOf" srcId="{781F7F9A-CC66-440A-AEFF-A4E5447A9948}" destId="{948C2E95-3807-409B-8E00-BAB67DA43342}" srcOrd="0" destOrd="0" presId="urn:microsoft.com/office/officeart/2008/layout/VerticalCurvedList"/>
    <dgm:cxn modelId="{EAD4E84A-A2DB-40D5-B849-CAB7AEED47EF}" type="presOf" srcId="{CB8C3BAC-AF75-48B2-951F-4D5BA3768AD6}" destId="{C3A60FC9-F45E-40E9-AD03-3C15CD834693}" srcOrd="0" destOrd="0" presId="urn:microsoft.com/office/officeart/2008/layout/VerticalCurvedList"/>
    <dgm:cxn modelId="{9C9A4ABA-DC06-4CAC-BD7E-15EB2BA6F1FF}" type="presOf" srcId="{92CB091D-5F18-49BE-8935-0A30B6DE5FDE}" destId="{37224CAF-9F6C-4EDB-B18B-DC4827D48886}" srcOrd="0" destOrd="0" presId="urn:microsoft.com/office/officeart/2008/layout/VerticalCurvedList"/>
    <dgm:cxn modelId="{DA74DE3B-3CF0-4E17-9EDC-8F0E745D70F3}" srcId="{781F7F9A-CC66-440A-AEFF-A4E5447A9948}" destId="{92CB091D-5F18-49BE-8935-0A30B6DE5FDE}" srcOrd="2" destOrd="0" parTransId="{EF280379-52FC-4337-988C-43EBB93A2890}" sibTransId="{37704371-6507-4681-8528-224FF9ED8EF9}"/>
    <dgm:cxn modelId="{525AA8E2-C054-4F2B-A760-4C731B5FE99F}" srcId="{781F7F9A-CC66-440A-AEFF-A4E5447A9948}" destId="{1E04AF78-4F9C-43DC-B6A8-7B000268894F}" srcOrd="0" destOrd="0" parTransId="{1B3EF6D3-C117-4209-9016-EBAC924BAE7B}" sibTransId="{E1CA8212-9615-4AA6-B57F-C58B1C90F5C6}"/>
    <dgm:cxn modelId="{9C94EBF9-315C-46D7-A113-772E6DF363E7}" srcId="{781F7F9A-CC66-440A-AEFF-A4E5447A9948}" destId="{CB8C3BAC-AF75-48B2-951F-4D5BA3768AD6}" srcOrd="1" destOrd="0" parTransId="{06C6CD0E-1D8C-45D9-AD21-668E48F38FF7}" sibTransId="{437A2EE2-E7F2-44CC-AB39-FE7F287ADE7C}"/>
    <dgm:cxn modelId="{286E1477-AE08-467A-B829-50C59C4F820B}" type="presOf" srcId="{1E04AF78-4F9C-43DC-B6A8-7B000268894F}" destId="{E073293D-F58B-486C-9C4C-FBAEAFA06C08}" srcOrd="0" destOrd="0" presId="urn:microsoft.com/office/officeart/2008/layout/VerticalCurvedList"/>
    <dgm:cxn modelId="{296B0E04-FF15-4E96-8511-2334B90C716E}" type="presOf" srcId="{E1CA8212-9615-4AA6-B57F-C58B1C90F5C6}" destId="{45CD0EB4-C041-47EC-835A-FEB1F19285FE}" srcOrd="0" destOrd="0" presId="urn:microsoft.com/office/officeart/2008/layout/VerticalCurvedList"/>
    <dgm:cxn modelId="{40DCCEEA-DAAE-457C-B545-A188D3E2A7D1}" type="presParOf" srcId="{948C2E95-3807-409B-8E00-BAB67DA43342}" destId="{E7DF1AC9-333C-464E-B39A-26749875464E}" srcOrd="0" destOrd="0" presId="urn:microsoft.com/office/officeart/2008/layout/VerticalCurvedList"/>
    <dgm:cxn modelId="{5E7CE41F-A3BC-4178-A872-879F94F956AD}" type="presParOf" srcId="{E7DF1AC9-333C-464E-B39A-26749875464E}" destId="{58A1C1B7-A41C-4AE5-9651-85C534297985}" srcOrd="0" destOrd="0" presId="urn:microsoft.com/office/officeart/2008/layout/VerticalCurvedList"/>
    <dgm:cxn modelId="{D6D11A11-7432-42C8-BFF2-DEF629353A1A}" type="presParOf" srcId="{58A1C1B7-A41C-4AE5-9651-85C534297985}" destId="{CEAB4FBC-E521-4186-8EAD-48EDDF5573CA}" srcOrd="0" destOrd="0" presId="urn:microsoft.com/office/officeart/2008/layout/VerticalCurvedList"/>
    <dgm:cxn modelId="{5F12823A-D0DE-4807-B1D9-0B8E6E84705B}" type="presParOf" srcId="{58A1C1B7-A41C-4AE5-9651-85C534297985}" destId="{45CD0EB4-C041-47EC-835A-FEB1F19285FE}" srcOrd="1" destOrd="0" presId="urn:microsoft.com/office/officeart/2008/layout/VerticalCurvedList"/>
    <dgm:cxn modelId="{274254E5-F245-485E-A770-51101DE51D43}" type="presParOf" srcId="{58A1C1B7-A41C-4AE5-9651-85C534297985}" destId="{4A18EA8C-0E38-4662-9810-810014D4AAB3}" srcOrd="2" destOrd="0" presId="urn:microsoft.com/office/officeart/2008/layout/VerticalCurvedList"/>
    <dgm:cxn modelId="{D5D48123-75F9-48BA-9D81-F5D76C522B98}" type="presParOf" srcId="{58A1C1B7-A41C-4AE5-9651-85C534297985}" destId="{DBBD508F-C2F7-4E23-94A8-16152FDE89D6}" srcOrd="3" destOrd="0" presId="urn:microsoft.com/office/officeart/2008/layout/VerticalCurvedList"/>
    <dgm:cxn modelId="{9DD2D51B-2E67-4349-8D77-9F67C40C996F}" type="presParOf" srcId="{E7DF1AC9-333C-464E-B39A-26749875464E}" destId="{E073293D-F58B-486C-9C4C-FBAEAFA06C08}" srcOrd="1" destOrd="0" presId="urn:microsoft.com/office/officeart/2008/layout/VerticalCurvedList"/>
    <dgm:cxn modelId="{FED0158A-5C8B-47A1-A42D-13F7AF8A6122}" type="presParOf" srcId="{E7DF1AC9-333C-464E-B39A-26749875464E}" destId="{17EF5E0A-CF75-4BDC-9384-54728163AE32}" srcOrd="2" destOrd="0" presId="urn:microsoft.com/office/officeart/2008/layout/VerticalCurvedList"/>
    <dgm:cxn modelId="{F93FAA31-216C-4C8A-BFE6-6115FDF915FB}" type="presParOf" srcId="{17EF5E0A-CF75-4BDC-9384-54728163AE32}" destId="{8339DE08-1C57-4AE3-ADB0-653B5E2313D0}" srcOrd="0" destOrd="0" presId="urn:microsoft.com/office/officeart/2008/layout/VerticalCurvedList"/>
    <dgm:cxn modelId="{BD4EF961-6A2A-4109-8AA0-033705F326B5}" type="presParOf" srcId="{E7DF1AC9-333C-464E-B39A-26749875464E}" destId="{C3A60FC9-F45E-40E9-AD03-3C15CD834693}" srcOrd="3" destOrd="0" presId="urn:microsoft.com/office/officeart/2008/layout/VerticalCurvedList"/>
    <dgm:cxn modelId="{908C2632-3274-4BAB-AC47-01FE057400F9}" type="presParOf" srcId="{E7DF1AC9-333C-464E-B39A-26749875464E}" destId="{7037C5CE-6D0E-45B7-9CF8-95E64681D529}" srcOrd="4" destOrd="0" presId="urn:microsoft.com/office/officeart/2008/layout/VerticalCurvedList"/>
    <dgm:cxn modelId="{C5F5EBBE-16C7-4507-BDD3-58CAC2D3D792}" type="presParOf" srcId="{7037C5CE-6D0E-45B7-9CF8-95E64681D529}" destId="{66117122-43E7-4CC6-B582-4ECF73BBBB53}" srcOrd="0" destOrd="0" presId="urn:microsoft.com/office/officeart/2008/layout/VerticalCurvedList"/>
    <dgm:cxn modelId="{4DEBB4C1-D642-4864-9AE8-C15C0993ED96}" type="presParOf" srcId="{E7DF1AC9-333C-464E-B39A-26749875464E}" destId="{37224CAF-9F6C-4EDB-B18B-DC4827D48886}" srcOrd="5" destOrd="0" presId="urn:microsoft.com/office/officeart/2008/layout/VerticalCurvedList"/>
    <dgm:cxn modelId="{A5809B9D-82EE-48FA-9D84-058343B053EF}" type="presParOf" srcId="{E7DF1AC9-333C-464E-B39A-26749875464E}" destId="{3EAC7179-7603-461B-9EA7-018BE28ED839}" srcOrd="6" destOrd="0" presId="urn:microsoft.com/office/officeart/2008/layout/VerticalCurvedList"/>
    <dgm:cxn modelId="{143F5FEB-5652-4342-B38C-FA3FEE463F66}" type="presParOf" srcId="{3EAC7179-7603-461B-9EA7-018BE28ED839}" destId="{92569699-AFC0-4BC4-9240-4BB013C24C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90D05-641C-478D-98EE-AB5BBA006A99}">
      <dsp:nvSpPr>
        <dsp:cNvPr id="0" name=""/>
        <dsp:cNvSpPr/>
      </dsp:nvSpPr>
      <dsp:spPr>
        <a:xfrm rot="2332008">
          <a:off x="2516452" y="3587456"/>
          <a:ext cx="825373" cy="55107"/>
        </a:xfrm>
        <a:custGeom>
          <a:avLst/>
          <a:gdLst/>
          <a:ahLst/>
          <a:cxnLst/>
          <a:rect l="0" t="0" r="0" b="0"/>
          <a:pathLst>
            <a:path>
              <a:moveTo>
                <a:pt x="0" y="27553"/>
              </a:moveTo>
              <a:lnTo>
                <a:pt x="825373" y="27553"/>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6DD5B-1356-424B-88F1-3F60EDFD7B0A}">
      <dsp:nvSpPr>
        <dsp:cNvPr id="0" name=""/>
        <dsp:cNvSpPr/>
      </dsp:nvSpPr>
      <dsp:spPr>
        <a:xfrm>
          <a:off x="2607818" y="2612783"/>
          <a:ext cx="889868" cy="55107"/>
        </a:xfrm>
        <a:custGeom>
          <a:avLst/>
          <a:gdLst/>
          <a:ahLst/>
          <a:cxnLst/>
          <a:rect l="0" t="0" r="0" b="0"/>
          <a:pathLst>
            <a:path>
              <a:moveTo>
                <a:pt x="0" y="27553"/>
              </a:moveTo>
              <a:lnTo>
                <a:pt x="889868" y="27553"/>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5F9D5-89AF-4A00-AB34-F5A319443519}">
      <dsp:nvSpPr>
        <dsp:cNvPr id="0" name=""/>
        <dsp:cNvSpPr/>
      </dsp:nvSpPr>
      <dsp:spPr>
        <a:xfrm rot="19164730">
          <a:off x="2517657" y="1608154"/>
          <a:ext cx="749497" cy="55107"/>
        </a:xfrm>
        <a:custGeom>
          <a:avLst/>
          <a:gdLst/>
          <a:ahLst/>
          <a:cxnLst/>
          <a:rect l="0" t="0" r="0" b="0"/>
          <a:pathLst>
            <a:path>
              <a:moveTo>
                <a:pt x="0" y="27553"/>
              </a:moveTo>
              <a:lnTo>
                <a:pt x="749497" y="27553"/>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4ACC1-AD99-4CB3-B1EB-E8EAD747003D}">
      <dsp:nvSpPr>
        <dsp:cNvPr id="0" name=""/>
        <dsp:cNvSpPr/>
      </dsp:nvSpPr>
      <dsp:spPr>
        <a:xfrm>
          <a:off x="1172597" y="1708278"/>
          <a:ext cx="1749433" cy="17480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rgbClr val="953735"/>
          </a:solidFill>
          <a:prstDash val="solid"/>
        </a:ln>
        <a:effectLst/>
      </dsp:spPr>
      <dsp:style>
        <a:lnRef idx="2">
          <a:scrgbClr r="0" g="0" b="0"/>
        </a:lnRef>
        <a:fillRef idx="1">
          <a:scrgbClr r="0" g="0" b="0"/>
        </a:fillRef>
        <a:effectRef idx="0">
          <a:scrgbClr r="0" g="0" b="0"/>
        </a:effectRef>
        <a:fontRef idx="minor">
          <a:schemeClr val="lt1"/>
        </a:fontRef>
      </dsp:style>
    </dsp:sp>
    <dsp:sp modelId="{4403D97B-C375-4A22-91A2-1D08FE414E75}">
      <dsp:nvSpPr>
        <dsp:cNvPr id="0" name=""/>
        <dsp:cNvSpPr/>
      </dsp:nvSpPr>
      <dsp:spPr>
        <a:xfrm>
          <a:off x="2993862" y="135486"/>
          <a:ext cx="1522350" cy="1522350"/>
        </a:xfrm>
        <a:prstGeom prst="ellipse">
          <a:avLst/>
        </a:prstGeom>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NZ" sz="2000" kern="1200" dirty="0"/>
            <a:t> </a:t>
          </a:r>
          <a:r>
            <a:rPr lang="en-NZ" sz="2200" b="1" kern="1200" dirty="0">
              <a:latin typeface="Times New Roman" panose="02020603050405020304" pitchFamily="18" charset="0"/>
              <a:cs typeface="Times New Roman" panose="02020603050405020304" pitchFamily="18" charset="0"/>
            </a:rPr>
            <a:t>Glass formers</a:t>
          </a:r>
        </a:p>
      </dsp:txBody>
      <dsp:txXfrm>
        <a:off x="3216805" y="358429"/>
        <a:ext cx="1076464" cy="1076464"/>
      </dsp:txXfrm>
    </dsp:sp>
    <dsp:sp modelId="{ABC5D2DA-D33C-4A3A-8CDA-58F65AA51CED}">
      <dsp:nvSpPr>
        <dsp:cNvPr id="0" name=""/>
        <dsp:cNvSpPr/>
      </dsp:nvSpPr>
      <dsp:spPr>
        <a:xfrm>
          <a:off x="3497687" y="1879162"/>
          <a:ext cx="1522350" cy="1522350"/>
        </a:xfrm>
        <a:prstGeom prst="ellipse">
          <a:avLst/>
        </a:prstGeom>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NZ" sz="2200" b="1" kern="1200" dirty="0">
              <a:latin typeface="Times New Roman" panose="02020603050405020304" pitchFamily="18" charset="0"/>
              <a:cs typeface="Times New Roman" panose="02020603050405020304" pitchFamily="18" charset="0"/>
            </a:rPr>
            <a:t>Dopant ions</a:t>
          </a:r>
        </a:p>
      </dsp:txBody>
      <dsp:txXfrm>
        <a:off x="3720630" y="2102105"/>
        <a:ext cx="1076464" cy="1076464"/>
      </dsp:txXfrm>
    </dsp:sp>
    <dsp:sp modelId="{09A89948-C414-485C-A4E4-7499B0902305}">
      <dsp:nvSpPr>
        <dsp:cNvPr id="0" name=""/>
        <dsp:cNvSpPr/>
      </dsp:nvSpPr>
      <dsp:spPr>
        <a:xfrm>
          <a:off x="3059708" y="3605544"/>
          <a:ext cx="1604282" cy="1522350"/>
        </a:xfrm>
        <a:prstGeom prst="ellipse">
          <a:avLst/>
        </a:prstGeom>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NZ" sz="2200" b="1" kern="1200" dirty="0">
              <a:latin typeface="Times New Roman" panose="02020603050405020304" pitchFamily="18" charset="0"/>
              <a:cs typeface="Times New Roman" panose="02020603050405020304" pitchFamily="18" charset="0"/>
            </a:rPr>
            <a:t>Modifier oxides</a:t>
          </a:r>
        </a:p>
      </dsp:txBody>
      <dsp:txXfrm>
        <a:off x="3294650" y="3828487"/>
        <a:ext cx="1134398" cy="107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D0EB4-C041-47EC-835A-FEB1F19285FE}">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3293D-F58B-486C-9C4C-FBAEAFA06C08}">
      <dsp:nvSpPr>
        <dsp:cNvPr id="0" name=""/>
        <dsp:cNvSpPr/>
      </dsp:nvSpPr>
      <dsp:spPr>
        <a:xfrm>
          <a:off x="750306" y="541866"/>
          <a:ext cx="8195797" cy="1083733"/>
        </a:xfrm>
        <a:prstGeom prst="rect">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60213" tIns="50800" rIns="50800" bIns="50800" numCol="1" spcCol="1270" anchor="ctr" anchorCtr="0">
          <a:noAutofit/>
        </a:bodyPr>
        <a:lstStyle/>
        <a:p>
          <a:pPr lvl="0" algn="l" defTabSz="88900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The hygroscopic and volatile nature of borate reduces its resistivity against atmospheric hydrolysis</a:t>
          </a:r>
          <a:r>
            <a:rPr lang="en-GB" sz="2400" kern="1200" dirty="0" smtClean="0">
              <a:latin typeface="Times New Roman" panose="02020603050405020304" pitchFamily="18" charset="0"/>
              <a:cs typeface="Times New Roman" panose="02020603050405020304" pitchFamily="18" charset="0"/>
            </a:rPr>
            <a:t>.</a:t>
          </a:r>
          <a:endParaRPr lang="en-US" sz="2400" kern="1200" dirty="0"/>
        </a:p>
      </dsp:txBody>
      <dsp:txXfrm>
        <a:off x="750306" y="541866"/>
        <a:ext cx="8195797" cy="1083733"/>
      </dsp:txXfrm>
    </dsp:sp>
    <dsp:sp modelId="{8339DE08-1C57-4AE3-ADB0-653B5E2313D0}">
      <dsp:nvSpPr>
        <dsp:cNvPr id="0" name=""/>
        <dsp:cNvSpPr/>
      </dsp:nvSpPr>
      <dsp:spPr>
        <a:xfrm>
          <a:off x="293655" y="649738"/>
          <a:ext cx="913302" cy="867989"/>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A60FC9-F45E-40E9-AD03-3C15CD834693}">
      <dsp:nvSpPr>
        <dsp:cNvPr id="0" name=""/>
        <dsp:cNvSpPr/>
      </dsp:nvSpPr>
      <dsp:spPr>
        <a:xfrm>
          <a:off x="1144243" y="2167466"/>
          <a:ext cx="7801860" cy="1083733"/>
        </a:xfrm>
        <a:prstGeom prst="rect">
          <a:avLst/>
        </a:prstGeom>
        <a:solidFill>
          <a:schemeClr val="accent3"/>
        </a:solidFill>
        <a:ln w="19050"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60213" tIns="50800" rIns="50800" bIns="50800" numCol="1" spcCol="1270" anchor="ctr" anchorCtr="0">
          <a:noAutofit/>
        </a:bodyPr>
        <a:lstStyle/>
        <a:p>
          <a:pPr lvl="0" algn="just" defTabSz="889000">
            <a:lnSpc>
              <a:spcPct val="90000"/>
            </a:lnSpc>
            <a:spcBef>
              <a:spcPct val="0"/>
            </a:spcBef>
            <a:spcAft>
              <a:spcPct val="35000"/>
            </a:spcAft>
          </a:pPr>
          <a:r>
            <a:rPr lang="en-MY" sz="2000" b="1" kern="1200" dirty="0" smtClean="0">
              <a:latin typeface="Times New Roman" panose="02020603050405020304" pitchFamily="18" charset="0"/>
              <a:cs typeface="Times New Roman" panose="02020603050405020304" pitchFamily="18" charset="0"/>
            </a:rPr>
            <a:t>High phonon energy of borate limits its emission proficiency for laser applications </a:t>
          </a:r>
          <a:endParaRPr lang="en-US" sz="2000" b="1" kern="1200" dirty="0"/>
        </a:p>
      </dsp:txBody>
      <dsp:txXfrm>
        <a:off x="1144243" y="2167466"/>
        <a:ext cx="7801860" cy="1083733"/>
      </dsp:txXfrm>
    </dsp:sp>
    <dsp:sp modelId="{66117122-43E7-4CC6-B582-4ECF73BBBB53}">
      <dsp:nvSpPr>
        <dsp:cNvPr id="0" name=""/>
        <dsp:cNvSpPr/>
      </dsp:nvSpPr>
      <dsp:spPr>
        <a:xfrm>
          <a:off x="651043" y="2222263"/>
          <a:ext cx="986400" cy="974140"/>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24CAF-9F6C-4EDB-B18B-DC4827D48886}">
      <dsp:nvSpPr>
        <dsp:cNvPr id="0" name=""/>
        <dsp:cNvSpPr/>
      </dsp:nvSpPr>
      <dsp:spPr>
        <a:xfrm>
          <a:off x="750306" y="3793066"/>
          <a:ext cx="8195797" cy="1083733"/>
        </a:xfrm>
        <a:prstGeom prst="rect">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60213" tIns="50800" rIns="50800" bIns="50800" numCol="1" spcCol="1270" anchor="ctr" anchorCtr="0">
          <a:noAutofit/>
        </a:bodyPr>
        <a:lstStyle/>
        <a:p>
          <a:pPr lvl="0" algn="just" defTabSz="889000">
            <a:lnSpc>
              <a:spcPct val="90000"/>
            </a:lnSpc>
            <a:spcBef>
              <a:spcPct val="0"/>
            </a:spcBef>
            <a:spcAft>
              <a:spcPct val="35000"/>
            </a:spcAft>
          </a:pPr>
          <a:r>
            <a:rPr lang="en-MY" sz="2000" b="1" kern="1200" dirty="0" smtClean="0">
              <a:latin typeface="Times New Roman" panose="02020603050405020304" pitchFamily="18" charset="0"/>
              <a:cs typeface="Times New Roman" panose="02020603050405020304" pitchFamily="18" charset="0"/>
            </a:rPr>
            <a:t>Chronic shortage of critical and vital information on lasing potency of the current glass composition via Judd-</a:t>
          </a:r>
          <a:r>
            <a:rPr lang="en-MY" sz="2000" b="1" kern="1200" dirty="0" err="1" smtClean="0">
              <a:latin typeface="Times New Roman" panose="02020603050405020304" pitchFamily="18" charset="0"/>
              <a:cs typeface="Times New Roman" panose="02020603050405020304" pitchFamily="18" charset="0"/>
            </a:rPr>
            <a:t>Ofelt</a:t>
          </a:r>
          <a:r>
            <a:rPr lang="en-MY" sz="2000" b="1" kern="1200" dirty="0" smtClean="0">
              <a:latin typeface="Times New Roman" panose="02020603050405020304" pitchFamily="18" charset="0"/>
              <a:cs typeface="Times New Roman" panose="02020603050405020304" pitchFamily="18" charset="0"/>
            </a:rPr>
            <a:t> analysis </a:t>
          </a:r>
          <a:endParaRPr lang="en-US" sz="2000" b="1" kern="1200" dirty="0"/>
        </a:p>
      </dsp:txBody>
      <dsp:txXfrm>
        <a:off x="750306" y="3793066"/>
        <a:ext cx="8195797" cy="1083733"/>
      </dsp:txXfrm>
    </dsp:sp>
    <dsp:sp modelId="{92569699-AFC0-4BC4-9240-4BB013C24C25}">
      <dsp:nvSpPr>
        <dsp:cNvPr id="0" name=""/>
        <dsp:cNvSpPr/>
      </dsp:nvSpPr>
      <dsp:spPr>
        <a:xfrm>
          <a:off x="293655" y="3903973"/>
          <a:ext cx="913302" cy="861920"/>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oleObject" Target="../embeddings/oleObject16.bin"/><Relationship Id="rId4" Type="http://schemas.openxmlformats.org/officeDocument/2006/relationships/image" Target="../media/image29.emf"/><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png"/><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32.emf"/><Relationship Id="rId4" Type="http://schemas.openxmlformats.org/officeDocument/2006/relationships/oleObject" Target="../embeddings/oleObject18.bin"/><Relationship Id="rId9" Type="http://schemas.openxmlformats.org/officeDocument/2006/relationships/image" Target="../media/image34.em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18" Type="http://schemas.openxmlformats.org/officeDocument/2006/relationships/oleObject" Target="../embeddings/oleObject8.bin"/><Relationship Id="rId26" Type="http://schemas.openxmlformats.org/officeDocument/2006/relationships/image" Target="../media/image23.png"/><Relationship Id="rId3" Type="http://schemas.openxmlformats.org/officeDocument/2006/relationships/oleObject" Target="../embeddings/oleObject1.bin"/><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5.bin"/><Relationship Id="rId17" Type="http://schemas.openxmlformats.org/officeDocument/2006/relationships/image" Target="../media/image17.wmf"/><Relationship Id="rId25"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24" Type="http://schemas.openxmlformats.org/officeDocument/2006/relationships/oleObject" Target="../embeddings/oleObject11.bin"/><Relationship Id="rId5" Type="http://schemas.openxmlformats.org/officeDocument/2006/relationships/image" Target="../media/image22.png"/><Relationship Id="rId15" Type="http://schemas.openxmlformats.org/officeDocument/2006/relationships/image" Target="../media/image16.wmf"/><Relationship Id="rId23" Type="http://schemas.openxmlformats.org/officeDocument/2006/relationships/image" Target="../media/image20.wmf"/><Relationship Id="rId10" Type="http://schemas.openxmlformats.org/officeDocument/2006/relationships/oleObject" Target="../embeddings/oleObject4.bin"/><Relationship Id="rId19" Type="http://schemas.openxmlformats.org/officeDocument/2006/relationships/image" Target="../media/image18.wmf"/><Relationship Id="rId4" Type="http://schemas.openxmlformats.org/officeDocument/2006/relationships/image" Target="../media/image11.wmf"/><Relationship Id="rId9" Type="http://schemas.openxmlformats.org/officeDocument/2006/relationships/image" Target="../media/image13.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png"/><Relationship Id="rId7" Type="http://schemas.openxmlformats.org/officeDocument/2006/relationships/image" Target="../media/image24.emf"/><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27.png"/><Relationship Id="rId5" Type="http://schemas.openxmlformats.org/officeDocument/2006/relationships/image" Target="../media/image23.emf"/><Relationship Id="rId10" Type="http://schemas.openxmlformats.org/officeDocument/2006/relationships/image" Target="../media/image26.png"/><Relationship Id="rId4" Type="http://schemas.openxmlformats.org/officeDocument/2006/relationships/oleObject" Target="../embeddings/oleObject12.bin"/><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910" y="791570"/>
            <a:ext cx="9225887" cy="707886"/>
          </a:xfrm>
          <a:prstGeom prst="rect">
            <a:avLst/>
          </a:prstGeom>
          <a:noFill/>
        </p:spPr>
        <p:txBody>
          <a:bodyPr wrap="square" rtlCol="0">
            <a:spAutoFit/>
          </a:bodyPr>
          <a:lstStyle/>
          <a:p>
            <a:pPr algn="ctr"/>
            <a:r>
              <a:rPr lang="en-NZ" sz="2000" b="1" dirty="0">
                <a:latin typeface="Tahoma" panose="020B0604030504040204" pitchFamily="34" charset="0"/>
                <a:ea typeface="Tahoma" panose="020B0604030504040204" pitchFamily="34" charset="0"/>
                <a:cs typeface="Tahoma" panose="020B0604030504040204" pitchFamily="34" charset="0"/>
              </a:rPr>
              <a:t>Optical Spectral and Lasing Potentials Analysis of Dysprosium and Samarium Ions Co-doped Strontium Magnesium Borate Glass Matrix</a:t>
            </a:r>
            <a:endParaRPr lang="en-NZ"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11460202" y="108937"/>
            <a:ext cx="646232" cy="655577"/>
          </a:xfrm>
          <a:prstGeom prst="rect">
            <a:avLst/>
          </a:prstGeom>
          <a:noFill/>
          <a:ln>
            <a:noFill/>
          </a:ln>
        </p:spPr>
      </p:pic>
      <p:sp>
        <p:nvSpPr>
          <p:cNvPr id="4" name="TextBox 3"/>
          <p:cNvSpPr txBox="1"/>
          <p:nvPr/>
        </p:nvSpPr>
        <p:spPr>
          <a:xfrm>
            <a:off x="4029476" y="1970243"/>
            <a:ext cx="1608134" cy="461665"/>
          </a:xfrm>
          <a:prstGeom prst="rect">
            <a:avLst/>
          </a:prstGeom>
          <a:noFill/>
        </p:spPr>
        <p:txBody>
          <a:bodyPr wrap="none" rtlCol="0">
            <a:spAutoFit/>
          </a:bodyPr>
          <a:lstStyle/>
          <a:p>
            <a:pPr algn="ctr"/>
            <a:r>
              <a:rPr lang="en-NZ" sz="2400" b="1" dirty="0" smtClean="0">
                <a:solidFill>
                  <a:srgbClr val="FF0000"/>
                </a:solidFill>
                <a:latin typeface="Monotype Corsiva" panose="03010101010201010101" pitchFamily="66" charset="0"/>
                <a:ea typeface="Tahoma" panose="020B0604030504040204" pitchFamily="34" charset="0"/>
                <a:cs typeface="Tahoma" panose="020B0604030504040204" pitchFamily="34" charset="0"/>
              </a:rPr>
              <a:t>Presented By</a:t>
            </a:r>
            <a:endParaRPr lang="en-NZ" sz="2400" b="1" dirty="0">
              <a:solidFill>
                <a:srgbClr val="FF0000"/>
              </a:solidFill>
              <a:latin typeface="Monotype Corsiva" panose="03010101010201010101" pitchFamily="66" charset="0"/>
              <a:ea typeface="Tahoma" panose="020B0604030504040204" pitchFamily="34" charset="0"/>
              <a:cs typeface="Tahoma" panose="020B0604030504040204" pitchFamily="34" charset="0"/>
            </a:endParaRPr>
          </a:p>
        </p:txBody>
      </p:sp>
      <p:sp>
        <p:nvSpPr>
          <p:cNvPr id="5" name="TextBox 4"/>
          <p:cNvSpPr txBox="1"/>
          <p:nvPr/>
        </p:nvSpPr>
        <p:spPr>
          <a:xfrm>
            <a:off x="3659884" y="2554095"/>
            <a:ext cx="2997937" cy="1200329"/>
          </a:xfrm>
          <a:prstGeom prst="rect">
            <a:avLst/>
          </a:prstGeom>
          <a:noFill/>
        </p:spPr>
        <p:txBody>
          <a:bodyPr wrap="none" rtlCol="0">
            <a:spAutoFit/>
          </a:bodyPr>
          <a:lstStyle/>
          <a:p>
            <a:r>
              <a:rPr lang="en-NZ" sz="2400" b="1" dirty="0" err="1" smtClean="0">
                <a:latin typeface="Monotype Corsiva" panose="03010101010201010101" pitchFamily="66" charset="0"/>
              </a:rPr>
              <a:t>Dr.</a:t>
            </a:r>
            <a:r>
              <a:rPr lang="en-NZ" sz="2400" b="1" dirty="0" smtClean="0">
                <a:latin typeface="Monotype Corsiva" panose="03010101010201010101" pitchFamily="66" charset="0"/>
              </a:rPr>
              <a:t> Andrew </a:t>
            </a:r>
            <a:r>
              <a:rPr lang="en-NZ" sz="2400" b="1" dirty="0">
                <a:latin typeface="Monotype Corsiva" panose="03010101010201010101" pitchFamily="66" charset="0"/>
              </a:rPr>
              <a:t>Ichoja</a:t>
            </a:r>
          </a:p>
          <a:p>
            <a:r>
              <a:rPr lang="en-NZ" sz="2400" b="1" dirty="0" err="1" smtClean="0">
                <a:latin typeface="Monotype Corsiva" panose="03010101010201010101" pitchFamily="66" charset="0"/>
              </a:rPr>
              <a:t>Prof.</a:t>
            </a:r>
            <a:r>
              <a:rPr lang="en-NZ" sz="2400" b="1" dirty="0" smtClean="0">
                <a:latin typeface="Monotype Corsiva" panose="03010101010201010101" pitchFamily="66" charset="0"/>
              </a:rPr>
              <a:t> Emmanuel</a:t>
            </a:r>
            <a:r>
              <a:rPr lang="en-NZ" sz="2400" b="1" dirty="0">
                <a:latin typeface="Monotype Corsiva" panose="03010101010201010101" pitchFamily="66" charset="0"/>
              </a:rPr>
              <a:t>. O. </a:t>
            </a:r>
            <a:r>
              <a:rPr lang="en-NZ" sz="2400" b="1" dirty="0" err="1">
                <a:latin typeface="Monotype Corsiva" panose="03010101010201010101" pitchFamily="66" charset="0"/>
              </a:rPr>
              <a:t>Odoh</a:t>
            </a:r>
            <a:endParaRPr lang="en-NZ" sz="2400" b="1" dirty="0">
              <a:latin typeface="Monotype Corsiva" panose="03010101010201010101" pitchFamily="66" charset="0"/>
            </a:endParaRPr>
          </a:p>
          <a:p>
            <a:r>
              <a:rPr lang="en-NZ" sz="2400" b="1" dirty="0" smtClean="0">
                <a:latin typeface="Monotype Corsiva" panose="03010101010201010101" pitchFamily="66" charset="0"/>
              </a:rPr>
              <a:t>Mr. Emmanuel</a:t>
            </a:r>
            <a:r>
              <a:rPr lang="en-NZ" sz="2400" b="1" dirty="0">
                <a:latin typeface="Monotype Corsiva" panose="03010101010201010101" pitchFamily="66" charset="0"/>
              </a:rPr>
              <a:t>. O. </a:t>
            </a:r>
            <a:r>
              <a:rPr lang="en-NZ" sz="2400" b="1" dirty="0" err="1">
                <a:latin typeface="Monotype Corsiva" panose="03010101010201010101" pitchFamily="66" charset="0"/>
              </a:rPr>
              <a:t>Adejo</a:t>
            </a:r>
            <a:endParaRPr lang="en-NZ" sz="2400" b="1" dirty="0">
              <a:latin typeface="Monotype Corsiva" panose="03010101010201010101" pitchFamily="66" charset="0"/>
            </a:endParaRPr>
          </a:p>
        </p:txBody>
      </p:sp>
      <p:sp>
        <p:nvSpPr>
          <p:cNvPr id="6" name="TextBox 5"/>
          <p:cNvSpPr txBox="1"/>
          <p:nvPr/>
        </p:nvSpPr>
        <p:spPr>
          <a:xfrm>
            <a:off x="545910" y="4165090"/>
            <a:ext cx="9469259" cy="954107"/>
          </a:xfrm>
          <a:prstGeom prst="rect">
            <a:avLst/>
          </a:prstGeom>
          <a:noFill/>
        </p:spPr>
        <p:txBody>
          <a:bodyPr wrap="none" rtlCol="0">
            <a:spAutoFit/>
          </a:bodyPr>
          <a:lstStyle/>
          <a:p>
            <a:pPr algn="ctr"/>
            <a:r>
              <a:rPr lang="en-NZ" sz="2800" b="1" dirty="0" smtClean="0">
                <a:solidFill>
                  <a:srgbClr val="FF0000"/>
                </a:solidFill>
                <a:latin typeface="Monotype Corsiva" panose="03010101010201010101" pitchFamily="66" charset="0"/>
              </a:rPr>
              <a:t>Department of Physics, Faculty of Science, Federal University of Health </a:t>
            </a:r>
          </a:p>
          <a:p>
            <a:pPr algn="ctr"/>
            <a:r>
              <a:rPr lang="en-NZ" sz="2800" b="1" dirty="0" smtClean="0">
                <a:solidFill>
                  <a:srgbClr val="FF0000"/>
                </a:solidFill>
                <a:latin typeface="Monotype Corsiva" panose="03010101010201010101" pitchFamily="66" charset="0"/>
              </a:rPr>
              <a:t>Sciences </a:t>
            </a:r>
            <a:r>
              <a:rPr lang="en-NZ" sz="2800" b="1" dirty="0" err="1" smtClean="0">
                <a:solidFill>
                  <a:srgbClr val="FF0000"/>
                </a:solidFill>
                <a:latin typeface="Monotype Corsiva" panose="03010101010201010101" pitchFamily="66" charset="0"/>
              </a:rPr>
              <a:t>Otukpo</a:t>
            </a:r>
            <a:r>
              <a:rPr lang="en-NZ" sz="2800" b="1" dirty="0" smtClean="0">
                <a:solidFill>
                  <a:srgbClr val="FF0000"/>
                </a:solidFill>
                <a:latin typeface="Monotype Corsiva" panose="03010101010201010101" pitchFamily="66" charset="0"/>
              </a:rPr>
              <a:t>, Benue State Nigeria</a:t>
            </a:r>
            <a:endParaRPr lang="en-NZ" sz="2800" b="1" dirty="0">
              <a:solidFill>
                <a:srgbClr val="FF0000"/>
              </a:solidFill>
              <a:latin typeface="Monotype Corsiva" panose="03010101010201010101" pitchFamily="66" charset="0"/>
            </a:endParaRPr>
          </a:p>
        </p:txBody>
      </p:sp>
      <p:sp>
        <p:nvSpPr>
          <p:cNvPr id="7" name="TextBox 6"/>
          <p:cNvSpPr txBox="1"/>
          <p:nvPr/>
        </p:nvSpPr>
        <p:spPr>
          <a:xfrm>
            <a:off x="982639" y="5363570"/>
            <a:ext cx="8149988" cy="369332"/>
          </a:xfrm>
          <a:prstGeom prst="rect">
            <a:avLst/>
          </a:prstGeom>
          <a:noFill/>
        </p:spPr>
        <p:txBody>
          <a:bodyPr wrap="none" rtlCol="0">
            <a:spAutoFit/>
          </a:bodyPr>
          <a:lstStyle/>
          <a:p>
            <a:r>
              <a:rPr lang="en-NZ" b="1" dirty="0" smtClean="0">
                <a:latin typeface="Tahoma" panose="020B0604030504040204" pitchFamily="34" charset="0"/>
                <a:ea typeface="Tahoma" panose="020B0604030504040204" pitchFamily="34" charset="0"/>
                <a:cs typeface="Tahoma" panose="020B0604030504040204" pitchFamily="34" charset="0"/>
              </a:rPr>
              <a:t>@2024 AFLS/AFPS Conference, South Africa 18 – 22 November 2024</a:t>
            </a:r>
            <a:endParaRPr lang="en-NZ"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037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4717" y="607339"/>
            <a:ext cx="65852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4" name="Rectangle 4"/>
          <p:cNvSpPr>
            <a:spLocks noChangeArrowheads="1"/>
          </p:cNvSpPr>
          <p:nvPr/>
        </p:nvSpPr>
        <p:spPr bwMode="auto">
          <a:xfrm>
            <a:off x="2934268" y="2729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6" name="Rectangle 6"/>
          <p:cNvSpPr>
            <a:spLocks noChangeArrowheads="1"/>
          </p:cNvSpPr>
          <p:nvPr/>
        </p:nvSpPr>
        <p:spPr bwMode="auto">
          <a:xfrm>
            <a:off x="232213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8" name="TextBox 7"/>
          <p:cNvSpPr txBox="1"/>
          <p:nvPr/>
        </p:nvSpPr>
        <p:spPr>
          <a:xfrm>
            <a:off x="885825" y="3548418"/>
            <a:ext cx="383438" cy="261610"/>
          </a:xfrm>
          <a:prstGeom prst="rect">
            <a:avLst/>
          </a:prstGeom>
          <a:noFill/>
        </p:spPr>
        <p:txBody>
          <a:bodyPr wrap="none" rtlCol="0">
            <a:spAutoFit/>
          </a:bodyPr>
          <a:lstStyle/>
          <a:p>
            <a:r>
              <a:rPr lang="en-NZ" sz="1100" dirty="0" smtClean="0"/>
              <a:t>(G)</a:t>
            </a:r>
            <a:endParaRPr lang="en-NZ" sz="1100" dirty="0"/>
          </a:p>
        </p:txBody>
      </p:sp>
      <p:sp>
        <p:nvSpPr>
          <p:cNvPr id="9" name="TextBox 8"/>
          <p:cNvSpPr txBox="1"/>
          <p:nvPr/>
        </p:nvSpPr>
        <p:spPr>
          <a:xfrm>
            <a:off x="8525001" y="3625362"/>
            <a:ext cx="380232" cy="261610"/>
          </a:xfrm>
          <a:prstGeom prst="rect">
            <a:avLst/>
          </a:prstGeom>
          <a:noFill/>
        </p:spPr>
        <p:txBody>
          <a:bodyPr wrap="none" rtlCol="0">
            <a:spAutoFit/>
          </a:bodyPr>
          <a:lstStyle/>
          <a:p>
            <a:r>
              <a:rPr lang="en-NZ" sz="1100" dirty="0" smtClean="0"/>
              <a:t>(H)</a:t>
            </a:r>
            <a:endParaRPr lang="en-NZ" sz="1100" dirty="0"/>
          </a:p>
        </p:txBody>
      </p:sp>
      <p:sp>
        <p:nvSpPr>
          <p:cNvPr id="10" name="TextBox 9"/>
          <p:cNvSpPr txBox="1"/>
          <p:nvPr/>
        </p:nvSpPr>
        <p:spPr>
          <a:xfrm>
            <a:off x="5986462" y="6205934"/>
            <a:ext cx="325730" cy="261610"/>
          </a:xfrm>
          <a:prstGeom prst="rect">
            <a:avLst/>
          </a:prstGeom>
          <a:noFill/>
        </p:spPr>
        <p:txBody>
          <a:bodyPr wrap="none" rtlCol="0">
            <a:spAutoFit/>
          </a:bodyPr>
          <a:lstStyle/>
          <a:p>
            <a:r>
              <a:rPr lang="en-NZ" sz="1100" dirty="0" smtClean="0"/>
              <a:t>(I)</a:t>
            </a:r>
            <a:endParaRPr lang="en-NZ" sz="1100" dirty="0"/>
          </a:p>
        </p:txBody>
      </p:sp>
      <p:grpSp>
        <p:nvGrpSpPr>
          <p:cNvPr id="13" name="Group 12"/>
          <p:cNvGrpSpPr/>
          <p:nvPr/>
        </p:nvGrpSpPr>
        <p:grpSpPr>
          <a:xfrm>
            <a:off x="0" y="743956"/>
            <a:ext cx="10361505" cy="6024421"/>
            <a:chOff x="-204717" y="423081"/>
            <a:chExt cx="10361505" cy="6024421"/>
          </a:xfrm>
        </p:grpSpPr>
        <p:graphicFrame>
          <p:nvGraphicFramePr>
            <p:cNvPr id="3" name="Object 2"/>
            <p:cNvGraphicFramePr>
              <a:graphicFrameLocks noChangeAspect="1"/>
            </p:cNvGraphicFramePr>
            <p:nvPr>
              <p:extLst>
                <p:ext uri="{D42A27DB-BD31-4B8C-83A1-F6EECF244321}">
                  <p14:modId xmlns:p14="http://schemas.microsoft.com/office/powerpoint/2010/main" val="3144005851"/>
                </p:ext>
              </p:extLst>
            </p:nvPr>
          </p:nvGraphicFramePr>
          <p:xfrm>
            <a:off x="-204717" y="423081"/>
            <a:ext cx="4169657" cy="3125337"/>
          </p:xfrm>
          <a:graphic>
            <a:graphicData uri="http://schemas.openxmlformats.org/presentationml/2006/ole">
              <mc:AlternateContent xmlns:mc="http://schemas.openxmlformats.org/markup-compatibility/2006">
                <mc:Choice xmlns:v="urn:schemas-microsoft-com:vml" Requires="v">
                  <p:oleObj spid="_x0000_s3145" name="Graph" r:id="rId3" imgW="34289675" imgH="25717287" progId="Origin50.Graph">
                    <p:embed/>
                  </p:oleObj>
                </mc:Choice>
                <mc:Fallback>
                  <p:oleObj name="Graph" r:id="rId3" imgW="34289675" imgH="25717287"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17" y="423081"/>
                          <a:ext cx="4169657" cy="312533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96780409"/>
                </p:ext>
              </p:extLst>
            </p:nvPr>
          </p:nvGraphicFramePr>
          <p:xfrm>
            <a:off x="5786841" y="468798"/>
            <a:ext cx="4369947" cy="3275463"/>
          </p:xfrm>
          <a:graphic>
            <a:graphicData uri="http://schemas.openxmlformats.org/presentationml/2006/ole">
              <mc:AlternateContent xmlns:mc="http://schemas.openxmlformats.org/markup-compatibility/2006">
                <mc:Choice xmlns:v="urn:schemas-microsoft-com:vml" Requires="v">
                  <p:oleObj spid="_x0000_s3146" name="Graph" r:id="rId5" imgW="34289675" imgH="25717287" progId="Origin50.Graph">
                    <p:embed/>
                  </p:oleObj>
                </mc:Choice>
                <mc:Fallback>
                  <p:oleObj name="Graph" r:id="rId5" imgW="34289675" imgH="25717287"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841" y="468798"/>
                          <a:ext cx="4369947" cy="327546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9928736"/>
                </p:ext>
              </p:extLst>
            </p:nvPr>
          </p:nvGraphicFramePr>
          <p:xfrm>
            <a:off x="2491208" y="2953331"/>
            <a:ext cx="4656329" cy="3494171"/>
          </p:xfrm>
          <a:graphic>
            <a:graphicData uri="http://schemas.openxmlformats.org/presentationml/2006/ole">
              <mc:AlternateContent xmlns:mc="http://schemas.openxmlformats.org/markup-compatibility/2006">
                <mc:Choice xmlns:v="urn:schemas-microsoft-com:vml" Requires="v">
                  <p:oleObj spid="_x0000_s3147" name="Graph" r:id="rId7" imgW="34289675" imgH="25717287" progId="Origin50.Graph">
                    <p:embed/>
                  </p:oleObj>
                </mc:Choice>
                <mc:Fallback>
                  <p:oleObj name="Graph" r:id="rId7" imgW="34289675" imgH="25717287" progId="Origin50.Graph">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1208" y="2953331"/>
                          <a:ext cx="4656329" cy="3494171"/>
                        </a:xfrm>
                        <a:prstGeom prst="rect">
                          <a:avLst/>
                        </a:prstGeom>
                        <a:noFill/>
                      </p:spPr>
                    </p:pic>
                  </p:oleObj>
                </mc:Fallback>
              </mc:AlternateContent>
            </a:graphicData>
          </a:graphic>
        </p:graphicFrame>
        <p:sp>
          <p:nvSpPr>
            <p:cNvPr id="11" name="TextBox 10"/>
            <p:cNvSpPr txBox="1"/>
            <p:nvPr/>
          </p:nvSpPr>
          <p:spPr>
            <a:xfrm>
              <a:off x="6743701" y="4481266"/>
              <a:ext cx="2931059" cy="461665"/>
            </a:xfrm>
            <a:prstGeom prst="rect">
              <a:avLst/>
            </a:prstGeom>
            <a:noFill/>
          </p:spPr>
          <p:txBody>
            <a:bodyPr wrap="none" rtlCol="0">
              <a:spAutoFit/>
            </a:bodyPr>
            <a:lstStyle/>
            <a:p>
              <a:r>
                <a:rPr lang="en-NZ" sz="1200" dirty="0" smtClean="0">
                  <a:solidFill>
                    <a:srgbClr val="FF0000"/>
                  </a:solidFill>
                  <a:latin typeface="Times New Roman" panose="02020603050405020304" pitchFamily="18" charset="0"/>
                  <a:cs typeface="Times New Roman" panose="02020603050405020304" pitchFamily="18" charset="0"/>
                </a:rPr>
                <a:t>G to I: Different inhomogeneous absorption </a:t>
              </a:r>
            </a:p>
            <a:p>
              <a:r>
                <a:rPr lang="en-NZ" sz="1200" dirty="0" smtClean="0">
                  <a:solidFill>
                    <a:srgbClr val="FF0000"/>
                  </a:solidFill>
                  <a:latin typeface="Times New Roman" panose="02020603050405020304" pitchFamily="18" charset="0"/>
                  <a:cs typeface="Times New Roman" panose="02020603050405020304" pitchFamily="18" charset="0"/>
                </a:rPr>
                <a:t>spectral of the glass systems</a:t>
              </a:r>
              <a:endParaRPr lang="en-NZ" sz="1200" dirty="0">
                <a:solidFill>
                  <a:srgbClr val="FF0000"/>
                </a:solidFill>
                <a:latin typeface="Times New Roman" panose="02020603050405020304" pitchFamily="18" charset="0"/>
                <a:cs typeface="Times New Roman" panose="02020603050405020304" pitchFamily="18" charset="0"/>
              </a:endParaRPr>
            </a:p>
          </p:txBody>
        </p:sp>
      </p:grpSp>
      <p:pic>
        <p:nvPicPr>
          <p:cNvPr id="14" name="Picture 13"/>
          <p:cNvPicPr>
            <a:picLocks noChangeAspect="1"/>
          </p:cNvPicPr>
          <p:nvPr/>
        </p:nvPicPr>
        <p:blipFill>
          <a:blip r:embed="rId9"/>
          <a:stretch>
            <a:fillRect/>
          </a:stretch>
        </p:blipFill>
        <p:spPr>
          <a:xfrm>
            <a:off x="11460202" y="108937"/>
            <a:ext cx="646232" cy="655577"/>
          </a:xfrm>
          <a:prstGeom prst="rect">
            <a:avLst/>
          </a:prstGeom>
          <a:noFill/>
          <a:ln>
            <a:noFill/>
          </a:ln>
        </p:spPr>
      </p:pic>
      <p:cxnSp>
        <p:nvCxnSpPr>
          <p:cNvPr id="15" name="Straight Connector 14"/>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84516" y="357832"/>
            <a:ext cx="6096000" cy="369332"/>
          </a:xfrm>
          <a:prstGeom prst="rect">
            <a:avLst/>
          </a:prstGeom>
        </p:spPr>
        <p:txBody>
          <a:bodyPr>
            <a:spAutoFit/>
          </a:bodyPr>
          <a:lstStyle/>
          <a:p>
            <a:r>
              <a:rPr lang="en-GB" b="1" dirty="0" smtClean="0">
                <a:solidFill>
                  <a:srgbClr val="FF0000"/>
                </a:solidFill>
                <a:latin typeface="Times New Roman" panose="02020603050405020304" pitchFamily="18" charset="0"/>
                <a:cs typeface="Times New Roman" panose="02020603050405020304" pitchFamily="18" charset="0"/>
              </a:rPr>
              <a:t>OPTICAL PROPERTIES OF THE TITLED GLASS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705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069" y="736978"/>
            <a:ext cx="85589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sp>
        <p:nvSpPr>
          <p:cNvPr id="4" name="Rectangle 4"/>
          <p:cNvSpPr>
            <a:spLocks noChangeArrowheads="1"/>
          </p:cNvSpPr>
          <p:nvPr/>
        </p:nvSpPr>
        <p:spPr bwMode="auto">
          <a:xfrm>
            <a:off x="2988860" y="545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6" name="Rectangle 8"/>
          <p:cNvSpPr>
            <a:spLocks noChangeArrowheads="1"/>
          </p:cNvSpPr>
          <p:nvPr/>
        </p:nvSpPr>
        <p:spPr bwMode="auto">
          <a:xfrm>
            <a:off x="205740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8" name="Picture 7"/>
          <p:cNvPicPr>
            <a:picLocks noChangeAspect="1"/>
          </p:cNvPicPr>
          <p:nvPr/>
        </p:nvPicPr>
        <p:blipFill>
          <a:blip r:embed="rId3"/>
          <a:stretch>
            <a:fillRect/>
          </a:stretch>
        </p:blipFill>
        <p:spPr>
          <a:xfrm>
            <a:off x="11460202" y="108937"/>
            <a:ext cx="646232" cy="655577"/>
          </a:xfrm>
          <a:prstGeom prst="rect">
            <a:avLst/>
          </a:prstGeom>
          <a:noFill/>
          <a:ln>
            <a:noFill/>
          </a:ln>
        </p:spPr>
      </p:pic>
      <p:sp>
        <p:nvSpPr>
          <p:cNvPr id="9" name="Rectangle 8"/>
          <p:cNvSpPr/>
          <p:nvPr/>
        </p:nvSpPr>
        <p:spPr>
          <a:xfrm>
            <a:off x="259510" y="361245"/>
            <a:ext cx="4865691" cy="369332"/>
          </a:xfrm>
          <a:prstGeom prst="rect">
            <a:avLst/>
          </a:prstGeom>
        </p:spPr>
        <p:txBody>
          <a:bodyPr wrap="none">
            <a:spAutoFit/>
          </a:bodyPr>
          <a:lstStyle/>
          <a:p>
            <a:r>
              <a:rPr lang="en-GB" b="1" dirty="0" smtClean="0">
                <a:solidFill>
                  <a:srgbClr val="FF0000"/>
                </a:solidFill>
                <a:latin typeface="Times New Roman" panose="02020603050405020304" pitchFamily="18" charset="0"/>
                <a:cs typeface="Times New Roman" panose="02020603050405020304" pitchFamily="18" charset="0"/>
              </a:rPr>
              <a:t>SPECTROSCOPIC PARAMETER ANALYSIS</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14775" y="1885950"/>
            <a:ext cx="184731" cy="369332"/>
          </a:xfrm>
          <a:prstGeom prst="rect">
            <a:avLst/>
          </a:prstGeom>
          <a:noFill/>
        </p:spPr>
        <p:txBody>
          <a:bodyPr wrap="none" rtlCol="0">
            <a:spAutoFit/>
          </a:bodyPr>
          <a:lstStyle/>
          <a:p>
            <a:endParaRPr lang="en-NZ" dirty="0"/>
          </a:p>
        </p:txBody>
      </p:sp>
      <p:grpSp>
        <p:nvGrpSpPr>
          <p:cNvPr id="24" name="Group 23"/>
          <p:cNvGrpSpPr/>
          <p:nvPr/>
        </p:nvGrpSpPr>
        <p:grpSpPr>
          <a:xfrm>
            <a:off x="328244" y="825344"/>
            <a:ext cx="9946849" cy="6200129"/>
            <a:chOff x="328244" y="825344"/>
            <a:chExt cx="9946849" cy="6200129"/>
          </a:xfrm>
        </p:grpSpPr>
        <p:graphicFrame>
          <p:nvGraphicFramePr>
            <p:cNvPr id="3" name="Object 2"/>
            <p:cNvGraphicFramePr>
              <a:graphicFrameLocks noChangeAspect="1"/>
            </p:cNvGraphicFramePr>
            <p:nvPr>
              <p:extLst>
                <p:ext uri="{D42A27DB-BD31-4B8C-83A1-F6EECF244321}">
                  <p14:modId xmlns:p14="http://schemas.microsoft.com/office/powerpoint/2010/main" val="2489270250"/>
                </p:ext>
              </p:extLst>
            </p:nvPr>
          </p:nvGraphicFramePr>
          <p:xfrm>
            <a:off x="328244" y="825344"/>
            <a:ext cx="4060409" cy="3043451"/>
          </p:xfrm>
          <a:graphic>
            <a:graphicData uri="http://schemas.openxmlformats.org/presentationml/2006/ole">
              <mc:AlternateContent xmlns:mc="http://schemas.openxmlformats.org/markup-compatibility/2006">
                <mc:Choice xmlns:v="urn:schemas-microsoft-com:vml" Requires="v">
                  <p:oleObj spid="_x0000_s4165" name="Graph" r:id="rId4" imgW="34289675" imgH="25717287" progId="Origin50.Graph">
                    <p:embed/>
                  </p:oleObj>
                </mc:Choice>
                <mc:Fallback>
                  <p:oleObj name="Graph" r:id="rId4" imgW="34289675" imgH="25717287"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44" y="825344"/>
                          <a:ext cx="4060409" cy="304345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3664111"/>
                </p:ext>
              </p:extLst>
            </p:nvPr>
          </p:nvGraphicFramePr>
          <p:xfrm>
            <a:off x="5818659" y="825344"/>
            <a:ext cx="4456434" cy="3340289"/>
          </p:xfrm>
          <a:graphic>
            <a:graphicData uri="http://schemas.openxmlformats.org/presentationml/2006/ole">
              <mc:AlternateContent xmlns:mc="http://schemas.openxmlformats.org/markup-compatibility/2006">
                <mc:Choice xmlns:v="urn:schemas-microsoft-com:vml" Requires="v">
                  <p:oleObj spid="_x0000_s4166" name="Graph" r:id="rId6" imgW="34289675" imgH="25717287" progId="Origin50.Graph">
                    <p:embed/>
                  </p:oleObj>
                </mc:Choice>
                <mc:Fallback>
                  <p:oleObj name="Graph" r:id="rId6" imgW="34289675" imgH="25717287"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659" y="825344"/>
                          <a:ext cx="4456434" cy="3340289"/>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33049922"/>
                </p:ext>
              </p:extLst>
            </p:nvPr>
          </p:nvGraphicFramePr>
          <p:xfrm>
            <a:off x="2958647" y="3737782"/>
            <a:ext cx="4386262" cy="3287691"/>
          </p:xfrm>
          <a:graphic>
            <a:graphicData uri="http://schemas.openxmlformats.org/presentationml/2006/ole">
              <mc:AlternateContent xmlns:mc="http://schemas.openxmlformats.org/markup-compatibility/2006">
                <mc:Choice xmlns:v="urn:schemas-microsoft-com:vml" Requires="v">
                  <p:oleObj spid="_x0000_s4167" name="Graph" r:id="rId8" imgW="34289675" imgH="25717287" progId="Origin50.Graph">
                    <p:embed/>
                  </p:oleObj>
                </mc:Choice>
                <mc:Fallback>
                  <p:oleObj name="Graph" r:id="rId8" imgW="34289675" imgH="25717287" progId="Origin50.Graph">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8647" y="3737782"/>
                          <a:ext cx="4386262" cy="3287691"/>
                        </a:xfrm>
                        <a:prstGeom prst="rect">
                          <a:avLst/>
                        </a:prstGeom>
                        <a:noFill/>
                      </p:spPr>
                    </p:pic>
                  </p:oleObj>
                </mc:Fallback>
              </mc:AlternateContent>
            </a:graphicData>
          </a:graphic>
        </p:graphicFrame>
        <p:sp>
          <p:nvSpPr>
            <p:cNvPr id="16" name="TextBox 15"/>
            <p:cNvSpPr txBox="1"/>
            <p:nvPr/>
          </p:nvSpPr>
          <p:spPr>
            <a:xfrm>
              <a:off x="7638354" y="1404649"/>
              <a:ext cx="958917" cy="538609"/>
            </a:xfrm>
            <a:prstGeom prst="rect">
              <a:avLst/>
            </a:prstGeom>
            <a:noFill/>
          </p:spPr>
          <p:txBody>
            <a:bodyPr wrap="none" rtlCol="0">
              <a:spAutoFit/>
            </a:bodyPr>
            <a:lstStyle/>
            <a:p>
              <a:r>
                <a:rPr lang="en-MY" sz="1100" dirty="0">
                  <a:solidFill>
                    <a:srgbClr val="FF0000"/>
                  </a:solidFill>
                  <a:sym typeface="Symbol" panose="05050102010706020507" pitchFamily="18" charset="2"/>
                </a:rPr>
                <a:t></a:t>
              </a:r>
              <a:r>
                <a:rPr lang="en-MY" sz="1100" baseline="-25000" dirty="0">
                  <a:solidFill>
                    <a:srgbClr val="FF0000"/>
                  </a:solidFill>
                </a:rPr>
                <a:t>6 </a:t>
              </a:r>
              <a:r>
                <a:rPr lang="en-MY" sz="1100" dirty="0">
                  <a:solidFill>
                    <a:srgbClr val="FF0000"/>
                  </a:solidFill>
                  <a:sym typeface="Symbol" panose="05050102010706020507" pitchFamily="18" charset="2"/>
                </a:rPr>
                <a:t></a:t>
              </a:r>
              <a:r>
                <a:rPr lang="en-MY" sz="1100" dirty="0">
                  <a:solidFill>
                    <a:srgbClr val="FF0000"/>
                  </a:solidFill>
                </a:rPr>
                <a:t> </a:t>
              </a:r>
              <a:r>
                <a:rPr lang="en-MY" sz="1100" dirty="0">
                  <a:solidFill>
                    <a:srgbClr val="FF0000"/>
                  </a:solidFill>
                  <a:sym typeface="Symbol" panose="05050102010706020507" pitchFamily="18" charset="2"/>
                </a:rPr>
                <a:t></a:t>
              </a:r>
              <a:r>
                <a:rPr lang="en-MY" sz="1100" baseline="-25000" dirty="0" smtClean="0">
                  <a:solidFill>
                    <a:srgbClr val="FF0000"/>
                  </a:solidFill>
                </a:rPr>
                <a:t>4 </a:t>
              </a:r>
              <a:r>
                <a:rPr lang="en-MY" sz="1100" dirty="0" smtClean="0">
                  <a:solidFill>
                    <a:srgbClr val="FF0000"/>
                  </a:solidFill>
                  <a:sym typeface="Symbol" panose="05050102010706020507" pitchFamily="18" charset="2"/>
                </a:rPr>
                <a:t></a:t>
              </a:r>
              <a:r>
                <a:rPr lang="en-MY" sz="1100" dirty="0" smtClean="0">
                  <a:solidFill>
                    <a:srgbClr val="FF0000"/>
                  </a:solidFill>
                </a:rPr>
                <a:t> </a:t>
              </a:r>
              <a:r>
                <a:rPr lang="en-MY" sz="1100" dirty="0">
                  <a:solidFill>
                    <a:srgbClr val="FF0000"/>
                  </a:solidFill>
                  <a:sym typeface="Symbol" panose="05050102010706020507" pitchFamily="18" charset="2"/>
                </a:rPr>
                <a:t></a:t>
              </a:r>
              <a:r>
                <a:rPr lang="en-MY" sz="1100" baseline="-25000" dirty="0">
                  <a:solidFill>
                    <a:srgbClr val="FF0000"/>
                  </a:solidFill>
                </a:rPr>
                <a:t>2</a:t>
              </a:r>
              <a:endParaRPr lang="en-NZ" sz="1100" dirty="0">
                <a:solidFill>
                  <a:srgbClr val="FF0000"/>
                </a:solidFill>
              </a:endParaRPr>
            </a:p>
            <a:p>
              <a:endParaRPr lang="en-NZ" dirty="0"/>
            </a:p>
          </p:txBody>
        </p:sp>
        <p:sp>
          <p:nvSpPr>
            <p:cNvPr id="17" name="TextBox 16"/>
            <p:cNvSpPr txBox="1"/>
            <p:nvPr/>
          </p:nvSpPr>
          <p:spPr>
            <a:xfrm>
              <a:off x="3914775" y="5381627"/>
              <a:ext cx="184731" cy="369332"/>
            </a:xfrm>
            <a:prstGeom prst="rect">
              <a:avLst/>
            </a:prstGeom>
            <a:noFill/>
          </p:spPr>
          <p:txBody>
            <a:bodyPr wrap="none" rtlCol="0">
              <a:spAutoFit/>
            </a:bodyPr>
            <a:lstStyle/>
            <a:p>
              <a:endParaRPr lang="en-NZ" dirty="0"/>
            </a:p>
          </p:txBody>
        </p:sp>
        <p:sp>
          <p:nvSpPr>
            <p:cNvPr id="18" name="TextBox 17"/>
            <p:cNvSpPr txBox="1"/>
            <p:nvPr/>
          </p:nvSpPr>
          <p:spPr>
            <a:xfrm>
              <a:off x="3914775" y="5012295"/>
              <a:ext cx="958917" cy="261610"/>
            </a:xfrm>
            <a:prstGeom prst="rect">
              <a:avLst/>
            </a:prstGeom>
            <a:noFill/>
          </p:spPr>
          <p:txBody>
            <a:bodyPr wrap="none" rtlCol="0">
              <a:spAutoFit/>
            </a:bodyPr>
            <a:lstStyle/>
            <a:p>
              <a:r>
                <a:rPr lang="en-MY" sz="1100" dirty="0">
                  <a:solidFill>
                    <a:srgbClr val="FF0000"/>
                  </a:solidFill>
                  <a:sym typeface="Symbol" panose="05050102010706020507" pitchFamily="18" charset="2"/>
                </a:rPr>
                <a:t></a:t>
              </a:r>
              <a:r>
                <a:rPr lang="en-MY" sz="1100" baseline="-25000" dirty="0">
                  <a:solidFill>
                    <a:srgbClr val="FF0000"/>
                  </a:solidFill>
                </a:rPr>
                <a:t>6 </a:t>
              </a:r>
              <a:r>
                <a:rPr lang="en-MY" sz="1100" dirty="0">
                  <a:solidFill>
                    <a:srgbClr val="FF0000"/>
                  </a:solidFill>
                  <a:sym typeface="Symbol" panose="05050102010706020507" pitchFamily="18" charset="2"/>
                </a:rPr>
                <a:t></a:t>
              </a:r>
              <a:r>
                <a:rPr lang="en-MY" sz="1100" dirty="0">
                  <a:solidFill>
                    <a:srgbClr val="FF0000"/>
                  </a:solidFill>
                </a:rPr>
                <a:t> </a:t>
              </a:r>
              <a:r>
                <a:rPr lang="en-MY" sz="1100" dirty="0">
                  <a:solidFill>
                    <a:srgbClr val="FF0000"/>
                  </a:solidFill>
                  <a:sym typeface="Symbol" panose="05050102010706020507" pitchFamily="18" charset="2"/>
                </a:rPr>
                <a:t></a:t>
              </a:r>
              <a:r>
                <a:rPr lang="en-MY" sz="1100" baseline="-25000" dirty="0" smtClean="0">
                  <a:solidFill>
                    <a:srgbClr val="FF0000"/>
                  </a:solidFill>
                </a:rPr>
                <a:t>4 </a:t>
              </a:r>
              <a:r>
                <a:rPr lang="en-MY" sz="1100" dirty="0" smtClean="0">
                  <a:solidFill>
                    <a:srgbClr val="FF0000"/>
                  </a:solidFill>
                  <a:sym typeface="Symbol" panose="05050102010706020507" pitchFamily="18" charset="2"/>
                </a:rPr>
                <a:t></a:t>
              </a:r>
              <a:r>
                <a:rPr lang="en-MY" sz="1100" dirty="0" smtClean="0">
                  <a:solidFill>
                    <a:srgbClr val="FF0000"/>
                  </a:solidFill>
                </a:rPr>
                <a:t> </a:t>
              </a:r>
              <a:r>
                <a:rPr lang="en-MY" sz="1100" dirty="0">
                  <a:solidFill>
                    <a:srgbClr val="FF0000"/>
                  </a:solidFill>
                  <a:sym typeface="Symbol" panose="05050102010706020507" pitchFamily="18" charset="2"/>
                </a:rPr>
                <a:t></a:t>
              </a:r>
              <a:r>
                <a:rPr lang="en-MY" sz="1100" baseline="-25000" dirty="0">
                  <a:solidFill>
                    <a:srgbClr val="FF0000"/>
                  </a:solidFill>
                </a:rPr>
                <a:t>2</a:t>
              </a:r>
              <a:endParaRPr lang="en-NZ" sz="1100" dirty="0">
                <a:solidFill>
                  <a:srgbClr val="FF0000"/>
                </a:solidFill>
              </a:endParaRPr>
            </a:p>
          </p:txBody>
        </p:sp>
        <p:sp>
          <p:nvSpPr>
            <p:cNvPr id="19" name="TextBox 18"/>
            <p:cNvSpPr txBox="1"/>
            <p:nvPr/>
          </p:nvSpPr>
          <p:spPr>
            <a:xfrm>
              <a:off x="2692355" y="1336169"/>
              <a:ext cx="973343" cy="261610"/>
            </a:xfrm>
            <a:prstGeom prst="rect">
              <a:avLst/>
            </a:prstGeom>
            <a:noFill/>
          </p:spPr>
          <p:txBody>
            <a:bodyPr wrap="none" rtlCol="0">
              <a:spAutoFit/>
            </a:bodyPr>
            <a:lstStyle/>
            <a:p>
              <a:r>
                <a:rPr lang="en-MY" sz="1100" dirty="0" smtClean="0">
                  <a:solidFill>
                    <a:srgbClr val="FF0000"/>
                  </a:solidFill>
                  <a:sym typeface="Symbol" panose="05050102010706020507" pitchFamily="18" charset="2"/>
                </a:rPr>
                <a:t></a:t>
              </a:r>
              <a:r>
                <a:rPr lang="en-MY" sz="1100" baseline="-25000" dirty="0">
                  <a:solidFill>
                    <a:srgbClr val="FF0000"/>
                  </a:solidFill>
                  <a:sym typeface="Symbol" panose="05050102010706020507" pitchFamily="18" charset="2"/>
                </a:rPr>
                <a:t>2</a:t>
              </a:r>
              <a:r>
                <a:rPr lang="en-MY" sz="1100" baseline="-25000" dirty="0" smtClean="0">
                  <a:solidFill>
                    <a:srgbClr val="FF0000"/>
                  </a:solidFill>
                </a:rPr>
                <a:t> </a:t>
              </a:r>
              <a:r>
                <a:rPr lang="en-MY" sz="1100" dirty="0">
                  <a:solidFill>
                    <a:srgbClr val="FF0000"/>
                  </a:solidFill>
                  <a:sym typeface="Symbol" panose="05050102010706020507" pitchFamily="18" charset="2"/>
                </a:rPr>
                <a:t></a:t>
              </a:r>
              <a:r>
                <a:rPr lang="en-MY" sz="1100" dirty="0">
                  <a:solidFill>
                    <a:srgbClr val="FF0000"/>
                  </a:solidFill>
                </a:rPr>
                <a:t> </a:t>
              </a:r>
              <a:r>
                <a:rPr lang="en-MY" sz="1100" dirty="0" smtClean="0">
                  <a:solidFill>
                    <a:srgbClr val="FF0000"/>
                  </a:solidFill>
                  <a:sym typeface="Symbol" panose="05050102010706020507" pitchFamily="18" charset="2"/>
                </a:rPr>
                <a:t></a:t>
              </a:r>
              <a:r>
                <a:rPr lang="en-MY" sz="1100" baseline="-25000" dirty="0" smtClean="0">
                  <a:solidFill>
                    <a:srgbClr val="FF0000"/>
                  </a:solidFill>
                  <a:sym typeface="Symbol" panose="05050102010706020507" pitchFamily="18" charset="2"/>
                </a:rPr>
                <a:t>6</a:t>
              </a:r>
              <a:r>
                <a:rPr lang="en-MY" sz="1100" dirty="0" smtClean="0">
                  <a:solidFill>
                    <a:srgbClr val="FF0000"/>
                  </a:solidFill>
                  <a:sym typeface="Symbol" panose="05050102010706020507" pitchFamily="18" charset="2"/>
                </a:rPr>
                <a:t> </a:t>
              </a:r>
              <a:r>
                <a:rPr lang="en-MY" sz="1100" dirty="0" smtClean="0">
                  <a:solidFill>
                    <a:srgbClr val="FF0000"/>
                  </a:solidFill>
                </a:rPr>
                <a:t> </a:t>
              </a:r>
              <a:r>
                <a:rPr lang="en-MY" sz="1100" dirty="0" smtClean="0">
                  <a:solidFill>
                    <a:srgbClr val="FF0000"/>
                  </a:solidFill>
                  <a:sym typeface="Symbol" panose="05050102010706020507" pitchFamily="18" charset="2"/>
                </a:rPr>
                <a:t></a:t>
              </a:r>
              <a:r>
                <a:rPr lang="en-MY" sz="1100" baseline="-25000" dirty="0">
                  <a:solidFill>
                    <a:srgbClr val="FF0000"/>
                  </a:solidFill>
                  <a:sym typeface="Symbol" panose="05050102010706020507" pitchFamily="18" charset="2"/>
                </a:rPr>
                <a:t>4</a:t>
              </a:r>
              <a:endParaRPr lang="en-NZ" sz="1100" dirty="0">
                <a:solidFill>
                  <a:srgbClr val="FF0000"/>
                </a:solidFill>
              </a:endParaRPr>
            </a:p>
          </p:txBody>
        </p:sp>
        <p:sp>
          <p:nvSpPr>
            <p:cNvPr id="20" name="TextBox 19"/>
            <p:cNvSpPr txBox="1"/>
            <p:nvPr/>
          </p:nvSpPr>
          <p:spPr>
            <a:xfrm>
              <a:off x="6651225" y="4198561"/>
              <a:ext cx="3433248" cy="646331"/>
            </a:xfrm>
            <a:prstGeom prst="rect">
              <a:avLst/>
            </a:prstGeom>
            <a:noFill/>
          </p:spPr>
          <p:txBody>
            <a:bodyPr wrap="none" rtlCol="0">
              <a:spAutoFit/>
            </a:bodyPr>
            <a:lstStyle/>
            <a:p>
              <a:pPr marL="285750" indent="-285750" algn="just">
                <a:buFont typeface="Wingdings" panose="05000000000000000000" pitchFamily="2" charset="2"/>
                <a:buChar char="v"/>
              </a:pPr>
              <a:r>
                <a:rPr lang="en-NZ" sz="1200" b="1" dirty="0" smtClean="0">
                  <a:latin typeface="Times New Roman" panose="02020603050405020304" pitchFamily="18" charset="0"/>
                  <a:cs typeface="Times New Roman" panose="02020603050405020304" pitchFamily="18" charset="0"/>
                </a:rPr>
                <a:t>Different J-O parameters with spectroscopic </a:t>
              </a:r>
            </a:p>
            <a:p>
              <a:pPr algn="just"/>
              <a:r>
                <a:rPr lang="en-NZ" sz="1200" b="1" dirty="0" smtClean="0">
                  <a:latin typeface="Times New Roman" panose="02020603050405020304" pitchFamily="18" charset="0"/>
                  <a:cs typeface="Times New Roman" panose="02020603050405020304" pitchFamily="18" charset="0"/>
                </a:rPr>
                <a:t>    quality factors less than unity indicative of </a:t>
              </a:r>
            </a:p>
            <a:p>
              <a:pPr algn="just"/>
              <a:r>
                <a:rPr lang="en-NZ" sz="1200" b="1" dirty="0" smtClean="0">
                  <a:latin typeface="Times New Roman" panose="02020603050405020304" pitchFamily="18" charset="0"/>
                  <a:cs typeface="Times New Roman" panose="02020603050405020304" pitchFamily="18" charset="0"/>
                </a:rPr>
                <a:t>    the lasing potency of the prepared glasses</a:t>
              </a:r>
              <a:endParaRPr lang="en-NZ" sz="1200" b="1"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2057400" y="2347069"/>
            <a:ext cx="295274" cy="369332"/>
          </a:xfrm>
          <a:prstGeom prst="rect">
            <a:avLst/>
          </a:prstGeom>
          <a:noFill/>
        </p:spPr>
        <p:txBody>
          <a:bodyPr wrap="none" rtlCol="0">
            <a:spAutoFit/>
          </a:bodyPr>
          <a:lstStyle/>
          <a:p>
            <a:r>
              <a:rPr lang="en-NZ" dirty="0"/>
              <a:t>J</a:t>
            </a:r>
          </a:p>
        </p:txBody>
      </p:sp>
      <p:sp>
        <p:nvSpPr>
          <p:cNvPr id="22" name="TextBox 21"/>
          <p:cNvSpPr txBox="1"/>
          <p:nvPr/>
        </p:nvSpPr>
        <p:spPr>
          <a:xfrm>
            <a:off x="8568417" y="2124250"/>
            <a:ext cx="317716" cy="369332"/>
          </a:xfrm>
          <a:prstGeom prst="rect">
            <a:avLst/>
          </a:prstGeom>
          <a:noFill/>
        </p:spPr>
        <p:txBody>
          <a:bodyPr wrap="none" rtlCol="0">
            <a:spAutoFit/>
          </a:bodyPr>
          <a:lstStyle/>
          <a:p>
            <a:r>
              <a:rPr lang="en-NZ" dirty="0" smtClean="0"/>
              <a:t>K</a:t>
            </a:r>
            <a:endParaRPr lang="en-NZ" dirty="0"/>
          </a:p>
        </p:txBody>
      </p:sp>
      <p:sp>
        <p:nvSpPr>
          <p:cNvPr id="23" name="TextBox 22"/>
          <p:cNvSpPr txBox="1"/>
          <p:nvPr/>
        </p:nvSpPr>
        <p:spPr>
          <a:xfrm>
            <a:off x="5818659" y="4803022"/>
            <a:ext cx="301686" cy="369332"/>
          </a:xfrm>
          <a:prstGeom prst="rect">
            <a:avLst/>
          </a:prstGeom>
          <a:noFill/>
        </p:spPr>
        <p:txBody>
          <a:bodyPr wrap="none" rtlCol="0">
            <a:spAutoFit/>
          </a:bodyPr>
          <a:lstStyle/>
          <a:p>
            <a:r>
              <a:rPr lang="en-NZ" dirty="0" smtClean="0"/>
              <a:t>L</a:t>
            </a:r>
            <a:endParaRPr lang="en-NZ" dirty="0"/>
          </a:p>
        </p:txBody>
      </p:sp>
      <p:sp>
        <p:nvSpPr>
          <p:cNvPr id="25" name="TextBox 24"/>
          <p:cNvSpPr txBox="1"/>
          <p:nvPr/>
        </p:nvSpPr>
        <p:spPr>
          <a:xfrm>
            <a:off x="328244" y="4408227"/>
            <a:ext cx="1608133" cy="646331"/>
          </a:xfrm>
          <a:prstGeom prst="rect">
            <a:avLst/>
          </a:prstGeom>
          <a:noFill/>
        </p:spPr>
        <p:txBody>
          <a:bodyPr wrap="none" rtlCol="0">
            <a:spAutoFit/>
          </a:bodyPr>
          <a:lstStyle/>
          <a:p>
            <a:r>
              <a:rPr lang="en-NZ" sz="1200" b="1" dirty="0" err="1" smtClean="0">
                <a:latin typeface="Times New Roman" panose="02020603050405020304" pitchFamily="18" charset="0"/>
                <a:cs typeface="Times New Roman" panose="02020603050405020304" pitchFamily="18" charset="0"/>
              </a:rPr>
              <a:t>Damdee</a:t>
            </a:r>
            <a:r>
              <a:rPr lang="en-NZ" sz="1200" b="1" dirty="0" smtClean="0">
                <a:latin typeface="Times New Roman" panose="02020603050405020304" pitchFamily="18" charset="0"/>
                <a:cs typeface="Times New Roman" panose="02020603050405020304" pitchFamily="18" charset="0"/>
              </a:rPr>
              <a:t> et al.(2015)</a:t>
            </a:r>
          </a:p>
          <a:p>
            <a:r>
              <a:rPr lang="en-NZ" sz="1200" b="1" dirty="0" err="1" smtClean="0">
                <a:latin typeface="Times New Roman" panose="02020603050405020304" pitchFamily="18" charset="0"/>
                <a:cs typeface="Times New Roman" panose="02020603050405020304" pitchFamily="18" charset="0"/>
              </a:rPr>
              <a:t>Kindrat</a:t>
            </a:r>
            <a:r>
              <a:rPr lang="en-NZ" sz="1200" b="1" dirty="0" smtClean="0">
                <a:latin typeface="Times New Roman" panose="02020603050405020304" pitchFamily="18" charset="0"/>
                <a:cs typeface="Times New Roman" panose="02020603050405020304" pitchFamily="18" charset="0"/>
              </a:rPr>
              <a:t> et al. (2023)</a:t>
            </a:r>
          </a:p>
          <a:p>
            <a:r>
              <a:rPr lang="en-NZ" sz="1200" b="1" dirty="0" err="1" smtClean="0">
                <a:latin typeface="Times New Roman" panose="02020603050405020304" pitchFamily="18" charset="0"/>
                <a:cs typeface="Times New Roman" panose="02020603050405020304" pitchFamily="18" charset="0"/>
              </a:rPr>
              <a:t>Abdullahi</a:t>
            </a:r>
            <a:r>
              <a:rPr lang="en-NZ" sz="1200" b="1" dirty="0" smtClean="0">
                <a:latin typeface="Times New Roman" panose="02020603050405020304" pitchFamily="18" charset="0"/>
                <a:cs typeface="Times New Roman" panose="02020603050405020304" pitchFamily="18" charset="0"/>
              </a:rPr>
              <a:t> et al.(2024)</a:t>
            </a:r>
            <a:endParaRPr lang="en-NZ"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121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1027583"/>
              </p:ext>
            </p:extLst>
          </p:nvPr>
        </p:nvGraphicFramePr>
        <p:xfrm>
          <a:off x="641444" y="1096491"/>
          <a:ext cx="7983942" cy="5236077"/>
        </p:xfrm>
        <a:graphic>
          <a:graphicData uri="http://schemas.openxmlformats.org/drawingml/2006/table">
            <a:tbl>
              <a:tblPr firstRow="1" firstCol="1" bandRow="1">
                <a:tableStyleId>{5C22544A-7EE6-4342-B048-85BDC9FD1C3A}</a:tableStyleId>
              </a:tblPr>
              <a:tblGrid>
                <a:gridCol w="1331818">
                  <a:extLst>
                    <a:ext uri="{9D8B030D-6E8A-4147-A177-3AD203B41FA5}">
                      <a16:colId xmlns:a16="http://schemas.microsoft.com/office/drawing/2014/main" val="2653897457"/>
                    </a:ext>
                  </a:extLst>
                </a:gridCol>
                <a:gridCol w="1382339">
                  <a:extLst>
                    <a:ext uri="{9D8B030D-6E8A-4147-A177-3AD203B41FA5}">
                      <a16:colId xmlns:a16="http://schemas.microsoft.com/office/drawing/2014/main" val="1812657664"/>
                    </a:ext>
                  </a:extLst>
                </a:gridCol>
                <a:gridCol w="1053957">
                  <a:extLst>
                    <a:ext uri="{9D8B030D-6E8A-4147-A177-3AD203B41FA5}">
                      <a16:colId xmlns:a16="http://schemas.microsoft.com/office/drawing/2014/main" val="1827728733"/>
                    </a:ext>
                  </a:extLst>
                </a:gridCol>
                <a:gridCol w="1053957">
                  <a:extLst>
                    <a:ext uri="{9D8B030D-6E8A-4147-A177-3AD203B41FA5}">
                      <a16:colId xmlns:a16="http://schemas.microsoft.com/office/drawing/2014/main" val="1578269416"/>
                    </a:ext>
                  </a:extLst>
                </a:gridCol>
                <a:gridCol w="1053957">
                  <a:extLst>
                    <a:ext uri="{9D8B030D-6E8A-4147-A177-3AD203B41FA5}">
                      <a16:colId xmlns:a16="http://schemas.microsoft.com/office/drawing/2014/main" val="1637372880"/>
                    </a:ext>
                  </a:extLst>
                </a:gridCol>
                <a:gridCol w="1053957">
                  <a:extLst>
                    <a:ext uri="{9D8B030D-6E8A-4147-A177-3AD203B41FA5}">
                      <a16:colId xmlns:a16="http://schemas.microsoft.com/office/drawing/2014/main" val="1180311711"/>
                    </a:ext>
                  </a:extLst>
                </a:gridCol>
                <a:gridCol w="1053957">
                  <a:extLst>
                    <a:ext uri="{9D8B030D-6E8A-4147-A177-3AD203B41FA5}">
                      <a16:colId xmlns:a16="http://schemas.microsoft.com/office/drawing/2014/main" val="3140858409"/>
                    </a:ext>
                  </a:extLst>
                </a:gridCol>
              </a:tblGrid>
              <a:tr h="249337">
                <a:tc>
                  <a:txBody>
                    <a:bodyPr/>
                    <a:lstStyle/>
                    <a:p>
                      <a:pPr algn="ctr">
                        <a:lnSpc>
                          <a:spcPct val="115000"/>
                        </a:lnSpc>
                      </a:pPr>
                      <a:r>
                        <a:rPr lang="en-MY" sz="1100">
                          <a:effectLst/>
                        </a:rPr>
                        <a:t>Transitions</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Parameters</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0.2mol%</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0.4mol%</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0.6mol%</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0.8mol%</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1.0mol%</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3829546758"/>
                  </a:ext>
                </a:extLst>
              </a:tr>
              <a:tr h="249337">
                <a:tc>
                  <a:txBody>
                    <a:bodyPr/>
                    <a:lstStyle/>
                    <a:p>
                      <a:pPr algn="ctr">
                        <a:lnSpc>
                          <a:spcPct val="115000"/>
                        </a:lnSpc>
                      </a:pPr>
                      <a:r>
                        <a:rPr lang="en-MY" sz="1100" baseline="30000">
                          <a:effectLst/>
                        </a:rPr>
                        <a:t>4</a:t>
                      </a:r>
                      <a:r>
                        <a:rPr lang="en-MY" sz="1100">
                          <a:effectLst/>
                        </a:rPr>
                        <a:t>G</a:t>
                      </a:r>
                      <a:r>
                        <a:rPr lang="en-MY" sz="1100" baseline="-25000">
                          <a:effectLst/>
                        </a:rPr>
                        <a:t>5/2</a:t>
                      </a:r>
                      <a:r>
                        <a:rPr lang="en-MY" sz="1100">
                          <a:effectLst/>
                          <a:sym typeface="Symbol" panose="05050102010706020507" pitchFamily="18" charset="2"/>
                        </a:rPr>
                        <a:t></a:t>
                      </a:r>
                      <a:r>
                        <a:rPr lang="en-MY" sz="1100" baseline="30000">
                          <a:effectLst/>
                        </a:rPr>
                        <a:t>6</a:t>
                      </a:r>
                      <a:r>
                        <a:rPr lang="en-MY" sz="1100">
                          <a:effectLst/>
                        </a:rPr>
                        <a:t>H</a:t>
                      </a:r>
                      <a:r>
                        <a:rPr lang="en-MY" sz="1100" baseline="-25000">
                          <a:effectLst/>
                        </a:rPr>
                        <a:t>7/2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dirty="0">
                          <a:effectLst/>
                          <a:sym typeface="Symbol" panose="05050102010706020507" pitchFamily="18" charset="2"/>
                        </a:rPr>
                        <a:t></a:t>
                      </a:r>
                      <a:r>
                        <a:rPr lang="en-MY" sz="1100" baseline="-25000" dirty="0">
                          <a:effectLst/>
                        </a:rPr>
                        <a:t>p</a:t>
                      </a:r>
                      <a:endParaRPr lang="en-NZ" sz="1100" dirty="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600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601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600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600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600</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2546702699"/>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A</a:t>
                      </a:r>
                      <a:r>
                        <a:rPr lang="en-MY" sz="1100" baseline="-25000">
                          <a:effectLst/>
                        </a:rPr>
                        <a:t>rad</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354.85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353.75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355.61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356.48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356.79</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51725060"/>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R</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74.57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74.46</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74.58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74.55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74.59</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306520470"/>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11.78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10.87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11.58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11.79</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11.79</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565605269"/>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 </a:t>
                      </a:r>
                      <a:r>
                        <a:rPr lang="en-MY" sz="1100">
                          <a:effectLst/>
                          <a:sym typeface="Symbol" panose="05050102010706020507" pitchFamily="18" charset="2"/>
                        </a:rPr>
                        <a:t></a:t>
                      </a:r>
                      <a:r>
                        <a:rPr lang="en-MY" sz="1100">
                          <a:effectLst/>
                        </a:rPr>
                        <a:t> </a:t>
                      </a:r>
                      <a:r>
                        <a:rPr lang="en-MY" sz="1100">
                          <a:effectLst/>
                          <a:sym typeface="Symbol" panose="05050102010706020507" pitchFamily="18" charset="2"/>
                        </a:rPr>
                        <a:t></a:t>
                      </a:r>
                      <a:r>
                        <a:rPr lang="en-MY" sz="1100" baseline="-25000">
                          <a:effectLst/>
                        </a:rPr>
                        <a:t>rad</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24.76</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22.88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24.28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24.66</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24.65</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4151318651"/>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a:t>
                      </a:r>
                      <a:r>
                        <a:rPr lang="en-MY" sz="1100">
                          <a:effectLst/>
                        </a:rPr>
                        <a:t> </a:t>
                      </a:r>
                      <a:r>
                        <a:rPr lang="en-MY" sz="1100">
                          <a:effectLst/>
                          <a:sym typeface="Symbol" panose="05050102010706020507" pitchFamily="18" charset="2"/>
                        </a:rPr>
                        <a:t></a:t>
                      </a:r>
                      <a:r>
                        <a:rPr lang="en-MY" sz="1100">
                          <a:effectLst/>
                        </a:rPr>
                        <a:t> FWHM</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2.11</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950356925"/>
                  </a:ext>
                </a:extLst>
              </a:tr>
              <a:tr h="249337">
                <a:tc>
                  <a:txBody>
                    <a:bodyPr/>
                    <a:lstStyle/>
                    <a:p>
                      <a:pPr algn="ctr">
                        <a:lnSpc>
                          <a:spcPct val="115000"/>
                        </a:lnSpc>
                      </a:pPr>
                      <a:r>
                        <a:rPr lang="en-MY" sz="1100" baseline="30000">
                          <a:effectLst/>
                        </a:rPr>
                        <a:t>4</a:t>
                      </a:r>
                      <a:r>
                        <a:rPr lang="en-MY" sz="1100">
                          <a:effectLst/>
                        </a:rPr>
                        <a:t>G</a:t>
                      </a:r>
                      <a:r>
                        <a:rPr lang="en-MY" sz="1100" baseline="-25000">
                          <a:effectLst/>
                        </a:rPr>
                        <a:t>5/2</a:t>
                      </a:r>
                      <a:r>
                        <a:rPr lang="en-MY" sz="1100">
                          <a:effectLst/>
                          <a:sym typeface="Symbol" panose="05050102010706020507" pitchFamily="18" charset="2"/>
                        </a:rPr>
                        <a:t></a:t>
                      </a:r>
                      <a:r>
                        <a:rPr lang="en-MY" sz="1100" baseline="30000">
                          <a:effectLst/>
                        </a:rPr>
                        <a:t>6</a:t>
                      </a:r>
                      <a:r>
                        <a:rPr lang="en-MY" sz="1100">
                          <a:effectLst/>
                        </a:rPr>
                        <a:t>H</a:t>
                      </a:r>
                      <a:r>
                        <a:rPr lang="en-MY" sz="1100" baseline="-25000">
                          <a:effectLst/>
                        </a:rPr>
                        <a:t>9/2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p</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647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647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647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647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647</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82462651"/>
                  </a:ext>
                </a:extLst>
              </a:tr>
              <a:tr h="249337">
                <a:tc>
                  <a:txBody>
                    <a:bodyPr/>
                    <a:lstStyle/>
                    <a:p>
                      <a:pPr algn="ctr">
                        <a:lnSpc>
                          <a:spcPct val="115000"/>
                        </a:lnSpc>
                      </a:pPr>
                      <a:r>
                        <a:rPr lang="en-MY" sz="1100" baseline="300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A</a:t>
                      </a:r>
                      <a:r>
                        <a:rPr lang="en-MY" sz="1100" baseline="-25000">
                          <a:effectLst/>
                        </a:rPr>
                        <a:t>rad</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74.61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74.68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74.74</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74.89</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74.94</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434323157"/>
                  </a:ext>
                </a:extLst>
              </a:tr>
              <a:tr h="249337">
                <a:tc>
                  <a:txBody>
                    <a:bodyPr/>
                    <a:lstStyle/>
                    <a:p>
                      <a:pPr algn="ctr">
                        <a:lnSpc>
                          <a:spcPct val="115000"/>
                        </a:lnSpc>
                      </a:pPr>
                      <a:r>
                        <a:rPr lang="en-MY" sz="1100" baseline="300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R</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15.68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15.72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15.67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15.66</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15.67</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849445383"/>
                  </a:ext>
                </a:extLst>
              </a:tr>
              <a:tr h="249337">
                <a:tc>
                  <a:txBody>
                    <a:bodyPr/>
                    <a:lstStyle/>
                    <a:p>
                      <a:pPr algn="ctr">
                        <a:lnSpc>
                          <a:spcPct val="115000"/>
                        </a:lnSpc>
                      </a:pPr>
                      <a:r>
                        <a:rPr lang="en-MY" sz="1100" baseline="300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3.19</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3.19</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3.32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3.19</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3.19</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2174779178"/>
                  </a:ext>
                </a:extLst>
              </a:tr>
              <a:tr h="249337">
                <a:tc>
                  <a:txBody>
                    <a:bodyPr/>
                    <a:lstStyle/>
                    <a:p>
                      <a:pPr algn="ctr">
                        <a:lnSpc>
                          <a:spcPct val="115000"/>
                        </a:lnSpc>
                      </a:pPr>
                      <a:r>
                        <a:rPr lang="en-MY" sz="1100" baseline="300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 </a:t>
                      </a:r>
                      <a:r>
                        <a:rPr lang="en-MY" sz="1100">
                          <a:effectLst/>
                          <a:sym typeface="Symbol" panose="05050102010706020507" pitchFamily="18" charset="2"/>
                        </a:rPr>
                        <a:t></a:t>
                      </a:r>
                      <a:r>
                        <a:rPr lang="en-MY" sz="1100">
                          <a:effectLst/>
                        </a:rPr>
                        <a:t> </a:t>
                      </a:r>
                      <a:r>
                        <a:rPr lang="en-MY" sz="1100">
                          <a:effectLst/>
                          <a:sym typeface="Symbol" panose="05050102010706020507" pitchFamily="18" charset="2"/>
                        </a:rPr>
                        <a:t></a:t>
                      </a:r>
                      <a:r>
                        <a:rPr lang="en-MY" sz="1100" baseline="-25000">
                          <a:effectLst/>
                        </a:rPr>
                        <a:t>rad</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6.71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6.71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6.97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6.68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6.67</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3612013717"/>
                  </a:ext>
                </a:extLst>
              </a:tr>
              <a:tr h="249337">
                <a:tc>
                  <a:txBody>
                    <a:bodyPr/>
                    <a:lstStyle/>
                    <a:p>
                      <a:pPr algn="ctr">
                        <a:lnSpc>
                          <a:spcPct val="115000"/>
                        </a:lnSpc>
                      </a:pPr>
                      <a:r>
                        <a:rPr lang="en-MY" sz="1100" baseline="300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a:t>
                      </a:r>
                      <a:r>
                        <a:rPr lang="en-MY" sz="1100">
                          <a:effectLst/>
                        </a:rPr>
                        <a:t> </a:t>
                      </a:r>
                      <a:r>
                        <a:rPr lang="en-MY" sz="1100">
                          <a:effectLst/>
                          <a:sym typeface="Symbol" panose="05050102010706020507" pitchFamily="18" charset="2"/>
                        </a:rPr>
                        <a:t></a:t>
                      </a:r>
                      <a:r>
                        <a:rPr lang="en-MY" sz="1100">
                          <a:effectLst/>
                        </a:rPr>
                        <a:t> FWHM</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0.60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0.60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0.60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0.60</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0.60</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2830128029"/>
                  </a:ext>
                </a:extLst>
              </a:tr>
              <a:tr h="249337">
                <a:tc>
                  <a:txBody>
                    <a:bodyPr/>
                    <a:lstStyle/>
                    <a:p>
                      <a:pPr algn="ctr">
                        <a:lnSpc>
                          <a:spcPct val="115000"/>
                        </a:lnSpc>
                      </a:pPr>
                      <a:r>
                        <a:rPr lang="en-MY" sz="1100" baseline="30000">
                          <a:effectLst/>
                        </a:rPr>
                        <a:t>4</a:t>
                      </a:r>
                      <a:r>
                        <a:rPr lang="en-MY" sz="1100">
                          <a:effectLst/>
                        </a:rPr>
                        <a:t>G</a:t>
                      </a:r>
                      <a:r>
                        <a:rPr lang="en-MY" sz="1100" baseline="-25000">
                          <a:effectLst/>
                        </a:rPr>
                        <a:t>5/2</a:t>
                      </a:r>
                      <a:r>
                        <a:rPr lang="en-MY" sz="1100">
                          <a:effectLst/>
                          <a:sym typeface="Symbol" panose="05050102010706020507" pitchFamily="18" charset="2"/>
                        </a:rPr>
                        <a:t></a:t>
                      </a:r>
                      <a:r>
                        <a:rPr lang="en-MY" sz="1100" baseline="30000">
                          <a:effectLst/>
                        </a:rPr>
                        <a:t>6</a:t>
                      </a:r>
                      <a:r>
                        <a:rPr lang="en-MY" sz="1100">
                          <a:effectLst/>
                        </a:rPr>
                        <a:t>H</a:t>
                      </a:r>
                      <a:r>
                        <a:rPr lang="en-MY" sz="1100" baseline="-25000">
                          <a:effectLst/>
                        </a:rPr>
                        <a:t>11/2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p</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708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707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708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707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708</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855246588"/>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A</a:t>
                      </a:r>
                      <a:r>
                        <a:rPr lang="en-MY" sz="1100" baseline="-25000">
                          <a:effectLst/>
                        </a:rPr>
                        <a:t>rad</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46.41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46.65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46.49</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46.78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46.62</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105256930"/>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R</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9.75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9.82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9.75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9.78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9.75</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20153294"/>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1.78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2.03</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1.83</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1.78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1.78</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4103079389"/>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 </a:t>
                      </a:r>
                      <a:r>
                        <a:rPr lang="en-MY" sz="1100">
                          <a:effectLst/>
                          <a:sym typeface="Symbol" panose="05050102010706020507" pitchFamily="18" charset="2"/>
                        </a:rPr>
                        <a:t></a:t>
                      </a:r>
                      <a:r>
                        <a:rPr lang="en-MY" sz="1100">
                          <a:effectLst/>
                        </a:rPr>
                        <a:t> </a:t>
                      </a:r>
                      <a:r>
                        <a:rPr lang="en-MY" sz="1100">
                          <a:effectLst/>
                          <a:sym typeface="Symbol" panose="05050102010706020507" pitchFamily="18" charset="2"/>
                        </a:rPr>
                        <a:t></a:t>
                      </a:r>
                      <a:r>
                        <a:rPr lang="en-MY" sz="1100" baseline="-25000">
                          <a:effectLst/>
                        </a:rPr>
                        <a:t>rad</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3.74</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4.27</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3.84</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3.71</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3.72</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748414556"/>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se</a:t>
                      </a:r>
                      <a:r>
                        <a:rPr lang="en-MY" sz="1100">
                          <a:effectLst/>
                        </a:rPr>
                        <a:t> </a:t>
                      </a:r>
                      <a:r>
                        <a:rPr lang="en-MY" sz="1100">
                          <a:effectLst/>
                          <a:sym typeface="Symbol" panose="05050102010706020507" pitchFamily="18" charset="2"/>
                        </a:rPr>
                        <a:t></a:t>
                      </a:r>
                      <a:r>
                        <a:rPr lang="en-MY" sz="1100">
                          <a:effectLst/>
                        </a:rPr>
                        <a:t> FWHM</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0.53</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0.53</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0.53</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0.53</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0.53</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2166112607"/>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A</a:t>
                      </a:r>
                      <a:r>
                        <a:rPr lang="en-MY" sz="1100" baseline="-25000">
                          <a:effectLst/>
                        </a:rPr>
                        <a:t>T</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475.86</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475.08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476.84</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478.15</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478.35</a:t>
                      </a:r>
                      <a:endParaRPr lang="en-NZ" sz="110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1236997376"/>
                  </a:ext>
                </a:extLst>
              </a:tr>
              <a:tr h="249337">
                <a:tc>
                  <a:txBody>
                    <a:bodyPr/>
                    <a:lstStyle/>
                    <a:p>
                      <a:pPr algn="ctr">
                        <a:lnSpc>
                          <a:spcPct val="115000"/>
                        </a:lnSpc>
                      </a:pPr>
                      <a:r>
                        <a:rPr lang="en-MY" sz="1100">
                          <a:effectLst/>
                        </a:rPr>
                        <a:t> </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sym typeface="Symbol" panose="05050102010706020507" pitchFamily="18" charset="2"/>
                        </a:rPr>
                        <a:t></a:t>
                      </a:r>
                      <a:r>
                        <a:rPr lang="en-MY" sz="1100" baseline="-25000">
                          <a:effectLst/>
                        </a:rPr>
                        <a:t>cal</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2101.44</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2104.92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2097.12</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a:effectLst/>
                        </a:rPr>
                        <a:t>2091.38</a:t>
                      </a:r>
                      <a:endParaRPr lang="en-NZ" sz="1100">
                        <a:effectLst/>
                        <a:latin typeface="Calibri" panose="020F0502020204030204" pitchFamily="34" charset="0"/>
                        <a:cs typeface="Arial" panose="020B0604020202020204" pitchFamily="34" charset="0"/>
                      </a:endParaRPr>
                    </a:p>
                  </a:txBody>
                  <a:tcPr marL="65750" marR="65750" marT="0" marB="0" anchor="ctr"/>
                </a:tc>
                <a:tc>
                  <a:txBody>
                    <a:bodyPr/>
                    <a:lstStyle/>
                    <a:p>
                      <a:pPr algn="ctr">
                        <a:lnSpc>
                          <a:spcPct val="115000"/>
                        </a:lnSpc>
                      </a:pPr>
                      <a:r>
                        <a:rPr lang="en-MY" sz="1100" dirty="0">
                          <a:effectLst/>
                        </a:rPr>
                        <a:t>2090.53</a:t>
                      </a:r>
                      <a:endParaRPr lang="en-NZ" sz="1100" dirty="0">
                        <a:effectLst/>
                        <a:latin typeface="Calibri" panose="020F0502020204030204" pitchFamily="34" charset="0"/>
                        <a:cs typeface="Arial" panose="020B0604020202020204" pitchFamily="34" charset="0"/>
                      </a:endParaRPr>
                    </a:p>
                  </a:txBody>
                  <a:tcPr marL="65750" marR="65750" marT="0" marB="0" anchor="ctr"/>
                </a:tc>
                <a:extLst>
                  <a:ext uri="{0D108BD9-81ED-4DB2-BD59-A6C34878D82A}">
                    <a16:rowId xmlns:a16="http://schemas.microsoft.com/office/drawing/2014/main" val="2088584442"/>
                  </a:ext>
                </a:extLst>
              </a:tr>
            </a:tbl>
          </a:graphicData>
        </a:graphic>
      </p:graphicFrame>
      <p:sp>
        <p:nvSpPr>
          <p:cNvPr id="3" name="Rectangle 2"/>
          <p:cNvSpPr/>
          <p:nvPr/>
        </p:nvSpPr>
        <p:spPr>
          <a:xfrm>
            <a:off x="82223" y="357832"/>
            <a:ext cx="4207370" cy="369332"/>
          </a:xfrm>
          <a:prstGeom prst="rect">
            <a:avLst/>
          </a:prstGeom>
        </p:spPr>
        <p:txBody>
          <a:bodyPr wrap="none">
            <a:spAutoFit/>
          </a:bodyPr>
          <a:lstStyle/>
          <a:p>
            <a:r>
              <a:rPr lang="en-GB" b="1" dirty="0" smtClean="0">
                <a:solidFill>
                  <a:srgbClr val="FF0000"/>
                </a:solidFill>
                <a:latin typeface="Times New Roman" panose="02020603050405020304" pitchFamily="18" charset="0"/>
                <a:cs typeface="Times New Roman" panose="02020603050405020304" pitchFamily="18" charset="0"/>
              </a:rPr>
              <a:t>RADIATIVE </a:t>
            </a:r>
            <a:r>
              <a:rPr lang="en-GB" b="1" dirty="0">
                <a:solidFill>
                  <a:srgbClr val="FF0000"/>
                </a:solidFill>
                <a:latin typeface="Times New Roman" panose="02020603050405020304" pitchFamily="18" charset="0"/>
                <a:cs typeface="Times New Roman" panose="02020603050405020304" pitchFamily="18" charset="0"/>
              </a:rPr>
              <a:t>PARAMETER ANALYSIS</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1460202" y="108937"/>
            <a:ext cx="646232" cy="655577"/>
          </a:xfrm>
          <a:prstGeom prst="rect">
            <a:avLst/>
          </a:prstGeom>
          <a:noFill/>
          <a:ln>
            <a:noFill/>
          </a:ln>
        </p:spPr>
      </p:pic>
    </p:spTree>
    <p:extLst>
      <p:ext uri="{BB962C8B-B14F-4D97-AF65-F5344CB8AC3E}">
        <p14:creationId xmlns:p14="http://schemas.microsoft.com/office/powerpoint/2010/main" val="2113729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60202" y="108937"/>
            <a:ext cx="646232" cy="655577"/>
          </a:xfrm>
          <a:prstGeom prst="rect">
            <a:avLst/>
          </a:prstGeom>
          <a:noFill/>
          <a:ln>
            <a:noFill/>
          </a:ln>
        </p:spPr>
      </p:pic>
      <p:sp>
        <p:nvSpPr>
          <p:cNvPr id="3" name="Rectangle 2"/>
          <p:cNvSpPr/>
          <p:nvPr/>
        </p:nvSpPr>
        <p:spPr>
          <a:xfrm>
            <a:off x="389306" y="395182"/>
            <a:ext cx="1749197" cy="369332"/>
          </a:xfrm>
          <a:prstGeom prst="rect">
            <a:avLst/>
          </a:prstGeom>
        </p:spPr>
        <p:txBody>
          <a:bodyPr wrap="none">
            <a:spAutoFit/>
          </a:bodyPr>
          <a:lstStyle/>
          <a:p>
            <a:r>
              <a:rPr lang="en-GB" b="1" dirty="0" smtClean="0">
                <a:solidFill>
                  <a:srgbClr val="FF0000"/>
                </a:solidFill>
                <a:latin typeface="Times New Roman" panose="02020603050405020304" pitchFamily="18" charset="0"/>
                <a:cs typeface="Times New Roman" panose="02020603050405020304" pitchFamily="18" charset="0"/>
              </a:rPr>
              <a:t>CONCLUSION</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9306" y="1296537"/>
            <a:ext cx="9136831" cy="4847481"/>
          </a:xfrm>
          <a:prstGeom prst="rect">
            <a:avLst/>
          </a:prstGeom>
          <a:noFill/>
        </p:spPr>
        <p:txBody>
          <a:bodyPr wrap="square" rtlCol="0">
            <a:spAutoFit/>
          </a:bodyPr>
          <a:lstStyle/>
          <a:p>
            <a:pPr marL="285750" indent="-285750" algn="just">
              <a:spcAft>
                <a:spcPts val="18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20SrO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MgO</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(70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B</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0.7Dy</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Sm</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 0.2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have been successfully prepared by melt quenching techniques and characterized by using different analytical tools</a:t>
            </a:r>
            <a:endParaRPr lang="en-NZ" dirty="0" smtClean="0">
              <a:latin typeface="Times New Roman" panose="02020603050405020304" pitchFamily="18" charset="0"/>
              <a:cs typeface="Times New Roman" panose="02020603050405020304" pitchFamily="18" charset="0"/>
            </a:endParaRPr>
          </a:p>
          <a:p>
            <a:pPr marL="285750" indent="-285750" algn="just">
              <a:spcAft>
                <a:spcPts val="1800"/>
              </a:spcAft>
              <a:buFont typeface="Wingdings" panose="05000000000000000000" pitchFamily="2" charset="2"/>
              <a:buChar char="Ø"/>
            </a:pPr>
            <a:r>
              <a:rPr lang="en-NZ" dirty="0" smtClean="0">
                <a:latin typeface="Times New Roman" panose="02020603050405020304" pitchFamily="18" charset="0"/>
                <a:cs typeface="Times New Roman" panose="02020603050405020304" pitchFamily="18" charset="0"/>
              </a:rPr>
              <a:t>The structural and chemical composition of the titled glasses were verified using XRD and FESEM respectively</a:t>
            </a:r>
          </a:p>
          <a:p>
            <a:pPr marL="285750" indent="-285750" algn="just">
              <a:spcAft>
                <a:spcPts val="1800"/>
              </a:spcAft>
              <a:buFont typeface="Wingdings" panose="05000000000000000000" pitchFamily="2" charset="2"/>
              <a:buChar char="Ø"/>
            </a:pPr>
            <a:r>
              <a:rPr lang="en-NZ" dirty="0" smtClean="0">
                <a:latin typeface="Times New Roman" panose="02020603050405020304" pitchFamily="18" charset="0"/>
                <a:cs typeface="Times New Roman" panose="02020603050405020304" pitchFamily="18" charset="0"/>
              </a:rPr>
              <a:t>Optical properties using UV-Vis spectrophotometer demonstrate various inhomogeneous optical absorption spectra of various intensities</a:t>
            </a:r>
          </a:p>
          <a:p>
            <a:pPr marL="285750" indent="-285750" algn="just">
              <a:spcAft>
                <a:spcPts val="1800"/>
              </a:spcAft>
              <a:buFont typeface="Wingdings" panose="05000000000000000000" pitchFamily="2" charset="2"/>
              <a:buChar char="Ø"/>
            </a:pPr>
            <a:r>
              <a:rPr lang="en-NZ" dirty="0" smtClean="0">
                <a:latin typeface="Times New Roman" panose="02020603050405020304" pitchFamily="18" charset="0"/>
                <a:cs typeface="Times New Roman" panose="02020603050405020304" pitchFamily="18" charset="0"/>
              </a:rPr>
              <a:t>J-</a:t>
            </a:r>
            <a:r>
              <a:rPr lang="en-NZ" dirty="0" err="1" smtClean="0">
                <a:latin typeface="Times New Roman" panose="02020603050405020304" pitchFamily="18" charset="0"/>
                <a:cs typeface="Times New Roman" panose="02020603050405020304" pitchFamily="18" charset="0"/>
              </a:rPr>
              <a:t>Ofelt</a:t>
            </a:r>
            <a:r>
              <a:rPr lang="en-NZ" dirty="0" smtClean="0">
                <a:latin typeface="Times New Roman" panose="02020603050405020304" pitchFamily="18" charset="0"/>
                <a:cs typeface="Times New Roman" panose="02020603050405020304" pitchFamily="18" charset="0"/>
              </a:rPr>
              <a:t> intensity parameters (</a:t>
            </a:r>
            <a:r>
              <a:rPr lang="en-MY" dirty="0" smtClean="0">
                <a:sym typeface="Symbol" panose="05050102010706020507" pitchFamily="18" charset="2"/>
              </a:rPr>
              <a:t></a:t>
            </a:r>
            <a:r>
              <a:rPr lang="en-MY" baseline="-25000" dirty="0" smtClean="0">
                <a:sym typeface="Symbol" panose="05050102010706020507" pitchFamily="18" charset="2"/>
              </a:rPr>
              <a:t>2</a:t>
            </a:r>
            <a:r>
              <a:rPr lang="en-MY" dirty="0" smtClean="0">
                <a:sym typeface="Symbol" panose="05050102010706020507" pitchFamily="18" charset="2"/>
              </a:rPr>
              <a:t>, </a:t>
            </a:r>
            <a:r>
              <a:rPr lang="en-MY" baseline="-25000" dirty="0" smtClean="0"/>
              <a:t>4</a:t>
            </a:r>
            <a:r>
              <a:rPr lang="en-MY" dirty="0" smtClean="0"/>
              <a:t>, </a:t>
            </a:r>
            <a:r>
              <a:rPr lang="en-MY" dirty="0" smtClean="0">
                <a:sym typeface="Symbol" panose="05050102010706020507" pitchFamily="18" charset="2"/>
              </a:rPr>
              <a:t></a:t>
            </a:r>
            <a:r>
              <a:rPr lang="en-MY" baseline="-25000" dirty="0">
                <a:sym typeface="Symbol" panose="05050102010706020507" pitchFamily="18" charset="2"/>
              </a:rPr>
              <a:t>6</a:t>
            </a:r>
            <a:r>
              <a:rPr lang="en-MY" dirty="0" smtClean="0"/>
              <a:t> </a:t>
            </a:r>
            <a:r>
              <a:rPr lang="en-NZ" dirty="0" smtClean="0">
                <a:latin typeface="Times New Roman" panose="02020603050405020304" pitchFamily="18" charset="0"/>
                <a:cs typeface="Times New Roman" panose="02020603050405020304" pitchFamily="18" charset="0"/>
              </a:rPr>
              <a:t>) as well the spectroscopic quality factors indicated strong lasing potency of the current glass compositions</a:t>
            </a:r>
          </a:p>
          <a:p>
            <a:pPr marL="285750" indent="-285750" algn="just">
              <a:spcAft>
                <a:spcPts val="1800"/>
              </a:spcAft>
              <a:buFont typeface="Wingdings" panose="05000000000000000000" pitchFamily="2" charset="2"/>
              <a:buChar char="Ø"/>
            </a:pPr>
            <a:r>
              <a:rPr lang="en-NZ" dirty="0" smtClean="0">
                <a:latin typeface="Times New Roman" panose="02020603050405020304" pitchFamily="18" charset="0"/>
                <a:cs typeface="Times New Roman" panose="02020603050405020304" pitchFamily="18" charset="0"/>
              </a:rPr>
              <a:t>The evaluated radiative parameters revealed higher than 50% magnitude of branching ratio (</a:t>
            </a:r>
            <a:r>
              <a:rPr lang="en-MY" dirty="0">
                <a:sym typeface="Symbol" panose="05050102010706020507" pitchFamily="18" charset="2"/>
              </a:rPr>
              <a:t></a:t>
            </a:r>
            <a:r>
              <a:rPr lang="en-MY" baseline="-25000" dirty="0" smtClean="0"/>
              <a:t>R</a:t>
            </a:r>
            <a:r>
              <a:rPr lang="en-NZ" dirty="0" smtClean="0">
                <a:latin typeface="Times New Roman" panose="02020603050405020304" pitchFamily="18" charset="0"/>
                <a:cs typeface="Times New Roman" panose="02020603050405020304" pitchFamily="18" charset="0"/>
              </a:rPr>
              <a:t>), acceptable values of stimulated emission cross-section (</a:t>
            </a:r>
            <a:r>
              <a:rPr lang="en-MY" dirty="0">
                <a:sym typeface="Symbol" panose="05050102010706020507" pitchFamily="18" charset="2"/>
              </a:rPr>
              <a:t></a:t>
            </a:r>
            <a:r>
              <a:rPr lang="en-MY" baseline="-25000" dirty="0"/>
              <a:t>se</a:t>
            </a:r>
            <a:r>
              <a:rPr lang="en-MY" dirty="0" smtClean="0">
                <a:sym typeface="Symbol" panose="05050102010706020507" pitchFamily="18" charset="2"/>
              </a:rPr>
              <a:t>) </a:t>
            </a:r>
            <a:r>
              <a:rPr lang="en-MY" dirty="0" smtClean="0">
                <a:latin typeface="Times New Roman" panose="02020603050405020304" pitchFamily="18" charset="0"/>
                <a:cs typeface="Times New Roman" panose="02020603050405020304" pitchFamily="18" charset="0"/>
                <a:sym typeface="Symbol" panose="05050102010706020507" pitchFamily="18" charset="2"/>
              </a:rPr>
              <a:t>and radiative lifetime (</a:t>
            </a:r>
            <a:r>
              <a:rPr lang="en-MY" dirty="0">
                <a:latin typeface="Times New Roman" panose="02020603050405020304" pitchFamily="18" charset="0"/>
                <a:cs typeface="Times New Roman" panose="02020603050405020304" pitchFamily="18" charset="0"/>
              </a:rPr>
              <a:t>A</a:t>
            </a:r>
            <a:r>
              <a:rPr lang="en-MY" baseline="-25000" dirty="0">
                <a:latin typeface="Times New Roman" panose="02020603050405020304" pitchFamily="18" charset="0"/>
                <a:cs typeface="Times New Roman" panose="02020603050405020304" pitchFamily="18" charset="0"/>
              </a:rPr>
              <a:t>rad</a:t>
            </a:r>
            <a:r>
              <a:rPr lang="en-MY" dirty="0" smtClean="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lgn="just">
              <a:spcAft>
                <a:spcPts val="1800"/>
              </a:spcAft>
              <a:buFont typeface="Wingdings" panose="05000000000000000000" pitchFamily="2" charset="2"/>
              <a:buChar char="Ø"/>
            </a:pPr>
            <a:r>
              <a:rPr lang="en-MY" dirty="0" smtClean="0">
                <a:latin typeface="Times New Roman" panose="02020603050405020304" pitchFamily="18" charset="0"/>
                <a:cs typeface="Times New Roman" panose="02020603050405020304" pitchFamily="18" charset="0"/>
                <a:sym typeface="Symbol" panose="05050102010706020507" pitchFamily="18" charset="2"/>
              </a:rPr>
              <a:t>In conclusion therefore, the prepared glass sample has demonstrated significant characteristics suggestive of its potential for laser applications.</a:t>
            </a:r>
            <a:endParaRPr lang="en-N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14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07" y="1201003"/>
            <a:ext cx="9253183" cy="5678478"/>
          </a:xfrm>
          <a:prstGeom prst="rect">
            <a:avLst/>
          </a:prstGeom>
          <a:noFill/>
        </p:spPr>
        <p:txBody>
          <a:bodyPr wrap="square" rtlCol="0">
            <a:spAutoFit/>
          </a:bodyPr>
          <a:lstStyle/>
          <a:p>
            <a:pPr marL="285750" indent="-285750" algn="just">
              <a:spcAft>
                <a:spcPts val="18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Abdullahi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Hashim</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Ghoshal</a:t>
            </a:r>
            <a:r>
              <a:rPr lang="en-US" dirty="0">
                <a:latin typeface="Times New Roman" panose="02020603050405020304" pitchFamily="18" charset="0"/>
                <a:cs typeface="Times New Roman" panose="02020603050405020304" pitchFamily="18" charset="0"/>
              </a:rPr>
              <a:t>, S., &amp; Ahmad, A. U. (</a:t>
            </a:r>
            <a:r>
              <a:rPr lang="en-US" dirty="0" smtClean="0">
                <a:latin typeface="Times New Roman" panose="02020603050405020304" pitchFamily="18" charset="0"/>
                <a:cs typeface="Times New Roman" panose="02020603050405020304" pitchFamily="18" charset="0"/>
              </a:rPr>
              <a:t>2024). </a:t>
            </a:r>
            <a:r>
              <a:rPr lang="en-US" dirty="0">
                <a:latin typeface="Times New Roman" panose="02020603050405020304" pitchFamily="18" charset="0"/>
                <a:cs typeface="Times New Roman" panose="02020603050405020304" pitchFamily="18" charset="0"/>
              </a:rPr>
              <a:t>Structures and Spectroscopic Characteristics of Barium Sulfur-</a:t>
            </a:r>
            <a:r>
              <a:rPr lang="en-US" dirty="0" err="1">
                <a:latin typeface="Times New Roman" panose="02020603050405020304" pitchFamily="18" charset="0"/>
                <a:cs typeface="Times New Roman" panose="02020603050405020304" pitchFamily="18" charset="0"/>
              </a:rPr>
              <a:t>Telluro</a:t>
            </a:r>
            <a:r>
              <a:rPr lang="en-US" dirty="0">
                <a:latin typeface="Times New Roman" panose="02020603050405020304" pitchFamily="18" charset="0"/>
                <a:cs typeface="Times New Roman" panose="02020603050405020304" pitchFamily="18" charset="0"/>
              </a:rPr>
              <a:t>-Borate Glasses: Role of Sm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Dy</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Co-activation. Materials Chemistry and Physics, 122862. </a:t>
            </a:r>
            <a:endParaRPr lang="en-US" dirty="0" smtClean="0">
              <a:latin typeface="Times New Roman" panose="02020603050405020304" pitchFamily="18" charset="0"/>
              <a:cs typeface="Times New Roman" panose="02020603050405020304" pitchFamily="18" charset="0"/>
            </a:endParaRPr>
          </a:p>
          <a:p>
            <a:pPr marL="285750" indent="-285750" algn="just">
              <a:spcAft>
                <a:spcPts val="18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Carnall</a:t>
            </a:r>
            <a:r>
              <a:rPr lang="en-US" dirty="0">
                <a:latin typeface="Times New Roman" panose="02020603050405020304" pitchFamily="18" charset="0"/>
                <a:cs typeface="Times New Roman" panose="02020603050405020304" pitchFamily="18" charset="0"/>
              </a:rPr>
              <a:t>, W., Fields, P., &amp; </a:t>
            </a:r>
            <a:r>
              <a:rPr lang="en-US" dirty="0" err="1">
                <a:latin typeface="Times New Roman" panose="02020603050405020304" pitchFamily="18" charset="0"/>
                <a:cs typeface="Times New Roman" panose="02020603050405020304" pitchFamily="18" charset="0"/>
              </a:rPr>
              <a:t>Rajnak</a:t>
            </a:r>
            <a:r>
              <a:rPr lang="en-US" dirty="0">
                <a:latin typeface="Times New Roman" panose="02020603050405020304" pitchFamily="18" charset="0"/>
                <a:cs typeface="Times New Roman" panose="02020603050405020304" pitchFamily="18" charset="0"/>
              </a:rPr>
              <a:t>, K. (1968). Electronic energy levels in the trivalent lanthanide </a:t>
            </a:r>
            <a:r>
              <a:rPr lang="en-US" dirty="0" err="1">
                <a:latin typeface="Times New Roman" panose="02020603050405020304" pitchFamily="18" charset="0"/>
                <a:cs typeface="Times New Roman" panose="02020603050405020304" pitchFamily="18" charset="0"/>
              </a:rPr>
              <a:t>aquo</a:t>
            </a:r>
            <a:r>
              <a:rPr lang="en-US" dirty="0">
                <a:latin typeface="Times New Roman" panose="02020603050405020304" pitchFamily="18" charset="0"/>
                <a:cs typeface="Times New Roman" panose="02020603050405020304" pitchFamily="18" charset="0"/>
              </a:rPr>
              <a:t> ions. I. Pr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Nd</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Pm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Sm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Dy</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Ho</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Er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Tm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The Journal of Chemical Physics, 49(10), 4424-4442. </a:t>
            </a:r>
            <a:endParaRPr lang="en-US" dirty="0" smtClean="0">
              <a:latin typeface="Times New Roman" panose="02020603050405020304" pitchFamily="18" charset="0"/>
              <a:cs typeface="Times New Roman" panose="02020603050405020304" pitchFamily="18" charset="0"/>
            </a:endParaRPr>
          </a:p>
          <a:p>
            <a:pPr marL="285750" indent="-285750" algn="just">
              <a:spcAft>
                <a:spcPts val="1800"/>
              </a:spcAft>
              <a:buFont typeface="Wingdings" panose="05000000000000000000" pitchFamily="2" charset="2"/>
              <a:buChar char="ü"/>
            </a:pPr>
            <a:r>
              <a:rPr lang="en-MY" dirty="0" err="1">
                <a:latin typeface="Times New Roman" panose="02020603050405020304" pitchFamily="18" charset="0"/>
                <a:cs typeface="Times New Roman" panose="02020603050405020304" pitchFamily="18" charset="0"/>
              </a:rPr>
              <a:t>Damdee</a:t>
            </a:r>
            <a:r>
              <a:rPr lang="en-MY" dirty="0">
                <a:latin typeface="Times New Roman" panose="02020603050405020304" pitchFamily="18" charset="0"/>
                <a:cs typeface="Times New Roman" panose="02020603050405020304" pitchFamily="18" charset="0"/>
              </a:rPr>
              <a:t>, B., </a:t>
            </a:r>
            <a:r>
              <a:rPr lang="en-MY" dirty="0" err="1">
                <a:latin typeface="Times New Roman" panose="02020603050405020304" pitchFamily="18" charset="0"/>
                <a:cs typeface="Times New Roman" panose="02020603050405020304" pitchFamily="18" charset="0"/>
              </a:rPr>
              <a:t>Kirdsiri</a:t>
            </a:r>
            <a:r>
              <a:rPr lang="en-MY" dirty="0">
                <a:latin typeface="Times New Roman" panose="02020603050405020304" pitchFamily="18" charset="0"/>
                <a:cs typeface="Times New Roman" panose="02020603050405020304" pitchFamily="18" charset="0"/>
              </a:rPr>
              <a:t>, K., &amp; </a:t>
            </a:r>
            <a:r>
              <a:rPr lang="en-MY" dirty="0" err="1">
                <a:latin typeface="Times New Roman" panose="02020603050405020304" pitchFamily="18" charset="0"/>
                <a:cs typeface="Times New Roman" panose="02020603050405020304" pitchFamily="18" charset="0"/>
              </a:rPr>
              <a:t>Kaewkhao</a:t>
            </a:r>
            <a:r>
              <a:rPr lang="en-MY" dirty="0">
                <a:latin typeface="Times New Roman" panose="02020603050405020304" pitchFamily="18" charset="0"/>
                <a:cs typeface="Times New Roman" panose="02020603050405020304" pitchFamily="18" charset="0"/>
              </a:rPr>
              <a:t>, J. (2015). Optical spectroscopy of Dy</a:t>
            </a:r>
            <a:r>
              <a:rPr lang="en-MY" baseline="30000" dirty="0">
                <a:latin typeface="Times New Roman" panose="02020603050405020304" pitchFamily="18" charset="0"/>
                <a:cs typeface="Times New Roman" panose="02020603050405020304" pitchFamily="18" charset="0"/>
              </a:rPr>
              <a:t>3+</a:t>
            </a:r>
            <a:r>
              <a:rPr lang="en-MY" dirty="0">
                <a:latin typeface="Times New Roman" panose="02020603050405020304" pitchFamily="18" charset="0"/>
                <a:cs typeface="Times New Roman" panose="02020603050405020304" pitchFamily="18" charset="0"/>
              </a:rPr>
              <a:t> doped Lithium borate glasses for luminescence applications. 4th International Conference on Instrumentation, Communications, Information Technology, and Biomedical Engineering (ICICI-BME), </a:t>
            </a:r>
            <a:r>
              <a:rPr lang="en-MY" dirty="0" smtClean="0">
                <a:latin typeface="Times New Roman" panose="02020603050405020304" pitchFamily="18" charset="0"/>
                <a:cs typeface="Times New Roman" panose="02020603050405020304" pitchFamily="18" charset="0"/>
              </a:rPr>
              <a:t>260-263</a:t>
            </a:r>
          </a:p>
          <a:p>
            <a:pPr marL="285750" indent="-285750" algn="just">
              <a:spcAft>
                <a:spcPts val="1800"/>
              </a:spcAf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Kindrat</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Padlyak</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Mahlik</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Kukliński</a:t>
            </a:r>
            <a:r>
              <a:rPr lang="en-US" dirty="0">
                <a:latin typeface="Times New Roman" panose="02020603050405020304" pitchFamily="18" charset="0"/>
                <a:cs typeface="Times New Roman" panose="02020603050405020304" pitchFamily="18" charset="0"/>
              </a:rPr>
              <a:t>, B., &amp; </a:t>
            </a:r>
            <a:r>
              <a:rPr lang="en-US" dirty="0" err="1">
                <a:latin typeface="Times New Roman" panose="02020603050405020304" pitchFamily="18" charset="0"/>
                <a:cs typeface="Times New Roman" panose="02020603050405020304" pitchFamily="18" charset="0"/>
              </a:rPr>
              <a:t>Kulyk</a:t>
            </a:r>
            <a:r>
              <a:rPr lang="en-US" dirty="0">
                <a:latin typeface="Times New Roman" panose="02020603050405020304" pitchFamily="18" charset="0"/>
                <a:cs typeface="Times New Roman" panose="02020603050405020304" pitchFamily="18" charset="0"/>
              </a:rPr>
              <a:t>, Y. (</a:t>
            </a:r>
            <a:r>
              <a:rPr lang="en-US" dirty="0" smtClean="0">
                <a:latin typeface="Times New Roman" panose="02020603050405020304" pitchFamily="18" charset="0"/>
                <a:cs typeface="Times New Roman" panose="02020603050405020304" pitchFamily="18" charset="0"/>
              </a:rPr>
              <a:t>2016). </a:t>
            </a:r>
            <a:r>
              <a:rPr lang="en-US" dirty="0">
                <a:latin typeface="Times New Roman" panose="02020603050405020304" pitchFamily="18" charset="0"/>
                <a:cs typeface="Times New Roman" panose="02020603050405020304" pitchFamily="18" charset="0"/>
              </a:rPr>
              <a:t>Spectroscopic properties of the Ce-doped borate glasses. Optical Materials, 59, 20-27. </a:t>
            </a:r>
            <a:endParaRPr lang="en-NZ" dirty="0">
              <a:latin typeface="Times New Roman" panose="02020603050405020304" pitchFamily="18" charset="0"/>
              <a:cs typeface="Times New Roman" panose="02020603050405020304" pitchFamily="18" charset="0"/>
            </a:endParaRPr>
          </a:p>
          <a:p>
            <a:pPr marL="285750" indent="-285750" algn="just">
              <a:spcAft>
                <a:spcPts val="1800"/>
              </a:spcAft>
              <a:buFont typeface="Wingdings" panose="05000000000000000000" pitchFamily="2" charset="2"/>
              <a:buChar char="ü"/>
            </a:pPr>
            <a:r>
              <a:rPr lang="en-MY" dirty="0">
                <a:latin typeface="Times New Roman" panose="02020603050405020304" pitchFamily="18" charset="0"/>
                <a:cs typeface="Times New Roman" panose="02020603050405020304" pitchFamily="18" charset="0"/>
              </a:rPr>
              <a:t>Kumar, D., Rao, S., &amp; Singh, S. P. (</a:t>
            </a:r>
            <a:r>
              <a:rPr lang="en-MY" dirty="0" smtClean="0">
                <a:latin typeface="Times New Roman" panose="02020603050405020304" pitchFamily="18" charset="0"/>
                <a:cs typeface="Times New Roman" panose="02020603050405020304" pitchFamily="18" charset="0"/>
              </a:rPr>
              <a:t>2023). </a:t>
            </a:r>
            <a:r>
              <a:rPr lang="en-MY" dirty="0">
                <a:latin typeface="Times New Roman" panose="02020603050405020304" pitchFamily="18" charset="0"/>
                <a:cs typeface="Times New Roman" panose="02020603050405020304" pitchFamily="18" charset="0"/>
              </a:rPr>
              <a:t>Structural, optical, and </a:t>
            </a:r>
            <a:r>
              <a:rPr lang="en-MY" dirty="0" err="1">
                <a:latin typeface="Times New Roman" panose="02020603050405020304" pitchFamily="18" charset="0"/>
                <a:cs typeface="Times New Roman" panose="02020603050405020304" pitchFamily="18" charset="0"/>
              </a:rPr>
              <a:t>thermoluminescence</a:t>
            </a:r>
            <a:r>
              <a:rPr lang="en-MY" dirty="0">
                <a:latin typeface="Times New Roman" panose="02020603050405020304" pitchFamily="18" charset="0"/>
                <a:cs typeface="Times New Roman" panose="02020603050405020304" pitchFamily="18" charset="0"/>
              </a:rPr>
              <a:t> study of Dy</a:t>
            </a:r>
            <a:r>
              <a:rPr lang="en-MY" baseline="30000" dirty="0">
                <a:latin typeface="Times New Roman" panose="02020603050405020304" pitchFamily="18" charset="0"/>
                <a:cs typeface="Times New Roman" panose="02020603050405020304" pitchFamily="18" charset="0"/>
              </a:rPr>
              <a:t>3+</a:t>
            </a:r>
            <a:r>
              <a:rPr lang="en-MY" dirty="0">
                <a:latin typeface="Times New Roman" panose="02020603050405020304" pitchFamily="18" charset="0"/>
                <a:cs typeface="Times New Roman" panose="02020603050405020304" pitchFamily="18" charset="0"/>
              </a:rPr>
              <a:t> ion-doped sodium strontium borate glass. Journal of Non-Crystalline Solids, 464, 51-55.</a:t>
            </a:r>
            <a:endParaRPr lang="en-MY"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NZ" dirty="0"/>
          </a:p>
          <a:p>
            <a:endParaRPr lang="en-NZ" dirty="0"/>
          </a:p>
        </p:txBody>
      </p:sp>
      <p:pic>
        <p:nvPicPr>
          <p:cNvPr id="3" name="Picture 2"/>
          <p:cNvPicPr>
            <a:picLocks noChangeAspect="1"/>
          </p:cNvPicPr>
          <p:nvPr/>
        </p:nvPicPr>
        <p:blipFill>
          <a:blip r:embed="rId2"/>
          <a:stretch>
            <a:fillRect/>
          </a:stretch>
        </p:blipFill>
        <p:spPr>
          <a:xfrm>
            <a:off x="11460202" y="108937"/>
            <a:ext cx="646232" cy="655577"/>
          </a:xfrm>
          <a:prstGeom prst="rect">
            <a:avLst/>
          </a:prstGeom>
          <a:noFill/>
          <a:ln>
            <a:noFill/>
          </a:ln>
        </p:spPr>
      </p:pic>
      <p:sp>
        <p:nvSpPr>
          <p:cNvPr id="4" name="Rectangle 3"/>
          <p:cNvSpPr/>
          <p:nvPr/>
        </p:nvSpPr>
        <p:spPr>
          <a:xfrm>
            <a:off x="259307" y="395182"/>
            <a:ext cx="1608133" cy="369332"/>
          </a:xfrm>
          <a:prstGeom prst="rect">
            <a:avLst/>
          </a:prstGeom>
        </p:spPr>
        <p:txBody>
          <a:bodyPr wrap="none">
            <a:spAutoFit/>
          </a:bodyPr>
          <a:lstStyle/>
          <a:p>
            <a:r>
              <a:rPr lang="en-GB" b="1" dirty="0" smtClean="0">
                <a:solidFill>
                  <a:srgbClr val="FF0000"/>
                </a:solidFill>
                <a:latin typeface="Times New Roman" panose="02020603050405020304" pitchFamily="18" charset="0"/>
                <a:cs typeface="Times New Roman" panose="02020603050405020304" pitchFamily="18" charset="0"/>
              </a:rPr>
              <a:t>REFERENCE</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17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32BAF6-9C9C-4A99-9CD8-A28A507E9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1390526"/>
            <a:ext cx="9143999" cy="3120964"/>
          </a:xfrm>
          <a:prstGeom prst="rect">
            <a:avLst/>
          </a:prstGeom>
        </p:spPr>
      </p:pic>
      <p:pic>
        <p:nvPicPr>
          <p:cNvPr id="3" name="Picture 2"/>
          <p:cNvPicPr>
            <a:picLocks noChangeAspect="1"/>
          </p:cNvPicPr>
          <p:nvPr/>
        </p:nvPicPr>
        <p:blipFill>
          <a:blip r:embed="rId3"/>
          <a:stretch>
            <a:fillRect/>
          </a:stretch>
        </p:blipFill>
        <p:spPr>
          <a:xfrm>
            <a:off x="11460202" y="108937"/>
            <a:ext cx="646232" cy="655577"/>
          </a:xfrm>
          <a:prstGeom prst="rect">
            <a:avLst/>
          </a:prstGeom>
          <a:noFill/>
          <a:ln>
            <a:noFill/>
          </a:ln>
        </p:spPr>
      </p:pic>
      <p:sp>
        <p:nvSpPr>
          <p:cNvPr id="4" name="Rectangle 3"/>
          <p:cNvSpPr/>
          <p:nvPr/>
        </p:nvSpPr>
        <p:spPr>
          <a:xfrm>
            <a:off x="212673" y="395182"/>
            <a:ext cx="2403222" cy="369332"/>
          </a:xfrm>
          <a:prstGeom prst="rect">
            <a:avLst/>
          </a:prstGeom>
        </p:spPr>
        <p:txBody>
          <a:bodyPr wrap="none">
            <a:spAutoFit/>
          </a:bodyPr>
          <a:lstStyle/>
          <a:p>
            <a:r>
              <a:rPr lang="en-GB" b="1" dirty="0" smtClean="0">
                <a:solidFill>
                  <a:srgbClr val="FF0000"/>
                </a:solidFill>
                <a:latin typeface="Times New Roman" panose="02020603050405020304" pitchFamily="18" charset="0"/>
                <a:cs typeface="Times New Roman" panose="02020603050405020304" pitchFamily="18" charset="0"/>
              </a:rPr>
              <a:t>ACKNOWLEDGENT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78451" y="3603008"/>
            <a:ext cx="5104282" cy="523220"/>
          </a:xfrm>
          <a:prstGeom prst="rect">
            <a:avLst/>
          </a:prstGeom>
          <a:solidFill>
            <a:schemeClr val="bg1"/>
          </a:solidFill>
        </p:spPr>
        <p:txBody>
          <a:bodyPr wrap="none" rtlCol="0">
            <a:spAutoFit/>
          </a:bodyPr>
          <a:lstStyle/>
          <a:p>
            <a:r>
              <a:rPr lang="en-NZ" sz="2800" dirty="0" smtClean="0">
                <a:latin typeface="Modern No. 20" panose="02070704070505020303" pitchFamily="18" charset="0"/>
                <a:ea typeface="Tahoma" panose="020B0604030504040204" pitchFamily="34" charset="0"/>
                <a:cs typeface="Tahoma" panose="020B0604030504040204" pitchFamily="34" charset="0"/>
              </a:rPr>
              <a:t>THANK YOU FOR LISTENING</a:t>
            </a:r>
            <a:endParaRPr lang="en-NZ" sz="2800" dirty="0">
              <a:latin typeface="Modern No. 20" panose="0207070407050502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035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854" y="1705970"/>
            <a:ext cx="184731" cy="369332"/>
          </a:xfrm>
          <a:prstGeom prst="rect">
            <a:avLst/>
          </a:prstGeom>
          <a:noFill/>
        </p:spPr>
        <p:txBody>
          <a:bodyPr wrap="none" rtlCol="0">
            <a:spAutoFit/>
          </a:bodyPr>
          <a:lstStyle/>
          <a:p>
            <a:endParaRPr lang="en-NZ" dirty="0"/>
          </a:p>
        </p:txBody>
      </p:sp>
      <p:pic>
        <p:nvPicPr>
          <p:cNvPr id="4" name="Picture 7"/>
          <p:cNvPicPr>
            <a:picLocks noChangeAspect="1" noChangeArrowheads="1"/>
          </p:cNvPicPr>
          <p:nvPr/>
        </p:nvPicPr>
        <p:blipFill>
          <a:blip r:embed="rId2"/>
          <a:srcRect/>
          <a:stretch>
            <a:fillRect/>
          </a:stretch>
        </p:blipFill>
        <p:spPr bwMode="auto">
          <a:xfrm>
            <a:off x="193884" y="1294344"/>
            <a:ext cx="1609725" cy="3810000"/>
          </a:xfrm>
          <a:prstGeom prst="rect">
            <a:avLst/>
          </a:prstGeom>
          <a:noFill/>
          <a:ln w="9525">
            <a:noFill/>
            <a:miter lim="800000"/>
            <a:headEnd/>
            <a:tailEnd/>
          </a:ln>
        </p:spPr>
      </p:pic>
      <p:sp>
        <p:nvSpPr>
          <p:cNvPr id="12" name="Rectangle 6"/>
          <p:cNvSpPr>
            <a:spLocks noChangeArrowheads="1"/>
          </p:cNvSpPr>
          <p:nvPr/>
        </p:nvSpPr>
        <p:spPr bwMode="auto">
          <a:xfrm>
            <a:off x="2113758" y="1688024"/>
            <a:ext cx="6649242" cy="3416320"/>
          </a:xfrm>
          <a:prstGeom prst="rect">
            <a:avLst/>
          </a:prstGeom>
          <a:noFill/>
          <a:ln w="9525">
            <a:noFill/>
            <a:miter lim="800000"/>
            <a:headEnd/>
            <a:tailEnd/>
          </a:ln>
        </p:spPr>
        <p:txBody>
          <a:bodyPr wrap="square">
            <a:spAutoFit/>
          </a:bodyPr>
          <a:lstStyle/>
          <a:p>
            <a:pPr marL="342900" indent="-342900" algn="just">
              <a:buFont typeface="Wingdings" panose="05000000000000000000" pitchFamily="2" charset="2"/>
              <a:buChar char="ü"/>
            </a:pPr>
            <a:r>
              <a:rPr lang="en-GB" sz="2400" dirty="0">
                <a:latin typeface="Lucida Bright" panose="02040602050505020304" pitchFamily="18" charset="0"/>
              </a:rPr>
              <a:t>Introduction</a:t>
            </a:r>
          </a:p>
          <a:p>
            <a:pPr marL="342900" indent="-342900" algn="just">
              <a:buFont typeface="Wingdings" panose="05000000000000000000" pitchFamily="2" charset="2"/>
              <a:buChar char="ü"/>
            </a:pPr>
            <a:r>
              <a:rPr lang="en-GB" sz="2400" dirty="0">
                <a:latin typeface="Lucida Bright" panose="02040602050505020304" pitchFamily="18" charset="0"/>
              </a:rPr>
              <a:t>Problem Statement</a:t>
            </a:r>
          </a:p>
          <a:p>
            <a:pPr marL="342900" indent="-342900" algn="just">
              <a:buFont typeface="Wingdings" panose="05000000000000000000" pitchFamily="2" charset="2"/>
              <a:buChar char="ü"/>
            </a:pPr>
            <a:r>
              <a:rPr lang="en-GB" sz="2400" dirty="0">
                <a:latin typeface="Lucida Bright" panose="02040602050505020304" pitchFamily="18" charset="0"/>
              </a:rPr>
              <a:t>Research </a:t>
            </a:r>
            <a:r>
              <a:rPr lang="en-GB" sz="2400" dirty="0" smtClean="0">
                <a:latin typeface="Lucida Bright" panose="02040602050505020304" pitchFamily="18" charset="0"/>
              </a:rPr>
              <a:t>Objectives</a:t>
            </a:r>
            <a:endParaRPr lang="en-GB" sz="2400" dirty="0">
              <a:latin typeface="Lucida Bright" panose="02040602050505020304" pitchFamily="18" charset="0"/>
            </a:endParaRPr>
          </a:p>
          <a:p>
            <a:pPr marL="342900" indent="-342900" algn="just">
              <a:buFont typeface="Wingdings" panose="05000000000000000000" pitchFamily="2" charset="2"/>
              <a:buChar char="ü"/>
            </a:pPr>
            <a:r>
              <a:rPr lang="en-GB" sz="2400" dirty="0">
                <a:latin typeface="Lucida Bright" panose="02040602050505020304" pitchFamily="18" charset="0"/>
              </a:rPr>
              <a:t>Significance of the Research</a:t>
            </a:r>
          </a:p>
          <a:p>
            <a:pPr marL="342900" indent="-342900" algn="just">
              <a:buFont typeface="Wingdings" panose="05000000000000000000" pitchFamily="2" charset="2"/>
              <a:buChar char="ü"/>
            </a:pPr>
            <a:r>
              <a:rPr lang="en-GB" sz="2400" dirty="0">
                <a:latin typeface="Lucida Bright" panose="02040602050505020304" pitchFamily="18" charset="0"/>
              </a:rPr>
              <a:t>Research Methodology </a:t>
            </a:r>
          </a:p>
          <a:p>
            <a:pPr marL="342900" indent="-342900" algn="just">
              <a:buFont typeface="Wingdings" panose="05000000000000000000" pitchFamily="2" charset="2"/>
              <a:buChar char="ü"/>
            </a:pPr>
            <a:r>
              <a:rPr lang="en-GB" sz="2400" dirty="0">
                <a:latin typeface="Lucida Bright" panose="02040602050505020304" pitchFamily="18" charset="0"/>
              </a:rPr>
              <a:t>Results and </a:t>
            </a:r>
            <a:r>
              <a:rPr lang="en-GB" sz="2400" dirty="0" smtClean="0">
                <a:latin typeface="Lucida Bright" panose="02040602050505020304" pitchFamily="18" charset="0"/>
              </a:rPr>
              <a:t>Discussion</a:t>
            </a:r>
            <a:endParaRPr lang="en-GB" sz="2400" dirty="0">
              <a:latin typeface="Lucida Bright" panose="02040602050505020304" pitchFamily="18" charset="0"/>
            </a:endParaRPr>
          </a:p>
          <a:p>
            <a:pPr marL="342900" indent="-342900" algn="just">
              <a:buFont typeface="Wingdings" panose="05000000000000000000" pitchFamily="2" charset="2"/>
              <a:buChar char="ü"/>
            </a:pPr>
            <a:r>
              <a:rPr lang="en-GB" sz="2400" dirty="0" smtClean="0">
                <a:latin typeface="Lucida Bright" panose="02040602050505020304" pitchFamily="18" charset="0"/>
              </a:rPr>
              <a:t>Conclusion </a:t>
            </a:r>
            <a:endParaRPr lang="en-GB" sz="2400" dirty="0">
              <a:latin typeface="Lucida Bright" panose="02040602050505020304" pitchFamily="18" charset="0"/>
            </a:endParaRPr>
          </a:p>
          <a:p>
            <a:pPr marL="342900" indent="-342900" algn="just">
              <a:buFont typeface="Wingdings" panose="05000000000000000000" pitchFamily="2" charset="2"/>
              <a:buChar char="ü"/>
            </a:pPr>
            <a:r>
              <a:rPr lang="en-GB" sz="2400" dirty="0">
                <a:latin typeface="Lucida Bright" panose="02040602050505020304" pitchFamily="18" charset="0"/>
              </a:rPr>
              <a:t>Acknowledgement</a:t>
            </a:r>
          </a:p>
          <a:p>
            <a:pPr algn="just"/>
            <a:endParaRPr lang="en-GB" sz="2400" dirty="0">
              <a:latin typeface="Lucida Bright" panose="02040602050505020304" pitchFamily="18" charset="0"/>
            </a:endParaRPr>
          </a:p>
        </p:txBody>
      </p:sp>
      <p:sp>
        <p:nvSpPr>
          <p:cNvPr id="13" name="TextBox 12"/>
          <p:cNvSpPr txBox="1"/>
          <p:nvPr/>
        </p:nvSpPr>
        <p:spPr>
          <a:xfrm>
            <a:off x="474931" y="436725"/>
            <a:ext cx="8222290" cy="646331"/>
          </a:xfrm>
          <a:prstGeom prst="rect">
            <a:avLst/>
          </a:prstGeom>
          <a:noFill/>
        </p:spPr>
        <p:txBody>
          <a:bodyPr wrap="square" rtlCol="0">
            <a:spAutoFit/>
          </a:bodyPr>
          <a:lstStyle/>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PRESENTATION OUTLINE</a:t>
            </a:r>
          </a:p>
          <a:p>
            <a:endParaRPr lang="en-NZ"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3"/>
          <a:stretch>
            <a:fillRect/>
          </a:stretch>
        </p:blipFill>
        <p:spPr>
          <a:xfrm>
            <a:off x="11460202" y="108937"/>
            <a:ext cx="646232" cy="655577"/>
          </a:xfrm>
          <a:prstGeom prst="rect">
            <a:avLst/>
          </a:prstGeom>
          <a:noFill/>
          <a:ln>
            <a:noFill/>
          </a:ln>
        </p:spPr>
      </p:pic>
      <p:cxnSp>
        <p:nvCxnSpPr>
          <p:cNvPr id="20" name="Straight Connector 19"/>
          <p:cNvCxnSpPr/>
          <p:nvPr/>
        </p:nvCxnSpPr>
        <p:spPr>
          <a:xfrm flipV="1">
            <a:off x="0" y="88710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3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093" y="395182"/>
            <a:ext cx="2069797" cy="369332"/>
          </a:xfrm>
          <a:prstGeom prst="rect">
            <a:avLst/>
          </a:prstGeom>
          <a:noFill/>
        </p:spPr>
        <p:txBody>
          <a:bodyPr wrap="none" rtlCol="0">
            <a:spAutoFit/>
          </a:bodyPr>
          <a:lstStyle/>
          <a:p>
            <a:r>
              <a:rPr lang="en-NZ"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INTRODUCTION</a:t>
            </a:r>
            <a:endParaRPr lang="en-NZ"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 name="Straight Connector 2"/>
          <p:cNvCxnSpPr/>
          <p:nvPr/>
        </p:nvCxnSpPr>
        <p:spPr>
          <a:xfrm flipV="1">
            <a:off x="34119" y="779005"/>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1460202" y="108937"/>
            <a:ext cx="646232" cy="655577"/>
          </a:xfrm>
          <a:prstGeom prst="rect">
            <a:avLst/>
          </a:prstGeom>
          <a:noFill/>
          <a:ln>
            <a:noFill/>
          </a:ln>
        </p:spPr>
      </p:pic>
      <p:sp>
        <p:nvSpPr>
          <p:cNvPr id="5" name="TextBox 4"/>
          <p:cNvSpPr txBox="1"/>
          <p:nvPr/>
        </p:nvSpPr>
        <p:spPr>
          <a:xfrm>
            <a:off x="204715" y="1091820"/>
            <a:ext cx="9539786" cy="4570482"/>
          </a:xfrm>
          <a:prstGeom prst="rect">
            <a:avLst/>
          </a:prstGeom>
          <a:noFill/>
        </p:spPr>
        <p:txBody>
          <a:bodyPr wrap="square" rtlCol="0">
            <a:spAutoFit/>
          </a:bodyPr>
          <a:lstStyle/>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The current global technological advancement has led to a continuous quest for the development of novel and strategic optical materials with optimized performance for various industrial applications</a:t>
            </a: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Rare earth ions (REIs) doped glasses produces sharp and unambiguous spectral characteristics are potential materials to achieve the above result</a:t>
            </a: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However, selection of suitable host system for REIs doping to match the specific requirement remains a difficult task</a:t>
            </a: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Crystals and glasses have minimal scattering losses and could emerge as a dominant hosts for REIs</a:t>
            </a: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Glasses with random atomic arrangement offers </a:t>
            </a:r>
            <a:r>
              <a:rPr lang="en-NZ" dirty="0" err="1" smtClean="0">
                <a:latin typeface="Times New Roman" panose="02020603050405020304" pitchFamily="18" charset="0"/>
                <a:cs typeface="Times New Roman" panose="02020603050405020304" pitchFamily="18" charset="0"/>
              </a:rPr>
              <a:t>te</a:t>
            </a:r>
            <a:r>
              <a:rPr lang="en-NZ" dirty="0" smtClean="0">
                <a:latin typeface="Times New Roman" panose="02020603050405020304" pitchFamily="18" charset="0"/>
                <a:cs typeface="Times New Roman" panose="02020603050405020304" pitchFamily="18" charset="0"/>
              </a:rPr>
              <a:t> advantage of having the broader absorption and emission bandwidth</a:t>
            </a: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Among the various types of glass hosts, oxide glass matrix demonstrate striking spectroscopic features due to the high quantum efficiency and good REI solubility</a:t>
            </a:r>
            <a:endParaRPr lang="en-N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974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5F01669-1097-4414-8F87-324C1F52633D}"/>
              </a:ext>
            </a:extLst>
          </p:cNvPr>
          <p:cNvGraphicFramePr/>
          <p:nvPr>
            <p:extLst>
              <p:ext uri="{D42A27DB-BD31-4B8C-83A1-F6EECF244321}">
                <p14:modId xmlns:p14="http://schemas.microsoft.com/office/powerpoint/2010/main" val="2721104101"/>
              </p:ext>
            </p:extLst>
          </p:nvPr>
        </p:nvGraphicFramePr>
        <p:xfrm>
          <a:off x="246859" y="1303286"/>
          <a:ext cx="8287541" cy="528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486400" y="1592962"/>
            <a:ext cx="6096000" cy="923330"/>
          </a:xfrm>
          <a:prstGeom prst="rect">
            <a:avLst/>
          </a:prstGeom>
        </p:spPr>
        <p:txBody>
          <a:bodyPr>
            <a:spAutoFit/>
          </a:bodyPr>
          <a:lstStyle/>
          <a:p>
            <a:pPr marL="285750" indent="-285750">
              <a:buFont typeface="Wingdings" panose="05000000000000000000" pitchFamily="2" charset="2"/>
              <a:buChar char="§"/>
            </a:pPr>
            <a:r>
              <a:rPr lang="en-GB" dirty="0">
                <a:latin typeface="Times New Roman" panose="02020603050405020304" pitchFamily="18" charset="0"/>
                <a:ea typeface="Tahoma" panose="020B0604030504040204" pitchFamily="34" charset="0"/>
                <a:cs typeface="Times New Roman" panose="02020603050405020304" pitchFamily="18" charset="0"/>
              </a:rPr>
              <a:t>B</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 </a:t>
            </a:r>
            <a:r>
              <a:rPr lang="en-GB" dirty="0">
                <a:latin typeface="Times New Roman" panose="02020603050405020304" pitchFamily="18" charset="0"/>
                <a:ea typeface="Tahoma" panose="020B0604030504040204" pitchFamily="34" charset="0"/>
                <a:cs typeface="Times New Roman" panose="02020603050405020304" pitchFamily="18" charset="0"/>
              </a:rPr>
              <a:t>(P</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5</a:t>
            </a:r>
            <a:r>
              <a:rPr lang="en-GB" dirty="0">
                <a:latin typeface="Times New Roman" panose="02020603050405020304" pitchFamily="18" charset="0"/>
                <a:ea typeface="Tahoma" panose="020B0604030504040204" pitchFamily="34" charset="0"/>
                <a:cs typeface="Times New Roman" panose="02020603050405020304" pitchFamily="18" charset="0"/>
              </a:rPr>
              <a:t>, Ge</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a:t>
            </a:r>
            <a:r>
              <a:rPr lang="en-GB" dirty="0">
                <a:latin typeface="Times New Roman" panose="02020603050405020304" pitchFamily="18" charset="0"/>
                <a:ea typeface="Tahoma" panose="020B0604030504040204" pitchFamily="34" charset="0"/>
                <a:cs typeface="Times New Roman" panose="02020603050405020304" pitchFamily="18" charset="0"/>
              </a:rPr>
              <a:t>, Si</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a:t>
            </a:r>
            <a:r>
              <a:rPr lang="en-GB" dirty="0">
                <a:latin typeface="Times New Roman" panose="02020603050405020304" pitchFamily="18" charset="0"/>
                <a:ea typeface="Tahoma" panose="020B0604030504040204" pitchFamily="34" charset="0"/>
                <a:cs typeface="Times New Roman" panose="02020603050405020304" pitchFamily="18" charset="0"/>
              </a:rPr>
              <a:t>, Te</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a:t>
            </a:r>
            <a:r>
              <a:rPr lang="en-GB" dirty="0">
                <a:latin typeface="Times New Roman" panose="02020603050405020304" pitchFamily="18" charset="0"/>
                <a:ea typeface="Tahoma" panose="020B0604030504040204" pitchFamily="34" charset="0"/>
                <a:cs typeface="Times New Roman" panose="02020603050405020304" pitchFamily="18" charset="0"/>
              </a:rPr>
              <a:t>)</a:t>
            </a:r>
            <a:r>
              <a:rPr lang="en-GB" baseline="-25000" dirty="0">
                <a:latin typeface="Times New Roman" panose="02020603050405020304" pitchFamily="18" charset="0"/>
                <a:ea typeface="Tahoma" panose="020B0604030504040204" pitchFamily="34" charset="0"/>
                <a:cs typeface="Times New Roman" panose="02020603050405020304" pitchFamily="18" charset="0"/>
              </a:rPr>
              <a:t> </a:t>
            </a:r>
            <a:endParaRPr lang="en-MY" dirty="0">
              <a:latin typeface="Times New Roman" panose="02020603050405020304" pitchFamily="18" charset="0"/>
              <a:ea typeface="Tahoma" panose="020B0604030504040204" pitchFamily="34" charset="0"/>
              <a:cs typeface="Times New Roman" panose="02020603050405020304" pitchFamily="18" charset="0"/>
            </a:endParaRPr>
          </a:p>
          <a:p>
            <a:pPr algn="just">
              <a:buFont typeface="Wingdings" panose="05000000000000000000" pitchFamily="2" charset="2"/>
              <a:buChar char="Ø"/>
            </a:pPr>
            <a:r>
              <a:rPr lang="en-MY" dirty="0">
                <a:latin typeface="Times New Roman" panose="02020603050405020304" pitchFamily="18" charset="0"/>
                <a:ea typeface="Tahoma" panose="020B0604030504040204" pitchFamily="34" charset="0"/>
                <a:cs typeface="Times New Roman" panose="02020603050405020304" pitchFamily="18" charset="0"/>
              </a:rPr>
              <a:t>Low melting temperature	 </a:t>
            </a:r>
          </a:p>
          <a:p>
            <a:pPr algn="just">
              <a:buFont typeface="Wingdings" panose="05000000000000000000" pitchFamily="2" charset="2"/>
              <a:buChar char="Ø"/>
            </a:pPr>
            <a:r>
              <a:rPr lang="en-MY" dirty="0">
                <a:latin typeface="Times New Roman" panose="02020603050405020304" pitchFamily="18" charset="0"/>
                <a:ea typeface="Tahoma" panose="020B0604030504040204" pitchFamily="34" charset="0"/>
                <a:cs typeface="Times New Roman" panose="02020603050405020304" pitchFamily="18" charset="0"/>
              </a:rPr>
              <a:t>Good optical transparency</a:t>
            </a:r>
          </a:p>
        </p:txBody>
      </p:sp>
      <p:sp>
        <p:nvSpPr>
          <p:cNvPr id="5" name="Rectangle 4"/>
          <p:cNvSpPr/>
          <p:nvPr/>
        </p:nvSpPr>
        <p:spPr>
          <a:xfrm>
            <a:off x="5687318" y="3423943"/>
            <a:ext cx="6096000" cy="923330"/>
          </a:xfrm>
          <a:prstGeom prst="rect">
            <a:avLst/>
          </a:prstGeom>
        </p:spPr>
        <p:txBody>
          <a:bodyPr>
            <a:spAutoFit/>
          </a:bodyPr>
          <a:lstStyle/>
          <a:p>
            <a:pPr marL="285750" indent="-285750">
              <a:buFont typeface="Wingdings" panose="05000000000000000000" pitchFamily="2" charset="2"/>
              <a:buChar char="§"/>
            </a:pPr>
            <a:r>
              <a:rPr lang="en-GB" dirty="0">
                <a:latin typeface="Times New Roman" panose="02020603050405020304" pitchFamily="18" charset="0"/>
                <a:ea typeface="Tahoma" panose="020B0604030504040204" pitchFamily="34" charset="0"/>
                <a:cs typeface="Times New Roman" panose="02020603050405020304" pitchFamily="18" charset="0"/>
              </a:rPr>
              <a:t>Dy</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 </a:t>
            </a:r>
            <a:r>
              <a:rPr lang="en-GB" dirty="0">
                <a:latin typeface="Times New Roman" panose="02020603050405020304" pitchFamily="18" charset="0"/>
                <a:ea typeface="Tahoma" panose="020B0604030504040204" pitchFamily="34" charset="0"/>
                <a:cs typeface="Times New Roman" panose="02020603050405020304" pitchFamily="18" charset="0"/>
              </a:rPr>
              <a:t>/Sm</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 </a:t>
            </a:r>
            <a:r>
              <a:rPr lang="en-GB" dirty="0">
                <a:latin typeface="Times New Roman" panose="02020603050405020304" pitchFamily="18" charset="0"/>
                <a:ea typeface="Tahoma" panose="020B0604030504040204" pitchFamily="34" charset="0"/>
                <a:cs typeface="Times New Roman" panose="02020603050405020304" pitchFamily="18" charset="0"/>
              </a:rPr>
              <a:t>(Eu</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a:t>
            </a:r>
            <a:r>
              <a:rPr lang="en-GB" dirty="0">
                <a:latin typeface="Times New Roman" panose="02020603050405020304" pitchFamily="18" charset="0"/>
                <a:ea typeface="Tahoma" panose="020B0604030504040204" pitchFamily="34" charset="0"/>
                <a:cs typeface="Times New Roman" panose="02020603050405020304" pitchFamily="18" charset="0"/>
              </a:rPr>
              <a:t>, Er</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a:t>
            </a:r>
            <a:r>
              <a:rPr lang="en-GB" dirty="0">
                <a:latin typeface="Times New Roman" panose="02020603050405020304" pitchFamily="18" charset="0"/>
                <a:ea typeface="Tahoma" panose="020B0604030504040204" pitchFamily="34" charset="0"/>
                <a:cs typeface="Times New Roman" panose="02020603050405020304" pitchFamily="18" charset="0"/>
              </a:rPr>
              <a:t>, Nd</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r>
              <a:rPr lang="en-GB" baseline="-25000" dirty="0">
                <a:latin typeface="Times New Roman" panose="02020603050405020304" pitchFamily="18" charset="0"/>
                <a:ea typeface="Tahoma" panose="020B0604030504040204" pitchFamily="34" charset="0"/>
                <a:cs typeface="Times New Roman" panose="02020603050405020304" pitchFamily="18" charset="0"/>
              </a:rPr>
              <a:t>3</a:t>
            </a:r>
            <a:r>
              <a:rPr lang="en-GB" dirty="0">
                <a:latin typeface="Times New Roman" panose="02020603050405020304" pitchFamily="18" charset="0"/>
                <a:ea typeface="Tahoma" panose="020B0604030504040204" pitchFamily="34" charset="0"/>
                <a:cs typeface="Times New Roman" panose="02020603050405020304" pitchFamily="18" charset="0"/>
              </a:rPr>
              <a:t>)</a:t>
            </a:r>
          </a:p>
          <a:p>
            <a:pPr marL="285750" indent="-285750">
              <a:buFont typeface="Wingdings" panose="05000000000000000000" pitchFamily="2" charset="2"/>
              <a:buChar char="Ø"/>
            </a:pPr>
            <a:r>
              <a:rPr lang="en-GB" dirty="0">
                <a:latin typeface="Times New Roman" panose="02020603050405020304" pitchFamily="18" charset="0"/>
                <a:ea typeface="Tahoma" panose="020B0604030504040204" pitchFamily="34" charset="0"/>
                <a:cs typeface="Times New Roman" panose="02020603050405020304" pitchFamily="18" charset="0"/>
              </a:rPr>
              <a:t>Remarkable emission spectra </a:t>
            </a:r>
          </a:p>
          <a:p>
            <a:pPr marL="285750" indent="-285750">
              <a:buFont typeface="Wingdings" panose="05000000000000000000" pitchFamily="2" charset="2"/>
              <a:buChar char="Ø"/>
            </a:pPr>
            <a:r>
              <a:rPr lang="en-GB" dirty="0">
                <a:latin typeface="Times New Roman" panose="02020603050405020304" pitchFamily="18" charset="0"/>
                <a:ea typeface="Tahoma" panose="020B0604030504040204" pitchFamily="34" charset="0"/>
                <a:cs typeface="Times New Roman" panose="02020603050405020304" pitchFamily="18" charset="0"/>
              </a:rPr>
              <a:t>Active </a:t>
            </a:r>
            <a:r>
              <a:rPr lang="en-GB" dirty="0" smtClean="0">
                <a:latin typeface="Times New Roman" panose="02020603050405020304" pitchFamily="18" charset="0"/>
                <a:ea typeface="Tahoma" panose="020B0604030504040204" pitchFamily="34" charset="0"/>
                <a:cs typeface="Times New Roman" panose="02020603050405020304" pitchFamily="18" charset="0"/>
              </a:rPr>
              <a:t>centres</a:t>
            </a:r>
            <a:endParaRPr lang="en-NZ"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5081516" y="5230848"/>
            <a:ext cx="5236191" cy="1200329"/>
          </a:xfrm>
          <a:prstGeom prst="rect">
            <a:avLst/>
          </a:prstGeom>
        </p:spPr>
        <p:txBody>
          <a:bodyPr wrap="square">
            <a:spAutoFit/>
          </a:bodyPr>
          <a:lstStyle/>
          <a:p>
            <a:pPr marL="742950" lvl="1" indent="-285750">
              <a:buFont typeface="Wingdings" panose="05000000000000000000" pitchFamily="2" charset="2"/>
              <a:buChar char="§"/>
            </a:pPr>
            <a:r>
              <a:rPr lang="en-GB" dirty="0" err="1">
                <a:latin typeface="Times New Roman" panose="02020603050405020304" pitchFamily="18" charset="0"/>
                <a:ea typeface="Tahoma" panose="020B0604030504040204" pitchFamily="34" charset="0"/>
                <a:cs typeface="Times New Roman" panose="02020603050405020304" pitchFamily="18" charset="0"/>
              </a:rPr>
              <a:t>MgO</a:t>
            </a:r>
            <a:r>
              <a:rPr lang="en-GB" dirty="0">
                <a:latin typeface="Times New Roman" panose="02020603050405020304" pitchFamily="18" charset="0"/>
                <a:ea typeface="Tahoma" panose="020B0604030504040204" pitchFamily="34" charset="0"/>
                <a:cs typeface="Times New Roman" panose="02020603050405020304" pitchFamily="18" charset="0"/>
              </a:rPr>
              <a:t>, </a:t>
            </a:r>
            <a:r>
              <a:rPr lang="en-GB" dirty="0" err="1">
                <a:latin typeface="Times New Roman" panose="02020603050405020304" pitchFamily="18" charset="0"/>
                <a:ea typeface="Tahoma" panose="020B0604030504040204" pitchFamily="34" charset="0"/>
                <a:cs typeface="Times New Roman" panose="02020603050405020304" pitchFamily="18" charset="0"/>
              </a:rPr>
              <a:t>SrO</a:t>
            </a:r>
            <a:r>
              <a:rPr lang="en-GB" dirty="0">
                <a:latin typeface="Times New Roman" panose="02020603050405020304" pitchFamily="18" charset="0"/>
                <a:ea typeface="Tahoma" panose="020B0604030504040204" pitchFamily="34" charset="0"/>
                <a:cs typeface="Times New Roman" panose="02020603050405020304" pitchFamily="18" charset="0"/>
              </a:rPr>
              <a:t>, (Li</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 Bi</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 </a:t>
            </a:r>
            <a:r>
              <a:rPr lang="en-GB" dirty="0" err="1">
                <a:latin typeface="Times New Roman" panose="02020603050405020304" pitchFamily="18" charset="0"/>
                <a:ea typeface="Tahoma" panose="020B0604030504040204" pitchFamily="34" charset="0"/>
                <a:cs typeface="Times New Roman" panose="02020603050405020304" pitchFamily="18" charset="0"/>
              </a:rPr>
              <a:t>CaO</a:t>
            </a:r>
            <a:r>
              <a:rPr lang="en-GB" dirty="0">
                <a:latin typeface="Times New Roman" panose="02020603050405020304" pitchFamily="18" charset="0"/>
                <a:ea typeface="Tahoma" panose="020B0604030504040204" pitchFamily="34" charset="0"/>
                <a:cs typeface="Times New Roman" panose="02020603050405020304" pitchFamily="18" charset="0"/>
              </a:rPr>
              <a:t>, </a:t>
            </a:r>
            <a:r>
              <a:rPr lang="en-GB" dirty="0" err="1">
                <a:latin typeface="Times New Roman" panose="02020603050405020304" pitchFamily="18" charset="0"/>
                <a:ea typeface="Tahoma" panose="020B0604030504040204" pitchFamily="34" charset="0"/>
                <a:cs typeface="Times New Roman" panose="02020603050405020304" pitchFamily="18" charset="0"/>
              </a:rPr>
              <a:t>BaO</a:t>
            </a:r>
            <a:r>
              <a:rPr lang="en-GB" dirty="0">
                <a:latin typeface="Times New Roman" panose="02020603050405020304" pitchFamily="18" charset="0"/>
                <a:ea typeface="Tahoma" panose="020B0604030504040204" pitchFamily="34" charset="0"/>
                <a:cs typeface="Times New Roman" panose="02020603050405020304" pitchFamily="18" charset="0"/>
              </a:rPr>
              <a:t>, K</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 Na</a:t>
            </a:r>
            <a:r>
              <a:rPr lang="en-GB" baseline="-25000" dirty="0">
                <a:latin typeface="Times New Roman" panose="02020603050405020304" pitchFamily="18" charset="0"/>
                <a:ea typeface="Tahoma" panose="020B0604030504040204" pitchFamily="34" charset="0"/>
                <a:cs typeface="Times New Roman" panose="02020603050405020304" pitchFamily="18" charset="0"/>
              </a:rPr>
              <a:t>2</a:t>
            </a:r>
            <a:r>
              <a:rPr lang="en-GB" dirty="0">
                <a:latin typeface="Times New Roman" panose="02020603050405020304" pitchFamily="18" charset="0"/>
                <a:ea typeface="Tahoma" panose="020B0604030504040204" pitchFamily="34" charset="0"/>
                <a:cs typeface="Times New Roman" panose="02020603050405020304" pitchFamily="18" charset="0"/>
              </a:rPr>
              <a:t>O)</a:t>
            </a:r>
          </a:p>
          <a:p>
            <a:pPr marL="285750" indent="-285750">
              <a:buFont typeface="Wingdings" panose="05000000000000000000" pitchFamily="2" charset="2"/>
              <a:buChar char="Ø"/>
            </a:pPr>
            <a:r>
              <a:rPr lang="en-GB" dirty="0">
                <a:latin typeface="Times New Roman" panose="02020603050405020304" pitchFamily="18" charset="0"/>
                <a:ea typeface="Tahoma" panose="020B0604030504040204" pitchFamily="34" charset="0"/>
                <a:cs typeface="Times New Roman" panose="02020603050405020304" pitchFamily="18" charset="0"/>
              </a:rPr>
              <a:t>Great stability against atmospheric hydrolysis </a:t>
            </a:r>
          </a:p>
          <a:p>
            <a:endParaRPr lang="en-NZ" dirty="0"/>
          </a:p>
        </p:txBody>
      </p:sp>
      <p:sp>
        <p:nvSpPr>
          <p:cNvPr id="8" name="TextBox 7"/>
          <p:cNvSpPr txBox="1"/>
          <p:nvPr/>
        </p:nvSpPr>
        <p:spPr>
          <a:xfrm>
            <a:off x="518616" y="422002"/>
            <a:ext cx="2787943" cy="646331"/>
          </a:xfrm>
          <a:prstGeom prst="rect">
            <a:avLst/>
          </a:prstGeom>
          <a:noFill/>
        </p:spPr>
        <p:txBody>
          <a:bodyPr wrap="none" rtlCol="0">
            <a:spAutoFit/>
          </a:bodyPr>
          <a:lstStyle/>
          <a:p>
            <a:r>
              <a:rPr lang="en-NZ"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INTRODUCTION CONT</a:t>
            </a:r>
            <a:endParaRPr lang="en-NZ"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NZ" dirty="0"/>
          </a:p>
        </p:txBody>
      </p:sp>
      <p:cxnSp>
        <p:nvCxnSpPr>
          <p:cNvPr id="9" name="Straight Connector 8"/>
          <p:cNvCxnSpPr/>
          <p:nvPr/>
        </p:nvCxnSpPr>
        <p:spPr>
          <a:xfrm flipV="1">
            <a:off x="0" y="792437"/>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a:stretch>
            <a:fillRect/>
          </a:stretch>
        </p:blipFill>
        <p:spPr>
          <a:xfrm>
            <a:off x="11460202" y="108937"/>
            <a:ext cx="646232" cy="655577"/>
          </a:xfrm>
          <a:prstGeom prst="rect">
            <a:avLst/>
          </a:prstGeom>
          <a:noFill/>
          <a:ln>
            <a:noFill/>
          </a:ln>
        </p:spPr>
      </p:pic>
    </p:spTree>
    <p:extLst>
      <p:ext uri="{BB962C8B-B14F-4D97-AF65-F5344CB8AC3E}">
        <p14:creationId xmlns:p14="http://schemas.microsoft.com/office/powerpoint/2010/main" val="1013578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60202" y="108937"/>
            <a:ext cx="646232" cy="655577"/>
          </a:xfrm>
          <a:prstGeom prst="rect">
            <a:avLst/>
          </a:prstGeom>
          <a:noFill/>
          <a:ln>
            <a:noFill/>
          </a:ln>
        </p:spPr>
      </p:pic>
      <p:sp>
        <p:nvSpPr>
          <p:cNvPr id="3" name="TextBox 2"/>
          <p:cNvSpPr txBox="1"/>
          <p:nvPr/>
        </p:nvSpPr>
        <p:spPr>
          <a:xfrm>
            <a:off x="545910" y="334372"/>
            <a:ext cx="2787943" cy="369332"/>
          </a:xfrm>
          <a:prstGeom prst="rect">
            <a:avLst/>
          </a:prstGeom>
          <a:noFill/>
        </p:spPr>
        <p:txBody>
          <a:bodyPr wrap="none" rtlCol="0">
            <a:spAutoFit/>
          </a:bodyPr>
          <a:lstStyle/>
          <a:p>
            <a:r>
              <a:rPr lang="en-NZ"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INTRODUCTION CONT</a:t>
            </a:r>
            <a:endParaRPr lang="en-NZ"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flipV="1">
            <a:off x="0" y="771339"/>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8489" y="1050878"/>
            <a:ext cx="9580728" cy="4616648"/>
          </a:xfrm>
          <a:prstGeom prst="rect">
            <a:avLst/>
          </a:prstGeom>
          <a:noFill/>
        </p:spPr>
        <p:txBody>
          <a:bodyPr wrap="square" rtlCol="0">
            <a:spAutoFit/>
          </a:bodyPr>
          <a:lstStyle/>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The co-doping of the glass hosts with two non identical REIs has become a favourable pathway to minimize the luminescence quenching effect, thereby increasing the efficiency of the glass system</a:t>
            </a: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Sm3+ among other REIs demonstrates strong luminescence in the visible wavelength (450-750 nm), good emission cross-section and small non-radiative decay </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Hima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Bindu</a:t>
            </a:r>
            <a:r>
              <a:rPr lang="en-GB" dirty="0">
                <a:latin typeface="Times New Roman" panose="02020603050405020304" pitchFamily="18" charset="0"/>
                <a:cs typeface="Times New Roman" panose="02020603050405020304" pitchFamily="18" charset="0"/>
              </a:rPr>
              <a:t> et al., 2016).</a:t>
            </a:r>
            <a:endParaRPr lang="en-NZ" dirty="0">
              <a:latin typeface="Times New Roman" panose="02020603050405020304" pitchFamily="18" charset="0"/>
              <a:cs typeface="Times New Roman" panose="02020603050405020304" pitchFamily="18" charset="0"/>
            </a:endParaRP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The choice of borate as the host matrix in this work is due to its unique physical and optical characteristics like low melting temperature, excellent heat firmness, high optical transparency and best glass forming ability</a:t>
            </a:r>
          </a:p>
          <a:p>
            <a:pPr marL="285750" indent="-285750" algn="just">
              <a:spcAft>
                <a:spcPts val="1800"/>
              </a:spcAft>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Judd-</a:t>
            </a:r>
            <a:r>
              <a:rPr lang="en-GB" dirty="0" err="1">
                <a:latin typeface="Times New Roman" panose="02020603050405020304" pitchFamily="18" charset="0"/>
                <a:cs typeface="Times New Roman" panose="02020603050405020304" pitchFamily="18" charset="0"/>
              </a:rPr>
              <a:t>Ofelt</a:t>
            </a:r>
            <a:r>
              <a:rPr lang="en-GB" dirty="0">
                <a:latin typeface="Times New Roman" panose="02020603050405020304" pitchFamily="18" charset="0"/>
                <a:cs typeface="Times New Roman" panose="02020603050405020304" pitchFamily="18" charset="0"/>
              </a:rPr>
              <a:t> (J-O) theory is applied to theoretically predict the glass amplification properties </a:t>
            </a:r>
            <a:r>
              <a:rPr lang="en-GB" dirty="0" smtClean="0">
                <a:latin typeface="Times New Roman" panose="02020603050405020304" pitchFamily="18" charset="0"/>
                <a:cs typeface="Times New Roman" panose="02020603050405020304" pitchFamily="18" charset="0"/>
              </a:rPr>
              <a:t>and lasing </a:t>
            </a:r>
            <a:r>
              <a:rPr lang="en-GB" dirty="0">
                <a:latin typeface="Times New Roman" panose="02020603050405020304" pitchFamily="18" charset="0"/>
                <a:cs typeface="Times New Roman" panose="02020603050405020304" pitchFamily="18" charset="0"/>
              </a:rPr>
              <a:t>potentials to ascertain the glass suitability for laser developments (</a:t>
            </a:r>
            <a:r>
              <a:rPr lang="en-GB" dirty="0" err="1">
                <a:latin typeface="Times New Roman" panose="02020603050405020304" pitchFamily="18" charset="0"/>
                <a:cs typeface="Times New Roman" panose="02020603050405020304" pitchFamily="18" charset="0"/>
              </a:rPr>
              <a:t>Abubakar</a:t>
            </a:r>
            <a:r>
              <a:rPr lang="en-GB" dirty="0">
                <a:latin typeface="Times New Roman" panose="02020603050405020304" pitchFamily="18" charset="0"/>
                <a:cs typeface="Times New Roman" panose="02020603050405020304" pitchFamily="18" charset="0"/>
              </a:rPr>
              <a:t> et al., 2020).</a:t>
            </a:r>
            <a:endParaRPr lang="en-NZ" dirty="0">
              <a:latin typeface="Times New Roman" panose="02020603050405020304" pitchFamily="18" charset="0"/>
              <a:cs typeface="Times New Roman" panose="02020603050405020304" pitchFamily="18" charset="0"/>
            </a:endParaRPr>
          </a:p>
          <a:p>
            <a:pPr marL="285750" indent="-285750" algn="just">
              <a:spcAft>
                <a:spcPts val="1800"/>
              </a:spcAft>
              <a:buFont typeface="Wingdings" panose="05000000000000000000" pitchFamily="2" charset="2"/>
              <a:buChar char="v"/>
            </a:pPr>
            <a:r>
              <a:rPr lang="en-NZ" dirty="0" smtClean="0">
                <a:latin typeface="Times New Roman" panose="02020603050405020304" pitchFamily="18" charset="0"/>
                <a:cs typeface="Times New Roman" panose="02020603050405020304" pitchFamily="18" charset="0"/>
              </a:rPr>
              <a:t>Hence, the present work intends to evaluate the impact of Sm3+ co-doping on the optical, structural and spectroscopic features of the as prepared glasses for possible technological applications</a:t>
            </a:r>
            <a:endParaRPr lang="en-N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046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30264528"/>
              </p:ext>
            </p:extLst>
          </p:nvPr>
        </p:nvGraphicFramePr>
        <p:xfrm>
          <a:off x="803702" y="1116292"/>
          <a:ext cx="90226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99477" y="1979344"/>
            <a:ext cx="306494" cy="369332"/>
          </a:xfrm>
          <a:prstGeom prst="rect">
            <a:avLst/>
          </a:prstGeom>
          <a:noFill/>
        </p:spPr>
        <p:txBody>
          <a:bodyPr wrap="none" rtlCol="0">
            <a:spAutoFit/>
          </a:bodyPr>
          <a:lstStyle/>
          <a:p>
            <a:r>
              <a:rPr lang="en-NZ" dirty="0" smtClean="0">
                <a:latin typeface="Times New Roman" panose="02020603050405020304" pitchFamily="18" charset="0"/>
                <a:cs typeface="Times New Roman" panose="02020603050405020304" pitchFamily="18" charset="0"/>
              </a:rPr>
              <a:t>1</a:t>
            </a:r>
            <a:endParaRPr lang="en-NZ"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36388" y="3640959"/>
            <a:ext cx="306494" cy="369332"/>
          </a:xfrm>
          <a:prstGeom prst="rect">
            <a:avLst/>
          </a:prstGeom>
          <a:noFill/>
        </p:spPr>
        <p:txBody>
          <a:bodyPr wrap="square" rtlCol="0">
            <a:spAutoFit/>
          </a:bodyPr>
          <a:lstStyle/>
          <a:p>
            <a:r>
              <a:rPr lang="en-NZ" dirty="0" smtClean="0">
                <a:latin typeface="Times New Roman" panose="02020603050405020304" pitchFamily="18" charset="0"/>
                <a:cs typeface="Times New Roman" panose="02020603050405020304" pitchFamily="18" charset="0"/>
              </a:rPr>
              <a:t>2</a:t>
            </a:r>
            <a:endParaRPr lang="en-NZ"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429894" y="5308979"/>
            <a:ext cx="306494" cy="369332"/>
          </a:xfrm>
          <a:prstGeom prst="rect">
            <a:avLst/>
          </a:prstGeom>
          <a:noFill/>
        </p:spPr>
        <p:txBody>
          <a:bodyPr wrap="none" rtlCol="0">
            <a:spAutoFit/>
          </a:bodyPr>
          <a:lstStyle/>
          <a:p>
            <a:r>
              <a:rPr lang="en-NZ" dirty="0" smtClean="0">
                <a:latin typeface="Times New Roman" panose="02020603050405020304" pitchFamily="18" charset="0"/>
                <a:cs typeface="Times New Roman" panose="02020603050405020304" pitchFamily="18" charset="0"/>
              </a:rPr>
              <a:t>3</a:t>
            </a:r>
            <a:endParaRPr lang="en-NZ" dirty="0">
              <a:latin typeface="Times New Roman" panose="02020603050405020304" pitchFamily="18" charset="0"/>
              <a:cs typeface="Times New Roman" panose="02020603050405020304" pitchFamily="18" charset="0"/>
            </a:endParaRPr>
          </a:p>
        </p:txBody>
      </p:sp>
      <p:sp>
        <p:nvSpPr>
          <p:cNvPr id="9" name="Rectangle 8"/>
          <p:cNvSpPr/>
          <p:nvPr/>
        </p:nvSpPr>
        <p:spPr>
          <a:xfrm>
            <a:off x="465246" y="282074"/>
            <a:ext cx="2787943" cy="369332"/>
          </a:xfrm>
          <a:prstGeom prst="rect">
            <a:avLst/>
          </a:prstGeom>
        </p:spPr>
        <p:txBody>
          <a:bodyPr wrap="none">
            <a:spAutoFit/>
          </a:bodyPr>
          <a:lstStyle/>
          <a:p>
            <a:r>
              <a:rPr lang="en-NZ"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PROBLEM STATEMENT</a:t>
            </a:r>
            <a:endParaRPr lang="en-NZ"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p:cNvCxnSpPr/>
          <p:nvPr/>
        </p:nvCxnSpPr>
        <p:spPr>
          <a:xfrm flipV="1">
            <a:off x="34119" y="779005"/>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a:stretch>
            <a:fillRect/>
          </a:stretch>
        </p:blipFill>
        <p:spPr>
          <a:xfrm>
            <a:off x="11460202" y="108937"/>
            <a:ext cx="646232" cy="655577"/>
          </a:xfrm>
          <a:prstGeom prst="rect">
            <a:avLst/>
          </a:prstGeom>
          <a:noFill/>
          <a:ln>
            <a:noFill/>
          </a:ln>
        </p:spPr>
      </p:pic>
    </p:spTree>
    <p:extLst>
      <p:ext uri="{BB962C8B-B14F-4D97-AF65-F5344CB8AC3E}">
        <p14:creationId xmlns:p14="http://schemas.microsoft.com/office/powerpoint/2010/main" val="418662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A5CF1-F300-435F-A195-A45DBC12F9D8}"/>
              </a:ext>
            </a:extLst>
          </p:cNvPr>
          <p:cNvGrpSpPr/>
          <p:nvPr/>
        </p:nvGrpSpPr>
        <p:grpSpPr>
          <a:xfrm>
            <a:off x="532089" y="1314348"/>
            <a:ext cx="7533911" cy="3561690"/>
            <a:chOff x="24850" y="1375720"/>
            <a:chExt cx="7533911" cy="3561690"/>
          </a:xfrm>
        </p:grpSpPr>
        <p:pic>
          <p:nvPicPr>
            <p:cNvPr id="3" name="Picture 2"/>
            <p:cNvPicPr>
              <a:picLocks noChangeAspect="1"/>
            </p:cNvPicPr>
            <p:nvPr/>
          </p:nvPicPr>
          <p:blipFill>
            <a:blip r:embed="rId2"/>
            <a:stretch>
              <a:fillRect/>
            </a:stretch>
          </p:blipFill>
          <p:spPr>
            <a:xfrm>
              <a:off x="24850" y="1477578"/>
              <a:ext cx="1124874" cy="1054745"/>
            </a:xfrm>
            <a:prstGeom prst="rect">
              <a:avLst/>
            </a:prstGeom>
          </p:spPr>
        </p:pic>
        <p:pic>
          <p:nvPicPr>
            <p:cNvPr id="4" name="Picture 61" descr="DSC06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512" y="1493585"/>
              <a:ext cx="1069058" cy="98310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60" descr="DSC062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0641" y="1458188"/>
              <a:ext cx="1128045" cy="987875"/>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5"/>
            <a:stretch>
              <a:fillRect/>
            </a:stretch>
          </p:blipFill>
          <p:spPr>
            <a:xfrm>
              <a:off x="4647423" y="1396701"/>
              <a:ext cx="942975" cy="1031490"/>
            </a:xfrm>
            <a:prstGeom prst="rect">
              <a:avLst/>
            </a:prstGeom>
          </p:spPr>
        </p:pic>
        <p:pic>
          <p:nvPicPr>
            <p:cNvPr id="7" name="Picture 59" descr="DSC03380"/>
            <p:cNvPicPr>
              <a:picLocks noChangeAspect="1" noChangeArrowheads="1"/>
            </p:cNvPicPr>
            <p:nvPr/>
          </p:nvPicPr>
          <p:blipFill>
            <a:blip r:embed="rId6" cstate="print">
              <a:extLst>
                <a:ext uri="{28A0092B-C50C-407E-A947-70E740481C1C}">
                  <a14:useLocalDpi xmlns:a14="http://schemas.microsoft.com/office/drawing/2010/main" val="0"/>
                </a:ext>
              </a:extLst>
            </a:blip>
            <a:srcRect b="23529"/>
            <a:stretch>
              <a:fillRect/>
            </a:stretch>
          </p:blipFill>
          <p:spPr bwMode="auto">
            <a:xfrm>
              <a:off x="4762937" y="3546868"/>
              <a:ext cx="1199064" cy="1022321"/>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 name="Picture 7"/>
            <p:cNvPicPr>
              <a:picLocks noChangeAspect="1"/>
            </p:cNvPicPr>
            <p:nvPr/>
          </p:nvPicPr>
          <p:blipFill>
            <a:blip r:embed="rId7"/>
            <a:stretch>
              <a:fillRect/>
            </a:stretch>
          </p:blipFill>
          <p:spPr>
            <a:xfrm>
              <a:off x="6019603" y="1375720"/>
              <a:ext cx="1133475" cy="1052471"/>
            </a:xfrm>
            <a:prstGeom prst="rect">
              <a:avLst/>
            </a:prstGeom>
          </p:spPr>
        </p:pic>
        <p:pic>
          <p:nvPicPr>
            <p:cNvPr id="9" name="Picture 8"/>
            <p:cNvPicPr>
              <a:picLocks noChangeAspect="1"/>
            </p:cNvPicPr>
            <p:nvPr/>
          </p:nvPicPr>
          <p:blipFill>
            <a:blip r:embed="rId7"/>
            <a:stretch>
              <a:fillRect/>
            </a:stretch>
          </p:blipFill>
          <p:spPr>
            <a:xfrm>
              <a:off x="2922457" y="3634267"/>
              <a:ext cx="1133475" cy="1042145"/>
            </a:xfrm>
            <a:prstGeom prst="rect">
              <a:avLst/>
            </a:prstGeom>
          </p:spPr>
        </p:pic>
        <p:sp>
          <p:nvSpPr>
            <p:cNvPr id="10" name="Text Box 6"/>
            <p:cNvSpPr txBox="1">
              <a:spLocks noChangeArrowheads="1"/>
            </p:cNvSpPr>
            <p:nvPr/>
          </p:nvSpPr>
          <p:spPr bwMode="auto">
            <a:xfrm>
              <a:off x="101114" y="2577951"/>
              <a:ext cx="1117192" cy="290117"/>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200" b="1" dirty="0">
                  <a:latin typeface="Times New Roman" panose="02020603050405020304" pitchFamily="18" charset="0"/>
                </a:rPr>
                <a:t>Materials</a:t>
              </a:r>
              <a:endParaRPr lang="en-US" altLang="en-US" sz="1200" b="1" dirty="0"/>
            </a:p>
          </p:txBody>
        </p:sp>
        <p:sp>
          <p:nvSpPr>
            <p:cNvPr id="11" name="Text Box 6"/>
            <p:cNvSpPr txBox="1">
              <a:spLocks noChangeArrowheads="1"/>
            </p:cNvSpPr>
            <p:nvPr/>
          </p:nvSpPr>
          <p:spPr bwMode="auto">
            <a:xfrm>
              <a:off x="1393705" y="2549899"/>
              <a:ext cx="988738" cy="296844"/>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200" b="1" dirty="0">
                  <a:latin typeface="Times New Roman" panose="02020603050405020304" pitchFamily="18" charset="0"/>
                </a:rPr>
                <a:t>Weighing</a:t>
              </a:r>
              <a:endParaRPr lang="en-US" altLang="en-US" sz="1200" b="1" dirty="0"/>
            </a:p>
          </p:txBody>
        </p:sp>
        <p:sp>
          <p:nvSpPr>
            <p:cNvPr id="12" name="Text Box 6"/>
            <p:cNvSpPr txBox="1">
              <a:spLocks noChangeArrowheads="1"/>
            </p:cNvSpPr>
            <p:nvPr/>
          </p:nvSpPr>
          <p:spPr bwMode="auto">
            <a:xfrm>
              <a:off x="2561323" y="2517042"/>
              <a:ext cx="1688770" cy="282993"/>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200" b="1" dirty="0">
                  <a:latin typeface="Times New Roman" panose="02020603050405020304" pitchFamily="18" charset="0"/>
                </a:rPr>
                <a:t>Milling for 10 mins</a:t>
              </a:r>
              <a:endParaRPr lang="en-US" altLang="en-US" sz="1200" b="1" dirty="0"/>
            </a:p>
          </p:txBody>
        </p:sp>
        <p:sp>
          <p:nvSpPr>
            <p:cNvPr id="13" name="Text Box 6"/>
            <p:cNvSpPr txBox="1">
              <a:spLocks noChangeArrowheads="1"/>
            </p:cNvSpPr>
            <p:nvPr/>
          </p:nvSpPr>
          <p:spPr bwMode="auto">
            <a:xfrm>
              <a:off x="4325027" y="2501346"/>
              <a:ext cx="1519216" cy="280818"/>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200" b="1" dirty="0">
                  <a:latin typeface="Times New Roman" panose="02020603050405020304" pitchFamily="18" charset="0"/>
                </a:rPr>
                <a:t>Alumina crucible</a:t>
              </a:r>
              <a:endParaRPr lang="en-US" altLang="en-US" sz="1200" b="1" dirty="0"/>
            </a:p>
          </p:txBody>
        </p:sp>
        <p:sp>
          <p:nvSpPr>
            <p:cNvPr id="14" name="Text Box 6"/>
            <p:cNvSpPr txBox="1">
              <a:spLocks noChangeArrowheads="1"/>
            </p:cNvSpPr>
            <p:nvPr/>
          </p:nvSpPr>
          <p:spPr bwMode="auto">
            <a:xfrm>
              <a:off x="5765797" y="2429238"/>
              <a:ext cx="1792964" cy="428873"/>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1000"/>
                </a:spcAft>
              </a:pPr>
              <a:r>
                <a:rPr lang="en-GB" sz="1200" b="1" dirty="0">
                  <a:latin typeface="Times New Roman" panose="02020603050405020304" pitchFamily="18" charset="0"/>
                  <a:cs typeface="Times New Roman" panose="02020603050405020304" pitchFamily="18" charset="0"/>
                </a:rPr>
                <a:t>Pre-heated at 300 </a:t>
              </a:r>
              <a:r>
                <a:rPr lang="en-GB" sz="1200" b="1" baseline="30000" dirty="0" err="1">
                  <a:latin typeface="Times New Roman" panose="02020603050405020304" pitchFamily="18" charset="0"/>
                  <a:cs typeface="Times New Roman" panose="02020603050405020304" pitchFamily="18" charset="0"/>
                </a:rPr>
                <a:t>o</a:t>
              </a:r>
              <a:r>
                <a:rPr lang="en-GB" sz="1200" b="1" dirty="0" err="1">
                  <a:latin typeface="Times New Roman" panose="02020603050405020304" pitchFamily="18" charset="0"/>
                  <a:cs typeface="Times New Roman" panose="02020603050405020304" pitchFamily="18" charset="0"/>
                </a:rPr>
                <a:t>C</a:t>
              </a:r>
              <a:r>
                <a:rPr lang="en-GB" sz="1200" b="1" dirty="0">
                  <a:latin typeface="Times New Roman" panose="02020603050405020304" pitchFamily="18" charset="0"/>
                  <a:cs typeface="Times New Roman" panose="02020603050405020304" pitchFamily="18" charset="0"/>
                </a:rPr>
                <a:t> for 30 mins   </a:t>
              </a:r>
              <a:endParaRPr lang="en-US" altLang="en-US" sz="12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4611329" y="4639843"/>
              <a:ext cx="190060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latin typeface="Times New Roman" panose="02020603050405020304" pitchFamily="18" charset="0"/>
                  <a:cs typeface="Times New Roman" panose="02020603050405020304" pitchFamily="18" charset="0"/>
                </a:rPr>
                <a:t>Melting at </a:t>
              </a:r>
              <a:r>
                <a:rPr lang="en-US" sz="1200" b="1" dirty="0">
                  <a:latin typeface="Times New Roman" panose="02020603050405020304" pitchFamily="18" charset="0"/>
                  <a:cs typeface="Times New Roman" panose="02020603050405020304" pitchFamily="18" charset="0"/>
                </a:rPr>
                <a:t>12</a:t>
              </a:r>
              <a:r>
                <a:rPr lang="en-US" altLang="en-US" sz="1200" b="1" dirty="0">
                  <a:latin typeface="Times New Roman" panose="02020603050405020304" pitchFamily="18" charset="0"/>
                </a:rPr>
                <a:t>00 </a:t>
              </a:r>
              <a:r>
                <a:rPr lang="en-NZ" sz="1200" baseline="30000" dirty="0">
                  <a:latin typeface="Times New Roman" panose="02020603050405020304" pitchFamily="18" charset="0"/>
                  <a:cs typeface="Times New Roman" panose="02020603050405020304" pitchFamily="18" charset="0"/>
                  <a:sym typeface="Symbol" panose="05050102010706020507" pitchFamily="18" charset="2"/>
                </a:rPr>
                <a:t></a:t>
              </a:r>
              <a:r>
                <a:rPr lang="en-NZ" sz="1200" dirty="0">
                  <a:latin typeface="Times New Roman" panose="02020603050405020304" pitchFamily="18" charset="0"/>
                  <a:cs typeface="Times New Roman" panose="02020603050405020304" pitchFamily="18" charset="0"/>
                </a:rPr>
                <a:t>C</a:t>
              </a:r>
              <a:r>
                <a:rPr lang="en-GB" sz="1200" b="1"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 for 1hr</a:t>
              </a:r>
            </a:p>
          </p:txBody>
        </p:sp>
        <p:sp>
          <p:nvSpPr>
            <p:cNvPr id="16" name="Text Box 6"/>
            <p:cNvSpPr txBox="1">
              <a:spLocks noChangeArrowheads="1"/>
            </p:cNvSpPr>
            <p:nvPr/>
          </p:nvSpPr>
          <p:spPr bwMode="auto">
            <a:xfrm>
              <a:off x="2227896" y="4644143"/>
              <a:ext cx="2354922" cy="293267"/>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1000"/>
                </a:spcAft>
              </a:pPr>
              <a:r>
                <a:rPr lang="en-US" altLang="en-US" sz="1050" b="1" dirty="0">
                  <a:latin typeface="Times New Roman" panose="02020603050405020304" pitchFamily="18" charset="0"/>
                </a:rPr>
                <a:t>Annealing process at 300 </a:t>
              </a:r>
              <a:r>
                <a:rPr lang="en-NZ" sz="1050" baseline="30000" dirty="0">
                  <a:latin typeface="Times New Roman" panose="02020603050405020304" pitchFamily="18" charset="0"/>
                  <a:cs typeface="Times New Roman" panose="02020603050405020304" pitchFamily="18" charset="0"/>
                  <a:sym typeface="Symbol" panose="05050102010706020507" pitchFamily="18" charset="2"/>
                </a:rPr>
                <a:t></a:t>
              </a:r>
              <a:r>
                <a:rPr lang="en-NZ" sz="1050" dirty="0">
                  <a:latin typeface="Times New Roman" panose="02020603050405020304" pitchFamily="18" charset="0"/>
                  <a:cs typeface="Times New Roman" panose="02020603050405020304" pitchFamily="18" charset="0"/>
                </a:rPr>
                <a:t>C</a:t>
              </a:r>
              <a:r>
                <a:rPr lang="en-GB" sz="1050" b="1" dirty="0">
                  <a:latin typeface="Times New Roman" panose="02020603050405020304" pitchFamily="18" charset="0"/>
                  <a:cs typeface="Times New Roman" panose="02020603050405020304" pitchFamily="18" charset="0"/>
                </a:rPr>
                <a:t>  </a:t>
              </a:r>
              <a:r>
                <a:rPr lang="en-US" altLang="en-US" sz="1050" b="1" dirty="0">
                  <a:latin typeface="Times New Roman" panose="02020603050405020304" pitchFamily="18" charset="0"/>
                </a:rPr>
                <a:t>for 3 </a:t>
              </a:r>
              <a:r>
                <a:rPr lang="en-US" altLang="en-US" sz="1050" b="1" dirty="0" err="1">
                  <a:latin typeface="Times New Roman" panose="02020603050405020304" pitchFamily="18" charset="0"/>
                </a:rPr>
                <a:t>hrs</a:t>
              </a:r>
              <a:endParaRPr lang="en-US" altLang="en-US" sz="1050" b="1" dirty="0"/>
            </a:p>
          </p:txBody>
        </p:sp>
        <p:pic>
          <p:nvPicPr>
            <p:cNvPr id="17" name="Picture 1"/>
            <p:cNvPicPr>
              <a:picLocks noChangeAspect="1" noChangeArrowheads="1"/>
            </p:cNvPicPr>
            <p:nvPr/>
          </p:nvPicPr>
          <p:blipFill>
            <a:blip r:embed="rId8"/>
            <a:srcRect/>
            <a:stretch>
              <a:fillRect/>
            </a:stretch>
          </p:blipFill>
          <p:spPr bwMode="auto">
            <a:xfrm>
              <a:off x="959600" y="3644996"/>
              <a:ext cx="1219200" cy="990600"/>
            </a:xfrm>
            <a:prstGeom prst="rect">
              <a:avLst/>
            </a:prstGeom>
            <a:noFill/>
            <a:ln w="9525">
              <a:noFill/>
              <a:miter lim="800000"/>
              <a:headEnd/>
              <a:tailEnd/>
            </a:ln>
            <a:effectLst/>
          </p:spPr>
        </p:pic>
        <p:sp>
          <p:nvSpPr>
            <p:cNvPr id="18" name="Text Box 6"/>
            <p:cNvSpPr txBox="1">
              <a:spLocks noChangeArrowheads="1"/>
            </p:cNvSpPr>
            <p:nvPr/>
          </p:nvSpPr>
          <p:spPr bwMode="auto">
            <a:xfrm>
              <a:off x="744711" y="4633138"/>
              <a:ext cx="1427416" cy="268316"/>
            </a:xfrm>
            <a:prstGeom prst="rect">
              <a:avLst/>
            </a:prstGeom>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200" b="1" dirty="0">
                  <a:solidFill>
                    <a:srgbClr val="0000FF"/>
                  </a:solidFill>
                  <a:latin typeface="Times New Roman" panose="02020603050405020304" pitchFamily="18" charset="0"/>
                </a:rPr>
                <a:t>Glass samples</a:t>
              </a:r>
              <a:endParaRPr lang="en-US" altLang="en-US" sz="1200" b="1" dirty="0">
                <a:solidFill>
                  <a:srgbClr val="0000FF"/>
                </a:solidFill>
              </a:endParaRPr>
            </a:p>
          </p:txBody>
        </p:sp>
        <p:sp>
          <p:nvSpPr>
            <p:cNvPr id="19" name="Arrow: Right 22"/>
            <p:cNvSpPr/>
            <p:nvPr/>
          </p:nvSpPr>
          <p:spPr>
            <a:xfrm flipV="1">
              <a:off x="1175077" y="2035086"/>
              <a:ext cx="257176"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Arrow: Right 47"/>
            <p:cNvSpPr/>
            <p:nvPr/>
          </p:nvSpPr>
          <p:spPr>
            <a:xfrm flipV="1">
              <a:off x="5590800" y="1954058"/>
              <a:ext cx="366836" cy="5089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Arrow: Right 48"/>
            <p:cNvSpPr/>
            <p:nvPr/>
          </p:nvSpPr>
          <p:spPr>
            <a:xfrm>
              <a:off x="2639579" y="2018353"/>
              <a:ext cx="282052"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Arrow: Right 49"/>
            <p:cNvSpPr/>
            <p:nvPr/>
          </p:nvSpPr>
          <p:spPr>
            <a:xfrm flipV="1">
              <a:off x="4180253" y="1882106"/>
              <a:ext cx="462467" cy="7195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Arrow: Curved Left 27"/>
            <p:cNvSpPr/>
            <p:nvPr/>
          </p:nvSpPr>
          <p:spPr>
            <a:xfrm rot="1454911">
              <a:off x="6127998" y="2899371"/>
              <a:ext cx="535274" cy="11328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Left 29"/>
            <p:cNvSpPr/>
            <p:nvPr/>
          </p:nvSpPr>
          <p:spPr>
            <a:xfrm>
              <a:off x="4108002" y="4116951"/>
              <a:ext cx="569135" cy="100013"/>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Arrow: Left 53"/>
            <p:cNvSpPr/>
            <p:nvPr/>
          </p:nvSpPr>
          <p:spPr>
            <a:xfrm>
              <a:off x="2230870" y="4166957"/>
              <a:ext cx="660592" cy="12321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51" name="TextBox 50"/>
          <p:cNvSpPr txBox="1"/>
          <p:nvPr/>
        </p:nvSpPr>
        <p:spPr>
          <a:xfrm>
            <a:off x="228737" y="294910"/>
            <a:ext cx="7136890" cy="646331"/>
          </a:xfrm>
          <a:prstGeom prst="rect">
            <a:avLst/>
          </a:prstGeom>
          <a:noFill/>
        </p:spPr>
        <p:txBody>
          <a:bodyPr wrap="none" rtlCol="0">
            <a:spAutoFit/>
          </a:bodyPr>
          <a:lstStyle/>
          <a:p>
            <a:r>
              <a:rPr lang="en-NZ"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RESEARCH METHODOLOGY: MELT-QUENCHING TECHNIQUE</a:t>
            </a:r>
            <a:endParaRPr lang="en-NZ"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NZ" dirty="0"/>
          </a:p>
        </p:txBody>
      </p:sp>
      <p:cxnSp>
        <p:nvCxnSpPr>
          <p:cNvPr id="52" name="Straight Connector 51"/>
          <p:cNvCxnSpPr/>
          <p:nvPr/>
        </p:nvCxnSpPr>
        <p:spPr>
          <a:xfrm flipV="1">
            <a:off x="50279" y="668017"/>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9"/>
          <a:stretch>
            <a:fillRect/>
          </a:stretch>
        </p:blipFill>
        <p:spPr>
          <a:xfrm>
            <a:off x="11460202" y="108937"/>
            <a:ext cx="646232" cy="655577"/>
          </a:xfrm>
          <a:prstGeom prst="rect">
            <a:avLst/>
          </a:prstGeom>
          <a:noFill/>
          <a:ln>
            <a:noFill/>
          </a:ln>
        </p:spPr>
      </p:pic>
    </p:spTree>
    <p:extLst>
      <p:ext uri="{BB962C8B-B14F-4D97-AF65-F5344CB8AC3E}">
        <p14:creationId xmlns:p14="http://schemas.microsoft.com/office/powerpoint/2010/main" val="313807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167" y="378304"/>
            <a:ext cx="8322343" cy="369332"/>
          </a:xfrm>
          <a:prstGeom prst="rect">
            <a:avLst/>
          </a:prstGeom>
        </p:spPr>
        <p:txBody>
          <a:bodyPr wrap="none">
            <a:spAutoFit/>
          </a:bodyPr>
          <a:lstStyle/>
          <a:p>
            <a:r>
              <a:rPr lang="en-GB"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JUDD-OFELT </a:t>
            </a:r>
            <a:r>
              <a:rPr lang="en-US" b="1" dirty="0" smtClean="0">
                <a:solidFill>
                  <a:srgbClr val="FF0000"/>
                </a:solidFill>
                <a:latin typeface="Times New Roman" panose="02020603050405020304" pitchFamily="18" charset="0"/>
                <a:cs typeface="Times New Roman" panose="02020603050405020304" pitchFamily="18" charset="0"/>
              </a:rPr>
              <a:t>THEORY FOR THE DETERMINATION </a:t>
            </a:r>
            <a:r>
              <a:rPr lang="en-US" b="1" dirty="0" smtClean="0">
                <a:solidFill>
                  <a:srgbClr val="FF0000"/>
                </a:solidFill>
                <a:latin typeface="Times New Roman" panose="02020603050405020304" pitchFamily="18" charset="0"/>
                <a:cs typeface="Times New Roman" panose="02020603050405020304" pitchFamily="18" charset="0"/>
              </a:rPr>
              <a:t>OF LASING POTENCY</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V="1">
            <a:off x="0" y="727164"/>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66718" y="3038970"/>
            <a:ext cx="3110723" cy="338554"/>
          </a:xfrm>
          <a:prstGeom prst="rect">
            <a:avLst/>
          </a:prstGeom>
        </p:spPr>
        <p:txBody>
          <a:bodyPr wrap="none">
            <a:spAutoFit/>
          </a:bodyPr>
          <a:lstStyle/>
          <a:p>
            <a:pPr marL="285750" indent="-285750">
              <a:buFont typeface="Wingdings" panose="05000000000000000000" pitchFamily="2" charset="2"/>
              <a:buChar char="v"/>
            </a:pP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Calculated oscillator strength </a:t>
            </a:r>
            <a:endParaRPr lang="en-GB" sz="1600" b="1"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86392461"/>
              </p:ext>
            </p:extLst>
          </p:nvPr>
        </p:nvGraphicFramePr>
        <p:xfrm>
          <a:off x="1089998" y="1449734"/>
          <a:ext cx="2924175" cy="457200"/>
        </p:xfrm>
        <a:graphic>
          <a:graphicData uri="http://schemas.openxmlformats.org/presentationml/2006/ole">
            <mc:AlternateContent xmlns:mc="http://schemas.openxmlformats.org/markup-compatibility/2006">
              <mc:Choice xmlns:v="urn:schemas-microsoft-com:vml" Requires="v">
                <p:oleObj spid="_x0000_s1301" name="Equation" r:id="rId3" imgW="2895600" imgH="457200" progId="Equation.DSMT4">
                  <p:embed/>
                </p:oleObj>
              </mc:Choice>
              <mc:Fallback>
                <p:oleObj name="Equation" r:id="rId3" imgW="2895600" imgH="457200"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98" y="1449734"/>
                        <a:ext cx="2924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6" name="Rectangle 5"/>
              <p:cNvSpPr/>
              <p:nvPr/>
            </p:nvSpPr>
            <p:spPr>
              <a:xfrm>
                <a:off x="652189" y="1771837"/>
                <a:ext cx="4959626" cy="369332"/>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where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ɛ</m:t>
                    </m:r>
                    <m:r>
                      <a:rPr lang="en-GB" b="0" i="1" smtClean="0">
                        <a:latin typeface="Cambria Math" panose="02040503050406030204" pitchFamily="18" charset="0"/>
                        <a:ea typeface="Times New Roman" panose="02020603050405020304" pitchFamily="18" charset="0"/>
                        <a:cs typeface="Times New Roman" panose="02020603050405020304" pitchFamily="18" charset="0"/>
                      </a:rPr>
                      <m:t>(</m:t>
                    </m:r>
                    <m:r>
                      <a:rPr lang="en-GB" b="0" i="1" smtClean="0">
                        <a:latin typeface="Cambria Math" panose="02040503050406030204" pitchFamily="18" charset="0"/>
                        <a:ea typeface="Times New Roman" panose="02020603050405020304" pitchFamily="18" charset="0"/>
                        <a:cs typeface="Times New Roman" panose="02020603050405020304" pitchFamily="18" charset="0"/>
                      </a:rPr>
                      <m:t>𝑣</m:t>
                    </m:r>
                    <m:r>
                      <a:rPr lang="en-GB"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latin typeface="Times New Roman" panose="02020603050405020304" pitchFamily="18" charset="0"/>
                    <a:ea typeface="Times New Roman" panose="02020603050405020304" pitchFamily="18" charset="0"/>
                  </a:rPr>
                  <a:t> is obtained from Beer–Lambert’s law:</a:t>
                </a:r>
                <a:endParaRPr lang="en-GB" dirty="0"/>
              </a:p>
            </p:txBody>
          </p:sp>
        </mc:Choice>
        <mc:Fallback>
          <p:sp>
            <p:nvSpPr>
              <p:cNvPr id="6" name="Rectangle 5"/>
              <p:cNvSpPr>
                <a:spLocks noRot="1" noChangeAspect="1" noMove="1" noResize="1" noEditPoints="1" noAdjustHandles="1" noChangeArrowheads="1" noChangeShapeType="1" noTextEdit="1"/>
              </p:cNvSpPr>
              <p:nvPr/>
            </p:nvSpPr>
            <p:spPr>
              <a:xfrm>
                <a:off x="652189" y="1771837"/>
                <a:ext cx="4959626" cy="369332"/>
              </a:xfrm>
              <a:prstGeom prst="rect">
                <a:avLst/>
              </a:prstGeom>
              <a:blipFill>
                <a:blip r:embed="rId5"/>
                <a:stretch>
                  <a:fillRect l="-1106" t="-10000" b="-26667"/>
                </a:stretch>
              </a:blipFill>
            </p:spPr>
            <p:txBody>
              <a:bodyPr/>
              <a:lstStyle/>
              <a:p>
                <a:r>
                  <a:rPr lang="en-NZ">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997027752"/>
              </p:ext>
            </p:extLst>
          </p:nvPr>
        </p:nvGraphicFramePr>
        <p:xfrm>
          <a:off x="5377134" y="1647347"/>
          <a:ext cx="1228725" cy="457200"/>
        </p:xfrm>
        <a:graphic>
          <a:graphicData uri="http://schemas.openxmlformats.org/presentationml/2006/ole">
            <mc:AlternateContent xmlns:mc="http://schemas.openxmlformats.org/markup-compatibility/2006">
              <mc:Choice xmlns:v="urn:schemas-microsoft-com:vml" Requires="v">
                <p:oleObj spid="_x0000_s1302" name="Equation" r:id="rId6" imgW="1206360" imgH="431640" progId="Equation.DSMT4">
                  <p:embed/>
                </p:oleObj>
              </mc:Choice>
              <mc:Fallback>
                <p:oleObj name="Equation" r:id="rId6" imgW="1206360" imgH="431640" progId="Equation.DSMT4">
                  <p:embed/>
                  <p:pic>
                    <p:nvPicPr>
                      <p:cNvPr id="14" name="Object 13"/>
                      <p:cNvPicPr>
                        <a:picLocks noChangeAspect="1" noChangeArrowheads="1"/>
                      </p:cNvPicPr>
                      <p:nvPr/>
                    </p:nvPicPr>
                    <p:blipFill>
                      <a:blip r:embed="rId7"/>
                      <a:srcRect/>
                      <a:stretch>
                        <a:fillRect/>
                      </a:stretch>
                    </p:blipFill>
                    <p:spPr bwMode="auto">
                      <a:xfrm>
                        <a:off x="5377134" y="1647347"/>
                        <a:ext cx="12287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08014" y="1027783"/>
            <a:ext cx="3362395" cy="338554"/>
          </a:xfrm>
          <a:prstGeom prst="rect">
            <a:avLst/>
          </a:prstGeom>
        </p:spPr>
        <p:txBody>
          <a:bodyPr wrap="none">
            <a:spAutoFit/>
          </a:bodyPr>
          <a:lstStyle/>
          <a:p>
            <a:pPr marL="285750" indent="-285750">
              <a:buFont typeface="Wingdings" panose="05000000000000000000" pitchFamily="2" charset="2"/>
              <a:buChar char="v"/>
            </a:pP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E</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xperimental </a:t>
            </a: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oscillator strength </a:t>
            </a:r>
            <a:endParaRPr lang="en-GB" sz="1600" b="1"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683614210"/>
              </p:ext>
            </p:extLst>
          </p:nvPr>
        </p:nvGraphicFramePr>
        <p:xfrm>
          <a:off x="958626" y="3279592"/>
          <a:ext cx="3390900" cy="552450"/>
        </p:xfrm>
        <a:graphic>
          <a:graphicData uri="http://schemas.openxmlformats.org/presentationml/2006/ole">
            <mc:AlternateContent xmlns:mc="http://schemas.openxmlformats.org/markup-compatibility/2006">
              <mc:Choice xmlns:v="urn:schemas-microsoft-com:vml" Requires="v">
                <p:oleObj spid="_x0000_s1303" name="Equation" r:id="rId8" imgW="3352800" imgH="546100" progId="Equation.DSMT4">
                  <p:embed/>
                </p:oleObj>
              </mc:Choice>
              <mc:Fallback>
                <p:oleObj name="Equation" r:id="rId8" imgW="3352800" imgH="546100" progId="Equation.DSMT4">
                  <p:embed/>
                  <p:pic>
                    <p:nvPicPr>
                      <p:cNvPr id="2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26" y="3279592"/>
                        <a:ext cx="33909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82242598"/>
              </p:ext>
            </p:extLst>
          </p:nvPr>
        </p:nvGraphicFramePr>
        <p:xfrm>
          <a:off x="1054100" y="2501900"/>
          <a:ext cx="2489200" cy="612775"/>
        </p:xfrm>
        <a:graphic>
          <a:graphicData uri="http://schemas.openxmlformats.org/presentationml/2006/ole">
            <mc:AlternateContent xmlns:mc="http://schemas.openxmlformats.org/markup-compatibility/2006">
              <mc:Choice xmlns:v="urn:schemas-microsoft-com:vml" Requires="v">
                <p:oleObj spid="_x0000_s1304" name="Equation" r:id="rId10" imgW="2235200" imgH="508000" progId="Equation.DSMT4">
                  <p:embed/>
                </p:oleObj>
              </mc:Choice>
              <mc:Fallback>
                <p:oleObj name="Equation" r:id="rId10" imgW="2235200" imgH="508000" progId="Equation.DSMT4">
                  <p:embed/>
                  <p:pic>
                    <p:nvPicPr>
                      <p:cNvPr id="22"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4100" y="2501900"/>
                        <a:ext cx="2489200" cy="612775"/>
                      </a:xfrm>
                      <a:prstGeom prst="rect">
                        <a:avLst/>
                      </a:prstGeom>
                      <a:noFill/>
                    </p:spPr>
                  </p:pic>
                </p:oleObj>
              </mc:Fallback>
            </mc:AlternateContent>
          </a:graphicData>
        </a:graphic>
      </p:graphicFrame>
      <p:sp>
        <p:nvSpPr>
          <p:cNvPr id="11" name="Rectangle 10"/>
          <p:cNvSpPr/>
          <p:nvPr/>
        </p:nvSpPr>
        <p:spPr>
          <a:xfrm>
            <a:off x="366718" y="3879169"/>
            <a:ext cx="8472482" cy="338554"/>
          </a:xfrm>
          <a:prstGeom prst="rect">
            <a:avLst/>
          </a:prstGeom>
        </p:spPr>
        <p:txBody>
          <a:bodyPr wrap="square">
            <a:spAutoFit/>
          </a:bodyPr>
          <a:lstStyle/>
          <a:p>
            <a:pPr marL="285750" indent="-285750">
              <a:buFont typeface="Wingdings" panose="05000000000000000000" pitchFamily="2" charset="2"/>
              <a:buChar char="v"/>
            </a:pP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Electric and magnetic dipole radiative transition probability </a:t>
            </a:r>
            <a:endParaRPr lang="en-GB" sz="1600" b="1"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197822072"/>
              </p:ext>
            </p:extLst>
          </p:nvPr>
        </p:nvGraphicFramePr>
        <p:xfrm>
          <a:off x="1031303" y="4264840"/>
          <a:ext cx="2190750" cy="638175"/>
        </p:xfrm>
        <a:graphic>
          <a:graphicData uri="http://schemas.openxmlformats.org/presentationml/2006/ole">
            <mc:AlternateContent xmlns:mc="http://schemas.openxmlformats.org/markup-compatibility/2006">
              <mc:Choice xmlns:v="urn:schemas-microsoft-com:vml" Requires="v">
                <p:oleObj spid="_x0000_s1305" name="Equation" r:id="rId12" imgW="2209800" imgH="635000" progId="Equation.DSMT4">
                  <p:embed/>
                </p:oleObj>
              </mc:Choice>
              <mc:Fallback>
                <p:oleObj name="Equation" r:id="rId12" imgW="2209800" imgH="635000" progId="Equation.DSMT4">
                  <p:embed/>
                  <p:pic>
                    <p:nvPicPr>
                      <p:cNvPr id="25"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1303" y="4264840"/>
                        <a:ext cx="219075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657464"/>
              </p:ext>
            </p:extLst>
          </p:nvPr>
        </p:nvGraphicFramePr>
        <p:xfrm>
          <a:off x="3503961" y="4211301"/>
          <a:ext cx="1552575" cy="552450"/>
        </p:xfrm>
        <a:graphic>
          <a:graphicData uri="http://schemas.openxmlformats.org/presentationml/2006/ole">
            <mc:AlternateContent xmlns:mc="http://schemas.openxmlformats.org/markup-compatibility/2006">
              <mc:Choice xmlns:v="urn:schemas-microsoft-com:vml" Requires="v">
                <p:oleObj spid="_x0000_s1306" name="Equation" r:id="rId14" imgW="1574800" imgH="508000" progId="Equation.DSMT4">
                  <p:embed/>
                </p:oleObj>
              </mc:Choice>
              <mc:Fallback>
                <p:oleObj name="Equation" r:id="rId14" imgW="1574800" imgH="508000" progId="Equation.DSMT4">
                  <p:embed/>
                  <p:pic>
                    <p:nvPicPr>
                      <p:cNvPr id="27"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3961" y="4211301"/>
                        <a:ext cx="15525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446194" y="5193976"/>
            <a:ext cx="3856633" cy="338554"/>
          </a:xfrm>
          <a:prstGeom prst="rect">
            <a:avLst/>
          </a:prstGeom>
        </p:spPr>
        <p:txBody>
          <a:bodyPr wrap="none">
            <a:spAutoFit/>
          </a:bodyPr>
          <a:lstStyle/>
          <a:p>
            <a:pPr marL="342900" indent="-342900">
              <a:buFont typeface="Wingdings" panose="05000000000000000000" pitchFamily="2" charset="2"/>
              <a:buChar char="v"/>
            </a:pPr>
            <a:r>
              <a:rPr lang="en-GB" sz="1600" b="1" dirty="0">
                <a:latin typeface="Times New Roman" panose="02020603050405020304" pitchFamily="18" charset="0"/>
                <a:ea typeface="Times New Roman" panose="02020603050405020304" pitchFamily="18" charset="0"/>
              </a:rPr>
              <a:t>Radiative transition probability (A</a:t>
            </a:r>
            <a:r>
              <a:rPr lang="en-GB" sz="1600" b="1" baseline="-25000" dirty="0">
                <a:latin typeface="Times New Roman" panose="02020603050405020304" pitchFamily="18" charset="0"/>
                <a:ea typeface="Times New Roman" panose="02020603050405020304" pitchFamily="18" charset="0"/>
              </a:rPr>
              <a:t>rad</a:t>
            </a:r>
            <a:r>
              <a:rPr lang="en-GB" sz="1600" dirty="0">
                <a:latin typeface="Times New Roman" panose="02020603050405020304" pitchFamily="18" charset="0"/>
                <a:ea typeface="Times New Roman" panose="02020603050405020304" pitchFamily="18" charset="0"/>
              </a:rPr>
              <a:t>)</a:t>
            </a:r>
            <a:endParaRPr lang="en-GB"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135700103"/>
              </p:ext>
            </p:extLst>
          </p:nvPr>
        </p:nvGraphicFramePr>
        <p:xfrm>
          <a:off x="1335909" y="5538407"/>
          <a:ext cx="1009650" cy="276225"/>
        </p:xfrm>
        <a:graphic>
          <a:graphicData uri="http://schemas.openxmlformats.org/presentationml/2006/ole">
            <mc:AlternateContent xmlns:mc="http://schemas.openxmlformats.org/markup-compatibility/2006">
              <mc:Choice xmlns:v="urn:schemas-microsoft-com:vml" Requires="v">
                <p:oleObj spid="_x0000_s1307" name="Equation" r:id="rId16" imgW="990600" imgH="228600" progId="Equation.DSMT4">
                  <p:embed/>
                </p:oleObj>
              </mc:Choice>
              <mc:Fallback>
                <p:oleObj name="Equation" r:id="rId16" imgW="990600" imgH="228600" progId="Equation.DSMT4">
                  <p:embed/>
                  <p:pic>
                    <p:nvPicPr>
                      <p:cNvPr id="3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5909" y="5538407"/>
                        <a:ext cx="1009650" cy="276225"/>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80770507"/>
              </p:ext>
            </p:extLst>
          </p:nvPr>
        </p:nvGraphicFramePr>
        <p:xfrm>
          <a:off x="927876" y="4902758"/>
          <a:ext cx="2322202" cy="361950"/>
        </p:xfrm>
        <a:graphic>
          <a:graphicData uri="http://schemas.openxmlformats.org/presentationml/2006/ole">
            <mc:AlternateContent xmlns:mc="http://schemas.openxmlformats.org/markup-compatibility/2006">
              <mc:Choice xmlns:v="urn:schemas-microsoft-com:vml" Requires="v">
                <p:oleObj spid="_x0000_s1308" name="Equation" r:id="rId18" imgW="1993900" imgH="393700" progId="Equation.DSMT4">
                  <p:embed/>
                </p:oleObj>
              </mc:Choice>
              <mc:Fallback>
                <p:oleObj name="Equation" r:id="rId18" imgW="1993900" imgH="393700" progId="Equation.DSMT4">
                  <p:embed/>
                  <p:pic>
                    <p:nvPicPr>
                      <p:cNvPr id="32" name="Object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7876" y="4902758"/>
                        <a:ext cx="2322202" cy="361950"/>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78932688"/>
              </p:ext>
            </p:extLst>
          </p:nvPr>
        </p:nvGraphicFramePr>
        <p:xfrm>
          <a:off x="3421065" y="4818860"/>
          <a:ext cx="2190750" cy="457200"/>
        </p:xfrm>
        <a:graphic>
          <a:graphicData uri="http://schemas.openxmlformats.org/presentationml/2006/ole">
            <mc:AlternateContent xmlns:mc="http://schemas.openxmlformats.org/markup-compatibility/2006">
              <mc:Choice xmlns:v="urn:schemas-microsoft-com:vml" Requires="v">
                <p:oleObj spid="_x0000_s1309" name="Equation" r:id="rId20" imgW="2209800" imgH="419100" progId="Equation.DSMT4">
                  <p:embed/>
                </p:oleObj>
              </mc:Choice>
              <mc:Fallback>
                <p:oleObj name="Equation" r:id="rId20" imgW="2209800" imgH="419100" progId="Equation.DSMT4">
                  <p:embed/>
                  <p:pic>
                    <p:nvPicPr>
                      <p:cNvPr id="34" name="Object 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21065" y="4818860"/>
                        <a:ext cx="21907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6912463" y="2235906"/>
            <a:ext cx="2204450" cy="369332"/>
          </a:xfrm>
          <a:prstGeom prst="rect">
            <a:avLst/>
          </a:prstGeom>
        </p:spPr>
        <p:txBody>
          <a:bodyPr wrap="none">
            <a:spAutoFit/>
          </a:bodyPr>
          <a:lstStyle/>
          <a:p>
            <a:r>
              <a:rPr lang="en-GB" dirty="0" err="1">
                <a:latin typeface="Times New Roman" panose="02020603050405020304" pitchFamily="18" charset="0"/>
                <a:cs typeface="Times New Roman" panose="02020603050405020304" pitchFamily="18" charset="0"/>
              </a:rPr>
              <a:t>Carnall</a:t>
            </a:r>
            <a:r>
              <a:rPr lang="en-GB" dirty="0">
                <a:latin typeface="Times New Roman" panose="02020603050405020304" pitchFamily="18" charset="0"/>
                <a:cs typeface="Times New Roman" panose="02020603050405020304" pitchFamily="18" charset="0"/>
              </a:rPr>
              <a:t> et al., (1968a)</a:t>
            </a:r>
          </a:p>
        </p:txBody>
      </p:sp>
      <p:sp>
        <p:nvSpPr>
          <p:cNvPr id="19" name="Rectangle 18"/>
          <p:cNvSpPr/>
          <p:nvPr/>
        </p:nvSpPr>
        <p:spPr>
          <a:xfrm>
            <a:off x="6912463" y="1259783"/>
            <a:ext cx="2595582" cy="369332"/>
          </a:xfrm>
          <a:prstGeom prst="rect">
            <a:avLst/>
          </a:prstGeom>
        </p:spPr>
        <p:txBody>
          <a:bodyPr wrap="none">
            <a:spAutoFit/>
          </a:bodyPr>
          <a:lstStyle/>
          <a:p>
            <a:r>
              <a:rPr lang="en-GB" dirty="0" err="1">
                <a:latin typeface="Times New Roman" panose="02020603050405020304" pitchFamily="18" charset="0"/>
                <a:cs typeface="Times New Roman" panose="02020603050405020304" pitchFamily="18" charset="0"/>
              </a:rPr>
              <a:t>Ratnakaram</a:t>
            </a:r>
            <a:r>
              <a:rPr lang="en-GB" dirty="0">
                <a:latin typeface="Times New Roman" panose="02020603050405020304" pitchFamily="18" charset="0"/>
                <a:cs typeface="Times New Roman" panose="02020603050405020304" pitchFamily="18" charset="0"/>
              </a:rPr>
              <a:t> et al., (2012) </a:t>
            </a:r>
          </a:p>
        </p:txBody>
      </p:sp>
      <p:graphicFrame>
        <p:nvGraphicFramePr>
          <p:cNvPr id="20" name="Object 19"/>
          <p:cNvGraphicFramePr>
            <a:graphicFrameLocks noChangeAspect="1"/>
          </p:cNvGraphicFramePr>
          <p:nvPr>
            <p:extLst>
              <p:ext uri="{D42A27DB-BD31-4B8C-83A1-F6EECF244321}">
                <p14:modId xmlns:p14="http://schemas.microsoft.com/office/powerpoint/2010/main" val="1422007784"/>
              </p:ext>
            </p:extLst>
          </p:nvPr>
        </p:nvGraphicFramePr>
        <p:xfrm>
          <a:off x="4643253" y="2107065"/>
          <a:ext cx="596037" cy="444124"/>
        </p:xfrm>
        <a:graphic>
          <a:graphicData uri="http://schemas.openxmlformats.org/presentationml/2006/ole">
            <mc:AlternateContent xmlns:mc="http://schemas.openxmlformats.org/markup-compatibility/2006">
              <mc:Choice xmlns:v="urn:schemas-microsoft-com:vml" Requires="v">
                <p:oleObj spid="_x0000_s1310" name="Equation" r:id="rId22" imgW="380835" imgH="304668" progId="Equation.DSMT4">
                  <p:embed/>
                </p:oleObj>
              </mc:Choice>
              <mc:Fallback>
                <p:oleObj name="Equation" r:id="rId22" imgW="380835" imgH="304668" progId="Equation.DSMT4">
                  <p:embed/>
                  <p:pic>
                    <p:nvPicPr>
                      <p:cNvPr id="38" name="Object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3253" y="2107065"/>
                        <a:ext cx="596037" cy="444124"/>
                      </a:xfrm>
                      <a:prstGeom prst="rect">
                        <a:avLst/>
                      </a:prstGeom>
                      <a:noFill/>
                    </p:spPr>
                  </p:pic>
                </p:oleObj>
              </mc:Fallback>
            </mc:AlternateContent>
          </a:graphicData>
        </a:graphic>
      </p:graphicFrame>
      <p:sp>
        <p:nvSpPr>
          <p:cNvPr id="21" name="Rectangle 20"/>
          <p:cNvSpPr/>
          <p:nvPr/>
        </p:nvSpPr>
        <p:spPr>
          <a:xfrm>
            <a:off x="453065" y="5787544"/>
            <a:ext cx="4165564" cy="338554"/>
          </a:xfrm>
          <a:prstGeom prst="rect">
            <a:avLst/>
          </a:prstGeom>
        </p:spPr>
        <p:txBody>
          <a:bodyPr wrap="none">
            <a:spAutoFit/>
          </a:bodyPr>
          <a:lstStyle/>
          <a:p>
            <a:pPr marL="285750" indent="-285750">
              <a:buFont typeface="Wingdings" panose="05000000000000000000" pitchFamily="2" charset="2"/>
              <a:buChar char="v"/>
            </a:pP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Total radiative transition probability (A</a:t>
            </a:r>
            <a:r>
              <a:rPr lang="en-GB" sz="1600" b="1" baseline="-25000" dirty="0">
                <a:latin typeface="Times New Roman" panose="02020603050405020304" pitchFamily="18" charset="0"/>
                <a:ea typeface="Times New Roman" panose="02020603050405020304" pitchFamily="18" charset="0"/>
                <a:cs typeface="Times New Roman" panose="02020603050405020304" pitchFamily="18" charset="0"/>
              </a:rPr>
              <a:t>T</a:t>
            </a: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b="1" dirty="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741703682"/>
              </p:ext>
            </p:extLst>
          </p:nvPr>
        </p:nvGraphicFramePr>
        <p:xfrm>
          <a:off x="1349668" y="6109606"/>
          <a:ext cx="819150" cy="276225"/>
        </p:xfrm>
        <a:graphic>
          <a:graphicData uri="http://schemas.openxmlformats.org/presentationml/2006/ole">
            <mc:AlternateContent xmlns:mc="http://schemas.openxmlformats.org/markup-compatibility/2006">
              <mc:Choice xmlns:v="urn:schemas-microsoft-com:vml" Requires="v">
                <p:oleObj spid="_x0000_s1311" name="Equation" r:id="rId24" imgW="787058" imgH="253890" progId="Equation.DSMT4">
                  <p:embed/>
                </p:oleObj>
              </mc:Choice>
              <mc:Fallback>
                <p:oleObj name="Equation" r:id="rId24" imgW="787058" imgH="253890" progId="Equation.DSMT4">
                  <p:embed/>
                  <p:pic>
                    <p:nvPicPr>
                      <p:cNvPr id="40"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49668" y="6109606"/>
                        <a:ext cx="8191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3613548" y="2646222"/>
            <a:ext cx="1805784" cy="38869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λ</a:t>
            </a:r>
            <a:r>
              <a:rPr lang="en-GB" dirty="0">
                <a:latin typeface="Calibri" panose="020F0502020204030204" pitchFamily="34" charset="0"/>
                <a:ea typeface="Calibri" panose="020F0502020204030204" pitchFamily="34" charset="0"/>
                <a:cs typeface="Times New Roman" panose="02020603050405020304" pitchFamily="18" charset="0"/>
              </a:rPr>
              <a:t> = 2, 4 and 6</a:t>
            </a:r>
          </a:p>
        </p:txBody>
      </p:sp>
      <mc:AlternateContent xmlns:mc="http://schemas.openxmlformats.org/markup-compatibility/2006" xmlns:a14="http://schemas.microsoft.com/office/drawing/2010/main">
        <mc:Choice Requires="a14">
          <p:sp>
            <p:nvSpPr>
              <p:cNvPr id="24" name="Rectangle 23"/>
              <p:cNvSpPr/>
              <p:nvPr/>
            </p:nvSpPr>
            <p:spPr>
              <a:xfrm>
                <a:off x="927876" y="2131203"/>
                <a:ext cx="3860603" cy="412421"/>
              </a:xfrm>
              <a:prstGeom prst="rect">
                <a:avLst/>
              </a:prstGeom>
            </p:spPr>
            <p:txBody>
              <a:bodyPr wrap="square">
                <a:spAutoFit/>
              </a:bodyPr>
              <a:lstStyle/>
              <a:p>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m:rPr>
                            <m:sty m:val="p"/>
                          </m:rPr>
                          <a:rPr lang="en-GB" i="0">
                            <a:latin typeface="Cambria Math" panose="02040503050406030204" pitchFamily="18" charset="0"/>
                          </a:rPr>
                          <m:t>exp</m:t>
                        </m:r>
                      </m:sub>
                    </m:sSub>
                    <m:r>
                      <a:rPr lang="en-GB" i="0">
                        <a:latin typeface="Cambria Math" panose="02040503050406030204" pitchFamily="18" charset="0"/>
                      </a:rPr>
                      <m:t>=4.32×</m:t>
                    </m:r>
                    <m:sSup>
                      <m:sSupPr>
                        <m:ctrlPr>
                          <a:rPr lang="en-GB" i="1">
                            <a:latin typeface="Cambria Math" panose="02040503050406030204" pitchFamily="18" charset="0"/>
                          </a:rPr>
                        </m:ctrlPr>
                      </m:sSupPr>
                      <m:e>
                        <m:r>
                          <a:rPr lang="en-GB" i="0">
                            <a:latin typeface="Cambria Math" panose="02040503050406030204" pitchFamily="18" charset="0"/>
                          </a:rPr>
                          <m:t>10</m:t>
                        </m:r>
                      </m:e>
                      <m:sup>
                        <m:r>
                          <a:rPr lang="en-GB" i="0">
                            <a:latin typeface="Cambria Math" panose="02040503050406030204" pitchFamily="18" charset="0"/>
                          </a:rPr>
                          <m:t>−9</m:t>
                        </m:r>
                      </m:sup>
                    </m:sSup>
                    <m:nary>
                      <m:naryPr>
                        <m:grow m:val="on"/>
                        <m:subHide m:val="on"/>
                        <m:supHide m:val="on"/>
                        <m:ctrlPr>
                          <a:rPr lang="en-GB" i="1">
                            <a:latin typeface="Cambria Math" panose="02040503050406030204" pitchFamily="18" charset="0"/>
                          </a:rPr>
                        </m:ctrlPr>
                      </m:naryPr>
                      <m:sub/>
                      <m:sup/>
                      <m:e>
                        <m:r>
                          <a:rPr lang="en-GB" i="1">
                            <a:latin typeface="Cambria Math" panose="02040503050406030204" pitchFamily="18" charset="0"/>
                          </a:rPr>
                          <m:t>𝜀</m:t>
                        </m:r>
                        <m:d>
                          <m:dPr>
                            <m:ctrlPr>
                              <a:rPr lang="en-GB" i="1">
                                <a:latin typeface="Cambria Math" panose="02040503050406030204" pitchFamily="18" charset="0"/>
                              </a:rPr>
                            </m:ctrlPr>
                          </m:dPr>
                          <m:e>
                            <m:r>
                              <a:rPr lang="en-GB" i="1">
                                <a:latin typeface="Cambria Math" panose="02040503050406030204" pitchFamily="18" charset="0"/>
                              </a:rPr>
                              <m:t>𝜈</m:t>
                            </m:r>
                          </m:e>
                        </m:d>
                      </m:e>
                    </m:nary>
                    <m:r>
                      <a:rPr lang="en-GB" i="1">
                        <a:latin typeface="Cambria Math" panose="02040503050406030204" pitchFamily="18" charset="0"/>
                      </a:rPr>
                      <m:t>𝑑</m:t>
                    </m:r>
                    <m:r>
                      <a:rPr lang="en-GB" i="1">
                        <a:latin typeface="Cambria Math" panose="02040503050406030204" pitchFamily="18" charset="0"/>
                      </a:rPr>
                      <m:t>𝜈</m:t>
                    </m:r>
                  </m:oMath>
                </a14:m>
                <a:r>
                  <a:rPr lang="en-GB" dirty="0"/>
                  <a:t>      and </a:t>
                </a:r>
              </a:p>
            </p:txBody>
          </p:sp>
        </mc:Choice>
        <mc:Fallback xmlns="">
          <p:sp>
            <p:nvSpPr>
              <p:cNvPr id="24" name="Rectangle 23"/>
              <p:cNvSpPr>
                <a:spLocks noRot="1" noChangeAspect="1" noMove="1" noResize="1" noEditPoints="1" noAdjustHandles="1" noChangeArrowheads="1" noChangeShapeType="1" noTextEdit="1"/>
              </p:cNvSpPr>
              <p:nvPr/>
            </p:nvSpPr>
            <p:spPr>
              <a:xfrm>
                <a:off x="927876" y="2131203"/>
                <a:ext cx="3860603" cy="412421"/>
              </a:xfrm>
              <a:prstGeom prst="rect">
                <a:avLst/>
              </a:prstGeom>
              <a:blipFill>
                <a:blip r:embed="rId26"/>
                <a:stretch>
                  <a:fillRect l="-473" t="-132836" b="-197015"/>
                </a:stretch>
              </a:blipFill>
            </p:spPr>
            <p:txBody>
              <a:bodyPr/>
              <a:lstStyle/>
              <a:p>
                <a:r>
                  <a:rPr lang="en-NZ">
                    <a:noFill/>
                  </a:rPr>
                  <a:t> </a:t>
                </a:r>
              </a:p>
            </p:txBody>
          </p:sp>
        </mc:Fallback>
      </mc:AlternateContent>
      <p:pic>
        <p:nvPicPr>
          <p:cNvPr id="25" name="Picture 24"/>
          <p:cNvPicPr>
            <a:picLocks noChangeAspect="1"/>
          </p:cNvPicPr>
          <p:nvPr/>
        </p:nvPicPr>
        <p:blipFill>
          <a:blip r:embed="rId27"/>
          <a:stretch>
            <a:fillRect/>
          </a:stretch>
        </p:blipFill>
        <p:spPr>
          <a:xfrm>
            <a:off x="11460202" y="108937"/>
            <a:ext cx="646232" cy="655577"/>
          </a:xfrm>
          <a:prstGeom prst="rect">
            <a:avLst/>
          </a:prstGeom>
          <a:noFill/>
          <a:ln>
            <a:noFill/>
          </a:ln>
        </p:spPr>
      </p:pic>
    </p:spTree>
    <p:extLst>
      <p:ext uri="{BB962C8B-B14F-4D97-AF65-F5344CB8AC3E}">
        <p14:creationId xmlns:p14="http://schemas.microsoft.com/office/powerpoint/2010/main" val="236112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0250" y="996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4" name="Rectangle 4"/>
          <p:cNvSpPr>
            <a:spLocks noChangeArrowheads="1"/>
          </p:cNvSpPr>
          <p:nvPr/>
        </p:nvSpPr>
        <p:spPr bwMode="auto">
          <a:xfrm>
            <a:off x="5213444" y="6724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6" name="Rectangle 6"/>
          <p:cNvSpPr>
            <a:spLocks noChangeArrowheads="1"/>
          </p:cNvSpPr>
          <p:nvPr/>
        </p:nvSpPr>
        <p:spPr bwMode="auto">
          <a:xfrm>
            <a:off x="6398543" y="313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11" name="Picture 10"/>
          <p:cNvPicPr>
            <a:picLocks noChangeAspect="1"/>
          </p:cNvPicPr>
          <p:nvPr/>
        </p:nvPicPr>
        <p:blipFill>
          <a:blip r:embed="rId3"/>
          <a:stretch>
            <a:fillRect/>
          </a:stretch>
        </p:blipFill>
        <p:spPr>
          <a:xfrm>
            <a:off x="11460202" y="108937"/>
            <a:ext cx="646232" cy="655577"/>
          </a:xfrm>
          <a:prstGeom prst="rect">
            <a:avLst/>
          </a:prstGeom>
          <a:noFill/>
          <a:ln>
            <a:noFill/>
          </a:ln>
        </p:spPr>
      </p:pic>
      <p:sp>
        <p:nvSpPr>
          <p:cNvPr id="12" name="Rectangle 11"/>
          <p:cNvSpPr/>
          <p:nvPr/>
        </p:nvSpPr>
        <p:spPr>
          <a:xfrm>
            <a:off x="471345" y="240538"/>
            <a:ext cx="7359282" cy="369332"/>
          </a:xfrm>
          <a:prstGeom prst="rect">
            <a:avLst/>
          </a:prstGeom>
        </p:spPr>
        <p:txBody>
          <a:bodyPr wrap="square">
            <a:spAutoFit/>
          </a:bodyPr>
          <a:lstStyle/>
          <a:p>
            <a:r>
              <a:rPr lang="en-GB" b="1" dirty="0" smtClean="0">
                <a:solidFill>
                  <a:srgbClr val="FF0000"/>
                </a:solidFill>
                <a:latin typeface="Times New Roman" panose="02020603050405020304" pitchFamily="18" charset="0"/>
                <a:cs typeface="Times New Roman" panose="02020603050405020304" pitchFamily="18" charset="0"/>
              </a:rPr>
              <a:t>RESULTS AND DISCUSSION: STRUCTURAL FEATURES</a:t>
            </a: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48489" y="436725"/>
            <a:ext cx="10493495" cy="5374684"/>
            <a:chOff x="-148490" y="436725"/>
            <a:chExt cx="10493495" cy="5374684"/>
          </a:xfrm>
        </p:grpSpPr>
        <p:graphicFrame>
          <p:nvGraphicFramePr>
            <p:cNvPr id="3" name="Object 2"/>
            <p:cNvGraphicFramePr>
              <a:graphicFrameLocks noChangeAspect="1"/>
            </p:cNvGraphicFramePr>
            <p:nvPr>
              <p:extLst>
                <p:ext uri="{D42A27DB-BD31-4B8C-83A1-F6EECF244321}">
                  <p14:modId xmlns:p14="http://schemas.microsoft.com/office/powerpoint/2010/main" val="218102390"/>
                </p:ext>
              </p:extLst>
            </p:nvPr>
          </p:nvGraphicFramePr>
          <p:xfrm>
            <a:off x="-148490" y="491320"/>
            <a:ext cx="4106341" cy="2905217"/>
          </p:xfrm>
          <a:graphic>
            <a:graphicData uri="http://schemas.openxmlformats.org/presentationml/2006/ole">
              <mc:AlternateContent xmlns:mc="http://schemas.openxmlformats.org/markup-compatibility/2006">
                <mc:Choice xmlns:v="urn:schemas-microsoft-com:vml" Requires="v">
                  <p:oleObj spid="_x0000_s2127" name="Graph" r:id="rId4" imgW="33403858" imgH="23621653" progId="Origin50.Graph">
                    <p:embed/>
                  </p:oleObj>
                </mc:Choice>
                <mc:Fallback>
                  <p:oleObj name="Graph" r:id="rId4" imgW="33403858" imgH="23621653"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90" y="491320"/>
                          <a:ext cx="4106341" cy="290521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45152703"/>
                </p:ext>
              </p:extLst>
            </p:nvPr>
          </p:nvGraphicFramePr>
          <p:xfrm>
            <a:off x="3354960" y="491320"/>
            <a:ext cx="3769172" cy="2900953"/>
          </p:xfrm>
          <a:graphic>
            <a:graphicData uri="http://schemas.openxmlformats.org/presentationml/2006/ole">
              <mc:AlternateContent xmlns:mc="http://schemas.openxmlformats.org/markup-compatibility/2006">
                <mc:Choice xmlns:v="urn:schemas-microsoft-com:vml" Requires="v">
                  <p:oleObj spid="_x0000_s2128" name="Graph" r:id="rId6" imgW="34289675" imgH="25717287" progId="Origin50.Graph">
                    <p:embed/>
                  </p:oleObj>
                </mc:Choice>
                <mc:Fallback>
                  <p:oleObj name="Graph" r:id="rId6" imgW="34289675" imgH="25717287"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960" y="491320"/>
                          <a:ext cx="3769172" cy="290095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56599723"/>
                </p:ext>
              </p:extLst>
            </p:nvPr>
          </p:nvGraphicFramePr>
          <p:xfrm>
            <a:off x="6398543" y="436725"/>
            <a:ext cx="3946462" cy="2963515"/>
          </p:xfrm>
          <a:graphic>
            <a:graphicData uri="http://schemas.openxmlformats.org/presentationml/2006/ole">
              <mc:AlternateContent xmlns:mc="http://schemas.openxmlformats.org/markup-compatibility/2006">
                <mc:Choice xmlns:v="urn:schemas-microsoft-com:vml" Requires="v">
                  <p:oleObj spid="_x0000_s2129" name="Graph" r:id="rId8" imgW="34289675" imgH="25717287" progId="Origin50.Graph">
                    <p:embed/>
                  </p:oleObj>
                </mc:Choice>
                <mc:Fallback>
                  <p:oleObj name="Graph" r:id="rId8" imgW="34289675" imgH="25717287" progId="Origin50.Grap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8543" y="436725"/>
                          <a:ext cx="3946462" cy="2963515"/>
                        </a:xfrm>
                        <a:prstGeom prst="rect">
                          <a:avLst/>
                        </a:prstGeom>
                        <a:noFill/>
                      </p:spPr>
                    </p:pic>
                  </p:oleObj>
                </mc:Fallback>
              </mc:AlternateContent>
            </a:graphicData>
          </a:graphic>
        </p:graphicFrame>
        <p:pic>
          <p:nvPicPr>
            <p:cNvPr id="8" name="Picture 7"/>
            <p:cNvPicPr/>
            <p:nvPr/>
          </p:nvPicPr>
          <p:blipFill>
            <a:blip r:embed="rId10" cstate="print"/>
            <a:srcRect/>
            <a:stretch>
              <a:fillRect/>
            </a:stretch>
          </p:blipFill>
          <p:spPr bwMode="auto">
            <a:xfrm>
              <a:off x="413583" y="3559336"/>
              <a:ext cx="2941378" cy="2252072"/>
            </a:xfrm>
            <a:prstGeom prst="rect">
              <a:avLst/>
            </a:prstGeom>
            <a:noFill/>
            <a:ln w="9525">
              <a:noFill/>
              <a:miter lim="800000"/>
              <a:headEnd/>
              <a:tailEnd/>
            </a:ln>
          </p:spPr>
        </p:pic>
        <p:pic>
          <p:nvPicPr>
            <p:cNvPr id="9" name="Picture 8"/>
            <p:cNvPicPr/>
            <p:nvPr/>
          </p:nvPicPr>
          <p:blipFill>
            <a:blip r:embed="rId11" cstate="print"/>
            <a:srcRect/>
            <a:stretch>
              <a:fillRect/>
            </a:stretch>
          </p:blipFill>
          <p:spPr bwMode="auto">
            <a:xfrm>
              <a:off x="3786790" y="3586150"/>
              <a:ext cx="3021188" cy="2225258"/>
            </a:xfrm>
            <a:prstGeom prst="rect">
              <a:avLst/>
            </a:prstGeom>
            <a:noFill/>
            <a:ln w="9525">
              <a:noFill/>
              <a:miter lim="800000"/>
              <a:headEnd/>
              <a:tailEnd/>
            </a:ln>
          </p:spPr>
        </p:pic>
        <p:pic>
          <p:nvPicPr>
            <p:cNvPr id="10" name="Picture 9"/>
            <p:cNvPicPr/>
            <p:nvPr/>
          </p:nvPicPr>
          <p:blipFill>
            <a:blip r:embed="rId12" cstate="print"/>
            <a:srcRect/>
            <a:stretch>
              <a:fillRect/>
            </a:stretch>
          </p:blipFill>
          <p:spPr bwMode="auto">
            <a:xfrm>
              <a:off x="7124133" y="3586151"/>
              <a:ext cx="3029802" cy="2225258"/>
            </a:xfrm>
            <a:prstGeom prst="rect">
              <a:avLst/>
            </a:prstGeom>
            <a:noFill/>
            <a:ln w="9525">
              <a:noFill/>
              <a:miter lim="800000"/>
              <a:headEnd/>
              <a:tailEnd/>
            </a:ln>
          </p:spPr>
        </p:pic>
        <p:sp>
          <p:nvSpPr>
            <p:cNvPr id="13" name="TextBox 12"/>
            <p:cNvSpPr txBox="1"/>
            <p:nvPr/>
          </p:nvSpPr>
          <p:spPr>
            <a:xfrm>
              <a:off x="2648465" y="1774210"/>
              <a:ext cx="268022" cy="261610"/>
            </a:xfrm>
            <a:prstGeom prst="rect">
              <a:avLst/>
            </a:prstGeom>
            <a:noFill/>
          </p:spPr>
          <p:txBody>
            <a:bodyPr wrap="none" rtlCol="0">
              <a:spAutoFit/>
            </a:bodyPr>
            <a:lstStyle/>
            <a:p>
              <a:r>
                <a:rPr lang="en-NZ" sz="1100" dirty="0" smtClean="0"/>
                <a:t>A</a:t>
              </a:r>
              <a:endParaRPr lang="en-NZ" sz="1100" dirty="0"/>
            </a:p>
          </p:txBody>
        </p:sp>
        <p:sp>
          <p:nvSpPr>
            <p:cNvPr id="14" name="TextBox 13"/>
            <p:cNvSpPr txBox="1"/>
            <p:nvPr/>
          </p:nvSpPr>
          <p:spPr>
            <a:xfrm>
              <a:off x="5795750" y="1815152"/>
              <a:ext cx="261610" cy="253916"/>
            </a:xfrm>
            <a:prstGeom prst="rect">
              <a:avLst/>
            </a:prstGeom>
            <a:noFill/>
          </p:spPr>
          <p:txBody>
            <a:bodyPr wrap="none" rtlCol="0">
              <a:spAutoFit/>
            </a:bodyPr>
            <a:lstStyle/>
            <a:p>
              <a:r>
                <a:rPr lang="en-NZ" sz="1050" dirty="0" smtClean="0"/>
                <a:t>B</a:t>
              </a:r>
              <a:endParaRPr lang="en-NZ" sz="1050" dirty="0"/>
            </a:p>
          </p:txBody>
        </p:sp>
        <p:sp>
          <p:nvSpPr>
            <p:cNvPr id="15" name="TextBox 14"/>
            <p:cNvSpPr txBox="1"/>
            <p:nvPr/>
          </p:nvSpPr>
          <p:spPr>
            <a:xfrm>
              <a:off x="9075761" y="1774210"/>
              <a:ext cx="264816" cy="253916"/>
            </a:xfrm>
            <a:prstGeom prst="rect">
              <a:avLst/>
            </a:prstGeom>
            <a:noFill/>
          </p:spPr>
          <p:txBody>
            <a:bodyPr wrap="none" rtlCol="0">
              <a:spAutoFit/>
            </a:bodyPr>
            <a:lstStyle/>
            <a:p>
              <a:r>
                <a:rPr lang="en-NZ" sz="1050" dirty="0" smtClean="0"/>
                <a:t>C</a:t>
              </a:r>
              <a:endParaRPr lang="en-NZ" sz="1050" dirty="0"/>
            </a:p>
          </p:txBody>
        </p:sp>
        <p:sp>
          <p:nvSpPr>
            <p:cNvPr id="16" name="TextBox 15"/>
            <p:cNvSpPr txBox="1"/>
            <p:nvPr/>
          </p:nvSpPr>
          <p:spPr>
            <a:xfrm>
              <a:off x="1528549" y="4503761"/>
              <a:ext cx="268022" cy="25391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NZ" sz="1050" dirty="0" smtClean="0"/>
                <a:t>D</a:t>
              </a:r>
              <a:endParaRPr lang="en-NZ" sz="1050" dirty="0"/>
            </a:p>
          </p:txBody>
        </p:sp>
        <p:sp>
          <p:nvSpPr>
            <p:cNvPr id="17" name="TextBox 16"/>
            <p:cNvSpPr txBox="1"/>
            <p:nvPr/>
          </p:nvSpPr>
          <p:spPr>
            <a:xfrm>
              <a:off x="4885899" y="4503761"/>
              <a:ext cx="256802" cy="25391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NZ" sz="1050" dirty="0" smtClean="0"/>
                <a:t>E</a:t>
              </a:r>
              <a:endParaRPr lang="en-NZ" sz="1050" dirty="0"/>
            </a:p>
          </p:txBody>
        </p:sp>
        <p:sp>
          <p:nvSpPr>
            <p:cNvPr id="18" name="TextBox 17"/>
            <p:cNvSpPr txBox="1"/>
            <p:nvPr/>
          </p:nvSpPr>
          <p:spPr>
            <a:xfrm>
              <a:off x="8371774" y="4503761"/>
              <a:ext cx="255198" cy="25391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NZ" sz="1050" dirty="0" smtClean="0"/>
                <a:t>F</a:t>
              </a:r>
              <a:endParaRPr lang="en-NZ" sz="1050" dirty="0"/>
            </a:p>
          </p:txBody>
        </p:sp>
      </p:grpSp>
      <p:sp>
        <p:nvSpPr>
          <p:cNvPr id="19" name="TextBox 18"/>
          <p:cNvSpPr txBox="1"/>
          <p:nvPr/>
        </p:nvSpPr>
        <p:spPr>
          <a:xfrm>
            <a:off x="791570" y="6127845"/>
            <a:ext cx="6274731" cy="276999"/>
          </a:xfrm>
          <a:prstGeom prst="rect">
            <a:avLst/>
          </a:prstGeom>
          <a:noFill/>
        </p:spPr>
        <p:txBody>
          <a:bodyPr wrap="none" rtlCol="0">
            <a:spAutoFit/>
          </a:bodyPr>
          <a:lstStyle/>
          <a:p>
            <a:r>
              <a:rPr lang="en-NZ" sz="1200" b="1" dirty="0" smtClean="0">
                <a:solidFill>
                  <a:srgbClr val="FF0000"/>
                </a:solidFill>
                <a:latin typeface="Times New Roman" panose="02020603050405020304" pitchFamily="18" charset="0"/>
                <a:cs typeface="Times New Roman" panose="02020603050405020304" pitchFamily="18" charset="0"/>
              </a:rPr>
              <a:t>A to C= XRD Patterns                            </a:t>
            </a:r>
            <a:r>
              <a:rPr lang="en-NZ" sz="1200" b="1" dirty="0" smtClean="0">
                <a:latin typeface="Times New Roman" panose="02020603050405020304" pitchFamily="18" charset="0"/>
                <a:cs typeface="Times New Roman" panose="02020603050405020304" pitchFamily="18" charset="0"/>
              </a:rPr>
              <a:t>and             </a:t>
            </a:r>
            <a:r>
              <a:rPr lang="en-NZ" sz="1200" b="1" dirty="0" smtClean="0">
                <a:solidFill>
                  <a:srgbClr val="FF0000"/>
                </a:solidFill>
                <a:latin typeface="Times New Roman" panose="02020603050405020304" pitchFamily="18" charset="0"/>
                <a:cs typeface="Times New Roman" panose="02020603050405020304" pitchFamily="18" charset="0"/>
              </a:rPr>
              <a:t>D to F = EDX Patterns of the glass systems</a:t>
            </a:r>
            <a:endParaRPr lang="en-NZ" sz="12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flipV="1">
            <a:off x="88731" y="596968"/>
            <a:ext cx="9526137"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94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1773</TotalTime>
  <Words>1277</Words>
  <Application>Microsoft Office PowerPoint</Application>
  <PresentationFormat>Widescreen</PresentationFormat>
  <Paragraphs>259</Paragraphs>
  <Slides>15</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30" baseType="lpstr">
      <vt:lpstr>Arial</vt:lpstr>
      <vt:lpstr>Calibri</vt:lpstr>
      <vt:lpstr>Cambria Math</vt:lpstr>
      <vt:lpstr>Lucida Bright</vt:lpstr>
      <vt:lpstr>Modern No. 20</vt:lpstr>
      <vt:lpstr>Monotype Corsiva</vt:lpstr>
      <vt:lpstr>Symbol</vt:lpstr>
      <vt:lpstr>Tahoma</vt:lpstr>
      <vt:lpstr>Times New Roman</vt:lpstr>
      <vt:lpstr>Trebuchet MS</vt:lpstr>
      <vt:lpstr>Wingdings</vt:lpstr>
      <vt:lpstr>Wingdings 3</vt:lpstr>
      <vt:lpstr>Facet</vt:lpstr>
      <vt:lpstr>Equation</vt:lpstr>
      <vt:lpstr>Origin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ichoja</dc:creator>
  <cp:lastModifiedBy>andrew ichoja</cp:lastModifiedBy>
  <cp:revision>50</cp:revision>
  <dcterms:created xsi:type="dcterms:W3CDTF">2024-11-16T10:39:46Z</dcterms:created>
  <dcterms:modified xsi:type="dcterms:W3CDTF">2024-11-17T19:58:09Z</dcterms:modified>
</cp:coreProperties>
</file>