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1602" r:id="rId2"/>
    <p:sldId id="1610" r:id="rId3"/>
    <p:sldId id="1474" r:id="rId4"/>
    <p:sldId id="1517" r:id="rId5"/>
    <p:sldId id="1475" r:id="rId6"/>
    <p:sldId id="1467" r:id="rId7"/>
    <p:sldId id="1468" r:id="rId8"/>
    <p:sldId id="1469" r:id="rId9"/>
    <p:sldId id="865" r:id="rId10"/>
    <p:sldId id="1465" r:id="rId11"/>
    <p:sldId id="872" r:id="rId12"/>
    <p:sldId id="1640" r:id="rId13"/>
    <p:sldId id="1416" r:id="rId14"/>
    <p:sldId id="1604" r:id="rId15"/>
    <p:sldId id="1605" r:id="rId16"/>
    <p:sldId id="1606" r:id="rId17"/>
    <p:sldId id="1636" r:id="rId18"/>
    <p:sldId id="1500" r:id="rId19"/>
    <p:sldId id="1600" r:id="rId20"/>
    <p:sldId id="1297" r:id="rId21"/>
    <p:sldId id="873" r:id="rId22"/>
    <p:sldId id="1426" r:id="rId23"/>
    <p:sldId id="1080" r:id="rId24"/>
    <p:sldId id="1457" r:id="rId25"/>
    <p:sldId id="1573" r:id="rId26"/>
    <p:sldId id="301" r:id="rId27"/>
    <p:sldId id="302" r:id="rId28"/>
    <p:sldId id="1642" r:id="rId29"/>
    <p:sldId id="1641" r:id="rId30"/>
    <p:sldId id="1638" r:id="rId31"/>
    <p:sldId id="1639" r:id="rId32"/>
  </p:sldIdLst>
  <p:sldSz cx="9144000" cy="6858000" type="screen4x3"/>
  <p:notesSz cx="7104063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F5EADF"/>
    <a:srgbClr val="FFFF00"/>
    <a:srgbClr val="DDFFFF"/>
    <a:srgbClr val="E9FFFF"/>
    <a:srgbClr val="CCFF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95226" autoAdjust="0"/>
  </p:normalViewPr>
  <p:slideViewPr>
    <p:cSldViewPr>
      <p:cViewPr varScale="1">
        <p:scale>
          <a:sx n="82" d="100"/>
          <a:sy n="82" d="100"/>
        </p:scale>
        <p:origin x="19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4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9.xml"/><Relationship Id="rId1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D225A-C31A-4C19-8B86-200716CC49A8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NL"/>
        </a:p>
      </dgm:t>
    </dgm:pt>
    <dgm:pt modelId="{55BF5A17-3EA3-4FDE-BC4D-0F5D0FD526DF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CD24FF7F-3782-405E-BF2B-76DFB38CB544}" type="parTrans" cxnId="{8484697E-A3D9-49F1-B3AA-6FCD48632E63}">
      <dgm:prSet/>
      <dgm:spPr/>
      <dgm:t>
        <a:bodyPr/>
        <a:lstStyle/>
        <a:p>
          <a:endParaRPr lang="nl-NL"/>
        </a:p>
      </dgm:t>
    </dgm:pt>
    <dgm:pt modelId="{955206B1-ABCD-4580-A03B-FD6FD7130FB3}" type="sibTrans" cxnId="{8484697E-A3D9-49F1-B3AA-6FCD48632E63}">
      <dgm:prSet/>
      <dgm:spPr/>
      <dgm:t>
        <a:bodyPr/>
        <a:lstStyle/>
        <a:p>
          <a:endParaRPr lang="nl-NL"/>
        </a:p>
      </dgm:t>
    </dgm:pt>
    <dgm:pt modelId="{B11AA975-97E8-4523-AFD1-CF1201CEADE6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41000" r="-41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C1C75380-EB0A-4512-964E-434DC61C6452}" type="parTrans" cxnId="{87E8B166-63EE-478B-999A-69D16CE56E3B}">
      <dgm:prSet/>
      <dgm:spPr/>
      <dgm:t>
        <a:bodyPr/>
        <a:lstStyle/>
        <a:p>
          <a:endParaRPr lang="nl-NL"/>
        </a:p>
      </dgm:t>
    </dgm:pt>
    <dgm:pt modelId="{6C1EE682-0072-48ED-8B03-4FEC0E4AFC91}" type="sibTrans" cxnId="{87E8B166-63EE-478B-999A-69D16CE56E3B}">
      <dgm:prSet/>
      <dgm:spPr/>
      <dgm:t>
        <a:bodyPr/>
        <a:lstStyle/>
        <a:p>
          <a:endParaRPr lang="nl-NL"/>
        </a:p>
      </dgm:t>
    </dgm:pt>
    <dgm:pt modelId="{7141C22C-448A-4086-ACD7-51DC59D616B8}">
      <dgm:prSet/>
      <dgm:spPr>
        <a:blipFill rotWithShape="0">
          <a:blip xmlns:r="http://schemas.openxmlformats.org/officeDocument/2006/relationships" r:embed="rId3"/>
          <a:srcRect/>
          <a:stretch>
            <a:fillRect t="-1000" b="-1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7CE30604-7C75-427F-A275-F889A7855FA5}" type="parTrans" cxnId="{C1051178-8EAE-49C9-B200-D979D364747D}">
      <dgm:prSet/>
      <dgm:spPr/>
      <dgm:t>
        <a:bodyPr/>
        <a:lstStyle/>
        <a:p>
          <a:endParaRPr lang="nl-NL"/>
        </a:p>
      </dgm:t>
    </dgm:pt>
    <dgm:pt modelId="{94B7EA65-EE5D-44C8-946B-DAA9E34BF79B}" type="sibTrans" cxnId="{C1051178-8EAE-49C9-B200-D979D364747D}">
      <dgm:prSet/>
      <dgm:spPr/>
      <dgm:t>
        <a:bodyPr/>
        <a:lstStyle/>
        <a:p>
          <a:endParaRPr lang="nl-NL"/>
        </a:p>
      </dgm:t>
    </dgm:pt>
    <dgm:pt modelId="{7CB07330-5319-47D1-9D37-E70DE41610A6}" type="pres">
      <dgm:prSet presAssocID="{D62D225A-C31A-4C19-8B86-200716CC49A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0C209F-EE39-4E4E-8534-CF036CD5F6CA}" type="pres">
      <dgm:prSet presAssocID="{D62D225A-C31A-4C19-8B86-200716CC49A8}" presName="hierFlow" presStyleCnt="0"/>
      <dgm:spPr/>
    </dgm:pt>
    <dgm:pt modelId="{C27EED78-007D-4874-B4D7-7FA09FC223E0}" type="pres">
      <dgm:prSet presAssocID="{D62D225A-C31A-4C19-8B86-200716CC49A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A471BA-A65A-44AC-A5B4-79814714B76D}" type="pres">
      <dgm:prSet presAssocID="{7141C22C-448A-4086-ACD7-51DC59D616B8}" presName="Name14" presStyleCnt="0"/>
      <dgm:spPr/>
    </dgm:pt>
    <dgm:pt modelId="{DDB7A052-27B5-4127-8911-052EA5617C16}" type="pres">
      <dgm:prSet presAssocID="{7141C22C-448A-4086-ACD7-51DC59D616B8}" presName="level1Shape" presStyleLbl="node0" presStyleIdx="0" presStyleCnt="1">
        <dgm:presLayoutVars>
          <dgm:chPref val="3"/>
        </dgm:presLayoutVars>
      </dgm:prSet>
      <dgm:spPr/>
    </dgm:pt>
    <dgm:pt modelId="{CA17E715-E61C-4130-942E-2B1C16DCDC27}" type="pres">
      <dgm:prSet presAssocID="{7141C22C-448A-4086-ACD7-51DC59D616B8}" presName="hierChild2" presStyleCnt="0"/>
      <dgm:spPr/>
    </dgm:pt>
    <dgm:pt modelId="{F537B2B8-3A66-46C2-B747-3C4B86EEF8C5}" type="pres">
      <dgm:prSet presAssocID="{CD24FF7F-3782-405E-BF2B-76DFB38CB544}" presName="Name19" presStyleLbl="parChTrans1D2" presStyleIdx="0" presStyleCnt="1"/>
      <dgm:spPr/>
    </dgm:pt>
    <dgm:pt modelId="{79EB14E5-4539-419E-823D-EC5FA54665EF}" type="pres">
      <dgm:prSet presAssocID="{55BF5A17-3EA3-4FDE-BC4D-0F5D0FD526DF}" presName="Name21" presStyleCnt="0"/>
      <dgm:spPr/>
    </dgm:pt>
    <dgm:pt modelId="{B253AB9E-30F1-4196-B283-0470C6D72321}" type="pres">
      <dgm:prSet presAssocID="{55BF5A17-3EA3-4FDE-BC4D-0F5D0FD526DF}" presName="level2Shape" presStyleLbl="node2" presStyleIdx="0" presStyleCnt="1"/>
      <dgm:spPr/>
    </dgm:pt>
    <dgm:pt modelId="{372BE5A3-ACEB-4A08-9214-26DE49F67439}" type="pres">
      <dgm:prSet presAssocID="{55BF5A17-3EA3-4FDE-BC4D-0F5D0FD526DF}" presName="hierChild3" presStyleCnt="0"/>
      <dgm:spPr/>
    </dgm:pt>
    <dgm:pt modelId="{63A627FC-D195-4F22-A9E0-4B252179DF42}" type="pres">
      <dgm:prSet presAssocID="{C1C75380-EB0A-4512-964E-434DC61C6452}" presName="Name19" presStyleLbl="parChTrans1D3" presStyleIdx="0" presStyleCnt="1"/>
      <dgm:spPr/>
    </dgm:pt>
    <dgm:pt modelId="{79A09338-5026-44F4-A27F-80317B5290FC}" type="pres">
      <dgm:prSet presAssocID="{B11AA975-97E8-4523-AFD1-CF1201CEADE6}" presName="Name21" presStyleCnt="0"/>
      <dgm:spPr/>
    </dgm:pt>
    <dgm:pt modelId="{C92658B0-A788-47A6-B004-3404C53D019D}" type="pres">
      <dgm:prSet presAssocID="{B11AA975-97E8-4523-AFD1-CF1201CEADE6}" presName="level2Shape" presStyleLbl="node3" presStyleIdx="0" presStyleCnt="1"/>
      <dgm:spPr/>
    </dgm:pt>
    <dgm:pt modelId="{2CAC81F9-C2C4-4973-91F8-D226BBF79E13}" type="pres">
      <dgm:prSet presAssocID="{B11AA975-97E8-4523-AFD1-CF1201CEADE6}" presName="hierChild3" presStyleCnt="0"/>
      <dgm:spPr/>
    </dgm:pt>
    <dgm:pt modelId="{E13BB7F5-AD0C-444D-89AF-D5E44361D930}" type="pres">
      <dgm:prSet presAssocID="{D62D225A-C31A-4C19-8B86-200716CC49A8}" presName="bgShapesFlow" presStyleCnt="0"/>
      <dgm:spPr/>
    </dgm:pt>
  </dgm:ptLst>
  <dgm:cxnLst>
    <dgm:cxn modelId="{87E8B166-63EE-478B-999A-69D16CE56E3B}" srcId="{55BF5A17-3EA3-4FDE-BC4D-0F5D0FD526DF}" destId="{B11AA975-97E8-4523-AFD1-CF1201CEADE6}" srcOrd="0" destOrd="0" parTransId="{C1C75380-EB0A-4512-964E-434DC61C6452}" sibTransId="{6C1EE682-0072-48ED-8B03-4FEC0E4AFC91}"/>
    <dgm:cxn modelId="{4F84DF6B-A2EE-456C-B70A-3F7141B34A37}" type="presOf" srcId="{CD24FF7F-3782-405E-BF2B-76DFB38CB544}" destId="{F537B2B8-3A66-46C2-B747-3C4B86EEF8C5}" srcOrd="0" destOrd="0" presId="urn:microsoft.com/office/officeart/2005/8/layout/hierarchy6"/>
    <dgm:cxn modelId="{C1051178-8EAE-49C9-B200-D979D364747D}" srcId="{D62D225A-C31A-4C19-8B86-200716CC49A8}" destId="{7141C22C-448A-4086-ACD7-51DC59D616B8}" srcOrd="0" destOrd="0" parTransId="{7CE30604-7C75-427F-A275-F889A7855FA5}" sibTransId="{94B7EA65-EE5D-44C8-946B-DAA9E34BF79B}"/>
    <dgm:cxn modelId="{8484697E-A3D9-49F1-B3AA-6FCD48632E63}" srcId="{7141C22C-448A-4086-ACD7-51DC59D616B8}" destId="{55BF5A17-3EA3-4FDE-BC4D-0F5D0FD526DF}" srcOrd="0" destOrd="0" parTransId="{CD24FF7F-3782-405E-BF2B-76DFB38CB544}" sibTransId="{955206B1-ABCD-4580-A03B-FD6FD7130FB3}"/>
    <dgm:cxn modelId="{A700E98E-9FEF-47BD-91E9-AA3A3CD3B1E3}" type="presOf" srcId="{C1C75380-EB0A-4512-964E-434DC61C6452}" destId="{63A627FC-D195-4F22-A9E0-4B252179DF42}" srcOrd="0" destOrd="0" presId="urn:microsoft.com/office/officeart/2005/8/layout/hierarchy6"/>
    <dgm:cxn modelId="{F58F9D9D-4450-41AC-A31C-FAD2ACE34085}" type="presOf" srcId="{D62D225A-C31A-4C19-8B86-200716CC49A8}" destId="{7CB07330-5319-47D1-9D37-E70DE41610A6}" srcOrd="0" destOrd="0" presId="urn:microsoft.com/office/officeart/2005/8/layout/hierarchy6"/>
    <dgm:cxn modelId="{4B6E3CB9-9CF2-4070-8552-F7238B7018DE}" type="presOf" srcId="{B11AA975-97E8-4523-AFD1-CF1201CEADE6}" destId="{C92658B0-A788-47A6-B004-3404C53D019D}" srcOrd="0" destOrd="0" presId="urn:microsoft.com/office/officeart/2005/8/layout/hierarchy6"/>
    <dgm:cxn modelId="{41B09CBC-469C-4DEB-8831-7B5DE9938DBD}" type="presOf" srcId="{55BF5A17-3EA3-4FDE-BC4D-0F5D0FD526DF}" destId="{B253AB9E-30F1-4196-B283-0470C6D72321}" srcOrd="0" destOrd="0" presId="urn:microsoft.com/office/officeart/2005/8/layout/hierarchy6"/>
    <dgm:cxn modelId="{FEBBF1FE-159E-4C72-8513-CB3CE2BEC2B6}" type="presOf" srcId="{7141C22C-448A-4086-ACD7-51DC59D616B8}" destId="{DDB7A052-27B5-4127-8911-052EA5617C16}" srcOrd="0" destOrd="0" presId="urn:microsoft.com/office/officeart/2005/8/layout/hierarchy6"/>
    <dgm:cxn modelId="{58B2067B-A2B6-4CAF-8504-0EB82D4EE53D}" type="presParOf" srcId="{7CB07330-5319-47D1-9D37-E70DE41610A6}" destId="{B50C209F-EE39-4E4E-8534-CF036CD5F6CA}" srcOrd="0" destOrd="0" presId="urn:microsoft.com/office/officeart/2005/8/layout/hierarchy6"/>
    <dgm:cxn modelId="{971AD12D-5E9A-493E-9AB2-A04BCEEFBF31}" type="presParOf" srcId="{B50C209F-EE39-4E4E-8534-CF036CD5F6CA}" destId="{C27EED78-007D-4874-B4D7-7FA09FC223E0}" srcOrd="0" destOrd="0" presId="urn:microsoft.com/office/officeart/2005/8/layout/hierarchy6"/>
    <dgm:cxn modelId="{48D92E86-2A67-4116-A30E-DA0663450F64}" type="presParOf" srcId="{C27EED78-007D-4874-B4D7-7FA09FC223E0}" destId="{E0A471BA-A65A-44AC-A5B4-79814714B76D}" srcOrd="0" destOrd="0" presId="urn:microsoft.com/office/officeart/2005/8/layout/hierarchy6"/>
    <dgm:cxn modelId="{ABD0551E-198C-4536-BC1E-06B7CB8A5473}" type="presParOf" srcId="{E0A471BA-A65A-44AC-A5B4-79814714B76D}" destId="{DDB7A052-27B5-4127-8911-052EA5617C16}" srcOrd="0" destOrd="0" presId="urn:microsoft.com/office/officeart/2005/8/layout/hierarchy6"/>
    <dgm:cxn modelId="{D535FF66-7EDB-4AFB-8B0B-7CA35D8D69D8}" type="presParOf" srcId="{E0A471BA-A65A-44AC-A5B4-79814714B76D}" destId="{CA17E715-E61C-4130-942E-2B1C16DCDC27}" srcOrd="1" destOrd="0" presId="urn:microsoft.com/office/officeart/2005/8/layout/hierarchy6"/>
    <dgm:cxn modelId="{2A36F0BA-3619-4674-8BAC-3C0F847143F5}" type="presParOf" srcId="{CA17E715-E61C-4130-942E-2B1C16DCDC27}" destId="{F537B2B8-3A66-46C2-B747-3C4B86EEF8C5}" srcOrd="0" destOrd="0" presId="urn:microsoft.com/office/officeart/2005/8/layout/hierarchy6"/>
    <dgm:cxn modelId="{6F7EE3B5-3CE0-4D73-8804-DFD0403E5E15}" type="presParOf" srcId="{CA17E715-E61C-4130-942E-2B1C16DCDC27}" destId="{79EB14E5-4539-419E-823D-EC5FA54665EF}" srcOrd="1" destOrd="0" presId="urn:microsoft.com/office/officeart/2005/8/layout/hierarchy6"/>
    <dgm:cxn modelId="{2DDF989B-6CF4-41E8-9DBB-8593A82A8F6F}" type="presParOf" srcId="{79EB14E5-4539-419E-823D-EC5FA54665EF}" destId="{B253AB9E-30F1-4196-B283-0470C6D72321}" srcOrd="0" destOrd="0" presId="urn:microsoft.com/office/officeart/2005/8/layout/hierarchy6"/>
    <dgm:cxn modelId="{29A0AEFC-2789-4D83-83DC-19343CF59B4E}" type="presParOf" srcId="{79EB14E5-4539-419E-823D-EC5FA54665EF}" destId="{372BE5A3-ACEB-4A08-9214-26DE49F67439}" srcOrd="1" destOrd="0" presId="urn:microsoft.com/office/officeart/2005/8/layout/hierarchy6"/>
    <dgm:cxn modelId="{75CEB2D6-8909-49F9-B4C7-5B11B85A35E3}" type="presParOf" srcId="{372BE5A3-ACEB-4A08-9214-26DE49F67439}" destId="{63A627FC-D195-4F22-A9E0-4B252179DF42}" srcOrd="0" destOrd="0" presId="urn:microsoft.com/office/officeart/2005/8/layout/hierarchy6"/>
    <dgm:cxn modelId="{0BB825C4-CE94-432F-87D7-F04978D2BEB3}" type="presParOf" srcId="{372BE5A3-ACEB-4A08-9214-26DE49F67439}" destId="{79A09338-5026-44F4-A27F-80317B5290FC}" srcOrd="1" destOrd="0" presId="urn:microsoft.com/office/officeart/2005/8/layout/hierarchy6"/>
    <dgm:cxn modelId="{784E4F2C-2445-44D6-B82A-EAEDB733D82F}" type="presParOf" srcId="{79A09338-5026-44F4-A27F-80317B5290FC}" destId="{C92658B0-A788-47A6-B004-3404C53D019D}" srcOrd="0" destOrd="0" presId="urn:microsoft.com/office/officeart/2005/8/layout/hierarchy6"/>
    <dgm:cxn modelId="{CB80524B-EB1D-4841-8F28-CAD11C36E3C7}" type="presParOf" srcId="{79A09338-5026-44F4-A27F-80317B5290FC}" destId="{2CAC81F9-C2C4-4973-91F8-D226BBF79E13}" srcOrd="1" destOrd="0" presId="urn:microsoft.com/office/officeart/2005/8/layout/hierarchy6"/>
    <dgm:cxn modelId="{D5BFD3A4-F011-4874-BAC9-CBCF9FD5BF02}" type="presParOf" srcId="{7CB07330-5319-47D1-9D37-E70DE41610A6}" destId="{E13BB7F5-AD0C-444D-89AF-D5E44361D93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D225A-C31A-4C19-8B86-200716CC49A8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NL"/>
        </a:p>
      </dgm:t>
    </dgm:pt>
    <dgm:pt modelId="{55BF5A17-3EA3-4FDE-BC4D-0F5D0FD526DF}">
      <dgm:prSet phldrT="[Text]"/>
      <dgm:spPr/>
      <dgm:t>
        <a:bodyPr/>
        <a:lstStyle/>
        <a:p>
          <a:r>
            <a:rPr lang="en-US" dirty="0">
              <a:solidFill>
                <a:srgbClr val="0000FF"/>
              </a:solidFill>
            </a:rPr>
            <a:t>calculate energy states (DOS)</a:t>
          </a:r>
          <a:endParaRPr lang="nl-NL" dirty="0">
            <a:solidFill>
              <a:srgbClr val="0000FF"/>
            </a:solidFill>
          </a:endParaRPr>
        </a:p>
      </dgm:t>
    </dgm:pt>
    <dgm:pt modelId="{CD24FF7F-3782-405E-BF2B-76DFB38CB544}" type="parTrans" cxnId="{8484697E-A3D9-49F1-B3AA-6FCD48632E63}">
      <dgm:prSet/>
      <dgm:spPr/>
      <dgm:t>
        <a:bodyPr/>
        <a:lstStyle/>
        <a:p>
          <a:endParaRPr lang="nl-NL"/>
        </a:p>
      </dgm:t>
    </dgm:pt>
    <dgm:pt modelId="{955206B1-ABCD-4580-A03B-FD6FD7130FB3}" type="sibTrans" cxnId="{8484697E-A3D9-49F1-B3AA-6FCD48632E63}">
      <dgm:prSet/>
      <dgm:spPr/>
      <dgm:t>
        <a:bodyPr/>
        <a:lstStyle/>
        <a:p>
          <a:endParaRPr lang="nl-NL"/>
        </a:p>
      </dgm:t>
    </dgm:pt>
    <dgm:pt modelId="{B11AA975-97E8-4523-AFD1-CF1201CEADE6}">
      <dgm:prSet phldrT="[Text]"/>
      <dgm:spPr/>
      <dgm:t>
        <a:bodyPr/>
        <a:lstStyle/>
        <a:p>
          <a:r>
            <a:rPr lang="en-US" dirty="0">
              <a:solidFill>
                <a:srgbClr val="0000FF"/>
              </a:solidFill>
            </a:rPr>
            <a:t>dipole transition to empty DOS</a:t>
          </a:r>
          <a:endParaRPr lang="nl-NL" dirty="0">
            <a:solidFill>
              <a:srgbClr val="0000FF"/>
            </a:solidFill>
          </a:endParaRPr>
        </a:p>
      </dgm:t>
    </dgm:pt>
    <dgm:pt modelId="{C1C75380-EB0A-4512-964E-434DC61C6452}" type="parTrans" cxnId="{87E8B166-63EE-478B-999A-69D16CE56E3B}">
      <dgm:prSet/>
      <dgm:spPr/>
      <dgm:t>
        <a:bodyPr/>
        <a:lstStyle/>
        <a:p>
          <a:endParaRPr lang="nl-NL"/>
        </a:p>
      </dgm:t>
    </dgm:pt>
    <dgm:pt modelId="{6C1EE682-0072-48ED-8B03-4FEC0E4AFC91}" type="sibTrans" cxnId="{87E8B166-63EE-478B-999A-69D16CE56E3B}">
      <dgm:prSet/>
      <dgm:spPr/>
      <dgm:t>
        <a:bodyPr/>
        <a:lstStyle/>
        <a:p>
          <a:endParaRPr lang="nl-NL"/>
        </a:p>
      </dgm:t>
    </dgm:pt>
    <dgm:pt modelId="{E3ABEB38-4D33-4DB8-996F-5E15558F2735}">
      <dgm:prSet phldrT="[Text]"/>
      <dgm:spPr/>
      <dgm:t>
        <a:bodyPr/>
        <a:lstStyle/>
        <a:p>
          <a:r>
            <a:rPr lang="en-US" dirty="0">
              <a:solidFill>
                <a:srgbClr val="0000FF"/>
              </a:solidFill>
            </a:rPr>
            <a:t>apply multiplet theory</a:t>
          </a:r>
          <a:endParaRPr lang="nl-NL" dirty="0">
            <a:solidFill>
              <a:srgbClr val="0000FF"/>
            </a:solidFill>
          </a:endParaRPr>
        </a:p>
      </dgm:t>
    </dgm:pt>
    <dgm:pt modelId="{24557D71-B43E-4C7A-A543-A596500E6BE2}" type="parTrans" cxnId="{CCCD458D-875D-4BCE-B05F-3657EC7ACB74}">
      <dgm:prSet/>
      <dgm:spPr/>
      <dgm:t>
        <a:bodyPr/>
        <a:lstStyle/>
        <a:p>
          <a:endParaRPr lang="nl-NL"/>
        </a:p>
      </dgm:t>
    </dgm:pt>
    <dgm:pt modelId="{6355AFBE-BA6B-4960-B374-0CD8CA85353B}" type="sibTrans" cxnId="{CCCD458D-875D-4BCE-B05F-3657EC7ACB74}">
      <dgm:prSet/>
      <dgm:spPr/>
      <dgm:t>
        <a:bodyPr/>
        <a:lstStyle/>
        <a:p>
          <a:endParaRPr lang="nl-NL"/>
        </a:p>
      </dgm:t>
    </dgm:pt>
    <dgm:pt modelId="{7141C22C-448A-4086-ACD7-51DC59D616B8}">
      <dgm:prSet/>
      <dgm:spPr/>
      <dgm:t>
        <a:bodyPr/>
        <a:lstStyle/>
        <a:p>
          <a:r>
            <a:rPr lang="en-US" dirty="0">
              <a:solidFill>
                <a:srgbClr val="0000FF"/>
              </a:solidFill>
            </a:rPr>
            <a:t>structure </a:t>
          </a:r>
          <a:br>
            <a:rPr lang="en-US" dirty="0">
              <a:solidFill>
                <a:srgbClr val="0000FF"/>
              </a:solidFill>
            </a:rPr>
          </a:br>
          <a:r>
            <a:rPr lang="en-US" dirty="0">
              <a:solidFill>
                <a:srgbClr val="0000FF"/>
              </a:solidFill>
            </a:rPr>
            <a:t>of molecule or solid</a:t>
          </a:r>
          <a:endParaRPr lang="nl-NL" dirty="0">
            <a:solidFill>
              <a:srgbClr val="0000FF"/>
            </a:solidFill>
          </a:endParaRPr>
        </a:p>
      </dgm:t>
    </dgm:pt>
    <dgm:pt modelId="{7CE30604-7C75-427F-A275-F889A7855FA5}" type="parTrans" cxnId="{C1051178-8EAE-49C9-B200-D979D364747D}">
      <dgm:prSet/>
      <dgm:spPr/>
      <dgm:t>
        <a:bodyPr/>
        <a:lstStyle/>
        <a:p>
          <a:endParaRPr lang="nl-NL"/>
        </a:p>
      </dgm:t>
    </dgm:pt>
    <dgm:pt modelId="{94B7EA65-EE5D-44C8-946B-DAA9E34BF79B}" type="sibTrans" cxnId="{C1051178-8EAE-49C9-B200-D979D364747D}">
      <dgm:prSet/>
      <dgm:spPr/>
      <dgm:t>
        <a:bodyPr/>
        <a:lstStyle/>
        <a:p>
          <a:endParaRPr lang="nl-NL"/>
        </a:p>
      </dgm:t>
    </dgm:pt>
    <dgm:pt modelId="{7CB07330-5319-47D1-9D37-E70DE41610A6}" type="pres">
      <dgm:prSet presAssocID="{D62D225A-C31A-4C19-8B86-200716CC49A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0C209F-EE39-4E4E-8534-CF036CD5F6CA}" type="pres">
      <dgm:prSet presAssocID="{D62D225A-C31A-4C19-8B86-200716CC49A8}" presName="hierFlow" presStyleCnt="0"/>
      <dgm:spPr/>
    </dgm:pt>
    <dgm:pt modelId="{C27EED78-007D-4874-B4D7-7FA09FC223E0}" type="pres">
      <dgm:prSet presAssocID="{D62D225A-C31A-4C19-8B86-200716CC49A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A471BA-A65A-44AC-A5B4-79814714B76D}" type="pres">
      <dgm:prSet presAssocID="{7141C22C-448A-4086-ACD7-51DC59D616B8}" presName="Name14" presStyleCnt="0"/>
      <dgm:spPr/>
    </dgm:pt>
    <dgm:pt modelId="{DDB7A052-27B5-4127-8911-052EA5617C16}" type="pres">
      <dgm:prSet presAssocID="{7141C22C-448A-4086-ACD7-51DC59D616B8}" presName="level1Shape" presStyleLbl="node0" presStyleIdx="0" presStyleCnt="1">
        <dgm:presLayoutVars>
          <dgm:chPref val="3"/>
        </dgm:presLayoutVars>
      </dgm:prSet>
      <dgm:spPr/>
    </dgm:pt>
    <dgm:pt modelId="{CA17E715-E61C-4130-942E-2B1C16DCDC27}" type="pres">
      <dgm:prSet presAssocID="{7141C22C-448A-4086-ACD7-51DC59D616B8}" presName="hierChild2" presStyleCnt="0"/>
      <dgm:spPr/>
    </dgm:pt>
    <dgm:pt modelId="{F537B2B8-3A66-46C2-B747-3C4B86EEF8C5}" type="pres">
      <dgm:prSet presAssocID="{CD24FF7F-3782-405E-BF2B-76DFB38CB544}" presName="Name19" presStyleLbl="parChTrans1D2" presStyleIdx="0" presStyleCnt="1"/>
      <dgm:spPr/>
    </dgm:pt>
    <dgm:pt modelId="{79EB14E5-4539-419E-823D-EC5FA54665EF}" type="pres">
      <dgm:prSet presAssocID="{55BF5A17-3EA3-4FDE-BC4D-0F5D0FD526DF}" presName="Name21" presStyleCnt="0"/>
      <dgm:spPr/>
    </dgm:pt>
    <dgm:pt modelId="{B253AB9E-30F1-4196-B283-0470C6D72321}" type="pres">
      <dgm:prSet presAssocID="{55BF5A17-3EA3-4FDE-BC4D-0F5D0FD526DF}" presName="level2Shape" presStyleLbl="node2" presStyleIdx="0" presStyleCnt="1"/>
      <dgm:spPr/>
    </dgm:pt>
    <dgm:pt modelId="{372BE5A3-ACEB-4A08-9214-26DE49F67439}" type="pres">
      <dgm:prSet presAssocID="{55BF5A17-3EA3-4FDE-BC4D-0F5D0FD526DF}" presName="hierChild3" presStyleCnt="0"/>
      <dgm:spPr/>
    </dgm:pt>
    <dgm:pt modelId="{63A627FC-D195-4F22-A9E0-4B252179DF42}" type="pres">
      <dgm:prSet presAssocID="{C1C75380-EB0A-4512-964E-434DC61C6452}" presName="Name19" presStyleLbl="parChTrans1D3" presStyleIdx="0" presStyleCnt="2"/>
      <dgm:spPr/>
    </dgm:pt>
    <dgm:pt modelId="{79A09338-5026-44F4-A27F-80317B5290FC}" type="pres">
      <dgm:prSet presAssocID="{B11AA975-97E8-4523-AFD1-CF1201CEADE6}" presName="Name21" presStyleCnt="0"/>
      <dgm:spPr/>
    </dgm:pt>
    <dgm:pt modelId="{C92658B0-A788-47A6-B004-3404C53D019D}" type="pres">
      <dgm:prSet presAssocID="{B11AA975-97E8-4523-AFD1-CF1201CEADE6}" presName="level2Shape" presStyleLbl="node3" presStyleIdx="0" presStyleCnt="2"/>
      <dgm:spPr/>
    </dgm:pt>
    <dgm:pt modelId="{2CAC81F9-C2C4-4973-91F8-D226BBF79E13}" type="pres">
      <dgm:prSet presAssocID="{B11AA975-97E8-4523-AFD1-CF1201CEADE6}" presName="hierChild3" presStyleCnt="0"/>
      <dgm:spPr/>
    </dgm:pt>
    <dgm:pt modelId="{39BF7EAF-BD6C-481A-A090-3AB064D9E9E0}" type="pres">
      <dgm:prSet presAssocID="{24557D71-B43E-4C7A-A543-A596500E6BE2}" presName="Name19" presStyleLbl="parChTrans1D3" presStyleIdx="1" presStyleCnt="2"/>
      <dgm:spPr/>
    </dgm:pt>
    <dgm:pt modelId="{4FD4AE3D-3E8E-4452-B720-B89ACF6E4185}" type="pres">
      <dgm:prSet presAssocID="{E3ABEB38-4D33-4DB8-996F-5E15558F2735}" presName="Name21" presStyleCnt="0"/>
      <dgm:spPr/>
    </dgm:pt>
    <dgm:pt modelId="{DFC0650F-4D1E-4B54-A1E1-C1E2B2F972FD}" type="pres">
      <dgm:prSet presAssocID="{E3ABEB38-4D33-4DB8-996F-5E15558F2735}" presName="level2Shape" presStyleLbl="node3" presStyleIdx="1" presStyleCnt="2"/>
      <dgm:spPr/>
    </dgm:pt>
    <dgm:pt modelId="{6B46C11D-D3C8-4AE4-AE29-9933ADC18ABC}" type="pres">
      <dgm:prSet presAssocID="{E3ABEB38-4D33-4DB8-996F-5E15558F2735}" presName="hierChild3" presStyleCnt="0"/>
      <dgm:spPr/>
    </dgm:pt>
    <dgm:pt modelId="{E13BB7F5-AD0C-444D-89AF-D5E44361D930}" type="pres">
      <dgm:prSet presAssocID="{D62D225A-C31A-4C19-8B86-200716CC49A8}" presName="bgShapesFlow" presStyleCnt="0"/>
      <dgm:spPr/>
    </dgm:pt>
  </dgm:ptLst>
  <dgm:cxnLst>
    <dgm:cxn modelId="{87E8B166-63EE-478B-999A-69D16CE56E3B}" srcId="{55BF5A17-3EA3-4FDE-BC4D-0F5D0FD526DF}" destId="{B11AA975-97E8-4523-AFD1-CF1201CEADE6}" srcOrd="0" destOrd="0" parTransId="{C1C75380-EB0A-4512-964E-434DC61C6452}" sibTransId="{6C1EE682-0072-48ED-8B03-4FEC0E4AFC91}"/>
    <dgm:cxn modelId="{4F84DF6B-A2EE-456C-B70A-3F7141B34A37}" type="presOf" srcId="{CD24FF7F-3782-405E-BF2B-76DFB38CB544}" destId="{F537B2B8-3A66-46C2-B747-3C4B86EEF8C5}" srcOrd="0" destOrd="0" presId="urn:microsoft.com/office/officeart/2005/8/layout/hierarchy6"/>
    <dgm:cxn modelId="{C1051178-8EAE-49C9-B200-D979D364747D}" srcId="{D62D225A-C31A-4C19-8B86-200716CC49A8}" destId="{7141C22C-448A-4086-ACD7-51DC59D616B8}" srcOrd="0" destOrd="0" parTransId="{7CE30604-7C75-427F-A275-F889A7855FA5}" sibTransId="{94B7EA65-EE5D-44C8-946B-DAA9E34BF79B}"/>
    <dgm:cxn modelId="{8484697E-A3D9-49F1-B3AA-6FCD48632E63}" srcId="{7141C22C-448A-4086-ACD7-51DC59D616B8}" destId="{55BF5A17-3EA3-4FDE-BC4D-0F5D0FD526DF}" srcOrd="0" destOrd="0" parTransId="{CD24FF7F-3782-405E-BF2B-76DFB38CB544}" sibTransId="{955206B1-ABCD-4580-A03B-FD6FD7130FB3}"/>
    <dgm:cxn modelId="{CCCD458D-875D-4BCE-B05F-3657EC7ACB74}" srcId="{55BF5A17-3EA3-4FDE-BC4D-0F5D0FD526DF}" destId="{E3ABEB38-4D33-4DB8-996F-5E15558F2735}" srcOrd="1" destOrd="0" parTransId="{24557D71-B43E-4C7A-A543-A596500E6BE2}" sibTransId="{6355AFBE-BA6B-4960-B374-0CD8CA85353B}"/>
    <dgm:cxn modelId="{A700E98E-9FEF-47BD-91E9-AA3A3CD3B1E3}" type="presOf" srcId="{C1C75380-EB0A-4512-964E-434DC61C6452}" destId="{63A627FC-D195-4F22-A9E0-4B252179DF42}" srcOrd="0" destOrd="0" presId="urn:microsoft.com/office/officeart/2005/8/layout/hierarchy6"/>
    <dgm:cxn modelId="{F58F9D9D-4450-41AC-A31C-FAD2ACE34085}" type="presOf" srcId="{D62D225A-C31A-4C19-8B86-200716CC49A8}" destId="{7CB07330-5319-47D1-9D37-E70DE41610A6}" srcOrd="0" destOrd="0" presId="urn:microsoft.com/office/officeart/2005/8/layout/hierarchy6"/>
    <dgm:cxn modelId="{4B6E3CB9-9CF2-4070-8552-F7238B7018DE}" type="presOf" srcId="{B11AA975-97E8-4523-AFD1-CF1201CEADE6}" destId="{C92658B0-A788-47A6-B004-3404C53D019D}" srcOrd="0" destOrd="0" presId="urn:microsoft.com/office/officeart/2005/8/layout/hierarchy6"/>
    <dgm:cxn modelId="{41B09CBC-469C-4DEB-8831-7B5DE9938DBD}" type="presOf" srcId="{55BF5A17-3EA3-4FDE-BC4D-0F5D0FD526DF}" destId="{B253AB9E-30F1-4196-B283-0470C6D72321}" srcOrd="0" destOrd="0" presId="urn:microsoft.com/office/officeart/2005/8/layout/hierarchy6"/>
    <dgm:cxn modelId="{ABC3B1BE-436B-4045-AA02-B7CC18666573}" type="presOf" srcId="{E3ABEB38-4D33-4DB8-996F-5E15558F2735}" destId="{DFC0650F-4D1E-4B54-A1E1-C1E2B2F972FD}" srcOrd="0" destOrd="0" presId="urn:microsoft.com/office/officeart/2005/8/layout/hierarchy6"/>
    <dgm:cxn modelId="{5A30BACC-D7AB-4362-B993-C13F889620B8}" type="presOf" srcId="{24557D71-B43E-4C7A-A543-A596500E6BE2}" destId="{39BF7EAF-BD6C-481A-A090-3AB064D9E9E0}" srcOrd="0" destOrd="0" presId="urn:microsoft.com/office/officeart/2005/8/layout/hierarchy6"/>
    <dgm:cxn modelId="{FEBBF1FE-159E-4C72-8513-CB3CE2BEC2B6}" type="presOf" srcId="{7141C22C-448A-4086-ACD7-51DC59D616B8}" destId="{DDB7A052-27B5-4127-8911-052EA5617C16}" srcOrd="0" destOrd="0" presId="urn:microsoft.com/office/officeart/2005/8/layout/hierarchy6"/>
    <dgm:cxn modelId="{58B2067B-A2B6-4CAF-8504-0EB82D4EE53D}" type="presParOf" srcId="{7CB07330-5319-47D1-9D37-E70DE41610A6}" destId="{B50C209F-EE39-4E4E-8534-CF036CD5F6CA}" srcOrd="0" destOrd="0" presId="urn:microsoft.com/office/officeart/2005/8/layout/hierarchy6"/>
    <dgm:cxn modelId="{971AD12D-5E9A-493E-9AB2-A04BCEEFBF31}" type="presParOf" srcId="{B50C209F-EE39-4E4E-8534-CF036CD5F6CA}" destId="{C27EED78-007D-4874-B4D7-7FA09FC223E0}" srcOrd="0" destOrd="0" presId="urn:microsoft.com/office/officeart/2005/8/layout/hierarchy6"/>
    <dgm:cxn modelId="{48D92E86-2A67-4116-A30E-DA0663450F64}" type="presParOf" srcId="{C27EED78-007D-4874-B4D7-7FA09FC223E0}" destId="{E0A471BA-A65A-44AC-A5B4-79814714B76D}" srcOrd="0" destOrd="0" presId="urn:microsoft.com/office/officeart/2005/8/layout/hierarchy6"/>
    <dgm:cxn modelId="{ABD0551E-198C-4536-BC1E-06B7CB8A5473}" type="presParOf" srcId="{E0A471BA-A65A-44AC-A5B4-79814714B76D}" destId="{DDB7A052-27B5-4127-8911-052EA5617C16}" srcOrd="0" destOrd="0" presId="urn:microsoft.com/office/officeart/2005/8/layout/hierarchy6"/>
    <dgm:cxn modelId="{D535FF66-7EDB-4AFB-8B0B-7CA35D8D69D8}" type="presParOf" srcId="{E0A471BA-A65A-44AC-A5B4-79814714B76D}" destId="{CA17E715-E61C-4130-942E-2B1C16DCDC27}" srcOrd="1" destOrd="0" presId="urn:microsoft.com/office/officeart/2005/8/layout/hierarchy6"/>
    <dgm:cxn modelId="{2A36F0BA-3619-4674-8BAC-3C0F847143F5}" type="presParOf" srcId="{CA17E715-E61C-4130-942E-2B1C16DCDC27}" destId="{F537B2B8-3A66-46C2-B747-3C4B86EEF8C5}" srcOrd="0" destOrd="0" presId="urn:microsoft.com/office/officeart/2005/8/layout/hierarchy6"/>
    <dgm:cxn modelId="{6F7EE3B5-3CE0-4D73-8804-DFD0403E5E15}" type="presParOf" srcId="{CA17E715-E61C-4130-942E-2B1C16DCDC27}" destId="{79EB14E5-4539-419E-823D-EC5FA54665EF}" srcOrd="1" destOrd="0" presId="urn:microsoft.com/office/officeart/2005/8/layout/hierarchy6"/>
    <dgm:cxn modelId="{2DDF989B-6CF4-41E8-9DBB-8593A82A8F6F}" type="presParOf" srcId="{79EB14E5-4539-419E-823D-EC5FA54665EF}" destId="{B253AB9E-30F1-4196-B283-0470C6D72321}" srcOrd="0" destOrd="0" presId="urn:microsoft.com/office/officeart/2005/8/layout/hierarchy6"/>
    <dgm:cxn modelId="{29A0AEFC-2789-4D83-83DC-19343CF59B4E}" type="presParOf" srcId="{79EB14E5-4539-419E-823D-EC5FA54665EF}" destId="{372BE5A3-ACEB-4A08-9214-26DE49F67439}" srcOrd="1" destOrd="0" presId="urn:microsoft.com/office/officeart/2005/8/layout/hierarchy6"/>
    <dgm:cxn modelId="{75CEB2D6-8909-49F9-B4C7-5B11B85A35E3}" type="presParOf" srcId="{372BE5A3-ACEB-4A08-9214-26DE49F67439}" destId="{63A627FC-D195-4F22-A9E0-4B252179DF42}" srcOrd="0" destOrd="0" presId="urn:microsoft.com/office/officeart/2005/8/layout/hierarchy6"/>
    <dgm:cxn modelId="{0BB825C4-CE94-432F-87D7-F04978D2BEB3}" type="presParOf" srcId="{372BE5A3-ACEB-4A08-9214-26DE49F67439}" destId="{79A09338-5026-44F4-A27F-80317B5290FC}" srcOrd="1" destOrd="0" presId="urn:microsoft.com/office/officeart/2005/8/layout/hierarchy6"/>
    <dgm:cxn modelId="{784E4F2C-2445-44D6-B82A-EAEDB733D82F}" type="presParOf" srcId="{79A09338-5026-44F4-A27F-80317B5290FC}" destId="{C92658B0-A788-47A6-B004-3404C53D019D}" srcOrd="0" destOrd="0" presId="urn:microsoft.com/office/officeart/2005/8/layout/hierarchy6"/>
    <dgm:cxn modelId="{CB80524B-EB1D-4841-8F28-CAD11C36E3C7}" type="presParOf" srcId="{79A09338-5026-44F4-A27F-80317B5290FC}" destId="{2CAC81F9-C2C4-4973-91F8-D226BBF79E13}" srcOrd="1" destOrd="0" presId="urn:microsoft.com/office/officeart/2005/8/layout/hierarchy6"/>
    <dgm:cxn modelId="{5F50FC1D-4558-4B57-A0BE-9F4660EED170}" type="presParOf" srcId="{372BE5A3-ACEB-4A08-9214-26DE49F67439}" destId="{39BF7EAF-BD6C-481A-A090-3AB064D9E9E0}" srcOrd="2" destOrd="0" presId="urn:microsoft.com/office/officeart/2005/8/layout/hierarchy6"/>
    <dgm:cxn modelId="{32AF7E27-8AD6-49FD-BE32-7F23C6A30797}" type="presParOf" srcId="{372BE5A3-ACEB-4A08-9214-26DE49F67439}" destId="{4FD4AE3D-3E8E-4452-B720-B89ACF6E4185}" srcOrd="3" destOrd="0" presId="urn:microsoft.com/office/officeart/2005/8/layout/hierarchy6"/>
    <dgm:cxn modelId="{C2D036F7-A98A-4EC4-BFD6-80D714B0BBE7}" type="presParOf" srcId="{4FD4AE3D-3E8E-4452-B720-B89ACF6E4185}" destId="{DFC0650F-4D1E-4B54-A1E1-C1E2B2F972FD}" srcOrd="0" destOrd="0" presId="urn:microsoft.com/office/officeart/2005/8/layout/hierarchy6"/>
    <dgm:cxn modelId="{18B56635-8F03-41EC-A698-45473EB6A06E}" type="presParOf" srcId="{4FD4AE3D-3E8E-4452-B720-B89ACF6E4185}" destId="{6B46C11D-D3C8-4AE4-AE29-9933ADC18ABC}" srcOrd="1" destOrd="0" presId="urn:microsoft.com/office/officeart/2005/8/layout/hierarchy6"/>
    <dgm:cxn modelId="{D5BFD3A4-F011-4874-BAC9-CBCF9FD5BF02}" type="presParOf" srcId="{7CB07330-5319-47D1-9D37-E70DE41610A6}" destId="{E13BB7F5-AD0C-444D-89AF-D5E44361D93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7A052-27B5-4127-8911-052EA5617C16}">
      <dsp:nvSpPr>
        <dsp:cNvPr id="0" name=""/>
        <dsp:cNvSpPr/>
      </dsp:nvSpPr>
      <dsp:spPr>
        <a:xfrm>
          <a:off x="2745955" y="2847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48869"/>
        <a:ext cx="2264917" cy="1479263"/>
      </dsp:txXfrm>
    </dsp:sp>
    <dsp:sp modelId="{F537B2B8-3A66-46C2-B747-3C4B86EEF8C5}">
      <dsp:nvSpPr>
        <dsp:cNvPr id="0" name=""/>
        <dsp:cNvSpPr/>
      </dsp:nvSpPr>
      <dsp:spPr>
        <a:xfrm>
          <a:off x="3878716" y="1574155"/>
          <a:ext cx="91440" cy="62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52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3AB9E-30F1-4196-B283-0470C6D72321}">
      <dsp:nvSpPr>
        <dsp:cNvPr id="0" name=""/>
        <dsp:cNvSpPr/>
      </dsp:nvSpPr>
      <dsp:spPr>
        <a:xfrm>
          <a:off x="2745955" y="2202678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6000" r="-1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2248700"/>
        <a:ext cx="2264917" cy="1479263"/>
      </dsp:txXfrm>
    </dsp:sp>
    <dsp:sp modelId="{63A627FC-D195-4F22-A9E0-4B252179DF42}">
      <dsp:nvSpPr>
        <dsp:cNvPr id="0" name=""/>
        <dsp:cNvSpPr/>
      </dsp:nvSpPr>
      <dsp:spPr>
        <a:xfrm>
          <a:off x="3878716" y="3773985"/>
          <a:ext cx="91440" cy="62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52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658B0-A788-47A6-B004-3404C53D019D}">
      <dsp:nvSpPr>
        <dsp:cNvPr id="0" name=""/>
        <dsp:cNvSpPr/>
      </dsp:nvSpPr>
      <dsp:spPr>
        <a:xfrm>
          <a:off x="2745955" y="4402508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41000" r="-4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4448530"/>
        <a:ext cx="2264917" cy="1479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7A052-27B5-4127-8911-052EA5617C16}">
      <dsp:nvSpPr>
        <dsp:cNvPr id="0" name=""/>
        <dsp:cNvSpPr/>
      </dsp:nvSpPr>
      <dsp:spPr>
        <a:xfrm>
          <a:off x="2745955" y="2847"/>
          <a:ext cx="2356961" cy="15713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00FF"/>
              </a:solidFill>
            </a:rPr>
            <a:t>structure </a:t>
          </a:r>
          <a:br>
            <a:rPr lang="en-US" sz="2500" kern="1200" dirty="0">
              <a:solidFill>
                <a:srgbClr val="0000FF"/>
              </a:solidFill>
            </a:rPr>
          </a:br>
          <a:r>
            <a:rPr lang="en-US" sz="2500" kern="1200" dirty="0">
              <a:solidFill>
                <a:srgbClr val="0000FF"/>
              </a:solidFill>
            </a:rPr>
            <a:t>of molecule or solid</a:t>
          </a:r>
          <a:endParaRPr lang="nl-NL" sz="2500" kern="1200" dirty="0">
            <a:solidFill>
              <a:srgbClr val="0000FF"/>
            </a:solidFill>
          </a:endParaRPr>
        </a:p>
      </dsp:txBody>
      <dsp:txXfrm>
        <a:off x="2791977" y="48869"/>
        <a:ext cx="2264917" cy="1479263"/>
      </dsp:txXfrm>
    </dsp:sp>
    <dsp:sp modelId="{F537B2B8-3A66-46C2-B747-3C4B86EEF8C5}">
      <dsp:nvSpPr>
        <dsp:cNvPr id="0" name=""/>
        <dsp:cNvSpPr/>
      </dsp:nvSpPr>
      <dsp:spPr>
        <a:xfrm>
          <a:off x="3878716" y="1574155"/>
          <a:ext cx="91440" cy="62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52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3AB9E-30F1-4196-B283-0470C6D72321}">
      <dsp:nvSpPr>
        <dsp:cNvPr id="0" name=""/>
        <dsp:cNvSpPr/>
      </dsp:nvSpPr>
      <dsp:spPr>
        <a:xfrm>
          <a:off x="2745955" y="2202678"/>
          <a:ext cx="2356961" cy="15713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00FF"/>
              </a:solidFill>
            </a:rPr>
            <a:t>calculate energy states (DOS)</a:t>
          </a:r>
          <a:endParaRPr lang="nl-NL" sz="2500" kern="1200" dirty="0">
            <a:solidFill>
              <a:srgbClr val="0000FF"/>
            </a:solidFill>
          </a:endParaRPr>
        </a:p>
      </dsp:txBody>
      <dsp:txXfrm>
        <a:off x="2791977" y="2248700"/>
        <a:ext cx="2264917" cy="1479263"/>
      </dsp:txXfrm>
    </dsp:sp>
    <dsp:sp modelId="{63A627FC-D195-4F22-A9E0-4B252179DF42}">
      <dsp:nvSpPr>
        <dsp:cNvPr id="0" name=""/>
        <dsp:cNvSpPr/>
      </dsp:nvSpPr>
      <dsp:spPr>
        <a:xfrm>
          <a:off x="2392411" y="3773985"/>
          <a:ext cx="1532024" cy="628522"/>
        </a:xfrm>
        <a:custGeom>
          <a:avLst/>
          <a:gdLst/>
          <a:ahLst/>
          <a:cxnLst/>
          <a:rect l="0" t="0" r="0" b="0"/>
          <a:pathLst>
            <a:path>
              <a:moveTo>
                <a:pt x="1532024" y="0"/>
              </a:moveTo>
              <a:lnTo>
                <a:pt x="1532024" y="314261"/>
              </a:lnTo>
              <a:lnTo>
                <a:pt x="0" y="314261"/>
              </a:lnTo>
              <a:lnTo>
                <a:pt x="0" y="62852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658B0-A788-47A6-B004-3404C53D019D}">
      <dsp:nvSpPr>
        <dsp:cNvPr id="0" name=""/>
        <dsp:cNvSpPr/>
      </dsp:nvSpPr>
      <dsp:spPr>
        <a:xfrm>
          <a:off x="1213930" y="4402508"/>
          <a:ext cx="2356961" cy="15713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00FF"/>
              </a:solidFill>
            </a:rPr>
            <a:t>dipole transition to empty DOS</a:t>
          </a:r>
          <a:endParaRPr lang="nl-NL" sz="2500" kern="1200" dirty="0">
            <a:solidFill>
              <a:srgbClr val="0000FF"/>
            </a:solidFill>
          </a:endParaRPr>
        </a:p>
      </dsp:txBody>
      <dsp:txXfrm>
        <a:off x="1259952" y="4448530"/>
        <a:ext cx="2264917" cy="1479263"/>
      </dsp:txXfrm>
    </dsp:sp>
    <dsp:sp modelId="{39BF7EAF-BD6C-481A-A090-3AB064D9E9E0}">
      <dsp:nvSpPr>
        <dsp:cNvPr id="0" name=""/>
        <dsp:cNvSpPr/>
      </dsp:nvSpPr>
      <dsp:spPr>
        <a:xfrm>
          <a:off x="3924436" y="3773985"/>
          <a:ext cx="1532024" cy="62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61"/>
              </a:lnTo>
              <a:lnTo>
                <a:pt x="1532024" y="314261"/>
              </a:lnTo>
              <a:lnTo>
                <a:pt x="1532024" y="62852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0650F-4D1E-4B54-A1E1-C1E2B2F972FD}">
      <dsp:nvSpPr>
        <dsp:cNvPr id="0" name=""/>
        <dsp:cNvSpPr/>
      </dsp:nvSpPr>
      <dsp:spPr>
        <a:xfrm>
          <a:off x="4277980" y="4402508"/>
          <a:ext cx="2356961" cy="15713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00FF"/>
              </a:solidFill>
            </a:rPr>
            <a:t>apply multiplet theory</a:t>
          </a:r>
          <a:endParaRPr lang="nl-NL" sz="2500" kern="1200" dirty="0">
            <a:solidFill>
              <a:srgbClr val="0000FF"/>
            </a:solidFill>
          </a:endParaRPr>
        </a:p>
      </dsp:txBody>
      <dsp:txXfrm>
        <a:off x="4324002" y="4448530"/>
        <a:ext cx="2264917" cy="1479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786" y="0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73CFF4E-7869-420E-ACFC-864BDD555665}" type="datetimeFigureOut">
              <a:rPr lang="en-US"/>
              <a:pPr/>
              <a:t>11/21/2024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786" y="9721868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C4C6914-7C7B-4CE8-932E-4D6D2E809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786" y="0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715" y="4861781"/>
            <a:ext cx="5682634" cy="460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786" y="9721868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fld id="{2C2CAC91-D8AD-47F8-8884-83F26A1F5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95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BC99BC-9AB1-4AC9-B25E-26410B5C36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5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790E2-46B6-4EBD-BA3F-7011709D62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5139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E0E98-016C-400A-BDF6-47ECEAA6BD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3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E0E98-016C-400A-BDF6-47ECEAA6BD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49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E0E98-016C-400A-BDF6-47ECEAA6BD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50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2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790E2-46B6-4EBD-BA3F-7011709D62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XAS is element specific</a:t>
            </a:r>
            <a:r>
              <a:rPr lang="en-GB" altLang="en-US" baseline="0" dirty="0"/>
              <a:t> because each element has specific binding energies for its core levels.</a:t>
            </a:r>
          </a:p>
          <a:p>
            <a:r>
              <a:rPr lang="en-GB" altLang="en-US" baseline="0" dirty="0"/>
              <a:t>The XAS edge energy is essentially given by the core level binding energy.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44181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54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724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6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8800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766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4377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85313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6077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6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2ABAE-4499-4733-B758-478B6FACADE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80" y="4861027"/>
            <a:ext cx="5209715" cy="4603846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0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790E2-46B6-4EBD-BA3F-7011709D62D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XAS is element specific</a:t>
            </a:r>
            <a:r>
              <a:rPr lang="en-GB" altLang="en-US" baseline="0" dirty="0"/>
              <a:t> because each element has specific binding energies for its core levels.</a:t>
            </a:r>
          </a:p>
          <a:p>
            <a:r>
              <a:rPr lang="en-GB" altLang="en-US" baseline="0" dirty="0"/>
              <a:t>The XAS edge energy is essentially given by the core level binding energy.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648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77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3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62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180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673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227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843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85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45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96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6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62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0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370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21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C38F00A-D720-40F5-B933-C899D332A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22" y="308486"/>
            <a:ext cx="1232880" cy="78438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F44CCDE-43A7-4FF4-9F5B-459F17D23351}"/>
              </a:ext>
            </a:extLst>
          </p:cNvPr>
          <p:cNvSpPr/>
          <p:nvPr/>
        </p:nvSpPr>
        <p:spPr>
          <a:xfrm>
            <a:off x="6854679" y="308486"/>
            <a:ext cx="2305050" cy="784388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84487D-4D64-4DA9-9144-E200AC3797BB}"/>
              </a:ext>
            </a:extLst>
          </p:cNvPr>
          <p:cNvSpPr txBox="1"/>
          <p:nvPr/>
        </p:nvSpPr>
        <p:spPr>
          <a:xfrm>
            <a:off x="7010457" y="362251"/>
            <a:ext cx="19934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Debye Institute for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Nanomaterials Science</a:t>
            </a:r>
            <a:endParaRPr lang="en-GB" sz="15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3623B8-7A3C-492B-B625-1EFCAC9E7E39}"/>
              </a:ext>
            </a:extLst>
          </p:cNvPr>
          <p:cNvSpPr txBox="1"/>
          <p:nvPr/>
        </p:nvSpPr>
        <p:spPr>
          <a:xfrm>
            <a:off x="4550299" y="5659550"/>
            <a:ext cx="16305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i="1" spc="135" dirty="0">
                <a:solidFill>
                  <a:prstClr val="black"/>
                </a:solidFill>
                <a:latin typeface="Calibri" panose="020F0502020204030204"/>
              </a:rPr>
              <a:t>21</a:t>
            </a:r>
            <a:r>
              <a:rPr lang="en-US" sz="1050" i="1" spc="135" baseline="30000" dirty="0">
                <a:solidFill>
                  <a:prstClr val="black"/>
                </a:solidFill>
                <a:latin typeface="Calibri" panose="020F0502020204030204"/>
              </a:rPr>
              <a:t>st</a:t>
            </a:r>
            <a:r>
              <a:rPr lang="en-US" sz="1050" i="1" spc="135" dirty="0">
                <a:solidFill>
                  <a:prstClr val="black"/>
                </a:solidFill>
                <a:latin typeface="Calibri" panose="020F0502020204030204"/>
              </a:rPr>
              <a:t> September 2022</a:t>
            </a:r>
            <a:endParaRPr lang="en-GB" sz="1050" i="1" spc="1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131AB0-282B-4AC2-B345-E5E119E34DB5}"/>
              </a:ext>
            </a:extLst>
          </p:cNvPr>
          <p:cNvSpPr txBox="1"/>
          <p:nvPr/>
        </p:nvSpPr>
        <p:spPr>
          <a:xfrm>
            <a:off x="2369278" y="2577153"/>
            <a:ext cx="67661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/>
              </a:rPr>
              <a:t>X-ray absorption spectroscopy &amp; Resonant inelastic x-ray scattering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5E0EF-7E50-414F-85FB-7896087248EB}"/>
              </a:ext>
            </a:extLst>
          </p:cNvPr>
          <p:cNvSpPr txBox="1"/>
          <p:nvPr/>
        </p:nvSpPr>
        <p:spPr>
          <a:xfrm>
            <a:off x="2059107" y="3775953"/>
            <a:ext cx="3013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17220" eaLnBrk="1" fontAlgn="auto" hangingPunct="1">
              <a:spcBef>
                <a:spcPts val="810"/>
              </a:spcBef>
              <a:spcAft>
                <a:spcPts val="135"/>
              </a:spcAft>
              <a:buClr>
                <a:srgbClr val="E48312"/>
              </a:buClr>
              <a:defRPr/>
            </a:pPr>
            <a:r>
              <a:rPr lang="en-US" b="1" u="sng" spc="135" dirty="0">
                <a:solidFill>
                  <a:srgbClr val="637052"/>
                </a:solidFill>
                <a:latin typeface="Calibri" panose="020F0502020204030204"/>
              </a:rPr>
              <a:t>Frank de Groot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757016-59CC-4FCA-9E1E-B51FD2497CEA}"/>
              </a:ext>
            </a:extLst>
          </p:cNvPr>
          <p:cNvSpPr txBox="1"/>
          <p:nvPr/>
        </p:nvSpPr>
        <p:spPr>
          <a:xfrm>
            <a:off x="1681268" y="5659550"/>
            <a:ext cx="20649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i="1" spc="135" dirty="0">
                <a:solidFill>
                  <a:prstClr val="black"/>
                </a:solidFill>
                <a:latin typeface="Calibri" panose="020F0502020204030204"/>
              </a:rPr>
              <a:t>l.barberis@uu.nl</a:t>
            </a:r>
            <a:endParaRPr lang="en-GB" sz="1050" i="1" spc="13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DE941-1F3B-45C6-8611-6D09687F11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b="610"/>
          <a:stretch/>
        </p:blipFill>
        <p:spPr>
          <a:xfrm>
            <a:off x="8548" y="6114"/>
            <a:ext cx="4563452" cy="68137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26376-1A06-4605-B5E6-BBC870E5E861}"/>
              </a:ext>
            </a:extLst>
          </p:cNvPr>
          <p:cNvSpPr txBox="1"/>
          <p:nvPr/>
        </p:nvSpPr>
        <p:spPr>
          <a:xfrm>
            <a:off x="6527494" y="5659550"/>
            <a:ext cx="22297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i="1" spc="135" dirty="0">
                <a:solidFill>
                  <a:prstClr val="black"/>
                </a:solidFill>
                <a:latin typeface="Calibri" panose="020F0502020204030204"/>
              </a:rPr>
              <a:t>NWO CHAINS 2022</a:t>
            </a:r>
            <a:endParaRPr lang="en-GB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E6DB57-713B-A6D2-E52D-60F708D54172}"/>
              </a:ext>
            </a:extLst>
          </p:cNvPr>
          <p:cNvSpPr/>
          <p:nvPr/>
        </p:nvSpPr>
        <p:spPr>
          <a:xfrm>
            <a:off x="2057786" y="5517232"/>
            <a:ext cx="7003265" cy="78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AA520-68B0-522D-679A-36C7C5B7E799}"/>
              </a:ext>
            </a:extLst>
          </p:cNvPr>
          <p:cNvSpPr txBox="1"/>
          <p:nvPr/>
        </p:nvSpPr>
        <p:spPr>
          <a:xfrm>
            <a:off x="2066409" y="6182006"/>
            <a:ext cx="4580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f.m.f.degroot@uu.nl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884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3EA4DC-937B-4FF1-8845-5C4AF708E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162026"/>
              </p:ext>
            </p:extLst>
          </p:nvPr>
        </p:nvGraphicFramePr>
        <p:xfrm>
          <a:off x="-1044624" y="735833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176B16-F3CD-469D-BAF9-7BC2CFF164F3}"/>
              </a:ext>
            </a:extLst>
          </p:cNvPr>
          <p:cNvSpPr txBox="1"/>
          <p:nvPr/>
        </p:nvSpPr>
        <p:spPr>
          <a:xfrm>
            <a:off x="2293754" y="479715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1s  ↔  2p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00E975-E07E-4746-BE55-CD6A59703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spectral shape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C165FBC-53D5-34F6-ED1B-F772A6C6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35833"/>
            <a:ext cx="3241335" cy="468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0EE88-D1A7-CAB7-5B68-B87C5C77313C}"/>
              </a:ext>
            </a:extLst>
          </p:cNvPr>
          <p:cNvSpPr txBox="1"/>
          <p:nvPr/>
        </p:nvSpPr>
        <p:spPr>
          <a:xfrm>
            <a:off x="6596743" y="5428824"/>
            <a:ext cx="5094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00FF"/>
                </a:solidFill>
              </a:rPr>
              <a:t>(ask via email)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94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9144000" cy="540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Element specific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Sensitive to low concentrations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Applicable under extreme conditions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SPACE: Combination with x-ray microscopy</a:t>
            </a: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TIME: femtosecond XAS</a:t>
            </a: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RESONANCE: RIXS, RPES, R diffraction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D6BD36-30A3-43F7-90C8-F924FC14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95051213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772816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 (XAS)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 (RIXS)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Virtual beamlines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6CE1D2-CEEF-4A68-9A42-BD1B77CD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8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XAS &amp; RIXS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11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Ψ</a:t>
            </a: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2570454" y="74160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level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8613" y="277077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magnon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52D7A86-3AE5-42CE-AC62-7D30AD06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RIXS and excited states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BD31-779E-4043-8989-2F4E67A07673}"/>
              </a:ext>
            </a:extLst>
          </p:cNvPr>
          <p:cNvSpPr txBox="1"/>
          <p:nvPr/>
        </p:nvSpPr>
        <p:spPr>
          <a:xfrm>
            <a:off x="5292080" y="1219200"/>
            <a:ext cx="11079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 meV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6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Ψ</a:t>
            </a: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 flipV="1">
            <a:off x="4800600" y="5943600"/>
            <a:ext cx="0" cy="68580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2570454" y="74160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level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8613" y="277077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magnon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52D7A86-3AE5-42CE-AC62-7D30AD06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RIXS and excited states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BD31-779E-4043-8989-2F4E67A07673}"/>
              </a:ext>
            </a:extLst>
          </p:cNvPr>
          <p:cNvSpPr txBox="1"/>
          <p:nvPr/>
        </p:nvSpPr>
        <p:spPr>
          <a:xfrm>
            <a:off x="7668344" y="1168837"/>
            <a:ext cx="11079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 meV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kstvak 19">
            <a:extLst>
              <a:ext uri="{FF2B5EF4-FFF2-40B4-BE49-F238E27FC236}">
                <a16:creationId xmlns:a16="http://schemas.microsoft.com/office/drawing/2014/main" id="{8CB304EA-E938-8DBD-D757-A3767DCE1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873" y="5999881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</a:t>
            </a:r>
          </a:p>
        </p:txBody>
      </p:sp>
      <p:cxnSp>
        <p:nvCxnSpPr>
          <p:cNvPr id="8" name="Rechte verbindingslijn met pijl 23">
            <a:extLst>
              <a:ext uri="{FF2B5EF4-FFF2-40B4-BE49-F238E27FC236}">
                <a16:creationId xmlns:a16="http://schemas.microsoft.com/office/drawing/2014/main" id="{956346A2-37CF-4C16-4AB7-26F6986DD9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3100" y="3657600"/>
            <a:ext cx="0" cy="297180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vak 25">
            <a:extLst>
              <a:ext uri="{FF2B5EF4-FFF2-40B4-BE49-F238E27FC236}">
                <a16:creationId xmlns:a16="http://schemas.microsoft.com/office/drawing/2014/main" id="{86331D4C-36F7-986B-3C7E-7675AA84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113" y="3768528"/>
            <a:ext cx="1274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UV/Vis</a:t>
            </a:r>
          </a:p>
        </p:txBody>
      </p:sp>
    </p:spTree>
    <p:extLst>
      <p:ext uri="{BB962C8B-B14F-4D97-AF65-F5344CB8AC3E}">
        <p14:creationId xmlns:p14="http://schemas.microsoft.com/office/powerpoint/2010/main" val="369075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Ψ</a:t>
            </a: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644008" y="3506741"/>
            <a:ext cx="0" cy="246341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2570454" y="74160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level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8613" y="277077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magnon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52D7A86-3AE5-42CE-AC62-7D30AD06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RIXS and excited states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BD31-779E-4043-8989-2F4E67A07673}"/>
              </a:ext>
            </a:extLst>
          </p:cNvPr>
          <p:cNvSpPr txBox="1"/>
          <p:nvPr/>
        </p:nvSpPr>
        <p:spPr>
          <a:xfrm>
            <a:off x="7668344" y="1168837"/>
            <a:ext cx="11079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 meV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8" name="Rechte verbindingslijn met pijl 23">
            <a:extLst>
              <a:ext uri="{FF2B5EF4-FFF2-40B4-BE49-F238E27FC236}">
                <a16:creationId xmlns:a16="http://schemas.microsoft.com/office/drawing/2014/main" id="{956346A2-37CF-4C16-4AB7-26F6986DD9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3100" y="3429000"/>
            <a:ext cx="0" cy="320040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vak 25">
            <a:extLst>
              <a:ext uri="{FF2B5EF4-FFF2-40B4-BE49-F238E27FC236}">
                <a16:creationId xmlns:a16="http://schemas.microsoft.com/office/drawing/2014/main" id="{86331D4C-36F7-986B-3C7E-7675AA84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853" y="3608564"/>
            <a:ext cx="295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(Resonant) </a:t>
            </a:r>
            <a:r>
              <a:rPr kumimoji="1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Raman</a:t>
            </a:r>
          </a:p>
        </p:txBody>
      </p:sp>
    </p:spTree>
    <p:extLst>
      <p:ext uri="{BB962C8B-B14F-4D97-AF65-F5344CB8AC3E}">
        <p14:creationId xmlns:p14="http://schemas.microsoft.com/office/powerpoint/2010/main" val="393685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Ψ</a:t>
            </a: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644008" y="1412776"/>
            <a:ext cx="0" cy="4557375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2570454" y="74160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level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8613" y="277077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magnon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52D7A86-3AE5-42CE-AC62-7D30AD06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RIXS and excited states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BD31-779E-4043-8989-2F4E67A07673}"/>
              </a:ext>
            </a:extLst>
          </p:cNvPr>
          <p:cNvSpPr txBox="1"/>
          <p:nvPr/>
        </p:nvSpPr>
        <p:spPr>
          <a:xfrm>
            <a:off x="7668344" y="1168837"/>
            <a:ext cx="11079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 meV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8" name="Rechte verbindingslijn met pijl 23">
            <a:extLst>
              <a:ext uri="{FF2B5EF4-FFF2-40B4-BE49-F238E27FC236}">
                <a16:creationId xmlns:a16="http://schemas.microsoft.com/office/drawing/2014/main" id="{956346A2-37CF-4C16-4AB7-26F6986DD9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3100" y="1268760"/>
            <a:ext cx="0" cy="536064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vak 25">
            <a:extLst>
              <a:ext uri="{FF2B5EF4-FFF2-40B4-BE49-F238E27FC236}">
                <a16:creationId xmlns:a16="http://schemas.microsoft.com/office/drawing/2014/main" id="{86331D4C-36F7-986B-3C7E-7675AA84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290" y="1688739"/>
            <a:ext cx="39132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Resonant</a:t>
            </a:r>
            <a:r>
              <a:rPr lang="en-US" altLang="nl-NL" sz="2400" dirty="0">
                <a:solidFill>
                  <a:srgbClr val="0000FF"/>
                </a:solidFill>
              </a:rPr>
              <a:t> </a:t>
            </a:r>
            <a:r>
              <a:rPr kumimoji="1" lang="en-US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X-ray Raman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nl-NL" sz="2400" dirty="0">
              <a:solidFill>
                <a:srgbClr val="0000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nl-NL" sz="2400" dirty="0">
              <a:solidFill>
                <a:srgbClr val="0000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nl-NL" sz="2400" dirty="0">
              <a:solidFill>
                <a:srgbClr val="0000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nl-NL" sz="2400" dirty="0">
              <a:solidFill>
                <a:srgbClr val="0000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nl-NL" sz="2400" dirty="0">
              <a:solidFill>
                <a:srgbClr val="0000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RIXS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Resonant Inelastic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X-ray Scattering</a:t>
            </a:r>
          </a:p>
        </p:txBody>
      </p:sp>
    </p:spTree>
    <p:extLst>
      <p:ext uri="{BB962C8B-B14F-4D97-AF65-F5344CB8AC3E}">
        <p14:creationId xmlns:p14="http://schemas.microsoft.com/office/powerpoint/2010/main" val="417583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IXS demonstrates magnetic behaviour in nickelate superconductors - -  Diamond Light Source">
            <a:extLst>
              <a:ext uri="{FF2B5EF4-FFF2-40B4-BE49-F238E27FC236}">
                <a16:creationId xmlns:a16="http://schemas.microsoft.com/office/drawing/2014/main" id="{87A17246-1B75-A367-EB19-040068BA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95771"/>
            <a:ext cx="9612560" cy="636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8E945E-5905-9964-677A-C833B5B94AC5}"/>
              </a:ext>
            </a:extLst>
          </p:cNvPr>
          <p:cNvSpPr/>
          <p:nvPr/>
        </p:nvSpPr>
        <p:spPr>
          <a:xfrm>
            <a:off x="2919953" y="2037890"/>
            <a:ext cx="970253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EF99A3-73E6-3BAF-3232-9334C3E4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DD3EB-35C4-8587-8D82-C48421367585}"/>
              </a:ext>
            </a:extLst>
          </p:cNvPr>
          <p:cNvSpPr txBox="1"/>
          <p:nvPr/>
        </p:nvSpPr>
        <p:spPr>
          <a:xfrm>
            <a:off x="3405079" y="4941168"/>
            <a:ext cx="4807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I20 at Diamond, UK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9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EF99A3-73E6-3BAF-3232-9334C3E4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51339-9890-6CEC-6521-76F739CC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7" y="1665758"/>
            <a:ext cx="3692510" cy="20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8A91FB-88F6-AF83-8C1C-2A7CEFAE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217895"/>
            <a:ext cx="2788251" cy="1292188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r>
              <a:rPr lang="en-US" dirty="0"/>
              <a:t>Polarization </a:t>
            </a:r>
          </a:p>
          <a:p>
            <a:r>
              <a:rPr lang="en-US" dirty="0"/>
              <a:t>Momentum</a:t>
            </a:r>
            <a:endParaRPr lang="en-FR" dirty="0"/>
          </a:p>
        </p:txBody>
      </p:sp>
      <p:pic>
        <p:nvPicPr>
          <p:cNvPr id="7" name="Picture 4" descr="RIXS demonstrates magnetic behaviour in nickelate superconductors - -  Diamond Light Source">
            <a:extLst>
              <a:ext uri="{FF2B5EF4-FFF2-40B4-BE49-F238E27FC236}">
                <a16:creationId xmlns:a16="http://schemas.microsoft.com/office/drawing/2014/main" id="{87A17246-1B75-A367-EB19-040068BA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47" y="1735868"/>
            <a:ext cx="5095553" cy="33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706DDC-CCEC-7761-AADE-B535280EFEE0}"/>
              </a:ext>
            </a:extLst>
          </p:cNvPr>
          <p:cNvCxnSpPr/>
          <p:nvPr/>
        </p:nvCxnSpPr>
        <p:spPr>
          <a:xfrm flipH="1" flipV="1">
            <a:off x="8303413" y="3040306"/>
            <a:ext cx="680606" cy="947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4FB6A9-E8EA-48FA-3EA6-84156F70F3D9}"/>
              </a:ext>
            </a:extLst>
          </p:cNvPr>
          <p:cNvCxnSpPr>
            <a:cxnSpLocks/>
          </p:cNvCxnSpPr>
          <p:nvPr/>
        </p:nvCxnSpPr>
        <p:spPr>
          <a:xfrm flipH="1">
            <a:off x="6510498" y="3033255"/>
            <a:ext cx="123073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BF79F6-9053-6CC9-9B08-F5256FB1EAA1}"/>
              </a:ext>
            </a:extLst>
          </p:cNvPr>
          <p:cNvCxnSpPr>
            <a:cxnSpLocks/>
          </p:cNvCxnSpPr>
          <p:nvPr/>
        </p:nvCxnSpPr>
        <p:spPr>
          <a:xfrm flipV="1">
            <a:off x="8959768" y="2698313"/>
            <a:ext cx="0" cy="436778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06F07D-F307-18F1-E739-B83D20C58B26}"/>
              </a:ext>
            </a:extLst>
          </p:cNvPr>
          <p:cNvCxnSpPr>
            <a:cxnSpLocks/>
          </p:cNvCxnSpPr>
          <p:nvPr/>
        </p:nvCxnSpPr>
        <p:spPr>
          <a:xfrm flipV="1">
            <a:off x="7741228" y="2592427"/>
            <a:ext cx="0" cy="436778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33CB10-64B7-F0F7-AEB0-807201DB2D47}"/>
              </a:ext>
            </a:extLst>
          </p:cNvPr>
          <p:cNvCxnSpPr>
            <a:cxnSpLocks/>
          </p:cNvCxnSpPr>
          <p:nvPr/>
        </p:nvCxnSpPr>
        <p:spPr>
          <a:xfrm flipH="1">
            <a:off x="7551768" y="3020998"/>
            <a:ext cx="186246" cy="285495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36FF81-EB6A-21A6-00C8-F6925C2EAE37}"/>
              </a:ext>
            </a:extLst>
          </p:cNvPr>
          <p:cNvSpPr txBox="1"/>
          <p:nvPr/>
        </p:nvSpPr>
        <p:spPr>
          <a:xfrm>
            <a:off x="6301810" y="3029205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500" b="1" dirty="0">
                <a:solidFill>
                  <a:srgbClr val="00FF00"/>
                </a:solidFill>
                <a:cs typeface="Arial" panose="020B0604020202020204" pitchFamily="34" charset="0"/>
              </a:rPr>
              <a:t>E</a:t>
            </a:r>
            <a:r>
              <a:rPr lang="en-FR" sz="1500" b="1" baseline="-25000" dirty="0">
                <a:solidFill>
                  <a:srgbClr val="00FF00"/>
                </a:solidFill>
                <a:cs typeface="Arial" panose="020B0604020202020204" pitchFamily="34" charset="0"/>
              </a:rPr>
              <a:t>out</a:t>
            </a:r>
            <a:r>
              <a:rPr lang="en-FR" sz="1500" b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 ,</a:t>
            </a:r>
            <a:r>
              <a:rPr lang="en-FR" sz="1500" b="1" dirty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FR" sz="15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out</a:t>
            </a:r>
            <a:r>
              <a:rPr lang="en-FR" sz="15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, e</a:t>
            </a:r>
            <a:r>
              <a:rPr lang="en-FR" sz="15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06385-9E63-D86A-2129-4AB803504FEF}"/>
              </a:ext>
            </a:extLst>
          </p:cNvPr>
          <p:cNvSpPr txBox="1"/>
          <p:nvPr/>
        </p:nvSpPr>
        <p:spPr>
          <a:xfrm>
            <a:off x="7937184" y="2495918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500" b="1" dirty="0">
                <a:solidFill>
                  <a:srgbClr val="00FF00"/>
                </a:solidFill>
                <a:cs typeface="Arial" panose="020B0604020202020204" pitchFamily="34" charset="0"/>
              </a:rPr>
              <a:t>E</a:t>
            </a:r>
            <a:r>
              <a:rPr lang="en-FR" sz="1500" b="1" baseline="-25000" dirty="0">
                <a:solidFill>
                  <a:srgbClr val="00FF00"/>
                </a:solidFill>
                <a:cs typeface="Arial" panose="020B0604020202020204" pitchFamily="34" charset="0"/>
              </a:rPr>
              <a:t>in</a:t>
            </a:r>
            <a:r>
              <a:rPr lang="en-FR" sz="1500" b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FR" sz="1500" b="1" dirty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FR" sz="15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in</a:t>
            </a:r>
            <a:r>
              <a:rPr lang="en-FR" sz="15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, e</a:t>
            </a:r>
            <a:r>
              <a:rPr lang="en-FR" sz="15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E945E-5905-9964-677A-C833B5B94AC5}"/>
              </a:ext>
            </a:extLst>
          </p:cNvPr>
          <p:cNvSpPr/>
          <p:nvPr/>
        </p:nvSpPr>
        <p:spPr>
          <a:xfrm>
            <a:off x="2919953" y="2037890"/>
            <a:ext cx="970253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EDB735-2567-240D-844E-A9F2BFCC867B}"/>
              </a:ext>
            </a:extLst>
          </p:cNvPr>
          <p:cNvSpPr/>
          <p:nvPr/>
        </p:nvSpPr>
        <p:spPr>
          <a:xfrm>
            <a:off x="1584246" y="1603543"/>
            <a:ext cx="970253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E1D98-3BCE-7E09-6AF7-68CEAE8F9DAA}"/>
              </a:ext>
            </a:extLst>
          </p:cNvPr>
          <p:cNvSpPr/>
          <p:nvPr/>
        </p:nvSpPr>
        <p:spPr>
          <a:xfrm>
            <a:off x="159982" y="2130323"/>
            <a:ext cx="592277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BD8C12-FD10-6597-0D9B-4841B6264391}"/>
              </a:ext>
            </a:extLst>
          </p:cNvPr>
          <p:cNvSpPr txBox="1"/>
          <p:nvPr/>
        </p:nvSpPr>
        <p:spPr>
          <a:xfrm>
            <a:off x="1554049" y="3856449"/>
            <a:ext cx="123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q</a:t>
            </a:r>
            <a:r>
              <a:rPr lang="en-US" sz="1500" dirty="0"/>
              <a:t> </a:t>
            </a:r>
            <a:r>
              <a:rPr lang="en-FR" sz="1500" dirty="0"/>
              <a:t>=</a:t>
            </a:r>
            <a:r>
              <a:rPr lang="en-FR" sz="1500" dirty="0">
                <a:solidFill>
                  <a:srgbClr val="FF0000"/>
                </a:solidFill>
              </a:rPr>
              <a:t> </a:t>
            </a:r>
            <a:r>
              <a:rPr lang="en-FR" sz="1500" b="1" dirty="0">
                <a:solidFill>
                  <a:srgbClr val="FF0000"/>
                </a:solidFill>
              </a:rPr>
              <a:t>k</a:t>
            </a:r>
            <a:r>
              <a:rPr lang="en-FR" sz="1500" baseline="-25000" dirty="0">
                <a:solidFill>
                  <a:srgbClr val="FF0000"/>
                </a:solidFill>
              </a:rPr>
              <a:t>in</a:t>
            </a:r>
            <a:r>
              <a:rPr lang="en-FR" sz="1500" dirty="0">
                <a:solidFill>
                  <a:srgbClr val="FF0000"/>
                </a:solidFill>
              </a:rPr>
              <a:t> </a:t>
            </a:r>
            <a:r>
              <a:rPr lang="en-FR" sz="1500" dirty="0"/>
              <a:t>- </a:t>
            </a:r>
            <a:r>
              <a:rPr lang="en-FR" sz="1500" b="1" dirty="0">
                <a:solidFill>
                  <a:srgbClr val="FF0000"/>
                </a:solidFill>
              </a:rPr>
              <a:t>k</a:t>
            </a:r>
            <a:r>
              <a:rPr lang="en-FR" sz="1500" baseline="-25000" dirty="0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99DFC7-E8DB-7805-CB01-198D77555730}"/>
              </a:ext>
            </a:extLst>
          </p:cNvPr>
          <p:cNvSpPr txBox="1"/>
          <p:nvPr/>
        </p:nvSpPr>
        <p:spPr>
          <a:xfrm>
            <a:off x="1525769" y="3631848"/>
            <a:ext cx="16738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</a:t>
            </a:r>
            <a:r>
              <a:rPr lang="en-US" sz="1500" b="1" dirty="0"/>
              <a:t>𝝎</a:t>
            </a:r>
            <a:r>
              <a:rPr lang="en-FR" sz="1500" dirty="0"/>
              <a:t>= </a:t>
            </a:r>
            <a:r>
              <a:rPr lang="en-FR" sz="1500" dirty="0">
                <a:solidFill>
                  <a:srgbClr val="00FF00"/>
                </a:solidFill>
              </a:rPr>
              <a:t>E</a:t>
            </a:r>
            <a:r>
              <a:rPr lang="en-FR" sz="1500" baseline="-25000" dirty="0">
                <a:solidFill>
                  <a:srgbClr val="00FF00"/>
                </a:solidFill>
              </a:rPr>
              <a:t>in</a:t>
            </a:r>
            <a:r>
              <a:rPr lang="en-FR" sz="1500" dirty="0">
                <a:solidFill>
                  <a:srgbClr val="00FF00"/>
                </a:solidFill>
              </a:rPr>
              <a:t> </a:t>
            </a:r>
            <a:r>
              <a:rPr lang="en-FR" sz="1500" dirty="0"/>
              <a:t>- </a:t>
            </a:r>
            <a:r>
              <a:rPr lang="en-FR" sz="1500" dirty="0">
                <a:solidFill>
                  <a:srgbClr val="00FF00"/>
                </a:solidFill>
              </a:rPr>
              <a:t>E</a:t>
            </a:r>
            <a:r>
              <a:rPr lang="en-FR" sz="1500" baseline="-25000" dirty="0">
                <a:solidFill>
                  <a:srgbClr val="00FF00"/>
                </a:solidFill>
              </a:rPr>
              <a:t>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92FD9A-E9C4-A75E-4195-C1D59D7C011A}"/>
              </a:ext>
            </a:extLst>
          </p:cNvPr>
          <p:cNvSpPr txBox="1"/>
          <p:nvPr/>
        </p:nvSpPr>
        <p:spPr>
          <a:xfrm>
            <a:off x="2103950" y="1579661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500" b="1" dirty="0">
                <a:solidFill>
                  <a:srgbClr val="00FF00"/>
                </a:solidFill>
                <a:cs typeface="Arial" panose="020B0604020202020204" pitchFamily="34" charset="0"/>
              </a:rPr>
              <a:t>E</a:t>
            </a:r>
            <a:r>
              <a:rPr lang="en-FR" sz="1500" b="1" baseline="-25000" dirty="0">
                <a:solidFill>
                  <a:srgbClr val="00FF00"/>
                </a:solidFill>
                <a:cs typeface="Arial" panose="020B0604020202020204" pitchFamily="34" charset="0"/>
              </a:rPr>
              <a:t>out</a:t>
            </a:r>
            <a:r>
              <a:rPr lang="en-FR" sz="1500" b="1" dirty="0">
                <a:cs typeface="Arial" panose="020B0604020202020204" pitchFamily="34" charset="0"/>
              </a:rPr>
              <a:t>,</a:t>
            </a:r>
            <a:r>
              <a:rPr lang="en-FR" sz="1500" b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 ,</a:t>
            </a:r>
            <a:r>
              <a:rPr lang="en-FR" sz="1500" b="1" dirty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FR" sz="15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out</a:t>
            </a:r>
            <a:r>
              <a:rPr lang="en-FR" sz="1500" b="1" dirty="0">
                <a:cs typeface="Arial" panose="020B0604020202020204" pitchFamily="34" charset="0"/>
              </a:rPr>
              <a:t>, </a:t>
            </a:r>
            <a:r>
              <a:rPr lang="en-FR" sz="15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</a:t>
            </a:r>
            <a:r>
              <a:rPr lang="en-FR" sz="15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FA22EA-ABF4-C87C-C353-8333C00B3C43}"/>
              </a:ext>
            </a:extLst>
          </p:cNvPr>
          <p:cNvSpPr txBox="1"/>
          <p:nvPr/>
        </p:nvSpPr>
        <p:spPr>
          <a:xfrm>
            <a:off x="102278" y="1607730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500" b="1" dirty="0">
                <a:solidFill>
                  <a:srgbClr val="00FF00"/>
                </a:solidFill>
                <a:cs typeface="Arial" panose="020B0604020202020204" pitchFamily="34" charset="0"/>
              </a:rPr>
              <a:t>E</a:t>
            </a:r>
            <a:r>
              <a:rPr lang="en-FR" sz="1500" b="1" baseline="-25000" dirty="0">
                <a:solidFill>
                  <a:srgbClr val="00FF00"/>
                </a:solidFill>
                <a:cs typeface="Arial" panose="020B0604020202020204" pitchFamily="34" charset="0"/>
              </a:rPr>
              <a:t>in</a:t>
            </a:r>
            <a:r>
              <a:rPr lang="en-FR" sz="1500" b="1" dirty="0">
                <a:cs typeface="Arial" panose="020B0604020202020204" pitchFamily="34" charset="0"/>
              </a:rPr>
              <a:t>,</a:t>
            </a:r>
            <a:r>
              <a:rPr lang="en-FR" sz="1500" b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FR" sz="1500" b="1" dirty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FR" sz="15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in</a:t>
            </a:r>
            <a:r>
              <a:rPr lang="en-FR" sz="1500" b="1" dirty="0">
                <a:cs typeface="Arial" panose="020B0604020202020204" pitchFamily="34" charset="0"/>
              </a:rPr>
              <a:t>,</a:t>
            </a:r>
            <a:r>
              <a:rPr lang="en-FR" sz="15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e</a:t>
            </a:r>
            <a:r>
              <a:rPr lang="en-FR" sz="15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1037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4" r="-17029"/>
          <a:stretch>
            <a:fillRect/>
          </a:stretch>
        </p:blipFill>
        <p:spPr bwMode="auto">
          <a:xfrm>
            <a:off x="323528" y="579438"/>
            <a:ext cx="9504363" cy="625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RIXS (resonances)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653A3-3F44-2B85-AF41-BD3CC41F7ACB}"/>
              </a:ext>
            </a:extLst>
          </p:cNvPr>
          <p:cNvSpPr txBox="1"/>
          <p:nvPr/>
        </p:nvSpPr>
        <p:spPr>
          <a:xfrm>
            <a:off x="6364143" y="980728"/>
            <a:ext cx="4912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Transfer of: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Energy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Momentum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Polarization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1AE6B7-A1DA-1C69-5CC2-C62D25F85CDB}"/>
              </a:ext>
            </a:extLst>
          </p:cNvPr>
          <p:cNvSpPr/>
          <p:nvPr/>
        </p:nvSpPr>
        <p:spPr bwMode="auto">
          <a:xfrm>
            <a:off x="-468560" y="5157192"/>
            <a:ext cx="11377264" cy="36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26A22-5EEF-2FFF-C918-F1419D5E3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4" y="5254418"/>
            <a:ext cx="8240772" cy="1563263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76300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772816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 (XAS)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 (RIXS)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Virtual beamlines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6CE1D2-CEEF-4A68-9A42-BD1B77CD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8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XAS &amp; RIXS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017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Ψ</a:t>
            </a: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48" name="Rechte verbindingslijn met pijl 23"/>
          <p:cNvCxnSpPr>
            <a:cxnSpLocks noChangeShapeType="1"/>
          </p:cNvCxnSpPr>
          <p:nvPr/>
        </p:nvCxnSpPr>
        <p:spPr bwMode="auto">
          <a:xfrm flipV="1">
            <a:off x="4483100" y="1219200"/>
            <a:ext cx="0" cy="535305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800600" y="1295400"/>
            <a:ext cx="0" cy="2138363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5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50000" b="-3455"/>
          <a:stretch>
            <a:fillRect/>
          </a:stretch>
        </p:blipFill>
        <p:spPr bwMode="auto">
          <a:xfrm>
            <a:off x="5108575" y="2590800"/>
            <a:ext cx="4035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kstvak 1"/>
          <p:cNvSpPr txBox="1">
            <a:spLocks noChangeArrowheads="1"/>
          </p:cNvSpPr>
          <p:nvPr/>
        </p:nvSpPr>
        <p:spPr bwMode="auto">
          <a:xfrm>
            <a:off x="6040438" y="6283325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3    2   1    0</a:t>
            </a:r>
          </a:p>
        </p:txBody>
      </p: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2p3d RIXS of transition metal ions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3082668" y="742017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0981" y="24748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magnon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vibrations</a:t>
            </a:r>
          </a:p>
        </p:txBody>
      </p:sp>
    </p:spTree>
    <p:extLst>
      <p:ext uri="{BB962C8B-B14F-4D97-AF65-F5344CB8AC3E}">
        <p14:creationId xmlns:p14="http://schemas.microsoft.com/office/powerpoint/2010/main" val="530125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9144000" cy="269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Δω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-RIXS: energy dependence</a:t>
            </a: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k-RIXS:  momentum dependence</a:t>
            </a: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Δε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-RIXS:   polarization dependence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D6BD36-30A3-43F7-90C8-F924FC14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63D5CF-5478-47F9-B17E-4B1341C125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17" y="3349426"/>
            <a:ext cx="3323590" cy="210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0ED9B7-AAFA-47C7-AA15-A9FAC537BF5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1"/>
          <a:stretch/>
        </p:blipFill>
        <p:spPr bwMode="auto">
          <a:xfrm>
            <a:off x="6517158" y="3301225"/>
            <a:ext cx="2600960" cy="2120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FE24BA-C92D-44CA-A2EF-E0DF2BF8885B}"/>
              </a:ext>
            </a:extLst>
          </p:cNvPr>
          <p:cNvSpPr/>
          <p:nvPr/>
        </p:nvSpPr>
        <p:spPr>
          <a:xfrm>
            <a:off x="395536" y="5713880"/>
            <a:ext cx="9429313" cy="1211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Δω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-RIXS of Fe2O3                       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k-RIXS of LaCoO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Δε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-RIXS of Fe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38D23D-EC0C-4A8C-83A4-9E0D51FA74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1" t="31005" r="49320" b="-499"/>
          <a:stretch/>
        </p:blipFill>
        <p:spPr>
          <a:xfrm>
            <a:off x="-2573" y="3050047"/>
            <a:ext cx="3323590" cy="2694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A925D4-2857-9ECD-C31F-B0C33A15A4D5}"/>
              </a:ext>
            </a:extLst>
          </p:cNvPr>
          <p:cNvSpPr/>
          <p:nvPr/>
        </p:nvSpPr>
        <p:spPr>
          <a:xfrm>
            <a:off x="119225" y="645333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Nat.Comm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. 14,2749 (2023)                          PRB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98, 035149 (2018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           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ACS Appl.Mat.11, 36213 (2019)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34203-EBD6-B7BA-1739-8F2F138AA34F}"/>
              </a:ext>
            </a:extLst>
          </p:cNvPr>
          <p:cNvSpPr/>
          <p:nvPr/>
        </p:nvSpPr>
        <p:spPr bwMode="auto">
          <a:xfrm>
            <a:off x="0" y="5600808"/>
            <a:ext cx="2627784" cy="14401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1999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Momentum dependent dd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excitations (LaCoO3)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ACCA54-318E-424A-9445-9B8DE124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482" y="626171"/>
            <a:ext cx="5638800" cy="61937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10141A6-5DF2-4D53-A66B-BE72703A0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19" y="1474562"/>
            <a:ext cx="2910600" cy="4325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E243CC2-C5B6-486C-B232-C55866F14121}"/>
              </a:ext>
            </a:extLst>
          </p:cNvPr>
          <p:cNvSpPr/>
          <p:nvPr/>
        </p:nvSpPr>
        <p:spPr>
          <a:xfrm>
            <a:off x="681634" y="5802287"/>
            <a:ext cx="2141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q-dep. RIXS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[Wang et al. Phys. Rev. B. 98, 035149 (2018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9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3058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200400" y="838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495800" y="914400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spin-flip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8153400" y="3886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8382000" y="3886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8153400" y="2362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8382000" y="2438400"/>
            <a:ext cx="0" cy="609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914400" y="914400"/>
            <a:ext cx="130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‘spin-flip’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4724400" y="533400"/>
            <a:ext cx="66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M</a:t>
            </a:r>
            <a:r>
              <a:rPr kumimoji="0" 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S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1295400" y="5334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S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5613" name="Freeform 14"/>
          <p:cNvSpPr>
            <a:spLocks/>
          </p:cNvSpPr>
          <p:nvPr/>
        </p:nvSpPr>
        <p:spPr bwMode="auto">
          <a:xfrm>
            <a:off x="3046413" y="927100"/>
            <a:ext cx="3078162" cy="4322763"/>
          </a:xfrm>
          <a:custGeom>
            <a:avLst/>
            <a:gdLst>
              <a:gd name="T0" fmla="*/ 2147483647 w 1939"/>
              <a:gd name="T1" fmla="*/ 0 h 2723"/>
              <a:gd name="T2" fmla="*/ 2147483647 w 1939"/>
              <a:gd name="T3" fmla="*/ 2147483647 h 2723"/>
              <a:gd name="T4" fmla="*/ 2147483647 w 1939"/>
              <a:gd name="T5" fmla="*/ 2147483647 h 2723"/>
              <a:gd name="T6" fmla="*/ 2147483647 w 1939"/>
              <a:gd name="T7" fmla="*/ 2147483647 h 2723"/>
              <a:gd name="T8" fmla="*/ 2147483647 w 1939"/>
              <a:gd name="T9" fmla="*/ 2147483647 h 2723"/>
              <a:gd name="T10" fmla="*/ 2147483647 w 1939"/>
              <a:gd name="T11" fmla="*/ 2147483647 h 2723"/>
              <a:gd name="T12" fmla="*/ 2147483647 w 1939"/>
              <a:gd name="T13" fmla="*/ 2147483647 h 2723"/>
              <a:gd name="T14" fmla="*/ 2147483647 w 1939"/>
              <a:gd name="T15" fmla="*/ 2147483647 h 2723"/>
              <a:gd name="T16" fmla="*/ 2147483647 w 1939"/>
              <a:gd name="T17" fmla="*/ 2147483647 h 2723"/>
              <a:gd name="T18" fmla="*/ 2147483647 w 1939"/>
              <a:gd name="T19" fmla="*/ 2147483647 h 2723"/>
              <a:gd name="T20" fmla="*/ 2147483647 w 1939"/>
              <a:gd name="T21" fmla="*/ 2147483647 h 2723"/>
              <a:gd name="T22" fmla="*/ 2147483647 w 1939"/>
              <a:gd name="T23" fmla="*/ 2147483647 h 2723"/>
              <a:gd name="T24" fmla="*/ 2147483647 w 1939"/>
              <a:gd name="T25" fmla="*/ 2147483647 h 2723"/>
              <a:gd name="T26" fmla="*/ 2147483647 w 1939"/>
              <a:gd name="T27" fmla="*/ 2147483647 h 2723"/>
              <a:gd name="T28" fmla="*/ 2147483647 w 1939"/>
              <a:gd name="T29" fmla="*/ 2147483647 h 2723"/>
              <a:gd name="T30" fmla="*/ 2147483647 w 1939"/>
              <a:gd name="T31" fmla="*/ 2147483647 h 2723"/>
              <a:gd name="T32" fmla="*/ 2147483647 w 1939"/>
              <a:gd name="T33" fmla="*/ 2147483647 h 2723"/>
              <a:gd name="T34" fmla="*/ 2147483647 w 1939"/>
              <a:gd name="T35" fmla="*/ 2147483647 h 2723"/>
              <a:gd name="T36" fmla="*/ 2147483647 w 1939"/>
              <a:gd name="T37" fmla="*/ 2147483647 h 2723"/>
              <a:gd name="T38" fmla="*/ 2147483647 w 1939"/>
              <a:gd name="T39" fmla="*/ 2147483647 h 2723"/>
              <a:gd name="T40" fmla="*/ 2147483647 w 1939"/>
              <a:gd name="T41" fmla="*/ 2147483647 h 2723"/>
              <a:gd name="T42" fmla="*/ 2147483647 w 1939"/>
              <a:gd name="T43" fmla="*/ 2147483647 h 2723"/>
              <a:gd name="T44" fmla="*/ 2147483647 w 1939"/>
              <a:gd name="T45" fmla="*/ 2147483647 h 2723"/>
              <a:gd name="T46" fmla="*/ 2147483647 w 1939"/>
              <a:gd name="T47" fmla="*/ 2147483647 h 2723"/>
              <a:gd name="T48" fmla="*/ 2147483647 w 1939"/>
              <a:gd name="T49" fmla="*/ 2147483647 h 2723"/>
              <a:gd name="T50" fmla="*/ 2147483647 w 1939"/>
              <a:gd name="T51" fmla="*/ 2147483647 h 2723"/>
              <a:gd name="T52" fmla="*/ 2147483647 w 1939"/>
              <a:gd name="T53" fmla="*/ 2147483647 h 2723"/>
              <a:gd name="T54" fmla="*/ 2147483647 w 1939"/>
              <a:gd name="T55" fmla="*/ 2147483647 h 2723"/>
              <a:gd name="T56" fmla="*/ 2147483647 w 1939"/>
              <a:gd name="T57" fmla="*/ 2147483647 h 2723"/>
              <a:gd name="T58" fmla="*/ 2147483647 w 1939"/>
              <a:gd name="T59" fmla="*/ 2147483647 h 2723"/>
              <a:gd name="T60" fmla="*/ 2147483647 w 1939"/>
              <a:gd name="T61" fmla="*/ 2147483647 h 2723"/>
              <a:gd name="T62" fmla="*/ 2147483647 w 1939"/>
              <a:gd name="T63" fmla="*/ 2147483647 h 2723"/>
              <a:gd name="T64" fmla="*/ 2147483647 w 1939"/>
              <a:gd name="T65" fmla="*/ 2147483647 h 2723"/>
              <a:gd name="T66" fmla="*/ 2147483647 w 1939"/>
              <a:gd name="T67" fmla="*/ 2147483647 h 2723"/>
              <a:gd name="T68" fmla="*/ 2147483647 w 1939"/>
              <a:gd name="T69" fmla="*/ 2147483647 h 2723"/>
              <a:gd name="T70" fmla="*/ 2147483647 w 1939"/>
              <a:gd name="T71" fmla="*/ 2147483647 h 2723"/>
              <a:gd name="T72" fmla="*/ 2147483647 w 1939"/>
              <a:gd name="T73" fmla="*/ 2147483647 h 2723"/>
              <a:gd name="T74" fmla="*/ 2147483647 w 1939"/>
              <a:gd name="T75" fmla="*/ 2147483647 h 2723"/>
              <a:gd name="T76" fmla="*/ 2147483647 w 1939"/>
              <a:gd name="T77" fmla="*/ 2147483647 h 272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939" h="2723">
                <a:moveTo>
                  <a:pt x="1921" y="0"/>
                </a:moveTo>
                <a:cubicBezTo>
                  <a:pt x="1939" y="73"/>
                  <a:pt x="1930" y="24"/>
                  <a:pt x="1921" y="160"/>
                </a:cubicBezTo>
                <a:cubicBezTo>
                  <a:pt x="1914" y="264"/>
                  <a:pt x="1903" y="379"/>
                  <a:pt x="1873" y="480"/>
                </a:cubicBezTo>
                <a:cubicBezTo>
                  <a:pt x="1860" y="524"/>
                  <a:pt x="1843" y="560"/>
                  <a:pt x="1825" y="600"/>
                </a:cubicBezTo>
                <a:cubicBezTo>
                  <a:pt x="1797" y="663"/>
                  <a:pt x="1783" y="735"/>
                  <a:pt x="1761" y="800"/>
                </a:cubicBezTo>
                <a:cubicBezTo>
                  <a:pt x="1736" y="874"/>
                  <a:pt x="1696" y="901"/>
                  <a:pt x="1633" y="936"/>
                </a:cubicBezTo>
                <a:cubicBezTo>
                  <a:pt x="1616" y="945"/>
                  <a:pt x="1601" y="957"/>
                  <a:pt x="1585" y="968"/>
                </a:cubicBezTo>
                <a:cubicBezTo>
                  <a:pt x="1577" y="973"/>
                  <a:pt x="1561" y="984"/>
                  <a:pt x="1561" y="984"/>
                </a:cubicBezTo>
                <a:cubicBezTo>
                  <a:pt x="1556" y="992"/>
                  <a:pt x="1552" y="1001"/>
                  <a:pt x="1545" y="1008"/>
                </a:cubicBezTo>
                <a:cubicBezTo>
                  <a:pt x="1538" y="1015"/>
                  <a:pt x="1527" y="1016"/>
                  <a:pt x="1521" y="1024"/>
                </a:cubicBezTo>
                <a:cubicBezTo>
                  <a:pt x="1512" y="1036"/>
                  <a:pt x="1494" y="1080"/>
                  <a:pt x="1489" y="1096"/>
                </a:cubicBezTo>
                <a:cubicBezTo>
                  <a:pt x="1502" y="1135"/>
                  <a:pt x="1520" y="1162"/>
                  <a:pt x="1553" y="1184"/>
                </a:cubicBezTo>
                <a:cubicBezTo>
                  <a:pt x="1596" y="1248"/>
                  <a:pt x="1540" y="1171"/>
                  <a:pt x="1593" y="1224"/>
                </a:cubicBezTo>
                <a:cubicBezTo>
                  <a:pt x="1618" y="1249"/>
                  <a:pt x="1622" y="1288"/>
                  <a:pt x="1633" y="1320"/>
                </a:cubicBezTo>
                <a:cubicBezTo>
                  <a:pt x="1641" y="1344"/>
                  <a:pt x="1649" y="1368"/>
                  <a:pt x="1657" y="1392"/>
                </a:cubicBezTo>
                <a:cubicBezTo>
                  <a:pt x="1660" y="1400"/>
                  <a:pt x="1665" y="1416"/>
                  <a:pt x="1665" y="1416"/>
                </a:cubicBezTo>
                <a:cubicBezTo>
                  <a:pt x="1650" y="1518"/>
                  <a:pt x="1641" y="1656"/>
                  <a:pt x="1545" y="1720"/>
                </a:cubicBezTo>
                <a:cubicBezTo>
                  <a:pt x="1512" y="1769"/>
                  <a:pt x="1462" y="1790"/>
                  <a:pt x="1409" y="1808"/>
                </a:cubicBezTo>
                <a:cubicBezTo>
                  <a:pt x="1393" y="1813"/>
                  <a:pt x="1375" y="1815"/>
                  <a:pt x="1361" y="1824"/>
                </a:cubicBezTo>
                <a:cubicBezTo>
                  <a:pt x="1300" y="1865"/>
                  <a:pt x="1217" y="1881"/>
                  <a:pt x="1145" y="1896"/>
                </a:cubicBezTo>
                <a:cubicBezTo>
                  <a:pt x="1086" y="1909"/>
                  <a:pt x="1027" y="1925"/>
                  <a:pt x="969" y="1944"/>
                </a:cubicBezTo>
                <a:cubicBezTo>
                  <a:pt x="962" y="1946"/>
                  <a:pt x="851" y="1960"/>
                  <a:pt x="849" y="1960"/>
                </a:cubicBezTo>
                <a:cubicBezTo>
                  <a:pt x="756" y="1973"/>
                  <a:pt x="662" y="1982"/>
                  <a:pt x="569" y="1992"/>
                </a:cubicBezTo>
                <a:cubicBezTo>
                  <a:pt x="449" y="2032"/>
                  <a:pt x="324" y="2047"/>
                  <a:pt x="201" y="2072"/>
                </a:cubicBezTo>
                <a:cubicBezTo>
                  <a:pt x="151" y="2082"/>
                  <a:pt x="135" y="2089"/>
                  <a:pt x="89" y="2104"/>
                </a:cubicBezTo>
                <a:cubicBezTo>
                  <a:pt x="73" y="2109"/>
                  <a:pt x="41" y="2120"/>
                  <a:pt x="41" y="2120"/>
                </a:cubicBezTo>
                <a:cubicBezTo>
                  <a:pt x="32" y="2134"/>
                  <a:pt x="0" y="2174"/>
                  <a:pt x="25" y="2192"/>
                </a:cubicBezTo>
                <a:cubicBezTo>
                  <a:pt x="25" y="2192"/>
                  <a:pt x="85" y="2212"/>
                  <a:pt x="97" y="2216"/>
                </a:cubicBezTo>
                <a:cubicBezTo>
                  <a:pt x="140" y="2230"/>
                  <a:pt x="196" y="2261"/>
                  <a:pt x="241" y="2264"/>
                </a:cubicBezTo>
                <a:cubicBezTo>
                  <a:pt x="281" y="2267"/>
                  <a:pt x="321" y="2269"/>
                  <a:pt x="361" y="2272"/>
                </a:cubicBezTo>
                <a:cubicBezTo>
                  <a:pt x="492" y="2294"/>
                  <a:pt x="609" y="2299"/>
                  <a:pt x="745" y="2304"/>
                </a:cubicBezTo>
                <a:cubicBezTo>
                  <a:pt x="840" y="2315"/>
                  <a:pt x="931" y="2350"/>
                  <a:pt x="1025" y="2360"/>
                </a:cubicBezTo>
                <a:cubicBezTo>
                  <a:pt x="1129" y="2372"/>
                  <a:pt x="1073" y="2366"/>
                  <a:pt x="1193" y="2376"/>
                </a:cubicBezTo>
                <a:cubicBezTo>
                  <a:pt x="1304" y="2413"/>
                  <a:pt x="1418" y="2443"/>
                  <a:pt x="1529" y="2480"/>
                </a:cubicBezTo>
                <a:cubicBezTo>
                  <a:pt x="1561" y="2491"/>
                  <a:pt x="1593" y="2501"/>
                  <a:pt x="1625" y="2512"/>
                </a:cubicBezTo>
                <a:cubicBezTo>
                  <a:pt x="1643" y="2518"/>
                  <a:pt x="1673" y="2544"/>
                  <a:pt x="1673" y="2544"/>
                </a:cubicBezTo>
                <a:cubicBezTo>
                  <a:pt x="1698" y="2582"/>
                  <a:pt x="1709" y="2608"/>
                  <a:pt x="1745" y="2632"/>
                </a:cubicBezTo>
                <a:cubicBezTo>
                  <a:pt x="1762" y="2658"/>
                  <a:pt x="1787" y="2668"/>
                  <a:pt x="1801" y="2696"/>
                </a:cubicBezTo>
                <a:cubicBezTo>
                  <a:pt x="1814" y="2723"/>
                  <a:pt x="1799" y="2720"/>
                  <a:pt x="1817" y="2720"/>
                </a:cubicBezTo>
              </a:path>
            </a:pathLst>
          </a:custGeom>
          <a:noFill/>
          <a:ln w="50800" cap="sq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2p3d RIXS of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NiO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5D2BE19-F013-4007-A5AC-D00DC8B8D398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[Phys. Rev. B. 57, 14584 (1998)]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6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2p3d RIXS of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NiO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5D2BE19-F013-4007-A5AC-D00DC8B8D398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[Nag, Phys. Rev. Lett. 124, 067202 (2020)]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E0FD16-7B91-4BB3-A1F3-401A0CE24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30" y="589562"/>
            <a:ext cx="7634139" cy="59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94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976E-0FAC-4B69-836A-FB21DE3B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AEE0-F6AF-48E1-AA87-B580B1EB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F8CA8-51D3-4E5C-8E01-057783693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996"/>
            <a:ext cx="8964488" cy="62706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59D3D-2DC4-4AD3-B2B5-A7FB44A6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2p3d RIXS of Fe2O3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CBDB39-D713-47A7-EE52-DB763D9B07AB}"/>
              </a:ext>
            </a:extLst>
          </p:cNvPr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[Elnaggar, Nature Comm. 14, 2749 (2023)]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79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86EB9-1A47-50FC-1356-7F28DF92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5E076F-8E59-6041-9C26-97231F9C7439}" type="slidenum">
              <a:rPr lang="en-FR" smtClean="0"/>
              <a:pPr/>
              <a:t>26</a:t>
            </a:fld>
            <a:endParaRPr lang="en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50B0F-E411-B8FB-ED1D-E8E0A452D3A5}"/>
              </a:ext>
            </a:extLst>
          </p:cNvPr>
          <p:cNvSpPr txBox="1"/>
          <p:nvPr/>
        </p:nvSpPr>
        <p:spPr>
          <a:xfrm>
            <a:off x="6126801" y="5663766"/>
            <a:ext cx="1958644" cy="1061829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cs typeface="Apple Chancery" panose="03020702040506060504" pitchFamily="66" charset="-79"/>
              </a:rPr>
              <a:t>2 photons</a:t>
            </a:r>
          </a:p>
          <a:p>
            <a:pPr algn="ctr"/>
            <a:r>
              <a:rPr lang="en-GB" sz="2100" dirty="0">
                <a:cs typeface="Apple Chancery" panose="03020702040506060504" pitchFamily="66" charset="-79"/>
              </a:rPr>
              <a:t>= </a:t>
            </a:r>
          </a:p>
          <a:p>
            <a:pPr algn="ctr"/>
            <a:r>
              <a:rPr lang="en-GB" sz="2100" dirty="0">
                <a:cs typeface="Apple Chancery" panose="03020702040506060504" pitchFamily="66" charset="-79"/>
              </a:rPr>
              <a:t>2 spin flips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0B80FB-7B51-3812-5ACB-6B5DE3BCDEF1}"/>
              </a:ext>
            </a:extLst>
          </p:cNvPr>
          <p:cNvSpPr/>
          <p:nvPr/>
        </p:nvSpPr>
        <p:spPr>
          <a:xfrm>
            <a:off x="1500144" y="1624243"/>
            <a:ext cx="27012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cs typeface="Arial" panose="020B0604020202020204" pitchFamily="34" charset="0"/>
              </a:rPr>
              <a:t>Ground State: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1500" dirty="0">
                <a:cs typeface="Arial" panose="020B0604020202020204" pitchFamily="34" charset="0"/>
              </a:rPr>
              <a:t>3d</a:t>
            </a:r>
            <a:r>
              <a:rPr lang="en-GB" sz="1500" baseline="30000" dirty="0">
                <a:cs typeface="Arial" panose="020B0604020202020204" pitchFamily="34" charset="0"/>
              </a:rPr>
              <a:t>5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1500" dirty="0" err="1">
                <a:cs typeface="Arial" panose="020B0604020202020204" pitchFamily="34" charset="0"/>
              </a:rPr>
              <a:t>S</a:t>
            </a:r>
            <a:r>
              <a:rPr lang="en-GB" sz="1500" baseline="-25000" dirty="0" err="1">
                <a:cs typeface="Arial" panose="020B0604020202020204" pitchFamily="34" charset="0"/>
              </a:rPr>
              <a:t>z</a:t>
            </a:r>
            <a:r>
              <a:rPr lang="en-GB" sz="1500" dirty="0">
                <a:cs typeface="Arial" panose="020B0604020202020204" pitchFamily="34" charset="0"/>
              </a:rPr>
              <a:t> = 5/2 </a:t>
            </a:r>
            <a:endParaRPr lang="en-NL" sz="1500" dirty="0"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6845D9-8F91-24E3-FBCD-9C0DA66D0B83}"/>
              </a:ext>
            </a:extLst>
          </p:cNvPr>
          <p:cNvGrpSpPr/>
          <p:nvPr/>
        </p:nvGrpSpPr>
        <p:grpSpPr>
          <a:xfrm>
            <a:off x="244753" y="1572529"/>
            <a:ext cx="1329112" cy="1126268"/>
            <a:chOff x="189915" y="483939"/>
            <a:chExt cx="2112376" cy="178999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5E12E6-0198-6EE9-2597-CB7C833BA3EF}"/>
                </a:ext>
              </a:extLst>
            </p:cNvPr>
            <p:cNvGrpSpPr/>
            <p:nvPr/>
          </p:nvGrpSpPr>
          <p:grpSpPr>
            <a:xfrm>
              <a:off x="189915" y="483939"/>
              <a:ext cx="2112376" cy="1789994"/>
              <a:chOff x="191712" y="473756"/>
              <a:chExt cx="2112376" cy="178999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5C7B74-ACFB-765F-9EE6-857019D66FA0}"/>
                  </a:ext>
                </a:extLst>
              </p:cNvPr>
              <p:cNvSpPr txBox="1"/>
              <p:nvPr/>
            </p:nvSpPr>
            <p:spPr>
              <a:xfrm>
                <a:off x="373709" y="473756"/>
                <a:ext cx="1930379" cy="660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100" dirty="0">
                    <a:cs typeface="Apple Chancery" panose="03020702040506060504" pitchFamily="66" charset="-79"/>
                  </a:rPr>
                  <a:t>Fe</a:t>
                </a:r>
                <a:r>
                  <a:rPr lang="en-GB" sz="2100" baseline="30000" dirty="0">
                    <a:cs typeface="Apple Chancery" panose="03020702040506060504" pitchFamily="66" charset="-79"/>
                  </a:rPr>
                  <a:t>3+</a:t>
                </a:r>
                <a:r>
                  <a:rPr lang="en-GB" sz="2100" dirty="0">
                    <a:cs typeface="Apple Chancery" panose="03020702040506060504" pitchFamily="66" charset="-79"/>
                  </a:rPr>
                  <a:t> Ion</a:t>
                </a:r>
                <a:endParaRPr lang="en-NL" sz="2100" dirty="0">
                  <a:cs typeface="Apple Chancery" panose="03020702040506060504" pitchFamily="66" charset="-79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F9E09B0-BDA9-A629-1724-CE0E6C9BA752}"/>
                  </a:ext>
                </a:extLst>
              </p:cNvPr>
              <p:cNvSpPr/>
              <p:nvPr/>
            </p:nvSpPr>
            <p:spPr>
              <a:xfrm>
                <a:off x="191712" y="529832"/>
                <a:ext cx="1863852" cy="1733918"/>
              </a:xfrm>
              <a:prstGeom prst="roundRect">
                <a:avLst>
                  <a:gd name="adj" fmla="val 0"/>
                </a:avLst>
              </a:prstGeom>
              <a:noFill/>
              <a:ln w="317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E64208-C558-C214-8138-A1571E903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154"/>
            <a:stretch/>
          </p:blipFill>
          <p:spPr>
            <a:xfrm>
              <a:off x="209919" y="873593"/>
              <a:ext cx="1823843" cy="135175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5FCF343-FEA1-5DBF-4A5D-7D6092C25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r="51253" b="45907"/>
          <a:stretch/>
        </p:blipFill>
        <p:spPr>
          <a:xfrm>
            <a:off x="827584" y="2761924"/>
            <a:ext cx="5330394" cy="39556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8F006D-5F78-9991-BAB4-96239B9E5C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2789" r="1842" b="17171"/>
          <a:stretch/>
        </p:blipFill>
        <p:spPr>
          <a:xfrm>
            <a:off x="3486136" y="1624243"/>
            <a:ext cx="4572000" cy="8064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C6AF4-717E-B06E-673C-42B8B7B05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334" y="2392601"/>
            <a:ext cx="1499566" cy="1066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A98F3C-4552-1652-A910-C5E2DA7B9FD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67600" y="3479142"/>
            <a:ext cx="1550298" cy="1066918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7E8371F-08F3-2DA7-CC42-7E8FD0705EAB}"/>
              </a:ext>
            </a:extLst>
          </p:cNvPr>
          <p:cNvSpPr/>
          <p:nvPr/>
        </p:nvSpPr>
        <p:spPr>
          <a:xfrm>
            <a:off x="6169636" y="2498107"/>
            <a:ext cx="1323236" cy="401379"/>
          </a:xfrm>
          <a:prstGeom prst="roundRect">
            <a:avLst/>
          </a:prstGeom>
          <a:solidFill>
            <a:srgbClr val="E7CBAE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Elastic</a:t>
            </a:r>
          </a:p>
          <a:p>
            <a:pPr marL="214313" indent="-214313" algn="ctr">
              <a:buFont typeface="Symbol" pitchFamily="2" charset="2"/>
              <a:buChar char="Þ"/>
            </a:pPr>
            <a:r>
              <a:rPr lang="en-GB" sz="1400" dirty="0">
                <a:solidFill>
                  <a:schemeClr val="tx1"/>
                </a:solidFill>
              </a:rPr>
              <a:t>ΔM</a:t>
            </a:r>
            <a:r>
              <a:rPr lang="en-GB" sz="1400" baseline="-25000" dirty="0">
                <a:solidFill>
                  <a:schemeClr val="tx1"/>
                </a:solidFill>
              </a:rPr>
              <a:t>S </a:t>
            </a:r>
            <a:r>
              <a:rPr lang="en-GB" sz="1400" dirty="0">
                <a:solidFill>
                  <a:schemeClr val="tx1"/>
                </a:solidFill>
              </a:rPr>
              <a:t>= 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45DE31-0014-8326-CCB1-761CAE8E7B8B}"/>
              </a:ext>
            </a:extLst>
          </p:cNvPr>
          <p:cNvSpPr/>
          <p:nvPr/>
        </p:nvSpPr>
        <p:spPr>
          <a:xfrm>
            <a:off x="6169636" y="3257550"/>
            <a:ext cx="1323236" cy="668019"/>
          </a:xfrm>
          <a:prstGeom prst="roundRect">
            <a:avLst/>
          </a:prstGeom>
          <a:solidFill>
            <a:srgbClr val="D0D2E0"/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Classical Magnon</a:t>
            </a:r>
          </a:p>
          <a:p>
            <a:pPr marL="214313" indent="-214313" algn="ctr">
              <a:buFont typeface="Symbol" pitchFamily="2" charset="2"/>
              <a:buChar char="Þ"/>
            </a:pPr>
            <a:r>
              <a:rPr lang="en-GB" sz="1400" dirty="0">
                <a:solidFill>
                  <a:schemeClr val="tx1"/>
                </a:solidFill>
              </a:rPr>
              <a:t>ΔM</a:t>
            </a:r>
            <a:r>
              <a:rPr lang="en-GB" sz="1400" baseline="-25000" dirty="0">
                <a:solidFill>
                  <a:schemeClr val="tx1"/>
                </a:solidFill>
              </a:rPr>
              <a:t>S </a:t>
            </a:r>
            <a:r>
              <a:rPr lang="en-GB" sz="14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FA337C1-544A-DAF5-1F6E-4BD735AB73F4}"/>
              </a:ext>
            </a:extLst>
          </p:cNvPr>
          <p:cNvSpPr/>
          <p:nvPr/>
        </p:nvSpPr>
        <p:spPr>
          <a:xfrm>
            <a:off x="6171445" y="4670012"/>
            <a:ext cx="1321427" cy="668019"/>
          </a:xfrm>
          <a:prstGeom prst="roundRect">
            <a:avLst/>
          </a:prstGeom>
          <a:solidFill>
            <a:srgbClr val="BF9AB7">
              <a:alpha val="50586"/>
            </a:srgbClr>
          </a:solidFill>
          <a:ln w="317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Double Magnon</a:t>
            </a:r>
          </a:p>
          <a:p>
            <a:pPr marL="214313" indent="-214313" algn="ctr">
              <a:buFont typeface="Symbol" pitchFamily="2" charset="2"/>
              <a:buChar char="Þ"/>
            </a:pPr>
            <a:r>
              <a:rPr lang="en-GB" sz="1400" dirty="0">
                <a:solidFill>
                  <a:schemeClr val="tx1"/>
                </a:solidFill>
              </a:rPr>
              <a:t>ΔM</a:t>
            </a:r>
            <a:r>
              <a:rPr lang="en-GB" sz="1400" baseline="-25000" dirty="0">
                <a:solidFill>
                  <a:schemeClr val="tx1"/>
                </a:solidFill>
              </a:rPr>
              <a:t>S </a:t>
            </a:r>
            <a:r>
              <a:rPr lang="en-GB" sz="1400" dirty="0">
                <a:solidFill>
                  <a:schemeClr val="tx1"/>
                </a:solidFill>
              </a:rPr>
              <a:t>= 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8C6FF4-6D91-73DE-0CDA-8AB9A1A08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174" y="4629912"/>
            <a:ext cx="1533425" cy="10669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204216-7D78-B9EF-0FC2-87815B30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2p3d RIXS of Fe3+ ions (atomic)</a:t>
            </a:r>
          </a:p>
        </p:txBody>
      </p:sp>
    </p:spTree>
    <p:extLst>
      <p:ext uri="{BB962C8B-B14F-4D97-AF65-F5344CB8AC3E}">
        <p14:creationId xmlns:p14="http://schemas.microsoft.com/office/powerpoint/2010/main" val="201089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6F405-B0D0-0154-A8BC-EF50C307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5E076F-8E59-6041-9C26-97231F9C7439}" type="slidenum">
              <a:rPr lang="en-FR" smtClean="0"/>
              <a:pPr/>
              <a:t>27</a:t>
            </a:fld>
            <a:endParaRPr lang="en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A6EF61-44A5-05E8-0F02-1AA20CC158C9}"/>
              </a:ext>
            </a:extLst>
          </p:cNvPr>
          <p:cNvSpPr/>
          <p:nvPr/>
        </p:nvSpPr>
        <p:spPr>
          <a:xfrm>
            <a:off x="1474865" y="685279"/>
            <a:ext cx="27012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cs typeface="Arial" panose="020B0604020202020204" pitchFamily="34" charset="0"/>
              </a:rPr>
              <a:t>Ground State: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1500" dirty="0">
                <a:cs typeface="Arial" panose="020B0604020202020204" pitchFamily="34" charset="0"/>
              </a:rPr>
              <a:t>3d</a:t>
            </a:r>
            <a:r>
              <a:rPr lang="en-GB" sz="1500" baseline="30000" dirty="0">
                <a:cs typeface="Arial" panose="020B0604020202020204" pitchFamily="34" charset="0"/>
              </a:rPr>
              <a:t>5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1500" dirty="0" err="1">
                <a:cs typeface="Arial" panose="020B0604020202020204" pitchFamily="34" charset="0"/>
              </a:rPr>
              <a:t>S</a:t>
            </a:r>
            <a:r>
              <a:rPr lang="en-GB" sz="1500" baseline="-25000" dirty="0" err="1">
                <a:cs typeface="Arial" panose="020B0604020202020204" pitchFamily="34" charset="0"/>
              </a:rPr>
              <a:t>z</a:t>
            </a:r>
            <a:r>
              <a:rPr lang="en-GB" sz="1500" dirty="0">
                <a:cs typeface="Arial" panose="020B0604020202020204" pitchFamily="34" charset="0"/>
              </a:rPr>
              <a:t> = 5/2 </a:t>
            </a:r>
            <a:endParaRPr lang="en-NL" sz="1500" dirty="0"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A89255-9513-328A-392C-5299DEB0C719}"/>
              </a:ext>
            </a:extLst>
          </p:cNvPr>
          <p:cNvGrpSpPr/>
          <p:nvPr/>
        </p:nvGrpSpPr>
        <p:grpSpPr>
          <a:xfrm>
            <a:off x="219474" y="633565"/>
            <a:ext cx="1329112" cy="1126268"/>
            <a:chOff x="189915" y="483939"/>
            <a:chExt cx="2112376" cy="17899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3E851C-484F-66E7-99E9-0F5D575056D8}"/>
                </a:ext>
              </a:extLst>
            </p:cNvPr>
            <p:cNvGrpSpPr/>
            <p:nvPr/>
          </p:nvGrpSpPr>
          <p:grpSpPr>
            <a:xfrm>
              <a:off x="189915" y="483939"/>
              <a:ext cx="2112376" cy="1789994"/>
              <a:chOff x="191712" y="473756"/>
              <a:chExt cx="2112376" cy="178999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A227CC-0252-C1AB-7D73-4F1AC892EFBF}"/>
                  </a:ext>
                </a:extLst>
              </p:cNvPr>
              <p:cNvSpPr txBox="1"/>
              <p:nvPr/>
            </p:nvSpPr>
            <p:spPr>
              <a:xfrm>
                <a:off x="373709" y="473756"/>
                <a:ext cx="1930379" cy="660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100" dirty="0">
                    <a:cs typeface="Apple Chancery" panose="03020702040506060504" pitchFamily="66" charset="-79"/>
                  </a:rPr>
                  <a:t>Fe</a:t>
                </a:r>
                <a:r>
                  <a:rPr lang="en-GB" sz="2100" baseline="30000" dirty="0">
                    <a:cs typeface="Apple Chancery" panose="03020702040506060504" pitchFamily="66" charset="-79"/>
                  </a:rPr>
                  <a:t>3+</a:t>
                </a:r>
                <a:r>
                  <a:rPr lang="en-GB" sz="2100" dirty="0">
                    <a:cs typeface="Apple Chancery" panose="03020702040506060504" pitchFamily="66" charset="-79"/>
                  </a:rPr>
                  <a:t> Ion</a:t>
                </a:r>
                <a:endParaRPr lang="en-NL" sz="2100" dirty="0">
                  <a:cs typeface="Apple Chancery" panose="03020702040506060504" pitchFamily="66" charset="-79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77AF594B-4FE2-959F-5A15-CCDBB0AADD88}"/>
                  </a:ext>
                </a:extLst>
              </p:cNvPr>
              <p:cNvSpPr/>
              <p:nvPr/>
            </p:nvSpPr>
            <p:spPr>
              <a:xfrm>
                <a:off x="191712" y="529832"/>
                <a:ext cx="1863852" cy="1733918"/>
              </a:xfrm>
              <a:prstGeom prst="roundRect">
                <a:avLst>
                  <a:gd name="adj" fmla="val 0"/>
                </a:avLst>
              </a:prstGeom>
              <a:noFill/>
              <a:ln w="317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BFA2ED-2B6A-EE8B-E1E6-E559B6087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154"/>
            <a:stretch/>
          </p:blipFill>
          <p:spPr>
            <a:xfrm>
              <a:off x="209919" y="873593"/>
              <a:ext cx="1823843" cy="135175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4B89288-FC8D-17DA-5BDA-34A6C17BE3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7582" r="4375" b="3755"/>
          <a:stretch/>
        </p:blipFill>
        <p:spPr>
          <a:xfrm>
            <a:off x="897717" y="2071856"/>
            <a:ext cx="5675881" cy="3802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F77BC7-C6AF-789A-B85A-60A7FCD0B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64704"/>
            <a:ext cx="5771631" cy="924461"/>
          </a:xfrm>
          <a:prstGeom prst="rect">
            <a:avLst/>
          </a:prstGeom>
        </p:spPr>
      </p:pic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DD1E5535-E3DD-9077-7F3C-61301356F7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569"/>
          <a:stretch/>
        </p:blipFill>
        <p:spPr>
          <a:xfrm>
            <a:off x="7680741" y="2187167"/>
            <a:ext cx="1236638" cy="843886"/>
          </a:xfrm>
          <a:prstGeom prst="rect">
            <a:avLst/>
          </a:prstGeom>
        </p:spPr>
      </p:pic>
      <p:pic>
        <p:nvPicPr>
          <p:cNvPr id="15" name="Picture 14" descr="Diagram, schematic&#10;&#10;Description automatically generated">
            <a:extLst>
              <a:ext uri="{FF2B5EF4-FFF2-40B4-BE49-F238E27FC236}">
                <a16:creationId xmlns:a16="http://schemas.microsoft.com/office/drawing/2014/main" id="{2FD9CAC1-B3FB-405B-EFFB-0028F6DE60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26" y="3021658"/>
            <a:ext cx="1220716" cy="843886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49D5A20C-A088-78CC-BCDD-90EEF425B6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96" y="3866705"/>
            <a:ext cx="1263176" cy="8545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8D1B49-1FEB-41CE-40CA-4A987B4A01BA}"/>
              </a:ext>
            </a:extLst>
          </p:cNvPr>
          <p:cNvSpPr/>
          <p:nvPr/>
        </p:nvSpPr>
        <p:spPr>
          <a:xfrm>
            <a:off x="6886097" y="1995232"/>
            <a:ext cx="794479" cy="676339"/>
          </a:xfrm>
          <a:prstGeom prst="rect">
            <a:avLst/>
          </a:prstGeom>
          <a:solidFill>
            <a:srgbClr val="384B84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65" dirty="0">
                <a:solidFill>
                  <a:schemeClr val="bg1"/>
                </a:solidFill>
              </a:rPr>
              <a:t>ΔM</a:t>
            </a:r>
            <a:r>
              <a:rPr lang="en-GB" sz="1265" baseline="-25000" dirty="0">
                <a:solidFill>
                  <a:schemeClr val="bg1"/>
                </a:solidFill>
              </a:rPr>
              <a:t>S</a:t>
            </a:r>
            <a:r>
              <a:rPr lang="en-GB" sz="1265" dirty="0">
                <a:solidFill>
                  <a:schemeClr val="bg1"/>
                </a:solidFill>
              </a:rPr>
              <a:t>=3, </a:t>
            </a:r>
          </a:p>
          <a:p>
            <a:pPr algn="ctr"/>
            <a:r>
              <a:rPr lang="en-GB" sz="1265" dirty="0">
                <a:solidFill>
                  <a:schemeClr val="bg1"/>
                </a:solidFill>
              </a:rPr>
              <a:t>E ~ 0.3 eV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9C2C6D-ADDE-91FC-03B6-2C404C0C4D6A}"/>
              </a:ext>
            </a:extLst>
          </p:cNvPr>
          <p:cNvSpPr/>
          <p:nvPr/>
        </p:nvSpPr>
        <p:spPr>
          <a:xfrm>
            <a:off x="6880743" y="2985497"/>
            <a:ext cx="815921" cy="676339"/>
          </a:xfrm>
          <a:prstGeom prst="rect">
            <a:avLst/>
          </a:prstGeom>
          <a:solidFill>
            <a:srgbClr val="14783D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65" dirty="0">
                <a:solidFill>
                  <a:schemeClr val="bg1"/>
                </a:solidFill>
              </a:rPr>
              <a:t>ΔM</a:t>
            </a:r>
            <a:r>
              <a:rPr lang="en-GB" sz="1265" baseline="-25000" dirty="0">
                <a:solidFill>
                  <a:schemeClr val="bg1"/>
                </a:solidFill>
              </a:rPr>
              <a:t>S</a:t>
            </a:r>
            <a:r>
              <a:rPr lang="en-GB" sz="1265" dirty="0">
                <a:solidFill>
                  <a:schemeClr val="bg1"/>
                </a:solidFill>
              </a:rPr>
              <a:t>=4, </a:t>
            </a:r>
          </a:p>
          <a:p>
            <a:pPr algn="ctr"/>
            <a:r>
              <a:rPr lang="en-GB" sz="1265" dirty="0">
                <a:solidFill>
                  <a:schemeClr val="bg1"/>
                </a:solidFill>
              </a:rPr>
              <a:t>E ~ 0.4 eV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8E8717-270D-D0D3-F028-C892CC1B7182}"/>
              </a:ext>
            </a:extLst>
          </p:cNvPr>
          <p:cNvSpPr/>
          <p:nvPr/>
        </p:nvSpPr>
        <p:spPr>
          <a:xfrm>
            <a:off x="6882179" y="3744396"/>
            <a:ext cx="810187" cy="676339"/>
          </a:xfrm>
          <a:prstGeom prst="rect">
            <a:avLst/>
          </a:prstGeom>
          <a:solidFill>
            <a:srgbClr val="0A0A07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65" dirty="0">
                <a:solidFill>
                  <a:schemeClr val="bg1"/>
                </a:solidFill>
              </a:rPr>
              <a:t>ΔM</a:t>
            </a:r>
            <a:r>
              <a:rPr lang="en-GB" sz="1265" baseline="-25000" dirty="0">
                <a:solidFill>
                  <a:schemeClr val="bg1"/>
                </a:solidFill>
              </a:rPr>
              <a:t>S</a:t>
            </a:r>
            <a:r>
              <a:rPr lang="en-GB" sz="1265" dirty="0">
                <a:solidFill>
                  <a:schemeClr val="bg1"/>
                </a:solidFill>
              </a:rPr>
              <a:t>=5, </a:t>
            </a:r>
          </a:p>
          <a:p>
            <a:pPr algn="ctr"/>
            <a:r>
              <a:rPr lang="en-GB" sz="1265" dirty="0">
                <a:solidFill>
                  <a:schemeClr val="bg1"/>
                </a:solidFill>
              </a:rPr>
              <a:t>E ~ 0.5 eV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D7FD4B-EAB3-0817-EC3E-37B6B104AE02}"/>
              </a:ext>
            </a:extLst>
          </p:cNvPr>
          <p:cNvSpPr/>
          <p:nvPr/>
        </p:nvSpPr>
        <p:spPr>
          <a:xfrm>
            <a:off x="3398064" y="2122491"/>
            <a:ext cx="1208104" cy="2007604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949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D1A595-7ABC-51B4-3ADD-3C03D035C36A}"/>
              </a:ext>
            </a:extLst>
          </p:cNvPr>
          <p:cNvSpPr/>
          <p:nvPr/>
        </p:nvSpPr>
        <p:spPr>
          <a:xfrm>
            <a:off x="4679197" y="2132221"/>
            <a:ext cx="1208104" cy="2007604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949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960F72-F41D-02C1-B134-85C2643EB42D}"/>
              </a:ext>
            </a:extLst>
          </p:cNvPr>
          <p:cNvSpPr txBox="1"/>
          <p:nvPr/>
        </p:nvSpPr>
        <p:spPr>
          <a:xfrm>
            <a:off x="3552143" y="2146014"/>
            <a:ext cx="18473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sz="1477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CBEFBA-2B3B-870D-0363-2C340F3DA247}"/>
              </a:ext>
            </a:extLst>
          </p:cNvPr>
          <p:cNvSpPr txBox="1"/>
          <p:nvPr/>
        </p:nvSpPr>
        <p:spPr>
          <a:xfrm>
            <a:off x="4688494" y="2096980"/>
            <a:ext cx="1208104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477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331D7F-2D44-FFF3-12D3-AC8E7F313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2p3d RIXS of Fe3+ ions (octahedral)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06748D-605D-775B-F699-B4C192FE7FEE}"/>
              </a:ext>
            </a:extLst>
          </p:cNvPr>
          <p:cNvSpPr txBox="1"/>
          <p:nvPr/>
        </p:nvSpPr>
        <p:spPr>
          <a:xfrm>
            <a:off x="149374" y="6257103"/>
            <a:ext cx="6438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Arial" charset="0"/>
              </a:rPr>
              <a:t>Elnaggar et al, </a:t>
            </a:r>
            <a:r>
              <a:rPr lang="en-US" sz="1800" i="1" dirty="0">
                <a:solidFill>
                  <a:srgbClr val="7030A0"/>
                </a:solidFill>
                <a:latin typeface="Arial" charset="0"/>
              </a:rPr>
              <a:t>Nature Comm</a:t>
            </a:r>
            <a:r>
              <a:rPr lang="en-US" i="1" dirty="0">
                <a:solidFill>
                  <a:srgbClr val="7030A0"/>
                </a:solidFill>
                <a:latin typeface="Arial" charset="0"/>
              </a:rPr>
              <a:t>unications</a:t>
            </a:r>
            <a:r>
              <a:rPr lang="en-US" sz="1800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Arial" charset="0"/>
              </a:rPr>
              <a:t>14,2749 (2023) </a:t>
            </a:r>
            <a:endParaRPr lang="nl-N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1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7504" y="620688"/>
            <a:ext cx="9144000" cy="545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Element specific</a:t>
            </a: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Applicable under extreme conditions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(hard x-rays)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Momentum dependent phonons, magnons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Remove lifetime broadening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High-resolution &amp; operando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(hard x-rays)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Valence-selective EXAFS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(hard x-rays)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D6BD36-30A3-43F7-90C8-F924FC14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00"/>
                </a:solidFill>
              </a:rPr>
              <a:t>Resonant Inelastic X-ray Scattering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36928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772816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 (XAS)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 (RIXS)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0000FF"/>
                </a:solidFill>
              </a:rPr>
              <a:t>Virtual beamlines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6CE1D2-CEEF-4A68-9A42-BD1B77CD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8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XAS &amp; RIXS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11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0172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 1s ~530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 of transition metal oxides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B003E-2329-4503-948C-BEE2DEF8F49A}"/>
              </a:ext>
            </a:extLst>
          </p:cNvPr>
          <p:cNvSpPr txBox="1"/>
          <p:nvPr/>
        </p:nvSpPr>
        <p:spPr>
          <a:xfrm>
            <a:off x="3574051" y="1700808"/>
            <a:ext cx="49968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Electronic structure of a transition metal oxide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Main bonding: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metal 4sp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noProof="0" dirty="0">
                <a:solidFill>
                  <a:srgbClr val="0000FF"/>
                </a:solidFill>
              </a:rPr>
              <a:t>Gives valence band and conduction band,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Mixed in character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Additional bonding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metal 3d; </a:t>
            </a:r>
          </a:p>
          <a:p>
            <a:pPr>
              <a:defRPr/>
            </a:pPr>
            <a:r>
              <a:rPr lang="en-US" noProof="0" dirty="0">
                <a:solidFill>
                  <a:srgbClr val="0000FF"/>
                </a:solidFill>
              </a:rPr>
              <a:t>Gives mixed 3d bands split by crystal field in octahedral symmetry, T2g states have pi-bonding and </a:t>
            </a:r>
            <a:r>
              <a:rPr lang="en-US" noProof="0" dirty="0" err="1">
                <a:solidFill>
                  <a:srgbClr val="0000FF"/>
                </a:solidFill>
              </a:rPr>
              <a:t>Eg</a:t>
            </a:r>
            <a:r>
              <a:rPr lang="en-US" noProof="0" dirty="0">
                <a:solidFill>
                  <a:srgbClr val="0000FF"/>
                </a:solidFill>
              </a:rPr>
              <a:t> states have sigma-bonding.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FF00"/>
                </a:solidFill>
              </a:rPr>
              <a:t>o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xygen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1s core state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is localized at an oxygen atom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46872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16692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0449" y="1772816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srgbClr val="0000FF"/>
                </a:solidFill>
              </a:rPr>
              <a:t>Virtual beamlines (XAS, RIXS, EXAFS, XMCD)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srgbClr val="0000FF"/>
                </a:solidFill>
              </a:rPr>
              <a:t>Develop theoretical spectroscopy students/groups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srgbClr val="0000FF"/>
                </a:solidFill>
              </a:rPr>
              <a:t>Develop knowledge of synchrotron user communities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srgbClr val="0000FF"/>
                </a:solidFill>
              </a:rPr>
              <a:t>Assist in beamline proposals at existing synchrotrons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6CE1D2-CEEF-4A68-9A42-BD1B77CD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synchrotron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56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642" y="76470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FF"/>
                </a:solidFill>
              </a:rPr>
              <a:t>Virtual beamline: Only need group of smart students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Can be developed at every university/institute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FF"/>
                </a:solidFill>
              </a:rPr>
              <a:t>I would be pleased to help/assist                </a:t>
            </a:r>
            <a:r>
              <a:rPr lang="en-US" sz="2000" dirty="0">
                <a:solidFill>
                  <a:srgbClr val="0000FF"/>
                </a:solidFill>
              </a:rPr>
              <a:t>f.m.f.degroot@uu.nl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6CE1D2-CEEF-4A68-9A42-BD1B77CD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synchrotron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2A7CB-1813-B333-1344-776603693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060848"/>
            <a:ext cx="4752392" cy="45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0172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 1s ~530 eV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9C9030CA-B925-4412-AD73-061BA57D0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 b="-7053"/>
          <a:stretch/>
        </p:blipFill>
        <p:spPr bwMode="auto">
          <a:xfrm rot="16200000">
            <a:off x="1580509" y="1316662"/>
            <a:ext cx="4801314" cy="297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B003E-2329-4503-948C-BEE2DEF8F49A}"/>
              </a:ext>
            </a:extLst>
          </p:cNvPr>
          <p:cNvSpPr txBox="1"/>
          <p:nvPr/>
        </p:nvSpPr>
        <p:spPr>
          <a:xfrm>
            <a:off x="5724128" y="1333812"/>
            <a:ext cx="47767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ransition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from oxygen 1s state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an empty state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o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xygen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1s core state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is localized at an oxygen atom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local empty DOS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d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ipole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selection rule: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p-projected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89400-27FF-4F80-AA7C-FF22F165EFD2}"/>
              </a:ext>
            </a:extLst>
          </p:cNvPr>
          <p:cNvSpPr txBox="1"/>
          <p:nvPr/>
        </p:nvSpPr>
        <p:spPr>
          <a:xfrm>
            <a:off x="3896658" y="4960082"/>
            <a:ext cx="5013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Fermi Golden Rule: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|&lt;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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dipole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| 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&gt;|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2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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[E=0]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FC98D39-083C-4229-9F1A-058DDD4F2A3F}"/>
              </a:ext>
            </a:extLst>
          </p:cNvPr>
          <p:cNvSpPr/>
          <p:nvPr/>
        </p:nvSpPr>
        <p:spPr>
          <a:xfrm>
            <a:off x="-30979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6600FF"/>
                </a:solidFill>
                <a:latin typeface="Arial" charset="0"/>
              </a:rPr>
              <a:t>[Phys. Rev. B. 40, 5715 (1989); review in Chem. Rev. 120, 4056 (2020)]</a:t>
            </a:r>
            <a:endParaRPr lang="en-US" sz="1600" dirty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8BDA2B9-B55E-90BD-94D3-446401E0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 of transition metal oxides</a:t>
            </a:r>
          </a:p>
        </p:txBody>
      </p:sp>
    </p:spTree>
    <p:extLst>
      <p:ext uri="{BB962C8B-B14F-4D97-AF65-F5344CB8AC3E}">
        <p14:creationId xmlns:p14="http://schemas.microsoft.com/office/powerpoint/2010/main" val="190142965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3EA4DC-937B-4FF1-8845-5C4AF708E97C}"/>
              </a:ext>
            </a:extLst>
          </p:cNvPr>
          <p:cNvGraphicFramePr/>
          <p:nvPr/>
        </p:nvGraphicFramePr>
        <p:xfrm>
          <a:off x="-2052736" y="692696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D000E975-E07E-4746-BE55-CD6A59703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oxygen 1s XAS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D754F-6EAD-4D90-AE18-91FF6E3BAE78}"/>
              </a:ext>
            </a:extLst>
          </p:cNvPr>
          <p:cNvSpPr txBox="1"/>
          <p:nvPr/>
        </p:nvSpPr>
        <p:spPr>
          <a:xfrm>
            <a:off x="3995936" y="1268760"/>
            <a:ext cx="48245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 structure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 structure calculation,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example Density Functional Theory (DFT)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(in the presence of the core hole;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or TDDFT/BSE)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Calculation of the oxygen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p-projected local empty 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with experiment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FC8D5-3D82-4DF5-A1BB-D3468E20153A}"/>
              </a:ext>
            </a:extLst>
          </p:cNvPr>
          <p:cNvSpPr txBox="1"/>
          <p:nvPr/>
        </p:nvSpPr>
        <p:spPr>
          <a:xfrm>
            <a:off x="3707904" y="6330806"/>
            <a:ext cx="5040560" cy="338554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CODES: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FEFF, Wien2K, VASP, QE, etc.</a:t>
            </a:r>
          </a:p>
        </p:txBody>
      </p:sp>
    </p:spTree>
    <p:extLst>
      <p:ext uri="{BB962C8B-B14F-4D97-AF65-F5344CB8AC3E}">
        <p14:creationId xmlns:p14="http://schemas.microsoft.com/office/powerpoint/2010/main" val="387051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187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Ti 2p ~460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B24-C4D5-42E7-835C-D79F6461A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27"/>
          <a:stretch/>
        </p:blipFill>
        <p:spPr>
          <a:xfrm rot="16200000">
            <a:off x="3813128" y="628432"/>
            <a:ext cx="3599144" cy="5023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65B71A-D86B-4F55-9F13-22FF46A465F5}"/>
              </a:ext>
            </a:extLst>
          </p:cNvPr>
          <p:cNvSpPr/>
          <p:nvPr/>
        </p:nvSpPr>
        <p:spPr bwMode="auto">
          <a:xfrm>
            <a:off x="3275856" y="1052736"/>
            <a:ext cx="340831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F2AA9-0EB4-4B51-8B30-5A435035EB73}"/>
              </a:ext>
            </a:extLst>
          </p:cNvPr>
          <p:cNvSpPr txBox="1"/>
          <p:nvPr/>
        </p:nvSpPr>
        <p:spPr>
          <a:xfrm>
            <a:off x="4398168" y="5201015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Expect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empty 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Expect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 (and s-) projected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Why is experiment different?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DA7AD-14C6-473C-ADA4-7CC9387386DC}"/>
              </a:ext>
            </a:extLst>
          </p:cNvPr>
          <p:cNvSpPr/>
          <p:nvPr/>
        </p:nvSpPr>
        <p:spPr bwMode="auto">
          <a:xfrm>
            <a:off x="4283968" y="2132856"/>
            <a:ext cx="2304256" cy="262740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19C0FE-913F-3BC9-C435-762DD809E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Metal 2p XAS </a:t>
            </a:r>
          </a:p>
        </p:txBody>
      </p:sp>
    </p:spTree>
    <p:extLst>
      <p:ext uri="{BB962C8B-B14F-4D97-AF65-F5344CB8AC3E}">
        <p14:creationId xmlns:p14="http://schemas.microsoft.com/office/powerpoint/2010/main" val="227411059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187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Ti 2p ~460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B24-C4D5-42E7-835C-D79F6461A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27"/>
          <a:stretch/>
        </p:blipFill>
        <p:spPr>
          <a:xfrm rot="16200000">
            <a:off x="3813128" y="628432"/>
            <a:ext cx="3599144" cy="5023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65B71A-D86B-4F55-9F13-22FF46A465F5}"/>
              </a:ext>
            </a:extLst>
          </p:cNvPr>
          <p:cNvSpPr/>
          <p:nvPr/>
        </p:nvSpPr>
        <p:spPr bwMode="auto">
          <a:xfrm>
            <a:off x="3275856" y="1052736"/>
            <a:ext cx="340831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F2AA9-0EB4-4B51-8B30-5A435035EB73}"/>
              </a:ext>
            </a:extLst>
          </p:cNvPr>
          <p:cNvSpPr txBox="1"/>
          <p:nvPr/>
        </p:nvSpPr>
        <p:spPr>
          <a:xfrm>
            <a:off x="4398168" y="5201015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Expect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d-projected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spin-orbit splitting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DA7AD-14C6-473C-ADA4-7CC9387386DC}"/>
              </a:ext>
            </a:extLst>
          </p:cNvPr>
          <p:cNvSpPr/>
          <p:nvPr/>
        </p:nvSpPr>
        <p:spPr bwMode="auto">
          <a:xfrm>
            <a:off x="5436096" y="2166245"/>
            <a:ext cx="1152128" cy="25581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CF27D3-8BAC-3CE1-7F23-746423C83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Metal 2p XAS </a:t>
            </a:r>
          </a:p>
        </p:txBody>
      </p:sp>
    </p:spTree>
    <p:extLst>
      <p:ext uri="{BB962C8B-B14F-4D97-AF65-F5344CB8AC3E}">
        <p14:creationId xmlns:p14="http://schemas.microsoft.com/office/powerpoint/2010/main" val="62888000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187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Ti 2p ~460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B24-C4D5-42E7-835C-D79F6461A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27"/>
          <a:stretch/>
        </p:blipFill>
        <p:spPr>
          <a:xfrm rot="16200000">
            <a:off x="3813128" y="628432"/>
            <a:ext cx="3599144" cy="5023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65B71A-D86B-4F55-9F13-22FF46A465F5}"/>
              </a:ext>
            </a:extLst>
          </p:cNvPr>
          <p:cNvSpPr/>
          <p:nvPr/>
        </p:nvSpPr>
        <p:spPr bwMode="auto">
          <a:xfrm>
            <a:off x="3275856" y="1052736"/>
            <a:ext cx="340831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F2AA9-0EB4-4B51-8B30-5A435035EB73}"/>
              </a:ext>
            </a:extLst>
          </p:cNvPr>
          <p:cNvSpPr txBox="1"/>
          <p:nvPr/>
        </p:nvSpPr>
        <p:spPr>
          <a:xfrm>
            <a:off x="4398168" y="520101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Expect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d-projected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spin-orbit splitting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Overlap of core 2p and valence 3d states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EBA7C6-427B-89C3-794D-424B79D3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Metal 2p XAS </a:t>
            </a:r>
          </a:p>
        </p:txBody>
      </p:sp>
    </p:spTree>
    <p:extLst>
      <p:ext uri="{BB962C8B-B14F-4D97-AF65-F5344CB8AC3E}">
        <p14:creationId xmlns:p14="http://schemas.microsoft.com/office/powerpoint/2010/main" val="306753533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3" name="Picture 25" descr="FDGMN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/>
          <a:stretch>
            <a:fillRect/>
          </a:stretch>
        </p:blipFill>
        <p:spPr>
          <a:xfrm>
            <a:off x="1998675" y="741885"/>
            <a:ext cx="6116637" cy="258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18B2183-1453-4842-99C1-749789825D8A}"/>
              </a:ext>
            </a:extLst>
          </p:cNvPr>
          <p:cNvSpPr txBox="1"/>
          <p:nvPr/>
        </p:nvSpPr>
        <p:spPr>
          <a:xfrm>
            <a:off x="1331640" y="3506657"/>
            <a:ext cx="756084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Can NOT neglect 3d-3d interactions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Can NOT approximate 2p-3d interaction as extra potential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Large core hole spin-orbit coupling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5DBF81-9DD9-484E-B9D2-9B57FC0B1760}"/>
              </a:ext>
            </a:extLst>
          </p:cNvPr>
          <p:cNvSpPr txBox="1"/>
          <p:nvPr/>
        </p:nvSpPr>
        <p:spPr>
          <a:xfrm>
            <a:off x="1998675" y="4888512"/>
            <a:ext cx="6097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|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&lt;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2p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 3d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6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dipole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| 3d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&gt;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2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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[E=0]</a:t>
            </a:r>
            <a:endParaRPr kumimoji="0" lang="en-GB" sz="2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DD386D-5368-4B9E-B941-7FA79AC8C8E4}"/>
              </a:ext>
            </a:extLst>
          </p:cNvPr>
          <p:cNvSpPr txBox="1"/>
          <p:nvPr/>
        </p:nvSpPr>
        <p:spPr>
          <a:xfrm>
            <a:off x="1115616" y="5594687"/>
            <a:ext cx="5040560" cy="40011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CODES: CRISPY/QUANTY, CTM4XAS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04D60E-744B-4286-BC27-0ABD96AA67BB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[Phys. Rev. B. 42, 5459 (1990); REVIEW: J. Elec. Spec 249, 147061 (2021)]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BEF265AC-6C8F-44C0-8CEC-E708840A0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Metal 2p XAS </a:t>
            </a:r>
          </a:p>
        </p:txBody>
      </p:sp>
    </p:spTree>
    <p:extLst>
      <p:ext uri="{BB962C8B-B14F-4D97-AF65-F5344CB8AC3E}">
        <p14:creationId xmlns:p14="http://schemas.microsoft.com/office/powerpoint/2010/main" val="642843182"/>
      </p:ext>
    </p:extLst>
  </p:cSld>
  <p:clrMapOvr>
    <a:masterClrMapping/>
  </p:clrMapOvr>
</p:sld>
</file>

<file path=ppt/theme/theme1.xml><?xml version="1.0" encoding="utf-8"?>
<a:theme xmlns:a="http://schemas.openxmlformats.org/drawingml/2006/main" name="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1324</Words>
  <Application>Microsoft Office PowerPoint</Application>
  <PresentationFormat>On-screen Show (4:3)</PresentationFormat>
  <Paragraphs>456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Apple Chancery</vt:lpstr>
      <vt:lpstr>Arial</vt:lpstr>
      <vt:lpstr>Calibri</vt:lpstr>
      <vt:lpstr>Symbol</vt:lpstr>
      <vt:lpstr>Times New Roman</vt:lpstr>
      <vt:lpstr>Verdana</vt:lpstr>
      <vt:lpstr>Wingdings</vt:lpstr>
      <vt:lpstr>CRANN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 User</dc:creator>
  <cp:lastModifiedBy>Groot, F.M.F. de (Frank)</cp:lastModifiedBy>
  <cp:revision>503</cp:revision>
  <cp:lastPrinted>2017-12-04T07:02:38Z</cp:lastPrinted>
  <dcterms:created xsi:type="dcterms:W3CDTF">2005-08-19T13:47:05Z</dcterms:created>
  <dcterms:modified xsi:type="dcterms:W3CDTF">2024-11-21T10:54:07Z</dcterms:modified>
</cp:coreProperties>
</file>