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6" r:id="rId2"/>
  </p:sldMasterIdLst>
  <p:notesMasterIdLst>
    <p:notesMasterId r:id="rId31"/>
  </p:notesMasterIdLst>
  <p:handoutMasterIdLst>
    <p:handoutMasterId r:id="rId32"/>
  </p:handoutMasterIdLst>
  <p:sldIdLst>
    <p:sldId id="1716" r:id="rId3"/>
    <p:sldId id="1686" r:id="rId4"/>
    <p:sldId id="1711" r:id="rId5"/>
    <p:sldId id="333" r:id="rId6"/>
    <p:sldId id="1714" r:id="rId7"/>
    <p:sldId id="443" r:id="rId8"/>
    <p:sldId id="1726" r:id="rId9"/>
    <p:sldId id="306" r:id="rId10"/>
    <p:sldId id="1712" r:id="rId11"/>
    <p:sldId id="300" r:id="rId12"/>
    <p:sldId id="1713" r:id="rId13"/>
    <p:sldId id="495" r:id="rId14"/>
    <p:sldId id="1687" r:id="rId15"/>
    <p:sldId id="1690" r:id="rId16"/>
    <p:sldId id="1688" r:id="rId17"/>
    <p:sldId id="1689" r:id="rId18"/>
    <p:sldId id="1691" r:id="rId19"/>
    <p:sldId id="1692" r:id="rId20"/>
    <p:sldId id="1694" r:id="rId21"/>
    <p:sldId id="1695" r:id="rId22"/>
    <p:sldId id="1698" r:id="rId23"/>
    <p:sldId id="1697" r:id="rId24"/>
    <p:sldId id="1700" r:id="rId25"/>
    <p:sldId id="1703" r:id="rId26"/>
    <p:sldId id="1701" r:id="rId27"/>
    <p:sldId id="1702" r:id="rId28"/>
    <p:sldId id="1735" r:id="rId29"/>
    <p:sldId id="1683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78" autoAdjust="0"/>
    <p:restoredTop sz="50000" autoAdjust="0"/>
  </p:normalViewPr>
  <p:slideViewPr>
    <p:cSldViewPr snapToGrid="0" snapToObjects="1">
      <p:cViewPr varScale="1">
        <p:scale>
          <a:sx n="120" d="100"/>
          <a:sy n="120" d="100"/>
        </p:scale>
        <p:origin x="18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4F49EF-FB26-CF4E-9896-E79658AE4D8C}" type="datetimeFigureOut">
              <a:rPr lang="en-US"/>
              <a:pPr>
                <a:defRPr/>
              </a:pPr>
              <a:t>11/21/24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129541-F661-B445-8351-D5BAC7A93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0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F497F6-05BB-A843-B786-9B1871876D15}" type="datetimeFigureOut">
              <a:rPr lang="en-US"/>
              <a:pPr>
                <a:defRPr/>
              </a:pPr>
              <a:t>11/21/24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5E49ED-6EFD-6445-9A67-5D378F072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24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0FDE2-BD11-EC47-8B42-A407F27568F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902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0FDE2-BD11-EC47-8B42-A407F27568F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902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0FDE2-BD11-EC47-8B42-A407F27568F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902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852AE7-00F8-2B48-9D74-BF10B3EF3402}" type="datetime1">
              <a:rPr lang="en-US" smtClean="0"/>
              <a:t>11/21/24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AFB6A9-4F41-2B4C-8F45-626970F7C909}" type="datetime1">
              <a:rPr lang="en-US" smtClean="0"/>
              <a:t>11/21/24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2EBEC-E32B-634C-BC38-F0737716B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0EA2A8-AE0D-7A44-AB23-6D72A13983DE}" type="datetime1">
              <a:rPr lang="en-US" smtClean="0"/>
              <a:t>11/21/24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0BB4-79DF-0F42-A2BE-C7D099639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C1C4-122D-EF4B-B325-77C8476F67A7}" type="datetime1">
              <a:rPr lang="en-US" smtClean="0"/>
              <a:t>11/21/24</a:t>
            </a:fld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6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88EB53-6D10-4B4B-9E3B-659ACBF32F9B}" type="datetime1">
              <a:rPr lang="en-US" smtClean="0"/>
              <a:t>11/21/24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0BB4-79DF-0F42-A2BE-C7D099639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E30D-50AA-8548-82D5-0ECE5BF4B855}" type="datetime1">
              <a:rPr lang="en-US" smtClean="0"/>
              <a:t>11/21/24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71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F5C54C-B0F9-BC4D-A250-C0BC26445D1A}" type="datetime1">
              <a:rPr lang="en-US" smtClean="0"/>
              <a:t>11/21/24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3F094-B7BF-C04D-A895-B22FC4E8EB84}" type="datetime1">
              <a:rPr lang="en-US" smtClean="0"/>
              <a:t>11/21/24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53846-7C7C-4F42-8496-5B9359BFC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0718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0718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EE8B8F-05E2-FC4F-8131-F828C4A4B545}" type="datetime1">
              <a:rPr lang="en-US" smtClean="0"/>
              <a:t>11/21/24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837EE-810E-C943-B3C0-7F8D0FAB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84278C-B36C-A547-BBF0-90E9A02E4963}" type="datetime1">
              <a:rPr lang="en-US" smtClean="0"/>
              <a:t>11/21/24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2FCC8-0BCA-A24D-913B-E0EEC41D3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691915" y="1639489"/>
            <a:ext cx="5760169" cy="431968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7056EE0D-88A7-CE45-8281-6AC8B3FAF570}" type="datetime1">
              <a:rPr lang="en-US" smtClean="0"/>
              <a:t>11/21/24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4105F-20BC-C44B-B8CA-73DDBC2EE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87067"/>
            <a:ext cx="1358900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A872AB5-A918-6A43-B98E-00A59EADDDF3}" type="datetime1">
              <a:rPr lang="en-US" smtClean="0"/>
              <a:t>11/21/24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256" y="6587067"/>
            <a:ext cx="6671732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87067"/>
            <a:ext cx="457200" cy="26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700" y="6587067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orange, person&#10;&#10;Description automatically generated">
            <a:extLst>
              <a:ext uri="{FF2B5EF4-FFF2-40B4-BE49-F238E27FC236}">
                <a16:creationId xmlns:a16="http://schemas.microsoft.com/office/drawing/2014/main" id="{B8B385F5-F4BD-C643-AE85-C882E8E7E7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00" y="0"/>
            <a:ext cx="9131300" cy="1317516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BEA345BA-360F-D148-AAA6-D18057B76D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2226" y="198061"/>
            <a:ext cx="469513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The Africa Light Source Foundation</a:t>
            </a:r>
          </a:p>
          <a:p>
            <a:pPr algn="ctr"/>
            <a:r>
              <a:rPr lang="en-GB" sz="1800" dirty="0"/>
              <a:t>Towards a Lightsource for the African Continent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53201"/>
            <a:ext cx="136736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B26D616-BC95-F84E-B8A2-53893C6CD020}" type="datetime1">
              <a:rPr lang="en-US" smtClean="0"/>
              <a:t>11/21/24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91733" y="6548439"/>
            <a:ext cx="6587067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1"/>
            <a:ext cx="457200" cy="300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2700" y="6553201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orange, person&#10;&#10;Description automatically generated">
            <a:extLst>
              <a:ext uri="{FF2B5EF4-FFF2-40B4-BE49-F238E27FC236}">
                <a16:creationId xmlns:a16="http://schemas.microsoft.com/office/drawing/2014/main" id="{3CEB82E6-C698-DD46-B74F-CB7ACB1A1A8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700" y="0"/>
            <a:ext cx="9131300" cy="1317516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2B275064-B5C5-5641-A17F-D275C8EC7F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2226" y="198061"/>
            <a:ext cx="469513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The Africa Light Source Foundation</a:t>
            </a:r>
          </a:p>
          <a:p>
            <a:pPr algn="ctr"/>
            <a:r>
              <a:rPr lang="en-GB" sz="1800" dirty="0"/>
              <a:t>Towards a Lightsource for the African Continent </a:t>
            </a:r>
          </a:p>
        </p:txBody>
      </p:sp>
    </p:spTree>
    <p:extLst>
      <p:ext uri="{BB962C8B-B14F-4D97-AF65-F5344CB8AC3E}">
        <p14:creationId xmlns:p14="http://schemas.microsoft.com/office/powerpoint/2010/main" val="108968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lamoptinet.org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ucr.org/outreach/africa/afca/" TargetMode="External"/><Relationship Id="rId2" Type="http://schemas.openxmlformats.org/officeDocument/2006/relationships/hyperlink" Target="https://indico.ictp.it/event/10057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tart-project.org/" TargetMode="External"/><Relationship Id="rId4" Type="http://schemas.openxmlformats.org/officeDocument/2006/relationships/hyperlink" Target="https://www.biostructafrica.org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801D6-E063-8D4E-B547-9376A1BE6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b="1" smtClean="0"/>
              <a:pPr/>
              <a:t>1</a:t>
            </a:fld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474C25-DB64-784A-8959-F8B43B0CB4B7}"/>
              </a:ext>
            </a:extLst>
          </p:cNvPr>
          <p:cNvSpPr txBox="1"/>
          <p:nvPr/>
        </p:nvSpPr>
        <p:spPr>
          <a:xfrm>
            <a:off x="2076378" y="4213715"/>
            <a:ext cx="499123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Sekazi</a:t>
            </a:r>
            <a:r>
              <a:rPr lang="en-US" b="1" dirty="0"/>
              <a:t> K. </a:t>
            </a:r>
            <a:r>
              <a:rPr lang="en-US" b="1" dirty="0" err="1"/>
              <a:t>Mtingwa</a:t>
            </a:r>
            <a:endParaRPr lang="en-US" b="1" dirty="0"/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Chair, Executive Committee, </a:t>
            </a:r>
            <a:r>
              <a:rPr lang="en-US" b="1" i="1" dirty="0">
                <a:solidFill>
                  <a:srgbClr val="00B050"/>
                </a:solidFill>
              </a:rPr>
              <a:t>LAAAMP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Member, Executive Committee, </a:t>
            </a:r>
            <a:r>
              <a:rPr lang="en-US" b="1" dirty="0" err="1">
                <a:solidFill>
                  <a:srgbClr val="00B050"/>
                </a:solidFill>
              </a:rPr>
              <a:t>AfLS</a:t>
            </a:r>
            <a:endParaRPr lang="en-US" b="1" dirty="0"/>
          </a:p>
          <a:p>
            <a:pPr algn="ctr"/>
            <a:r>
              <a:rPr lang="en-US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2000" b="1" dirty="0">
                <a:solidFill>
                  <a:schemeClr val="accent6"/>
                </a:solidFill>
              </a:rPr>
              <a:t>21 November 2024</a:t>
            </a:r>
            <a:endParaRPr lang="en-CA" sz="2000" b="1" dirty="0">
              <a:solidFill>
                <a:schemeClr val="accent6"/>
              </a:solidFill>
            </a:endParaRPr>
          </a:p>
          <a:p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D2CE34-DC8E-8845-9BC7-37E61F768B5C}"/>
              </a:ext>
            </a:extLst>
          </p:cNvPr>
          <p:cNvSpPr txBox="1"/>
          <p:nvPr/>
        </p:nvSpPr>
        <p:spPr>
          <a:xfrm>
            <a:off x="851980" y="1687844"/>
            <a:ext cx="7761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+mn-lt"/>
              </a:rPr>
              <a:t>AfLS7</a:t>
            </a:r>
          </a:p>
          <a:p>
            <a:pPr algn="ctr"/>
            <a:r>
              <a:rPr lang="en-US" sz="3200" b="1" i="0" dirty="0">
                <a:solidFill>
                  <a:schemeClr val="accent6"/>
                </a:solidFill>
                <a:effectLst/>
                <a:latin typeface="+mn-lt"/>
              </a:rPr>
              <a:t>Comments on the Geopolitical Conceptual Design Report for an African Light Source</a:t>
            </a:r>
            <a:endParaRPr lang="en-US" sz="3200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38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25840"/>
            <a:ext cx="9144000" cy="4313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 algn="ctr"/>
            <a:r>
              <a:rPr lang="en-US" sz="2200" b="1" dirty="0">
                <a:solidFill>
                  <a:srgbClr val="FF0000"/>
                </a:solidFill>
              </a:rPr>
              <a:t>Major Outcome Was Strategic Plan Adopted by South African Government</a:t>
            </a:r>
            <a:endParaRPr lang="en-GB" sz="2200" dirty="0">
              <a:solidFill>
                <a:srgbClr val="FF0000"/>
              </a:solidFill>
            </a:endParaRPr>
          </a:p>
        </p:txBody>
      </p:sp>
      <p:pic>
        <p:nvPicPr>
          <p:cNvPr id="5" name="Picture 4" descr=" Log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205"/>
            <a:ext cx="2513360" cy="617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9193" y="35411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7961" y="2551837"/>
            <a:ext cx="70465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As recommended by Strategic Plan, on 21 May, 2013, South Africa signed a medium-term arrangement with the ESRF at  a level of 0.3% and became the 20th country to join the ESRF.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A6A8E-C7B6-EB6B-FEFC-65797005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31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53568"/>
            <a:ext cx="9144000" cy="4313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 algn="ctr"/>
            <a:r>
              <a:rPr lang="en-US" sz="2800" b="1" dirty="0">
                <a:solidFill>
                  <a:srgbClr val="FF0000"/>
                </a:solidFill>
              </a:rPr>
              <a:t>Signing ceremony for South Africa joining the ESRF (2013)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5" name="Picture 4" descr=" Log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205"/>
            <a:ext cx="2513360" cy="617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9193" y="35411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Content Placeholder 3" descr="SouthAfricasigningceremony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" b="1385"/>
          <a:stretch>
            <a:fillRect/>
          </a:stretch>
        </p:blipFill>
        <p:spPr>
          <a:xfrm>
            <a:off x="628650" y="1825625"/>
            <a:ext cx="7886700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65FB7-41BA-D88E-79B3-40B4F474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238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00D2601-8FB6-B446-B006-276D635DE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44" y="2573261"/>
            <a:ext cx="5184499" cy="4013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EA128D-5BB5-5F47-929B-A05FD0F1944F}"/>
              </a:ext>
            </a:extLst>
          </p:cNvPr>
          <p:cNvSpPr txBox="1"/>
          <p:nvPr/>
        </p:nvSpPr>
        <p:spPr>
          <a:xfrm>
            <a:off x="2527777" y="1393107"/>
            <a:ext cx="4594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Conceptual Design Report</a:t>
            </a:r>
          </a:p>
          <a:p>
            <a:endParaRPr lang="en-US" sz="800" b="1" dirty="0"/>
          </a:p>
          <a:p>
            <a:r>
              <a:rPr lang="en-US" sz="20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Motivation for an African Light Source</a:t>
            </a:r>
            <a:r>
              <a:rPr lang="en-US" sz="2000" dirty="0">
                <a:solidFill>
                  <a:srgbClr val="0432FF"/>
                </a:solidFill>
                <a:effectLst/>
              </a:rPr>
              <a:t> </a:t>
            </a:r>
            <a:endParaRPr lang="en-US" sz="20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86BD9-AA43-9741-92EA-6C52386BC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40672"/>
            <a:ext cx="4038600" cy="4432613"/>
          </a:xfrm>
        </p:spPr>
        <p:txBody>
          <a:bodyPr/>
          <a:lstStyle/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Professor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Tabbetha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Dobbins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Chair, CDR Organizing Committee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Rowan University, USA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Professor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Sekazi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K.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Mtingwa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Editor-in-Chief, Conceptual Design Report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Chair, </a:t>
            </a:r>
            <a:r>
              <a:rPr lang="en-US" sz="1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LAAAMP </a:t>
            </a:r>
            <a:r>
              <a:rPr lang="en-U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Executive Committee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IUPAP C13 Commission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IUPAP Working Group 14 on Accelerator Science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Professor Connie L. McNeely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Deputy Editor, Conceptual Design Report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George Mason University, USA 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Professor Michael Steinitz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Senior Editor, Conceptual Design Report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St. Francis University, Canada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Mr. Dorian Bohler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Co-Editor: </a:t>
            </a:r>
            <a:r>
              <a:rPr lang="en-US" sz="1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Machine Design Concepts 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SLAC National Accelerator Laboratory, USA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2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06C67FF-4387-E447-BCB8-754170AF7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040672"/>
            <a:ext cx="4038600" cy="4432614"/>
          </a:xfrm>
        </p:spPr>
        <p:txBody>
          <a:bodyPr/>
          <a:lstStyle/>
          <a:p>
            <a:pPr marL="0" marR="0" indent="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Professor Simon Connell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Editor: 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Technical Infrastructure and Building Design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Johannesburg, South Africa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Dr. Christine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Darve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Co-Editor: </a:t>
            </a:r>
            <a:r>
              <a:rPr lang="en-US" sz="1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Machine Design Concepts 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Spallation Source, Sweden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Dr. Ken Evans-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Lutterodt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Editor: 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Sci. Capabilities &amp; Beamline Tech. Concepts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Brookhaven National Laboratory, USA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Originally from Ghana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Professor Jean-Pierre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Ezin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Editor: </a:t>
            </a:r>
            <a:r>
              <a:rPr lang="en-US" sz="1200" b="1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Multinational Governance and Finance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Institute of Mathematics and Physical Scien</a:t>
            </a:r>
            <a:r>
              <a:rPr lang="en-US" sz="12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ces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Benin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Professor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Marcus Newton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Editor: 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Scientific, Socio-Economic, Ed. </a:t>
            </a:r>
            <a:r>
              <a:rPr lang="en-US" sz="1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&amp;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Pol. Benefits 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Southampton, 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1A48F-D7CE-0143-B71F-E97EFEEB7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b="1" smtClean="0"/>
              <a:pPr/>
              <a:t>13</a:t>
            </a:fld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014BFA-AA2D-8447-85EC-39125D19C153}"/>
              </a:ext>
            </a:extLst>
          </p:cNvPr>
          <p:cNvSpPr txBox="1"/>
          <p:nvPr/>
        </p:nvSpPr>
        <p:spPr>
          <a:xfrm>
            <a:off x="3544275" y="1315844"/>
            <a:ext cx="2494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Editorial Staff</a:t>
            </a:r>
          </a:p>
        </p:txBody>
      </p:sp>
    </p:spTree>
    <p:extLst>
      <p:ext uri="{BB962C8B-B14F-4D97-AF65-F5344CB8AC3E}">
        <p14:creationId xmlns:p14="http://schemas.microsoft.com/office/powerpoint/2010/main" val="261783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0CBE2-396D-9848-8894-44BC5083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11665-0DC1-8242-BD26-288776411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0600"/>
            <a:ext cx="8229600" cy="4326467"/>
          </a:xfrm>
        </p:spPr>
        <p:txBody>
          <a:bodyPr/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Hitoshi Abe (Japan), Marielle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Agbahoungbata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(Benin),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Omololu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Akin-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Ojo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(Rwanda, Nigeria), Thierry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d’Almeida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(France, Benin), El-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Hachemi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Amara (Algeria), Aba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Andam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(Ghana), Felix Emeka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Anyiam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(Nigeria), Riccardo Bartolini (Germany, Italy), Julien Benoit (South Africa),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Asmeret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Asefaw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Berhe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(USA, Eritrea),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Muaaz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Bhamjee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(South Africa),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Saphina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Biira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(Uganda), Caterina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Biscari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(Spain, Italy), Paul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Buah-Bassuah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(Ghana), Carlos Cabrera (USA, Puerto Rico), Richard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Catlow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(UK), Kelly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Chibale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(South Africa, Zambia), George Clerk (UK), Lowry Conradie (South Africa), Joseph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Daafour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(Ghana),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Mmantsae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Diale (South Africa), Rudolf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Dimper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(France, Germany),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Tabbetha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Dobbins (USA), </a:t>
            </a:r>
            <a:r>
              <a:rPr lang="it-IT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Tchana</a:t>
            </a: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Kamgne</a:t>
            </a: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Duclair</a:t>
            </a: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(Cameroon),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Ahmed El-Hussein (Egypt), Ken Evans-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Lutterodt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(USA, Ghana),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Ndèye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Coumba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Yandé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FALL (Senegal),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Vincent Fernandez (UK), Michel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Fodje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(Canada, Cameroon), Alfonso Franciosi (Italy), Benson Frimpong (Ghana), Gabriel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Gwanmesia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(USA, Cameroon), Maria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Hamunyela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(Namibia, South Africa),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Messaoud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Harfouche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(Jordan, Algeria), Andrew Harrison (UK), Delia Haynes (South Africa), Kudakwashe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Jakata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(South Africa, Zimbabwe), W. Estella Johnson (USA),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Akorede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Kalejaiye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(Nigeria), Gihan Kamel (Jordan, Egypt), Paul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Abidemi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Kappo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(Nigeria, South Africa), Abebe Kebede (USA, Ethiopia), Patrice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Kenfack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(Cameroon),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Nkem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Khumbah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(USA, Cameroon),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Diouma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Kobor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(Senegal), Frank Lehner (Germany), Enzo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Lombi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(Australia),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Kirsi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Lorentz (Cyprus, Finland), Malik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Maaza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(South Africa, Algeria), Ernie Malamud (France, USA), Priscilla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Masamba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(South Africa), Brian Masara (South Africa, Zimbabwe), Genito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Maure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(Mozambique), Wilfred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Mbacham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(Cameroon),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Stephen McGuire (USA), Connie L. McNeely (USA),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Mongezi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Mdhluli (South Africa), Gift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Mehlana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(Zimbabwe), </a:t>
            </a:r>
          </a:p>
          <a:p>
            <a:endParaRPr lang="en-US" sz="1400" dirty="0">
              <a:latin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Country of origin listed second</a:t>
            </a:r>
            <a:r>
              <a:rPr lang="en-US" sz="1000" i="1" dirty="0">
                <a:solidFill>
                  <a:srgbClr val="FF0000"/>
                </a:solidFill>
                <a:effectLst/>
              </a:rPr>
              <a:t> 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3A94B-C192-F949-9ED3-2B9E2F39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99463-27E5-8B40-9E7F-CE6C2DB34F2D}"/>
              </a:ext>
            </a:extLst>
          </p:cNvPr>
          <p:cNvSpPr txBox="1"/>
          <p:nvPr/>
        </p:nvSpPr>
        <p:spPr>
          <a:xfrm>
            <a:off x="3311912" y="1568483"/>
            <a:ext cx="3130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CDR Contributors</a:t>
            </a:r>
          </a:p>
        </p:txBody>
      </p:sp>
    </p:spTree>
    <p:extLst>
      <p:ext uri="{BB962C8B-B14F-4D97-AF65-F5344CB8AC3E}">
        <p14:creationId xmlns:p14="http://schemas.microsoft.com/office/powerpoint/2010/main" val="183465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3558-6C44-DE43-8D6C-0B7F81977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E6D84-A2D4-EB40-9FBE-84C49BC27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Roland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Mfondoum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(Austria, Cameroon), Edward Mitchell (France, UK), Thandeka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Moyo-Gwete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(South Africa), Alfred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Msezane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(USA, South Africa),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Célestin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Nzanzu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Mudogo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(Democratic Republic of Congo),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Andani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Mulelu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(South Africa), Kiran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Mundboth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(Canada, Mauritius), Amor Nadji (France), Peter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Ngene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(The Netherlands, Nigeria), Jean-Paul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Ngome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Abiaga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(Jamaica, Gabon), Lawrence Norris (USA), Tshepo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Ntsoane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(South Africa),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Abimfoluwa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Oluseyi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Philip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Oladijo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(Botswana, Nigeria), Gideon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Olaleye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(Canada, Nigeria), </a:t>
            </a:r>
            <a:r>
              <a:rPr lang="fr-FR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Özgül</a:t>
            </a:r>
            <a:r>
              <a: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Öztürk</a:t>
            </a:r>
            <a:r>
              <a: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(Germany, </a:t>
            </a:r>
            <a:r>
              <a:rPr lang="fr-FR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Turkey</a:t>
            </a:r>
            <a:r>
              <a: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Resego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Phiri  (Botswana),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María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Josefina Robles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Águila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(Mexico),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Alakendra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N.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Roychoudhury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(South Africa), Ana Karen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Sánchez-Hernández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(Mexico),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Yasien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Sayed (South Africa), Sandro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Scandolo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(Italy), Wolf-Dieter Schubert (South Africa), Dereje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Seifu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(USA, Ethiopia), </a:t>
            </a:r>
            <a:r>
              <a:rPr lang="it-IT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Bridinette</a:t>
            </a: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Thiodjio</a:t>
            </a: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Sendja</a:t>
            </a: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(Cameroon)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Francesco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Sette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(France, Italy), Trevor Sewell (South Africa), Sam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Sloetjes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(Sweden), Dawit Solomon (USA), Michael Steinitz (Canada, USA), Jean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Susini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(France), Mourad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Telmini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(Tunisia), Khaled Toukan (Jordan),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Daouda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Traore (France, UK, Mali), Bjorn von der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Heyden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(South Africa),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Ahmadou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Wagué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(Senegal), Herman Winick (USA), Paul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Woafo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(Cameroon),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Mostafa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Zeidan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(Egypt), Michele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Zema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(Italy)  </a:t>
            </a:r>
          </a:p>
          <a:p>
            <a:endParaRPr lang="en-US" sz="1400" dirty="0"/>
          </a:p>
          <a:p>
            <a:r>
              <a:rPr lang="en-US" sz="2000" i="1" dirty="0">
                <a:solidFill>
                  <a:srgbClr val="FF0000"/>
                </a:solidFill>
              </a:rPr>
              <a:t>List not quite complete: ~100 Contributors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FAFFD-5259-B24D-AA46-29126BD03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A173A7-8990-E740-934E-686AC5F99E58}"/>
              </a:ext>
            </a:extLst>
          </p:cNvPr>
          <p:cNvSpPr txBox="1"/>
          <p:nvPr/>
        </p:nvSpPr>
        <p:spPr>
          <a:xfrm>
            <a:off x="2430965" y="1507308"/>
            <a:ext cx="4540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CDR Contributors (cont’d)</a:t>
            </a:r>
          </a:p>
        </p:txBody>
      </p:sp>
    </p:spTree>
    <p:extLst>
      <p:ext uri="{BB962C8B-B14F-4D97-AF65-F5344CB8AC3E}">
        <p14:creationId xmlns:p14="http://schemas.microsoft.com/office/powerpoint/2010/main" val="3187037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E028-5B69-2244-9D51-CE1E35C3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11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2BDDE-DFBD-0641-A669-D16CBD43A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z="1100" smtClean="0"/>
              <a:pPr/>
              <a:t>16</a:t>
            </a:fld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C3771-C2D2-DC43-8F60-40239D1983E3}"/>
              </a:ext>
            </a:extLst>
          </p:cNvPr>
          <p:cNvSpPr txBox="1"/>
          <p:nvPr/>
        </p:nvSpPr>
        <p:spPr>
          <a:xfrm>
            <a:off x="791736" y="1363908"/>
            <a:ext cx="7485855" cy="771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Chapter 1: Overview and </a:t>
            </a:r>
            <a:r>
              <a:rPr lang="en-GB" sz="20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Description of an Advanced Light Source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B4F29FE-15DB-8548-9F31-EDCE9C668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391" y="1828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9">
            <a:extLst>
              <a:ext uri="{FF2B5EF4-FFF2-40B4-BE49-F238E27FC236}">
                <a16:creationId xmlns:a16="http://schemas.microsoft.com/office/drawing/2014/main" id="{333F8C52-550E-EE44-A347-D6B0D7D59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4" y="1828800"/>
            <a:ext cx="8689970" cy="404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EBBA485B-FF44-9F4D-B25A-1C3E968AD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119714"/>
            <a:ext cx="5405647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EM spectrum compared to well-known objects and sources of radiation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(Figure courtesy of Lawrence Berkeley National Laboratory, USA)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964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6A169-9630-BC49-BBFD-1B206DCDA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647C5-DE95-1D40-B3DE-A0F442CE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7596B-AF21-C84B-8F61-92778E3944E1}"/>
              </a:ext>
            </a:extLst>
          </p:cNvPr>
          <p:cNvSpPr txBox="1"/>
          <p:nvPr/>
        </p:nvSpPr>
        <p:spPr>
          <a:xfrm>
            <a:off x="2417027" y="1369843"/>
            <a:ext cx="4677936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Chapter 2: Scientific Benefits</a:t>
            </a:r>
            <a:endParaRPr lang="en-US" sz="2400" dirty="0">
              <a:solidFill>
                <a:srgbClr val="0432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44E749-1FC7-C74B-9DC9-36EAAD9D279A}"/>
              </a:ext>
            </a:extLst>
          </p:cNvPr>
          <p:cNvSpPr txBox="1"/>
          <p:nvPr/>
        </p:nvSpPr>
        <p:spPr>
          <a:xfrm>
            <a:off x="692150" y="2027765"/>
            <a:ext cx="7715870" cy="6853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2.1	Structural Biology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2.1.3 Role of Synchrotron Light Sources in Studying Infectious Diseases 	Prevalent in Africa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2.2	Materials for Energy Applications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2.2.2 Solar Energy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2.2.3 Rechargeable Batteries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	Geoscience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2.4 Environmental Science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2.5	Plant and Soil Science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2.6	</a:t>
            </a:r>
            <a:r>
              <a:rPr lang="en-US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Palaeontology</a:t>
            </a:r>
            <a:r>
              <a:rPr lang="en-US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Archaeology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34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C04AC9-AA0E-BB45-96CA-1DC1C42629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48D4E9-CCA8-C947-B812-858539BF1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5400" y="1280803"/>
            <a:ext cx="4038600" cy="5112568"/>
          </a:xfrm>
        </p:spPr>
        <p:txBody>
          <a:bodyPr/>
          <a:lstStyle/>
          <a:p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Distribution of African Earth science sample materials that have been investigated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utilising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synchrotrons</a:t>
            </a:r>
            <a:r>
              <a:rPr lang="en-US" dirty="0">
                <a:effectLst/>
              </a:rPr>
              <a:t> </a:t>
            </a:r>
          </a:p>
          <a:p>
            <a:r>
              <a:rPr lang="en-US" sz="1800" b="1" dirty="0"/>
              <a:t>(</a:t>
            </a:r>
            <a:r>
              <a:rPr lang="en-US" sz="1800" b="1" i="1" dirty="0"/>
              <a:t>Figure from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Bjorn von der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Heyden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18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D296A-195B-594E-B2E9-11C4349E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BF5FF-61A8-2E41-A567-30198FB5C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95" y="1280803"/>
            <a:ext cx="5160190" cy="508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A9254-BB10-1648-AC89-25CE971A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6A385-A10D-FB45-AD53-C426A55E4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2BA65-A493-7C4C-AA2A-3165FC5AE56C}"/>
              </a:ext>
            </a:extLst>
          </p:cNvPr>
          <p:cNvSpPr txBox="1"/>
          <p:nvPr/>
        </p:nvSpPr>
        <p:spPr>
          <a:xfrm>
            <a:off x="1902281" y="1429603"/>
            <a:ext cx="5632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Chapter 3: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Social and Economic Benefits </a:t>
            </a:r>
            <a:endParaRPr lang="en-US" dirty="0">
              <a:solidFill>
                <a:srgbClr val="0432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8D3896-ECB3-E240-A850-1F4EAFA04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51" y="1949629"/>
            <a:ext cx="7158337" cy="3729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AB630D-DF29-754C-A0DE-720F7A8E1981}"/>
              </a:ext>
            </a:extLst>
          </p:cNvPr>
          <p:cNvSpPr txBox="1"/>
          <p:nvPr/>
        </p:nvSpPr>
        <p:spPr>
          <a:xfrm>
            <a:off x="2411877" y="5787484"/>
            <a:ext cx="392447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History of Big Science Infrastructures</a:t>
            </a: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(Figure Courtesy of DESY)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243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A95B-A578-3648-8DAA-763434A18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7A0A07-1E21-EA42-AE8E-6EE6282D8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944" y="2260600"/>
            <a:ext cx="6872112" cy="386556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33650-7E91-4440-922A-D18B9E730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1B938-3B71-E44B-BF8B-2BC5CFBD35E7}"/>
              </a:ext>
            </a:extLst>
          </p:cNvPr>
          <p:cNvSpPr txBox="1"/>
          <p:nvPr/>
        </p:nvSpPr>
        <p:spPr>
          <a:xfrm>
            <a:off x="1410994" y="1507308"/>
            <a:ext cx="659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World Map of advanced Light Sources</a:t>
            </a:r>
          </a:p>
        </p:txBody>
      </p:sp>
    </p:spTree>
    <p:extLst>
      <p:ext uri="{BB962C8B-B14F-4D97-AF65-F5344CB8AC3E}">
        <p14:creationId xmlns:p14="http://schemas.microsoft.com/office/powerpoint/2010/main" val="1591589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E871-C68F-C34B-BBF7-C530E3F92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52E7F-48C5-5A4E-B22D-395549901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0600"/>
            <a:ext cx="8229600" cy="4217473"/>
          </a:xfrm>
        </p:spPr>
        <p:txBody>
          <a:bodyPr/>
          <a:lstStyle/>
          <a:p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3.1.1	Disease Prevention and Cure</a:t>
            </a:r>
          </a:p>
          <a:p>
            <a:r>
              <a:rPr lang="en-US" sz="20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3.1.2	Food Security</a:t>
            </a:r>
          </a:p>
          <a:p>
            <a:pPr marL="857250" lvl="2" indent="0">
              <a:buNone/>
            </a:pP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mprovements in food and packaging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characterisation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structure determination of products, including chocolate, oils and fats; and determining the oxidation states of products used for agriculture</a:t>
            </a:r>
            <a:r>
              <a:rPr lang="en-US" sz="1400" dirty="0">
                <a:effectLst/>
              </a:rPr>
              <a:t> .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3.1.3	Clean Energy</a:t>
            </a:r>
          </a:p>
          <a:p>
            <a:pPr marL="857250" lvl="2" indent="0">
              <a:buNone/>
            </a:pPr>
            <a:r>
              <a:rPr lang="en-US" sz="1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AfLS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would prove to be a powerful tool for developing materials and processes, including batteries, fuel cells, catalysts and catalytic processes.</a:t>
            </a:r>
            <a:r>
              <a:rPr lang="en-US" sz="1400" b="1" i="1" dirty="0">
                <a:effectLst/>
              </a:rPr>
              <a:t> </a:t>
            </a:r>
          </a:p>
          <a:p>
            <a:pPr lvl="2"/>
            <a:endParaRPr lang="en-US" sz="4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2" indent="0">
              <a:buNone/>
            </a:pPr>
            <a:r>
              <a:rPr lang="en-US" sz="1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AfLS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would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characterise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sources of ecological damage, such as CO</a:t>
            </a:r>
            <a:r>
              <a:rPr lang="en-US" sz="1400" b="1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and asbestos, and develop catalysts and materials to convert them to less harmful products. </a:t>
            </a:r>
            <a:endParaRPr lang="en-US" sz="1400" b="1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 		Economic Benefits</a:t>
            </a:r>
          </a:p>
          <a:p>
            <a:pPr marL="857250" lvl="2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Andrew Harrison, Former CEO, Diamond Light Source</a:t>
            </a:r>
          </a:p>
          <a:p>
            <a:pPr marL="857250" lvl="2" indent="0">
              <a:buNone/>
            </a:pPr>
            <a:r>
              <a:rPr lang="en-US" sz="18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“For every English pound put into the facility, 3.5 pounds come back into the economy.”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28E9C-A167-4848-B46B-E561287A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CF760-FB83-0C4C-9F86-A8DE149210B0}"/>
              </a:ext>
            </a:extLst>
          </p:cNvPr>
          <p:cNvSpPr txBox="1"/>
          <p:nvPr/>
        </p:nvSpPr>
        <p:spPr>
          <a:xfrm>
            <a:off x="2544040" y="1429603"/>
            <a:ext cx="4055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Social and Economic Benefits</a:t>
            </a:r>
          </a:p>
          <a:p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</a:rPr>
              <a:t>                 (cont’d)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8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621AF-F676-B447-B38F-8AC6EE2FC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0B09D-CAEF-0942-A132-69D23E67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33D9868-9C8E-DA41-B28C-22285C270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509" y="1726461"/>
            <a:ext cx="8367891" cy="4206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3C48FC-BD30-D840-8206-12480F7ED160}"/>
              </a:ext>
            </a:extLst>
          </p:cNvPr>
          <p:cNvSpPr txBox="1"/>
          <p:nvPr/>
        </p:nvSpPr>
        <p:spPr>
          <a:xfrm>
            <a:off x="911012" y="5932701"/>
            <a:ext cx="7024295" cy="109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Group Photo of the </a:t>
            </a:r>
            <a:r>
              <a:rPr lang="en-US" sz="18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b="1" i="1" baseline="3000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</a:t>
            </a:r>
            <a:r>
              <a:rPr lang="en-US" sz="18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African Light Source Conference and Workshop</a:t>
            </a:r>
            <a:endParaRPr lang="en-US" sz="1800" dirty="0">
              <a:solidFill>
                <a:srgbClr val="0432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ESRF, Grenoble, France,  2015</a:t>
            </a:r>
            <a:endParaRPr lang="en-US" sz="1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9671C0-7685-896E-7D16-60B47998255C}"/>
              </a:ext>
            </a:extLst>
          </p:cNvPr>
          <p:cNvSpPr txBox="1"/>
          <p:nvPr/>
        </p:nvSpPr>
        <p:spPr>
          <a:xfrm>
            <a:off x="1461276" y="1221854"/>
            <a:ext cx="6336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Chapter 4: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History of the African Light Source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56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A8212-8CFA-4C4D-A8A6-D7DBFD355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386E2-1461-614A-BD15-2F8F3142E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17" y="1933782"/>
            <a:ext cx="8229600" cy="4544292"/>
          </a:xfrm>
        </p:spPr>
        <p:txBody>
          <a:bodyPr/>
          <a:lstStyle/>
          <a:p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5.1	African Laser Centre (ALC</a:t>
            </a:r>
            <a:r>
              <a:rPr lang="en-US" sz="2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africanlasercenter.org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Transform the Laser Community in Africa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endParaRPr lang="en-US" sz="1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5.2	Atomic, Molecular and Optical Sciences Network (LAM Network)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Develop Optics and Photonics in Africa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800" b="1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https://lamoptinet.org</a:t>
            </a:r>
            <a:r>
              <a:rPr lang="en-US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/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1100" b="1" dirty="0">
                <a:effectLst/>
              </a:rPr>
              <a:t>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5.3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Lightsources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Africa, the Americas, Asia, Middle East and Pacific 	(</a:t>
            </a:r>
            <a:r>
              <a:rPr lang="en-US" sz="2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LAAAMP, </a:t>
            </a:r>
            <a:r>
              <a:rPr lang="en-US" sz="1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</a:t>
            </a:r>
            <a:r>
              <a:rPr lang="en-US" sz="1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laaamp.iucr.org</a:t>
            </a:r>
            <a:r>
              <a:rPr lang="en-US" sz="2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</a:p>
          <a:p>
            <a:pPr marL="4572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To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Enhance the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Utilisation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of Crystallography and Advanced Light Sources in the Developing World</a:t>
            </a:r>
          </a:p>
          <a:p>
            <a:pPr marL="4572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000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5.4 X-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TechLab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www.xtechlab.co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/)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Transform Crystallography Research and Training in Africa</a:t>
            </a:r>
          </a:p>
          <a:p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A8C0D-919D-9C42-AB94-F65DD531A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57D4-B7F5-0046-B08C-44F60FE290FF}"/>
              </a:ext>
            </a:extLst>
          </p:cNvPr>
          <p:cNvSpPr txBox="1"/>
          <p:nvPr/>
        </p:nvSpPr>
        <p:spPr>
          <a:xfrm>
            <a:off x="419517" y="1322262"/>
            <a:ext cx="8304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Chapter 5</a:t>
            </a:r>
            <a:r>
              <a:rPr lang="en-US" sz="2000" b="1" dirty="0">
                <a:solidFill>
                  <a:srgbClr val="0432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Local Technical Infrastructures and Human Capacity Building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1017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F626D-2B09-0B4D-96BE-C1BE939D0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D30AF-7F5F-7F4D-B8C3-612A0EC63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24028"/>
            <a:ext cx="8229600" cy="4663039"/>
          </a:xfrm>
        </p:spPr>
        <p:txBody>
          <a:bodyPr/>
          <a:lstStyle/>
          <a:p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5.6 ICTP School on Synchrotron Light Sources and their Applications </a:t>
            </a:r>
          </a:p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https://indico.ictp.it/event/10057/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23 Jan – 3 Feb 2023  (Free Virtual School)</a:t>
            </a:r>
          </a:p>
          <a:p>
            <a:endParaRPr lang="en-US" sz="1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5.9 African Crystallographic Association </a:t>
            </a:r>
            <a:r>
              <a:rPr lang="en-US" sz="2000" b="1" dirty="0">
                <a:solidFill>
                  <a:srgbClr val="0432FF"/>
                </a:solidFill>
                <a:effectLst/>
              </a:rPr>
              <a:t>	</a:t>
            </a:r>
          </a:p>
          <a:p>
            <a:r>
              <a:rPr lang="en-US" sz="2000" b="1" dirty="0">
                <a:solidFill>
                  <a:srgbClr val="0432FF"/>
                </a:solidFill>
              </a:rPr>
              <a:t>	</a:t>
            </a:r>
            <a:r>
              <a:rPr lang="en-US" sz="2000" b="1" dirty="0">
                <a:effectLst/>
              </a:rPr>
              <a:t>(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AfCA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>
                <a:effectLst/>
              </a:rPr>
              <a:t> </a:t>
            </a:r>
            <a:r>
              <a:rPr lang="en-US" sz="20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https://www.iucr.org/outreach/africa/afca</a:t>
            </a:r>
            <a:r>
              <a:rPr lang="en-US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2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advance science on the African continent via crystallography</a:t>
            </a:r>
          </a:p>
          <a:p>
            <a:endParaRPr lang="en-US" sz="10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5.10	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BioStruct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-Africa (</a:t>
            </a:r>
            <a:r>
              <a:rPr lang="en-US" sz="2000" b="1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000" b="1" i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www.biostructafrica.or</a:t>
            </a:r>
            <a:r>
              <a:rPr lang="en-US" sz="2000" b="1" i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000" b="1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</a:p>
          <a:p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build capacity in the field of structural biology for Africa-based scientists. </a:t>
            </a:r>
          </a:p>
          <a:p>
            <a:endParaRPr lang="en-US" sz="1000" i="1" dirty="0"/>
          </a:p>
          <a:p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5.11	Synchrotron Techniques for African Research and Technology </a:t>
            </a:r>
          </a:p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(START, </a:t>
            </a:r>
            <a:r>
              <a:rPr lang="en-US" sz="1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https://start-project.org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/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1800" b="1" dirty="0">
                <a:effectLst/>
              </a:rPr>
              <a:t> </a:t>
            </a: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1800" b="1" i="1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eeks to foster the development of synchrotron techniques for African 	research 	and technology, with initial emphasis on structural biology and 	energy materials.</a:t>
            </a:r>
            <a:endParaRPr lang="en-US" sz="1800" b="1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76AAD-7B59-5A4F-93C9-BD703111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C18C9-E889-5042-88EB-B73DD4C11CDE}"/>
              </a:ext>
            </a:extLst>
          </p:cNvPr>
          <p:cNvSpPr txBox="1"/>
          <p:nvPr/>
        </p:nvSpPr>
        <p:spPr>
          <a:xfrm>
            <a:off x="477834" y="1337651"/>
            <a:ext cx="7923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Local Technical Infrastructures and Human Capacity Building </a:t>
            </a:r>
            <a:r>
              <a:rPr lang="en-US" sz="2000" b="1" dirty="0">
                <a:solidFill>
                  <a:srgbClr val="0432FF"/>
                </a:solidFill>
                <a:latin typeface="Times New Roman" panose="02020603050405020304" pitchFamily="18" charset="0"/>
              </a:rPr>
              <a:t>(cont’d)</a:t>
            </a:r>
            <a:endParaRPr lang="en-US" sz="20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60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526CA-2AA7-B141-BC14-476AC283D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199805"/>
            <a:ext cx="4038600" cy="5112568"/>
          </a:xfrm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ARTICLE I</a:t>
            </a:r>
            <a:r>
              <a:rPr lang="en-US" sz="1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Purpose and Functions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ARTICLE II</a:t>
            </a:r>
            <a:r>
              <a:rPr lang="en-US" sz="1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Membership and Participation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ARTICLE III   The Council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ARTICLE IV    Standing Committees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ARTICLE V</a:t>
            </a:r>
            <a:r>
              <a:rPr lang="en-US" sz="1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Directorate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ARTICLE VI</a:t>
            </a:r>
            <a:r>
              <a:rPr lang="en-US" sz="1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Duties of the Director-General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5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8DA635-93F0-6A41-8232-824E68F9F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7466" y="2199805"/>
            <a:ext cx="4038600" cy="5112568"/>
          </a:xfrm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ARTICLE VII </a:t>
            </a:r>
            <a:r>
              <a:rPr lang="en-US" sz="1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Legal Status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ARTICLE VIII  Financial Arrangements 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ARTICLE IX	 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Contributions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marR="0" indent="-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ARTICLE X      Other Contributions from the African Union </a:t>
            </a:r>
            <a:r>
              <a:rPr lang="en-US" sz="15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 al.</a:t>
            </a:r>
            <a:endParaRPr lang="en-US" sz="15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ARTICLE XI	 Loss of Membership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ARTICLE XII</a:t>
            </a:r>
            <a:r>
              <a:rPr lang="en-US" sz="1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Final Clauses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207C9-5403-3A42-B599-2BDBF196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54F63-1533-7040-8AD8-6681B2256655}"/>
              </a:ext>
            </a:extLst>
          </p:cNvPr>
          <p:cNvSpPr txBox="1"/>
          <p:nvPr/>
        </p:nvSpPr>
        <p:spPr>
          <a:xfrm>
            <a:off x="1800535" y="1430364"/>
            <a:ext cx="64500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Chapter 7: Proposed Statutes of the African Light Source</a:t>
            </a:r>
            <a:endParaRPr lang="en-US" sz="2000" dirty="0">
              <a:solidFill>
                <a:srgbClr val="0432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21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AE72C-23B0-6D45-83CA-F8FB5DBDC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C02D6-4696-F34F-9FF7-C6A388B04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77310"/>
            <a:ext cx="8229600" cy="4509757"/>
          </a:xfrm>
        </p:spPr>
        <p:txBody>
          <a:bodyPr/>
          <a:lstStyle/>
          <a:p>
            <a:pPr marL="4572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xplain why 4</a:t>
            </a:r>
            <a:r>
              <a:rPr lang="en-US" sz="1800" b="1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Generation Multi-Bend Achromat (MBA) lattices improve electron beam emittances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compared to 3rd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Gen.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Describe a prototype 3 GeV, ~500 meter, ~100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psec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horizontal emittance 	storage ring.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Describe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Ancillary Requirements</a:t>
            </a:r>
            <a:endParaRPr lang="en-US" sz="18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Offices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Food Services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Guest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Housing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Water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Waste Disposal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b="1" dirty="0">
                <a:solidFill>
                  <a:srgbClr val="0432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Describe </a:t>
            </a:r>
            <a:r>
              <a:rPr lang="en-US" sz="18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Electrical Power Plant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Comments on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nominal  10 MW Solar Power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la SESAME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CB626-FDF3-384F-B060-7A100983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7B21C-C540-9042-B28A-BECD59AE1014}"/>
              </a:ext>
            </a:extLst>
          </p:cNvPr>
          <p:cNvSpPr txBox="1"/>
          <p:nvPr/>
        </p:nvSpPr>
        <p:spPr>
          <a:xfrm>
            <a:off x="1045117" y="1476150"/>
            <a:ext cx="7470315" cy="417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Chapter 8	4th Generation Synchrotron Light Source Accelerator</a:t>
            </a:r>
            <a:endParaRPr lang="en-US" sz="2000" dirty="0">
              <a:solidFill>
                <a:srgbClr val="0432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21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D2DE4-670B-A44B-AB0B-D677D695F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AA90-E54D-A846-9849-7643555DF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>
              <a:solidFill>
                <a:srgbClr val="0432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DFFDC-F1EE-AF44-BF61-8C482BEA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4C026-8918-2E4E-9B79-D275BD23F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24" y="1816005"/>
            <a:ext cx="8458200" cy="4754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5F1934-0873-6D4D-8252-4F634F516A03}"/>
              </a:ext>
            </a:extLst>
          </p:cNvPr>
          <p:cNvSpPr txBox="1"/>
          <p:nvPr/>
        </p:nvSpPr>
        <p:spPr>
          <a:xfrm>
            <a:off x="1080178" y="1323212"/>
            <a:ext cx="6983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Chapter 9: Integrated Science and Technology Park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092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D5A6-064D-81D4-2DB2-9B85CBBD7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and white rectangular object with white text&#10;&#10;Description automatically generated">
            <a:extLst>
              <a:ext uri="{FF2B5EF4-FFF2-40B4-BE49-F238E27FC236}">
                <a16:creationId xmlns:a16="http://schemas.microsoft.com/office/drawing/2014/main" id="{F4138879-4C41-1DB0-BF01-B87D1F51B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951" y="2097377"/>
            <a:ext cx="7639714" cy="448969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6AE8E-0C73-138A-0C08-C8DE3113C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3AB3CC-FD57-3253-642B-67395DC634FF}"/>
              </a:ext>
            </a:extLst>
          </p:cNvPr>
          <p:cNvSpPr txBox="1"/>
          <p:nvPr/>
        </p:nvSpPr>
        <p:spPr>
          <a:xfrm>
            <a:off x="387464" y="1423686"/>
            <a:ext cx="8599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Launch of </a:t>
            </a:r>
            <a:r>
              <a:rPr lang="en-US" sz="2800" b="1" dirty="0" err="1">
                <a:solidFill>
                  <a:srgbClr val="0070C0"/>
                </a:solidFill>
              </a:rPr>
              <a:t>theAfLS</a:t>
            </a:r>
            <a:r>
              <a:rPr lang="en-US" sz="2800" b="1" dirty="0">
                <a:solidFill>
                  <a:srgbClr val="0070C0"/>
                </a:solidFill>
              </a:rPr>
              <a:t> Geopolitical Conceptual Design Report</a:t>
            </a:r>
          </a:p>
        </p:txBody>
      </p:sp>
    </p:spTree>
    <p:extLst>
      <p:ext uri="{BB962C8B-B14F-4D97-AF65-F5344CB8AC3E}">
        <p14:creationId xmlns:p14="http://schemas.microsoft.com/office/powerpoint/2010/main" val="3942220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20C1B-1D65-4642-912A-E7595C6C0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D5AD4-234A-1340-B709-9D610A071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THANKS FOR YOUR KIND ATTENTION!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i="1" dirty="0" err="1">
                <a:solidFill>
                  <a:srgbClr val="0432FF"/>
                </a:solidFill>
              </a:rPr>
              <a:t>sekazi.mtingwa@gmail.com</a:t>
            </a:r>
            <a:endParaRPr lang="en-US" b="1" i="1" dirty="0">
              <a:solidFill>
                <a:srgbClr val="0432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7FD2C-E82B-E14D-8F5E-80EE47EEB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6912B62-C965-4D2A-1AB3-B9982F7D6E5D}"/>
              </a:ext>
            </a:extLst>
          </p:cNvPr>
          <p:cNvGrpSpPr/>
          <p:nvPr/>
        </p:nvGrpSpPr>
        <p:grpSpPr>
          <a:xfrm>
            <a:off x="201170" y="1878374"/>
            <a:ext cx="8485630" cy="4643377"/>
            <a:chOff x="201170" y="1878374"/>
            <a:chExt cx="8485630" cy="4643377"/>
          </a:xfrm>
        </p:grpSpPr>
        <p:sp>
          <p:nvSpPr>
            <p:cNvPr id="203" name="Rounded Rectangular Callout 202">
              <a:extLst>
                <a:ext uri="{FF2B5EF4-FFF2-40B4-BE49-F238E27FC236}">
                  <a16:creationId xmlns:a16="http://schemas.microsoft.com/office/drawing/2014/main" id="{F65D893C-66B4-F203-0775-222DADBE19C2}"/>
                </a:ext>
              </a:extLst>
            </p:cNvPr>
            <p:cNvSpPr/>
            <p:nvPr/>
          </p:nvSpPr>
          <p:spPr bwMode="auto">
            <a:xfrm>
              <a:off x="332595" y="5369856"/>
              <a:ext cx="2008072" cy="698052"/>
            </a:xfrm>
            <a:prstGeom prst="wedgeRoundRectCallout">
              <a:avLst>
                <a:gd name="adj1" fmla="val 79030"/>
                <a:gd name="adj2" fmla="val -216254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EBASI call to enhance local laser infrastructure toward a Pan-African LS.</a:t>
              </a:r>
            </a:p>
          </p:txBody>
        </p:sp>
        <p:sp>
          <p:nvSpPr>
            <p:cNvPr id="73" name="Rounded Rectangular Callout 72">
              <a:extLst>
                <a:ext uri="{FF2B5EF4-FFF2-40B4-BE49-F238E27FC236}">
                  <a16:creationId xmlns:a16="http://schemas.microsoft.com/office/drawing/2014/main" id="{7CDAF4C9-9C2D-7C41-8882-27461CDB649F}"/>
                </a:ext>
              </a:extLst>
            </p:cNvPr>
            <p:cNvSpPr/>
            <p:nvPr/>
          </p:nvSpPr>
          <p:spPr bwMode="auto">
            <a:xfrm>
              <a:off x="7788032" y="5446707"/>
              <a:ext cx="879729" cy="685484"/>
            </a:xfrm>
            <a:prstGeom prst="wedgeRoundRectCallout">
              <a:avLst>
                <a:gd name="adj1" fmla="val 23346"/>
                <a:gd name="adj2" fmla="val -21777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AAS-ASI</a:t>
              </a:r>
            </a:p>
            <a:p>
              <a:pPr>
                <a:defRPr/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72" name="Rounded Rectangular Callout 71">
              <a:extLst>
                <a:ext uri="{FF2B5EF4-FFF2-40B4-BE49-F238E27FC236}">
                  <a16:creationId xmlns:a16="http://schemas.microsoft.com/office/drawing/2014/main" id="{0D990978-E352-D542-908D-ECF5106ADBAB}"/>
                </a:ext>
              </a:extLst>
            </p:cNvPr>
            <p:cNvSpPr/>
            <p:nvPr/>
          </p:nvSpPr>
          <p:spPr bwMode="auto">
            <a:xfrm>
              <a:off x="7457301" y="1908978"/>
              <a:ext cx="1210460" cy="760135"/>
            </a:xfrm>
            <a:prstGeom prst="wedgeRoundRectCallout">
              <a:avLst>
                <a:gd name="adj1" fmla="val -9686"/>
                <a:gd name="adj2" fmla="val 247648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AfLS2020 </a:t>
              </a:r>
              <a:br>
                <a:rPr lang="en-US" sz="1200" dirty="0">
                  <a:solidFill>
                    <a:srgbClr val="000000"/>
                  </a:solidFill>
                </a:rPr>
              </a:br>
              <a:r>
                <a:rPr lang="en-US" sz="1200" dirty="0">
                  <a:solidFill>
                    <a:srgbClr val="000000"/>
                  </a:solidFill>
                </a:rPr>
                <a:t>IAC, </a:t>
              </a:r>
              <a:r>
                <a:rPr lang="en-US" sz="1200" dirty="0" err="1">
                  <a:solidFill>
                    <a:srgbClr val="000000"/>
                  </a:solidFill>
                </a:rPr>
                <a:t>LoS</a:t>
              </a:r>
              <a:r>
                <a:rPr lang="en-US" sz="1200" dirty="0">
                  <a:solidFill>
                    <a:srgbClr val="000000"/>
                  </a:solidFill>
                </a:rPr>
                <a:t>/MoU</a:t>
              </a:r>
              <a:br>
                <a:rPr lang="en-US" sz="1200" dirty="0">
                  <a:solidFill>
                    <a:srgbClr val="000000"/>
                  </a:solidFill>
                </a:rPr>
              </a:br>
              <a:r>
                <a:rPr lang="en-US" sz="1200" dirty="0">
                  <a:solidFill>
                    <a:srgbClr val="000000"/>
                  </a:solidFill>
                </a:rPr>
                <a:t>CDR Process</a:t>
              </a:r>
            </a:p>
          </p:txBody>
        </p:sp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488E0B19-5A70-CE4C-9602-FD2E45E7A9EB}"/>
                </a:ext>
              </a:extLst>
            </p:cNvPr>
            <p:cNvSpPr/>
            <p:nvPr/>
          </p:nvSpPr>
          <p:spPr bwMode="auto">
            <a:xfrm>
              <a:off x="2030859" y="6116702"/>
              <a:ext cx="3127422" cy="306425"/>
            </a:xfrm>
            <a:prstGeom prst="wedgeRoundRectCallout">
              <a:avLst>
                <a:gd name="adj1" fmla="val 99883"/>
                <a:gd name="adj2" fmla="val -686178"/>
                <a:gd name="adj3" fmla="val 16667"/>
              </a:avLst>
            </a:prstGeom>
            <a:solidFill>
              <a:srgbClr val="FFC000">
                <a:alpha val="4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Many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Roadmap related activities</a:t>
              </a:r>
            </a:p>
          </p:txBody>
        </p:sp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4D118B46-72B5-E44B-A513-D4710A46F25D}"/>
                </a:ext>
              </a:extLst>
            </p:cNvPr>
            <p:cNvSpPr/>
            <p:nvPr/>
          </p:nvSpPr>
          <p:spPr bwMode="auto">
            <a:xfrm>
              <a:off x="439101" y="3166508"/>
              <a:ext cx="1223424" cy="221833"/>
            </a:xfrm>
            <a:prstGeom prst="wedgeRoundRectCallout">
              <a:avLst>
                <a:gd name="adj1" fmla="val 27929"/>
                <a:gd name="adj2" fmla="val 40458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CADB4EB0-6E2E-2544-B46F-2C42CEABFD0A}"/>
                </a:ext>
              </a:extLst>
            </p:cNvPr>
            <p:cNvSpPr/>
            <p:nvPr/>
          </p:nvSpPr>
          <p:spPr bwMode="auto">
            <a:xfrm>
              <a:off x="575627" y="4423860"/>
              <a:ext cx="998680" cy="678738"/>
            </a:xfrm>
            <a:prstGeom prst="wedgeRoundRectCallout">
              <a:avLst>
                <a:gd name="adj1" fmla="val 165229"/>
                <a:gd name="adj2" fmla="val -79667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Letter to SA-NRF</a:t>
              </a:r>
            </a:p>
          </p:txBody>
        </p:sp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76D7BD0B-CFEE-214D-BEC8-6EEEE6547097}"/>
                </a:ext>
              </a:extLst>
            </p:cNvPr>
            <p:cNvSpPr/>
            <p:nvPr/>
          </p:nvSpPr>
          <p:spPr bwMode="auto">
            <a:xfrm>
              <a:off x="1790344" y="4791929"/>
              <a:ext cx="1413296" cy="497456"/>
            </a:xfrm>
            <a:prstGeom prst="wedgeRoundRectCallout">
              <a:avLst>
                <a:gd name="adj1" fmla="val 91312"/>
                <a:gd name="adj2" fmla="val -165451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SA Synchrotron Initiative</a:t>
              </a:r>
            </a:p>
          </p:txBody>
        </p:sp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A382B905-0F2E-AA47-BAB3-EC21C2D0457E}"/>
                </a:ext>
              </a:extLst>
            </p:cNvPr>
            <p:cNvSpPr/>
            <p:nvPr/>
          </p:nvSpPr>
          <p:spPr bwMode="auto">
            <a:xfrm>
              <a:off x="306301" y="3000416"/>
              <a:ext cx="1528323" cy="429141"/>
            </a:xfrm>
            <a:prstGeom prst="wedgeRoundRectCallout">
              <a:avLst>
                <a:gd name="adj1" fmla="val -35464"/>
                <a:gd name="adj2" fmla="val 221568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First publications from Egypt then SA</a:t>
              </a:r>
            </a:p>
          </p:txBody>
        </p:sp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708B7470-A284-924E-86D1-1B9F6A53510B}"/>
                </a:ext>
              </a:extLst>
            </p:cNvPr>
            <p:cNvSpPr/>
            <p:nvPr/>
          </p:nvSpPr>
          <p:spPr bwMode="auto">
            <a:xfrm>
              <a:off x="1930877" y="1908978"/>
              <a:ext cx="1452553" cy="1087649"/>
            </a:xfrm>
            <a:prstGeom prst="wedgeRoundRectCallout">
              <a:avLst>
                <a:gd name="adj1" fmla="val 57250"/>
                <a:gd name="adj2" fmla="val 158532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1</a:t>
              </a:r>
              <a:r>
                <a:rPr lang="en-US" sz="1200" baseline="30000" dirty="0">
                  <a:solidFill>
                    <a:srgbClr val="000000"/>
                  </a:solidFill>
                </a:rPr>
                <a:t>st</a:t>
              </a:r>
              <a:r>
                <a:rPr lang="en-US" sz="1200" dirty="0">
                  <a:solidFill>
                    <a:srgbClr val="000000"/>
                  </a:solidFill>
                </a:rPr>
                <a:t> formal Pan-African call. AfLS is in the ALC launch docs</a:t>
              </a:r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7A441621-840D-374E-9A44-9B21DA3C5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5675" y="3426185"/>
              <a:ext cx="782900" cy="43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2010</a:t>
              </a:r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124395B0-F437-0243-9CF1-D686163B7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5343" y="3427919"/>
              <a:ext cx="782900" cy="43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2005</a:t>
              </a: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C8599D7F-CF4F-044B-9929-52C7419201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9157" y="3420496"/>
              <a:ext cx="782260" cy="43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2000</a:t>
              </a: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C3F6D057-4893-6B4E-80D8-F9E052193C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4787" y="3428577"/>
              <a:ext cx="782260" cy="43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1995</a:t>
              </a: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87E5CED2-85CF-C344-AE96-0E6951995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170" y="3429114"/>
              <a:ext cx="782260" cy="43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1990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BCD8B6-52EE-D945-BDEC-92E88CB86832}"/>
                </a:ext>
              </a:extLst>
            </p:cNvPr>
            <p:cNvSpPr/>
            <p:nvPr/>
          </p:nvSpPr>
          <p:spPr>
            <a:xfrm>
              <a:off x="352959" y="4060081"/>
              <a:ext cx="6209902" cy="120447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id="{5C973369-4349-7A4A-8895-EBC440B146E4}"/>
                </a:ext>
              </a:extLst>
            </p:cNvPr>
            <p:cNvSpPr/>
            <p:nvPr/>
          </p:nvSpPr>
          <p:spPr bwMode="auto">
            <a:xfrm>
              <a:off x="3457911" y="1878374"/>
              <a:ext cx="1343379" cy="929763"/>
            </a:xfrm>
            <a:prstGeom prst="wedgeRoundRectCallout">
              <a:avLst>
                <a:gd name="adj1" fmla="val 49013"/>
                <a:gd name="adj2" fmla="val 191054"/>
                <a:gd name="adj3" fmla="val 16667"/>
              </a:avLst>
            </a:prstGeom>
            <a:solidFill>
              <a:srgbClr val="92D050">
                <a:alpha val="4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Global conversations about the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3" name="Rounded Rectangular Callout 22">
              <a:extLst>
                <a:ext uri="{FF2B5EF4-FFF2-40B4-BE49-F238E27FC236}">
                  <a16:creationId xmlns:a16="http://schemas.microsoft.com/office/drawing/2014/main" id="{317757FC-8EF2-6945-98AA-CCAE4A41E256}"/>
                </a:ext>
              </a:extLst>
            </p:cNvPr>
            <p:cNvSpPr/>
            <p:nvPr/>
          </p:nvSpPr>
          <p:spPr bwMode="auto">
            <a:xfrm>
              <a:off x="4875771" y="1910327"/>
              <a:ext cx="1210460" cy="1013612"/>
            </a:xfrm>
            <a:prstGeom prst="wedgeRoundRectCallout">
              <a:avLst>
                <a:gd name="adj1" fmla="val 88600"/>
                <a:gd name="adj2" fmla="val 171368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Formation of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Interim Steering Committee</a:t>
              </a:r>
            </a:p>
          </p:txBody>
        </p:sp>
        <p:sp>
          <p:nvSpPr>
            <p:cNvPr id="24" name="Rounded Rectangular Callout 23">
              <a:extLst>
                <a:ext uri="{FF2B5EF4-FFF2-40B4-BE49-F238E27FC236}">
                  <a16:creationId xmlns:a16="http://schemas.microsoft.com/office/drawing/2014/main" id="{EB26532C-8F96-8341-B7D5-235AFBB8E092}"/>
                </a:ext>
              </a:extLst>
            </p:cNvPr>
            <p:cNvSpPr/>
            <p:nvPr/>
          </p:nvSpPr>
          <p:spPr bwMode="auto">
            <a:xfrm>
              <a:off x="6166536" y="1915327"/>
              <a:ext cx="1210460" cy="760135"/>
            </a:xfrm>
            <a:prstGeom prst="wedgeRoundRectCallout">
              <a:avLst>
                <a:gd name="adj1" fmla="val 3894"/>
                <a:gd name="adj2" fmla="val 244945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AfLS1 Conference and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SC</a:t>
              </a:r>
            </a:p>
          </p:txBody>
        </p:sp>
        <p:sp>
          <p:nvSpPr>
            <p:cNvPr id="25" name="Rounded Rectangular Callout 24">
              <a:extLst>
                <a:ext uri="{FF2B5EF4-FFF2-40B4-BE49-F238E27FC236}">
                  <a16:creationId xmlns:a16="http://schemas.microsoft.com/office/drawing/2014/main" id="{DB940372-D4D5-CA41-AD9B-45DB837921D7}"/>
                </a:ext>
              </a:extLst>
            </p:cNvPr>
            <p:cNvSpPr/>
            <p:nvPr/>
          </p:nvSpPr>
          <p:spPr bwMode="auto">
            <a:xfrm>
              <a:off x="6596611" y="2797027"/>
              <a:ext cx="1210460" cy="496964"/>
            </a:xfrm>
            <a:prstGeom prst="wedgeRoundRectCallout">
              <a:avLst>
                <a:gd name="adj1" fmla="val 41475"/>
                <a:gd name="adj2" fmla="val 228625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AfLS2 Conference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BDB9778-821B-F446-A046-6DBA4751F07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8588" y="4180528"/>
              <a:ext cx="8398212" cy="14424"/>
            </a:xfrm>
            <a:prstGeom prst="straightConnector1">
              <a:avLst/>
            </a:prstGeom>
            <a:ln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80FCCA7-4A19-974F-9E1E-5946CE7AF3C4}"/>
                </a:ext>
              </a:extLst>
            </p:cNvPr>
            <p:cNvCxnSpPr/>
            <p:nvPr/>
          </p:nvCxnSpPr>
          <p:spPr bwMode="auto">
            <a:xfrm>
              <a:off x="5407125" y="377656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3D0F578-3D27-3E4F-ACB9-98359AF7F42F}"/>
                </a:ext>
              </a:extLst>
            </p:cNvPr>
            <p:cNvCxnSpPr/>
            <p:nvPr/>
          </p:nvCxnSpPr>
          <p:spPr bwMode="auto">
            <a:xfrm>
              <a:off x="6655750" y="377656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9B7EE0D-2186-D048-946B-AB405CAF6F4E}"/>
                </a:ext>
              </a:extLst>
            </p:cNvPr>
            <p:cNvCxnSpPr/>
            <p:nvPr/>
          </p:nvCxnSpPr>
          <p:spPr bwMode="auto">
            <a:xfrm>
              <a:off x="4158500" y="377656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76D5BE7-D0D5-2B4B-B538-C78CB1D3D1E2}"/>
                </a:ext>
              </a:extLst>
            </p:cNvPr>
            <p:cNvCxnSpPr/>
            <p:nvPr/>
          </p:nvCxnSpPr>
          <p:spPr bwMode="auto">
            <a:xfrm>
              <a:off x="4408446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339EB00-E0DA-1546-87FC-AF3D65A26A01}"/>
                </a:ext>
              </a:extLst>
            </p:cNvPr>
            <p:cNvCxnSpPr/>
            <p:nvPr/>
          </p:nvCxnSpPr>
          <p:spPr bwMode="auto">
            <a:xfrm>
              <a:off x="4658391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5CA16E2-FF8B-644A-AF62-B86D3967760E}"/>
                </a:ext>
              </a:extLst>
            </p:cNvPr>
            <p:cNvCxnSpPr/>
            <p:nvPr/>
          </p:nvCxnSpPr>
          <p:spPr bwMode="auto">
            <a:xfrm>
              <a:off x="4908337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2BA20CB-BA8E-5B46-9E67-F3D31657364A}"/>
                </a:ext>
              </a:extLst>
            </p:cNvPr>
            <p:cNvCxnSpPr/>
            <p:nvPr/>
          </p:nvCxnSpPr>
          <p:spPr bwMode="auto">
            <a:xfrm>
              <a:off x="5158281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740D783-4FA7-774B-9FB9-661B4ACC2F88}"/>
                </a:ext>
              </a:extLst>
            </p:cNvPr>
            <p:cNvCxnSpPr/>
            <p:nvPr/>
          </p:nvCxnSpPr>
          <p:spPr bwMode="auto">
            <a:xfrm>
              <a:off x="3159822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6ECD621-F633-3040-8C27-FA6CC3BB7D9C}"/>
                </a:ext>
              </a:extLst>
            </p:cNvPr>
            <p:cNvCxnSpPr/>
            <p:nvPr/>
          </p:nvCxnSpPr>
          <p:spPr bwMode="auto">
            <a:xfrm>
              <a:off x="3409767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96A4D3C-F5A3-3745-9BAB-576059E141F1}"/>
                </a:ext>
              </a:extLst>
            </p:cNvPr>
            <p:cNvCxnSpPr/>
            <p:nvPr/>
          </p:nvCxnSpPr>
          <p:spPr bwMode="auto">
            <a:xfrm>
              <a:off x="3659712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E766260-5693-8D44-9947-7F315B95A468}"/>
                </a:ext>
              </a:extLst>
            </p:cNvPr>
            <p:cNvCxnSpPr/>
            <p:nvPr/>
          </p:nvCxnSpPr>
          <p:spPr bwMode="auto">
            <a:xfrm>
              <a:off x="3909657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E906F2C-6159-3A42-B974-48B13130217A}"/>
                </a:ext>
              </a:extLst>
            </p:cNvPr>
            <p:cNvCxnSpPr/>
            <p:nvPr/>
          </p:nvCxnSpPr>
          <p:spPr bwMode="auto">
            <a:xfrm>
              <a:off x="5657071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5E93D7F-0267-4746-B228-2DA43C51A966}"/>
                </a:ext>
              </a:extLst>
            </p:cNvPr>
            <p:cNvCxnSpPr/>
            <p:nvPr/>
          </p:nvCxnSpPr>
          <p:spPr bwMode="auto">
            <a:xfrm>
              <a:off x="5907016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FC27FFD-5E0C-3043-8E0A-2905DD96D0FB}"/>
                </a:ext>
              </a:extLst>
            </p:cNvPr>
            <p:cNvCxnSpPr/>
            <p:nvPr/>
          </p:nvCxnSpPr>
          <p:spPr bwMode="auto">
            <a:xfrm>
              <a:off x="6156961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E8CB0DA-82E2-384E-8484-916CFD431F78}"/>
                </a:ext>
              </a:extLst>
            </p:cNvPr>
            <p:cNvCxnSpPr/>
            <p:nvPr/>
          </p:nvCxnSpPr>
          <p:spPr bwMode="auto">
            <a:xfrm>
              <a:off x="6406906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CCA32CE-969D-FC4F-B2F2-CB0BF69D30EE}"/>
                </a:ext>
              </a:extLst>
            </p:cNvPr>
            <p:cNvCxnSpPr/>
            <p:nvPr/>
          </p:nvCxnSpPr>
          <p:spPr bwMode="auto">
            <a:xfrm>
              <a:off x="6905695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F20FBF2-43CB-6B45-B060-69D9D316439A}"/>
                </a:ext>
              </a:extLst>
            </p:cNvPr>
            <p:cNvCxnSpPr/>
            <p:nvPr/>
          </p:nvCxnSpPr>
          <p:spPr bwMode="auto">
            <a:xfrm>
              <a:off x="7155640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053C4DF-E19C-E74D-A885-7564B1AC6A38}"/>
                </a:ext>
              </a:extLst>
            </p:cNvPr>
            <p:cNvCxnSpPr/>
            <p:nvPr/>
          </p:nvCxnSpPr>
          <p:spPr bwMode="auto">
            <a:xfrm>
              <a:off x="7405586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ABC9C2F-321A-554E-A2EF-546818D56410}"/>
                </a:ext>
              </a:extLst>
            </p:cNvPr>
            <p:cNvCxnSpPr/>
            <p:nvPr/>
          </p:nvCxnSpPr>
          <p:spPr bwMode="auto">
            <a:xfrm>
              <a:off x="7655531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5BE20F5-1CDE-AB45-BACF-59CEA6769B7E}"/>
                </a:ext>
              </a:extLst>
            </p:cNvPr>
            <p:cNvCxnSpPr/>
            <p:nvPr/>
          </p:nvCxnSpPr>
          <p:spPr bwMode="auto">
            <a:xfrm>
              <a:off x="2935076" y="377656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334BA0F-21D0-DA40-AAAB-C5FCD4E28C7B}"/>
                </a:ext>
              </a:extLst>
            </p:cNvPr>
            <p:cNvCxnSpPr/>
            <p:nvPr/>
          </p:nvCxnSpPr>
          <p:spPr bwMode="auto">
            <a:xfrm>
              <a:off x="2935305" y="377341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A4B36C2-17DB-3B43-89AF-A24B0FF92325}"/>
                </a:ext>
              </a:extLst>
            </p:cNvPr>
            <p:cNvCxnSpPr/>
            <p:nvPr/>
          </p:nvCxnSpPr>
          <p:spPr bwMode="auto">
            <a:xfrm>
              <a:off x="1686679" y="377341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B8155B-CB21-C04C-A878-A95EF494E1FD}"/>
                </a:ext>
              </a:extLst>
            </p:cNvPr>
            <p:cNvCxnSpPr/>
            <p:nvPr/>
          </p:nvCxnSpPr>
          <p:spPr bwMode="auto">
            <a:xfrm>
              <a:off x="1936626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CE87F51-1039-C841-B7DB-FDCD524A2CEB}"/>
                </a:ext>
              </a:extLst>
            </p:cNvPr>
            <p:cNvCxnSpPr/>
            <p:nvPr/>
          </p:nvCxnSpPr>
          <p:spPr bwMode="auto">
            <a:xfrm>
              <a:off x="2186571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2499C63-4D5A-D34F-9D8F-BC765AAE2021}"/>
                </a:ext>
              </a:extLst>
            </p:cNvPr>
            <p:cNvCxnSpPr/>
            <p:nvPr/>
          </p:nvCxnSpPr>
          <p:spPr bwMode="auto">
            <a:xfrm>
              <a:off x="2436517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E1F59D1-7FA6-7549-AC74-065FA5BF2DAB}"/>
                </a:ext>
              </a:extLst>
            </p:cNvPr>
            <p:cNvCxnSpPr/>
            <p:nvPr/>
          </p:nvCxnSpPr>
          <p:spPr bwMode="auto">
            <a:xfrm>
              <a:off x="2686461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CD3ADF9-D95D-C643-AF9F-AB6CB595DAB6}"/>
                </a:ext>
              </a:extLst>
            </p:cNvPr>
            <p:cNvCxnSpPr/>
            <p:nvPr/>
          </p:nvCxnSpPr>
          <p:spPr bwMode="auto">
            <a:xfrm>
              <a:off x="688001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AE6A602-5D24-E040-B2E9-A2EFADDB281D}"/>
                </a:ext>
              </a:extLst>
            </p:cNvPr>
            <p:cNvCxnSpPr/>
            <p:nvPr/>
          </p:nvCxnSpPr>
          <p:spPr bwMode="auto">
            <a:xfrm>
              <a:off x="937946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1D236D8-0DF3-244E-B311-9D3E3BBCF4AF}"/>
                </a:ext>
              </a:extLst>
            </p:cNvPr>
            <p:cNvCxnSpPr/>
            <p:nvPr/>
          </p:nvCxnSpPr>
          <p:spPr bwMode="auto">
            <a:xfrm>
              <a:off x="1187892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010FC1-8055-BC42-8C2F-42AFF4E652C0}"/>
                </a:ext>
              </a:extLst>
            </p:cNvPr>
            <p:cNvCxnSpPr/>
            <p:nvPr/>
          </p:nvCxnSpPr>
          <p:spPr bwMode="auto">
            <a:xfrm>
              <a:off x="1437837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3C6F401-1649-1947-8D17-A7A241E5DEF0}"/>
                </a:ext>
              </a:extLst>
            </p:cNvPr>
            <p:cNvCxnSpPr/>
            <p:nvPr/>
          </p:nvCxnSpPr>
          <p:spPr bwMode="auto">
            <a:xfrm>
              <a:off x="463256" y="377341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ular Callout 26">
              <a:extLst>
                <a:ext uri="{FF2B5EF4-FFF2-40B4-BE49-F238E27FC236}">
                  <a16:creationId xmlns:a16="http://schemas.microsoft.com/office/drawing/2014/main" id="{E3EEC739-B428-8A46-9949-63A7C0DEC1BA}"/>
                </a:ext>
              </a:extLst>
            </p:cNvPr>
            <p:cNvSpPr/>
            <p:nvPr/>
          </p:nvSpPr>
          <p:spPr bwMode="auto">
            <a:xfrm>
              <a:off x="3261619" y="5180711"/>
              <a:ext cx="1896662" cy="728019"/>
            </a:xfrm>
            <a:prstGeom prst="wedgeRoundRectCallout">
              <a:avLst>
                <a:gd name="adj1" fmla="val 160066"/>
                <a:gd name="adj2" fmla="val -18211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AU: STC-EST, AAS call to support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as a Pan African initiative</a:t>
              </a:r>
            </a:p>
          </p:txBody>
        </p:sp>
        <p:sp>
          <p:nvSpPr>
            <p:cNvPr id="28" name="Rounded Rectangular Callout 27">
              <a:extLst>
                <a:ext uri="{FF2B5EF4-FFF2-40B4-BE49-F238E27FC236}">
                  <a16:creationId xmlns:a16="http://schemas.microsoft.com/office/drawing/2014/main" id="{270DE0AD-4C61-B345-86B6-E2B23556177C}"/>
                </a:ext>
              </a:extLst>
            </p:cNvPr>
            <p:cNvSpPr/>
            <p:nvPr/>
          </p:nvSpPr>
          <p:spPr bwMode="auto">
            <a:xfrm>
              <a:off x="5436854" y="5359687"/>
              <a:ext cx="1413302" cy="1061011"/>
            </a:xfrm>
            <a:prstGeom prst="wedgeRoundRectCallout">
              <a:avLst>
                <a:gd name="adj1" fmla="val 90483"/>
                <a:gd name="adj2" fmla="val -159189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AU: Exec Council call to support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as a Pan African initiative</a:t>
              </a:r>
            </a:p>
          </p:txBody>
        </p:sp>
        <p:sp>
          <p:nvSpPr>
            <p:cNvPr id="29" name="Rounded Rectangular Callout 28">
              <a:extLst>
                <a:ext uri="{FF2B5EF4-FFF2-40B4-BE49-F238E27FC236}">
                  <a16:creationId xmlns:a16="http://schemas.microsoft.com/office/drawing/2014/main" id="{9B3F8EAA-0BAD-FE46-85A9-A0CB4B6897B7}"/>
                </a:ext>
              </a:extLst>
            </p:cNvPr>
            <p:cNvSpPr/>
            <p:nvPr/>
          </p:nvSpPr>
          <p:spPr bwMode="auto">
            <a:xfrm>
              <a:off x="6920819" y="5419282"/>
              <a:ext cx="772584" cy="1102469"/>
            </a:xfrm>
            <a:prstGeom prst="wedgeRoundRectCallout">
              <a:avLst>
                <a:gd name="adj1" fmla="val 46440"/>
                <a:gd name="adj2" fmla="val -161308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Ghana Govt support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+ several others</a:t>
              </a:r>
            </a:p>
          </p:txBody>
        </p:sp>
        <p:sp>
          <p:nvSpPr>
            <p:cNvPr id="30" name="Rounded Rectangular Callout 29">
              <a:extLst>
                <a:ext uri="{FF2B5EF4-FFF2-40B4-BE49-F238E27FC236}">
                  <a16:creationId xmlns:a16="http://schemas.microsoft.com/office/drawing/2014/main" id="{94344ED7-F22D-2044-9624-BDFE3B90E715}"/>
                </a:ext>
              </a:extLst>
            </p:cNvPr>
            <p:cNvSpPr/>
            <p:nvPr/>
          </p:nvSpPr>
          <p:spPr bwMode="auto">
            <a:xfrm>
              <a:off x="6445071" y="4576481"/>
              <a:ext cx="1210460" cy="652017"/>
            </a:xfrm>
            <a:prstGeom prst="wedgeRoundRectCallout">
              <a:avLst>
                <a:gd name="adj1" fmla="val 34812"/>
                <a:gd name="adj2" fmla="val -105524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Foundation Legal Entity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0A6E19B-E491-6646-A557-DE2AA2AA4B08}"/>
                </a:ext>
              </a:extLst>
            </p:cNvPr>
            <p:cNvSpPr/>
            <p:nvPr/>
          </p:nvSpPr>
          <p:spPr>
            <a:xfrm>
              <a:off x="6550409" y="4069655"/>
              <a:ext cx="2040115" cy="117185"/>
            </a:xfrm>
            <a:prstGeom prst="rect">
              <a:avLst/>
            </a:prstGeom>
            <a:solidFill>
              <a:srgbClr val="FFC000">
                <a:alpha val="4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6">
              <a:extLst>
                <a:ext uri="{FF2B5EF4-FFF2-40B4-BE49-F238E27FC236}">
                  <a16:creationId xmlns:a16="http://schemas.microsoft.com/office/drawing/2014/main" id="{677E9FA4-4CB9-1B46-9670-6F22B1D57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4300" y="3424535"/>
              <a:ext cx="782900" cy="43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2015</a:t>
              </a:r>
            </a:p>
          </p:txBody>
        </p:sp>
        <p:sp>
          <p:nvSpPr>
            <p:cNvPr id="33" name="Rounded Rectangular Callout 32">
              <a:extLst>
                <a:ext uri="{FF2B5EF4-FFF2-40B4-BE49-F238E27FC236}">
                  <a16:creationId xmlns:a16="http://schemas.microsoft.com/office/drawing/2014/main" id="{19AC4623-225E-F948-B6BA-449EE088BBA6}"/>
                </a:ext>
              </a:extLst>
            </p:cNvPr>
            <p:cNvSpPr/>
            <p:nvPr/>
          </p:nvSpPr>
          <p:spPr bwMode="auto">
            <a:xfrm>
              <a:off x="3585410" y="4404200"/>
              <a:ext cx="1413302" cy="652017"/>
            </a:xfrm>
            <a:prstGeom prst="wedgeRoundRectCallout">
              <a:avLst>
                <a:gd name="adj1" fmla="val 174596"/>
                <a:gd name="adj2" fmla="val -79699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1</a:t>
              </a:r>
              <a:r>
                <a:rPr lang="en-US" sz="1200" baseline="30000" dirty="0">
                  <a:solidFill>
                    <a:srgbClr val="000000"/>
                  </a:solidFill>
                </a:rPr>
                <a:t>st</a:t>
              </a:r>
              <a:r>
                <a:rPr lang="en-US" sz="1200" dirty="0">
                  <a:solidFill>
                    <a:srgbClr val="000000"/>
                  </a:solidFill>
                </a:rPr>
                <a:t> African HE Summit :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in the Declaration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69DB6C7-3444-1D4D-AFCA-37B410BCB2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14215" y="3773416"/>
              <a:ext cx="0" cy="42468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A9AB41F-0FC1-904E-8C9D-62F73C45A0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64161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241EDB4-8D4B-D44A-8E3B-267A808427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14106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6">
              <a:extLst>
                <a:ext uri="{FF2B5EF4-FFF2-40B4-BE49-F238E27FC236}">
                  <a16:creationId xmlns:a16="http://schemas.microsoft.com/office/drawing/2014/main" id="{C3F7BE60-CA1B-6E4B-8677-1C7580B1AE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5117" y="3424535"/>
              <a:ext cx="8707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2020</a:t>
              </a:r>
            </a:p>
          </p:txBody>
        </p:sp>
        <p:sp>
          <p:nvSpPr>
            <p:cNvPr id="70" name="Rounded Rectangular Callout 69">
              <a:extLst>
                <a:ext uri="{FF2B5EF4-FFF2-40B4-BE49-F238E27FC236}">
                  <a16:creationId xmlns:a16="http://schemas.microsoft.com/office/drawing/2014/main" id="{50F4922A-C8BB-0242-957B-CA26DED89541}"/>
                </a:ext>
              </a:extLst>
            </p:cNvPr>
            <p:cNvSpPr/>
            <p:nvPr/>
          </p:nvSpPr>
          <p:spPr bwMode="auto">
            <a:xfrm>
              <a:off x="7726194" y="4962505"/>
              <a:ext cx="960603" cy="484202"/>
            </a:xfrm>
            <a:prstGeom prst="wedgeRoundRectCallout">
              <a:avLst>
                <a:gd name="adj1" fmla="val -6664"/>
                <a:gd name="adj2" fmla="val -205434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AFLS3</a:t>
              </a:r>
            </a:p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Conference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54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_11_18_AFLS CONFERENCE_GROUP-LR_01_with ti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45298"/>
            <a:ext cx="9143999" cy="51057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EACF2A-AF71-82B8-9433-40552CDFD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623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FDED8B6-C6F8-7D4F-97E2-57BEA504E0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B9BC9-E9B7-A542-9894-5192B9126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971" y="5859"/>
            <a:ext cx="924197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6CBD02-6A0D-4348-8092-3F188D12F001}"/>
              </a:ext>
            </a:extLst>
          </p:cNvPr>
          <p:cNvSpPr/>
          <p:nvPr/>
        </p:nvSpPr>
        <p:spPr>
          <a:xfrm>
            <a:off x="-135459" y="128620"/>
            <a:ext cx="3393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Why is an </a:t>
            </a:r>
            <a:r>
              <a:rPr lang="en-US" b="1" dirty="0" err="1"/>
              <a:t>AfLS</a:t>
            </a:r>
            <a:r>
              <a:rPr lang="en-US" b="1" dirty="0"/>
              <a:t> essential?</a:t>
            </a:r>
          </a:p>
        </p:txBody>
      </p:sp>
    </p:spTree>
    <p:extLst>
      <p:ext uri="{BB962C8B-B14F-4D97-AF65-F5344CB8AC3E}">
        <p14:creationId xmlns:p14="http://schemas.microsoft.com/office/powerpoint/2010/main" val="34377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20190201-095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228758-B075-A448-B46C-E77978B2229A}"/>
              </a:ext>
            </a:extLst>
          </p:cNvPr>
          <p:cNvSpPr txBox="1"/>
          <p:nvPr/>
        </p:nvSpPr>
        <p:spPr>
          <a:xfrm>
            <a:off x="12700" y="1289468"/>
            <a:ext cx="1487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Top-Down</a:t>
            </a:r>
          </a:p>
        </p:txBody>
      </p:sp>
    </p:spTree>
    <p:extLst>
      <p:ext uri="{BB962C8B-B14F-4D97-AF65-F5344CB8AC3E}">
        <p14:creationId xmlns:p14="http://schemas.microsoft.com/office/powerpoint/2010/main" val="162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iucr.org/__data/assets/image/0020/136073/LAAAMP_small_trans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54" y="253796"/>
            <a:ext cx="1655296" cy="4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28904" y="1299003"/>
            <a:ext cx="6886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1C6031"/>
                </a:solidFill>
                <a:latin typeface="Georgia" panose="02040502050405020303" pitchFamily="18" charset="0"/>
              </a:rPr>
              <a:t>X-</a:t>
            </a:r>
            <a:r>
              <a:rPr lang="en-GB" b="1" dirty="0" err="1">
                <a:solidFill>
                  <a:srgbClr val="1C6031"/>
                </a:solidFill>
                <a:latin typeface="Georgia" panose="02040502050405020303" pitchFamily="18" charset="0"/>
              </a:rPr>
              <a:t>TechLab</a:t>
            </a:r>
            <a:r>
              <a:rPr lang="en-GB" b="1" dirty="0">
                <a:solidFill>
                  <a:srgbClr val="1C6031"/>
                </a:solidFill>
                <a:latin typeface="Georgia" panose="02040502050405020303" pitchFamily="18" charset="0"/>
              </a:rPr>
              <a:t> at </a:t>
            </a:r>
            <a:r>
              <a:rPr lang="en-GB" b="1" dirty="0" err="1">
                <a:solidFill>
                  <a:srgbClr val="1C6031"/>
                </a:solidFill>
                <a:latin typeface="Georgia" panose="02040502050405020303" pitchFamily="18" charset="0"/>
              </a:rPr>
              <a:t>Sèmè</a:t>
            </a:r>
            <a:r>
              <a:rPr lang="en-GB" b="1" dirty="0">
                <a:solidFill>
                  <a:srgbClr val="1C6031"/>
                </a:solidFill>
                <a:latin typeface="Georgia" panose="02040502050405020303" pitchFamily="18" charset="0"/>
              </a:rPr>
              <a:t> City, Benin</a:t>
            </a:r>
            <a:endParaRPr lang="en-GB" b="1" i="0" dirty="0">
              <a:solidFill>
                <a:srgbClr val="1C603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19" y="2665561"/>
            <a:ext cx="1057366" cy="1112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52" y="1158378"/>
            <a:ext cx="1271100" cy="1293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2"/>
          <a:stretch/>
        </p:blipFill>
        <p:spPr>
          <a:xfrm>
            <a:off x="2816122" y="1784763"/>
            <a:ext cx="4204515" cy="2347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r="22845"/>
          <a:stretch/>
        </p:blipFill>
        <p:spPr>
          <a:xfrm>
            <a:off x="273733" y="1784763"/>
            <a:ext cx="2457985" cy="2347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2410" y="4148694"/>
            <a:ext cx="6875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Thierry </a:t>
            </a:r>
            <a:r>
              <a:rPr lang="en-GB" sz="1200" i="1" dirty="0" err="1"/>
              <a:t>d’Almeida</a:t>
            </a:r>
            <a:r>
              <a:rPr lang="en-GB" sz="1200" i="1" dirty="0"/>
              <a:t> presenting LAAAMP and the X-</a:t>
            </a:r>
            <a:r>
              <a:rPr lang="en-GB" sz="1200" i="1" dirty="0" err="1"/>
              <a:t>TechLab</a:t>
            </a:r>
            <a:r>
              <a:rPr lang="en-GB" sz="1200" i="1" dirty="0"/>
              <a:t> project to the Cabinet of the Government of Benin.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2411" y="4582788"/>
            <a:ext cx="68182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X-</a:t>
            </a:r>
            <a:r>
              <a:rPr lang="en-GB" dirty="0" err="1"/>
              <a:t>TechLab</a:t>
            </a:r>
            <a:r>
              <a:rPr lang="en-GB" dirty="0"/>
              <a:t> is aimed at </a:t>
            </a:r>
            <a:r>
              <a:rPr lang="en-GB" b="1" dirty="0">
                <a:solidFill>
                  <a:srgbClr val="1C5F30"/>
                </a:solidFill>
              </a:rPr>
              <a:t>training</a:t>
            </a:r>
            <a:r>
              <a:rPr lang="en-GB" dirty="0">
                <a:solidFill>
                  <a:srgbClr val="1C5F30"/>
                </a:solidFill>
              </a:rPr>
              <a:t> Faculty and </a:t>
            </a:r>
            <a:r>
              <a:rPr lang="en-GB" dirty="0"/>
              <a:t>Master’s and Ph.D. students from African countries every year, and at </a:t>
            </a:r>
            <a:r>
              <a:rPr lang="en-GB" b="1" dirty="0">
                <a:solidFill>
                  <a:srgbClr val="1C5F30"/>
                </a:solidFill>
              </a:rPr>
              <a:t>establishing a permanent user research facility </a:t>
            </a:r>
            <a:r>
              <a:rPr lang="en-GB" dirty="0"/>
              <a:t>with experienced, permanent staff to act as a hub for the region.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2CD0A0-6BD4-8DB6-C3A6-42730831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7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F0A14-5B6E-3EE3-BE95-43A388D22A21}"/>
              </a:ext>
            </a:extLst>
          </p:cNvPr>
          <p:cNvSpPr txBox="1"/>
          <p:nvPr/>
        </p:nvSpPr>
        <p:spPr>
          <a:xfrm>
            <a:off x="97702" y="1323098"/>
            <a:ext cx="160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Bottom-Up</a:t>
            </a:r>
          </a:p>
        </p:txBody>
      </p:sp>
    </p:spTree>
    <p:extLst>
      <p:ext uri="{BB962C8B-B14F-4D97-AF65-F5344CB8AC3E}">
        <p14:creationId xmlns:p14="http://schemas.microsoft.com/office/powerpoint/2010/main" val="915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iucr.org/__data/assets/image/0020/136073/LAAAMP_small_trans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54" y="253796"/>
            <a:ext cx="1655296" cy="4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12982" y="1853067"/>
            <a:ext cx="6875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B050"/>
                </a:solidFill>
              </a:rPr>
              <a:t>FA</a:t>
            </a:r>
            <a:r>
              <a:rPr lang="en-GB" b="1" dirty="0" err="1"/>
              <a:t>culty-</a:t>
            </a:r>
            <a:r>
              <a:rPr lang="en-GB" b="1" u="sng" dirty="0" err="1">
                <a:solidFill>
                  <a:srgbClr val="00B050"/>
                </a:solidFill>
              </a:rPr>
              <a:t>ST</a:t>
            </a:r>
            <a:r>
              <a:rPr lang="en-GB" b="1" dirty="0" err="1"/>
              <a:t>udent</a:t>
            </a:r>
            <a:r>
              <a:rPr lang="en-GB" b="1" dirty="0"/>
              <a:t> (FAST) teams visits at Synchrotrons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02411" y="2383037"/>
            <a:ext cx="8827289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u="sng" dirty="0"/>
              <a:t>Eligibility</a:t>
            </a:r>
            <a:endParaRPr lang="en-US" sz="1800" u="sng" dirty="0"/>
          </a:p>
          <a:p>
            <a:pPr>
              <a:spcBef>
                <a:spcPts val="600"/>
              </a:spcBef>
            </a:pPr>
            <a:r>
              <a:rPr lang="en-US" sz="1800" b="1" dirty="0">
                <a:solidFill>
                  <a:srgbClr val="FF0000"/>
                </a:solidFill>
              </a:rPr>
              <a:t>Faculty </a:t>
            </a:r>
            <a:r>
              <a:rPr lang="en-US" sz="1800" dirty="0"/>
              <a:t>members at universities in Africa, the Caribbean, Latin America, Central Asia, SE Asia, Middle East, and Pacific. Interested in using </a:t>
            </a:r>
            <a:r>
              <a:rPr lang="en-US" sz="1800" dirty="0" err="1"/>
              <a:t>AdLSs</a:t>
            </a:r>
            <a:r>
              <a:rPr lang="en-US" sz="1800" dirty="0"/>
              <a:t> to further one’s research and training endeavors.  Previous experience with using </a:t>
            </a:r>
            <a:r>
              <a:rPr lang="en-US" sz="1800" dirty="0" err="1"/>
              <a:t>AdLSs</a:t>
            </a:r>
            <a:r>
              <a:rPr lang="en-US" sz="1800" dirty="0"/>
              <a:t> is limited to a year or less.  Ability to spend 2 months as a full-time visitor in residence at an </a:t>
            </a:r>
            <a:r>
              <a:rPr lang="en-US" sz="1800" dirty="0" err="1"/>
              <a:t>AdLS</a:t>
            </a:r>
            <a:r>
              <a:rPr lang="en-US" sz="1800" dirty="0"/>
              <a:t> that is a </a:t>
            </a:r>
            <a:r>
              <a:rPr lang="en-US" sz="1800" i="1" dirty="0"/>
              <a:t>LAAMP</a:t>
            </a:r>
            <a:r>
              <a:rPr lang="en-US" sz="1800" dirty="0"/>
              <a:t> collaborative partner.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Student</a:t>
            </a:r>
            <a:r>
              <a:rPr lang="en-US" sz="1800" dirty="0"/>
              <a:t> registered as full-time Ph.D. student and supervised by the Faculty member.</a:t>
            </a:r>
          </a:p>
          <a:p>
            <a:pPr>
              <a:spcBef>
                <a:spcPts val="600"/>
              </a:spcBef>
            </a:pPr>
            <a:r>
              <a:rPr lang="en-US" sz="1800" i="1" u="sng" dirty="0"/>
              <a:t>Categories</a:t>
            </a:r>
            <a:endParaRPr lang="en-US" sz="1800" i="1" dirty="0"/>
          </a:p>
          <a:p>
            <a:pPr>
              <a:spcBef>
                <a:spcPts val="600"/>
              </a:spcBef>
            </a:pPr>
            <a:r>
              <a:rPr lang="en-US" sz="1800" b="1" dirty="0"/>
              <a:t>Continuing</a:t>
            </a:r>
            <a:r>
              <a:rPr lang="en-US" sz="1800" dirty="0"/>
              <a:t> and </a:t>
            </a:r>
            <a:r>
              <a:rPr lang="en-US" sz="1800" b="1" dirty="0"/>
              <a:t>New</a:t>
            </a:r>
            <a:r>
              <a:rPr lang="en-US" sz="1800" dirty="0"/>
              <a:t> applications are considered.</a:t>
            </a:r>
          </a:p>
          <a:p>
            <a:pPr>
              <a:spcBef>
                <a:spcPts val="600"/>
              </a:spcBef>
            </a:pPr>
            <a:r>
              <a:rPr lang="en-US" sz="1800" i="1" u="sng" dirty="0"/>
              <a:t>Financial Support</a:t>
            </a:r>
            <a:endParaRPr lang="en-US" sz="1800" i="1" dirty="0"/>
          </a:p>
          <a:p>
            <a:pPr>
              <a:spcBef>
                <a:spcPts val="600"/>
              </a:spcBef>
            </a:pPr>
            <a:r>
              <a:rPr lang="en-US" sz="1800" i="1" dirty="0"/>
              <a:t>LAAAMP</a:t>
            </a:r>
            <a:r>
              <a:rPr lang="en-US" sz="1800" dirty="0"/>
              <a:t> provides </a:t>
            </a:r>
            <a:r>
              <a:rPr lang="en-US" sz="1800" b="1" dirty="0"/>
              <a:t>2,000 Euros per person </a:t>
            </a:r>
            <a:r>
              <a:rPr lang="en-US" sz="1800" dirty="0"/>
              <a:t>to cover transportation and (partially) accommodation costs. The remainder of accommodation and subsistence should be negotiated with the host </a:t>
            </a:r>
            <a:r>
              <a:rPr lang="en-US" sz="1800" dirty="0" err="1"/>
              <a:t>AdLS</a:t>
            </a:r>
            <a:r>
              <a:rPr lang="en-US" sz="1800" dirty="0"/>
              <a:t> and other sources of support.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283550-4701-5BC8-5B0E-F0EBC40B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FE8F5-C9FC-77E6-B8F7-75D2D53D1E12}"/>
              </a:ext>
            </a:extLst>
          </p:cNvPr>
          <p:cNvSpPr txBox="1"/>
          <p:nvPr/>
        </p:nvSpPr>
        <p:spPr>
          <a:xfrm>
            <a:off x="97702" y="1323098"/>
            <a:ext cx="160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Bottom-Up</a:t>
            </a:r>
          </a:p>
        </p:txBody>
      </p:sp>
    </p:spTree>
    <p:extLst>
      <p:ext uri="{BB962C8B-B14F-4D97-AF65-F5344CB8AC3E}">
        <p14:creationId xmlns:p14="http://schemas.microsoft.com/office/powerpoint/2010/main" val="298086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4424" y="971870"/>
            <a:ext cx="9144000" cy="4313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 algn="ctr"/>
            <a:r>
              <a:rPr lang="en-US" sz="2000" b="1" dirty="0">
                <a:solidFill>
                  <a:srgbClr val="FF0000"/>
                </a:solidFill>
              </a:rPr>
              <a:t>Synchrotron Science Workshop, Pretoria, 1-2 December 2011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49193" y="35411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South African Synchrotron Pretoria 12-2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61" y="1514163"/>
            <a:ext cx="6637139" cy="48485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7E4B6-194E-E6AC-BC97-711717C6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56517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ATLAS_talk.thmx</Template>
  <TotalTime>66662</TotalTime>
  <Words>2055</Words>
  <Application>Microsoft Macintosh PowerPoint</Application>
  <PresentationFormat>On-screen Show (4:3)</PresentationFormat>
  <Paragraphs>244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Georgia</vt:lpstr>
      <vt:lpstr>Times New Roman</vt:lpstr>
      <vt:lpstr>ATLAS_talk</vt:lpstr>
      <vt:lpstr>1_ATLAS_talk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ATLAS group at the  University of Johannesburg</dc:title>
  <dc:creator>Mathieu Aurousseau</dc:creator>
  <cp:lastModifiedBy>Sekazi Mtingwa</cp:lastModifiedBy>
  <cp:revision>505</cp:revision>
  <cp:lastPrinted>2019-07-30T08:55:25Z</cp:lastPrinted>
  <dcterms:created xsi:type="dcterms:W3CDTF">2012-03-22T13:34:35Z</dcterms:created>
  <dcterms:modified xsi:type="dcterms:W3CDTF">2024-11-21T21:38:35Z</dcterms:modified>
</cp:coreProperties>
</file>