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8" r:id="rId3"/>
    <p:sldMasterId id="2147483725" r:id="rId4"/>
  </p:sldMasterIdLst>
  <p:notesMasterIdLst>
    <p:notesMasterId r:id="rId53"/>
  </p:notesMasterIdLst>
  <p:sldIdLst>
    <p:sldId id="1417" r:id="rId5"/>
    <p:sldId id="1115" r:id="rId6"/>
    <p:sldId id="564" r:id="rId7"/>
    <p:sldId id="1085" r:id="rId8"/>
    <p:sldId id="566" r:id="rId9"/>
    <p:sldId id="1191" r:id="rId10"/>
    <p:sldId id="571" r:id="rId11"/>
    <p:sldId id="1088" r:id="rId12"/>
    <p:sldId id="580" r:id="rId13"/>
    <p:sldId id="514" r:id="rId14"/>
    <p:sldId id="1237" r:id="rId15"/>
    <p:sldId id="1179" r:id="rId16"/>
    <p:sldId id="930" r:id="rId17"/>
    <p:sldId id="1124" r:id="rId18"/>
    <p:sldId id="1565" r:id="rId19"/>
    <p:sldId id="1566" r:id="rId20"/>
    <p:sldId id="1568" r:id="rId21"/>
    <p:sldId id="1570" r:id="rId22"/>
    <p:sldId id="1477" r:id="rId23"/>
    <p:sldId id="1171" r:id="rId24"/>
    <p:sldId id="302" r:id="rId25"/>
    <p:sldId id="1571" r:id="rId26"/>
    <p:sldId id="474" r:id="rId27"/>
    <p:sldId id="1130" r:id="rId28"/>
    <p:sldId id="1455" r:id="rId29"/>
    <p:sldId id="1121" r:id="rId30"/>
    <p:sldId id="1204" r:id="rId31"/>
    <p:sldId id="1102" r:id="rId32"/>
    <p:sldId id="1506" r:id="rId33"/>
    <p:sldId id="1581" r:id="rId34"/>
    <p:sldId id="1542" r:id="rId35"/>
    <p:sldId id="1584" r:id="rId36"/>
    <p:sldId id="1218" r:id="rId37"/>
    <p:sldId id="1445" r:id="rId38"/>
    <p:sldId id="1448" r:id="rId39"/>
    <p:sldId id="1214" r:id="rId40"/>
    <p:sldId id="442" r:id="rId41"/>
    <p:sldId id="1451" r:id="rId42"/>
    <p:sldId id="1459" r:id="rId43"/>
    <p:sldId id="1467" r:id="rId44"/>
    <p:sldId id="1463" r:id="rId45"/>
    <p:sldId id="1470" r:id="rId46"/>
    <p:sldId id="412" r:id="rId47"/>
    <p:sldId id="1488" r:id="rId48"/>
    <p:sldId id="634" r:id="rId49"/>
    <p:sldId id="1131" r:id="rId50"/>
    <p:sldId id="1411" r:id="rId51"/>
    <p:sldId id="1471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220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B12F5-D7C2-40D2-AC65-E261C95EC973}" v="86" dt="2024-11-22T08:41:13.5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ene, P. (Peter)" userId="7cff2683-14df-4ed5-92eb-bf52e57286cd" providerId="ADAL" clId="{4F1B12F5-D7C2-40D2-AC65-E261C95EC973}"/>
    <pc:docChg chg="undo custSel addSld delSld modSld sldOrd addMainMaster delMainMaster">
      <pc:chgData name="Ngene, P. (Peter)" userId="7cff2683-14df-4ed5-92eb-bf52e57286cd" providerId="ADAL" clId="{4F1B12F5-D7C2-40D2-AC65-E261C95EC973}" dt="2024-11-22T08:48:23.551" v="617" actId="1076"/>
      <pc:docMkLst>
        <pc:docMk/>
      </pc:docMkLst>
      <pc:sldChg chg="modSp mod">
        <pc:chgData name="Ngene, P. (Peter)" userId="7cff2683-14df-4ed5-92eb-bf52e57286cd" providerId="ADAL" clId="{4F1B12F5-D7C2-40D2-AC65-E261C95EC973}" dt="2024-11-22T06:35:59.564" v="9" actId="20577"/>
        <pc:sldMkLst>
          <pc:docMk/>
          <pc:sldMk cId="0" sldId="302"/>
        </pc:sldMkLst>
        <pc:spChg chg="mod">
          <ac:chgData name="Ngene, P. (Peter)" userId="7cff2683-14df-4ed5-92eb-bf52e57286cd" providerId="ADAL" clId="{4F1B12F5-D7C2-40D2-AC65-E261C95EC973}" dt="2024-11-22T06:35:59.564" v="9" actId="20577"/>
          <ac:spMkLst>
            <pc:docMk/>
            <pc:sldMk cId="0" sldId="302"/>
            <ac:spMk id="25603" creationId="{00000000-0000-0000-0000-000000000000}"/>
          </ac:spMkLst>
        </pc:spChg>
      </pc:sldChg>
      <pc:sldChg chg="modSp mod">
        <pc:chgData name="Ngene, P. (Peter)" userId="7cff2683-14df-4ed5-92eb-bf52e57286cd" providerId="ADAL" clId="{4F1B12F5-D7C2-40D2-AC65-E261C95EC973}" dt="2024-11-22T06:51:56.070" v="123" actId="1076"/>
        <pc:sldMkLst>
          <pc:docMk/>
          <pc:sldMk cId="4147637472" sldId="474"/>
        </pc:sldMkLst>
        <pc:spChg chg="mod">
          <ac:chgData name="Ngene, P. (Peter)" userId="7cff2683-14df-4ed5-92eb-bf52e57286cd" providerId="ADAL" clId="{4F1B12F5-D7C2-40D2-AC65-E261C95EC973}" dt="2024-11-22T06:51:56.070" v="123" actId="1076"/>
          <ac:spMkLst>
            <pc:docMk/>
            <pc:sldMk cId="4147637472" sldId="474"/>
            <ac:spMk id="65" creationId="{F9226118-6452-44F2-88C1-344D23C1D8C8}"/>
          </ac:spMkLst>
        </pc:spChg>
      </pc:sldChg>
      <pc:sldChg chg="modAnim">
        <pc:chgData name="Ngene, P. (Peter)" userId="7cff2683-14df-4ed5-92eb-bf52e57286cd" providerId="ADAL" clId="{4F1B12F5-D7C2-40D2-AC65-E261C95EC973}" dt="2024-11-22T07:45:20.278" v="135"/>
        <pc:sldMkLst>
          <pc:docMk/>
          <pc:sldMk cId="1233686360" sldId="514"/>
        </pc:sldMkLst>
      </pc:sldChg>
      <pc:sldChg chg="addSp modSp mod modAnim">
        <pc:chgData name="Ngene, P. (Peter)" userId="7cff2683-14df-4ed5-92eb-bf52e57286cd" providerId="ADAL" clId="{4F1B12F5-D7C2-40D2-AC65-E261C95EC973}" dt="2024-11-22T08:41:13.590" v="304"/>
        <pc:sldMkLst>
          <pc:docMk/>
          <pc:sldMk cId="0" sldId="930"/>
        </pc:sldMkLst>
        <pc:spChg chg="add mod">
          <ac:chgData name="Ngene, P. (Peter)" userId="7cff2683-14df-4ed5-92eb-bf52e57286cd" providerId="ADAL" clId="{4F1B12F5-D7C2-40D2-AC65-E261C95EC973}" dt="2024-11-22T08:41:03.719" v="303" actId="164"/>
          <ac:spMkLst>
            <pc:docMk/>
            <pc:sldMk cId="0" sldId="930"/>
            <ac:spMk id="3" creationId="{F09C9583-ABC5-ED11-C4CA-8B510C67FC37}"/>
          </ac:spMkLst>
        </pc:spChg>
        <pc:spChg chg="add mod">
          <ac:chgData name="Ngene, P. (Peter)" userId="7cff2683-14df-4ed5-92eb-bf52e57286cd" providerId="ADAL" clId="{4F1B12F5-D7C2-40D2-AC65-E261C95EC973}" dt="2024-11-22T08:41:03.719" v="303" actId="164"/>
          <ac:spMkLst>
            <pc:docMk/>
            <pc:sldMk cId="0" sldId="930"/>
            <ac:spMk id="4" creationId="{5D2CD79D-1F12-F78D-B0DA-DDB2FC030C57}"/>
          </ac:spMkLst>
        </pc:spChg>
        <pc:spChg chg="mod">
          <ac:chgData name="Ngene, P. (Peter)" userId="7cff2683-14df-4ed5-92eb-bf52e57286cd" providerId="ADAL" clId="{4F1B12F5-D7C2-40D2-AC65-E261C95EC973}" dt="2024-11-22T08:37:10.342" v="275" actId="1076"/>
          <ac:spMkLst>
            <pc:docMk/>
            <pc:sldMk cId="0" sldId="930"/>
            <ac:spMk id="17" creationId="{B2D029AD-8C28-4EEB-A1BE-013EB64823FB}"/>
          </ac:spMkLst>
        </pc:spChg>
        <pc:spChg chg="mod">
          <ac:chgData name="Ngene, P. (Peter)" userId="7cff2683-14df-4ed5-92eb-bf52e57286cd" providerId="ADAL" clId="{4F1B12F5-D7C2-40D2-AC65-E261C95EC973}" dt="2024-11-22T08:38:47.537" v="289" actId="1076"/>
          <ac:spMkLst>
            <pc:docMk/>
            <pc:sldMk cId="0" sldId="930"/>
            <ac:spMk id="68611" creationId="{A9675691-D5C0-4E58-B11F-5532A929610A}"/>
          </ac:spMkLst>
        </pc:spChg>
        <pc:spChg chg="mod">
          <ac:chgData name="Ngene, P. (Peter)" userId="7cff2683-14df-4ed5-92eb-bf52e57286cd" providerId="ADAL" clId="{4F1B12F5-D7C2-40D2-AC65-E261C95EC973}" dt="2024-11-22T08:38:43.865" v="288" actId="1076"/>
          <ac:spMkLst>
            <pc:docMk/>
            <pc:sldMk cId="0" sldId="930"/>
            <ac:spMk id="68615" creationId="{205AA3C0-F9AD-4BFF-BBA9-724DEA8B907C}"/>
          </ac:spMkLst>
        </pc:spChg>
        <pc:grpChg chg="add mod">
          <ac:chgData name="Ngene, P. (Peter)" userId="7cff2683-14df-4ed5-92eb-bf52e57286cd" providerId="ADAL" clId="{4F1B12F5-D7C2-40D2-AC65-E261C95EC973}" dt="2024-11-22T08:41:03.719" v="303" actId="164"/>
          <ac:grpSpMkLst>
            <pc:docMk/>
            <pc:sldMk cId="0" sldId="930"/>
            <ac:grpSpMk id="6" creationId="{4CD5CFFF-C5C0-7DD3-DD1B-18F4978B4850}"/>
          </ac:grpSpMkLst>
        </pc:grpChg>
        <pc:graphicFrameChg chg="mod">
          <ac:chgData name="Ngene, P. (Peter)" userId="7cff2683-14df-4ed5-92eb-bf52e57286cd" providerId="ADAL" clId="{4F1B12F5-D7C2-40D2-AC65-E261C95EC973}" dt="2024-11-22T08:36:57.411" v="272" actId="1076"/>
          <ac:graphicFrameMkLst>
            <pc:docMk/>
            <pc:sldMk cId="0" sldId="930"/>
            <ac:graphicFrameMk id="16" creationId="{9492DC37-5930-4FAA-83CC-E37F2A3BBDD6}"/>
          </ac:graphicFrameMkLst>
        </pc:graphicFrameChg>
        <pc:picChg chg="add mod">
          <ac:chgData name="Ngene, P. (Peter)" userId="7cff2683-14df-4ed5-92eb-bf52e57286cd" providerId="ADAL" clId="{4F1B12F5-D7C2-40D2-AC65-E261C95EC973}" dt="2024-11-22T08:41:03.719" v="303" actId="164"/>
          <ac:picMkLst>
            <pc:docMk/>
            <pc:sldMk cId="0" sldId="930"/>
            <ac:picMk id="2" creationId="{C4595F00-76A3-0EFF-F245-B1D673DCCE4B}"/>
          </ac:picMkLst>
        </pc:picChg>
        <pc:picChg chg="mod">
          <ac:chgData name="Ngene, P. (Peter)" userId="7cff2683-14df-4ed5-92eb-bf52e57286cd" providerId="ADAL" clId="{4F1B12F5-D7C2-40D2-AC65-E261C95EC973}" dt="2024-11-22T08:41:03.719" v="303" actId="164"/>
          <ac:picMkLst>
            <pc:docMk/>
            <pc:sldMk cId="0" sldId="930"/>
            <ac:picMk id="5" creationId="{FC527024-1B4D-3ABC-8DCF-595D311D5454}"/>
          </ac:picMkLst>
        </pc:picChg>
      </pc:sldChg>
      <pc:sldChg chg="modSp">
        <pc:chgData name="Ngene, P. (Peter)" userId="7cff2683-14df-4ed5-92eb-bf52e57286cd" providerId="ADAL" clId="{4F1B12F5-D7C2-40D2-AC65-E261C95EC973}" dt="2024-11-22T08:31:59.814" v="253" actId="1076"/>
        <pc:sldMkLst>
          <pc:docMk/>
          <pc:sldMk cId="2927098440" sldId="1085"/>
        </pc:sldMkLst>
        <pc:spChg chg="mod">
          <ac:chgData name="Ngene, P. (Peter)" userId="7cff2683-14df-4ed5-92eb-bf52e57286cd" providerId="ADAL" clId="{4F1B12F5-D7C2-40D2-AC65-E261C95EC973}" dt="2024-11-22T08:31:59.814" v="253" actId="1076"/>
          <ac:spMkLst>
            <pc:docMk/>
            <pc:sldMk cId="2927098440" sldId="1085"/>
            <ac:spMk id="24" creationId="{A96AA474-A6DE-42A8-AD74-4F9ABA9E9534}"/>
          </ac:spMkLst>
        </pc:spChg>
      </pc:sldChg>
      <pc:sldChg chg="add del">
        <pc:chgData name="Ngene, P. (Peter)" userId="7cff2683-14df-4ed5-92eb-bf52e57286cd" providerId="ADAL" clId="{4F1B12F5-D7C2-40D2-AC65-E261C95EC973}" dt="2024-11-22T06:35:00.376" v="8" actId="47"/>
        <pc:sldMkLst>
          <pc:docMk/>
          <pc:sldMk cId="1160594612" sldId="1100"/>
        </pc:sldMkLst>
      </pc:sldChg>
      <pc:sldChg chg="modSp add mod">
        <pc:chgData name="Ngene, P. (Peter)" userId="7cff2683-14df-4ed5-92eb-bf52e57286cd" providerId="ADAL" clId="{4F1B12F5-D7C2-40D2-AC65-E261C95EC973}" dt="2024-11-22T08:13:22.377" v="252" actId="20577"/>
        <pc:sldMkLst>
          <pc:docMk/>
          <pc:sldMk cId="2172411979" sldId="1102"/>
        </pc:sldMkLst>
        <pc:spChg chg="mod">
          <ac:chgData name="Ngene, P. (Peter)" userId="7cff2683-14df-4ed5-92eb-bf52e57286cd" providerId="ADAL" clId="{4F1B12F5-D7C2-40D2-AC65-E261C95EC973}" dt="2024-11-22T08:13:22.377" v="252" actId="20577"/>
          <ac:spMkLst>
            <pc:docMk/>
            <pc:sldMk cId="2172411979" sldId="1102"/>
            <ac:spMk id="7" creationId="{00000000-0000-0000-0000-000000000000}"/>
          </ac:spMkLst>
        </pc:spChg>
      </pc:sldChg>
      <pc:sldChg chg="delSp modSp mod delAnim">
        <pc:chgData name="Ngene, P. (Peter)" userId="7cff2683-14df-4ed5-92eb-bf52e57286cd" providerId="ADAL" clId="{4F1B12F5-D7C2-40D2-AC65-E261C95EC973}" dt="2024-11-22T06:37:33.416" v="14" actId="1076"/>
        <pc:sldMkLst>
          <pc:docMk/>
          <pc:sldMk cId="1863527440" sldId="1121"/>
        </pc:sldMkLst>
        <pc:spChg chg="del">
          <ac:chgData name="Ngene, P. (Peter)" userId="7cff2683-14df-4ed5-92eb-bf52e57286cd" providerId="ADAL" clId="{4F1B12F5-D7C2-40D2-AC65-E261C95EC973}" dt="2024-11-22T06:37:26.985" v="11" actId="478"/>
          <ac:spMkLst>
            <pc:docMk/>
            <pc:sldMk cId="1863527440" sldId="1121"/>
            <ac:spMk id="7" creationId="{304A2A2C-8745-28E5-2513-BD8D2C1C6A78}"/>
          </ac:spMkLst>
        </pc:spChg>
        <pc:grpChg chg="mod">
          <ac:chgData name="Ngene, P. (Peter)" userId="7cff2683-14df-4ed5-92eb-bf52e57286cd" providerId="ADAL" clId="{4F1B12F5-D7C2-40D2-AC65-E261C95EC973}" dt="2024-11-22T06:37:32.198" v="13" actId="1076"/>
          <ac:grpSpMkLst>
            <pc:docMk/>
            <pc:sldMk cId="1863527440" sldId="1121"/>
            <ac:grpSpMk id="5" creationId="{CD42179C-487E-5DDA-39AD-026908CDA78A}"/>
          </ac:grpSpMkLst>
        </pc:grpChg>
        <pc:picChg chg="del">
          <ac:chgData name="Ngene, P. (Peter)" userId="7cff2683-14df-4ed5-92eb-bf52e57286cd" providerId="ADAL" clId="{4F1B12F5-D7C2-40D2-AC65-E261C95EC973}" dt="2024-11-22T06:37:23.455" v="10" actId="478"/>
          <ac:picMkLst>
            <pc:docMk/>
            <pc:sldMk cId="1863527440" sldId="1121"/>
            <ac:picMk id="3" creationId="{1E3250AD-95BE-06B8-AAEA-6A6669CB05E9}"/>
          </ac:picMkLst>
        </pc:picChg>
        <pc:picChg chg="mod">
          <ac:chgData name="Ngene, P. (Peter)" userId="7cff2683-14df-4ed5-92eb-bf52e57286cd" providerId="ADAL" clId="{4F1B12F5-D7C2-40D2-AC65-E261C95EC973}" dt="2024-11-22T06:37:33.416" v="14" actId="1076"/>
          <ac:picMkLst>
            <pc:docMk/>
            <pc:sldMk cId="1863527440" sldId="1121"/>
            <ac:picMk id="125958" creationId="{C24C2009-0A90-4591-933E-B3D37B236FB6}"/>
          </ac:picMkLst>
        </pc:picChg>
      </pc:sldChg>
      <pc:sldChg chg="delSp mod">
        <pc:chgData name="Ngene, P. (Peter)" userId="7cff2683-14df-4ed5-92eb-bf52e57286cd" providerId="ADAL" clId="{4F1B12F5-D7C2-40D2-AC65-E261C95EC973}" dt="2024-11-22T07:46:35.188" v="181" actId="478"/>
        <pc:sldMkLst>
          <pc:docMk/>
          <pc:sldMk cId="289353045" sldId="1124"/>
        </pc:sldMkLst>
        <pc:spChg chg="del">
          <ac:chgData name="Ngene, P. (Peter)" userId="7cff2683-14df-4ed5-92eb-bf52e57286cd" providerId="ADAL" clId="{4F1B12F5-D7C2-40D2-AC65-E261C95EC973}" dt="2024-11-22T07:46:35.188" v="181" actId="478"/>
          <ac:spMkLst>
            <pc:docMk/>
            <pc:sldMk cId="289353045" sldId="1124"/>
            <ac:spMk id="5" creationId="{073B18E3-C6F7-9F1E-FDB9-CA05E075D28F}"/>
          </ac:spMkLst>
        </pc:spChg>
      </pc:sldChg>
      <pc:sldChg chg="add del">
        <pc:chgData name="Ngene, P. (Peter)" userId="7cff2683-14df-4ed5-92eb-bf52e57286cd" providerId="ADAL" clId="{4F1B12F5-D7C2-40D2-AC65-E261C95EC973}" dt="2024-11-22T06:48:39.190" v="89" actId="47"/>
        <pc:sldMkLst>
          <pc:docMk/>
          <pc:sldMk cId="1576046635" sldId="1125"/>
        </pc:sldMkLst>
      </pc:sldChg>
      <pc:sldChg chg="addSp modSp add del mod modAnim">
        <pc:chgData name="Ngene, P. (Peter)" userId="7cff2683-14df-4ed5-92eb-bf52e57286cd" providerId="ADAL" clId="{4F1B12F5-D7C2-40D2-AC65-E261C95EC973}" dt="2024-11-22T07:51:32.256" v="240"/>
        <pc:sldMkLst>
          <pc:docMk/>
          <pc:sldMk cId="2944197497" sldId="1179"/>
        </pc:sldMkLst>
        <pc:spChg chg="add mod">
          <ac:chgData name="Ngene, P. (Peter)" userId="7cff2683-14df-4ed5-92eb-bf52e57286cd" providerId="ADAL" clId="{4F1B12F5-D7C2-40D2-AC65-E261C95EC973}" dt="2024-11-22T07:50:42.936" v="238" actId="1076"/>
          <ac:spMkLst>
            <pc:docMk/>
            <pc:sldMk cId="2944197497" sldId="1179"/>
            <ac:spMk id="2" creationId="{5F3062BB-A665-521F-70BD-3F723E8F77CD}"/>
          </ac:spMkLst>
        </pc:spChg>
        <pc:spChg chg="mod">
          <ac:chgData name="Ngene, P. (Peter)" userId="7cff2683-14df-4ed5-92eb-bf52e57286cd" providerId="ADAL" clId="{4F1B12F5-D7C2-40D2-AC65-E261C95EC973}" dt="2024-11-22T07:50:36.160" v="236" actId="1076"/>
          <ac:spMkLst>
            <pc:docMk/>
            <pc:sldMk cId="2944197497" sldId="1179"/>
            <ac:spMk id="18" creationId="{9C5E010F-2952-BB56-0CD6-922432DE6CC3}"/>
          </ac:spMkLst>
        </pc:spChg>
        <pc:spChg chg="mod">
          <ac:chgData name="Ngene, P. (Peter)" userId="7cff2683-14df-4ed5-92eb-bf52e57286cd" providerId="ADAL" clId="{4F1B12F5-D7C2-40D2-AC65-E261C95EC973}" dt="2024-11-22T07:50:39.951" v="237" actId="1076"/>
          <ac:spMkLst>
            <pc:docMk/>
            <pc:sldMk cId="2944197497" sldId="1179"/>
            <ac:spMk id="25" creationId="{C4B68E43-E09D-8271-4ABB-703BCDB0852B}"/>
          </ac:spMkLst>
        </pc:spChg>
        <pc:picChg chg="mod">
          <ac:chgData name="Ngene, P. (Peter)" userId="7cff2683-14df-4ed5-92eb-bf52e57286cd" providerId="ADAL" clId="{4F1B12F5-D7C2-40D2-AC65-E261C95EC973}" dt="2024-11-22T07:50:19.682" v="233" actId="1076"/>
          <ac:picMkLst>
            <pc:docMk/>
            <pc:sldMk cId="2944197497" sldId="1179"/>
            <ac:picMk id="5" creationId="{3261139E-C687-7046-A837-E5D0A11902BC}"/>
          </ac:picMkLst>
        </pc:picChg>
      </pc:sldChg>
      <pc:sldChg chg="modSp mod ord">
        <pc:chgData name="Ngene, P. (Peter)" userId="7cff2683-14df-4ed5-92eb-bf52e57286cd" providerId="ADAL" clId="{4F1B12F5-D7C2-40D2-AC65-E261C95EC973}" dt="2024-11-22T06:38:33.819" v="44" actId="1076"/>
        <pc:sldMkLst>
          <pc:docMk/>
          <pc:sldMk cId="1453424658" sldId="1204"/>
        </pc:sldMkLst>
        <pc:spChg chg="mod">
          <ac:chgData name="Ngene, P. (Peter)" userId="7cff2683-14df-4ed5-92eb-bf52e57286cd" providerId="ADAL" clId="{4F1B12F5-D7C2-40D2-AC65-E261C95EC973}" dt="2024-11-22T06:38:33.819" v="44" actId="1076"/>
          <ac:spMkLst>
            <pc:docMk/>
            <pc:sldMk cId="1453424658" sldId="1204"/>
            <ac:spMk id="37" creationId="{947D8C53-73BA-482B-B67D-A2C12189CB59}"/>
          </ac:spMkLst>
        </pc:spChg>
      </pc:sldChg>
      <pc:sldChg chg="del">
        <pc:chgData name="Ngene, P. (Peter)" userId="7cff2683-14df-4ed5-92eb-bf52e57286cd" providerId="ADAL" clId="{4F1B12F5-D7C2-40D2-AC65-E261C95EC973}" dt="2024-11-22T06:45:25.155" v="62" actId="47"/>
        <pc:sldMkLst>
          <pc:docMk/>
          <pc:sldMk cId="2667904387" sldId="1211"/>
        </pc:sldMkLst>
      </pc:sldChg>
      <pc:sldChg chg="del">
        <pc:chgData name="Ngene, P. (Peter)" userId="7cff2683-14df-4ed5-92eb-bf52e57286cd" providerId="ADAL" clId="{4F1B12F5-D7C2-40D2-AC65-E261C95EC973}" dt="2024-11-22T06:47:54.868" v="68" actId="47"/>
        <pc:sldMkLst>
          <pc:docMk/>
          <pc:sldMk cId="0" sldId="1223"/>
        </pc:sldMkLst>
      </pc:sldChg>
      <pc:sldChg chg="modSp add del mod">
        <pc:chgData name="Ngene, P. (Peter)" userId="7cff2683-14df-4ed5-92eb-bf52e57286cd" providerId="ADAL" clId="{4F1B12F5-D7C2-40D2-AC65-E261C95EC973}" dt="2024-11-22T07:46:11.401" v="180" actId="1076"/>
        <pc:sldMkLst>
          <pc:docMk/>
          <pc:sldMk cId="3776958570" sldId="1237"/>
        </pc:sldMkLst>
        <pc:spChg chg="mod">
          <ac:chgData name="Ngene, P. (Peter)" userId="7cff2683-14df-4ed5-92eb-bf52e57286cd" providerId="ADAL" clId="{4F1B12F5-D7C2-40D2-AC65-E261C95EC973}" dt="2024-11-22T07:46:11.401" v="180" actId="1076"/>
          <ac:spMkLst>
            <pc:docMk/>
            <pc:sldMk cId="3776958570" sldId="1237"/>
            <ac:spMk id="3" creationId="{00000000-0000-0000-0000-000000000000}"/>
          </ac:spMkLst>
        </pc:spChg>
        <pc:spChg chg="mod">
          <ac:chgData name="Ngene, P. (Peter)" userId="7cff2683-14df-4ed5-92eb-bf52e57286cd" providerId="ADAL" clId="{4F1B12F5-D7C2-40D2-AC65-E261C95EC973}" dt="2024-11-22T07:46:04.654" v="179" actId="1076"/>
          <ac:spMkLst>
            <pc:docMk/>
            <pc:sldMk cId="3776958570" sldId="1237"/>
            <ac:spMk id="7" creationId="{136816BC-A2BA-497D-AE05-2CD86AC070A8}"/>
          </ac:spMkLst>
        </pc:spChg>
      </pc:sldChg>
      <pc:sldChg chg="del">
        <pc:chgData name="Ngene, P. (Peter)" userId="7cff2683-14df-4ed5-92eb-bf52e57286cd" providerId="ADAL" clId="{4F1B12F5-D7C2-40D2-AC65-E261C95EC973}" dt="2024-11-22T06:47:59.466" v="81" actId="47"/>
        <pc:sldMkLst>
          <pc:docMk/>
          <pc:sldMk cId="2458544224" sldId="1419"/>
        </pc:sldMkLst>
      </pc:sldChg>
      <pc:sldChg chg="add del">
        <pc:chgData name="Ngene, P. (Peter)" userId="7cff2683-14df-4ed5-92eb-bf52e57286cd" providerId="ADAL" clId="{4F1B12F5-D7C2-40D2-AC65-E261C95EC973}" dt="2024-11-22T06:48:38.535" v="88" actId="47"/>
        <pc:sldMkLst>
          <pc:docMk/>
          <pc:sldMk cId="1614575857" sldId="1420"/>
        </pc:sldMkLst>
      </pc:sldChg>
      <pc:sldChg chg="del">
        <pc:chgData name="Ngene, P. (Peter)" userId="7cff2683-14df-4ed5-92eb-bf52e57286cd" providerId="ADAL" clId="{4F1B12F5-D7C2-40D2-AC65-E261C95EC973}" dt="2024-11-22T06:47:55.263" v="69" actId="47"/>
        <pc:sldMkLst>
          <pc:docMk/>
          <pc:sldMk cId="2152821793" sldId="1421"/>
        </pc:sldMkLst>
      </pc:sldChg>
      <pc:sldChg chg="del">
        <pc:chgData name="Ngene, P. (Peter)" userId="7cff2683-14df-4ed5-92eb-bf52e57286cd" providerId="ADAL" clId="{4F1B12F5-D7C2-40D2-AC65-E261C95EC973}" dt="2024-11-22T06:48:41.062" v="91" actId="47"/>
        <pc:sldMkLst>
          <pc:docMk/>
          <pc:sldMk cId="1034714497" sldId="1422"/>
        </pc:sldMkLst>
      </pc:sldChg>
      <pc:sldChg chg="del">
        <pc:chgData name="Ngene, P. (Peter)" userId="7cff2683-14df-4ed5-92eb-bf52e57286cd" providerId="ADAL" clId="{4F1B12F5-D7C2-40D2-AC65-E261C95EC973}" dt="2024-11-22T06:48:41.732" v="92" actId="47"/>
        <pc:sldMkLst>
          <pc:docMk/>
          <pc:sldMk cId="3891982407" sldId="1423"/>
        </pc:sldMkLst>
      </pc:sldChg>
      <pc:sldChg chg="add del">
        <pc:chgData name="Ngene, P. (Peter)" userId="7cff2683-14df-4ed5-92eb-bf52e57286cd" providerId="ADAL" clId="{4F1B12F5-D7C2-40D2-AC65-E261C95EC973}" dt="2024-11-22T06:48:40.424" v="90" actId="47"/>
        <pc:sldMkLst>
          <pc:docMk/>
          <pc:sldMk cId="364982594" sldId="1424"/>
        </pc:sldMkLst>
      </pc:sldChg>
      <pc:sldChg chg="del">
        <pc:chgData name="Ngene, P. (Peter)" userId="7cff2683-14df-4ed5-92eb-bf52e57286cd" providerId="ADAL" clId="{4F1B12F5-D7C2-40D2-AC65-E261C95EC973}" dt="2024-11-22T06:48:42.537" v="94" actId="47"/>
        <pc:sldMkLst>
          <pc:docMk/>
          <pc:sldMk cId="4060735703" sldId="1427"/>
        </pc:sldMkLst>
      </pc:sldChg>
      <pc:sldChg chg="del">
        <pc:chgData name="Ngene, P. (Peter)" userId="7cff2683-14df-4ed5-92eb-bf52e57286cd" providerId="ADAL" clId="{4F1B12F5-D7C2-40D2-AC65-E261C95EC973}" dt="2024-11-22T06:47:56.476" v="76" actId="47"/>
        <pc:sldMkLst>
          <pc:docMk/>
          <pc:sldMk cId="2500302009" sldId="1428"/>
        </pc:sldMkLst>
      </pc:sldChg>
      <pc:sldChg chg="del">
        <pc:chgData name="Ngene, P. (Peter)" userId="7cff2683-14df-4ed5-92eb-bf52e57286cd" providerId="ADAL" clId="{4F1B12F5-D7C2-40D2-AC65-E261C95EC973}" dt="2024-11-22T06:48:42.891" v="95" actId="47"/>
        <pc:sldMkLst>
          <pc:docMk/>
          <pc:sldMk cId="55427824" sldId="1432"/>
        </pc:sldMkLst>
      </pc:sldChg>
      <pc:sldChg chg="del">
        <pc:chgData name="Ngene, P. (Peter)" userId="7cff2683-14df-4ed5-92eb-bf52e57286cd" providerId="ADAL" clId="{4F1B12F5-D7C2-40D2-AC65-E261C95EC973}" dt="2024-11-22T06:47:55.762" v="72" actId="47"/>
        <pc:sldMkLst>
          <pc:docMk/>
          <pc:sldMk cId="2833350751" sldId="1435"/>
        </pc:sldMkLst>
      </pc:sldChg>
      <pc:sldChg chg="del">
        <pc:chgData name="Ngene, P. (Peter)" userId="7cff2683-14df-4ed5-92eb-bf52e57286cd" providerId="ADAL" clId="{4F1B12F5-D7C2-40D2-AC65-E261C95EC973}" dt="2024-11-22T06:47:57.875" v="78" actId="47"/>
        <pc:sldMkLst>
          <pc:docMk/>
          <pc:sldMk cId="1156921962" sldId="1436"/>
        </pc:sldMkLst>
      </pc:sldChg>
      <pc:sldChg chg="del">
        <pc:chgData name="Ngene, P. (Peter)" userId="7cff2683-14df-4ed5-92eb-bf52e57286cd" providerId="ADAL" clId="{4F1B12F5-D7C2-40D2-AC65-E261C95EC973}" dt="2024-11-22T06:47:59.208" v="80" actId="47"/>
        <pc:sldMkLst>
          <pc:docMk/>
          <pc:sldMk cId="674297973" sldId="1437"/>
        </pc:sldMkLst>
      </pc:sldChg>
      <pc:sldChg chg="del">
        <pc:chgData name="Ngene, P. (Peter)" userId="7cff2683-14df-4ed5-92eb-bf52e57286cd" providerId="ADAL" clId="{4F1B12F5-D7C2-40D2-AC65-E261C95EC973}" dt="2024-11-22T06:48:43.284" v="96" actId="47"/>
        <pc:sldMkLst>
          <pc:docMk/>
          <pc:sldMk cId="583003381" sldId="1438"/>
        </pc:sldMkLst>
      </pc:sldChg>
      <pc:sldChg chg="del">
        <pc:chgData name="Ngene, P. (Peter)" userId="7cff2683-14df-4ed5-92eb-bf52e57286cd" providerId="ADAL" clId="{4F1B12F5-D7C2-40D2-AC65-E261C95EC973}" dt="2024-11-22T06:47:56.296" v="75" actId="47"/>
        <pc:sldMkLst>
          <pc:docMk/>
          <pc:sldMk cId="4221040310" sldId="1439"/>
        </pc:sldMkLst>
      </pc:sldChg>
      <pc:sldChg chg="del">
        <pc:chgData name="Ngene, P. (Peter)" userId="7cff2683-14df-4ed5-92eb-bf52e57286cd" providerId="ADAL" clId="{4F1B12F5-D7C2-40D2-AC65-E261C95EC973}" dt="2024-11-22T06:41:56.581" v="52" actId="47"/>
        <pc:sldMkLst>
          <pc:docMk/>
          <pc:sldMk cId="258394160" sldId="1442"/>
        </pc:sldMkLst>
      </pc:sldChg>
      <pc:sldChg chg="del">
        <pc:chgData name="Ngene, P. (Peter)" userId="7cff2683-14df-4ed5-92eb-bf52e57286cd" providerId="ADAL" clId="{4F1B12F5-D7C2-40D2-AC65-E261C95EC973}" dt="2024-11-22T06:45:18.068" v="60" actId="47"/>
        <pc:sldMkLst>
          <pc:docMk/>
          <pc:sldMk cId="3101295978" sldId="1443"/>
        </pc:sldMkLst>
      </pc:sldChg>
      <pc:sldChg chg="addSp delSp modSp mod ord addAnim delAnim">
        <pc:chgData name="Ngene, P. (Peter)" userId="7cff2683-14df-4ed5-92eb-bf52e57286cd" providerId="ADAL" clId="{4F1B12F5-D7C2-40D2-AC65-E261C95EC973}" dt="2024-11-22T06:50:20.919" v="104" actId="1076"/>
        <pc:sldMkLst>
          <pc:docMk/>
          <pc:sldMk cId="3632489215" sldId="1445"/>
        </pc:sldMkLst>
        <pc:picChg chg="add del mod">
          <ac:chgData name="Ngene, P. (Peter)" userId="7cff2683-14df-4ed5-92eb-bf52e57286cd" providerId="ADAL" clId="{4F1B12F5-D7C2-40D2-AC65-E261C95EC973}" dt="2024-11-22T06:45:10.926" v="59" actId="478"/>
          <ac:picMkLst>
            <pc:docMk/>
            <pc:sldMk cId="3632489215" sldId="1445"/>
            <ac:picMk id="26" creationId="{5CD64D16-7F72-BD89-6C03-A5C31B5D1D2F}"/>
          </ac:picMkLst>
        </pc:picChg>
        <pc:cxnChg chg="add mod">
          <ac:chgData name="Ngene, P. (Peter)" userId="7cff2683-14df-4ed5-92eb-bf52e57286cd" providerId="ADAL" clId="{4F1B12F5-D7C2-40D2-AC65-E261C95EC973}" dt="2024-11-22T06:50:20.919" v="104" actId="1076"/>
          <ac:cxnSpMkLst>
            <pc:docMk/>
            <pc:sldMk cId="3632489215" sldId="1445"/>
            <ac:cxnSpMk id="3" creationId="{8CEB5515-224C-9558-5B27-03289DE66A9F}"/>
          </ac:cxnSpMkLst>
        </pc:cxnChg>
      </pc:sldChg>
      <pc:sldChg chg="ord">
        <pc:chgData name="Ngene, P. (Peter)" userId="7cff2683-14df-4ed5-92eb-bf52e57286cd" providerId="ADAL" clId="{4F1B12F5-D7C2-40D2-AC65-E261C95EC973}" dt="2024-11-22T06:45:29.766" v="64"/>
        <pc:sldMkLst>
          <pc:docMk/>
          <pc:sldMk cId="1252236989" sldId="1448"/>
        </pc:sldMkLst>
      </pc:sldChg>
      <pc:sldChg chg="del">
        <pc:chgData name="Ngene, P. (Peter)" userId="7cff2683-14df-4ed5-92eb-bf52e57286cd" providerId="ADAL" clId="{4F1B12F5-D7C2-40D2-AC65-E261C95EC973}" dt="2024-11-22T06:45:57.138" v="65" actId="47"/>
        <pc:sldMkLst>
          <pc:docMk/>
          <pc:sldMk cId="2113725748" sldId="1450"/>
        </pc:sldMkLst>
      </pc:sldChg>
      <pc:sldChg chg="del">
        <pc:chgData name="Ngene, P. (Peter)" userId="7cff2683-14df-4ed5-92eb-bf52e57286cd" providerId="ADAL" clId="{4F1B12F5-D7C2-40D2-AC65-E261C95EC973}" dt="2024-11-22T06:47:56.657" v="77" actId="47"/>
        <pc:sldMkLst>
          <pc:docMk/>
          <pc:sldMk cId="1706037649" sldId="1458"/>
        </pc:sldMkLst>
      </pc:sldChg>
      <pc:sldChg chg="del">
        <pc:chgData name="Ngene, P. (Peter)" userId="7cff2683-14df-4ed5-92eb-bf52e57286cd" providerId="ADAL" clId="{4F1B12F5-D7C2-40D2-AC65-E261C95EC973}" dt="2024-11-22T06:47:37.285" v="66" actId="47"/>
        <pc:sldMkLst>
          <pc:docMk/>
          <pc:sldMk cId="2435132913" sldId="1461"/>
        </pc:sldMkLst>
      </pc:sldChg>
      <pc:sldChg chg="del">
        <pc:chgData name="Ngene, P. (Peter)" userId="7cff2683-14df-4ed5-92eb-bf52e57286cd" providerId="ADAL" clId="{4F1B12F5-D7C2-40D2-AC65-E261C95EC973}" dt="2024-11-22T06:47:55.582" v="71" actId="47"/>
        <pc:sldMkLst>
          <pc:docMk/>
          <pc:sldMk cId="1530721250" sldId="1462"/>
        </pc:sldMkLst>
      </pc:sldChg>
      <pc:sldChg chg="del">
        <pc:chgData name="Ngene, P. (Peter)" userId="7cff2683-14df-4ed5-92eb-bf52e57286cd" providerId="ADAL" clId="{4F1B12F5-D7C2-40D2-AC65-E261C95EC973}" dt="2024-11-22T06:47:55.934" v="73" actId="47"/>
        <pc:sldMkLst>
          <pc:docMk/>
          <pc:sldMk cId="10202218" sldId="1464"/>
        </pc:sldMkLst>
      </pc:sldChg>
      <pc:sldChg chg="del">
        <pc:chgData name="Ngene, P. (Peter)" userId="7cff2683-14df-4ed5-92eb-bf52e57286cd" providerId="ADAL" clId="{4F1B12F5-D7C2-40D2-AC65-E261C95EC973}" dt="2024-11-22T06:47:56.116" v="74" actId="47"/>
        <pc:sldMkLst>
          <pc:docMk/>
          <pc:sldMk cId="1943691088" sldId="1465"/>
        </pc:sldMkLst>
      </pc:sldChg>
      <pc:sldChg chg="del">
        <pc:chgData name="Ngene, P. (Peter)" userId="7cff2683-14df-4ed5-92eb-bf52e57286cd" providerId="ADAL" clId="{4F1B12F5-D7C2-40D2-AC65-E261C95EC973}" dt="2024-11-22T06:47:55.395" v="70" actId="47"/>
        <pc:sldMkLst>
          <pc:docMk/>
          <pc:sldMk cId="3514570769" sldId="1466"/>
        </pc:sldMkLst>
      </pc:sldChg>
      <pc:sldChg chg="del">
        <pc:chgData name="Ngene, P. (Peter)" userId="7cff2683-14df-4ed5-92eb-bf52e57286cd" providerId="ADAL" clId="{4F1B12F5-D7C2-40D2-AC65-E261C95EC973}" dt="2024-11-22T06:47:58.722" v="79" actId="47"/>
        <pc:sldMkLst>
          <pc:docMk/>
          <pc:sldMk cId="3830813836" sldId="1480"/>
        </pc:sldMkLst>
      </pc:sldChg>
      <pc:sldChg chg="del">
        <pc:chgData name="Ngene, P. (Peter)" userId="7cff2683-14df-4ed5-92eb-bf52e57286cd" providerId="ADAL" clId="{4F1B12F5-D7C2-40D2-AC65-E261C95EC973}" dt="2024-11-22T06:48:42.117" v="93" actId="47"/>
        <pc:sldMkLst>
          <pc:docMk/>
          <pc:sldMk cId="1929303713" sldId="1481"/>
        </pc:sldMkLst>
      </pc:sldChg>
      <pc:sldChg chg="del">
        <pc:chgData name="Ngene, P. (Peter)" userId="7cff2683-14df-4ed5-92eb-bf52e57286cd" providerId="ADAL" clId="{4F1B12F5-D7C2-40D2-AC65-E261C95EC973}" dt="2024-11-22T06:48:43.825" v="97" actId="47"/>
        <pc:sldMkLst>
          <pc:docMk/>
          <pc:sldMk cId="3643338896" sldId="1484"/>
        </pc:sldMkLst>
      </pc:sldChg>
      <pc:sldChg chg="del">
        <pc:chgData name="Ngene, P. (Peter)" userId="7cff2683-14df-4ed5-92eb-bf52e57286cd" providerId="ADAL" clId="{4F1B12F5-D7C2-40D2-AC65-E261C95EC973}" dt="2024-11-22T06:48:44.128" v="98" actId="47"/>
        <pc:sldMkLst>
          <pc:docMk/>
          <pc:sldMk cId="1269269416" sldId="1485"/>
        </pc:sldMkLst>
      </pc:sldChg>
      <pc:sldChg chg="del">
        <pc:chgData name="Ngene, P. (Peter)" userId="7cff2683-14df-4ed5-92eb-bf52e57286cd" providerId="ADAL" clId="{4F1B12F5-D7C2-40D2-AC65-E261C95EC973}" dt="2024-11-22T06:45:22.188" v="61" actId="47"/>
        <pc:sldMkLst>
          <pc:docMk/>
          <pc:sldMk cId="2260370825" sldId="1486"/>
        </pc:sldMkLst>
      </pc:sldChg>
      <pc:sldChg chg="del">
        <pc:chgData name="Ngene, P. (Peter)" userId="7cff2683-14df-4ed5-92eb-bf52e57286cd" providerId="ADAL" clId="{4F1B12F5-D7C2-40D2-AC65-E261C95EC973}" dt="2024-11-22T06:47:41.674" v="67" actId="47"/>
        <pc:sldMkLst>
          <pc:docMk/>
          <pc:sldMk cId="4254882505" sldId="1487"/>
        </pc:sldMkLst>
      </pc:sldChg>
      <pc:sldChg chg="modSp mod">
        <pc:chgData name="Ngene, P. (Peter)" userId="7cff2683-14df-4ed5-92eb-bf52e57286cd" providerId="ADAL" clId="{4F1B12F5-D7C2-40D2-AC65-E261C95EC973}" dt="2024-11-22T08:48:23.551" v="617" actId="1076"/>
        <pc:sldMkLst>
          <pc:docMk/>
          <pc:sldMk cId="0" sldId="1488"/>
        </pc:sldMkLst>
        <pc:spChg chg="mod">
          <ac:chgData name="Ngene, P. (Peter)" userId="7cff2683-14df-4ed5-92eb-bf52e57286cd" providerId="ADAL" clId="{4F1B12F5-D7C2-40D2-AC65-E261C95EC973}" dt="2024-11-22T08:48:23.551" v="617" actId="1076"/>
          <ac:spMkLst>
            <pc:docMk/>
            <pc:sldMk cId="0" sldId="1488"/>
            <ac:spMk id="7" creationId="{AB70BC4C-9991-45C9-B425-55167D85FB6D}"/>
          </ac:spMkLst>
        </pc:spChg>
      </pc:sldChg>
      <pc:sldChg chg="del">
        <pc:chgData name="Ngene, P. (Peter)" userId="7cff2683-14df-4ed5-92eb-bf52e57286cd" providerId="ADAL" clId="{4F1B12F5-D7C2-40D2-AC65-E261C95EC973}" dt="2024-11-22T06:48:45.288" v="99" actId="47"/>
        <pc:sldMkLst>
          <pc:docMk/>
          <pc:sldMk cId="3310725632" sldId="1489"/>
        </pc:sldMkLst>
      </pc:sldChg>
      <pc:sldChg chg="del">
        <pc:chgData name="Ngene, P. (Peter)" userId="7cff2683-14df-4ed5-92eb-bf52e57286cd" providerId="ADAL" clId="{4F1B12F5-D7C2-40D2-AC65-E261C95EC973}" dt="2024-11-22T06:48:46.450" v="100" actId="47"/>
        <pc:sldMkLst>
          <pc:docMk/>
          <pc:sldMk cId="867301016" sldId="1490"/>
        </pc:sldMkLst>
      </pc:sldChg>
      <pc:sldChg chg="delSp">
        <pc:chgData name="Ngene, P. (Peter)" userId="7cff2683-14df-4ed5-92eb-bf52e57286cd" providerId="ADAL" clId="{4F1B12F5-D7C2-40D2-AC65-E261C95EC973}" dt="2024-11-22T06:40:35.363" v="48" actId="478"/>
        <pc:sldMkLst>
          <pc:docMk/>
          <pc:sldMk cId="2052890284" sldId="1506"/>
        </pc:sldMkLst>
        <pc:picChg chg="del">
          <ac:chgData name="Ngene, P. (Peter)" userId="7cff2683-14df-4ed5-92eb-bf52e57286cd" providerId="ADAL" clId="{4F1B12F5-D7C2-40D2-AC65-E261C95EC973}" dt="2024-11-22T06:40:35.363" v="48" actId="478"/>
          <ac:picMkLst>
            <pc:docMk/>
            <pc:sldMk cId="2052890284" sldId="1506"/>
            <ac:picMk id="2" creationId="{C247A67A-841B-12FC-5BCD-EFF327EF0B03}"/>
          </ac:picMkLst>
        </pc:picChg>
      </pc:sldChg>
      <pc:sldChg chg="del">
        <pc:chgData name="Ngene, P. (Peter)" userId="7cff2683-14df-4ed5-92eb-bf52e57286cd" providerId="ADAL" clId="{4F1B12F5-D7C2-40D2-AC65-E261C95EC973}" dt="2024-11-22T06:38:37.540" v="45" actId="47"/>
        <pc:sldMkLst>
          <pc:docMk/>
          <pc:sldMk cId="3378038498" sldId="1572"/>
        </pc:sldMkLst>
      </pc:sldChg>
      <pc:sldChg chg="addSp delSp modSp mod modAnim">
        <pc:chgData name="Ngene, P. (Peter)" userId="7cff2683-14df-4ed5-92eb-bf52e57286cd" providerId="ADAL" clId="{4F1B12F5-D7C2-40D2-AC65-E261C95EC973}" dt="2024-11-22T06:40:55.696" v="51" actId="1076"/>
        <pc:sldMkLst>
          <pc:docMk/>
          <pc:sldMk cId="2506904035" sldId="1584"/>
        </pc:sldMkLst>
        <pc:picChg chg="add mod">
          <ac:chgData name="Ngene, P. (Peter)" userId="7cff2683-14df-4ed5-92eb-bf52e57286cd" providerId="ADAL" clId="{4F1B12F5-D7C2-40D2-AC65-E261C95EC973}" dt="2024-11-22T06:40:55.696" v="51" actId="1076"/>
          <ac:picMkLst>
            <pc:docMk/>
            <pc:sldMk cId="2506904035" sldId="1584"/>
            <ac:picMk id="3" creationId="{E1467486-1948-2179-77D0-76E65AC7C9C7}"/>
          </ac:picMkLst>
        </pc:picChg>
        <pc:picChg chg="del">
          <ac:chgData name="Ngene, P. (Peter)" userId="7cff2683-14df-4ed5-92eb-bf52e57286cd" providerId="ADAL" clId="{4F1B12F5-D7C2-40D2-AC65-E261C95EC973}" dt="2024-11-22T06:40:50.567" v="49" actId="478"/>
          <ac:picMkLst>
            <pc:docMk/>
            <pc:sldMk cId="2506904035" sldId="1584"/>
            <ac:picMk id="4" creationId="{3781E5B1-5E55-9085-B9AB-736C25194EA4}"/>
          </ac:picMkLst>
        </pc:picChg>
        <pc:picChg chg="mod">
          <ac:chgData name="Ngene, P. (Peter)" userId="7cff2683-14df-4ed5-92eb-bf52e57286cd" providerId="ADAL" clId="{4F1B12F5-D7C2-40D2-AC65-E261C95EC973}" dt="2024-11-22T06:40:53.875" v="50" actId="1076"/>
          <ac:picMkLst>
            <pc:docMk/>
            <pc:sldMk cId="2506904035" sldId="1584"/>
            <ac:picMk id="10" creationId="{4B765C9F-D2C6-42F2-A78C-DE88AEF8CEE1}"/>
          </ac:picMkLst>
        </pc:picChg>
      </pc:sldChg>
      <pc:sldChg chg="del">
        <pc:chgData name="Ngene, P. (Peter)" userId="7cff2683-14df-4ed5-92eb-bf52e57286cd" providerId="ADAL" clId="{4F1B12F5-D7C2-40D2-AC65-E261C95EC973}" dt="2024-11-22T06:44:23.122" v="53" actId="47"/>
        <pc:sldMkLst>
          <pc:docMk/>
          <pc:sldMk cId="2569869922" sldId="1585"/>
        </pc:sldMkLst>
      </pc:sldChg>
      <pc:sldMasterChg chg="add del addSldLayout delSldLayout">
        <pc:chgData name="Ngene, P. (Peter)" userId="7cff2683-14df-4ed5-92eb-bf52e57286cd" providerId="ADAL" clId="{4F1B12F5-D7C2-40D2-AC65-E261C95EC973}" dt="2024-11-22T06:34:10.268" v="4" actId="47"/>
        <pc:sldMasterMkLst>
          <pc:docMk/>
          <pc:sldMasterMk cId="3126539002" sldId="2147483725"/>
        </pc:sldMasterMkLst>
        <pc:sldLayoutChg chg="add del">
          <pc:chgData name="Ngene, P. (Peter)" userId="7cff2683-14df-4ed5-92eb-bf52e57286cd" providerId="ADAL" clId="{4F1B12F5-D7C2-40D2-AC65-E261C95EC973}" dt="2024-11-22T06:34:10.268" v="4" actId="47"/>
          <pc:sldLayoutMkLst>
            <pc:docMk/>
            <pc:sldMasterMk cId="3126539002" sldId="2147483725"/>
            <pc:sldLayoutMk cId="961974293" sldId="2147483726"/>
          </pc:sldLayoutMkLst>
        </pc:sldLayoutChg>
        <pc:sldLayoutChg chg="add del">
          <pc:chgData name="Ngene, P. (Peter)" userId="7cff2683-14df-4ed5-92eb-bf52e57286cd" providerId="ADAL" clId="{4F1B12F5-D7C2-40D2-AC65-E261C95EC973}" dt="2024-11-22T06:34:10.268" v="4" actId="47"/>
          <pc:sldLayoutMkLst>
            <pc:docMk/>
            <pc:sldMasterMk cId="3126539002" sldId="2147483725"/>
            <pc:sldLayoutMk cId="234512489" sldId="2147483727"/>
          </pc:sldLayoutMkLst>
        </pc:sldLayoutChg>
        <pc:sldLayoutChg chg="add del">
          <pc:chgData name="Ngene, P. (Peter)" userId="7cff2683-14df-4ed5-92eb-bf52e57286cd" providerId="ADAL" clId="{4F1B12F5-D7C2-40D2-AC65-E261C95EC973}" dt="2024-11-22T06:34:10.268" v="4" actId="47"/>
          <pc:sldLayoutMkLst>
            <pc:docMk/>
            <pc:sldMasterMk cId="3126539002" sldId="2147483725"/>
            <pc:sldLayoutMk cId="3849511685" sldId="2147483728"/>
          </pc:sldLayoutMkLst>
        </pc:sldLayoutChg>
        <pc:sldLayoutChg chg="add del">
          <pc:chgData name="Ngene, P. (Peter)" userId="7cff2683-14df-4ed5-92eb-bf52e57286cd" providerId="ADAL" clId="{4F1B12F5-D7C2-40D2-AC65-E261C95EC973}" dt="2024-11-22T06:34:10.268" v="4" actId="47"/>
          <pc:sldLayoutMkLst>
            <pc:docMk/>
            <pc:sldMasterMk cId="3126539002" sldId="2147483725"/>
            <pc:sldLayoutMk cId="581960191" sldId="2147483729"/>
          </pc:sldLayoutMkLst>
        </pc:sldLayoutChg>
        <pc:sldLayoutChg chg="add del">
          <pc:chgData name="Ngene, P. (Peter)" userId="7cff2683-14df-4ed5-92eb-bf52e57286cd" providerId="ADAL" clId="{4F1B12F5-D7C2-40D2-AC65-E261C95EC973}" dt="2024-11-22T06:34:10.268" v="4" actId="47"/>
          <pc:sldLayoutMkLst>
            <pc:docMk/>
            <pc:sldMasterMk cId="3126539002" sldId="2147483725"/>
            <pc:sldLayoutMk cId="3654518094" sldId="2147483730"/>
          </pc:sldLayoutMkLst>
        </pc:sldLayoutChg>
        <pc:sldLayoutChg chg="add del">
          <pc:chgData name="Ngene, P. (Peter)" userId="7cff2683-14df-4ed5-92eb-bf52e57286cd" providerId="ADAL" clId="{4F1B12F5-D7C2-40D2-AC65-E261C95EC973}" dt="2024-11-22T06:34:10.268" v="4" actId="47"/>
          <pc:sldLayoutMkLst>
            <pc:docMk/>
            <pc:sldMasterMk cId="3126539002" sldId="2147483725"/>
            <pc:sldLayoutMk cId="2835243704" sldId="2147483731"/>
          </pc:sldLayoutMkLst>
        </pc:sldLayoutChg>
        <pc:sldLayoutChg chg="add del">
          <pc:chgData name="Ngene, P. (Peter)" userId="7cff2683-14df-4ed5-92eb-bf52e57286cd" providerId="ADAL" clId="{4F1B12F5-D7C2-40D2-AC65-E261C95EC973}" dt="2024-11-22T06:34:10.268" v="4" actId="47"/>
          <pc:sldLayoutMkLst>
            <pc:docMk/>
            <pc:sldMasterMk cId="3126539002" sldId="2147483725"/>
            <pc:sldLayoutMk cId="880504303" sldId="2147483732"/>
          </pc:sldLayoutMkLst>
        </pc:sldLayoutChg>
        <pc:sldLayoutChg chg="add del">
          <pc:chgData name="Ngene, P. (Peter)" userId="7cff2683-14df-4ed5-92eb-bf52e57286cd" providerId="ADAL" clId="{4F1B12F5-D7C2-40D2-AC65-E261C95EC973}" dt="2024-11-22T06:34:10.268" v="4" actId="47"/>
          <pc:sldLayoutMkLst>
            <pc:docMk/>
            <pc:sldMasterMk cId="3126539002" sldId="2147483725"/>
            <pc:sldLayoutMk cId="508501262" sldId="2147483733"/>
          </pc:sldLayoutMkLst>
        </pc:sldLayoutChg>
        <pc:sldLayoutChg chg="add del">
          <pc:chgData name="Ngene, P. (Peter)" userId="7cff2683-14df-4ed5-92eb-bf52e57286cd" providerId="ADAL" clId="{4F1B12F5-D7C2-40D2-AC65-E261C95EC973}" dt="2024-11-22T06:34:10.268" v="4" actId="47"/>
          <pc:sldLayoutMkLst>
            <pc:docMk/>
            <pc:sldMasterMk cId="3126539002" sldId="2147483725"/>
            <pc:sldLayoutMk cId="974744930" sldId="2147483734"/>
          </pc:sldLayoutMkLst>
        </pc:sldLayoutChg>
        <pc:sldLayoutChg chg="add del">
          <pc:chgData name="Ngene, P. (Peter)" userId="7cff2683-14df-4ed5-92eb-bf52e57286cd" providerId="ADAL" clId="{4F1B12F5-D7C2-40D2-AC65-E261C95EC973}" dt="2024-11-22T06:34:10.268" v="4" actId="47"/>
          <pc:sldLayoutMkLst>
            <pc:docMk/>
            <pc:sldMasterMk cId="3126539002" sldId="2147483725"/>
            <pc:sldLayoutMk cId="3697569638" sldId="2147483735"/>
          </pc:sldLayoutMkLst>
        </pc:sldLayoutChg>
        <pc:sldLayoutChg chg="add del">
          <pc:chgData name="Ngene, P. (Peter)" userId="7cff2683-14df-4ed5-92eb-bf52e57286cd" providerId="ADAL" clId="{4F1B12F5-D7C2-40D2-AC65-E261C95EC973}" dt="2024-11-22T06:34:10.268" v="4" actId="47"/>
          <pc:sldLayoutMkLst>
            <pc:docMk/>
            <pc:sldMasterMk cId="3126539002" sldId="2147483725"/>
            <pc:sldLayoutMk cId="3866496179" sldId="2147483736"/>
          </pc:sldLayoutMkLst>
        </pc:sldLayoutChg>
        <pc:sldLayoutChg chg="add del">
          <pc:chgData name="Ngene, P. (Peter)" userId="7cff2683-14df-4ed5-92eb-bf52e57286cd" providerId="ADAL" clId="{4F1B12F5-D7C2-40D2-AC65-E261C95EC973}" dt="2024-11-22T06:34:10.268" v="4" actId="47"/>
          <pc:sldLayoutMkLst>
            <pc:docMk/>
            <pc:sldMasterMk cId="3126539002" sldId="2147483725"/>
            <pc:sldLayoutMk cId="874536716" sldId="2147483737"/>
          </pc:sldLayoutMkLst>
        </pc:sldLayoutChg>
        <pc:sldLayoutChg chg="add del">
          <pc:chgData name="Ngene, P. (Peter)" userId="7cff2683-14df-4ed5-92eb-bf52e57286cd" providerId="ADAL" clId="{4F1B12F5-D7C2-40D2-AC65-E261C95EC973}" dt="2024-11-22T06:34:10.268" v="4" actId="47"/>
          <pc:sldLayoutMkLst>
            <pc:docMk/>
            <pc:sldMasterMk cId="3126539002" sldId="2147483725"/>
            <pc:sldLayoutMk cId="1480088826" sldId="214748373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3888A-24C3-4EF8-B23D-01CDE1F8978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7DCC0-92B5-4AFD-A600-41844D0A0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0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X-ray_absorption_spectroscopy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Resume : Complex metal hydrides are a promising class of solid-state electrolytes for future generation all-solid-state batteries. In this presentation I will share information about the research in this field in our group over the past five years, most notably discussing: * improved conductivity in nanocomposites, by combining with high surface area/porous oxides ("interface engineering") * design rules how to maximum the room temperature conductivity * synergy between anion replacement and nanocomposites * progress towards practical room temperature all-solid-state batteries based on these electrolytes references: </a:t>
            </a:r>
            <a:r>
              <a:rPr lang="en-US" err="1"/>
              <a:t>Suwarno</a:t>
            </a:r>
            <a:r>
              <a:rPr lang="en-US"/>
              <a:t> et al, J. Phys Chem C 121 (2017) 4197 Zettl et al. J Phys Chem C 124 (2020), 2806 Gulino et al, ACS Appl. Ener. Mater. 121 (2017), 4941 de Kort et al, J. Alloys Comp. 901 (2022) 163474 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B63A5-A9F2-49A5-8C25-690F7A4CB49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45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7DCC0-92B5-4AFD-A600-41844D0A07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731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5BD77-2D3D-4762-A2EB-682B21BD2F91}" type="slidenum">
              <a:rPr kumimoji="0" lang="nl-NL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8439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r>
              <a:rPr lang="en-US" sz="3000">
                <a:solidFill>
                  <a:srgbClr val="202122"/>
                </a:solidFill>
                <a:latin typeface="Arial" panose="020B0604020202020204" pitchFamily="34" charset="0"/>
              </a:rPr>
              <a:t>The process is in principle analogous to </a:t>
            </a:r>
            <a:r>
              <a:rPr lang="en-US" sz="3000">
                <a:latin typeface="Arial" panose="020B0604020202020204" pitchFamily="34" charset="0"/>
                <a:hlinkClick r:id="rId3" tooltip="X-ray absorption spectroscopy"/>
              </a:rPr>
              <a:t>X-ray absorption</a:t>
            </a:r>
            <a:r>
              <a:rPr lang="en-US" sz="3000">
                <a:solidFill>
                  <a:srgbClr val="202122"/>
                </a:solidFill>
                <a:latin typeface="Arial" panose="020B0604020202020204" pitchFamily="34" charset="0"/>
              </a:rPr>
              <a:t> (XAS), but the </a:t>
            </a:r>
            <a:r>
              <a:rPr lang="en-US" sz="3000" i="1">
                <a:solidFill>
                  <a:srgbClr val="202122"/>
                </a:solidFill>
                <a:latin typeface="Arial" panose="020B0604020202020204" pitchFamily="34" charset="0"/>
              </a:rPr>
              <a:t>energy transfer</a:t>
            </a:r>
            <a:r>
              <a:rPr lang="en-US" sz="3000">
                <a:solidFill>
                  <a:srgbClr val="202122"/>
                </a:solidFill>
                <a:latin typeface="Arial" panose="020B0604020202020204" pitchFamily="34" charset="0"/>
              </a:rPr>
              <a:t> plays the role of the X-ray photon </a:t>
            </a:r>
            <a:r>
              <a:rPr lang="en-US" sz="3000" i="1">
                <a:solidFill>
                  <a:srgbClr val="202122"/>
                </a:solidFill>
                <a:latin typeface="Arial" panose="020B0604020202020204" pitchFamily="34" charset="0"/>
              </a:rPr>
              <a:t>energy absorbed</a:t>
            </a:r>
            <a:r>
              <a:rPr lang="en-US" sz="3000">
                <a:solidFill>
                  <a:srgbClr val="202122"/>
                </a:solidFill>
                <a:latin typeface="Arial" panose="020B0604020202020204" pitchFamily="34" charset="0"/>
              </a:rPr>
              <a:t> in X-ray</a:t>
            </a:r>
            <a:endParaRPr lang="nl-NL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97381A9-0C9E-4D3A-A28B-AC4E168A57BC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22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96716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7DCC0-92B5-4AFD-A600-41844D0A07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31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09E27-23CF-4F48-9EAD-08BA7B493F12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35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past decades rechargeable battery have emerged as high specific power </a:t>
            </a:r>
            <a:r>
              <a:rPr lang="en-US" b="1"/>
              <a:t>portable</a:t>
            </a:r>
            <a:r>
              <a:rPr lang="en-US"/>
              <a:t> energy storage devices</a:t>
            </a:r>
          </a:p>
          <a:p>
            <a:endParaRPr lang="en-US"/>
          </a:p>
          <a:p>
            <a:r>
              <a:rPr lang="en-US"/>
              <a:t>Extensively used in mobile phones, upcoming in electric vehicles and possibly utilized for large-scale on-site grid energy storage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0C1F5-14B4-4A8A-B68B-90D455D4304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488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 ESRF, the XRS spectra were collected using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Medipix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detectors (2D photon-counting X-ray detectors with a 55 µm spatial resolution) with an average q-vector of 4.1 to 4.9 Å</a:t>
            </a:r>
            <a:r>
              <a:rPr lang="en-US" b="0" i="0" baseline="3000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−1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(2</a:t>
            </a:r>
            <a:r>
              <a:rPr lang="en-US" b="0" i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θ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= 50–60°). At DESY, the XRS spectra were collected using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Medipix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detectors with an average q-vector of 4.5 Å</a:t>
            </a:r>
            <a:r>
              <a:rPr lang="en-US" b="0" i="0" baseline="3000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−1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(2</a:t>
            </a:r>
            <a:r>
              <a:rPr lang="en-US" b="0" i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θ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= 55°).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7DCC0-92B5-4AFD-A600-41844D0A074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76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DD766-7CC3-412A-BB2E-A1EA206484C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7DCC0-92B5-4AFD-A600-41844D0A074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32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61250-0E49-459D-928C-1280A63AAC3A}" type="slidenum">
              <a:rPr kumimoji="0" lang="nl-NL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ct val="0"/>
              </a:spcBef>
            </a:pPr>
            <a:endParaRPr lang="en-US" altLang="en-US" sz="2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139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3D226C3B-5446-433F-AB72-DDCDDE64F4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36F93-47B2-4A1B-9A35-6EFC09E53F7A}" type="slidenum">
              <a:rPr kumimoji="0" lang="nl-NL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110DFF11-C938-4678-8CE0-B78BDA8FB1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24637" cy="3727450"/>
          </a:xfrm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D4CCCEC4-39AD-497A-BDC0-FCFC06AFF6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6463" y="4724400"/>
            <a:ext cx="4992687" cy="4473575"/>
          </a:xfrm>
          <a:noFill/>
        </p:spPr>
        <p:txBody>
          <a:bodyPr/>
          <a:lstStyle/>
          <a:p>
            <a:r>
              <a:rPr lang="en-US" altLang="en-US"/>
              <a:t>changing focus, although classic fields still important, new fields emerging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2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sz="2200" b="1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sz="2200" b="1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sz="2200" b="1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sz="2200" b="1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D90DC-2952-4EDD-B9DB-F36B1E4A5AC8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2F77BE-3190-7AA6-7F96-C72197CC136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89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7DCC0-92B5-4AFD-A600-41844D0A07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701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58825" indent="-290513" algn="l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68400" indent="-231775" algn="l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36713" indent="-231775" algn="l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105025" indent="-231775" algn="l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62225" indent="-231775" defTabSz="982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3019425" indent="-231775" defTabSz="982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76625" indent="-231775" defTabSz="982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933825" indent="-231775" defTabSz="982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826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7635B-3250-4B83-B709-62648448309E}" type="slidenum">
              <a:rPr kumimoji="0" lang="nl-NL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826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21463" cy="3725862"/>
          </a:xfrm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4400"/>
            <a:ext cx="4989513" cy="44751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605" tIns="46804" rIns="93605" bIns="4680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83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58825" indent="-290513" algn="l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68400" indent="-231775" algn="l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36713" indent="-231775" algn="l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105025" indent="-231775" algn="l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62225" indent="-231775" defTabSz="982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3019425" indent="-231775" defTabSz="982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76625" indent="-231775" defTabSz="982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933825" indent="-231775" defTabSz="982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826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7635B-3250-4B83-B709-62648448309E}" type="slidenum">
              <a:rPr kumimoji="0" lang="nl-NL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826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21463" cy="3725862"/>
          </a:xfrm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4400"/>
            <a:ext cx="4989513" cy="44751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605" tIns="46804" rIns="93605" bIns="4680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290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58825" indent="-290513" algn="l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68400" indent="-231775" algn="l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36713" indent="-231775" algn="l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105025" indent="-231775" algn="l" defTabSz="982663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62225" indent="-231775" defTabSz="982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3019425" indent="-231775" defTabSz="982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76625" indent="-231775" defTabSz="982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933825" indent="-231775" defTabSz="982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826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7635B-3250-4B83-B709-62648448309E}" type="slidenum">
              <a:rPr kumimoji="0" lang="nl-NL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826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21463" cy="3725862"/>
          </a:xfrm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4400"/>
            <a:ext cx="4989513" cy="44751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605" tIns="46804" rIns="93605" bIns="4680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9531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07455-B56E-4AC1-8A61-4AB3F3DEB57F}" type="slidenum">
              <a:rPr kumimoji="0" lang="nl-NL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4400"/>
            <a:ext cx="4989513" cy="44751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123" tIns="44562" rIns="89123" bIns="44562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7DCC0-92B5-4AFD-A600-41844D0A07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30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B9A65DFB-F8A7-4A88-BFDE-186D6178FD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E373F198-9E0B-4820-99B9-EF4BEE3F22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dirty="0">
              <a:latin typeface="Times" panose="02020603050405020304" pitchFamily="18" charset="0"/>
            </a:endParaRPr>
          </a:p>
        </p:txBody>
      </p:sp>
      <p:sp>
        <p:nvSpPr>
          <p:cNvPr id="187396" name="Slide Number Placeholder 4">
            <a:extLst>
              <a:ext uri="{FF2B5EF4-FFF2-40B4-BE49-F238E27FC236}">
                <a16:creationId xmlns:a16="http://schemas.microsoft.com/office/drawing/2014/main" id="{D9EDBC1D-B7C5-4759-8C26-7D515C0E43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 defTabSz="928688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4588" indent="-228600" defTabSz="928688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1788" indent="-228600" defTabSz="928688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8988" indent="-228600" defTabSz="928688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6188" indent="-228600" algn="ctr" defTabSz="92868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3388" indent="-228600" algn="ctr" defTabSz="92868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30588" indent="-228600" algn="ctr" defTabSz="92868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7788" indent="-228600" algn="ctr" defTabSz="92868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F33F-E122-40C0-B3AC-8BA29C3A536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28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7F7EE-9BD3-49F7-B2F4-18A41E1F4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78EF35-22F8-43FB-ADA0-70EEECE99E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3593E-3607-4820-BFCD-2C6DBDCD1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5796-8A87-42C7-8EC1-61C5849615D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16F19-789C-487A-8824-72045B1BA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B5E8C-4B4E-456B-9CFC-F9B3A48BD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955-5DCD-4F5C-98C7-2FEA5CC4B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26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B87C-B980-400F-AAED-891657297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3E37A9-C471-4746-A03A-AA0F9323E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799AC-3608-4E58-9182-68C2EC2DC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5796-8A87-42C7-8EC1-61C5849615D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32F42-4ED6-4536-98CE-4FE44272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4926A-6BFB-40AE-B059-D23BCCF5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955-5DCD-4F5C-98C7-2FEA5CC4B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B494F7-3594-4233-A44B-B39FC9B26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C2A5D-E08D-4761-A479-713931D63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F1038-88BC-4651-A17A-AB1E9FAC8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5796-8A87-42C7-8EC1-61C5849615D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E24F9-DB2C-44B7-B8C0-9A89D2A2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AF4DC-3FB5-4E7D-AF91-E7A25566A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955-5DCD-4F5C-98C7-2FEA5CC4B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00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left, image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6244" y="368301"/>
            <a:ext cx="7559293" cy="5785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7AE5D3-2C03-CD49-8B96-489B7649C6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050" y="371475"/>
            <a:ext cx="3634429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34EE854C-23EF-BD45-A084-2AE0D43591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425" y="1664209"/>
            <a:ext cx="3635053" cy="4489371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199" b="0" i="0" kern="1200" baseline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Molorepudit</a:t>
            </a:r>
            <a:r>
              <a:rPr lang="nl-NL"/>
              <a:t> </a:t>
            </a:r>
            <a:r>
              <a:rPr lang="nl-NL" err="1"/>
              <a:t>ressimus</a:t>
            </a:r>
            <a:r>
              <a:rPr lang="nl-NL"/>
              <a:t> </a:t>
            </a:r>
            <a:r>
              <a:rPr lang="nl-NL" err="1"/>
              <a:t>exeri</a:t>
            </a:r>
            <a:r>
              <a:rPr lang="nl-NL"/>
              <a:t> </a:t>
            </a:r>
            <a:r>
              <a:rPr lang="nl-NL" err="1"/>
              <a:t>nus</a:t>
            </a:r>
            <a:r>
              <a:rPr lang="nl-NL"/>
              <a:t> et </a:t>
            </a:r>
            <a:r>
              <a:rPr lang="nl-NL" err="1"/>
              <a:t>ipienda</a:t>
            </a:r>
            <a:r>
              <a:rPr lang="nl-NL"/>
              <a:t> et </a:t>
            </a:r>
            <a:r>
              <a:rPr lang="nl-NL" err="1"/>
              <a:t>adiantot</a:t>
            </a:r>
            <a:r>
              <a:rPr lang="nl-NL"/>
              <a:t> </a:t>
            </a:r>
            <a:r>
              <a:rPr lang="nl-NL" err="1"/>
              <a:t>Ique</a:t>
            </a:r>
            <a:r>
              <a:rPr lang="nl-NL"/>
              <a:t> </a:t>
            </a:r>
            <a:r>
              <a:rPr lang="nl-NL" err="1"/>
              <a:t>niminti</a:t>
            </a:r>
            <a:r>
              <a:rPr lang="nl-NL"/>
              <a:t> </a:t>
            </a:r>
            <a:r>
              <a:rPr lang="nl-NL" err="1"/>
              <a:t>nonsendaecae</a:t>
            </a:r>
            <a:r>
              <a:rPr lang="nl-NL"/>
              <a:t> </a:t>
            </a:r>
            <a:r>
              <a:rPr lang="nl-NL" err="1"/>
              <a:t>volor</a:t>
            </a:r>
            <a:r>
              <a:rPr lang="nl-NL"/>
              <a:t> a ad et ut </a:t>
            </a:r>
            <a:r>
              <a:rPr lang="nl-NL" err="1"/>
              <a:t>eum</a:t>
            </a:r>
            <a:r>
              <a:rPr lang="nl-NL"/>
              <a:t> se pos mos </a:t>
            </a:r>
            <a:r>
              <a:rPr lang="nl-NL" err="1"/>
              <a:t>sed</a:t>
            </a:r>
            <a:r>
              <a:rPr lang="nl-NL"/>
              <a:t> </a:t>
            </a:r>
            <a:r>
              <a:rPr lang="nl-NL" err="1"/>
              <a:t>ulpa</a:t>
            </a:r>
            <a:r>
              <a:rPr lang="nl-NL"/>
              <a:t> </a:t>
            </a:r>
            <a:r>
              <a:rPr lang="nl-NL" err="1"/>
              <a:t>vitas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</a:t>
            </a:r>
            <a:r>
              <a:rPr lang="nl-NL" err="1"/>
              <a:t>quia</a:t>
            </a:r>
            <a:r>
              <a:rPr lang="nl-NL"/>
              <a:t> </a:t>
            </a:r>
            <a:r>
              <a:rPr lang="nl-NL" err="1"/>
              <a:t>doluptio</a:t>
            </a:r>
            <a:r>
              <a:rPr lang="nl-NL"/>
              <a:t> </a:t>
            </a:r>
            <a:r>
              <a:rPr lang="nl-NL" err="1"/>
              <a:t>iduciis</a:t>
            </a:r>
            <a:r>
              <a:rPr lang="nl-NL"/>
              <a:t> </a:t>
            </a:r>
            <a:r>
              <a:rPr lang="nl-NL" err="1"/>
              <a:t>sedis</a:t>
            </a:r>
            <a:r>
              <a:rPr lang="nl-NL"/>
              <a:t> </a:t>
            </a:r>
            <a:r>
              <a:rPr lang="nl-NL" err="1"/>
              <a:t>sitat</a:t>
            </a:r>
            <a:r>
              <a:rPr lang="nl-NL"/>
              <a:t> es </a:t>
            </a:r>
            <a:r>
              <a:rPr lang="nl-NL" err="1"/>
              <a:t>nihition</a:t>
            </a:r>
            <a:r>
              <a:rPr lang="nl-NL"/>
              <a:t> </a:t>
            </a:r>
            <a:r>
              <a:rPr lang="nl-NL" err="1"/>
              <a:t>nonsecturi</a:t>
            </a:r>
            <a:r>
              <a:rPr lang="nl-NL"/>
              <a:t> </a:t>
            </a:r>
            <a:r>
              <a:rPr lang="nl-NL" err="1"/>
              <a:t>officidis</a:t>
            </a:r>
            <a:r>
              <a:rPr lang="nl-NL"/>
              <a:t> ex et que </a:t>
            </a:r>
            <a:r>
              <a:rPr lang="nl-NL" err="1"/>
              <a:t>esecto</a:t>
            </a:r>
            <a:r>
              <a:rPr lang="nl-NL"/>
              <a:t> </a:t>
            </a:r>
            <a:r>
              <a:rPr lang="nl-NL" err="1"/>
              <a:t>dolorumenis</a:t>
            </a:r>
            <a:r>
              <a:rPr lang="nl-NL"/>
              <a:t> </a:t>
            </a:r>
            <a:r>
              <a:rPr lang="nl-NL" err="1"/>
              <a:t>aritat</a:t>
            </a:r>
            <a:r>
              <a:rPr lang="nl-NL"/>
              <a:t> et. </a:t>
            </a:r>
            <a:br>
              <a:rPr lang="nl-NL"/>
            </a:br>
            <a:r>
              <a:rPr lang="nl-NL"/>
              <a:t>&lt;Max. 40 </a:t>
            </a:r>
            <a:r>
              <a:rPr lang="nl-NL" err="1"/>
              <a:t>words</a:t>
            </a:r>
            <a:r>
              <a:rPr lang="nl-NL"/>
              <a:t>&gt;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FED9D6-1120-C748-AD1D-EB3E31D4E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1019" y="6153579"/>
            <a:ext cx="636561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F3EFB12-17CA-0344-860B-FDEC97343EF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5099" y="6157899"/>
            <a:ext cx="835920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5D8F0F31-11D9-4F04-8ADF-C0426E2E0397}" type="datetime1">
              <a:rPr lang="nl-NL" smtClean="0"/>
              <a:t>21-11-2024</a:t>
            </a:fld>
            <a:endParaRPr lang="en-US"/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FBEEEA74-3B30-D640-899F-36953B941D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6244" y="6155901"/>
            <a:ext cx="5590895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err="1"/>
              <a:t>This</a:t>
            </a:r>
            <a:r>
              <a:rPr lang="nl-NL"/>
              <a:t> is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footer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5696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6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8">
          <p15:clr>
            <a:srgbClr val="FBAE40"/>
          </p15:clr>
        </p15:guide>
        <p15:guide id="7" pos="6220">
          <p15:clr>
            <a:srgbClr val="FBAE40"/>
          </p15:clr>
        </p15:guide>
        <p15:guide id="8" pos="6424">
          <p15:clr>
            <a:srgbClr val="FBAE40"/>
          </p15:clr>
        </p15:guide>
        <p15:guide id="9" pos="4974">
          <p15:clr>
            <a:srgbClr val="FBAE40"/>
          </p15:clr>
        </p15:guide>
        <p15:guide id="10" pos="3953">
          <p15:clr>
            <a:srgbClr val="FBAE40"/>
          </p15:clr>
        </p15:guide>
        <p15:guide id="11" pos="3727">
          <p15:clr>
            <a:srgbClr val="FBAE40"/>
          </p15:clr>
        </p15:guide>
        <p15:guide id="12" pos="2706">
          <p15:clr>
            <a:srgbClr val="FBAE40"/>
          </p15:clr>
        </p15:guide>
        <p15:guide id="13" pos="2502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eg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081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34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5043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377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267" y="373063"/>
            <a:ext cx="10077451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83267" y="1114426"/>
            <a:ext cx="10077451" cy="4678363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27107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101600" y="6477000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r" defTabSz="914400" eaLnBrk="0" hangingPunct="0">
              <a:defRPr/>
            </a:pPr>
            <a:fld id="{476C02FD-FBCF-452F-8A4F-C0B1558463DF}" type="slidenum">
              <a:rPr lang="zh-CN" altLang="en-US" sz="1200">
                <a:solidFill>
                  <a:srgbClr val="000000"/>
                </a:solidFill>
                <a:ea typeface="SimSun" pitchFamily="2" charset="-122"/>
                <a:cs typeface="+mn-cs"/>
              </a:rPr>
              <a:pPr algn="r" defTabSz="914400" eaLnBrk="0" hangingPunct="0">
                <a:defRPr/>
              </a:pPr>
              <a:t>‹#›</a:t>
            </a:fld>
            <a:endParaRPr lang="en-US" altLang="zh-CN" sz="1400">
              <a:solidFill>
                <a:srgbClr val="000000"/>
              </a:solidFill>
              <a:ea typeface="SimSun" pitchFamily="2" charset="-122"/>
              <a:cs typeface="+mn-cs"/>
            </a:endParaRPr>
          </a:p>
        </p:txBody>
      </p:sp>
      <p:pic>
        <p:nvPicPr>
          <p:cNvPr id="5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36800" y="2057400"/>
            <a:ext cx="9347200" cy="1676400"/>
          </a:xfrm>
        </p:spPr>
        <p:txBody>
          <a:bodyPr/>
          <a:lstStyle>
            <a:lvl1pPr algn="r">
              <a:lnSpc>
                <a:spcPts val="4400"/>
              </a:lnSpc>
              <a:spcAft>
                <a:spcPts val="300"/>
              </a:spcAft>
              <a:defRPr sz="2800"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49600" y="3962400"/>
            <a:ext cx="8534400" cy="1752600"/>
          </a:xfrm>
        </p:spPr>
        <p:txBody>
          <a:bodyPr/>
          <a:lstStyle>
            <a:lvl1pPr marL="0" indent="0" algn="r">
              <a:buFont typeface="Webdings" pitchFamily="18" charset="2"/>
              <a:buNone/>
              <a:defRPr sz="20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49600" y="6248400"/>
            <a:ext cx="4876800" cy="457200"/>
          </a:xfrm>
        </p:spPr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zh-CN" altLang="en-US"/>
              <a:t>Béta Template powerpoint</a:t>
            </a:r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3300676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zh-CN" altLang="en-US"/>
              <a:t>Béta Template powerpoint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335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zh-CN" altLang="en-US"/>
              <a:t>Béta Template powerpoint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2481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828800"/>
            <a:ext cx="4826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0" y="1828800"/>
            <a:ext cx="4826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zh-CN" altLang="en-US"/>
              <a:t>Béta Template powerpoint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08607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zh-CN" altLang="en-US"/>
              <a:t>Béta Template powerpoint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819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91BEF-3767-49C6-ABB0-AE807B72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DA25E-FF90-410C-9E6B-5F27058BC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A78D7-9149-4BB8-AAB2-179FE77A2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5796-8A87-42C7-8EC1-61C5849615D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606B8-57B7-4F29-80BC-507398587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6837F-6407-4213-B31D-4774F3D9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955-5DCD-4F5C-98C7-2FEA5CC4B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76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zh-CN" altLang="en-US"/>
              <a:t>Béta Template powerpoint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6902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zh-CN" altLang="en-US"/>
              <a:t>Béta Template powerpoint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760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zh-CN" altLang="en-US"/>
              <a:t>Béta Template powerpoint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41722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zh-CN" altLang="en-US"/>
              <a:t>Béta Template powerpoint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28173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zh-CN" altLang="en-US"/>
              <a:t>Béta Template powerpoint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1904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20200" y="304800"/>
            <a:ext cx="2463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304800"/>
            <a:ext cx="7188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zh-CN" altLang="en-US"/>
              <a:t>Béta Template powerpoint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0126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828800" y="304800"/>
            <a:ext cx="9855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lnSpc>
                <a:spcPct val="110000"/>
              </a:lnSpc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zh-CN" altLang="en-US"/>
              <a:t>Béta Template powerpoint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3784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767" y="457200"/>
            <a:ext cx="10077451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11767" y="1198563"/>
            <a:ext cx="10077451" cy="4678362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algn="ctr" defTabSz="914400" eaLnBrk="0" hangingPunct="0">
              <a:lnSpc>
                <a:spcPct val="110000"/>
              </a:lnSpc>
              <a:defRPr>
                <a:solidFill>
                  <a:srgbClr val="000000"/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C3586C16-5AD2-498E-B820-4372401FC86B}" type="slidenum">
              <a:rPr lang="en-US"/>
              <a:pPr>
                <a:defRPr/>
              </a:pPr>
              <a:t>‹#›</a:t>
            </a:fld>
            <a:r>
              <a:rPr lang="en-US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3968254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E9451-1BC4-48E6-B957-6BF15EDF7D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125" y="5486401"/>
            <a:ext cx="5958835" cy="99463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F4AC1-A0B2-4075-A80C-2EC85624B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120" y="5486401"/>
            <a:ext cx="5958836" cy="9946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5554ED9-0FE0-444F-89C0-823A5AB69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2384" y="6481041"/>
            <a:ext cx="379615" cy="365125"/>
          </a:xfrm>
        </p:spPr>
        <p:txBody>
          <a:bodyPr/>
          <a:lstStyle>
            <a:lvl1pPr algn="r">
              <a:defRPr/>
            </a:lvl1pPr>
          </a:lstStyle>
          <a:p>
            <a:fld id="{1AC2CEB0-E28E-4CC3-A3FC-D8D61CD860B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AE9A2B2-E55F-45B1-BDE3-378B38123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815"/>
            <a:ext cx="12192000" cy="532014"/>
          </a:xfrm>
        </p:spPr>
        <p:txBody>
          <a:bodyPr/>
          <a:lstStyle>
            <a:lvl1pPr algn="ctr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3D3AD065-C436-49E4-B8E5-894E1FCBE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26" y="6481039"/>
            <a:ext cx="5947756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125" y="606829"/>
            <a:ext cx="12036831" cy="487957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77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yellow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819248C-42BE-9F43-9F46-40D50B305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226005" cy="1268759"/>
          </a:xfrm>
          <a:prstGeom prst="rect">
            <a:avLst/>
          </a:prstGeom>
        </p:spPr>
      </p:pic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2776" y="512911"/>
            <a:ext cx="1852952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F60E45FD-0A59-412A-8445-566ED85A5F9C}" type="datetime1">
              <a:rPr lang="nl-NL" smtClean="0"/>
              <a:t>21-11-2024</a:t>
            </a:fld>
            <a:endParaRPr lang="en-GB"/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E6D5F428-993B-6A4C-A7CE-238F44C7C5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5189" y="501835"/>
            <a:ext cx="7006707" cy="227101"/>
          </a:xfrm>
          <a:prstGeom prst="rect">
            <a:avLst/>
          </a:prstGeom>
        </p:spPr>
        <p:txBody>
          <a:bodyPr/>
          <a:lstStyle>
            <a:lvl1pPr algn="ctr">
              <a:defRPr sz="1200" b="0" i="0" u="none" cap="all" spc="50" baseline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Name sub-</a:t>
            </a:r>
            <a:r>
              <a:rPr lang="nl-NL" err="1"/>
              <a:t>sender</a:t>
            </a:r>
            <a:endParaRPr lang="nl-NL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4246" y="5800329"/>
            <a:ext cx="5043508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Name </a:t>
            </a:r>
            <a:r>
              <a:rPr lang="nl-NL" err="1"/>
              <a:t>Lastname</a:t>
            </a:r>
            <a:endParaRPr lang="nl-NL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4246" y="6017497"/>
            <a:ext cx="5043508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Job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75804E32-4442-4548-B1CA-E4A4F92AB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189" y="1196750"/>
            <a:ext cx="11371678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099" b="0" i="1">
                <a:latin typeface="Merriweather Light" pitchFamily="2" charset="77"/>
              </a:defRPr>
            </a:lvl1pPr>
          </a:lstStyle>
          <a:p>
            <a:r>
              <a:rPr lang="en-GB"/>
              <a:t>Place your attention-grabbing</a:t>
            </a:r>
            <a:br>
              <a:rPr lang="en-GB"/>
            </a:br>
            <a:r>
              <a:rPr lang="en-GB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397085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8" orient="horz" pos="754">
          <p15:clr>
            <a:srgbClr val="FBAE40"/>
          </p15:clr>
        </p15:guide>
        <p15:guide id="19" orient="horz" pos="211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DCCE-F3D8-4D08-8D79-0B67E3BF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BD2CC-0B1D-496E-966D-10843922F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B5C0C-6613-4346-A153-63A8C4FA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5796-8A87-42C7-8EC1-61C5849615D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BF034-FF65-4BCA-9C2C-F169990D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21D3-6DCE-447D-B96F-6F547451C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955-5DCD-4F5C-98C7-2FEA5CC4B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221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7BADFF9-E568-BA49-BE4F-7AB96E59CD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3239815" cy="1274191"/>
          </a:xfrm>
          <a:prstGeom prst="rect">
            <a:avLst/>
          </a:prstGeom>
        </p:spPr>
      </p:pic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2776" y="512911"/>
            <a:ext cx="1852952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44FF30BD-DB43-4008-9D4A-E41049EA4B69}" type="datetime1">
              <a:rPr lang="nl-NL" smtClean="0"/>
              <a:t>21-11-2024</a:t>
            </a:fld>
            <a:endParaRPr lang="en-GB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7283" y="5800329"/>
            <a:ext cx="5037435" cy="19972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Name </a:t>
            </a:r>
            <a:r>
              <a:rPr lang="nl-NL" err="1"/>
              <a:t>Lastname</a:t>
            </a:r>
            <a:endParaRPr lang="nl-NL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7294" y="6017497"/>
            <a:ext cx="5037413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Job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D0FC209-A5EA-0147-8CC1-DEEC093C72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189" y="1196750"/>
            <a:ext cx="11371678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099" b="0" i="1">
                <a:latin typeface="Merriweather Light" pitchFamily="2" charset="77"/>
              </a:defRPr>
            </a:lvl1pPr>
          </a:lstStyle>
          <a:p>
            <a:r>
              <a:rPr lang="en-GB"/>
              <a:t>Place your attention-grabbing</a:t>
            </a:r>
            <a:br>
              <a:rPr lang="en-GB"/>
            </a:br>
            <a:r>
              <a:rPr lang="en-GB"/>
              <a:t>headline here</a:t>
            </a:r>
          </a:p>
        </p:txBody>
      </p:sp>
      <p:sp>
        <p:nvSpPr>
          <p:cNvPr id="16" name="Tijdelijke aanduiding voor tekst 30">
            <a:extLst>
              <a:ext uri="{FF2B5EF4-FFF2-40B4-BE49-F238E27FC236}">
                <a16:creationId xmlns:a16="http://schemas.microsoft.com/office/drawing/2014/main" id="{18DC5878-969C-0849-B41E-F7CAD75B0E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5189" y="501835"/>
            <a:ext cx="7006707" cy="227101"/>
          </a:xfrm>
          <a:prstGeom prst="rect">
            <a:avLst/>
          </a:prstGeom>
        </p:spPr>
        <p:txBody>
          <a:bodyPr/>
          <a:lstStyle>
            <a:lvl1pPr algn="ctr">
              <a:defRPr sz="1200" b="0" i="0" u="none" cap="all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Name sub-</a:t>
            </a:r>
            <a:r>
              <a:rPr lang="nl-NL" err="1"/>
              <a:t>sender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7525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hite +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9307" y="512911"/>
            <a:ext cx="1866421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213D208-A820-4E0A-92E0-953F6661E99F}" type="datetime1">
              <a:rPr lang="nl-NL" smtClean="0"/>
              <a:t>21-11-2024</a:t>
            </a:fld>
            <a:endParaRPr lang="en-GB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3646" y="1196750"/>
            <a:ext cx="5583014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099" b="0" i="1">
                <a:latin typeface="Merriweather Light" pitchFamily="2" charset="77"/>
              </a:defRPr>
            </a:lvl1pPr>
          </a:lstStyle>
          <a:p>
            <a:r>
              <a:rPr lang="en-GB"/>
              <a:t>Place your attention-grabbing headline here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645" y="6084056"/>
            <a:ext cx="5583014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Name </a:t>
            </a:r>
            <a:r>
              <a:rPr lang="nl-NL" err="1"/>
              <a:t>Lastname</a:t>
            </a:r>
            <a:endParaRPr lang="nl-NL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462" y="6309175"/>
            <a:ext cx="5580197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Job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899AEA0-D03E-3444-8E81-C754D975C6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75341" y="1196751"/>
            <a:ext cx="5561152" cy="529295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13" name="Tijdelijke aanduiding voor tekst 30">
            <a:extLst>
              <a:ext uri="{FF2B5EF4-FFF2-40B4-BE49-F238E27FC236}">
                <a16:creationId xmlns:a16="http://schemas.microsoft.com/office/drawing/2014/main" id="{7D271618-79F1-014C-8317-A706919B0E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1163" y="501835"/>
            <a:ext cx="6994758" cy="227101"/>
          </a:xfrm>
          <a:prstGeom prst="rect">
            <a:avLst/>
          </a:prstGeom>
        </p:spPr>
        <p:txBody>
          <a:bodyPr/>
          <a:lstStyle>
            <a:lvl1pPr marL="0" marR="0" indent="0" algn="ctr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 i="0" u="none" cap="all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Name sub-</a:t>
            </a:r>
            <a:r>
              <a:rPr lang="nl-NL" err="1"/>
              <a:t>sender</a:t>
            </a:r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78F8814-A3C8-3D4D-800C-835B328FB7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3239815" cy="127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87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8" orient="horz" pos="754">
          <p15:clr>
            <a:srgbClr val="FBAE40"/>
          </p15:clr>
        </p15:guide>
        <p15:guide id="19" orient="horz" pos="211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white + image + partner logo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9307" y="512911"/>
            <a:ext cx="1866421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FD61CE61-581D-4A79-8F4C-5DED4F4E7530}" type="datetime1">
              <a:rPr lang="nl-NL" smtClean="0"/>
              <a:t>21-11-2024</a:t>
            </a:fld>
            <a:endParaRPr lang="en-GB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3646" y="1196750"/>
            <a:ext cx="6984795" cy="2232237"/>
          </a:xfrm>
          <a:prstGeom prst="rect">
            <a:avLst/>
          </a:prstGeom>
        </p:spPr>
        <p:txBody>
          <a:bodyPr anchor="ctr" anchorCtr="0"/>
          <a:lstStyle>
            <a:lvl1pPr algn="ctr">
              <a:defRPr sz="4099" b="0" i="1">
                <a:latin typeface="Merriweather Light" pitchFamily="2" charset="77"/>
              </a:defRPr>
            </a:lvl1pPr>
          </a:lstStyle>
          <a:p>
            <a:r>
              <a:rPr lang="en-GB"/>
              <a:t>Place your attention-grabbing headline here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645" y="6084056"/>
            <a:ext cx="7011057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Name </a:t>
            </a:r>
            <a:r>
              <a:rPr lang="nl-NL" err="1"/>
              <a:t>Lastname</a:t>
            </a:r>
            <a:endParaRPr lang="nl-NL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462" y="6309175"/>
            <a:ext cx="7008239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Job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899AEA0-D03E-3444-8E81-C754D975C6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43623" y="1196751"/>
            <a:ext cx="4192870" cy="529295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13" name="Tijdelijke aanduiding voor tekst 30">
            <a:extLst>
              <a:ext uri="{FF2B5EF4-FFF2-40B4-BE49-F238E27FC236}">
                <a16:creationId xmlns:a16="http://schemas.microsoft.com/office/drawing/2014/main" id="{7D271618-79F1-014C-8317-A706919B0E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1163" y="501835"/>
            <a:ext cx="6994758" cy="227101"/>
          </a:xfrm>
          <a:prstGeom prst="rect">
            <a:avLst/>
          </a:prstGeom>
        </p:spPr>
        <p:txBody>
          <a:bodyPr/>
          <a:lstStyle>
            <a:lvl1pPr marL="0" marR="0" indent="0" algn="ctr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 i="0" u="none" cap="all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Name sub-</a:t>
            </a:r>
            <a:r>
              <a:rPr lang="nl-NL" err="1"/>
              <a:t>sender</a:t>
            </a:r>
            <a:endParaRPr lang="nl-NL"/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96590D88-6BBF-A34E-AAB8-6A3B3F4F8EB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59907" y="3979535"/>
            <a:ext cx="1886743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5" name="Tijdelijke aanduiding voor afbeelding 2">
            <a:extLst>
              <a:ext uri="{FF2B5EF4-FFF2-40B4-BE49-F238E27FC236}">
                <a16:creationId xmlns:a16="http://schemas.microsoft.com/office/drawing/2014/main" id="{9781CBC6-4D2D-9B44-8C61-BA988AC5EA8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914325" y="3979535"/>
            <a:ext cx="1886743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6" name="Tijdelijke aanduiding voor afbeelding 2">
            <a:extLst>
              <a:ext uri="{FF2B5EF4-FFF2-40B4-BE49-F238E27FC236}">
                <a16:creationId xmlns:a16="http://schemas.microsoft.com/office/drawing/2014/main" id="{F3CB498F-9E16-7340-824A-5B69DEB636A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57959" y="3979535"/>
            <a:ext cx="1886743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7" name="Tijdelijke aanduiding voor tekst 34">
            <a:extLst>
              <a:ext uri="{FF2B5EF4-FFF2-40B4-BE49-F238E27FC236}">
                <a16:creationId xmlns:a16="http://schemas.microsoft.com/office/drawing/2014/main" id="{D85BB5FF-F717-044D-8E9C-DCEFD8761E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8049" y="3602573"/>
            <a:ext cx="5578609" cy="27059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noProof="0"/>
              <a:t>Partners</a:t>
            </a:r>
          </a:p>
        </p:txBody>
      </p:sp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9E39B1AE-9C41-2A43-8322-F2385CDD76E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70690" y="4892702"/>
            <a:ext cx="1886743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9" name="Tijdelijke aanduiding voor afbeelding 2">
            <a:extLst>
              <a:ext uri="{FF2B5EF4-FFF2-40B4-BE49-F238E27FC236}">
                <a16:creationId xmlns:a16="http://schemas.microsoft.com/office/drawing/2014/main" id="{906E6FE3-27E3-F44A-BCCB-0BFB91A7058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914325" y="4892702"/>
            <a:ext cx="1886743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30" name="Tijdelijke aanduiding voor afbeelding 2">
            <a:extLst>
              <a:ext uri="{FF2B5EF4-FFF2-40B4-BE49-F238E27FC236}">
                <a16:creationId xmlns:a16="http://schemas.microsoft.com/office/drawing/2014/main" id="{D4208AEC-A18D-7948-B0D2-36515B5214D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59521" y="4892702"/>
            <a:ext cx="1886743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0E4A6470-CC6A-4740-8821-4CBA8B5017EA}"/>
              </a:ext>
            </a:extLst>
          </p:cNvPr>
          <p:cNvCxnSpPr>
            <a:cxnSpLocks/>
          </p:cNvCxnSpPr>
          <p:nvPr userDrawn="1"/>
        </p:nvCxnSpPr>
        <p:spPr>
          <a:xfrm>
            <a:off x="359907" y="3873165"/>
            <a:ext cx="698479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41DFEBCF-DE1F-8241-84A8-78A5B8837C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3239815" cy="127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53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8" orient="horz" pos="754">
          <p15:clr>
            <a:srgbClr val="FBAE40"/>
          </p15:clr>
        </p15:guide>
        <p15:guide id="19" orient="horz" pos="211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147" y="1196975"/>
            <a:ext cx="7557707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5E1B5542-E518-FB47-95E8-2B71A026A2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147" y="2450593"/>
            <a:ext cx="7557707" cy="3443316"/>
          </a:xfrm>
          <a:prstGeom prst="rect">
            <a:avLst/>
          </a:prstGeom>
        </p:spPr>
        <p:txBody>
          <a:bodyPr/>
          <a:lstStyle>
            <a:lvl1pPr marL="0" marR="0" indent="0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199" b="0" i="0" kern="1200" baseline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Molorepudit</a:t>
            </a:r>
            <a:r>
              <a:rPr lang="nl-NL"/>
              <a:t> </a:t>
            </a:r>
            <a:r>
              <a:rPr lang="nl-NL" err="1"/>
              <a:t>ressimus</a:t>
            </a:r>
            <a:r>
              <a:rPr lang="nl-NL"/>
              <a:t> </a:t>
            </a:r>
            <a:r>
              <a:rPr lang="nl-NL" err="1"/>
              <a:t>exeri</a:t>
            </a:r>
            <a:r>
              <a:rPr lang="nl-NL"/>
              <a:t> </a:t>
            </a:r>
            <a:r>
              <a:rPr lang="nl-NL" err="1"/>
              <a:t>nus</a:t>
            </a:r>
            <a:r>
              <a:rPr lang="nl-NL"/>
              <a:t> et </a:t>
            </a:r>
            <a:r>
              <a:rPr lang="nl-NL" err="1"/>
              <a:t>ipienda</a:t>
            </a:r>
            <a:r>
              <a:rPr lang="nl-NL"/>
              <a:t> et </a:t>
            </a:r>
            <a:r>
              <a:rPr lang="nl-NL" err="1"/>
              <a:t>adiantot</a:t>
            </a:r>
            <a:r>
              <a:rPr lang="nl-NL"/>
              <a:t> </a:t>
            </a:r>
            <a:r>
              <a:rPr lang="nl-NL" err="1"/>
              <a:t>Ique</a:t>
            </a:r>
            <a:r>
              <a:rPr lang="nl-NL"/>
              <a:t> </a:t>
            </a:r>
            <a:r>
              <a:rPr lang="nl-NL" err="1"/>
              <a:t>niminti</a:t>
            </a:r>
            <a:r>
              <a:rPr lang="nl-NL"/>
              <a:t> </a:t>
            </a:r>
            <a:r>
              <a:rPr lang="nl-NL" err="1"/>
              <a:t>nonsendaecae</a:t>
            </a:r>
            <a:r>
              <a:rPr lang="nl-NL"/>
              <a:t> </a:t>
            </a:r>
            <a:r>
              <a:rPr lang="nl-NL" err="1"/>
              <a:t>volor</a:t>
            </a:r>
            <a:r>
              <a:rPr lang="nl-NL"/>
              <a:t> a ad et ut </a:t>
            </a:r>
            <a:r>
              <a:rPr lang="nl-NL" err="1"/>
              <a:t>eum</a:t>
            </a:r>
            <a:r>
              <a:rPr lang="nl-NL"/>
              <a:t> se pos mos </a:t>
            </a:r>
            <a:r>
              <a:rPr lang="nl-NL" err="1"/>
              <a:t>sed</a:t>
            </a:r>
            <a:r>
              <a:rPr lang="nl-NL"/>
              <a:t> </a:t>
            </a:r>
            <a:r>
              <a:rPr lang="nl-NL" err="1"/>
              <a:t>ulpa</a:t>
            </a:r>
            <a:r>
              <a:rPr lang="nl-NL"/>
              <a:t> </a:t>
            </a:r>
            <a:r>
              <a:rPr lang="nl-NL" err="1"/>
              <a:t>vitas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</a:t>
            </a:r>
            <a:r>
              <a:rPr lang="nl-NL" err="1"/>
              <a:t>quia</a:t>
            </a:r>
            <a:r>
              <a:rPr lang="nl-NL"/>
              <a:t> </a:t>
            </a:r>
            <a:r>
              <a:rPr lang="nl-NL" err="1"/>
              <a:t>doluptio</a:t>
            </a:r>
            <a:r>
              <a:rPr lang="nl-NL"/>
              <a:t> </a:t>
            </a:r>
            <a:r>
              <a:rPr lang="nl-NL" err="1"/>
              <a:t>iduciis</a:t>
            </a:r>
            <a:r>
              <a:rPr lang="nl-NL"/>
              <a:t> </a:t>
            </a:r>
            <a:r>
              <a:rPr lang="nl-NL" err="1"/>
              <a:t>sedis</a:t>
            </a:r>
            <a:r>
              <a:rPr lang="nl-NL"/>
              <a:t> </a:t>
            </a:r>
            <a:r>
              <a:rPr lang="nl-NL" err="1"/>
              <a:t>sitat</a:t>
            </a:r>
            <a:r>
              <a:rPr lang="nl-NL"/>
              <a:t> es </a:t>
            </a:r>
            <a:r>
              <a:rPr lang="nl-NL" err="1"/>
              <a:t>nihition</a:t>
            </a:r>
            <a:r>
              <a:rPr lang="nl-NL"/>
              <a:t> </a:t>
            </a:r>
            <a:r>
              <a:rPr lang="nl-NL" err="1"/>
              <a:t>nonsecturi</a:t>
            </a:r>
            <a:r>
              <a:rPr lang="nl-NL"/>
              <a:t> </a:t>
            </a:r>
            <a:r>
              <a:rPr lang="nl-NL" err="1"/>
              <a:t>officidis</a:t>
            </a:r>
            <a:r>
              <a:rPr lang="nl-NL"/>
              <a:t> ex et que </a:t>
            </a:r>
            <a:r>
              <a:rPr lang="nl-NL" err="1"/>
              <a:t>esecto</a:t>
            </a:r>
            <a:r>
              <a:rPr lang="nl-NL"/>
              <a:t> </a:t>
            </a:r>
            <a:r>
              <a:rPr lang="nl-NL" err="1"/>
              <a:t>dolorumenis</a:t>
            </a:r>
            <a:r>
              <a:rPr lang="nl-NL"/>
              <a:t> </a:t>
            </a:r>
            <a:r>
              <a:rPr lang="nl-NL" err="1"/>
              <a:t>aritat</a:t>
            </a:r>
            <a:r>
              <a:rPr lang="nl-NL"/>
              <a:t> et des </a:t>
            </a:r>
            <a:r>
              <a:rPr lang="nl-NL" err="1"/>
              <a:t>earcit</a:t>
            </a:r>
            <a:r>
              <a:rPr lang="nl-NL"/>
              <a:t>, </a:t>
            </a:r>
            <a:r>
              <a:rPr lang="nl-NL" err="1"/>
              <a:t>ium</a:t>
            </a:r>
            <a:r>
              <a:rPr lang="nl-NL"/>
              <a:t> ad </a:t>
            </a:r>
            <a:r>
              <a:rPr lang="nl-NL" err="1"/>
              <a:t>quam</a:t>
            </a:r>
            <a:r>
              <a:rPr lang="nl-NL"/>
              <a:t> </a:t>
            </a:r>
            <a:r>
              <a:rPr lang="nl-NL" err="1"/>
              <a:t>faccupt</a:t>
            </a:r>
            <a:r>
              <a:rPr lang="nl-NL"/>
              <a:t> </a:t>
            </a:r>
            <a:r>
              <a:rPr lang="nl-NL" err="1"/>
              <a:t>atiature</a:t>
            </a:r>
            <a:r>
              <a:rPr lang="nl-NL"/>
              <a:t>, </a:t>
            </a:r>
            <a:r>
              <a:rPr lang="nl-NL" err="1"/>
              <a:t>qui</a:t>
            </a:r>
            <a:r>
              <a:rPr lang="nl-NL"/>
              <a:t> </a:t>
            </a:r>
            <a:r>
              <a:rPr lang="nl-NL" err="1"/>
              <a:t>officipis</a:t>
            </a:r>
            <a:r>
              <a:rPr lang="nl-NL"/>
              <a:t> </a:t>
            </a:r>
            <a:r>
              <a:rPr lang="nl-NL" err="1"/>
              <a:t>dolupta</a:t>
            </a:r>
            <a:r>
              <a:rPr lang="nl-NL"/>
              <a:t> </a:t>
            </a:r>
            <a:r>
              <a:rPr lang="nl-NL" err="1"/>
              <a:t>spereium</a:t>
            </a:r>
            <a:r>
              <a:rPr lang="nl-NL"/>
              <a:t> </a:t>
            </a:r>
            <a:r>
              <a:rPr lang="nl-NL" err="1"/>
              <a:t>quias</a:t>
            </a:r>
            <a:r>
              <a:rPr lang="nl-NL"/>
              <a:t> </a:t>
            </a:r>
            <a:r>
              <a:rPr lang="nl-NL" err="1"/>
              <a:t>sum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min </a:t>
            </a:r>
            <a:r>
              <a:rPr lang="nl-NL" err="1"/>
              <a:t>prae</a:t>
            </a:r>
            <a:r>
              <a:rPr lang="nl-NL"/>
              <a:t> nam </a:t>
            </a:r>
            <a:r>
              <a:rPr lang="nl-NL" err="1"/>
              <a:t>aut</a:t>
            </a:r>
            <a:r>
              <a:rPr lang="nl-NL"/>
              <a:t> que </a:t>
            </a:r>
            <a:r>
              <a:rPr lang="nl-NL" err="1"/>
              <a:t>nobitatur</a:t>
            </a:r>
            <a:r>
              <a:rPr lang="nl-NL"/>
              <a:t>, </a:t>
            </a:r>
            <a:r>
              <a:rPr lang="nl-NL" err="1"/>
              <a:t>cus</a:t>
            </a:r>
            <a:r>
              <a:rPr lang="nl-NL"/>
              <a:t> </a:t>
            </a:r>
            <a:r>
              <a:rPr lang="nl-NL" err="1"/>
              <a:t>eario</a:t>
            </a:r>
            <a:r>
              <a:rPr lang="nl-NL"/>
              <a:t> </a:t>
            </a:r>
            <a:r>
              <a:rPr lang="nl-NL" err="1"/>
              <a:t>omnihic</a:t>
            </a:r>
            <a:r>
              <a:rPr lang="nl-NL"/>
              <a:t> </a:t>
            </a:r>
            <a:r>
              <a:rPr lang="nl-NL" err="1"/>
              <a:t>aeruptur</a:t>
            </a:r>
            <a:r>
              <a:rPr lang="nl-NL"/>
              <a:t>, </a:t>
            </a:r>
            <a:r>
              <a:rPr lang="nl-NL" err="1"/>
              <a:t>sunt</a:t>
            </a:r>
            <a:r>
              <a:rPr lang="nl-NL"/>
              <a:t> </a:t>
            </a:r>
            <a:r>
              <a:rPr lang="nl-NL" err="1"/>
              <a:t>eruptat</a:t>
            </a:r>
            <a:r>
              <a:rPr lang="nl-NL"/>
              <a:t> </a:t>
            </a:r>
            <a:r>
              <a:rPr lang="nl-NL" err="1"/>
              <a:t>volorep</a:t>
            </a:r>
            <a:r>
              <a:rPr lang="nl-NL"/>
              <a:t>. &lt;Max. 70 </a:t>
            </a:r>
            <a:r>
              <a:rPr lang="nl-NL" err="1"/>
              <a:t>words</a:t>
            </a:r>
            <a:r>
              <a:rPr lang="nl-NL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1079166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left, image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6244" y="368301"/>
            <a:ext cx="7559293" cy="6159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7AE5D3-2C03-CD49-8B96-489B7649C6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050" y="371475"/>
            <a:ext cx="3634429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34EE854C-23EF-BD45-A084-2AE0D43591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425" y="1664209"/>
            <a:ext cx="3635053" cy="4863201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199" b="0" i="0" kern="1200" baseline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Molorepudit</a:t>
            </a:r>
            <a:r>
              <a:rPr lang="nl-NL"/>
              <a:t> </a:t>
            </a:r>
            <a:r>
              <a:rPr lang="nl-NL" err="1"/>
              <a:t>ressimus</a:t>
            </a:r>
            <a:r>
              <a:rPr lang="nl-NL"/>
              <a:t> </a:t>
            </a:r>
            <a:r>
              <a:rPr lang="nl-NL" err="1"/>
              <a:t>exeri</a:t>
            </a:r>
            <a:r>
              <a:rPr lang="nl-NL"/>
              <a:t> </a:t>
            </a:r>
            <a:r>
              <a:rPr lang="nl-NL" err="1"/>
              <a:t>nus</a:t>
            </a:r>
            <a:r>
              <a:rPr lang="nl-NL"/>
              <a:t> et </a:t>
            </a:r>
            <a:r>
              <a:rPr lang="nl-NL" err="1"/>
              <a:t>ipienda</a:t>
            </a:r>
            <a:r>
              <a:rPr lang="nl-NL"/>
              <a:t> et </a:t>
            </a:r>
            <a:r>
              <a:rPr lang="nl-NL" err="1"/>
              <a:t>adiantot</a:t>
            </a:r>
            <a:r>
              <a:rPr lang="nl-NL"/>
              <a:t> </a:t>
            </a:r>
            <a:r>
              <a:rPr lang="nl-NL" err="1"/>
              <a:t>Ique</a:t>
            </a:r>
            <a:r>
              <a:rPr lang="nl-NL"/>
              <a:t> </a:t>
            </a:r>
            <a:r>
              <a:rPr lang="nl-NL" err="1"/>
              <a:t>niminti</a:t>
            </a:r>
            <a:r>
              <a:rPr lang="nl-NL"/>
              <a:t> </a:t>
            </a:r>
            <a:r>
              <a:rPr lang="nl-NL" err="1"/>
              <a:t>nonsendaecae</a:t>
            </a:r>
            <a:r>
              <a:rPr lang="nl-NL"/>
              <a:t> </a:t>
            </a:r>
            <a:r>
              <a:rPr lang="nl-NL" err="1"/>
              <a:t>volor</a:t>
            </a:r>
            <a:r>
              <a:rPr lang="nl-NL"/>
              <a:t> a ad et ut </a:t>
            </a:r>
            <a:r>
              <a:rPr lang="nl-NL" err="1"/>
              <a:t>eum</a:t>
            </a:r>
            <a:r>
              <a:rPr lang="nl-NL"/>
              <a:t> se pos mos </a:t>
            </a:r>
            <a:r>
              <a:rPr lang="nl-NL" err="1"/>
              <a:t>sed</a:t>
            </a:r>
            <a:r>
              <a:rPr lang="nl-NL"/>
              <a:t> </a:t>
            </a:r>
            <a:r>
              <a:rPr lang="nl-NL" err="1"/>
              <a:t>ulpa</a:t>
            </a:r>
            <a:r>
              <a:rPr lang="nl-NL"/>
              <a:t> </a:t>
            </a:r>
            <a:r>
              <a:rPr lang="nl-NL" err="1"/>
              <a:t>vitas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</a:t>
            </a:r>
            <a:r>
              <a:rPr lang="nl-NL" err="1"/>
              <a:t>quia</a:t>
            </a:r>
            <a:r>
              <a:rPr lang="nl-NL"/>
              <a:t> </a:t>
            </a:r>
            <a:r>
              <a:rPr lang="nl-NL" err="1"/>
              <a:t>doluptio</a:t>
            </a:r>
            <a:r>
              <a:rPr lang="nl-NL"/>
              <a:t> </a:t>
            </a:r>
            <a:r>
              <a:rPr lang="nl-NL" err="1"/>
              <a:t>iduciis</a:t>
            </a:r>
            <a:r>
              <a:rPr lang="nl-NL"/>
              <a:t> </a:t>
            </a:r>
            <a:r>
              <a:rPr lang="nl-NL" err="1"/>
              <a:t>sedis</a:t>
            </a:r>
            <a:r>
              <a:rPr lang="nl-NL"/>
              <a:t> </a:t>
            </a:r>
            <a:r>
              <a:rPr lang="nl-NL" err="1"/>
              <a:t>sitat</a:t>
            </a:r>
            <a:r>
              <a:rPr lang="nl-NL"/>
              <a:t> es </a:t>
            </a:r>
            <a:r>
              <a:rPr lang="nl-NL" err="1"/>
              <a:t>nihition</a:t>
            </a:r>
            <a:r>
              <a:rPr lang="nl-NL"/>
              <a:t> </a:t>
            </a:r>
            <a:r>
              <a:rPr lang="nl-NL" err="1"/>
              <a:t>nonsecturi</a:t>
            </a:r>
            <a:r>
              <a:rPr lang="nl-NL"/>
              <a:t> </a:t>
            </a:r>
            <a:r>
              <a:rPr lang="nl-NL" err="1"/>
              <a:t>officidis</a:t>
            </a:r>
            <a:r>
              <a:rPr lang="nl-NL"/>
              <a:t> ex et que </a:t>
            </a:r>
            <a:r>
              <a:rPr lang="nl-NL" err="1"/>
              <a:t>esecto</a:t>
            </a:r>
            <a:r>
              <a:rPr lang="nl-NL"/>
              <a:t> </a:t>
            </a:r>
            <a:r>
              <a:rPr lang="nl-NL" err="1"/>
              <a:t>dolorumenis</a:t>
            </a:r>
            <a:r>
              <a:rPr lang="nl-NL"/>
              <a:t> </a:t>
            </a:r>
            <a:r>
              <a:rPr lang="nl-NL" err="1"/>
              <a:t>aritat</a:t>
            </a:r>
            <a:r>
              <a:rPr lang="nl-NL"/>
              <a:t> et. </a:t>
            </a:r>
            <a:br>
              <a:rPr lang="nl-NL"/>
            </a:br>
            <a:r>
              <a:rPr lang="nl-NL"/>
              <a:t>&lt;Max. 40 </a:t>
            </a:r>
            <a:r>
              <a:rPr lang="nl-NL" err="1"/>
              <a:t>words</a:t>
            </a:r>
            <a:r>
              <a:rPr lang="nl-NL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2065753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, text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463" y="371476"/>
            <a:ext cx="7559293" cy="6141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19C4ACB-0E7C-2E49-975D-15A9366B7B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098" y="371475"/>
            <a:ext cx="3615819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2AB650-E7FC-9C49-B3D3-F48669607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39097" y="1627632"/>
            <a:ext cx="3616441" cy="4885710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lang="nl-NL" sz="2199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Pos mos </a:t>
            </a:r>
            <a:r>
              <a:rPr lang="nl-NL" err="1"/>
              <a:t>sed</a:t>
            </a:r>
            <a:r>
              <a:rPr lang="nl-NL"/>
              <a:t> </a:t>
            </a:r>
            <a:r>
              <a:rPr lang="nl-NL" err="1"/>
              <a:t>ulpa</a:t>
            </a:r>
            <a:r>
              <a:rPr lang="nl-NL"/>
              <a:t> </a:t>
            </a:r>
            <a:r>
              <a:rPr lang="nl-NL" err="1"/>
              <a:t>vitas</a:t>
            </a:r>
            <a:br>
              <a:rPr lang="nl-NL"/>
            </a:br>
            <a:r>
              <a:rPr lang="nl-NL" err="1"/>
              <a:t>Volor</a:t>
            </a:r>
            <a:r>
              <a:rPr lang="nl-NL"/>
              <a:t> a ad et ut </a:t>
            </a:r>
            <a:r>
              <a:rPr lang="nl-NL" err="1"/>
              <a:t>eum</a:t>
            </a:r>
            <a:r>
              <a:rPr lang="nl-NL"/>
              <a:t> se pos mos </a:t>
            </a:r>
            <a:r>
              <a:rPr lang="nl-NL" err="1"/>
              <a:t>sed</a:t>
            </a:r>
            <a:r>
              <a:rPr lang="nl-NL"/>
              <a:t> </a:t>
            </a:r>
            <a:r>
              <a:rPr lang="nl-NL" err="1"/>
              <a:t>ulpa</a:t>
            </a:r>
            <a:r>
              <a:rPr lang="nl-NL"/>
              <a:t> </a:t>
            </a:r>
            <a:r>
              <a:rPr lang="nl-NL" err="1"/>
              <a:t>vitas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</a:t>
            </a:r>
            <a:r>
              <a:rPr lang="nl-NL" err="1"/>
              <a:t>quia</a:t>
            </a:r>
            <a:r>
              <a:rPr lang="nl-NL"/>
              <a:t> </a:t>
            </a:r>
            <a:r>
              <a:rPr lang="nl-NL" err="1"/>
              <a:t>doluptioMolorepudit</a:t>
            </a:r>
            <a:r>
              <a:rPr lang="nl-NL"/>
              <a:t> </a:t>
            </a:r>
            <a:r>
              <a:rPr lang="nl-NL" err="1"/>
              <a:t>ressimus</a:t>
            </a:r>
            <a:r>
              <a:rPr lang="nl-NL"/>
              <a:t> </a:t>
            </a:r>
            <a:r>
              <a:rPr lang="nl-NL" err="1"/>
              <a:t>exeri</a:t>
            </a:r>
            <a:r>
              <a:rPr lang="nl-NL"/>
              <a:t> </a:t>
            </a:r>
            <a:r>
              <a:rPr lang="nl-NL" err="1"/>
              <a:t>nus</a:t>
            </a:r>
            <a:r>
              <a:rPr lang="nl-NL"/>
              <a:t> et </a:t>
            </a:r>
            <a:r>
              <a:rPr lang="nl-NL" err="1"/>
              <a:t>ipiendaMos</a:t>
            </a:r>
            <a:r>
              <a:rPr lang="nl-NL"/>
              <a:t> </a:t>
            </a:r>
            <a:r>
              <a:rPr lang="nl-NL" err="1"/>
              <a:t>sed</a:t>
            </a:r>
            <a:r>
              <a:rPr lang="nl-NL"/>
              <a:t> </a:t>
            </a:r>
            <a:r>
              <a:rPr lang="nl-NL" err="1"/>
              <a:t>ulpa</a:t>
            </a:r>
            <a:r>
              <a:rPr lang="nl-NL"/>
              <a:t> </a:t>
            </a:r>
            <a:r>
              <a:rPr lang="nl-NL" err="1"/>
              <a:t>vitas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</a:t>
            </a:r>
            <a:r>
              <a:rPr lang="nl-NL" err="1"/>
              <a:t>quia</a:t>
            </a:r>
            <a:r>
              <a:rPr lang="nl-NL"/>
              <a:t> </a:t>
            </a:r>
            <a:r>
              <a:rPr lang="nl-NL" err="1"/>
              <a:t>doluptio</a:t>
            </a:r>
            <a:r>
              <a:rPr lang="nl-NL"/>
              <a:t> </a:t>
            </a:r>
            <a:r>
              <a:rPr lang="nl-NL" err="1"/>
              <a:t>iduciis</a:t>
            </a:r>
            <a:r>
              <a:rPr lang="nl-NL"/>
              <a:t> </a:t>
            </a:r>
            <a:r>
              <a:rPr lang="nl-NL" err="1"/>
              <a:t>sedis</a:t>
            </a:r>
            <a:r>
              <a:rPr lang="nl-NL"/>
              <a:t> </a:t>
            </a:r>
            <a:r>
              <a:rPr lang="nl-NL" err="1"/>
              <a:t>sitat</a:t>
            </a:r>
            <a:r>
              <a:rPr lang="nl-NL"/>
              <a:t> es </a:t>
            </a:r>
            <a:r>
              <a:rPr lang="nl-NL" err="1"/>
              <a:t>nihition</a:t>
            </a:r>
            <a:r>
              <a:rPr lang="nl-NL"/>
              <a:t> </a:t>
            </a:r>
            <a:r>
              <a:rPr lang="nl-NL" err="1"/>
              <a:t>nonsecturi</a:t>
            </a:r>
            <a:r>
              <a:rPr lang="nl-NL"/>
              <a:t> </a:t>
            </a:r>
            <a:r>
              <a:rPr lang="nl-NL" err="1"/>
              <a:t>officidis</a:t>
            </a:r>
            <a:r>
              <a:rPr lang="nl-NL"/>
              <a:t> ex et que </a:t>
            </a:r>
            <a:r>
              <a:rPr lang="nl-NL" err="1"/>
              <a:t>esect</a:t>
            </a:r>
            <a:r>
              <a:rPr lang="nl-NL"/>
              <a:t>. &lt;Max. 40 </a:t>
            </a:r>
            <a:r>
              <a:rPr lang="nl-NL" err="1"/>
              <a:t>words</a:t>
            </a:r>
            <a:r>
              <a:rPr lang="nl-NL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1666673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463" y="368300"/>
            <a:ext cx="11519074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1149431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 + caption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463" y="368300"/>
            <a:ext cx="11519074" cy="55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44E85E-CA6A-F844-A413-BC9479C4FF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6463" y="5948301"/>
            <a:ext cx="11519075" cy="541399"/>
          </a:xfrm>
          <a:prstGeom prst="rect">
            <a:avLst/>
          </a:prstGeom>
        </p:spPr>
        <p:txBody>
          <a:bodyPr lIns="0" bIns="0" anchor="b" anchorCtr="0"/>
          <a:lstStyle>
            <a:lvl1pPr marL="0" marR="0" indent="0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Itasita</a:t>
            </a:r>
            <a:r>
              <a:rPr lang="nl-NL"/>
              <a:t> </a:t>
            </a:r>
            <a:r>
              <a:rPr lang="nl-NL" err="1"/>
              <a:t>sima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min </a:t>
            </a:r>
            <a:r>
              <a:rPr lang="nl-NL" err="1"/>
              <a:t>evellor</a:t>
            </a:r>
            <a:r>
              <a:rPr lang="nl-NL"/>
              <a:t> </a:t>
            </a:r>
            <a:r>
              <a:rPr lang="nl-NL" err="1"/>
              <a:t>ratum</a:t>
            </a:r>
            <a:r>
              <a:rPr lang="nl-NL"/>
              <a:t> </a:t>
            </a:r>
            <a:r>
              <a:rPr lang="nl-NL" err="1"/>
              <a:t>laciis</a:t>
            </a:r>
            <a:r>
              <a:rPr lang="nl-NL"/>
              <a:t> et </a:t>
            </a:r>
            <a:r>
              <a:rPr lang="nl-NL" err="1"/>
              <a:t>quam</a:t>
            </a:r>
            <a:r>
              <a:rPr lang="nl-NL"/>
              <a:t> </a:t>
            </a:r>
            <a:r>
              <a:rPr lang="nl-NL" err="1"/>
              <a:t>voluptat</a:t>
            </a:r>
            <a:r>
              <a:rPr lang="nl-NL"/>
              <a:t> ut </a:t>
            </a:r>
            <a:r>
              <a:rPr lang="nl-NL" err="1"/>
              <a:t>lanis</a:t>
            </a:r>
            <a:r>
              <a:rPr lang="nl-NL"/>
              <a:t> </a:t>
            </a:r>
            <a:r>
              <a:rPr lang="nl-NL" err="1"/>
              <a:t>nit</a:t>
            </a:r>
            <a:r>
              <a:rPr lang="nl-NL"/>
              <a:t>, </a:t>
            </a:r>
            <a:r>
              <a:rPr lang="nl-NL" err="1"/>
              <a:t>eium</a:t>
            </a:r>
            <a:r>
              <a:rPr lang="nl-NL"/>
              <a:t> </a:t>
            </a:r>
            <a:r>
              <a:rPr lang="nl-NL" err="1"/>
              <a:t>quidus</a:t>
            </a:r>
            <a:r>
              <a:rPr lang="nl-NL"/>
              <a:t>, </a:t>
            </a:r>
            <a:r>
              <a:rPr lang="nl-NL" err="1"/>
              <a:t>quas</a:t>
            </a:r>
            <a:r>
              <a:rPr lang="nl-NL"/>
              <a:t> </a:t>
            </a:r>
            <a:r>
              <a:rPr lang="nl-NL" err="1"/>
              <a:t>nobis</a:t>
            </a:r>
            <a:r>
              <a:rPr lang="nl-NL"/>
              <a:t> </a:t>
            </a:r>
            <a:r>
              <a:rPr lang="nl-NL" err="1"/>
              <a:t>inusam</a:t>
            </a:r>
            <a:r>
              <a:rPr lang="nl-NL"/>
              <a:t> </a:t>
            </a:r>
            <a:r>
              <a:rPr lang="nl-NL" err="1"/>
              <a:t>cuptate</a:t>
            </a:r>
            <a:r>
              <a:rPr lang="nl-NL"/>
              <a:t> </a:t>
            </a:r>
            <a:r>
              <a:rPr lang="nl-NL" err="1"/>
              <a:t>mper</a:t>
            </a:r>
            <a:r>
              <a:rPr lang="nl-NL"/>
              <a:t> </a:t>
            </a:r>
            <a:r>
              <a:rPr lang="nl-NL" err="1"/>
              <a:t>nobit</a:t>
            </a:r>
            <a:r>
              <a:rPr lang="nl-NL"/>
              <a:t> hit </a:t>
            </a:r>
            <a:r>
              <a:rPr lang="nl-NL" err="1"/>
              <a:t>eliquam</a:t>
            </a:r>
            <a:r>
              <a:rPr lang="nl-NL"/>
              <a:t> </a:t>
            </a:r>
            <a:r>
              <a:rPr lang="nl-NL" err="1"/>
              <a:t>cori</a:t>
            </a:r>
            <a:r>
              <a:rPr lang="nl-NL"/>
              <a:t> </a:t>
            </a:r>
            <a:r>
              <a:rPr lang="nl-NL" err="1"/>
              <a:t>voloreicid</a:t>
            </a:r>
            <a:r>
              <a:rPr lang="nl-NL"/>
              <a:t> </a:t>
            </a:r>
            <a:r>
              <a:rPr lang="nl-NL" err="1"/>
              <a:t>mil</a:t>
            </a:r>
            <a:r>
              <a:rPr lang="nl-NL"/>
              <a:t> </a:t>
            </a:r>
            <a:r>
              <a:rPr lang="nl-NL" err="1"/>
              <a:t>minihilis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</a:t>
            </a:r>
            <a:r>
              <a:rPr lang="nl-NL" err="1"/>
              <a:t>milit</a:t>
            </a:r>
            <a:r>
              <a:rPr lang="nl-NL"/>
              <a:t> es </a:t>
            </a:r>
            <a:r>
              <a:rPr lang="nl-NL" err="1"/>
              <a:t>sum</a:t>
            </a:r>
            <a:r>
              <a:rPr lang="nl-NL"/>
              <a:t> </a:t>
            </a:r>
            <a:r>
              <a:rPr lang="nl-NL" err="1"/>
              <a:t>eicatet</a:t>
            </a:r>
            <a:r>
              <a:rPr lang="nl-NL"/>
              <a:t> ad mi, </a:t>
            </a:r>
            <a:r>
              <a:rPr lang="nl-NL" err="1"/>
              <a:t>unt</a:t>
            </a:r>
            <a:r>
              <a:rPr lang="nl-NL"/>
              <a:t> </a:t>
            </a:r>
            <a:r>
              <a:rPr lang="nl-NL" err="1"/>
              <a:t>qui</a:t>
            </a:r>
            <a:r>
              <a:rPr lang="nl-NL"/>
              <a:t> </a:t>
            </a:r>
            <a:r>
              <a:rPr lang="nl-NL" err="1"/>
              <a:t>dionseq</a:t>
            </a:r>
            <a:r>
              <a:rPr lang="nl-NL"/>
              <a:t> </a:t>
            </a:r>
            <a:r>
              <a:rPr lang="nl-NL" err="1"/>
              <a:t>uatusae</a:t>
            </a:r>
            <a:r>
              <a:rPr lang="nl-NL"/>
              <a:t> </a:t>
            </a:r>
            <a:r>
              <a:rPr lang="nl-NL" err="1"/>
              <a:t>verferf</a:t>
            </a:r>
            <a:r>
              <a:rPr lang="nl-NL"/>
              <a:t> </a:t>
            </a:r>
            <a:r>
              <a:rPr lang="nl-NL" err="1"/>
              <a:t>erumquunt</a:t>
            </a:r>
            <a:r>
              <a:rPr lang="nl-NL"/>
              <a:t>. &lt; Max. 40 </a:t>
            </a:r>
            <a:r>
              <a:rPr lang="nl-NL" err="1"/>
              <a:t>words</a:t>
            </a:r>
            <a:r>
              <a:rPr lang="nl-NL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3109401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188" y="1180848"/>
            <a:ext cx="11371679" cy="4726372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99" b="0" i="1">
                <a:latin typeface="Merriweather Light" pitchFamily="2" charset="77"/>
              </a:defRPr>
            </a:lvl1pPr>
          </a:lstStyle>
          <a:p>
            <a:r>
              <a:rPr lang="en-GB"/>
              <a:t>Chapter title or Quote slide.</a:t>
            </a:r>
            <a:br>
              <a:rPr lang="en-GB"/>
            </a:br>
            <a:r>
              <a:rPr lang="en-GB"/>
              <a:t>(Leave Name </a:t>
            </a:r>
            <a:r>
              <a:rPr lang="en-GB" err="1"/>
              <a:t>Lastname</a:t>
            </a:r>
            <a:r>
              <a:rPr lang="en-GB"/>
              <a:t> and Job title</a:t>
            </a:r>
            <a:br>
              <a:rPr lang="en-GB"/>
            </a:br>
            <a:r>
              <a:rPr lang="en-GB"/>
              <a:t>empty in case of chapter slide.)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7294" y="5915172"/>
            <a:ext cx="5037413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Name </a:t>
            </a:r>
            <a:r>
              <a:rPr lang="nl-NL" err="1"/>
              <a:t>Lastname</a:t>
            </a:r>
            <a:endParaRPr lang="nl-NL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7294" y="6140291"/>
            <a:ext cx="5037413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Job </a:t>
            </a:r>
            <a:r>
              <a:rPr lang="nl-NL" err="1"/>
              <a:t>title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542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 + image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050" y="371475"/>
            <a:ext cx="5578609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099" b="0" i="1" smtClean="0">
                <a:effectLst/>
                <a:latin typeface="Merriweather Light" pitchFamily="2" charset="77"/>
              </a:defRPr>
            </a:lvl1pPr>
          </a:lstStyle>
          <a:p>
            <a:r>
              <a:rPr lang="en-GB"/>
              <a:t>Chapter title or Quote slide. (Leave Name </a:t>
            </a:r>
            <a:r>
              <a:rPr lang="en-GB" err="1"/>
              <a:t>Lastname</a:t>
            </a:r>
            <a:r>
              <a:rPr lang="en-GB"/>
              <a:t> and Job title empty in case of chapter slide.)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5341" y="368302"/>
            <a:ext cx="5580197" cy="6116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050" y="5997446"/>
            <a:ext cx="5578609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Name </a:t>
            </a:r>
            <a:r>
              <a:rPr lang="nl-NL" err="1"/>
              <a:t>Lastname</a:t>
            </a:r>
            <a:endParaRPr lang="nl-NL"/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050" y="6214614"/>
            <a:ext cx="5578609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Job </a:t>
            </a:r>
            <a:r>
              <a:rPr lang="nl-NL" err="1"/>
              <a:t>title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9823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227F5-5FFB-4B0D-B0BB-BD1197C7C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CDE45-AC52-405F-BE57-8A4C4559D7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EFC0C-80DA-4E83-9910-597E70125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EBDA4-4260-4F14-A0FD-ABE626AF2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5796-8A87-42C7-8EC1-61C5849615D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03B89-AEBE-43FD-BAA1-6C183332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2EDBA-B71F-4BA1-BC09-224312DA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955-5DCD-4F5C-98C7-2FEA5CC4B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938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 + image lef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6929" y="371475"/>
            <a:ext cx="5578609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099" b="0" i="1" smtClean="0">
                <a:effectLst/>
                <a:latin typeface="Merriweather Light" pitchFamily="2" charset="77"/>
              </a:defRPr>
            </a:lvl1pPr>
          </a:lstStyle>
          <a:p>
            <a:r>
              <a:rPr lang="en-GB"/>
              <a:t>Chapter title or Quote slide. (Leave Name </a:t>
            </a:r>
            <a:r>
              <a:rPr lang="en-GB" err="1"/>
              <a:t>Lastname</a:t>
            </a:r>
            <a:r>
              <a:rPr lang="en-GB"/>
              <a:t> and Job title empty in case of chapter slide.)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462" y="368301"/>
            <a:ext cx="5580197" cy="6088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6929" y="5969311"/>
            <a:ext cx="5578609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Name </a:t>
            </a:r>
            <a:r>
              <a:rPr lang="nl-NL" err="1"/>
              <a:t>Lastname</a:t>
            </a:r>
            <a:endParaRPr lang="nl-NL"/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929" y="6186479"/>
            <a:ext cx="5578609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Job </a:t>
            </a:r>
            <a:r>
              <a:rPr lang="nl-NL" err="1"/>
              <a:t>title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3911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sclaimer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20C5D57-6775-6546-A52D-BBB107FFAA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004" y="2439285"/>
            <a:ext cx="6933992" cy="197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7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9" pos="5134">
          <p15:clr>
            <a:srgbClr val="FBAE40"/>
          </p15:clr>
        </p15:guide>
        <p15:guide id="20" pos="5043">
          <p15:clr>
            <a:srgbClr val="FBAE40"/>
          </p15:clr>
        </p15:guide>
        <p15:guide id="21" orient="horz" pos="377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claimer + partner logos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87F847E1-C859-2E44-9D27-7F834608F4E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7212" y="4117424"/>
            <a:ext cx="2438257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8" name="Tijdelijke aanduiding voor afbeelding 2">
            <a:extLst>
              <a:ext uri="{FF2B5EF4-FFF2-40B4-BE49-F238E27FC236}">
                <a16:creationId xmlns:a16="http://schemas.microsoft.com/office/drawing/2014/main" id="{20C5A405-B822-4547-9A91-BBD9695DE0A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76090" y="4117424"/>
            <a:ext cx="2438257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73BB1706-1B20-CC45-ABAF-098B56020CE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402623" y="4117424"/>
            <a:ext cx="2438257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2" name="Tijdelijke aanduiding voor tekst 34">
            <a:extLst>
              <a:ext uri="{FF2B5EF4-FFF2-40B4-BE49-F238E27FC236}">
                <a16:creationId xmlns:a16="http://schemas.microsoft.com/office/drawing/2014/main" id="{D0592751-CA00-FF4A-BFDE-7B39EE4E49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16916" y="3740461"/>
            <a:ext cx="7558168" cy="27059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noProof="0"/>
              <a:t>Partners</a:t>
            </a:r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AC53C93C-EB79-8241-B6CC-89740473FA0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347996" y="5244037"/>
            <a:ext cx="2438257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FA509071-8069-1A4F-B6A4-3D31CB71AB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876090" y="5244037"/>
            <a:ext cx="2438257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6" name="Tijdelijke aanduiding voor afbeelding 2">
            <a:extLst>
              <a:ext uri="{FF2B5EF4-FFF2-40B4-BE49-F238E27FC236}">
                <a16:creationId xmlns:a16="http://schemas.microsoft.com/office/drawing/2014/main" id="{84175359-8EA8-794D-BC12-68AFC36BDED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04185" y="5244037"/>
            <a:ext cx="2438257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E9763FA-FD82-094F-A92E-D2E2327457A8}"/>
              </a:ext>
            </a:extLst>
          </p:cNvPr>
          <p:cNvCxnSpPr>
            <a:cxnSpLocks/>
          </p:cNvCxnSpPr>
          <p:nvPr userDrawn="1"/>
        </p:nvCxnSpPr>
        <p:spPr>
          <a:xfrm>
            <a:off x="2316916" y="4011053"/>
            <a:ext cx="75581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F7EEA9D3-34D3-B94D-A851-38ECCEEF7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985" y="1816100"/>
            <a:ext cx="5650029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27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9" pos="5134">
          <p15:clr>
            <a:srgbClr val="FBAE40"/>
          </p15:clr>
        </p15:guide>
        <p15:guide id="20" pos="5043">
          <p15:clr>
            <a:srgbClr val="FBAE40"/>
          </p15:clr>
        </p15:guide>
        <p15:guide id="21" orient="horz" pos="377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219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34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5043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377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ZWART">
            <a:extLst>
              <a:ext uri="{FF2B5EF4-FFF2-40B4-BE49-F238E27FC236}">
                <a16:creationId xmlns:a16="http://schemas.microsoft.com/office/drawing/2014/main" id="{C795384F-9F44-404D-8991-80FDEBF0C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2" descr="titel">
            <a:extLst>
              <a:ext uri="{FF2B5EF4-FFF2-40B4-BE49-F238E27FC236}">
                <a16:creationId xmlns:a16="http://schemas.microsoft.com/office/drawing/2014/main" id="{53164D40-C46B-4F49-B389-CACC3A1E9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83267" y="1714500"/>
            <a:ext cx="10077451" cy="647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0"/>
              <a:t>Klik om het opmaakprofiel van de modeltitel te bewerken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83267" y="2438400"/>
            <a:ext cx="10077451" cy="719138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nl-NL" noProof="0"/>
              <a:t>Klik om het opmaakprofiel van de modelondertitel te bewerken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053777-578D-4F85-9926-963A8AA697B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583267" y="4432301"/>
            <a:ext cx="10077451" cy="2524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NL">
              <a:solidFill>
                <a:srgbClr val="DBBD00"/>
              </a:solidFill>
            </a:endParaRP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937549D0-B2D7-4B87-86F7-AF90310A1AF1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1583267" y="4760913"/>
            <a:ext cx="10077451" cy="2524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NL">
              <a:solidFill>
                <a:srgbClr val="DBB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74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C3952186-CA4D-4412-B2E7-FF9AC1A6407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659BC0-7F7E-4623-B9FD-AE66B9319A9C}" type="slidenum">
              <a:rPr lang="en-US" altLang="nl-NL">
                <a:solidFill>
                  <a:srgbClr val="000000"/>
                </a:solidFill>
              </a:rPr>
              <a:pPr/>
              <a:t>‹#›</a:t>
            </a:fld>
            <a:r>
              <a:rPr lang="en-US" altLang="nl-NL">
                <a:solidFill>
                  <a:srgbClr val="000000"/>
                </a:solidFill>
              </a:rPr>
              <a:t>/xx</a:t>
            </a:r>
          </a:p>
        </p:txBody>
      </p:sp>
    </p:spTree>
    <p:extLst>
      <p:ext uri="{BB962C8B-B14F-4D97-AF65-F5344CB8AC3E}">
        <p14:creationId xmlns:p14="http://schemas.microsoft.com/office/powerpoint/2010/main" val="2345124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746B4863-697E-4828-BC13-697E5F5DC78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7A296-B211-4BF2-9564-1DB6D4128143}" type="slidenum">
              <a:rPr lang="en-US" altLang="nl-NL">
                <a:solidFill>
                  <a:srgbClr val="000000"/>
                </a:solidFill>
              </a:rPr>
              <a:pPr/>
              <a:t>‹#›</a:t>
            </a:fld>
            <a:r>
              <a:rPr lang="en-US" altLang="nl-NL">
                <a:solidFill>
                  <a:srgbClr val="000000"/>
                </a:solidFill>
              </a:rPr>
              <a:t>/xx</a:t>
            </a:r>
          </a:p>
        </p:txBody>
      </p:sp>
    </p:spTree>
    <p:extLst>
      <p:ext uri="{BB962C8B-B14F-4D97-AF65-F5344CB8AC3E}">
        <p14:creationId xmlns:p14="http://schemas.microsoft.com/office/powerpoint/2010/main" val="38495116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1767" y="1198563"/>
            <a:ext cx="4936067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1033" y="1198563"/>
            <a:ext cx="4938184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880A5414-80C0-46C9-BE77-462EA96278E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FC5199-6C9A-434A-A7BD-5290AE15280A}" type="slidenum">
              <a:rPr lang="en-US" altLang="nl-NL">
                <a:solidFill>
                  <a:srgbClr val="000000"/>
                </a:solidFill>
              </a:rPr>
              <a:pPr/>
              <a:t>‹#›</a:t>
            </a:fld>
            <a:r>
              <a:rPr lang="en-US" altLang="nl-NL">
                <a:solidFill>
                  <a:srgbClr val="000000"/>
                </a:solidFill>
              </a:rPr>
              <a:t>/xx</a:t>
            </a:r>
          </a:p>
        </p:txBody>
      </p:sp>
    </p:spTree>
    <p:extLst>
      <p:ext uri="{BB962C8B-B14F-4D97-AF65-F5344CB8AC3E}">
        <p14:creationId xmlns:p14="http://schemas.microsoft.com/office/powerpoint/2010/main" val="5819601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1EDEA3B3-8731-43B6-A88F-665C0432AB2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16B781-3C75-4058-A83F-C7314340DD17}" type="slidenum">
              <a:rPr lang="en-US" altLang="nl-NL">
                <a:solidFill>
                  <a:srgbClr val="000000"/>
                </a:solidFill>
              </a:rPr>
              <a:pPr/>
              <a:t>‹#›</a:t>
            </a:fld>
            <a:r>
              <a:rPr lang="en-US" altLang="nl-NL">
                <a:solidFill>
                  <a:srgbClr val="000000"/>
                </a:solidFill>
              </a:rPr>
              <a:t>/xx</a:t>
            </a:r>
          </a:p>
        </p:txBody>
      </p:sp>
    </p:spTree>
    <p:extLst>
      <p:ext uri="{BB962C8B-B14F-4D97-AF65-F5344CB8AC3E}">
        <p14:creationId xmlns:p14="http://schemas.microsoft.com/office/powerpoint/2010/main" val="36545180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BD6F3CC7-61BA-4473-B3D8-7D1316F71E4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D3C279-3DE8-4DF6-8878-EDD0D5D832A4}" type="slidenum">
              <a:rPr lang="en-US" altLang="nl-NL">
                <a:solidFill>
                  <a:srgbClr val="000000"/>
                </a:solidFill>
              </a:rPr>
              <a:pPr/>
              <a:t>‹#›</a:t>
            </a:fld>
            <a:r>
              <a:rPr lang="en-US" altLang="nl-NL">
                <a:solidFill>
                  <a:srgbClr val="000000"/>
                </a:solidFill>
              </a:rPr>
              <a:t>/xx</a:t>
            </a:r>
          </a:p>
        </p:txBody>
      </p:sp>
    </p:spTree>
    <p:extLst>
      <p:ext uri="{BB962C8B-B14F-4D97-AF65-F5344CB8AC3E}">
        <p14:creationId xmlns:p14="http://schemas.microsoft.com/office/powerpoint/2010/main" val="283524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2DB88-8884-4434-BE4C-466590958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B0C33-33DE-49FB-8559-B26930FE8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5708A-F718-449E-97E8-324568DBF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8DF53-1AD4-499F-840E-D06CA915E3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BA0D8B-D0E5-4AE5-8B90-4587E6C3A0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6CD4C0-9AE3-46B5-8CF1-2487321CB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5796-8A87-42C7-8EC1-61C5849615D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EBBF7C-2A1F-4BE2-ABF5-2E9E89D67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1E36C-038D-463C-BD68-87E9CA686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955-5DCD-4F5C-98C7-2FEA5CC4B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945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C06A9F92-F16A-4BD0-9208-D0661BB75BE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CEE4E7-01B6-4AC9-BF8B-B7A9D7E01604}" type="slidenum">
              <a:rPr lang="en-US" altLang="nl-NL">
                <a:solidFill>
                  <a:srgbClr val="000000"/>
                </a:solidFill>
              </a:rPr>
              <a:pPr/>
              <a:t>‹#›</a:t>
            </a:fld>
            <a:r>
              <a:rPr lang="en-US" altLang="nl-NL">
                <a:solidFill>
                  <a:srgbClr val="000000"/>
                </a:solidFill>
              </a:rPr>
              <a:t>/xx</a:t>
            </a:r>
          </a:p>
        </p:txBody>
      </p:sp>
    </p:spTree>
    <p:extLst>
      <p:ext uri="{BB962C8B-B14F-4D97-AF65-F5344CB8AC3E}">
        <p14:creationId xmlns:p14="http://schemas.microsoft.com/office/powerpoint/2010/main" val="8805043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0880C9F1-6043-499E-A960-35028450191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2611B1-B245-4202-8488-390A7F39E11B}" type="slidenum">
              <a:rPr lang="en-US" altLang="nl-NL">
                <a:solidFill>
                  <a:srgbClr val="000000"/>
                </a:solidFill>
              </a:rPr>
              <a:pPr/>
              <a:t>‹#›</a:t>
            </a:fld>
            <a:r>
              <a:rPr lang="en-US" altLang="nl-NL">
                <a:solidFill>
                  <a:srgbClr val="000000"/>
                </a:solidFill>
              </a:rPr>
              <a:t>/xx</a:t>
            </a:r>
          </a:p>
        </p:txBody>
      </p:sp>
    </p:spTree>
    <p:extLst>
      <p:ext uri="{BB962C8B-B14F-4D97-AF65-F5344CB8AC3E}">
        <p14:creationId xmlns:p14="http://schemas.microsoft.com/office/powerpoint/2010/main" val="5085012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EED2F231-09F8-439B-AC0B-8FFFAD3AC6C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5251EE-948A-49D5-AC16-01BD17F9B0A0}" type="slidenum">
              <a:rPr lang="en-US" altLang="nl-NL">
                <a:solidFill>
                  <a:srgbClr val="000000"/>
                </a:solidFill>
              </a:rPr>
              <a:pPr/>
              <a:t>‹#›</a:t>
            </a:fld>
            <a:r>
              <a:rPr lang="en-US" altLang="nl-NL">
                <a:solidFill>
                  <a:srgbClr val="000000"/>
                </a:solidFill>
              </a:rPr>
              <a:t>/xx</a:t>
            </a:r>
          </a:p>
        </p:txBody>
      </p:sp>
    </p:spTree>
    <p:extLst>
      <p:ext uri="{BB962C8B-B14F-4D97-AF65-F5344CB8AC3E}">
        <p14:creationId xmlns:p14="http://schemas.microsoft.com/office/powerpoint/2010/main" val="9747449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177E6BF7-5D19-4366-B271-C4EEDAB0D3F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94F3D0-8550-42CD-B7FE-93952DAA4868}" type="slidenum">
              <a:rPr lang="en-US" altLang="nl-NL">
                <a:solidFill>
                  <a:srgbClr val="000000"/>
                </a:solidFill>
              </a:rPr>
              <a:pPr/>
              <a:t>‹#›</a:t>
            </a:fld>
            <a:r>
              <a:rPr lang="en-US" altLang="nl-NL">
                <a:solidFill>
                  <a:srgbClr val="000000"/>
                </a:solidFill>
              </a:rPr>
              <a:t>/xx</a:t>
            </a:r>
          </a:p>
        </p:txBody>
      </p:sp>
    </p:spTree>
    <p:extLst>
      <p:ext uri="{BB962C8B-B14F-4D97-AF65-F5344CB8AC3E}">
        <p14:creationId xmlns:p14="http://schemas.microsoft.com/office/powerpoint/2010/main" val="36975696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0385" y="457201"/>
            <a:ext cx="2518833" cy="5419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1768" y="457201"/>
            <a:ext cx="7355417" cy="5419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94ACCE74-EE1A-4DF7-B007-83CE1F5C77C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D0EED-ACC8-485F-A9FD-7E7F0CA901FD}" type="slidenum">
              <a:rPr lang="en-US" altLang="nl-NL">
                <a:solidFill>
                  <a:srgbClr val="000000"/>
                </a:solidFill>
              </a:rPr>
              <a:pPr/>
              <a:t>‹#›</a:t>
            </a:fld>
            <a:r>
              <a:rPr lang="en-US" altLang="nl-NL">
                <a:solidFill>
                  <a:srgbClr val="000000"/>
                </a:solidFill>
              </a:rPr>
              <a:t>/xx</a:t>
            </a:r>
          </a:p>
        </p:txBody>
      </p:sp>
    </p:spTree>
    <p:extLst>
      <p:ext uri="{BB962C8B-B14F-4D97-AF65-F5344CB8AC3E}">
        <p14:creationId xmlns:p14="http://schemas.microsoft.com/office/powerpoint/2010/main" val="38664961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767" y="457200"/>
            <a:ext cx="10077451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1767" y="1198563"/>
            <a:ext cx="4936067" cy="4678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1033" y="1198563"/>
            <a:ext cx="4938184" cy="4678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6A5C96E1-BB1D-430A-96DE-4EAB18F28E1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799985-DBFD-4502-AD21-21EBDD0F1CF1}" type="slidenum">
              <a:rPr lang="en-US" altLang="nl-NL">
                <a:solidFill>
                  <a:srgbClr val="000000"/>
                </a:solidFill>
              </a:rPr>
              <a:pPr/>
              <a:t>‹#›</a:t>
            </a:fld>
            <a:r>
              <a:rPr lang="en-US" altLang="nl-NL">
                <a:solidFill>
                  <a:srgbClr val="000000"/>
                </a:solidFill>
              </a:rPr>
              <a:t>/xx</a:t>
            </a:r>
          </a:p>
        </p:txBody>
      </p:sp>
    </p:spTree>
    <p:extLst>
      <p:ext uri="{BB962C8B-B14F-4D97-AF65-F5344CB8AC3E}">
        <p14:creationId xmlns:p14="http://schemas.microsoft.com/office/powerpoint/2010/main" val="874536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11767" y="457201"/>
            <a:ext cx="10077451" cy="5419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293544D1-A8C0-4639-87CD-8F8AC3633C3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EDB60B-5817-45BB-9A66-A4F7071EA755}" type="slidenum">
              <a:rPr lang="en-US" altLang="nl-NL">
                <a:solidFill>
                  <a:srgbClr val="000000"/>
                </a:solidFill>
              </a:rPr>
              <a:pPr/>
              <a:t>‹#›</a:t>
            </a:fld>
            <a:r>
              <a:rPr lang="en-US" altLang="nl-NL">
                <a:solidFill>
                  <a:srgbClr val="000000"/>
                </a:solidFill>
              </a:rPr>
              <a:t>/xx</a:t>
            </a:r>
          </a:p>
        </p:txBody>
      </p:sp>
    </p:spTree>
    <p:extLst>
      <p:ext uri="{BB962C8B-B14F-4D97-AF65-F5344CB8AC3E}">
        <p14:creationId xmlns:p14="http://schemas.microsoft.com/office/powerpoint/2010/main" val="1480088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5181-B346-42B8-8835-25120729A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E06EB2-438E-4570-AE7F-C91FB2AE1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5796-8A87-42C7-8EC1-61C5849615D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EBE8C9-987A-4B81-8A2A-D19178706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32E03-0C06-49DC-8520-F7649D42E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955-5DCD-4F5C-98C7-2FEA5CC4B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3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F0A62C-4DAC-4C6D-BE91-3B41887D5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5796-8A87-42C7-8EC1-61C5849615D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0E184-3F52-4EB3-A711-68207D767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9BB50-2ABD-4C92-BB62-4E87B97E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955-5DCD-4F5C-98C7-2FEA5CC4B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29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16A8E-4187-4414-B979-7A995D80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51054-D705-4F78-882A-6F65EC38A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BB7F1-3B26-4AAD-AA88-49E449646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0126F-5383-420B-A3BC-B389841CF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5796-8A87-42C7-8EC1-61C5849615D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7D212B-3AAC-4C8E-960F-FBFAA7F54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C644C-F0FF-4613-B534-15EE7D75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955-5DCD-4F5C-98C7-2FEA5CC4B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5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09F89-8D01-4BC0-8A5B-97C5BAA0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D6EB09-8CA0-4FFC-81A3-81D1D06F91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D7DB2-5721-43F1-BD1A-FDE5E4B0E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458E6-2717-460A-93EC-7B390AEB6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5796-8A87-42C7-8EC1-61C5849615D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BB462-E845-4CC7-8540-2B4EDD0D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868F7-0FE5-426D-AF36-4B65230B5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955-5DCD-4F5C-98C7-2FEA5CC4B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6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899B9E-E048-4998-92E3-1677B5C8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1DBB3-5705-4BBD-8B74-EED7604D2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AD570-4AB5-4055-A370-E28AFFD35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05796-8A87-42C7-8EC1-61C5849615D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E3002-3B5A-46C4-8A82-2240CA9AA7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E379-B988-480F-A910-112345122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B6955-5DCD-4F5C-98C7-2FEA5CC4B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8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4" r:id="rId12"/>
    <p:sldLayoutId id="2147483710" r:id="rId13"/>
    <p:sldLayoutId id="214748373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4"/>
          <p:cNvSpPr>
            <a:spLocks noChangeArrowheads="1"/>
          </p:cNvSpPr>
          <p:nvPr/>
        </p:nvSpPr>
        <p:spPr bwMode="auto">
          <a:xfrm>
            <a:off x="0" y="6477000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r" defTabSz="914400" eaLnBrk="0" hangingPunct="0">
              <a:defRPr/>
            </a:pPr>
            <a:fld id="{72487B52-4A8E-4B51-9A13-E530277DFC79}" type="slidenum">
              <a:rPr lang="zh-CN" altLang="en-US" sz="1200">
                <a:solidFill>
                  <a:srgbClr val="000000"/>
                </a:solidFill>
                <a:ea typeface="SimSun" pitchFamily="2" charset="-122"/>
                <a:cs typeface="+mn-cs"/>
              </a:rPr>
              <a:pPr algn="r" defTabSz="914400" eaLnBrk="0" hangingPunct="0">
                <a:defRPr/>
              </a:pPr>
              <a:t>‹#›</a:t>
            </a:fld>
            <a:endParaRPr lang="en-US" altLang="zh-CN" sz="1400">
              <a:solidFill>
                <a:srgbClr val="000000"/>
              </a:solidFill>
              <a:ea typeface="SimSun" pitchFamily="2" charset="-122"/>
              <a:cs typeface="+mn-cs"/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304800"/>
            <a:ext cx="9855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1828800"/>
            <a:ext cx="9855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32000" y="64770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lnSpc>
                <a:spcPct val="100000"/>
              </a:lnSpc>
              <a:defRPr sz="1400">
                <a:solidFill>
                  <a:srgbClr val="000000"/>
                </a:solidFill>
                <a:latin typeface="Times" pitchFamily="18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73600" y="6477000"/>
            <a:ext cx="386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lnSpc>
                <a:spcPct val="100000"/>
              </a:lnSpc>
              <a:defRPr sz="1200">
                <a:solidFill>
                  <a:srgbClr val="000000"/>
                </a:solidFill>
                <a:latin typeface="+mn-lt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r>
              <a:rPr lang="zh-CN" altLang="en-US"/>
              <a:t>Béta Template powerpoint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813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B4499"/>
        </a:buClr>
        <a:buSzPct val="95000"/>
        <a:buFont typeface="Webdings" pitchFamily="18" charset="2"/>
        <a:buChar char="g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ebdings" pitchFamily="18" charset="2"/>
        <a:buChar char="g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40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hdr="0" ftr="0" dt="0"/>
  <p:txStyles>
    <p:titleStyle>
      <a:lvl1pPr algn="l" defTabSz="914126" rtl="0" eaLnBrk="1" latinLnBrk="0" hangingPunct="1">
        <a:spcBef>
          <a:spcPct val="0"/>
        </a:spcBef>
        <a:buNone/>
        <a:defRPr sz="2099" b="0" i="0" kern="1200">
          <a:solidFill>
            <a:schemeClr val="tx1"/>
          </a:solidFill>
          <a:latin typeface="Merriweather Regular" panose="02060503050406030704" pitchFamily="18" charset="77"/>
          <a:ea typeface="+mj-ea"/>
          <a:cs typeface="+mj-cs"/>
        </a:defRPr>
      </a:lvl1pPr>
    </p:titleStyle>
    <p:bodyStyle>
      <a:lvl1pPr marL="0" indent="0" algn="l" defTabSz="914126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0" indent="0" algn="l" defTabSz="914126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1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269919" indent="-269919" algn="l" defTabSz="914126" rtl="0" eaLnBrk="1" latinLnBrk="0" hangingPunct="1">
        <a:lnSpc>
          <a:spcPct val="110000"/>
        </a:lnSpc>
        <a:spcBef>
          <a:spcPts val="2099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269919" indent="-269919" algn="l" defTabSz="914126" rtl="0" eaLnBrk="1" latinLnBrk="0" hangingPunct="1">
        <a:lnSpc>
          <a:spcPct val="110000"/>
        </a:lnSpc>
        <a:spcBef>
          <a:spcPts val="2099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809757" indent="-269919" algn="l" defTabSz="914126" rtl="0" eaLnBrk="1" latinLnBrk="0" hangingPunct="1">
        <a:lnSpc>
          <a:spcPct val="110000"/>
        </a:lnSpc>
        <a:spcBef>
          <a:spcPts val="0"/>
        </a:spcBef>
        <a:buFont typeface="Verdana" pitchFamily="34" charset="0"/>
        <a:buChar char="–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17412C0-DE09-4BCF-A539-E490907982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11767" y="457200"/>
            <a:ext cx="1007745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het opmaakprofiel van de modeltitel te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06031FC-1BC1-4F20-9AFF-625D8E695A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11767" y="1198563"/>
            <a:ext cx="10077451" cy="467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het opmaakprofiel van de modeltekst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</p:txBody>
      </p:sp>
      <p:sp>
        <p:nvSpPr>
          <p:cNvPr id="1041" name="Rectangle 17">
            <a:extLst>
              <a:ext uri="{FF2B5EF4-FFF2-40B4-BE49-F238E27FC236}">
                <a16:creationId xmlns:a16="http://schemas.microsoft.com/office/drawing/2014/main" id="{95FDD988-CBCD-48B8-9B62-2488F26BFE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/>
            </a:lvl1pPr>
          </a:lstStyle>
          <a:p>
            <a:fld id="{35382984-4FBB-4926-87A5-7D2EB012F7FE}" type="slidenum">
              <a:rPr lang="en-US" altLang="nl-NL">
                <a:solidFill>
                  <a:srgbClr val="000000"/>
                </a:solidFill>
              </a:rPr>
              <a:pPr/>
              <a:t>‹#›</a:t>
            </a:fld>
            <a:r>
              <a:rPr lang="en-US" altLang="nl-NL">
                <a:solidFill>
                  <a:srgbClr val="000000"/>
                </a:solidFill>
              </a:rPr>
              <a:t>/xx</a:t>
            </a:r>
          </a:p>
        </p:txBody>
      </p:sp>
    </p:spTree>
    <p:extLst>
      <p:ext uri="{BB962C8B-B14F-4D97-AF65-F5344CB8AC3E}">
        <p14:creationId xmlns:p14="http://schemas.microsoft.com/office/powerpoint/2010/main" val="312653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9pPr>
    </p:titleStyle>
    <p:bodyStyle>
      <a:lvl1pPr marL="285750" indent="-285750" algn="l" rtl="0" eaLnBrk="0" fontAlgn="base" hangingPunct="0">
        <a:lnSpc>
          <a:spcPct val="101000"/>
        </a:lnSpc>
        <a:spcBef>
          <a:spcPct val="0"/>
        </a:spcBef>
        <a:spcAft>
          <a:spcPct val="10000"/>
        </a:spcAft>
        <a:buChar char="•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762000" indent="-285750" algn="l" rtl="0" eaLnBrk="0" fontAlgn="base" hangingPunct="0">
        <a:lnSpc>
          <a:spcPct val="125000"/>
        </a:lnSpc>
        <a:spcBef>
          <a:spcPct val="0"/>
        </a:spcBef>
        <a:spcAft>
          <a:spcPct val="10000"/>
        </a:spcAft>
        <a:buChar char="•"/>
        <a:defRPr sz="1600">
          <a:solidFill>
            <a:schemeClr val="tx2"/>
          </a:solidFill>
          <a:latin typeface="+mn-lt"/>
        </a:defRPr>
      </a:lvl2pPr>
      <a:lvl3pPr marL="1238250" indent="-285750" algn="l" rtl="0" eaLnBrk="0" fontAlgn="base" hangingPunct="0">
        <a:lnSpc>
          <a:spcPct val="125000"/>
        </a:lnSpc>
        <a:spcBef>
          <a:spcPct val="0"/>
        </a:spcBef>
        <a:spcAft>
          <a:spcPct val="10000"/>
        </a:spcAft>
        <a:buChar char="•"/>
        <a:defRPr sz="1600">
          <a:solidFill>
            <a:schemeClr val="tx2"/>
          </a:solidFill>
          <a:latin typeface="+mn-lt"/>
        </a:defRPr>
      </a:lvl3pPr>
      <a:lvl4pPr marL="1714500" indent="-285750" algn="l" rtl="0" eaLnBrk="0" fontAlgn="base" hangingPunct="0">
        <a:lnSpc>
          <a:spcPct val="125000"/>
        </a:lnSpc>
        <a:spcBef>
          <a:spcPct val="0"/>
        </a:spcBef>
        <a:spcAft>
          <a:spcPct val="10000"/>
        </a:spcAft>
        <a:buChar char="•"/>
        <a:defRPr sz="1600">
          <a:solidFill>
            <a:schemeClr val="tx2"/>
          </a:solidFill>
          <a:latin typeface="+mn-lt"/>
        </a:defRPr>
      </a:lvl4pPr>
      <a:lvl5pPr marL="2190750" indent="-285750" algn="l" rtl="0" eaLnBrk="0" fontAlgn="base" hangingPunct="0">
        <a:lnSpc>
          <a:spcPct val="125000"/>
        </a:lnSpc>
        <a:spcBef>
          <a:spcPct val="0"/>
        </a:spcBef>
        <a:spcAft>
          <a:spcPct val="10000"/>
        </a:spcAft>
        <a:buChar char="•"/>
        <a:defRPr sz="1600">
          <a:solidFill>
            <a:schemeClr val="tx2"/>
          </a:solidFill>
          <a:latin typeface="+mn-lt"/>
        </a:defRPr>
      </a:lvl5pPr>
      <a:lvl6pPr marL="2647950" indent="-285750" algn="l" rtl="0" eaLnBrk="0" fontAlgn="base" hangingPunct="0">
        <a:lnSpc>
          <a:spcPct val="125000"/>
        </a:lnSpc>
        <a:spcBef>
          <a:spcPct val="0"/>
        </a:spcBef>
        <a:spcAft>
          <a:spcPct val="10000"/>
        </a:spcAft>
        <a:buChar char="•"/>
        <a:defRPr sz="1600">
          <a:solidFill>
            <a:schemeClr val="tx2"/>
          </a:solidFill>
          <a:latin typeface="+mn-lt"/>
        </a:defRPr>
      </a:lvl6pPr>
      <a:lvl7pPr marL="3105150" indent="-285750" algn="l" rtl="0" eaLnBrk="0" fontAlgn="base" hangingPunct="0">
        <a:lnSpc>
          <a:spcPct val="125000"/>
        </a:lnSpc>
        <a:spcBef>
          <a:spcPct val="0"/>
        </a:spcBef>
        <a:spcAft>
          <a:spcPct val="10000"/>
        </a:spcAft>
        <a:buChar char="•"/>
        <a:defRPr sz="1600">
          <a:solidFill>
            <a:schemeClr val="tx2"/>
          </a:solidFill>
          <a:latin typeface="+mn-lt"/>
        </a:defRPr>
      </a:lvl7pPr>
      <a:lvl8pPr marL="3562350" indent="-285750" algn="l" rtl="0" eaLnBrk="0" fontAlgn="base" hangingPunct="0">
        <a:lnSpc>
          <a:spcPct val="125000"/>
        </a:lnSpc>
        <a:spcBef>
          <a:spcPct val="0"/>
        </a:spcBef>
        <a:spcAft>
          <a:spcPct val="10000"/>
        </a:spcAft>
        <a:buChar char="•"/>
        <a:defRPr sz="1600">
          <a:solidFill>
            <a:schemeClr val="tx2"/>
          </a:solidFill>
          <a:latin typeface="+mn-lt"/>
        </a:defRPr>
      </a:lvl8pPr>
      <a:lvl9pPr marL="4019550" indent="-285750" algn="l" rtl="0" eaLnBrk="0" fontAlgn="base" hangingPunct="0">
        <a:lnSpc>
          <a:spcPct val="125000"/>
        </a:lnSpc>
        <a:spcBef>
          <a:spcPct val="0"/>
        </a:spcBef>
        <a:spcAft>
          <a:spcPct val="1000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4.jpeg"/><Relationship Id="rId5" Type="http://schemas.openxmlformats.org/officeDocument/2006/relationships/image" Target="../media/image39.jpeg"/><Relationship Id="rId10" Type="http://schemas.openxmlformats.org/officeDocument/2006/relationships/image" Target="../media/image21.jpe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emf"/><Relationship Id="rId5" Type="http://schemas.openxmlformats.org/officeDocument/2006/relationships/image" Target="../media/image89.png"/><Relationship Id="rId4" Type="http://schemas.openxmlformats.org/officeDocument/2006/relationships/image" Target="../media/image8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9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4.jpeg"/><Relationship Id="rId9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3.tiff"/><Relationship Id="rId4" Type="http://schemas.openxmlformats.org/officeDocument/2006/relationships/image" Target="../media/image1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46.jpeg"/><Relationship Id="rId18" Type="http://schemas.openxmlformats.org/officeDocument/2006/relationships/image" Target="../media/image151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12" Type="http://schemas.openxmlformats.org/officeDocument/2006/relationships/image" Target="../media/image145.jpeg"/><Relationship Id="rId17" Type="http://schemas.openxmlformats.org/officeDocument/2006/relationships/image" Target="../media/image150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144.jpeg"/><Relationship Id="rId5" Type="http://schemas.openxmlformats.org/officeDocument/2006/relationships/image" Target="../media/image139.jpeg"/><Relationship Id="rId15" Type="http://schemas.openxmlformats.org/officeDocument/2006/relationships/image" Target="../media/image148.png"/><Relationship Id="rId10" Type="http://schemas.openxmlformats.org/officeDocument/2006/relationships/image" Target="../media/image143.png"/><Relationship Id="rId4" Type="http://schemas.openxmlformats.org/officeDocument/2006/relationships/image" Target="../media/image138.emf"/><Relationship Id="rId9" Type="http://schemas.openxmlformats.org/officeDocument/2006/relationships/image" Target="../media/image86.jpeg"/><Relationship Id="rId14" Type="http://schemas.openxmlformats.org/officeDocument/2006/relationships/image" Target="../media/image1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8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6.jpeg"/><Relationship Id="rId4" Type="http://schemas.openxmlformats.org/officeDocument/2006/relationships/image" Target="../media/image29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DE941-1F3B-45C6-8611-6D09687F11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" b="610"/>
          <a:stretch/>
        </p:blipFill>
        <p:spPr>
          <a:xfrm>
            <a:off x="3539" y="19905"/>
            <a:ext cx="4278717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38F00A-D720-40F5-B933-C899D332A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204" y="288099"/>
            <a:ext cx="1925180" cy="12248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214E71-7C8B-446B-8530-C8530B004B7D}"/>
              </a:ext>
            </a:extLst>
          </p:cNvPr>
          <p:cNvGrpSpPr/>
          <p:nvPr/>
        </p:nvGrpSpPr>
        <p:grpSpPr>
          <a:xfrm>
            <a:off x="9456446" y="204441"/>
            <a:ext cx="2498414" cy="999670"/>
            <a:chOff x="6791324" y="505649"/>
            <a:chExt cx="2376676" cy="88203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4CCDE-43A7-4FF4-9F5B-459F17D23351}"/>
                </a:ext>
              </a:extLst>
            </p:cNvPr>
            <p:cNvSpPr/>
            <p:nvPr/>
          </p:nvSpPr>
          <p:spPr>
            <a:xfrm>
              <a:off x="6791324" y="505649"/>
              <a:ext cx="2347751" cy="882037"/>
            </a:xfrm>
            <a:prstGeom prst="rect">
              <a:avLst/>
            </a:prstGeom>
            <a:solidFill>
              <a:srgbClr val="FFD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84487D-4D64-4DA9-9144-E200AC3797BB}"/>
                </a:ext>
              </a:extLst>
            </p:cNvPr>
            <p:cNvSpPr txBox="1"/>
            <p:nvPr/>
          </p:nvSpPr>
          <p:spPr>
            <a:xfrm>
              <a:off x="6814599" y="599545"/>
              <a:ext cx="23534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Debye Institute for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Nanomaterials Science</a:t>
              </a: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39EE0F5A-5DB8-6CAA-2912-A4DF91CC7EE9}"/>
              </a:ext>
            </a:extLst>
          </p:cNvPr>
          <p:cNvSpPr txBox="1">
            <a:spLocks/>
          </p:cNvSpPr>
          <p:nvPr/>
        </p:nvSpPr>
        <p:spPr>
          <a:xfrm>
            <a:off x="5115442" y="3932244"/>
            <a:ext cx="3162574" cy="552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126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126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69919" indent="-269919" algn="l" defTabSz="914126" rtl="0" eaLnBrk="1" latinLnBrk="0" hangingPunct="1">
              <a:lnSpc>
                <a:spcPct val="110000"/>
              </a:lnSpc>
              <a:spcBef>
                <a:spcPts val="2099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69919" indent="-269919" algn="l" defTabSz="914126" rtl="0" eaLnBrk="1" latinLnBrk="0" hangingPunct="1">
              <a:lnSpc>
                <a:spcPct val="110000"/>
              </a:lnSpc>
              <a:spcBef>
                <a:spcPts val="2099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09757" indent="-269919" algn="l" defTabSz="914126" rtl="0" eaLnBrk="1" latinLnBrk="0" hangingPunct="1">
              <a:lnSpc>
                <a:spcPct val="110000"/>
              </a:lnSpc>
              <a:spcBef>
                <a:spcPts val="0"/>
              </a:spcBef>
              <a:buFont typeface="Verdana" pitchFamily="34" charset="0"/>
              <a:buChar char="–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altLang="en-US" sz="24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rPr>
              <a:t>Peter Ngene</a:t>
            </a:r>
            <a:endParaRPr kumimoji="0" lang="en-US" sz="24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NL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itchFamily="34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B9E6F453-5029-E4D6-2C33-0422A573C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161" y="4661185"/>
            <a:ext cx="93561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charset="0"/>
              </a:rPr>
              <a:t>Materials Chemistry and Catalysis, Debye Institute for </a:t>
            </a:r>
            <a:r>
              <a:rPr kumimoji="0" lang="nl-NL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charset="0"/>
              </a:rPr>
              <a:t>Nanomaterials</a:t>
            </a:r>
            <a:r>
              <a:rPr kumimoji="0" lang="nl-NL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Arial" charset="0"/>
              </a:rPr>
              <a:t> Science, Utrecht University.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70C517-8EA8-12C5-7EBF-3D7054C56353}"/>
              </a:ext>
            </a:extLst>
          </p:cNvPr>
          <p:cNvSpPr/>
          <p:nvPr/>
        </p:nvSpPr>
        <p:spPr>
          <a:xfrm>
            <a:off x="8419527" y="6347086"/>
            <a:ext cx="37689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AFLS-</a:t>
            </a:r>
            <a:r>
              <a:rPr lang="en-US" sz="2000" b="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AfPS</a:t>
            </a:r>
            <a:r>
              <a:rPr lang="en-US" sz="2000" b="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conference 2024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CA89EF3-4B62-43BE-AFFB-6FA0994A3531}"/>
              </a:ext>
            </a:extLst>
          </p:cNvPr>
          <p:cNvSpPr txBox="1">
            <a:spLocks/>
          </p:cNvSpPr>
          <p:nvPr/>
        </p:nvSpPr>
        <p:spPr bwMode="auto">
          <a:xfrm>
            <a:off x="1985194" y="2327618"/>
            <a:ext cx="1026893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XRS Studies on Nanocomposite Energy Storage Materials </a:t>
            </a:r>
            <a:endParaRPr lang="en-US" altLang="en-US" sz="3200" b="1" kern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0220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4263541" y="3538893"/>
            <a:ext cx="3267142" cy="39940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accent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lnSpc>
                <a:spcPct val="101000"/>
              </a:lnSpc>
              <a:spcAft>
                <a:spcPct val="10000"/>
              </a:spcAft>
              <a:buChar char="•"/>
              <a:defRPr sz="2000"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10000"/>
              </a:lnSpc>
              <a:spcAft>
                <a:spcPct val="0"/>
              </a:spcAft>
              <a:buNone/>
            </a:pPr>
            <a:r>
              <a:rPr lang="en-US" altLang="en-US">
                <a:solidFill>
                  <a:srgbClr val="000000"/>
                </a:solidFill>
                <a:ea typeface="Verdana" panose="020B0604030504040204" pitchFamily="34" charset="0"/>
              </a:rPr>
              <a:t>Electricity   </a:t>
            </a: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flipH="1" flipV="1">
            <a:off x="5897111" y="4032139"/>
            <a:ext cx="5349" cy="50814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"/>
          <p:cNvCxnSpPr>
            <a:cxnSpLocks noChangeShapeType="1"/>
          </p:cNvCxnSpPr>
          <p:nvPr/>
        </p:nvCxnSpPr>
        <p:spPr bwMode="auto">
          <a:xfrm flipV="1">
            <a:off x="7677191" y="3740710"/>
            <a:ext cx="676168" cy="970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1451890" y="3462996"/>
            <a:ext cx="1711842" cy="39940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accent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lnSpc>
                <a:spcPct val="101000"/>
              </a:lnSpc>
              <a:spcAft>
                <a:spcPct val="10000"/>
              </a:spcAft>
              <a:buChar char="•"/>
              <a:defRPr sz="2000"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ct val="0"/>
              </a:spcAft>
              <a:buNone/>
            </a:pPr>
            <a:r>
              <a:rPr lang="en-US" altLang="en-US">
                <a:solidFill>
                  <a:srgbClr val="7030A0"/>
                </a:solidFill>
                <a:ea typeface="Verdana" panose="020B0604030504040204" pitchFamily="34" charset="0"/>
              </a:rPr>
              <a:t>Hydrogen</a:t>
            </a:r>
            <a:endParaRPr lang="en-US" altLang="en-US" baseline="-25000">
              <a:solidFill>
                <a:srgbClr val="7030A0"/>
              </a:solidFill>
              <a:ea typeface="Verdana" panose="020B0604030504040204" pitchFamily="34" charset="0"/>
            </a:endParaRPr>
          </a:p>
        </p:txBody>
      </p:sp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 flipH="1" flipV="1">
            <a:off x="2546922" y="3885842"/>
            <a:ext cx="4510" cy="62252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"/>
          <p:cNvCxnSpPr>
            <a:cxnSpLocks noChangeShapeType="1"/>
          </p:cNvCxnSpPr>
          <p:nvPr/>
        </p:nvCxnSpPr>
        <p:spPr bwMode="auto">
          <a:xfrm>
            <a:off x="2634673" y="3942873"/>
            <a:ext cx="896135" cy="606976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3298429" y="4653953"/>
            <a:ext cx="11528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</a:t>
            </a:r>
            <a:r>
              <a:rPr lang="en-US" sz="2000" baseline="-250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n-US" sz="20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OH</a:t>
            </a:r>
          </a:p>
          <a:p>
            <a:r>
              <a:rPr lang="en-US" sz="20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HCOOH</a:t>
            </a:r>
          </a:p>
          <a:p>
            <a:r>
              <a:rPr lang="en-US" sz="20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NH</a:t>
            </a:r>
            <a:r>
              <a:rPr lang="en-US" sz="2000" baseline="-250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770195" y="6327438"/>
            <a:ext cx="1846611" cy="39940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accent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lnSpc>
                <a:spcPct val="101000"/>
              </a:lnSpc>
              <a:spcAft>
                <a:spcPct val="10000"/>
              </a:spcAft>
              <a:buChar char="•"/>
              <a:defRPr sz="2000"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ct val="0"/>
              </a:spcAft>
              <a:buNone/>
            </a:pPr>
            <a:r>
              <a:rPr lang="en-US" altLang="en-US">
                <a:solidFill>
                  <a:srgbClr val="FF0000"/>
                </a:solidFill>
                <a:ea typeface="Verdana" panose="020B0604030504040204" pitchFamily="34" charset="0"/>
              </a:rPr>
              <a:t> H</a:t>
            </a:r>
            <a:r>
              <a:rPr lang="en-US" altLang="en-US" baseline="-25000">
                <a:solidFill>
                  <a:srgbClr val="FF0000"/>
                </a:solidFill>
                <a:ea typeface="Verdana" panose="020B0604030504040204" pitchFamily="34" charset="0"/>
              </a:rPr>
              <a:t>2</a:t>
            </a:r>
            <a:r>
              <a:rPr lang="en-US" altLang="en-US">
                <a:solidFill>
                  <a:srgbClr val="FF0000"/>
                </a:solidFill>
                <a:ea typeface="Verdana" panose="020B0604030504040204" pitchFamily="34" charset="0"/>
              </a:rPr>
              <a:t> storage</a:t>
            </a:r>
            <a:endParaRPr lang="en-US" altLang="en-US" baseline="-25000">
              <a:solidFill>
                <a:srgbClr val="FF0000"/>
              </a:solidFill>
              <a:ea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41392" y="3735067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Fuel cells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26901" y="3168895"/>
            <a:ext cx="1494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Electrolyzers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D76C92A1-C20C-4EED-8EBF-961EDA3BB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084" y="728836"/>
            <a:ext cx="2731963" cy="20649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15">
            <a:extLst>
              <a:ext uri="{FF2B5EF4-FFF2-40B4-BE49-F238E27FC236}">
                <a16:creationId xmlns:a16="http://schemas.microsoft.com/office/drawing/2014/main" id="{02FDE15E-805B-4078-89C9-BD373BF523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 r="23824" b="50000"/>
          <a:stretch/>
        </p:blipFill>
        <p:spPr bwMode="auto">
          <a:xfrm>
            <a:off x="6076677" y="599135"/>
            <a:ext cx="1041245" cy="749343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FEBC774-9A8B-4C8E-9B4D-9AA3D3C69FE3}"/>
              </a:ext>
            </a:extLst>
          </p:cNvPr>
          <p:cNvCxnSpPr>
            <a:cxnSpLocks/>
          </p:cNvCxnSpPr>
          <p:nvPr/>
        </p:nvCxnSpPr>
        <p:spPr bwMode="auto">
          <a:xfrm flipH="1">
            <a:off x="3344864" y="3574729"/>
            <a:ext cx="827087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06F31B1-8BD5-4DD3-A716-3B2A7BB338A6}"/>
              </a:ext>
            </a:extLst>
          </p:cNvPr>
          <p:cNvCxnSpPr>
            <a:cxnSpLocks/>
          </p:cNvCxnSpPr>
          <p:nvPr/>
        </p:nvCxnSpPr>
        <p:spPr bwMode="auto">
          <a:xfrm>
            <a:off x="3344862" y="3763911"/>
            <a:ext cx="84123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8FC630F-86D3-4F36-8105-95EE589DCC83}"/>
              </a:ext>
            </a:extLst>
          </p:cNvPr>
          <p:cNvSpPr txBox="1"/>
          <p:nvPr/>
        </p:nvSpPr>
        <p:spPr>
          <a:xfrm>
            <a:off x="1484765" y="3930739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Fuel cells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2EA1DA-C801-4FDD-AA17-5F6336A782EF}"/>
              </a:ext>
            </a:extLst>
          </p:cNvPr>
          <p:cNvSpPr txBox="1"/>
          <p:nvPr/>
        </p:nvSpPr>
        <p:spPr>
          <a:xfrm>
            <a:off x="3457014" y="4118520"/>
            <a:ext cx="133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Catalysis</a:t>
            </a:r>
          </a:p>
        </p:txBody>
      </p:sp>
      <p:pic>
        <p:nvPicPr>
          <p:cNvPr id="34" name="Immagine 19">
            <a:extLst>
              <a:ext uri="{FF2B5EF4-FFF2-40B4-BE49-F238E27FC236}">
                <a16:creationId xmlns:a16="http://schemas.microsoft.com/office/drawing/2014/main" id="{91F84EDC-2242-8F2D-7C07-D0F87FE1F1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55" y="3043284"/>
            <a:ext cx="2456123" cy="1638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B0517AF5-7820-F216-0E82-0C60B08D6AFF}"/>
              </a:ext>
            </a:extLst>
          </p:cNvPr>
          <p:cNvGrpSpPr/>
          <p:nvPr/>
        </p:nvGrpSpPr>
        <p:grpSpPr>
          <a:xfrm>
            <a:off x="4508346" y="4578050"/>
            <a:ext cx="2877705" cy="2279950"/>
            <a:chOff x="5829397" y="1582227"/>
            <a:chExt cx="5582790" cy="3699808"/>
          </a:xfrm>
        </p:grpSpPr>
        <p:pic>
          <p:nvPicPr>
            <p:cNvPr id="45" name="Picture 44" descr="Diagram&#10;&#10;Description automatically generated">
              <a:extLst>
                <a:ext uri="{FF2B5EF4-FFF2-40B4-BE49-F238E27FC236}">
                  <a16:creationId xmlns:a16="http://schemas.microsoft.com/office/drawing/2014/main" id="{65B0791C-B948-E4CA-32FD-F2B25634E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9397" y="1582227"/>
              <a:ext cx="5582790" cy="703774"/>
            </a:xfrm>
            <a:prstGeom prst="rect">
              <a:avLst/>
            </a:prstGeom>
          </p:spPr>
        </p:pic>
        <p:pic>
          <p:nvPicPr>
            <p:cNvPr id="46" name="Picture 45" descr="Diagram&#10;&#10;Description automatically generated">
              <a:extLst>
                <a:ext uri="{FF2B5EF4-FFF2-40B4-BE49-F238E27FC236}">
                  <a16:creationId xmlns:a16="http://schemas.microsoft.com/office/drawing/2014/main" id="{098E235E-0C08-B238-319E-C5F9A3D74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9397" y="2271706"/>
              <a:ext cx="5582790" cy="3010329"/>
            </a:xfrm>
            <a:prstGeom prst="rect">
              <a:avLst/>
            </a:prstGeom>
          </p:spPr>
        </p:pic>
      </p:grpSp>
      <p:pic>
        <p:nvPicPr>
          <p:cNvPr id="3" name="Tijdelijke aanduiding voor afbeelding 38">
            <a:extLst>
              <a:ext uri="{FF2B5EF4-FFF2-40B4-BE49-F238E27FC236}">
                <a16:creationId xmlns:a16="http://schemas.microsoft.com/office/drawing/2014/main" id="{64E69D24-7AA7-DF62-EC46-3544C150C7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2" t="8052" r="13162" b="500"/>
          <a:stretch/>
        </p:blipFill>
        <p:spPr>
          <a:xfrm>
            <a:off x="8173515" y="1105607"/>
            <a:ext cx="1838399" cy="1118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365C0F-A860-CF3B-A1FE-FD217791AC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176" t="24645" r="7051" b="25358"/>
          <a:stretch/>
        </p:blipFill>
        <p:spPr>
          <a:xfrm>
            <a:off x="10165040" y="882997"/>
            <a:ext cx="2009692" cy="132602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A7A216-7A96-F9B2-A388-8C8FB6B3CA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092886" y="2461829"/>
            <a:ext cx="0" cy="4579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9" descr="Image result for industrial complex">
            <a:extLst>
              <a:ext uri="{FF2B5EF4-FFF2-40B4-BE49-F238E27FC236}">
                <a16:creationId xmlns:a16="http://schemas.microsoft.com/office/drawing/2014/main" id="{615BD699-1FC4-4496-B04A-7A7C85DF2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254" y="4938963"/>
            <a:ext cx="2581075" cy="178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D0D62A-970B-7F06-51FC-3B29EA53B74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636467" y="5762740"/>
            <a:ext cx="600749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D007D2-DB2D-72DD-64A7-3959249207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20827" y="5843105"/>
            <a:ext cx="1052606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tangle 18">
            <a:extLst>
              <a:ext uri="{FF2B5EF4-FFF2-40B4-BE49-F238E27FC236}">
                <a16:creationId xmlns:a16="http://schemas.microsoft.com/office/drawing/2014/main" id="{02CA3203-63C1-2F76-BD46-6076876B0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2714" y="3712562"/>
            <a:ext cx="1711842" cy="39940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accent1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lnSpc>
                <a:spcPct val="101000"/>
              </a:lnSpc>
              <a:spcAft>
                <a:spcPct val="10000"/>
              </a:spcAft>
              <a:buChar char="•"/>
              <a:defRPr sz="2000"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ct val="0"/>
              </a:spcAft>
              <a:buNone/>
            </a:pPr>
            <a:r>
              <a:rPr lang="en-US" altLang="en-US">
                <a:solidFill>
                  <a:srgbClr val="7030A0"/>
                </a:solidFill>
                <a:ea typeface="Verdana" panose="020B0604030504040204" pitchFamily="34" charset="0"/>
              </a:rPr>
              <a:t>Batteries</a:t>
            </a:r>
            <a:endParaRPr lang="en-US" altLang="en-US" baseline="-25000">
              <a:solidFill>
                <a:srgbClr val="7030A0"/>
              </a:solidFill>
              <a:ea typeface="Verdana" panose="020B0604030504040204" pitchFamily="34" charset="0"/>
            </a:endParaRPr>
          </a:p>
        </p:txBody>
      </p:sp>
      <p:pic>
        <p:nvPicPr>
          <p:cNvPr id="26" name="Picture 2" descr="Hydrogen Cars — How Hydrogen Fuel Cell Cars Work">
            <a:extLst>
              <a:ext uri="{FF2B5EF4-FFF2-40B4-BE49-F238E27FC236}">
                <a16:creationId xmlns:a16="http://schemas.microsoft.com/office/drawing/2014/main" id="{FB2D85CF-0230-C8B4-F057-60D1309F2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5" t="914" r="16233" b="-914"/>
          <a:stretch/>
        </p:blipFill>
        <p:spPr bwMode="auto">
          <a:xfrm>
            <a:off x="381304" y="4603709"/>
            <a:ext cx="2751700" cy="160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4">
            <a:extLst>
              <a:ext uri="{FF2B5EF4-FFF2-40B4-BE49-F238E27FC236}">
                <a16:creationId xmlns:a16="http://schemas.microsoft.com/office/drawing/2014/main" id="{2C02F568-078B-0663-D951-833A0D4B7F1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"/>
          <a:stretch/>
        </p:blipFill>
        <p:spPr>
          <a:xfrm>
            <a:off x="1600644" y="763469"/>
            <a:ext cx="3109603" cy="2068074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759DF523-4EE9-2724-C5D5-15AAAFE534C5}"/>
              </a:ext>
            </a:extLst>
          </p:cNvPr>
          <p:cNvSpPr/>
          <p:nvPr/>
        </p:nvSpPr>
        <p:spPr>
          <a:xfrm rot="7555559">
            <a:off x="5462493" y="3064681"/>
            <a:ext cx="869235" cy="2084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93A2BE9-5D20-719A-3349-612B559FB588}"/>
              </a:ext>
            </a:extLst>
          </p:cNvPr>
          <p:cNvSpPr/>
          <p:nvPr/>
        </p:nvSpPr>
        <p:spPr>
          <a:xfrm rot="2636766">
            <a:off x="4148226" y="3086320"/>
            <a:ext cx="977801" cy="222796"/>
          </a:xfrm>
          <a:prstGeom prst="rightArrow">
            <a:avLst>
              <a:gd name="adj1" fmla="val 50000"/>
              <a:gd name="adj2" fmla="val 652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80C9B80-3977-2644-5F50-FC7722C46619}"/>
              </a:ext>
            </a:extLst>
          </p:cNvPr>
          <p:cNvSpPr/>
          <p:nvPr/>
        </p:nvSpPr>
        <p:spPr>
          <a:xfrm rot="2636766">
            <a:off x="7693460" y="2532452"/>
            <a:ext cx="977801" cy="222796"/>
          </a:xfrm>
          <a:prstGeom prst="rightArrow">
            <a:avLst>
              <a:gd name="adj1" fmla="val 50000"/>
              <a:gd name="adj2" fmla="val 652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AFC44E6F-674E-3EEA-8857-172F10EA3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1817"/>
            <a:ext cx="1134472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Motivation: Materials for energy conversion and storage</a:t>
            </a:r>
            <a:endParaRPr kumimoji="0" lang="nl-NL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68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4" grpId="0"/>
      <p:bldP spid="28" grpId="0" animBg="1"/>
      <p:bldP spid="5" grpId="0"/>
      <p:bldP spid="32" grpId="0"/>
      <p:bldP spid="44" grpId="0"/>
      <p:bldP spid="40" grpId="0"/>
      <p:bldP spid="2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818975" y="703206"/>
            <a:ext cx="8649000" cy="5849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03510" y="6708732"/>
            <a:ext cx="164465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 algn="ctr" eaLnBrk="0" fontAlgn="base" hangingPunct="0">
              <a:spcBef>
                <a:spcPts val="25"/>
              </a:spcBef>
              <a:spcAft>
                <a:spcPct val="0"/>
              </a:spcAft>
            </a:pPr>
            <a:fld id="{81D60167-4931-47E6-BA6A-407CBD079E47}" type="slidenum">
              <a:rPr sz="800" dirty="0">
                <a:solidFill>
                  <a:srgbClr val="000000"/>
                </a:solidFill>
                <a:latin typeface="Arial"/>
                <a:cs typeface="Arial"/>
              </a:rPr>
              <a:pPr marL="25400" algn="ctr" eaLnBrk="0" fontAlgn="base" hangingPunct="0">
                <a:spcBef>
                  <a:spcPts val="25"/>
                </a:spcBef>
                <a:spcAft>
                  <a:spcPct val="0"/>
                </a:spcAft>
              </a:pPr>
              <a:t>11</a:t>
            </a:fld>
            <a:endParaRPr sz="8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36816BC-A2BA-497D-AE05-2CD86AC07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467" y="36456"/>
            <a:ext cx="8269288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kern="0" dirty="0">
                <a:solidFill>
                  <a:srgbClr val="0000FF"/>
                </a:solidFill>
                <a:latin typeface="Verdana"/>
                <a:cs typeface="Arial" charset="0"/>
              </a:rPr>
              <a:t>Hydrides: Multifunctional materials </a:t>
            </a:r>
            <a:endParaRPr lang="nl-NL" sz="3200" kern="0" dirty="0">
              <a:solidFill>
                <a:srgbClr val="0000FF"/>
              </a:solidFill>
              <a:latin typeface="Verdan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958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0303510" y="6708732"/>
            <a:ext cx="164465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DCA3E2BE-3A4C-42F7-B605-5662B712B5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6203" y="113373"/>
            <a:ext cx="10834564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2800" b="0" spc="-5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(Complex) metal h</a:t>
            </a:r>
            <a:r>
              <a:rPr sz="2800" b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ydrides</a:t>
            </a:r>
            <a:r>
              <a:rPr lang="en-US" sz="2800" b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Multifunctional energy materials </a:t>
            </a:r>
            <a:endParaRPr sz="2800" b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50D3F5-DB00-9DD9-7EC1-4ED7FCF684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41"/>
          <a:stretch/>
        </p:blipFill>
        <p:spPr>
          <a:xfrm>
            <a:off x="405636" y="735158"/>
            <a:ext cx="6523578" cy="409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61139E-C687-7046-A837-E5D0A1190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168" y="4095047"/>
            <a:ext cx="2636778" cy="26414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5E010F-2952-BB56-0CD6-922432DE6CC3}"/>
              </a:ext>
            </a:extLst>
          </p:cNvPr>
          <p:cNvSpPr txBox="1"/>
          <p:nvPr/>
        </p:nvSpPr>
        <p:spPr>
          <a:xfrm>
            <a:off x="1044032" y="5335214"/>
            <a:ext cx="4085771" cy="128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</a:rPr>
              <a:t>Catalysis </a:t>
            </a:r>
          </a:p>
          <a:p>
            <a:pPr marL="285750" indent="-28575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</a:rPr>
              <a:t>Luminescence</a:t>
            </a:r>
          </a:p>
          <a:p>
            <a:pPr marL="285750" indent="-28575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</a:rPr>
              <a:t>Sensing</a:t>
            </a:r>
          </a:p>
          <a:p>
            <a:pPr marL="285750" indent="-28575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</a:rPr>
              <a:t>Nuclear shield</a:t>
            </a:r>
            <a:endParaRPr lang="nl-NL" dirty="0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9DBF7B-64AC-0970-5832-E54CA27A9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593" y="981485"/>
            <a:ext cx="4117345" cy="24722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5C70DB1-3842-9BF1-761D-52BBC92DD7A7}"/>
              </a:ext>
            </a:extLst>
          </p:cNvPr>
          <p:cNvSpPr txBox="1"/>
          <p:nvPr/>
        </p:nvSpPr>
        <p:spPr>
          <a:xfrm>
            <a:off x="7405843" y="3519229"/>
            <a:ext cx="4786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GB" altLang="en-US" sz="1400" i="1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Ngene, P. Dam, B. et al., </a:t>
            </a:r>
            <a:r>
              <a:rPr lang="nl-NL" altLang="en-US" sz="1400" i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Adv. </a:t>
            </a:r>
            <a:r>
              <a:rPr lang="nl-NL" altLang="en-US" sz="1400" i="1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</a:t>
            </a:r>
            <a:r>
              <a:rPr lang="nl-NL" altLang="en-US" sz="1400" i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Mater. </a:t>
            </a:r>
            <a:r>
              <a:rPr lang="nl-NL" altLang="en-US" sz="1400" b="1" i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</a:t>
            </a:r>
            <a:r>
              <a:rPr lang="nl-NL" altLang="en-US" sz="1400" i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24, 2374. </a:t>
            </a:r>
            <a:r>
              <a:rPr kumimoji="0" lang="fr-FR" alt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Nature Communications </a:t>
            </a:r>
            <a:r>
              <a:rPr kumimoji="0" lang="fr-FR" altLang="en-US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r>
              <a:rPr kumimoji="0" lang="fr-FR" alt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8, 1846</a:t>
            </a:r>
            <a:endParaRPr lang="nl-NL" altLang="en-US" sz="1400" i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5F0649-BECC-2800-3D9A-72A35FBEBD0B}"/>
              </a:ext>
            </a:extLst>
          </p:cNvPr>
          <p:cNvSpPr txBox="1"/>
          <p:nvPr/>
        </p:nvSpPr>
        <p:spPr>
          <a:xfrm>
            <a:off x="187941" y="4973298"/>
            <a:ext cx="66688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err="1"/>
              <a:t>Qianru</a:t>
            </a:r>
            <a:r>
              <a:rPr lang="nl-NL" sz="1400"/>
              <a:t> Wang,  et al. </a:t>
            </a:r>
            <a:r>
              <a:rPr lang="nl-NL" sz="1400" i="1"/>
              <a:t>Joule, Volume 4, Issue 4, </a:t>
            </a:r>
            <a:r>
              <a:rPr lang="nl-NL" sz="1400" b="1" i="1"/>
              <a:t>2020</a:t>
            </a:r>
            <a:r>
              <a:rPr lang="nl-NL" sz="1400" i="1"/>
              <a:t>, 705-709,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11C578-4D8B-14FF-4C4A-682DDAF3AD7B}"/>
              </a:ext>
            </a:extLst>
          </p:cNvPr>
          <p:cNvSpPr txBox="1"/>
          <p:nvPr/>
        </p:nvSpPr>
        <p:spPr>
          <a:xfrm>
            <a:off x="7794593" y="574432"/>
            <a:ext cx="3205523" cy="368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70C0"/>
                </a:solidFill>
                <a:latin typeface="Verdana" panose="020B0604030504040204" pitchFamily="34" charset="0"/>
              </a:rPr>
              <a:t>H2 sensing/detection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B68E43-E09D-8271-4ABB-703BCDB0852B}"/>
              </a:ext>
            </a:extLst>
          </p:cNvPr>
          <p:cNvSpPr txBox="1"/>
          <p:nvPr/>
        </p:nvSpPr>
        <p:spPr>
          <a:xfrm>
            <a:off x="459015" y="6527272"/>
            <a:ext cx="71242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>
                <a:cs typeface="Arial" panose="020B0604020202020204" pitchFamily="34" charset="0"/>
              </a:rPr>
              <a:t>Hongen </a:t>
            </a:r>
            <a:r>
              <a:rPr lang="nl-NL" sz="1400" err="1">
                <a:cs typeface="Arial" panose="020B0604020202020204" pitchFamily="34" charset="0"/>
              </a:rPr>
              <a:t>Yu</a:t>
            </a:r>
            <a:r>
              <a:rPr lang="nl-NL" sz="1400">
                <a:cs typeface="Arial" panose="020B0604020202020204" pitchFamily="34" charset="0"/>
              </a:rPr>
              <a:t> et al.  </a:t>
            </a:r>
            <a:r>
              <a:rPr lang="nl-NL" sz="1400" i="1">
                <a:solidFill>
                  <a:srgbClr val="000000"/>
                </a:solidFill>
                <a:cs typeface="Arial" panose="020B0604020202020204" pitchFamily="34" charset="0"/>
              </a:rPr>
              <a:t>ACS Catalysis</a:t>
            </a:r>
            <a:r>
              <a:rPr lang="nl-NL" sz="140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  <a:r>
              <a:rPr lang="nl-NL" sz="1400" b="1">
                <a:solidFill>
                  <a:srgbClr val="000000"/>
                </a:solidFill>
                <a:cs typeface="Arial" panose="020B0604020202020204" pitchFamily="34" charset="0"/>
              </a:rPr>
              <a:t>2024</a:t>
            </a:r>
            <a:r>
              <a:rPr lang="nl-NL" sz="1400">
                <a:solidFill>
                  <a:srgbClr val="000000"/>
                </a:solidFill>
                <a:cs typeface="Arial" panose="020B0604020202020204" pitchFamily="34" charset="0"/>
              </a:rPr>
              <a:t>, </a:t>
            </a:r>
            <a:r>
              <a:rPr lang="nl-NL" sz="1400" i="1">
                <a:solidFill>
                  <a:srgbClr val="000000"/>
                </a:solidFill>
                <a:cs typeface="Arial" panose="020B0604020202020204" pitchFamily="34" charset="0"/>
              </a:rPr>
              <a:t>14, DOI: 10.1021/acscatal.3c05696</a:t>
            </a:r>
            <a:endParaRPr lang="nl-NL" sz="1400"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5EF4FF-E656-3F21-574D-CF9377819EFF}"/>
              </a:ext>
            </a:extLst>
          </p:cNvPr>
          <p:cNvSpPr txBox="1"/>
          <p:nvPr/>
        </p:nvSpPr>
        <p:spPr>
          <a:xfrm>
            <a:off x="7794593" y="4942520"/>
            <a:ext cx="1391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</a:rPr>
              <a:t>Catalysis</a:t>
            </a:r>
            <a:endParaRPr lang="nl-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3062BB-A665-521F-70BD-3F723E8F77CD}"/>
              </a:ext>
            </a:extLst>
          </p:cNvPr>
          <p:cNvSpPr txBox="1"/>
          <p:nvPr/>
        </p:nvSpPr>
        <p:spPr>
          <a:xfrm>
            <a:off x="3381375" y="5650417"/>
            <a:ext cx="56142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</a:rPr>
              <a:t>Properties-Functionality relationship</a:t>
            </a:r>
            <a:endParaRPr lang="nl-NL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9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4" grpId="0"/>
      <p:bldP spid="25" grpId="0"/>
      <p:bldP spid="2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>
            <a:extLst>
              <a:ext uri="{FF2B5EF4-FFF2-40B4-BE49-F238E27FC236}">
                <a16:creationId xmlns:a16="http://schemas.microsoft.com/office/drawing/2014/main" id="{A9675691-D5C0-4E58-B11F-5532A9296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505" y="6408725"/>
            <a:ext cx="44759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Züttel</a:t>
            </a:r>
            <a:r>
              <a:rPr kumimoji="0" lang="de-DE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al.,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Phil. Trans. R. Soc. 2010 vol. 368 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8615" name="Slide Number Placeholder 1">
            <a:extLst>
              <a:ext uri="{FF2B5EF4-FFF2-40B4-BE49-F238E27FC236}">
                <a16:creationId xmlns:a16="http://schemas.microsoft.com/office/drawing/2014/main" id="{205AA3C0-F9AD-4BFF-BBA9-724DEA8B9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3870" y="6460320"/>
            <a:ext cx="2743200" cy="365125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FFB07-47A2-465C-93D3-38476CBAA02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90079582-C103-4D29-B29A-950AB9AAF6E0}"/>
              </a:ext>
            </a:extLst>
          </p:cNvPr>
          <p:cNvSpPr txBox="1">
            <a:spLocks noChangeArrowheads="1"/>
          </p:cNvSpPr>
          <p:nvPr/>
        </p:nvSpPr>
        <p:spPr>
          <a:xfrm>
            <a:off x="1488359" y="61228"/>
            <a:ext cx="8957111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Hydrogen</a:t>
            </a:r>
          </a:p>
        </p:txBody>
      </p:sp>
      <p:graphicFrame>
        <p:nvGraphicFramePr>
          <p:cNvPr id="16" name="Object 18">
            <a:extLst>
              <a:ext uri="{FF2B5EF4-FFF2-40B4-BE49-F238E27FC236}">
                <a16:creationId xmlns:a16="http://schemas.microsoft.com/office/drawing/2014/main" id="{9492DC37-5930-4FAA-83CC-E37F2A3BBD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830002"/>
              </p:ext>
            </p:extLst>
          </p:nvPr>
        </p:nvGraphicFramePr>
        <p:xfrm>
          <a:off x="-191065" y="1584213"/>
          <a:ext cx="5698641" cy="4414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840480" imgH="2974848" progId="Origin50.Graph">
                  <p:embed/>
                </p:oleObj>
              </mc:Choice>
              <mc:Fallback>
                <p:oleObj name="Graph" r:id="rId3" imgW="3840480" imgH="2974848" progId="Origin50.Graph">
                  <p:embed/>
                  <p:pic>
                    <p:nvPicPr>
                      <p:cNvPr id="16" name="Object 18">
                        <a:extLst>
                          <a:ext uri="{FF2B5EF4-FFF2-40B4-BE49-F238E27FC236}">
                            <a16:creationId xmlns:a16="http://schemas.microsoft.com/office/drawing/2014/main" id="{9492DC37-5930-4FAA-83CC-E37F2A3BBD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91065" y="1584213"/>
                        <a:ext cx="5698641" cy="44146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9">
            <a:extLst>
              <a:ext uri="{FF2B5EF4-FFF2-40B4-BE49-F238E27FC236}">
                <a16:creationId xmlns:a16="http://schemas.microsoft.com/office/drawing/2014/main" id="{B2D029AD-8C28-4EEB-A1BE-013EB6482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039" y="5865887"/>
            <a:ext cx="3449830" cy="4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High Energy density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2DB2E4D2-0860-4063-8157-C4B004D7A1E4}"/>
              </a:ext>
            </a:extLst>
          </p:cNvPr>
          <p:cNvSpPr txBox="1">
            <a:spLocks noChangeArrowheads="1"/>
          </p:cNvSpPr>
          <p:nvPr/>
        </p:nvSpPr>
        <p:spPr>
          <a:xfrm>
            <a:off x="468856" y="798592"/>
            <a:ext cx="3270226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hydrogen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D5CFFF-C5C0-7DD3-DD1B-18F4978B4850}"/>
              </a:ext>
            </a:extLst>
          </p:cNvPr>
          <p:cNvGrpSpPr/>
          <p:nvPr/>
        </p:nvGrpSpPr>
        <p:grpSpPr>
          <a:xfrm>
            <a:off x="5287653" y="1077620"/>
            <a:ext cx="6865817" cy="5517573"/>
            <a:chOff x="5287653" y="1077620"/>
            <a:chExt cx="6865817" cy="5517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527024-1B4D-3ABC-8DCF-595D311D5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37992" y="1367540"/>
              <a:ext cx="4585062" cy="4377122"/>
            </a:xfrm>
            <a:prstGeom prst="rect">
              <a:avLst/>
            </a:prstGeom>
          </p:spPr>
        </p:pic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C4595F00-76A3-0EFF-F245-B1D673DCCE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" r="5951"/>
            <a:stretch/>
          </p:blipFill>
          <p:spPr bwMode="auto">
            <a:xfrm>
              <a:off x="5287653" y="1077620"/>
              <a:ext cx="6796338" cy="4714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09C9583-ABC5-ED11-C4CA-8B510C67FC37}"/>
                </a:ext>
              </a:extLst>
            </p:cNvPr>
            <p:cNvSpPr/>
            <p:nvPr/>
          </p:nvSpPr>
          <p:spPr>
            <a:xfrm>
              <a:off x="6757915" y="5887307"/>
              <a:ext cx="532607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H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2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is most promising for long-term carbon-free seasonal storage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2CD79D-1F12-F78D-B0DA-DDB2FC030C57}"/>
                </a:ext>
              </a:extLst>
            </p:cNvPr>
            <p:cNvSpPr txBox="1"/>
            <p:nvPr/>
          </p:nvSpPr>
          <p:spPr>
            <a:xfrm>
              <a:off x="6735876" y="1102635"/>
              <a:ext cx="54175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From EC 2050 </a:t>
              </a:r>
              <a:r>
                <a:rPr lang="en-US" sz="16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Scenario analysis  by McKinsey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422810" y="1304342"/>
            <a:ext cx="4062310" cy="31863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0831" y="4859702"/>
            <a:ext cx="655172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Key figures: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39065" marR="372173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3565" algn="l"/>
              </a:tabLst>
              <a:defRPr/>
            </a:pPr>
            <a:r>
              <a:rPr kumimoji="0" lang="en-US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35 </a:t>
            </a: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kg of</a:t>
            </a:r>
            <a:r>
              <a:rPr kumimoji="0" lang="en-US" sz="18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</a:t>
            </a:r>
            <a:r>
              <a:rPr kumimoji="0" lang="en-US" sz="1800" b="0" i="0" u="none" strike="noStrike" kern="1200" cap="none" spc="-7" normalizeH="0" baseline="-2083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2 </a:t>
            </a: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kumimoji="0" lang="en-US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350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kumimoji="0" lang="en-US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bar </a:t>
            </a:r>
            <a:r>
              <a:rPr kumimoji="0" lang="en-US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regenerative</a:t>
            </a: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kumimoji="0" lang="en-US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breaking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&gt;250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km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range</a:t>
            </a:r>
            <a:endParaRPr kumimoji="0" lang="en-US" sz="18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20" y="1402740"/>
            <a:ext cx="4585346" cy="31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autostaatetanken ijsland">
            <a:extLst>
              <a:ext uri="{FF2B5EF4-FFF2-40B4-BE49-F238E27FC236}">
                <a16:creationId xmlns:a16="http://schemas.microsoft.com/office/drawing/2014/main" id="{6886839B-6F22-436E-85C7-0ACFC800249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019" y="4511040"/>
            <a:ext cx="3553443" cy="22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6">
            <a:extLst>
              <a:ext uri="{FF2B5EF4-FFF2-40B4-BE49-F238E27FC236}">
                <a16:creationId xmlns:a16="http://schemas.microsoft.com/office/drawing/2014/main" id="{BCFE1F8E-FF5A-494F-9221-029F73A75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951" y="54623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Why hydrogen storage?</a:t>
            </a:r>
          </a:p>
        </p:txBody>
      </p:sp>
    </p:spTree>
    <p:extLst>
      <p:ext uri="{BB962C8B-B14F-4D97-AF65-F5344CB8AC3E}">
        <p14:creationId xmlns:p14="http://schemas.microsoft.com/office/powerpoint/2010/main" val="289353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335490" y="164579"/>
            <a:ext cx="7558087" cy="647700"/>
          </a:xfrm>
        </p:spPr>
        <p:txBody>
          <a:bodyPr>
            <a:noAutofit/>
          </a:bodyPr>
          <a:lstStyle/>
          <a:p>
            <a:pPr algn="ctr"/>
            <a:r>
              <a:rPr lang="en-US" altLang="en-US" sz="3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en-US" altLang="en-US" sz="3000" baseline="-25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altLang="en-US" sz="3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storage: why is it a big challenge ?</a:t>
            </a:r>
            <a:br>
              <a:rPr lang="en-US" altLang="en-US" sz="3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en-US" sz="3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</p:txBody>
      </p:sp>
      <p:graphicFrame>
        <p:nvGraphicFramePr>
          <p:cNvPr id="786436" name="Group 4"/>
          <p:cNvGraphicFramePr>
            <a:graphicFrameLocks noGrp="1"/>
          </p:cNvGraphicFramePr>
          <p:nvPr>
            <p:ph sz="half" idx="4294967295"/>
          </p:nvPr>
        </p:nvGraphicFramePr>
        <p:xfrm>
          <a:off x="409163" y="1075300"/>
          <a:ext cx="6051067" cy="1929740"/>
        </p:xfrm>
        <a:graphic>
          <a:graphicData uri="http://schemas.openxmlformats.org/drawingml/2006/table">
            <a:tbl>
              <a:tblPr/>
              <a:tblGrid>
                <a:gridCol w="3063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8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53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684" marB="45684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per kg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[kWh/kg]</a:t>
                      </a:r>
                    </a:p>
                  </a:txBody>
                  <a:tcPr marT="45684" marB="45684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per liter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[kWh/l]</a:t>
                      </a:r>
                    </a:p>
                  </a:txBody>
                  <a:tcPr marT="45684" marB="45684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2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Gasoline (liquid)</a:t>
                      </a:r>
                    </a:p>
                  </a:txBody>
                  <a:tcPr marT="45684" marB="45684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  12</a:t>
                      </a:r>
                    </a:p>
                  </a:txBody>
                  <a:tcPr marT="45684" marB="45684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  8.6</a:t>
                      </a:r>
                    </a:p>
                  </a:txBody>
                  <a:tcPr marT="45684" marB="45684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2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Hydrogen (gas)</a:t>
                      </a:r>
                    </a:p>
                  </a:txBody>
                  <a:tcPr marT="45684" marB="45684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Verdana" pitchFamily="34" charset="0"/>
                        </a:rPr>
                        <a:t>  33</a:t>
                      </a:r>
                    </a:p>
                  </a:txBody>
                  <a:tcPr marT="45684" marB="45684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 0.003</a:t>
                      </a:r>
                    </a:p>
                  </a:txBody>
                  <a:tcPr marT="45684" marB="45684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612928" y="3067106"/>
            <a:ext cx="5859058" cy="1216850"/>
            <a:chOff x="2661471" y="5283929"/>
            <a:chExt cx="4790926" cy="1111572"/>
          </a:xfrm>
        </p:grpSpPr>
        <p:sp>
          <p:nvSpPr>
            <p:cNvPr id="38935" name="Rectangle 26"/>
            <p:cNvSpPr>
              <a:spLocks noChangeArrowheads="1"/>
            </p:cNvSpPr>
            <p:nvPr/>
          </p:nvSpPr>
          <p:spPr bwMode="auto">
            <a:xfrm>
              <a:off x="2661471" y="5283929"/>
              <a:ext cx="4781313" cy="983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2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2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Ambient conditions: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40 liter gasoline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34 x 34 x 34 cm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	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38936" name="Rectangle 27"/>
            <p:cNvSpPr>
              <a:spLocks noChangeArrowheads="1"/>
            </p:cNvSpPr>
            <p:nvPr/>
          </p:nvSpPr>
          <p:spPr bwMode="auto">
            <a:xfrm>
              <a:off x="4609185" y="5721388"/>
              <a:ext cx="2843212" cy="674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2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2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Char char="Þ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58,182 liter H</a:t>
              </a:r>
              <a:r>
                <a:rPr kumimoji="0" lang="en-US" alt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2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(5 kg)</a:t>
              </a:r>
            </a:p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Char char="Þ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 3.9 x 3.9 x 3.9 meter</a:t>
              </a:r>
              <a:endPara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</p:grp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15676" y="662388"/>
            <a:ext cx="706192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High gravimetric but low volumetric energy density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3455E0-0461-4AAE-9BF4-DCA8062747B7}"/>
              </a:ext>
            </a:extLst>
          </p:cNvPr>
          <p:cNvGrpSpPr/>
          <p:nvPr/>
        </p:nvGrpSpPr>
        <p:grpSpPr>
          <a:xfrm>
            <a:off x="931346" y="4256608"/>
            <a:ext cx="5357814" cy="2436813"/>
            <a:chOff x="3622142" y="2677932"/>
            <a:chExt cx="5357814" cy="2436813"/>
          </a:xfrm>
        </p:grpSpPr>
        <p:pic>
          <p:nvPicPr>
            <p:cNvPr id="15" name="Picture 22">
              <a:extLst>
                <a:ext uri="{FF2B5EF4-FFF2-40B4-BE49-F238E27FC236}">
                  <a16:creationId xmlns:a16="http://schemas.microsoft.com/office/drawing/2014/main" id="{7DEFCB0C-BF14-4BA2-825B-FF6B64DAE3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2142" y="3076394"/>
              <a:ext cx="2808288" cy="2038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6" name="Group 23">
              <a:extLst>
                <a:ext uri="{FF2B5EF4-FFF2-40B4-BE49-F238E27FC236}">
                  <a16:creationId xmlns:a16="http://schemas.microsoft.com/office/drawing/2014/main" id="{D59A24B3-0BF8-4417-9ED0-DB3F817F06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58993" y="2677932"/>
              <a:ext cx="2620963" cy="2436813"/>
              <a:chOff x="2971" y="2411"/>
              <a:chExt cx="1651" cy="1535"/>
            </a:xfrm>
          </p:grpSpPr>
          <p:sp>
            <p:nvSpPr>
              <p:cNvPr id="17" name="AutoShape 24">
                <a:extLst>
                  <a:ext uri="{FF2B5EF4-FFF2-40B4-BE49-F238E27FC236}">
                    <a16:creationId xmlns:a16="http://schemas.microsoft.com/office/drawing/2014/main" id="{896A88EB-C320-4DB0-8611-58205091958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71" y="2411"/>
                <a:ext cx="1651" cy="1535"/>
              </a:xfrm>
              <a:prstGeom prst="cube">
                <a:avLst>
                  <a:gd name="adj" fmla="val 25000"/>
                </a:avLst>
              </a:prstGeom>
              <a:solidFill>
                <a:srgbClr val="C0C0C0"/>
              </a:solidFill>
              <a:ln w="1905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>
                    <a:solidFill>
                      <a:schemeClr val="tx2"/>
                    </a:solidFill>
                    <a:latin typeface="Verdana" pitchFamily="34" charset="0"/>
                  </a:defRPr>
                </a:lvl1pPr>
                <a:lvl2pPr marL="742950" indent="-285750">
                  <a:defRPr>
                    <a:solidFill>
                      <a:schemeClr val="tx2"/>
                    </a:solidFill>
                    <a:latin typeface="Verdana" pitchFamily="34" charset="0"/>
                  </a:defRPr>
                </a:lvl2pPr>
                <a:lvl3pPr marL="1143000" indent="-228600">
                  <a:defRPr>
                    <a:solidFill>
                      <a:schemeClr val="tx2"/>
                    </a:solidFill>
                    <a:latin typeface="Verdana" pitchFamily="34" charset="0"/>
                  </a:defRPr>
                </a:lvl3pPr>
                <a:lvl4pPr marL="1600200" indent="-228600">
                  <a:defRPr>
                    <a:solidFill>
                      <a:schemeClr val="tx2"/>
                    </a:solidFill>
                    <a:latin typeface="Verdana" pitchFamily="34" charset="0"/>
                  </a:defRPr>
                </a:lvl4pPr>
                <a:lvl5pPr marL="2057400" indent="-228600">
                  <a:defRPr>
                    <a:solidFill>
                      <a:schemeClr val="tx2"/>
                    </a:solidFill>
                    <a:latin typeface="Verdana" pitchFamily="34" charset="0"/>
                  </a:defRPr>
                </a:lvl5pPr>
                <a:lvl6pPr marL="2514600" indent="-228600"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Verdana" pitchFamily="34" charset="0"/>
                  </a:defRPr>
                </a:lvl6pPr>
                <a:lvl7pPr marL="2971800" indent="-228600"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Verdana" pitchFamily="34" charset="0"/>
                  </a:defRPr>
                </a:lvl7pPr>
                <a:lvl8pPr marL="3429000" indent="-228600"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Verdana" pitchFamily="34" charset="0"/>
                  </a:defRPr>
                </a:lvl8pPr>
                <a:lvl9pPr marL="3886200" indent="-228600"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Verdana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" name="Rectangle 25">
                <a:extLst>
                  <a:ext uri="{FF2B5EF4-FFF2-40B4-BE49-F238E27FC236}">
                    <a16:creationId xmlns:a16="http://schemas.microsoft.com/office/drawing/2014/main" id="{FB253640-08DD-4E8F-86CD-51C5C6E7FB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8" y="3203"/>
                <a:ext cx="572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19050" algn="ctr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2"/>
                    </a:solidFill>
                    <a:latin typeface="Verdana" pitchFamily="34" charset="0"/>
                  </a:defRPr>
                </a:lvl1pPr>
                <a:lvl2pPr marL="742950" indent="-285750">
                  <a:defRPr>
                    <a:solidFill>
                      <a:schemeClr val="tx2"/>
                    </a:solidFill>
                    <a:latin typeface="Verdana" pitchFamily="34" charset="0"/>
                  </a:defRPr>
                </a:lvl2pPr>
                <a:lvl3pPr marL="1143000" indent="-228600">
                  <a:defRPr>
                    <a:solidFill>
                      <a:schemeClr val="tx2"/>
                    </a:solidFill>
                    <a:latin typeface="Verdana" pitchFamily="34" charset="0"/>
                  </a:defRPr>
                </a:lvl3pPr>
                <a:lvl4pPr marL="1600200" indent="-228600">
                  <a:defRPr>
                    <a:solidFill>
                      <a:schemeClr val="tx2"/>
                    </a:solidFill>
                    <a:latin typeface="Verdana" pitchFamily="34" charset="0"/>
                  </a:defRPr>
                </a:lvl4pPr>
                <a:lvl5pPr marL="2057400" indent="-228600">
                  <a:defRPr>
                    <a:solidFill>
                      <a:schemeClr val="tx2"/>
                    </a:solidFill>
                    <a:latin typeface="Verdana" pitchFamily="34" charset="0"/>
                  </a:defRPr>
                </a:lvl5pPr>
                <a:lvl6pPr marL="2514600" indent="-228600"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Verdana" pitchFamily="34" charset="0"/>
                  </a:defRPr>
                </a:lvl6pPr>
                <a:lvl7pPr marL="2971800" indent="-228600"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Verdana" pitchFamily="34" charset="0"/>
                  </a:defRPr>
                </a:lvl7pPr>
                <a:lvl8pPr marL="3429000" indent="-228600"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Verdana" pitchFamily="34" charset="0"/>
                  </a:defRPr>
                </a:lvl8pPr>
                <a:lvl9pPr marL="3886200" indent="-228600"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Verdana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tank 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937B50-9817-664A-6000-C3AA73050F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60" t="15873" r="38433" b="15389"/>
          <a:stretch/>
        </p:blipFill>
        <p:spPr>
          <a:xfrm>
            <a:off x="6892031" y="1421734"/>
            <a:ext cx="5162090" cy="459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7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44559" y="988009"/>
            <a:ext cx="302387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/>
              <a:buChar char="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High pressure</a:t>
            </a:r>
            <a:r>
              <a:rPr kumimoji="0" sz="2000" b="0" i="0" u="none" strike="noStrike" kern="1200" cap="none" spc="-1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cylinders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67489" y="954724"/>
            <a:ext cx="309626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/>
              <a:buChar char="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Liquid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hydrogen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storage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(-253 °C)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3449" y="2437714"/>
            <a:ext cx="62103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/>
              <a:buChar char="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Molecular adsorption on high surface area</a:t>
            </a:r>
            <a:r>
              <a:rPr kumimoji="0" sz="2000" b="0" i="0" u="none" strike="noStrike" kern="1200" cap="none" spc="-2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materials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(OMMs)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39720" y="3797335"/>
            <a:ext cx="486039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/>
              <a:buChar char="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5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Solid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hydrogen storage in </a:t>
            </a:r>
            <a:r>
              <a:rPr kumimoji="0" sz="2000" b="0" i="0" u="none" strike="noStrike" kern="1200" cap="none" spc="-5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metals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kumimoji="0" sz="2000" b="0" i="0" u="none" strike="noStrike" kern="1200" cap="none" spc="-13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000" b="0" i="0" u="none" strike="noStrike" kern="1200" cap="none" spc="-13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alloys, 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complexes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( mgH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LiH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10"/>
          </p:nvPr>
        </p:nvSpPr>
        <p:spPr>
          <a:xfrm>
            <a:off x="9917074" y="6559293"/>
            <a:ext cx="533400" cy="223074"/>
          </a:xfrm>
          <a:prstGeom prst="rect">
            <a:avLst/>
          </a:prstGeom>
        </p:spPr>
        <p:txBody>
          <a:bodyPr vert="horz" wrap="square" lIns="0" tIns="317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5400" marR="0" lvl="0" indent="0" algn="ctr" defTabSz="457200" rtl="0" eaLnBrk="0" fontAlgn="auto" latinLnBrk="0" hangingPunct="0">
              <a:lnSpc>
                <a:spcPct val="11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宋体" pitchFamily="2" charset="-122"/>
                <a:cs typeface="Arial" charset="0"/>
              </a:rPr>
              <a:pPr marL="25400" marR="0" lvl="0" indent="0" algn="ctr" defTabSz="457200" rtl="0" eaLnBrk="0" fontAlgn="auto" latinLnBrk="0" hangingPunct="0">
                <a:lnSpc>
                  <a:spcPct val="11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宋体" pitchFamily="2" charset="-122"/>
              <a:cs typeface="Arial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204353" y="736785"/>
            <a:ext cx="1666687" cy="1198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13977" y="2004055"/>
            <a:ext cx="1560829" cy="14788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118423" y="577409"/>
            <a:ext cx="302988" cy="15078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18521" y="3750054"/>
            <a:ext cx="1971662" cy="9239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52BD60B-D573-4D0B-8ED9-BB1CA926E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825" y="142875"/>
            <a:ext cx="75580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Hydrogen storage methods</a:t>
            </a:r>
          </a:p>
        </p:txBody>
      </p:sp>
      <p:grpSp>
        <p:nvGrpSpPr>
          <p:cNvPr id="251" name="Group 1">
            <a:extLst>
              <a:ext uri="{FF2B5EF4-FFF2-40B4-BE49-F238E27FC236}">
                <a16:creationId xmlns:a16="http://schemas.microsoft.com/office/drawing/2014/main" id="{63FFCEB3-66BF-402C-97F8-F2BB2EE04FAF}"/>
              </a:ext>
            </a:extLst>
          </p:cNvPr>
          <p:cNvGrpSpPr>
            <a:grpSpLocks/>
          </p:cNvGrpSpPr>
          <p:nvPr/>
        </p:nvGrpSpPr>
        <p:grpSpPr bwMode="auto">
          <a:xfrm>
            <a:off x="1695450" y="5528527"/>
            <a:ext cx="8801100" cy="1446212"/>
            <a:chOff x="304800" y="5135563"/>
            <a:chExt cx="8801100" cy="1446212"/>
          </a:xfrm>
        </p:grpSpPr>
        <p:sp>
          <p:nvSpPr>
            <p:cNvPr id="252" name="Rectangle 4">
              <a:extLst>
                <a:ext uri="{FF2B5EF4-FFF2-40B4-BE49-F238E27FC236}">
                  <a16:creationId xmlns:a16="http://schemas.microsoft.com/office/drawing/2014/main" id="{776D3A59-BF23-47B8-84DC-E60E1F6C1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" y="5135563"/>
              <a:ext cx="7091363" cy="1446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2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2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Ambient conditions: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40 liter gasoline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34 x 34 x 34 cm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	</a:t>
              </a:r>
            </a:p>
            <a:p>
              <a:pPr marL="0" marR="0" lvl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53" name="Rectangle 5">
              <a:extLst>
                <a:ext uri="{FF2B5EF4-FFF2-40B4-BE49-F238E27FC236}">
                  <a16:creationId xmlns:a16="http://schemas.microsoft.com/office/drawing/2014/main" id="{86DBAFE0-1BE4-4792-9D3D-2D39FC3BA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750" y="5487988"/>
              <a:ext cx="3289300" cy="737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2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2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Char char="Þ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58,182 liter H</a:t>
              </a:r>
              <a:r>
                <a:rPr kumimoji="0" lang="en-US" alt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(5 kg)</a:t>
              </a:r>
            </a:p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Char char="Þ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3.9 x 3.9 x 3.9 meter</a:t>
              </a:r>
              <a:endPara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54" name="Rectangle 6">
              <a:extLst>
                <a:ext uri="{FF2B5EF4-FFF2-40B4-BE49-F238E27FC236}">
                  <a16:creationId xmlns:a16="http://schemas.microsoft.com/office/drawing/2014/main" id="{2A8CC073-45F1-4880-B0C2-2426819B8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4700" y="5472113"/>
              <a:ext cx="3251200" cy="737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2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2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Char char="Þ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45 kg LiBH</a:t>
              </a:r>
              <a:r>
                <a:rPr kumimoji="0" lang="en-US" altLang="en-US" sz="20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Char char="Þ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27 x 27 x 27 cm</a:t>
              </a:r>
              <a:endPara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426E3DCD-D6D7-47D0-AA92-70D9D9BE3A10}"/>
              </a:ext>
            </a:extLst>
          </p:cNvPr>
          <p:cNvGrpSpPr/>
          <p:nvPr/>
        </p:nvGrpSpPr>
        <p:grpSpPr>
          <a:xfrm>
            <a:off x="2955131" y="4698320"/>
            <a:ext cx="5197026" cy="598807"/>
            <a:chOff x="1804131" y="4836924"/>
            <a:chExt cx="5197026" cy="598807"/>
          </a:xfrm>
        </p:grpSpPr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8F19FA04-C5E3-45E8-BACB-FAD49CEFEF29}"/>
                </a:ext>
              </a:extLst>
            </p:cNvPr>
            <p:cNvSpPr txBox="1"/>
            <p:nvPr/>
          </p:nvSpPr>
          <p:spPr>
            <a:xfrm>
              <a:off x="1804131" y="5035621"/>
              <a:ext cx="519702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LiBH</a:t>
              </a:r>
              <a:r>
                <a:rPr kumimoji="0" lang="en-US" sz="20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               </a:t>
              </a: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LiH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+ B +1.5 H</a:t>
              </a:r>
              <a:r>
                <a:rPr kumimoji="0" lang="en-US" sz="20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257" name="Straight Arrow Connector 307">
              <a:extLst>
                <a:ext uri="{FF2B5EF4-FFF2-40B4-BE49-F238E27FC236}">
                  <a16:creationId xmlns:a16="http://schemas.microsoft.com/office/drawing/2014/main" id="{5AC53D70-B27C-4B6B-871E-2B5CF140C8C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816599" y="5241195"/>
              <a:ext cx="1336560" cy="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0" name="TextBox 311">
              <a:extLst>
                <a:ext uri="{FF2B5EF4-FFF2-40B4-BE49-F238E27FC236}">
                  <a16:creationId xmlns:a16="http://schemas.microsoft.com/office/drawing/2014/main" id="{4A2C53EC-E0BA-459D-8C46-BC78E46D56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0451" y="4836924"/>
              <a:ext cx="1152549" cy="399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Δ</a:t>
              </a:r>
              <a:r>
                <a:rPr kumimoji="0" lang="en-GB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T, </a:t>
              </a:r>
              <a:r>
                <a:rPr kumimoji="0" lang="el-GR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Δ </a:t>
              </a:r>
              <a:r>
                <a:rPr kumimoji="0" lang="en-GB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49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07133" y="124063"/>
            <a:ext cx="9764786" cy="533400"/>
          </a:xfrm>
        </p:spPr>
        <p:txBody>
          <a:bodyPr/>
          <a:lstStyle/>
          <a:p>
            <a:r>
              <a:rPr lang="en-US" altLang="en-US" sz="2800" b="0" dirty="0">
                <a:solidFill>
                  <a:srgbClr val="0000FF"/>
                </a:solidFill>
              </a:rPr>
              <a:t>Hydrogen storage in metals (metal hydrides)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F51254-E05B-8501-F3E0-0EE9B7B6B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2" t="62213" r="50333"/>
          <a:stretch/>
        </p:blipFill>
        <p:spPr>
          <a:xfrm>
            <a:off x="549912" y="796555"/>
            <a:ext cx="5282717" cy="2068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008AA4-A2DC-3626-F415-037CC7766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95" y="3316895"/>
            <a:ext cx="6261786" cy="3010342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13DD458-EC4F-5CE4-62B8-C32AF0895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5027" y="2709863"/>
            <a:ext cx="565697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4499"/>
              </a:buClr>
              <a:buSzPct val="95000"/>
              <a:buFont typeface="Webdings" pitchFamily="18" charset="2"/>
              <a:buChar char="g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ebdings" pitchFamily="18" charset="2"/>
              <a:buChar char="g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B4499"/>
              </a:buClr>
              <a:buSzPct val="95000"/>
              <a:buFont typeface="Webdings" pitchFamily="18" charset="2"/>
              <a:buChar char="g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 storage capacity (weight, volume)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B4499"/>
              </a:buClr>
              <a:buSzPct val="95000"/>
              <a:buFont typeface="Webdings" pitchFamily="18" charset="2"/>
              <a:buChar char="g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cost, mechanical properties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B4499"/>
              </a:buClr>
              <a:buSzPct val="95000"/>
              <a:buFont typeface="Webdings" pitchFamily="18" charset="2"/>
              <a:buChar char="g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cycling stability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B4499"/>
              </a:buClr>
              <a:buSzPct val="95000"/>
              <a:buFont typeface="Webdings" pitchFamily="18" charset="2"/>
              <a:buChar char="g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release by a trigger at relevant conditions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5000"/>
              <a:buFont typeface="Webdings" pitchFamily="18" charset="2"/>
              <a:buChar char="g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Pressure</a:t>
            </a:r>
          </a:p>
          <a:p>
            <a:pPr marL="742950" marR="0" lvl="1" indent="-28575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5000"/>
              <a:buFont typeface="Webdings" pitchFamily="18" charset="2"/>
              <a:buChar char="g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</a:t>
            </a:r>
          </a:p>
          <a:p>
            <a:pPr marL="742950" marR="0" lvl="1" indent="-28575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5000"/>
              <a:buFont typeface="Webdings" pitchFamily="18" charset="2"/>
              <a:buChar char="g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UV light</a:t>
            </a:r>
          </a:p>
          <a:p>
            <a:pPr marL="742950" marR="0" lvl="1" indent="-28575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85000"/>
              <a:buFont typeface="Webdings" pitchFamily="18" charset="2"/>
              <a:buChar char="g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CE8E17-289A-9E56-18FC-3EBB852F0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5" t="13435" r="57978" b="52992"/>
          <a:stretch/>
        </p:blipFill>
        <p:spPr>
          <a:xfrm>
            <a:off x="6653691" y="767336"/>
            <a:ext cx="4166616" cy="18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8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2024178" y="5821572"/>
            <a:ext cx="1932029" cy="369332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6031" y="710567"/>
            <a:ext cx="66242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DOE Target: &gt;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5.5 wt% H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at 100-150 °C</a:t>
            </a:r>
          </a:p>
        </p:txBody>
      </p:sp>
      <p:pic>
        <p:nvPicPr>
          <p:cNvPr id="11059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10832" r="10985" b="3166"/>
          <a:stretch/>
        </p:blipFill>
        <p:spPr bwMode="auto">
          <a:xfrm>
            <a:off x="2062318" y="1148292"/>
            <a:ext cx="6475228" cy="467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 bwMode="auto">
          <a:xfrm>
            <a:off x="5979084" y="2753806"/>
            <a:ext cx="0" cy="142962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155361" y="3681212"/>
            <a:ext cx="0" cy="53022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5818087" y="4382056"/>
            <a:ext cx="0" cy="21920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000350" y="4324776"/>
            <a:ext cx="0" cy="35655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7027203" y="3156557"/>
            <a:ext cx="0" cy="110606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 bwMode="auto">
          <a:xfrm>
            <a:off x="7910226" y="3391764"/>
            <a:ext cx="627321" cy="369332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5979084" y="2832997"/>
            <a:ext cx="0" cy="142962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8191106" y="3391765"/>
            <a:ext cx="0" cy="89459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32"/>
          <p:cNvSpPr/>
          <p:nvPr/>
        </p:nvSpPr>
        <p:spPr>
          <a:xfrm>
            <a:off x="7843465" y="2993072"/>
            <a:ext cx="731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25000"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LiBH</a:t>
            </a:r>
            <a:r>
              <a:rPr kumimoji="0" lang="de-DE" sz="1400" b="1" i="0" u="none" strike="noStrike" kern="1200" cap="none" spc="0" normalizeH="0" baseline="-25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4</a:t>
            </a: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95612" y="5874737"/>
            <a:ext cx="70707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Pct val="125000"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Poor H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release kinetics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Pct val="125000"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Poor reversibility (350 bar H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650 °C for LiBH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4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)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2637022" y="49804"/>
            <a:ext cx="7558088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Reversible H</a:t>
            </a:r>
            <a:r>
              <a:rPr kumimoji="0" lang="en-US" altLang="en-US" sz="2800" b="0" i="0" u="none" strike="noStrike" kern="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2</a:t>
            </a: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storage in metal hydrides</a:t>
            </a:r>
            <a:b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	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C1372981-A5CD-4C09-B7FA-5F5B6BBE9A80}"/>
              </a:ext>
            </a:extLst>
          </p:cNvPr>
          <p:cNvSpPr txBox="1">
            <a:spLocks noChangeArrowheads="1"/>
          </p:cNvSpPr>
          <p:nvPr/>
        </p:nvSpPr>
        <p:spPr>
          <a:xfrm>
            <a:off x="7092519" y="1373386"/>
            <a:ext cx="3719173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200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Equilibrium decomposition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200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(1 bar H</a:t>
            </a:r>
            <a:r>
              <a:rPr kumimoji="0" lang="nl-NL" altLang="en-US" sz="2000" b="0" i="0" u="none" strike="noStrike" kern="0" cap="none" spc="0" normalizeH="0" baseline="-2500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2</a:t>
            </a:r>
            <a:r>
              <a:rPr kumimoji="0" lang="nl-NL" altLang="en-US" sz="200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equilibrium)</a:t>
            </a: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286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59625" y="1093395"/>
            <a:ext cx="3434280" cy="4420619"/>
            <a:chOff x="6100852" y="3868338"/>
            <a:chExt cx="2679437" cy="3684215"/>
          </a:xfrm>
        </p:grpSpPr>
        <p:sp>
          <p:nvSpPr>
            <p:cNvPr id="11" name="TextBox 10"/>
            <p:cNvSpPr txBox="1"/>
            <p:nvPr/>
          </p:nvSpPr>
          <p:spPr>
            <a:xfrm>
              <a:off x="7324468" y="3868338"/>
              <a:ext cx="1455821" cy="359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Metal hydride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100852" y="4196735"/>
              <a:ext cx="2675573" cy="3355818"/>
              <a:chOff x="6100852" y="4196735"/>
              <a:chExt cx="2675573" cy="3355818"/>
            </a:xfrm>
          </p:grpSpPr>
          <p:pic>
            <p:nvPicPr>
              <p:cNvPr id="41" name="Picture 3" descr="frontispiece square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77" t="64631" r="69156" b="15128"/>
              <a:stretch/>
            </p:blipFill>
            <p:spPr bwMode="auto">
              <a:xfrm>
                <a:off x="6167437" y="4288107"/>
                <a:ext cx="2544763" cy="2425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2" name="Straight Arrow Connector 41"/>
              <p:cNvCxnSpPr/>
              <p:nvPr/>
            </p:nvCxnSpPr>
            <p:spPr bwMode="auto">
              <a:xfrm flipH="1">
                <a:off x="7916333" y="4196735"/>
                <a:ext cx="163751" cy="48631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Straight Arrow Connector 42"/>
              <p:cNvCxnSpPr/>
              <p:nvPr/>
            </p:nvCxnSpPr>
            <p:spPr bwMode="auto">
              <a:xfrm flipV="1">
                <a:off x="7141759" y="6560099"/>
                <a:ext cx="0" cy="40249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5" name="Rectangle 44"/>
              <p:cNvSpPr/>
              <p:nvPr/>
            </p:nvSpPr>
            <p:spPr>
              <a:xfrm>
                <a:off x="6100852" y="6962589"/>
                <a:ext cx="2675573" cy="589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Verdana" pitchFamily="34" charset="0"/>
                    <a:cs typeface="Verdana" pitchFamily="34" charset="0"/>
                  </a:rPr>
                  <a:t>Nanoscaffold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Verdana" pitchFamily="34" charset="0"/>
                    <a:cs typeface="Verdana" pitchFamily="34" charset="0"/>
                  </a:rPr>
                  <a:t>(c</a:t>
                </a:r>
                <a:r>
                  <a: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arbon, MOFs, SiO</a:t>
                </a:r>
                <a:r>
                  <a:rPr kumimoji="0" lang="nl-NL" sz="20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Verdana" pitchFamily="34" charset="0"/>
                    <a:cs typeface="Verdana" pitchFamily="34" charset="0"/>
                  </a:rPr>
                  <a:t>)</a:t>
                </a: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845313" y="953100"/>
            <a:ext cx="4629451" cy="2035884"/>
            <a:chOff x="4410984" y="778242"/>
            <a:chExt cx="4629451" cy="2035884"/>
          </a:xfrm>
        </p:grpSpPr>
        <p:sp>
          <p:nvSpPr>
            <p:cNvPr id="8" name="Rectangle 3"/>
            <p:cNvSpPr txBox="1">
              <a:spLocks noChangeArrowheads="1"/>
            </p:cNvSpPr>
            <p:nvPr/>
          </p:nvSpPr>
          <p:spPr>
            <a:xfrm>
              <a:off x="4410984" y="778242"/>
              <a:ext cx="3944286" cy="686480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2"/>
                  </a:solidFill>
                  <a:latin typeface="Verdana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2"/>
                  </a:solidFill>
                  <a:latin typeface="Verdana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2"/>
                  </a:solidFill>
                  <a:latin typeface="Verdana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2"/>
                  </a:solidFill>
                  <a:latin typeface="Verdana" pitchFamily="34" charset="0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2"/>
                  </a:solidFill>
                  <a:latin typeface="Verdana" pitchFamily="34" charset="0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2"/>
                  </a:solidFill>
                  <a:latin typeface="Verdana" pitchFamily="34" charset="0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2"/>
                  </a:solidFill>
                  <a:latin typeface="Verdana" pitchFamily="34" charset="0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2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Why Nanoconfinement? </a:t>
              </a: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4649180" y="1261551"/>
              <a:ext cx="4391255" cy="155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285750" indent="-285750">
                <a:defRPr>
                  <a:solidFill>
                    <a:schemeClr val="tx2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2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9pPr>
            </a:lstStyle>
            <a:p>
              <a:pPr marL="285750" marR="0" lvl="0" indent="-285750" algn="l" defTabSz="914400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particle size effects</a:t>
              </a:r>
            </a:p>
            <a:p>
              <a:pPr marL="0" marR="0" lvl="0" indent="0" algn="l" defTabSz="914400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</a:p>
            <a:p>
              <a:pPr marL="285750" marR="0" lvl="0" indent="-285750" algn="l" defTabSz="914400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Hydride-support interaction</a:t>
              </a:r>
            </a:p>
            <a:p>
              <a:pPr marL="285750" marR="0" lvl="0" indent="-285750" algn="l" defTabSz="914400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Restrict phase segregation</a:t>
              </a:r>
            </a:p>
            <a:p>
              <a:pPr marL="285750" marR="0" lvl="0" indent="-285750" algn="l" defTabSz="914400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     </a:t>
              </a:r>
            </a:p>
          </p:txBody>
        </p:sp>
      </p:grpSp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816" y="3503058"/>
            <a:ext cx="15970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807302" y="81039"/>
            <a:ext cx="10143635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Approach: Interface engineering by nanoconfinement</a:t>
            </a:r>
            <a:b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37680" y="4225577"/>
            <a:ext cx="4661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ct val="10000"/>
              </a:spcAft>
              <a:buClrTx/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Clamping/physical constraint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1980B8-827D-4E4E-AD32-15D0221C73E2}"/>
              </a:ext>
            </a:extLst>
          </p:cNvPr>
          <p:cNvGrpSpPr/>
          <p:nvPr/>
        </p:nvGrpSpPr>
        <p:grpSpPr>
          <a:xfrm>
            <a:off x="6136464" y="3547640"/>
            <a:ext cx="3825724" cy="437043"/>
            <a:chOff x="6144541" y="3790119"/>
            <a:chExt cx="3825724" cy="437043"/>
          </a:xfrm>
        </p:grpSpPr>
        <p:sp>
          <p:nvSpPr>
            <p:cNvPr id="22" name="Rectangle 21"/>
            <p:cNvSpPr/>
            <p:nvPr/>
          </p:nvSpPr>
          <p:spPr>
            <a:xfrm>
              <a:off x="6144541" y="3790119"/>
              <a:ext cx="3825724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2LiBH</a:t>
              </a:r>
              <a:r>
                <a:rPr kumimoji="0" lang="en-GB" sz="20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4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   2LiH</a:t>
              </a:r>
              <a:r>
                <a:rPr kumimoji="0" lang="en-GB" sz="20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+ 2B + 3H</a:t>
              </a:r>
              <a:r>
                <a:rPr kumimoji="0" lang="en-GB" sz="20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   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7D37631-E42F-4107-A642-0FE6568793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98147" y="4014480"/>
              <a:ext cx="334499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7014C1C-130E-40EF-8A70-7701D5B604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03" t="-957" r="-453" b="-1650"/>
          <a:stretch/>
        </p:blipFill>
        <p:spPr>
          <a:xfrm>
            <a:off x="4506634" y="4851538"/>
            <a:ext cx="4744572" cy="18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8A95D93-5BC0-45BE-B683-8BFFE3731B7E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891937" y="534041"/>
            <a:ext cx="7558087" cy="647700"/>
          </a:xfrm>
        </p:spPr>
        <p:txBody>
          <a:bodyPr>
            <a:normAutofit fontScale="90000"/>
          </a:bodyPr>
          <a:lstStyle/>
          <a:p>
            <a:pPr algn="ctr"/>
            <a:r>
              <a:rPr lang="nl-NL" b="0" spc="-1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nl-NL" b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verv</a:t>
            </a:r>
            <a:r>
              <a:rPr lang="nl-NL" b="0" spc="-5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nl-NL" b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ew</a:t>
            </a:r>
            <a:endParaRPr lang="en-US" altLang="en-US" b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E90E6D57-B163-423E-AF73-99C4EA4D4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824" y="1683166"/>
            <a:ext cx="9806939" cy="289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Motivation (Energy transition and energy storage)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Pct val="125000"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Nanocomposites for Reversible Hydrogen storage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Pct val="125000"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sz="2400" dirty="0">
                <a:solidFill>
                  <a:prstClr val="black"/>
                </a:solidFill>
              </a:rPr>
              <a:t>Nanocomposites solid electrolytes for batteries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Pct val="125000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Conclusions and outlook</a:t>
            </a:r>
          </a:p>
        </p:txBody>
      </p:sp>
    </p:spTree>
    <p:extLst>
      <p:ext uri="{BB962C8B-B14F-4D97-AF65-F5344CB8AC3E}">
        <p14:creationId xmlns:p14="http://schemas.microsoft.com/office/powerpoint/2010/main" val="2963649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ars.els-cdn.com/content/image/1-s2.0-S0360319916330853-fx1_lrg.jpg">
            <a:extLst>
              <a:ext uri="{FF2B5EF4-FFF2-40B4-BE49-F238E27FC236}">
                <a16:creationId xmlns:a16="http://schemas.microsoft.com/office/drawing/2014/main" id="{4444287C-C860-4BEB-B6C2-EFDF924C63C3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6"/>
          <a:stretch/>
        </p:blipFill>
        <p:spPr bwMode="auto">
          <a:xfrm>
            <a:off x="8288276" y="812133"/>
            <a:ext cx="3602394" cy="25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0848BB-86BB-4D82-964A-4CCB7A7072D5}"/>
              </a:ext>
            </a:extLst>
          </p:cNvPr>
          <p:cNvSpPr/>
          <p:nvPr/>
        </p:nvSpPr>
        <p:spPr>
          <a:xfrm>
            <a:off x="6605941" y="5750328"/>
            <a:ext cx="4730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P.L. Bramwell, P. Ngene, P.E. de Jongh. Int. J.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Hydrog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Energy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42 (2017) 5188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C3E71C-45E0-4A04-9FAB-5197FA88366B}"/>
              </a:ext>
            </a:extLst>
          </p:cNvPr>
          <p:cNvSpPr/>
          <p:nvPr/>
        </p:nvSpPr>
        <p:spPr>
          <a:xfrm>
            <a:off x="6676963" y="5227108"/>
            <a:ext cx="4986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P. Ngene, A. P.M. Kentgens and P. E. de Jongh. et al Nano Energy 22, (2016)169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D38C153-1D0D-437D-8CE1-D8BFC273C157}"/>
              </a:ext>
            </a:extLst>
          </p:cNvPr>
          <p:cNvSpPr/>
          <p:nvPr/>
        </p:nvSpPr>
        <p:spPr>
          <a:xfrm>
            <a:off x="6562678" y="6273548"/>
            <a:ext cx="562932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Ngene, de Jongh, et al. 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Energy Environ Sci. 2012, 4, 4108, 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Chem.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2010, 46, 8201, Faraday Disc, 2011, 151,</a:t>
            </a:r>
            <a:endParaRPr kumimoji="0" lang="en-GB" sz="1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grpSp>
        <p:nvGrpSpPr>
          <p:cNvPr id="42" name="Group 19">
            <a:extLst>
              <a:ext uri="{FF2B5EF4-FFF2-40B4-BE49-F238E27FC236}">
                <a16:creationId xmlns:a16="http://schemas.microsoft.com/office/drawing/2014/main" id="{84ED8A17-63AE-4D6F-9CCA-6F889797DDE8}"/>
              </a:ext>
            </a:extLst>
          </p:cNvPr>
          <p:cNvGrpSpPr>
            <a:grpSpLocks/>
          </p:cNvGrpSpPr>
          <p:nvPr/>
        </p:nvGrpSpPr>
        <p:grpSpPr bwMode="auto">
          <a:xfrm>
            <a:off x="4294802" y="786264"/>
            <a:ext cx="3602395" cy="2760002"/>
            <a:chOff x="145661" y="1247451"/>
            <a:chExt cx="4248830" cy="3073852"/>
          </a:xfrm>
        </p:grpSpPr>
        <p:grpSp>
          <p:nvGrpSpPr>
            <p:cNvPr id="43" name="Group 15">
              <a:extLst>
                <a:ext uri="{FF2B5EF4-FFF2-40B4-BE49-F238E27FC236}">
                  <a16:creationId xmlns:a16="http://schemas.microsoft.com/office/drawing/2014/main" id="{8CE908A4-D506-456E-B12C-C3602A713A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661" y="1247451"/>
              <a:ext cx="4248830" cy="3073852"/>
              <a:chOff x="1287163" y="850242"/>
              <a:chExt cx="4795837" cy="3503808"/>
            </a:xfrm>
          </p:grpSpPr>
          <p:pic>
            <p:nvPicPr>
              <p:cNvPr id="45" name="Picture 12">
                <a:extLst>
                  <a:ext uri="{FF2B5EF4-FFF2-40B4-BE49-F238E27FC236}">
                    <a16:creationId xmlns:a16="http://schemas.microsoft.com/office/drawing/2014/main" id="{5E78660C-B74E-4113-A14A-576CC11A40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163" y="850242"/>
                <a:ext cx="4795837" cy="3503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TextBox 17">
                <a:extLst>
                  <a:ext uri="{FF2B5EF4-FFF2-40B4-BE49-F238E27FC236}">
                    <a16:creationId xmlns:a16="http://schemas.microsoft.com/office/drawing/2014/main" id="{1E8CA777-6CB5-445A-8B26-A43039CC3F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0068" y="2239277"/>
                <a:ext cx="2046645" cy="3508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2"/>
                    </a:solidFill>
                    <a:latin typeface="Verdana" pitchFamily="34" charset="0"/>
                  </a:defRPr>
                </a:lvl1pPr>
                <a:lvl2pPr marL="742950" indent="-285750">
                  <a:defRPr>
                    <a:solidFill>
                      <a:schemeClr val="tx2"/>
                    </a:solidFill>
                    <a:latin typeface="Verdana" pitchFamily="34" charset="0"/>
                  </a:defRPr>
                </a:lvl2pPr>
                <a:lvl3pPr marL="1143000" indent="-228600">
                  <a:defRPr>
                    <a:solidFill>
                      <a:schemeClr val="tx2"/>
                    </a:solidFill>
                    <a:latin typeface="Verdana" pitchFamily="34" charset="0"/>
                  </a:defRPr>
                </a:lvl3pPr>
                <a:lvl4pPr marL="1600200" indent="-228600">
                  <a:defRPr>
                    <a:solidFill>
                      <a:schemeClr val="tx2"/>
                    </a:solidFill>
                    <a:latin typeface="Verdana" pitchFamily="34" charset="0"/>
                  </a:defRPr>
                </a:lvl4pPr>
                <a:lvl5pPr marL="2057400" indent="-228600">
                  <a:defRPr>
                    <a:solidFill>
                      <a:schemeClr val="tx2"/>
                    </a:solidFill>
                    <a:latin typeface="Verdana" pitchFamily="34" charset="0"/>
                  </a:defRPr>
                </a:lvl5pPr>
                <a:lvl6pPr marL="2514600" indent="-228600"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Verdana" pitchFamily="34" charset="0"/>
                  </a:defRPr>
                </a:lvl6pPr>
                <a:lvl7pPr marL="2971800" indent="-228600"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Verdana" pitchFamily="34" charset="0"/>
                  </a:defRPr>
                </a:lvl7pPr>
                <a:lvl8pPr marL="3429000" indent="-228600"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Verdana" pitchFamily="34" charset="0"/>
                  </a:defRPr>
                </a:lvl8pPr>
                <a:lvl9pPr marL="3886200" indent="-228600"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Verdana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(7.9 </a:t>
                </a:r>
                <a:r>
                  <a:rPr kumimoji="0" lang="en-GB" altLang="en-US" sz="14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wt</a:t>
                </a:r>
                <a:r>
                  <a:rPr kumimoji="0" lang="en-GB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% H</a:t>
                </a:r>
                <a:r>
                  <a:rPr kumimoji="0" lang="en-GB" altLang="en-US" sz="14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2</a:t>
                </a:r>
                <a:r>
                  <a:rPr kumimoji="0" lang="en-GB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)</a:t>
                </a:r>
                <a:endPara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DBBD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18">
              <a:extLst>
                <a:ext uri="{FF2B5EF4-FFF2-40B4-BE49-F238E27FC236}">
                  <a16:creationId xmlns:a16="http://schemas.microsoft.com/office/drawing/2014/main" id="{5F995F86-F721-44DB-BA59-F733491B7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570" y="1391267"/>
              <a:ext cx="1680533" cy="34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2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2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2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(8.1</a:t>
              </a:r>
              <a:r>
                <a: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GB" alt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wt</a:t>
              </a:r>
              <a:r>
                <a: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% H</a:t>
              </a:r>
              <a:r>
                <a:rPr kumimoji="0" lang="en-GB" altLang="en-US" sz="14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</a:t>
              </a:r>
              <a:r>
                <a: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)</a:t>
              </a:r>
              <a:endPara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47" name="Rectangle 3">
            <a:extLst>
              <a:ext uri="{FF2B5EF4-FFF2-40B4-BE49-F238E27FC236}">
                <a16:creationId xmlns:a16="http://schemas.microsoft.com/office/drawing/2014/main" id="{EF61B07B-C794-47D7-8833-D4B9479F00D9}"/>
              </a:ext>
            </a:extLst>
          </p:cNvPr>
          <p:cNvSpPr txBox="1">
            <a:spLocks noChangeArrowheads="1"/>
          </p:cNvSpPr>
          <p:nvPr/>
        </p:nvSpPr>
        <p:spPr>
          <a:xfrm>
            <a:off x="424413" y="61232"/>
            <a:ext cx="10818340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Reversible H</a:t>
            </a:r>
            <a:r>
              <a:rPr kumimoji="0" lang="en-US" altLang="en-US" sz="2800" b="0" i="0" u="none" strike="noStrike" kern="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2</a:t>
            </a: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storage in nanoconfined metal hydrides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853E61-0213-B6AC-EB50-9F5F891BC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126" y="773498"/>
            <a:ext cx="3591362" cy="2697923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86CA9ACF-8B76-32FD-B95D-0A0180923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393" y="1144098"/>
            <a:ext cx="14779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en-GB" altLang="en-US" sz="1400">
                <a:solidFill>
                  <a:srgbClr val="000000"/>
                </a:solidFill>
              </a:rPr>
              <a:t>(13 </a:t>
            </a:r>
            <a:r>
              <a:rPr lang="en-GB" altLang="en-US" sz="1400" err="1">
                <a:solidFill>
                  <a:srgbClr val="000000"/>
                </a:solidFill>
              </a:rPr>
              <a:t>wt</a:t>
            </a:r>
            <a:r>
              <a:rPr lang="en-GB" altLang="en-US" sz="1400">
                <a:solidFill>
                  <a:srgbClr val="000000"/>
                </a:solidFill>
              </a:rPr>
              <a:t>% H</a:t>
            </a:r>
            <a:r>
              <a:rPr lang="en-GB" altLang="en-US" sz="1400" baseline="-25000">
                <a:solidFill>
                  <a:srgbClr val="000000"/>
                </a:solidFill>
              </a:rPr>
              <a:t>2</a:t>
            </a:r>
            <a:r>
              <a:rPr lang="en-GB" altLang="en-US" sz="1400">
                <a:solidFill>
                  <a:srgbClr val="000000"/>
                </a:solidFill>
              </a:rPr>
              <a:t>)</a:t>
            </a:r>
            <a:endParaRPr lang="en-GB" altLang="en-US" sz="1400">
              <a:solidFill>
                <a:srgbClr val="DBBD00"/>
              </a:solidFill>
            </a:endParaRPr>
          </a:p>
        </p:txBody>
      </p:sp>
      <p:sp>
        <p:nvSpPr>
          <p:cNvPr id="9" name="Rectangle 20">
            <a:extLst>
              <a:ext uri="{FF2B5EF4-FFF2-40B4-BE49-F238E27FC236}">
                <a16:creationId xmlns:a16="http://schemas.microsoft.com/office/drawing/2014/main" id="{B5598662-412E-7621-3FB6-9442751D5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390" y="1158995"/>
            <a:ext cx="15208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en-GB" altLang="en-US" sz="1400"/>
              <a:t>(18</a:t>
            </a:r>
            <a:r>
              <a:rPr lang="en-GB" altLang="en-US" sz="1400">
                <a:solidFill>
                  <a:srgbClr val="000000"/>
                </a:solidFill>
              </a:rPr>
              <a:t> </a:t>
            </a:r>
            <a:r>
              <a:rPr lang="en-GB" altLang="en-US" sz="1400" err="1">
                <a:solidFill>
                  <a:srgbClr val="000000"/>
                </a:solidFill>
              </a:rPr>
              <a:t>wt</a:t>
            </a:r>
            <a:r>
              <a:rPr lang="en-GB" altLang="en-US" sz="1400">
                <a:solidFill>
                  <a:srgbClr val="000000"/>
                </a:solidFill>
              </a:rPr>
              <a:t>% H</a:t>
            </a:r>
            <a:r>
              <a:rPr lang="en-GB" altLang="en-US" sz="1400" baseline="-25000">
                <a:solidFill>
                  <a:srgbClr val="000000"/>
                </a:solidFill>
              </a:rPr>
              <a:t>2</a:t>
            </a:r>
            <a:r>
              <a:rPr lang="en-GB" altLang="en-US" sz="1400">
                <a:solidFill>
                  <a:srgbClr val="000000"/>
                </a:solidFill>
              </a:rPr>
              <a:t>)</a:t>
            </a:r>
            <a:endParaRPr lang="en-GB" altLang="en-US" sz="140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47F62370-7DEB-0944-E11D-9F56D805A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47"/>
          <a:stretch>
            <a:fillRect/>
          </a:stretch>
        </p:blipFill>
        <p:spPr bwMode="auto">
          <a:xfrm>
            <a:off x="608756" y="3894945"/>
            <a:ext cx="3370882" cy="27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6">
            <a:extLst>
              <a:ext uri="{FF2B5EF4-FFF2-40B4-BE49-F238E27FC236}">
                <a16:creationId xmlns:a16="http://schemas.microsoft.com/office/drawing/2014/main" id="{F12CF45F-1E03-52C2-68CD-B8B548D7F35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296015" y="4145040"/>
            <a:ext cx="0" cy="2026509"/>
          </a:xfrm>
          <a:prstGeom prst="straightConnector1">
            <a:avLst/>
          </a:prstGeom>
          <a:noFill/>
          <a:ln w="25400" algn="ctr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15943259-0699-9935-783E-787C205B6E3F}"/>
              </a:ext>
            </a:extLst>
          </p:cNvPr>
          <p:cNvSpPr/>
          <p:nvPr/>
        </p:nvSpPr>
        <p:spPr>
          <a:xfrm>
            <a:off x="283126" y="3517121"/>
            <a:ext cx="5394831" cy="38946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Reversibility (H </a:t>
            </a:r>
            <a:r>
              <a:rPr kumimoji="0" lang="en-US" b="0" u="none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uptake after decomposition)  </a:t>
            </a:r>
            <a:endParaRPr kumimoji="0" lang="en-US" altLang="en-US" b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C7FE9A-7AD1-9C77-14AA-C443AF45B4F7}"/>
              </a:ext>
            </a:extLst>
          </p:cNvPr>
          <p:cNvSpPr txBox="1"/>
          <p:nvPr/>
        </p:nvSpPr>
        <p:spPr>
          <a:xfrm>
            <a:off x="6135543" y="3649467"/>
            <a:ext cx="5670848" cy="1415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dirty="0">
                <a:solidFill>
                  <a:srgbClr val="00B0F0"/>
                </a:solidFill>
                <a:latin typeface="Verdana" pitchFamily="34" charset="0"/>
              </a:rPr>
              <a:t>What is the origin of the improved kinetics</a:t>
            </a:r>
          </a:p>
          <a:p>
            <a:pPr>
              <a:lnSpc>
                <a:spcPct val="150000"/>
              </a:lnSpc>
            </a:pPr>
            <a:r>
              <a:rPr lang="en-US" altLang="en-US" sz="2000" dirty="0">
                <a:solidFill>
                  <a:srgbClr val="00B0F0"/>
                </a:solidFill>
                <a:latin typeface="Verdana" pitchFamily="34" charset="0"/>
              </a:rPr>
              <a:t>Hydride-support interaction?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Change in decomposition pathway?</a:t>
            </a:r>
            <a:endParaRPr lang="nl-NL" sz="200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13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31" y="1346552"/>
            <a:ext cx="5091329" cy="346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47662" y="155840"/>
            <a:ext cx="109204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33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Probing Nanocomposites with Xray Raman Scattering (XRS) </a:t>
            </a:r>
          </a:p>
        </p:txBody>
      </p:sp>
      <p:sp>
        <p:nvSpPr>
          <p:cNvPr id="25604" name="Text Box 8"/>
          <p:cNvSpPr txBox="1">
            <a:spLocks noChangeArrowheads="1"/>
          </p:cNvSpPr>
          <p:nvPr/>
        </p:nvSpPr>
        <p:spPr bwMode="auto">
          <a:xfrm>
            <a:off x="1205139" y="4924203"/>
            <a:ext cx="86391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Absorption of a photon with energy equal to the binding energy of the core electron (</a:t>
            </a:r>
            <a:r>
              <a:rPr lang="en-US" altLang="en-US" sz="1800" dirty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element specific</a:t>
            </a:r>
            <a:r>
              <a:rPr lang="en-US" altLang="en-US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For low absorption edges (Li, C, B, Na, F, N, Mg) </a:t>
            </a:r>
            <a:r>
              <a:rPr lang="en-US" altLang="en-US" sz="18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soft XAS is used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Soft XAS</a:t>
            </a:r>
            <a:r>
              <a:rPr lang="en-US" altLang="en-US" sz="18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requires complicated experimental conditions</a:t>
            </a:r>
            <a:r>
              <a:rPr lang="en-US" altLang="en-US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91115BF2-4C8D-304E-19E8-C1F890E9B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9072" y="1571253"/>
            <a:ext cx="396722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Pct val="125000"/>
              <a:buFontTx/>
              <a:buChar char="•"/>
            </a:pPr>
            <a:r>
              <a:rPr lang="en-US" alt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Thin samples required</a:t>
            </a:r>
          </a:p>
          <a:p>
            <a:pPr eaLnBrk="1" hangingPunct="1">
              <a:spcBef>
                <a:spcPct val="50000"/>
              </a:spcBef>
              <a:buSzPct val="125000"/>
              <a:buFontTx/>
              <a:buChar char="•"/>
            </a:pPr>
            <a:r>
              <a:rPr lang="en-US" alt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High vacuum (all components)</a:t>
            </a:r>
          </a:p>
          <a:p>
            <a:pPr eaLnBrk="1" hangingPunct="1">
              <a:spcBef>
                <a:spcPct val="50000"/>
              </a:spcBef>
              <a:buSzPct val="125000"/>
              <a:buFontTx/>
              <a:buChar char="•"/>
            </a:pPr>
            <a:r>
              <a:rPr lang="en-US" alt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Not in-situ </a:t>
            </a:r>
          </a:p>
          <a:p>
            <a:pPr eaLnBrk="1" hangingPunct="1">
              <a:spcBef>
                <a:spcPct val="50000"/>
              </a:spcBef>
              <a:buSzPct val="125000"/>
              <a:buFontTx/>
              <a:buChar char="•"/>
            </a:pPr>
            <a:r>
              <a:rPr lang="en-US" alt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Concentrated samples due to low sensitivity</a:t>
            </a:r>
          </a:p>
          <a:p>
            <a:pPr eaLnBrk="1" hangingPunct="1">
              <a:spcBef>
                <a:spcPct val="50000"/>
              </a:spcBef>
              <a:buSzPct val="125000"/>
              <a:buFontTx/>
              <a:buChar char="•"/>
            </a:pPr>
            <a:r>
              <a:rPr lang="en-US" alt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Mostly surface information   (&lt; 50 Å)</a:t>
            </a:r>
            <a:endParaRPr lang="fi-FI" alt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00D4A7-8194-D1D2-49CD-F4FEF568ECAB}"/>
              </a:ext>
            </a:extLst>
          </p:cNvPr>
          <p:cNvGrpSpPr>
            <a:grpSpLocks/>
          </p:cNvGrpSpPr>
          <p:nvPr/>
        </p:nvGrpSpPr>
        <p:grpSpPr bwMode="auto">
          <a:xfrm>
            <a:off x="273347" y="1221704"/>
            <a:ext cx="2532484" cy="3187458"/>
            <a:chOff x="5204510" y="1157668"/>
            <a:chExt cx="3229088" cy="3289867"/>
          </a:xfrm>
        </p:grpSpPr>
        <p:sp>
          <p:nvSpPr>
            <p:cNvPr id="32" name="TextBox 55">
              <a:extLst>
                <a:ext uri="{FF2B5EF4-FFF2-40B4-BE49-F238E27FC236}">
                  <a16:creationId xmlns:a16="http://schemas.microsoft.com/office/drawing/2014/main" id="{9C650648-B96C-7D79-0B19-9D24C79A53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3425" y="4078203"/>
              <a:ext cx="11521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i-FI" altLang="en-US"/>
                <a:t>hole</a:t>
              </a:r>
            </a:p>
          </p:txBody>
        </p:sp>
        <p:grpSp>
          <p:nvGrpSpPr>
            <p:cNvPr id="33" name="Group 56">
              <a:extLst>
                <a:ext uri="{FF2B5EF4-FFF2-40B4-BE49-F238E27FC236}">
                  <a16:creationId xmlns:a16="http://schemas.microsoft.com/office/drawing/2014/main" id="{B942B216-9F4A-A370-5227-3096770657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04510" y="1157668"/>
              <a:ext cx="3229088" cy="3032530"/>
              <a:chOff x="5204510" y="1157668"/>
              <a:chExt cx="3229088" cy="3032530"/>
            </a:xfrm>
          </p:grpSpPr>
          <p:sp>
            <p:nvSpPr>
              <p:cNvPr id="34" name="Rectangle 131" descr="Light horizontal">
                <a:extLst>
                  <a:ext uri="{FF2B5EF4-FFF2-40B4-BE49-F238E27FC236}">
                    <a16:creationId xmlns:a16="http://schemas.microsoft.com/office/drawing/2014/main" id="{A6CDADD7-05D4-E6BB-768D-D68B61A73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9469" y="1611791"/>
                <a:ext cx="1778960" cy="893107"/>
              </a:xfrm>
              <a:prstGeom prst="rect">
                <a:avLst/>
              </a:prstGeom>
              <a:pattFill prst="ltHorz">
                <a:fgClr>
                  <a:schemeClr val="tx2"/>
                </a:fgClr>
                <a:bgClr>
                  <a:srgbClr val="BAD2EC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i-FI" sz="2000"/>
              </a:p>
            </p:txBody>
          </p:sp>
          <p:sp>
            <p:nvSpPr>
              <p:cNvPr id="35" name="Line 108">
                <a:extLst>
                  <a:ext uri="{FF2B5EF4-FFF2-40B4-BE49-F238E27FC236}">
                    <a16:creationId xmlns:a16="http://schemas.microsoft.com/office/drawing/2014/main" id="{F2B1FA5D-FD2C-7FC0-9E97-698503633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68716" y="4084236"/>
                <a:ext cx="1766015" cy="336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i-FI" sz="2000"/>
              </a:p>
            </p:txBody>
          </p:sp>
          <p:sp>
            <p:nvSpPr>
              <p:cNvPr id="36" name="Line 109">
                <a:extLst>
                  <a:ext uri="{FF2B5EF4-FFF2-40B4-BE49-F238E27FC236}">
                    <a16:creationId xmlns:a16="http://schemas.microsoft.com/office/drawing/2014/main" id="{DD045721-3F96-03DF-5EEC-7F5C25CE55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68716" y="3218039"/>
                <a:ext cx="1766015" cy="336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i-FI" sz="2000"/>
              </a:p>
            </p:txBody>
          </p:sp>
          <p:sp>
            <p:nvSpPr>
              <p:cNvPr id="37" name="Oval 110">
                <a:extLst>
                  <a:ext uri="{FF2B5EF4-FFF2-40B4-BE49-F238E27FC236}">
                    <a16:creationId xmlns:a16="http://schemas.microsoft.com/office/drawing/2014/main" id="{F39B638C-42FC-6A33-2824-3E5088D3A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9491" y="3985002"/>
                <a:ext cx="190470" cy="201832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i-FI" sz="2000"/>
              </a:p>
            </p:txBody>
          </p:sp>
          <p:sp>
            <p:nvSpPr>
              <p:cNvPr id="38" name="Oval 111">
                <a:extLst>
                  <a:ext uri="{FF2B5EF4-FFF2-40B4-BE49-F238E27FC236}">
                    <a16:creationId xmlns:a16="http://schemas.microsoft.com/office/drawing/2014/main" id="{31DF690F-1874-2CF8-D559-1CD71F336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8137" y="3986684"/>
                <a:ext cx="192320" cy="203514"/>
              </a:xfrm>
              <a:prstGeom prst="ellipse">
                <a:avLst/>
              </a:prstGeom>
              <a:solidFill>
                <a:srgbClr val="BAD2EC"/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i-FI" sz="2000"/>
              </a:p>
            </p:txBody>
          </p:sp>
          <p:sp>
            <p:nvSpPr>
              <p:cNvPr id="39" name="Oval 113">
                <a:extLst>
                  <a:ext uri="{FF2B5EF4-FFF2-40B4-BE49-F238E27FC236}">
                    <a16:creationId xmlns:a16="http://schemas.microsoft.com/office/drawing/2014/main" id="{585507D0-2600-D80E-E6C4-3282AAB9A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8137" y="3123851"/>
                <a:ext cx="192320" cy="201832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i-FI" sz="2000"/>
              </a:p>
            </p:txBody>
          </p:sp>
          <p:sp>
            <p:nvSpPr>
              <p:cNvPr id="40" name="Oval 114">
                <a:extLst>
                  <a:ext uri="{FF2B5EF4-FFF2-40B4-BE49-F238E27FC236}">
                    <a16:creationId xmlns:a16="http://schemas.microsoft.com/office/drawing/2014/main" id="{71ADED00-9817-2C9E-9090-BBD483C2A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9491" y="3118805"/>
                <a:ext cx="190470" cy="201832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i-FI" sz="2000"/>
              </a:p>
            </p:txBody>
          </p:sp>
          <p:sp>
            <p:nvSpPr>
              <p:cNvPr id="41" name="Line 116">
                <a:extLst>
                  <a:ext uri="{FF2B5EF4-FFF2-40B4-BE49-F238E27FC236}">
                    <a16:creationId xmlns:a16="http://schemas.microsoft.com/office/drawing/2014/main" id="{1796C4DC-F87C-8342-B8AB-15B9FF0C2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59469" y="2943884"/>
                <a:ext cx="176416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i-FI" sz="2000"/>
              </a:p>
            </p:txBody>
          </p:sp>
          <p:sp>
            <p:nvSpPr>
              <p:cNvPr id="42" name="Line 117">
                <a:extLst>
                  <a:ext uri="{FF2B5EF4-FFF2-40B4-BE49-F238E27FC236}">
                    <a16:creationId xmlns:a16="http://schemas.microsoft.com/office/drawing/2014/main" id="{CE80BE87-8399-AF30-A06F-1DC889C767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59469" y="2654591"/>
                <a:ext cx="17660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i-FI" sz="2000"/>
              </a:p>
            </p:txBody>
          </p:sp>
          <p:sp>
            <p:nvSpPr>
              <p:cNvPr id="43" name="Line 118">
                <a:extLst>
                  <a:ext uri="{FF2B5EF4-FFF2-40B4-BE49-F238E27FC236}">
                    <a16:creationId xmlns:a16="http://schemas.microsoft.com/office/drawing/2014/main" id="{FFC024EF-81B4-8B55-ECDC-FC8C43C21B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59469" y="2511626"/>
                <a:ext cx="1764166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i-FI" sz="2000"/>
              </a:p>
            </p:txBody>
          </p:sp>
          <p:sp>
            <p:nvSpPr>
              <p:cNvPr id="44" name="Line 119">
                <a:extLst>
                  <a:ext uri="{FF2B5EF4-FFF2-40B4-BE49-F238E27FC236}">
                    <a16:creationId xmlns:a16="http://schemas.microsoft.com/office/drawing/2014/main" id="{87ECEA1B-C73A-3A44-A20E-F5E1947FA4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59469" y="2583950"/>
                <a:ext cx="176416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i-FI" sz="2000"/>
              </a:p>
            </p:txBody>
          </p:sp>
          <p:sp>
            <p:nvSpPr>
              <p:cNvPr id="45" name="Oval 120">
                <a:extLst>
                  <a:ext uri="{FF2B5EF4-FFF2-40B4-BE49-F238E27FC236}">
                    <a16:creationId xmlns:a16="http://schemas.microsoft.com/office/drawing/2014/main" id="{C73AABE9-E960-8F5E-A39C-AFDF79E9D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0257" y="1779984"/>
                <a:ext cx="188622" cy="203514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i-FI" sz="2000"/>
              </a:p>
            </p:txBody>
          </p:sp>
          <p:sp>
            <p:nvSpPr>
              <p:cNvPr id="46" name="Freeform 121">
                <a:extLst>
                  <a:ext uri="{FF2B5EF4-FFF2-40B4-BE49-F238E27FC236}">
                    <a16:creationId xmlns:a16="http://schemas.microsoft.com/office/drawing/2014/main" id="{CF5AA661-161C-76E1-A618-43DBF6B32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9362" y="2079369"/>
                <a:ext cx="98009" cy="1803035"/>
              </a:xfrm>
              <a:custGeom>
                <a:avLst/>
                <a:gdLst>
                  <a:gd name="T0" fmla="*/ 0 w 196"/>
                  <a:gd name="T1" fmla="*/ 595 h 680"/>
                  <a:gd name="T2" fmla="*/ 30 w 196"/>
                  <a:gd name="T3" fmla="*/ 277 h 680"/>
                  <a:gd name="T4" fmla="*/ 15 w 196"/>
                  <a:gd name="T5" fmla="*/ 0 h 680"/>
                  <a:gd name="T6" fmla="*/ 0 60000 65536"/>
                  <a:gd name="T7" fmla="*/ 0 60000 65536"/>
                  <a:gd name="T8" fmla="*/ 0 60000 65536"/>
                  <a:gd name="T9" fmla="*/ 0 w 196"/>
                  <a:gd name="T10" fmla="*/ 0 h 680"/>
                  <a:gd name="T11" fmla="*/ 196 w 196"/>
                  <a:gd name="T12" fmla="*/ 680 h 6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6" h="680">
                    <a:moveTo>
                      <a:pt x="0" y="680"/>
                    </a:moveTo>
                    <a:cubicBezTo>
                      <a:pt x="83" y="555"/>
                      <a:pt x="166" y="430"/>
                      <a:pt x="181" y="317"/>
                    </a:cubicBezTo>
                    <a:cubicBezTo>
                      <a:pt x="196" y="204"/>
                      <a:pt x="105" y="53"/>
                      <a:pt x="90" y="0"/>
                    </a:cubicBezTo>
                  </a:path>
                </a:pathLst>
              </a:custGeom>
              <a:noFill/>
              <a:ln w="28575">
                <a:solidFill>
                  <a:srgbClr val="0033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i-FI" sz="2000"/>
              </a:p>
            </p:txBody>
          </p:sp>
          <p:grpSp>
            <p:nvGrpSpPr>
              <p:cNvPr id="47" name="Group 70">
                <a:extLst>
                  <a:ext uri="{FF2B5EF4-FFF2-40B4-BE49-F238E27FC236}">
                    <a16:creationId xmlns:a16="http://schemas.microsoft.com/office/drawing/2014/main" id="{16DDDCF8-02AB-480E-AA07-B34817C5E7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0469" y="3564450"/>
                <a:ext cx="1099866" cy="441441"/>
                <a:chOff x="2076165" y="5346218"/>
                <a:chExt cx="1099866" cy="441441"/>
              </a:xfrm>
            </p:grpSpPr>
            <p:sp>
              <p:nvSpPr>
                <p:cNvPr id="54" name="Freeform 123">
                  <a:extLst>
                    <a:ext uri="{FF2B5EF4-FFF2-40B4-BE49-F238E27FC236}">
                      <a16:creationId xmlns:a16="http://schemas.microsoft.com/office/drawing/2014/main" id="{B5AA8C53-2638-CA80-E8D7-0C7D303B7C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41423">
                  <a:off x="2076215" y="5346286"/>
                  <a:ext cx="1039267" cy="144647"/>
                </a:xfrm>
                <a:custGeom>
                  <a:avLst/>
                  <a:gdLst>
                    <a:gd name="T0" fmla="*/ 0 w 5136"/>
                    <a:gd name="T1" fmla="*/ 51 h 492"/>
                    <a:gd name="T2" fmla="*/ 58 w 5136"/>
                    <a:gd name="T3" fmla="*/ 7 h 492"/>
                    <a:gd name="T4" fmla="*/ 145 w 5136"/>
                    <a:gd name="T5" fmla="*/ 94 h 492"/>
                    <a:gd name="T6" fmla="*/ 232 w 5136"/>
                    <a:gd name="T7" fmla="*/ 7 h 492"/>
                    <a:gd name="T8" fmla="*/ 319 w 5136"/>
                    <a:gd name="T9" fmla="*/ 94 h 492"/>
                    <a:gd name="T10" fmla="*/ 406 w 5136"/>
                    <a:gd name="T11" fmla="*/ 7 h 492"/>
                    <a:gd name="T12" fmla="*/ 493 w 5136"/>
                    <a:gd name="T13" fmla="*/ 94 h 492"/>
                    <a:gd name="T14" fmla="*/ 580 w 5136"/>
                    <a:gd name="T15" fmla="*/ 7 h 492"/>
                    <a:gd name="T16" fmla="*/ 667 w 5136"/>
                    <a:gd name="T17" fmla="*/ 94 h 492"/>
                    <a:gd name="T18" fmla="*/ 754 w 5136"/>
                    <a:gd name="T19" fmla="*/ 7 h 492"/>
                    <a:gd name="T20" fmla="*/ 841 w 5136"/>
                    <a:gd name="T21" fmla="*/ 94 h 492"/>
                    <a:gd name="T22" fmla="*/ 928 w 5136"/>
                    <a:gd name="T23" fmla="*/ 7 h 492"/>
                    <a:gd name="T24" fmla="*/ 985 w 5136"/>
                    <a:gd name="T25" fmla="*/ 54 h 49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136"/>
                    <a:gd name="T40" fmla="*/ 0 h 492"/>
                    <a:gd name="T41" fmla="*/ 5136 w 5136"/>
                    <a:gd name="T42" fmla="*/ 492 h 492"/>
                    <a:gd name="connsiteX0" fmla="*/ 0 w 9410"/>
                    <a:gd name="connsiteY0" fmla="*/ 711 h 9939"/>
                    <a:gd name="connsiteX1" fmla="*/ 884 w 9410"/>
                    <a:gd name="connsiteY1" fmla="*/ 9939 h 9939"/>
                    <a:gd name="connsiteX2" fmla="*/ 1766 w 9410"/>
                    <a:gd name="connsiteY2" fmla="*/ 711 h 9939"/>
                    <a:gd name="connsiteX3" fmla="*/ 2650 w 9410"/>
                    <a:gd name="connsiteY3" fmla="*/ 9939 h 9939"/>
                    <a:gd name="connsiteX4" fmla="*/ 3532 w 9410"/>
                    <a:gd name="connsiteY4" fmla="*/ 711 h 9939"/>
                    <a:gd name="connsiteX5" fmla="*/ 4416 w 9410"/>
                    <a:gd name="connsiteY5" fmla="*/ 9939 h 9939"/>
                    <a:gd name="connsiteX6" fmla="*/ 5300 w 9410"/>
                    <a:gd name="connsiteY6" fmla="*/ 711 h 9939"/>
                    <a:gd name="connsiteX7" fmla="*/ 6182 w 9410"/>
                    <a:gd name="connsiteY7" fmla="*/ 9939 h 9939"/>
                    <a:gd name="connsiteX8" fmla="*/ 7066 w 9410"/>
                    <a:gd name="connsiteY8" fmla="*/ 711 h 9939"/>
                    <a:gd name="connsiteX9" fmla="*/ 7948 w 9410"/>
                    <a:gd name="connsiteY9" fmla="*/ 9939 h 9939"/>
                    <a:gd name="connsiteX10" fmla="*/ 8832 w 9410"/>
                    <a:gd name="connsiteY10" fmla="*/ 711 h 9939"/>
                    <a:gd name="connsiteX11" fmla="*/ 9410 w 9410"/>
                    <a:gd name="connsiteY11" fmla="*/ 5711 h 9939"/>
                    <a:gd name="connsiteX0" fmla="*/ 0 w 9061"/>
                    <a:gd name="connsiteY0" fmla="*/ 10000 h 10000"/>
                    <a:gd name="connsiteX1" fmla="*/ 938 w 9061"/>
                    <a:gd name="connsiteY1" fmla="*/ 715 h 10000"/>
                    <a:gd name="connsiteX2" fmla="*/ 1877 w 9061"/>
                    <a:gd name="connsiteY2" fmla="*/ 10000 h 10000"/>
                    <a:gd name="connsiteX3" fmla="*/ 2814 w 9061"/>
                    <a:gd name="connsiteY3" fmla="*/ 715 h 10000"/>
                    <a:gd name="connsiteX4" fmla="*/ 3754 w 9061"/>
                    <a:gd name="connsiteY4" fmla="*/ 10000 h 10000"/>
                    <a:gd name="connsiteX5" fmla="*/ 4693 w 9061"/>
                    <a:gd name="connsiteY5" fmla="*/ 715 h 10000"/>
                    <a:gd name="connsiteX6" fmla="*/ 5631 w 9061"/>
                    <a:gd name="connsiteY6" fmla="*/ 10000 h 10000"/>
                    <a:gd name="connsiteX7" fmla="*/ 6570 w 9061"/>
                    <a:gd name="connsiteY7" fmla="*/ 715 h 10000"/>
                    <a:gd name="connsiteX8" fmla="*/ 7507 w 9061"/>
                    <a:gd name="connsiteY8" fmla="*/ 10000 h 10000"/>
                    <a:gd name="connsiteX9" fmla="*/ 8447 w 9061"/>
                    <a:gd name="connsiteY9" fmla="*/ 715 h 10000"/>
                    <a:gd name="connsiteX10" fmla="*/ 9061 w 9061"/>
                    <a:gd name="connsiteY10" fmla="*/ 5746 h 10000"/>
                    <a:gd name="connsiteX0" fmla="*/ 0 w 8965"/>
                    <a:gd name="connsiteY0" fmla="*/ 715 h 10000"/>
                    <a:gd name="connsiteX1" fmla="*/ 1037 w 8965"/>
                    <a:gd name="connsiteY1" fmla="*/ 10000 h 10000"/>
                    <a:gd name="connsiteX2" fmla="*/ 2071 w 8965"/>
                    <a:gd name="connsiteY2" fmla="*/ 715 h 10000"/>
                    <a:gd name="connsiteX3" fmla="*/ 3108 w 8965"/>
                    <a:gd name="connsiteY3" fmla="*/ 10000 h 10000"/>
                    <a:gd name="connsiteX4" fmla="*/ 4144 w 8965"/>
                    <a:gd name="connsiteY4" fmla="*/ 715 h 10000"/>
                    <a:gd name="connsiteX5" fmla="*/ 5180 w 8965"/>
                    <a:gd name="connsiteY5" fmla="*/ 10000 h 10000"/>
                    <a:gd name="connsiteX6" fmla="*/ 6216 w 8965"/>
                    <a:gd name="connsiteY6" fmla="*/ 715 h 10000"/>
                    <a:gd name="connsiteX7" fmla="*/ 7250 w 8965"/>
                    <a:gd name="connsiteY7" fmla="*/ 10000 h 10000"/>
                    <a:gd name="connsiteX8" fmla="*/ 8287 w 8965"/>
                    <a:gd name="connsiteY8" fmla="*/ 715 h 10000"/>
                    <a:gd name="connsiteX9" fmla="*/ 8965 w 8965"/>
                    <a:gd name="connsiteY9" fmla="*/ 5746 h 10000"/>
                    <a:gd name="connsiteX0" fmla="*/ 0 w 8843"/>
                    <a:gd name="connsiteY0" fmla="*/ 10000 h 10000"/>
                    <a:gd name="connsiteX1" fmla="*/ 1153 w 8843"/>
                    <a:gd name="connsiteY1" fmla="*/ 715 h 10000"/>
                    <a:gd name="connsiteX2" fmla="*/ 2310 w 8843"/>
                    <a:gd name="connsiteY2" fmla="*/ 10000 h 10000"/>
                    <a:gd name="connsiteX3" fmla="*/ 3465 w 8843"/>
                    <a:gd name="connsiteY3" fmla="*/ 715 h 10000"/>
                    <a:gd name="connsiteX4" fmla="*/ 4621 w 8843"/>
                    <a:gd name="connsiteY4" fmla="*/ 10000 h 10000"/>
                    <a:gd name="connsiteX5" fmla="*/ 5777 w 8843"/>
                    <a:gd name="connsiteY5" fmla="*/ 715 h 10000"/>
                    <a:gd name="connsiteX6" fmla="*/ 6930 w 8843"/>
                    <a:gd name="connsiteY6" fmla="*/ 10000 h 10000"/>
                    <a:gd name="connsiteX7" fmla="*/ 8087 w 8843"/>
                    <a:gd name="connsiteY7" fmla="*/ 715 h 10000"/>
                    <a:gd name="connsiteX8" fmla="*/ 8843 w 8843"/>
                    <a:gd name="connsiteY8" fmla="*/ 5746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43" h="10000">
                      <a:moveTo>
                        <a:pt x="0" y="10000"/>
                      </a:moveTo>
                      <a:cubicBezTo>
                        <a:pt x="385" y="10000"/>
                        <a:pt x="768" y="715"/>
                        <a:pt x="1153" y="715"/>
                      </a:cubicBezTo>
                      <a:cubicBezTo>
                        <a:pt x="1538" y="715"/>
                        <a:pt x="1925" y="10000"/>
                        <a:pt x="2310" y="10000"/>
                      </a:cubicBezTo>
                      <a:cubicBezTo>
                        <a:pt x="2694" y="10000"/>
                        <a:pt x="3082" y="715"/>
                        <a:pt x="3465" y="715"/>
                      </a:cubicBezTo>
                      <a:cubicBezTo>
                        <a:pt x="3851" y="715"/>
                        <a:pt x="4235" y="10000"/>
                        <a:pt x="4621" y="10000"/>
                      </a:cubicBezTo>
                      <a:cubicBezTo>
                        <a:pt x="5005" y="10000"/>
                        <a:pt x="5393" y="715"/>
                        <a:pt x="5777" y="715"/>
                      </a:cubicBezTo>
                      <a:cubicBezTo>
                        <a:pt x="6160" y="715"/>
                        <a:pt x="6546" y="10000"/>
                        <a:pt x="6930" y="10000"/>
                      </a:cubicBezTo>
                      <a:cubicBezTo>
                        <a:pt x="7315" y="10000"/>
                        <a:pt x="7767" y="1432"/>
                        <a:pt x="8087" y="715"/>
                      </a:cubicBezTo>
                      <a:cubicBezTo>
                        <a:pt x="8405" y="0"/>
                        <a:pt x="8685" y="4704"/>
                        <a:pt x="8843" y="5746"/>
                      </a:cubicBezTo>
                    </a:path>
                  </a:pathLst>
                </a:custGeom>
                <a:noFill/>
                <a:ln w="158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i-FI" sz="2000"/>
                </a:p>
              </p:txBody>
            </p:sp>
            <p:sp>
              <p:nvSpPr>
                <p:cNvPr id="55" name="AutoShape 124">
                  <a:extLst>
                    <a:ext uri="{FF2B5EF4-FFF2-40B4-BE49-F238E27FC236}">
                      <a16:creationId xmlns:a16="http://schemas.microsoft.com/office/drawing/2014/main" id="{C6C04748-A403-C325-134E-EBC82E3240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7241423">
                  <a:off x="3047285" y="5657732"/>
                  <a:ext cx="116053" cy="14239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58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i-FI" sz="2000"/>
                </a:p>
              </p:txBody>
            </p:sp>
          </p:grpSp>
          <p:sp>
            <p:nvSpPr>
              <p:cNvPr id="48" name="Line 119">
                <a:extLst>
                  <a:ext uri="{FF2B5EF4-FFF2-40B4-BE49-F238E27FC236}">
                    <a16:creationId xmlns:a16="http://schemas.microsoft.com/office/drawing/2014/main" id="{874B7F82-1400-0CCA-741B-9286F56E5C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59469" y="2546947"/>
                <a:ext cx="176416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i-FI" sz="2000"/>
              </a:p>
            </p:txBody>
          </p:sp>
          <p:sp>
            <p:nvSpPr>
              <p:cNvPr id="49" name="Oval 113">
                <a:extLst>
                  <a:ext uri="{FF2B5EF4-FFF2-40B4-BE49-F238E27FC236}">
                    <a16:creationId xmlns:a16="http://schemas.microsoft.com/office/drawing/2014/main" id="{E03A6F70-F5BF-2050-7609-1AA96F939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8137" y="2834558"/>
                <a:ext cx="192320" cy="203515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i-FI" sz="2000"/>
              </a:p>
            </p:txBody>
          </p:sp>
          <p:sp>
            <p:nvSpPr>
              <p:cNvPr id="50" name="Oval 112">
                <a:extLst>
                  <a:ext uri="{FF2B5EF4-FFF2-40B4-BE49-F238E27FC236}">
                    <a16:creationId xmlns:a16="http://schemas.microsoft.com/office/drawing/2014/main" id="{24D8AE14-BCA7-D3A6-A368-6B8ED0D97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4251" y="2834558"/>
                <a:ext cx="188622" cy="203515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i-FI" sz="2000"/>
              </a:p>
            </p:txBody>
          </p:sp>
          <p:sp>
            <p:nvSpPr>
              <p:cNvPr id="51" name="Oval 114">
                <a:extLst>
                  <a:ext uri="{FF2B5EF4-FFF2-40B4-BE49-F238E27FC236}">
                    <a16:creationId xmlns:a16="http://schemas.microsoft.com/office/drawing/2014/main" id="{57772B3E-DD6B-C9C2-FDC8-E769ECA05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5793" y="2834558"/>
                <a:ext cx="192320" cy="203515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i-FI" sz="2000"/>
              </a:p>
            </p:txBody>
          </p:sp>
          <p:sp>
            <p:nvSpPr>
              <p:cNvPr id="52" name="Oval 115">
                <a:extLst>
                  <a:ext uri="{FF2B5EF4-FFF2-40B4-BE49-F238E27FC236}">
                    <a16:creationId xmlns:a16="http://schemas.microsoft.com/office/drawing/2014/main" id="{2A330CAF-9617-4DC9-E879-2706EABEE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9337" y="2834558"/>
                <a:ext cx="186772" cy="203515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i-FI" sz="2000"/>
              </a:p>
            </p:txBody>
          </p:sp>
          <p:sp>
            <p:nvSpPr>
              <p:cNvPr id="53" name="TextBox 77">
                <a:extLst>
                  <a:ext uri="{FF2B5EF4-FFF2-40B4-BE49-F238E27FC236}">
                    <a16:creationId xmlns:a16="http://schemas.microsoft.com/office/drawing/2014/main" id="{6B832804-525E-5D40-8878-FC01BE2DDC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4510" y="1157668"/>
                <a:ext cx="3229088" cy="374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fi-FI" altLang="en-US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X-ray absorption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E5A1D373-9802-426B-8D98-C20F90F1D2FD}"/>
              </a:ext>
            </a:extLst>
          </p:cNvPr>
          <p:cNvSpPr txBox="1">
            <a:spLocks/>
          </p:cNvSpPr>
          <p:nvPr/>
        </p:nvSpPr>
        <p:spPr>
          <a:xfrm>
            <a:off x="883944" y="-44690"/>
            <a:ext cx="11098598" cy="900000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kern="1200" smtClean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209D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Interface composition: Xray Raman scattering (XRS)</a:t>
            </a:r>
            <a:endParaRPr kumimoji="0" lang="en-US" sz="2799" b="0" i="0" u="none" strike="noStrike" kern="1200" cap="none" spc="0" normalizeH="0" baseline="-25000" noProof="0" dirty="0">
              <a:ln>
                <a:noFill/>
              </a:ln>
              <a:solidFill>
                <a:srgbClr val="2209D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FE5A8D-BCDE-0015-CED7-669A82138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1172"/>
          <a:stretch/>
        </p:blipFill>
        <p:spPr>
          <a:xfrm>
            <a:off x="580322" y="945488"/>
            <a:ext cx="7915978" cy="2787369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F703E77A-056B-DB36-3C3E-6B20DE566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3307" y="3440972"/>
            <a:ext cx="32492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Superb for light elements, overcomes experimental challenges of Soft XAS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4FC6C07F-C0B3-EE74-0221-1CC3468D6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670" y="4068092"/>
            <a:ext cx="48361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Similar to Raman scattering in optics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Core electron excited to continuum while a photon changes its energy from E</a:t>
            </a:r>
            <a:r>
              <a:rPr kumimoji="0" lang="en-US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to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kumimoji="0" lang="en-US" alt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If ΔE (E</a:t>
            </a:r>
            <a:r>
              <a:rPr kumimoji="0" lang="en-US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kumimoji="0" lang="en-US" alt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)= BE →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sample info.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4BFC04-AB4F-386A-22E1-07BC83FE8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765" y="4672470"/>
            <a:ext cx="2692800" cy="12600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A296D3-2818-CF77-A431-1ABD7E8028AB}"/>
              </a:ext>
            </a:extLst>
          </p:cNvPr>
          <p:cNvSpPr txBox="1"/>
          <p:nvPr/>
        </p:nvSpPr>
        <p:spPr>
          <a:xfrm>
            <a:off x="8733307" y="5994053"/>
            <a:ext cx="3503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Scattering probability is angular dependent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62EF722-5CB8-52D4-EEC7-7AC3EFB7E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570" y="6162973"/>
            <a:ext cx="75721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U. Bergmann et al.  Microchemical Journal 71 (2002) 221–230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en-US" sz="1400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S. </a:t>
            </a:r>
            <a:r>
              <a:rPr lang="it-IT" altLang="en-US" sz="1400" i="1" dirty="0" err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Huotari</a:t>
            </a:r>
            <a:r>
              <a:rPr lang="it-IT" altLang="en-US" sz="1400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it-IT" altLang="en-US" sz="1400" i="1" dirty="0" err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</a:t>
            </a:r>
            <a:r>
              <a:rPr lang="it-IT" altLang="en-US" sz="1400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J. Sahle et al.  </a:t>
            </a:r>
            <a:r>
              <a:rPr lang="sv-SE" altLang="en-US" sz="1400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J. Synchrotron Rad. (2017). 24, 521–530</a:t>
            </a:r>
            <a:endParaRPr lang="en-US" altLang="en-US" sz="1400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7141E5-E4C5-04AE-4EC5-3A80FFEAE829}"/>
              </a:ext>
            </a:extLst>
          </p:cNvPr>
          <p:cNvSpPr txBox="1"/>
          <p:nvPr/>
        </p:nvSpPr>
        <p:spPr>
          <a:xfrm>
            <a:off x="152413" y="4182677"/>
            <a:ext cx="35647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Absorption of a photon with energy equal to the binding energy of the core electron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CF40E2-B401-6882-CE4C-DB2532E60450}"/>
              </a:ext>
            </a:extLst>
          </p:cNvPr>
          <p:cNvSpPr txBox="1"/>
          <p:nvPr/>
        </p:nvSpPr>
        <p:spPr>
          <a:xfrm>
            <a:off x="9121379" y="1284732"/>
            <a:ext cx="31153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Analyzer (</a:t>
            </a:r>
            <a:r>
              <a:rPr lang="en-US" altLang="en-US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fixed energy)</a:t>
            </a:r>
          </a:p>
          <a:p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ΔE (E</a:t>
            </a:r>
            <a:r>
              <a:rPr kumimoji="0" lang="en-US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kumimoji="0" lang="en-US" alt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)= BE </a:t>
            </a:r>
          </a:p>
          <a:p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→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sample info</a:t>
            </a:r>
          </a:p>
          <a:p>
            <a:r>
              <a:rPr lang="en-US" sz="1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10,540-10000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=  540 eV</a:t>
            </a:r>
            <a:endParaRPr lang="nl-N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26E2C6-BF54-9EBB-31B3-002E5DC36763}"/>
              </a:ext>
            </a:extLst>
          </p:cNvPr>
          <p:cNvSpPr/>
          <p:nvPr/>
        </p:nvSpPr>
        <p:spPr>
          <a:xfrm>
            <a:off x="8528974" y="1370479"/>
            <a:ext cx="486998" cy="17623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359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0">
            <a:extLst>
              <a:ext uri="{FF2B5EF4-FFF2-40B4-BE49-F238E27FC236}">
                <a16:creationId xmlns:a16="http://schemas.microsoft.com/office/drawing/2014/main" id="{49B884B1-433D-4976-9ECD-ECBC1E3E4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38" y="5017774"/>
            <a:ext cx="1344842" cy="1565183"/>
          </a:xfrm>
          <a:prstGeom prst="rect">
            <a:avLst/>
          </a:prstGeom>
        </p:spPr>
      </p:pic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0F14122E-5543-48EE-8B15-1C57FD17B589}"/>
              </a:ext>
            </a:extLst>
          </p:cNvPr>
          <p:cNvSpPr txBox="1">
            <a:spLocks/>
          </p:cNvSpPr>
          <p:nvPr/>
        </p:nvSpPr>
        <p:spPr>
          <a:xfrm>
            <a:off x="9290257" y="6536303"/>
            <a:ext cx="2742486" cy="365030"/>
          </a:xfrm>
        </p:spPr>
        <p:txBody>
          <a:bodyPr/>
          <a:lstStyle>
            <a:defPPr lvl="0">
              <a:defRPr lang="nl-NL"/>
            </a:defPPr>
            <a:lvl1pPr marL="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799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</a:t>
            </a:r>
            <a:endParaRPr lang="it-IT" sz="1799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DBA55654-3260-4005-AF64-071B7753403E}"/>
              </a:ext>
            </a:extLst>
          </p:cNvPr>
          <p:cNvSpPr txBox="1">
            <a:spLocks/>
          </p:cNvSpPr>
          <p:nvPr/>
        </p:nvSpPr>
        <p:spPr>
          <a:xfrm>
            <a:off x="9290257" y="6536303"/>
            <a:ext cx="2742486" cy="365030"/>
          </a:xfrm>
        </p:spPr>
        <p:txBody>
          <a:bodyPr/>
          <a:lstStyle>
            <a:defPPr lvl="0">
              <a:defRPr lang="nl-NL"/>
            </a:defPPr>
            <a:lvl1pPr marL="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799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</a:t>
            </a:r>
            <a:endParaRPr lang="it-IT" sz="1799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Afbeelding 77">
            <a:extLst>
              <a:ext uri="{FF2B5EF4-FFF2-40B4-BE49-F238E27FC236}">
                <a16:creationId xmlns:a16="http://schemas.microsoft.com/office/drawing/2014/main" id="{4C7F1052-BD33-4D4E-9C6C-A5EC8E63F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290" y="2028971"/>
            <a:ext cx="2879250" cy="2159438"/>
          </a:xfrm>
          <a:prstGeom prst="rect">
            <a:avLst/>
          </a:prstGeom>
        </p:spPr>
      </p:pic>
      <p:pic>
        <p:nvPicPr>
          <p:cNvPr id="11" name="Afbeelding 70">
            <a:extLst>
              <a:ext uri="{FF2B5EF4-FFF2-40B4-BE49-F238E27FC236}">
                <a16:creationId xmlns:a16="http://schemas.microsoft.com/office/drawing/2014/main" id="{3993967A-3BF1-4971-AEB2-4CAFCA1D9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290" y="4195666"/>
            <a:ext cx="2879250" cy="2159438"/>
          </a:xfrm>
          <a:prstGeom prst="rect">
            <a:avLst/>
          </a:prstGeom>
        </p:spPr>
      </p:pic>
      <p:sp>
        <p:nvSpPr>
          <p:cNvPr id="13" name="Tekstvak 9">
            <a:extLst>
              <a:ext uri="{FF2B5EF4-FFF2-40B4-BE49-F238E27FC236}">
                <a16:creationId xmlns:a16="http://schemas.microsoft.com/office/drawing/2014/main" id="{16E25BC1-BAD5-46E2-B8F5-4769EFC6379F}"/>
              </a:ext>
            </a:extLst>
          </p:cNvPr>
          <p:cNvSpPr txBox="1"/>
          <p:nvPr/>
        </p:nvSpPr>
        <p:spPr>
          <a:xfrm>
            <a:off x="4171704" y="933753"/>
            <a:ext cx="888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Output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DC16A49-36A5-45CA-8D51-FB6D3656E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717" y="1502926"/>
            <a:ext cx="1979972" cy="1860132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508AB23D-DB0C-4CC1-80DC-35F24D823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66816" y="3691948"/>
            <a:ext cx="1344842" cy="1565183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3679E8F9-2CEA-4C7B-8C15-04BA21435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22" y="1757355"/>
            <a:ext cx="983996" cy="1311994"/>
          </a:xfrm>
          <a:prstGeom prst="rect">
            <a:avLst/>
          </a:prstGeom>
        </p:spPr>
      </p:pic>
      <p:cxnSp>
        <p:nvCxnSpPr>
          <p:cNvPr id="18" name="Straight Arrow Connector 19">
            <a:extLst>
              <a:ext uri="{FF2B5EF4-FFF2-40B4-BE49-F238E27FC236}">
                <a16:creationId xmlns:a16="http://schemas.microsoft.com/office/drawing/2014/main" id="{DC6341E2-C4D1-44A6-BD5A-5BC063989D86}"/>
              </a:ext>
            </a:extLst>
          </p:cNvPr>
          <p:cNvCxnSpPr>
            <a:cxnSpLocks/>
          </p:cNvCxnSpPr>
          <p:nvPr/>
        </p:nvCxnSpPr>
        <p:spPr>
          <a:xfrm flipH="1">
            <a:off x="1774960" y="3648573"/>
            <a:ext cx="1022940" cy="59163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24">
            <a:extLst>
              <a:ext uri="{FF2B5EF4-FFF2-40B4-BE49-F238E27FC236}">
                <a16:creationId xmlns:a16="http://schemas.microsoft.com/office/drawing/2014/main" id="{E479E220-1142-4399-889F-91B9CC1E3049}"/>
              </a:ext>
            </a:extLst>
          </p:cNvPr>
          <p:cNvCxnSpPr>
            <a:cxnSpLocks/>
          </p:cNvCxnSpPr>
          <p:nvPr/>
        </p:nvCxnSpPr>
        <p:spPr>
          <a:xfrm flipH="1" flipV="1">
            <a:off x="1142458" y="3571300"/>
            <a:ext cx="444838" cy="590552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26">
            <a:extLst>
              <a:ext uri="{FF2B5EF4-FFF2-40B4-BE49-F238E27FC236}">
                <a16:creationId xmlns:a16="http://schemas.microsoft.com/office/drawing/2014/main" id="{4EA491F5-0B15-4A8F-8172-BDEAA95B762E}"/>
              </a:ext>
            </a:extLst>
          </p:cNvPr>
          <p:cNvCxnSpPr>
            <a:cxnSpLocks/>
          </p:cNvCxnSpPr>
          <p:nvPr/>
        </p:nvCxnSpPr>
        <p:spPr>
          <a:xfrm flipH="1" flipV="1">
            <a:off x="1338313" y="3435232"/>
            <a:ext cx="313053" cy="70920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8">
            <a:extLst>
              <a:ext uri="{FF2B5EF4-FFF2-40B4-BE49-F238E27FC236}">
                <a16:creationId xmlns:a16="http://schemas.microsoft.com/office/drawing/2014/main" id="{4400A034-BDB4-49AF-847E-3E07E4AB86E7}"/>
              </a:ext>
            </a:extLst>
          </p:cNvPr>
          <p:cNvCxnSpPr>
            <a:cxnSpLocks/>
          </p:cNvCxnSpPr>
          <p:nvPr/>
        </p:nvCxnSpPr>
        <p:spPr>
          <a:xfrm flipH="1" flipV="1">
            <a:off x="956645" y="3751396"/>
            <a:ext cx="597494" cy="442122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32">
            <a:extLst>
              <a:ext uri="{FF2B5EF4-FFF2-40B4-BE49-F238E27FC236}">
                <a16:creationId xmlns:a16="http://schemas.microsoft.com/office/drawing/2014/main" id="{30C6322F-11D4-428A-92BF-35A08A6A47C8}"/>
              </a:ext>
            </a:extLst>
          </p:cNvPr>
          <p:cNvCxnSpPr>
            <a:cxnSpLocks/>
          </p:cNvCxnSpPr>
          <p:nvPr/>
        </p:nvCxnSpPr>
        <p:spPr>
          <a:xfrm flipH="1" flipV="1">
            <a:off x="836261" y="3944391"/>
            <a:ext cx="669139" cy="295819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40">
            <a:extLst>
              <a:ext uri="{FF2B5EF4-FFF2-40B4-BE49-F238E27FC236}">
                <a16:creationId xmlns:a16="http://schemas.microsoft.com/office/drawing/2014/main" id="{7D979A34-0F36-406F-BE32-8A2DB5307E55}"/>
              </a:ext>
            </a:extLst>
          </p:cNvPr>
          <p:cNvSpPr txBox="1"/>
          <p:nvPr/>
        </p:nvSpPr>
        <p:spPr>
          <a:xfrm rot="19804888">
            <a:off x="1782917" y="3619789"/>
            <a:ext cx="120513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X-ray beam(E</a:t>
            </a:r>
            <a:r>
              <a:rPr lang="en-US" sz="12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nl-NL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TextBox 41">
            <a:extLst>
              <a:ext uri="{FF2B5EF4-FFF2-40B4-BE49-F238E27FC236}">
                <a16:creationId xmlns:a16="http://schemas.microsoft.com/office/drawing/2014/main" id="{F424E221-CEDE-42BF-9D15-BD7972F7C8CF}"/>
              </a:ext>
            </a:extLst>
          </p:cNvPr>
          <p:cNvSpPr txBox="1"/>
          <p:nvPr/>
        </p:nvSpPr>
        <p:spPr>
          <a:xfrm rot="18979119">
            <a:off x="-95356" y="3717699"/>
            <a:ext cx="163172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Scattered X-rays (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US" sz="1200" baseline="-25000" dirty="0" err="1"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nl-NL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Tekstvak 9">
            <a:extLst>
              <a:ext uri="{FF2B5EF4-FFF2-40B4-BE49-F238E27FC236}">
                <a16:creationId xmlns:a16="http://schemas.microsoft.com/office/drawing/2014/main" id="{DA8422D8-B3ED-4320-9AD6-4841C44929F9}"/>
              </a:ext>
            </a:extLst>
          </p:cNvPr>
          <p:cNvSpPr txBox="1"/>
          <p:nvPr/>
        </p:nvSpPr>
        <p:spPr>
          <a:xfrm>
            <a:off x="549642" y="968303"/>
            <a:ext cx="226023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Measurement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cell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30" name="Straight Arrow Connector 51">
            <a:extLst>
              <a:ext uri="{FF2B5EF4-FFF2-40B4-BE49-F238E27FC236}">
                <a16:creationId xmlns:a16="http://schemas.microsoft.com/office/drawing/2014/main" id="{562F6BEF-07DC-4019-AEF6-5788B880D30A}"/>
              </a:ext>
            </a:extLst>
          </p:cNvPr>
          <p:cNvCxnSpPr>
            <a:cxnSpLocks/>
          </p:cNvCxnSpPr>
          <p:nvPr/>
        </p:nvCxnSpPr>
        <p:spPr>
          <a:xfrm flipH="1">
            <a:off x="1938931" y="5749354"/>
            <a:ext cx="884155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52">
            <a:extLst>
              <a:ext uri="{FF2B5EF4-FFF2-40B4-BE49-F238E27FC236}">
                <a16:creationId xmlns:a16="http://schemas.microsoft.com/office/drawing/2014/main" id="{2E23CF7E-3BED-4253-9B72-EDD3316F91A7}"/>
              </a:ext>
            </a:extLst>
          </p:cNvPr>
          <p:cNvCxnSpPr>
            <a:cxnSpLocks/>
          </p:cNvCxnSpPr>
          <p:nvPr/>
        </p:nvCxnSpPr>
        <p:spPr>
          <a:xfrm flipH="1" flipV="1">
            <a:off x="981829" y="5109740"/>
            <a:ext cx="510601" cy="521561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53">
            <a:extLst>
              <a:ext uri="{FF2B5EF4-FFF2-40B4-BE49-F238E27FC236}">
                <a16:creationId xmlns:a16="http://schemas.microsoft.com/office/drawing/2014/main" id="{F4F1B3A7-AA83-4F3D-AFC0-15D3266682E0}"/>
              </a:ext>
            </a:extLst>
          </p:cNvPr>
          <p:cNvCxnSpPr>
            <a:cxnSpLocks/>
          </p:cNvCxnSpPr>
          <p:nvPr/>
        </p:nvCxnSpPr>
        <p:spPr>
          <a:xfrm flipH="1">
            <a:off x="730253" y="5851760"/>
            <a:ext cx="735098" cy="27152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54">
            <a:extLst>
              <a:ext uri="{FF2B5EF4-FFF2-40B4-BE49-F238E27FC236}">
                <a16:creationId xmlns:a16="http://schemas.microsoft.com/office/drawing/2014/main" id="{424190B0-CADC-4208-9E54-A36ACE71184A}"/>
              </a:ext>
            </a:extLst>
          </p:cNvPr>
          <p:cNvCxnSpPr>
            <a:cxnSpLocks/>
          </p:cNvCxnSpPr>
          <p:nvPr/>
        </p:nvCxnSpPr>
        <p:spPr>
          <a:xfrm flipH="1">
            <a:off x="586787" y="5777216"/>
            <a:ext cx="843737" cy="49762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55">
            <a:extLst>
              <a:ext uri="{FF2B5EF4-FFF2-40B4-BE49-F238E27FC236}">
                <a16:creationId xmlns:a16="http://schemas.microsoft.com/office/drawing/2014/main" id="{4D657917-BC79-4B36-A832-0C241079F474}"/>
              </a:ext>
            </a:extLst>
          </p:cNvPr>
          <p:cNvCxnSpPr>
            <a:cxnSpLocks/>
          </p:cNvCxnSpPr>
          <p:nvPr/>
        </p:nvCxnSpPr>
        <p:spPr>
          <a:xfrm flipH="1" flipV="1">
            <a:off x="681520" y="5409504"/>
            <a:ext cx="746092" cy="290111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" descr="G:\XRS\rois_for peter.jpg">
            <a:extLst>
              <a:ext uri="{FF2B5EF4-FFF2-40B4-BE49-F238E27FC236}">
                <a16:creationId xmlns:a16="http://schemas.microsoft.com/office/drawing/2014/main" id="{9259B3CC-629F-4F16-8EC7-7F307D9A6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5" r="30804" b="54725"/>
          <a:stretch/>
        </p:blipFill>
        <p:spPr bwMode="auto">
          <a:xfrm>
            <a:off x="3727225" y="2058789"/>
            <a:ext cx="1783202" cy="170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ngene101\AppData\Local\Microsoft\Windows\Temporary Internet Files\Content.Outlook\44F6WF53\rois_peter2.jpg">
            <a:extLst>
              <a:ext uri="{FF2B5EF4-FFF2-40B4-BE49-F238E27FC236}">
                <a16:creationId xmlns:a16="http://schemas.microsoft.com/office/drawing/2014/main" id="{056C18B8-D129-4B3E-A581-7F722E4AE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87" y="3781685"/>
            <a:ext cx="1885882" cy="128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kstvak 9">
            <a:extLst>
              <a:ext uri="{FF2B5EF4-FFF2-40B4-BE49-F238E27FC236}">
                <a16:creationId xmlns:a16="http://schemas.microsoft.com/office/drawing/2014/main" id="{18875D4B-4B71-4790-96D6-A532C6F9302C}"/>
              </a:ext>
            </a:extLst>
          </p:cNvPr>
          <p:cNvSpPr txBox="1"/>
          <p:nvPr/>
        </p:nvSpPr>
        <p:spPr>
          <a:xfrm>
            <a:off x="6962255" y="933753"/>
            <a:ext cx="119436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Raw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data</a:t>
            </a:r>
          </a:p>
        </p:txBody>
      </p:sp>
      <p:sp>
        <p:nvSpPr>
          <p:cNvPr id="38" name="Tekstvak 33">
            <a:extLst>
              <a:ext uri="{FF2B5EF4-FFF2-40B4-BE49-F238E27FC236}">
                <a16:creationId xmlns:a16="http://schemas.microsoft.com/office/drawing/2014/main" id="{BE1D02B1-3A26-4535-AF87-E841978A922C}"/>
              </a:ext>
            </a:extLst>
          </p:cNvPr>
          <p:cNvSpPr txBox="1"/>
          <p:nvPr/>
        </p:nvSpPr>
        <p:spPr>
          <a:xfrm>
            <a:off x="3437992" y="1330646"/>
            <a:ext cx="2361673" cy="5537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nl-NL" sz="1799" dirty="0" err="1">
                <a:latin typeface="Verdana" panose="020B0604030504040204" pitchFamily="34" charset="0"/>
                <a:ea typeface="Verdana" panose="020B0604030504040204" pitchFamily="34" charset="0"/>
              </a:rPr>
              <a:t>Intensity</a:t>
            </a:r>
            <a:r>
              <a:rPr lang="nl-NL" sz="1799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1799" dirty="0" err="1">
                <a:latin typeface="Verdana" panose="020B0604030504040204" pitchFamily="34" charset="0"/>
                <a:ea typeface="Verdana" panose="020B0604030504040204" pitchFamily="34" charset="0"/>
              </a:rPr>
              <a:t>maps</a:t>
            </a:r>
            <a:r>
              <a:rPr lang="nl-NL" sz="1799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1799" dirty="0" err="1">
                <a:latin typeface="Verdana" panose="020B0604030504040204" pitchFamily="34" charset="0"/>
                <a:ea typeface="Verdana" panose="020B0604030504040204" pitchFamily="34" charset="0"/>
              </a:rPr>
              <a:t>from</a:t>
            </a:r>
            <a:br>
              <a:rPr lang="nl-NL" sz="1799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799" dirty="0">
                <a:latin typeface="Verdana" panose="020B0604030504040204" pitchFamily="34" charset="0"/>
                <a:ea typeface="Verdana" panose="020B0604030504040204" pitchFamily="34" charset="0"/>
              </a:rPr>
              <a:t>12 or 60 detectors</a:t>
            </a:r>
          </a:p>
        </p:txBody>
      </p:sp>
      <p:grpSp>
        <p:nvGrpSpPr>
          <p:cNvPr id="39" name="Groep 46">
            <a:extLst>
              <a:ext uri="{FF2B5EF4-FFF2-40B4-BE49-F238E27FC236}">
                <a16:creationId xmlns:a16="http://schemas.microsoft.com/office/drawing/2014/main" id="{DA2C9645-7816-4337-B706-2A7E63726460}"/>
              </a:ext>
            </a:extLst>
          </p:cNvPr>
          <p:cNvGrpSpPr/>
          <p:nvPr/>
        </p:nvGrpSpPr>
        <p:grpSpPr>
          <a:xfrm>
            <a:off x="3226210" y="4934792"/>
            <a:ext cx="2886228" cy="1744626"/>
            <a:chOff x="3473113" y="4935183"/>
            <a:chExt cx="2886979" cy="1745080"/>
          </a:xfrm>
        </p:grpSpPr>
        <p:grpSp>
          <p:nvGrpSpPr>
            <p:cNvPr id="40" name="Groep 8">
              <a:extLst>
                <a:ext uri="{FF2B5EF4-FFF2-40B4-BE49-F238E27FC236}">
                  <a16:creationId xmlns:a16="http://schemas.microsoft.com/office/drawing/2014/main" id="{1BCCDC86-0303-47C4-AF52-E27F369E5425}"/>
                </a:ext>
              </a:extLst>
            </p:cNvPr>
            <p:cNvGrpSpPr/>
            <p:nvPr/>
          </p:nvGrpSpPr>
          <p:grpSpPr>
            <a:xfrm>
              <a:off x="3473113" y="4935183"/>
              <a:ext cx="2785956" cy="1745080"/>
              <a:chOff x="3347218" y="1816892"/>
              <a:chExt cx="2981946" cy="1833686"/>
            </a:xfrm>
          </p:grpSpPr>
          <p:sp>
            <p:nvSpPr>
              <p:cNvPr id="46" name="Ovaal 5">
                <a:extLst>
                  <a:ext uri="{FF2B5EF4-FFF2-40B4-BE49-F238E27FC236}">
                    <a16:creationId xmlns:a16="http://schemas.microsoft.com/office/drawing/2014/main" id="{3EB2136D-4FD7-4136-A0F5-9C177606AC4A}"/>
                  </a:ext>
                </a:extLst>
              </p:cNvPr>
              <p:cNvSpPr/>
              <p:nvPr/>
            </p:nvSpPr>
            <p:spPr>
              <a:xfrm>
                <a:off x="3347218" y="1816892"/>
                <a:ext cx="2981946" cy="1833686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15DDFD">
                      <a:alpha val="50000"/>
                    </a:srgbClr>
                  </a:gs>
                  <a:gs pos="12000">
                    <a:srgbClr val="5FFB96">
                      <a:alpha val="80000"/>
                    </a:srgbClr>
                  </a:gs>
                  <a:gs pos="28000">
                    <a:srgbClr val="24FCD4">
                      <a:alpha val="70000"/>
                    </a:srgbClr>
                  </a:gs>
                  <a:gs pos="66000">
                    <a:srgbClr val="0C8BFF">
                      <a:alpha val="25000"/>
                    </a:srgbClr>
                  </a:gs>
                  <a:gs pos="100000">
                    <a:schemeClr val="bg1">
                      <a:alpha val="2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47" name="Ovaal 1">
                <a:extLst>
                  <a:ext uri="{FF2B5EF4-FFF2-40B4-BE49-F238E27FC236}">
                    <a16:creationId xmlns:a16="http://schemas.microsoft.com/office/drawing/2014/main" id="{33472250-2581-4D2A-8446-3FDFB0E337EF}"/>
                  </a:ext>
                </a:extLst>
              </p:cNvPr>
              <p:cNvSpPr/>
              <p:nvPr/>
            </p:nvSpPr>
            <p:spPr>
              <a:xfrm>
                <a:off x="4733399" y="2113331"/>
                <a:ext cx="256854" cy="1240808"/>
              </a:xfrm>
              <a:prstGeom prst="ellipse">
                <a:avLst/>
              </a:prstGeom>
              <a:solidFill>
                <a:srgbClr val="FF25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48" name="Maan 3">
                <a:extLst>
                  <a:ext uri="{FF2B5EF4-FFF2-40B4-BE49-F238E27FC236}">
                    <a16:creationId xmlns:a16="http://schemas.microsoft.com/office/drawing/2014/main" id="{E1F32386-6F3A-46D4-9E17-C31B9EF82146}"/>
                  </a:ext>
                </a:extLst>
              </p:cNvPr>
              <p:cNvSpPr/>
              <p:nvPr/>
            </p:nvSpPr>
            <p:spPr>
              <a:xfrm>
                <a:off x="4329361" y="2139756"/>
                <a:ext cx="163210" cy="1187958"/>
              </a:xfrm>
              <a:prstGeom prst="moon">
                <a:avLst/>
              </a:prstGeom>
              <a:solidFill>
                <a:srgbClr val="EEFB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49" name="Maan 31">
                <a:extLst>
                  <a:ext uri="{FF2B5EF4-FFF2-40B4-BE49-F238E27FC236}">
                    <a16:creationId xmlns:a16="http://schemas.microsoft.com/office/drawing/2014/main" id="{CD23F909-E73F-45AD-AFF6-CEEE120260ED}"/>
                  </a:ext>
                </a:extLst>
              </p:cNvPr>
              <p:cNvSpPr/>
              <p:nvPr/>
            </p:nvSpPr>
            <p:spPr>
              <a:xfrm rot="10800000">
                <a:off x="5221502" y="2139756"/>
                <a:ext cx="163210" cy="1187958"/>
              </a:xfrm>
              <a:prstGeom prst="moon">
                <a:avLst/>
              </a:prstGeom>
              <a:solidFill>
                <a:srgbClr val="EEFB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99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sp>
          <p:nvSpPr>
            <p:cNvPr id="41" name="Tekstvak 14">
              <a:extLst>
                <a:ext uri="{FF2B5EF4-FFF2-40B4-BE49-F238E27FC236}">
                  <a16:creationId xmlns:a16="http://schemas.microsoft.com/office/drawing/2014/main" id="{26F274BF-E159-4D52-8977-34F1CEA7D2B4}"/>
                </a:ext>
              </a:extLst>
            </p:cNvPr>
            <p:cNvSpPr txBox="1"/>
            <p:nvPr/>
          </p:nvSpPr>
          <p:spPr>
            <a:xfrm>
              <a:off x="3569943" y="5950066"/>
              <a:ext cx="812613" cy="2769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1799" dirty="0" err="1">
                  <a:latin typeface="Verdana" panose="020B0604030504040204" pitchFamily="34" charset="0"/>
                  <a:ea typeface="Verdana" panose="020B0604030504040204" pitchFamily="34" charset="0"/>
                </a:rPr>
                <a:t>Kapton</a:t>
              </a:r>
              <a:endParaRPr lang="nl-NL" sz="1799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2" name="Tekstvak 36">
              <a:extLst>
                <a:ext uri="{FF2B5EF4-FFF2-40B4-BE49-F238E27FC236}">
                  <a16:creationId xmlns:a16="http://schemas.microsoft.com/office/drawing/2014/main" id="{C9CA90FE-501A-4A53-9A5D-DA806EE7EE30}"/>
                </a:ext>
              </a:extLst>
            </p:cNvPr>
            <p:cNvSpPr txBox="1"/>
            <p:nvPr/>
          </p:nvSpPr>
          <p:spPr>
            <a:xfrm>
              <a:off x="5495848" y="5237766"/>
              <a:ext cx="864244" cy="2769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1799" dirty="0">
                  <a:latin typeface="Verdana" panose="020B0604030504040204" pitchFamily="34" charset="0"/>
                  <a:ea typeface="Verdana" panose="020B0604030504040204" pitchFamily="34" charset="0"/>
                </a:rPr>
                <a:t>Sample</a:t>
              </a:r>
            </a:p>
          </p:txBody>
        </p:sp>
        <p:cxnSp>
          <p:nvCxnSpPr>
            <p:cNvPr id="43" name="Rechte verbindingslijn met pijl 18">
              <a:extLst>
                <a:ext uri="{FF2B5EF4-FFF2-40B4-BE49-F238E27FC236}">
                  <a16:creationId xmlns:a16="http://schemas.microsoft.com/office/drawing/2014/main" id="{118F44C3-3920-458C-8C52-E5A1A16919CD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3976250" y="6227009"/>
              <a:ext cx="595455" cy="1450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echte verbindingslijn met pijl 39">
              <a:extLst>
                <a:ext uri="{FF2B5EF4-FFF2-40B4-BE49-F238E27FC236}">
                  <a16:creationId xmlns:a16="http://schemas.microsoft.com/office/drawing/2014/main" id="{05369FD8-870F-4B94-9B8B-CA36BBDB7095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4382557" y="6088538"/>
              <a:ext cx="965051" cy="1960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Rechte verbindingslijn met pijl 56">
              <a:extLst>
                <a:ext uri="{FF2B5EF4-FFF2-40B4-BE49-F238E27FC236}">
                  <a16:creationId xmlns:a16="http://schemas.microsoft.com/office/drawing/2014/main" id="{1646C026-9486-4B94-AD61-8C946D4D87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60950" y="5499890"/>
              <a:ext cx="533400" cy="3254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hthoek 43">
            <a:extLst>
              <a:ext uri="{FF2B5EF4-FFF2-40B4-BE49-F238E27FC236}">
                <a16:creationId xmlns:a16="http://schemas.microsoft.com/office/drawing/2014/main" id="{14F602ED-AB6B-4325-83D5-C5096CCCEAD1}"/>
              </a:ext>
            </a:extLst>
          </p:cNvPr>
          <p:cNvSpPr/>
          <p:nvPr/>
        </p:nvSpPr>
        <p:spPr>
          <a:xfrm>
            <a:off x="6810548" y="3221171"/>
            <a:ext cx="353878" cy="49948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99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Tekstvak 45">
            <a:extLst>
              <a:ext uri="{FF2B5EF4-FFF2-40B4-BE49-F238E27FC236}">
                <a16:creationId xmlns:a16="http://schemas.microsoft.com/office/drawing/2014/main" id="{4EAF3950-D9F6-4327-99F3-953AC400237B}"/>
              </a:ext>
            </a:extLst>
          </p:cNvPr>
          <p:cNvSpPr txBox="1"/>
          <p:nvPr/>
        </p:nvSpPr>
        <p:spPr>
          <a:xfrm>
            <a:off x="7019003" y="2402360"/>
            <a:ext cx="1651093" cy="2768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799" dirty="0">
                <a:latin typeface="Verdana" panose="020B0604030504040204" pitchFamily="34" charset="0"/>
                <a:ea typeface="Verdana" panose="020B0604030504040204" pitchFamily="34" charset="0"/>
              </a:rPr>
              <a:t>Compton scan</a:t>
            </a:r>
          </a:p>
        </p:txBody>
      </p:sp>
      <p:sp>
        <p:nvSpPr>
          <p:cNvPr id="52" name="Tekstvak 9">
            <a:extLst>
              <a:ext uri="{FF2B5EF4-FFF2-40B4-BE49-F238E27FC236}">
                <a16:creationId xmlns:a16="http://schemas.microsoft.com/office/drawing/2014/main" id="{05AF08EE-B75D-4C18-9E99-72782E7C8DE0}"/>
              </a:ext>
            </a:extLst>
          </p:cNvPr>
          <p:cNvSpPr txBox="1"/>
          <p:nvPr/>
        </p:nvSpPr>
        <p:spPr>
          <a:xfrm>
            <a:off x="9399623" y="933753"/>
            <a:ext cx="247548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Normalized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spectra</a:t>
            </a:r>
          </a:p>
        </p:txBody>
      </p:sp>
      <p:pic>
        <p:nvPicPr>
          <p:cNvPr id="53" name="Afbeelding 48">
            <a:extLst>
              <a:ext uri="{FF2B5EF4-FFF2-40B4-BE49-F238E27FC236}">
                <a16:creationId xmlns:a16="http://schemas.microsoft.com/office/drawing/2014/main" id="{78DDE5C2-948C-4A1B-A59A-483A3E3BF0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8955" y="1998716"/>
            <a:ext cx="2879250" cy="2159438"/>
          </a:xfrm>
          <a:prstGeom prst="rect">
            <a:avLst/>
          </a:prstGeom>
        </p:spPr>
      </p:pic>
      <p:sp>
        <p:nvSpPr>
          <p:cNvPr id="54" name="Rechthoek 57">
            <a:extLst>
              <a:ext uri="{FF2B5EF4-FFF2-40B4-BE49-F238E27FC236}">
                <a16:creationId xmlns:a16="http://schemas.microsoft.com/office/drawing/2014/main" id="{EF469EDC-ABD3-475F-9825-E85092B44A65}"/>
              </a:ext>
            </a:extLst>
          </p:cNvPr>
          <p:cNvSpPr/>
          <p:nvPr/>
        </p:nvSpPr>
        <p:spPr>
          <a:xfrm>
            <a:off x="6199238" y="4352627"/>
            <a:ext cx="2679122" cy="190998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99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5" name="Tekstvak 67">
            <a:extLst>
              <a:ext uri="{FF2B5EF4-FFF2-40B4-BE49-F238E27FC236}">
                <a16:creationId xmlns:a16="http://schemas.microsoft.com/office/drawing/2014/main" id="{2CC6B88D-EEF1-49DB-88D6-B53635C2DDCF}"/>
              </a:ext>
            </a:extLst>
          </p:cNvPr>
          <p:cNvSpPr txBox="1"/>
          <p:nvPr/>
        </p:nvSpPr>
        <p:spPr>
          <a:xfrm>
            <a:off x="6593028" y="1368460"/>
            <a:ext cx="1891543" cy="5537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nl-NL" sz="1799" dirty="0" err="1">
                <a:latin typeface="Verdana" panose="020B0604030504040204" pitchFamily="34" charset="0"/>
                <a:ea typeface="Verdana" panose="020B0604030504040204" pitchFamily="34" charset="0"/>
              </a:rPr>
              <a:t>Addition</a:t>
            </a:r>
            <a:r>
              <a:rPr lang="nl-NL" sz="1799" dirty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nl-NL" sz="1799" dirty="0" err="1">
                <a:latin typeface="Verdana" panose="020B0604030504040204" pitchFamily="34" charset="0"/>
                <a:ea typeface="Verdana" panose="020B0604030504040204" pitchFamily="34" charset="0"/>
              </a:rPr>
              <a:t>ROIs</a:t>
            </a:r>
            <a:br>
              <a:rPr lang="nl-NL" sz="1799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799" dirty="0">
                <a:latin typeface="Verdana" panose="020B0604030504040204" pitchFamily="34" charset="0"/>
                <a:ea typeface="Verdana" panose="020B0604030504040204" pitchFamily="34" charset="0"/>
              </a:rPr>
              <a:t>of </a:t>
            </a:r>
            <a:r>
              <a:rPr lang="nl-NL" sz="1799" dirty="0" err="1">
                <a:latin typeface="Verdana" panose="020B0604030504040204" pitchFamily="34" charset="0"/>
                <a:ea typeface="Verdana" panose="020B0604030504040204" pitchFamily="34" charset="0"/>
              </a:rPr>
              <a:t>one</a:t>
            </a:r>
            <a:r>
              <a:rPr lang="nl-NL" sz="1799" dirty="0">
                <a:latin typeface="Verdana" panose="020B0604030504040204" pitchFamily="34" charset="0"/>
                <a:ea typeface="Verdana" panose="020B0604030504040204" pitchFamily="34" charset="0"/>
              </a:rPr>
              <a:t> scan</a:t>
            </a:r>
          </a:p>
        </p:txBody>
      </p:sp>
      <p:sp>
        <p:nvSpPr>
          <p:cNvPr id="56" name="Tekstvak 68">
            <a:extLst>
              <a:ext uri="{FF2B5EF4-FFF2-40B4-BE49-F238E27FC236}">
                <a16:creationId xmlns:a16="http://schemas.microsoft.com/office/drawing/2014/main" id="{10D4FE69-5433-4F56-BBEC-CA7B0D958D92}"/>
              </a:ext>
            </a:extLst>
          </p:cNvPr>
          <p:cNvSpPr txBox="1"/>
          <p:nvPr/>
        </p:nvSpPr>
        <p:spPr>
          <a:xfrm>
            <a:off x="8878360" y="1363155"/>
            <a:ext cx="3360665" cy="5537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nl-NL" sz="1799" dirty="0" err="1">
                <a:latin typeface="Verdana" panose="020B0604030504040204" pitchFamily="34" charset="0"/>
                <a:ea typeface="Verdana" panose="020B0604030504040204" pitchFamily="34" charset="0"/>
              </a:rPr>
              <a:t>Addition</a:t>
            </a:r>
            <a:r>
              <a:rPr lang="nl-NL" sz="1799" dirty="0">
                <a:latin typeface="Verdana" panose="020B0604030504040204" pitchFamily="34" charset="0"/>
                <a:ea typeface="Verdana" panose="020B0604030504040204" pitchFamily="34" charset="0"/>
              </a:rPr>
              <a:t> multiple scans</a:t>
            </a:r>
            <a:br>
              <a:rPr lang="nl-NL" sz="1799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799" dirty="0">
                <a:latin typeface="Verdana" panose="020B0604030504040204" pitchFamily="34" charset="0"/>
                <a:ea typeface="Verdana" panose="020B0604030504040204" pitchFamily="34" charset="0"/>
              </a:rPr>
              <a:t>and background </a:t>
            </a:r>
            <a:r>
              <a:rPr lang="nl-NL" sz="1799" dirty="0" err="1">
                <a:latin typeface="Verdana" panose="020B0604030504040204" pitchFamily="34" charset="0"/>
                <a:ea typeface="Verdana" panose="020B0604030504040204" pitchFamily="34" charset="0"/>
              </a:rPr>
              <a:t>substraction</a:t>
            </a:r>
            <a:endParaRPr lang="nl-NL" sz="1799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7" name="Afbeelding 65">
            <a:extLst>
              <a:ext uri="{FF2B5EF4-FFF2-40B4-BE49-F238E27FC236}">
                <a16:creationId xmlns:a16="http://schemas.microsoft.com/office/drawing/2014/main" id="{0A477E33-7EF1-4630-B6BD-4D569DE66E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8955" y="4242011"/>
            <a:ext cx="2879250" cy="2159438"/>
          </a:xfrm>
          <a:prstGeom prst="rect">
            <a:avLst/>
          </a:prstGeom>
        </p:spPr>
      </p:pic>
      <p:sp>
        <p:nvSpPr>
          <p:cNvPr id="61" name="Tekstvak 66">
            <a:extLst>
              <a:ext uri="{FF2B5EF4-FFF2-40B4-BE49-F238E27FC236}">
                <a16:creationId xmlns:a16="http://schemas.microsoft.com/office/drawing/2014/main" id="{F2C73DDB-CC25-4B83-AD62-8435EE4255C5}"/>
              </a:ext>
            </a:extLst>
          </p:cNvPr>
          <p:cNvSpPr txBox="1"/>
          <p:nvPr/>
        </p:nvSpPr>
        <p:spPr>
          <a:xfrm>
            <a:off x="11081396" y="2288927"/>
            <a:ext cx="828304" cy="2768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799" dirty="0">
                <a:latin typeface="Verdana" panose="020B0604030504040204" pitchFamily="34" charset="0"/>
                <a:ea typeface="Verdana" panose="020B0604030504040204" pitchFamily="34" charset="0"/>
              </a:rPr>
              <a:t>B-</a:t>
            </a:r>
            <a:r>
              <a:rPr lang="nl-NL" sz="1799" dirty="0" err="1">
                <a:latin typeface="Verdana" panose="020B0604030504040204" pitchFamily="34" charset="0"/>
                <a:ea typeface="Verdana" panose="020B0604030504040204" pitchFamily="34" charset="0"/>
              </a:rPr>
              <a:t>edge</a:t>
            </a:r>
            <a:endParaRPr lang="nl-NL" sz="1799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2" name="Tekstvak 72">
            <a:extLst>
              <a:ext uri="{FF2B5EF4-FFF2-40B4-BE49-F238E27FC236}">
                <a16:creationId xmlns:a16="http://schemas.microsoft.com/office/drawing/2014/main" id="{AC246537-680A-4839-A626-699DF0FCA49E}"/>
              </a:ext>
            </a:extLst>
          </p:cNvPr>
          <p:cNvSpPr txBox="1"/>
          <p:nvPr/>
        </p:nvSpPr>
        <p:spPr>
          <a:xfrm>
            <a:off x="10948012" y="4528545"/>
            <a:ext cx="979435" cy="2768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799" dirty="0">
                <a:latin typeface="Verdana" panose="020B0604030504040204" pitchFamily="34" charset="0"/>
                <a:ea typeface="Verdana" panose="020B0604030504040204" pitchFamily="34" charset="0"/>
              </a:rPr>
              <a:t>Na-</a:t>
            </a:r>
            <a:r>
              <a:rPr lang="nl-NL" sz="1799" dirty="0" err="1">
                <a:latin typeface="Verdana" panose="020B0604030504040204" pitchFamily="34" charset="0"/>
                <a:ea typeface="Verdana" panose="020B0604030504040204" pitchFamily="34" charset="0"/>
              </a:rPr>
              <a:t>edge</a:t>
            </a:r>
            <a:endParaRPr lang="nl-NL" sz="1799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3" name="Tekstvak 74">
            <a:extLst>
              <a:ext uri="{FF2B5EF4-FFF2-40B4-BE49-F238E27FC236}">
                <a16:creationId xmlns:a16="http://schemas.microsoft.com/office/drawing/2014/main" id="{A27FFDD6-724C-46FD-8F55-3C8BD559B3F3}"/>
              </a:ext>
            </a:extLst>
          </p:cNvPr>
          <p:cNvSpPr txBox="1"/>
          <p:nvPr/>
        </p:nvSpPr>
        <p:spPr>
          <a:xfrm>
            <a:off x="7999661" y="4528545"/>
            <a:ext cx="828304" cy="2768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799" dirty="0">
                <a:latin typeface="Verdana" panose="020B0604030504040204" pitchFamily="34" charset="0"/>
                <a:ea typeface="Verdana" panose="020B0604030504040204" pitchFamily="34" charset="0"/>
              </a:rPr>
              <a:t>B-</a:t>
            </a:r>
            <a:r>
              <a:rPr lang="nl-NL" sz="1799" dirty="0" err="1">
                <a:latin typeface="Verdana" panose="020B0604030504040204" pitchFamily="34" charset="0"/>
                <a:ea typeface="Verdana" panose="020B0604030504040204" pitchFamily="34" charset="0"/>
              </a:rPr>
              <a:t>edge</a:t>
            </a:r>
            <a:endParaRPr lang="nl-NL" sz="1799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4" name="Tekstvak 6">
            <a:extLst>
              <a:ext uri="{FF2B5EF4-FFF2-40B4-BE49-F238E27FC236}">
                <a16:creationId xmlns:a16="http://schemas.microsoft.com/office/drawing/2014/main" id="{3900316A-8A6E-487F-AE7E-70788EA54538}"/>
              </a:ext>
            </a:extLst>
          </p:cNvPr>
          <p:cNvSpPr txBox="1"/>
          <p:nvPr/>
        </p:nvSpPr>
        <p:spPr>
          <a:xfrm>
            <a:off x="4889834" y="6525311"/>
            <a:ext cx="72345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Based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on </a:t>
            </a:r>
            <a:r>
              <a:rPr lang="en-US" sz="1400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Sahle, C. J., et al. </a:t>
            </a:r>
            <a:r>
              <a:rPr lang="en-US" sz="1400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J.  synchrotron radiation</a:t>
            </a:r>
            <a:r>
              <a:rPr lang="en-US" sz="1400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22.2 (2015): 400-409.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5" name="Title 6">
            <a:extLst>
              <a:ext uri="{FF2B5EF4-FFF2-40B4-BE49-F238E27FC236}">
                <a16:creationId xmlns:a16="http://schemas.microsoft.com/office/drawing/2014/main" id="{F9226118-6452-44F2-88C1-344D23C1D8C8}"/>
              </a:ext>
            </a:extLst>
          </p:cNvPr>
          <p:cNvSpPr txBox="1">
            <a:spLocks/>
          </p:cNvSpPr>
          <p:nvPr/>
        </p:nvSpPr>
        <p:spPr>
          <a:xfrm>
            <a:off x="81073" y="165239"/>
            <a:ext cx="11860735" cy="526797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kern="1200" smtClean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 algn="ctr"/>
            <a:r>
              <a:rPr lang="en-US" sz="2798" b="0" dirty="0">
                <a:solidFill>
                  <a:srgbClr val="2209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XRS measurements overview (SSRL, DESY, SOLEIL  and ESRF)  </a:t>
            </a:r>
            <a:endParaRPr lang="en-US" sz="2798" b="0" baseline="-25000" dirty="0">
              <a:solidFill>
                <a:srgbClr val="2209D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637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3E0A5-EFDA-4A31-857A-E71DB0795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10" y="900000"/>
            <a:ext cx="2880605" cy="25190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E68D76-AD8C-4762-8709-55C0D26761D9}"/>
              </a:ext>
            </a:extLst>
          </p:cNvPr>
          <p:cNvSpPr/>
          <p:nvPr/>
        </p:nvSpPr>
        <p:spPr>
          <a:xfrm>
            <a:off x="215045" y="3514220"/>
            <a:ext cx="3223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SSRL beamline BL6-2 ES2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FD3AF-C898-4196-98E7-0E80350E3F15}"/>
              </a:ext>
            </a:extLst>
          </p:cNvPr>
          <p:cNvSpPr/>
          <p:nvPr/>
        </p:nvSpPr>
        <p:spPr>
          <a:xfrm>
            <a:off x="226221" y="3875280"/>
            <a:ext cx="3299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Analyzer energy: 6.5 keV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Resolution of 0.3 eV.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CE2401B-8651-7E38-73C0-52F2777B4329}"/>
              </a:ext>
            </a:extLst>
          </p:cNvPr>
          <p:cNvSpPr txBox="1">
            <a:spLocks/>
          </p:cNvSpPr>
          <p:nvPr/>
        </p:nvSpPr>
        <p:spPr>
          <a:xfrm>
            <a:off x="2096084" y="0"/>
            <a:ext cx="6325046" cy="512805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kern="1200" smtClean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2209D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XRS</a:t>
            </a:r>
            <a:r>
              <a:rPr lang="en-US" sz="2799" b="0">
                <a:solidFill>
                  <a:srgbClr val="2209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on </a:t>
            </a:r>
            <a:r>
              <a: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2209D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LiBH</a:t>
            </a:r>
            <a:r>
              <a:rPr kumimoji="0" lang="en-US" sz="2799" b="0" i="0" u="none" strike="noStrike" kern="1200" cap="none" spc="0" normalizeH="0" baseline="-25000" noProof="0">
                <a:ln>
                  <a:noFill/>
                </a:ln>
                <a:solidFill>
                  <a:srgbClr val="2209D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4</a:t>
            </a:r>
            <a:r>
              <a: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2209D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/C nanocomposites</a:t>
            </a:r>
            <a:endParaRPr kumimoji="0" lang="en-US" sz="2799" b="0" i="0" u="none" strike="noStrike" kern="1200" cap="none" spc="0" normalizeH="0" baseline="-25000" noProof="0">
              <a:ln>
                <a:noFill/>
              </a:ln>
              <a:solidFill>
                <a:srgbClr val="2209D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70CC5873-1300-3624-3833-65DA2A6467D0}"/>
              </a:ext>
            </a:extLst>
          </p:cNvPr>
          <p:cNvSpPr txBox="1">
            <a:spLocks noChangeArrowheads="1"/>
          </p:cNvSpPr>
          <p:nvPr/>
        </p:nvSpPr>
        <p:spPr>
          <a:xfrm>
            <a:off x="141586" y="4549979"/>
            <a:ext cx="3483309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Investigate the e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volution of phases upon heating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2BB0283-DA0B-B971-8FD8-1999B3B3FBB1}"/>
              </a:ext>
            </a:extLst>
          </p:cNvPr>
          <p:cNvGrpSpPr/>
          <p:nvPr/>
        </p:nvGrpSpPr>
        <p:grpSpPr>
          <a:xfrm>
            <a:off x="3605696" y="455790"/>
            <a:ext cx="8007178" cy="5856511"/>
            <a:chOff x="3787346" y="663448"/>
            <a:chExt cx="8007178" cy="58565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EBFBC4D-6F28-E34A-5448-99C9418E1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7346" y="663448"/>
              <a:ext cx="8007178" cy="5856511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5482A55-2498-0A16-CB8B-E10ABF348236}"/>
                </a:ext>
              </a:extLst>
            </p:cNvPr>
            <p:cNvCxnSpPr/>
            <p:nvPr/>
          </p:nvCxnSpPr>
          <p:spPr>
            <a:xfrm>
              <a:off x="5270963" y="982362"/>
              <a:ext cx="0" cy="5158946"/>
            </a:xfrm>
            <a:prstGeom prst="line">
              <a:avLst/>
            </a:prstGeom>
            <a:ln w="12700">
              <a:solidFill>
                <a:srgbClr val="2209D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0DD9054-753C-64A0-C1CD-B0FCC987CF88}"/>
                </a:ext>
              </a:extLst>
            </p:cNvPr>
            <p:cNvSpPr/>
            <p:nvPr/>
          </p:nvSpPr>
          <p:spPr>
            <a:xfrm>
              <a:off x="6833285" y="1136821"/>
              <a:ext cx="247131" cy="222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175846-FD92-C56F-296D-03D79A8D71B4}"/>
                </a:ext>
              </a:extLst>
            </p:cNvPr>
            <p:cNvSpPr/>
            <p:nvPr/>
          </p:nvSpPr>
          <p:spPr>
            <a:xfrm>
              <a:off x="10847172" y="1136821"/>
              <a:ext cx="247131" cy="222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0C9835D-670B-D8B9-8B6F-BC1A4C3EE216}"/>
                </a:ext>
              </a:extLst>
            </p:cNvPr>
            <p:cNvSpPr/>
            <p:nvPr/>
          </p:nvSpPr>
          <p:spPr>
            <a:xfrm>
              <a:off x="6839458" y="3982201"/>
              <a:ext cx="247131" cy="222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435E1E7-238F-4DA9-2D7B-72FD79213991}"/>
                </a:ext>
              </a:extLst>
            </p:cNvPr>
            <p:cNvSpPr/>
            <p:nvPr/>
          </p:nvSpPr>
          <p:spPr>
            <a:xfrm>
              <a:off x="10847172" y="3982201"/>
              <a:ext cx="247131" cy="222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1E7707-05E9-3CB1-D940-47034EF2B7D9}"/>
              </a:ext>
            </a:extLst>
          </p:cNvPr>
          <p:cNvCxnSpPr/>
          <p:nvPr/>
        </p:nvCxnSpPr>
        <p:spPr>
          <a:xfrm>
            <a:off x="8945511" y="934747"/>
            <a:ext cx="0" cy="5158946"/>
          </a:xfrm>
          <a:prstGeom prst="line">
            <a:avLst/>
          </a:prstGeom>
          <a:ln w="12700">
            <a:solidFill>
              <a:srgbClr val="2209D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088E29B-87E4-482D-7337-B5DCBE681D04}"/>
              </a:ext>
            </a:extLst>
          </p:cNvPr>
          <p:cNvSpPr txBox="1"/>
          <p:nvPr/>
        </p:nvSpPr>
        <p:spPr>
          <a:xfrm>
            <a:off x="134187" y="5411222"/>
            <a:ext cx="3707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Bulk LiBH</a:t>
            </a:r>
            <a:r>
              <a:rPr lang="en-US" baseline="-25000"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 shows different </a:t>
            </a:r>
            <a:r>
              <a:rPr lang="en-US" err="1">
                <a:latin typeface="Verdana" panose="020B0604030504040204" pitchFamily="34" charset="0"/>
                <a:ea typeface="Verdana" panose="020B0604030504040204" pitchFamily="34" charset="0"/>
              </a:rPr>
              <a:t>behaviour</a:t>
            </a:r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 from nanoconfined </a:t>
            </a:r>
            <a:endParaRPr lang="nl-NL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B7EFE2-A01F-2C09-546B-FB9F2C6A84EC}"/>
              </a:ext>
            </a:extLst>
          </p:cNvPr>
          <p:cNvSpPr/>
          <p:nvPr/>
        </p:nvSpPr>
        <p:spPr>
          <a:xfrm>
            <a:off x="1318316" y="6352621"/>
            <a:ext cx="94299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Miedema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, Ngene,  de Jongh, de Groot, et al.  PCCP, 2012,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14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, 5581–87, PCCP 2014,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16,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22651-58</a:t>
            </a:r>
          </a:p>
        </p:txBody>
      </p:sp>
      <p:pic>
        <p:nvPicPr>
          <p:cNvPr id="1026" name="Picture 2" descr="Piter Miedema - Consultant - Uniresearch B.V. | LinkedIn">
            <a:extLst>
              <a:ext uri="{FF2B5EF4-FFF2-40B4-BE49-F238E27FC236}">
                <a16:creationId xmlns:a16="http://schemas.microsoft.com/office/drawing/2014/main" id="{A1FFC2B8-01D0-512A-A2C8-AEC02BA8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115" y="209657"/>
            <a:ext cx="1130094" cy="113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400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83CCFE9-EDD8-495D-A37A-2A09E32F4E3E}"/>
              </a:ext>
            </a:extLst>
          </p:cNvPr>
          <p:cNvSpPr/>
          <p:nvPr/>
        </p:nvSpPr>
        <p:spPr>
          <a:xfrm>
            <a:off x="1363139" y="6255286"/>
            <a:ext cx="67708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Miedema, Ngene,  de Jongh, de Groot, et al.  PCCP, 2012,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14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, 5581–87, PCCP 2014,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16,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22651-58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CE2401B-8651-7E38-73C0-52F2777B4329}"/>
              </a:ext>
            </a:extLst>
          </p:cNvPr>
          <p:cNvSpPr txBox="1">
            <a:spLocks/>
          </p:cNvSpPr>
          <p:nvPr/>
        </p:nvSpPr>
        <p:spPr>
          <a:xfrm>
            <a:off x="2340351" y="-162582"/>
            <a:ext cx="6325046" cy="900000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kern="1200" smtClean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2209D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XRS</a:t>
            </a:r>
            <a:r>
              <a:rPr lang="en-US" sz="2799" b="0">
                <a:solidFill>
                  <a:srgbClr val="2209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on </a:t>
            </a:r>
            <a:r>
              <a: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2209D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LiBH</a:t>
            </a:r>
            <a:r>
              <a:rPr kumimoji="0" lang="en-US" sz="2799" b="0" i="0" u="none" strike="noStrike" kern="1200" cap="none" spc="0" normalizeH="0" baseline="-25000" noProof="0">
                <a:ln>
                  <a:noFill/>
                </a:ln>
                <a:solidFill>
                  <a:srgbClr val="2209D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4</a:t>
            </a:r>
            <a:r>
              <a: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2209D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/C nanocomposites</a:t>
            </a:r>
            <a:endParaRPr kumimoji="0" lang="en-US" sz="2799" b="0" i="0" u="none" strike="noStrike" kern="1200" cap="none" spc="0" normalizeH="0" baseline="-25000" noProof="0">
              <a:ln>
                <a:noFill/>
              </a:ln>
              <a:solidFill>
                <a:srgbClr val="2209D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594B6A-5E1D-139F-3538-53FBFC617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5" t="4710" r="4759" b="5637"/>
          <a:stretch/>
        </p:blipFill>
        <p:spPr>
          <a:xfrm>
            <a:off x="76087" y="845016"/>
            <a:ext cx="3861263" cy="28540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49FC45-8BE7-D8D3-9E11-DAB57E9062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" t="3044" r="2545" b="-234"/>
          <a:stretch/>
        </p:blipFill>
        <p:spPr>
          <a:xfrm>
            <a:off x="228303" y="3788361"/>
            <a:ext cx="3210160" cy="25219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5EE1BF-BC1F-A7D1-2481-5049CD85C852}"/>
              </a:ext>
            </a:extLst>
          </p:cNvPr>
          <p:cNvGrpSpPr/>
          <p:nvPr/>
        </p:nvGrpSpPr>
        <p:grpSpPr>
          <a:xfrm>
            <a:off x="8148485" y="3916262"/>
            <a:ext cx="3660931" cy="2884880"/>
            <a:chOff x="8148485" y="3916262"/>
            <a:chExt cx="3660931" cy="28848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F53EC21-5BE3-F90B-ED5B-094EF933B3EA}"/>
                </a:ext>
              </a:extLst>
            </p:cNvPr>
            <p:cNvGrpSpPr/>
            <p:nvPr/>
          </p:nvGrpSpPr>
          <p:grpSpPr>
            <a:xfrm>
              <a:off x="8148485" y="3916262"/>
              <a:ext cx="3660931" cy="2884880"/>
              <a:chOff x="8246951" y="1291704"/>
              <a:chExt cx="3660931" cy="288488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ACCC946-A51E-6187-8199-74A810DC99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4533" t="5942" r="2631" b="50000"/>
              <a:stretch/>
            </p:blipFill>
            <p:spPr>
              <a:xfrm>
                <a:off x="8246951" y="1291704"/>
                <a:ext cx="3660931" cy="2884880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FDA7E61-5704-F793-B5DE-EB06CD49ADBB}"/>
                  </a:ext>
                </a:extLst>
              </p:cNvPr>
              <p:cNvSpPr/>
              <p:nvPr/>
            </p:nvSpPr>
            <p:spPr>
              <a:xfrm>
                <a:off x="11467070" y="1390135"/>
                <a:ext cx="216244" cy="3645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202B05-5606-F101-1D34-B0FC816669FB}"/>
                </a:ext>
              </a:extLst>
            </p:cNvPr>
            <p:cNvSpPr txBox="1"/>
            <p:nvPr/>
          </p:nvSpPr>
          <p:spPr>
            <a:xfrm>
              <a:off x="10389569" y="4104768"/>
              <a:ext cx="10871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C K-edge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5294D2-53D8-AA39-A80D-C4A3298F60B9}"/>
              </a:ext>
            </a:extLst>
          </p:cNvPr>
          <p:cNvCxnSpPr>
            <a:cxnSpLocks/>
          </p:cNvCxnSpPr>
          <p:nvPr/>
        </p:nvCxnSpPr>
        <p:spPr>
          <a:xfrm flipH="1">
            <a:off x="1754749" y="750040"/>
            <a:ext cx="24617" cy="2597164"/>
          </a:xfrm>
          <a:prstGeom prst="line">
            <a:avLst/>
          </a:prstGeom>
          <a:ln w="12700">
            <a:solidFill>
              <a:srgbClr val="2209D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82A868-4BF1-2477-E15E-4A925AF4F19B}"/>
              </a:ext>
            </a:extLst>
          </p:cNvPr>
          <p:cNvCxnSpPr>
            <a:cxnSpLocks/>
          </p:cNvCxnSpPr>
          <p:nvPr/>
        </p:nvCxnSpPr>
        <p:spPr>
          <a:xfrm flipH="1">
            <a:off x="1544461" y="3923067"/>
            <a:ext cx="24714" cy="2316892"/>
          </a:xfrm>
          <a:prstGeom prst="line">
            <a:avLst/>
          </a:prstGeom>
          <a:ln w="12700">
            <a:solidFill>
              <a:srgbClr val="2209D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C423B48-0915-B0C1-AEA9-3DC7305BEA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94" t="4735" r="4299" b="7212"/>
          <a:stretch/>
        </p:blipFill>
        <p:spPr>
          <a:xfrm>
            <a:off x="8011288" y="714338"/>
            <a:ext cx="3765510" cy="2884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4D813-D728-43E5-95E0-825A418502D8}"/>
              </a:ext>
            </a:extLst>
          </p:cNvPr>
          <p:cNvSpPr txBox="1"/>
          <p:nvPr/>
        </p:nvSpPr>
        <p:spPr>
          <a:xfrm>
            <a:off x="816354" y="510385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 K-edge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B9EB61-FE93-2156-F96B-6FB458900F27}"/>
              </a:ext>
            </a:extLst>
          </p:cNvPr>
          <p:cNvSpPr txBox="1"/>
          <p:nvPr/>
        </p:nvSpPr>
        <p:spPr>
          <a:xfrm>
            <a:off x="5212357" y="664274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Li K-edge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FE5C3DB-DD65-72EA-D3AF-0E08B128B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939" y="4923648"/>
            <a:ext cx="30632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B-O bond?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5915CF-57D6-D527-22C3-E16F982B01FB}"/>
              </a:ext>
            </a:extLst>
          </p:cNvPr>
          <p:cNvSpPr txBox="1"/>
          <p:nvPr/>
        </p:nvSpPr>
        <p:spPr>
          <a:xfrm>
            <a:off x="3904920" y="5292980"/>
            <a:ext cx="36609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Sample partially reversible so not completely B-O (LiBO</a:t>
            </a:r>
            <a:r>
              <a:rPr lang="en-US" altLang="en-US" baseline="-2500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altLang="en-US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803D253-359A-94B3-8D49-3CBBA2AD1A97}"/>
              </a:ext>
            </a:extLst>
          </p:cNvPr>
          <p:cNvGrpSpPr/>
          <p:nvPr/>
        </p:nvGrpSpPr>
        <p:grpSpPr>
          <a:xfrm>
            <a:off x="3937350" y="1030703"/>
            <a:ext cx="3826045" cy="3818239"/>
            <a:chOff x="3937350" y="1030703"/>
            <a:chExt cx="3826045" cy="381823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D247DA7-5908-FD41-8E4B-9D6EC5F73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3274" r="1893" b="3282"/>
            <a:stretch/>
          </p:blipFill>
          <p:spPr>
            <a:xfrm>
              <a:off x="3937350" y="1030703"/>
              <a:ext cx="3826045" cy="381823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9D15552-1053-B659-E0E4-371809911272}"/>
                </a:ext>
              </a:extLst>
            </p:cNvPr>
            <p:cNvSpPr/>
            <p:nvPr/>
          </p:nvSpPr>
          <p:spPr>
            <a:xfrm>
              <a:off x="7179276" y="1241854"/>
              <a:ext cx="40159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90311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88D6A4-CA1D-4B6B-B984-794278808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9" y="4799833"/>
            <a:ext cx="10892993" cy="141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lvl="0">
              <a:lnSpc>
                <a:spcPct val="150000"/>
              </a:lnSpc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LiBH</a:t>
            </a:r>
            <a:r>
              <a:rPr kumimoji="0" lang="en-GB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+ </a:t>
            </a:r>
            <a:r>
              <a:rPr lang="en-GB" altLang="en-US" sz="2000" dirty="0">
                <a:solidFill>
                  <a:srgbClr val="000000"/>
                </a:solidFill>
              </a:rPr>
              <a:t>6 C ↔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LiC</a:t>
            </a:r>
            <a:r>
              <a:rPr kumimoji="0" lang="en-GB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6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+ B + 2H</a:t>
            </a:r>
            <a:r>
              <a:rPr kumimoji="0" lang="en-GB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 </a:t>
            </a:r>
            <a:r>
              <a:rPr lang="en-GB" altLang="en-US" sz="2000" dirty="0">
                <a:solidFill>
                  <a:srgbClr val="FF0000"/>
                </a:solidFill>
              </a:rPr>
              <a:t>(18 wt.% H)</a:t>
            </a:r>
            <a:r>
              <a:rPr kumimoji="0" lang="en-GB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LiBH</a:t>
            </a:r>
            <a:r>
              <a:rPr kumimoji="0" lang="en-GB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↔ </a:t>
            </a: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LiH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+ B + 1.5 H</a:t>
            </a:r>
            <a:r>
              <a:rPr kumimoji="0" lang="en-GB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 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(13.5 wt.% H)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Li intercalation into the graphene layers stabilizes</a:t>
            </a:r>
            <a:r>
              <a:rPr kumimoji="0" lang="en-GB" altLang="en-US" sz="2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Li, destabilizes nano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confined </a:t>
            </a: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LiH</a:t>
            </a:r>
            <a:endParaRPr kumimoji="0" lang="en-US" alt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125958" name="Picture 2">
            <a:extLst>
              <a:ext uri="{FF2B5EF4-FFF2-40B4-BE49-F238E27FC236}">
                <a16:creationId xmlns:a16="http://schemas.microsoft.com/office/drawing/2014/main" id="{C24C2009-0A90-4591-933E-B3D37B23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505" y="1013143"/>
            <a:ext cx="4480741" cy="329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9">
            <a:extLst>
              <a:ext uri="{FF2B5EF4-FFF2-40B4-BE49-F238E27FC236}">
                <a16:creationId xmlns:a16="http://schemas.microsoft.com/office/drawing/2014/main" id="{51272656-E3C2-4649-967B-766EEE920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1675" y="6328043"/>
            <a:ext cx="5708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lnSpc>
                <a:spcPct val="101000"/>
              </a:lnSpc>
              <a:spcAft>
                <a:spcPct val="10000"/>
              </a:spcAft>
              <a:buChar char="•"/>
              <a:defRPr sz="2000"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Ngene, de Jongh, et al. Nano </a:t>
            </a: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Energy</a:t>
            </a:r>
            <a:r>
              <a:rPr kumimoji="0" lang="de-DE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2016, </a:t>
            </a:r>
            <a:r>
              <a:rPr kumimoji="0" lang="es-E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22, 169</a:t>
            </a:r>
            <a:endParaRPr kumimoji="0" lang="en-GB" alt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1EE0A771-A55E-3B35-A55E-2869F615882B}"/>
              </a:ext>
            </a:extLst>
          </p:cNvPr>
          <p:cNvSpPr txBox="1">
            <a:spLocks/>
          </p:cNvSpPr>
          <p:nvPr/>
        </p:nvSpPr>
        <p:spPr>
          <a:xfrm>
            <a:off x="931680" y="0"/>
            <a:ext cx="9851650" cy="900000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kern="1200" smtClean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2209D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XRS</a:t>
            </a:r>
            <a:r>
              <a:rPr lang="en-US" sz="2799" b="0">
                <a:solidFill>
                  <a:srgbClr val="2209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on </a:t>
            </a:r>
            <a:r>
              <a: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2209D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LiBH</a:t>
            </a:r>
            <a:r>
              <a:rPr kumimoji="0" lang="en-US" sz="2799" b="0" i="0" u="none" strike="noStrike" kern="1200" cap="none" spc="0" normalizeH="0" baseline="-25000" noProof="0">
                <a:ln>
                  <a:noFill/>
                </a:ln>
                <a:solidFill>
                  <a:srgbClr val="2209D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4</a:t>
            </a:r>
            <a:r>
              <a: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2209D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/C nanocomposites: Li intercalation? </a:t>
            </a:r>
            <a:endParaRPr kumimoji="0" lang="en-US" sz="2799" b="0" i="0" u="none" strike="noStrike" kern="1200" cap="none" spc="0" normalizeH="0" baseline="-25000" noProof="0">
              <a:ln>
                <a:noFill/>
              </a:ln>
              <a:solidFill>
                <a:srgbClr val="2209D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42179C-487E-5DDA-39AD-026908CDA78A}"/>
              </a:ext>
            </a:extLst>
          </p:cNvPr>
          <p:cNvGrpSpPr/>
          <p:nvPr/>
        </p:nvGrpSpPr>
        <p:grpSpPr>
          <a:xfrm>
            <a:off x="1106383" y="1013143"/>
            <a:ext cx="3946122" cy="3295762"/>
            <a:chOff x="8246951" y="1291704"/>
            <a:chExt cx="3660931" cy="28848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9D6642-F53A-EEE9-082F-86645EB61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533" t="5942" r="2631" b="50000"/>
            <a:stretch/>
          </p:blipFill>
          <p:spPr>
            <a:xfrm>
              <a:off x="8246951" y="1291704"/>
              <a:ext cx="3660931" cy="288488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DDA545-2C50-C845-7294-2B03255F0161}"/>
                </a:ext>
              </a:extLst>
            </p:cNvPr>
            <p:cNvSpPr/>
            <p:nvPr/>
          </p:nvSpPr>
          <p:spPr>
            <a:xfrm>
              <a:off x="11467070" y="1390135"/>
              <a:ext cx="216244" cy="364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86352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D17AC18A-E2D9-4EE9-94F1-259B31E3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2CEB0-E28E-4CC3-A3FC-D8D61CD860B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Tijdelijke aanduiding voor afbeelding 38">
            <a:extLst>
              <a:ext uri="{FF2B5EF4-FFF2-40B4-BE49-F238E27FC236}">
                <a16:creationId xmlns:a16="http://schemas.microsoft.com/office/drawing/2014/main" id="{88C87FF5-8C57-47B6-9467-B883D1338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" t="8052" r="13162" b="500"/>
          <a:stretch/>
        </p:blipFill>
        <p:spPr>
          <a:xfrm>
            <a:off x="9254315" y="4980735"/>
            <a:ext cx="2700000" cy="1643071"/>
          </a:xfrm>
          <a:prstGeom prst="rect">
            <a:avLst/>
          </a:prstGeom>
        </p:spPr>
      </p:pic>
      <p:pic>
        <p:nvPicPr>
          <p:cNvPr id="14" name="Afbeelding 31">
            <a:extLst>
              <a:ext uri="{FF2B5EF4-FFF2-40B4-BE49-F238E27FC236}">
                <a16:creationId xmlns:a16="http://schemas.microsoft.com/office/drawing/2014/main" id="{D754A498-6AA4-4C97-8D3D-80AF49D207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92" t="9771" r="4380" b="5030"/>
          <a:stretch/>
        </p:blipFill>
        <p:spPr>
          <a:xfrm>
            <a:off x="5842332" y="4902150"/>
            <a:ext cx="2985721" cy="18265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6CDA62-800F-4798-A361-21D78FD4D77A}"/>
              </a:ext>
            </a:extLst>
          </p:cNvPr>
          <p:cNvGrpSpPr/>
          <p:nvPr/>
        </p:nvGrpSpPr>
        <p:grpSpPr>
          <a:xfrm rot="5400000">
            <a:off x="8198191" y="2580329"/>
            <a:ext cx="1826526" cy="2985722"/>
            <a:chOff x="5004132" y="1786854"/>
            <a:chExt cx="2229603" cy="325492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E1CF411-DE9A-4184-A72D-574CAAFED36F}"/>
                </a:ext>
              </a:extLst>
            </p:cNvPr>
            <p:cNvSpPr/>
            <p:nvPr/>
          </p:nvSpPr>
          <p:spPr>
            <a:xfrm>
              <a:off x="5385578" y="1786854"/>
              <a:ext cx="1521679" cy="325492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2" descr="Afbeeldingsresultaat voor battery image">
              <a:extLst>
                <a:ext uri="{FF2B5EF4-FFF2-40B4-BE49-F238E27FC236}">
                  <a16:creationId xmlns:a16="http://schemas.microsoft.com/office/drawing/2014/main" id="{AD5E6ED7-9D60-46C1-A2EF-FFFCCADEB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004132" y="1998175"/>
              <a:ext cx="2229603" cy="2229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43979A8-BEFF-4353-91C8-D70701F78091}"/>
              </a:ext>
            </a:extLst>
          </p:cNvPr>
          <p:cNvSpPr/>
          <p:nvPr/>
        </p:nvSpPr>
        <p:spPr>
          <a:xfrm>
            <a:off x="1024906" y="4136205"/>
            <a:ext cx="1853763" cy="765945"/>
          </a:xfrm>
          <a:prstGeom prst="rightArrow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jdelijke aanduiding voor inhoud 14">
            <a:extLst>
              <a:ext uri="{FF2B5EF4-FFF2-40B4-BE49-F238E27FC236}">
                <a16:creationId xmlns:a16="http://schemas.microsoft.com/office/drawing/2014/main" id="{31B2DC59-CBE2-429C-BABF-6A9EE30C238C}"/>
              </a:ext>
            </a:extLst>
          </p:cNvPr>
          <p:cNvSpPr txBox="1">
            <a:spLocks/>
          </p:cNvSpPr>
          <p:nvPr/>
        </p:nvSpPr>
        <p:spPr>
          <a:xfrm>
            <a:off x="1947312" y="3941026"/>
            <a:ext cx="2590344" cy="911601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A5A5">
                  <a:lumMod val="50000"/>
                </a:srgbClr>
              </a:buClr>
              <a:buSzPct val="95000"/>
              <a:buFont typeface="Wingdings 2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13">
            <a:extLst>
              <a:ext uri="{FF2B5EF4-FFF2-40B4-BE49-F238E27FC236}">
                <a16:creationId xmlns:a16="http://schemas.microsoft.com/office/drawing/2014/main" id="{3A11E31C-1C47-43B7-8F49-D6FF42F4D4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1"/>
          <a:stretch/>
        </p:blipFill>
        <p:spPr>
          <a:xfrm>
            <a:off x="9333442" y="596120"/>
            <a:ext cx="2620873" cy="1669304"/>
          </a:xfrm>
          <a:prstGeom prst="rect">
            <a:avLst/>
          </a:prstGeom>
          <a:noFill/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F622CE3D-8D2C-4048-8EE5-A72A18D9CC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"/>
          <a:stretch/>
        </p:blipFill>
        <p:spPr>
          <a:xfrm>
            <a:off x="6630473" y="680173"/>
            <a:ext cx="2536951" cy="1687226"/>
          </a:xfrm>
          <a:prstGeom prst="rect">
            <a:avLst/>
          </a:prstGeom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id="{C32A8767-678F-4D81-B5E6-87B2CA39B1A6}"/>
              </a:ext>
            </a:extLst>
          </p:cNvPr>
          <p:cNvSpPr/>
          <p:nvPr/>
        </p:nvSpPr>
        <p:spPr>
          <a:xfrm rot="7555559">
            <a:off x="9915669" y="2696120"/>
            <a:ext cx="1066029" cy="379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86E14F2E-86C4-4FF6-BC25-4F6C93171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9" y="3941026"/>
            <a:ext cx="4597740" cy="261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178184-A7D8-431D-A36A-78C1AC5DF8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88" t="4529" r="2668" b="5390"/>
          <a:stretch/>
        </p:blipFill>
        <p:spPr>
          <a:xfrm>
            <a:off x="188551" y="754280"/>
            <a:ext cx="4717682" cy="2620543"/>
          </a:xfrm>
          <a:prstGeom prst="rect">
            <a:avLst/>
          </a:prstGeom>
        </p:spPr>
      </p:pic>
      <p:sp>
        <p:nvSpPr>
          <p:cNvPr id="35" name="Arrow: Right 34">
            <a:extLst>
              <a:ext uri="{FF2B5EF4-FFF2-40B4-BE49-F238E27FC236}">
                <a16:creationId xmlns:a16="http://schemas.microsoft.com/office/drawing/2014/main" id="{35B8366E-F293-4169-8C86-6664542D218F}"/>
              </a:ext>
            </a:extLst>
          </p:cNvPr>
          <p:cNvSpPr/>
          <p:nvPr/>
        </p:nvSpPr>
        <p:spPr>
          <a:xfrm rot="2636766">
            <a:off x="7562030" y="2740579"/>
            <a:ext cx="1090311" cy="388271"/>
          </a:xfrm>
          <a:prstGeom prst="rightArrow">
            <a:avLst>
              <a:gd name="adj1" fmla="val 50000"/>
              <a:gd name="adj2" fmla="val 652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1705B47-03F7-4015-B1FB-AC86F0A67850}"/>
              </a:ext>
            </a:extLst>
          </p:cNvPr>
          <p:cNvSpPr/>
          <p:nvPr/>
        </p:nvSpPr>
        <p:spPr>
          <a:xfrm>
            <a:off x="283321" y="6552198"/>
            <a:ext cx="3327981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Nature( 2015), 526, S93 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947D8C53-73BA-482B-B67D-A2C12189CB59}"/>
              </a:ext>
            </a:extLst>
          </p:cNvPr>
          <p:cNvSpPr txBox="1">
            <a:spLocks noChangeArrowheads="1"/>
          </p:cNvSpPr>
          <p:nvPr/>
        </p:nvSpPr>
        <p:spPr>
          <a:xfrm>
            <a:off x="1617444" y="-13853"/>
            <a:ext cx="8957111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Solid electrolytes and rechargeable batteries </a:t>
            </a:r>
          </a:p>
        </p:txBody>
      </p:sp>
    </p:spTree>
    <p:extLst>
      <p:ext uri="{BB962C8B-B14F-4D97-AF65-F5344CB8AC3E}">
        <p14:creationId xmlns:p14="http://schemas.microsoft.com/office/powerpoint/2010/main" val="1453424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SSP_Combin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82" y="1190034"/>
            <a:ext cx="8742905" cy="35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er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81" y="733436"/>
            <a:ext cx="1657668" cy="12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9954" y="5007823"/>
            <a:ext cx="85143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13MW Lakeland Solar &amp; Storage Project in Queensland Australia</a:t>
            </a:r>
          </a:p>
          <a:p>
            <a:r>
              <a:rPr lang="en-US" sz="2000" dirty="0">
                <a:solidFill>
                  <a:srgbClr val="00B0F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Powers 4,015 average home air-conditioning units simultaneously for eight hours through the day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2366316" y="164179"/>
            <a:ext cx="79851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en-US" sz="2800" b="0" kern="0" dirty="0">
                <a:solidFill>
                  <a:srgbClr val="2118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scale electricity storage with batteries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14724" y="6098292"/>
            <a:ext cx="7843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000" i="1" dirty="0">
                <a:solidFill>
                  <a:srgbClr val="FF0000"/>
                </a:solidFill>
                <a:cs typeface="Arial" charset="0"/>
              </a:rPr>
              <a:t>Project cost $17.4M (mostly due to batteries) </a:t>
            </a:r>
          </a:p>
        </p:txBody>
      </p:sp>
    </p:spTree>
    <p:extLst>
      <p:ext uri="{BB962C8B-B14F-4D97-AF65-F5344CB8AC3E}">
        <p14:creationId xmlns:p14="http://schemas.microsoft.com/office/powerpoint/2010/main" val="2172411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F284B-CDCC-4050-A08B-CFE277544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6171" y="6492875"/>
            <a:ext cx="109326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81">
            <a:extLst>
              <a:ext uri="{FF2B5EF4-FFF2-40B4-BE49-F238E27FC236}">
                <a16:creationId xmlns:a16="http://schemas.microsoft.com/office/drawing/2014/main" id="{A36F4FF9-F7A8-403E-AB4F-5A6241BB8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80"/>
          <a:stretch/>
        </p:blipFill>
        <p:spPr>
          <a:xfrm>
            <a:off x="207694" y="782096"/>
            <a:ext cx="5478681" cy="4523465"/>
          </a:xfrm>
          <a:prstGeom prst="rect">
            <a:avLst/>
          </a:prstGeom>
        </p:spPr>
      </p:pic>
      <p:cxnSp>
        <p:nvCxnSpPr>
          <p:cNvPr id="8" name="Gerader Verbinder 4">
            <a:extLst>
              <a:ext uri="{FF2B5EF4-FFF2-40B4-BE49-F238E27FC236}">
                <a16:creationId xmlns:a16="http://schemas.microsoft.com/office/drawing/2014/main" id="{277D6DCE-8A49-4459-ADF6-C3D6FF784742}"/>
              </a:ext>
            </a:extLst>
          </p:cNvPr>
          <p:cNvCxnSpPr>
            <a:cxnSpLocks/>
          </p:cNvCxnSpPr>
          <p:nvPr/>
        </p:nvCxnSpPr>
        <p:spPr>
          <a:xfrm>
            <a:off x="4314601" y="1233755"/>
            <a:ext cx="0" cy="283316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9">
            <a:extLst>
              <a:ext uri="{FF2B5EF4-FFF2-40B4-BE49-F238E27FC236}">
                <a16:creationId xmlns:a16="http://schemas.microsoft.com/office/drawing/2014/main" id="{E73F38CB-1E5F-4B1E-96F8-F962B154B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233" y="1451574"/>
            <a:ext cx="3339046" cy="1543007"/>
          </a:xfrm>
          <a:prstGeom prst="rect">
            <a:avLst/>
          </a:prstGeom>
        </p:spPr>
      </p:pic>
      <p:sp>
        <p:nvSpPr>
          <p:cNvPr id="15" name="Textfeld 16">
            <a:extLst>
              <a:ext uri="{FF2B5EF4-FFF2-40B4-BE49-F238E27FC236}">
                <a16:creationId xmlns:a16="http://schemas.microsoft.com/office/drawing/2014/main" id="{DA7B27BE-6A46-4635-A56A-722EFFC1F07C}"/>
              </a:ext>
            </a:extLst>
          </p:cNvPr>
          <p:cNvSpPr txBox="1"/>
          <p:nvPr/>
        </p:nvSpPr>
        <p:spPr>
          <a:xfrm>
            <a:off x="5788231" y="3322668"/>
            <a:ext cx="6297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Conventional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car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combustion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engine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8 </a:t>
            </a:r>
            <a:r>
              <a:rPr kumimoji="0" lang="de-DE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liters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per 100 km</a:t>
            </a:r>
            <a:endParaRPr kumimoji="0" lang="de-DE" sz="160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uppieren 7">
            <a:extLst>
              <a:ext uri="{FF2B5EF4-FFF2-40B4-BE49-F238E27FC236}">
                <a16:creationId xmlns:a16="http://schemas.microsoft.com/office/drawing/2014/main" id="{CF03ED79-FC13-4445-99BC-6EE7BA64E3A0}"/>
              </a:ext>
            </a:extLst>
          </p:cNvPr>
          <p:cNvGrpSpPr/>
          <p:nvPr/>
        </p:nvGrpSpPr>
        <p:grpSpPr>
          <a:xfrm>
            <a:off x="6624898" y="4213477"/>
            <a:ext cx="5066488" cy="338554"/>
            <a:chOff x="3929476" y="3586976"/>
            <a:chExt cx="5066488" cy="338554"/>
          </a:xfrm>
        </p:grpSpPr>
        <p:sp>
          <p:nvSpPr>
            <p:cNvPr id="17" name="Textfeld 18">
              <a:extLst>
                <a:ext uri="{FF2B5EF4-FFF2-40B4-BE49-F238E27FC236}">
                  <a16:creationId xmlns:a16="http://schemas.microsoft.com/office/drawing/2014/main" id="{A6FBFD3E-58C5-48AB-9F0B-C930AAEDF378}"/>
                </a:ext>
              </a:extLst>
            </p:cNvPr>
            <p:cNvSpPr txBox="1"/>
            <p:nvPr/>
          </p:nvSpPr>
          <p:spPr>
            <a:xfrm>
              <a:off x="3929476" y="3586976"/>
              <a:ext cx="180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Electric vehicle:</a:t>
              </a:r>
            </a:p>
          </p:txBody>
        </p:sp>
        <p:sp>
          <p:nvSpPr>
            <p:cNvPr id="18" name="Textfeld 19">
              <a:extLst>
                <a:ext uri="{FF2B5EF4-FFF2-40B4-BE49-F238E27FC236}">
                  <a16:creationId xmlns:a16="http://schemas.microsoft.com/office/drawing/2014/main" id="{6D184E81-61AC-4F6A-85B4-E4391F9C1FEB}"/>
                </a:ext>
              </a:extLst>
            </p:cNvPr>
            <p:cNvSpPr txBox="1"/>
            <p:nvPr/>
          </p:nvSpPr>
          <p:spPr>
            <a:xfrm>
              <a:off x="6547858" y="3586976"/>
              <a:ext cx="2448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 kWh per 100 km</a:t>
              </a:r>
              <a:endParaRPr kumimoji="0" lang="de-DE" sz="1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20" name="Textfeld 27">
            <a:extLst>
              <a:ext uri="{FF2B5EF4-FFF2-40B4-BE49-F238E27FC236}">
                <a16:creationId xmlns:a16="http://schemas.microsoft.com/office/drawing/2014/main" id="{04113230-D92A-45C4-9889-BCCAA9335128}"/>
              </a:ext>
            </a:extLst>
          </p:cNvPr>
          <p:cNvSpPr txBox="1"/>
          <p:nvPr/>
        </p:nvSpPr>
        <p:spPr>
          <a:xfrm>
            <a:off x="747629" y="5488851"/>
            <a:ext cx="111156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Electric cars are way more efficient compared to electric engines. Factor 3-4 !!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Batteries can transform chemical to electrical energy (and vice versa) with extremely high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efficiency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because the entropy change is very small</a:t>
            </a:r>
            <a:endParaRPr kumimoji="0" lang="de-DE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Transitioning to electric vehicles is a huge opportunity to save energy!</a:t>
            </a:r>
          </a:p>
        </p:txBody>
      </p:sp>
      <p:sp>
        <p:nvSpPr>
          <p:cNvPr id="21" name="Textfeld 25">
            <a:extLst>
              <a:ext uri="{FF2B5EF4-FFF2-40B4-BE49-F238E27FC236}">
                <a16:creationId xmlns:a16="http://schemas.microsoft.com/office/drawing/2014/main" id="{287B1615-6EE7-4546-900B-4E3041657BB3}"/>
              </a:ext>
            </a:extLst>
          </p:cNvPr>
          <p:cNvSpPr txBox="1"/>
          <p:nvPr/>
        </p:nvSpPr>
        <p:spPr>
          <a:xfrm>
            <a:off x="5686375" y="3744785"/>
            <a:ext cx="6382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8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liters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gasoline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heating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value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) = 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70 kWh per 100 km</a:t>
            </a:r>
            <a:endParaRPr kumimoji="0" lang="de-DE" sz="160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B03D61-7DE4-4FB5-85D8-015BC02EBD10}"/>
              </a:ext>
            </a:extLst>
          </p:cNvPr>
          <p:cNvSpPr txBox="1"/>
          <p:nvPr/>
        </p:nvSpPr>
        <p:spPr>
          <a:xfrm>
            <a:off x="6426469" y="921676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use by sector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C1973A6-8369-406D-91E6-13B30BE42FCC}"/>
              </a:ext>
            </a:extLst>
          </p:cNvPr>
          <p:cNvSpPr txBox="1">
            <a:spLocks/>
          </p:cNvSpPr>
          <p:nvPr/>
        </p:nvSpPr>
        <p:spPr>
          <a:xfrm>
            <a:off x="3178679" y="90104"/>
            <a:ext cx="521072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Battery and sustainability </a:t>
            </a:r>
          </a:p>
        </p:txBody>
      </p:sp>
      <p:pic>
        <p:nvPicPr>
          <p:cNvPr id="19" name="Tijdelijke aanduiding voor afbeelding 38">
            <a:extLst>
              <a:ext uri="{FF2B5EF4-FFF2-40B4-BE49-F238E27FC236}">
                <a16:creationId xmlns:a16="http://schemas.microsoft.com/office/drawing/2014/main" id="{C53573FA-FD14-659F-F899-78CC0AE15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2" t="8052" r="13162" b="500"/>
          <a:stretch/>
        </p:blipFill>
        <p:spPr>
          <a:xfrm>
            <a:off x="9317494" y="1445602"/>
            <a:ext cx="2666812" cy="163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9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2326413" y="93865"/>
            <a:ext cx="8820977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Energy and Economic development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r="1534"/>
          <a:stretch/>
        </p:blipFill>
        <p:spPr bwMode="auto">
          <a:xfrm>
            <a:off x="304684" y="757385"/>
            <a:ext cx="8820977" cy="225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0222005" y="2528704"/>
            <a:ext cx="802869" cy="41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/>
            </a:pPr>
            <a:r>
              <a:rPr kumimoji="0" lang="en-GB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Coal 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085222" y="5749713"/>
            <a:ext cx="10730944" cy="95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Industrial revolution and economic development spurred by availability of energy resources (coal)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400E7A-7E09-4020-AC85-5B9BFD926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79" y="3680956"/>
            <a:ext cx="2398037" cy="1920341"/>
          </a:xfrm>
          <a:prstGeom prst="rect">
            <a:avLst/>
          </a:prstGeom>
        </p:spPr>
      </p:pic>
      <p:pic>
        <p:nvPicPr>
          <p:cNvPr id="3074" name="Picture 2" descr="Factory | BlocGame Wiki | Fandom">
            <a:extLst>
              <a:ext uri="{FF2B5EF4-FFF2-40B4-BE49-F238E27FC236}">
                <a16:creationId xmlns:a16="http://schemas.microsoft.com/office/drawing/2014/main" id="{3720152F-B05B-44A5-A38B-789AFEA0F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617" y="3686287"/>
            <a:ext cx="2666284" cy="187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1AB3E90-EEB2-4BBC-9400-7AF3F40EF9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"/>
          <a:stretch>
            <a:fillRect/>
          </a:stretch>
        </p:blipFill>
        <p:spPr bwMode="auto">
          <a:xfrm>
            <a:off x="9452485" y="1017814"/>
            <a:ext cx="2128843" cy="156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stockillustraties, clipart, cartoons en iconen met costumes of yorkshire - the collier or coal miner - industrial revolution">
            <a:extLst>
              <a:ext uri="{FF2B5EF4-FFF2-40B4-BE49-F238E27FC236}">
                <a16:creationId xmlns:a16="http://schemas.microsoft.com/office/drawing/2014/main" id="{0F264FFC-AD73-4830-8844-CBAE8580D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902" y="3527042"/>
            <a:ext cx="3219450" cy="227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2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9632FA-8770-43AA-A2C9-9ED767A5C4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1143" y="17714"/>
            <a:ext cx="11522075" cy="731763"/>
          </a:xfrm>
        </p:spPr>
        <p:txBody>
          <a:bodyPr>
            <a:normAutofit/>
          </a:bodyPr>
          <a:lstStyle/>
          <a:p>
            <a:pPr algn="ctr"/>
            <a:r>
              <a:rPr lang="en-US" sz="280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Increasing energy density, decreasing cost</a:t>
            </a:r>
            <a:endParaRPr lang="de-DE" sz="280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0976F1-6C0E-4BF3-023A-A73512123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7" t="22136" r="6360" b="21165"/>
          <a:stretch/>
        </p:blipFill>
        <p:spPr>
          <a:xfrm>
            <a:off x="0" y="1080903"/>
            <a:ext cx="11951374" cy="4369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D52395-88A7-A89C-4C12-30BD8A370EDE}"/>
              </a:ext>
            </a:extLst>
          </p:cNvPr>
          <p:cNvSpPr txBox="1"/>
          <p:nvPr/>
        </p:nvSpPr>
        <p:spPr>
          <a:xfrm>
            <a:off x="6609248" y="6193955"/>
            <a:ext cx="50785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Shirley Meng et al. Nature Energy 2022</a:t>
            </a:r>
            <a:endParaRPr lang="nl-NL" sz="16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9A774B-D155-BEA0-7118-F12B70FDC78B}"/>
              </a:ext>
            </a:extLst>
          </p:cNvPr>
          <p:cNvSpPr txBox="1"/>
          <p:nvPr/>
        </p:nvSpPr>
        <p:spPr>
          <a:xfrm>
            <a:off x="6609248" y="6532509"/>
            <a:ext cx="5411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Plackeet</a:t>
            </a:r>
            <a:r>
              <a:rPr lang="en-US" sz="1400" b="0" i="0" u="none" strike="noStrike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al., </a:t>
            </a:r>
            <a:r>
              <a:rPr lang="en-US" sz="1400" b="0" i="1" u="none" strike="noStrike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J. Solid State </a:t>
            </a:r>
            <a:r>
              <a:rPr lang="en-US" sz="1400" b="0" i="1" u="none" strike="noStrike" baseline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Electrochem</a:t>
            </a:r>
            <a:r>
              <a:rPr lang="en-US" sz="1400" b="0" i="0" u="none" strike="noStrike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1400" b="1" i="0" u="none" strike="noStrike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2017</a:t>
            </a:r>
            <a:r>
              <a:rPr lang="en-US" sz="1400" b="0" i="0" u="none" strike="noStrike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21, 1939</a:t>
            </a:r>
            <a:endParaRPr lang="en-US" sz="14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88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84793" y="168416"/>
            <a:ext cx="8116444" cy="399981"/>
          </a:xfrm>
          <a:prstGeom prst="rect">
            <a:avLst/>
          </a:prstGeom>
        </p:spPr>
        <p:txBody>
          <a:bodyPr vert="horz" wrap="square" lIns="0" tIns="1206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2800" b="0" spc="-5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Next-generation batteries</a:t>
            </a:r>
            <a:endParaRPr sz="2800" b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0bf89664-cdfd-4a3c-9f1c-0d081b747cea">
            <a:hlinkClick r:id="" action="ppaction://media"/>
            <a:extLst>
              <a:ext uri="{FF2B5EF4-FFF2-40B4-BE49-F238E27FC236}">
                <a16:creationId xmlns:a16="http://schemas.microsoft.com/office/drawing/2014/main" id="{26C668A6-D37F-7221-760D-B00CB7DC7F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4793" y="568397"/>
            <a:ext cx="7860812" cy="62310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47FD56-93DF-01B9-9157-76021796C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579" y="289045"/>
            <a:ext cx="2774237" cy="135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032C8EC9-DC90-4499-83CC-AD35F71A7700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386795" y="49430"/>
            <a:ext cx="7558087" cy="6477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en-US" sz="2800">
                <a:solidFill>
                  <a:srgbClr val="2118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Limitations for Li-ion batteries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5E559CA4-5BDD-478D-866D-F7313520E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2461" y="6058741"/>
            <a:ext cx="184730" cy="4301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01000"/>
              </a:lnSpc>
              <a:spcAft>
                <a:spcPct val="10000"/>
              </a:spcAft>
              <a:buChar char="•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ct val="0"/>
              </a:spcAft>
              <a:buFontTx/>
              <a:buNone/>
            </a:pPr>
            <a:endParaRPr lang="en-US" altLang="en-US" sz="2200">
              <a:solidFill>
                <a:srgbClr val="921328"/>
              </a:solidFill>
            </a:endParaRPr>
          </a:p>
        </p:txBody>
      </p:sp>
      <p:sp>
        <p:nvSpPr>
          <p:cNvPr id="132101" name="Rectangle 1">
            <a:extLst>
              <a:ext uri="{FF2B5EF4-FFF2-40B4-BE49-F238E27FC236}">
                <a16:creationId xmlns:a16="http://schemas.microsoft.com/office/drawing/2014/main" id="{EBEA6512-3918-4F39-96CA-36D9377E1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752" y="4795450"/>
            <a:ext cx="9893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da-DK" altLang="en-US" sz="200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Anode</a:t>
            </a:r>
          </a:p>
          <a:p>
            <a:r>
              <a:rPr lang="da-DK" altLang="en-US" sz="200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LiC</a:t>
            </a:r>
            <a:r>
              <a:rPr lang="da-DK" altLang="en-US" sz="2000" baseline="-2500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32102" name="Rectangle 2">
            <a:extLst>
              <a:ext uri="{FF2B5EF4-FFF2-40B4-BE49-F238E27FC236}">
                <a16:creationId xmlns:a16="http://schemas.microsoft.com/office/drawing/2014/main" id="{74D7D923-3CED-4523-942C-393E40AE9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318" y="4739350"/>
            <a:ext cx="12490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da-DK" altLang="en-US" sz="200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Cathode</a:t>
            </a:r>
          </a:p>
          <a:p>
            <a:r>
              <a:rPr lang="da-DK" altLang="en-US" sz="200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LiCoO</a:t>
            </a:r>
            <a:r>
              <a:rPr lang="da-DK" altLang="en-US" sz="2000" baseline="-2500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04370B-A52C-4479-B0CF-61E1FEE92AA2}"/>
              </a:ext>
            </a:extLst>
          </p:cNvPr>
          <p:cNvSpPr/>
          <p:nvPr/>
        </p:nvSpPr>
        <p:spPr>
          <a:xfrm>
            <a:off x="4987498" y="713298"/>
            <a:ext cx="35975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a-DK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Eelectrolyte </a:t>
            </a:r>
          </a:p>
          <a:p>
            <a:pPr>
              <a:defRPr/>
            </a:pPr>
            <a:r>
              <a:rPr lang="en-US" altLang="en-US" sz="2000" ker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LiPF</a:t>
            </a:r>
            <a:r>
              <a:rPr lang="en-US" altLang="en-US" sz="2000" kern="0" baseline="-2500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en-US" altLang="en-US" sz="2000" ker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LiCFSO</a:t>
            </a:r>
            <a:r>
              <a:rPr lang="en-US" altLang="en-US" sz="2000" kern="0" baseline="-2500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altLang="en-US" sz="2000" ker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</a:p>
          <a:p>
            <a:pPr>
              <a:defRPr/>
            </a:pPr>
            <a:r>
              <a:rPr lang="en-US" altLang="en-US" sz="2000" ker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high-boiling sol</a:t>
            </a:r>
          </a:p>
          <a:p>
            <a:pPr>
              <a:defRPr/>
            </a:pPr>
            <a:r>
              <a:rPr lang="en-US" altLang="en-US" sz="2000" ker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vent (carbonates, ethers)</a:t>
            </a:r>
          </a:p>
        </p:txBody>
      </p:sp>
      <p:sp>
        <p:nvSpPr>
          <p:cNvPr id="132104" name="Rectangle 11">
            <a:extLst>
              <a:ext uri="{FF2B5EF4-FFF2-40B4-BE49-F238E27FC236}">
                <a16:creationId xmlns:a16="http://schemas.microsoft.com/office/drawing/2014/main" id="{145EB3D6-6847-4CED-9A6B-F01BBD1E4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9312" y="2390681"/>
            <a:ext cx="42489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altLang="en-US" sz="2000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Safety issues </a:t>
            </a:r>
          </a:p>
          <a:p>
            <a:pPr marL="0" indent="0"/>
            <a:r>
              <a:rPr lang="da-DK" altLang="en-US" sz="2000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a-DK" altLang="en-US" sz="20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(evaporation and decomposition of  electrolyte)</a:t>
            </a:r>
          </a:p>
          <a:p>
            <a:pPr>
              <a:buFont typeface="Arial" panose="020B0604020202020204" pitchFamily="34" charset="0"/>
              <a:buChar char="•"/>
            </a:pPr>
            <a:endParaRPr lang="da-DK" altLang="en-US" sz="20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1F1873-C8DE-4E62-BD46-EDB9034502EC}"/>
              </a:ext>
            </a:extLst>
          </p:cNvPr>
          <p:cNvSpPr/>
          <p:nvPr/>
        </p:nvSpPr>
        <p:spPr>
          <a:xfrm>
            <a:off x="5727670" y="6319790"/>
            <a:ext cx="6211887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P.C. Howlett et al. , J. Pow. Sources, 114(2003), 277-284</a:t>
            </a: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4B765C9F-D2C6-42F2-A78C-DE88AEF8C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187" y="768151"/>
            <a:ext cx="3028569" cy="15841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A4808B-B90E-441D-9966-FA231B36FCAA}"/>
              </a:ext>
            </a:extLst>
          </p:cNvPr>
          <p:cNvSpPr/>
          <p:nvPr/>
        </p:nvSpPr>
        <p:spPr>
          <a:xfrm>
            <a:off x="5823010" y="3714120"/>
            <a:ext cx="42489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a-DK" altLang="en-US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Limited Energy density </a:t>
            </a:r>
          </a:p>
          <a:p>
            <a:r>
              <a:rPr lang="da-DK" altLang="en-US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a-DK" altLang="en-US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(new battery chemistry ASSB)</a:t>
            </a:r>
          </a:p>
          <a:p>
            <a:endParaRPr lang="da-DK" altLang="en-US" sz="2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EE6777-5D96-4F28-B5E2-FC7443E6963F}"/>
              </a:ext>
            </a:extLst>
          </p:cNvPr>
          <p:cNvSpPr/>
          <p:nvPr/>
        </p:nvSpPr>
        <p:spPr>
          <a:xfrm>
            <a:off x="5902042" y="4795450"/>
            <a:ext cx="5070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a-DK" altLang="en-US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High price of Li </a:t>
            </a:r>
          </a:p>
          <a:p>
            <a:r>
              <a:rPr lang="da-DK" altLang="en-US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a-DK" altLang="en-US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(Na, Mg , other battery chemistries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3F1F3904-F32D-AAF0-5B18-394821CBC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" r="9055" b="5846"/>
          <a:stretch>
            <a:fillRect/>
          </a:stretch>
        </p:blipFill>
        <p:spPr bwMode="auto">
          <a:xfrm>
            <a:off x="420539" y="884248"/>
            <a:ext cx="4455839" cy="39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467486-1948-2179-77D0-76E65AC7C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36" y="2602777"/>
            <a:ext cx="1476521" cy="18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4" grpId="0"/>
      <p:bldP spid="2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032C8EC9-DC90-4499-83CC-AD35F71A7700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386795" y="49430"/>
            <a:ext cx="7558087" cy="6477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altLang="en-US" sz="2800">
                <a:solidFill>
                  <a:srgbClr val="2118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liquid to solid electrolytes for batteries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5E559CA4-5BDD-478D-866D-F7313520E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2461" y="6058741"/>
            <a:ext cx="184730" cy="4301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lnSpc>
                <a:spcPct val="101000"/>
              </a:lnSpc>
              <a:spcAft>
                <a:spcPct val="10000"/>
              </a:spcAft>
              <a:buChar char="•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srgbClr val="921328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132100" name="Picture 7">
            <a:extLst>
              <a:ext uri="{FF2B5EF4-FFF2-40B4-BE49-F238E27FC236}">
                <a16:creationId xmlns:a16="http://schemas.microsoft.com/office/drawing/2014/main" id="{CD5BE932-027E-4401-BD29-188EEFEE6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" r="9055" b="5846"/>
          <a:stretch>
            <a:fillRect/>
          </a:stretch>
        </p:blipFill>
        <p:spPr bwMode="auto">
          <a:xfrm>
            <a:off x="1202186" y="734821"/>
            <a:ext cx="4538016" cy="401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1" name="Rectangle 1">
            <a:extLst>
              <a:ext uri="{FF2B5EF4-FFF2-40B4-BE49-F238E27FC236}">
                <a16:creationId xmlns:a16="http://schemas.microsoft.com/office/drawing/2014/main" id="{EBEA6512-3918-4F39-96CA-36D9377E1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6951" y="4562718"/>
            <a:ext cx="9909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Anode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LiC</a:t>
            </a:r>
            <a:r>
              <a:rPr kumimoji="0" lang="da-DK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32102" name="Rectangle 2">
            <a:extLst>
              <a:ext uri="{FF2B5EF4-FFF2-40B4-BE49-F238E27FC236}">
                <a16:creationId xmlns:a16="http://schemas.microsoft.com/office/drawing/2014/main" id="{74D7D923-3CED-4523-942C-393E40AE9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0681" y="4489799"/>
            <a:ext cx="11496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Cathode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LiCoO</a:t>
            </a:r>
            <a:r>
              <a:rPr kumimoji="0" lang="da-DK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04370B-A52C-4479-B0CF-61E1FEE92AA2}"/>
              </a:ext>
            </a:extLst>
          </p:cNvPr>
          <p:cNvSpPr/>
          <p:nvPr/>
        </p:nvSpPr>
        <p:spPr>
          <a:xfrm>
            <a:off x="2729786" y="4628298"/>
            <a:ext cx="1614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Electrolyte </a:t>
            </a:r>
          </a:p>
        </p:txBody>
      </p:sp>
      <p:sp>
        <p:nvSpPr>
          <p:cNvPr id="19" name="CasellaDiTesto 16">
            <a:extLst>
              <a:ext uri="{FF2B5EF4-FFF2-40B4-BE49-F238E27FC236}">
                <a16:creationId xmlns:a16="http://schemas.microsoft.com/office/drawing/2014/main" id="{44DC20A6-CB5B-43B3-9266-28CD3C3429CE}"/>
              </a:ext>
            </a:extLst>
          </p:cNvPr>
          <p:cNvSpPr txBox="1"/>
          <p:nvPr/>
        </p:nvSpPr>
        <p:spPr>
          <a:xfrm>
            <a:off x="760490" y="5348710"/>
            <a:ext cx="11126709" cy="128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Improved safety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(prevent dendrites, high chemical and thermal stability)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Higher capacity electrodes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(Li metal, sulfur: Li-S), 5-10 times increase in energy density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Inexpensive batteries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(Na, Mg, Cl- F- batteries)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BB1F46-15DB-C7E4-556F-293CE96CF41F}"/>
              </a:ext>
            </a:extLst>
          </p:cNvPr>
          <p:cNvGrpSpPr/>
          <p:nvPr/>
        </p:nvGrpSpPr>
        <p:grpSpPr>
          <a:xfrm>
            <a:off x="7177619" y="1619173"/>
            <a:ext cx="5059878" cy="3526881"/>
            <a:chOff x="7177619" y="1619173"/>
            <a:chExt cx="5059878" cy="3526881"/>
          </a:xfrm>
        </p:grpSpPr>
        <p:pic>
          <p:nvPicPr>
            <p:cNvPr id="18" name="Picture 10" descr="C:\Users\Toshiba\Desktop\STUDIO\Quinto anno\#Tesi\Scrivereeeeee\Immagini\3527308172.png">
              <a:extLst>
                <a:ext uri="{FF2B5EF4-FFF2-40B4-BE49-F238E27FC236}">
                  <a16:creationId xmlns:a16="http://schemas.microsoft.com/office/drawing/2014/main" id="{03B14FA4-F8AF-4082-A8E3-D2CAAE046E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0071" y="1619173"/>
              <a:ext cx="3537557" cy="3009125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1">
              <a:extLst>
                <a:ext uri="{FF2B5EF4-FFF2-40B4-BE49-F238E27FC236}">
                  <a16:creationId xmlns:a16="http://schemas.microsoft.com/office/drawing/2014/main" id="{EBDDBC6A-03B3-4ABB-A463-E138D78FA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7619" y="4499723"/>
              <a:ext cx="99097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Anode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Li</a:t>
              </a:r>
              <a:endParaRPr kumimoji="0" lang="da-DK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8D72B430-E111-4772-BE5E-4E6FB1CC2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82791" y="4562717"/>
              <a:ext cx="20547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Cathode ( S)</a:t>
              </a:r>
              <a:endParaRPr kumimoji="0" lang="da-DK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748133E-D5AB-4EFB-8A0C-C9FAA0FBD4AB}"/>
                </a:ext>
              </a:extLst>
            </p:cNvPr>
            <p:cNvSpPr/>
            <p:nvPr/>
          </p:nvSpPr>
          <p:spPr>
            <a:xfrm>
              <a:off x="8424563" y="4499722"/>
              <a:ext cx="15022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Solid electrolyte 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684159B-0A01-43BF-8381-12700E7298AD}"/>
              </a:ext>
            </a:extLst>
          </p:cNvPr>
          <p:cNvCxnSpPr>
            <a:cxnSpLocks/>
          </p:cNvCxnSpPr>
          <p:nvPr/>
        </p:nvCxnSpPr>
        <p:spPr>
          <a:xfrm>
            <a:off x="6028553" y="3123735"/>
            <a:ext cx="80706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48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0303510" y="6708732"/>
            <a:ext cx="164465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DCA3E2BE-3A4C-42F7-B605-5662B712B5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0842" y="121694"/>
            <a:ext cx="9312165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2800" spc="-5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Fast Li- and Na-ion conduction in complex hydrides </a:t>
            </a:r>
            <a:endParaRPr sz="280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DC70CEB-A6FD-4909-BBD1-18A411322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1" y="2304982"/>
            <a:ext cx="4759684" cy="347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C2D40B-084A-48D9-A8F1-C23BB4572358}"/>
              </a:ext>
            </a:extLst>
          </p:cNvPr>
          <p:cNvSpPr/>
          <p:nvPr/>
        </p:nvSpPr>
        <p:spPr>
          <a:xfrm>
            <a:off x="353431" y="5830054"/>
            <a:ext cx="7353922" cy="67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High ionic conductivity but only at high T (LiBH</a:t>
            </a:r>
            <a:r>
              <a:rPr kumimoji="0" lang="en-US" altLang="en-US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 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&gt; 110 </a:t>
            </a:r>
            <a:r>
              <a:rPr kumimoji="0" lang="en-US" altLang="en-US" b="0" i="0" u="none" strike="noStrike" kern="1200" cap="none" spc="0" normalizeH="0" baseline="3000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</a:t>
            </a:r>
            <a:r>
              <a:rPr kumimoji="0" lang="en-US" altLang="en-US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Can the high-temperature phase be stabilized?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FA4384C-9C72-4743-8E96-AD8A8A89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6"/>
          <a:stretch>
            <a:fillRect/>
          </a:stretch>
        </p:blipFill>
        <p:spPr bwMode="auto">
          <a:xfrm>
            <a:off x="5955797" y="2353363"/>
            <a:ext cx="3662366" cy="328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A39A30E-0FB3-4EEA-A551-6118B7FD690F}"/>
              </a:ext>
            </a:extLst>
          </p:cNvPr>
          <p:cNvCxnSpPr>
            <a:cxnSpLocks/>
          </p:cNvCxnSpPr>
          <p:nvPr/>
        </p:nvCxnSpPr>
        <p:spPr>
          <a:xfrm>
            <a:off x="6373478" y="1876626"/>
            <a:ext cx="1030888" cy="139501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337EA02-8624-4F01-BDC7-425626C3E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64"/>
          <a:stretch>
            <a:fillRect/>
          </a:stretch>
        </p:blipFill>
        <p:spPr bwMode="auto">
          <a:xfrm>
            <a:off x="10220325" y="3876217"/>
            <a:ext cx="1267995" cy="151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" name="TextBox 16">
            <a:extLst>
              <a:ext uri="{FF2B5EF4-FFF2-40B4-BE49-F238E27FC236}">
                <a16:creationId xmlns:a16="http://schemas.microsoft.com/office/drawing/2014/main" id="{DA322061-FC21-48D2-B0CA-789BDDE38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0325" y="5271241"/>
            <a:ext cx="1604927" cy="87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lnSpc>
                <a:spcPct val="101000"/>
              </a:lnSpc>
              <a:spcAft>
                <a:spcPct val="10000"/>
              </a:spcAft>
              <a:buChar char="•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Orthorhombic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~10</a:t>
            </a:r>
            <a:r>
              <a:rPr kumimoji="0" lang="en-GB" altLang="en-US" sz="1600" b="0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-8</a:t>
            </a: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 cm</a:t>
            </a:r>
            <a:r>
              <a:rPr kumimoji="0" lang="en-GB" altLang="en-US" sz="1600" b="0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-1</a:t>
            </a: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at 30 </a:t>
            </a:r>
            <a:r>
              <a:rPr kumimoji="0" lang="en-GB" altLang="en-US" sz="160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</a:t>
            </a:r>
            <a:r>
              <a:rPr kumimoji="0" lang="en-GB" alt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</a:t>
            </a: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90F11A-86BC-4500-8175-016E806B8EA0}"/>
              </a:ext>
            </a:extLst>
          </p:cNvPr>
          <p:cNvCxnSpPr>
            <a:cxnSpLocks/>
          </p:cNvCxnSpPr>
          <p:nvPr/>
        </p:nvCxnSpPr>
        <p:spPr>
          <a:xfrm flipH="1">
            <a:off x="9139552" y="4873720"/>
            <a:ext cx="969256" cy="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C5332-3448-492A-9C3E-E4A78AD5B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5"/>
          <a:stretch>
            <a:fillRect/>
          </a:stretch>
        </p:blipFill>
        <p:spPr bwMode="auto">
          <a:xfrm>
            <a:off x="5221004" y="866912"/>
            <a:ext cx="1084620" cy="176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" name="TextBox 16">
            <a:extLst>
              <a:ext uri="{FF2B5EF4-FFF2-40B4-BE49-F238E27FC236}">
                <a16:creationId xmlns:a16="http://schemas.microsoft.com/office/drawing/2014/main" id="{B80716A9-17BA-4462-BFCB-A369557F8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3043" y="860151"/>
            <a:ext cx="1503937" cy="87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lnSpc>
                <a:spcPct val="101000"/>
              </a:lnSpc>
              <a:spcAft>
                <a:spcPct val="10000"/>
              </a:spcAft>
              <a:buChar char="•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Hexagonal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~10</a:t>
            </a:r>
            <a:r>
              <a:rPr kumimoji="0" lang="en-GB" altLang="en-US" sz="1600" b="0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-3</a:t>
            </a: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 cm</a:t>
            </a:r>
            <a:r>
              <a:rPr kumimoji="0" lang="en-GB" altLang="en-US" sz="1600" b="0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-1</a:t>
            </a:r>
            <a:endParaRPr kumimoji="0" lang="en-GB" altLang="en-US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at 120 </a:t>
            </a:r>
            <a:r>
              <a:rPr kumimoji="0" lang="en-GB" altLang="en-US" sz="160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</a:t>
            </a:r>
            <a:r>
              <a:rPr kumimoji="0" lang="en-GB" alt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</a:t>
            </a: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5" name="Text Box 18">
            <a:extLst>
              <a:ext uri="{FF2B5EF4-FFF2-40B4-BE49-F238E27FC236}">
                <a16:creationId xmlns:a16="http://schemas.microsoft.com/office/drawing/2014/main" id="{1C7829FB-5CB2-49DE-875C-B58B5ED16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562" y="6519959"/>
            <a:ext cx="10155008" cy="33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lnSpc>
                <a:spcPct val="101000"/>
              </a:lnSpc>
              <a:spcAft>
                <a:spcPct val="10000"/>
              </a:spcAft>
              <a:buChar char="•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6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Matsuo</a:t>
            </a:r>
            <a:r>
              <a:rPr kumimoji="0" lang="nl-NL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&amp; </a:t>
            </a:r>
            <a:r>
              <a:rPr kumimoji="0" lang="nl-NL" altLang="en-US" sz="16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Orimo</a:t>
            </a:r>
            <a:r>
              <a:rPr kumimoji="0" lang="nl-NL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, Adv. En. Mater. 1 (2011) 161-172., </a:t>
            </a:r>
            <a:r>
              <a:rPr kumimoji="0" lang="nl-NL" altLang="en-US" sz="16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Appl</a:t>
            </a:r>
            <a:r>
              <a:rPr kumimoji="0" lang="nl-NL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nl-NL" altLang="en-US" sz="16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Phys</a:t>
            </a:r>
            <a:r>
              <a:rPr kumimoji="0" lang="nl-NL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nl-NL" altLang="en-US" sz="16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Lett</a:t>
            </a:r>
            <a:r>
              <a:rPr kumimoji="0" lang="nl-NL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. 91 (2007), 224103</a:t>
            </a:r>
            <a:endParaRPr kumimoji="0" lang="en-GB" alt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C187F5-D63A-E1EE-BB02-0C133B477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624" y="528521"/>
            <a:ext cx="3484608" cy="1631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A42DA6-2051-9370-507D-B00E0451B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327" y="592333"/>
            <a:ext cx="3662366" cy="4468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1B5ED0-6ABA-0021-CEB0-8A21990F6BDD}"/>
              </a:ext>
            </a:extLst>
          </p:cNvPr>
          <p:cNvSpPr txBox="1"/>
          <p:nvPr/>
        </p:nvSpPr>
        <p:spPr>
          <a:xfrm>
            <a:off x="8559016" y="985551"/>
            <a:ext cx="30995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n: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concentration of ions </a:t>
            </a:r>
            <a:r>
              <a:rPr kumimoji="0" lang="en-US" altLang="en-US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q: ion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charge </a:t>
            </a:r>
            <a:r>
              <a:rPr kumimoji="0" lang="en-US" altLang="en-US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en-US" altLang="en-US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ource-sans-pr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μ: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mobility of ion carrier </a:t>
            </a:r>
            <a:r>
              <a:rPr kumimoji="0" lang="en-US" altLang="en-US" b="0" i="1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ource-sans-pro"/>
                <a:cs typeface="+mn-cs"/>
              </a:rPr>
              <a:t>E</a:t>
            </a:r>
            <a:r>
              <a:rPr kumimoji="0" lang="en-US" altLang="en-US" b="0" i="0" u="none" strike="noStrike" kern="1200" cap="none" spc="0" normalizeH="0" baseline="-3000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ource-sans-pro"/>
                <a:cs typeface="+mn-cs"/>
              </a:rPr>
              <a:t>a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activation energy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CD64D16-7F72-BD89-6C03-A5C31B5D1D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10035844" y="2157414"/>
            <a:ext cx="2041481" cy="161087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EB5515-224C-9558-5B27-03289DE66A9F}"/>
              </a:ext>
            </a:extLst>
          </p:cNvPr>
          <p:cNvCxnSpPr>
            <a:cxnSpLocks/>
          </p:cNvCxnSpPr>
          <p:nvPr/>
        </p:nvCxnSpPr>
        <p:spPr>
          <a:xfrm>
            <a:off x="960119" y="3576252"/>
            <a:ext cx="4105906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48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340645-51D7-4CDE-8790-8DD4945ABE8E}"/>
              </a:ext>
            </a:extLst>
          </p:cNvPr>
          <p:cNvSpPr txBox="1"/>
          <p:nvPr/>
        </p:nvSpPr>
        <p:spPr>
          <a:xfrm>
            <a:off x="267032" y="201169"/>
            <a:ext cx="11380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209D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Approach: Interface engineering-Nanocomposite electrolytes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3FA29-AB7B-5FC2-9C5D-7A1FF4B3A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11" y="1046404"/>
            <a:ext cx="6223790" cy="460485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49D4276-9404-8172-02CA-AE0FCBB425E5}"/>
              </a:ext>
            </a:extLst>
          </p:cNvPr>
          <p:cNvSpPr txBox="1"/>
          <p:nvPr/>
        </p:nvSpPr>
        <p:spPr>
          <a:xfrm>
            <a:off x="406014" y="6125420"/>
            <a:ext cx="104241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D. Blanchard, P.E. de Jongh et al., Advanced Functional Materials 25.2 (2015): 184-192.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L. M. de Kort, V. </a:t>
            </a:r>
            <a:r>
              <a:rPr kumimoji="0" lang="en-US" sz="14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Gulino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, P. E. de Jongh, and P. </a:t>
            </a:r>
            <a:r>
              <a:rPr kumimoji="0" lang="en-US" sz="14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Ngene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, Journal of Alloys and Compounds 901 (2022): 163474.</a:t>
            </a:r>
            <a:endParaRPr kumimoji="0" lang="nl-NL" sz="1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hthoek 1">
            <a:extLst>
              <a:ext uri="{FF2B5EF4-FFF2-40B4-BE49-F238E27FC236}">
                <a16:creationId xmlns:a16="http://schemas.microsoft.com/office/drawing/2014/main" id="{28831C2A-ADF3-64AB-5E0A-13896A8C4476}"/>
              </a:ext>
            </a:extLst>
          </p:cNvPr>
          <p:cNvSpPr/>
          <p:nvPr/>
        </p:nvSpPr>
        <p:spPr>
          <a:xfrm>
            <a:off x="1158434" y="1550553"/>
            <a:ext cx="304800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8F1F995-BE69-8014-3246-C82E178D87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8" t="39638" b="16541"/>
          <a:stretch/>
        </p:blipFill>
        <p:spPr bwMode="auto">
          <a:xfrm>
            <a:off x="7253941" y="1635416"/>
            <a:ext cx="4802702" cy="267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2AAF57-E036-D3DC-FF26-BCA1960B94D9}"/>
              </a:ext>
            </a:extLst>
          </p:cNvPr>
          <p:cNvSpPr txBox="1"/>
          <p:nvPr/>
        </p:nvSpPr>
        <p:spPr>
          <a:xfrm>
            <a:off x="7714004" y="4349980"/>
            <a:ext cx="187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SBA-15 SiO</a:t>
            </a:r>
            <a:r>
              <a: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 nm pores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D1E2E614-8D10-ECE6-01FE-D036093C4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5777" y="5067769"/>
            <a:ext cx="2933461" cy="54431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l">
              <a:lnSpc>
                <a:spcPct val="101000"/>
              </a:lnSpc>
              <a:spcAft>
                <a:spcPct val="10000"/>
              </a:spcAft>
              <a:buChar char="•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Ngene, de Jongh et al, JPCC,114, (2010), 6167</a:t>
            </a:r>
          </a:p>
        </p:txBody>
      </p:sp>
    </p:spTree>
    <p:extLst>
      <p:ext uri="{BB962C8B-B14F-4D97-AF65-F5344CB8AC3E}">
        <p14:creationId xmlns:p14="http://schemas.microsoft.com/office/powerpoint/2010/main" val="125223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4" name="Group 1">
            <a:extLst>
              <a:ext uri="{FF2B5EF4-FFF2-40B4-BE49-F238E27FC236}">
                <a16:creationId xmlns:a16="http://schemas.microsoft.com/office/drawing/2014/main" id="{CC420914-26B6-4F00-B23A-DB1874EDD0BD}"/>
              </a:ext>
            </a:extLst>
          </p:cNvPr>
          <p:cNvGrpSpPr>
            <a:grpSpLocks/>
          </p:cNvGrpSpPr>
          <p:nvPr/>
        </p:nvGrpSpPr>
        <p:grpSpPr bwMode="auto">
          <a:xfrm>
            <a:off x="348861" y="1042036"/>
            <a:ext cx="5778500" cy="4876800"/>
            <a:chOff x="54167" y="862013"/>
            <a:chExt cx="4500169" cy="3922784"/>
          </a:xfrm>
        </p:grpSpPr>
        <p:sp>
          <p:nvSpPr>
            <p:cNvPr id="141319" name="TextBox 51">
              <a:extLst>
                <a:ext uri="{FF2B5EF4-FFF2-40B4-BE49-F238E27FC236}">
                  <a16:creationId xmlns:a16="http://schemas.microsoft.com/office/drawing/2014/main" id="{80526066-8E6F-41BB-8F65-AEE0E35C09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8206" y="2621730"/>
              <a:ext cx="1048893" cy="271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lnSpc>
                  <a:spcPct val="101000"/>
                </a:lnSpc>
                <a:spcAft>
                  <a:spcPct val="10000"/>
                </a:spcAft>
                <a:buChar char="•"/>
                <a:defRPr sz="2000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 algn="l">
                <a:lnSpc>
                  <a:spcPct val="125000"/>
                </a:lnSpc>
                <a:spcAft>
                  <a:spcPct val="10000"/>
                </a:spcAft>
                <a:buChar char="•"/>
                <a:defRPr sz="1600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 algn="l">
                <a:lnSpc>
                  <a:spcPct val="125000"/>
                </a:lnSpc>
                <a:spcAft>
                  <a:spcPct val="10000"/>
                </a:spcAft>
                <a:buChar char="•"/>
                <a:defRPr sz="1600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 algn="l">
                <a:lnSpc>
                  <a:spcPct val="125000"/>
                </a:lnSpc>
                <a:spcAft>
                  <a:spcPct val="10000"/>
                </a:spcAft>
                <a:buChar char="•"/>
                <a:defRPr sz="1600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 algn="l">
                <a:lnSpc>
                  <a:spcPct val="125000"/>
                </a:lnSpc>
                <a:spcAft>
                  <a:spcPct val="10000"/>
                </a:spcAft>
                <a:buChar char="•"/>
                <a:defRPr sz="1600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10000"/>
                </a:spcAft>
                <a:buChar char="•"/>
                <a:defRPr sz="1600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10000"/>
                </a:spcAft>
                <a:buChar char="•"/>
                <a:defRPr sz="1600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10000"/>
                </a:spcAft>
                <a:buChar char="•"/>
                <a:defRPr sz="1600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10000"/>
                </a:spcAft>
                <a:buChar char="•"/>
                <a:defRPr sz="1600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</a:rPr>
                <a:t>LiBH</a:t>
              </a:r>
              <a:r>
                <a:rPr lang="en-US" altLang="en-US" sz="1600" baseline="-25000">
                  <a:solidFill>
                    <a:srgbClr val="000000"/>
                  </a:solidFill>
                </a:rPr>
                <a:t>4</a:t>
              </a:r>
              <a:r>
                <a:rPr lang="en-US" altLang="en-US" sz="1600">
                  <a:solidFill>
                    <a:srgbClr val="000000"/>
                  </a:solidFill>
                </a:rPr>
                <a:t>/SiO</a:t>
              </a:r>
              <a:r>
                <a:rPr lang="en-US" altLang="en-US" sz="1600" baseline="-25000">
                  <a:solidFill>
                    <a:srgbClr val="000000"/>
                  </a:solidFill>
                </a:rPr>
                <a:t>2</a:t>
              </a:r>
              <a:r>
                <a:rPr lang="en-US" altLang="en-US" sz="1600">
                  <a:solidFill>
                    <a:srgbClr val="000000"/>
                  </a:solidFill>
                </a:rPr>
                <a:t> </a:t>
              </a:r>
              <a:endParaRPr lang="en-GB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141320" name="TextBox 14">
              <a:extLst>
                <a:ext uri="{FF2B5EF4-FFF2-40B4-BE49-F238E27FC236}">
                  <a16:creationId xmlns:a16="http://schemas.microsoft.com/office/drawing/2014/main" id="{8CCA583C-22B5-4B22-B871-18E9828D43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9873" y="3794601"/>
              <a:ext cx="1137527" cy="296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lnSpc>
                  <a:spcPct val="101000"/>
                </a:lnSpc>
                <a:spcAft>
                  <a:spcPct val="10000"/>
                </a:spcAft>
                <a:buChar char="•"/>
                <a:defRPr sz="2000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 algn="l">
                <a:lnSpc>
                  <a:spcPct val="125000"/>
                </a:lnSpc>
                <a:spcAft>
                  <a:spcPct val="10000"/>
                </a:spcAft>
                <a:buChar char="•"/>
                <a:defRPr sz="1600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 algn="l">
                <a:lnSpc>
                  <a:spcPct val="125000"/>
                </a:lnSpc>
                <a:spcAft>
                  <a:spcPct val="10000"/>
                </a:spcAft>
                <a:buChar char="•"/>
                <a:defRPr sz="1600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 algn="l">
                <a:lnSpc>
                  <a:spcPct val="125000"/>
                </a:lnSpc>
                <a:spcAft>
                  <a:spcPct val="10000"/>
                </a:spcAft>
                <a:buChar char="•"/>
                <a:defRPr sz="1600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 algn="l">
                <a:lnSpc>
                  <a:spcPct val="125000"/>
                </a:lnSpc>
                <a:spcAft>
                  <a:spcPct val="10000"/>
                </a:spcAft>
                <a:buChar char="•"/>
                <a:defRPr sz="1600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10000"/>
                </a:spcAft>
                <a:buChar char="•"/>
                <a:defRPr sz="1600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10000"/>
                </a:spcAft>
                <a:buChar char="•"/>
                <a:defRPr sz="1600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10000"/>
                </a:spcAft>
                <a:buChar char="•"/>
                <a:defRPr sz="1600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10000"/>
                </a:spcAft>
                <a:buChar char="•"/>
                <a:defRPr sz="1600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bulk LiBH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4</a:t>
              </a:r>
              <a:r>
                <a:rPr lang="en-US" altLang="en-US" sz="1800">
                  <a:solidFill>
                    <a:srgbClr val="000000"/>
                  </a:solidFill>
                </a:rPr>
                <a:t> </a:t>
              </a:r>
              <a:endParaRPr lang="en-GB" altLang="en-US" sz="1800">
                <a:solidFill>
                  <a:srgbClr val="000000"/>
                </a:solidFill>
              </a:endParaRPr>
            </a:p>
          </p:txBody>
        </p:sp>
        <p:pic>
          <p:nvPicPr>
            <p:cNvPr id="141321" name="Picture 3">
              <a:extLst>
                <a:ext uri="{FF2B5EF4-FFF2-40B4-BE49-F238E27FC236}">
                  <a16:creationId xmlns:a16="http://schemas.microsoft.com/office/drawing/2014/main" id="{EE239D97-E6BD-47A3-9F32-44A440CA52B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67" y="862013"/>
              <a:ext cx="4500169" cy="3922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A56CE5D-BD90-4439-BB2B-12A05596891C}"/>
              </a:ext>
            </a:extLst>
          </p:cNvPr>
          <p:cNvSpPr txBox="1">
            <a:spLocks/>
          </p:cNvSpPr>
          <p:nvPr/>
        </p:nvSpPr>
        <p:spPr bwMode="auto">
          <a:xfrm>
            <a:off x="1176519" y="395290"/>
            <a:ext cx="83693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nl-NL" sz="2800" b="0" kern="0">
                <a:solidFill>
                  <a:srgbClr val="2118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ASSB-</a:t>
            </a:r>
            <a:r>
              <a:rPr lang="nl-NL" sz="2800" b="0" kern="0" err="1">
                <a:solidFill>
                  <a:srgbClr val="2118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based</a:t>
            </a:r>
            <a:r>
              <a:rPr lang="nl-NL" sz="2800" b="0" kern="0">
                <a:solidFill>
                  <a:srgbClr val="2118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LiBH</a:t>
            </a:r>
            <a:r>
              <a:rPr lang="nl-NL" sz="2800" b="0" kern="0" baseline="-25000">
                <a:solidFill>
                  <a:srgbClr val="2118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2800" b="0" kern="0">
                <a:solidFill>
                  <a:srgbClr val="2118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/SiO</a:t>
            </a:r>
            <a:r>
              <a:rPr lang="nl-NL" sz="2800" b="0" kern="0" baseline="-25000">
                <a:solidFill>
                  <a:srgbClr val="2118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nl-NL" sz="2800" b="0" kern="0">
                <a:solidFill>
                  <a:srgbClr val="2118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nanocomposite </a:t>
            </a:r>
            <a:endParaRPr lang="en-GB" b="0" kern="0">
              <a:solidFill>
                <a:srgbClr val="2118C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1316" name="Rectangle 8">
            <a:extLst>
              <a:ext uri="{FF2B5EF4-FFF2-40B4-BE49-F238E27FC236}">
                <a16:creationId xmlns:a16="http://schemas.microsoft.com/office/drawing/2014/main" id="{6157776B-07FE-424B-8917-019921A81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064" y="6019801"/>
            <a:ext cx="1735137" cy="3476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41318" name="Rectangle 10">
            <a:extLst>
              <a:ext uri="{FF2B5EF4-FFF2-40B4-BE49-F238E27FC236}">
                <a16:creationId xmlns:a16="http://schemas.microsoft.com/office/drawing/2014/main" id="{FA247DEB-2177-4EA3-8D53-92BAF847A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80" y="6292797"/>
            <a:ext cx="111063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600" i="1">
                <a:solidFill>
                  <a:schemeClr val="tx1"/>
                </a:solidFill>
              </a:rPr>
              <a:t>Blanchard,  Ngene, de Jongh, et al., Adv. </a:t>
            </a:r>
            <a:r>
              <a:rPr lang="en-US" altLang="en-US" sz="1600" i="1" err="1">
                <a:solidFill>
                  <a:schemeClr val="tx1"/>
                </a:solidFill>
              </a:rPr>
              <a:t>Funct</a:t>
            </a:r>
            <a:r>
              <a:rPr lang="en-US" altLang="en-US" sz="1600" i="1">
                <a:solidFill>
                  <a:schemeClr val="tx1"/>
                </a:solidFill>
              </a:rPr>
              <a:t>. Mater. (2015), 25, 184, ACS appl energy materials 2023,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48E8334E-3AE5-8DDD-011F-121C5C884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402" y="395290"/>
            <a:ext cx="2090737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2FDB6CF-317C-32F6-AFA6-B5541AF6729D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26"/>
          <a:stretch/>
        </p:blipFill>
        <p:spPr bwMode="auto">
          <a:xfrm>
            <a:off x="6127361" y="1755425"/>
            <a:ext cx="5408881" cy="386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076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C553F2AD-3BB4-4FD9-881E-AADF25CF86E7}"/>
              </a:ext>
            </a:extLst>
          </p:cNvPr>
          <p:cNvSpPr/>
          <p:nvPr/>
        </p:nvSpPr>
        <p:spPr>
          <a:xfrm>
            <a:off x="90602" y="1618365"/>
            <a:ext cx="1149198" cy="3034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FAEB8DA-04D9-415F-92D8-35D698580CBE}"/>
              </a:ext>
            </a:extLst>
          </p:cNvPr>
          <p:cNvSpPr txBox="1"/>
          <p:nvPr/>
        </p:nvSpPr>
        <p:spPr>
          <a:xfrm>
            <a:off x="7568938" y="4137164"/>
            <a:ext cx="184683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3167A034-CBCF-4519-97F4-563BE94F48AA}"/>
              </a:ext>
            </a:extLst>
          </p:cNvPr>
          <p:cNvGrpSpPr/>
          <p:nvPr/>
        </p:nvGrpSpPr>
        <p:grpSpPr>
          <a:xfrm>
            <a:off x="8546959" y="451368"/>
            <a:ext cx="492243" cy="161103"/>
            <a:chOff x="7993464" y="2813167"/>
            <a:chExt cx="492371" cy="161145"/>
          </a:xfrm>
        </p:grpSpPr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52F10B8A-1F4C-4124-84E2-4274B16730BF}"/>
                </a:ext>
              </a:extLst>
            </p:cNvPr>
            <p:cNvCxnSpPr/>
            <p:nvPr/>
          </p:nvCxnSpPr>
          <p:spPr>
            <a:xfrm>
              <a:off x="7993464" y="2898395"/>
              <a:ext cx="49237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DF82320C-7444-4180-B5E2-8EC290219C90}"/>
                </a:ext>
              </a:extLst>
            </p:cNvPr>
            <p:cNvCxnSpPr/>
            <p:nvPr/>
          </p:nvCxnSpPr>
          <p:spPr>
            <a:xfrm>
              <a:off x="8003513" y="2813538"/>
              <a:ext cx="0" cy="16077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D5930F28-37A8-4AB8-8D6D-44F0B349FAC1}"/>
                </a:ext>
              </a:extLst>
            </p:cNvPr>
            <p:cNvCxnSpPr/>
            <p:nvPr/>
          </p:nvCxnSpPr>
          <p:spPr>
            <a:xfrm>
              <a:off x="8485835" y="2813167"/>
              <a:ext cx="0" cy="16077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98AE782-DEF9-49B0-900A-B8245E5AFBCC}"/>
              </a:ext>
            </a:extLst>
          </p:cNvPr>
          <p:cNvSpPr txBox="1"/>
          <p:nvPr/>
        </p:nvSpPr>
        <p:spPr>
          <a:xfrm>
            <a:off x="9054254" y="360876"/>
            <a:ext cx="91379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nm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1D1072F-CE66-4A60-9DFD-B3305854A02C}"/>
              </a:ext>
            </a:extLst>
          </p:cNvPr>
          <p:cNvSpPr txBox="1"/>
          <p:nvPr/>
        </p:nvSpPr>
        <p:spPr>
          <a:xfrm>
            <a:off x="4775167" y="1834604"/>
            <a:ext cx="110610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</a:t>
            </a:r>
            <a:r>
              <a:rPr kumimoji="0" lang="it-IT" sz="1799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v/v</a:t>
            </a:r>
            <a:r>
              <a:rPr kumimoji="0" lang="it-IT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%</a:t>
            </a: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9F208836-2CE7-4993-83E6-3D17CEE7F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51" y="1055126"/>
            <a:ext cx="6719250" cy="4690463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0E7CD89-6A9F-413B-B356-1668E90FCA95}"/>
              </a:ext>
            </a:extLst>
          </p:cNvPr>
          <p:cNvSpPr txBox="1"/>
          <p:nvPr/>
        </p:nvSpPr>
        <p:spPr>
          <a:xfrm>
            <a:off x="11362470" y="6549411"/>
            <a:ext cx="829531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8C4107D-E7B5-41A8-B7EC-DB3DD93E5093}"/>
              </a:ext>
            </a:extLst>
          </p:cNvPr>
          <p:cNvSpPr txBox="1">
            <a:spLocks/>
          </p:cNvSpPr>
          <p:nvPr/>
        </p:nvSpPr>
        <p:spPr bwMode="auto">
          <a:xfrm>
            <a:off x="1598749" y="101949"/>
            <a:ext cx="83693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 of different metal oxides </a:t>
            </a:r>
            <a:endParaRPr kumimoji="0" lang="en-GB" sz="2200" b="0" i="0" u="none" strike="noStrike" kern="0" cap="none" spc="0" normalizeH="0" baseline="0" noProof="0">
              <a:ln>
                <a:noFill/>
              </a:ln>
              <a:solidFill>
                <a:srgbClr val="2118C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Gruppo 10">
            <a:extLst>
              <a:ext uri="{FF2B5EF4-FFF2-40B4-BE49-F238E27FC236}">
                <a16:creationId xmlns:a16="http://schemas.microsoft.com/office/drawing/2014/main" id="{D0C65DDB-0AA9-4DC2-8FE6-453A88130575}"/>
              </a:ext>
            </a:extLst>
          </p:cNvPr>
          <p:cNvGrpSpPr/>
          <p:nvPr/>
        </p:nvGrpSpPr>
        <p:grpSpPr>
          <a:xfrm>
            <a:off x="6137820" y="1396437"/>
            <a:ext cx="6054180" cy="4169862"/>
            <a:chOff x="-84740" y="984103"/>
            <a:chExt cx="6648750" cy="4580467"/>
          </a:xfrm>
        </p:grpSpPr>
        <p:pic>
          <p:nvPicPr>
            <p:cNvPr id="21" name="Immagine 11">
              <a:extLst>
                <a:ext uri="{FF2B5EF4-FFF2-40B4-BE49-F238E27FC236}">
                  <a16:creationId xmlns:a16="http://schemas.microsoft.com/office/drawing/2014/main" id="{4308D05A-B51D-45DC-B82E-240CC1A24B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31"/>
            <a:stretch/>
          </p:blipFill>
          <p:spPr>
            <a:xfrm>
              <a:off x="-84740" y="984103"/>
              <a:ext cx="5787480" cy="4580467"/>
            </a:xfrm>
            <a:prstGeom prst="rect">
              <a:avLst/>
            </a:prstGeom>
          </p:spPr>
        </p:pic>
        <p:sp>
          <p:nvSpPr>
            <p:cNvPr id="22" name="Rettangolo 12">
              <a:extLst>
                <a:ext uri="{FF2B5EF4-FFF2-40B4-BE49-F238E27FC236}">
                  <a16:creationId xmlns:a16="http://schemas.microsoft.com/office/drawing/2014/main" id="{BE9E68D4-5FC8-4C39-B697-52D7A8EE124A}"/>
                </a:ext>
              </a:extLst>
            </p:cNvPr>
            <p:cNvSpPr/>
            <p:nvPr/>
          </p:nvSpPr>
          <p:spPr>
            <a:xfrm>
              <a:off x="5135880" y="1463040"/>
              <a:ext cx="281940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ttangolo 13">
              <a:extLst>
                <a:ext uri="{FF2B5EF4-FFF2-40B4-BE49-F238E27FC236}">
                  <a16:creationId xmlns:a16="http://schemas.microsoft.com/office/drawing/2014/main" id="{808E67EC-874D-47E2-88F7-6D364A45CB81}"/>
                </a:ext>
              </a:extLst>
            </p:cNvPr>
            <p:cNvSpPr/>
            <p:nvPr/>
          </p:nvSpPr>
          <p:spPr>
            <a:xfrm>
              <a:off x="6282071" y="1463039"/>
              <a:ext cx="281939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639435E-523D-4056-BE72-0B0F534F0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9599" y="197861"/>
            <a:ext cx="2050384" cy="1113741"/>
          </a:xfrm>
          <a:prstGeom prst="rect">
            <a:avLst/>
          </a:prstGeom>
        </p:spPr>
      </p:pic>
      <p:sp>
        <p:nvSpPr>
          <p:cNvPr id="2" name="Tekstvak 4">
            <a:extLst>
              <a:ext uri="{FF2B5EF4-FFF2-40B4-BE49-F238E27FC236}">
                <a16:creationId xmlns:a16="http://schemas.microsoft.com/office/drawing/2014/main" id="{D2933CA3-C42C-66AA-A8C1-982BC64EA20B}"/>
              </a:ext>
            </a:extLst>
          </p:cNvPr>
          <p:cNvSpPr txBox="1"/>
          <p:nvPr/>
        </p:nvSpPr>
        <p:spPr>
          <a:xfrm>
            <a:off x="2183889" y="6000936"/>
            <a:ext cx="702146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V.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Gulino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, et al.,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ACS Applied Energy Materials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3.5 (2020): 4941-4948.</a:t>
            </a:r>
          </a:p>
        </p:txBody>
      </p:sp>
    </p:spTree>
    <p:extLst>
      <p:ext uri="{BB962C8B-B14F-4D97-AF65-F5344CB8AC3E}">
        <p14:creationId xmlns:p14="http://schemas.microsoft.com/office/powerpoint/2010/main" val="107228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C553F2AD-3BB4-4FD9-881E-AADF25CF86E7}"/>
              </a:ext>
            </a:extLst>
          </p:cNvPr>
          <p:cNvSpPr/>
          <p:nvPr/>
        </p:nvSpPr>
        <p:spPr>
          <a:xfrm>
            <a:off x="90602" y="1618365"/>
            <a:ext cx="1149198" cy="3034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FAEB8DA-04D9-415F-92D8-35D698580CBE}"/>
              </a:ext>
            </a:extLst>
          </p:cNvPr>
          <p:cNvSpPr txBox="1"/>
          <p:nvPr/>
        </p:nvSpPr>
        <p:spPr>
          <a:xfrm>
            <a:off x="7568938" y="4137164"/>
            <a:ext cx="184683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3167A034-CBCF-4519-97F4-563BE94F48AA}"/>
              </a:ext>
            </a:extLst>
          </p:cNvPr>
          <p:cNvGrpSpPr/>
          <p:nvPr/>
        </p:nvGrpSpPr>
        <p:grpSpPr>
          <a:xfrm>
            <a:off x="8546959" y="451368"/>
            <a:ext cx="492243" cy="161103"/>
            <a:chOff x="7993464" y="2813167"/>
            <a:chExt cx="492371" cy="161145"/>
          </a:xfrm>
        </p:grpSpPr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52F10B8A-1F4C-4124-84E2-4274B16730BF}"/>
                </a:ext>
              </a:extLst>
            </p:cNvPr>
            <p:cNvCxnSpPr/>
            <p:nvPr/>
          </p:nvCxnSpPr>
          <p:spPr>
            <a:xfrm>
              <a:off x="7993464" y="2898395"/>
              <a:ext cx="49237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DF82320C-7444-4180-B5E2-8EC290219C90}"/>
                </a:ext>
              </a:extLst>
            </p:cNvPr>
            <p:cNvCxnSpPr/>
            <p:nvPr/>
          </p:nvCxnSpPr>
          <p:spPr>
            <a:xfrm>
              <a:off x="8003513" y="2813538"/>
              <a:ext cx="0" cy="16077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D5930F28-37A8-4AB8-8D6D-44F0B349FAC1}"/>
                </a:ext>
              </a:extLst>
            </p:cNvPr>
            <p:cNvCxnSpPr/>
            <p:nvPr/>
          </p:nvCxnSpPr>
          <p:spPr>
            <a:xfrm>
              <a:off x="8485835" y="2813167"/>
              <a:ext cx="0" cy="16077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98AE782-DEF9-49B0-900A-B8245E5AFBCC}"/>
              </a:ext>
            </a:extLst>
          </p:cNvPr>
          <p:cNvSpPr txBox="1"/>
          <p:nvPr/>
        </p:nvSpPr>
        <p:spPr>
          <a:xfrm>
            <a:off x="9054254" y="360876"/>
            <a:ext cx="91379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nm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0E7CD89-6A9F-413B-B356-1668E90FCA95}"/>
              </a:ext>
            </a:extLst>
          </p:cNvPr>
          <p:cNvSpPr txBox="1"/>
          <p:nvPr/>
        </p:nvSpPr>
        <p:spPr>
          <a:xfrm>
            <a:off x="11362470" y="6549411"/>
            <a:ext cx="829531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8C4107D-E7B5-41A8-B7EC-DB3DD93E5093}"/>
              </a:ext>
            </a:extLst>
          </p:cNvPr>
          <p:cNvSpPr txBox="1">
            <a:spLocks/>
          </p:cNvSpPr>
          <p:nvPr/>
        </p:nvSpPr>
        <p:spPr bwMode="auto">
          <a:xfrm>
            <a:off x="1432778" y="90325"/>
            <a:ext cx="83693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 of different metal oxides, and hydrides </a:t>
            </a:r>
            <a:endParaRPr kumimoji="0" lang="en-GB" sz="2200" b="0" i="0" u="none" strike="noStrike" kern="0" cap="none" spc="0" normalizeH="0" baseline="0" noProof="0">
              <a:ln>
                <a:noFill/>
              </a:ln>
              <a:solidFill>
                <a:srgbClr val="2118C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kstvak 4">
            <a:extLst>
              <a:ext uri="{FF2B5EF4-FFF2-40B4-BE49-F238E27FC236}">
                <a16:creationId xmlns:a16="http://schemas.microsoft.com/office/drawing/2014/main" id="{D2933CA3-C42C-66AA-A8C1-982BC64EA20B}"/>
              </a:ext>
            </a:extLst>
          </p:cNvPr>
          <p:cNvSpPr txBox="1"/>
          <p:nvPr/>
        </p:nvSpPr>
        <p:spPr>
          <a:xfrm>
            <a:off x="381746" y="5852609"/>
            <a:ext cx="90696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Gulino, Ngene, de Jongh, et al., ACS Applied Energy Materials 3.5 (2020): 4941-4948.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D7E942-D120-076B-F66A-8F560560BC46}"/>
              </a:ext>
            </a:extLst>
          </p:cNvPr>
          <p:cNvSpPr txBox="1"/>
          <p:nvPr/>
        </p:nvSpPr>
        <p:spPr>
          <a:xfrm>
            <a:off x="825603" y="4527613"/>
            <a:ext cx="9623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About 1000 x increase in conductivity upon nanoconfinement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Applicable to Li, Na, and ion-substituted hydrides (LiBH</a:t>
            </a:r>
            <a:r>
              <a:rPr kumimoji="0" lang="en-US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-LiNH</a:t>
            </a:r>
            <a:r>
              <a:rPr kumimoji="0" lang="en-US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nature of the oxide influences ionic conductivity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complex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interplay between the properties of hydride and the oxide insulator</a:t>
            </a:r>
          </a:p>
        </p:txBody>
      </p:sp>
      <p:sp>
        <p:nvSpPr>
          <p:cNvPr id="14" name="Tekstvak 4">
            <a:extLst>
              <a:ext uri="{FF2B5EF4-FFF2-40B4-BE49-F238E27FC236}">
                <a16:creationId xmlns:a16="http://schemas.microsoft.com/office/drawing/2014/main" id="{EB84723D-0319-2C54-05DA-2D6A1CCB4BCC}"/>
              </a:ext>
            </a:extLst>
          </p:cNvPr>
          <p:cNvSpPr txBox="1"/>
          <p:nvPr/>
        </p:nvSpPr>
        <p:spPr>
          <a:xfrm>
            <a:off x="381746" y="6101943"/>
            <a:ext cx="951089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R. Zettl, L.M. de Kort, Ngene P. et al. Journal of Physical Chemistry C 124.5 (2020): 2806-2816.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L.M. de Kort, de Jongh P., Ngene P., et al. Journal of Materials Chemistry A 8.39 (2020): 20687-20697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L.M. de Kort, Ngene P., et al. Advanced Functional Materials 33 (2023) 2209122</a:t>
            </a:r>
            <a:endParaRPr kumimoji="0" lang="nl-NL" sz="1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E7EF40-86D2-F328-3F65-9C733577C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91" y="612429"/>
            <a:ext cx="4380805" cy="37165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B47251-7B59-6A37-BA0E-6AA35E9CA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00" y="612100"/>
            <a:ext cx="4085219" cy="396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21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645E48E3-5416-40D8-8D74-120D1EAC5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456" y="1114792"/>
            <a:ext cx="4186588" cy="325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E1F72AA-C1D4-4DBA-9169-1A302F99E976}"/>
              </a:ext>
            </a:extLst>
          </p:cNvPr>
          <p:cNvSpPr txBox="1">
            <a:spLocks/>
          </p:cNvSpPr>
          <p:nvPr/>
        </p:nvSpPr>
        <p:spPr>
          <a:xfrm>
            <a:off x="7837495" y="583221"/>
            <a:ext cx="3348130" cy="4302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ID20 @ ESRF Grenoble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C99D4D-492F-2BF9-1C1C-A5E88BEFD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81" y="1238112"/>
            <a:ext cx="6596720" cy="42482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8D7B80-3FF7-654A-1F5A-391BB3CC8AA1}"/>
              </a:ext>
            </a:extLst>
          </p:cNvPr>
          <p:cNvSpPr/>
          <p:nvPr/>
        </p:nvSpPr>
        <p:spPr>
          <a:xfrm>
            <a:off x="7642131" y="4474096"/>
            <a:ext cx="41865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ID20 ESRF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Analyzer energy: </a:t>
            </a:r>
            <a:r>
              <a:rPr lang="en-US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9690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Resolution of 0.7 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Detector: </a:t>
            </a:r>
            <a:r>
              <a:rPr lang="en-US" sz="200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Medipix</a:t>
            </a:r>
            <a:r>
              <a:rPr lang="en-US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(72: 12 X 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Imaging capability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2000" b="0" i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θ</a:t>
            </a:r>
            <a:r>
              <a:rPr lang="en-US" sz="2000" b="0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= 50–60°</a:t>
            </a:r>
            <a:r>
              <a:rPr lang="en-US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en-US" sz="2000" b="0" i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2000" b="0" i="1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θ</a:t>
            </a:r>
            <a:r>
              <a:rPr lang="en-US" sz="2000" b="0" i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= 55° (DESY)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276C87DF-C55F-D93C-1DB8-EFF5691EE167}"/>
              </a:ext>
            </a:extLst>
          </p:cNvPr>
          <p:cNvSpPr txBox="1">
            <a:spLocks/>
          </p:cNvSpPr>
          <p:nvPr/>
        </p:nvSpPr>
        <p:spPr>
          <a:xfrm>
            <a:off x="779203" y="-163158"/>
            <a:ext cx="6862928" cy="900000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kern="1200" smtClean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sz="2799" b="0">
                <a:solidFill>
                  <a:srgbClr val="2209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XRS on LiBH</a:t>
            </a:r>
            <a:r>
              <a:rPr lang="en-US" sz="2799" b="0" baseline="-25000">
                <a:solidFill>
                  <a:srgbClr val="2209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en-US" sz="2799" b="0">
                <a:solidFill>
                  <a:srgbClr val="2209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/oxide nanocomposites</a:t>
            </a:r>
            <a:endParaRPr lang="en-US" sz="2799" b="0" baseline="-25000">
              <a:solidFill>
                <a:srgbClr val="2209D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06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5" name="Rectangle 3"/>
          <p:cNvSpPr>
            <a:spLocks noChangeArrowheads="1"/>
          </p:cNvSpPr>
          <p:nvPr/>
        </p:nvSpPr>
        <p:spPr bwMode="auto">
          <a:xfrm>
            <a:off x="2273300" y="1125538"/>
            <a:ext cx="7558088" cy="467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85750" indent="-285750" algn="l">
              <a:lnSpc>
                <a:spcPct val="101000"/>
              </a:lnSpc>
              <a:spcAft>
                <a:spcPct val="10000"/>
              </a:spcAft>
              <a:buChar char="•"/>
              <a:defRPr sz="2000"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285750" marR="0" lvl="0" indent="-28575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921328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50355" y="4132944"/>
            <a:ext cx="1710257" cy="4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Crude oil 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34054" y="6366262"/>
            <a:ext cx="1719611" cy="4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Natural gas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67298" y="2177095"/>
            <a:ext cx="802869" cy="4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Coal 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4" r="36460"/>
          <a:stretch/>
        </p:blipFill>
        <p:spPr bwMode="auto">
          <a:xfrm>
            <a:off x="291105" y="2635983"/>
            <a:ext cx="2287932" cy="162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2E09DD03-92EF-4C75-8C7C-AFE28EB08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"/>
          <a:stretch>
            <a:fillRect/>
          </a:stretch>
        </p:blipFill>
        <p:spPr bwMode="auto">
          <a:xfrm>
            <a:off x="349755" y="671084"/>
            <a:ext cx="2109837" cy="162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B4C08844-88C1-45F1-A180-682426542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05" y="4717177"/>
            <a:ext cx="2205510" cy="172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B200A6F3-069E-4DED-B01A-C7F6E43AE2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t="11231" r="44632" b="41621"/>
          <a:stretch/>
        </p:blipFill>
        <p:spPr bwMode="auto">
          <a:xfrm>
            <a:off x="3207301" y="3414961"/>
            <a:ext cx="4405792" cy="34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http://image.slidesharecdn.com/evolutionofthemoderndayspaceshuttle-110826090453-phpapp02/95/evolution-of-the-modern-day-space-shuttle-9-728.jpg?cb=1314351095">
            <a:extLst>
              <a:ext uri="{FF2B5EF4-FFF2-40B4-BE49-F238E27FC236}">
                <a16:creationId xmlns:a16="http://schemas.microsoft.com/office/drawing/2014/main" id="{65A07275-A0AD-44DA-87AF-E65CFA2B7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 t="29698" r="11709" b="3856"/>
          <a:stretch/>
        </p:blipFill>
        <p:spPr bwMode="auto">
          <a:xfrm>
            <a:off x="7834068" y="4132944"/>
            <a:ext cx="3643718" cy="242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B3299D33-6E75-4A2B-A033-DFCFEF18A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303" y="2259265"/>
            <a:ext cx="3402101" cy="178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Image result for industrial complex">
            <a:extLst>
              <a:ext uri="{FF2B5EF4-FFF2-40B4-BE49-F238E27FC236}">
                <a16:creationId xmlns:a16="http://schemas.microsoft.com/office/drawing/2014/main" id="{FEC615AA-37EA-4DE8-9F66-B93063109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034" y="727278"/>
            <a:ext cx="3945007" cy="262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6E731DB3-8B94-4AC6-A5C8-F8DED7B83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441" y="727278"/>
            <a:ext cx="3402100" cy="155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0">
            <a:extLst>
              <a:ext uri="{FF2B5EF4-FFF2-40B4-BE49-F238E27FC236}">
                <a16:creationId xmlns:a16="http://schemas.microsoft.com/office/drawing/2014/main" id="{A96AA474-A6DE-42A8-AD74-4F9ABA9E9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300" y="-56627"/>
            <a:ext cx="9372355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Energy and Economic development</a:t>
            </a:r>
          </a:p>
        </p:txBody>
      </p:sp>
      <p:pic>
        <p:nvPicPr>
          <p:cNvPr id="5" name="Picture 2" descr="Billionaire Richard Branson reaches space in his own ship | Technology  News,The Indian Express">
            <a:extLst>
              <a:ext uri="{FF2B5EF4-FFF2-40B4-BE49-F238E27FC236}">
                <a16:creationId xmlns:a16="http://schemas.microsoft.com/office/drawing/2014/main" id="{7984E88F-47B0-4935-B07E-376A2C565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226" y="4229646"/>
            <a:ext cx="2249741" cy="124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920482AA-DF27-4E65-AB53-40EDF4C22573}"/>
              </a:ext>
            </a:extLst>
          </p:cNvPr>
          <p:cNvSpPr/>
          <p:nvPr/>
        </p:nvSpPr>
        <p:spPr>
          <a:xfrm>
            <a:off x="2547108" y="1000622"/>
            <a:ext cx="608122" cy="502898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09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15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467AE1-4AF2-7171-97EB-48B654F9A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68"/>
          <a:stretch/>
        </p:blipFill>
        <p:spPr>
          <a:xfrm>
            <a:off x="900357" y="596903"/>
            <a:ext cx="7444653" cy="5989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1B59A3-8A4F-D3FF-C500-69B7B02C6DD7}"/>
              </a:ext>
            </a:extLst>
          </p:cNvPr>
          <p:cNvSpPr txBox="1"/>
          <p:nvPr/>
        </p:nvSpPr>
        <p:spPr>
          <a:xfrm>
            <a:off x="8487409" y="3429000"/>
            <a:ext cx="36169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Presence of B-O bonds in the nanocomposites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 completely oxidic B because LiBO</a:t>
            </a:r>
            <a:r>
              <a:rPr lang="en-US" baseline="-2500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is not conductive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Si-O-BH</a:t>
            </a:r>
            <a:r>
              <a:rPr lang="en-US" baseline="-2500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r>
              <a:rPr lang="en-US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Li?  Interface composition  depends strongly on the oxide used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aseline="-2500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0B79630-36A2-F791-743E-AC0BC7109C6B}"/>
              </a:ext>
            </a:extLst>
          </p:cNvPr>
          <p:cNvSpPr txBox="1">
            <a:spLocks/>
          </p:cNvSpPr>
          <p:nvPr/>
        </p:nvSpPr>
        <p:spPr>
          <a:xfrm>
            <a:off x="1670551" y="-93702"/>
            <a:ext cx="6904485" cy="601828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kern="1200" smtClean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sz="2799" b="0">
                <a:solidFill>
                  <a:srgbClr val="2209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XRS: LiBH</a:t>
            </a:r>
            <a:r>
              <a:rPr lang="en-US" sz="2799" b="0" baseline="-25000">
                <a:solidFill>
                  <a:srgbClr val="2209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en-US" sz="2799" b="0">
                <a:solidFill>
                  <a:srgbClr val="2209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/SiO</a:t>
            </a:r>
            <a:r>
              <a:rPr lang="en-US" sz="2799" b="0" baseline="-25000">
                <a:solidFill>
                  <a:srgbClr val="2209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2799" b="0">
                <a:solidFill>
                  <a:srgbClr val="2209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nanocomposites</a:t>
            </a:r>
            <a:endParaRPr lang="en-US" sz="2799" b="0" baseline="-25000">
              <a:solidFill>
                <a:srgbClr val="2209D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465A93-7A58-A838-F945-0C8A54311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077" y="345116"/>
            <a:ext cx="3650296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9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3B7BA1-196B-00EB-AD52-ED93C7640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99" y="1289759"/>
            <a:ext cx="9112578" cy="3599468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914E3D1C-4EF4-417D-50A9-8D44D72D248A}"/>
              </a:ext>
            </a:extLst>
          </p:cNvPr>
          <p:cNvSpPr txBox="1">
            <a:spLocks/>
          </p:cNvSpPr>
          <p:nvPr/>
        </p:nvSpPr>
        <p:spPr>
          <a:xfrm>
            <a:off x="2149946" y="0"/>
            <a:ext cx="6904485" cy="601828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kern="1200" smtClean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sz="2799" b="0">
                <a:solidFill>
                  <a:srgbClr val="2209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XRS: LiBH</a:t>
            </a:r>
            <a:r>
              <a:rPr lang="en-US" sz="2799" b="0" baseline="-25000">
                <a:solidFill>
                  <a:srgbClr val="2209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en-US" sz="2799" b="0">
                <a:solidFill>
                  <a:srgbClr val="2209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/oxide nanocomposites</a:t>
            </a:r>
            <a:endParaRPr lang="en-US" sz="2799" b="0" baseline="-25000">
              <a:solidFill>
                <a:srgbClr val="2209D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813D30-12D3-9ED3-9E74-46C2B4181E00}"/>
              </a:ext>
            </a:extLst>
          </p:cNvPr>
          <p:cNvSpPr txBox="1"/>
          <p:nvPr/>
        </p:nvSpPr>
        <p:spPr>
          <a:xfrm>
            <a:off x="1084130" y="796638"/>
            <a:ext cx="820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Conductivity is proportional to the amount of the trigonal B !</a:t>
            </a:r>
            <a:endParaRPr lang="nl-NL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775753-9C6E-F7EE-FA6C-F2DB44673C35}"/>
              </a:ext>
            </a:extLst>
          </p:cNvPr>
          <p:cNvSpPr txBox="1"/>
          <p:nvPr/>
        </p:nvSpPr>
        <p:spPr>
          <a:xfrm>
            <a:off x="424779" y="5098458"/>
            <a:ext cx="10868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b="0" i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L. M. de Kort, M. Lazemi, A. Longo, V. Gulino, H. P. Rodenburg, D. Blanchard, C. Sahle, M. Sundermann, H. Gretarsson, A. M. J. van der Eerden, H. </a:t>
            </a:r>
            <a:r>
              <a:rPr lang="nl-NL" sz="1400" b="0" i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Elnaggar</a:t>
            </a:r>
            <a:r>
              <a:rPr lang="nl-NL" sz="1400" b="0" i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, F. M. F. de Groot, P. Ngene, </a:t>
            </a:r>
            <a:r>
              <a:rPr lang="nl-NL" sz="1400" b="0" i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Adv. Energy Mater.</a:t>
            </a:r>
            <a:r>
              <a:rPr lang="nl-NL" sz="1400" b="0" i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 2024, 2303381</a:t>
            </a:r>
            <a:endParaRPr lang="nl-NL" sz="1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46A645-1767-7D2F-B225-C3AE574E150E}"/>
              </a:ext>
            </a:extLst>
          </p:cNvPr>
          <p:cNvSpPr txBox="1"/>
          <p:nvPr/>
        </p:nvSpPr>
        <p:spPr>
          <a:xfrm>
            <a:off x="424780" y="5799752"/>
            <a:ext cx="10868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b="0" i="0">
                <a:solidFill>
                  <a:srgbClr val="1C1D1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V. Gulino, A. Longo, L. M. de Kort, H. P. Rodenburg, F. Murgia, M. </a:t>
            </a:r>
            <a:r>
              <a:rPr lang="nl-NL" sz="1400" b="0" i="0" err="1">
                <a:solidFill>
                  <a:srgbClr val="1C1D1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Brighi</a:t>
            </a:r>
            <a:r>
              <a:rPr lang="nl-NL" sz="1400" b="0" i="0">
                <a:solidFill>
                  <a:srgbClr val="1C1D1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 R. </a:t>
            </a:r>
            <a:r>
              <a:rPr lang="nl-NL" sz="1400" b="0" i="0" err="1">
                <a:solidFill>
                  <a:srgbClr val="1C1D1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Černý</a:t>
            </a:r>
            <a:r>
              <a:rPr lang="nl-NL" sz="1400" b="0" i="0">
                <a:solidFill>
                  <a:srgbClr val="1C1D1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 C. J. Sahle, M. Sundermann, H. Gretarsson, F. de Groot, P. Ngene, </a:t>
            </a:r>
            <a:r>
              <a:rPr lang="nl-NL" sz="1400" b="0" i="1">
                <a:solidFill>
                  <a:srgbClr val="1C1D1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Small </a:t>
            </a:r>
            <a:r>
              <a:rPr lang="nl-NL" sz="1400" b="0" i="1" err="1">
                <a:solidFill>
                  <a:srgbClr val="1C1D1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Methods</a:t>
            </a:r>
            <a:r>
              <a:rPr lang="nl-NL" sz="1400" b="0" i="0">
                <a:solidFill>
                  <a:srgbClr val="1C1D1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2024, 8, 2300833.</a:t>
            </a:r>
            <a:endParaRPr lang="nl-NL" sz="14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49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tails are in the caption following the image">
            <a:extLst>
              <a:ext uri="{FF2B5EF4-FFF2-40B4-BE49-F238E27FC236}">
                <a16:creationId xmlns:a16="http://schemas.microsoft.com/office/drawing/2014/main" id="{8BD8D52A-4CAC-8E4B-9CAC-16E945A0E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3" r="40184"/>
          <a:stretch/>
        </p:blipFill>
        <p:spPr bwMode="auto">
          <a:xfrm>
            <a:off x="3523212" y="3030700"/>
            <a:ext cx="5910514" cy="371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F81D884-53D2-5FDE-E9F2-EBDD8D964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b="1722"/>
          <a:stretch/>
        </p:blipFill>
        <p:spPr bwMode="auto">
          <a:xfrm>
            <a:off x="453235" y="493978"/>
            <a:ext cx="3195782" cy="318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E3028010-A054-7DCE-6BBD-C981B5D9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0799" y="1147270"/>
            <a:ext cx="4370402" cy="152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D53373-699D-6295-E90C-CDF1999F5C1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385" y="850777"/>
            <a:ext cx="2714946" cy="2727254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21A57E48-B1F8-2B7E-C4A2-F14B0C840B23}"/>
              </a:ext>
            </a:extLst>
          </p:cNvPr>
          <p:cNvSpPr txBox="1">
            <a:spLocks/>
          </p:cNvSpPr>
          <p:nvPr/>
        </p:nvSpPr>
        <p:spPr>
          <a:xfrm>
            <a:off x="2876550" y="209368"/>
            <a:ext cx="8334375" cy="601828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kern="1200" smtClean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sz="2799" b="0">
                <a:solidFill>
                  <a:srgbClr val="2209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XRS: What have we learned? </a:t>
            </a:r>
            <a:endParaRPr lang="en-US" sz="2799" b="0" baseline="-25000">
              <a:solidFill>
                <a:srgbClr val="2209D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1EDA72-A399-2992-3ED2-698DA8B4231B}"/>
              </a:ext>
            </a:extLst>
          </p:cNvPr>
          <p:cNvSpPr txBox="1"/>
          <p:nvPr/>
        </p:nvSpPr>
        <p:spPr>
          <a:xfrm>
            <a:off x="519910" y="5445530"/>
            <a:ext cx="5113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Surface or interface interaction is crucial</a:t>
            </a:r>
            <a:endParaRPr lang="nl-NL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802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817" y="539921"/>
            <a:ext cx="4030009" cy="366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954669" y="151166"/>
            <a:ext cx="772991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defTabSz="685800">
              <a:defRPr/>
            </a:pPr>
            <a:r>
              <a:rPr lang="en-US" sz="2400" b="0" kern="0">
                <a:solidFill>
                  <a:srgbClr val="2118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Influence of oxide surface chemistry?</a:t>
            </a: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3342087" y="5379049"/>
            <a:ext cx="184731" cy="345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101000"/>
              </a:lnSpc>
              <a:spcAft>
                <a:spcPct val="10000"/>
              </a:spcAft>
              <a:buChar char="•"/>
              <a:defRPr sz="2000"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defTabSz="685800" eaLnBrk="1" hangingPunct="1">
              <a:lnSpc>
                <a:spcPct val="110000"/>
              </a:lnSpc>
              <a:spcAft>
                <a:spcPct val="0"/>
              </a:spcAft>
              <a:buNone/>
            </a:pPr>
            <a:endParaRPr lang="en-US" altLang="en-US" sz="1650">
              <a:solidFill>
                <a:srgbClr val="921328"/>
              </a:solidFill>
            </a:endParaRPr>
          </a:p>
        </p:txBody>
      </p:sp>
      <p:sp>
        <p:nvSpPr>
          <p:cNvPr id="35845" name="Text Box 18"/>
          <p:cNvSpPr txBox="1">
            <a:spLocks noChangeArrowheads="1"/>
          </p:cNvSpPr>
          <p:nvPr/>
        </p:nvSpPr>
        <p:spPr bwMode="auto">
          <a:xfrm>
            <a:off x="973278" y="4759260"/>
            <a:ext cx="4194450" cy="87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01000"/>
              </a:lnSpc>
              <a:spcAft>
                <a:spcPct val="10000"/>
              </a:spcAft>
              <a:buChar char="•"/>
              <a:defRPr sz="2000"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257175" indent="-257175" defTabSz="685800" eaLnBrk="1" hangingPunct="1">
              <a:lnSpc>
                <a:spcPct val="110000"/>
              </a:lnSpc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</a:rPr>
              <a:t>Drying changes the silanol density and influences ion conductivity.</a:t>
            </a:r>
          </a:p>
          <a:p>
            <a:pPr marL="257175" indent="-257175" defTabSz="685800" eaLnBrk="1" hangingPunct="1">
              <a:lnSpc>
                <a:spcPct val="110000"/>
              </a:lnSpc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</a:rPr>
              <a:t>Surface interaction matters!!</a:t>
            </a:r>
            <a:endParaRPr lang="en-GB" altLang="en-US" sz="160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72E18-E4FE-495B-A7F6-0FB800B86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6" t="14718" r="3402" b="5197"/>
          <a:stretch/>
        </p:blipFill>
        <p:spPr>
          <a:xfrm>
            <a:off x="5700409" y="4345069"/>
            <a:ext cx="2817884" cy="13796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B32EBF-F570-4653-87E2-382AFFA8554F}"/>
              </a:ext>
            </a:extLst>
          </p:cNvPr>
          <p:cNvSpPr/>
          <p:nvPr/>
        </p:nvSpPr>
        <p:spPr>
          <a:xfrm>
            <a:off x="5730454" y="5848207"/>
            <a:ext cx="49493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en-US" sz="1600">
                <a:solidFill>
                  <a:srgbClr val="00B0F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Methyl-modified (functionalized) SBA-15 exhibits the lowest ionic conductivity!</a:t>
            </a:r>
            <a:endParaRPr lang="en-US" sz="1600">
              <a:solidFill>
                <a:srgbClr val="00B0F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03AD3-BFEE-4445-8AEF-C2EE024ED011}"/>
              </a:ext>
            </a:extLst>
          </p:cNvPr>
          <p:cNvSpPr/>
          <p:nvPr/>
        </p:nvSpPr>
        <p:spPr>
          <a:xfrm>
            <a:off x="1954669" y="6432982"/>
            <a:ext cx="72104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1400" i="1">
                <a:solidFill>
                  <a:prstClr val="black"/>
                </a:solidFill>
                <a:ea typeface="Verdana" panose="020B0604030504040204" pitchFamily="34" charset="0"/>
              </a:rPr>
              <a:t>P. Ngene, S. Lambregts, P.E de Jongh et al. PCCP </a:t>
            </a:r>
            <a:r>
              <a:rPr lang="en-US" sz="1400">
                <a:solidFill>
                  <a:prstClr val="black"/>
                </a:solidFill>
                <a:ea typeface="Verdana" panose="020B0604030504040204" pitchFamily="34" charset="0"/>
              </a:rPr>
              <a:t> 2019, </a:t>
            </a:r>
            <a:r>
              <a:rPr lang="en-US" sz="1400" b="1">
                <a:solidFill>
                  <a:prstClr val="black"/>
                </a:solidFill>
                <a:ea typeface="Verdana" panose="020B0604030504040204" pitchFamily="34" charset="0"/>
              </a:rPr>
              <a:t>21</a:t>
            </a:r>
            <a:r>
              <a:rPr lang="en-US" sz="1400">
                <a:solidFill>
                  <a:prstClr val="black"/>
                </a:solidFill>
                <a:ea typeface="Verdana" panose="020B0604030504040204" pitchFamily="34" charset="0"/>
              </a:rPr>
              <a:t>, 22456 - 22466</a:t>
            </a:r>
            <a:endParaRPr lang="en-US" sz="1400" i="1">
              <a:solidFill>
                <a:prstClr val="black"/>
              </a:solidFill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9AEB9-CD4D-3AA6-D5BD-9B09D1D52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99" y="745724"/>
            <a:ext cx="5112747" cy="3839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847129-8604-9848-D53B-E81C1737B683}"/>
              </a:ext>
            </a:extLst>
          </p:cNvPr>
          <p:cNvSpPr txBox="1"/>
          <p:nvPr/>
        </p:nvSpPr>
        <p:spPr>
          <a:xfrm>
            <a:off x="3631038" y="942013"/>
            <a:ext cx="1712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SBA-15 (6nm, 800m</a:t>
            </a:r>
            <a:r>
              <a:rPr lang="en-US" sz="1200" baseline="30000">
                <a:solidFill>
                  <a:srgbClr val="FF0000"/>
                </a:solidFill>
              </a:rPr>
              <a:t>2</a:t>
            </a:r>
            <a:r>
              <a:rPr lang="en-US" sz="1200">
                <a:solidFill>
                  <a:srgbClr val="FF0000"/>
                </a:solidFill>
              </a:rPr>
              <a:t>/g)</a:t>
            </a:r>
            <a:endParaRPr lang="nl-NL" sz="120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140DBD-323C-93E2-A544-E3F1E93E3761}"/>
              </a:ext>
            </a:extLst>
          </p:cNvPr>
          <p:cNvSpPr txBox="1"/>
          <p:nvPr/>
        </p:nvSpPr>
        <p:spPr>
          <a:xfrm>
            <a:off x="3845576" y="2967335"/>
            <a:ext cx="171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SBA-15 (10nm)</a:t>
            </a:r>
          </a:p>
          <a:p>
            <a:r>
              <a:rPr lang="en-US" sz="1200">
                <a:solidFill>
                  <a:srgbClr val="0000FF"/>
                </a:solidFill>
              </a:rPr>
              <a:t>~600m</a:t>
            </a:r>
            <a:r>
              <a:rPr lang="en-US" sz="1200" baseline="30000">
                <a:solidFill>
                  <a:srgbClr val="0000FF"/>
                </a:solidFill>
              </a:rPr>
              <a:t>2</a:t>
            </a:r>
            <a:r>
              <a:rPr lang="en-US" sz="1200">
                <a:solidFill>
                  <a:srgbClr val="0000FF"/>
                </a:solidFill>
              </a:rPr>
              <a:t>/g)</a:t>
            </a:r>
            <a:endParaRPr lang="nl-NL" sz="12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F3B8BCB0-3965-4CA3-A7DE-A05847E49E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82868" y="385514"/>
            <a:ext cx="7558088" cy="647700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b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</a:p>
        </p:txBody>
      </p:sp>
      <p:sp>
        <p:nvSpPr>
          <p:cNvPr id="150535" name="Slide Number Placeholder 1">
            <a:extLst>
              <a:ext uri="{FF2B5EF4-FFF2-40B4-BE49-F238E27FC236}">
                <a16:creationId xmlns:a16="http://schemas.microsoft.com/office/drawing/2014/main" id="{4D74F9F0-E381-45AD-8C26-980945FE91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34400" y="6245225"/>
            <a:ext cx="2133600" cy="476250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F18EE-CDE3-4B02-BCA9-6EA66824F0F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/15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70BC4C-9991-45C9-B425-55167D85FB6D}"/>
              </a:ext>
            </a:extLst>
          </p:cNvPr>
          <p:cNvSpPr txBox="1">
            <a:spLocks/>
          </p:cNvSpPr>
          <p:nvPr/>
        </p:nvSpPr>
        <p:spPr>
          <a:xfrm>
            <a:off x="937533" y="1490854"/>
            <a:ext cx="1065439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omplex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metal hydride nanocomposites are a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promising class of energy materials: reversible hydrogen storage, solid electrolytes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batteries (also hydride ion conductors)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Interface effects play a crucial role in their properties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Synchrotron-based x-ray (and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eutron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techniques are crucial to materials discovery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..there is still a lot to understand…!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262" y="531734"/>
            <a:ext cx="1409710" cy="1820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604" y="993613"/>
            <a:ext cx="1626996" cy="2012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t="31873" r="40822" b="14813"/>
          <a:stretch/>
        </p:blipFill>
        <p:spPr>
          <a:xfrm>
            <a:off x="2372672" y="4615388"/>
            <a:ext cx="1386502" cy="18051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AAC553-AE47-40EA-AE66-4A6679BB0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068" y="4580010"/>
            <a:ext cx="1281488" cy="171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enrik Rodenburg – Materials Chemistry and Catalysis">
            <a:extLst>
              <a:ext uri="{FF2B5EF4-FFF2-40B4-BE49-F238E27FC236}">
                <a16:creationId xmlns:a16="http://schemas.microsoft.com/office/drawing/2014/main" id="{19921E2F-2FEE-4B0C-9BDE-0C90BCC82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471" y="4396923"/>
            <a:ext cx="1513016" cy="194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alerio Gulino - Postdoctoral Researcher - Utrecht University | LinkedIn">
            <a:extLst>
              <a:ext uri="{FF2B5EF4-FFF2-40B4-BE49-F238E27FC236}">
                <a16:creationId xmlns:a16="http://schemas.microsoft.com/office/drawing/2014/main" id="{79B44306-2D7B-4FB4-A4C0-46ACB3AF6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67" y="1009135"/>
            <a:ext cx="2232718" cy="223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ter Miedema - Consultant - Uniresearch B.V. | LinkedIn">
            <a:extLst>
              <a:ext uri="{FF2B5EF4-FFF2-40B4-BE49-F238E27FC236}">
                <a16:creationId xmlns:a16="http://schemas.microsoft.com/office/drawing/2014/main" id="{C4401BF3-3ACE-0F2F-D50E-AF742CEC9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74" y="993613"/>
            <a:ext cx="2014829" cy="201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RC winnaar Frank de Groot.">
            <a:extLst>
              <a:ext uri="{FF2B5EF4-FFF2-40B4-BE49-F238E27FC236}">
                <a16:creationId xmlns:a16="http://schemas.microsoft.com/office/drawing/2014/main" id="{F9B6E993-752D-BE7B-1A75-383D9A48F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2" t="10654" r="8870"/>
          <a:stretch/>
        </p:blipFill>
        <p:spPr bwMode="auto">
          <a:xfrm>
            <a:off x="309239" y="565330"/>
            <a:ext cx="1555457" cy="195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d van der Eerden - retired research technician - private | LinkedIn">
            <a:extLst>
              <a:ext uri="{FF2B5EF4-FFF2-40B4-BE49-F238E27FC236}">
                <a16:creationId xmlns:a16="http://schemas.microsoft.com/office/drawing/2014/main" id="{CAA252DA-2111-2C39-5CA5-CC433639A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51" y="2758335"/>
            <a:ext cx="2069089" cy="206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ristoph Sahle">
            <a:extLst>
              <a:ext uri="{FF2B5EF4-FFF2-40B4-BE49-F238E27FC236}">
                <a16:creationId xmlns:a16="http://schemas.microsoft.com/office/drawing/2014/main" id="{08F88F39-E319-4B10-7CE5-67461802C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 t="5949" r="30120" b="27369"/>
          <a:stretch/>
        </p:blipFill>
        <p:spPr bwMode="auto">
          <a:xfrm>
            <a:off x="3877521" y="4716730"/>
            <a:ext cx="1905000" cy="165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D20 - Contacts">
            <a:extLst>
              <a:ext uri="{FF2B5EF4-FFF2-40B4-BE49-F238E27FC236}">
                <a16:creationId xmlns:a16="http://schemas.microsoft.com/office/drawing/2014/main" id="{A329DA7C-6595-14D2-EB02-D68FCF128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54" y="4861415"/>
            <a:ext cx="1763834" cy="164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retarsson">
            <a:extLst>
              <a:ext uri="{FF2B5EF4-FFF2-40B4-BE49-F238E27FC236}">
                <a16:creationId xmlns:a16="http://schemas.microsoft.com/office/drawing/2014/main" id="{83BBB5C2-6597-0701-0045-0374DA866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170" y="3045840"/>
            <a:ext cx="1050112" cy="150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undermann">
            <a:extLst>
              <a:ext uri="{FF2B5EF4-FFF2-40B4-BE49-F238E27FC236}">
                <a16:creationId xmlns:a16="http://schemas.microsoft.com/office/drawing/2014/main" id="{9E5E3D99-E2D2-D5A9-F565-BD3F38463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791" y="2973241"/>
            <a:ext cx="1258448" cy="160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Masoud Lazemi - PHD Candidate - Utrecht University | LinkedIn">
            <a:extLst>
              <a:ext uri="{FF2B5EF4-FFF2-40B4-BE49-F238E27FC236}">
                <a16:creationId xmlns:a16="http://schemas.microsoft.com/office/drawing/2014/main" id="{FF809FB4-9BF3-2A32-A6EA-800212836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787" y="3015516"/>
            <a:ext cx="1763834" cy="176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ebatalla Elnaggar – Materials Chemistry and Catalysis">
            <a:extLst>
              <a:ext uri="{FF2B5EF4-FFF2-40B4-BE49-F238E27FC236}">
                <a16:creationId xmlns:a16="http://schemas.microsoft.com/office/drawing/2014/main" id="{16BDE6CE-F7D2-430C-0311-296A4E8F5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486" y="2628164"/>
            <a:ext cx="1594064" cy="159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29189520-7BD8-835D-8347-F94349DE0372}"/>
              </a:ext>
            </a:extLst>
          </p:cNvPr>
          <p:cNvSpPr txBox="1">
            <a:spLocks noChangeArrowheads="1"/>
          </p:cNvSpPr>
          <p:nvPr/>
        </p:nvSpPr>
        <p:spPr>
          <a:xfrm>
            <a:off x="2340339" y="-26183"/>
            <a:ext cx="7336466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en-US" altLang="en-US" sz="4800" b="0" kern="0">
                <a:solidFill>
                  <a:srgbClr val="0000FF"/>
                </a:solidFill>
                <a:latin typeface="Verdana"/>
              </a:rPr>
              <a:t>Acknowledgement</a:t>
            </a:r>
          </a:p>
        </p:txBody>
      </p:sp>
      <p:pic>
        <p:nvPicPr>
          <p:cNvPr id="2068" name="Picture 20" descr="Simo Huotari — University of Helsinki">
            <a:extLst>
              <a:ext uri="{FF2B5EF4-FFF2-40B4-BE49-F238E27FC236}">
                <a16:creationId xmlns:a16="http://schemas.microsoft.com/office/drawing/2014/main" id="{5CBAA654-0DB3-ABD3-32DF-CB93451FA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79" y="4839271"/>
            <a:ext cx="1693642" cy="166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723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64871-F295-453D-BF34-0E06445C02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9BC0-7F7E-4623-B9FD-AE66B9319A9C}" type="slidenum">
              <a:rPr lang="en-US" altLang="nl-NL" smtClean="0"/>
              <a:pPr/>
              <a:t>46</a:t>
            </a:fld>
            <a:r>
              <a:rPr lang="en-US" altLang="nl-NL"/>
              <a:t>/xx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95C04-F689-413C-B470-56142832F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60" t="16025" r="6694" b="10165"/>
          <a:stretch/>
        </p:blipFill>
        <p:spPr>
          <a:xfrm>
            <a:off x="234825" y="843434"/>
            <a:ext cx="2943571" cy="1782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4FB5D6-E2FD-4972-BB3D-E3F930AE6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84" y="2869822"/>
            <a:ext cx="1976259" cy="32114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298F7-A583-41A4-89BA-802976FBC9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558" b="10701"/>
          <a:stretch/>
        </p:blipFill>
        <p:spPr>
          <a:xfrm>
            <a:off x="3375074" y="4276103"/>
            <a:ext cx="4408967" cy="203573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9D8247D-669B-4B41-B3E4-C3FDCBE4F6D2}"/>
              </a:ext>
            </a:extLst>
          </p:cNvPr>
          <p:cNvSpPr txBox="1">
            <a:spLocks/>
          </p:cNvSpPr>
          <p:nvPr/>
        </p:nvSpPr>
        <p:spPr>
          <a:xfrm>
            <a:off x="1706611" y="1087097"/>
            <a:ext cx="7558088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6600" kern="0">
                <a:solidFill>
                  <a:srgbClr val="009900"/>
                </a:solidFill>
              </a:rPr>
              <a:t>Thank you</a:t>
            </a:r>
            <a:br>
              <a:rPr lang="en-US" altLang="en-US" sz="6600" kern="0">
                <a:solidFill>
                  <a:srgbClr val="009900"/>
                </a:solidFill>
              </a:rPr>
            </a:br>
            <a:br>
              <a:rPr lang="en-US" altLang="en-US" sz="6600" kern="0">
                <a:solidFill>
                  <a:srgbClr val="009900"/>
                </a:solidFill>
              </a:rPr>
            </a:br>
            <a:endParaRPr lang="en-GB" altLang="en-US" sz="6600" kern="0">
              <a:solidFill>
                <a:srgbClr val="009900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A1BFD60-C306-4300-AED7-EE19AC85075F}"/>
              </a:ext>
            </a:extLst>
          </p:cNvPr>
          <p:cNvSpPr txBox="1">
            <a:spLocks noChangeArrowheads="1"/>
          </p:cNvSpPr>
          <p:nvPr/>
        </p:nvSpPr>
        <p:spPr>
          <a:xfrm>
            <a:off x="2427767" y="166864"/>
            <a:ext cx="7336466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en-US" altLang="en-US" sz="4800" b="0" kern="0">
                <a:solidFill>
                  <a:srgbClr val="0000FF"/>
                </a:solidFill>
                <a:latin typeface="Verdana"/>
              </a:rPr>
              <a:t>Acknowledgement</a:t>
            </a:r>
          </a:p>
        </p:txBody>
      </p:sp>
      <p:pic>
        <p:nvPicPr>
          <p:cNvPr id="3074" name="Picture 2" descr="Image result for ESRF">
            <a:extLst>
              <a:ext uri="{FF2B5EF4-FFF2-40B4-BE49-F238E27FC236}">
                <a16:creationId xmlns:a16="http://schemas.microsoft.com/office/drawing/2014/main" id="{180C491C-E6FF-42EF-9397-3902D78CB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036" y="1206686"/>
            <a:ext cx="2129897" cy="27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284B1C-E0B8-4228-B56B-3869941F233B}"/>
              </a:ext>
            </a:extLst>
          </p:cNvPr>
          <p:cNvSpPr txBox="1"/>
          <p:nvPr/>
        </p:nvSpPr>
        <p:spPr>
          <a:xfrm>
            <a:off x="9063036" y="3875795"/>
            <a:ext cx="2862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 20: </a:t>
            </a:r>
          </a:p>
          <a:p>
            <a:r>
              <a:rPr lang="en-US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Christoph Sahle, Alessandro. Longo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10BF6-9AD9-E9ED-3438-6CB0C6DE0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934" y="2326708"/>
            <a:ext cx="1597265" cy="1597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D6F8A5-E5FF-7200-F2AE-1F177C9E0CF3}"/>
              </a:ext>
            </a:extLst>
          </p:cNvPr>
          <p:cNvSpPr txBox="1"/>
          <p:nvPr/>
        </p:nvSpPr>
        <p:spPr>
          <a:xfrm>
            <a:off x="5766939" y="2565745"/>
            <a:ext cx="3296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PO1</a:t>
            </a:r>
          </a:p>
          <a:p>
            <a:r>
              <a:rPr lang="en-US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Martin Sundermann, Hlynur Gretarsson</a:t>
            </a:r>
          </a:p>
        </p:txBody>
      </p:sp>
    </p:spTree>
    <p:extLst>
      <p:ext uri="{BB962C8B-B14F-4D97-AF65-F5344CB8AC3E}">
        <p14:creationId xmlns:p14="http://schemas.microsoft.com/office/powerpoint/2010/main" val="406353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146301" y="425450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AD0035-266F-5D70-6B4E-C14BD5C71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325F5-5443-418A-95FE-8D6D065EB0EE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B488272-12A7-759B-2676-2375A3803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4" r="3508" b="14313"/>
          <a:stretch/>
        </p:blipFill>
        <p:spPr>
          <a:xfrm>
            <a:off x="-72121" y="257853"/>
            <a:ext cx="12100249" cy="6220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7FA564-DD9B-C366-5F7C-D30B53431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00" y="257853"/>
            <a:ext cx="2934928" cy="186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4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45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qph.is.quoracdn.net/main-qimg-8531c984de6ef3cc0e7cf441d9abc352?convert_to_webp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7" y="803671"/>
            <a:ext cx="4699969" cy="353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741372" y="26466"/>
            <a:ext cx="865694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Energy and Economic development</a:t>
            </a:r>
          </a:p>
        </p:txBody>
      </p:sp>
      <p:sp>
        <p:nvSpPr>
          <p:cNvPr id="16392" name="TextBox 9"/>
          <p:cNvSpPr txBox="1">
            <a:spLocks noChangeArrowheads="1"/>
          </p:cNvSpPr>
          <p:nvPr/>
        </p:nvSpPr>
        <p:spPr bwMode="auto">
          <a:xfrm>
            <a:off x="294076" y="4511732"/>
            <a:ext cx="5617838" cy="169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GDP per capita proportional to energy consumption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Increasing energy demand vs depleting oil reserves, pollution/global warming</a:t>
            </a:r>
          </a:p>
        </p:txBody>
      </p:sp>
      <p:pic>
        <p:nvPicPr>
          <p:cNvPr id="10" name="Afbeelding 7">
            <a:extLst>
              <a:ext uri="{FF2B5EF4-FFF2-40B4-BE49-F238E27FC236}">
                <a16:creationId xmlns:a16="http://schemas.microsoft.com/office/drawing/2014/main" id="{A3929376-785D-4DA1-80DE-65EA90C8CE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65" r="14577" b="8938"/>
          <a:stretch/>
        </p:blipFill>
        <p:spPr>
          <a:xfrm>
            <a:off x="6281558" y="803671"/>
            <a:ext cx="2251295" cy="2516521"/>
          </a:xfrm>
          <a:prstGeom prst="rect">
            <a:avLst/>
          </a:prstGeom>
        </p:spPr>
      </p:pic>
      <p:pic>
        <p:nvPicPr>
          <p:cNvPr id="11" name="Afbeelding 10" descr="Afbeelding met lucht, rook, buiten, zon&#10;&#10;Automatisch gegenereerde beschrijving">
            <a:extLst>
              <a:ext uri="{FF2B5EF4-FFF2-40B4-BE49-F238E27FC236}">
                <a16:creationId xmlns:a16="http://schemas.microsoft.com/office/drawing/2014/main" id="{99E0E1C9-CA86-4794-A14B-5D4D84E479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50" b="7604"/>
          <a:stretch/>
        </p:blipFill>
        <p:spPr>
          <a:xfrm>
            <a:off x="9007606" y="837842"/>
            <a:ext cx="2146264" cy="260853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0F95230-3D2E-407E-8E1F-653067BE6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925" y="3429001"/>
            <a:ext cx="4304860" cy="306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3B7181-77B2-4E93-B49F-F092F77D425C}"/>
              </a:ext>
            </a:extLst>
          </p:cNvPr>
          <p:cNvSpPr txBox="1"/>
          <p:nvPr/>
        </p:nvSpPr>
        <p:spPr>
          <a:xfrm>
            <a:off x="294076" y="6594876"/>
            <a:ext cx="98531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David S. </a:t>
            </a:r>
            <a:r>
              <a:rPr kumimoji="0" lang="en-US" alt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Ginley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and David </a:t>
            </a:r>
            <a:r>
              <a:rPr kumimoji="0" lang="en-US" alt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Cahen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., </a:t>
            </a:r>
            <a:r>
              <a:rPr kumimoji="0" lang="en-US" alt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Fundamentals of Materials for Energy and Environmental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3926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5" name="Rectangle 3"/>
          <p:cNvSpPr>
            <a:spLocks noChangeArrowheads="1"/>
          </p:cNvSpPr>
          <p:nvPr/>
        </p:nvSpPr>
        <p:spPr bwMode="auto">
          <a:xfrm>
            <a:off x="2273300" y="1125538"/>
            <a:ext cx="7558088" cy="467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85750" indent="-285750" algn="l">
              <a:lnSpc>
                <a:spcPct val="101000"/>
              </a:lnSpc>
              <a:spcAft>
                <a:spcPct val="10000"/>
              </a:spcAft>
              <a:buChar char="•"/>
              <a:defRPr sz="2000"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285750" marR="0" lvl="0" indent="-28575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921328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7547104" y="6524626"/>
            <a:ext cx="2993768" cy="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lnSpc>
                <a:spcPct val="101000"/>
              </a:lnSpc>
              <a:spcAft>
                <a:spcPct val="10000"/>
              </a:spcAft>
              <a:buChar char="•"/>
              <a:defRPr sz="2000"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www.simplerenewable.com</a:t>
            </a:r>
          </a:p>
        </p:txBody>
      </p:sp>
      <p:pic>
        <p:nvPicPr>
          <p:cNvPr id="26628" name="Picture 15" descr="biomass_simpler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807" y="4312536"/>
            <a:ext cx="3110973" cy="231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6" descr="windenerg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94" y="4312537"/>
            <a:ext cx="2980673" cy="231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399556" y="28637"/>
            <a:ext cx="6408737" cy="647700"/>
          </a:xfrm>
        </p:spPr>
        <p:txBody>
          <a:bodyPr/>
          <a:lstStyle/>
          <a:p>
            <a:pPr algn="ctr"/>
            <a:r>
              <a:rPr lang="en-US" altLang="en-US" sz="28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Transition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536" y="4279406"/>
            <a:ext cx="3126905" cy="236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841824" y="2831250"/>
            <a:ext cx="1710257" cy="4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Crude oil 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854360" y="2831553"/>
            <a:ext cx="1719611" cy="4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Natural gas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959177" y="2819715"/>
            <a:ext cx="802869" cy="4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Coal </a:t>
            </a:r>
          </a:p>
        </p:txBody>
      </p:sp>
      <p:pic>
        <p:nvPicPr>
          <p:cNvPr id="13" name="Picture 1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 r="23824" b="50000"/>
          <a:stretch/>
        </p:blipFill>
        <p:spPr bwMode="auto">
          <a:xfrm>
            <a:off x="6391123" y="4369827"/>
            <a:ext cx="996640" cy="71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024CADB-4B88-4206-BBD2-D30FB60A25EC}"/>
              </a:ext>
            </a:extLst>
          </p:cNvPr>
          <p:cNvGrpSpPr/>
          <p:nvPr/>
        </p:nvGrpSpPr>
        <p:grpSpPr>
          <a:xfrm>
            <a:off x="533894" y="811239"/>
            <a:ext cx="8750813" cy="1991519"/>
            <a:chOff x="1167887" y="741932"/>
            <a:chExt cx="8750813" cy="1991519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93"/>
            <a:stretch/>
          </p:blipFill>
          <p:spPr bwMode="auto">
            <a:xfrm>
              <a:off x="1167887" y="741932"/>
              <a:ext cx="8750813" cy="1991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2E09DD03-92EF-4C75-8C7C-AFE28EB08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"/>
            <a:stretch>
              <a:fillRect/>
            </a:stretch>
          </p:blipFill>
          <p:spPr bwMode="auto">
            <a:xfrm>
              <a:off x="1298678" y="834502"/>
              <a:ext cx="2540453" cy="1809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B4C08844-88C1-45F1-A180-682426542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414" y="807552"/>
              <a:ext cx="2853286" cy="1903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Afbeelding 10" descr="Afbeelding met lucht, rook, buiten, zon&#10;&#10;Automatisch gegenereerde beschrijving">
            <a:extLst>
              <a:ext uri="{FF2B5EF4-FFF2-40B4-BE49-F238E27FC236}">
                <a16:creationId xmlns:a16="http://schemas.microsoft.com/office/drawing/2014/main" id="{BF85F63D-C8F8-4661-A8C7-D2C3A78C2C6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50" b="7604"/>
          <a:stretch/>
        </p:blipFill>
        <p:spPr>
          <a:xfrm>
            <a:off x="9794033" y="795101"/>
            <a:ext cx="1878858" cy="2067398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8EE7BAC1-4AD0-5AC3-D76F-279AA51367AC}"/>
              </a:ext>
            </a:extLst>
          </p:cNvPr>
          <p:cNvSpPr/>
          <p:nvPr/>
        </p:nvSpPr>
        <p:spPr>
          <a:xfrm rot="16200000">
            <a:off x="4815483" y="-304468"/>
            <a:ext cx="528320" cy="792869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69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1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451506" y="5732988"/>
            <a:ext cx="11288988" cy="39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lnSpc>
                <a:spcPct val="101000"/>
              </a:lnSpc>
              <a:spcAft>
                <a:spcPct val="10000"/>
              </a:spcAft>
              <a:buChar char="•"/>
              <a:defRPr sz="2000"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2pPr>
            <a:lvl3pPr marL="11430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3pPr>
            <a:lvl4pPr marL="16002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4pPr>
            <a:lvl5pPr marL="2057400" indent="-22860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Growth is mostly driven by concern about climate change, decreasing cost of PV cells </a:t>
            </a:r>
          </a:p>
        </p:txBody>
      </p:sp>
      <p:sp>
        <p:nvSpPr>
          <p:cNvPr id="2663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601219" y="173301"/>
            <a:ext cx="8253184" cy="647700"/>
          </a:xfrm>
        </p:spPr>
        <p:txBody>
          <a:bodyPr>
            <a:noAutofit/>
          </a:bodyPr>
          <a:lstStyle/>
          <a:p>
            <a:r>
              <a:rPr lang="nl-NL" altLang="en-US" sz="320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Energy from renewable resources</a:t>
            </a:r>
            <a:endParaRPr lang="en-GB" altLang="en-US" sz="320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08A998-7567-4C11-9FAC-621A18834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" b="14533"/>
          <a:stretch/>
        </p:blipFill>
        <p:spPr bwMode="auto">
          <a:xfrm>
            <a:off x="411974" y="1239038"/>
            <a:ext cx="6681432" cy="385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A59AA6-C8E1-43FF-9283-CD4F03F31C83}"/>
              </a:ext>
            </a:extLst>
          </p:cNvPr>
          <p:cNvGrpSpPr>
            <a:grpSpLocks/>
          </p:cNvGrpSpPr>
          <p:nvPr/>
        </p:nvGrpSpPr>
        <p:grpSpPr bwMode="auto">
          <a:xfrm>
            <a:off x="7249358" y="1239037"/>
            <a:ext cx="4942642" cy="3970271"/>
            <a:chOff x="468313" y="1173018"/>
            <a:chExt cx="2974514" cy="2776992"/>
          </a:xfrm>
        </p:grpSpPr>
        <p:pic>
          <p:nvPicPr>
            <p:cNvPr id="7" name="Picture 8" descr="http://cdn.static-economist.com/sites/default/files/imagecache/original-size/images/2015/06/blogs/economist-explains/20150606_woc992.png">
              <a:extLst>
                <a:ext uri="{FF2B5EF4-FFF2-40B4-BE49-F238E27FC236}">
                  <a16:creationId xmlns:a16="http://schemas.microsoft.com/office/drawing/2014/main" id="{BB93434C-3A1A-41A5-AE2C-EA2E86FC2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46"/>
            <a:stretch>
              <a:fillRect/>
            </a:stretch>
          </p:blipFill>
          <p:spPr bwMode="auto">
            <a:xfrm>
              <a:off x="468313" y="1173018"/>
              <a:ext cx="2974514" cy="2776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9512A0C8-F982-4746-89EF-F44306874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9186" y="1774816"/>
              <a:ext cx="1022257" cy="404729"/>
            </a:xfrm>
            <a:prstGeom prst="rect">
              <a:avLst/>
            </a:prstGeom>
            <a:solidFill>
              <a:srgbClr val="FFC000"/>
            </a:solidFill>
            <a:ln w="19050" algn="ctr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>
              <a:lvl1pPr>
                <a:lnSpc>
                  <a:spcPct val="110000"/>
                </a:lnSpc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110000"/>
                </a:lnSpc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110000"/>
                </a:lnSpc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110000"/>
                </a:lnSpc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altLang="fr-FR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Cost </a:t>
              </a:r>
              <a:endParaRPr kumimoji="0" lang="fr-FR" altLang="fr-FR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04D2DB6-ABB0-4FA5-914B-129F33DC8FD3}"/>
              </a:ext>
            </a:extLst>
          </p:cNvPr>
          <p:cNvSpPr txBox="1"/>
          <p:nvPr/>
        </p:nvSpPr>
        <p:spPr>
          <a:xfrm>
            <a:off x="997406" y="6229989"/>
            <a:ext cx="4692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CAGR: Compound annual growth rate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70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1695679" y="40678"/>
            <a:ext cx="882689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Energy storage: A </a:t>
            </a:r>
            <a:r>
              <a:rPr kumimoji="0" lang="nl-NL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challenge</a:t>
            </a:r>
            <a:r>
              <a:rPr kumimoji="0" lang="nl-NL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for </a:t>
            </a:r>
            <a:r>
              <a:rPr kumimoji="0" lang="nl-NL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renewables</a:t>
            </a:r>
            <a:r>
              <a:rPr kumimoji="0" lang="nl-NL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</a:t>
            </a:r>
            <a:endParaRPr kumimoji="0" lang="en-GB" altLang="en-US" sz="3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77" y="603706"/>
            <a:ext cx="3993935" cy="576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451157" y="637405"/>
            <a:ext cx="5668795" cy="2806575"/>
            <a:chOff x="4096231" y="745961"/>
            <a:chExt cx="5668795" cy="2806575"/>
          </a:xfrm>
        </p:grpSpPr>
        <p:pic>
          <p:nvPicPr>
            <p:cNvPr id="10957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4" t="18068" r="18711"/>
            <a:stretch/>
          </p:blipFill>
          <p:spPr bwMode="auto">
            <a:xfrm>
              <a:off x="4893948" y="1063469"/>
              <a:ext cx="4164991" cy="2489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096231" y="809127"/>
              <a:ext cx="40844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Electricity from wind (California)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471964" y="745961"/>
              <a:ext cx="12930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needed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B93FFA4-5376-4A8E-A26E-B6196A21A950}"/>
              </a:ext>
            </a:extLst>
          </p:cNvPr>
          <p:cNvSpPr txBox="1"/>
          <p:nvPr/>
        </p:nvSpPr>
        <p:spPr>
          <a:xfrm>
            <a:off x="604712" y="6483151"/>
            <a:ext cx="113608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The transition to renewable energy requires suitable energy storage </a:t>
            </a:r>
            <a:endParaRPr kumimoji="0" lang="nl-NL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5" name="Group 12">
            <a:extLst>
              <a:ext uri="{FF2B5EF4-FFF2-40B4-BE49-F238E27FC236}">
                <a16:creationId xmlns:a16="http://schemas.microsoft.com/office/drawing/2014/main" id="{5EE64562-26DB-40C7-A7C5-6E9091F6E32F}"/>
              </a:ext>
            </a:extLst>
          </p:cNvPr>
          <p:cNvGrpSpPr>
            <a:grpSpLocks/>
          </p:cNvGrpSpPr>
          <p:nvPr/>
        </p:nvGrpSpPr>
        <p:grpSpPr bwMode="auto">
          <a:xfrm>
            <a:off x="5101328" y="3472077"/>
            <a:ext cx="6670663" cy="2982977"/>
            <a:chOff x="461963" y="1906015"/>
            <a:chExt cx="8164512" cy="3651823"/>
          </a:xfrm>
        </p:grpSpPr>
        <p:grpSp>
          <p:nvGrpSpPr>
            <p:cNvPr id="17" name="Group 6">
              <a:extLst>
                <a:ext uri="{FF2B5EF4-FFF2-40B4-BE49-F238E27FC236}">
                  <a16:creationId xmlns:a16="http://schemas.microsoft.com/office/drawing/2014/main" id="{2084137D-BD8F-4217-85EF-0FF3157942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0675" y="2379663"/>
              <a:ext cx="5853114" cy="3178175"/>
              <a:chOff x="1156" y="1389"/>
              <a:chExt cx="3687" cy="2002"/>
            </a:xfrm>
          </p:grpSpPr>
          <p:grpSp>
            <p:nvGrpSpPr>
              <p:cNvPr id="21" name="Group 7">
                <a:extLst>
                  <a:ext uri="{FF2B5EF4-FFF2-40B4-BE49-F238E27FC236}">
                    <a16:creationId xmlns:a16="http://schemas.microsoft.com/office/drawing/2014/main" id="{F4B2F6C4-D8C8-4CCE-BD38-B7B0787946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6" y="1661"/>
                <a:ext cx="3687" cy="1730"/>
                <a:chOff x="2352" y="1298"/>
                <a:chExt cx="3687" cy="1730"/>
              </a:xfrm>
            </p:grpSpPr>
            <p:sp>
              <p:nvSpPr>
                <p:cNvPr id="24" name="Line 12">
                  <a:extLst>
                    <a:ext uri="{FF2B5EF4-FFF2-40B4-BE49-F238E27FC236}">
                      <a16:creationId xmlns:a16="http://schemas.microsoft.com/office/drawing/2014/main" id="{FDAA46D9-E4EF-4333-979E-529016621C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376" y="2688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25" name="Picture 13" descr="windload">
                  <a:extLst>
                    <a:ext uri="{FF2B5EF4-FFF2-40B4-BE49-F238E27FC236}">
                      <a16:creationId xmlns:a16="http://schemas.microsoft.com/office/drawing/2014/main" id="{D19A428C-01CA-412A-9AE0-3BC35BF5D3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058" b="17142"/>
                <a:stretch>
                  <a:fillRect/>
                </a:stretch>
              </p:blipFill>
              <p:spPr bwMode="auto">
                <a:xfrm>
                  <a:off x="2352" y="1298"/>
                  <a:ext cx="3400" cy="1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Text Box 14">
                  <a:extLst>
                    <a:ext uri="{FF2B5EF4-FFF2-40B4-BE49-F238E27FC236}">
                      <a16:creationId xmlns:a16="http://schemas.microsoft.com/office/drawing/2014/main" id="{393B9923-688E-453F-9468-63C13F976F6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32" y="2056"/>
                  <a:ext cx="352" cy="1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nacht</a:t>
                  </a:r>
                </a:p>
              </p:txBody>
            </p:sp>
            <p:sp>
              <p:nvSpPr>
                <p:cNvPr id="27" name="Text Box 15">
                  <a:extLst>
                    <a:ext uri="{FF2B5EF4-FFF2-40B4-BE49-F238E27FC236}">
                      <a16:creationId xmlns:a16="http://schemas.microsoft.com/office/drawing/2014/main" id="{5C1D6F82-50EF-4BCD-BD66-D045EC319C4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08" y="2056"/>
                  <a:ext cx="488" cy="1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morgen</a:t>
                  </a:r>
                </a:p>
              </p:txBody>
            </p:sp>
            <p:sp>
              <p:nvSpPr>
                <p:cNvPr id="29" name="Text Box 16">
                  <a:extLst>
                    <a:ext uri="{FF2B5EF4-FFF2-40B4-BE49-F238E27FC236}">
                      <a16:creationId xmlns:a16="http://schemas.microsoft.com/office/drawing/2014/main" id="{E507E9EC-8B27-4583-B3C1-520960AAEB9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" y="2056"/>
                  <a:ext cx="512" cy="1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middag</a:t>
                  </a:r>
                </a:p>
              </p:txBody>
            </p:sp>
            <p:sp>
              <p:nvSpPr>
                <p:cNvPr id="30" name="Text Box 17">
                  <a:extLst>
                    <a:ext uri="{FF2B5EF4-FFF2-40B4-BE49-F238E27FC236}">
                      <a16:creationId xmlns:a16="http://schemas.microsoft.com/office/drawing/2014/main" id="{63D45702-3086-467A-8F36-7FA63D1734B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08" y="2056"/>
                  <a:ext cx="432" cy="1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avond</a:t>
                  </a:r>
                </a:p>
              </p:txBody>
            </p:sp>
            <p:sp>
              <p:nvSpPr>
                <p:cNvPr id="31" name="Text Box 18">
                  <a:extLst>
                    <a:ext uri="{FF2B5EF4-FFF2-40B4-BE49-F238E27FC236}">
                      <a16:creationId xmlns:a16="http://schemas.microsoft.com/office/drawing/2014/main" id="{8834826A-A114-45F9-A1A3-7A97C4436BD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18" y="2726"/>
                  <a:ext cx="451" cy="2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0C0C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July</a:t>
                  </a:r>
                </a:p>
              </p:txBody>
            </p:sp>
            <p:sp>
              <p:nvSpPr>
                <p:cNvPr id="32" name="Text Box 19">
                  <a:extLst>
                    <a:ext uri="{FF2B5EF4-FFF2-40B4-BE49-F238E27FC236}">
                      <a16:creationId xmlns:a16="http://schemas.microsoft.com/office/drawing/2014/main" id="{99A797C8-6840-482F-9371-2154F64375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22" y="2737"/>
                  <a:ext cx="694" cy="2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0C0C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August</a:t>
                  </a:r>
                </a:p>
              </p:txBody>
            </p:sp>
            <p:sp>
              <p:nvSpPr>
                <p:cNvPr id="33" name="Text Box 22">
                  <a:extLst>
                    <a:ext uri="{FF2B5EF4-FFF2-40B4-BE49-F238E27FC236}">
                      <a16:creationId xmlns:a16="http://schemas.microsoft.com/office/drawing/2014/main" id="{38462515-02F9-4032-90D6-AD75E64D26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24" y="2767"/>
                  <a:ext cx="1015" cy="2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0C0C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110000"/>
                    </a:lnSpc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September</a:t>
                  </a:r>
                </a:p>
              </p:txBody>
            </p:sp>
          </p:grpSp>
          <p:sp>
            <p:nvSpPr>
              <p:cNvPr id="22" name="Line 23">
                <a:extLst>
                  <a:ext uri="{FF2B5EF4-FFF2-40B4-BE49-F238E27FC236}">
                    <a16:creationId xmlns:a16="http://schemas.microsoft.com/office/drawing/2014/main" id="{F581E7AE-B921-415E-B77F-17A294A447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9" y="1434"/>
                <a:ext cx="680" cy="363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Line 25">
                <a:extLst>
                  <a:ext uri="{FF2B5EF4-FFF2-40B4-BE49-F238E27FC236}">
                    <a16:creationId xmlns:a16="http://schemas.microsoft.com/office/drawing/2014/main" id="{3D14C149-8535-49D7-83F7-DE8752324C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60" y="1389"/>
                <a:ext cx="772" cy="499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8" name="Picture 2" descr="http://www.renewableenergyworld.com/assets/images/story/2013/12/10/body-0-1386709942384.png">
              <a:extLst>
                <a:ext uri="{FF2B5EF4-FFF2-40B4-BE49-F238E27FC236}">
                  <a16:creationId xmlns:a16="http://schemas.microsoft.com/office/drawing/2014/main" id="{65E4335B-C681-4E5B-BDBB-44E30E67E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63" y="2328863"/>
              <a:ext cx="8164512" cy="278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26">
              <a:extLst>
                <a:ext uri="{FF2B5EF4-FFF2-40B4-BE49-F238E27FC236}">
                  <a16:creationId xmlns:a16="http://schemas.microsoft.com/office/drawing/2014/main" id="{34F84D84-B6AC-41C5-AD1D-0064655E14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1212" y="1906015"/>
              <a:ext cx="2463390" cy="41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110000"/>
                </a:lnSpc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110000"/>
                </a:lnSpc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110000"/>
                </a:lnSpc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Electricity needed</a:t>
              </a:r>
            </a:p>
          </p:txBody>
        </p:sp>
        <p:sp>
          <p:nvSpPr>
            <p:cNvPr id="20" name="Text Box 26">
              <a:extLst>
                <a:ext uri="{FF2B5EF4-FFF2-40B4-BE49-F238E27FC236}">
                  <a16:creationId xmlns:a16="http://schemas.microsoft.com/office/drawing/2014/main" id="{348FE634-AA93-4C66-9FC1-027A41D4B0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2508" y="1912195"/>
              <a:ext cx="2123966" cy="41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2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110000"/>
                </a:lnSpc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110000"/>
                </a:lnSpc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110000"/>
                </a:lnSpc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wind electricity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6555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9" name="Rectangle 5"/>
          <p:cNvSpPr>
            <a:spLocks noChangeArrowheads="1"/>
          </p:cNvSpPr>
          <p:nvPr/>
        </p:nvSpPr>
        <p:spPr bwMode="auto">
          <a:xfrm>
            <a:off x="2431802" y="1458913"/>
            <a:ext cx="7558088" cy="467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85750" indent="-285750" algn="l">
              <a:lnSpc>
                <a:spcPct val="101000"/>
              </a:lnSpc>
              <a:spcAft>
                <a:spcPct val="10000"/>
              </a:spcAft>
              <a:buChar char="•"/>
              <a:defRPr sz="2000">
                <a:solidFill>
                  <a:schemeClr val="tx2"/>
                </a:solidFill>
                <a:latin typeface="Verdana" pitchFamily="34" charset="0"/>
              </a:defRPr>
            </a:lvl1pPr>
            <a:lvl2pPr marL="762000" indent="-28575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2pPr>
            <a:lvl3pPr marL="1238250" indent="-28575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3pPr>
            <a:lvl4pPr marL="1714500" indent="-28575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4pPr>
            <a:lvl5pPr marL="2190750" indent="-285750" algn="l">
              <a:lnSpc>
                <a:spcPct val="125000"/>
              </a:lnSpc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5pPr>
            <a:lvl6pPr marL="2647950" indent="-28575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6pPr>
            <a:lvl7pPr marL="3105150" indent="-28575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7pPr>
            <a:lvl8pPr marL="3562350" indent="-28575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8pPr>
            <a:lvl9pPr marL="4019550" indent="-28575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10000"/>
              </a:spcAft>
              <a:buChar char="•"/>
              <a:defRPr sz="1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285750" marR="0" lvl="0" indent="-28575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1200" cap="none" spc="0" normalizeH="0" baseline="0" noProof="0">
              <a:ln>
                <a:noFill/>
              </a:ln>
              <a:solidFill>
                <a:srgbClr val="921328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25289" y="183682"/>
            <a:ext cx="891871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Energy storage: </a:t>
            </a:r>
            <a:r>
              <a:rPr kumimoji="0" lang="nl-NL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What</a:t>
            </a:r>
            <a:r>
              <a:rPr kumimoji="0" lang="nl-NL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options do we have?</a:t>
            </a:r>
            <a:endParaRPr kumimoji="0" lang="en-GB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95DB1B3-0E84-4544-9783-E0DC03957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96" y="829998"/>
            <a:ext cx="11744215" cy="530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DAFDD70-F860-4E21-BB4B-79D14B1C92D0}"/>
              </a:ext>
            </a:extLst>
          </p:cNvPr>
          <p:cNvSpPr/>
          <p:nvPr/>
        </p:nvSpPr>
        <p:spPr>
          <a:xfrm>
            <a:off x="2675146" y="6296381"/>
            <a:ext cx="6629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Source: IEA 2014:Technology Roadmap for Energy storage  </a:t>
            </a:r>
          </a:p>
        </p:txBody>
      </p:sp>
    </p:spTree>
    <p:extLst>
      <p:ext uri="{BB962C8B-B14F-4D97-AF65-F5344CB8AC3E}">
        <p14:creationId xmlns:p14="http://schemas.microsoft.com/office/powerpoint/2010/main" val="1167833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9014C"/>
      </a:lt2>
      <a:accent1>
        <a:srgbClr val="008AA3"/>
      </a:accent1>
      <a:accent2>
        <a:srgbClr val="B2131C"/>
      </a:accent2>
      <a:accent3>
        <a:srgbClr val="FFFFFF"/>
      </a:accent3>
      <a:accent4>
        <a:srgbClr val="000000"/>
      </a:accent4>
      <a:accent5>
        <a:srgbClr val="AAC4CE"/>
      </a:accent5>
      <a:accent6>
        <a:srgbClr val="A11018"/>
      </a:accent6>
      <a:hlink>
        <a:srgbClr val="3A66AE"/>
      </a:hlink>
      <a:folHlink>
        <a:srgbClr val="7F7F7F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trecht University">
  <a:themeElements>
    <a:clrScheme name="Utrecht University">
      <a:dk1>
        <a:srgbClr val="000000"/>
      </a:dk1>
      <a:lt1>
        <a:srgbClr val="FFFFFF"/>
      </a:lt1>
      <a:dk2>
        <a:srgbClr val="C00935"/>
      </a:dk2>
      <a:lt2>
        <a:srgbClr val="D9D9D9"/>
      </a:lt2>
      <a:accent1>
        <a:srgbClr val="FFCD00"/>
      </a:accent1>
      <a:accent2>
        <a:srgbClr val="DD9562"/>
      </a:accent2>
      <a:accent3>
        <a:srgbClr val="911D56"/>
      </a:accent3>
      <a:accent4>
        <a:srgbClr val="63A593"/>
      </a:accent4>
      <a:accent5>
        <a:srgbClr val="161D41"/>
      </a:accent5>
      <a:accent6>
        <a:srgbClr val="6686C3"/>
      </a:accent6>
      <a:hlink>
        <a:srgbClr val="52287F"/>
      </a:hlink>
      <a:folHlink>
        <a:srgbClr val="623E2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1" id="{922CF800-1864-A146-8406-D723247B2F6A}" vid="{9B1D9458-2A1C-0B48-BBE6-B0E929882854}"/>
    </a:ext>
  </a:extLst>
</a:theme>
</file>

<file path=ppt/theme/theme4.xml><?xml version="1.0" encoding="utf-8"?>
<a:theme xmlns:a="http://schemas.openxmlformats.org/drawingml/2006/main" name="2_uu_i">
  <a:themeElements>
    <a:clrScheme name="">
      <a:dk1>
        <a:srgbClr val="DBBD00"/>
      </a:dk1>
      <a:lt1>
        <a:srgbClr val="FFFFFF"/>
      </a:lt1>
      <a:dk2>
        <a:srgbClr val="000000"/>
      </a:dk2>
      <a:lt2>
        <a:srgbClr val="5F5F5F"/>
      </a:lt2>
      <a:accent1>
        <a:srgbClr val="921328"/>
      </a:accent1>
      <a:accent2>
        <a:srgbClr val="008C6B"/>
      </a:accent2>
      <a:accent3>
        <a:srgbClr val="FFFFFF"/>
      </a:accent3>
      <a:accent4>
        <a:srgbClr val="BBA100"/>
      </a:accent4>
      <a:accent5>
        <a:srgbClr val="C7AAAC"/>
      </a:accent5>
      <a:accent6>
        <a:srgbClr val="007E60"/>
      </a:accent6>
      <a:hlink>
        <a:srgbClr val="3A66AE"/>
      </a:hlink>
      <a:folHlink>
        <a:srgbClr val="6A1269"/>
      </a:folHlink>
    </a:clrScheme>
    <a:fontScheme name="uu_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uu_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u_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u_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u_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u_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u_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u_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2722</Words>
  <Application>Microsoft Office PowerPoint</Application>
  <PresentationFormat>Widescreen</PresentationFormat>
  <Paragraphs>392</Paragraphs>
  <Slides>48</Slides>
  <Notes>20</Notes>
  <HiddenSlides>0</HiddenSlides>
  <MMClips>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70" baseType="lpstr">
      <vt:lpstr>SimSun</vt:lpstr>
      <vt:lpstr>Arial</vt:lpstr>
      <vt:lpstr>Calibri</vt:lpstr>
      <vt:lpstr>Calibri Light</vt:lpstr>
      <vt:lpstr>Century Gothic</vt:lpstr>
      <vt:lpstr>Merriweather Light</vt:lpstr>
      <vt:lpstr>Merriweather Regular</vt:lpstr>
      <vt:lpstr>Open Sans</vt:lpstr>
      <vt:lpstr>Open Sans Light</vt:lpstr>
      <vt:lpstr>source-sans-pro</vt:lpstr>
      <vt:lpstr>Symbol</vt:lpstr>
      <vt:lpstr>Tahoma</vt:lpstr>
      <vt:lpstr>Times</vt:lpstr>
      <vt:lpstr>Verdana</vt:lpstr>
      <vt:lpstr>Webdings</vt:lpstr>
      <vt:lpstr>Wingdings</vt:lpstr>
      <vt:lpstr>Wingdings 2</vt:lpstr>
      <vt:lpstr>Office Theme</vt:lpstr>
      <vt:lpstr>1_Default Design</vt:lpstr>
      <vt:lpstr>1_Utrecht University</vt:lpstr>
      <vt:lpstr>2_uu_i</vt:lpstr>
      <vt:lpstr>Graph</vt:lpstr>
      <vt:lpstr>PowerPoint Presentation</vt:lpstr>
      <vt:lpstr>Overview</vt:lpstr>
      <vt:lpstr>PowerPoint Presentation</vt:lpstr>
      <vt:lpstr>PowerPoint Presentation</vt:lpstr>
      <vt:lpstr>PowerPoint Presentation</vt:lpstr>
      <vt:lpstr>Energy Transition</vt:lpstr>
      <vt:lpstr>Energy from renewable resources</vt:lpstr>
      <vt:lpstr>PowerPoint Presentation</vt:lpstr>
      <vt:lpstr>PowerPoint Presentation</vt:lpstr>
      <vt:lpstr>PowerPoint Presentation</vt:lpstr>
      <vt:lpstr>PowerPoint Presentation</vt:lpstr>
      <vt:lpstr> (Complex) metal hydrides: Multifunctional energy materials </vt:lpstr>
      <vt:lpstr>PowerPoint Presentation</vt:lpstr>
      <vt:lpstr>PowerPoint Presentation</vt:lpstr>
      <vt:lpstr>H2 storage: why is it a big challenge ?  </vt:lpstr>
      <vt:lpstr>PowerPoint Presentation</vt:lpstr>
      <vt:lpstr>Hydrogen storage in metals (metal hydrides)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Increasing energy density, decreasing cost</vt:lpstr>
      <vt:lpstr>Next-generation batteries</vt:lpstr>
      <vt:lpstr>Limitations for Li-ion batteries</vt:lpstr>
      <vt:lpstr>From liquid to solid electrolytes for batteries</vt:lpstr>
      <vt:lpstr>Fast Li- and Na-ion conduction in complex hydrides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Ngene</dc:creator>
  <cp:lastModifiedBy>Ngene, P. (Peter)</cp:lastModifiedBy>
  <cp:revision>3</cp:revision>
  <dcterms:created xsi:type="dcterms:W3CDTF">2019-09-22T19:34:35Z</dcterms:created>
  <dcterms:modified xsi:type="dcterms:W3CDTF">2024-11-22T08:48:33Z</dcterms:modified>
</cp:coreProperties>
</file>