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hape 4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Shape 4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Materials define human development </a:t>
            </a:r>
          </a:p>
          <a:p>
            <a:pPr>
              <a:defRPr sz="1100"/>
            </a:pPr>
            <a:r>
              <a:t>Their advance has announced societal changes through the eons</a:t>
            </a:r>
          </a:p>
          <a:p>
            <a:pPr>
              <a:defRPr sz="1100"/>
            </a:pPr>
            <a:r>
              <a:t>Momentum Transfer will power the future of materials </a:t>
            </a:r>
          </a:p>
          <a:p>
            <a:pPr>
              <a:defRPr sz="1100"/>
            </a:pPr>
            <a:r>
              <a:t>Their discovery</a:t>
            </a:r>
          </a:p>
          <a:p>
            <a:pPr>
              <a:defRPr sz="1100"/>
            </a:pPr>
            <a:r>
              <a:t>Their development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16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/>
          <p:nvPr>
            <p:ph type="title"/>
          </p:nvPr>
        </p:nvSpPr>
        <p:spPr>
          <a:xfrm>
            <a:off x="311702" y="744574"/>
            <a:ext cx="6677701" cy="2052601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311699" y="2834125"/>
            <a:ext cx="6339601" cy="792601"/>
          </a:xfrm>
          <a:prstGeom prst="rect">
            <a:avLst/>
          </a:prstGeom>
        </p:spPr>
        <p:txBody>
          <a:bodyPr/>
          <a:lstStyle>
            <a:lvl1pPr marL="342900" indent="-228600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Google Shape;15;p2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pic>
        <p:nvPicPr>
          <p:cNvPr id="20" name="Google Shape;16;p2" descr="Google Shape;16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7518" y="2391962"/>
            <a:ext cx="1671601" cy="167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Google Shape;17;p2" descr="Google Shape;17;p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5899" y="2834125"/>
            <a:ext cx="2159226" cy="2515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oogle Shape;18;p2" descr="Google Shape;18;p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71699" y="2325958"/>
            <a:ext cx="1421476" cy="1328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Google Shape;19;p2" descr="Google Shape;19;p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32362" y="1165599"/>
            <a:ext cx="2079626" cy="207962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Google Shape;20;p2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25" name="Google Shape;21;p2" descr="Google Shape;21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132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Google Shape;69;p11"/>
          <p:cNvSpPr/>
          <p:nvPr>
            <p:ph type="pic" sz="half" idx="21"/>
          </p:nvPr>
        </p:nvSpPr>
        <p:spPr>
          <a:xfrm>
            <a:off x="0" y="0"/>
            <a:ext cx="2567101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Google Shape;71;p11"/>
          <p:cNvSpPr/>
          <p:nvPr/>
        </p:nvSpPr>
        <p:spPr>
          <a:xfrm>
            <a:off x="2928149" y="704124"/>
            <a:ext cx="2804402" cy="1900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1092" y="0"/>
                  <a:pt x="2440" y="0"/>
                </a:cubicBezTo>
                <a:lnTo>
                  <a:pt x="19160" y="0"/>
                </a:lnTo>
                <a:cubicBezTo>
                  <a:pt x="20508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508" y="21600"/>
                  <a:pt x="19160" y="21600"/>
                </a:cubicBezTo>
                <a:lnTo>
                  <a:pt x="2440" y="21600"/>
                </a:lnTo>
                <a:cubicBezTo>
                  <a:pt x="1092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135" name="Title Text"/>
          <p:cNvSpPr txBox="1"/>
          <p:nvPr>
            <p:ph type="title"/>
          </p:nvPr>
        </p:nvSpPr>
        <p:spPr>
          <a:xfrm>
            <a:off x="3072150" y="858650"/>
            <a:ext cx="2478000" cy="71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/>
            <a:r>
              <a:t>Title Text</a:t>
            </a:r>
          </a:p>
        </p:txBody>
      </p:sp>
      <p:sp>
        <p:nvSpPr>
          <p:cNvPr id="136" name="Google Shape;75;p11"/>
          <p:cNvSpPr/>
          <p:nvPr/>
        </p:nvSpPr>
        <p:spPr>
          <a:xfrm>
            <a:off x="5895525" y="704124"/>
            <a:ext cx="2804401" cy="1900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1092" y="0"/>
                  <a:pt x="2440" y="0"/>
                </a:cubicBezTo>
                <a:lnTo>
                  <a:pt x="19160" y="0"/>
                </a:lnTo>
                <a:cubicBezTo>
                  <a:pt x="20508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508" y="21600"/>
                  <a:pt x="19160" y="21600"/>
                </a:cubicBezTo>
                <a:lnTo>
                  <a:pt x="2440" y="21600"/>
                </a:lnTo>
                <a:cubicBezTo>
                  <a:pt x="1092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137" name="Google Shape;79;p11"/>
          <p:cNvSpPr/>
          <p:nvPr/>
        </p:nvSpPr>
        <p:spPr>
          <a:xfrm>
            <a:off x="2928149" y="2759874"/>
            <a:ext cx="2804402" cy="1900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1092" y="0"/>
                  <a:pt x="2440" y="0"/>
                </a:cubicBezTo>
                <a:lnTo>
                  <a:pt x="19160" y="0"/>
                </a:lnTo>
                <a:cubicBezTo>
                  <a:pt x="20508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508" y="21600"/>
                  <a:pt x="19160" y="21600"/>
                </a:cubicBezTo>
                <a:lnTo>
                  <a:pt x="2440" y="21600"/>
                </a:lnTo>
                <a:cubicBezTo>
                  <a:pt x="1092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138" name="Google Shape;83;p11"/>
          <p:cNvSpPr/>
          <p:nvPr/>
        </p:nvSpPr>
        <p:spPr>
          <a:xfrm>
            <a:off x="5895525" y="2759874"/>
            <a:ext cx="2804401" cy="1900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1092" y="0"/>
                  <a:pt x="2440" y="0"/>
                </a:cubicBezTo>
                <a:lnTo>
                  <a:pt x="19160" y="0"/>
                </a:lnTo>
                <a:cubicBezTo>
                  <a:pt x="20508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508" y="21600"/>
                  <a:pt x="19160" y="21600"/>
                </a:cubicBezTo>
                <a:lnTo>
                  <a:pt x="2440" y="21600"/>
                </a:lnTo>
                <a:cubicBezTo>
                  <a:pt x="1092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139" name="Google Shape;86;p11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710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148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Google Shape;91;p12"/>
          <p:cNvSpPr txBox="1"/>
          <p:nvPr/>
        </p:nvSpPr>
        <p:spPr>
          <a:xfrm>
            <a:off x="407849" y="4739425"/>
            <a:ext cx="1571102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150" name="Title Text"/>
          <p:cNvSpPr txBox="1"/>
          <p:nvPr>
            <p:ph type="title"/>
          </p:nvPr>
        </p:nvSpPr>
        <p:spPr>
          <a:xfrm>
            <a:off x="407850" y="993025"/>
            <a:ext cx="3879901" cy="11604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sz="half" idx="1"/>
          </p:nvPr>
        </p:nvSpPr>
        <p:spPr>
          <a:xfrm>
            <a:off x="517049" y="1912674"/>
            <a:ext cx="3837001" cy="2765701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Google Shape;94;p12"/>
          <p:cNvSpPr/>
          <p:nvPr>
            <p:ph type="pic" idx="21"/>
          </p:nvPr>
        </p:nvSpPr>
        <p:spPr>
          <a:xfrm>
            <a:off x="5403300" y="0"/>
            <a:ext cx="37407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710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161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3" name="Google Shape;97;p13"/>
          <p:cNvSpPr txBox="1"/>
          <p:nvPr/>
        </p:nvSpPr>
        <p:spPr>
          <a:xfrm>
            <a:off x="675249" y="1756349"/>
            <a:ext cx="34125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64" name="Google Shape;98;p13"/>
          <p:cNvSpPr/>
          <p:nvPr/>
        </p:nvSpPr>
        <p:spPr>
          <a:xfrm>
            <a:off x="443500" y="1513374"/>
            <a:ext cx="3710400" cy="1109701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9050">
            <a:solidFill>
              <a:srgbClr val="D9D9D9"/>
            </a:solidFill>
          </a:ln>
        </p:spPr>
        <p:txBody>
          <a:bodyPr lIns="0" tIns="0" rIns="0" bIns="0" anchor="ctr"/>
          <a:lstStyle/>
          <a:p>
            <a:pPr algn="ctr"/>
          </a:p>
        </p:txBody>
      </p:sp>
      <p:sp>
        <p:nvSpPr>
          <p:cNvPr id="165" name="Google Shape;99;p13"/>
          <p:cNvSpPr txBox="1"/>
          <p:nvPr/>
        </p:nvSpPr>
        <p:spPr>
          <a:xfrm>
            <a:off x="1819824" y="3172700"/>
            <a:ext cx="34125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66" name="Google Shape;100;p13"/>
          <p:cNvSpPr/>
          <p:nvPr/>
        </p:nvSpPr>
        <p:spPr>
          <a:xfrm>
            <a:off x="1588074" y="2929725"/>
            <a:ext cx="3710401" cy="1109701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9050">
            <a:solidFill>
              <a:srgbClr val="D9D9D9"/>
            </a:solidFill>
          </a:ln>
        </p:spPr>
        <p:txBody>
          <a:bodyPr lIns="0" tIns="0" rIns="0" bIns="0" anchor="ctr"/>
          <a:lstStyle/>
          <a:p>
            <a:pPr algn="ctr"/>
          </a:p>
        </p:txBody>
      </p:sp>
      <p:pic>
        <p:nvPicPr>
          <p:cNvPr id="167" name="Google Shape;101;p13" descr="Google Shape;101;p13"/>
          <p:cNvPicPr>
            <a:picLocks noChangeAspect="1"/>
          </p:cNvPicPr>
          <p:nvPr/>
        </p:nvPicPr>
        <p:blipFill>
          <a:blip r:embed="rId3">
            <a:extLst/>
          </a:blip>
          <a:srcRect l="53260" t="0" r="0" b="0"/>
          <a:stretch>
            <a:fillRect/>
          </a:stretch>
        </p:blipFill>
        <p:spPr>
          <a:xfrm>
            <a:off x="-1" y="9075"/>
            <a:ext cx="675252" cy="144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Google Shape;102;p13" descr="Google Shape;102;p13"/>
          <p:cNvPicPr>
            <a:picLocks noChangeAspect="1"/>
          </p:cNvPicPr>
          <p:nvPr/>
        </p:nvPicPr>
        <p:blipFill>
          <a:blip r:embed="rId4">
            <a:extLst/>
          </a:blip>
          <a:srcRect l="0" t="0" r="24625" b="0"/>
          <a:stretch>
            <a:fillRect/>
          </a:stretch>
        </p:blipFill>
        <p:spPr>
          <a:xfrm>
            <a:off x="6802777" y="714300"/>
            <a:ext cx="2341226" cy="292745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Google Shape;103;p13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178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80" name="Google Shape;111;p14" descr="Google Shape;111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269071"/>
            <a:ext cx="1792697" cy="187442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Google Shape;112;p14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182" name="Google Shape;114;p14"/>
          <p:cNvSpPr/>
          <p:nvPr/>
        </p:nvSpPr>
        <p:spPr>
          <a:xfrm>
            <a:off x="417824" y="1269749"/>
            <a:ext cx="3745201" cy="334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1440" y="0"/>
                  <a:pt x="3215" y="0"/>
                </a:cubicBezTo>
                <a:lnTo>
                  <a:pt x="18385" y="0"/>
                </a:lnTo>
                <a:cubicBezTo>
                  <a:pt x="20160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160" y="21600"/>
                  <a:pt x="18385" y="21600"/>
                </a:cubicBezTo>
                <a:lnTo>
                  <a:pt x="3215" y="21600"/>
                </a:lnTo>
                <a:cubicBezTo>
                  <a:pt x="1440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183" name="Google Shape;115;p14"/>
          <p:cNvSpPr/>
          <p:nvPr/>
        </p:nvSpPr>
        <p:spPr>
          <a:xfrm>
            <a:off x="4685024" y="1345249"/>
            <a:ext cx="3745201" cy="151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650" y="0"/>
                  <a:pt x="1452" y="0"/>
                </a:cubicBezTo>
                <a:lnTo>
                  <a:pt x="20148" y="0"/>
                </a:lnTo>
                <a:cubicBezTo>
                  <a:pt x="20950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950" y="21600"/>
                  <a:pt x="20148" y="21600"/>
                </a:cubicBezTo>
                <a:lnTo>
                  <a:pt x="1452" y="21600"/>
                </a:lnTo>
                <a:cubicBezTo>
                  <a:pt x="650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184" name="Google Shape;116;p14"/>
          <p:cNvSpPr/>
          <p:nvPr/>
        </p:nvSpPr>
        <p:spPr>
          <a:xfrm>
            <a:off x="4685024" y="3104550"/>
            <a:ext cx="3745201" cy="151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650" y="0"/>
                  <a:pt x="1452" y="0"/>
                </a:cubicBezTo>
                <a:lnTo>
                  <a:pt x="20148" y="0"/>
                </a:lnTo>
                <a:cubicBezTo>
                  <a:pt x="20950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950" y="21600"/>
                  <a:pt x="20148" y="21600"/>
                </a:cubicBezTo>
                <a:lnTo>
                  <a:pt x="1452" y="21600"/>
                </a:lnTo>
                <a:cubicBezTo>
                  <a:pt x="650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193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5" name="Google Shape;123;p15"/>
          <p:cNvSpPr/>
          <p:nvPr/>
        </p:nvSpPr>
        <p:spPr>
          <a:xfrm>
            <a:off x="420075" y="2790115"/>
            <a:ext cx="8336100" cy="1"/>
          </a:xfrm>
          <a:prstGeom prst="line">
            <a:avLst/>
          </a:prstGeom>
          <a:ln w="19050">
            <a:solidFill>
              <a:srgbClr val="FF0000"/>
            </a:solidFill>
            <a:prstDash val="dot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98" name="Google Shape;124;p15"/>
          <p:cNvGrpSpPr/>
          <p:nvPr/>
        </p:nvGrpSpPr>
        <p:grpSpPr>
          <a:xfrm>
            <a:off x="648674" y="1615370"/>
            <a:ext cx="196201" cy="1272702"/>
            <a:chOff x="0" y="34099"/>
            <a:chExt cx="196200" cy="1272700"/>
          </a:xfrm>
        </p:grpSpPr>
        <p:sp>
          <p:nvSpPr>
            <p:cNvPr id="196" name="Google Shape;125;p15"/>
            <p:cNvSpPr/>
            <p:nvPr/>
          </p:nvSpPr>
          <p:spPr>
            <a:xfrm>
              <a:off x="-1" y="1110900"/>
              <a:ext cx="196202" cy="19590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26;p15"/>
            <p:cNvSpPr/>
            <p:nvPr/>
          </p:nvSpPr>
          <p:spPr>
            <a:xfrm flipV="1">
              <a:off x="99370" y="34099"/>
              <a:ext cx="1" cy="107680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27;p15"/>
          <p:cNvGrpSpPr/>
          <p:nvPr/>
        </p:nvGrpSpPr>
        <p:grpSpPr>
          <a:xfrm>
            <a:off x="2512924" y="2692170"/>
            <a:ext cx="196201" cy="1370807"/>
            <a:chOff x="0" y="0"/>
            <a:chExt cx="196200" cy="1370805"/>
          </a:xfrm>
        </p:grpSpPr>
        <p:sp>
          <p:nvSpPr>
            <p:cNvPr id="199" name="Google Shape;128;p15"/>
            <p:cNvSpPr/>
            <p:nvPr/>
          </p:nvSpPr>
          <p:spPr>
            <a:xfrm flipH="1">
              <a:off x="98100" y="195904"/>
              <a:ext cx="1" cy="117490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" name="Google Shape;129;p15"/>
            <p:cNvSpPr/>
            <p:nvPr/>
          </p:nvSpPr>
          <p:spPr>
            <a:xfrm>
              <a:off x="-1" y="0"/>
              <a:ext cx="196202" cy="19590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" name="Google Shape;130;p15"/>
          <p:cNvGrpSpPr/>
          <p:nvPr/>
        </p:nvGrpSpPr>
        <p:grpSpPr>
          <a:xfrm>
            <a:off x="4279200" y="1517270"/>
            <a:ext cx="196201" cy="1370801"/>
            <a:chOff x="0" y="34099"/>
            <a:chExt cx="196200" cy="1370800"/>
          </a:xfrm>
        </p:grpSpPr>
        <p:sp>
          <p:nvSpPr>
            <p:cNvPr id="202" name="Google Shape;131;p15"/>
            <p:cNvSpPr/>
            <p:nvPr/>
          </p:nvSpPr>
          <p:spPr>
            <a:xfrm flipV="1">
              <a:off x="99370" y="34099"/>
              <a:ext cx="1" cy="117490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3" name="Google Shape;132;p15"/>
            <p:cNvSpPr/>
            <p:nvPr/>
          </p:nvSpPr>
          <p:spPr>
            <a:xfrm>
              <a:off x="-1" y="1209000"/>
              <a:ext cx="196202" cy="19590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" name="Google Shape;133;p15"/>
          <p:cNvGrpSpPr/>
          <p:nvPr/>
        </p:nvGrpSpPr>
        <p:grpSpPr>
          <a:xfrm>
            <a:off x="6045475" y="2692170"/>
            <a:ext cx="196201" cy="1370807"/>
            <a:chOff x="0" y="0"/>
            <a:chExt cx="196200" cy="1370805"/>
          </a:xfrm>
        </p:grpSpPr>
        <p:sp>
          <p:nvSpPr>
            <p:cNvPr id="205" name="Google Shape;134;p15"/>
            <p:cNvSpPr/>
            <p:nvPr/>
          </p:nvSpPr>
          <p:spPr>
            <a:xfrm flipH="1">
              <a:off x="98100" y="195904"/>
              <a:ext cx="1" cy="117490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6" name="Google Shape;135;p15"/>
            <p:cNvSpPr/>
            <p:nvPr/>
          </p:nvSpPr>
          <p:spPr>
            <a:xfrm>
              <a:off x="-1" y="0"/>
              <a:ext cx="196202" cy="19590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8" name="Google Shape;136;p15" descr="Google Shape;136;p15"/>
          <p:cNvPicPr>
            <a:picLocks noChangeAspect="1"/>
          </p:cNvPicPr>
          <p:nvPr/>
        </p:nvPicPr>
        <p:blipFill>
          <a:blip r:embed="rId3">
            <a:extLst/>
          </a:blip>
          <a:srcRect l="53260" t="0" r="0" b="0"/>
          <a:stretch>
            <a:fillRect/>
          </a:stretch>
        </p:blipFill>
        <p:spPr>
          <a:xfrm>
            <a:off x="-1" y="9075"/>
            <a:ext cx="675252" cy="14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oogle Shape;141;p15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218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0" name="Google Shape;145;p16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pic>
        <p:nvPicPr>
          <p:cNvPr id="221" name="Google Shape;146;p16" descr="Google Shape;146;p16"/>
          <p:cNvPicPr>
            <a:picLocks noChangeAspect="1"/>
          </p:cNvPicPr>
          <p:nvPr/>
        </p:nvPicPr>
        <p:blipFill>
          <a:blip r:embed="rId3">
            <a:extLst/>
          </a:blip>
          <a:srcRect l="53260" t="0" r="0" b="0"/>
          <a:stretch>
            <a:fillRect/>
          </a:stretch>
        </p:blipFill>
        <p:spPr>
          <a:xfrm>
            <a:off x="-1" y="9075"/>
            <a:ext cx="675252" cy="14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147;p16"/>
          <p:cNvSpPr/>
          <p:nvPr/>
        </p:nvSpPr>
        <p:spPr>
          <a:xfrm>
            <a:off x="446649" y="1299850"/>
            <a:ext cx="6342902" cy="90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230" y="0"/>
                  <a:pt x="513" y="0"/>
                </a:cubicBezTo>
                <a:lnTo>
                  <a:pt x="21087" y="0"/>
                </a:lnTo>
                <a:cubicBezTo>
                  <a:pt x="21370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370" y="21600"/>
                  <a:pt x="21087" y="21600"/>
                </a:cubicBezTo>
                <a:lnTo>
                  <a:pt x="513" y="21600"/>
                </a:lnTo>
                <a:cubicBezTo>
                  <a:pt x="230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223" name="Google Shape;148;p16"/>
          <p:cNvSpPr/>
          <p:nvPr/>
        </p:nvSpPr>
        <p:spPr>
          <a:xfrm>
            <a:off x="739324" y="1442099"/>
            <a:ext cx="615301" cy="57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CCCCCC"/>
          </a:solidFill>
          <a:ln>
            <a:solidFill>
              <a:srgbClr val="CCCCCC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224" name="Google Shape;149;p16"/>
          <p:cNvSpPr/>
          <p:nvPr/>
        </p:nvSpPr>
        <p:spPr>
          <a:xfrm>
            <a:off x="446649" y="2333175"/>
            <a:ext cx="6342902" cy="90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230" y="0"/>
                  <a:pt x="513" y="0"/>
                </a:cubicBezTo>
                <a:lnTo>
                  <a:pt x="21087" y="0"/>
                </a:lnTo>
                <a:cubicBezTo>
                  <a:pt x="21370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370" y="21600"/>
                  <a:pt x="21087" y="21600"/>
                </a:cubicBezTo>
                <a:lnTo>
                  <a:pt x="513" y="21600"/>
                </a:lnTo>
                <a:cubicBezTo>
                  <a:pt x="230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225" name="Google Shape;150;p16"/>
          <p:cNvSpPr/>
          <p:nvPr/>
        </p:nvSpPr>
        <p:spPr>
          <a:xfrm>
            <a:off x="739324" y="2475425"/>
            <a:ext cx="615301" cy="57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CCCCCC"/>
          </a:solidFill>
          <a:ln>
            <a:solidFill>
              <a:srgbClr val="CCCCCC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226" name="Google Shape;151;p16"/>
          <p:cNvSpPr/>
          <p:nvPr/>
        </p:nvSpPr>
        <p:spPr>
          <a:xfrm>
            <a:off x="446649" y="3396300"/>
            <a:ext cx="6342902" cy="90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00"/>
                </a:moveTo>
                <a:cubicBezTo>
                  <a:pt x="0" y="1612"/>
                  <a:pt x="230" y="0"/>
                  <a:pt x="513" y="0"/>
                </a:cubicBezTo>
                <a:lnTo>
                  <a:pt x="21087" y="0"/>
                </a:lnTo>
                <a:cubicBezTo>
                  <a:pt x="21370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370" y="21600"/>
                  <a:pt x="21087" y="21600"/>
                </a:cubicBezTo>
                <a:lnTo>
                  <a:pt x="513" y="21600"/>
                </a:lnTo>
                <a:cubicBezTo>
                  <a:pt x="230" y="21600"/>
                  <a:pt x="0" y="19988"/>
                  <a:pt x="0" y="18000"/>
                </a:cubicBez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sp>
        <p:nvSpPr>
          <p:cNvPr id="227" name="Google Shape;152;p16"/>
          <p:cNvSpPr/>
          <p:nvPr/>
        </p:nvSpPr>
        <p:spPr>
          <a:xfrm>
            <a:off x="739324" y="3623774"/>
            <a:ext cx="615301" cy="57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CCCCCC"/>
          </a:solidFill>
          <a:ln>
            <a:solidFill>
              <a:srgbClr val="CCCCCC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latin typeface="Exo 2"/>
                <a:ea typeface="Exo 2"/>
                <a:cs typeface="Exo 2"/>
                <a:sym typeface="Exo 2"/>
              </a:defRPr>
            </a:pPr>
          </a:p>
        </p:txBody>
      </p:sp>
      <p:pic>
        <p:nvPicPr>
          <p:cNvPr id="228" name="Google Shape;153;p16" descr="Google Shape;153;p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5899" y="2834125"/>
            <a:ext cx="2159226" cy="251597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237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Google Shape;159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" name="Google Shape;160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248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Google Shape;162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3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259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Google Shape;165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66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270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Google Shape;168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69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4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pic>
        <p:nvPicPr>
          <p:cNvPr id="36" name="Google Shape;25;p3" descr="Google Shape;25;p3"/>
          <p:cNvPicPr>
            <a:picLocks noChangeAspect="1"/>
          </p:cNvPicPr>
          <p:nvPr/>
        </p:nvPicPr>
        <p:blipFill>
          <a:blip r:embed="rId3">
            <a:extLst/>
          </a:blip>
          <a:srcRect l="53260" t="0" r="0" b="0"/>
          <a:stretch>
            <a:fillRect/>
          </a:stretch>
        </p:blipFill>
        <p:spPr>
          <a:xfrm>
            <a:off x="-1" y="1849450"/>
            <a:ext cx="675252" cy="14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Google Shape;26;p3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pic>
        <p:nvPicPr>
          <p:cNvPr id="38" name="Google Shape;27;p3" descr="Google Shape;27;p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-31539" y="2863013"/>
            <a:ext cx="2312026" cy="224895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281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itle Text"/>
          <p:cNvSpPr txBox="1"/>
          <p:nvPr>
            <p:ph type="title"/>
          </p:nvPr>
        </p:nvSpPr>
        <p:spPr>
          <a:xfrm>
            <a:off x="548877" y="273843"/>
            <a:ext cx="8046302" cy="543001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2300">
                <a:solidFill>
                  <a:srgbClr val="CB3F27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3" name="Body Level One…"/>
          <p:cNvSpPr txBox="1"/>
          <p:nvPr>
            <p:ph type="body" idx="1"/>
          </p:nvPr>
        </p:nvSpPr>
        <p:spPr>
          <a:xfrm>
            <a:off x="548878" y="1087041"/>
            <a:ext cx="8046302" cy="3510002"/>
          </a:xfrm>
          <a:prstGeom prst="rect">
            <a:avLst/>
          </a:prstGeom>
        </p:spPr>
        <p:txBody>
          <a:bodyPr lIns="34275" tIns="34275" rIns="34275" bIns="34275"/>
          <a:lstStyle>
            <a:lvl1pPr indent="-317500">
              <a:lnSpc>
                <a:spcPct val="114000"/>
              </a:lnSpc>
              <a:buClr>
                <a:srgbClr val="332F26"/>
              </a:buClr>
              <a:buChar char="▪"/>
            </a:lvl1pPr>
            <a:lvl2pPr>
              <a:lnSpc>
                <a:spcPct val="114000"/>
              </a:lnSpc>
              <a:buClr>
                <a:srgbClr val="332F26"/>
              </a:buClr>
              <a:buChar char="▪"/>
            </a:lvl2pPr>
            <a:lvl3pPr>
              <a:lnSpc>
                <a:spcPct val="114000"/>
              </a:lnSpc>
              <a:buClr>
                <a:srgbClr val="332F26"/>
              </a:buClr>
              <a:buChar char="▪"/>
            </a:lvl3pPr>
            <a:lvl4pPr>
              <a:lnSpc>
                <a:spcPct val="114000"/>
              </a:lnSpc>
              <a:buClr>
                <a:srgbClr val="332F26"/>
              </a:buClr>
              <a:buChar char="▪"/>
            </a:lvl4pPr>
            <a:lvl5pPr>
              <a:lnSpc>
                <a:spcPct val="114000"/>
              </a:lnSpc>
              <a:buClr>
                <a:srgbClr val="332F26"/>
              </a:buClr>
              <a:buChar char="▪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8321089" y="4814449"/>
            <a:ext cx="194262" cy="179527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800">
                <a:solidFill>
                  <a:srgbClr val="332F2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292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Google Shape;177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4" name="Google Shape;178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03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Google Shape;180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5" name="Google Shape;181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14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Google Shape;183;p24"/>
          <p:cNvSpPr/>
          <p:nvPr/>
        </p:nvSpPr>
        <p:spPr>
          <a:xfrm>
            <a:off x="0" y="0"/>
            <a:ext cx="9144000" cy="51453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6" name="Google Shape;184;p24"/>
          <p:cNvSpPr/>
          <p:nvPr/>
        </p:nvSpPr>
        <p:spPr>
          <a:xfrm>
            <a:off x="0" y="0"/>
            <a:ext cx="9144000" cy="5145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25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Google Shape;186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" name="Google Shape;187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8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36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Google Shape;18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" name="Google Shape;190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47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Google Shape;192;p27"/>
          <p:cNvSpPr/>
          <p:nvPr/>
        </p:nvSpPr>
        <p:spPr>
          <a:xfrm>
            <a:off x="0" y="-1"/>
            <a:ext cx="9144000" cy="5147402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9" name="Google Shape;193;p27"/>
          <p:cNvSpPr/>
          <p:nvPr/>
        </p:nvSpPr>
        <p:spPr>
          <a:xfrm>
            <a:off x="0" y="-1"/>
            <a:ext cx="9144000" cy="5147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58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Google Shape;195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196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69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Google Shape;19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199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80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Google Shape;201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202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91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Google Shape;204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205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402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Google Shape;207;p32"/>
          <p:cNvSpPr/>
          <p:nvPr/>
        </p:nvSpPr>
        <p:spPr>
          <a:xfrm>
            <a:off x="0" y="-1"/>
            <a:ext cx="9144000" cy="5198402"/>
          </a:xfrm>
          <a:prstGeom prst="rect">
            <a:avLst/>
          </a:prstGeom>
          <a:solidFill>
            <a:srgbClr val="EBF4F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4" name="Google Shape;208;p32"/>
          <p:cNvSpPr/>
          <p:nvPr/>
        </p:nvSpPr>
        <p:spPr>
          <a:xfrm>
            <a:off x="0" y="-1"/>
            <a:ext cx="9144000" cy="5198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5" name="Slide Number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lide Number"/>
          <p:cNvSpPr txBox="1"/>
          <p:nvPr>
            <p:ph type="sldNum" sz="quarter" idx="2"/>
          </p:nvPr>
        </p:nvSpPr>
        <p:spPr>
          <a:xfrm>
            <a:off x="4207738" y="3204205"/>
            <a:ext cx="135662" cy="130503"/>
          </a:xfrm>
          <a:prstGeom prst="rect">
            <a:avLst/>
          </a:prstGeom>
        </p:spPr>
        <p:txBody>
          <a:bodyPr lIns="22859" tIns="22859" rIns="22859" bIns="22859">
            <a:spAutoFit/>
          </a:bodyPr>
          <a:lstStyle>
            <a:lvl1pPr defTabSz="457200"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56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Google Shape;37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pic>
        <p:nvPicPr>
          <p:cNvPr id="60" name="Google Shape;39;p5" descr="Google Shape;39;p5"/>
          <p:cNvPicPr>
            <a:picLocks noChangeAspect="1"/>
          </p:cNvPicPr>
          <p:nvPr/>
        </p:nvPicPr>
        <p:blipFill>
          <a:blip r:embed="rId3">
            <a:extLst/>
          </a:blip>
          <a:srcRect l="53260" t="0" r="0" b="0"/>
          <a:stretch>
            <a:fillRect/>
          </a:stretch>
        </p:blipFill>
        <p:spPr>
          <a:xfrm>
            <a:off x="-1" y="9075"/>
            <a:ext cx="675252" cy="14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Google Shape;40;p5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70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72" name="Google Shape;44;p6" descr="Google Shape;44;p6"/>
          <p:cNvPicPr>
            <a:picLocks noChangeAspect="1"/>
          </p:cNvPicPr>
          <p:nvPr/>
        </p:nvPicPr>
        <p:blipFill>
          <a:blip r:embed="rId3">
            <a:extLst/>
          </a:blip>
          <a:srcRect l="53260" t="0" r="0" b="0"/>
          <a:stretch>
            <a:fillRect/>
          </a:stretch>
        </p:blipFill>
        <p:spPr>
          <a:xfrm>
            <a:off x="-1" y="9075"/>
            <a:ext cx="675252" cy="14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Google Shape;45;p6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82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5" name="Google Shape;50;p7" descr="Google Shape;50;p7"/>
          <p:cNvPicPr>
            <a:picLocks noChangeAspect="1"/>
          </p:cNvPicPr>
          <p:nvPr/>
        </p:nvPicPr>
        <p:blipFill>
          <a:blip r:embed="rId3">
            <a:extLst/>
          </a:blip>
          <a:srcRect l="53260" t="0" r="0" b="0"/>
          <a:stretch>
            <a:fillRect/>
          </a:stretch>
        </p:blipFill>
        <p:spPr>
          <a:xfrm>
            <a:off x="-1" y="57150"/>
            <a:ext cx="675252" cy="14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51;p7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95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97" name="Google Shape;55;p8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106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Google Shape;57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Google Shape;60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111" name="Google Shape;62;p9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pic>
        <p:nvPicPr>
          <p:cNvPr id="112" name="Google Shape;63;p9" descr="Google Shape;63;p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53975" y="149600"/>
            <a:ext cx="478327" cy="47832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121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Google Shape;67;p10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1"/>
          <p:cNvSpPr/>
          <p:nvPr/>
        </p:nvSpPr>
        <p:spPr>
          <a:xfrm rot="10800000">
            <a:off x="7722599" y="0"/>
            <a:ext cx="1421401" cy="13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Martel Sans Regular"/>
                <a:ea typeface="Martel Sans Regular"/>
                <a:cs typeface="Martel Sans Regular"/>
                <a:sym typeface="Martel Sans Regular"/>
              </a:defRPr>
            </a:pPr>
          </a:p>
        </p:txBody>
      </p:sp>
      <p:pic>
        <p:nvPicPr>
          <p:cNvPr id="3" name="Google Shape;10;p1" descr="Google Shape;10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450" y="72100"/>
            <a:ext cx="612798" cy="61279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Google Shape;32;p4" descr="Google Shape;32;p4"/>
          <p:cNvPicPr>
            <a:picLocks noChangeAspect="1"/>
          </p:cNvPicPr>
          <p:nvPr/>
        </p:nvPicPr>
        <p:blipFill>
          <a:blip r:embed="rId3">
            <a:extLst/>
          </a:blip>
          <a:srcRect l="53260" t="0" r="0" b="0"/>
          <a:stretch>
            <a:fillRect/>
          </a:stretch>
        </p:blipFill>
        <p:spPr>
          <a:xfrm>
            <a:off x="-1" y="9075"/>
            <a:ext cx="675252" cy="14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oogle Shape;33;p4"/>
          <p:cNvSpPr txBox="1"/>
          <p:nvPr/>
        </p:nvSpPr>
        <p:spPr>
          <a:xfrm>
            <a:off x="7186624" y="4739425"/>
            <a:ext cx="15711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800">
                <a:latin typeface="Exo 2 Medium"/>
                <a:ea typeface="Exo 2 Medium"/>
                <a:cs typeface="Exo 2 Medium"/>
                <a:sym typeface="Exo 2 Medium"/>
              </a:defRPr>
            </a:lvl1pPr>
          </a:lstStyle>
          <a:p>
            <a:pPr/>
            <a:r>
              <a:t>© 2024 Momentum Transfer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Martel Sans ExtraBold"/>
          <a:ea typeface="Martel Sans ExtraBold"/>
          <a:cs typeface="Martel Sans ExtraBold"/>
          <a:sym typeface="Martel Sans ExtraBold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Martel Sans Regular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Martel Sans Regular"/>
          <a:ea typeface="Martel Sans Regular"/>
          <a:cs typeface="Martel Sans Regular"/>
          <a:sym typeface="Martel Sans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OSCARS-MOMENTUM-TRANSFER.COM" TargetMode="Externa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OSCARS-MOMENTUM-TRANSFER.COM" TargetMode="Externa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3.png"/><Relationship Id="rId3" Type="http://schemas.openxmlformats.org/officeDocument/2006/relationships/image" Target="../media/image1.jpeg"/><Relationship Id="rId4" Type="http://schemas.openxmlformats.org/officeDocument/2006/relationships/image" Target="../media/image14.png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214;p33"/>
          <p:cNvSpPr txBox="1"/>
          <p:nvPr>
            <p:ph type="ctrTitle"/>
          </p:nvPr>
        </p:nvSpPr>
        <p:spPr>
          <a:xfrm>
            <a:off x="311701" y="744575"/>
            <a:ext cx="6677702" cy="2052599"/>
          </a:xfrm>
          <a:prstGeom prst="rect">
            <a:avLst/>
          </a:prstGeom>
        </p:spPr>
        <p:txBody>
          <a:bodyPr/>
          <a:lstStyle>
            <a:lvl1pPr defTabSz="676655">
              <a:defRPr sz="2738"/>
            </a:lvl1pPr>
          </a:lstStyle>
          <a:p>
            <a:pPr/>
            <a:r>
              <a:t>The Impact of Industrial Synchrotron X-ray Powder Diffraction</a:t>
            </a:r>
          </a:p>
        </p:txBody>
      </p:sp>
      <p:sp>
        <p:nvSpPr>
          <p:cNvPr id="422" name="Google Shape;215;p33"/>
          <p:cNvSpPr txBox="1"/>
          <p:nvPr>
            <p:ph type="subTitle" sz="quarter" idx="1"/>
          </p:nvPr>
        </p:nvSpPr>
        <p:spPr>
          <a:xfrm>
            <a:off x="311699" y="2834125"/>
            <a:ext cx="6339602" cy="792601"/>
          </a:xfrm>
          <a:prstGeom prst="rect">
            <a:avLst/>
          </a:prstGeom>
        </p:spPr>
        <p:txBody>
          <a:bodyPr/>
          <a:lstStyle/>
          <a:p>
            <a:pPr marL="0" indent="0" defTabSz="411479">
              <a:defRPr sz="809"/>
            </a:pPr>
            <a:r>
              <a:t>BERND HINRICHSEN, CO-FOUNDER</a:t>
            </a:r>
          </a:p>
          <a:p>
            <a:pPr marL="0" indent="0" defTabSz="411479">
              <a:defRPr sz="809"/>
            </a:pPr>
            <a:r>
              <a:t>MAX TERBEN, CO-FOUNDER</a:t>
            </a:r>
          </a:p>
          <a:p>
            <a:pPr marL="0" indent="0" defTabSz="411479">
              <a:defRPr sz="809"/>
            </a:pPr>
            <a:r>
              <a:t>SEBASTIAN WINKLER, CO-FOUNDER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CAM Data</a:t>
            </a:r>
          </a:p>
        </p:txBody>
      </p:sp>
      <p:sp>
        <p:nvSpPr>
          <p:cNvPr id="460" name="Freeform 6"/>
          <p:cNvSpPr/>
          <p:nvPr/>
        </p:nvSpPr>
        <p:spPr>
          <a:xfrm>
            <a:off x="7278382" y="3844345"/>
            <a:ext cx="1865618" cy="129915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1" name="TextBox 6"/>
          <p:cNvSpPr txBox="1"/>
          <p:nvPr/>
        </p:nvSpPr>
        <p:spPr>
          <a:xfrm>
            <a:off x="1388409" y="1603145"/>
            <a:ext cx="2739701" cy="223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lnSpc>
                <a:spcPts val="3000"/>
              </a:lnSpc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CRYSTALLITE SIZE</a:t>
            </a:r>
          </a:p>
          <a:p>
            <a:pPr defTabSz="457200">
              <a:lnSpc>
                <a:spcPts val="3000"/>
              </a:lnSpc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LATTICE PARAMETER</a:t>
            </a:r>
          </a:p>
          <a:p>
            <a:pPr defTabSz="457200">
              <a:lnSpc>
                <a:spcPts val="3000"/>
              </a:lnSpc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ANTI-SITE DISORDER</a:t>
            </a:r>
          </a:p>
          <a:p>
            <a:pPr defTabSz="457200">
              <a:lnSpc>
                <a:spcPts val="3000"/>
              </a:lnSpc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QUANTIFICATION</a:t>
            </a:r>
          </a:p>
          <a:p>
            <a:pPr defTabSz="457200">
              <a:lnSpc>
                <a:spcPts val="3000"/>
              </a:lnSpc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PHASE SEPARATION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PDF Data</a:t>
            </a:r>
          </a:p>
        </p:txBody>
      </p:sp>
      <p:sp>
        <p:nvSpPr>
          <p:cNvPr id="464" name="Freeform 4"/>
          <p:cNvSpPr/>
          <p:nvPr/>
        </p:nvSpPr>
        <p:spPr>
          <a:xfrm>
            <a:off x="894036" y="1966019"/>
            <a:ext cx="7202897" cy="15521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Our Mission</a:t>
            </a:r>
          </a:p>
        </p:txBody>
      </p:sp>
      <p:sp>
        <p:nvSpPr>
          <p:cNvPr id="467" name="TextBox 6"/>
          <p:cNvSpPr txBox="1"/>
          <p:nvPr/>
        </p:nvSpPr>
        <p:spPr>
          <a:xfrm>
            <a:off x="1388409" y="1603145"/>
            <a:ext cx="7255802" cy="185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00526" indent="-200526" defTabSz="457200">
              <a:lnSpc>
                <a:spcPts val="3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RADICALLY CHANGE ACCESS TO SYNCHROTRON DATA</a:t>
            </a:r>
          </a:p>
          <a:p>
            <a:pPr marL="200526" indent="-200526" defTabSz="457200">
              <a:lnSpc>
                <a:spcPts val="3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EMPOWER USERS WITH HIGHEST QUALITY INFORMATION</a:t>
            </a:r>
          </a:p>
          <a:p>
            <a:pPr marL="200526" indent="-200526" defTabSz="457200">
              <a:lnSpc>
                <a:spcPts val="3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BUILD A COMMUNITY FOR SCIENTIFIC EXCHANGE</a:t>
            </a:r>
          </a:p>
          <a:p>
            <a:pPr marL="200526" indent="-200526" defTabSz="457200">
              <a:lnSpc>
                <a:spcPts val="3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Exo2-Regular_Medium"/>
                <a:ea typeface="Exo2-Regular_Medium"/>
                <a:cs typeface="Exo2-Regular_Medium"/>
                <a:sym typeface="Exo2-Regular_Medium"/>
              </a:defRPr>
            </a:pPr>
            <a:r>
              <a:t>SUPPORT UNDER RESOURCED RESEARCH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JOIN THE FUN!</a:t>
            </a:r>
          </a:p>
        </p:txBody>
      </p:sp>
      <p:sp>
        <p:nvSpPr>
          <p:cNvPr id="470" name="TextBox 6"/>
          <p:cNvSpPr txBox="1"/>
          <p:nvPr/>
        </p:nvSpPr>
        <p:spPr>
          <a:xfrm>
            <a:off x="1246342" y="944467"/>
            <a:ext cx="72558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000"/>
              </a:lnSpc>
              <a:defRPr sz="24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"/>
                <a:ea typeface="Calibri"/>
                <a:cs typeface="Calibri"/>
                <a:sym typeface="Calibri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 invalidUrl="" action="" tgtFrame="" tooltip="" history="1" highlightClick="0" endSnd="0"/>
              </a:rPr>
              <a:t>OSCARS-MOMENTUM-TRANSFER.COM</a:t>
            </a:r>
          </a:p>
        </p:txBody>
      </p:sp>
      <p:pic>
        <p:nvPicPr>
          <p:cNvPr id="47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138" y="1595150"/>
            <a:ext cx="1930401" cy="196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4650" y="1595150"/>
            <a:ext cx="3939786" cy="196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JOIN THE FUN!</a:t>
            </a:r>
          </a:p>
        </p:txBody>
      </p:sp>
      <p:sp>
        <p:nvSpPr>
          <p:cNvPr id="475" name="TextBox 6"/>
          <p:cNvSpPr txBox="1"/>
          <p:nvPr/>
        </p:nvSpPr>
        <p:spPr>
          <a:xfrm>
            <a:off x="1246342" y="944467"/>
            <a:ext cx="72558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000"/>
              </a:lnSpc>
              <a:defRPr sz="24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"/>
                <a:ea typeface="Calibri"/>
                <a:cs typeface="Calibri"/>
                <a:sym typeface="Calibri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 invalidUrl="" action="" tgtFrame="" tooltip="" history="1" highlightClick="0" endSnd="0"/>
              </a:rPr>
              <a:t>OSCARS-MOMENTUM-TRANSFER.COM</a:t>
            </a:r>
          </a:p>
        </p:txBody>
      </p:sp>
      <p:pic>
        <p:nvPicPr>
          <p:cNvPr id="47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139" y="1595150"/>
            <a:ext cx="1930401" cy="196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24854" y="1585037"/>
            <a:ext cx="3108659" cy="1973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THE TEAM</a:t>
            </a:r>
          </a:p>
        </p:txBody>
      </p:sp>
      <p:sp>
        <p:nvSpPr>
          <p:cNvPr id="480" name="Freeform 6"/>
          <p:cNvSpPr/>
          <p:nvPr/>
        </p:nvSpPr>
        <p:spPr>
          <a:xfrm>
            <a:off x="2803377" y="2617415"/>
            <a:ext cx="1589241" cy="15892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1" name="Freeform 7"/>
          <p:cNvSpPr/>
          <p:nvPr/>
        </p:nvSpPr>
        <p:spPr>
          <a:xfrm>
            <a:off x="5155644" y="2617415"/>
            <a:ext cx="1589241" cy="15892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2" name="Freeform 9"/>
          <p:cNvSpPr/>
          <p:nvPr/>
        </p:nvSpPr>
        <p:spPr>
          <a:xfrm>
            <a:off x="7507912" y="2617415"/>
            <a:ext cx="1121739" cy="15892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83" name="Google Shape;271;p37" descr="Google Shape;271;p3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74237" y="993429"/>
            <a:ext cx="1589103" cy="982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Google Shape;274;p37" descr="Google Shape;274;p3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12427" y="993367"/>
            <a:ext cx="1589241" cy="982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Google Shape;277;p37" descr="Google Shape;277;p3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77" y="993367"/>
            <a:ext cx="1589241" cy="982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Google Shape;309;p1" descr="Google Shape;309;p1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451262" y="2615915"/>
            <a:ext cx="1589180" cy="1592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THANK YOU!</a:t>
            </a:r>
          </a:p>
        </p:txBody>
      </p:sp>
      <p:pic>
        <p:nvPicPr>
          <p:cNvPr id="4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6799" y="1587500"/>
            <a:ext cx="1930401" cy="196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Freeform 3"/>
          <p:cNvSpPr/>
          <p:nvPr/>
        </p:nvSpPr>
        <p:spPr>
          <a:xfrm>
            <a:off x="956698" y="1185134"/>
            <a:ext cx="6808168" cy="37876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7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High Throughput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High Throughput</a:t>
            </a:r>
          </a:p>
        </p:txBody>
      </p:sp>
      <p:sp>
        <p:nvSpPr>
          <p:cNvPr id="430" name="Freeform 3"/>
          <p:cNvSpPr/>
          <p:nvPr/>
        </p:nvSpPr>
        <p:spPr>
          <a:xfrm>
            <a:off x="932849" y="1185134"/>
            <a:ext cx="6788305" cy="384225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Our Solution</a:t>
            </a:r>
          </a:p>
        </p:txBody>
      </p:sp>
      <p:sp>
        <p:nvSpPr>
          <p:cNvPr id="433" name="Freeform 5"/>
          <p:cNvSpPr/>
          <p:nvPr/>
        </p:nvSpPr>
        <p:spPr>
          <a:xfrm>
            <a:off x="-26445" y="1612372"/>
            <a:ext cx="5522062" cy="280565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4" name="TextBox 6"/>
          <p:cNvSpPr txBox="1"/>
          <p:nvPr/>
        </p:nvSpPr>
        <p:spPr>
          <a:xfrm>
            <a:off x="5578514" y="3086781"/>
            <a:ext cx="3171414" cy="149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lnSpc>
                <a:spcPts val="2400"/>
              </a:lnSpc>
              <a:defRPr sz="1600">
                <a:solidFill>
                  <a:srgbClr val="FFFFFF"/>
                </a:solidFill>
              </a:defRPr>
            </a:pPr>
            <a:r>
              <a:t>Sample changer</a:t>
            </a:r>
          </a:p>
          <a:p>
            <a:pPr defTabSz="457200">
              <a:lnSpc>
                <a:spcPts val="1300"/>
              </a:lnSpc>
              <a:defRPr b="1" sz="900">
                <a:solidFill>
                  <a:srgbClr val="FFFFFF"/>
                </a:solidFill>
              </a:defRPr>
            </a:pPr>
            <a:r>
              <a:t>AUTOMATICALLY CYCLES THE HOLDERS THROUGH THE X-RAY BEAM</a:t>
            </a:r>
          </a:p>
          <a:p>
            <a:pPr defTabSz="457200">
              <a:lnSpc>
                <a:spcPts val="1300"/>
              </a:lnSpc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marL="306831" indent="-98624" defTabSz="457200">
              <a:lnSpc>
                <a:spcPts val="1300"/>
              </a:lnSpc>
              <a:buSzPct val="100000"/>
              <a:buFont typeface="Arial"/>
              <a:buChar char="•"/>
              <a:defRPr b="1" sz="900">
                <a:solidFill>
                  <a:srgbClr val="FFFFFF"/>
                </a:solidFill>
              </a:defRPr>
            </a:pPr>
            <a:r>
              <a:t>REGISTERS SAMPLE VIA QR CODE</a:t>
            </a:r>
          </a:p>
          <a:p>
            <a:pPr lvl="1" marL="306831" indent="-98624" defTabSz="457200">
              <a:lnSpc>
                <a:spcPts val="1300"/>
              </a:lnSpc>
              <a:buSzPct val="100000"/>
              <a:buFont typeface="Arial"/>
              <a:buChar char="•"/>
              <a:defRPr b="1" sz="900">
                <a:solidFill>
                  <a:srgbClr val="FFFFFF"/>
                </a:solidFill>
              </a:defRPr>
            </a:pPr>
            <a:r>
              <a:t>ENSURES CONSISTENT POSITIONING</a:t>
            </a:r>
          </a:p>
          <a:p>
            <a:pPr lvl="1" marL="306831" indent="-98624" defTabSz="457200">
              <a:lnSpc>
                <a:spcPts val="1300"/>
              </a:lnSpc>
              <a:buSzPct val="100000"/>
              <a:buFont typeface="Arial"/>
              <a:buChar char="•"/>
              <a:defRPr b="1" sz="900">
                <a:solidFill>
                  <a:srgbClr val="FFFFFF"/>
                </a:solidFill>
              </a:defRPr>
            </a:pPr>
            <a:r>
              <a:t>VIBRATES AND TRANSLATES TO PROBE LARGER SAMPLE VOLUME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6395" y="165448"/>
            <a:ext cx="1430926" cy="1611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0903" y="1952120"/>
            <a:ext cx="2879510" cy="959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Freeform 2"/>
          <p:cNvSpPr/>
          <p:nvPr/>
        </p:nvSpPr>
        <p:spPr>
          <a:xfrm>
            <a:off x="6147406" y="-75818"/>
            <a:ext cx="2996594" cy="245175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9" name="Freeform 4"/>
          <p:cNvSpPr/>
          <p:nvPr/>
        </p:nvSpPr>
        <p:spPr>
          <a:xfrm>
            <a:off x="0" y="0"/>
            <a:ext cx="839262" cy="726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5400" y="0"/>
                </a:lnTo>
                <a:lnTo>
                  <a:pt x="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0" name="Freeform 5"/>
          <p:cNvSpPr/>
          <p:nvPr/>
        </p:nvSpPr>
        <p:spPr>
          <a:xfrm>
            <a:off x="-697258" y="3877345"/>
            <a:ext cx="2304625" cy="20574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41" name="Picture 6" descr="Picture 6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0157" y="0"/>
            <a:ext cx="902368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2" fill="hold"/>
                                        <p:tgtEl>
                                          <p:spTgt spid="4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4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Our Solution</a:t>
            </a:r>
          </a:p>
        </p:txBody>
      </p:sp>
      <p:pic>
        <p:nvPicPr>
          <p:cNvPr id="4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19281"/>
            <a:ext cx="8605348" cy="4493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Our Solution</a:t>
            </a:r>
          </a:p>
        </p:txBody>
      </p:sp>
      <p:pic>
        <p:nvPicPr>
          <p:cNvPr id="4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534" y="868100"/>
            <a:ext cx="5752843" cy="427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Freeform 4"/>
          <p:cNvSpPr/>
          <p:nvPr/>
        </p:nvSpPr>
        <p:spPr>
          <a:xfrm>
            <a:off x="950004" y="1579692"/>
            <a:ext cx="6242114" cy="3049459"/>
          </a:xfrm>
          <a:prstGeom prst="rect">
            <a:avLst/>
          </a:prstGeom>
          <a:solidFill>
            <a:srgbClr val="DDDDDD"/>
          </a:solidFill>
          <a:ln>
            <a:solidFill>
              <a:srgbClr val="000000"/>
            </a:solidFill>
          </a:ln>
        </p:spPr>
        <p:txBody>
          <a:bodyPr lIns="22859" tIns="22859" rIns="22859" bIns="22859"/>
          <a:lstStyle/>
          <a:p>
            <a:pPr algn="ctr"/>
          </a:p>
        </p:txBody>
      </p:sp>
      <p:sp>
        <p:nvSpPr>
          <p:cNvPr id="450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CAM Data</a:t>
            </a:r>
          </a:p>
        </p:txBody>
      </p:sp>
      <p:sp>
        <p:nvSpPr>
          <p:cNvPr id="451" name="Freeform 4"/>
          <p:cNvSpPr/>
          <p:nvPr/>
        </p:nvSpPr>
        <p:spPr>
          <a:xfrm>
            <a:off x="950004" y="1579692"/>
            <a:ext cx="6242114" cy="304945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2" name="Freeform 6"/>
          <p:cNvSpPr/>
          <p:nvPr/>
        </p:nvSpPr>
        <p:spPr>
          <a:xfrm>
            <a:off x="7278382" y="3844345"/>
            <a:ext cx="1865618" cy="12991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Freeform 4"/>
          <p:cNvSpPr/>
          <p:nvPr/>
        </p:nvSpPr>
        <p:spPr>
          <a:xfrm>
            <a:off x="842450" y="1467690"/>
            <a:ext cx="6803254" cy="332359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sp>
        <p:nvSpPr>
          <p:cNvPr id="455" name="TextBox 4"/>
          <p:cNvSpPr txBox="1"/>
          <p:nvPr/>
        </p:nvSpPr>
        <p:spPr>
          <a:xfrm>
            <a:off x="1470653" y="261942"/>
            <a:ext cx="3580613" cy="44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3700"/>
              </a:lnSpc>
              <a:defRPr sz="2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</a:lstStyle>
          <a:p>
            <a:pPr/>
            <a:r>
              <a:t>CAM Data</a:t>
            </a:r>
          </a:p>
        </p:txBody>
      </p:sp>
      <p:sp>
        <p:nvSpPr>
          <p:cNvPr id="456" name="Freeform 6"/>
          <p:cNvSpPr/>
          <p:nvPr/>
        </p:nvSpPr>
        <p:spPr>
          <a:xfrm>
            <a:off x="7278382" y="3844345"/>
            <a:ext cx="1865618" cy="129915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7" name="Freeform 4"/>
          <p:cNvSpPr/>
          <p:nvPr/>
        </p:nvSpPr>
        <p:spPr>
          <a:xfrm>
            <a:off x="842451" y="1467690"/>
            <a:ext cx="6803253" cy="332359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22859" tIns="22859" rIns="22859" bIns="2285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