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3" r:id="rId3"/>
    <p:sldId id="303" r:id="rId4"/>
    <p:sldId id="267" r:id="rId5"/>
    <p:sldId id="295" r:id="rId6"/>
    <p:sldId id="269" r:id="rId7"/>
    <p:sldId id="302" r:id="rId8"/>
    <p:sldId id="299" r:id="rId9"/>
    <p:sldId id="270" r:id="rId10"/>
    <p:sldId id="277" r:id="rId11"/>
    <p:sldId id="271" r:id="rId12"/>
    <p:sldId id="281" r:id="rId13"/>
    <p:sldId id="272" r:id="rId14"/>
    <p:sldId id="273" r:id="rId15"/>
    <p:sldId id="274" r:id="rId16"/>
    <p:sldId id="300" r:id="rId17"/>
    <p:sldId id="288" r:id="rId18"/>
    <p:sldId id="291" r:id="rId19"/>
    <p:sldId id="301" r:id="rId20"/>
    <p:sldId id="286" r:id="rId21"/>
    <p:sldId id="284" r:id="rId22"/>
    <p:sldId id="280" r:id="rId23"/>
    <p:sldId id="276" r:id="rId24"/>
    <p:sldId id="290"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2B2"/>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80" d="100"/>
          <a:sy n="80" d="100"/>
        </p:scale>
        <p:origin x="972" y="26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5F320-4FB8-48CF-8906-E6193B25BCB4}" type="datetimeFigureOut">
              <a:rPr kumimoji="1" lang="ja-JP" altLang="en-US" smtClean="0"/>
              <a:t>2024/11/22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F8C33-DE60-47FA-A52E-49CC7D1A96A5}" type="slidenum">
              <a:rPr kumimoji="1" lang="ja-JP" altLang="en-US" smtClean="0"/>
              <a:t>‹#›</a:t>
            </a:fld>
            <a:endParaRPr kumimoji="1" lang="ja-JP" altLang="en-US"/>
          </a:p>
        </p:txBody>
      </p:sp>
    </p:spTree>
    <p:extLst>
      <p:ext uri="{BB962C8B-B14F-4D97-AF65-F5344CB8AC3E}">
        <p14:creationId xmlns:p14="http://schemas.microsoft.com/office/powerpoint/2010/main" val="940170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C0912-0C43-9D71-2174-ABCA528594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1DE23F8-05A9-B0B3-98C4-432B03D524C5}"/>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9BB7EF2D-AA3C-806B-E900-44B34A60D9E7}"/>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Here, I would like to show our recent works on</a:t>
            </a:r>
            <a:r>
              <a:rPr kumimoji="1" lang="en-US" altLang="ja-JP" sz="1200" b="1" kern="1200" dirty="0">
                <a:solidFill>
                  <a:schemeClr val="tx1"/>
                </a:solidFill>
                <a:effectLst/>
                <a:latin typeface="+mn-lt"/>
                <a:ea typeface="+mn-ea"/>
                <a:cs typeface="+mn-cs"/>
              </a:rPr>
              <a:t> light elements in the inner core</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Phase relations</a:t>
            </a:r>
            <a:r>
              <a:rPr kumimoji="1" lang="en-US" altLang="ja-JP" sz="1200" kern="1200" dirty="0">
                <a:solidFill>
                  <a:schemeClr val="tx1"/>
                </a:solidFill>
                <a:effectLst/>
                <a:latin typeface="+mn-lt"/>
                <a:ea typeface="+mn-ea"/>
                <a:cs typeface="+mn-cs"/>
              </a:rPr>
              <a:t> of iron-nickel-silicon system,</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And </a:t>
            </a:r>
            <a:r>
              <a:rPr kumimoji="1" lang="en-US" altLang="ja-JP" sz="1200" b="1" kern="1200" dirty="0">
                <a:solidFill>
                  <a:schemeClr val="tx1"/>
                </a:solidFill>
                <a:effectLst/>
                <a:latin typeface="+mn-lt"/>
                <a:ea typeface="+mn-ea"/>
                <a:cs typeface="+mn-cs"/>
              </a:rPr>
              <a:t>sound velocity of the iron and iron-alloy</a:t>
            </a:r>
            <a:endParaRPr kumimoji="1" lang="ja-JP" altLang="en-US" dirty="0"/>
          </a:p>
        </p:txBody>
      </p:sp>
      <p:sp>
        <p:nvSpPr>
          <p:cNvPr id="4" name="スライド番号プレースホルダー 3">
            <a:extLst>
              <a:ext uri="{FF2B5EF4-FFF2-40B4-BE49-F238E27FC236}">
                <a16:creationId xmlns:a16="http://schemas.microsoft.com/office/drawing/2014/main" id="{397D2E69-CA86-F878-F10B-4F90C0EBCCCA}"/>
              </a:ext>
            </a:extLst>
          </p:cNvPr>
          <p:cNvSpPr>
            <a:spLocks noGrp="1"/>
          </p:cNvSpPr>
          <p:nvPr>
            <p:ph type="sldNum" sz="quarter" idx="10"/>
          </p:nvPr>
        </p:nvSpPr>
        <p:spPr/>
        <p:txBody>
          <a:bodyPr/>
          <a:lstStyle/>
          <a:p>
            <a:fld id="{11219373-D735-40A4-9CAF-F0228E359273}" type="slidenum">
              <a:rPr kumimoji="1" lang="ja-JP" altLang="en-US" smtClean="0"/>
              <a:t>7</a:t>
            </a:fld>
            <a:endParaRPr kumimoji="1" lang="ja-JP" altLang="en-US"/>
          </a:p>
        </p:txBody>
      </p:sp>
    </p:spTree>
    <p:extLst>
      <p:ext uri="{BB962C8B-B14F-4D97-AF65-F5344CB8AC3E}">
        <p14:creationId xmlns:p14="http://schemas.microsoft.com/office/powerpoint/2010/main" val="112248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7C65AEB-B161-4D3E-B4EE-156E668E2555}" type="slidenum">
              <a:rPr lang="en-US" altLang="ja-JP"/>
              <a:pPr/>
              <a:t>9</a:t>
            </a:fld>
            <a:endParaRPr lang="en-US" altLang="ja-JP"/>
          </a:p>
        </p:txBody>
      </p:sp>
      <p:sp>
        <p:nvSpPr>
          <p:cNvPr id="21506" name="スライド イメージ プレースホルダ 1"/>
          <p:cNvSpPr>
            <a:spLocks noGrp="1" noRot="1" noChangeAspect="1" noTextEdit="1"/>
          </p:cNvSpPr>
          <p:nvPr>
            <p:ph type="sldImg"/>
          </p:nvPr>
        </p:nvSpPr>
        <p:spPr>
          <a:xfrm>
            <a:off x="685800" y="1143000"/>
            <a:ext cx="5486400" cy="3086100"/>
          </a:xfrm>
          <a:ln/>
        </p:spPr>
      </p:sp>
      <p:sp>
        <p:nvSpPr>
          <p:cNvPr id="21507" name="ノート プレースホルダ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This is the </a:t>
            </a:r>
            <a:r>
              <a:rPr kumimoji="1" lang="en-US" altLang="ja-JP" sz="1200" b="1" kern="1200" dirty="0">
                <a:solidFill>
                  <a:schemeClr val="tx1"/>
                </a:solidFill>
                <a:effectLst/>
                <a:latin typeface="+mn-lt"/>
                <a:ea typeface="+mn-ea"/>
                <a:cs typeface="+mn-cs"/>
              </a:rPr>
              <a:t>IXS beamline</a:t>
            </a:r>
            <a:r>
              <a:rPr kumimoji="1" lang="en-US" altLang="ja-JP" sz="1200" kern="1200" dirty="0">
                <a:solidFill>
                  <a:schemeClr val="tx1"/>
                </a:solidFill>
                <a:effectLst/>
                <a:latin typeface="+mn-lt"/>
                <a:ea typeface="+mn-ea"/>
                <a:cs typeface="+mn-cs"/>
              </a:rPr>
              <a:t> of BL43LXU of SPring-8.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DAC with</a:t>
            </a:r>
            <a:r>
              <a:rPr kumimoji="1" lang="en-US" altLang="ja-JP" sz="1200" b="1" kern="1200" dirty="0">
                <a:solidFill>
                  <a:schemeClr val="tx1"/>
                </a:solidFill>
                <a:effectLst/>
                <a:latin typeface="+mn-lt"/>
                <a:ea typeface="+mn-ea"/>
                <a:cs typeface="+mn-cs"/>
              </a:rPr>
              <a:t> 50 </a:t>
            </a:r>
            <a:r>
              <a:rPr kumimoji="1" lang="en-US" altLang="ja-JP" sz="1200" b="1" kern="1200" dirty="0" err="1">
                <a:solidFill>
                  <a:schemeClr val="tx1"/>
                </a:solidFill>
                <a:effectLst/>
                <a:latin typeface="+mn-lt"/>
                <a:ea typeface="+mn-ea"/>
                <a:cs typeface="+mn-cs"/>
              </a:rPr>
              <a:t>μm</a:t>
            </a:r>
            <a:r>
              <a:rPr kumimoji="1" lang="en-US" altLang="ja-JP" sz="1200" b="1" kern="1200" dirty="0">
                <a:solidFill>
                  <a:schemeClr val="tx1"/>
                </a:solidFill>
                <a:effectLst/>
                <a:latin typeface="+mn-lt"/>
                <a:ea typeface="+mn-ea"/>
                <a:cs typeface="+mn-cs"/>
              </a:rPr>
              <a:t> culet anvils</a:t>
            </a:r>
            <a:r>
              <a:rPr kumimoji="1" lang="en-US" altLang="ja-JP" sz="1200" kern="1200" dirty="0">
                <a:solidFill>
                  <a:schemeClr val="tx1"/>
                </a:solidFill>
                <a:effectLst/>
                <a:latin typeface="+mn-lt"/>
                <a:ea typeface="+mn-ea"/>
                <a:cs typeface="+mn-cs"/>
              </a:rPr>
              <a:t> to 13.2 g/cm3 (250 </a:t>
            </a:r>
            <a:r>
              <a:rPr kumimoji="1" lang="en-US" altLang="ja-JP" sz="1200" kern="1200" dirty="0" err="1">
                <a:solidFill>
                  <a:schemeClr val="tx1"/>
                </a:solidFill>
                <a:effectLst/>
                <a:latin typeface="+mn-lt"/>
                <a:ea typeface="+mn-ea"/>
                <a:cs typeface="+mn-cs"/>
              </a:rPr>
              <a:t>GPa</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Rhenium gasket without pressure medium</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Powdered Fe sample was used for the experiments.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Si (9 9 9) reflection at 17.79 </a:t>
            </a:r>
            <a:r>
              <a:rPr kumimoji="1" lang="en-US" altLang="ja-JP" sz="1200" kern="1200" dirty="0" err="1">
                <a:solidFill>
                  <a:schemeClr val="tx1"/>
                </a:solidFill>
                <a:effectLst/>
                <a:latin typeface="+mn-lt"/>
                <a:ea typeface="+mn-ea"/>
                <a:cs typeface="+mn-cs"/>
              </a:rPr>
              <a:t>keV</a:t>
            </a:r>
            <a:r>
              <a:rPr kumimoji="1" lang="en-US" altLang="ja-JP" sz="1200" kern="1200" dirty="0">
                <a:solidFill>
                  <a:schemeClr val="tx1"/>
                </a:solidFill>
                <a:effectLst/>
                <a:latin typeface="+mn-lt"/>
                <a:ea typeface="+mn-ea"/>
                <a:cs typeface="+mn-cs"/>
              </a:rPr>
              <a:t>, a resolution of 2.8 </a:t>
            </a:r>
            <a:r>
              <a:rPr kumimoji="1" lang="en-US" altLang="ja-JP" sz="1200" kern="1200" dirty="0" err="1">
                <a:solidFill>
                  <a:schemeClr val="tx1"/>
                </a:solidFill>
                <a:effectLst/>
                <a:latin typeface="+mn-lt"/>
                <a:ea typeface="+mn-ea"/>
                <a:cs typeface="+mn-cs"/>
              </a:rPr>
              <a:t>meV</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A fine focused X-ray beam of 5 </a:t>
            </a:r>
            <a:r>
              <a:rPr kumimoji="1" lang="en-US" altLang="ja-JP" sz="1200" b="1" kern="1200" dirty="0" err="1">
                <a:solidFill>
                  <a:schemeClr val="tx1"/>
                </a:solidFill>
                <a:effectLst/>
                <a:latin typeface="+mn-lt"/>
                <a:ea typeface="+mn-ea"/>
                <a:cs typeface="+mn-cs"/>
              </a:rPr>
              <a:t>μm</a:t>
            </a:r>
            <a:r>
              <a:rPr kumimoji="1" lang="en-US" altLang="ja-JP" sz="1200" b="1" kern="1200" dirty="0">
                <a:solidFill>
                  <a:schemeClr val="tx1"/>
                </a:solidFill>
                <a:effectLst/>
                <a:latin typeface="+mn-lt"/>
                <a:ea typeface="+mn-ea"/>
                <a:cs typeface="+mn-cs"/>
              </a:rPr>
              <a:t> × 5 </a:t>
            </a:r>
            <a:r>
              <a:rPr kumimoji="1" lang="en-US" altLang="ja-JP" sz="1200" b="1" kern="1200" dirty="0" err="1">
                <a:solidFill>
                  <a:schemeClr val="tx1"/>
                </a:solidFill>
                <a:effectLst/>
                <a:latin typeface="+mn-lt"/>
                <a:ea typeface="+mn-ea"/>
                <a:cs typeface="+mn-cs"/>
              </a:rPr>
              <a:t>μm</a:t>
            </a:r>
            <a:r>
              <a:rPr kumimoji="1" lang="en-US" altLang="ja-JP" sz="1200" b="1" kern="1200" dirty="0">
                <a:solidFill>
                  <a:schemeClr val="tx1"/>
                </a:solidFill>
                <a:effectLst/>
                <a:latin typeface="+mn-lt"/>
                <a:ea typeface="+mn-ea"/>
                <a:cs typeface="+mn-cs"/>
              </a:rPr>
              <a:t> by a multilayer K-B mirror pair</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We installed a </a:t>
            </a:r>
            <a:r>
              <a:rPr kumimoji="1" lang="en-US" altLang="ja-JP" sz="1200" b="1" kern="1200" dirty="0" err="1">
                <a:solidFill>
                  <a:schemeClr val="tx1"/>
                </a:solidFill>
                <a:effectLst/>
                <a:latin typeface="+mn-lt"/>
                <a:ea typeface="+mn-ea"/>
                <a:cs typeface="+mn-cs"/>
              </a:rPr>
              <a:t>Soller</a:t>
            </a:r>
            <a:r>
              <a:rPr kumimoji="1" lang="en-US" altLang="ja-JP" sz="1200" b="1" kern="1200" dirty="0">
                <a:solidFill>
                  <a:schemeClr val="tx1"/>
                </a:solidFill>
                <a:effectLst/>
                <a:latin typeface="+mn-lt"/>
                <a:ea typeface="+mn-ea"/>
                <a:cs typeface="+mn-cs"/>
              </a:rPr>
              <a:t> screen, a new slit system [Baron 2019] to improve S/N ratio of the measurements.</a:t>
            </a:r>
            <a:endParaRPr kumimoji="1" lang="ja-JP" altLang="ja-JP" sz="1200" kern="1200" dirty="0">
              <a:solidFill>
                <a:schemeClr val="tx1"/>
              </a:solidFill>
              <a:effectLst/>
              <a:latin typeface="+mn-lt"/>
              <a:ea typeface="+mn-ea"/>
              <a:cs typeface="+mn-cs"/>
            </a:endParaRPr>
          </a:p>
          <a:p>
            <a:pPr>
              <a:spcBef>
                <a:spcPct val="0"/>
              </a:spcBef>
            </a:pPr>
            <a:endParaRPr lang="ja-JP" altLang="ja-JP" dirty="0"/>
          </a:p>
        </p:txBody>
      </p:sp>
      <p:sp>
        <p:nvSpPr>
          <p:cNvPr id="21508" name="スライド番号プレースホルダ 3"/>
          <p:cNvSpPr txBox="1">
            <a:spLocks noGrp="1"/>
          </p:cNvSpPr>
          <p:nvPr/>
        </p:nvSpPr>
        <p:spPr bwMode="auto">
          <a:xfrm>
            <a:off x="3883991" y="8685109"/>
            <a:ext cx="2972392" cy="457420"/>
          </a:xfrm>
          <a:prstGeom prst="rect">
            <a:avLst/>
          </a:prstGeom>
          <a:noFill/>
          <a:ln w="9525">
            <a:noFill/>
            <a:miter lim="800000"/>
            <a:headEnd/>
            <a:tailEnd/>
          </a:ln>
        </p:spPr>
        <p:txBody>
          <a:bodyPr lIns="91432" tIns="45716" rIns="91432" bIns="45716" anchor="b"/>
          <a:lstStyle/>
          <a:p>
            <a:pPr algn="r"/>
            <a:fld id="{767F12A6-6652-423C-9110-2BEAC11AEC54}" type="slidenum">
              <a:rPr lang="en-US" altLang="ja-JP" sz="1200">
                <a:latin typeface="Calibri" pitchFamily="34" charset="0"/>
              </a:rPr>
              <a:pPr algn="r"/>
              <a:t>9</a:t>
            </a:fld>
            <a:endParaRPr lang="en-US" altLang="ja-JP" sz="1200" dirty="0">
              <a:latin typeface="Calibri" pitchFamily="34" charset="0"/>
            </a:endParaRPr>
          </a:p>
        </p:txBody>
      </p:sp>
    </p:spTree>
    <p:extLst>
      <p:ext uri="{BB962C8B-B14F-4D97-AF65-F5344CB8AC3E}">
        <p14:creationId xmlns:p14="http://schemas.microsoft.com/office/powerpoint/2010/main" val="3053447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177C81-BAF9-46AD-B2EE-BDF8C3D6CBC9}" type="slidenum">
              <a:rPr kumimoji="1" lang="ja-JP" altLang="en-US" smtClean="0"/>
              <a:pPr/>
              <a:t>10</a:t>
            </a:fld>
            <a:endParaRPr kumimoji="1" lang="ja-JP" altLang="en-US"/>
          </a:p>
        </p:txBody>
      </p:sp>
    </p:spTree>
    <p:extLst>
      <p:ext uri="{BB962C8B-B14F-4D97-AF65-F5344CB8AC3E}">
        <p14:creationId xmlns:p14="http://schemas.microsoft.com/office/powerpoint/2010/main" val="161482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5ABFEED-7BD1-48CE-A073-29BCCEBE0B36}" type="slidenum">
              <a:rPr kumimoji="1" lang="ja-JP" altLang="en-US" smtClean="0"/>
              <a:t>13</a:t>
            </a:fld>
            <a:endParaRPr kumimoji="1" lang="ja-JP" altLang="en-US"/>
          </a:p>
        </p:txBody>
      </p:sp>
    </p:spTree>
    <p:extLst>
      <p:ext uri="{BB962C8B-B14F-4D97-AF65-F5344CB8AC3E}">
        <p14:creationId xmlns:p14="http://schemas.microsoft.com/office/powerpoint/2010/main" val="347085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This is </a:t>
                </a:r>
                <a:r>
                  <a:rPr kumimoji="1" lang="en-US" altLang="ja-JP" sz="1200" b="1" kern="1200" dirty="0">
                    <a:solidFill>
                      <a:schemeClr val="tx1"/>
                    </a:solidFill>
                    <a:effectLst/>
                    <a:latin typeface="+mn-lt"/>
                    <a:ea typeface="+mn-ea"/>
                    <a:cs typeface="+mn-cs"/>
                  </a:rPr>
                  <a:t>the inelastic X-ray scattering spectra</a:t>
                </a:r>
                <a:r>
                  <a:rPr kumimoji="1" lang="en-US" altLang="ja-JP" sz="1200" kern="1200" dirty="0">
                    <a:solidFill>
                      <a:schemeClr val="tx1"/>
                    </a:solidFill>
                    <a:effectLst/>
                    <a:latin typeface="+mn-lt"/>
                    <a:ea typeface="+mn-ea"/>
                    <a:cs typeface="+mn-cs"/>
                  </a:rPr>
                  <a:t> for different momentum transfer Q values </a:t>
                </a:r>
                <a:r>
                  <a:rPr kumimoji="1" lang="en-US" altLang="ja-JP" sz="1200" b="1" kern="1200" dirty="0">
                    <a:solidFill>
                      <a:schemeClr val="tx1"/>
                    </a:solidFill>
                    <a:effectLst/>
                    <a:latin typeface="+mn-lt"/>
                    <a:ea typeface="+mn-ea"/>
                    <a:cs typeface="+mn-cs"/>
                  </a:rPr>
                  <a:t>at 250 </a:t>
                </a:r>
                <a:r>
                  <a:rPr kumimoji="1" lang="en-US" altLang="ja-JP" sz="1200" b="1" kern="1200" dirty="0" err="1">
                    <a:solidFill>
                      <a:schemeClr val="tx1"/>
                    </a:solidFill>
                    <a:effectLst/>
                    <a:latin typeface="+mn-lt"/>
                    <a:ea typeface="+mn-ea"/>
                    <a:cs typeface="+mn-cs"/>
                  </a:rPr>
                  <a:t>GPa</a:t>
                </a:r>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which is the highest pressure.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observed LA </a:t>
                </a:r>
                <a:r>
                  <a:rPr kumimoji="1" lang="en-US" altLang="ja-JP" sz="1200" b="1" kern="1200" dirty="0">
                    <a:solidFill>
                      <a:schemeClr val="tx1"/>
                    </a:solidFill>
                    <a:effectLst/>
                    <a:latin typeface="+mn-lt"/>
                    <a:ea typeface="+mn-ea"/>
                    <a:cs typeface="+mn-cs"/>
                  </a:rPr>
                  <a:t>compressional velocity mode of hcp-iron</a:t>
                </a:r>
                <a:r>
                  <a:rPr kumimoji="1" lang="en-US" altLang="ja-JP" sz="1200" kern="1200" dirty="0">
                    <a:solidFill>
                      <a:schemeClr val="tx1"/>
                    </a:solidFill>
                    <a:effectLst/>
                    <a:latin typeface="+mn-lt"/>
                    <a:ea typeface="+mn-ea"/>
                    <a:cs typeface="+mn-cs"/>
                  </a:rPr>
                  <a:t>, and TA </a:t>
                </a:r>
                <a:r>
                  <a:rPr kumimoji="1" lang="en-US" altLang="ja-JP" sz="1200" b="1" kern="1200" dirty="0">
                    <a:solidFill>
                      <a:schemeClr val="tx1"/>
                    </a:solidFill>
                    <a:effectLst/>
                    <a:latin typeface="+mn-lt"/>
                    <a:ea typeface="+mn-ea"/>
                    <a:cs typeface="+mn-cs"/>
                  </a:rPr>
                  <a:t>shear mode of diamond</a:t>
                </a:r>
                <a:r>
                  <a:rPr kumimoji="1" lang="en-US" altLang="ja-JP" sz="1200" kern="1200" dirty="0">
                    <a:solidFill>
                      <a:schemeClr val="tx1"/>
                    </a:solidFill>
                    <a:effectLst/>
                    <a:latin typeface="+mn-lt"/>
                    <a:ea typeface="+mn-ea"/>
                    <a:cs typeface="+mn-cs"/>
                  </a:rPr>
                  <a:t> from DAC.</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This is the dispersion curves at various pressures.</a:t>
                </a:r>
                <a:endParaRPr kumimoji="1" lang="ja-JP" altLang="ja-JP" sz="1200" kern="1200" dirty="0">
                  <a:solidFill>
                    <a:schemeClr val="tx1"/>
                  </a:solidFill>
                  <a:effectLst/>
                  <a:latin typeface="+mn-lt"/>
                  <a:ea typeface="+mn-ea"/>
                  <a:cs typeface="+mn-cs"/>
                </a:endParaRPr>
              </a:p>
              <a:p>
                <a:r>
                  <a:rPr kumimoji="1" lang="en-US" altLang="ja-JP" sz="1200" kern="1200" dirty="0" err="1">
                    <a:solidFill>
                      <a:schemeClr val="tx1"/>
                    </a:solidFill>
                    <a:effectLst/>
                    <a:latin typeface="+mn-lt"/>
                    <a:ea typeface="+mn-ea"/>
                    <a:cs typeface="+mn-cs"/>
                  </a:rPr>
                  <a:t>Vp</a:t>
                </a:r>
                <a:r>
                  <a:rPr kumimoji="1" lang="en-US" altLang="ja-JP" sz="1200" kern="1200" dirty="0">
                    <a:solidFill>
                      <a:schemeClr val="tx1"/>
                    </a:solidFill>
                    <a:effectLst/>
                    <a:latin typeface="+mn-lt"/>
                    <a:ea typeface="+mn-ea"/>
                    <a:cs typeface="+mn-cs"/>
                  </a:rPr>
                  <a:t> can be expressed by this sine curve: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𝐸</m:t>
                    </m:r>
                    <m:r>
                      <a:rPr kumimoji="1" lang="en-US" altLang="ja-JP" sz="1200" i="1" kern="1200">
                        <a:solidFill>
                          <a:schemeClr val="tx1"/>
                        </a:solidFill>
                        <a:effectLst/>
                        <a:latin typeface="Cambria Math" panose="02040503050406030204" pitchFamily="18" charset="0"/>
                        <a:ea typeface="+mn-ea"/>
                        <a:cs typeface="+mn-cs"/>
                      </a:rPr>
                      <m:t>=</m:t>
                    </m:r>
                    <m:f>
                      <m:fPr>
                        <m:ctrlPr>
                          <a:rPr kumimoji="1" lang="ja-JP" altLang="ja-JP" sz="1200" i="1" kern="1200">
                            <a:solidFill>
                              <a:schemeClr val="tx1"/>
                            </a:solidFill>
                            <a:effectLst/>
                            <a:latin typeface="Cambria Math" panose="02040503050406030204" pitchFamily="18" charset="0"/>
                            <a:ea typeface="+mn-ea"/>
                            <a:cs typeface="+mn-cs"/>
                          </a:rPr>
                        </m:ctrlPr>
                      </m:fPr>
                      <m:num>
                        <m:r>
                          <a:rPr kumimoji="1" lang="en-US" altLang="ja-JP" sz="1200" i="1" kern="1200">
                            <a:solidFill>
                              <a:schemeClr val="tx1"/>
                            </a:solidFill>
                            <a:effectLst/>
                            <a:latin typeface="Cambria Math" panose="02040503050406030204" pitchFamily="18" charset="0"/>
                            <a:ea typeface="+mn-ea"/>
                            <a:cs typeface="+mn-cs"/>
                          </a:rPr>
                          <m:t>h</m:t>
                        </m:r>
                        <m:sSub>
                          <m:sSubPr>
                            <m:ctrlPr>
                              <a:rPr kumimoji="1" lang="ja-JP" altLang="ja-JP" sz="1200" i="1" kern="1200">
                                <a:solidFill>
                                  <a:schemeClr val="tx1"/>
                                </a:solidFill>
                                <a:effectLst/>
                                <a:latin typeface="Cambria Math" panose="02040503050406030204" pitchFamily="18" charset="0"/>
                                <a:ea typeface="+mn-ea"/>
                                <a:cs typeface="+mn-cs"/>
                              </a:rPr>
                            </m:ctrlPr>
                          </m:sSubPr>
                          <m:e>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𝑣</m:t>
                                </m:r>
                              </m:e>
                              <m:sub>
                                <m:r>
                                  <m:rPr>
                                    <m:nor/>
                                  </m:rPr>
                                  <a:rPr kumimoji="1" lang="en-US" altLang="ja-JP" sz="1200" kern="1200">
                                    <a:solidFill>
                                      <a:schemeClr val="tx1"/>
                                    </a:solidFill>
                                    <a:effectLst/>
                                    <a:latin typeface="+mn-lt"/>
                                    <a:ea typeface="+mn-ea"/>
                                    <a:cs typeface="+mn-cs"/>
                                  </a:rPr>
                                  <m:t>p</m:t>
                                </m:r>
                              </m:sub>
                            </m:sSub>
                            <m:r>
                              <a:rPr kumimoji="1" lang="en-US" altLang="ja-JP" sz="1200" i="1" kern="1200">
                                <a:solidFill>
                                  <a:schemeClr val="tx1"/>
                                </a:solidFill>
                                <a:effectLst/>
                                <a:latin typeface="Cambria Math" panose="02040503050406030204" pitchFamily="18" charset="0"/>
                                <a:ea typeface="+mn-ea"/>
                                <a:cs typeface="+mn-cs"/>
                              </a:rPr>
                              <m:t>𝑄</m:t>
                            </m:r>
                          </m:e>
                          <m:sub>
                            <m:r>
                              <m:rPr>
                                <m:sty m:val="p"/>
                              </m:rPr>
                              <a:rPr kumimoji="1" lang="en-US" altLang="ja-JP" sz="1200" kern="1200">
                                <a:solidFill>
                                  <a:schemeClr val="tx1"/>
                                </a:solidFill>
                                <a:effectLst/>
                                <a:latin typeface="Cambria Math" panose="02040503050406030204" pitchFamily="18" charset="0"/>
                                <a:ea typeface="+mn-ea"/>
                                <a:cs typeface="+mn-cs"/>
                              </a:rPr>
                              <m:t>max</m:t>
                            </m:r>
                          </m:sub>
                        </m:sSub>
                      </m:num>
                      <m:den>
                        <m:sSup>
                          <m:sSupPr>
                            <m:ctrlPr>
                              <a:rPr kumimoji="1" lang="ja-JP" altLang="ja-JP" sz="1200" i="1" kern="1200">
                                <a:solidFill>
                                  <a:schemeClr val="tx1"/>
                                </a:solidFill>
                                <a:effectLst/>
                                <a:latin typeface="Cambria Math" panose="02040503050406030204" pitchFamily="18" charset="0"/>
                                <a:ea typeface="+mn-ea"/>
                                <a:cs typeface="+mn-cs"/>
                              </a:rPr>
                            </m:ctrlPr>
                          </m:sSupPr>
                          <m:e>
                            <m:r>
                              <a:rPr kumimoji="1" lang="en-US" altLang="ja-JP" sz="1200" i="1" kern="1200">
                                <a:solidFill>
                                  <a:schemeClr val="tx1"/>
                                </a:solidFill>
                                <a:effectLst/>
                                <a:latin typeface="Cambria Math" panose="02040503050406030204" pitchFamily="18" charset="0"/>
                                <a:ea typeface="+mn-ea"/>
                                <a:cs typeface="+mn-cs"/>
                              </a:rPr>
                              <m:t>𝜋</m:t>
                            </m:r>
                          </m:e>
                          <m:sup>
                            <m:r>
                              <a:rPr kumimoji="1" lang="en-US" altLang="ja-JP" sz="1200" i="1" kern="1200">
                                <a:solidFill>
                                  <a:schemeClr val="tx1"/>
                                </a:solidFill>
                                <a:effectLst/>
                                <a:latin typeface="Cambria Math" panose="02040503050406030204" pitchFamily="18" charset="0"/>
                                <a:ea typeface="+mn-ea"/>
                                <a:cs typeface="+mn-cs"/>
                              </a:rPr>
                              <m:t>2</m:t>
                            </m:r>
                          </m:sup>
                        </m:sSup>
                      </m:den>
                    </m:f>
                    <m:func>
                      <m:funcPr>
                        <m:ctrlPr>
                          <a:rPr kumimoji="1" lang="ja-JP" altLang="ja-JP" sz="1200" i="1" kern="1200">
                            <a:solidFill>
                              <a:schemeClr val="tx1"/>
                            </a:solidFill>
                            <a:effectLst/>
                            <a:latin typeface="Cambria Math" panose="02040503050406030204" pitchFamily="18" charset="0"/>
                            <a:ea typeface="+mn-ea"/>
                            <a:cs typeface="+mn-cs"/>
                          </a:rPr>
                        </m:ctrlPr>
                      </m:funcPr>
                      <m:fName>
                        <m:r>
                          <m:rPr>
                            <m:sty m:val="p"/>
                          </m:rPr>
                          <a:rPr kumimoji="1" lang="en-US" altLang="ja-JP" sz="1200" kern="1200">
                            <a:solidFill>
                              <a:schemeClr val="tx1"/>
                            </a:solidFill>
                            <a:effectLst/>
                            <a:latin typeface="Cambria Math" panose="02040503050406030204" pitchFamily="18" charset="0"/>
                            <a:ea typeface="+mn-ea"/>
                            <a:cs typeface="+mn-cs"/>
                          </a:rPr>
                          <m:t>sin</m:t>
                        </m:r>
                      </m:fName>
                      <m:e>
                        <m:d>
                          <m:dPr>
                            <m:ctrlPr>
                              <a:rPr kumimoji="1" lang="ja-JP" altLang="ja-JP" sz="1200" i="1" kern="1200">
                                <a:solidFill>
                                  <a:schemeClr val="tx1"/>
                                </a:solidFill>
                                <a:effectLst/>
                                <a:latin typeface="Cambria Math" panose="02040503050406030204" pitchFamily="18" charset="0"/>
                                <a:ea typeface="+mn-ea"/>
                                <a:cs typeface="+mn-cs"/>
                              </a:rPr>
                            </m:ctrlPr>
                          </m:dPr>
                          <m:e>
                            <m:f>
                              <m:fPr>
                                <m:ctrlPr>
                                  <a:rPr kumimoji="1" lang="ja-JP" altLang="ja-JP" sz="1200" i="1" kern="1200">
                                    <a:solidFill>
                                      <a:schemeClr val="tx1"/>
                                    </a:solidFill>
                                    <a:effectLst/>
                                    <a:latin typeface="Cambria Math" panose="02040503050406030204" pitchFamily="18" charset="0"/>
                                    <a:ea typeface="+mn-ea"/>
                                    <a:cs typeface="+mn-cs"/>
                                  </a:rPr>
                                </m:ctrlPr>
                              </m:fPr>
                              <m:num>
                                <m:r>
                                  <a:rPr kumimoji="1" lang="en-US" altLang="ja-JP" sz="1200" i="1" kern="1200">
                                    <a:solidFill>
                                      <a:schemeClr val="tx1"/>
                                    </a:solidFill>
                                    <a:effectLst/>
                                    <a:latin typeface="Cambria Math" panose="02040503050406030204" pitchFamily="18" charset="0"/>
                                    <a:ea typeface="+mn-ea"/>
                                    <a:cs typeface="+mn-cs"/>
                                  </a:rPr>
                                  <m:t>𝜋</m:t>
                                </m:r>
                                <m:r>
                                  <a:rPr kumimoji="1" lang="en-US" altLang="ja-JP" sz="1200" i="1" kern="1200">
                                    <a:solidFill>
                                      <a:schemeClr val="tx1"/>
                                    </a:solidFill>
                                    <a:effectLst/>
                                    <a:latin typeface="Cambria Math" panose="02040503050406030204" pitchFamily="18" charset="0"/>
                                    <a:ea typeface="+mn-ea"/>
                                    <a:cs typeface="+mn-cs"/>
                                  </a:rPr>
                                  <m:t>𝑄</m:t>
                                </m:r>
                              </m:num>
                              <m:den>
                                <m:r>
                                  <a:rPr kumimoji="1" lang="en-US" altLang="ja-JP" sz="1200" i="1" kern="1200">
                                    <a:solidFill>
                                      <a:schemeClr val="tx1"/>
                                    </a:solidFill>
                                    <a:effectLst/>
                                    <a:latin typeface="Cambria Math" panose="02040503050406030204" pitchFamily="18" charset="0"/>
                                    <a:ea typeface="+mn-ea"/>
                                    <a:cs typeface="+mn-cs"/>
                                  </a:rPr>
                                  <m:t>2</m:t>
                                </m:r>
                                <m:sSub>
                                  <m:sSubPr>
                                    <m:ctrlPr>
                                      <a:rPr kumimoji="1" lang="ja-JP" altLang="ja-JP" sz="1200" i="1" kern="1200">
                                        <a:solidFill>
                                          <a:schemeClr val="tx1"/>
                                        </a:solidFill>
                                        <a:effectLst/>
                                        <a:latin typeface="Cambria Math" panose="02040503050406030204" pitchFamily="18" charset="0"/>
                                        <a:ea typeface="+mn-ea"/>
                                        <a:cs typeface="+mn-cs"/>
                                      </a:rPr>
                                    </m:ctrlPr>
                                  </m:sSubPr>
                                  <m:e>
                                    <m:r>
                                      <a:rPr kumimoji="1" lang="en-US" altLang="ja-JP" sz="1200" i="1" kern="1200">
                                        <a:solidFill>
                                          <a:schemeClr val="tx1"/>
                                        </a:solidFill>
                                        <a:effectLst/>
                                        <a:latin typeface="Cambria Math" panose="02040503050406030204" pitchFamily="18" charset="0"/>
                                        <a:ea typeface="+mn-ea"/>
                                        <a:cs typeface="+mn-cs"/>
                                      </a:rPr>
                                      <m:t>𝑄</m:t>
                                    </m:r>
                                  </m:e>
                                  <m:sub>
                                    <m:r>
                                      <m:rPr>
                                        <m:sty m:val="p"/>
                                      </m:rPr>
                                      <a:rPr kumimoji="1" lang="en-US" altLang="ja-JP" sz="1200" kern="1200">
                                        <a:solidFill>
                                          <a:schemeClr val="tx1"/>
                                        </a:solidFill>
                                        <a:effectLst/>
                                        <a:latin typeface="Cambria Math" panose="02040503050406030204" pitchFamily="18" charset="0"/>
                                        <a:ea typeface="+mn-ea"/>
                                        <a:cs typeface="+mn-cs"/>
                                      </a:rPr>
                                      <m:t>max</m:t>
                                    </m:r>
                                  </m:sub>
                                </m:sSub>
                              </m:den>
                            </m:f>
                          </m:e>
                        </m:d>
                      </m:e>
                    </m:func>
                  </m:oMath>
                </a14:m>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Sine curve fitting of this curve provide the </a:t>
                </a:r>
                <a:r>
                  <a:rPr kumimoji="1" lang="en-US" altLang="ja-JP" sz="1200" b="1" kern="1200" dirty="0" err="1">
                    <a:solidFill>
                      <a:schemeClr val="tx1"/>
                    </a:solidFill>
                    <a:effectLst/>
                    <a:latin typeface="+mn-lt"/>
                    <a:ea typeface="+mn-ea"/>
                    <a:cs typeface="+mn-cs"/>
                  </a:rPr>
                  <a:t>Vp</a:t>
                </a:r>
                <a:r>
                  <a:rPr kumimoji="1" lang="en-US" altLang="ja-JP" sz="1200" kern="1200" dirty="0">
                    <a:solidFill>
                      <a:schemeClr val="tx1"/>
                    </a:solidFill>
                    <a:effectLst/>
                    <a:latin typeface="+mn-lt"/>
                    <a:ea typeface="+mn-ea"/>
                    <a:cs typeface="+mn-cs"/>
                  </a:rPr>
                  <a:t> at high pressures.</a:t>
                </a:r>
                <a:endParaRPr kumimoji="1" lang="ja-JP" altLang="ja-JP" sz="1200" kern="1200" dirty="0">
                  <a:solidFill>
                    <a:schemeClr val="tx1"/>
                  </a:solidFill>
                  <a:effectLst/>
                  <a:latin typeface="+mn-lt"/>
                  <a:ea typeface="+mn-ea"/>
                  <a:cs typeface="+mn-cs"/>
                </a:endParaRPr>
              </a:p>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This is </a:t>
                </a:r>
                <a:r>
                  <a:rPr kumimoji="1" lang="en-US" altLang="ja-JP" sz="1200" b="1" kern="1200" dirty="0">
                    <a:solidFill>
                      <a:schemeClr val="tx1"/>
                    </a:solidFill>
                    <a:effectLst/>
                    <a:latin typeface="+mn-lt"/>
                    <a:ea typeface="+mn-ea"/>
                    <a:cs typeface="+mn-cs"/>
                  </a:rPr>
                  <a:t>the inelastic X-ray scattering spectra</a:t>
                </a:r>
                <a:r>
                  <a:rPr kumimoji="1" lang="en-US" altLang="ja-JP" sz="1200" kern="1200" dirty="0">
                    <a:solidFill>
                      <a:schemeClr val="tx1"/>
                    </a:solidFill>
                    <a:effectLst/>
                    <a:latin typeface="+mn-lt"/>
                    <a:ea typeface="+mn-ea"/>
                    <a:cs typeface="+mn-cs"/>
                  </a:rPr>
                  <a:t> for different momentum transfer Q values </a:t>
                </a:r>
                <a:r>
                  <a:rPr kumimoji="1" lang="en-US" altLang="ja-JP" sz="1200" b="1" kern="1200" dirty="0">
                    <a:solidFill>
                      <a:schemeClr val="tx1"/>
                    </a:solidFill>
                    <a:effectLst/>
                    <a:latin typeface="+mn-lt"/>
                    <a:ea typeface="+mn-ea"/>
                    <a:cs typeface="+mn-cs"/>
                  </a:rPr>
                  <a:t>at 250 </a:t>
                </a:r>
                <a:r>
                  <a:rPr kumimoji="1" lang="en-US" altLang="ja-JP" sz="1200" b="1" kern="1200" dirty="0" err="1">
                    <a:solidFill>
                      <a:schemeClr val="tx1"/>
                    </a:solidFill>
                    <a:effectLst/>
                    <a:latin typeface="+mn-lt"/>
                    <a:ea typeface="+mn-ea"/>
                    <a:cs typeface="+mn-cs"/>
                  </a:rPr>
                  <a:t>GPa</a:t>
                </a:r>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which is the highest pressure.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observed LA </a:t>
                </a:r>
                <a:r>
                  <a:rPr kumimoji="1" lang="en-US" altLang="ja-JP" sz="1200" b="1" kern="1200" dirty="0">
                    <a:solidFill>
                      <a:schemeClr val="tx1"/>
                    </a:solidFill>
                    <a:effectLst/>
                    <a:latin typeface="+mn-lt"/>
                    <a:ea typeface="+mn-ea"/>
                    <a:cs typeface="+mn-cs"/>
                  </a:rPr>
                  <a:t>compressional velocity mode of hcp-iron</a:t>
                </a:r>
                <a:r>
                  <a:rPr kumimoji="1" lang="en-US" altLang="ja-JP" sz="1200" kern="1200" dirty="0">
                    <a:solidFill>
                      <a:schemeClr val="tx1"/>
                    </a:solidFill>
                    <a:effectLst/>
                    <a:latin typeface="+mn-lt"/>
                    <a:ea typeface="+mn-ea"/>
                    <a:cs typeface="+mn-cs"/>
                  </a:rPr>
                  <a:t>, and TA </a:t>
                </a:r>
                <a:r>
                  <a:rPr kumimoji="1" lang="en-US" altLang="ja-JP" sz="1200" b="1" kern="1200" dirty="0">
                    <a:solidFill>
                      <a:schemeClr val="tx1"/>
                    </a:solidFill>
                    <a:effectLst/>
                    <a:latin typeface="+mn-lt"/>
                    <a:ea typeface="+mn-ea"/>
                    <a:cs typeface="+mn-cs"/>
                  </a:rPr>
                  <a:t>shear mode of diamond</a:t>
                </a:r>
                <a:r>
                  <a:rPr kumimoji="1" lang="en-US" altLang="ja-JP" sz="1200" kern="1200" dirty="0">
                    <a:solidFill>
                      <a:schemeClr val="tx1"/>
                    </a:solidFill>
                    <a:effectLst/>
                    <a:latin typeface="+mn-lt"/>
                    <a:ea typeface="+mn-ea"/>
                    <a:cs typeface="+mn-cs"/>
                  </a:rPr>
                  <a:t> from DAC.</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This is the dispersion curves at various pressures.</a:t>
                </a:r>
                <a:endParaRPr kumimoji="1" lang="ja-JP" altLang="ja-JP" sz="1200" kern="1200" dirty="0">
                  <a:solidFill>
                    <a:schemeClr val="tx1"/>
                  </a:solidFill>
                  <a:effectLst/>
                  <a:latin typeface="+mn-lt"/>
                  <a:ea typeface="+mn-ea"/>
                  <a:cs typeface="+mn-cs"/>
                </a:endParaRPr>
              </a:p>
              <a:p>
                <a:r>
                  <a:rPr kumimoji="1" lang="en-US" altLang="ja-JP" sz="1200" kern="1200" dirty="0" err="1">
                    <a:solidFill>
                      <a:schemeClr val="tx1"/>
                    </a:solidFill>
                    <a:effectLst/>
                    <a:latin typeface="+mn-lt"/>
                    <a:ea typeface="+mn-ea"/>
                    <a:cs typeface="+mn-cs"/>
                  </a:rPr>
                  <a:t>Vp</a:t>
                </a:r>
                <a:r>
                  <a:rPr kumimoji="1" lang="en-US" altLang="ja-JP" sz="1200" kern="1200" dirty="0">
                    <a:solidFill>
                      <a:schemeClr val="tx1"/>
                    </a:solidFill>
                    <a:effectLst/>
                    <a:latin typeface="+mn-lt"/>
                    <a:ea typeface="+mn-ea"/>
                    <a:cs typeface="+mn-cs"/>
                  </a:rPr>
                  <a:t> can be expressed by this sine curve: </a:t>
                </a:r>
                <a:r>
                  <a:rPr kumimoji="1" lang="en-US" altLang="ja-JP" sz="1200" i="0" kern="1200">
                    <a:solidFill>
                      <a:schemeClr val="tx1"/>
                    </a:solidFill>
                    <a:effectLst/>
                    <a:latin typeface="+mn-lt"/>
                    <a:ea typeface="+mn-ea"/>
                    <a:cs typeface="+mn-cs"/>
                  </a:rPr>
                  <a:t>𝐸=</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ℎ</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𝑣</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"p"  𝑄</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max</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𝜋</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 </a:t>
                </a:r>
                <a:r>
                  <a:rPr kumimoji="1" lang="ja-JP" altLang="ja-JP" sz="1200" i="0" kern="1200">
                    <a:solidFill>
                      <a:schemeClr val="tx1"/>
                    </a:solidFill>
                    <a:effectLst/>
                    <a:latin typeface="+mn-lt"/>
                    <a:ea typeface="+mn-ea"/>
                    <a:cs typeface="+mn-cs"/>
                  </a:rPr>
                  <a:t> </a:t>
                </a:r>
                <a:r>
                  <a:rPr kumimoji="1" lang="en-US" altLang="ja-JP" sz="1200" i="0" kern="1200">
                    <a:solidFill>
                      <a:schemeClr val="tx1"/>
                    </a:solidFill>
                    <a:effectLst/>
                    <a:latin typeface="+mn-lt"/>
                    <a:ea typeface="+mn-ea"/>
                    <a:cs typeface="+mn-cs"/>
                  </a:rPr>
                  <a:t> sin</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𝜋𝑄</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2𝑄</a:t>
                </a:r>
                <a:r>
                  <a:rPr kumimoji="1" lang="ja-JP" altLang="ja-JP" sz="1200" i="0" kern="1200">
                    <a:solidFill>
                      <a:schemeClr val="tx1"/>
                    </a:solidFill>
                    <a:effectLst/>
                    <a:latin typeface="+mn-lt"/>
                    <a:ea typeface="+mn-ea"/>
                    <a:cs typeface="+mn-cs"/>
                  </a:rPr>
                  <a:t>_</a:t>
                </a:r>
                <a:r>
                  <a:rPr kumimoji="1" lang="en-US" altLang="ja-JP" sz="1200" i="0" kern="1200">
                    <a:solidFill>
                      <a:schemeClr val="tx1"/>
                    </a:solidFill>
                    <a:effectLst/>
                    <a:latin typeface="+mn-lt"/>
                    <a:ea typeface="+mn-ea"/>
                    <a:cs typeface="+mn-cs"/>
                  </a:rPr>
                  <a:t>max </a:t>
                </a:r>
                <a:r>
                  <a:rPr kumimoji="1" lang="ja-JP" altLang="ja-JP" sz="1200" i="0" kern="1200">
                    <a:solidFill>
                      <a:schemeClr val="tx1"/>
                    </a:solidFill>
                    <a:effectLst/>
                    <a:latin typeface="+mn-lt"/>
                    <a:ea typeface="+mn-ea"/>
                    <a:cs typeface="+mn-cs"/>
                  </a:rPr>
                  <a:t>)</a:t>
                </a:r>
                <a:r>
                  <a:rPr kumimoji="1" lang="en-US" altLang="ja-JP" sz="1200" i="0" kern="120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Sine curve fitting of this curve provide the </a:t>
                </a:r>
                <a:r>
                  <a:rPr kumimoji="1" lang="en-US" altLang="ja-JP" sz="1200" b="1" kern="1200" dirty="0" err="1">
                    <a:solidFill>
                      <a:schemeClr val="tx1"/>
                    </a:solidFill>
                    <a:effectLst/>
                    <a:latin typeface="+mn-lt"/>
                    <a:ea typeface="+mn-ea"/>
                    <a:cs typeface="+mn-cs"/>
                  </a:rPr>
                  <a:t>Vp</a:t>
                </a:r>
                <a:r>
                  <a:rPr kumimoji="1" lang="en-US" altLang="ja-JP" sz="1200" kern="1200" dirty="0">
                    <a:solidFill>
                      <a:schemeClr val="tx1"/>
                    </a:solidFill>
                    <a:effectLst/>
                    <a:latin typeface="+mn-lt"/>
                    <a:ea typeface="+mn-ea"/>
                    <a:cs typeface="+mn-cs"/>
                  </a:rPr>
                  <a:t> at high pressures.</a:t>
                </a:r>
                <a:endParaRPr kumimoji="1" lang="ja-JP" altLang="ja-JP" sz="1200" kern="1200" dirty="0">
                  <a:solidFill>
                    <a:schemeClr val="tx1"/>
                  </a:solidFill>
                  <a:effectLst/>
                  <a:latin typeface="+mn-lt"/>
                  <a:ea typeface="+mn-ea"/>
                  <a:cs typeface="+mn-cs"/>
                </a:endParaRPr>
              </a:p>
              <a:p>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11219373-D735-40A4-9CAF-F0228E359273}" type="slidenum">
              <a:rPr kumimoji="1" lang="ja-JP" altLang="en-US" smtClean="0"/>
              <a:t>14</a:t>
            </a:fld>
            <a:endParaRPr kumimoji="1" lang="ja-JP" altLang="en-US"/>
          </a:p>
        </p:txBody>
      </p:sp>
    </p:spTree>
    <p:extLst>
      <p:ext uri="{BB962C8B-B14F-4D97-AF65-F5344CB8AC3E}">
        <p14:creationId xmlns:p14="http://schemas.microsoft.com/office/powerpoint/2010/main" val="16447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EA9AD17-2534-49FA-88C1-0B82AAE5406D}" type="slidenum">
              <a:rPr kumimoji="1" lang="ja-JP" altLang="en-US" smtClean="0"/>
              <a:t>23</a:t>
            </a:fld>
            <a:endParaRPr kumimoji="1" lang="ja-JP" altLang="en-US"/>
          </a:p>
        </p:txBody>
      </p:sp>
    </p:spTree>
    <p:extLst>
      <p:ext uri="{BB962C8B-B14F-4D97-AF65-F5344CB8AC3E}">
        <p14:creationId xmlns:p14="http://schemas.microsoft.com/office/powerpoint/2010/main" val="323137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E00688-2439-952E-0B4D-F6406376C5E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03A38E2-5620-AD8F-AB6A-FE8F894EE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C011CB6-914A-ED93-57F0-7CFBF35AB8C9}"/>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9E22B7BB-1A78-571E-00C7-27D01691DA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FF1811-B030-2DE7-C4A1-3B30528D8002}"/>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103216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1962C6-67F7-739C-EC78-C46B8D08A11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4C39EF5-9D36-7B89-6D35-7EAF844F68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C1A43A-5D5B-748F-A8ED-F39EFCAFCDEA}"/>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AB20B781-7A71-8224-D6E5-CF9DCCEB7B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5A0FDB-A427-2B59-EA58-E236CAE87098}"/>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320562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6B765CB-6730-9704-C80A-7FDC8C12928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DE685A-F9D1-53D8-901A-AACA67E660C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7ADC2A-DBFA-B408-8731-168A149591F4}"/>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89AA952E-D71B-0C90-ACC2-DE0669B852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C16A5F-03F7-8979-00D7-2FF963712AD6}"/>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109737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1963A4-2D77-5D1F-8921-D8E0292233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C081CD-3AC6-CA02-6317-80DF0A43CC2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1DB80C-6CD8-9819-7547-1066911C4B74}"/>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6DBEC3FE-30FE-00E2-1536-121A8E5B77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8A0995-B428-2E6B-4102-F475D14A28DF}"/>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245317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52584-F516-1097-EFF7-271AB4CE9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88783A-3CB5-E536-3136-D21EF0B1D5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70509A1-B07E-8D07-10B9-73D877E6F4AE}"/>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D40BE2C5-50AD-153F-566E-A306300B1F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1B5A8D-1F79-9F53-EF3E-D625C6B14B08}"/>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290438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B5C7AF-7826-F768-F495-FC4945827C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4D8220-612A-BBAD-7829-A847D25CD6A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9A1D7C-1DC4-3059-609F-83E0677479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E4F8E3-7033-E989-1B43-8B9F9012A519}"/>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E5671C4C-8AE8-2C0D-7524-CD1559A97B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CB096A-8E68-2AB8-F2DE-9DC6C0C0C18A}"/>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260838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70A4DA-5CFE-AB95-BEB1-B625EA1BB62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FF265E-D719-790C-D5E0-E0EA8E962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ECD2D13-1FD1-4C6A-2D14-B272492EB7A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EF7FA09-B257-5D9D-7262-F02EA7E82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F0BBB6E-B575-EA98-518A-915C06D8F32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3E8C44A-ADA0-F188-BBE8-414F8074CCD9}"/>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8" name="フッター プレースホルダー 7">
            <a:extLst>
              <a:ext uri="{FF2B5EF4-FFF2-40B4-BE49-F238E27FC236}">
                <a16:creationId xmlns:a16="http://schemas.microsoft.com/office/drawing/2014/main" id="{EACAAB42-789B-109E-BC93-8E11F063682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8AD3B4A-36DB-7030-D4BF-9681502D9EB4}"/>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278356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C0293D-8B11-13BD-3B0D-6BDD70C521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6B6D23-D417-E9B1-E0FC-30E5A7783F82}"/>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4" name="フッター プレースホルダー 3">
            <a:extLst>
              <a:ext uri="{FF2B5EF4-FFF2-40B4-BE49-F238E27FC236}">
                <a16:creationId xmlns:a16="http://schemas.microsoft.com/office/drawing/2014/main" id="{E33F4C99-8631-B200-8FC8-4B12FB4E83B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ADA4CF-A7DC-F1D4-9639-A1D5CB119FD5}"/>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1294914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3D4CEE5-F60E-F7CE-7B6B-EF043AD6096A}"/>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3" name="フッター プレースホルダー 2">
            <a:extLst>
              <a:ext uri="{FF2B5EF4-FFF2-40B4-BE49-F238E27FC236}">
                <a16:creationId xmlns:a16="http://schemas.microsoft.com/office/drawing/2014/main" id="{79166A80-6959-DFF3-A492-E3945422D5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867C30-318B-AB8F-81E9-16A45B12FBB1}"/>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28030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CEEB9C-40CA-1C6B-41AB-429AB8DCCDE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1075AD-8341-BDD4-F451-08729EC09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6C59EC-E314-E686-C2B8-473AA0875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ED4433-AD26-D96C-E20C-FF902AA45E8E}"/>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296B0D54-C5EB-A98C-ED36-FF7AFE94E8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D565A2D-A09B-41A4-6C87-68938EBEF57E}"/>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311157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55DF32-935E-9B5E-DE26-A27AE25368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202C73-6380-6C65-3142-33278CFDE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63852D7-BDF0-8EB2-2731-2BBBDD04D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8B2C51-6ABC-B56E-E8FB-138E1C97211A}"/>
              </a:ext>
            </a:extLst>
          </p:cNvPr>
          <p:cNvSpPr>
            <a:spLocks noGrp="1"/>
          </p:cNvSpPr>
          <p:nvPr>
            <p:ph type="dt" sz="half" idx="10"/>
          </p:nvPr>
        </p:nvSpPr>
        <p:spPr/>
        <p:txBody>
          <a:bodyPr/>
          <a:lstStyle/>
          <a:p>
            <a:fld id="{BF7D34D7-5397-4D72-BA33-45935D35C378}" type="datetimeFigureOut">
              <a:rPr kumimoji="1" lang="ja-JP" altLang="en-US" smtClean="0"/>
              <a:t>2024/11/22</a:t>
            </a:fld>
            <a:endParaRPr kumimoji="1" lang="ja-JP" altLang="en-US"/>
          </a:p>
        </p:txBody>
      </p:sp>
      <p:sp>
        <p:nvSpPr>
          <p:cNvPr id="6" name="フッター プレースホルダー 5">
            <a:extLst>
              <a:ext uri="{FF2B5EF4-FFF2-40B4-BE49-F238E27FC236}">
                <a16:creationId xmlns:a16="http://schemas.microsoft.com/office/drawing/2014/main" id="{66A9075F-59A3-0F4D-53DE-2C43DF67B7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8A93887-30EF-56CA-F332-CD510E37606F}"/>
              </a:ext>
            </a:extLst>
          </p:cNvPr>
          <p:cNvSpPr>
            <a:spLocks noGrp="1"/>
          </p:cNvSpPr>
          <p:nvPr>
            <p:ph type="sldNum" sz="quarter" idx="12"/>
          </p:nvPr>
        </p:nvSpPr>
        <p:spPr/>
        <p:txBody>
          <a:body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1419257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A58D8A9-2B3B-CF17-7006-FFD422C11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03AC7A-43E4-BD38-168B-C197C349D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0CFD7F-3B74-0AE3-FFFF-008216538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7D34D7-5397-4D72-BA33-45935D35C378}" type="datetimeFigureOut">
              <a:rPr kumimoji="1" lang="ja-JP" altLang="en-US" smtClean="0"/>
              <a:t>2024/11/22</a:t>
            </a:fld>
            <a:endParaRPr kumimoji="1" lang="ja-JP" altLang="en-US"/>
          </a:p>
        </p:txBody>
      </p:sp>
      <p:sp>
        <p:nvSpPr>
          <p:cNvPr id="5" name="フッター プレースホルダー 4">
            <a:extLst>
              <a:ext uri="{FF2B5EF4-FFF2-40B4-BE49-F238E27FC236}">
                <a16:creationId xmlns:a16="http://schemas.microsoft.com/office/drawing/2014/main" id="{1AA95E2B-923F-C7A4-7D5D-58FE7EC4E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87D3CE-C13D-EE33-49C1-89D6CEF09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819B74-3B70-4EC6-8FA0-FBA198058DE4}" type="slidenum">
              <a:rPr kumimoji="1" lang="ja-JP" altLang="en-US" smtClean="0"/>
              <a:t>‹#›</a:t>
            </a:fld>
            <a:endParaRPr kumimoji="1" lang="ja-JP" altLang="en-US"/>
          </a:p>
        </p:txBody>
      </p:sp>
    </p:spTree>
    <p:extLst>
      <p:ext uri="{BB962C8B-B14F-4D97-AF65-F5344CB8AC3E}">
        <p14:creationId xmlns:p14="http://schemas.microsoft.com/office/powerpoint/2010/main" val="309715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90.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73210" y="2201597"/>
            <a:ext cx="10554789" cy="2708434"/>
          </a:xfrm>
          <a:prstGeom prst="rect">
            <a:avLst/>
          </a:prstGeom>
        </p:spPr>
        <p:txBody>
          <a:bodyPr wrap="square">
            <a:spAutoFit/>
          </a:bodyPr>
          <a:lstStyle/>
          <a:p>
            <a:r>
              <a:rPr lang="en-US" altLang="ja-JP" sz="36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Exploration of the </a:t>
            </a:r>
            <a:r>
              <a:rPr lang="en-US" altLang="ja-JP" sz="3600" dirty="0">
                <a:latin typeface="Arial" panose="020B0604020202020204" pitchFamily="34" charset="0"/>
                <a:cs typeface="Arial" panose="020B0604020202020204" pitchFamily="34" charset="0"/>
              </a:rPr>
              <a:t>Earth’s Inner Core by using Synchrotron X-ray Radiation</a:t>
            </a:r>
          </a:p>
          <a:p>
            <a:endParaRPr lang="en-US" altLang="ja-JP" sz="2400" dirty="0">
              <a:latin typeface="Arial" panose="020B0604020202020204" pitchFamily="34" charset="0"/>
              <a:cs typeface="Arial" panose="020B0604020202020204" pitchFamily="34" charset="0"/>
            </a:endParaRPr>
          </a:p>
          <a:p>
            <a:endParaRPr lang="en-US" altLang="ja-JP" sz="2400" dirty="0">
              <a:latin typeface="Arial" panose="020B0604020202020204" pitchFamily="34" charset="0"/>
              <a:cs typeface="Arial" panose="020B0604020202020204" pitchFamily="34" charset="0"/>
            </a:endParaRPr>
          </a:p>
          <a:p>
            <a:r>
              <a:rPr lang="fi-FI" altLang="ja-JP" sz="2500" u="sng" dirty="0">
                <a:latin typeface="Arial" panose="020B0604020202020204" pitchFamily="34" charset="0"/>
                <a:cs typeface="Arial" panose="020B0604020202020204" pitchFamily="34" charset="0"/>
              </a:rPr>
              <a:t>E. Ohtani</a:t>
            </a:r>
            <a:r>
              <a:rPr lang="fi-FI" altLang="ja-JP" sz="2500" dirty="0">
                <a:latin typeface="Arial" panose="020B0604020202020204" pitchFamily="34" charset="0"/>
                <a:cs typeface="Arial" panose="020B0604020202020204" pitchFamily="34" charset="0"/>
              </a:rPr>
              <a:t>, D. Ikuta,  H. Fukui, T. Sakamaki, D. Ishikawa, A. Q. R. Baron (Tohoku Univ, Okayama Univ, JSRI, RIKEN)</a:t>
            </a:r>
            <a:endParaRPr lang="ja-JP" altLang="en-US" sz="2500" dirty="0">
              <a:latin typeface="Arial" panose="020B0604020202020204" pitchFamily="34" charset="0"/>
              <a:cs typeface="Arial" panose="020B0604020202020204" pitchFamily="34" charset="0"/>
            </a:endParaRPr>
          </a:p>
        </p:txBody>
      </p:sp>
      <p:sp>
        <p:nvSpPr>
          <p:cNvPr id="3" name="テキスト ボックス 2"/>
          <p:cNvSpPr txBox="1"/>
          <p:nvPr/>
        </p:nvSpPr>
        <p:spPr>
          <a:xfrm>
            <a:off x="8148943" y="6488668"/>
            <a:ext cx="3488968" cy="369332"/>
          </a:xfrm>
          <a:prstGeom prst="rect">
            <a:avLst/>
          </a:prstGeom>
          <a:noFill/>
        </p:spPr>
        <p:txBody>
          <a:bodyPr wrap="none" rtlCol="0">
            <a:spAutoFit/>
          </a:bodyPr>
          <a:lstStyle/>
          <a:p>
            <a:r>
              <a:rPr lang="en-US" altLang="ja-JP" dirty="0" err="1">
                <a:latin typeface="Arial" panose="020B0604020202020204" pitchFamily="34" charset="0"/>
                <a:cs typeface="Arial" panose="020B0604020202020204" pitchFamily="34" charset="0"/>
              </a:rPr>
              <a:t>AfLS</a:t>
            </a:r>
            <a:r>
              <a:rPr lang="en-US" altLang="ja-JP" dirty="0">
                <a:latin typeface="Arial" panose="020B0604020202020204" pitchFamily="34" charset="0"/>
                <a:cs typeface="Arial" panose="020B0604020202020204" pitchFamily="34" charset="0"/>
              </a:rPr>
              <a:t> conference, 2024/11/18-22</a:t>
            </a:r>
            <a:endParaRPr kumimoji="1" lang="ja-JP" altLang="en-US" dirty="0">
              <a:latin typeface="Arial" panose="020B0604020202020204" pitchFamily="34" charset="0"/>
              <a:cs typeface="Arial" panose="020B0604020202020204" pitchFamily="34" charset="0"/>
            </a:endParaRPr>
          </a:p>
        </p:txBody>
      </p:sp>
      <p:pic>
        <p:nvPicPr>
          <p:cNvPr id="4" name="Picture 28" descr="Toh_E_L_P_RGB"/>
          <p:cNvPicPr>
            <a:picLocks noChangeAspect="1" noChangeArrowheads="1"/>
          </p:cNvPicPr>
          <p:nvPr/>
        </p:nvPicPr>
        <p:blipFill>
          <a:blip r:embed="rId2" cstate="print"/>
          <a:srcRect/>
          <a:stretch>
            <a:fillRect/>
          </a:stretch>
        </p:blipFill>
        <p:spPr bwMode="auto">
          <a:xfrm>
            <a:off x="32299" y="60515"/>
            <a:ext cx="1123401" cy="1512847"/>
          </a:xfrm>
          <a:prstGeom prst="rect">
            <a:avLst/>
          </a:prstGeom>
          <a:noFill/>
          <a:ln w="9525">
            <a:noFill/>
            <a:miter lim="800000"/>
            <a:headEnd/>
            <a:tailEnd/>
          </a:ln>
        </p:spPr>
      </p:pic>
      <p:pic>
        <p:nvPicPr>
          <p:cNvPr id="5" name="Picture 34" descr="SP8_logo"/>
          <p:cNvPicPr>
            <a:picLocks noChangeAspect="1" noChangeArrowheads="1"/>
          </p:cNvPicPr>
          <p:nvPr/>
        </p:nvPicPr>
        <p:blipFill>
          <a:blip r:embed="rId3" cstate="print"/>
          <a:srcRect/>
          <a:stretch>
            <a:fillRect/>
          </a:stretch>
        </p:blipFill>
        <p:spPr bwMode="auto">
          <a:xfrm>
            <a:off x="10246116" y="60515"/>
            <a:ext cx="1822490" cy="1079994"/>
          </a:xfrm>
          <a:prstGeom prst="rect">
            <a:avLst/>
          </a:prstGeom>
          <a:noFill/>
          <a:ln w="9525">
            <a:noFill/>
            <a:miter lim="800000"/>
            <a:headEnd/>
            <a:tailEnd/>
          </a:ln>
        </p:spPr>
      </p:pic>
      <p:cxnSp>
        <p:nvCxnSpPr>
          <p:cNvPr id="6" name="直線コネクタ 5"/>
          <p:cNvCxnSpPr/>
          <p:nvPr/>
        </p:nvCxnSpPr>
        <p:spPr>
          <a:xfrm>
            <a:off x="2615367" y="1121603"/>
            <a:ext cx="7270476" cy="60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a:blip r:embed="rId4"/>
          <a:stretch>
            <a:fillRect/>
          </a:stretch>
        </p:blipFill>
        <p:spPr>
          <a:xfrm>
            <a:off x="8132888" y="219673"/>
            <a:ext cx="1889348" cy="760211"/>
          </a:xfrm>
          <a:prstGeom prst="rect">
            <a:avLst/>
          </a:prstGeom>
        </p:spPr>
      </p:pic>
      <p:pic>
        <p:nvPicPr>
          <p:cNvPr id="8" name="Picture 2" descr="ロゴマーク | 岡山大学大学院医歯薬学総合研究科（薬学系）"/>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79580" y="60515"/>
            <a:ext cx="1235787" cy="1647716"/>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a:stretch>
            <a:fillRect/>
          </a:stretch>
        </p:blipFill>
        <p:spPr>
          <a:xfrm>
            <a:off x="2595880" y="0"/>
            <a:ext cx="1721634" cy="1577161"/>
          </a:xfrm>
          <a:prstGeom prst="rect">
            <a:avLst/>
          </a:prstGeom>
        </p:spPr>
      </p:pic>
    </p:spTree>
    <p:extLst>
      <p:ext uri="{BB962C8B-B14F-4D97-AF65-F5344CB8AC3E}">
        <p14:creationId xmlns:p14="http://schemas.microsoft.com/office/powerpoint/2010/main" val="2356210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22215" y="4030308"/>
            <a:ext cx="4913455" cy="1785104"/>
          </a:xfrm>
          <a:prstGeom prst="rect">
            <a:avLst/>
          </a:prstGeom>
          <a:noFill/>
          <a:ln>
            <a:solidFill>
              <a:srgbClr val="0070C0"/>
            </a:solidFill>
          </a:ln>
        </p:spPr>
        <p:txBody>
          <a:bodyPr wrap="square" rtlCol="0">
            <a:spAutoFit/>
          </a:bodyPr>
          <a:lstStyle/>
          <a:p>
            <a:r>
              <a:rPr lang="ja-JP" altLang="en-US" sz="2200" dirty="0">
                <a:latin typeface="Times New Roman" pitchFamily="18" charset="0"/>
                <a:cs typeface="Times New Roman" pitchFamily="18" charset="0"/>
              </a:rPr>
              <a:t>・</a:t>
            </a:r>
            <a:r>
              <a:rPr lang="en-US" altLang="ja-JP" sz="2200" dirty="0" err="1">
                <a:latin typeface="Times New Roman" pitchFamily="18" charset="0"/>
                <a:cs typeface="Times New Roman" pitchFamily="18" charset="0"/>
              </a:rPr>
              <a:t>Fiquet</a:t>
            </a:r>
            <a:r>
              <a:rPr lang="en-US" altLang="ja-JP" sz="2200" dirty="0">
                <a:latin typeface="Times New Roman" pitchFamily="18" charset="0"/>
                <a:cs typeface="Times New Roman" pitchFamily="18" charset="0"/>
              </a:rPr>
              <a:t> et al. (2001)  Fe-</a:t>
            </a:r>
            <a:r>
              <a:rPr lang="en-US" altLang="ja-JP" sz="2200" dirty="0" err="1">
                <a:latin typeface="Times New Roman" pitchFamily="18" charset="0"/>
                <a:cs typeface="Times New Roman" pitchFamily="18" charset="0"/>
              </a:rPr>
              <a:t>Vp</a:t>
            </a:r>
            <a:r>
              <a:rPr lang="en-US" altLang="ja-JP" sz="2200" dirty="0">
                <a:latin typeface="Times New Roman" pitchFamily="18" charset="0"/>
                <a:cs typeface="Times New Roman" pitchFamily="18" charset="0"/>
              </a:rPr>
              <a:t> @ESRF</a:t>
            </a:r>
          </a:p>
          <a:p>
            <a:r>
              <a:rPr lang="ja-JP" altLang="en-US" sz="2200" dirty="0">
                <a:latin typeface="Times New Roman" pitchFamily="18" charset="0"/>
                <a:cs typeface="Times New Roman" pitchFamily="18" charset="0"/>
              </a:rPr>
              <a:t>・</a:t>
            </a:r>
            <a:r>
              <a:rPr lang="en-US" altLang="ja-JP" sz="2200" dirty="0" err="1">
                <a:latin typeface="Times New Roman" pitchFamily="18" charset="0"/>
                <a:cs typeface="Times New Roman" pitchFamily="18" charset="0"/>
              </a:rPr>
              <a:t>Antonangeli</a:t>
            </a:r>
            <a:r>
              <a:rPr lang="en-US" altLang="ja-JP" sz="2200" dirty="0">
                <a:latin typeface="Times New Roman" pitchFamily="18" charset="0"/>
                <a:cs typeface="Times New Roman" pitchFamily="18" charset="0"/>
              </a:rPr>
              <a:t> et al. (2004) : </a:t>
            </a:r>
          </a:p>
          <a:p>
            <a:r>
              <a:rPr lang="en-US" altLang="ja-JP" sz="2200" dirty="0">
                <a:latin typeface="Times New Roman" pitchFamily="18" charset="0"/>
                <a:cs typeface="Times New Roman" pitchFamily="18" charset="0"/>
              </a:rPr>
              <a:t>       Fe Anisotropy of </a:t>
            </a:r>
            <a:r>
              <a:rPr lang="en-US" altLang="ja-JP" sz="2200" dirty="0" err="1">
                <a:latin typeface="Times New Roman" pitchFamily="18" charset="0"/>
                <a:cs typeface="Times New Roman" pitchFamily="18" charset="0"/>
              </a:rPr>
              <a:t>Vp</a:t>
            </a:r>
            <a:endParaRPr lang="en-US" altLang="ja-JP" sz="2200" dirty="0">
              <a:latin typeface="Times New Roman" pitchFamily="18" charset="0"/>
              <a:cs typeface="Times New Roman" pitchFamily="18" charset="0"/>
            </a:endParaRPr>
          </a:p>
          <a:p>
            <a:r>
              <a:rPr lang="ja-JP" altLang="en-US" sz="2200" dirty="0">
                <a:latin typeface="Times New Roman" pitchFamily="18" charset="0"/>
                <a:cs typeface="Times New Roman" pitchFamily="18" charset="0"/>
              </a:rPr>
              <a:t>・</a:t>
            </a:r>
            <a:r>
              <a:rPr lang="en-US" altLang="ja-JP" sz="2200" dirty="0" err="1">
                <a:latin typeface="Times New Roman" pitchFamily="18" charset="0"/>
                <a:cs typeface="Times New Roman" pitchFamily="18" charset="0"/>
              </a:rPr>
              <a:t>Z.Mao</a:t>
            </a:r>
            <a:r>
              <a:rPr lang="en-US" altLang="ja-JP" sz="2200" dirty="0">
                <a:latin typeface="Times New Roman" pitchFamily="18" charset="0"/>
                <a:cs typeface="Times New Roman" pitchFamily="18" charset="0"/>
              </a:rPr>
              <a:t> et al. (2012) Fe and </a:t>
            </a:r>
            <a:r>
              <a:rPr lang="en-US" altLang="ja-JP" sz="2200" dirty="0" err="1">
                <a:latin typeface="Times New Roman" pitchFamily="18" charset="0"/>
                <a:cs typeface="Times New Roman" pitchFamily="18" charset="0"/>
              </a:rPr>
              <a:t>FeSi</a:t>
            </a:r>
            <a:r>
              <a:rPr lang="en-US" altLang="ja-JP" sz="2200" dirty="0">
                <a:latin typeface="Times New Roman" pitchFamily="18" charset="0"/>
                <a:cs typeface="Times New Roman" pitchFamily="18" charset="0"/>
              </a:rPr>
              <a:t> </a:t>
            </a:r>
          </a:p>
          <a:p>
            <a:r>
              <a:rPr lang="en-US" altLang="ja-JP" sz="2200" dirty="0">
                <a:latin typeface="Times New Roman" pitchFamily="18" charset="0"/>
                <a:cs typeface="Times New Roman" pitchFamily="18" charset="0"/>
              </a:rPr>
              <a:t>    at HP and HT @APS</a:t>
            </a:r>
          </a:p>
        </p:txBody>
      </p:sp>
      <p:grpSp>
        <p:nvGrpSpPr>
          <p:cNvPr id="2" name="グループ化 31"/>
          <p:cNvGrpSpPr/>
          <p:nvPr/>
        </p:nvGrpSpPr>
        <p:grpSpPr>
          <a:xfrm>
            <a:off x="1917389" y="1118676"/>
            <a:ext cx="3445999" cy="5369992"/>
            <a:chOff x="5596467" y="928670"/>
            <a:chExt cx="3445999" cy="5369992"/>
          </a:xfrm>
        </p:grpSpPr>
        <p:sp>
          <p:nvSpPr>
            <p:cNvPr id="4" name="正方形/長方形 3"/>
            <p:cNvSpPr/>
            <p:nvPr/>
          </p:nvSpPr>
          <p:spPr>
            <a:xfrm>
              <a:off x="7000892" y="1928802"/>
              <a:ext cx="357190"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6" name="直線矢印コネクタ 5"/>
            <p:cNvCxnSpPr>
              <a:endCxn id="4" idx="1"/>
            </p:cNvCxnSpPr>
            <p:nvPr/>
          </p:nvCxnSpPr>
          <p:spPr>
            <a:xfrm>
              <a:off x="5643570" y="2071678"/>
              <a:ext cx="135732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7358082" y="1357298"/>
              <a:ext cx="100013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6200000" flipH="1">
              <a:off x="7250925" y="2250273"/>
              <a:ext cx="500066" cy="42862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86446" y="1643050"/>
              <a:ext cx="88998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photon</a:t>
              </a:r>
              <a:endParaRPr lang="ja-JP" altLang="en-US" dirty="0">
                <a:latin typeface="Arial" panose="020B0604020202020204" pitchFamily="34" charset="0"/>
                <a:cs typeface="Arial" panose="020B0604020202020204" pitchFamily="34" charset="0"/>
              </a:endParaRPr>
            </a:p>
          </p:txBody>
        </p:sp>
        <p:sp>
          <p:nvSpPr>
            <p:cNvPr id="12" name="テキスト ボックス 11"/>
            <p:cNvSpPr txBox="1"/>
            <p:nvPr/>
          </p:nvSpPr>
          <p:spPr>
            <a:xfrm>
              <a:off x="7429520" y="1214422"/>
              <a:ext cx="88998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photon</a:t>
              </a:r>
              <a:endParaRPr lang="ja-JP" altLang="en-US" dirty="0">
                <a:latin typeface="Arial" panose="020B0604020202020204" pitchFamily="34" charset="0"/>
                <a:cs typeface="Arial" panose="020B0604020202020204" pitchFamily="34" charset="0"/>
              </a:endParaRPr>
            </a:p>
          </p:txBody>
        </p:sp>
        <p:sp>
          <p:nvSpPr>
            <p:cNvPr id="13" name="テキスト ボックス 12"/>
            <p:cNvSpPr txBox="1"/>
            <p:nvPr/>
          </p:nvSpPr>
          <p:spPr>
            <a:xfrm>
              <a:off x="7715272" y="2357430"/>
              <a:ext cx="95410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phonon</a:t>
              </a:r>
              <a:endParaRPr lang="ja-JP" altLang="en-US" dirty="0">
                <a:latin typeface="Arial" panose="020B0604020202020204" pitchFamily="34" charset="0"/>
                <a:cs typeface="Arial" panose="020B0604020202020204" pitchFamily="34" charset="0"/>
              </a:endParaRPr>
            </a:p>
          </p:txBody>
        </p:sp>
        <p:sp>
          <p:nvSpPr>
            <p:cNvPr id="14" name="テキスト ボックス 13"/>
            <p:cNvSpPr txBox="1"/>
            <p:nvPr/>
          </p:nvSpPr>
          <p:spPr>
            <a:xfrm>
              <a:off x="7858148" y="2643182"/>
              <a:ext cx="364202"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Q</a:t>
              </a:r>
              <a:endParaRPr lang="ja-JP" altLang="en-US" dirty="0">
                <a:latin typeface="Arial" panose="020B0604020202020204" pitchFamily="34" charset="0"/>
                <a:cs typeface="Arial" panose="020B0604020202020204" pitchFamily="34" charset="0"/>
              </a:endParaRPr>
            </a:p>
          </p:txBody>
        </p:sp>
        <p:sp>
          <p:nvSpPr>
            <p:cNvPr id="15" name="テキスト ボックス 14"/>
            <p:cNvSpPr txBox="1"/>
            <p:nvPr/>
          </p:nvSpPr>
          <p:spPr>
            <a:xfrm>
              <a:off x="7143768" y="928670"/>
              <a:ext cx="838691"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E2  k2</a:t>
              </a:r>
              <a:endParaRPr lang="ja-JP" altLang="en-US" dirty="0">
                <a:latin typeface="Arial" panose="020B0604020202020204" pitchFamily="34" charset="0"/>
                <a:cs typeface="Arial" panose="020B0604020202020204" pitchFamily="34" charset="0"/>
              </a:endParaRPr>
            </a:p>
          </p:txBody>
        </p:sp>
        <p:sp>
          <p:nvSpPr>
            <p:cNvPr id="16" name="テキスト ボックス 15"/>
            <p:cNvSpPr txBox="1"/>
            <p:nvPr/>
          </p:nvSpPr>
          <p:spPr>
            <a:xfrm>
              <a:off x="5857884" y="1357298"/>
              <a:ext cx="838691"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E1  k1</a:t>
              </a:r>
              <a:endParaRPr lang="ja-JP" altLang="en-US" dirty="0">
                <a:latin typeface="Arial" panose="020B0604020202020204" pitchFamily="34" charset="0"/>
                <a:cs typeface="Arial" panose="020B0604020202020204" pitchFamily="34" charset="0"/>
              </a:endParaRPr>
            </a:p>
          </p:txBody>
        </p:sp>
        <p:sp>
          <p:nvSpPr>
            <p:cNvPr id="17" name="テキスト ボックス 16"/>
            <p:cNvSpPr txBox="1"/>
            <p:nvPr/>
          </p:nvSpPr>
          <p:spPr>
            <a:xfrm>
              <a:off x="5929322" y="3143248"/>
              <a:ext cx="2820003"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Energy transfer E1-E2= E</a:t>
              </a:r>
              <a:endParaRPr lang="ja-JP" altLang="en-US" dirty="0">
                <a:latin typeface="Arial" panose="020B0604020202020204" pitchFamily="34" charset="0"/>
                <a:cs typeface="Arial" panose="020B0604020202020204" pitchFamily="34" charset="0"/>
              </a:endParaRPr>
            </a:p>
          </p:txBody>
        </p:sp>
        <p:sp>
          <p:nvSpPr>
            <p:cNvPr id="18" name="テキスト ボックス 17"/>
            <p:cNvSpPr txBox="1"/>
            <p:nvPr/>
          </p:nvSpPr>
          <p:spPr>
            <a:xfrm>
              <a:off x="5786446" y="3500438"/>
              <a:ext cx="3256020"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Momentum transfer  k1-k2 =Q</a:t>
              </a:r>
              <a:endParaRPr lang="ja-JP" altLang="en-US" dirty="0">
                <a:latin typeface="Arial" panose="020B0604020202020204" pitchFamily="34" charset="0"/>
                <a:cs typeface="Arial" panose="020B0604020202020204" pitchFamily="34" charset="0"/>
              </a:endParaRPr>
            </a:p>
          </p:txBody>
        </p:sp>
        <p:sp>
          <p:nvSpPr>
            <p:cNvPr id="19" name="正方形/長方形 18"/>
            <p:cNvSpPr/>
            <p:nvPr/>
          </p:nvSpPr>
          <p:spPr>
            <a:xfrm>
              <a:off x="6143636" y="4214818"/>
              <a:ext cx="2357454" cy="1714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0" name="フリーフォーム 19"/>
            <p:cNvSpPr/>
            <p:nvPr/>
          </p:nvSpPr>
          <p:spPr>
            <a:xfrm>
              <a:off x="6143637" y="4437993"/>
              <a:ext cx="2338212" cy="1497724"/>
            </a:xfrm>
            <a:custGeom>
              <a:avLst/>
              <a:gdLst>
                <a:gd name="connsiteX0" fmla="*/ 10510 w 2312275"/>
                <a:gd name="connsiteY0" fmla="*/ 1442545 h 1497724"/>
                <a:gd name="connsiteX1" fmla="*/ 73572 w 2312275"/>
                <a:gd name="connsiteY1" fmla="*/ 1426779 h 1497724"/>
                <a:gd name="connsiteX2" fmla="*/ 451944 w 2312275"/>
                <a:gd name="connsiteY2" fmla="*/ 1016876 h 1497724"/>
                <a:gd name="connsiteX3" fmla="*/ 877613 w 2312275"/>
                <a:gd name="connsiteY3" fmla="*/ 654269 h 1497724"/>
                <a:gd name="connsiteX4" fmla="*/ 1397875 w 2312275"/>
                <a:gd name="connsiteY4" fmla="*/ 338959 h 1497724"/>
                <a:gd name="connsiteX5" fmla="*/ 2091558 w 2312275"/>
                <a:gd name="connsiteY5" fmla="*/ 55179 h 1497724"/>
                <a:gd name="connsiteX6" fmla="*/ 2312275 w 2312275"/>
                <a:gd name="connsiteY6" fmla="*/ 7883 h 149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2275" h="1497724">
                  <a:moveTo>
                    <a:pt x="10510" y="1442545"/>
                  </a:moveTo>
                  <a:cubicBezTo>
                    <a:pt x="5255" y="1470134"/>
                    <a:pt x="0" y="1497724"/>
                    <a:pt x="73572" y="1426779"/>
                  </a:cubicBezTo>
                  <a:cubicBezTo>
                    <a:pt x="147144" y="1355834"/>
                    <a:pt x="317937" y="1145628"/>
                    <a:pt x="451944" y="1016876"/>
                  </a:cubicBezTo>
                  <a:cubicBezTo>
                    <a:pt x="585951" y="888124"/>
                    <a:pt x="719958" y="767255"/>
                    <a:pt x="877613" y="654269"/>
                  </a:cubicBezTo>
                  <a:cubicBezTo>
                    <a:pt x="1035268" y="541283"/>
                    <a:pt x="1195551" y="438807"/>
                    <a:pt x="1397875" y="338959"/>
                  </a:cubicBezTo>
                  <a:cubicBezTo>
                    <a:pt x="1600199" y="239111"/>
                    <a:pt x="1939158" y="110358"/>
                    <a:pt x="2091558" y="55179"/>
                  </a:cubicBezTo>
                  <a:cubicBezTo>
                    <a:pt x="2243958" y="0"/>
                    <a:pt x="2278116" y="3941"/>
                    <a:pt x="2312275" y="788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1" name="テキスト ボックス 20"/>
            <p:cNvSpPr txBox="1"/>
            <p:nvPr/>
          </p:nvSpPr>
          <p:spPr>
            <a:xfrm>
              <a:off x="7000892" y="5929330"/>
              <a:ext cx="364202"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Q</a:t>
              </a:r>
              <a:endParaRPr lang="ja-JP" altLang="en-US" dirty="0">
                <a:latin typeface="Arial" panose="020B0604020202020204" pitchFamily="34" charset="0"/>
                <a:cs typeface="Arial" panose="020B0604020202020204" pitchFamily="34" charset="0"/>
              </a:endParaRPr>
            </a:p>
          </p:txBody>
        </p:sp>
        <p:sp>
          <p:nvSpPr>
            <p:cNvPr id="22" name="テキスト ボックス 21"/>
            <p:cNvSpPr txBox="1"/>
            <p:nvPr/>
          </p:nvSpPr>
          <p:spPr>
            <a:xfrm>
              <a:off x="5786446" y="4857760"/>
              <a:ext cx="184731" cy="369332"/>
            </a:xfrm>
            <a:prstGeom prst="rect">
              <a:avLst/>
            </a:prstGeom>
            <a:noFill/>
          </p:spPr>
          <p:txBody>
            <a:bodyPr wrap="none" rtlCol="0">
              <a:spAutoFit/>
            </a:bodyPr>
            <a:lstStyle/>
            <a:p>
              <a:endParaRPr lang="ja-JP" altLang="en-US" dirty="0">
                <a:latin typeface="Arial" panose="020B0604020202020204" pitchFamily="34" charset="0"/>
                <a:cs typeface="Arial" panose="020B0604020202020204" pitchFamily="34" charset="0"/>
              </a:endParaRPr>
            </a:p>
          </p:txBody>
        </p:sp>
        <p:sp>
          <p:nvSpPr>
            <p:cNvPr id="23" name="テキスト ボックス 22"/>
            <p:cNvSpPr txBox="1"/>
            <p:nvPr/>
          </p:nvSpPr>
          <p:spPr>
            <a:xfrm rot="16200000">
              <a:off x="5310491" y="4751093"/>
              <a:ext cx="941283"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E,</a:t>
              </a:r>
              <a:r>
                <a:rPr lang="ja-JP" altLang="en-US" dirty="0">
                  <a:latin typeface="Arial" panose="020B0604020202020204" pitchFamily="34" charset="0"/>
                  <a:cs typeface="Arial" panose="020B0604020202020204" pitchFamily="34" charset="0"/>
                </a:rPr>
                <a:t> </a:t>
              </a:r>
              <a:r>
                <a:rPr lang="en-US" altLang="ja-JP" dirty="0" err="1">
                  <a:latin typeface="Arial" panose="020B0604020202020204" pitchFamily="34" charset="0"/>
                  <a:cs typeface="Arial" panose="020B0604020202020204" pitchFamily="34" charset="0"/>
                </a:rPr>
                <a:t>meV</a:t>
              </a:r>
              <a:endParaRPr lang="ja-JP" altLang="en-US" dirty="0">
                <a:latin typeface="Arial" panose="020B0604020202020204" pitchFamily="34" charset="0"/>
                <a:cs typeface="Arial" panose="020B0604020202020204" pitchFamily="34" charset="0"/>
              </a:endParaRPr>
            </a:p>
          </p:txBody>
        </p:sp>
        <p:sp>
          <p:nvSpPr>
            <p:cNvPr id="24" name="テキスト ボックス 23"/>
            <p:cNvSpPr txBox="1"/>
            <p:nvPr/>
          </p:nvSpPr>
          <p:spPr>
            <a:xfrm>
              <a:off x="7358082" y="5929330"/>
              <a:ext cx="641522"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nm</a:t>
              </a:r>
              <a:r>
                <a:rPr lang="en-US" altLang="ja-JP" baseline="30000" dirty="0">
                  <a:latin typeface="Arial" panose="020B0604020202020204" pitchFamily="34" charset="0"/>
                  <a:cs typeface="Arial" panose="020B0604020202020204" pitchFamily="34" charset="0"/>
                </a:rPr>
                <a:t>-1</a:t>
              </a:r>
              <a:endParaRPr lang="ja-JP" altLang="en-US" baseline="30000" dirty="0">
                <a:latin typeface="Arial" panose="020B0604020202020204" pitchFamily="34" charset="0"/>
                <a:cs typeface="Arial" panose="020B0604020202020204" pitchFamily="34" charset="0"/>
              </a:endParaRPr>
            </a:p>
          </p:txBody>
        </p:sp>
        <p:sp>
          <p:nvSpPr>
            <p:cNvPr id="25" name="円/楕円 24"/>
            <p:cNvSpPr/>
            <p:nvPr/>
          </p:nvSpPr>
          <p:spPr>
            <a:xfrm>
              <a:off x="7929586" y="4429132"/>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6" name="円/楕円 25"/>
            <p:cNvSpPr/>
            <p:nvPr/>
          </p:nvSpPr>
          <p:spPr>
            <a:xfrm>
              <a:off x="7500958" y="464344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sp>
          <p:nvSpPr>
            <p:cNvPr id="27" name="円/楕円 26"/>
            <p:cNvSpPr/>
            <p:nvPr/>
          </p:nvSpPr>
          <p:spPr>
            <a:xfrm>
              <a:off x="7072330" y="492919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cs typeface="Arial" panose="020B0604020202020204" pitchFamily="34" charset="0"/>
              </a:endParaRPr>
            </a:p>
          </p:txBody>
        </p:sp>
        <p:cxnSp>
          <p:nvCxnSpPr>
            <p:cNvPr id="29" name="直線コネクタ 28"/>
            <p:cNvCxnSpPr>
              <a:stCxn id="20" idx="0"/>
            </p:cNvCxnSpPr>
            <p:nvPr/>
          </p:nvCxnSpPr>
          <p:spPr>
            <a:xfrm flipV="1">
              <a:off x="6154265" y="4429132"/>
              <a:ext cx="1275255" cy="1451406"/>
            </a:xfrm>
            <a:prstGeom prst="line">
              <a:avLst/>
            </a:prstGeom>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215074" y="4214818"/>
              <a:ext cx="1685077"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Sound velocity</a:t>
              </a:r>
              <a:endParaRPr lang="ja-JP" altLang="en-US" dirty="0">
                <a:latin typeface="Arial" panose="020B0604020202020204" pitchFamily="34" charset="0"/>
                <a:cs typeface="Arial" panose="020B0604020202020204" pitchFamily="34" charset="0"/>
              </a:endParaRPr>
            </a:p>
          </p:txBody>
        </p:sp>
      </p:grpSp>
      <p:sp>
        <p:nvSpPr>
          <p:cNvPr id="30" name="テキスト ボックス 29"/>
          <p:cNvSpPr txBox="1"/>
          <p:nvPr/>
        </p:nvSpPr>
        <p:spPr>
          <a:xfrm>
            <a:off x="5094703" y="1448265"/>
            <a:ext cx="7275823" cy="707886"/>
          </a:xfrm>
          <a:prstGeom prst="rect">
            <a:avLst/>
          </a:prstGeom>
          <a:noFill/>
        </p:spPr>
        <p:txBody>
          <a:bodyPr wrap="square" rtlCol="0">
            <a:spAutoFit/>
          </a:bodyPr>
          <a:lstStyle/>
          <a:p>
            <a:r>
              <a:rPr lang="en-US" altLang="ja-JP" sz="4000" b="1" dirty="0">
                <a:solidFill>
                  <a:srgbClr val="C00000"/>
                </a:solidFill>
                <a:latin typeface="Times New Roman" pitchFamily="18" charset="0"/>
                <a:cs typeface="Times New Roman" pitchFamily="18" charset="0"/>
              </a:rPr>
              <a:t>IXS (Inelastic X-ray scattering)</a:t>
            </a:r>
            <a:endParaRPr lang="ja-JP" altLang="en-US" sz="4000" b="1" dirty="0">
              <a:solidFill>
                <a:srgbClr val="C00000"/>
              </a:solidFill>
              <a:latin typeface="Times New Roman" pitchFamily="18" charset="0"/>
              <a:cs typeface="Times New Roman" pitchFamily="18" charset="0"/>
            </a:endParaRPr>
          </a:p>
        </p:txBody>
      </p:sp>
      <p:sp>
        <p:nvSpPr>
          <p:cNvPr id="32" name="正方形/長方形 31"/>
          <p:cNvSpPr/>
          <p:nvPr/>
        </p:nvSpPr>
        <p:spPr>
          <a:xfrm>
            <a:off x="1467225" y="240948"/>
            <a:ext cx="9099344" cy="656590"/>
          </a:xfrm>
          <a:prstGeom prst="rect">
            <a:avLst/>
          </a:prstGeom>
        </p:spPr>
        <p:txBody>
          <a:bodyPr wrap="square">
            <a:spAutoFit/>
          </a:bodyPr>
          <a:lstStyle/>
          <a:p>
            <a:pPr marL="342900" indent="-342900" algn="ctr">
              <a:lnSpc>
                <a:spcPts val="4400"/>
              </a:lnSpc>
            </a:pPr>
            <a:r>
              <a:rPr lang="en-US" altLang="ja-JP" sz="4000" b="1" dirty="0">
                <a:solidFill>
                  <a:srgbClr val="7030A0"/>
                </a:solidFill>
                <a:latin typeface="Arial" panose="020B0604020202020204" pitchFamily="34" charset="0"/>
                <a:cs typeface="Arial" panose="020B0604020202020204" pitchFamily="34" charset="0"/>
              </a:rPr>
              <a:t>Method</a:t>
            </a:r>
            <a:r>
              <a:rPr lang="en-US" altLang="ja-JP" sz="4000" b="1" dirty="0">
                <a:latin typeface="Arial" panose="020B0604020202020204" pitchFamily="34" charset="0"/>
                <a:cs typeface="Arial" panose="020B0604020202020204" pitchFamily="34" charset="0"/>
              </a:rPr>
              <a:t>: Sound velocity of Metals</a:t>
            </a:r>
          </a:p>
        </p:txBody>
      </p:sp>
      <p:sp>
        <p:nvSpPr>
          <p:cNvPr id="5" name="テキスト ボックス 4"/>
          <p:cNvSpPr txBox="1"/>
          <p:nvPr/>
        </p:nvSpPr>
        <p:spPr>
          <a:xfrm>
            <a:off x="3012275" y="5456967"/>
            <a:ext cx="2165978" cy="369332"/>
          </a:xfrm>
          <a:prstGeom prst="rect">
            <a:avLst/>
          </a:prstGeom>
          <a:noFill/>
        </p:spPr>
        <p:txBody>
          <a:bodyPr wrap="none" rtlCol="0">
            <a:spAutoFit/>
          </a:bodyPr>
          <a:lstStyle/>
          <a:p>
            <a:r>
              <a:rPr lang="en-US" altLang="ja-JP" dirty="0"/>
              <a:t>Phonon dispersion</a:t>
            </a:r>
            <a:endParaRPr lang="ja-JP" altLang="en-US" dirty="0"/>
          </a:p>
        </p:txBody>
      </p:sp>
      <p:pic>
        <p:nvPicPr>
          <p:cNvPr id="34" name="図 33"/>
          <p:cNvPicPr>
            <a:picLocks noChangeAspect="1"/>
          </p:cNvPicPr>
          <p:nvPr/>
        </p:nvPicPr>
        <p:blipFill>
          <a:blip r:embed="rId3"/>
          <a:stretch>
            <a:fillRect/>
          </a:stretch>
        </p:blipFill>
        <p:spPr>
          <a:xfrm>
            <a:off x="5380457" y="2235999"/>
            <a:ext cx="4551915" cy="1052545"/>
          </a:xfrm>
          <a:prstGeom prst="rect">
            <a:avLst/>
          </a:prstGeom>
        </p:spPr>
      </p:pic>
      <p:sp>
        <p:nvSpPr>
          <p:cNvPr id="35" name="楕円 34"/>
          <p:cNvSpPr/>
          <p:nvPr/>
        </p:nvSpPr>
        <p:spPr>
          <a:xfrm>
            <a:off x="6524694" y="2349040"/>
            <a:ext cx="400050" cy="35719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楕円 35"/>
          <p:cNvSpPr/>
          <p:nvPr/>
        </p:nvSpPr>
        <p:spPr>
          <a:xfrm>
            <a:off x="5335842" y="2471457"/>
            <a:ext cx="527649" cy="5122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楕円 36"/>
          <p:cNvSpPr/>
          <p:nvPr/>
        </p:nvSpPr>
        <p:spPr>
          <a:xfrm>
            <a:off x="9144000" y="2333777"/>
            <a:ext cx="395288" cy="393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テキスト ボックス 37"/>
          <p:cNvSpPr txBox="1"/>
          <p:nvPr/>
        </p:nvSpPr>
        <p:spPr>
          <a:xfrm>
            <a:off x="5380456" y="6052056"/>
            <a:ext cx="5072066" cy="523220"/>
          </a:xfrm>
          <a:prstGeom prst="rect">
            <a:avLst/>
          </a:prstGeom>
          <a:noFill/>
        </p:spPr>
        <p:txBody>
          <a:bodyPr wrap="square" rtlCol="0">
            <a:spAutoFit/>
          </a:bodyPr>
          <a:lstStyle/>
          <a:p>
            <a:r>
              <a:rPr lang="en-US" altLang="ja-JP" sz="2800" dirty="0">
                <a:latin typeface="Times New Roman" pitchFamily="18" charset="0"/>
                <a:cs typeface="Times New Roman" pitchFamily="18" charset="0"/>
              </a:rPr>
              <a:t>Baron @BL43LXU, Spring-8</a:t>
            </a:r>
          </a:p>
        </p:txBody>
      </p:sp>
      <p:sp>
        <p:nvSpPr>
          <p:cNvPr id="40" name="テキスト ボックス 39"/>
          <p:cNvSpPr txBox="1"/>
          <p:nvPr/>
        </p:nvSpPr>
        <p:spPr>
          <a:xfrm>
            <a:off x="11754158" y="6488668"/>
            <a:ext cx="520187"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10</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51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4790-4C0A-B44C-893D-860E07247AB2}"/>
              </a:ext>
            </a:extLst>
          </p:cNvPr>
          <p:cNvSpPr>
            <a:spLocks noGrp="1"/>
          </p:cNvSpPr>
          <p:nvPr>
            <p:ph type="title"/>
          </p:nvPr>
        </p:nvSpPr>
        <p:spPr>
          <a:xfrm>
            <a:off x="1485325" y="171185"/>
            <a:ext cx="10005743" cy="846496"/>
          </a:xfrm>
        </p:spPr>
        <p:txBody>
          <a:bodyPr>
            <a:noAutofit/>
          </a:bodyPr>
          <a:lstStyle/>
          <a:p>
            <a:r>
              <a:rPr lang="en-US" sz="4000" b="1" dirty="0">
                <a:solidFill>
                  <a:srgbClr val="7030A0"/>
                </a:solidFill>
                <a:latin typeface="Arial" panose="020B0604020202020204" pitchFamily="34" charset="0"/>
                <a:cs typeface="Arial" panose="020B0604020202020204" pitchFamily="34" charset="0"/>
              </a:rPr>
              <a:t>Optics</a:t>
            </a:r>
            <a:r>
              <a:rPr lang="en-US" sz="3500" b="1" dirty="0">
                <a:latin typeface="Arial" panose="020B0604020202020204" pitchFamily="34" charset="0"/>
                <a:cs typeface="Arial" panose="020B0604020202020204" pitchFamily="34" charset="0"/>
              </a:rPr>
              <a:t> :“</a:t>
            </a:r>
            <a:r>
              <a:rPr lang="en-US" sz="3500" b="1" dirty="0" err="1">
                <a:latin typeface="Arial" panose="020B0604020202020204" pitchFamily="34" charset="0"/>
                <a:cs typeface="Arial" panose="020B0604020202020204" pitchFamily="34" charset="0"/>
              </a:rPr>
              <a:t>Soller</a:t>
            </a:r>
            <a:r>
              <a:rPr lang="en-US" sz="3500" b="1" dirty="0">
                <a:latin typeface="Arial" panose="020B0604020202020204" pitchFamily="34" charset="0"/>
                <a:cs typeface="Arial" panose="020B0604020202020204" pitchFamily="34" charset="0"/>
              </a:rPr>
              <a:t> Screen”  (</a:t>
            </a:r>
            <a:r>
              <a:rPr lang="en-US" altLang="ja-JP" sz="3500" b="1" dirty="0">
                <a:latin typeface="Arial" panose="020B0604020202020204" pitchFamily="34" charset="0"/>
                <a:cs typeface="Arial" panose="020B0604020202020204" pitchFamily="34" charset="0"/>
              </a:rPr>
              <a:t>Baron et al., 2019) </a:t>
            </a:r>
            <a:endParaRPr lang="en-US" sz="35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8C60142-8855-2C44-8AA4-49DABEEC61C5}"/>
              </a:ext>
            </a:extLst>
          </p:cNvPr>
          <p:cNvSpPr txBox="1"/>
          <p:nvPr/>
        </p:nvSpPr>
        <p:spPr>
          <a:xfrm>
            <a:off x="991259" y="933699"/>
            <a:ext cx="9675084" cy="861774"/>
          </a:xfrm>
          <a:prstGeom prst="rect">
            <a:avLst/>
          </a:prstGeom>
          <a:noFill/>
        </p:spPr>
        <p:txBody>
          <a:bodyPr wrap="none" rtlCol="0">
            <a:spAutoFit/>
          </a:bodyPr>
          <a:lstStyle/>
          <a:p>
            <a:pPr algn="ctr"/>
            <a:r>
              <a:rPr lang="en-US" sz="2500" dirty="0">
                <a:latin typeface="Arial" panose="020B0604020202020204" pitchFamily="34" charset="0"/>
                <a:cs typeface="Arial" panose="020B0604020202020204" pitchFamily="34" charset="0"/>
              </a:rPr>
              <a:t>HP DAC work limited by background from diamonds (or Re gasket)</a:t>
            </a:r>
          </a:p>
          <a:p>
            <a:pPr algn="ct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ie</a:t>
            </a:r>
            <a:r>
              <a:rPr lang="en-US" sz="2500" dirty="0">
                <a:latin typeface="Arial" panose="020B0604020202020204" pitchFamily="34" charset="0"/>
                <a:cs typeface="Arial" panose="020B0604020202020204" pitchFamily="34" charset="0"/>
              </a:rPr>
              <a:t>: parasitic scattering from within a  few mm of the sample</a:t>
            </a:r>
          </a:p>
        </p:txBody>
      </p:sp>
      <p:grpSp>
        <p:nvGrpSpPr>
          <p:cNvPr id="3" name="Group 2">
            <a:extLst>
              <a:ext uri="{FF2B5EF4-FFF2-40B4-BE49-F238E27FC236}">
                <a16:creationId xmlns:a16="http://schemas.microsoft.com/office/drawing/2014/main" id="{06532F7A-44A0-974C-8C9A-752B4FB7FFBA}"/>
              </a:ext>
            </a:extLst>
          </p:cNvPr>
          <p:cNvGrpSpPr/>
          <p:nvPr/>
        </p:nvGrpSpPr>
        <p:grpSpPr>
          <a:xfrm>
            <a:off x="2645390" y="1800656"/>
            <a:ext cx="6366822" cy="646331"/>
            <a:chOff x="473916" y="2090696"/>
            <a:chExt cx="6366822" cy="593968"/>
          </a:xfrm>
        </p:grpSpPr>
        <p:sp>
          <p:nvSpPr>
            <p:cNvPr id="5" name="TextBox 4">
              <a:extLst>
                <a:ext uri="{FF2B5EF4-FFF2-40B4-BE49-F238E27FC236}">
                  <a16:creationId xmlns:a16="http://schemas.microsoft.com/office/drawing/2014/main" id="{EDF2CD6B-5CAA-5341-8B3C-14160060B9D4}"/>
                </a:ext>
              </a:extLst>
            </p:cNvPr>
            <p:cNvSpPr txBox="1"/>
            <p:nvPr/>
          </p:nvSpPr>
          <p:spPr>
            <a:xfrm>
              <a:off x="473916" y="2124731"/>
              <a:ext cx="1786065" cy="509116"/>
            </a:xfrm>
            <a:prstGeom prst="rect">
              <a:avLst/>
            </a:prstGeom>
            <a:noFill/>
          </p:spPr>
          <p:txBody>
            <a:bodyPr wrap="none" rtlCol="0">
              <a:spAutoFit/>
            </a:bodyPr>
            <a:lstStyle/>
            <a:p>
              <a:pPr algn="ctr"/>
              <a:r>
                <a:rPr lang="en-US" dirty="0">
                  <a:solidFill>
                    <a:srgbClr val="00B050"/>
                  </a:solidFill>
                  <a:latin typeface="Arial" panose="020B0604020202020204" pitchFamily="34" charset="0"/>
                  <a:cs typeface="Arial" panose="020B0604020202020204" pitchFamily="34" charset="0"/>
                </a:rPr>
                <a:t>Usual Solution:</a:t>
              </a:r>
            </a:p>
            <a:p>
              <a:pPr algn="ctr"/>
              <a:r>
                <a:rPr lang="en-US" sz="1200" dirty="0">
                  <a:solidFill>
                    <a:srgbClr val="00B050"/>
                  </a:solidFill>
                  <a:latin typeface="Arial" panose="020B0604020202020204" pitchFamily="34" charset="0"/>
                  <a:cs typeface="Arial" panose="020B0604020202020204" pitchFamily="34" charset="0"/>
                </a:rPr>
                <a:t>(One Detector)</a:t>
              </a:r>
            </a:p>
          </p:txBody>
        </p:sp>
        <p:sp>
          <p:nvSpPr>
            <p:cNvPr id="6" name="TextBox 5">
              <a:extLst>
                <a:ext uri="{FF2B5EF4-FFF2-40B4-BE49-F238E27FC236}">
                  <a16:creationId xmlns:a16="http://schemas.microsoft.com/office/drawing/2014/main" id="{E191B860-FE6A-9040-AB2F-CA7A0CCB2953}"/>
                </a:ext>
              </a:extLst>
            </p:cNvPr>
            <p:cNvSpPr txBox="1"/>
            <p:nvPr/>
          </p:nvSpPr>
          <p:spPr>
            <a:xfrm>
              <a:off x="2667736" y="2090696"/>
              <a:ext cx="4173002" cy="593968"/>
            </a:xfrm>
            <a:prstGeom prst="rect">
              <a:avLst/>
            </a:prstGeom>
            <a:noFill/>
          </p:spPr>
          <p:txBody>
            <a:bodyPr wrap="none" rtlCol="0">
              <a:spAutoFit/>
            </a:bodyPr>
            <a:lstStyle/>
            <a:p>
              <a:pPr algn="ctr"/>
              <a:r>
                <a:rPr lang="en-US" dirty="0">
                  <a:solidFill>
                    <a:srgbClr val="00B050"/>
                  </a:solidFill>
                  <a:latin typeface="Arial" panose="020B0604020202020204" pitchFamily="34" charset="0"/>
                  <a:cs typeface="Arial" panose="020B0604020202020204" pitchFamily="34" charset="0"/>
                </a:rPr>
                <a:t>A small slit near the sample to limit the </a:t>
              </a:r>
            </a:p>
            <a:p>
              <a:pPr algn="ctr"/>
              <a:r>
                <a:rPr lang="en-US" dirty="0">
                  <a:solidFill>
                    <a:srgbClr val="00B050"/>
                  </a:solidFill>
                  <a:latin typeface="Arial" panose="020B0604020202020204" pitchFamily="34" charset="0"/>
                  <a:cs typeface="Arial" panose="020B0604020202020204" pitchFamily="34" charset="0"/>
                </a:rPr>
                <a:t>view to only the sample </a:t>
              </a:r>
            </a:p>
          </p:txBody>
        </p:sp>
      </p:grpSp>
      <p:sp>
        <p:nvSpPr>
          <p:cNvPr id="9" name="TextBox 8">
            <a:extLst>
              <a:ext uri="{FF2B5EF4-FFF2-40B4-BE49-F238E27FC236}">
                <a16:creationId xmlns:a16="http://schemas.microsoft.com/office/drawing/2014/main" id="{2873007E-D521-DF4C-944A-5F8A3F1DC1CE}"/>
              </a:ext>
            </a:extLst>
          </p:cNvPr>
          <p:cNvSpPr txBox="1"/>
          <p:nvPr/>
        </p:nvSpPr>
        <p:spPr>
          <a:xfrm>
            <a:off x="2645390" y="2414110"/>
            <a:ext cx="6466770" cy="307777"/>
          </a:xfrm>
          <a:prstGeom prst="rect">
            <a:avLst/>
          </a:prstGeom>
          <a:noFill/>
        </p:spPr>
        <p:txBody>
          <a:bodyPr wrap="none" rtlCol="0">
            <a:spAutoFit/>
          </a:bodyPr>
          <a:lstStyle/>
          <a:p>
            <a:r>
              <a:rPr lang="en-US" sz="1400" dirty="0">
                <a:solidFill>
                  <a:srgbClr val="7030A0"/>
                </a:solidFill>
                <a:latin typeface="Arial" panose="020B0604020202020204" pitchFamily="34" charset="0"/>
                <a:cs typeface="Arial" panose="020B0604020202020204" pitchFamily="34" charset="0"/>
              </a:rPr>
              <a:t>Would like a </a:t>
            </a:r>
            <a:r>
              <a:rPr lang="en-US" sz="1400" dirty="0" err="1">
                <a:solidFill>
                  <a:srgbClr val="7030A0"/>
                </a:solidFill>
                <a:latin typeface="Arial" panose="020B0604020202020204" pitchFamily="34" charset="0"/>
                <a:cs typeface="Arial" panose="020B0604020202020204" pitchFamily="34" charset="0"/>
              </a:rPr>
              <a:t>Soller</a:t>
            </a:r>
            <a:r>
              <a:rPr lang="en-US" sz="1400" dirty="0">
                <a:solidFill>
                  <a:srgbClr val="7030A0"/>
                </a:solidFill>
                <a:latin typeface="Arial" panose="020B0604020202020204" pitchFamily="34" charset="0"/>
                <a:cs typeface="Arial" panose="020B0604020202020204" pitchFamily="34" charset="0"/>
              </a:rPr>
              <a:t> slit but spacing is prohibitively small   (~50 um slits needed) </a:t>
            </a:r>
          </a:p>
        </p:txBody>
      </p:sp>
      <p:pic>
        <p:nvPicPr>
          <p:cNvPr id="10" name="Picture 9">
            <a:extLst>
              <a:ext uri="{FF2B5EF4-FFF2-40B4-BE49-F238E27FC236}">
                <a16:creationId xmlns:a16="http://schemas.microsoft.com/office/drawing/2014/main" id="{830061F1-24E3-F448-ABB9-3BE64F56B79C}"/>
              </a:ext>
            </a:extLst>
          </p:cNvPr>
          <p:cNvPicPr>
            <a:picLocks noChangeAspect="1"/>
          </p:cNvPicPr>
          <p:nvPr/>
        </p:nvPicPr>
        <p:blipFill>
          <a:blip r:embed="rId2"/>
          <a:stretch>
            <a:fillRect/>
          </a:stretch>
        </p:blipFill>
        <p:spPr>
          <a:xfrm>
            <a:off x="5726856" y="3690655"/>
            <a:ext cx="4526807" cy="3239688"/>
          </a:xfrm>
          <a:prstGeom prst="rect">
            <a:avLst/>
          </a:prstGeom>
        </p:spPr>
      </p:pic>
      <p:sp>
        <p:nvSpPr>
          <p:cNvPr id="12" name="TextBox 11">
            <a:extLst>
              <a:ext uri="{FF2B5EF4-FFF2-40B4-BE49-F238E27FC236}">
                <a16:creationId xmlns:a16="http://schemas.microsoft.com/office/drawing/2014/main" id="{6EB3E72D-D7F8-3746-91BB-3A713D2EB065}"/>
              </a:ext>
            </a:extLst>
          </p:cNvPr>
          <p:cNvSpPr txBox="1"/>
          <p:nvPr/>
        </p:nvSpPr>
        <p:spPr>
          <a:xfrm>
            <a:off x="1006659" y="2674992"/>
            <a:ext cx="10484409" cy="1015663"/>
          </a:xfrm>
          <a:prstGeom prst="rect">
            <a:avLst/>
          </a:prstGeom>
          <a:noFill/>
        </p:spPr>
        <p:txBody>
          <a:bodyPr wrap="none" rtlCol="0">
            <a:spAutoFit/>
          </a:bodyPr>
          <a:lstStyle/>
          <a:p>
            <a:pPr algn="ctr"/>
            <a:r>
              <a:rPr lang="en-US" sz="2000" dirty="0">
                <a:solidFill>
                  <a:srgbClr val="FF0000"/>
                </a:solidFill>
                <a:latin typeface="Arial" panose="020B0604020202020204" pitchFamily="34" charset="0"/>
                <a:cs typeface="Arial" panose="020B0604020202020204" pitchFamily="34" charset="0"/>
              </a:rPr>
              <a:t>“</a:t>
            </a:r>
            <a:r>
              <a:rPr lang="en-US" sz="2000" dirty="0" err="1">
                <a:solidFill>
                  <a:srgbClr val="FF0000"/>
                </a:solidFill>
                <a:latin typeface="Arial" panose="020B0604020202020204" pitchFamily="34" charset="0"/>
                <a:cs typeface="Arial" panose="020B0604020202020204" pitchFamily="34" charset="0"/>
              </a:rPr>
              <a:t>Soller</a:t>
            </a:r>
            <a:r>
              <a:rPr lang="en-US" sz="2000" dirty="0">
                <a:solidFill>
                  <a:srgbClr val="FF0000"/>
                </a:solidFill>
                <a:latin typeface="Arial" panose="020B0604020202020204" pitchFamily="34" charset="0"/>
                <a:cs typeface="Arial" panose="020B0604020202020204" pitchFamily="34" charset="0"/>
              </a:rPr>
              <a:t> Screen”:  Two Flat W plates at 5 mm and 10mm from the sample with laser cut slots</a:t>
            </a:r>
          </a:p>
          <a:p>
            <a:pPr algn="ctr"/>
            <a:r>
              <a:rPr lang="en-US" sz="2000" dirty="0">
                <a:solidFill>
                  <a:srgbClr val="FF0000"/>
                </a:solidFill>
                <a:latin typeface="Arial" panose="020B0604020202020204" pitchFamily="34" charset="0"/>
                <a:cs typeface="Arial" panose="020B0604020202020204" pitchFamily="34" charset="0"/>
              </a:rPr>
              <a:t>Accepts beam to every second analyzer (24</a:t>
            </a:r>
            <a:r>
              <a:rPr lang="en-US" sz="2000" dirty="0">
                <a:solidFill>
                  <a:srgbClr val="FF0000"/>
                </a:solidFill>
                <a:latin typeface="Arial" panose="020B0604020202020204" pitchFamily="34" charset="0"/>
                <a:cs typeface="Arial" panose="020B0604020202020204" pitchFamily="34" charset="0"/>
                <a:sym typeface="Wingdings" pitchFamily="2" charset="2"/>
              </a:rPr>
              <a:t>12) and drastically </a:t>
            </a:r>
          </a:p>
          <a:p>
            <a:pPr algn="ctr"/>
            <a:r>
              <a:rPr lang="en-US" sz="2000" dirty="0">
                <a:solidFill>
                  <a:srgbClr val="FF0000"/>
                </a:solidFill>
                <a:latin typeface="Arial" panose="020B0604020202020204" pitchFamily="34" charset="0"/>
                <a:cs typeface="Arial" panose="020B0604020202020204" pitchFamily="34" charset="0"/>
                <a:sym typeface="Wingdings" pitchFamily="2" charset="2"/>
              </a:rPr>
              <a:t>reduces the background</a:t>
            </a:r>
            <a:endParaRPr lang="en-US" sz="2000" dirty="0">
              <a:solidFill>
                <a:srgbClr val="FF0000"/>
              </a:solidFill>
              <a:latin typeface="Arial" panose="020B0604020202020204" pitchFamily="34" charset="0"/>
              <a:cs typeface="Arial" panose="020B0604020202020204" pitchFamily="34" charset="0"/>
            </a:endParaRPr>
          </a:p>
        </p:txBody>
      </p:sp>
      <p:sp>
        <p:nvSpPr>
          <p:cNvPr id="15" name="テキスト ボックス 14"/>
          <p:cNvSpPr txBox="1"/>
          <p:nvPr/>
        </p:nvSpPr>
        <p:spPr>
          <a:xfrm>
            <a:off x="10253663" y="6457890"/>
            <a:ext cx="415498" cy="369332"/>
          </a:xfrm>
          <a:prstGeom prst="rect">
            <a:avLst/>
          </a:prstGeom>
          <a:noFill/>
        </p:spPr>
        <p:txBody>
          <a:bodyPr wrap="none" rtlCol="0">
            <a:spAutoFit/>
          </a:bodyPr>
          <a:lstStyle/>
          <a:p>
            <a:r>
              <a:rPr lang="ja-JP" altLang="en-US" dirty="0">
                <a:latin typeface="Arial" panose="020B0604020202020204" pitchFamily="34" charset="0"/>
                <a:cs typeface="Arial" panose="020B0604020202020204" pitchFamily="34" charset="0"/>
              </a:rPr>
              <a:t>９</a:t>
            </a:r>
          </a:p>
        </p:txBody>
      </p:sp>
      <p:grpSp>
        <p:nvGrpSpPr>
          <p:cNvPr id="32" name="グループ化 31"/>
          <p:cNvGrpSpPr/>
          <p:nvPr/>
        </p:nvGrpSpPr>
        <p:grpSpPr>
          <a:xfrm>
            <a:off x="2181145" y="3693530"/>
            <a:ext cx="3138275" cy="2795138"/>
            <a:chOff x="4942507" y="3695607"/>
            <a:chExt cx="3138275" cy="2795138"/>
          </a:xfrm>
        </p:grpSpPr>
        <p:sp>
          <p:nvSpPr>
            <p:cNvPr id="7" name="TextBox 6">
              <a:extLst>
                <a:ext uri="{FF2B5EF4-FFF2-40B4-BE49-F238E27FC236}">
                  <a16:creationId xmlns:a16="http://schemas.microsoft.com/office/drawing/2014/main" id="{73A47B89-EA2D-0843-9CA2-D8CAFB66E2CD}"/>
                </a:ext>
              </a:extLst>
            </p:cNvPr>
            <p:cNvSpPr txBox="1"/>
            <p:nvPr/>
          </p:nvSpPr>
          <p:spPr>
            <a:xfrm>
              <a:off x="5096143" y="3862699"/>
              <a:ext cx="184731" cy="369332"/>
            </a:xfrm>
            <a:prstGeom prst="rect">
              <a:avLst/>
            </a:prstGeom>
            <a:noFill/>
          </p:spPr>
          <p:txBody>
            <a:bodyPr wrap="none" rtlCol="0">
              <a:spAutoFit/>
            </a:bodyPr>
            <a:lstStyle/>
            <a:p>
              <a:endParaRPr lang="en-US" dirty="0"/>
            </a:p>
          </p:txBody>
        </p:sp>
        <p:pic>
          <p:nvPicPr>
            <p:cNvPr id="29" name="図 28"/>
            <p:cNvPicPr>
              <a:picLocks noChangeAspect="1"/>
            </p:cNvPicPr>
            <p:nvPr/>
          </p:nvPicPr>
          <p:blipFill>
            <a:blip r:embed="rId3"/>
            <a:stretch>
              <a:fillRect/>
            </a:stretch>
          </p:blipFill>
          <p:spPr>
            <a:xfrm>
              <a:off x="4942507" y="3695607"/>
              <a:ext cx="3138275" cy="2795138"/>
            </a:xfrm>
            <a:prstGeom prst="rect">
              <a:avLst/>
            </a:prstGeom>
          </p:spPr>
        </p:pic>
        <p:sp>
          <p:nvSpPr>
            <p:cNvPr id="30" name="テキスト ボックス 29"/>
            <p:cNvSpPr txBox="1"/>
            <p:nvPr/>
          </p:nvSpPr>
          <p:spPr>
            <a:xfrm>
              <a:off x="6925711" y="4641431"/>
              <a:ext cx="684803" cy="369332"/>
            </a:xfrm>
            <a:prstGeom prst="rect">
              <a:avLst/>
            </a:prstGeom>
            <a:noFill/>
          </p:spPr>
          <p:txBody>
            <a:bodyPr wrap="none" rtlCol="0">
              <a:spAutoFit/>
            </a:bodyPr>
            <a:lstStyle/>
            <a:p>
              <a:r>
                <a:rPr kumimoji="1" lang="en-US" altLang="ja-JP" b="1">
                  <a:solidFill>
                    <a:srgbClr val="FFFF00"/>
                  </a:solidFill>
                  <a:latin typeface="Arial" panose="020B0604020202020204" pitchFamily="34" charset="0"/>
                  <a:cs typeface="Arial" panose="020B0604020202020204" pitchFamily="34" charset="0"/>
                </a:rPr>
                <a:t>DAC</a:t>
              </a:r>
              <a:endParaRPr kumimoji="1" lang="ja-JP" altLang="en-US" b="1" dirty="0">
                <a:solidFill>
                  <a:srgbClr val="FFFF00"/>
                </a:solidFill>
                <a:latin typeface="Arial" panose="020B0604020202020204" pitchFamily="34" charset="0"/>
                <a:cs typeface="Arial" panose="020B0604020202020204" pitchFamily="34" charset="0"/>
              </a:endParaRPr>
            </a:p>
          </p:txBody>
        </p:sp>
        <p:sp>
          <p:nvSpPr>
            <p:cNvPr id="31" name="テキスト ボックス 30"/>
            <p:cNvSpPr txBox="1"/>
            <p:nvPr/>
          </p:nvSpPr>
          <p:spPr>
            <a:xfrm>
              <a:off x="5392520" y="4437339"/>
              <a:ext cx="1215397" cy="646331"/>
            </a:xfrm>
            <a:prstGeom prst="rect">
              <a:avLst/>
            </a:prstGeom>
            <a:noFill/>
          </p:spPr>
          <p:txBody>
            <a:bodyPr wrap="square" rtlCol="0">
              <a:spAutoFit/>
            </a:bodyPr>
            <a:lstStyle/>
            <a:p>
              <a:r>
                <a:rPr kumimoji="1" lang="en-US" altLang="ja-JP" b="1">
                  <a:solidFill>
                    <a:srgbClr val="FFFF00"/>
                  </a:solidFill>
                  <a:latin typeface="Arial" panose="020B0604020202020204" pitchFamily="34" charset="0"/>
                  <a:cs typeface="Arial" panose="020B0604020202020204" pitchFamily="34" charset="0"/>
                </a:rPr>
                <a:t>Soller</a:t>
              </a:r>
              <a:r>
                <a:rPr kumimoji="1" lang="en-US" altLang="ja-JP" b="1" dirty="0">
                  <a:solidFill>
                    <a:srgbClr val="FFFF00"/>
                  </a:solidFill>
                  <a:latin typeface="Arial" panose="020B0604020202020204" pitchFamily="34" charset="0"/>
                  <a:cs typeface="Arial" panose="020B0604020202020204" pitchFamily="34" charset="0"/>
                </a:rPr>
                <a:t> Screen</a:t>
              </a:r>
              <a:endParaRPr kumimoji="1" lang="ja-JP" altLang="en-US" b="1" dirty="0">
                <a:solidFill>
                  <a:srgbClr val="FFFF00"/>
                </a:solidFill>
                <a:latin typeface="Arial" panose="020B0604020202020204" pitchFamily="34" charset="0"/>
                <a:cs typeface="Arial" panose="020B0604020202020204" pitchFamily="34" charset="0"/>
              </a:endParaRPr>
            </a:p>
          </p:txBody>
        </p:sp>
      </p:grpSp>
      <p:sp>
        <p:nvSpPr>
          <p:cNvPr id="17" name="テキスト ボックス 16"/>
          <p:cNvSpPr txBox="1"/>
          <p:nvPr/>
        </p:nvSpPr>
        <p:spPr>
          <a:xfrm>
            <a:off x="11754158" y="6488668"/>
            <a:ext cx="520187"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11</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54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stretch>
            <a:fillRect/>
          </a:stretch>
        </p:blipFill>
        <p:spPr>
          <a:xfrm>
            <a:off x="1704658" y="1036320"/>
            <a:ext cx="8628063" cy="3773170"/>
          </a:xfrm>
          <a:prstGeom prst="rect">
            <a:avLst/>
          </a:prstGeom>
        </p:spPr>
      </p:pic>
      <p:sp>
        <p:nvSpPr>
          <p:cNvPr id="3" name="正方形/長方形 2"/>
          <p:cNvSpPr/>
          <p:nvPr/>
        </p:nvSpPr>
        <p:spPr>
          <a:xfrm>
            <a:off x="1828800" y="4894580"/>
            <a:ext cx="8656320" cy="1754326"/>
          </a:xfrm>
          <a:prstGeom prst="rect">
            <a:avLst/>
          </a:prstGeom>
        </p:spPr>
        <p:txBody>
          <a:bodyPr wrap="square">
            <a:spAutoFit/>
          </a:bodyPr>
          <a:lstStyle/>
          <a:p>
            <a:pPr algn="just"/>
            <a:r>
              <a:rPr lang="en-US" altLang="ja-JP" kern="100" dirty="0">
                <a:latin typeface="Arial" panose="020B0604020202020204" pitchFamily="34" charset="0"/>
                <a:ea typeface="ＭＳ 明朝" panose="02020609040205080304" pitchFamily="17" charset="-128"/>
                <a:cs typeface="Times New Roman" panose="02020603050405020304" pitchFamily="18" charset="0"/>
              </a:rPr>
              <a:t>Caption: The </a:t>
            </a:r>
            <a:r>
              <a:rPr lang="en-US" altLang="ja-JP" kern="0" dirty="0">
                <a:latin typeface="Arial" panose="020B0604020202020204" pitchFamily="34" charset="0"/>
                <a:ea typeface="Times New Roman" panose="02020603050405020304" pitchFamily="18" charset="0"/>
                <a:cs typeface="Times New Roman" panose="02020603050405020304" pitchFamily="18" charset="0"/>
              </a:rPr>
              <a:t>diamond anvil cell used in this experiment. (A) Symmetric Diamond Anvil Cell, (B) Schematic diagram of a diamond anvil. Orange circle is the area corresponding to (C, D) (C) Image of the top of the (stepped beveled) diamond anvil designed for IXS measurement at ultrahigh pressure, (D) Cross-section of the diamond anvil</a:t>
            </a:r>
            <a:r>
              <a:rPr lang="en-US" altLang="ja-JP" sz="14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kern="0" dirty="0">
                <a:latin typeface="Arial" panose="020B0604020202020204" pitchFamily="34" charset="0"/>
                <a:ea typeface="Times New Roman" panose="02020603050405020304" pitchFamily="18" charset="0"/>
                <a:cs typeface="Times New Roman" panose="02020603050405020304" pitchFamily="18" charset="0"/>
              </a:rPr>
              <a:t>corresponding to (C). </a:t>
            </a:r>
            <a:r>
              <a:rPr lang="en-US" altLang="ja-JP" sz="11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kern="100" dirty="0">
                <a:latin typeface="Arial" panose="020B0604020202020204" pitchFamily="34" charset="0"/>
                <a:ea typeface="游明朝" panose="02020400000000000000" pitchFamily="18" charset="-128"/>
                <a:cs typeface="Arial" panose="020B0604020202020204" pitchFamily="34" charset="0"/>
              </a:rPr>
              <a:t>Similar design to Toroidal cell (</a:t>
            </a:r>
            <a:r>
              <a:rPr lang="en-US" altLang="ja-JP" kern="100" dirty="0" err="1">
                <a:latin typeface="Arial" panose="020B0604020202020204" pitchFamily="34" charset="0"/>
                <a:ea typeface="游明朝" panose="02020400000000000000" pitchFamily="18" charset="-128"/>
                <a:cs typeface="Arial" panose="020B0604020202020204" pitchFamily="34" charset="0"/>
              </a:rPr>
              <a:t>Fei</a:t>
            </a:r>
            <a:r>
              <a:rPr lang="en-US" altLang="ja-JP" kern="100" dirty="0">
                <a:latin typeface="Arial" panose="020B0604020202020204" pitchFamily="34" charset="0"/>
                <a:ea typeface="游明朝" panose="02020400000000000000" pitchFamily="18" charset="-128"/>
                <a:cs typeface="Arial" panose="020B0604020202020204" pitchFamily="34" charset="0"/>
              </a:rPr>
              <a:t> et al., 2016, </a:t>
            </a:r>
            <a:r>
              <a:rPr lang="en-US" altLang="ja-JP" kern="100" dirty="0" err="1">
                <a:latin typeface="Arial" panose="020B0604020202020204" pitchFamily="34" charset="0"/>
                <a:ea typeface="游明朝" panose="02020400000000000000" pitchFamily="18" charset="-128"/>
                <a:cs typeface="Arial" panose="020B0604020202020204" pitchFamily="34" charset="0"/>
              </a:rPr>
              <a:t>Dewaele</a:t>
            </a:r>
            <a:r>
              <a:rPr lang="en-US" altLang="ja-JP" kern="100" dirty="0">
                <a:latin typeface="Arial" panose="020B0604020202020204" pitchFamily="34" charset="0"/>
                <a:ea typeface="游明朝" panose="02020400000000000000" pitchFamily="18" charset="-128"/>
                <a:cs typeface="Arial" panose="020B0604020202020204" pitchFamily="34" charset="0"/>
              </a:rPr>
              <a:t> et al. 2018)</a:t>
            </a:r>
            <a:r>
              <a:rPr lang="en-US" altLang="ja-JP" sz="14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正方形/長方形 4"/>
          <p:cNvSpPr/>
          <p:nvPr/>
        </p:nvSpPr>
        <p:spPr>
          <a:xfrm>
            <a:off x="5782147" y="428010"/>
            <a:ext cx="3881845" cy="523220"/>
          </a:xfrm>
          <a:prstGeom prst="rect">
            <a:avLst/>
          </a:prstGeom>
        </p:spPr>
        <p:txBody>
          <a:bodyPr wrap="square">
            <a:spAutoFit/>
          </a:bodyPr>
          <a:lstStyle/>
          <a:p>
            <a:r>
              <a:rPr lang="en-US" altLang="ja-JP" sz="2800" kern="0" dirty="0">
                <a:latin typeface="Arial" panose="020B0604020202020204" pitchFamily="34" charset="0"/>
                <a:ea typeface="Times New Roman" panose="02020603050405020304" pitchFamily="18" charset="0"/>
                <a:cs typeface="Times New Roman" panose="02020603050405020304" pitchFamily="18" charset="0"/>
              </a:rPr>
              <a:t>Diamond anvil cell</a:t>
            </a:r>
            <a:endParaRPr lang="ja-JP" altLang="en-US" sz="2200" dirty="0"/>
          </a:p>
        </p:txBody>
      </p:sp>
      <p:sp>
        <p:nvSpPr>
          <p:cNvPr id="6" name="テキスト ボックス 5"/>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12</a:t>
            </a:r>
            <a:endParaRPr kumimoji="1" lang="ja-JP" altLang="en-US"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E8E848D2-1D3F-25C5-1B4A-591C41577521}"/>
              </a:ext>
            </a:extLst>
          </p:cNvPr>
          <p:cNvSpPr txBox="1"/>
          <p:nvPr/>
        </p:nvSpPr>
        <p:spPr>
          <a:xfrm>
            <a:off x="466268" y="281469"/>
            <a:ext cx="5315879" cy="707886"/>
          </a:xfrm>
          <a:prstGeom prst="rect">
            <a:avLst/>
          </a:prstGeom>
          <a:noFill/>
        </p:spPr>
        <p:txBody>
          <a:bodyPr wrap="none" rtlCol="0">
            <a:spAutoFit/>
          </a:bodyPr>
          <a:lstStyle/>
          <a:p>
            <a:r>
              <a:rPr kumimoji="1" lang="en-US" altLang="ja-JP" sz="4000" b="1" dirty="0">
                <a:solidFill>
                  <a:srgbClr val="7030A0"/>
                </a:solidFill>
                <a:latin typeface="Arial" panose="020B0604020202020204" pitchFamily="34" charset="0"/>
                <a:cs typeface="Arial" panose="020B0604020202020204" pitchFamily="34" charset="0"/>
              </a:rPr>
              <a:t>Pressure generation:</a:t>
            </a:r>
            <a:endParaRPr kumimoji="1" lang="ja-JP" altLang="en-US" sz="4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02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htani-Pana\Pictures\laser system完成版2012D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139" y="501571"/>
            <a:ext cx="4464496" cy="597756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66268" y="997508"/>
            <a:ext cx="5236060" cy="1938992"/>
          </a:xfrm>
          <a:prstGeom prst="rect">
            <a:avLst/>
          </a:prstGeom>
          <a:noFill/>
        </p:spPr>
        <p:txBody>
          <a:bodyPr wrap="square" rtlCol="0">
            <a:spAutoFit/>
          </a:bodyPr>
          <a:lstStyle/>
          <a:p>
            <a:r>
              <a:rPr lang="en-US" altLang="ja-JP" sz="3000" b="1" dirty="0">
                <a:latin typeface="Arial" panose="020B0604020202020204" pitchFamily="34" charset="0"/>
                <a:cs typeface="Arial" panose="020B0604020202020204" pitchFamily="34" charset="0"/>
              </a:rPr>
              <a:t>Portable Laser heating</a:t>
            </a:r>
            <a:r>
              <a:rPr lang="ja-JP" altLang="en-US" sz="3000" b="1" dirty="0">
                <a:latin typeface="Arial" panose="020B0604020202020204" pitchFamily="34" charset="0"/>
                <a:cs typeface="Arial" panose="020B0604020202020204" pitchFamily="34" charset="0"/>
              </a:rPr>
              <a:t> </a:t>
            </a:r>
            <a:r>
              <a:rPr lang="en-US" altLang="ja-JP" sz="3000" b="1" dirty="0">
                <a:latin typeface="Arial" panose="020B0604020202020204" pitchFamily="34" charset="0"/>
                <a:cs typeface="Arial" panose="020B0604020202020204" pitchFamily="34" charset="0"/>
              </a:rPr>
              <a:t>system for IXS: COMPAT </a:t>
            </a:r>
          </a:p>
          <a:p>
            <a:r>
              <a:rPr lang="en-US" altLang="ja-JP" sz="2000" dirty="0" err="1">
                <a:solidFill>
                  <a:srgbClr val="C00000"/>
                </a:solidFill>
                <a:latin typeface="Arial" panose="020B0604020202020204" pitchFamily="34" charset="0"/>
                <a:cs typeface="Arial" panose="020B0604020202020204" pitchFamily="34" charset="0"/>
              </a:rPr>
              <a:t>COM</a:t>
            </a:r>
            <a:r>
              <a:rPr lang="en-US" altLang="ja-JP" sz="2000" dirty="0" err="1">
                <a:latin typeface="Arial" panose="020B0604020202020204" pitchFamily="34" charset="0"/>
                <a:cs typeface="Arial" panose="020B0604020202020204" pitchFamily="34" charset="0"/>
              </a:rPr>
              <a:t>pact</a:t>
            </a:r>
            <a:r>
              <a:rPr lang="en-US" altLang="ja-JP" sz="2000" dirty="0">
                <a:latin typeface="Arial" panose="020B0604020202020204" pitchFamily="34" charset="0"/>
                <a:cs typeface="Arial" panose="020B0604020202020204" pitchFamily="34" charset="0"/>
              </a:rPr>
              <a:t> system for generating extreme </a:t>
            </a:r>
            <a:r>
              <a:rPr lang="en-US" altLang="ja-JP" sz="2000" dirty="0">
                <a:solidFill>
                  <a:srgbClr val="C00000"/>
                </a:solidFill>
                <a:latin typeface="Arial" panose="020B0604020202020204" pitchFamily="34" charset="0"/>
                <a:cs typeface="Arial" panose="020B0604020202020204" pitchFamily="34" charset="0"/>
              </a:rPr>
              <a:t>P</a:t>
            </a:r>
            <a:r>
              <a:rPr lang="en-US" altLang="ja-JP" sz="2000" dirty="0">
                <a:latin typeface="Arial" panose="020B0604020202020204" pitchFamily="34" charset="0"/>
                <a:cs typeface="Arial" panose="020B0604020202020204" pitchFamily="34" charset="0"/>
              </a:rPr>
              <a:t>ressures </a:t>
            </a:r>
            <a:r>
              <a:rPr lang="en-US" altLang="ja-JP" sz="2000" dirty="0">
                <a:solidFill>
                  <a:srgbClr val="C00000"/>
                </a:solidFill>
                <a:latin typeface="Arial" panose="020B0604020202020204" pitchFamily="34" charset="0"/>
                <a:cs typeface="Arial" panose="020B0604020202020204" pitchFamily="34" charset="0"/>
              </a:rPr>
              <a:t>A</a:t>
            </a:r>
            <a:r>
              <a:rPr lang="en-US" altLang="ja-JP" sz="2000" dirty="0">
                <a:latin typeface="Arial" panose="020B0604020202020204" pitchFamily="34" charset="0"/>
                <a:cs typeface="Arial" panose="020B0604020202020204" pitchFamily="34" charset="0"/>
              </a:rPr>
              <a:t>nd </a:t>
            </a:r>
            <a:r>
              <a:rPr lang="en-US" altLang="ja-JP" sz="2000" dirty="0">
                <a:solidFill>
                  <a:srgbClr val="C00000"/>
                </a:solidFill>
                <a:latin typeface="Arial" panose="020B0604020202020204" pitchFamily="34" charset="0"/>
                <a:cs typeface="Arial" panose="020B0604020202020204" pitchFamily="34" charset="0"/>
              </a:rPr>
              <a:t>T</a:t>
            </a:r>
            <a:r>
              <a:rPr lang="en-US" altLang="ja-JP" sz="2000" dirty="0">
                <a:latin typeface="Arial" panose="020B0604020202020204" pitchFamily="34" charset="0"/>
                <a:cs typeface="Arial" panose="020B0604020202020204" pitchFamily="34" charset="0"/>
              </a:rPr>
              <a:t>emperatures (Fukui et al., 2013)</a:t>
            </a:r>
            <a:endParaRPr lang="ja-JP" altLang="en-US" sz="2000" dirty="0">
              <a:latin typeface="Arial" panose="020B0604020202020204" pitchFamily="34" charset="0"/>
              <a:cs typeface="Arial" panose="020B0604020202020204" pitchFamily="34" charset="0"/>
            </a:endParaRPr>
          </a:p>
        </p:txBody>
      </p:sp>
      <p:pic>
        <p:nvPicPr>
          <p:cNvPr id="8" name="Picture 2" descr="C:\Users\Ohtani-Pana\Pictures\Cellの向きDec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803" y="3829109"/>
            <a:ext cx="3424526" cy="255769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47180" y="3028890"/>
            <a:ext cx="4549697" cy="800219"/>
          </a:xfrm>
          <a:prstGeom prst="rect">
            <a:avLst/>
          </a:prstGeom>
          <a:noFill/>
        </p:spPr>
        <p:txBody>
          <a:bodyPr wrap="square" rtlCol="0">
            <a:spAutoFit/>
          </a:bodyPr>
          <a:lstStyle/>
          <a:p>
            <a:r>
              <a:rPr lang="en-US" altLang="ja-JP" sz="2300" dirty="0">
                <a:latin typeface="Arial" panose="020B0604020202020204" pitchFamily="34" charset="0"/>
                <a:cs typeface="Arial" panose="020B0604020202020204" pitchFamily="34" charset="0"/>
              </a:rPr>
              <a:t>31 hours stable heating at 2300 K and 10 hours heating at 3000 K</a:t>
            </a:r>
            <a:endParaRPr lang="ja-JP" altLang="en-US" sz="2300" dirty="0">
              <a:latin typeface="Arial" panose="020B0604020202020204" pitchFamily="34" charset="0"/>
              <a:cs typeface="Arial" panose="020B0604020202020204" pitchFamily="34" charset="0"/>
            </a:endParaRPr>
          </a:p>
        </p:txBody>
      </p:sp>
      <p:sp>
        <p:nvSpPr>
          <p:cNvPr id="3" name="テキスト ボックス 2"/>
          <p:cNvSpPr txBox="1"/>
          <p:nvPr/>
        </p:nvSpPr>
        <p:spPr>
          <a:xfrm>
            <a:off x="2960236" y="4695156"/>
            <a:ext cx="671979" cy="369332"/>
          </a:xfrm>
          <a:prstGeom prst="rect">
            <a:avLst/>
          </a:prstGeom>
          <a:noFill/>
        </p:spPr>
        <p:txBody>
          <a:bodyPr wrap="none" rtlCol="0">
            <a:spAutoFit/>
          </a:bodyPr>
          <a:lstStyle/>
          <a:p>
            <a:r>
              <a:rPr lang="en-US" altLang="ja-JP" dirty="0">
                <a:solidFill>
                  <a:srgbClr val="FFFF00"/>
                </a:solidFill>
                <a:latin typeface="Times New Roman" panose="02020603050405020304" pitchFamily="18" charset="0"/>
                <a:cs typeface="Times New Roman" panose="02020603050405020304" pitchFamily="18" charset="0"/>
              </a:rPr>
              <a:t>DAC</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10" name="テキスト ボックス 9"/>
          <p:cNvSpPr txBox="1"/>
          <p:nvPr/>
        </p:nvSpPr>
        <p:spPr>
          <a:xfrm>
            <a:off x="7141045" y="4793568"/>
            <a:ext cx="671979" cy="369332"/>
          </a:xfrm>
          <a:prstGeom prst="rect">
            <a:avLst/>
          </a:prstGeom>
          <a:noFill/>
        </p:spPr>
        <p:txBody>
          <a:bodyPr wrap="none" rtlCol="0">
            <a:spAutoFit/>
          </a:bodyPr>
          <a:lstStyle/>
          <a:p>
            <a:r>
              <a:rPr lang="en-US" altLang="ja-JP" dirty="0">
                <a:solidFill>
                  <a:srgbClr val="FFFF00"/>
                </a:solidFill>
                <a:latin typeface="Times New Roman" panose="02020603050405020304" pitchFamily="18" charset="0"/>
                <a:cs typeface="Times New Roman" panose="02020603050405020304" pitchFamily="18" charset="0"/>
              </a:rPr>
              <a:t>DAC</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6492662" y="3107997"/>
            <a:ext cx="1099725" cy="369332"/>
          </a:xfrm>
          <a:prstGeom prst="rect">
            <a:avLst/>
          </a:prstGeom>
          <a:noFill/>
        </p:spPr>
        <p:txBody>
          <a:bodyPr wrap="none" rtlCol="0">
            <a:spAutoFit/>
          </a:bodyPr>
          <a:lstStyle/>
          <a:p>
            <a:r>
              <a:rPr lang="en-US" altLang="ja-JP" dirty="0">
                <a:solidFill>
                  <a:srgbClr val="FFFF00"/>
                </a:solidFill>
                <a:latin typeface="Times New Roman" panose="02020603050405020304" pitchFamily="18" charset="0"/>
                <a:cs typeface="Times New Roman" panose="02020603050405020304" pitchFamily="18" charset="0"/>
              </a:rPr>
              <a:t>COMPAT</a:t>
            </a:r>
            <a:endParaRPr lang="ja-JP" altLang="en-US" dirty="0">
              <a:solidFill>
                <a:srgbClr val="FFFF00"/>
              </a:solidFill>
              <a:latin typeface="Times New Roman" panose="02020603050405020304" pitchFamily="18" charset="0"/>
              <a:cs typeface="Times New Roman" panose="02020603050405020304" pitchFamily="18" charset="0"/>
            </a:endParaRPr>
          </a:p>
        </p:txBody>
      </p:sp>
      <p:cxnSp>
        <p:nvCxnSpPr>
          <p:cNvPr id="7" name="直線矢印コネクタ 6"/>
          <p:cNvCxnSpPr/>
          <p:nvPr/>
        </p:nvCxnSpPr>
        <p:spPr>
          <a:xfrm flipH="1">
            <a:off x="7344355" y="4468634"/>
            <a:ext cx="1463040" cy="324935"/>
          </a:xfrm>
          <a:prstGeom prst="straightConnector1">
            <a:avLst/>
          </a:prstGeom>
          <a:ln>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8927017" y="4261769"/>
            <a:ext cx="894476" cy="369332"/>
          </a:xfrm>
          <a:prstGeom prst="rect">
            <a:avLst/>
          </a:prstGeom>
          <a:noFill/>
        </p:spPr>
        <p:txBody>
          <a:bodyPr wrap="none" rtlCol="0">
            <a:spAutoFit/>
          </a:bodyPr>
          <a:lstStyle/>
          <a:p>
            <a:r>
              <a:rPr lang="en-US" altLang="ja-JP" dirty="0">
                <a:solidFill>
                  <a:srgbClr val="FFFF00"/>
                </a:solidFill>
                <a:latin typeface="Times New Roman" panose="02020603050405020304" pitchFamily="18" charset="0"/>
                <a:cs typeface="Times New Roman" panose="02020603050405020304" pitchFamily="18" charset="0"/>
              </a:rPr>
              <a:t>X-RAY</a:t>
            </a:r>
            <a:endParaRPr lang="ja-JP" altLang="en-US" dirty="0">
              <a:solidFill>
                <a:srgbClr val="FFFF00"/>
              </a:solidFill>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11770229" y="6479139"/>
            <a:ext cx="441146" cy="369332"/>
          </a:xfrm>
          <a:prstGeom prst="rect">
            <a:avLst/>
          </a:prstGeom>
          <a:noFill/>
        </p:spPr>
        <p:txBody>
          <a:bodyPr wrap="none" rtlCol="0">
            <a:spAutoFit/>
          </a:bodyPr>
          <a:lstStyle/>
          <a:p>
            <a:r>
              <a:rPr lang="en-US" altLang="ja-JP" dirty="0">
                <a:latin typeface="Arial" panose="020B0604020202020204" pitchFamily="34" charset="0"/>
                <a:cs typeface="Arial" panose="020B0604020202020204" pitchFamily="34" charset="0"/>
              </a:rPr>
              <a:t>13</a:t>
            </a:r>
            <a:endParaRPr lang="ja-JP" altLang="en-US" dirty="0">
              <a:latin typeface="Arial" panose="020B0604020202020204" pitchFamily="34" charset="0"/>
              <a:cs typeface="Arial" panose="020B0604020202020204" pitchFamily="34" charset="0"/>
            </a:endParaRPr>
          </a:p>
        </p:txBody>
      </p:sp>
      <p:sp>
        <p:nvSpPr>
          <p:cNvPr id="5" name="テキスト ボックス 4"/>
          <p:cNvSpPr txBox="1"/>
          <p:nvPr/>
        </p:nvSpPr>
        <p:spPr>
          <a:xfrm>
            <a:off x="466268" y="281469"/>
            <a:ext cx="2236510" cy="707886"/>
          </a:xfrm>
          <a:prstGeom prst="rect">
            <a:avLst/>
          </a:prstGeom>
          <a:noFill/>
        </p:spPr>
        <p:txBody>
          <a:bodyPr wrap="none" rtlCol="0">
            <a:spAutoFit/>
          </a:bodyPr>
          <a:lstStyle/>
          <a:p>
            <a:r>
              <a:rPr kumimoji="1" lang="en-US" altLang="ja-JP" sz="4000" b="1" dirty="0">
                <a:solidFill>
                  <a:srgbClr val="7030A0"/>
                </a:solidFill>
                <a:latin typeface="Arial" panose="020B0604020202020204" pitchFamily="34" charset="0"/>
                <a:cs typeface="Arial" panose="020B0604020202020204" pitchFamily="34" charset="0"/>
              </a:rPr>
              <a:t>Heating:</a:t>
            </a:r>
            <a:endParaRPr kumimoji="1" lang="ja-JP" altLang="en-US" sz="4000" b="1" dirty="0">
              <a:solidFill>
                <a:srgbClr val="7030A0"/>
              </a:solidFill>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7317F7DF-0A9E-5DA5-24E1-F2F589355634}"/>
              </a:ext>
            </a:extLst>
          </p:cNvPr>
          <p:cNvSpPr txBox="1"/>
          <p:nvPr/>
        </p:nvSpPr>
        <p:spPr>
          <a:xfrm>
            <a:off x="1044967" y="6487292"/>
            <a:ext cx="7388724" cy="369332"/>
          </a:xfrm>
          <a:prstGeom prst="rect">
            <a:avLst/>
          </a:prstGeom>
          <a:noFill/>
        </p:spPr>
        <p:txBody>
          <a:bodyPr wrap="square">
            <a:spAutoFit/>
          </a:bodyPr>
          <a:lstStyle/>
          <a:p>
            <a:r>
              <a:rPr lang="en-US" altLang="ja-JP" sz="1800" dirty="0">
                <a:effectLst/>
                <a:latin typeface="Times New Roman" panose="02020603050405020304" pitchFamily="18" charset="0"/>
                <a:ea typeface="ＭＳ 明朝" panose="02020609040205080304" pitchFamily="17" charset="-128"/>
              </a:rPr>
              <a:t>Laser: air-cooled fiber laser (SPI </a:t>
            </a:r>
            <a:r>
              <a:rPr lang="en-US" altLang="ja-JP" sz="1800" dirty="0" err="1">
                <a:effectLst/>
                <a:latin typeface="Times New Roman" panose="02020603050405020304" pitchFamily="18" charset="0"/>
                <a:ea typeface="ＭＳ 明朝" panose="02020609040205080304" pitchFamily="17" charset="-128"/>
              </a:rPr>
              <a:t>redPOWER</a:t>
            </a:r>
            <a:r>
              <a:rPr lang="en-US" altLang="ja-JP" sz="1800" dirty="0">
                <a:effectLst/>
                <a:latin typeface="Times New Roman" panose="02020603050405020304" pitchFamily="18" charset="0"/>
                <a:ea typeface="ＭＳ 明朝" panose="02020609040205080304" pitchFamily="17" charset="-128"/>
              </a:rPr>
              <a:t> R4, maximum output is 100 W</a:t>
            </a:r>
            <a:endParaRPr lang="ja-JP" altLang="en-US" dirty="0"/>
          </a:p>
        </p:txBody>
      </p:sp>
    </p:spTree>
    <p:extLst>
      <p:ext uri="{BB962C8B-B14F-4D97-AF65-F5344CB8AC3E}">
        <p14:creationId xmlns:p14="http://schemas.microsoft.com/office/powerpoint/2010/main" val="110894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75963" y="1506389"/>
            <a:ext cx="10159687" cy="523220"/>
          </a:xfrm>
          <a:prstGeom prst="rect">
            <a:avLst/>
          </a:prstGeom>
        </p:spPr>
        <p:txBody>
          <a:bodyPr wrap="square">
            <a:spAutoFit/>
          </a:bodyPr>
          <a:lstStyle/>
          <a:p>
            <a:r>
              <a:rPr lang="en-US" altLang="ja-JP" sz="2800" dirty="0">
                <a:latin typeface="Arial" panose="020B0604020202020204" pitchFamily="34" charset="0"/>
                <a:ea typeface="ＭＳ Ｐゴシック" panose="020B0600070205080204" pitchFamily="50" charset="-128"/>
                <a:cs typeface="Arial" panose="020B0604020202020204" pitchFamily="34" charset="0"/>
              </a:rPr>
              <a:t>Compressional velocity </a:t>
            </a:r>
            <a:r>
              <a:rPr lang="en-US" altLang="ja-JP" sz="2800" dirty="0" err="1">
                <a:latin typeface="Arial" panose="020B0604020202020204" pitchFamily="34" charset="0"/>
                <a:ea typeface="ＭＳ Ｐゴシック" panose="020B0600070205080204" pitchFamily="50" charset="-128"/>
                <a:cs typeface="Arial" panose="020B0604020202020204" pitchFamily="34" charset="0"/>
              </a:rPr>
              <a:t>Vp</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 to </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130 </a:t>
            </a:r>
            <a:r>
              <a:rPr lang="en-US" altLang="ja-JP" sz="2800" b="1" dirty="0" err="1">
                <a:latin typeface="Arial" panose="020B0604020202020204" pitchFamily="34" charset="0"/>
                <a:ea typeface="ＭＳ Ｐゴシック" panose="020B0600070205080204" pitchFamily="50" charset="-128"/>
                <a:cs typeface="Arial" panose="020B0604020202020204" pitchFamily="34" charset="0"/>
              </a:rPr>
              <a:t>GPa</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1700 K </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by IXS</a:t>
            </a:r>
          </a:p>
        </p:txBody>
      </p:sp>
      <p:sp>
        <p:nvSpPr>
          <p:cNvPr id="6" name="正方形/長方形 5"/>
          <p:cNvSpPr/>
          <p:nvPr/>
        </p:nvSpPr>
        <p:spPr>
          <a:xfrm>
            <a:off x="956976" y="529408"/>
            <a:ext cx="12860433" cy="707886"/>
          </a:xfrm>
          <a:prstGeom prst="rect">
            <a:avLst/>
          </a:prstGeom>
        </p:spPr>
        <p:txBody>
          <a:bodyPr wrap="square">
            <a:spAutoFit/>
          </a:bodyPr>
          <a:lstStyle/>
          <a:p>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Sound velocity of B2-Fe</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0.68</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Ni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0.06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Si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0.26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alloy</a:t>
            </a:r>
          </a:p>
        </p:txBody>
      </p:sp>
      <p:sp>
        <p:nvSpPr>
          <p:cNvPr id="17" name="テキスト ボックス 16"/>
          <p:cNvSpPr txBox="1"/>
          <p:nvPr/>
        </p:nvSpPr>
        <p:spPr>
          <a:xfrm>
            <a:off x="1485350" y="2261973"/>
            <a:ext cx="3837910" cy="553998"/>
          </a:xfrm>
          <a:prstGeom prst="rect">
            <a:avLst/>
          </a:prstGeom>
          <a:noFill/>
        </p:spPr>
        <p:txBody>
          <a:bodyPr wrap="none" rtlCol="0">
            <a:spAutoFit/>
          </a:bodyPr>
          <a:lstStyle/>
          <a:p>
            <a:r>
              <a:rPr lang="en-US" altLang="ja-JP" sz="3000" b="1" dirty="0">
                <a:latin typeface="Arial" panose="020B0604020202020204" pitchFamily="34" charset="0"/>
                <a:cs typeface="Arial" panose="020B0604020202020204" pitchFamily="34" charset="0"/>
              </a:rPr>
              <a:t>130 </a:t>
            </a:r>
            <a:r>
              <a:rPr lang="en-US" altLang="ja-JP" sz="3000" b="1" dirty="0" err="1">
                <a:latin typeface="Arial" panose="020B0604020202020204" pitchFamily="34" charset="0"/>
                <a:cs typeface="Arial" panose="020B0604020202020204" pitchFamily="34" charset="0"/>
              </a:rPr>
              <a:t>GPa</a:t>
            </a:r>
            <a:r>
              <a:rPr lang="en-US" altLang="ja-JP" sz="3000" b="1" dirty="0">
                <a:latin typeface="Arial" panose="020B0604020202020204" pitchFamily="34" charset="0"/>
                <a:cs typeface="Arial" panose="020B0604020202020204" pitchFamily="34" charset="0"/>
              </a:rPr>
              <a:t> and 1700 K</a:t>
            </a:r>
            <a:endParaRPr lang="ja-JP" altLang="en-US" sz="3000" b="1" dirty="0">
              <a:latin typeface="Arial" panose="020B0604020202020204" pitchFamily="34" charset="0"/>
              <a:cs typeface="Arial" panose="020B0604020202020204" pitchFamily="34" charset="0"/>
            </a:endParaRPr>
          </a:p>
        </p:txBody>
      </p:sp>
      <p:sp>
        <p:nvSpPr>
          <p:cNvPr id="19" name="テキスト ボックス 18"/>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14</a:t>
            </a:r>
            <a:endParaRPr kumimoji="1" lang="ja-JP" altLang="en-US" dirty="0">
              <a:latin typeface="Arial" panose="020B0604020202020204" pitchFamily="34" charset="0"/>
              <a:cs typeface="Arial" panose="020B0604020202020204" pitchFamily="34" charset="0"/>
            </a:endParaRPr>
          </a:p>
        </p:txBody>
      </p:sp>
      <p:pic>
        <p:nvPicPr>
          <p:cNvPr id="4" name="図 3"/>
          <p:cNvPicPr>
            <a:picLocks noChangeAspect="1"/>
          </p:cNvPicPr>
          <p:nvPr/>
        </p:nvPicPr>
        <p:blipFill>
          <a:blip r:embed="rId3"/>
          <a:stretch>
            <a:fillRect/>
          </a:stretch>
        </p:blipFill>
        <p:spPr>
          <a:xfrm>
            <a:off x="323196" y="2851257"/>
            <a:ext cx="5210634" cy="3899783"/>
          </a:xfrm>
          <a:prstGeom prst="rect">
            <a:avLst/>
          </a:prstGeom>
        </p:spPr>
      </p:pic>
      <p:pic>
        <p:nvPicPr>
          <p:cNvPr id="8" name="図 7"/>
          <p:cNvPicPr>
            <a:picLocks noChangeAspect="1"/>
          </p:cNvPicPr>
          <p:nvPr/>
        </p:nvPicPr>
        <p:blipFill>
          <a:blip r:embed="rId4"/>
          <a:stretch>
            <a:fillRect/>
          </a:stretch>
        </p:blipFill>
        <p:spPr>
          <a:xfrm>
            <a:off x="5813678" y="2956808"/>
            <a:ext cx="5084938" cy="3794232"/>
          </a:xfrm>
          <a:prstGeom prst="rect">
            <a:avLst/>
          </a:prstGeom>
        </p:spPr>
      </p:pic>
      <mc:AlternateContent xmlns:mc="http://schemas.openxmlformats.org/markup-compatibility/2006" xmlns:a14="http://schemas.microsoft.com/office/drawing/2010/main">
        <mc:Choice Requires="a14">
          <p:sp>
            <p:nvSpPr>
              <p:cNvPr id="14" name="正方形/長方形 13"/>
              <p:cNvSpPr/>
              <p:nvPr/>
            </p:nvSpPr>
            <p:spPr>
              <a:xfrm>
                <a:off x="7719819" y="5365308"/>
                <a:ext cx="284513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𝐸</m:t>
                      </m:r>
                      <m:r>
                        <a:rPr lang="ja-JP" altLang="en-US">
                          <a:latin typeface="Cambria Math" panose="02040503050406030204" pitchFamily="18" charset="0"/>
                        </a:rPr>
                        <m:t>=</m:t>
                      </m:r>
                      <m:f>
                        <m:fPr>
                          <m:ctrlPr>
                            <a:rPr lang="ja-JP" altLang="en-US" i="1">
                              <a:latin typeface="Cambria Math" panose="02040503050406030204" pitchFamily="18" charset="0"/>
                            </a:rPr>
                          </m:ctrlPr>
                        </m:fPr>
                        <m:num>
                          <m:r>
                            <a:rPr lang="ja-JP" altLang="en-US" i="1">
                              <a:latin typeface="Cambria Math" panose="02040503050406030204" pitchFamily="18" charset="0"/>
                            </a:rPr>
                            <m:t>h</m:t>
                          </m:r>
                          <m:sSub>
                            <m:sSubPr>
                              <m:ctrlPr>
                                <a:rPr lang="ja-JP" altLang="en-US" i="1">
                                  <a:latin typeface="Cambria Math" panose="02040503050406030204" pitchFamily="18" charset="0"/>
                                </a:rPr>
                              </m:ctrlPr>
                            </m:sSubPr>
                            <m:e>
                              <m:sSub>
                                <m:sSubPr>
                                  <m:ctrlPr>
                                    <a:rPr lang="ja-JP" altLang="en-US" i="1">
                                      <a:solidFill>
                                        <a:srgbClr val="C00000"/>
                                      </a:solidFill>
                                      <a:latin typeface="Cambria Math" panose="02040503050406030204" pitchFamily="18" charset="0"/>
                                    </a:rPr>
                                  </m:ctrlPr>
                                </m:sSubPr>
                                <m:e>
                                  <m:r>
                                    <a:rPr lang="ja-JP" altLang="en-US" i="1">
                                      <a:solidFill>
                                        <a:srgbClr val="C00000"/>
                                      </a:solidFill>
                                      <a:latin typeface="Cambria Math" panose="02040503050406030204" pitchFamily="18" charset="0"/>
                                    </a:rPr>
                                    <m:t>𝑣</m:t>
                                  </m:r>
                                </m:e>
                                <m:sub>
                                  <m:r>
                                    <m:rPr>
                                      <m:nor/>
                                    </m:rPr>
                                    <a:rPr lang="ja-JP" altLang="en-US" i="1">
                                      <a:solidFill>
                                        <a:srgbClr val="C00000"/>
                                      </a:solidFill>
                                      <a:latin typeface="Cambria Math" panose="02040503050406030204" pitchFamily="18" charset="0"/>
                                    </a:rPr>
                                    <m:t>p</m:t>
                                  </m:r>
                                </m:sub>
                              </m:sSub>
                              <m:r>
                                <a:rPr lang="ja-JP" altLang="en-US" i="1">
                                  <a:latin typeface="Cambria Math" panose="02040503050406030204" pitchFamily="18" charset="0"/>
                                </a:rPr>
                                <m:t>𝑄</m:t>
                              </m:r>
                            </m:e>
                            <m:sub>
                              <m:r>
                                <m:rPr>
                                  <m:sty m:val="p"/>
                                </m:rPr>
                                <a:rPr lang="ja-JP" altLang="en-US">
                                  <a:latin typeface="Cambria Math" panose="02040503050406030204" pitchFamily="18" charset="0"/>
                                </a:rPr>
                                <m:t>max</m:t>
                              </m:r>
                            </m:sub>
                          </m:sSub>
                        </m:num>
                        <m:den>
                          <m:sSup>
                            <m:sSupPr>
                              <m:ctrlPr>
                                <a:rPr lang="ja-JP" altLang="en-US" i="1">
                                  <a:latin typeface="Cambria Math" panose="02040503050406030204" pitchFamily="18" charset="0"/>
                                </a:rPr>
                              </m:ctrlPr>
                            </m:sSupPr>
                            <m:e>
                              <m:r>
                                <a:rPr lang="ja-JP" altLang="en-US" i="1">
                                  <a:latin typeface="Cambria Math" panose="02040503050406030204" pitchFamily="18" charset="0"/>
                                </a:rPr>
                                <m:t>𝜋</m:t>
                              </m:r>
                            </m:e>
                            <m:sup>
                              <m:r>
                                <a:rPr lang="ja-JP" altLang="en-US">
                                  <a:latin typeface="Cambria Math" panose="02040503050406030204" pitchFamily="18" charset="0"/>
                                </a:rPr>
                                <m:t>2</m:t>
                              </m:r>
                            </m:sup>
                          </m:sSup>
                        </m:den>
                      </m:f>
                      <m:func>
                        <m:funcPr>
                          <m:ctrlPr>
                            <a:rPr lang="ja-JP" altLang="en-US" i="1">
                              <a:latin typeface="Cambria Math" panose="02040503050406030204" pitchFamily="18" charset="0"/>
                            </a:rPr>
                          </m:ctrlPr>
                        </m:funcPr>
                        <m:fName>
                          <m:r>
                            <m:rPr>
                              <m:sty m:val="p"/>
                            </m:rPr>
                            <a:rPr lang="ja-JP" altLang="en-US">
                              <a:latin typeface="Cambria Math" panose="02040503050406030204" pitchFamily="18" charset="0"/>
                            </a:rPr>
                            <m:t>sin</m:t>
                          </m:r>
                        </m:fName>
                        <m:e>
                          <m:d>
                            <m:dPr>
                              <m:ctrlPr>
                                <a:rPr lang="ja-JP" altLang="en-US" i="1">
                                  <a:latin typeface="Cambria Math" panose="02040503050406030204" pitchFamily="18" charset="0"/>
                                </a:rPr>
                              </m:ctrlPr>
                            </m:dPr>
                            <m:e>
                              <m:f>
                                <m:fPr>
                                  <m:ctrlPr>
                                    <a:rPr lang="ja-JP" altLang="en-US" i="1">
                                      <a:latin typeface="Cambria Math" panose="02040503050406030204" pitchFamily="18" charset="0"/>
                                    </a:rPr>
                                  </m:ctrlPr>
                                </m:fPr>
                                <m:num>
                                  <m:r>
                                    <a:rPr lang="ja-JP" altLang="en-US" i="1">
                                      <a:latin typeface="Cambria Math" panose="02040503050406030204" pitchFamily="18" charset="0"/>
                                    </a:rPr>
                                    <m:t>𝜋</m:t>
                                  </m:r>
                                  <m:r>
                                    <a:rPr lang="ja-JP" altLang="en-US" i="1">
                                      <a:latin typeface="Cambria Math" panose="02040503050406030204" pitchFamily="18" charset="0"/>
                                    </a:rPr>
                                    <m:t>𝑄</m:t>
                                  </m:r>
                                </m:num>
                                <m:den>
                                  <m:r>
                                    <a:rPr lang="ja-JP" altLang="en-US">
                                      <a:latin typeface="Cambria Math" panose="02040503050406030204" pitchFamily="18" charset="0"/>
                                    </a:rPr>
                                    <m:t>2</m:t>
                                  </m:r>
                                  <m:sSub>
                                    <m:sSubPr>
                                      <m:ctrlPr>
                                        <a:rPr lang="ja-JP" altLang="en-US" i="1">
                                          <a:latin typeface="Cambria Math" panose="02040503050406030204" pitchFamily="18" charset="0"/>
                                        </a:rPr>
                                      </m:ctrlPr>
                                    </m:sSubPr>
                                    <m:e>
                                      <m:r>
                                        <a:rPr lang="ja-JP" altLang="en-US" i="1">
                                          <a:latin typeface="Cambria Math" panose="02040503050406030204" pitchFamily="18" charset="0"/>
                                        </a:rPr>
                                        <m:t>𝑄</m:t>
                                      </m:r>
                                    </m:e>
                                    <m:sub>
                                      <m:r>
                                        <m:rPr>
                                          <m:sty m:val="p"/>
                                        </m:rPr>
                                        <a:rPr lang="ja-JP" altLang="en-US">
                                          <a:latin typeface="Cambria Math" panose="02040503050406030204" pitchFamily="18" charset="0"/>
                                        </a:rPr>
                                        <m:t>max</m:t>
                                      </m:r>
                                    </m:sub>
                                  </m:sSub>
                                </m:den>
                              </m:f>
                            </m:e>
                          </m:d>
                        </m:e>
                      </m:func>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7719819" y="5365308"/>
                <a:ext cx="2845138" cy="714683"/>
              </a:xfrm>
              <a:prstGeom prst="rect">
                <a:avLst/>
              </a:prstGeom>
              <a:blipFill>
                <a:blip r:embed="rId5"/>
                <a:stretch>
                  <a:fillRect/>
                </a:stretch>
              </a:blipFill>
            </p:spPr>
            <p:txBody>
              <a:bodyPr/>
              <a:lstStyle/>
              <a:p>
                <a:r>
                  <a:rPr lang="ja-JP" altLang="en-US">
                    <a:noFill/>
                  </a:rPr>
                  <a:t> </a:t>
                </a:r>
              </a:p>
            </p:txBody>
          </p:sp>
        </mc:Fallback>
      </mc:AlternateContent>
      <p:sp>
        <p:nvSpPr>
          <p:cNvPr id="2" name="正方形/長方形 1"/>
          <p:cNvSpPr/>
          <p:nvPr/>
        </p:nvSpPr>
        <p:spPr>
          <a:xfrm>
            <a:off x="0" y="-50600"/>
            <a:ext cx="2351926" cy="707886"/>
          </a:xfrm>
          <a:prstGeom prst="rect">
            <a:avLst/>
          </a:prstGeom>
        </p:spPr>
        <p:txBody>
          <a:bodyPr wrap="none">
            <a:spAutoFit/>
          </a:bodyPr>
          <a:lstStyle/>
          <a:p>
            <a:r>
              <a:rPr lang="en-US" altLang="ja-JP" sz="4000" b="1"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Results: </a:t>
            </a:r>
            <a:endParaRPr lang="ja-JP" altLang="en-US" sz="4000" dirty="0">
              <a:solidFill>
                <a:srgbClr val="7030A0"/>
              </a:solidFill>
            </a:endParaRPr>
          </a:p>
        </p:txBody>
      </p:sp>
      <p:sp>
        <p:nvSpPr>
          <p:cNvPr id="3" name="テキスト ボックス 2"/>
          <p:cNvSpPr txBox="1"/>
          <p:nvPr/>
        </p:nvSpPr>
        <p:spPr>
          <a:xfrm>
            <a:off x="5799909" y="2218248"/>
            <a:ext cx="6270171" cy="769441"/>
          </a:xfrm>
          <a:prstGeom prst="rect">
            <a:avLst/>
          </a:prstGeom>
          <a:noFill/>
        </p:spPr>
        <p:txBody>
          <a:bodyPr wrap="square" rtlCol="0">
            <a:spAutoFit/>
          </a:bodyPr>
          <a:lstStyle/>
          <a:p>
            <a:r>
              <a:rPr kumimoji="1" lang="en-US" altLang="ja-JP" sz="2200" b="1" dirty="0">
                <a:solidFill>
                  <a:srgbClr val="7030A0"/>
                </a:solidFill>
                <a:latin typeface="Arial" panose="020B0604020202020204" pitchFamily="34" charset="0"/>
                <a:cs typeface="Arial" panose="020B0604020202020204" pitchFamily="34" charset="0"/>
              </a:rPr>
              <a:t>Data correction: ~12 hours at room temperature, ~</a:t>
            </a:r>
            <a:r>
              <a:rPr lang="en-US" altLang="ja-JP" sz="2200" b="1" dirty="0">
                <a:solidFill>
                  <a:srgbClr val="7030A0"/>
                </a:solidFill>
                <a:latin typeface="Arial" panose="020B0604020202020204" pitchFamily="34" charset="0"/>
                <a:cs typeface="Arial" panose="020B0604020202020204" pitchFamily="34" charset="0"/>
              </a:rPr>
              <a:t>6 hours at high temperature </a:t>
            </a:r>
            <a:endParaRPr kumimoji="1" lang="ja-JP" altLang="en-US" sz="2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779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92024" y="5499196"/>
            <a:ext cx="6438774" cy="523220"/>
          </a:xfrm>
          <a:prstGeom prst="rect">
            <a:avLst/>
          </a:prstGeom>
        </p:spPr>
        <p:txBody>
          <a:bodyPr wrap="square">
            <a:spAutoFit/>
          </a:bodyPr>
          <a:lstStyle/>
          <a:p>
            <a:r>
              <a:rPr lang="en-GB" altLang="ja-JP" sz="2800" kern="1400" dirty="0">
                <a:latin typeface="Arial" panose="020B0604020202020204" pitchFamily="34" charset="0"/>
                <a:ea typeface="Times New Roman" panose="02020603050405020304" pitchFamily="18" charset="0"/>
                <a:cs typeface="Arial" panose="020B0604020202020204" pitchFamily="34" charset="0"/>
              </a:rPr>
              <a:t>B2-</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Fe</a:t>
            </a:r>
            <a:r>
              <a:rPr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0.68</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Ni</a:t>
            </a:r>
            <a:r>
              <a:rPr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0.06</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Si</a:t>
            </a:r>
            <a:r>
              <a:rPr lang="en-US" altLang="ja-JP" sz="2800" baseline="-25000" dirty="0">
                <a:latin typeface="Arial" panose="020B0604020202020204" pitchFamily="34" charset="0"/>
                <a:ea typeface="ＭＳ Ｐゴシック" panose="020B0600070205080204" pitchFamily="50" charset="-128"/>
                <a:cs typeface="Arial" panose="020B0604020202020204" pitchFamily="34" charset="0"/>
              </a:rPr>
              <a:t>0.26</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alloy shows</a:t>
            </a:r>
            <a:endParaRPr lang="ja-JP" altLang="ja-JP" sz="2800" kern="1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正方形/長方形 4"/>
          <p:cNvSpPr/>
          <p:nvPr/>
        </p:nvSpPr>
        <p:spPr>
          <a:xfrm>
            <a:off x="472467" y="249821"/>
            <a:ext cx="5823014" cy="861774"/>
          </a:xfrm>
          <a:prstGeom prst="rect">
            <a:avLst/>
          </a:prstGeom>
        </p:spPr>
        <p:txBody>
          <a:bodyPr wrap="square">
            <a:spAutoFit/>
          </a:bodyPr>
          <a:lstStyle/>
          <a:p>
            <a:r>
              <a:rPr lang="en-GB" altLang="ja-JP" sz="2500" kern="1400" dirty="0">
                <a:latin typeface="Arial" panose="020B0604020202020204" pitchFamily="34" charset="0"/>
                <a:ea typeface="Times New Roman" panose="02020603050405020304" pitchFamily="18" charset="0"/>
                <a:cs typeface="Arial" panose="020B0604020202020204" pitchFamily="34" charset="0"/>
              </a:rPr>
              <a:t>The </a:t>
            </a:r>
            <a:r>
              <a:rPr lang="en-GB" altLang="ja-JP" sz="2500" i="1" kern="1400" dirty="0" err="1">
                <a:latin typeface="Arial" panose="020B0604020202020204" pitchFamily="34" charset="0"/>
                <a:ea typeface="Times New Roman" panose="02020603050405020304" pitchFamily="18" charset="0"/>
                <a:cs typeface="Arial" panose="020B0604020202020204" pitchFamily="34" charset="0"/>
              </a:rPr>
              <a:t>v</a:t>
            </a:r>
            <a:r>
              <a:rPr lang="en-GB" altLang="ja-JP" sz="2500" kern="1400" baseline="-25000" dirty="0" err="1">
                <a:latin typeface="Arial" panose="020B0604020202020204" pitchFamily="34" charset="0"/>
                <a:ea typeface="Times New Roman" panose="02020603050405020304" pitchFamily="18" charset="0"/>
                <a:cs typeface="Arial" panose="020B0604020202020204" pitchFamily="34" charset="0"/>
              </a:rPr>
              <a:t>p</a:t>
            </a:r>
            <a:r>
              <a:rPr lang="en-GB" altLang="ja-JP" sz="2500" kern="1400" dirty="0">
                <a:latin typeface="Arial" panose="020B0604020202020204" pitchFamily="34" charset="0"/>
                <a:ea typeface="Times New Roman" panose="02020603050405020304" pitchFamily="18" charset="0"/>
                <a:cs typeface="Arial" panose="020B0604020202020204" pitchFamily="34" charset="0"/>
              </a:rPr>
              <a:t>‒</a:t>
            </a:r>
            <a:r>
              <a:rPr lang="en-GB" altLang="ja-JP" sz="2500" i="1" kern="1400" dirty="0">
                <a:latin typeface="Arial" panose="020B0604020202020204" pitchFamily="34" charset="0"/>
                <a:ea typeface="Times New Roman" panose="02020603050405020304" pitchFamily="18" charset="0"/>
                <a:cs typeface="Arial" panose="020B0604020202020204" pitchFamily="34" charset="0"/>
              </a:rPr>
              <a:t>ρ</a:t>
            </a:r>
            <a:r>
              <a:rPr lang="en-GB" altLang="ja-JP" sz="2500" kern="1400" dirty="0">
                <a:latin typeface="Arial" panose="020B0604020202020204" pitchFamily="34" charset="0"/>
                <a:ea typeface="Times New Roman" panose="02020603050405020304" pitchFamily="18" charset="0"/>
                <a:cs typeface="Arial" panose="020B0604020202020204" pitchFamily="34" charset="0"/>
              </a:rPr>
              <a:t> relation of </a:t>
            </a:r>
            <a:r>
              <a:rPr lang="en-GB" altLang="ja-JP" sz="2500"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B2-</a:t>
            </a:r>
            <a:r>
              <a:rPr lang="en-US" altLang="ja-JP" sz="25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Fe</a:t>
            </a:r>
            <a:r>
              <a:rPr lang="en-US" altLang="ja-JP" sz="2500" baseline="-250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0.68</a:t>
            </a:r>
            <a:r>
              <a:rPr lang="en-US" altLang="ja-JP" sz="25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Ni</a:t>
            </a:r>
            <a:r>
              <a:rPr lang="en-US" altLang="ja-JP" sz="2500" baseline="-250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0.06</a:t>
            </a:r>
            <a:r>
              <a:rPr lang="en-US" altLang="ja-JP" sz="25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Si</a:t>
            </a:r>
            <a:r>
              <a:rPr lang="en-US" altLang="ja-JP" sz="2500" baseline="-25000"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0.26</a:t>
            </a:r>
            <a:r>
              <a:rPr lang="en-GB" altLang="ja-JP" sz="2500"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en-GB" altLang="ja-JP" sz="2500" kern="1400" dirty="0">
                <a:latin typeface="Arial" panose="020B0604020202020204" pitchFamily="34" charset="0"/>
                <a:ea typeface="Times New Roman" panose="02020603050405020304" pitchFamily="18" charset="0"/>
                <a:cs typeface="Arial" panose="020B0604020202020204" pitchFamily="34" charset="0"/>
              </a:rPr>
              <a:t>at various temperature</a:t>
            </a:r>
            <a:endParaRPr lang="ja-JP" altLang="en-US" sz="2500" dirty="0">
              <a:latin typeface="Arial" panose="020B0604020202020204" pitchFamily="34" charset="0"/>
              <a:cs typeface="Arial" panose="020B0604020202020204" pitchFamily="34" charset="0"/>
            </a:endParaRPr>
          </a:p>
        </p:txBody>
      </p:sp>
      <p:sp>
        <p:nvSpPr>
          <p:cNvPr id="6" name="正方形/長方形 5"/>
          <p:cNvSpPr/>
          <p:nvPr/>
        </p:nvSpPr>
        <p:spPr>
          <a:xfrm>
            <a:off x="6791155" y="513843"/>
            <a:ext cx="5107783" cy="477054"/>
          </a:xfrm>
          <a:prstGeom prst="rect">
            <a:avLst/>
          </a:prstGeom>
        </p:spPr>
        <p:txBody>
          <a:bodyPr wrap="square">
            <a:spAutoFit/>
          </a:bodyPr>
          <a:lstStyle/>
          <a:p>
            <a:pPr algn="ctr"/>
            <a:r>
              <a:rPr lang="en-GB" altLang="ja-JP" sz="2500" kern="1400" dirty="0">
                <a:latin typeface="Arial" panose="020B0604020202020204" pitchFamily="34" charset="0"/>
                <a:ea typeface="Times New Roman" panose="02020603050405020304" pitchFamily="18" charset="0"/>
                <a:cs typeface="Arial" panose="020B0604020202020204" pitchFamily="34" charset="0"/>
              </a:rPr>
              <a:t>The pressure dependency of </a:t>
            </a:r>
            <a:r>
              <a:rPr lang="en-GB" altLang="ja-JP" sz="2500" i="1" kern="1400" dirty="0" err="1">
                <a:latin typeface="Arial" panose="020B0604020202020204" pitchFamily="34" charset="0"/>
                <a:ea typeface="Times New Roman" panose="02020603050405020304" pitchFamily="18" charset="0"/>
                <a:cs typeface="Arial" panose="020B0604020202020204" pitchFamily="34" charset="0"/>
              </a:rPr>
              <a:t>v</a:t>
            </a:r>
            <a:r>
              <a:rPr lang="en-GB" altLang="ja-JP" sz="2500" kern="1400" baseline="-25000" dirty="0" err="1">
                <a:latin typeface="Arial" panose="020B0604020202020204" pitchFamily="34" charset="0"/>
                <a:ea typeface="Times New Roman" panose="02020603050405020304" pitchFamily="18" charset="0"/>
                <a:cs typeface="Arial" panose="020B0604020202020204" pitchFamily="34" charset="0"/>
              </a:rPr>
              <a:t>p</a:t>
            </a:r>
            <a:endParaRPr lang="ja-JP" altLang="en-US" sz="2500" dirty="0">
              <a:latin typeface="Arial" panose="020B0604020202020204" pitchFamily="34" charset="0"/>
              <a:cs typeface="Arial" panose="020B0604020202020204" pitchFamily="34" charset="0"/>
            </a:endParaRPr>
          </a:p>
        </p:txBody>
      </p:sp>
      <p:sp>
        <p:nvSpPr>
          <p:cNvPr id="9" name="テキスト ボックス 8"/>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15</a:t>
            </a:r>
            <a:endParaRPr kumimoji="1" lang="ja-JP" altLang="en-US" dirty="0">
              <a:latin typeface="Arial" panose="020B0604020202020204" pitchFamily="34" charset="0"/>
              <a:cs typeface="Arial" panose="020B0604020202020204" pitchFamily="34" charset="0"/>
            </a:endParaRPr>
          </a:p>
        </p:txBody>
      </p:sp>
      <p:pic>
        <p:nvPicPr>
          <p:cNvPr id="7" name="図 6"/>
          <p:cNvPicPr>
            <a:picLocks noChangeAspect="1"/>
          </p:cNvPicPr>
          <p:nvPr/>
        </p:nvPicPr>
        <p:blipFill>
          <a:blip r:embed="rId2"/>
          <a:stretch>
            <a:fillRect/>
          </a:stretch>
        </p:blipFill>
        <p:spPr>
          <a:xfrm>
            <a:off x="565749" y="1188925"/>
            <a:ext cx="5530251" cy="4272821"/>
          </a:xfrm>
          <a:prstGeom prst="rect">
            <a:avLst/>
          </a:prstGeom>
        </p:spPr>
      </p:pic>
      <p:pic>
        <p:nvPicPr>
          <p:cNvPr id="10" name="図 9"/>
          <p:cNvPicPr>
            <a:picLocks noChangeAspect="1"/>
          </p:cNvPicPr>
          <p:nvPr/>
        </p:nvPicPr>
        <p:blipFill>
          <a:blip r:embed="rId3"/>
          <a:stretch>
            <a:fillRect/>
          </a:stretch>
        </p:blipFill>
        <p:spPr>
          <a:xfrm>
            <a:off x="6378843" y="1111595"/>
            <a:ext cx="5520095" cy="4146205"/>
          </a:xfrm>
          <a:prstGeom prst="rect">
            <a:avLst/>
          </a:prstGeom>
        </p:spPr>
      </p:pic>
      <p:sp>
        <p:nvSpPr>
          <p:cNvPr id="2" name="正方形/長方形 1"/>
          <p:cNvSpPr/>
          <p:nvPr/>
        </p:nvSpPr>
        <p:spPr>
          <a:xfrm>
            <a:off x="692024" y="6021272"/>
            <a:ext cx="11206914" cy="707886"/>
          </a:xfrm>
          <a:prstGeom prst="rect">
            <a:avLst/>
          </a:prstGeom>
        </p:spPr>
        <p:txBody>
          <a:bodyPr wrap="none">
            <a:spAutoFit/>
          </a:bodyPr>
          <a:lstStyle/>
          <a:p>
            <a:r>
              <a:rPr lang="en-US" altLang="ja-JP" sz="4000" b="1"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No temperature dependency in </a:t>
            </a:r>
            <a:r>
              <a:rPr lang="en-US" altLang="ja-JP" sz="4000" b="1" dirty="0" err="1">
                <a:solidFill>
                  <a:srgbClr val="7030A0"/>
                </a:solidFill>
                <a:latin typeface="Arial" panose="020B0604020202020204" pitchFamily="34" charset="0"/>
                <a:ea typeface="ＭＳ Ｐゴシック" panose="020B0600070205080204" pitchFamily="50" charset="-128"/>
                <a:cs typeface="Arial" panose="020B0604020202020204" pitchFamily="34" charset="0"/>
              </a:rPr>
              <a:t>Vp</a:t>
            </a:r>
            <a:r>
              <a:rPr lang="en-US" altLang="ja-JP" sz="4000" b="1" dirty="0">
                <a:solidFill>
                  <a:srgbClr val="7030A0"/>
                </a:solidFill>
                <a:latin typeface="Symbol" panose="05050102010706020507" pitchFamily="18" charset="2"/>
                <a:ea typeface="ＭＳ Ｐゴシック" panose="020B0600070205080204" pitchFamily="50" charset="-128"/>
                <a:cs typeface="Arial" panose="020B0604020202020204" pitchFamily="34" charset="0"/>
              </a:rPr>
              <a:t>-r</a:t>
            </a:r>
            <a:r>
              <a:rPr lang="en-US" altLang="ja-JP" sz="4000" b="1" dirty="0">
                <a:solidFill>
                  <a:srgbClr val="7030A0"/>
                </a:solidFill>
                <a:latin typeface="Arial" panose="020B0604020202020204" pitchFamily="34" charset="0"/>
                <a:ea typeface="ＭＳ Ｐゴシック" panose="020B0600070205080204" pitchFamily="50" charset="-128"/>
                <a:cs typeface="Arial" panose="020B0604020202020204" pitchFamily="34" charset="0"/>
              </a:rPr>
              <a:t> relation</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4000" dirty="0"/>
          </a:p>
        </p:txBody>
      </p:sp>
    </p:spTree>
    <p:extLst>
      <p:ext uri="{BB962C8B-B14F-4D97-AF65-F5344CB8AC3E}">
        <p14:creationId xmlns:p14="http://schemas.microsoft.com/office/powerpoint/2010/main" val="20950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D6EA9A15-D305-B5C2-9040-A95B8282EB57}"/>
              </a:ext>
            </a:extLst>
          </p:cNvPr>
          <p:cNvGrpSpPr/>
          <p:nvPr/>
        </p:nvGrpSpPr>
        <p:grpSpPr>
          <a:xfrm>
            <a:off x="1025091" y="1458025"/>
            <a:ext cx="9183187" cy="5268608"/>
            <a:chOff x="548640" y="543625"/>
            <a:chExt cx="9183187" cy="5268608"/>
          </a:xfrm>
        </p:grpSpPr>
        <p:pic>
          <p:nvPicPr>
            <p:cNvPr id="2" name="Picture 2"/>
            <p:cNvPicPr>
              <a:picLocks noChangeAspect="1" noChangeArrowheads="1"/>
            </p:cNvPicPr>
            <p:nvPr/>
          </p:nvPicPr>
          <p:blipFill>
            <a:blip r:embed="rId2" cstate="print"/>
            <a:srcRect/>
            <a:stretch>
              <a:fillRect/>
            </a:stretch>
          </p:blipFill>
          <p:spPr bwMode="auto">
            <a:xfrm>
              <a:off x="2673530" y="1030807"/>
              <a:ext cx="7058297" cy="4781426"/>
            </a:xfrm>
            <a:prstGeom prst="rect">
              <a:avLst/>
            </a:prstGeom>
            <a:noFill/>
            <a:ln w="9525">
              <a:noFill/>
              <a:miter lim="800000"/>
              <a:headEnd/>
              <a:tailEnd/>
            </a:ln>
          </p:spPr>
        </p:pic>
        <p:sp>
          <p:nvSpPr>
            <p:cNvPr id="3" name="Line 17"/>
            <p:cNvSpPr>
              <a:spLocks noChangeShapeType="1"/>
            </p:cNvSpPr>
            <p:nvPr/>
          </p:nvSpPr>
          <p:spPr bwMode="auto">
            <a:xfrm>
              <a:off x="3700181" y="1171259"/>
              <a:ext cx="2535157" cy="2591922"/>
            </a:xfrm>
            <a:prstGeom prst="line">
              <a:avLst/>
            </a:prstGeom>
            <a:noFill/>
            <a:ln w="38100">
              <a:solidFill>
                <a:schemeClr val="tx1"/>
              </a:solidFill>
              <a:round/>
              <a:headEnd/>
              <a:tailEnd type="triangle" w="med" len="med"/>
            </a:ln>
            <a:effectLst/>
          </p:spPr>
          <p:txBody>
            <a:bodyPr/>
            <a:lstStyle/>
            <a:p>
              <a:endParaRPr lang="ja-JP" altLang="en-US"/>
            </a:p>
          </p:txBody>
        </p:sp>
        <p:sp>
          <p:nvSpPr>
            <p:cNvPr id="4" name="Oval 18"/>
            <p:cNvSpPr>
              <a:spLocks noChangeArrowheads="1"/>
            </p:cNvSpPr>
            <p:nvPr/>
          </p:nvSpPr>
          <p:spPr bwMode="auto">
            <a:xfrm>
              <a:off x="5948911" y="3506322"/>
              <a:ext cx="627017" cy="613954"/>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5" name="Rectangle 20"/>
            <p:cNvSpPr>
              <a:spLocks noChangeArrowheads="1"/>
            </p:cNvSpPr>
            <p:nvPr/>
          </p:nvSpPr>
          <p:spPr bwMode="auto">
            <a:xfrm>
              <a:off x="2978331" y="720635"/>
              <a:ext cx="1076778" cy="616094"/>
            </a:xfrm>
            <a:prstGeom prst="rect">
              <a:avLst/>
            </a:prstGeom>
            <a:solidFill>
              <a:schemeClr val="bg1"/>
            </a:solidFill>
            <a:ln w="9525">
              <a:noFill/>
              <a:miter lim="800000"/>
              <a:headEnd/>
              <a:tailEnd/>
            </a:ln>
            <a:effectLst/>
          </p:spPr>
          <p:txBody>
            <a:bodyPr wrap="none" anchor="ctr"/>
            <a:lstStyle/>
            <a:p>
              <a:endParaRPr lang="ja-JP" altLang="en-US"/>
            </a:p>
          </p:txBody>
        </p:sp>
        <p:sp>
          <p:nvSpPr>
            <p:cNvPr id="6" name="Line 21"/>
            <p:cNvSpPr>
              <a:spLocks noChangeShapeType="1"/>
            </p:cNvSpPr>
            <p:nvPr/>
          </p:nvSpPr>
          <p:spPr bwMode="auto">
            <a:xfrm>
              <a:off x="2978331" y="2920985"/>
              <a:ext cx="2952206" cy="762741"/>
            </a:xfrm>
            <a:prstGeom prst="line">
              <a:avLst/>
            </a:prstGeom>
            <a:noFill/>
            <a:ln w="38100">
              <a:solidFill>
                <a:schemeClr val="tx1"/>
              </a:solidFill>
              <a:round/>
              <a:headEnd/>
              <a:tailEnd type="triangle" w="med" len="med"/>
            </a:ln>
            <a:effectLst/>
          </p:spPr>
          <p:txBody>
            <a:bodyPr/>
            <a:lstStyle/>
            <a:p>
              <a:endParaRPr lang="ja-JP" altLang="en-US"/>
            </a:p>
          </p:txBody>
        </p:sp>
        <p:sp>
          <p:nvSpPr>
            <p:cNvPr id="8" name="Text Box 22"/>
            <p:cNvSpPr txBox="1">
              <a:spLocks noChangeArrowheads="1"/>
            </p:cNvSpPr>
            <p:nvPr/>
          </p:nvSpPr>
          <p:spPr bwMode="auto">
            <a:xfrm>
              <a:off x="548640" y="1895278"/>
              <a:ext cx="3087709" cy="1015663"/>
            </a:xfrm>
            <a:prstGeom prst="rect">
              <a:avLst/>
            </a:prstGeom>
            <a:noFill/>
            <a:ln w="9525">
              <a:noFill/>
              <a:miter lim="800000"/>
              <a:headEnd/>
              <a:tailEnd/>
            </a:ln>
            <a:effectLst/>
          </p:spPr>
          <p:txBody>
            <a:bodyPr wrap="square">
              <a:spAutoFit/>
            </a:bodyPr>
            <a:lstStyle/>
            <a:p>
              <a:r>
                <a:rPr lang="en-US" altLang="ja-JP" sz="3000" b="1" dirty="0">
                  <a:latin typeface="Arial" panose="020B0604020202020204" pitchFamily="34" charset="0"/>
                  <a:cs typeface="Arial" panose="020B0604020202020204" pitchFamily="34" charset="0"/>
                </a:rPr>
                <a:t>ICB</a:t>
              </a:r>
              <a:endParaRPr lang="ja-JP" altLang="en-US" sz="3000" b="1" dirty="0">
                <a:latin typeface="Arial" panose="020B0604020202020204" pitchFamily="34" charset="0"/>
                <a:cs typeface="Arial" panose="020B0604020202020204" pitchFamily="34" charset="0"/>
              </a:endParaRPr>
            </a:p>
            <a:p>
              <a:r>
                <a:rPr lang="en-US" altLang="ja-JP" sz="3000" b="1" dirty="0">
                  <a:latin typeface="Arial" panose="020B0604020202020204" pitchFamily="34" charset="0"/>
                  <a:cs typeface="Arial" panose="020B0604020202020204" pitchFamily="34" charset="0"/>
                </a:rPr>
                <a:t>330GPa, 6000K</a:t>
              </a:r>
            </a:p>
          </p:txBody>
        </p:sp>
        <p:sp>
          <p:nvSpPr>
            <p:cNvPr id="9" name="Text Box 22"/>
            <p:cNvSpPr txBox="1">
              <a:spLocks noChangeArrowheads="1"/>
            </p:cNvSpPr>
            <p:nvPr/>
          </p:nvSpPr>
          <p:spPr bwMode="auto">
            <a:xfrm>
              <a:off x="1129675" y="543625"/>
              <a:ext cx="3087709" cy="1015663"/>
            </a:xfrm>
            <a:prstGeom prst="rect">
              <a:avLst/>
            </a:prstGeom>
            <a:solidFill>
              <a:schemeClr val="bg1"/>
            </a:solidFill>
            <a:ln w="9525">
              <a:noFill/>
              <a:miter lim="800000"/>
              <a:headEnd/>
              <a:tailEnd/>
            </a:ln>
            <a:effectLst/>
          </p:spPr>
          <p:txBody>
            <a:bodyPr wrap="square">
              <a:spAutoFit/>
            </a:bodyPr>
            <a:lstStyle/>
            <a:p>
              <a:r>
                <a:rPr lang="en-US" altLang="ja-JP" sz="3000" b="1" dirty="0">
                  <a:latin typeface="Arial" panose="020B0604020202020204" pitchFamily="34" charset="0"/>
                  <a:cs typeface="Arial" panose="020B0604020202020204" pitchFamily="34" charset="0"/>
                </a:rPr>
                <a:t>COE</a:t>
              </a:r>
              <a:endParaRPr lang="ja-JP" altLang="en-US" sz="3000" b="1" dirty="0">
                <a:latin typeface="Arial" panose="020B0604020202020204" pitchFamily="34" charset="0"/>
                <a:cs typeface="Arial" panose="020B0604020202020204" pitchFamily="34" charset="0"/>
              </a:endParaRPr>
            </a:p>
            <a:p>
              <a:r>
                <a:rPr lang="en-US" altLang="ja-JP" sz="3000" b="1" dirty="0">
                  <a:latin typeface="Arial" panose="020B0604020202020204" pitchFamily="34" charset="0"/>
                  <a:cs typeface="Arial" panose="020B0604020202020204" pitchFamily="34" charset="0"/>
                </a:rPr>
                <a:t>365GPa, 6000K</a:t>
              </a:r>
            </a:p>
          </p:txBody>
        </p:sp>
        <p:cxnSp>
          <p:nvCxnSpPr>
            <p:cNvPr id="11" name="直線矢印コネクタ 10"/>
            <p:cNvCxnSpPr/>
            <p:nvPr/>
          </p:nvCxnSpPr>
          <p:spPr>
            <a:xfrm>
              <a:off x="5994369" y="3506322"/>
              <a:ext cx="268051" cy="27432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sp>
        <p:nvSpPr>
          <p:cNvPr id="10" name="テキスト ボックス 9">
            <a:extLst>
              <a:ext uri="{FF2B5EF4-FFF2-40B4-BE49-F238E27FC236}">
                <a16:creationId xmlns:a16="http://schemas.microsoft.com/office/drawing/2014/main" id="{BECBD127-18BD-3825-267D-72D09DEA04EB}"/>
              </a:ext>
            </a:extLst>
          </p:cNvPr>
          <p:cNvSpPr txBox="1"/>
          <p:nvPr/>
        </p:nvSpPr>
        <p:spPr>
          <a:xfrm>
            <a:off x="557004" y="120479"/>
            <a:ext cx="10622623" cy="1169551"/>
          </a:xfrm>
          <a:prstGeom prst="rect">
            <a:avLst/>
          </a:prstGeom>
          <a:noFill/>
        </p:spPr>
        <p:txBody>
          <a:bodyPr wrap="square" rtlCol="0">
            <a:spAutoFit/>
          </a:bodyPr>
          <a:lstStyle/>
          <a:p>
            <a:r>
              <a:rPr kumimoji="1" lang="en-US" altLang="ja-JP" sz="3500" b="1" dirty="0">
                <a:latin typeface="Arial Unicode MS" panose="020B0604020202020204" pitchFamily="50" charset="-128"/>
                <a:ea typeface="Arial Unicode MS" panose="020B0604020202020204" pitchFamily="50" charset="-128"/>
                <a:cs typeface="Arial Unicode MS" panose="020B0604020202020204" pitchFamily="50" charset="-128"/>
              </a:rPr>
              <a:t>Extrapolation to the inner core : Inner core boundary (ICB) and Center of the Earth (COE)</a:t>
            </a:r>
            <a:endParaRPr kumimoji="1" lang="ja-JP" altLang="en-US" sz="35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2" name="テキスト ボックス 11">
            <a:extLst>
              <a:ext uri="{FF2B5EF4-FFF2-40B4-BE49-F238E27FC236}">
                <a16:creationId xmlns:a16="http://schemas.microsoft.com/office/drawing/2014/main" id="{5F0A8DA1-8AF5-488C-C912-7AD3826E669E}"/>
              </a:ext>
            </a:extLst>
          </p:cNvPr>
          <p:cNvSpPr txBox="1"/>
          <p:nvPr/>
        </p:nvSpPr>
        <p:spPr>
          <a:xfrm>
            <a:off x="11671813"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16</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58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8925" y="3479253"/>
            <a:ext cx="11022170" cy="553998"/>
          </a:xfrm>
          <a:prstGeom prst="rect">
            <a:avLst/>
          </a:prstGeom>
        </p:spPr>
        <p:txBody>
          <a:bodyPr wrap="square">
            <a:spAutoFit/>
          </a:bodyPr>
          <a:lstStyle/>
          <a:p>
            <a:r>
              <a:rPr lang="en-US" altLang="ja-JP" sz="3000" i="1" dirty="0" err="1">
                <a:solidFill>
                  <a:srgbClr val="7030A0"/>
                </a:solidFill>
                <a:latin typeface="Arial" panose="020B0604020202020204" pitchFamily="34" charset="0"/>
                <a:ea typeface="ＭＳ 明朝" panose="02020609040205080304" pitchFamily="17" charset="-128"/>
                <a:cs typeface="Arial" panose="020B0604020202020204" pitchFamily="34" charset="0"/>
              </a:rPr>
              <a:t>v</a:t>
            </a:r>
            <a:r>
              <a:rPr lang="en-US" altLang="ja-JP" sz="3000" baseline="-25000" dirty="0" err="1">
                <a:solidFill>
                  <a:srgbClr val="7030A0"/>
                </a:solidFill>
                <a:latin typeface="Arial" panose="020B0604020202020204" pitchFamily="34" charset="0"/>
                <a:ea typeface="ＭＳ 明朝" panose="02020609040205080304" pitchFamily="17" charset="-128"/>
                <a:cs typeface="Arial" panose="020B0604020202020204" pitchFamily="34" charset="0"/>
              </a:rPr>
              <a:t>p</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(m s</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−1</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 1.22(±0.04) </a:t>
            </a:r>
            <a:r>
              <a:rPr lang="en-US" altLang="ja-JP" sz="3000" i="1" dirty="0">
                <a:solidFill>
                  <a:srgbClr val="7030A0"/>
                </a:solidFill>
                <a:latin typeface="Arial" panose="020B0604020202020204" pitchFamily="34" charset="0"/>
                <a:ea typeface="ＭＳ 明朝" panose="02020609040205080304" pitchFamily="17" charset="-128"/>
                <a:cs typeface="Arial" panose="020B0604020202020204" pitchFamily="34" charset="0"/>
              </a:rPr>
              <a:t>ρ</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(kg m</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−3</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 2.04(±0.34)×10</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3</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(m s</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−1</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a:t>
            </a:r>
            <a:endParaRPr lang="ja-JP" altLang="en-US" sz="3000" dirty="0">
              <a:solidFill>
                <a:srgbClr val="7030A0"/>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998925" y="1726579"/>
            <a:ext cx="10048988" cy="1631216"/>
          </a:xfrm>
          <a:prstGeom prst="rect">
            <a:avLst/>
          </a:prstGeom>
          <a:noFill/>
        </p:spPr>
        <p:txBody>
          <a:bodyPr wrap="square" rtlCol="0">
            <a:spAutoFit/>
          </a:bodyPr>
          <a:lstStyle/>
          <a:p>
            <a:r>
              <a:rPr kumimoji="1" lang="en-US" altLang="ja-JP" sz="2500" dirty="0">
                <a:latin typeface="Arial" panose="020B0604020202020204" pitchFamily="34" charset="0"/>
                <a:cs typeface="Arial" panose="020B0604020202020204" pitchFamily="34" charset="0"/>
              </a:rPr>
              <a:t>The density and </a:t>
            </a:r>
            <a:r>
              <a:rPr kumimoji="1" lang="en-US" altLang="ja-JP" sz="2500" dirty="0" err="1">
                <a:latin typeface="Arial" panose="020B0604020202020204" pitchFamily="34" charset="0"/>
                <a:cs typeface="Arial" panose="020B0604020202020204" pitchFamily="34" charset="0"/>
              </a:rPr>
              <a:t>Vp</a:t>
            </a:r>
            <a:r>
              <a:rPr kumimoji="1" lang="en-US" altLang="ja-JP" sz="2500" dirty="0">
                <a:latin typeface="Arial" panose="020B0604020202020204" pitchFamily="34" charset="0"/>
                <a:cs typeface="Arial" panose="020B0604020202020204" pitchFamily="34" charset="0"/>
              </a:rPr>
              <a:t> were extrapolated to ICB (330GPa, 6000K) and COE (365 </a:t>
            </a:r>
            <a:r>
              <a:rPr kumimoji="1" lang="en-US" altLang="ja-JP" sz="2500" dirty="0" err="1">
                <a:latin typeface="Arial" panose="020B0604020202020204" pitchFamily="34" charset="0"/>
                <a:cs typeface="Arial" panose="020B0604020202020204" pitchFamily="34" charset="0"/>
              </a:rPr>
              <a:t>GPa</a:t>
            </a:r>
            <a:r>
              <a:rPr kumimoji="1" lang="en-US" altLang="ja-JP" sz="2500" dirty="0">
                <a:latin typeface="Arial" panose="020B0604020202020204" pitchFamily="34" charset="0"/>
                <a:cs typeface="Arial" panose="020B0604020202020204" pitchFamily="34" charset="0"/>
              </a:rPr>
              <a:t>, 6000K) conditions.</a:t>
            </a:r>
          </a:p>
          <a:p>
            <a:endParaRPr kumimoji="1" lang="en-US" altLang="ja-JP" sz="2500" dirty="0">
              <a:latin typeface="Arial" panose="020B0604020202020204" pitchFamily="34" charset="0"/>
              <a:cs typeface="Arial" panose="020B0604020202020204" pitchFamily="34" charset="0"/>
            </a:endParaRPr>
          </a:p>
          <a:p>
            <a:r>
              <a:rPr kumimoji="1" lang="en-US" altLang="ja-JP" sz="2500" b="1" dirty="0">
                <a:latin typeface="Arial" panose="020B0604020202020204" pitchFamily="34" charset="0"/>
                <a:cs typeface="Arial" panose="020B0604020202020204" pitchFamily="34" charset="0"/>
              </a:rPr>
              <a:t>Density dependency of </a:t>
            </a:r>
            <a:r>
              <a:rPr kumimoji="1" lang="en-US" altLang="ja-JP" sz="2500" b="1" dirty="0" err="1">
                <a:latin typeface="Arial" panose="020B0604020202020204" pitchFamily="34" charset="0"/>
                <a:cs typeface="Arial" panose="020B0604020202020204" pitchFamily="34" charset="0"/>
              </a:rPr>
              <a:t>V</a:t>
            </a:r>
            <a:r>
              <a:rPr kumimoji="1" lang="en-US" altLang="ja-JP" sz="2500" b="1" baseline="-25000" dirty="0" err="1">
                <a:latin typeface="Arial" panose="020B0604020202020204" pitchFamily="34" charset="0"/>
                <a:cs typeface="Arial" panose="020B0604020202020204" pitchFamily="34" charset="0"/>
              </a:rPr>
              <a:t>p</a:t>
            </a:r>
            <a:r>
              <a:rPr kumimoji="1" lang="en-US" altLang="ja-JP" sz="2500" b="1" dirty="0">
                <a:latin typeface="Arial" panose="020B0604020202020204" pitchFamily="34" charset="0"/>
                <a:cs typeface="Arial" panose="020B0604020202020204" pitchFamily="34" charset="0"/>
              </a:rPr>
              <a:t> for B2 Fe-Ni-Si alloy (This work)</a:t>
            </a:r>
            <a:endParaRPr kumimoji="1" lang="ja-JP" altLang="en-US" sz="2500" b="1" dirty="0">
              <a:latin typeface="Arial" panose="020B0604020202020204" pitchFamily="34" charset="0"/>
              <a:cs typeface="Arial" panose="020B0604020202020204" pitchFamily="34" charset="0"/>
            </a:endParaRPr>
          </a:p>
        </p:txBody>
      </p:sp>
      <p:sp>
        <p:nvSpPr>
          <p:cNvPr id="4" name="テキスト ボックス 3"/>
          <p:cNvSpPr txBox="1"/>
          <p:nvPr/>
        </p:nvSpPr>
        <p:spPr>
          <a:xfrm>
            <a:off x="998924" y="4399185"/>
            <a:ext cx="8438604" cy="861774"/>
          </a:xfrm>
          <a:prstGeom prst="rect">
            <a:avLst/>
          </a:prstGeom>
          <a:noFill/>
        </p:spPr>
        <p:txBody>
          <a:bodyPr wrap="square" rtlCol="0">
            <a:spAutoFit/>
          </a:bodyPr>
          <a:lstStyle/>
          <a:p>
            <a:r>
              <a:rPr kumimoji="1" lang="en-US" altLang="ja-JP" sz="2500" b="1" dirty="0">
                <a:latin typeface="Arial" panose="020B0604020202020204" pitchFamily="34" charset="0"/>
                <a:cs typeface="Arial" panose="020B0604020202020204" pitchFamily="34" charset="0"/>
              </a:rPr>
              <a:t>Density dependency of </a:t>
            </a:r>
            <a:r>
              <a:rPr kumimoji="1" lang="en-US" altLang="ja-JP" sz="2500" b="1" dirty="0" err="1">
                <a:latin typeface="Arial" panose="020B0604020202020204" pitchFamily="34" charset="0"/>
                <a:cs typeface="Arial" panose="020B0604020202020204" pitchFamily="34" charset="0"/>
              </a:rPr>
              <a:t>V</a:t>
            </a:r>
            <a:r>
              <a:rPr kumimoji="1" lang="en-US" altLang="ja-JP" sz="2500" b="1" baseline="-25000" dirty="0" err="1">
                <a:latin typeface="Arial" panose="020B0604020202020204" pitchFamily="34" charset="0"/>
                <a:cs typeface="Arial" panose="020B0604020202020204" pitchFamily="34" charset="0"/>
              </a:rPr>
              <a:t>p</a:t>
            </a:r>
            <a:r>
              <a:rPr kumimoji="1" lang="en-US" altLang="ja-JP" sz="2500" b="1" dirty="0">
                <a:latin typeface="Arial" panose="020B0604020202020204" pitchFamily="34" charset="0"/>
                <a:cs typeface="Arial" panose="020B0604020202020204" pitchFamily="34" charset="0"/>
              </a:rPr>
              <a:t> for hcp Fe-Ni alloy and </a:t>
            </a:r>
            <a:r>
              <a:rPr lang="en-US" altLang="ja-JP" sz="2500" b="1" dirty="0">
                <a:latin typeface="Arial" panose="020B0604020202020204" pitchFamily="34" charset="0"/>
                <a:cs typeface="Arial" panose="020B0604020202020204" pitchFamily="34" charset="0"/>
              </a:rPr>
              <a:t>Fe</a:t>
            </a:r>
            <a:r>
              <a:rPr lang="en-US" altLang="ja-JP" sz="2500" b="1" baseline="-25000" dirty="0">
                <a:latin typeface="Arial" panose="020B0604020202020204" pitchFamily="34" charset="0"/>
                <a:cs typeface="Arial" panose="020B0604020202020204" pitchFamily="34" charset="0"/>
              </a:rPr>
              <a:t>3</a:t>
            </a:r>
            <a:r>
              <a:rPr lang="en-US" altLang="ja-JP" sz="2500" b="1" dirty="0">
                <a:latin typeface="Arial" panose="020B0604020202020204" pitchFamily="34" charset="0"/>
                <a:cs typeface="Arial" panose="020B0604020202020204" pitchFamily="34" charset="0"/>
              </a:rPr>
              <a:t>S  </a:t>
            </a:r>
            <a:r>
              <a:rPr kumimoji="1" lang="en-US" altLang="ja-JP" sz="2500" dirty="0">
                <a:latin typeface="Arial" panose="020B0604020202020204" pitchFamily="34" charset="0"/>
                <a:cs typeface="Arial" panose="020B0604020202020204" pitchFamily="34" charset="0"/>
              </a:rPr>
              <a:t>(similar to hcp-Fe: Ikuta et al., 2021)</a:t>
            </a:r>
            <a:endParaRPr kumimoji="1" lang="ja-JP" altLang="en-US" sz="2500" dirty="0">
              <a:latin typeface="Arial" panose="020B0604020202020204" pitchFamily="34" charset="0"/>
              <a:cs typeface="Arial" panose="020B0604020202020204" pitchFamily="34" charset="0"/>
            </a:endParaRPr>
          </a:p>
        </p:txBody>
      </p:sp>
      <p:sp>
        <p:nvSpPr>
          <p:cNvPr id="7" name="正方形/長方形 6"/>
          <p:cNvSpPr/>
          <p:nvPr/>
        </p:nvSpPr>
        <p:spPr>
          <a:xfrm>
            <a:off x="998924" y="5380857"/>
            <a:ext cx="10612485" cy="1015663"/>
          </a:xfrm>
          <a:prstGeom prst="rect">
            <a:avLst/>
          </a:prstGeom>
        </p:spPr>
        <p:txBody>
          <a:bodyPr wrap="square">
            <a:spAutoFit/>
          </a:bodyPr>
          <a:lstStyle/>
          <a:p>
            <a:r>
              <a:rPr lang="en-US" altLang="ja-JP" sz="3000" i="1" dirty="0" err="1">
                <a:solidFill>
                  <a:srgbClr val="7030A0"/>
                </a:solidFill>
                <a:latin typeface="Arial" panose="020B0604020202020204" pitchFamily="34" charset="0"/>
                <a:ea typeface="ＭＳ 明朝" panose="02020609040205080304" pitchFamily="17" charset="-128"/>
                <a:cs typeface="Arial" panose="020B0604020202020204" pitchFamily="34" charset="0"/>
              </a:rPr>
              <a:t>v</a:t>
            </a:r>
            <a:r>
              <a:rPr lang="en-US" altLang="ja-JP" sz="3000" baseline="-25000" dirty="0" err="1">
                <a:solidFill>
                  <a:srgbClr val="7030A0"/>
                </a:solidFill>
                <a:latin typeface="Arial" panose="020B0604020202020204" pitchFamily="34" charset="0"/>
                <a:ea typeface="ＭＳ 明朝" panose="02020609040205080304" pitchFamily="17" charset="-128"/>
                <a:cs typeface="Arial" panose="020B0604020202020204" pitchFamily="34" charset="0"/>
              </a:rPr>
              <a:t>p</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(m s</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−1</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 1.162(±0.015) </a:t>
            </a:r>
            <a:r>
              <a:rPr lang="en-US" altLang="ja-JP" sz="3000" i="1" dirty="0">
                <a:solidFill>
                  <a:srgbClr val="7030A0"/>
                </a:solidFill>
                <a:latin typeface="Arial" panose="020B0604020202020204" pitchFamily="34" charset="0"/>
                <a:ea typeface="ＭＳ 明朝" panose="02020609040205080304" pitchFamily="17" charset="-128"/>
                <a:cs typeface="Arial" panose="020B0604020202020204" pitchFamily="34" charset="0"/>
              </a:rPr>
              <a:t>ρ</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(kg m</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−3</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 3.45(±0.166)×10</a:t>
            </a:r>
            <a:r>
              <a:rPr lang="en-US" altLang="ja-JP" sz="3000"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3</a:t>
            </a:r>
            <a:r>
              <a:rPr lang="en-US" altLang="ja-JP" sz="3000" dirty="0">
                <a:solidFill>
                  <a:srgbClr val="7030A0"/>
                </a:solidFill>
                <a:latin typeface="Arial" panose="020B0604020202020204" pitchFamily="34" charset="0"/>
                <a:ea typeface="ＭＳ 明朝" panose="02020609040205080304" pitchFamily="17" charset="-128"/>
                <a:cs typeface="Arial" panose="020B0604020202020204" pitchFamily="34" charset="0"/>
              </a:rPr>
              <a:t> –</a:t>
            </a:r>
            <a:r>
              <a:rPr lang="en-US" altLang="ja-JP" sz="3000" b="1" dirty="0">
                <a:solidFill>
                  <a:srgbClr val="7030A0"/>
                </a:solidFill>
                <a:latin typeface="Arial" panose="020B0604020202020204" pitchFamily="34" charset="0"/>
                <a:ea typeface="ＭＳ 明朝" panose="02020609040205080304" pitchFamily="17" charset="-128"/>
                <a:cs typeface="Arial" panose="020B0604020202020204" pitchFamily="34" charset="0"/>
              </a:rPr>
              <a:t>2.5(±0.2) ×10</a:t>
            </a:r>
            <a:r>
              <a:rPr lang="en-US" altLang="ja-JP" sz="3000" b="1"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-5</a:t>
            </a:r>
            <a:r>
              <a:rPr lang="en-US" altLang="ja-JP" sz="3000" b="1" dirty="0">
                <a:solidFill>
                  <a:srgbClr val="7030A0"/>
                </a:solidFill>
                <a:latin typeface="Arial" panose="020B0604020202020204" pitchFamily="34" charset="0"/>
                <a:ea typeface="ＭＳ 明朝" panose="02020609040205080304" pitchFamily="17" charset="-128"/>
                <a:cs typeface="Arial" panose="020B0604020202020204" pitchFamily="34" charset="0"/>
              </a:rPr>
              <a:t>(T-300)(19.2-</a:t>
            </a:r>
            <a:r>
              <a:rPr lang="el-GR" altLang="ja-JP" sz="3000" b="1" i="1" dirty="0">
                <a:solidFill>
                  <a:srgbClr val="7030A0"/>
                </a:solidFill>
                <a:latin typeface="Arial" panose="020B0604020202020204" pitchFamily="34" charset="0"/>
                <a:ea typeface="ＭＳ 明朝" panose="02020609040205080304" pitchFamily="17" charset="-128"/>
                <a:cs typeface="Arial" panose="020B0604020202020204" pitchFamily="34" charset="0"/>
              </a:rPr>
              <a:t>ρ</a:t>
            </a:r>
            <a:r>
              <a:rPr lang="en-US" altLang="ja-JP" sz="3000" b="1" dirty="0">
                <a:solidFill>
                  <a:srgbClr val="7030A0"/>
                </a:solidFill>
                <a:latin typeface="Arial" panose="020B0604020202020204" pitchFamily="34" charset="0"/>
                <a:ea typeface="ＭＳ 明朝" panose="02020609040205080304" pitchFamily="17" charset="-128"/>
                <a:cs typeface="Arial" panose="020B0604020202020204" pitchFamily="34" charset="0"/>
              </a:rPr>
              <a:t>) × 10</a:t>
            </a:r>
            <a:r>
              <a:rPr lang="en-US" altLang="ja-JP" sz="3000" b="1"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3</a:t>
            </a:r>
            <a:r>
              <a:rPr lang="en-US" altLang="ja-JP" sz="3000" b="1" dirty="0">
                <a:solidFill>
                  <a:srgbClr val="7030A0"/>
                </a:solidFill>
                <a:latin typeface="Arial" panose="020B0604020202020204" pitchFamily="34" charset="0"/>
                <a:ea typeface="ＭＳ 明朝" panose="02020609040205080304" pitchFamily="17" charset="-128"/>
                <a:cs typeface="Arial" panose="020B0604020202020204" pitchFamily="34" charset="0"/>
              </a:rPr>
              <a:t>(m s</a:t>
            </a:r>
            <a:r>
              <a:rPr lang="en-US" altLang="ja-JP" sz="3000" b="1" baseline="30000" dirty="0">
                <a:solidFill>
                  <a:srgbClr val="7030A0"/>
                </a:solidFill>
                <a:latin typeface="Arial" panose="020B0604020202020204" pitchFamily="34" charset="0"/>
                <a:ea typeface="ＭＳ 明朝" panose="02020609040205080304" pitchFamily="17" charset="-128"/>
                <a:cs typeface="Arial" panose="020B0604020202020204" pitchFamily="34" charset="0"/>
              </a:rPr>
              <a:t>−1</a:t>
            </a:r>
            <a:r>
              <a:rPr lang="en-US" altLang="ja-JP" sz="3000" b="1" dirty="0">
                <a:solidFill>
                  <a:srgbClr val="7030A0"/>
                </a:solidFill>
                <a:latin typeface="Arial" panose="020B0604020202020204" pitchFamily="34" charset="0"/>
                <a:ea typeface="ＭＳ 明朝" panose="02020609040205080304" pitchFamily="17" charset="-128"/>
                <a:cs typeface="Arial" panose="020B0604020202020204" pitchFamily="34" charset="0"/>
              </a:rPr>
              <a:t>)</a:t>
            </a:r>
            <a:endParaRPr lang="ja-JP" altLang="en-US" sz="3000" b="1" dirty="0">
              <a:solidFill>
                <a:srgbClr val="7030A0"/>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998924" y="427529"/>
            <a:ext cx="10755233" cy="1015663"/>
          </a:xfrm>
          <a:prstGeom prst="rect">
            <a:avLst/>
          </a:prstGeom>
          <a:noFill/>
        </p:spPr>
        <p:txBody>
          <a:bodyPr wrap="square" rtlCol="0">
            <a:spAutoFit/>
          </a:bodyPr>
          <a:lstStyle/>
          <a:p>
            <a:r>
              <a:rPr lang="en-US" altLang="ja-JP" sz="3000" b="1" dirty="0">
                <a:latin typeface="Arial" panose="020B0604020202020204" pitchFamily="34" charset="0"/>
                <a:cs typeface="Arial" panose="020B0604020202020204" pitchFamily="34" charset="0"/>
              </a:rPr>
              <a:t>The most common candidates of the light elements in the inner core: Si and S: A Mixture of Fe-Ni, Fe-Ni-Si and Fe</a:t>
            </a:r>
            <a:r>
              <a:rPr lang="en-US" altLang="ja-JP" sz="3000" b="1" baseline="-25000" dirty="0">
                <a:latin typeface="Arial" panose="020B0604020202020204" pitchFamily="34" charset="0"/>
                <a:cs typeface="Arial" panose="020B0604020202020204" pitchFamily="34" charset="0"/>
              </a:rPr>
              <a:t>3</a:t>
            </a:r>
            <a:r>
              <a:rPr lang="en-US" altLang="ja-JP" sz="3000" b="1" dirty="0">
                <a:latin typeface="Arial" panose="020B0604020202020204" pitchFamily="34" charset="0"/>
                <a:cs typeface="Arial" panose="020B0604020202020204" pitchFamily="34" charset="0"/>
              </a:rPr>
              <a:t>S</a:t>
            </a:r>
          </a:p>
        </p:txBody>
      </p:sp>
      <p:sp>
        <p:nvSpPr>
          <p:cNvPr id="5" name="テキスト ボックス 4">
            <a:extLst>
              <a:ext uri="{FF2B5EF4-FFF2-40B4-BE49-F238E27FC236}">
                <a16:creationId xmlns:a16="http://schemas.microsoft.com/office/drawing/2014/main" id="{273805E7-85B7-5FF2-8721-BDD9F6D0D2E9}"/>
              </a:ext>
            </a:extLst>
          </p:cNvPr>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17</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065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4400" y="418011"/>
            <a:ext cx="10839758" cy="1477328"/>
          </a:xfrm>
          <a:prstGeom prst="rect">
            <a:avLst/>
          </a:prstGeom>
          <a:noFill/>
        </p:spPr>
        <p:txBody>
          <a:bodyPr wrap="square" rtlCol="0">
            <a:spAutoFit/>
          </a:bodyPr>
          <a:lstStyle/>
          <a:p>
            <a:r>
              <a:rPr lang="en-US" altLang="ja-JP" sz="3500" b="1" dirty="0">
                <a:latin typeface="Arial" panose="020B0604020202020204" pitchFamily="34" charset="0"/>
                <a:cs typeface="Arial" panose="020B0604020202020204" pitchFamily="34" charset="0"/>
              </a:rPr>
              <a:t>Averaging of </a:t>
            </a:r>
            <a:r>
              <a:rPr lang="en-US" altLang="ja-JP" sz="3500" b="1" dirty="0" err="1">
                <a:latin typeface="Arial" panose="020B0604020202020204" pitchFamily="34" charset="0"/>
                <a:cs typeface="Arial" panose="020B0604020202020204" pitchFamily="34" charset="0"/>
              </a:rPr>
              <a:t>V</a:t>
            </a:r>
            <a:r>
              <a:rPr kumimoji="1" lang="en-US" altLang="ja-JP" sz="3500" b="1" baseline="-25000" dirty="0" err="1">
                <a:latin typeface="Arial" panose="020B0604020202020204" pitchFamily="34" charset="0"/>
                <a:cs typeface="Arial" panose="020B0604020202020204" pitchFamily="34" charset="0"/>
              </a:rPr>
              <a:t>p</a:t>
            </a:r>
            <a:r>
              <a:rPr kumimoji="1" lang="en-US" altLang="ja-JP" sz="3500" b="1" dirty="0">
                <a:latin typeface="Arial" panose="020B0604020202020204" pitchFamily="34" charset="0"/>
                <a:cs typeface="Arial" panose="020B0604020202020204" pitchFamily="34" charset="0"/>
              </a:rPr>
              <a:t> and </a:t>
            </a:r>
            <a:r>
              <a:rPr kumimoji="1" lang="el-GR" altLang="ja-JP" sz="3500" b="1" dirty="0">
                <a:latin typeface="Arial" panose="020B0604020202020204" pitchFamily="34" charset="0"/>
                <a:cs typeface="Arial" panose="020B0604020202020204" pitchFamily="34" charset="0"/>
              </a:rPr>
              <a:t>ρ</a:t>
            </a:r>
            <a:r>
              <a:rPr kumimoji="1" lang="en-US" altLang="ja-JP" sz="3500" b="1" dirty="0">
                <a:latin typeface="Arial" panose="020B0604020202020204" pitchFamily="34" charset="0"/>
                <a:cs typeface="Arial" panose="020B0604020202020204" pitchFamily="34" charset="0"/>
              </a:rPr>
              <a:t> of the three-component mixtures of hcp-</a:t>
            </a:r>
            <a:r>
              <a:rPr kumimoji="1" lang="en-US" altLang="ja-JP" sz="3500" b="1" dirty="0" err="1">
                <a:latin typeface="Arial" panose="020B0604020202020204" pitchFamily="34" charset="0"/>
                <a:cs typeface="Arial" panose="020B0604020202020204" pitchFamily="34" charset="0"/>
              </a:rPr>
              <a:t>FeNi</a:t>
            </a:r>
            <a:r>
              <a:rPr kumimoji="1" lang="en-US" altLang="ja-JP" sz="3500" b="1" dirty="0">
                <a:latin typeface="Arial" panose="020B0604020202020204" pitchFamily="34" charset="0"/>
                <a:cs typeface="Arial" panose="020B0604020202020204" pitchFamily="34" charset="0"/>
              </a:rPr>
              <a:t>, B2-FeNiSi, and Fe</a:t>
            </a:r>
            <a:r>
              <a:rPr kumimoji="1" lang="en-US" altLang="ja-JP" sz="3500" b="1" baseline="-25000" dirty="0">
                <a:latin typeface="Arial" panose="020B0604020202020204" pitchFamily="34" charset="0"/>
                <a:cs typeface="Arial" panose="020B0604020202020204" pitchFamily="34" charset="0"/>
              </a:rPr>
              <a:t>3</a:t>
            </a:r>
            <a:r>
              <a:rPr kumimoji="1" lang="en-US" altLang="ja-JP" sz="3500" b="1" dirty="0">
                <a:latin typeface="Arial" panose="020B0604020202020204" pitchFamily="34" charset="0"/>
                <a:cs typeface="Arial" panose="020B0604020202020204" pitchFamily="34" charset="0"/>
              </a:rPr>
              <a:t>S          </a:t>
            </a:r>
            <a:r>
              <a:rPr kumimoji="1" lang="en-US" altLang="ja-JP" sz="2000" dirty="0">
                <a:latin typeface="Arial" panose="020B0604020202020204" pitchFamily="34" charset="0"/>
                <a:cs typeface="Arial" panose="020B0604020202020204" pitchFamily="34" charset="0"/>
              </a:rPr>
              <a:t>(</a:t>
            </a:r>
            <a:r>
              <a:rPr kumimoji="1" lang="en-US" altLang="ja-JP" sz="2000" dirty="0" err="1">
                <a:latin typeface="Arial" panose="020B0604020202020204" pitchFamily="34" charset="0"/>
                <a:cs typeface="Arial" panose="020B0604020202020204" pitchFamily="34" charset="0"/>
              </a:rPr>
              <a:t>Badro</a:t>
            </a:r>
            <a:r>
              <a:rPr kumimoji="1" lang="en-US" altLang="ja-JP" sz="2000" dirty="0">
                <a:latin typeface="Arial" panose="020B0604020202020204" pitchFamily="34" charset="0"/>
                <a:cs typeface="Arial" panose="020B0604020202020204" pitchFamily="34" charset="0"/>
              </a:rPr>
              <a:t> et al., 2007; Fischer and McDonough, 2024)</a:t>
            </a:r>
          </a:p>
        </p:txBody>
      </p:sp>
      <p:sp>
        <p:nvSpPr>
          <p:cNvPr id="3" name="テキスト ボックス 2"/>
          <p:cNvSpPr txBox="1"/>
          <p:nvPr/>
        </p:nvSpPr>
        <p:spPr>
          <a:xfrm>
            <a:off x="1126832" y="2456795"/>
            <a:ext cx="9445146" cy="4401205"/>
          </a:xfrm>
          <a:prstGeom prst="rect">
            <a:avLst/>
          </a:prstGeom>
          <a:noFill/>
        </p:spPr>
        <p:txBody>
          <a:bodyPr wrap="square" rtlCol="0">
            <a:spAutoFit/>
          </a:bodyPr>
          <a:lstStyle/>
          <a:p>
            <a:r>
              <a:rPr kumimoji="1" lang="en-US" altLang="ja-JP" sz="2800" b="1" dirty="0">
                <a:latin typeface="Arial" panose="020B0604020202020204" pitchFamily="34" charset="0"/>
                <a:cs typeface="Arial" panose="020B0604020202020204" pitchFamily="34" charset="0"/>
              </a:rPr>
              <a:t>Density:  Voigt Average</a:t>
            </a:r>
          </a:p>
          <a:p>
            <a:endParaRPr lang="en-US" altLang="ja-JP" sz="2800" dirty="0">
              <a:latin typeface="Arial" panose="020B0604020202020204" pitchFamily="34" charset="0"/>
              <a:cs typeface="Arial" panose="020B0604020202020204" pitchFamily="34" charset="0"/>
            </a:endParaRPr>
          </a:p>
          <a:p>
            <a:r>
              <a:rPr kumimoji="1" lang="el-GR" altLang="ja-JP" sz="2800" dirty="0">
                <a:solidFill>
                  <a:srgbClr val="7030A0"/>
                </a:solidFill>
                <a:latin typeface="Arial" panose="020B0604020202020204" pitchFamily="34" charset="0"/>
                <a:cs typeface="Arial" panose="020B0604020202020204" pitchFamily="34" charset="0"/>
              </a:rPr>
              <a:t>ρ</a:t>
            </a:r>
            <a:r>
              <a:rPr kumimoji="1" lang="en-US" altLang="ja-JP" sz="2800" baseline="-25000" dirty="0">
                <a:solidFill>
                  <a:srgbClr val="7030A0"/>
                </a:solidFill>
                <a:latin typeface="Arial" panose="020B0604020202020204" pitchFamily="34" charset="0"/>
                <a:cs typeface="Arial" panose="020B0604020202020204" pitchFamily="34" charset="0"/>
              </a:rPr>
              <a:t>m</a:t>
            </a:r>
            <a:r>
              <a:rPr kumimoji="1" lang="en-US" altLang="ja-JP" sz="2800" dirty="0">
                <a:solidFill>
                  <a:srgbClr val="7030A0"/>
                </a:solidFill>
                <a:latin typeface="Arial" panose="020B0604020202020204" pitchFamily="34" charset="0"/>
                <a:cs typeface="Arial" panose="020B0604020202020204" pitchFamily="34" charset="0"/>
              </a:rPr>
              <a:t> = x</a:t>
            </a:r>
            <a:r>
              <a:rPr lang="el-GR" altLang="ja-JP" sz="2800" dirty="0">
                <a:solidFill>
                  <a:srgbClr val="7030A0"/>
                </a:solidFill>
                <a:latin typeface="Arial" panose="020B0604020202020204" pitchFamily="34" charset="0"/>
                <a:cs typeface="Arial" panose="020B0604020202020204" pitchFamily="34" charset="0"/>
              </a:rPr>
              <a:t>ρ</a:t>
            </a:r>
            <a:r>
              <a:rPr kumimoji="1" lang="en-US" altLang="ja-JP" sz="2800" baseline="-25000" dirty="0">
                <a:solidFill>
                  <a:srgbClr val="7030A0"/>
                </a:solidFill>
                <a:latin typeface="Arial" panose="020B0604020202020204" pitchFamily="34" charset="0"/>
                <a:cs typeface="Arial" panose="020B0604020202020204" pitchFamily="34" charset="0"/>
              </a:rPr>
              <a:t>1</a:t>
            </a:r>
            <a:r>
              <a:rPr kumimoji="1" lang="en-US" altLang="ja-JP" sz="2800" dirty="0">
                <a:solidFill>
                  <a:srgbClr val="7030A0"/>
                </a:solidFill>
                <a:latin typeface="Arial" panose="020B0604020202020204" pitchFamily="34" charset="0"/>
                <a:cs typeface="Arial" panose="020B0604020202020204" pitchFamily="34" charset="0"/>
              </a:rPr>
              <a:t>+ y</a:t>
            </a:r>
            <a:r>
              <a:rPr lang="el-GR" altLang="ja-JP" sz="2800" dirty="0">
                <a:solidFill>
                  <a:srgbClr val="7030A0"/>
                </a:solidFill>
                <a:latin typeface="Arial" panose="020B0604020202020204" pitchFamily="34" charset="0"/>
                <a:cs typeface="Arial" panose="020B0604020202020204" pitchFamily="34" charset="0"/>
              </a:rPr>
              <a:t>ρ</a:t>
            </a:r>
            <a:r>
              <a:rPr kumimoji="1" lang="en-US" altLang="ja-JP" sz="2800" baseline="-25000" dirty="0">
                <a:solidFill>
                  <a:srgbClr val="7030A0"/>
                </a:solidFill>
                <a:latin typeface="Arial" panose="020B0604020202020204" pitchFamily="34" charset="0"/>
                <a:cs typeface="Arial" panose="020B0604020202020204" pitchFamily="34" charset="0"/>
              </a:rPr>
              <a:t>2</a:t>
            </a:r>
            <a:r>
              <a:rPr kumimoji="1" lang="en-US" altLang="ja-JP" sz="2800" dirty="0">
                <a:solidFill>
                  <a:srgbClr val="7030A0"/>
                </a:solidFill>
                <a:latin typeface="Arial" panose="020B0604020202020204" pitchFamily="34" charset="0"/>
                <a:cs typeface="Arial" panose="020B0604020202020204" pitchFamily="34" charset="0"/>
              </a:rPr>
              <a:t> +(1-x-y)</a:t>
            </a:r>
            <a:r>
              <a:rPr lang="el-GR" altLang="ja-JP" sz="2800" dirty="0">
                <a:solidFill>
                  <a:srgbClr val="7030A0"/>
                </a:solidFill>
                <a:latin typeface="Arial" panose="020B0604020202020204" pitchFamily="34" charset="0"/>
                <a:cs typeface="Arial" panose="020B0604020202020204" pitchFamily="34" charset="0"/>
              </a:rPr>
              <a:t> ρ</a:t>
            </a:r>
            <a:r>
              <a:rPr kumimoji="1" lang="en-US" altLang="ja-JP" sz="2800" baseline="-25000" dirty="0">
                <a:solidFill>
                  <a:srgbClr val="7030A0"/>
                </a:solidFill>
                <a:latin typeface="Arial" panose="020B0604020202020204" pitchFamily="34" charset="0"/>
                <a:cs typeface="Arial" panose="020B0604020202020204" pitchFamily="34" charset="0"/>
              </a:rPr>
              <a:t>3</a:t>
            </a:r>
            <a:r>
              <a:rPr kumimoji="1" lang="en-US" altLang="ja-JP" sz="2800" dirty="0">
                <a:solidFill>
                  <a:srgbClr val="7030A0"/>
                </a:solidFill>
                <a:latin typeface="Arial" panose="020B0604020202020204" pitchFamily="34" charset="0"/>
                <a:cs typeface="Arial" panose="020B0604020202020204" pitchFamily="34" charset="0"/>
              </a:rPr>
              <a:t>, where x, y is the volume fractions of the components 1, and 2</a:t>
            </a:r>
          </a:p>
          <a:p>
            <a:endParaRPr lang="en-US" altLang="ja-JP" sz="2800" dirty="0">
              <a:latin typeface="Arial" panose="020B0604020202020204" pitchFamily="34" charset="0"/>
              <a:cs typeface="Arial" panose="020B0604020202020204" pitchFamily="34" charset="0"/>
            </a:endParaRPr>
          </a:p>
          <a:p>
            <a:r>
              <a:rPr kumimoji="1" lang="en-US" altLang="ja-JP" sz="2800" b="1" dirty="0">
                <a:latin typeface="Arial" panose="020B0604020202020204" pitchFamily="34" charset="0"/>
                <a:cs typeface="Arial" panose="020B0604020202020204" pitchFamily="34" charset="0"/>
              </a:rPr>
              <a:t>Sound velocity, </a:t>
            </a:r>
            <a:r>
              <a:rPr kumimoji="1" lang="en-US" altLang="ja-JP" sz="2800" b="1" dirty="0" err="1">
                <a:latin typeface="Arial" panose="020B0604020202020204" pitchFamily="34" charset="0"/>
                <a:cs typeface="Arial" panose="020B0604020202020204" pitchFamily="34" charset="0"/>
              </a:rPr>
              <a:t>V</a:t>
            </a:r>
            <a:r>
              <a:rPr kumimoji="1" lang="en-US" altLang="ja-JP" sz="2800" b="1" baseline="-25000" dirty="0" err="1">
                <a:latin typeface="Arial" panose="020B0604020202020204" pitchFamily="34" charset="0"/>
                <a:cs typeface="Arial" panose="020B0604020202020204" pitchFamily="34" charset="0"/>
              </a:rPr>
              <a:t>p</a:t>
            </a:r>
            <a:r>
              <a:rPr kumimoji="1" lang="en-US" altLang="ja-JP" sz="2800" b="1" dirty="0">
                <a:latin typeface="Arial" panose="020B0604020202020204" pitchFamily="34" charset="0"/>
                <a:cs typeface="Arial" panose="020B0604020202020204" pitchFamily="34" charset="0"/>
              </a:rPr>
              <a:t> : Reuss Average</a:t>
            </a:r>
          </a:p>
          <a:p>
            <a:endParaRPr kumimoji="1" lang="en-US" altLang="ja-JP" sz="2800" dirty="0">
              <a:latin typeface="Arial" panose="020B0604020202020204" pitchFamily="34" charset="0"/>
              <a:cs typeface="Arial" panose="020B0604020202020204" pitchFamily="34" charset="0"/>
            </a:endParaRPr>
          </a:p>
          <a:p>
            <a:r>
              <a:rPr lang="en-US" altLang="ja-JP" sz="2800" dirty="0">
                <a:solidFill>
                  <a:srgbClr val="7030A0"/>
                </a:solidFill>
                <a:latin typeface="Arial" panose="020B0604020202020204" pitchFamily="34" charset="0"/>
                <a:cs typeface="Arial" panose="020B0604020202020204" pitchFamily="34" charset="0"/>
              </a:rPr>
              <a:t>1/</a:t>
            </a:r>
            <a:r>
              <a:rPr lang="en-US" altLang="ja-JP" sz="2800" dirty="0" err="1">
                <a:solidFill>
                  <a:srgbClr val="7030A0"/>
                </a:solidFill>
                <a:latin typeface="Arial" panose="020B0604020202020204" pitchFamily="34" charset="0"/>
                <a:cs typeface="Arial" panose="020B0604020202020204" pitchFamily="34" charset="0"/>
              </a:rPr>
              <a:t>V</a:t>
            </a:r>
            <a:r>
              <a:rPr lang="en-US" altLang="ja-JP" sz="2800" baseline="-25000" dirty="0" err="1">
                <a:solidFill>
                  <a:srgbClr val="7030A0"/>
                </a:solidFill>
                <a:latin typeface="Arial" panose="020B0604020202020204" pitchFamily="34" charset="0"/>
                <a:cs typeface="Arial" panose="020B0604020202020204" pitchFamily="34" charset="0"/>
              </a:rPr>
              <a:t>m</a:t>
            </a:r>
            <a:r>
              <a:rPr lang="en-US" altLang="ja-JP" sz="2800" dirty="0">
                <a:solidFill>
                  <a:srgbClr val="7030A0"/>
                </a:solidFill>
                <a:latin typeface="Arial" panose="020B0604020202020204" pitchFamily="34" charset="0"/>
                <a:cs typeface="Arial" panose="020B0604020202020204" pitchFamily="34" charset="0"/>
              </a:rPr>
              <a:t> = x/V</a:t>
            </a:r>
            <a:r>
              <a:rPr lang="en-US" altLang="ja-JP" sz="2800" baseline="-25000" dirty="0">
                <a:solidFill>
                  <a:srgbClr val="7030A0"/>
                </a:solidFill>
                <a:latin typeface="Arial" panose="020B0604020202020204" pitchFamily="34" charset="0"/>
                <a:cs typeface="Arial" panose="020B0604020202020204" pitchFamily="34" charset="0"/>
              </a:rPr>
              <a:t>1</a:t>
            </a:r>
            <a:r>
              <a:rPr lang="en-US" altLang="ja-JP" sz="2800" dirty="0">
                <a:solidFill>
                  <a:srgbClr val="7030A0"/>
                </a:solidFill>
                <a:latin typeface="Arial" panose="020B0604020202020204" pitchFamily="34" charset="0"/>
                <a:cs typeface="Arial" panose="020B0604020202020204" pitchFamily="34" charset="0"/>
              </a:rPr>
              <a:t> + y/V</a:t>
            </a:r>
            <a:r>
              <a:rPr lang="en-US" altLang="ja-JP" sz="2800" baseline="-25000" dirty="0">
                <a:solidFill>
                  <a:srgbClr val="7030A0"/>
                </a:solidFill>
                <a:latin typeface="Arial" panose="020B0604020202020204" pitchFamily="34" charset="0"/>
                <a:cs typeface="Arial" panose="020B0604020202020204" pitchFamily="34" charset="0"/>
              </a:rPr>
              <a:t>2</a:t>
            </a:r>
            <a:r>
              <a:rPr lang="en-US" altLang="ja-JP" sz="2800" dirty="0">
                <a:solidFill>
                  <a:srgbClr val="7030A0"/>
                </a:solidFill>
                <a:latin typeface="Arial" panose="020B0604020202020204" pitchFamily="34" charset="0"/>
                <a:cs typeface="Arial" panose="020B0604020202020204" pitchFamily="34" charset="0"/>
              </a:rPr>
              <a:t>+ (1-x-y)/V</a:t>
            </a:r>
            <a:r>
              <a:rPr lang="en-US" altLang="ja-JP" sz="2800" baseline="-25000" dirty="0">
                <a:solidFill>
                  <a:srgbClr val="7030A0"/>
                </a:solidFill>
                <a:latin typeface="Arial" panose="020B0604020202020204" pitchFamily="34" charset="0"/>
                <a:cs typeface="Arial" panose="020B0604020202020204" pitchFamily="34" charset="0"/>
              </a:rPr>
              <a:t>3</a:t>
            </a:r>
            <a:r>
              <a:rPr lang="en-US" altLang="ja-JP" sz="2800" dirty="0">
                <a:solidFill>
                  <a:srgbClr val="7030A0"/>
                </a:solidFill>
                <a:latin typeface="Arial" panose="020B0604020202020204" pitchFamily="34" charset="0"/>
                <a:cs typeface="Arial" panose="020B0604020202020204" pitchFamily="34" charset="0"/>
              </a:rPr>
              <a:t>, where x, y is the volume fractions of the components 1, and 2</a:t>
            </a:r>
          </a:p>
          <a:p>
            <a:endParaRPr kumimoji="1" lang="ja-JP" altLang="en-US" sz="2800" dirty="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0DE44031-5AAD-01A0-1697-3648EEC9E372}"/>
              </a:ext>
            </a:extLst>
          </p:cNvPr>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18</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4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4D315-1601-EADC-E719-020F0576F0FF}"/>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BB467CFB-8760-612B-FCAF-C216FBAA0DD9}"/>
              </a:ext>
            </a:extLst>
          </p:cNvPr>
          <p:cNvSpPr/>
          <p:nvPr/>
        </p:nvSpPr>
        <p:spPr>
          <a:xfrm>
            <a:off x="432700" y="238186"/>
            <a:ext cx="11911700" cy="954107"/>
          </a:xfrm>
          <a:prstGeom prst="rect">
            <a:avLst/>
          </a:prstGeom>
        </p:spPr>
        <p:txBody>
          <a:bodyPr wrap="square">
            <a:spAutoFit/>
          </a:bodyPr>
          <a:lstStyle/>
          <a:p>
            <a:r>
              <a:rPr lang="en-GB" altLang="ja-JP" sz="2800" kern="1400" dirty="0">
                <a:latin typeface="Arial" panose="020B0604020202020204" pitchFamily="34" charset="0"/>
                <a:ea typeface="Times New Roman" panose="02020603050405020304" pitchFamily="18" charset="0"/>
                <a:cs typeface="Arial" panose="020B0604020202020204" pitchFamily="34" charset="0"/>
              </a:rPr>
              <a:t>Comparison of </a:t>
            </a:r>
            <a:r>
              <a:rPr lang="en-GB" altLang="ja-JP" sz="2800" i="1" kern="1400" dirty="0">
                <a:latin typeface="Arial" panose="020B0604020202020204" pitchFamily="34" charset="0"/>
                <a:ea typeface="Times New Roman" panose="02020603050405020304" pitchFamily="18" charset="0"/>
                <a:cs typeface="Arial" panose="020B0604020202020204" pitchFamily="34" charset="0"/>
              </a:rPr>
              <a:t>v</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a:t>
            </a:r>
            <a:r>
              <a:rPr lang="en-GB" altLang="ja-JP" sz="2800" i="1" kern="1400" dirty="0">
                <a:latin typeface="Arial" panose="020B0604020202020204" pitchFamily="34" charset="0"/>
                <a:ea typeface="Times New Roman" panose="02020603050405020304" pitchFamily="18" charset="0"/>
                <a:cs typeface="Arial" panose="020B0604020202020204" pitchFamily="34" charset="0"/>
              </a:rPr>
              <a:t>ρ</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relations between  iron alloys B2-Fe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0.68</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Ni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0.06</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Si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0.26</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and hcp-Fe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0.95</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Ni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0.05</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and 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3</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S with PREM (ICB</a:t>
            </a:r>
            <a:r>
              <a:rPr lang="ja-JP" altLang="en-US" sz="2800" kern="1400" dirty="0">
                <a:latin typeface="Arial" panose="020B0604020202020204" pitchFamily="34" charset="0"/>
                <a:ea typeface="Times New Roman" panose="02020603050405020304" pitchFamily="18" charset="0"/>
                <a:cs typeface="Arial" panose="020B0604020202020204" pitchFamily="34" charset="0"/>
              </a:rPr>
              <a:t> </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at 6000 K)</a:t>
            </a:r>
          </a:p>
        </p:txBody>
      </p:sp>
      <p:sp>
        <p:nvSpPr>
          <p:cNvPr id="6" name="正方形/長方形 5">
            <a:extLst>
              <a:ext uri="{FF2B5EF4-FFF2-40B4-BE49-F238E27FC236}">
                <a16:creationId xmlns:a16="http://schemas.microsoft.com/office/drawing/2014/main" id="{1B04664A-5EEB-904B-7D72-7AEECF48F103}"/>
              </a:ext>
            </a:extLst>
          </p:cNvPr>
          <p:cNvSpPr/>
          <p:nvPr/>
        </p:nvSpPr>
        <p:spPr>
          <a:xfrm>
            <a:off x="1588400" y="5924738"/>
            <a:ext cx="10215497" cy="861774"/>
          </a:xfrm>
          <a:prstGeom prst="rect">
            <a:avLst/>
          </a:prstGeom>
          <a:ln>
            <a:solidFill>
              <a:srgbClr val="C00000"/>
            </a:solidFill>
          </a:ln>
        </p:spPr>
        <p:txBody>
          <a:bodyPr wrap="square">
            <a:spAutoFit/>
          </a:bodyPr>
          <a:lstStyle/>
          <a:p>
            <a:r>
              <a:rPr lang="en-US" altLang="ja-JP" sz="2500" dirty="0">
                <a:solidFill>
                  <a:srgbClr val="000000"/>
                </a:solidFill>
                <a:latin typeface="Arial" panose="020B0604020202020204" pitchFamily="34" charset="0"/>
                <a:cs typeface="Arial" panose="020B0604020202020204" pitchFamily="34" charset="0"/>
              </a:rPr>
              <a:t>PREM-Inner Core (ICB) contains 4.5</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±0.7</a:t>
            </a:r>
            <a:r>
              <a:rPr lang="en-US" altLang="ja-JP" sz="2500" dirty="0">
                <a:solidFill>
                  <a:srgbClr val="000000"/>
                </a:solidFill>
                <a:latin typeface="Arial" panose="020B0604020202020204" pitchFamily="34" charset="0"/>
                <a:cs typeface="Arial" panose="020B0604020202020204" pitchFamily="34" charset="0"/>
              </a:rPr>
              <a:t>wt%Ni, </a:t>
            </a:r>
            <a:r>
              <a:rPr lang="en-US" altLang="ja-JP" sz="2500" b="1" dirty="0">
                <a:solidFill>
                  <a:srgbClr val="000000"/>
                </a:solidFill>
                <a:latin typeface="Arial" panose="020B0604020202020204" pitchFamily="34" charset="0"/>
                <a:cs typeface="Arial" panose="020B0604020202020204" pitchFamily="34" charset="0"/>
              </a:rPr>
              <a:t>3</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a:t>
            </a:r>
            <a:r>
              <a:rPr lang="en-US" altLang="ja-JP" sz="2500" b="1" dirty="0">
                <a:solidFill>
                  <a:srgbClr val="000000"/>
                </a:solidFill>
                <a:latin typeface="Arial" panose="020B0604020202020204" pitchFamily="34" charset="0"/>
                <a:cs typeface="Arial" panose="020B0604020202020204" pitchFamily="34" charset="0"/>
              </a:rPr>
              <a:t>1wt%Si </a:t>
            </a:r>
            <a:r>
              <a:rPr lang="en-US" altLang="ja-JP" sz="2500" dirty="0">
                <a:solidFill>
                  <a:srgbClr val="000000"/>
                </a:solidFill>
                <a:latin typeface="Arial" panose="020B0604020202020204" pitchFamily="34" charset="0"/>
                <a:cs typeface="Arial" panose="020B0604020202020204" pitchFamily="34" charset="0"/>
              </a:rPr>
              <a:t>and </a:t>
            </a:r>
            <a:r>
              <a:rPr lang="en-US" altLang="ja-JP" sz="2500" b="1" dirty="0">
                <a:solidFill>
                  <a:srgbClr val="000000"/>
                </a:solidFill>
                <a:latin typeface="Arial" panose="020B0604020202020204" pitchFamily="34" charset="0"/>
                <a:cs typeface="Arial" panose="020B0604020202020204" pitchFamily="34" charset="0"/>
              </a:rPr>
              <a:t>3</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a:t>
            </a:r>
            <a:r>
              <a:rPr lang="en-US" altLang="ja-JP" sz="2500" b="1" dirty="0">
                <a:solidFill>
                  <a:srgbClr val="000000"/>
                </a:solidFill>
                <a:latin typeface="Arial" panose="020B0604020202020204" pitchFamily="34" charset="0"/>
                <a:ea typeface="Yu Gothic UI" panose="020B0500000000000000" pitchFamily="50" charset="-128"/>
                <a:cs typeface="Arial" panose="020B0604020202020204" pitchFamily="34" charset="0"/>
              </a:rPr>
              <a:t>2</a:t>
            </a:r>
            <a:r>
              <a:rPr lang="en-US" altLang="ja-JP" sz="2500" b="1" dirty="0">
                <a:solidFill>
                  <a:srgbClr val="000000"/>
                </a:solidFill>
                <a:latin typeface="Arial" panose="020B0604020202020204" pitchFamily="34" charset="0"/>
                <a:cs typeface="Arial" panose="020B0604020202020204" pitchFamily="34" charset="0"/>
              </a:rPr>
              <a:t>wt%S</a:t>
            </a:r>
            <a:r>
              <a:rPr lang="en-US" altLang="ja-JP" sz="2500" dirty="0">
                <a:solidFill>
                  <a:srgbClr val="000000"/>
                </a:solidFill>
                <a:latin typeface="Arial" panose="020B0604020202020204" pitchFamily="34" charset="0"/>
                <a:cs typeface="Arial" panose="020B0604020202020204" pitchFamily="34" charset="0"/>
              </a:rPr>
              <a:t>, when it is composed of hcp and B2-FeNiSi alloys and Fe</a:t>
            </a:r>
            <a:r>
              <a:rPr lang="en-US" altLang="ja-JP" sz="2500" baseline="-25000" dirty="0">
                <a:solidFill>
                  <a:srgbClr val="000000"/>
                </a:solidFill>
                <a:latin typeface="Arial" panose="020B0604020202020204" pitchFamily="34" charset="0"/>
                <a:cs typeface="Arial" panose="020B0604020202020204" pitchFamily="34" charset="0"/>
              </a:rPr>
              <a:t>3</a:t>
            </a:r>
            <a:r>
              <a:rPr lang="en-US" altLang="ja-JP" sz="2500" dirty="0">
                <a:solidFill>
                  <a:srgbClr val="000000"/>
                </a:solidFill>
                <a:latin typeface="Arial" panose="020B0604020202020204" pitchFamily="34" charset="0"/>
                <a:cs typeface="Arial" panose="020B0604020202020204" pitchFamily="34" charset="0"/>
              </a:rPr>
              <a:t>S. </a:t>
            </a:r>
            <a:endParaRPr lang="ja-JP" altLang="en-US" sz="25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0913AF59-2274-FB78-1FAA-7DCC48F491EB}"/>
              </a:ext>
            </a:extLst>
          </p:cNvPr>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19</a:t>
            </a:r>
            <a:endParaRPr kumimoji="1" lang="ja-JP" altLang="en-US" dirty="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5A564AF2-9CB3-4967-F32D-CE4D4F8DB1E4}"/>
              </a:ext>
            </a:extLst>
          </p:cNvPr>
          <p:cNvSpPr/>
          <p:nvPr/>
        </p:nvSpPr>
        <p:spPr>
          <a:xfrm>
            <a:off x="2040637" y="1264092"/>
            <a:ext cx="6684843" cy="707886"/>
          </a:xfrm>
          <a:prstGeom prst="rect">
            <a:avLst/>
          </a:prstGeom>
        </p:spPr>
        <p:txBody>
          <a:bodyPr wrap="none">
            <a:spAutoFit/>
          </a:bodyPr>
          <a:lstStyle/>
          <a:p>
            <a:r>
              <a:rPr lang="en-US" altLang="ja-JP" sz="4000" b="1"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ICB</a:t>
            </a:r>
            <a:r>
              <a:rPr lang="en-GB" altLang="ja-JP" sz="4000" b="1"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 at 330 </a:t>
            </a:r>
            <a:r>
              <a:rPr lang="en-GB" altLang="ja-JP" sz="4000" b="1" kern="1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GPa</a:t>
            </a:r>
            <a:r>
              <a:rPr lang="en-GB" altLang="ja-JP" sz="4000" b="1"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 and 6000 K</a:t>
            </a:r>
            <a:endParaRPr lang="ja-JP" altLang="en-US" sz="4000" b="1" dirty="0">
              <a:solidFill>
                <a:srgbClr val="7030A0"/>
              </a:solidFill>
            </a:endParaRPr>
          </a:p>
        </p:txBody>
      </p:sp>
      <p:grpSp>
        <p:nvGrpSpPr>
          <p:cNvPr id="4" name="グループ化 3">
            <a:extLst>
              <a:ext uri="{FF2B5EF4-FFF2-40B4-BE49-F238E27FC236}">
                <a16:creationId xmlns:a16="http://schemas.microsoft.com/office/drawing/2014/main" id="{85759EAB-F3A7-9121-EE75-1C84C501E907}"/>
              </a:ext>
            </a:extLst>
          </p:cNvPr>
          <p:cNvGrpSpPr/>
          <p:nvPr/>
        </p:nvGrpSpPr>
        <p:grpSpPr>
          <a:xfrm>
            <a:off x="2964884" y="1849755"/>
            <a:ext cx="5534025" cy="3981450"/>
            <a:chOff x="2964884" y="1849755"/>
            <a:chExt cx="5534025" cy="3981450"/>
          </a:xfrm>
        </p:grpSpPr>
        <p:grpSp>
          <p:nvGrpSpPr>
            <p:cNvPr id="11" name="グループ化 10">
              <a:extLst>
                <a:ext uri="{FF2B5EF4-FFF2-40B4-BE49-F238E27FC236}">
                  <a16:creationId xmlns:a16="http://schemas.microsoft.com/office/drawing/2014/main" id="{9CF8EF31-BD9B-6CA7-271F-CA5803C0E68B}"/>
                </a:ext>
              </a:extLst>
            </p:cNvPr>
            <p:cNvGrpSpPr/>
            <p:nvPr/>
          </p:nvGrpSpPr>
          <p:grpSpPr>
            <a:xfrm>
              <a:off x="2964884" y="1849755"/>
              <a:ext cx="5534025" cy="3981450"/>
              <a:chOff x="526484" y="1760886"/>
              <a:chExt cx="5534025" cy="3981450"/>
            </a:xfrm>
          </p:grpSpPr>
          <p:pic>
            <p:nvPicPr>
              <p:cNvPr id="3" name="図 2">
                <a:extLst>
                  <a:ext uri="{FF2B5EF4-FFF2-40B4-BE49-F238E27FC236}">
                    <a16:creationId xmlns:a16="http://schemas.microsoft.com/office/drawing/2014/main" id="{413ADDD4-99B9-C489-15A1-CBAEEF752E63}"/>
                  </a:ext>
                </a:extLst>
              </p:cNvPr>
              <p:cNvPicPr>
                <a:picLocks noChangeAspect="1"/>
              </p:cNvPicPr>
              <p:nvPr/>
            </p:nvPicPr>
            <p:blipFill>
              <a:blip r:embed="rId2"/>
              <a:stretch>
                <a:fillRect/>
              </a:stretch>
            </p:blipFill>
            <p:spPr>
              <a:xfrm rot="5400000">
                <a:off x="1302772" y="984598"/>
                <a:ext cx="3981450" cy="5534025"/>
              </a:xfrm>
              <a:prstGeom prst="rect">
                <a:avLst/>
              </a:prstGeom>
            </p:spPr>
          </p:pic>
          <p:grpSp>
            <p:nvGrpSpPr>
              <p:cNvPr id="10" name="グループ化 9">
                <a:extLst>
                  <a:ext uri="{FF2B5EF4-FFF2-40B4-BE49-F238E27FC236}">
                    <a16:creationId xmlns:a16="http://schemas.microsoft.com/office/drawing/2014/main" id="{49436398-4E8B-CCD9-FDAE-7D61189DCD81}"/>
                  </a:ext>
                </a:extLst>
              </p:cNvPr>
              <p:cNvGrpSpPr/>
              <p:nvPr/>
            </p:nvGrpSpPr>
            <p:grpSpPr>
              <a:xfrm>
                <a:off x="1681984" y="2193144"/>
                <a:ext cx="3689974" cy="2522547"/>
                <a:chOff x="1681984" y="2193144"/>
                <a:chExt cx="3689974" cy="2522547"/>
              </a:xfrm>
            </p:grpSpPr>
            <p:sp>
              <p:nvSpPr>
                <p:cNvPr id="7" name="フリーフォーム 6">
                  <a:extLst>
                    <a:ext uri="{FF2B5EF4-FFF2-40B4-BE49-F238E27FC236}">
                      <a16:creationId xmlns:a16="http://schemas.microsoft.com/office/drawing/2014/main" id="{55CDFC0C-4552-4196-8CB4-87F2DE9F7402}"/>
                    </a:ext>
                  </a:extLst>
                </p:cNvPr>
                <p:cNvSpPr/>
                <p:nvPr/>
              </p:nvSpPr>
              <p:spPr>
                <a:xfrm>
                  <a:off x="2612571" y="3801291"/>
                  <a:ext cx="1828800" cy="914400"/>
                </a:xfrm>
                <a:custGeom>
                  <a:avLst/>
                  <a:gdLst>
                    <a:gd name="connsiteX0" fmla="*/ 0 w 1828800"/>
                    <a:gd name="connsiteY0" fmla="*/ 0 h 914400"/>
                    <a:gd name="connsiteX1" fmla="*/ 1828800 w 1828800"/>
                    <a:gd name="connsiteY1" fmla="*/ 522515 h 914400"/>
                    <a:gd name="connsiteX2" fmla="*/ 718458 w 1828800"/>
                    <a:gd name="connsiteY2" fmla="*/ 914400 h 914400"/>
                    <a:gd name="connsiteX3" fmla="*/ 0 w 1828800"/>
                    <a:gd name="connsiteY3" fmla="*/ 0 h 914400"/>
                  </a:gdLst>
                  <a:ahLst/>
                  <a:cxnLst>
                    <a:cxn ang="0">
                      <a:pos x="connsiteX0" y="connsiteY0"/>
                    </a:cxn>
                    <a:cxn ang="0">
                      <a:pos x="connsiteX1" y="connsiteY1"/>
                    </a:cxn>
                    <a:cxn ang="0">
                      <a:pos x="connsiteX2" y="connsiteY2"/>
                    </a:cxn>
                    <a:cxn ang="0">
                      <a:pos x="connsiteX3" y="connsiteY3"/>
                    </a:cxn>
                  </a:cxnLst>
                  <a:rect l="l" t="t" r="r" b="b"/>
                  <a:pathLst>
                    <a:path w="1828800" h="914400">
                      <a:moveTo>
                        <a:pt x="0" y="0"/>
                      </a:moveTo>
                      <a:lnTo>
                        <a:pt x="1828800" y="522515"/>
                      </a:lnTo>
                      <a:lnTo>
                        <a:pt x="718458" y="914400"/>
                      </a:lnTo>
                      <a:lnTo>
                        <a:pt x="0" y="0"/>
                      </a:lnTo>
                      <a:close/>
                    </a:path>
                  </a:pathLst>
                </a:custGeom>
                <a:solidFill>
                  <a:schemeClr val="accent6">
                    <a:alpha val="13000"/>
                  </a:schemeClr>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DF9049D-9FCB-DFA8-EDF2-05B919AC6546}"/>
                    </a:ext>
                  </a:extLst>
                </p:cNvPr>
                <p:cNvSpPr txBox="1"/>
                <p:nvPr/>
              </p:nvSpPr>
              <p:spPr>
                <a:xfrm>
                  <a:off x="2250019" y="2193144"/>
                  <a:ext cx="2553904" cy="477054"/>
                </a:xfrm>
                <a:prstGeom prst="rect">
                  <a:avLst/>
                </a:prstGeom>
                <a:noFill/>
                <a:ln>
                  <a:solidFill>
                    <a:schemeClr val="tx1"/>
                  </a:solidFill>
                </a:ln>
              </p:spPr>
              <p:txBody>
                <a:bodyPr wrap="none" rtlCol="0">
                  <a:spAutoFit/>
                </a:bodyPr>
                <a:lstStyle/>
                <a:p>
                  <a:r>
                    <a:rPr kumimoji="1" lang="en-US" altLang="ja-JP" sz="2500" dirty="0">
                      <a:latin typeface="Arial" panose="020B0604020202020204" pitchFamily="34" charset="0"/>
                      <a:cs typeface="Arial" panose="020B0604020202020204" pitchFamily="34" charset="0"/>
                    </a:rPr>
                    <a:t>330GPa, 6000 K</a:t>
                  </a:r>
                  <a:endParaRPr kumimoji="1" lang="ja-JP" altLang="en-US" sz="2500" dirty="0">
                    <a:latin typeface="Arial" panose="020B0604020202020204" pitchFamily="34" charset="0"/>
                    <a:cs typeface="Arial" panose="020B0604020202020204" pitchFamily="34" charset="0"/>
                  </a:endParaRPr>
                </a:p>
              </p:txBody>
            </p:sp>
            <p:sp>
              <p:nvSpPr>
                <p:cNvPr id="8" name="角丸四角形 7">
                  <a:extLst>
                    <a:ext uri="{FF2B5EF4-FFF2-40B4-BE49-F238E27FC236}">
                      <a16:creationId xmlns:a16="http://schemas.microsoft.com/office/drawing/2014/main" id="{B989F85F-44D7-EA13-8FEC-84BD3FAF494B}"/>
                    </a:ext>
                  </a:extLst>
                </p:cNvPr>
                <p:cNvSpPr/>
                <p:nvPr/>
              </p:nvSpPr>
              <p:spPr>
                <a:xfrm>
                  <a:off x="1681984" y="3944983"/>
                  <a:ext cx="1384663" cy="2873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91FDC3A-8E1D-AA95-73EB-43F8B08511BB}"/>
                    </a:ext>
                  </a:extLst>
                </p:cNvPr>
                <p:cNvSpPr txBox="1"/>
                <p:nvPr/>
              </p:nvSpPr>
              <p:spPr>
                <a:xfrm>
                  <a:off x="1992572" y="3497325"/>
                  <a:ext cx="623889" cy="523220"/>
                </a:xfrm>
                <a:prstGeom prst="rect">
                  <a:avLst/>
                </a:prstGeom>
                <a:noFill/>
              </p:spPr>
              <p:txBody>
                <a:bodyPr wrap="none" rtlCol="0">
                  <a:spAutoFit/>
                </a:bodyPr>
                <a:lstStyle/>
                <a:p>
                  <a:r>
                    <a:rPr kumimoji="1" lang="en-US" altLang="ja-JP" sz="2800" dirty="0">
                      <a:solidFill>
                        <a:srgbClr val="FF0000"/>
                      </a:solidFill>
                      <a:latin typeface="Arial" panose="020B0604020202020204" pitchFamily="34" charset="0"/>
                      <a:cs typeface="Arial" panose="020B0604020202020204" pitchFamily="34" charset="0"/>
                    </a:rPr>
                    <a:t>B2</a:t>
                  </a:r>
                  <a:endParaRPr kumimoji="1" lang="ja-JP" altLang="en-US" sz="2800" dirty="0">
                    <a:solidFill>
                      <a:srgbClr val="FF0000"/>
                    </a:solidFill>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B535449A-196B-6186-2696-AD90BF05FE2D}"/>
                    </a:ext>
                  </a:extLst>
                </p:cNvPr>
                <p:cNvSpPr txBox="1"/>
                <p:nvPr/>
              </p:nvSpPr>
              <p:spPr>
                <a:xfrm>
                  <a:off x="4607005" y="4192471"/>
                  <a:ext cx="764953" cy="523220"/>
                </a:xfrm>
                <a:prstGeom prst="rect">
                  <a:avLst/>
                </a:prstGeom>
                <a:noFill/>
              </p:spPr>
              <p:txBody>
                <a:bodyPr wrap="none" rtlCol="0">
                  <a:spAutoFit/>
                </a:bodyPr>
                <a:lstStyle/>
                <a:p>
                  <a:r>
                    <a:rPr kumimoji="1" lang="en-US" altLang="ja-JP" sz="2800" dirty="0">
                      <a:solidFill>
                        <a:schemeClr val="accent2">
                          <a:lumMod val="75000"/>
                        </a:schemeClr>
                      </a:solidFill>
                      <a:latin typeface="Arial" panose="020B0604020202020204" pitchFamily="34" charset="0"/>
                      <a:cs typeface="Arial" panose="020B0604020202020204" pitchFamily="34" charset="0"/>
                    </a:rPr>
                    <a:t>hcp</a:t>
                  </a:r>
                  <a:endParaRPr kumimoji="1" lang="ja-JP" altLang="en-US" sz="2800" dirty="0">
                    <a:solidFill>
                      <a:schemeClr val="accent2">
                        <a:lumMod val="75000"/>
                      </a:schemeClr>
                    </a:solidFill>
                    <a:latin typeface="Arial" panose="020B0604020202020204" pitchFamily="34" charset="0"/>
                    <a:cs typeface="Arial" panose="020B0604020202020204" pitchFamily="34" charset="0"/>
                  </a:endParaRPr>
                </a:p>
              </p:txBody>
            </p:sp>
          </p:grpSp>
        </p:grpSp>
        <p:sp>
          <p:nvSpPr>
            <p:cNvPr id="2" name="楕円 1">
              <a:extLst>
                <a:ext uri="{FF2B5EF4-FFF2-40B4-BE49-F238E27FC236}">
                  <a16:creationId xmlns:a16="http://schemas.microsoft.com/office/drawing/2014/main" id="{BB9BEE35-5644-9229-080B-EACF9CB07EB4}"/>
                </a:ext>
              </a:extLst>
            </p:cNvPr>
            <p:cNvSpPr/>
            <p:nvPr/>
          </p:nvSpPr>
          <p:spPr>
            <a:xfrm>
              <a:off x="6151716" y="4328930"/>
              <a:ext cx="156078" cy="167490"/>
            </a:xfrm>
            <a:prstGeom prst="ellipse">
              <a:avLst/>
            </a:prstGeom>
            <a:solidFill>
              <a:schemeClr val="accent2">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9165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40828" y="1174427"/>
            <a:ext cx="10619801" cy="4862870"/>
          </a:xfrm>
          <a:prstGeom prst="rect">
            <a:avLst/>
          </a:prstGeom>
          <a:noFill/>
        </p:spPr>
        <p:txBody>
          <a:bodyPr wrap="square" rtlCol="0">
            <a:spAutoFit/>
          </a:bodyPr>
          <a:lstStyle/>
          <a:p>
            <a:r>
              <a:rPr lang="en-US" altLang="ja-JP" sz="3000" b="1" dirty="0">
                <a:latin typeface="Arial" panose="020B0604020202020204" pitchFamily="34" charset="0"/>
                <a:cs typeface="Arial" panose="020B0604020202020204" pitchFamily="34" charset="0"/>
              </a:rPr>
              <a:t>Greetings from CPM (Commission of Physics of Minerals) of IMA</a:t>
            </a:r>
          </a:p>
          <a:p>
            <a:endParaRPr lang="en-US" altLang="ja-JP" sz="2500" dirty="0">
              <a:latin typeface="Arial" panose="020B0604020202020204" pitchFamily="34" charset="0"/>
              <a:cs typeface="Arial" panose="020B0604020202020204" pitchFamily="34" charset="0"/>
            </a:endParaRPr>
          </a:p>
          <a:p>
            <a:r>
              <a:rPr lang="en-US" altLang="ja-JP" sz="2500" dirty="0">
                <a:latin typeface="Arial" panose="020B0604020202020204" pitchFamily="34" charset="0"/>
                <a:cs typeface="Arial" panose="020B0604020202020204" pitchFamily="34" charset="0"/>
              </a:rPr>
              <a:t>CPM covers </a:t>
            </a:r>
          </a:p>
          <a:p>
            <a:pPr marL="342900" indent="-342900">
              <a:buAutoNum type="alphaLcParenR"/>
            </a:pPr>
            <a:r>
              <a:rPr lang="en-US" altLang="ja-JP" sz="2500" b="1" dirty="0">
                <a:latin typeface="Arial" panose="020B0604020202020204" pitchFamily="34" charset="0"/>
                <a:cs typeface="Arial" panose="020B0604020202020204" pitchFamily="34" charset="0"/>
              </a:rPr>
              <a:t>Earth Deep Interior </a:t>
            </a:r>
          </a:p>
          <a:p>
            <a:pPr marL="342900" indent="-342900">
              <a:buAutoNum type="alphaLcParenR"/>
            </a:pPr>
            <a:r>
              <a:rPr lang="en-US" altLang="ja-JP" sz="2500" dirty="0">
                <a:latin typeface="Arial" panose="020B0604020202020204" pitchFamily="34" charset="0"/>
                <a:cs typeface="Arial" panose="020B0604020202020204" pitchFamily="34" charset="0"/>
              </a:rPr>
              <a:t>Spectroscopy, diffraction and new instrumentations in mineral physics</a:t>
            </a:r>
            <a:endParaRPr lang="ja-JP" altLang="ja-JP" sz="2500" dirty="0">
              <a:latin typeface="Arial" panose="020B0604020202020204" pitchFamily="34" charset="0"/>
              <a:cs typeface="Arial" panose="020B0604020202020204" pitchFamily="34" charset="0"/>
            </a:endParaRPr>
          </a:p>
          <a:p>
            <a:r>
              <a:rPr lang="en-US" altLang="ja-JP" sz="2500" dirty="0">
                <a:latin typeface="Arial" panose="020B0604020202020204" pitchFamily="34" charset="0"/>
                <a:cs typeface="Arial" panose="020B0604020202020204" pitchFamily="34" charset="0"/>
              </a:rPr>
              <a:t>c) Glass and melt studies and their applications to geosciences and industry</a:t>
            </a:r>
            <a:endParaRPr lang="ja-JP" altLang="ja-JP" sz="2500" dirty="0">
              <a:latin typeface="Arial" panose="020B0604020202020204" pitchFamily="34" charset="0"/>
              <a:cs typeface="Arial" panose="020B0604020202020204" pitchFamily="34" charset="0"/>
            </a:endParaRPr>
          </a:p>
          <a:p>
            <a:r>
              <a:rPr lang="en-US" altLang="ja-JP" sz="2500" dirty="0">
                <a:latin typeface="Arial" panose="020B0604020202020204" pitchFamily="34" charset="0"/>
                <a:cs typeface="Arial" panose="020B0604020202020204" pitchFamily="34" charset="0"/>
              </a:rPr>
              <a:t>d) Theoretical and computational mineral physics</a:t>
            </a:r>
          </a:p>
          <a:p>
            <a:endParaRPr lang="en-US" altLang="ja-JP" sz="2500" dirty="0">
              <a:latin typeface="Arial" panose="020B0604020202020204" pitchFamily="34" charset="0"/>
              <a:cs typeface="Arial" panose="020B0604020202020204" pitchFamily="34" charset="0"/>
            </a:endParaRPr>
          </a:p>
          <a:p>
            <a:r>
              <a:rPr lang="en-US" altLang="ja-JP" sz="2500" b="1" dirty="0">
                <a:latin typeface="Arial" panose="020B0604020202020204" pitchFamily="34" charset="0"/>
                <a:cs typeface="Arial" panose="020B0604020202020204" pitchFamily="34" charset="0"/>
              </a:rPr>
              <a:t>We support strongly </a:t>
            </a:r>
            <a:r>
              <a:rPr lang="en-US" altLang="ja-JP" sz="2500" b="1" dirty="0" err="1">
                <a:latin typeface="Arial" panose="020B0604020202020204" pitchFamily="34" charset="0"/>
                <a:cs typeface="Arial" panose="020B0604020202020204" pitchFamily="34" charset="0"/>
              </a:rPr>
              <a:t>AfPS</a:t>
            </a:r>
            <a:r>
              <a:rPr lang="en-US" altLang="ja-JP" sz="2500" b="1" dirty="0">
                <a:latin typeface="Arial" panose="020B0604020202020204" pitchFamily="34" charset="0"/>
                <a:cs typeface="Arial" panose="020B0604020202020204" pitchFamily="34" charset="0"/>
              </a:rPr>
              <a:t> and </a:t>
            </a:r>
            <a:r>
              <a:rPr lang="en-US" altLang="ja-JP" sz="2500" b="1" dirty="0" err="1">
                <a:latin typeface="Arial" panose="020B0604020202020204" pitchFamily="34" charset="0"/>
                <a:cs typeface="Arial" panose="020B0604020202020204" pitchFamily="34" charset="0"/>
              </a:rPr>
              <a:t>AfLS</a:t>
            </a:r>
            <a:r>
              <a:rPr lang="en-US" altLang="ja-JP" sz="2500" b="1" dirty="0">
                <a:latin typeface="Arial" panose="020B0604020202020204" pitchFamily="34" charset="0"/>
                <a:cs typeface="Arial" panose="020B0604020202020204" pitchFamily="34" charset="0"/>
              </a:rPr>
              <a:t> joint activities and this conference</a:t>
            </a:r>
          </a:p>
        </p:txBody>
      </p:sp>
      <p:pic>
        <p:nvPicPr>
          <p:cNvPr id="7" name="図 6"/>
          <p:cNvPicPr>
            <a:picLocks noChangeAspect="1"/>
          </p:cNvPicPr>
          <p:nvPr/>
        </p:nvPicPr>
        <p:blipFill>
          <a:blip r:embed="rId2"/>
          <a:stretch>
            <a:fillRect/>
          </a:stretch>
        </p:blipFill>
        <p:spPr>
          <a:xfrm>
            <a:off x="10200917" y="126830"/>
            <a:ext cx="1991083" cy="1823999"/>
          </a:xfrm>
          <a:prstGeom prst="rect">
            <a:avLst/>
          </a:prstGeom>
        </p:spPr>
      </p:pic>
      <p:sp>
        <p:nvSpPr>
          <p:cNvPr id="3" name="テキスト ボックス 2">
            <a:extLst>
              <a:ext uri="{FF2B5EF4-FFF2-40B4-BE49-F238E27FC236}">
                <a16:creationId xmlns:a16="http://schemas.microsoft.com/office/drawing/2014/main" id="{015E26C7-ACDE-1782-E0F9-1D0E519A8FF2}"/>
              </a:ext>
            </a:extLst>
          </p:cNvPr>
          <p:cNvSpPr txBox="1"/>
          <p:nvPr/>
        </p:nvSpPr>
        <p:spPr>
          <a:xfrm>
            <a:off x="11862866" y="6488668"/>
            <a:ext cx="411480"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2</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008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1D92C9-D818-9C98-521D-9BBB51B2CB79}"/>
              </a:ext>
            </a:extLst>
          </p:cNvPr>
          <p:cNvSpPr/>
          <p:nvPr/>
        </p:nvSpPr>
        <p:spPr>
          <a:xfrm>
            <a:off x="432700" y="238186"/>
            <a:ext cx="11911700" cy="954107"/>
          </a:xfrm>
          <a:prstGeom prst="rect">
            <a:avLst/>
          </a:prstGeom>
        </p:spPr>
        <p:txBody>
          <a:bodyPr wrap="square">
            <a:spAutoFit/>
          </a:bodyPr>
          <a:lstStyle/>
          <a:p>
            <a:r>
              <a:rPr lang="en-GB" altLang="ja-JP" sz="2800" kern="1400" dirty="0">
                <a:latin typeface="Arial" panose="020B0604020202020204" pitchFamily="34" charset="0"/>
                <a:ea typeface="Times New Roman" panose="02020603050405020304" pitchFamily="18" charset="0"/>
                <a:cs typeface="Arial" panose="020B0604020202020204" pitchFamily="34" charset="0"/>
              </a:rPr>
              <a:t>Comparison of </a:t>
            </a:r>
            <a:r>
              <a:rPr lang="en-GB" altLang="ja-JP" sz="2800" i="1" kern="1400" dirty="0">
                <a:latin typeface="Arial" panose="020B0604020202020204" pitchFamily="34" charset="0"/>
                <a:ea typeface="Times New Roman" panose="02020603050405020304" pitchFamily="18" charset="0"/>
                <a:cs typeface="Arial" panose="020B0604020202020204" pitchFamily="34" charset="0"/>
              </a:rPr>
              <a:t>v</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a:t>
            </a:r>
            <a:r>
              <a:rPr lang="en-GB" altLang="ja-JP" sz="2800" i="1" kern="1400" dirty="0">
                <a:latin typeface="Arial" panose="020B0604020202020204" pitchFamily="34" charset="0"/>
                <a:ea typeface="Times New Roman" panose="02020603050405020304" pitchFamily="18" charset="0"/>
                <a:cs typeface="Arial" panose="020B0604020202020204" pitchFamily="34" charset="0"/>
              </a:rPr>
              <a:t>ρ</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relations between  iron alloys B2-Fe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0.68</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Ni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0.06</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Si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0.26</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and hcp-Fe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0.95</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Ni</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0.05</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 and Fe</a:t>
            </a:r>
            <a:r>
              <a:rPr lang="en-GB" altLang="ja-JP" sz="2800" kern="1400" baseline="-25000" dirty="0">
                <a:latin typeface="Arial" panose="020B0604020202020204" pitchFamily="34" charset="0"/>
                <a:ea typeface="Times New Roman" panose="02020603050405020304" pitchFamily="18" charset="0"/>
                <a:cs typeface="Arial" panose="020B0604020202020204" pitchFamily="34" charset="0"/>
              </a:rPr>
              <a:t>3</a:t>
            </a:r>
            <a:r>
              <a:rPr lang="en-GB" altLang="ja-JP" sz="2800" kern="1400" dirty="0">
                <a:latin typeface="Arial" panose="020B0604020202020204" pitchFamily="34" charset="0"/>
                <a:ea typeface="Times New Roman" panose="02020603050405020304" pitchFamily="18" charset="0"/>
                <a:cs typeface="Arial" panose="020B0604020202020204" pitchFamily="34" charset="0"/>
              </a:rPr>
              <a:t>S with PREM (COE at 6000 K)</a:t>
            </a:r>
          </a:p>
        </p:txBody>
      </p:sp>
      <p:sp>
        <p:nvSpPr>
          <p:cNvPr id="6" name="正方形/長方形 5">
            <a:extLst>
              <a:ext uri="{FF2B5EF4-FFF2-40B4-BE49-F238E27FC236}">
                <a16:creationId xmlns:a16="http://schemas.microsoft.com/office/drawing/2014/main" id="{92F990A5-8FB2-757D-D26D-7C3A5F2BBA30}"/>
              </a:ext>
            </a:extLst>
          </p:cNvPr>
          <p:cNvSpPr/>
          <p:nvPr/>
        </p:nvSpPr>
        <p:spPr>
          <a:xfrm>
            <a:off x="1588400" y="5924738"/>
            <a:ext cx="10215497" cy="861774"/>
          </a:xfrm>
          <a:prstGeom prst="rect">
            <a:avLst/>
          </a:prstGeom>
          <a:ln>
            <a:solidFill>
              <a:srgbClr val="C00000"/>
            </a:solidFill>
          </a:ln>
        </p:spPr>
        <p:txBody>
          <a:bodyPr wrap="square">
            <a:spAutoFit/>
          </a:bodyPr>
          <a:lstStyle/>
          <a:p>
            <a:r>
              <a:rPr lang="en-US" altLang="ja-JP" sz="2500" dirty="0">
                <a:solidFill>
                  <a:srgbClr val="000000"/>
                </a:solidFill>
                <a:latin typeface="Arial" panose="020B0604020202020204" pitchFamily="34" charset="0"/>
                <a:cs typeface="Arial" panose="020B0604020202020204" pitchFamily="34" charset="0"/>
              </a:rPr>
              <a:t>PREM-Inner Core (ICB) contains 3.0</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±0.7</a:t>
            </a:r>
            <a:r>
              <a:rPr lang="en-US" altLang="ja-JP" sz="2500" dirty="0">
                <a:solidFill>
                  <a:srgbClr val="000000"/>
                </a:solidFill>
                <a:latin typeface="Arial" panose="020B0604020202020204" pitchFamily="34" charset="0"/>
                <a:cs typeface="Arial" panose="020B0604020202020204" pitchFamily="34" charset="0"/>
              </a:rPr>
              <a:t>wt%Ni, </a:t>
            </a:r>
            <a:r>
              <a:rPr lang="en-US" altLang="ja-JP" sz="2500" b="1" dirty="0">
                <a:solidFill>
                  <a:srgbClr val="000000"/>
                </a:solidFill>
                <a:latin typeface="Arial" panose="020B0604020202020204" pitchFamily="34" charset="0"/>
                <a:cs typeface="Arial" panose="020B0604020202020204" pitchFamily="34" charset="0"/>
              </a:rPr>
              <a:t>1</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a:t>
            </a:r>
            <a:r>
              <a:rPr lang="en-US" altLang="ja-JP" sz="2500" b="1" dirty="0">
                <a:solidFill>
                  <a:srgbClr val="000000"/>
                </a:solidFill>
                <a:latin typeface="Arial" panose="020B0604020202020204" pitchFamily="34" charset="0"/>
                <a:cs typeface="Arial" panose="020B0604020202020204" pitchFamily="34" charset="0"/>
              </a:rPr>
              <a:t>1wt%Si </a:t>
            </a:r>
            <a:r>
              <a:rPr lang="en-US" altLang="ja-JP" sz="2500" dirty="0">
                <a:solidFill>
                  <a:srgbClr val="000000"/>
                </a:solidFill>
                <a:latin typeface="Arial" panose="020B0604020202020204" pitchFamily="34" charset="0"/>
                <a:cs typeface="Arial" panose="020B0604020202020204" pitchFamily="34" charset="0"/>
              </a:rPr>
              <a:t>and </a:t>
            </a:r>
            <a:r>
              <a:rPr lang="en-US" altLang="ja-JP" sz="2500" b="1" dirty="0">
                <a:solidFill>
                  <a:srgbClr val="000000"/>
                </a:solidFill>
                <a:latin typeface="Arial" panose="020B0604020202020204" pitchFamily="34" charset="0"/>
                <a:cs typeface="Arial" panose="020B0604020202020204" pitchFamily="34" charset="0"/>
              </a:rPr>
              <a:t>7</a:t>
            </a:r>
            <a:r>
              <a:rPr lang="en-US" altLang="ja-JP" sz="2500" dirty="0">
                <a:solidFill>
                  <a:srgbClr val="000000"/>
                </a:solidFill>
                <a:latin typeface="Yu Gothic UI" panose="020B0500000000000000" pitchFamily="50" charset="-128"/>
                <a:ea typeface="Yu Gothic UI" panose="020B0500000000000000" pitchFamily="50" charset="-128"/>
                <a:cs typeface="Arial" panose="020B0604020202020204" pitchFamily="34" charset="0"/>
              </a:rPr>
              <a:t>±</a:t>
            </a:r>
            <a:r>
              <a:rPr lang="en-US" altLang="ja-JP" sz="2500" b="1" dirty="0">
                <a:solidFill>
                  <a:srgbClr val="000000"/>
                </a:solidFill>
                <a:latin typeface="Arial" panose="020B0604020202020204" pitchFamily="34" charset="0"/>
                <a:ea typeface="Yu Gothic UI" panose="020B0500000000000000" pitchFamily="50" charset="-128"/>
                <a:cs typeface="Arial" panose="020B0604020202020204" pitchFamily="34" charset="0"/>
              </a:rPr>
              <a:t>2</a:t>
            </a:r>
            <a:r>
              <a:rPr lang="en-US" altLang="ja-JP" sz="2500" b="1" dirty="0">
                <a:solidFill>
                  <a:srgbClr val="000000"/>
                </a:solidFill>
                <a:latin typeface="Arial" panose="020B0604020202020204" pitchFamily="34" charset="0"/>
                <a:cs typeface="Arial" panose="020B0604020202020204" pitchFamily="34" charset="0"/>
              </a:rPr>
              <a:t>wt%S</a:t>
            </a:r>
            <a:r>
              <a:rPr lang="en-US" altLang="ja-JP" sz="2500" dirty="0">
                <a:solidFill>
                  <a:srgbClr val="000000"/>
                </a:solidFill>
                <a:latin typeface="Arial" panose="020B0604020202020204" pitchFamily="34" charset="0"/>
                <a:cs typeface="Arial" panose="020B0604020202020204" pitchFamily="34" charset="0"/>
              </a:rPr>
              <a:t>, when it is composed of hcp and B2-FeNiSi alloys and Fe</a:t>
            </a:r>
            <a:r>
              <a:rPr lang="en-US" altLang="ja-JP" sz="2500" baseline="-25000" dirty="0">
                <a:solidFill>
                  <a:srgbClr val="000000"/>
                </a:solidFill>
                <a:latin typeface="Arial" panose="020B0604020202020204" pitchFamily="34" charset="0"/>
                <a:cs typeface="Arial" panose="020B0604020202020204" pitchFamily="34" charset="0"/>
              </a:rPr>
              <a:t>3</a:t>
            </a:r>
            <a:r>
              <a:rPr lang="en-US" altLang="ja-JP" sz="2500" dirty="0">
                <a:solidFill>
                  <a:srgbClr val="000000"/>
                </a:solidFill>
                <a:latin typeface="Arial" panose="020B0604020202020204" pitchFamily="34" charset="0"/>
                <a:cs typeface="Arial" panose="020B0604020202020204" pitchFamily="34" charset="0"/>
              </a:rPr>
              <a:t>S. </a:t>
            </a:r>
            <a:endParaRPr lang="ja-JP" altLang="en-US" sz="25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20</a:t>
            </a:r>
            <a:endParaRPr kumimoji="1"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1588400" y="1281833"/>
            <a:ext cx="6912470" cy="707886"/>
          </a:xfrm>
          <a:prstGeom prst="rect">
            <a:avLst/>
          </a:prstGeom>
        </p:spPr>
        <p:txBody>
          <a:bodyPr wrap="none">
            <a:spAutoFit/>
          </a:bodyPr>
          <a:lstStyle/>
          <a:p>
            <a:r>
              <a:rPr lang="en-GB" altLang="ja-JP" sz="4000" b="1"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COE at 365 </a:t>
            </a:r>
            <a:r>
              <a:rPr lang="en-GB" altLang="ja-JP" sz="4000" b="1" kern="1400" dirty="0" err="1">
                <a:solidFill>
                  <a:srgbClr val="7030A0"/>
                </a:solidFill>
                <a:latin typeface="Arial" panose="020B0604020202020204" pitchFamily="34" charset="0"/>
                <a:ea typeface="Times New Roman" panose="02020603050405020304" pitchFamily="18" charset="0"/>
                <a:cs typeface="Arial" panose="020B0604020202020204" pitchFamily="34" charset="0"/>
              </a:rPr>
              <a:t>GPa</a:t>
            </a:r>
            <a:r>
              <a:rPr lang="en-GB" altLang="ja-JP" sz="4000" b="1" kern="1400" dirty="0">
                <a:solidFill>
                  <a:srgbClr val="7030A0"/>
                </a:solidFill>
                <a:latin typeface="Arial" panose="020B0604020202020204" pitchFamily="34" charset="0"/>
                <a:ea typeface="Times New Roman" panose="02020603050405020304" pitchFamily="18" charset="0"/>
                <a:cs typeface="Arial" panose="020B0604020202020204" pitchFamily="34" charset="0"/>
              </a:rPr>
              <a:t> and 6000 K</a:t>
            </a:r>
            <a:endParaRPr lang="ja-JP" altLang="en-US" sz="4000" b="1" dirty="0">
              <a:solidFill>
                <a:srgbClr val="7030A0"/>
              </a:solidFill>
            </a:endParaRPr>
          </a:p>
        </p:txBody>
      </p:sp>
      <p:grpSp>
        <p:nvGrpSpPr>
          <p:cNvPr id="4" name="グループ化 3">
            <a:extLst>
              <a:ext uri="{FF2B5EF4-FFF2-40B4-BE49-F238E27FC236}">
                <a16:creationId xmlns:a16="http://schemas.microsoft.com/office/drawing/2014/main" id="{AAC17F94-8663-CD46-324B-BC482DB0B197}"/>
              </a:ext>
            </a:extLst>
          </p:cNvPr>
          <p:cNvGrpSpPr/>
          <p:nvPr/>
        </p:nvGrpSpPr>
        <p:grpSpPr>
          <a:xfrm>
            <a:off x="2985251" y="1837724"/>
            <a:ext cx="5515619" cy="3981450"/>
            <a:chOff x="2985251" y="1837724"/>
            <a:chExt cx="5515619" cy="3981450"/>
          </a:xfrm>
        </p:grpSpPr>
        <p:grpSp>
          <p:nvGrpSpPr>
            <p:cNvPr id="9" name="グループ化 8">
              <a:extLst>
                <a:ext uri="{FF2B5EF4-FFF2-40B4-BE49-F238E27FC236}">
                  <a16:creationId xmlns:a16="http://schemas.microsoft.com/office/drawing/2014/main" id="{FF494B69-2AFB-CB3A-C0FC-E54067DFABE8}"/>
                </a:ext>
              </a:extLst>
            </p:cNvPr>
            <p:cNvGrpSpPr/>
            <p:nvPr/>
          </p:nvGrpSpPr>
          <p:grpSpPr>
            <a:xfrm>
              <a:off x="2985251" y="1837724"/>
              <a:ext cx="5515619" cy="3981450"/>
              <a:chOff x="526484" y="1760886"/>
              <a:chExt cx="5534025" cy="3981450"/>
            </a:xfrm>
          </p:grpSpPr>
          <p:pic>
            <p:nvPicPr>
              <p:cNvPr id="3" name="図 2"/>
              <p:cNvPicPr>
                <a:picLocks noChangeAspect="1"/>
              </p:cNvPicPr>
              <p:nvPr/>
            </p:nvPicPr>
            <p:blipFill>
              <a:blip r:embed="rId2"/>
              <a:stretch>
                <a:fillRect/>
              </a:stretch>
            </p:blipFill>
            <p:spPr>
              <a:xfrm rot="5400000">
                <a:off x="1302772" y="984598"/>
                <a:ext cx="3981450" cy="5534025"/>
              </a:xfrm>
              <a:prstGeom prst="rect">
                <a:avLst/>
              </a:prstGeom>
            </p:spPr>
          </p:pic>
          <p:sp>
            <p:nvSpPr>
              <p:cNvPr id="10" name="フリーフォーム 9"/>
              <p:cNvSpPr/>
              <p:nvPr/>
            </p:nvSpPr>
            <p:spPr>
              <a:xfrm>
                <a:off x="2847703" y="3605349"/>
                <a:ext cx="1920240" cy="836022"/>
              </a:xfrm>
              <a:custGeom>
                <a:avLst/>
                <a:gdLst>
                  <a:gd name="connsiteX0" fmla="*/ 0 w 1920240"/>
                  <a:gd name="connsiteY0" fmla="*/ 0 h 836022"/>
                  <a:gd name="connsiteX1" fmla="*/ 1920240 w 1920240"/>
                  <a:gd name="connsiteY1" fmla="*/ 418011 h 836022"/>
                  <a:gd name="connsiteX2" fmla="*/ 783771 w 1920240"/>
                  <a:gd name="connsiteY2" fmla="*/ 836022 h 836022"/>
                  <a:gd name="connsiteX3" fmla="*/ 0 w 1920240"/>
                  <a:gd name="connsiteY3" fmla="*/ 0 h 836022"/>
                </a:gdLst>
                <a:ahLst/>
                <a:cxnLst>
                  <a:cxn ang="0">
                    <a:pos x="connsiteX0" y="connsiteY0"/>
                  </a:cxn>
                  <a:cxn ang="0">
                    <a:pos x="connsiteX1" y="connsiteY1"/>
                  </a:cxn>
                  <a:cxn ang="0">
                    <a:pos x="connsiteX2" y="connsiteY2"/>
                  </a:cxn>
                  <a:cxn ang="0">
                    <a:pos x="connsiteX3" y="connsiteY3"/>
                  </a:cxn>
                </a:cxnLst>
                <a:rect l="l" t="t" r="r" b="b"/>
                <a:pathLst>
                  <a:path w="1920240" h="836022">
                    <a:moveTo>
                      <a:pt x="0" y="0"/>
                    </a:moveTo>
                    <a:lnTo>
                      <a:pt x="1920240" y="418011"/>
                    </a:lnTo>
                    <a:lnTo>
                      <a:pt x="783771" y="836022"/>
                    </a:lnTo>
                    <a:lnTo>
                      <a:pt x="0" y="0"/>
                    </a:lnTo>
                    <a:close/>
                  </a:path>
                </a:pathLst>
              </a:custGeom>
              <a:solidFill>
                <a:schemeClr val="accent6">
                  <a:lumMod val="75000"/>
                  <a:alpha val="16000"/>
                </a:schemeClr>
              </a:solidFill>
              <a:ln w="6350">
                <a:solidFill>
                  <a:schemeClr val="accent6">
                    <a:lumMod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214039" y="2193144"/>
                <a:ext cx="2553904" cy="477054"/>
              </a:xfrm>
              <a:prstGeom prst="rect">
                <a:avLst/>
              </a:prstGeom>
              <a:noFill/>
              <a:ln>
                <a:solidFill>
                  <a:schemeClr val="tx1"/>
                </a:solidFill>
              </a:ln>
            </p:spPr>
            <p:txBody>
              <a:bodyPr wrap="none" rtlCol="0">
                <a:spAutoFit/>
              </a:bodyPr>
              <a:lstStyle/>
              <a:p>
                <a:r>
                  <a:rPr kumimoji="1" lang="en-US" altLang="ja-JP" sz="2500" dirty="0">
                    <a:latin typeface="Arial" panose="020B0604020202020204" pitchFamily="34" charset="0"/>
                    <a:cs typeface="Arial" panose="020B0604020202020204" pitchFamily="34" charset="0"/>
                  </a:rPr>
                  <a:t>365GPa, 6000 K</a:t>
                </a:r>
                <a:endParaRPr kumimoji="1" lang="ja-JP" altLang="en-US" sz="2500" dirty="0">
                  <a:latin typeface="Arial" panose="020B0604020202020204" pitchFamily="34" charset="0"/>
                  <a:cs typeface="Arial" panose="020B0604020202020204" pitchFamily="34" charset="0"/>
                </a:endParaRPr>
              </a:p>
            </p:txBody>
          </p:sp>
          <p:sp>
            <p:nvSpPr>
              <p:cNvPr id="8" name="角丸四角形 7"/>
              <p:cNvSpPr/>
              <p:nvPr/>
            </p:nvSpPr>
            <p:spPr>
              <a:xfrm>
                <a:off x="1681984" y="3944983"/>
                <a:ext cx="1384663" cy="2873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992572" y="3497325"/>
                <a:ext cx="623889" cy="523220"/>
              </a:xfrm>
              <a:prstGeom prst="rect">
                <a:avLst/>
              </a:prstGeom>
              <a:noFill/>
            </p:spPr>
            <p:txBody>
              <a:bodyPr wrap="none" rtlCol="0">
                <a:spAutoFit/>
              </a:bodyPr>
              <a:lstStyle/>
              <a:p>
                <a:r>
                  <a:rPr kumimoji="1" lang="en-US" altLang="ja-JP" sz="2800" dirty="0">
                    <a:solidFill>
                      <a:srgbClr val="FF0000"/>
                    </a:solidFill>
                    <a:latin typeface="Arial" panose="020B0604020202020204" pitchFamily="34" charset="0"/>
                    <a:cs typeface="Arial" panose="020B0604020202020204" pitchFamily="34" charset="0"/>
                  </a:rPr>
                  <a:t>B2</a:t>
                </a:r>
                <a:endParaRPr kumimoji="1" lang="ja-JP" altLang="en-US" sz="2800" dirty="0">
                  <a:solidFill>
                    <a:srgbClr val="FF0000"/>
                  </a:solidFill>
                  <a:latin typeface="Arial" panose="020B0604020202020204" pitchFamily="34" charset="0"/>
                  <a:cs typeface="Arial" panose="020B0604020202020204" pitchFamily="34" charset="0"/>
                </a:endParaRPr>
              </a:p>
            </p:txBody>
          </p:sp>
          <p:sp>
            <p:nvSpPr>
              <p:cNvPr id="18" name="テキスト ボックス 17"/>
              <p:cNvSpPr txBox="1"/>
              <p:nvPr/>
            </p:nvSpPr>
            <p:spPr>
              <a:xfrm>
                <a:off x="4607005" y="4192471"/>
                <a:ext cx="764953" cy="523220"/>
              </a:xfrm>
              <a:prstGeom prst="rect">
                <a:avLst/>
              </a:prstGeom>
              <a:noFill/>
            </p:spPr>
            <p:txBody>
              <a:bodyPr wrap="none" rtlCol="0">
                <a:spAutoFit/>
              </a:bodyPr>
              <a:lstStyle/>
              <a:p>
                <a:r>
                  <a:rPr kumimoji="1" lang="en-US" altLang="ja-JP" sz="2800" dirty="0">
                    <a:solidFill>
                      <a:schemeClr val="accent2">
                        <a:lumMod val="75000"/>
                      </a:schemeClr>
                    </a:solidFill>
                    <a:latin typeface="Arial" panose="020B0604020202020204" pitchFamily="34" charset="0"/>
                    <a:cs typeface="Arial" panose="020B0604020202020204" pitchFamily="34" charset="0"/>
                  </a:rPr>
                  <a:t>hcp</a:t>
                </a:r>
                <a:endParaRPr kumimoji="1" lang="ja-JP" altLang="en-US" sz="2800" dirty="0">
                  <a:solidFill>
                    <a:schemeClr val="accent2">
                      <a:lumMod val="75000"/>
                    </a:schemeClr>
                  </a:solidFill>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55215B66-BEFC-D7F9-7039-32EA87AAA619}"/>
                </a:ext>
              </a:extLst>
            </p:cNvPr>
            <p:cNvSpPr/>
            <p:nvPr/>
          </p:nvSpPr>
          <p:spPr>
            <a:xfrm>
              <a:off x="6450194" y="4165512"/>
              <a:ext cx="139700" cy="137254"/>
            </a:xfrm>
            <a:prstGeom prst="rect">
              <a:avLst/>
            </a:prstGeom>
            <a:solidFill>
              <a:schemeClr val="accent2">
                <a:lumMod val="60000"/>
                <a:lumOff val="4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5616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8146" y="497304"/>
            <a:ext cx="10571748" cy="646331"/>
          </a:xfrm>
          <a:prstGeom prst="rect">
            <a:avLst/>
          </a:prstGeom>
          <a:noFill/>
        </p:spPr>
        <p:txBody>
          <a:bodyPr wrap="square" rtlCol="0">
            <a:spAutoFit/>
          </a:bodyPr>
          <a:lstStyle/>
          <a:p>
            <a:r>
              <a:rPr kumimoji="1" lang="en-US" altLang="ja-JP" sz="3600" dirty="0">
                <a:latin typeface="Arial" panose="020B0604020202020204" pitchFamily="34" charset="0"/>
                <a:cs typeface="Arial" panose="020B0604020202020204" pitchFamily="34" charset="0"/>
              </a:rPr>
              <a:t>Compositional difference between ICB and COE</a:t>
            </a:r>
          </a:p>
        </p:txBody>
      </p:sp>
      <p:sp>
        <p:nvSpPr>
          <p:cNvPr id="3" name="正方形/長方形 2"/>
          <p:cNvSpPr/>
          <p:nvPr/>
        </p:nvSpPr>
        <p:spPr>
          <a:xfrm>
            <a:off x="1556083" y="1493077"/>
            <a:ext cx="10298460" cy="2400657"/>
          </a:xfrm>
          <a:prstGeom prst="rect">
            <a:avLst/>
          </a:prstGeom>
        </p:spPr>
        <p:txBody>
          <a:bodyPr wrap="square">
            <a:spAutoFit/>
          </a:bodyPr>
          <a:lstStyle/>
          <a:p>
            <a:r>
              <a:rPr lang="en-US" altLang="ja-JP" sz="3000" dirty="0">
                <a:latin typeface="Arial" panose="020B0604020202020204" pitchFamily="34" charset="0"/>
                <a:cs typeface="Arial" panose="020B0604020202020204" pitchFamily="34" charset="0"/>
              </a:rPr>
              <a:t>ICB:  Si (</a:t>
            </a:r>
            <a:r>
              <a:rPr lang="en-US" altLang="ja-JP" sz="3000" b="1" dirty="0">
                <a:latin typeface="Arial" panose="020B0604020202020204" pitchFamily="34" charset="0"/>
                <a:cs typeface="Arial" panose="020B0604020202020204" pitchFamily="34" charset="0"/>
              </a:rPr>
              <a:t>±</a:t>
            </a:r>
            <a:r>
              <a:rPr lang="en-US" altLang="ja-JP" sz="3000" dirty="0">
                <a:latin typeface="Arial" panose="020B0604020202020204" pitchFamily="34" charset="0"/>
                <a:cs typeface="Arial" panose="020B0604020202020204" pitchFamily="34" charset="0"/>
              </a:rPr>
              <a:t> O, C) rich, B2-FeNiSi rich</a:t>
            </a:r>
          </a:p>
          <a:p>
            <a:r>
              <a:rPr lang="en-US" altLang="ja-JP" sz="3000" dirty="0">
                <a:latin typeface="Arial" panose="020B0604020202020204" pitchFamily="34" charset="0"/>
                <a:cs typeface="Arial" panose="020B0604020202020204" pitchFamily="34" charset="0"/>
              </a:rPr>
              <a:t>i.e.  High temperature component-rich (Shallow Inner Core)</a:t>
            </a:r>
          </a:p>
          <a:p>
            <a:endParaRPr lang="en-US" altLang="ja-JP" sz="3000" dirty="0">
              <a:latin typeface="Arial" panose="020B0604020202020204" pitchFamily="34" charset="0"/>
              <a:cs typeface="Arial" panose="020B0604020202020204" pitchFamily="34" charset="0"/>
            </a:endParaRPr>
          </a:p>
          <a:p>
            <a:r>
              <a:rPr lang="en-US" altLang="ja-JP" sz="3000" dirty="0">
                <a:latin typeface="Arial" panose="020B0604020202020204" pitchFamily="34" charset="0"/>
                <a:cs typeface="Arial" panose="020B0604020202020204" pitchFamily="34" charset="0"/>
              </a:rPr>
              <a:t>COE: S (±Ni) rich, B2-FeNiSi depleted</a:t>
            </a:r>
          </a:p>
          <a:p>
            <a:r>
              <a:rPr lang="en-US" altLang="ja-JP" sz="3000" dirty="0">
                <a:latin typeface="Arial" panose="020B0604020202020204" pitchFamily="34" charset="0"/>
                <a:cs typeface="Arial" panose="020B0604020202020204" pitchFamily="34" charset="0"/>
              </a:rPr>
              <a:t> i.e. Low temperature component-rich (Deep Inner Core)</a:t>
            </a:r>
          </a:p>
        </p:txBody>
      </p:sp>
      <p:sp>
        <p:nvSpPr>
          <p:cNvPr id="4" name="テキスト ボックス 3"/>
          <p:cNvSpPr txBox="1"/>
          <p:nvPr/>
        </p:nvSpPr>
        <p:spPr>
          <a:xfrm>
            <a:off x="957943" y="4226833"/>
            <a:ext cx="10796215" cy="1015663"/>
          </a:xfrm>
          <a:prstGeom prst="rect">
            <a:avLst/>
          </a:prstGeom>
          <a:noFill/>
        </p:spPr>
        <p:txBody>
          <a:bodyPr wrap="square" rtlCol="0">
            <a:spAutoFit/>
          </a:bodyPr>
          <a:lstStyle/>
          <a:p>
            <a:r>
              <a:rPr kumimoji="1" lang="en-US" altLang="ja-JP" sz="3000" dirty="0">
                <a:solidFill>
                  <a:srgbClr val="002060"/>
                </a:solidFill>
                <a:latin typeface="Arial" panose="020B0604020202020204" pitchFamily="34" charset="0"/>
                <a:cs typeface="Arial" panose="020B0604020202020204" pitchFamily="34" charset="0"/>
              </a:rPr>
              <a:t>Center of the Inner Core is low temperature component (S)-rich, whereas ICB is high temperature component (Si)-rich</a:t>
            </a:r>
            <a:endParaRPr kumimoji="1" lang="ja-JP" altLang="en-US" sz="3000" dirty="0">
              <a:solidFill>
                <a:srgbClr val="002060"/>
              </a:solidFill>
              <a:latin typeface="Arial" panose="020B0604020202020204" pitchFamily="34" charset="0"/>
              <a:cs typeface="Arial" panose="020B0604020202020204" pitchFamily="34" charset="0"/>
            </a:endParaRPr>
          </a:p>
        </p:txBody>
      </p:sp>
      <p:sp>
        <p:nvSpPr>
          <p:cNvPr id="5" name="テキスト ボックス 4"/>
          <p:cNvSpPr txBox="1"/>
          <p:nvPr/>
        </p:nvSpPr>
        <p:spPr>
          <a:xfrm>
            <a:off x="501982" y="5848684"/>
            <a:ext cx="11118749" cy="553998"/>
          </a:xfrm>
          <a:prstGeom prst="rect">
            <a:avLst/>
          </a:prstGeom>
          <a:noFill/>
          <a:ln>
            <a:solidFill>
              <a:srgbClr val="C00000"/>
            </a:solidFill>
          </a:ln>
        </p:spPr>
        <p:txBody>
          <a:bodyPr wrap="none" rtlCol="0">
            <a:spAutoFit/>
          </a:bodyPr>
          <a:lstStyle/>
          <a:p>
            <a:r>
              <a:rPr kumimoji="1" lang="en-US" altLang="ja-JP" sz="3000" dirty="0">
                <a:solidFill>
                  <a:srgbClr val="002060"/>
                </a:solidFill>
                <a:latin typeface="Arial" panose="020B0604020202020204" pitchFamily="34" charset="0"/>
                <a:cs typeface="Arial" panose="020B0604020202020204" pitchFamily="34" charset="0"/>
              </a:rPr>
              <a:t>Overturning </a:t>
            </a:r>
            <a:r>
              <a:rPr lang="en-US" altLang="ja-JP" sz="3000" dirty="0">
                <a:solidFill>
                  <a:srgbClr val="002060"/>
                </a:solidFill>
                <a:latin typeface="Arial" panose="020B0604020202020204" pitchFamily="34" charset="0"/>
                <a:cs typeface="Arial" panose="020B0604020202020204" pitchFamily="34" charset="0"/>
              </a:rPr>
              <a:t>by </a:t>
            </a:r>
            <a:r>
              <a:rPr kumimoji="1" lang="en-US" altLang="ja-JP" sz="3000" dirty="0">
                <a:solidFill>
                  <a:srgbClr val="002060"/>
                </a:solidFill>
                <a:latin typeface="Arial" panose="020B0604020202020204" pitchFamily="34" charset="0"/>
                <a:cs typeface="Arial" panose="020B0604020202020204" pitchFamily="34" charset="0"/>
              </a:rPr>
              <a:t>convection or </a:t>
            </a:r>
            <a:r>
              <a:rPr lang="en-US" altLang="ja-JP" sz="3000" dirty="0">
                <a:solidFill>
                  <a:srgbClr val="002060"/>
                </a:solidFill>
                <a:latin typeface="Arial" panose="020B0604020202020204" pitchFamily="34" charset="0"/>
                <a:cs typeface="Arial" panose="020B0604020202020204" pitchFamily="34" charset="0"/>
              </a:rPr>
              <a:t>l</a:t>
            </a:r>
            <a:r>
              <a:rPr kumimoji="1" lang="en-US" altLang="ja-JP" sz="3000" dirty="0">
                <a:solidFill>
                  <a:srgbClr val="002060"/>
                </a:solidFill>
                <a:latin typeface="Arial" panose="020B0604020202020204" pitchFamily="34" charset="0"/>
                <a:cs typeface="Arial" panose="020B0604020202020204" pitchFamily="34" charset="0"/>
              </a:rPr>
              <a:t>opsided g</a:t>
            </a:r>
            <a:r>
              <a:rPr lang="en-US" altLang="ja-JP" sz="3000" dirty="0">
                <a:solidFill>
                  <a:srgbClr val="002060"/>
                </a:solidFill>
                <a:latin typeface="Arial" panose="020B0604020202020204" pitchFamily="34" charset="0"/>
                <a:cs typeface="Arial" panose="020B0604020202020204" pitchFamily="34" charset="0"/>
              </a:rPr>
              <a:t>rowth of the Inner Core </a:t>
            </a:r>
            <a:endParaRPr kumimoji="1" lang="ja-JP" altLang="en-US" sz="3000" dirty="0">
              <a:solidFill>
                <a:srgbClr val="002060"/>
              </a:solidFill>
              <a:latin typeface="Arial" panose="020B0604020202020204" pitchFamily="34" charset="0"/>
              <a:cs typeface="Arial" panose="020B0604020202020204" pitchFamily="34" charset="0"/>
            </a:endParaRPr>
          </a:p>
        </p:txBody>
      </p:sp>
      <p:sp>
        <p:nvSpPr>
          <p:cNvPr id="6" name="下矢印 5"/>
          <p:cNvSpPr/>
          <p:nvPr/>
        </p:nvSpPr>
        <p:spPr>
          <a:xfrm>
            <a:off x="4609344" y="5247549"/>
            <a:ext cx="660486" cy="433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21</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496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9E8D4F3-AC1B-56CF-2CDE-D853841FD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175253"/>
            <a:ext cx="5288621" cy="4271994"/>
          </a:xfrm>
          <a:prstGeom prst="rect">
            <a:avLst/>
          </a:prstGeom>
        </p:spPr>
      </p:pic>
      <p:sp>
        <p:nvSpPr>
          <p:cNvPr id="4" name="テキスト ボックス 3"/>
          <p:cNvSpPr txBox="1"/>
          <p:nvPr/>
        </p:nvSpPr>
        <p:spPr>
          <a:xfrm>
            <a:off x="226725" y="150168"/>
            <a:ext cx="11965275" cy="1169551"/>
          </a:xfrm>
          <a:prstGeom prst="rect">
            <a:avLst/>
          </a:prstGeom>
          <a:noFill/>
        </p:spPr>
        <p:txBody>
          <a:bodyPr wrap="square" rtlCol="0">
            <a:spAutoFit/>
          </a:bodyPr>
          <a:lstStyle/>
          <a:p>
            <a:r>
              <a:rPr kumimoji="1" lang="en-US" altLang="ja-JP" sz="3500" b="1" dirty="0">
                <a:latin typeface="Arial" panose="020B0604020202020204" pitchFamily="34" charset="0"/>
                <a:cs typeface="Arial" panose="020B0604020202020204" pitchFamily="34" charset="0"/>
              </a:rPr>
              <a:t>Evidence for Active Inner Core: Inner Core convection?  Lopsided growth of the Inner Core?</a:t>
            </a:r>
          </a:p>
        </p:txBody>
      </p:sp>
      <p:pic>
        <p:nvPicPr>
          <p:cNvPr id="5" name="図 4"/>
          <p:cNvPicPr>
            <a:picLocks noChangeAspect="1"/>
          </p:cNvPicPr>
          <p:nvPr/>
        </p:nvPicPr>
        <p:blipFill>
          <a:blip r:embed="rId3"/>
          <a:stretch>
            <a:fillRect/>
          </a:stretch>
        </p:blipFill>
        <p:spPr>
          <a:xfrm>
            <a:off x="552374" y="1353052"/>
            <a:ext cx="4400626" cy="3787682"/>
          </a:xfrm>
          <a:prstGeom prst="rect">
            <a:avLst/>
          </a:prstGeom>
        </p:spPr>
      </p:pic>
      <p:sp>
        <p:nvSpPr>
          <p:cNvPr id="6" name="正方形/長方形 5"/>
          <p:cNvSpPr/>
          <p:nvPr/>
        </p:nvSpPr>
        <p:spPr>
          <a:xfrm>
            <a:off x="1120736" y="5248154"/>
            <a:ext cx="3921163" cy="1415772"/>
          </a:xfrm>
          <a:prstGeom prst="rect">
            <a:avLst/>
          </a:prstGeom>
        </p:spPr>
        <p:txBody>
          <a:bodyPr wrap="square">
            <a:spAutoFit/>
          </a:bodyPr>
          <a:lstStyle/>
          <a:p>
            <a:r>
              <a:rPr lang="en-US" altLang="ja-JP" sz="2500" dirty="0">
                <a:solidFill>
                  <a:srgbClr val="000000"/>
                </a:solidFill>
                <a:latin typeface="Arial" panose="020B0604020202020204" pitchFamily="34" charset="0"/>
                <a:cs typeface="Arial" panose="020B0604020202020204" pitchFamily="34" charset="0"/>
              </a:rPr>
              <a:t>Convection: Thermal and/or Thermochemical </a:t>
            </a:r>
          </a:p>
          <a:p>
            <a:r>
              <a:rPr lang="en-US" altLang="ja-JP" dirty="0" err="1">
                <a:solidFill>
                  <a:srgbClr val="000000"/>
                </a:solidFill>
                <a:latin typeface="Arial" panose="020B0604020202020204" pitchFamily="34" charset="0"/>
                <a:cs typeface="Arial" panose="020B0604020202020204" pitchFamily="34" charset="0"/>
              </a:rPr>
              <a:t>Deguen</a:t>
            </a:r>
            <a:r>
              <a:rPr lang="en-US" altLang="ja-JP" dirty="0">
                <a:solidFill>
                  <a:srgbClr val="000000"/>
                </a:solidFill>
                <a:latin typeface="Arial" panose="020B0604020202020204" pitchFamily="34" charset="0"/>
                <a:cs typeface="Arial" panose="020B0604020202020204" pitchFamily="34" charset="0"/>
              </a:rPr>
              <a:t> </a:t>
            </a:r>
            <a:r>
              <a:rPr lang="en-US" altLang="ja-JP" dirty="0" err="1">
                <a:solidFill>
                  <a:srgbClr val="000000"/>
                </a:solidFill>
                <a:latin typeface="Arial" panose="020B0604020202020204" pitchFamily="34" charset="0"/>
                <a:cs typeface="Arial" panose="020B0604020202020204" pitchFamily="34" charset="0"/>
              </a:rPr>
              <a:t>er</a:t>
            </a:r>
            <a:r>
              <a:rPr lang="en-US" altLang="ja-JP" dirty="0">
                <a:solidFill>
                  <a:srgbClr val="000000"/>
                </a:solidFill>
                <a:latin typeface="Arial" panose="020B0604020202020204" pitchFamily="34" charset="0"/>
                <a:cs typeface="Arial" panose="020B0604020202020204" pitchFamily="34" charset="0"/>
              </a:rPr>
              <a:t> al. (2011, 2013)</a:t>
            </a:r>
            <a:r>
              <a:rPr lang="en-US" altLang="ja-JP" dirty="0">
                <a:latin typeface="Arial" panose="020B0604020202020204" pitchFamily="34" charset="0"/>
                <a:cs typeface="Arial" panose="020B0604020202020204" pitchFamily="34" charset="0"/>
              </a:rPr>
              <a:t> </a:t>
            </a:r>
            <a:br>
              <a:rPr lang="en-US" altLang="ja-JP" dirty="0">
                <a:latin typeface="Arial" panose="020B0604020202020204" pitchFamily="34" charset="0"/>
                <a:cs typeface="Arial" panose="020B0604020202020204" pitchFamily="34" charset="0"/>
              </a:rPr>
            </a:br>
            <a:r>
              <a:rPr lang="en-US" altLang="ja-JP" dirty="0" err="1">
                <a:latin typeface="Arial" panose="020B0604020202020204" pitchFamily="34" charset="0"/>
                <a:cs typeface="Arial" panose="020B0604020202020204" pitchFamily="34" charset="0"/>
              </a:rPr>
              <a:t>Cottaar</a:t>
            </a:r>
            <a:r>
              <a:rPr lang="en-US" altLang="ja-JP" dirty="0">
                <a:latin typeface="Arial" panose="020B0604020202020204" pitchFamily="34" charset="0"/>
                <a:cs typeface="Arial" panose="020B0604020202020204" pitchFamily="34" charset="0"/>
              </a:rPr>
              <a:t> and </a:t>
            </a:r>
            <a:r>
              <a:rPr lang="en-US" altLang="ja-JP" dirty="0" err="1">
                <a:latin typeface="Arial" panose="020B0604020202020204" pitchFamily="34" charset="0"/>
                <a:cs typeface="Arial" panose="020B0604020202020204" pitchFamily="34" charset="0"/>
              </a:rPr>
              <a:t>Buffert</a:t>
            </a:r>
            <a:r>
              <a:rPr lang="en-US" altLang="ja-JP" dirty="0">
                <a:latin typeface="Arial" panose="020B0604020202020204" pitchFamily="34" charset="0"/>
                <a:cs typeface="Arial" panose="020B0604020202020204" pitchFamily="34" charset="0"/>
              </a:rPr>
              <a:t> (2012)</a:t>
            </a:r>
            <a:endParaRPr lang="ja-JP" altLang="en-US" dirty="0">
              <a:latin typeface="Arial" panose="020B0604020202020204" pitchFamily="34" charset="0"/>
              <a:cs typeface="Arial" panose="020B0604020202020204" pitchFamily="34" charset="0"/>
            </a:endParaRPr>
          </a:p>
        </p:txBody>
      </p:sp>
      <p:sp>
        <p:nvSpPr>
          <p:cNvPr id="7" name="正方形/長方形 6"/>
          <p:cNvSpPr/>
          <p:nvPr/>
        </p:nvSpPr>
        <p:spPr>
          <a:xfrm>
            <a:off x="7277100" y="5739484"/>
            <a:ext cx="4546600" cy="754053"/>
          </a:xfrm>
          <a:prstGeom prst="rect">
            <a:avLst/>
          </a:prstGeom>
        </p:spPr>
        <p:txBody>
          <a:bodyPr wrap="square">
            <a:spAutoFit/>
          </a:bodyPr>
          <a:lstStyle/>
          <a:p>
            <a:r>
              <a:rPr lang="en-US" altLang="ja-JP" sz="2500" dirty="0">
                <a:solidFill>
                  <a:srgbClr val="242021"/>
                </a:solidFill>
                <a:latin typeface="Arial" panose="020B0604020202020204" pitchFamily="34" charset="0"/>
                <a:cs typeface="Arial" panose="020B0604020202020204" pitchFamily="34" charset="0"/>
              </a:rPr>
              <a:t>Lopsided growth of Inner Core</a:t>
            </a:r>
          </a:p>
          <a:p>
            <a:r>
              <a:rPr lang="en-US" altLang="ja-JP" dirty="0" err="1">
                <a:solidFill>
                  <a:srgbClr val="242021"/>
                </a:solidFill>
                <a:latin typeface="Arial" panose="020B0604020202020204" pitchFamily="34" charset="0"/>
                <a:cs typeface="Arial" panose="020B0604020202020204" pitchFamily="34" charset="0"/>
              </a:rPr>
              <a:t>Monnereau</a:t>
            </a:r>
            <a:r>
              <a:rPr lang="en-US" altLang="ja-JP" dirty="0">
                <a:solidFill>
                  <a:srgbClr val="242021"/>
                </a:solidFill>
                <a:latin typeface="Arial" panose="020B0604020202020204" pitchFamily="34" charset="0"/>
                <a:cs typeface="Arial" panose="020B0604020202020204" pitchFamily="34" charset="0"/>
              </a:rPr>
              <a:t> et al. (2010)</a:t>
            </a:r>
            <a:r>
              <a:rPr lang="en-US" altLang="ja-JP" dirty="0">
                <a:latin typeface="Arial" panose="020B0604020202020204" pitchFamily="34" charset="0"/>
                <a:cs typeface="Arial" panose="020B0604020202020204" pitchFamily="34" charset="0"/>
              </a:rPr>
              <a:t> </a:t>
            </a:r>
            <a:endParaRPr lang="ja-JP" altLang="en-US" dirty="0">
              <a:latin typeface="Arial" panose="020B0604020202020204" pitchFamily="34" charset="0"/>
              <a:cs typeface="Arial" panose="020B0604020202020204" pitchFamily="34" charset="0"/>
            </a:endParaRPr>
          </a:p>
        </p:txBody>
      </p:sp>
      <p:sp>
        <p:nvSpPr>
          <p:cNvPr id="8" name="テキスト ボックス 7"/>
          <p:cNvSpPr txBox="1"/>
          <p:nvPr/>
        </p:nvSpPr>
        <p:spPr>
          <a:xfrm>
            <a:off x="11754158" y="6488668"/>
            <a:ext cx="520187" cy="369332"/>
          </a:xfrm>
          <a:prstGeom prst="rect">
            <a:avLst/>
          </a:prstGeom>
          <a:noFill/>
        </p:spPr>
        <p:txBody>
          <a:bodyPr wrap="square" rtlCol="0">
            <a:spAutoFit/>
          </a:bodyPr>
          <a:lstStyle/>
          <a:p>
            <a:r>
              <a:rPr lang="en-US" altLang="ja-JP" dirty="0">
                <a:latin typeface="Arial" panose="020B0604020202020204" pitchFamily="34" charset="0"/>
                <a:cs typeface="Arial" panose="020B0604020202020204" pitchFamily="34" charset="0"/>
              </a:rPr>
              <a:t>22</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98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b="23198"/>
          <a:stretch>
            <a:fillRect/>
          </a:stretch>
        </p:blipFill>
        <p:spPr bwMode="auto">
          <a:xfrm>
            <a:off x="0" y="0"/>
            <a:ext cx="12596794" cy="725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ChangeArrowheads="1"/>
          </p:cNvSpPr>
          <p:nvPr/>
        </p:nvSpPr>
        <p:spPr bwMode="auto">
          <a:xfrm>
            <a:off x="2973927" y="3783106"/>
            <a:ext cx="6134216" cy="762000"/>
          </a:xfrm>
          <a:prstGeom prst="rect">
            <a:avLst/>
          </a:prstGeom>
          <a:solidFill>
            <a:schemeClr val="tx1"/>
          </a:solidFill>
          <a:ln w="9525">
            <a:solidFill>
              <a:schemeClr val="tx1"/>
            </a:solidFill>
            <a:miter lim="800000"/>
            <a:headEnd/>
            <a:tailEnd/>
          </a:ln>
        </p:spPr>
        <p:txBody>
          <a:bodyPr wrap="none" anchor="ctr"/>
          <a:lstStyle/>
          <a:p>
            <a:pPr algn="ctr"/>
            <a:r>
              <a:rPr lang="en-US" altLang="ja-JP" sz="3200" dirty="0">
                <a:solidFill>
                  <a:schemeClr val="bg1"/>
                </a:solidFill>
              </a:rPr>
              <a:t>Thank you for your attention! </a:t>
            </a:r>
            <a:endParaRPr lang="ja-JP" altLang="en-US" sz="3200" dirty="0">
              <a:solidFill>
                <a:schemeClr val="bg1"/>
              </a:solidFill>
            </a:endParaRPr>
          </a:p>
        </p:txBody>
      </p:sp>
      <p:sp>
        <p:nvSpPr>
          <p:cNvPr id="5" name="テキスト ボックス 4"/>
          <p:cNvSpPr txBox="1"/>
          <p:nvPr/>
        </p:nvSpPr>
        <p:spPr>
          <a:xfrm>
            <a:off x="12076607" y="6577877"/>
            <a:ext cx="520187" cy="369332"/>
          </a:xfrm>
          <a:prstGeom prst="rect">
            <a:avLst/>
          </a:prstGeom>
          <a:noFill/>
        </p:spPr>
        <p:txBody>
          <a:bodyPr wrap="square" rtlCol="0">
            <a:spAutoFit/>
          </a:bodyPr>
          <a:lstStyle/>
          <a:p>
            <a:r>
              <a:rPr lang="en-US" altLang="ja-JP" dirty="0">
                <a:solidFill>
                  <a:srgbClr val="FFFF00"/>
                </a:solidFill>
                <a:latin typeface="Arial" panose="020B0604020202020204" pitchFamily="34" charset="0"/>
                <a:cs typeface="Arial" panose="020B0604020202020204" pitchFamily="34" charset="0"/>
              </a:rPr>
              <a:t>23</a:t>
            </a:r>
            <a:endParaRPr kumimoji="1" lang="ja-JP" alt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18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84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9252-FA7D-AF52-25BB-520CDFF0060B}"/>
            </a:ext>
          </a:extLst>
        </p:cNvPr>
        <p:cNvGrpSpPr/>
        <p:nvPr/>
      </p:nvGrpSpPr>
      <p:grpSpPr>
        <a:xfrm>
          <a:off x="0" y="0"/>
          <a:ext cx="0" cy="0"/>
          <a:chOff x="0" y="0"/>
          <a:chExt cx="0" cy="0"/>
        </a:xfrm>
      </p:grpSpPr>
      <p:sp>
        <p:nvSpPr>
          <p:cNvPr id="147471" name="Rectangle 15">
            <a:extLst>
              <a:ext uri="{FF2B5EF4-FFF2-40B4-BE49-F238E27FC236}">
                <a16:creationId xmlns:a16="http://schemas.microsoft.com/office/drawing/2014/main" id="{1415D870-6F4C-DCA2-3352-CBC25EBBB8EC}"/>
              </a:ext>
            </a:extLst>
          </p:cNvPr>
          <p:cNvSpPr>
            <a:spLocks noChangeArrowheads="1"/>
          </p:cNvSpPr>
          <p:nvPr/>
        </p:nvSpPr>
        <p:spPr bwMode="auto">
          <a:xfrm>
            <a:off x="1524000" y="0"/>
            <a:ext cx="9144000" cy="1143000"/>
          </a:xfrm>
          <a:prstGeom prst="rect">
            <a:avLst/>
          </a:prstGeom>
          <a:solidFill>
            <a:schemeClr val="bg1"/>
          </a:solidFill>
          <a:ln w="9525">
            <a:solidFill>
              <a:schemeClr val="bg1"/>
            </a:solidFill>
            <a:miter lim="800000"/>
            <a:headEnd/>
            <a:tailEnd/>
          </a:ln>
          <a:effectLst/>
        </p:spPr>
        <p:txBody>
          <a:bodyPr wrap="none" anchor="ctr"/>
          <a:lstStyle/>
          <a:p>
            <a:endParaRPr lang="ja-JP" altLang="en-US"/>
          </a:p>
        </p:txBody>
      </p:sp>
      <p:sp>
        <p:nvSpPr>
          <p:cNvPr id="147461" name="Rectangle 5">
            <a:extLst>
              <a:ext uri="{FF2B5EF4-FFF2-40B4-BE49-F238E27FC236}">
                <a16:creationId xmlns:a16="http://schemas.microsoft.com/office/drawing/2014/main" id="{31310166-419A-1578-701F-FE64C3FEB1D5}"/>
              </a:ext>
            </a:extLst>
          </p:cNvPr>
          <p:cNvSpPr>
            <a:spLocks noChangeArrowheads="1"/>
          </p:cNvSpPr>
          <p:nvPr/>
        </p:nvSpPr>
        <p:spPr bwMode="auto">
          <a:xfrm>
            <a:off x="2590800" y="609600"/>
            <a:ext cx="7239000" cy="579438"/>
          </a:xfrm>
          <a:prstGeom prst="rect">
            <a:avLst/>
          </a:prstGeom>
          <a:noFill/>
          <a:ln w="9525">
            <a:noFill/>
            <a:miter lim="800000"/>
            <a:headEnd/>
            <a:tailEnd/>
          </a:ln>
          <a:effectLst/>
        </p:spPr>
        <p:txBody>
          <a:bodyPr>
            <a:spAutoFit/>
          </a:bodyPr>
          <a:lstStyle/>
          <a:p>
            <a:r>
              <a:rPr lang="ja-JP" altLang="en-US" sz="3200"/>
              <a:t>　</a:t>
            </a:r>
          </a:p>
        </p:txBody>
      </p:sp>
      <p:sp>
        <p:nvSpPr>
          <p:cNvPr id="147467" name="Text Box 11">
            <a:extLst>
              <a:ext uri="{FF2B5EF4-FFF2-40B4-BE49-F238E27FC236}">
                <a16:creationId xmlns:a16="http://schemas.microsoft.com/office/drawing/2014/main" id="{CB50F914-C854-251C-1E9F-47A318236CEA}"/>
              </a:ext>
            </a:extLst>
          </p:cNvPr>
          <p:cNvSpPr txBox="1">
            <a:spLocks noChangeArrowheads="1"/>
          </p:cNvSpPr>
          <p:nvPr/>
        </p:nvSpPr>
        <p:spPr bwMode="auto">
          <a:xfrm>
            <a:off x="11777048" y="6498102"/>
            <a:ext cx="415498" cy="369332"/>
          </a:xfrm>
          <a:prstGeom prst="rect">
            <a:avLst/>
          </a:prstGeom>
          <a:noFill/>
          <a:ln w="9525">
            <a:noFill/>
            <a:miter lim="800000"/>
            <a:headEnd/>
            <a:tailEnd/>
          </a:ln>
          <a:effectLst/>
        </p:spPr>
        <p:txBody>
          <a:bodyPr wrap="none">
            <a:spAutoFit/>
          </a:bodyPr>
          <a:lstStyle/>
          <a:p>
            <a:r>
              <a:rPr lang="ja-JP" altLang="en-US" dirty="0">
                <a:latin typeface="Times New Roman" pitchFamily="18" charset="0"/>
              </a:rPr>
              <a:t>３</a:t>
            </a:r>
            <a:endParaRPr lang="en-US" altLang="ja-JP" dirty="0">
              <a:latin typeface="Times New Roman" pitchFamily="18" charset="0"/>
            </a:endParaRPr>
          </a:p>
        </p:txBody>
      </p:sp>
      <p:sp>
        <p:nvSpPr>
          <p:cNvPr id="147468" name="Text Box 12">
            <a:extLst>
              <a:ext uri="{FF2B5EF4-FFF2-40B4-BE49-F238E27FC236}">
                <a16:creationId xmlns:a16="http://schemas.microsoft.com/office/drawing/2014/main" id="{D3D81AB3-D474-3F4B-AE50-53140B901FD1}"/>
              </a:ext>
            </a:extLst>
          </p:cNvPr>
          <p:cNvSpPr txBox="1">
            <a:spLocks noChangeArrowheads="1"/>
          </p:cNvSpPr>
          <p:nvPr/>
        </p:nvSpPr>
        <p:spPr bwMode="auto">
          <a:xfrm>
            <a:off x="1752600" y="533401"/>
            <a:ext cx="8340873" cy="646331"/>
          </a:xfrm>
          <a:prstGeom prst="rect">
            <a:avLst/>
          </a:prstGeom>
          <a:noFill/>
          <a:ln w="9525">
            <a:noFill/>
            <a:miter lim="800000"/>
            <a:headEnd/>
            <a:tailEnd/>
          </a:ln>
          <a:effectLst/>
        </p:spPr>
        <p:txBody>
          <a:bodyPr wrap="none">
            <a:spAutoFit/>
          </a:bodyPr>
          <a:lstStyle/>
          <a:p>
            <a:r>
              <a:rPr lang="en-US" altLang="ja-JP" sz="3600" dirty="0">
                <a:latin typeface="Arial" panose="020B0604020202020204" pitchFamily="34" charset="0"/>
                <a:ea typeface="ＭＳ ゴシック" pitchFamily="49" charset="-128"/>
                <a:cs typeface="Arial" panose="020B0604020202020204" pitchFamily="34" charset="0"/>
              </a:rPr>
              <a:t>Composition?</a:t>
            </a:r>
            <a:r>
              <a:rPr lang="ja-JP" altLang="en-US" sz="3600" dirty="0">
                <a:latin typeface="Arial" panose="020B0604020202020204" pitchFamily="34" charset="0"/>
                <a:ea typeface="ＭＳ ゴシック" pitchFamily="49" charset="-128"/>
                <a:cs typeface="Arial" panose="020B0604020202020204" pitchFamily="34" charset="0"/>
              </a:rPr>
              <a:t>　</a:t>
            </a:r>
            <a:r>
              <a:rPr lang="en-US" altLang="ja-JP" sz="3600" dirty="0">
                <a:latin typeface="Arial" panose="020B0604020202020204" pitchFamily="34" charset="0"/>
                <a:ea typeface="ＭＳ ゴシック" pitchFamily="49" charset="-128"/>
                <a:cs typeface="Arial" panose="020B0604020202020204" pitchFamily="34" charset="0"/>
              </a:rPr>
              <a:t>States?</a:t>
            </a:r>
            <a:r>
              <a:rPr lang="ja-JP" altLang="en-US" sz="3600" dirty="0">
                <a:latin typeface="Arial" panose="020B0604020202020204" pitchFamily="34" charset="0"/>
                <a:ea typeface="ＭＳ ゴシック" pitchFamily="49" charset="-128"/>
                <a:cs typeface="Arial" panose="020B0604020202020204" pitchFamily="34" charset="0"/>
              </a:rPr>
              <a:t>　</a:t>
            </a:r>
            <a:r>
              <a:rPr lang="en-US" altLang="ja-JP" sz="3600" dirty="0">
                <a:latin typeface="Arial" panose="020B0604020202020204" pitchFamily="34" charset="0"/>
                <a:ea typeface="ＭＳ ゴシック" pitchFamily="49" charset="-128"/>
                <a:cs typeface="Arial" panose="020B0604020202020204" pitchFamily="34" charset="0"/>
              </a:rPr>
              <a:t>Temperature?</a:t>
            </a:r>
            <a:endParaRPr lang="ja-JP" altLang="en-US" sz="3600" dirty="0">
              <a:latin typeface="Arial" panose="020B0604020202020204" pitchFamily="34" charset="0"/>
              <a:ea typeface="ＭＳ ゴシック" pitchFamily="49" charset="-128"/>
              <a:cs typeface="Arial" panose="020B0604020202020204" pitchFamily="34" charset="0"/>
            </a:endParaRPr>
          </a:p>
        </p:txBody>
      </p:sp>
      <p:sp>
        <p:nvSpPr>
          <p:cNvPr id="147470" name="Text Box 14">
            <a:extLst>
              <a:ext uri="{FF2B5EF4-FFF2-40B4-BE49-F238E27FC236}">
                <a16:creationId xmlns:a16="http://schemas.microsoft.com/office/drawing/2014/main" id="{2EC3FA7A-10CE-D7C4-7C2D-0DCF54A9A1E1}"/>
              </a:ext>
            </a:extLst>
          </p:cNvPr>
          <p:cNvSpPr txBox="1">
            <a:spLocks noChangeArrowheads="1"/>
          </p:cNvSpPr>
          <p:nvPr/>
        </p:nvSpPr>
        <p:spPr bwMode="auto">
          <a:xfrm>
            <a:off x="3503712" y="1"/>
            <a:ext cx="5468164" cy="646331"/>
          </a:xfrm>
          <a:prstGeom prst="rect">
            <a:avLst/>
          </a:prstGeom>
          <a:solidFill>
            <a:schemeClr val="bg1"/>
          </a:solidFill>
          <a:ln w="9525">
            <a:solidFill>
              <a:schemeClr val="bg1"/>
            </a:solidFill>
            <a:miter lim="800000"/>
            <a:headEnd/>
            <a:tailEnd/>
          </a:ln>
          <a:effectLst/>
        </p:spPr>
        <p:txBody>
          <a:bodyPr wrap="none">
            <a:spAutoFit/>
          </a:bodyPr>
          <a:lstStyle/>
          <a:p>
            <a:r>
              <a:rPr lang="en-US" altLang="ja-JP" sz="3600" b="1" dirty="0">
                <a:latin typeface="Arial" panose="020B0604020202020204" pitchFamily="34" charset="0"/>
                <a:ea typeface="ＭＳ ゴシック" pitchFamily="49" charset="-128"/>
                <a:cs typeface="Arial" panose="020B0604020202020204" pitchFamily="34" charset="0"/>
              </a:rPr>
              <a:t>Central part of the Earth</a:t>
            </a:r>
            <a:endParaRPr lang="ja-JP" altLang="en-US" sz="3600" b="1" dirty="0">
              <a:latin typeface="Arial" panose="020B0604020202020204" pitchFamily="34" charset="0"/>
              <a:ea typeface="ＭＳ ゴシック" pitchFamily="49" charset="-128"/>
              <a:cs typeface="Arial" panose="020B0604020202020204" pitchFamily="34" charset="0"/>
            </a:endParaRPr>
          </a:p>
        </p:txBody>
      </p:sp>
      <p:grpSp>
        <p:nvGrpSpPr>
          <p:cNvPr id="2" name="グループ化 5">
            <a:extLst>
              <a:ext uri="{FF2B5EF4-FFF2-40B4-BE49-F238E27FC236}">
                <a16:creationId xmlns:a16="http://schemas.microsoft.com/office/drawing/2014/main" id="{DC7B762B-90FD-A27A-1039-97910C5624B3}"/>
              </a:ext>
            </a:extLst>
          </p:cNvPr>
          <p:cNvGrpSpPr/>
          <p:nvPr/>
        </p:nvGrpSpPr>
        <p:grpSpPr>
          <a:xfrm>
            <a:off x="6634193" y="1711896"/>
            <a:ext cx="5292080" cy="4536504"/>
            <a:chOff x="694618" y="428604"/>
            <a:chExt cx="7520720" cy="5937864"/>
          </a:xfrm>
        </p:grpSpPr>
        <p:pic>
          <p:nvPicPr>
            <p:cNvPr id="19" name="Picture 2">
              <a:extLst>
                <a:ext uri="{FF2B5EF4-FFF2-40B4-BE49-F238E27FC236}">
                  <a16:creationId xmlns:a16="http://schemas.microsoft.com/office/drawing/2014/main" id="{90232AA0-9D28-0759-D7CB-21B8BFC3D4B8}"/>
                </a:ext>
              </a:extLst>
            </p:cNvPr>
            <p:cNvPicPr>
              <a:picLocks noChangeAspect="1" noChangeArrowheads="1"/>
            </p:cNvPicPr>
            <p:nvPr/>
          </p:nvPicPr>
          <p:blipFill>
            <a:blip r:embed="rId2" cstate="print"/>
            <a:srcRect/>
            <a:stretch>
              <a:fillRect/>
            </a:stretch>
          </p:blipFill>
          <p:spPr bwMode="auto">
            <a:xfrm>
              <a:off x="823722" y="428604"/>
              <a:ext cx="7391616" cy="5937864"/>
            </a:xfrm>
            <a:prstGeom prst="rect">
              <a:avLst/>
            </a:prstGeom>
            <a:noFill/>
            <a:ln w="9525">
              <a:noFill/>
              <a:miter lim="800000"/>
              <a:headEnd/>
              <a:tailEnd/>
            </a:ln>
          </p:spPr>
        </p:pic>
        <p:sp>
          <p:nvSpPr>
            <p:cNvPr id="20" name="テキスト ボックス 19">
              <a:extLst>
                <a:ext uri="{FF2B5EF4-FFF2-40B4-BE49-F238E27FC236}">
                  <a16:creationId xmlns:a16="http://schemas.microsoft.com/office/drawing/2014/main" id="{A5790816-3AB1-FBCB-1522-0CC8099AF926}"/>
                </a:ext>
              </a:extLst>
            </p:cNvPr>
            <p:cNvSpPr txBox="1"/>
            <p:nvPr/>
          </p:nvSpPr>
          <p:spPr>
            <a:xfrm rot="16200000">
              <a:off x="-1298682" y="3013477"/>
              <a:ext cx="5082218" cy="656085"/>
            </a:xfrm>
            <a:prstGeom prst="rect">
              <a:avLst/>
            </a:prstGeom>
            <a:solidFill>
              <a:schemeClr val="bg1"/>
            </a:solidFill>
          </p:spPr>
          <p:txBody>
            <a:bodyPr wrap="none" rtlCol="0">
              <a:spAutoFit/>
            </a:bodyPr>
            <a:lstStyle/>
            <a:p>
              <a:r>
                <a:rPr lang="en-US" altLang="ja-JP" sz="2400" dirty="0" err="1"/>
                <a:t>V</a:t>
              </a:r>
              <a:r>
                <a:rPr lang="en-US" altLang="ja-JP" sz="2400" baseline="-25000" dirty="0" err="1"/>
                <a:t>p</a:t>
              </a:r>
              <a:r>
                <a:rPr lang="en-US" altLang="ja-JP" sz="2400" dirty="0"/>
                <a:t>, V</a:t>
              </a:r>
              <a:r>
                <a:rPr lang="en-US" altLang="ja-JP" sz="2400" baseline="-25000" dirty="0"/>
                <a:t>s</a:t>
              </a:r>
              <a:r>
                <a:rPr lang="en-US" altLang="ja-JP" sz="2400" dirty="0"/>
                <a:t> (km/sec), </a:t>
              </a:r>
              <a:r>
                <a:rPr lang="en-US" altLang="ja-JP" sz="2400" dirty="0">
                  <a:latin typeface="Symbol" pitchFamily="18" charset="2"/>
                </a:rPr>
                <a:t>r</a:t>
              </a:r>
              <a:r>
                <a:rPr lang="en-US" altLang="ja-JP" sz="2400" dirty="0"/>
                <a:t> (g/cm</a:t>
              </a:r>
              <a:r>
                <a:rPr lang="en-US" altLang="ja-JP" sz="2400" baseline="30000" dirty="0"/>
                <a:t>3</a:t>
              </a:r>
              <a:r>
                <a:rPr lang="en-US" altLang="ja-JP" sz="2400" dirty="0"/>
                <a:t>)</a:t>
              </a:r>
              <a:endParaRPr lang="ja-JP" altLang="en-US" sz="2400" dirty="0"/>
            </a:p>
          </p:txBody>
        </p:sp>
        <p:sp>
          <p:nvSpPr>
            <p:cNvPr id="21" name="正方形/長方形 20">
              <a:extLst>
                <a:ext uri="{FF2B5EF4-FFF2-40B4-BE49-F238E27FC236}">
                  <a16:creationId xmlns:a16="http://schemas.microsoft.com/office/drawing/2014/main" id="{3CF8DABF-24E7-FB55-7088-34D3BE3E82FE}"/>
                </a:ext>
              </a:extLst>
            </p:cNvPr>
            <p:cNvSpPr/>
            <p:nvPr/>
          </p:nvSpPr>
          <p:spPr>
            <a:xfrm>
              <a:off x="694618" y="514660"/>
              <a:ext cx="1214446"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a:extLst>
                <a:ext uri="{FF2B5EF4-FFF2-40B4-BE49-F238E27FC236}">
                  <a16:creationId xmlns:a16="http://schemas.microsoft.com/office/drawing/2014/main" id="{92C74BBA-B91C-825B-58A9-59D1E25B470C}"/>
                </a:ext>
              </a:extLst>
            </p:cNvPr>
            <p:cNvSpPr/>
            <p:nvPr/>
          </p:nvSpPr>
          <p:spPr>
            <a:xfrm>
              <a:off x="1428728" y="1857364"/>
              <a:ext cx="428628" cy="2714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 name="グループ化 2">
            <a:extLst>
              <a:ext uri="{FF2B5EF4-FFF2-40B4-BE49-F238E27FC236}">
                <a16:creationId xmlns:a16="http://schemas.microsoft.com/office/drawing/2014/main" id="{59F2DD78-9F17-5248-8554-BAFCF922A040}"/>
              </a:ext>
            </a:extLst>
          </p:cNvPr>
          <p:cNvGrpSpPr/>
          <p:nvPr/>
        </p:nvGrpSpPr>
        <p:grpSpPr>
          <a:xfrm>
            <a:off x="-61538" y="1772336"/>
            <a:ext cx="6701562" cy="4384092"/>
            <a:chOff x="2311147" y="720635"/>
            <a:chExt cx="7420680" cy="5091598"/>
          </a:xfrm>
        </p:grpSpPr>
        <p:pic>
          <p:nvPicPr>
            <p:cNvPr id="4" name="Picture 2">
              <a:extLst>
                <a:ext uri="{FF2B5EF4-FFF2-40B4-BE49-F238E27FC236}">
                  <a16:creationId xmlns:a16="http://schemas.microsoft.com/office/drawing/2014/main" id="{0B3D2218-0423-5F65-C1E9-1B452771E9A7}"/>
                </a:ext>
              </a:extLst>
            </p:cNvPr>
            <p:cNvPicPr>
              <a:picLocks noChangeAspect="1" noChangeArrowheads="1"/>
            </p:cNvPicPr>
            <p:nvPr/>
          </p:nvPicPr>
          <p:blipFill>
            <a:blip r:embed="rId3" cstate="print"/>
            <a:srcRect/>
            <a:stretch>
              <a:fillRect/>
            </a:stretch>
          </p:blipFill>
          <p:spPr bwMode="auto">
            <a:xfrm>
              <a:off x="2673530" y="1030807"/>
              <a:ext cx="7058297" cy="4781426"/>
            </a:xfrm>
            <a:prstGeom prst="rect">
              <a:avLst/>
            </a:prstGeom>
            <a:noFill/>
            <a:ln w="9525">
              <a:noFill/>
              <a:miter lim="800000"/>
              <a:headEnd/>
              <a:tailEnd/>
            </a:ln>
          </p:spPr>
        </p:pic>
        <p:sp>
          <p:nvSpPr>
            <p:cNvPr id="5" name="Line 17">
              <a:extLst>
                <a:ext uri="{FF2B5EF4-FFF2-40B4-BE49-F238E27FC236}">
                  <a16:creationId xmlns:a16="http://schemas.microsoft.com/office/drawing/2014/main" id="{301C823B-63CC-92A9-0076-4793F68C7AAE}"/>
                </a:ext>
              </a:extLst>
            </p:cNvPr>
            <p:cNvSpPr>
              <a:spLocks noChangeShapeType="1"/>
            </p:cNvSpPr>
            <p:nvPr/>
          </p:nvSpPr>
          <p:spPr bwMode="auto">
            <a:xfrm>
              <a:off x="3700181" y="1171259"/>
              <a:ext cx="2535157" cy="2591922"/>
            </a:xfrm>
            <a:prstGeom prst="line">
              <a:avLst/>
            </a:prstGeom>
            <a:noFill/>
            <a:ln w="38100">
              <a:solidFill>
                <a:schemeClr val="tx1"/>
              </a:solidFill>
              <a:round/>
              <a:headEnd/>
              <a:tailEnd type="triangle" w="med" len="med"/>
            </a:ln>
            <a:effectLst/>
          </p:spPr>
          <p:txBody>
            <a:bodyPr/>
            <a:lstStyle/>
            <a:p>
              <a:endParaRPr lang="ja-JP" altLang="en-US"/>
            </a:p>
          </p:txBody>
        </p:sp>
        <p:sp>
          <p:nvSpPr>
            <p:cNvPr id="6" name="Oval 18">
              <a:extLst>
                <a:ext uri="{FF2B5EF4-FFF2-40B4-BE49-F238E27FC236}">
                  <a16:creationId xmlns:a16="http://schemas.microsoft.com/office/drawing/2014/main" id="{393A7971-40B4-6CF1-40E4-ECA2C5DCEC9F}"/>
                </a:ext>
              </a:extLst>
            </p:cNvPr>
            <p:cNvSpPr>
              <a:spLocks noChangeArrowheads="1"/>
            </p:cNvSpPr>
            <p:nvPr/>
          </p:nvSpPr>
          <p:spPr bwMode="auto">
            <a:xfrm>
              <a:off x="5930537" y="3474720"/>
              <a:ext cx="627017" cy="613954"/>
            </a:xfrm>
            <a:prstGeom prst="ellipse">
              <a:avLst/>
            </a:prstGeom>
            <a:solidFill>
              <a:schemeClr val="tx1"/>
            </a:solidFill>
            <a:ln w="9525">
              <a:solidFill>
                <a:schemeClr val="tx1"/>
              </a:solidFill>
              <a:round/>
              <a:headEnd/>
              <a:tailEnd/>
            </a:ln>
            <a:effectLst/>
          </p:spPr>
          <p:txBody>
            <a:bodyPr wrap="none" anchor="ctr"/>
            <a:lstStyle/>
            <a:p>
              <a:endParaRPr lang="ja-JP" altLang="en-US"/>
            </a:p>
          </p:txBody>
        </p:sp>
        <p:sp>
          <p:nvSpPr>
            <p:cNvPr id="7" name="Rectangle 20">
              <a:extLst>
                <a:ext uri="{FF2B5EF4-FFF2-40B4-BE49-F238E27FC236}">
                  <a16:creationId xmlns:a16="http://schemas.microsoft.com/office/drawing/2014/main" id="{E3437F0B-8370-A54F-81DF-1BB34D4B40A7}"/>
                </a:ext>
              </a:extLst>
            </p:cNvPr>
            <p:cNvSpPr>
              <a:spLocks noChangeArrowheads="1"/>
            </p:cNvSpPr>
            <p:nvPr/>
          </p:nvSpPr>
          <p:spPr bwMode="auto">
            <a:xfrm>
              <a:off x="2978331" y="720635"/>
              <a:ext cx="1076778" cy="616094"/>
            </a:xfrm>
            <a:prstGeom prst="rect">
              <a:avLst/>
            </a:prstGeom>
            <a:solidFill>
              <a:schemeClr val="bg1"/>
            </a:solidFill>
            <a:ln w="9525">
              <a:noFill/>
              <a:miter lim="800000"/>
              <a:headEnd/>
              <a:tailEnd/>
            </a:ln>
            <a:effectLst/>
          </p:spPr>
          <p:txBody>
            <a:bodyPr wrap="none" anchor="ctr"/>
            <a:lstStyle/>
            <a:p>
              <a:endParaRPr lang="ja-JP" altLang="en-US"/>
            </a:p>
          </p:txBody>
        </p:sp>
        <p:sp>
          <p:nvSpPr>
            <p:cNvPr id="8" name="Line 21">
              <a:extLst>
                <a:ext uri="{FF2B5EF4-FFF2-40B4-BE49-F238E27FC236}">
                  <a16:creationId xmlns:a16="http://schemas.microsoft.com/office/drawing/2014/main" id="{51B557B0-4DF7-C18D-47C4-68AF33C64C19}"/>
                </a:ext>
              </a:extLst>
            </p:cNvPr>
            <p:cNvSpPr>
              <a:spLocks noChangeShapeType="1"/>
            </p:cNvSpPr>
            <p:nvPr/>
          </p:nvSpPr>
          <p:spPr bwMode="auto">
            <a:xfrm>
              <a:off x="2978331" y="2920985"/>
              <a:ext cx="2952206" cy="762741"/>
            </a:xfrm>
            <a:prstGeom prst="line">
              <a:avLst/>
            </a:prstGeom>
            <a:noFill/>
            <a:ln w="38100">
              <a:solidFill>
                <a:schemeClr val="tx1"/>
              </a:solidFill>
              <a:round/>
              <a:headEnd/>
              <a:tailEnd type="triangle" w="med" len="med"/>
            </a:ln>
            <a:effectLst/>
          </p:spPr>
          <p:txBody>
            <a:bodyPr/>
            <a:lstStyle/>
            <a:p>
              <a:endParaRPr lang="ja-JP" altLang="en-US"/>
            </a:p>
          </p:txBody>
        </p:sp>
        <p:sp>
          <p:nvSpPr>
            <p:cNvPr id="9" name="Text Box 22">
              <a:extLst>
                <a:ext uri="{FF2B5EF4-FFF2-40B4-BE49-F238E27FC236}">
                  <a16:creationId xmlns:a16="http://schemas.microsoft.com/office/drawing/2014/main" id="{4E0C7E42-4126-48F8-C657-138AB6B0EBB2}"/>
                </a:ext>
              </a:extLst>
            </p:cNvPr>
            <p:cNvSpPr txBox="1">
              <a:spLocks noChangeArrowheads="1"/>
            </p:cNvSpPr>
            <p:nvPr/>
          </p:nvSpPr>
          <p:spPr bwMode="auto">
            <a:xfrm>
              <a:off x="2311147" y="2005850"/>
              <a:ext cx="3087709" cy="822125"/>
            </a:xfrm>
            <a:prstGeom prst="rect">
              <a:avLst/>
            </a:prstGeom>
            <a:noFill/>
            <a:ln w="9525">
              <a:noFill/>
              <a:miter lim="800000"/>
              <a:headEnd/>
              <a:tailEnd/>
            </a:ln>
            <a:effectLst/>
          </p:spPr>
          <p:txBody>
            <a:bodyPr wrap="square">
              <a:spAutoFit/>
            </a:bodyPr>
            <a:lstStyle/>
            <a:p>
              <a:r>
                <a:rPr lang="en-US" altLang="ja-JP" sz="2000" b="1" dirty="0">
                  <a:latin typeface="Arial" panose="020B0604020202020204" pitchFamily="34" charset="0"/>
                  <a:cs typeface="Arial" panose="020B0604020202020204" pitchFamily="34" charset="0"/>
                </a:rPr>
                <a:t>ICB</a:t>
              </a:r>
              <a:endParaRPr lang="ja-JP" altLang="en-US" sz="2000" b="1" dirty="0">
                <a:latin typeface="Arial" panose="020B0604020202020204" pitchFamily="34" charset="0"/>
                <a:cs typeface="Arial" panose="020B0604020202020204" pitchFamily="34" charset="0"/>
              </a:endParaRPr>
            </a:p>
            <a:p>
              <a:r>
                <a:rPr lang="en-US" altLang="ja-JP" sz="2000" b="1" dirty="0">
                  <a:latin typeface="Arial" panose="020B0604020202020204" pitchFamily="34" charset="0"/>
                  <a:cs typeface="Arial" panose="020B0604020202020204" pitchFamily="34" charset="0"/>
                </a:rPr>
                <a:t>330GPa, 6000K</a:t>
              </a:r>
            </a:p>
          </p:txBody>
        </p:sp>
        <p:sp>
          <p:nvSpPr>
            <p:cNvPr id="10" name="Text Box 22">
              <a:extLst>
                <a:ext uri="{FF2B5EF4-FFF2-40B4-BE49-F238E27FC236}">
                  <a16:creationId xmlns:a16="http://schemas.microsoft.com/office/drawing/2014/main" id="{B5E355D4-FEAF-7DE1-9608-0D96350D5EF2}"/>
                </a:ext>
              </a:extLst>
            </p:cNvPr>
            <p:cNvSpPr txBox="1">
              <a:spLocks noChangeArrowheads="1"/>
            </p:cNvSpPr>
            <p:nvPr/>
          </p:nvSpPr>
          <p:spPr bwMode="auto">
            <a:xfrm>
              <a:off x="2642633" y="747660"/>
              <a:ext cx="2605463" cy="822125"/>
            </a:xfrm>
            <a:prstGeom prst="rect">
              <a:avLst/>
            </a:prstGeom>
            <a:solidFill>
              <a:schemeClr val="bg1"/>
            </a:solidFill>
            <a:ln w="9525">
              <a:noFill/>
              <a:miter lim="800000"/>
              <a:headEnd/>
              <a:tailEnd/>
            </a:ln>
            <a:effectLst/>
          </p:spPr>
          <p:txBody>
            <a:bodyPr wrap="square">
              <a:spAutoFit/>
            </a:bodyPr>
            <a:lstStyle/>
            <a:p>
              <a:r>
                <a:rPr lang="en-US" altLang="ja-JP" sz="2000" b="1" dirty="0">
                  <a:latin typeface="Arial" panose="020B0604020202020204" pitchFamily="34" charset="0"/>
                  <a:cs typeface="Arial" panose="020B0604020202020204" pitchFamily="34" charset="0"/>
                </a:rPr>
                <a:t>COE</a:t>
              </a:r>
              <a:endParaRPr lang="ja-JP" altLang="en-US" sz="2000" b="1" dirty="0">
                <a:latin typeface="Arial" panose="020B0604020202020204" pitchFamily="34" charset="0"/>
                <a:cs typeface="Arial" panose="020B0604020202020204" pitchFamily="34" charset="0"/>
              </a:endParaRPr>
            </a:p>
            <a:p>
              <a:r>
                <a:rPr lang="en-US" altLang="ja-JP" sz="2000" b="1" dirty="0">
                  <a:latin typeface="Arial" panose="020B0604020202020204" pitchFamily="34" charset="0"/>
                  <a:cs typeface="Arial" panose="020B0604020202020204" pitchFamily="34" charset="0"/>
                </a:rPr>
                <a:t>365GPa, 6000K</a:t>
              </a:r>
            </a:p>
          </p:txBody>
        </p:sp>
        <p:cxnSp>
          <p:nvCxnSpPr>
            <p:cNvPr id="11" name="直線矢印コネクタ 10">
              <a:extLst>
                <a:ext uri="{FF2B5EF4-FFF2-40B4-BE49-F238E27FC236}">
                  <a16:creationId xmlns:a16="http://schemas.microsoft.com/office/drawing/2014/main" id="{DD81F2DF-4A6D-AF3A-2CC3-74487E12FAE3}"/>
                </a:ext>
              </a:extLst>
            </p:cNvPr>
            <p:cNvCxnSpPr/>
            <p:nvPr/>
          </p:nvCxnSpPr>
          <p:spPr>
            <a:xfrm>
              <a:off x="5994369" y="3506322"/>
              <a:ext cx="268051" cy="274320"/>
            </a:xfrm>
            <a:prstGeom prst="straightConnector1">
              <a:avLst/>
            </a:prstGeom>
            <a:ln w="38100">
              <a:solidFill>
                <a:srgbClr val="FFC000"/>
              </a:solidFill>
              <a:tailEnd type="triangle"/>
            </a:ln>
          </p:spPr>
          <p:style>
            <a:lnRef idx="2">
              <a:schemeClr val="accent1"/>
            </a:lnRef>
            <a:fillRef idx="0">
              <a:schemeClr val="accent1"/>
            </a:fillRef>
            <a:effectRef idx="1">
              <a:schemeClr val="accent1"/>
            </a:effectRef>
            <a:fontRef idx="minor">
              <a:schemeClr val="tx1"/>
            </a:fontRef>
          </p:style>
        </p:cxnSp>
      </p:grpSp>
      <p:sp>
        <p:nvSpPr>
          <p:cNvPr id="12" name="テキスト ボックス 11"/>
          <p:cNvSpPr txBox="1"/>
          <p:nvPr/>
        </p:nvSpPr>
        <p:spPr>
          <a:xfrm>
            <a:off x="1050394" y="6218484"/>
            <a:ext cx="1827062" cy="646331"/>
          </a:xfrm>
          <a:prstGeom prst="rect">
            <a:avLst/>
          </a:prstGeom>
          <a:noFill/>
        </p:spPr>
        <p:txBody>
          <a:bodyPr wrap="square" rtlCol="0">
            <a:spAutoFit/>
          </a:bodyPr>
          <a:lstStyle/>
          <a:p>
            <a:r>
              <a:rPr kumimoji="1" lang="en-US" altLang="ja-JP" b="1" dirty="0">
                <a:latin typeface="Arial" panose="020B0604020202020204" pitchFamily="34" charset="0"/>
                <a:cs typeface="Arial" panose="020B0604020202020204" pitchFamily="34" charset="0"/>
              </a:rPr>
              <a:t>CMB 135GPa, 3000K</a:t>
            </a:r>
            <a:endParaRPr kumimoji="1" lang="ja-JP" altLang="en-US" b="1" dirty="0">
              <a:latin typeface="Arial" panose="020B0604020202020204" pitchFamily="34" charset="0"/>
              <a:cs typeface="Arial" panose="020B0604020202020204" pitchFamily="34" charset="0"/>
            </a:endParaRPr>
          </a:p>
        </p:txBody>
      </p:sp>
      <p:cxnSp>
        <p:nvCxnSpPr>
          <p:cNvPr id="14" name="直線矢印コネクタ 13"/>
          <p:cNvCxnSpPr/>
          <p:nvPr/>
        </p:nvCxnSpPr>
        <p:spPr>
          <a:xfrm flipV="1">
            <a:off x="2100279" y="5093441"/>
            <a:ext cx="763024" cy="113623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2789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30629"/>
            <a:ext cx="12192000" cy="7057108"/>
          </a:xfrm>
          <a:prstGeom prst="rect">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pic>
        <p:nvPicPr>
          <p:cNvPr id="108546" name="Content Placeholder 3" descr="garnero_basic_earth_to scale.jpg"/>
          <p:cNvPicPr>
            <a:picLocks noGrp="1" noChangeAspect="1"/>
          </p:cNvPicPr>
          <p:nvPr>
            <p:ph idx="1"/>
          </p:nvPr>
        </p:nvPicPr>
        <p:blipFill>
          <a:blip r:embed="rId2" cstate="print"/>
          <a:srcRect/>
          <a:stretch>
            <a:fillRect/>
          </a:stretch>
        </p:blipFill>
        <p:spPr>
          <a:xfrm>
            <a:off x="1639155" y="2680703"/>
            <a:ext cx="4078163" cy="4177297"/>
          </a:xfrm>
        </p:spPr>
      </p:pic>
      <p:sp>
        <p:nvSpPr>
          <p:cNvPr id="4" name="テキスト ボックス 3"/>
          <p:cNvSpPr txBox="1"/>
          <p:nvPr/>
        </p:nvSpPr>
        <p:spPr>
          <a:xfrm>
            <a:off x="10357105" y="6683166"/>
            <a:ext cx="274757" cy="369332"/>
          </a:xfrm>
          <a:prstGeom prst="rect">
            <a:avLst/>
          </a:prstGeom>
          <a:noFill/>
        </p:spPr>
        <p:txBody>
          <a:bodyPr wrap="square" rtlCol="0">
            <a:spAutoFit/>
          </a:bodyPr>
          <a:lstStyle/>
          <a:p>
            <a:r>
              <a:rPr lang="ja-JP" altLang="en-US" dirty="0"/>
              <a:t>１</a:t>
            </a:r>
          </a:p>
        </p:txBody>
      </p:sp>
      <p:sp>
        <p:nvSpPr>
          <p:cNvPr id="5" name="テキスト ボックス 4"/>
          <p:cNvSpPr txBox="1"/>
          <p:nvPr/>
        </p:nvSpPr>
        <p:spPr>
          <a:xfrm>
            <a:off x="9065152" y="4179480"/>
            <a:ext cx="1566710" cy="369332"/>
          </a:xfrm>
          <a:prstGeom prst="rect">
            <a:avLst/>
          </a:prstGeom>
          <a:noFill/>
        </p:spPr>
        <p:txBody>
          <a:bodyPr wrap="square" rtlCol="0">
            <a:spAutoFit/>
          </a:bodyPr>
          <a:lstStyle/>
          <a:p>
            <a:r>
              <a:rPr kumimoji="1" lang="en-US" altLang="ja-JP" b="1" dirty="0">
                <a:solidFill>
                  <a:srgbClr val="FFFF00"/>
                </a:solidFill>
                <a:latin typeface="Arial" panose="020B0604020202020204" pitchFamily="34" charset="0"/>
                <a:cs typeface="Arial" panose="020B0604020202020204" pitchFamily="34" charset="0"/>
              </a:rPr>
              <a:t>R=</a:t>
            </a:r>
            <a:r>
              <a:rPr lang="ja-JP" altLang="en-US" b="1" dirty="0">
                <a:solidFill>
                  <a:srgbClr val="FFFF00"/>
                </a:solidFill>
                <a:latin typeface="Arial" panose="020B0604020202020204" pitchFamily="34" charset="0"/>
                <a:cs typeface="Arial" panose="020B0604020202020204" pitchFamily="34" charset="0"/>
              </a:rPr>
              <a:t> </a:t>
            </a:r>
            <a:r>
              <a:rPr lang="en-US" altLang="ja-JP" b="1" dirty="0">
                <a:solidFill>
                  <a:srgbClr val="FFFF00"/>
                </a:solidFill>
                <a:latin typeface="Arial" panose="020B0604020202020204" pitchFamily="34" charset="0"/>
                <a:cs typeface="Arial" panose="020B0604020202020204" pitchFamily="34" charset="0"/>
              </a:rPr>
              <a:t>1737 km</a:t>
            </a:r>
            <a:endParaRPr kumimoji="1" lang="ja-JP" altLang="en-US" b="1" dirty="0">
              <a:solidFill>
                <a:srgbClr val="FFFF00"/>
              </a:solidFill>
              <a:latin typeface="Arial" panose="020B0604020202020204" pitchFamily="34" charset="0"/>
              <a:cs typeface="Arial" panose="020B0604020202020204" pitchFamily="34" charset="0"/>
            </a:endParaRPr>
          </a:p>
        </p:txBody>
      </p:sp>
      <p:sp>
        <p:nvSpPr>
          <p:cNvPr id="7" name="正方形/長方形 6"/>
          <p:cNvSpPr/>
          <p:nvPr/>
        </p:nvSpPr>
        <p:spPr>
          <a:xfrm>
            <a:off x="569671" y="32311"/>
            <a:ext cx="11159125" cy="2323713"/>
          </a:xfrm>
          <a:prstGeom prst="rect">
            <a:avLst/>
          </a:prstGeom>
        </p:spPr>
        <p:txBody>
          <a:bodyPr wrap="square">
            <a:spAutoFit/>
          </a:bodyPr>
          <a:lstStyle/>
          <a:p>
            <a:pPr marL="342900" indent="-342900" algn="ctr"/>
            <a:r>
              <a:rPr lang="en-US" altLang="ja-JP" sz="4000" b="1" dirty="0">
                <a:solidFill>
                  <a:srgbClr val="FFFF00"/>
                </a:solidFill>
                <a:latin typeface="Arial" panose="020B0604020202020204" pitchFamily="34" charset="0"/>
                <a:cs typeface="Arial" panose="020B0604020202020204" pitchFamily="34" charset="0"/>
              </a:rPr>
              <a:t>Inner Core of the Earth</a:t>
            </a:r>
          </a:p>
          <a:p>
            <a:pPr marL="342900" indent="-342900"/>
            <a:r>
              <a:rPr lang="en-US" altLang="ja-JP" sz="3500" dirty="0">
                <a:solidFill>
                  <a:srgbClr val="FFFF00"/>
                </a:solidFill>
                <a:latin typeface="Arial" panose="020B0604020202020204" pitchFamily="34" charset="0"/>
                <a:cs typeface="Arial" panose="020B0604020202020204" pitchFamily="34" charset="0"/>
              </a:rPr>
              <a:t>Structure, Phase relation, Density, and Velocity: </a:t>
            </a:r>
          </a:p>
          <a:p>
            <a:pPr marL="342900" indent="-342900"/>
            <a:r>
              <a:rPr lang="en-US" altLang="ja-JP" sz="2800" dirty="0">
                <a:solidFill>
                  <a:srgbClr val="FFFF00"/>
                </a:solidFill>
                <a:latin typeface="Times New Roman" pitchFamily="18" charset="0"/>
                <a:cs typeface="Times New Roman" pitchFamily="18" charset="0"/>
              </a:rPr>
              <a:t>	</a:t>
            </a:r>
            <a:r>
              <a:rPr lang="en-US" altLang="ja-JP" sz="3500" dirty="0">
                <a:solidFill>
                  <a:srgbClr val="FFFF00"/>
                </a:solidFill>
                <a:latin typeface="Arial" panose="020B0604020202020204" pitchFamily="34" charset="0"/>
                <a:cs typeface="Arial" panose="020B0604020202020204" pitchFamily="34" charset="0"/>
              </a:rPr>
              <a:t>Structure: </a:t>
            </a:r>
            <a:r>
              <a:rPr lang="en-US" altLang="ja-JP" sz="3500" b="1" dirty="0">
                <a:solidFill>
                  <a:srgbClr val="FFFF00"/>
                </a:solidFill>
                <a:latin typeface="Arial" panose="020B0604020202020204" pitchFamily="34" charset="0"/>
                <a:cs typeface="Arial" panose="020B0604020202020204" pitchFamily="34" charset="0"/>
              </a:rPr>
              <a:t>hcp vs bcc</a:t>
            </a:r>
          </a:p>
          <a:p>
            <a:pPr marL="342900" indent="-342900"/>
            <a:r>
              <a:rPr lang="en-US" altLang="ja-JP" sz="3500" dirty="0">
                <a:solidFill>
                  <a:srgbClr val="FFFF00"/>
                </a:solidFill>
                <a:latin typeface="Arial" panose="020B0604020202020204" pitchFamily="34" charset="0"/>
                <a:cs typeface="Arial" panose="020B0604020202020204" pitchFamily="34" charset="0"/>
              </a:rPr>
              <a:t>	Density: </a:t>
            </a:r>
            <a:r>
              <a:rPr lang="en-US" altLang="ja-JP" sz="3500" b="1" dirty="0">
                <a:solidFill>
                  <a:srgbClr val="FFFF00"/>
                </a:solidFill>
                <a:latin typeface="Arial" panose="020B0604020202020204" pitchFamily="34" charset="0"/>
                <a:cs typeface="Arial" panose="020B0604020202020204" pitchFamily="34" charset="0"/>
              </a:rPr>
              <a:t>light elements</a:t>
            </a:r>
            <a:r>
              <a:rPr lang="en-US" altLang="ja-JP" sz="3500" dirty="0">
                <a:solidFill>
                  <a:srgbClr val="FFFF00"/>
                </a:solidFill>
                <a:latin typeface="Arial" panose="020B0604020202020204" pitchFamily="34" charset="0"/>
                <a:cs typeface="Arial" panose="020B0604020202020204" pitchFamily="34" charset="0"/>
              </a:rPr>
              <a:t>:</a:t>
            </a:r>
          </a:p>
        </p:txBody>
      </p:sp>
      <p:sp>
        <p:nvSpPr>
          <p:cNvPr id="2" name="テキスト ボックス 1"/>
          <p:cNvSpPr txBox="1"/>
          <p:nvPr/>
        </p:nvSpPr>
        <p:spPr>
          <a:xfrm>
            <a:off x="5549000" y="3082849"/>
            <a:ext cx="1446028" cy="707886"/>
          </a:xfrm>
          <a:prstGeom prst="rect">
            <a:avLst/>
          </a:prstGeom>
          <a:noFill/>
        </p:spPr>
        <p:txBody>
          <a:bodyPr wrap="square" rtlCol="0">
            <a:spAutoFit/>
          </a:bodyPr>
          <a:lstStyle/>
          <a:p>
            <a:r>
              <a:rPr lang="en-US" altLang="ja-JP" sz="4000" dirty="0">
                <a:latin typeface="Arial" panose="020B0604020202020204" pitchFamily="34" charset="0"/>
                <a:cs typeface="Arial" panose="020B0604020202020204" pitchFamily="34" charset="0"/>
              </a:rPr>
              <a:t>E</a:t>
            </a:r>
            <a:r>
              <a:rPr kumimoji="1" lang="en-US" altLang="ja-JP" sz="4000" dirty="0">
                <a:latin typeface="Arial" panose="020B0604020202020204" pitchFamily="34" charset="0"/>
                <a:cs typeface="Arial" panose="020B0604020202020204" pitchFamily="34" charset="0"/>
              </a:rPr>
              <a:t>arth</a:t>
            </a:r>
            <a:endParaRPr kumimoji="1" lang="ja-JP" altLang="en-US" sz="4000" dirty="0">
              <a:latin typeface="Arial" panose="020B0604020202020204" pitchFamily="34" charset="0"/>
              <a:cs typeface="Arial" panose="020B0604020202020204" pitchFamily="34" charset="0"/>
            </a:endParaRPr>
          </a:p>
        </p:txBody>
      </p:sp>
      <p:sp>
        <p:nvSpPr>
          <p:cNvPr id="9" name="テキスト ボックス 8"/>
          <p:cNvSpPr txBox="1"/>
          <p:nvPr/>
        </p:nvSpPr>
        <p:spPr>
          <a:xfrm>
            <a:off x="9211769" y="2482396"/>
            <a:ext cx="2010910" cy="707886"/>
          </a:xfrm>
          <a:prstGeom prst="rect">
            <a:avLst/>
          </a:prstGeom>
          <a:noFill/>
        </p:spPr>
        <p:txBody>
          <a:bodyPr wrap="square" rtlCol="0">
            <a:spAutoFit/>
          </a:bodyPr>
          <a:lstStyle/>
          <a:p>
            <a:r>
              <a:rPr lang="en-US" altLang="ja-JP" sz="4000" dirty="0">
                <a:solidFill>
                  <a:srgbClr val="FFFF00"/>
                </a:solidFill>
                <a:latin typeface="Arial" panose="020B0604020202020204" pitchFamily="34" charset="0"/>
                <a:cs typeface="Arial" panose="020B0604020202020204" pitchFamily="34" charset="0"/>
              </a:rPr>
              <a:t>Moon</a:t>
            </a:r>
            <a:endParaRPr kumimoji="1" lang="ja-JP" altLang="en-US" sz="4000" dirty="0">
              <a:solidFill>
                <a:srgbClr val="FFFF00"/>
              </a:solidFill>
              <a:latin typeface="Arial" panose="020B0604020202020204" pitchFamily="34" charset="0"/>
              <a:cs typeface="Arial" panose="020B0604020202020204" pitchFamily="34" charset="0"/>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7475"/>
            <a:ext cx="8601075" cy="4200525"/>
          </a:xfrm>
          <a:prstGeom prst="rect">
            <a:avLst/>
          </a:prstGeom>
        </p:spPr>
      </p:pic>
      <p:sp>
        <p:nvSpPr>
          <p:cNvPr id="6" name="テキスト ボックス 5"/>
          <p:cNvSpPr txBox="1"/>
          <p:nvPr/>
        </p:nvSpPr>
        <p:spPr>
          <a:xfrm>
            <a:off x="3689274" y="5186425"/>
            <a:ext cx="1653420" cy="369332"/>
          </a:xfrm>
          <a:prstGeom prst="rect">
            <a:avLst/>
          </a:prstGeom>
          <a:noFill/>
        </p:spPr>
        <p:txBody>
          <a:bodyPr wrap="square" rtlCol="0">
            <a:spAutoFit/>
          </a:bodyPr>
          <a:lstStyle/>
          <a:p>
            <a:r>
              <a:rPr kumimoji="1" lang="en-US" altLang="ja-JP" b="1" dirty="0">
                <a:solidFill>
                  <a:srgbClr val="FFFF00"/>
                </a:solidFill>
                <a:latin typeface="Arial" panose="020B0604020202020204" pitchFamily="34" charset="0"/>
                <a:cs typeface="Arial" panose="020B0604020202020204" pitchFamily="34" charset="0"/>
              </a:rPr>
              <a:t>R= 1212 km</a:t>
            </a:r>
            <a:endParaRPr kumimoji="1" lang="ja-JP" altLang="en-US" b="1" dirty="0">
              <a:solidFill>
                <a:srgbClr val="FFFF00"/>
              </a:solidFill>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4"/>
          <a:stretch>
            <a:fillRect/>
          </a:stretch>
        </p:blipFill>
        <p:spPr>
          <a:xfrm>
            <a:off x="9021201" y="3171352"/>
            <a:ext cx="1615692" cy="924726"/>
          </a:xfrm>
          <a:prstGeom prst="rect">
            <a:avLst/>
          </a:prstGeom>
        </p:spPr>
      </p:pic>
      <p:sp>
        <p:nvSpPr>
          <p:cNvPr id="8" name="テキスト ボックス 7"/>
          <p:cNvSpPr txBox="1"/>
          <p:nvPr/>
        </p:nvSpPr>
        <p:spPr>
          <a:xfrm>
            <a:off x="6272014" y="5186425"/>
            <a:ext cx="5780498" cy="1477328"/>
          </a:xfrm>
          <a:prstGeom prst="rect">
            <a:avLst/>
          </a:prstGeom>
          <a:noFill/>
        </p:spPr>
        <p:txBody>
          <a:bodyPr wrap="square" rtlCol="0">
            <a:spAutoFit/>
          </a:bodyPr>
          <a:lstStyle/>
          <a:p>
            <a:r>
              <a:rPr kumimoji="1" lang="en-US" altLang="ja-JP" sz="3000" dirty="0">
                <a:solidFill>
                  <a:srgbClr val="FFFF00"/>
                </a:solidFill>
                <a:latin typeface="Arial" panose="020B0604020202020204" pitchFamily="34" charset="0"/>
                <a:cs typeface="Arial" panose="020B0604020202020204" pitchFamily="34" charset="0"/>
              </a:rPr>
              <a:t>Inner Core: Smaller than Moon, but extrem</a:t>
            </a:r>
            <a:r>
              <a:rPr lang="en-US" altLang="ja-JP" sz="3000" dirty="0">
                <a:solidFill>
                  <a:srgbClr val="FFFF00"/>
                </a:solidFill>
                <a:latin typeface="Arial" panose="020B0604020202020204" pitchFamily="34" charset="0"/>
                <a:cs typeface="Arial" panose="020B0604020202020204" pitchFamily="34" charset="0"/>
              </a:rPr>
              <a:t>e conditions of 330-365 </a:t>
            </a:r>
            <a:r>
              <a:rPr lang="en-US" altLang="ja-JP" sz="3000" dirty="0" err="1">
                <a:solidFill>
                  <a:srgbClr val="FFFF00"/>
                </a:solidFill>
                <a:latin typeface="Arial" panose="020B0604020202020204" pitchFamily="34" charset="0"/>
                <a:cs typeface="Arial" panose="020B0604020202020204" pitchFamily="34" charset="0"/>
              </a:rPr>
              <a:t>GPa</a:t>
            </a:r>
            <a:r>
              <a:rPr lang="en-US" altLang="ja-JP" sz="3000" dirty="0">
                <a:solidFill>
                  <a:srgbClr val="FFFF00"/>
                </a:solidFill>
                <a:latin typeface="Arial" panose="020B0604020202020204" pitchFamily="34" charset="0"/>
                <a:cs typeface="Arial" panose="020B0604020202020204" pitchFamily="34" charset="0"/>
              </a:rPr>
              <a:t> and 5000-9000 K</a:t>
            </a:r>
            <a:r>
              <a:rPr kumimoji="1" lang="en-US" altLang="ja-JP" sz="3000" dirty="0">
                <a:solidFill>
                  <a:srgbClr val="FFFF00"/>
                </a:solidFill>
                <a:latin typeface="Arial" panose="020B0604020202020204" pitchFamily="34" charset="0"/>
                <a:cs typeface="Arial" panose="020B0604020202020204" pitchFamily="34" charset="0"/>
              </a:rPr>
              <a:t> </a:t>
            </a:r>
            <a:endParaRPr kumimoji="1" lang="ja-JP" altLang="en-US" sz="3000" dirty="0">
              <a:solidFill>
                <a:srgbClr val="FFFF00"/>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11862866" y="6488668"/>
            <a:ext cx="411480" cy="369332"/>
          </a:xfrm>
          <a:prstGeom prst="rect">
            <a:avLst/>
          </a:prstGeom>
          <a:noFill/>
        </p:spPr>
        <p:txBody>
          <a:bodyPr wrap="square" rtlCol="0">
            <a:spAutoFit/>
          </a:bodyPr>
          <a:lstStyle/>
          <a:p>
            <a:r>
              <a:rPr lang="ja-JP" altLang="en-US" dirty="0">
                <a:solidFill>
                  <a:srgbClr val="FFFF00"/>
                </a:solidFill>
                <a:latin typeface="Arial" panose="020B0604020202020204" pitchFamily="34" charset="0"/>
                <a:cs typeface="Arial" panose="020B0604020202020204" pitchFamily="34" charset="0"/>
              </a:rPr>
              <a:t>４</a:t>
            </a:r>
            <a:endParaRPr kumimoji="1" lang="ja-JP" altLang="en-US"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81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8720" y="600892"/>
            <a:ext cx="9901645" cy="5878532"/>
          </a:xfrm>
          <a:prstGeom prst="rect">
            <a:avLst/>
          </a:prstGeom>
          <a:noFill/>
        </p:spPr>
        <p:txBody>
          <a:bodyPr wrap="square" rtlCol="0">
            <a:spAutoFit/>
          </a:bodyPr>
          <a:lstStyle/>
          <a:p>
            <a:r>
              <a:rPr kumimoji="1" lang="en-US" altLang="ja-JP" sz="4000" b="1" dirty="0">
                <a:latin typeface="Arial" panose="020B0604020202020204" pitchFamily="34" charset="0"/>
                <a:cs typeface="Arial" panose="020B0604020202020204" pitchFamily="34" charset="0"/>
              </a:rPr>
              <a:t>Inner core: Possible constituents</a:t>
            </a:r>
          </a:p>
          <a:p>
            <a:endParaRPr lang="en-US" altLang="ja-JP" sz="4000" dirty="0">
              <a:latin typeface="Arial" panose="020B0604020202020204" pitchFamily="34" charset="0"/>
              <a:cs typeface="Arial" panose="020B0604020202020204" pitchFamily="34" charset="0"/>
            </a:endParaRPr>
          </a:p>
          <a:p>
            <a:r>
              <a:rPr lang="ja-JP" altLang="en-US" sz="4000" dirty="0">
                <a:latin typeface="Arial" panose="020B0604020202020204" pitchFamily="34" charset="0"/>
                <a:cs typeface="Arial" panose="020B0604020202020204" pitchFamily="34" charset="0"/>
              </a:rPr>
              <a:t>・</a:t>
            </a:r>
            <a:r>
              <a:rPr lang="en-US" altLang="ja-JP" sz="4000" dirty="0">
                <a:latin typeface="Arial" panose="020B0604020202020204" pitchFamily="34" charset="0"/>
                <a:cs typeface="Arial" panose="020B0604020202020204" pitchFamily="34" charset="0"/>
              </a:rPr>
              <a:t>hcp iron-light elements: Popular idea</a:t>
            </a:r>
          </a:p>
          <a:p>
            <a:endParaRPr lang="en-US" altLang="ja-JP" sz="4000" dirty="0">
              <a:latin typeface="Arial" panose="020B0604020202020204" pitchFamily="34" charset="0"/>
              <a:cs typeface="Arial" panose="020B0604020202020204" pitchFamily="34" charset="0"/>
            </a:endParaRPr>
          </a:p>
          <a:p>
            <a:r>
              <a:rPr lang="ja-JP" altLang="en-US" sz="4000" dirty="0">
                <a:latin typeface="Arial" panose="020B0604020202020204" pitchFamily="34" charset="0"/>
                <a:cs typeface="Arial" panose="020B0604020202020204" pitchFamily="34" charset="0"/>
              </a:rPr>
              <a:t>・</a:t>
            </a:r>
            <a:r>
              <a:rPr lang="en-US" altLang="ja-JP" sz="4000" dirty="0">
                <a:latin typeface="Arial" panose="020B0604020202020204" pitchFamily="34" charset="0"/>
                <a:cs typeface="Arial" panose="020B0604020202020204" pitchFamily="34" charset="0"/>
              </a:rPr>
              <a:t>bcc (or B2) iron-light element alloy: </a:t>
            </a:r>
            <a:endParaRPr lang="en-US" altLang="ja-JP" dirty="0"/>
          </a:p>
          <a:p>
            <a:r>
              <a:rPr lang="en-US" altLang="ja-JP" sz="22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Theory: </a:t>
            </a:r>
            <a:r>
              <a:rPr lang="en-US" altLang="ja-JP" sz="2400" dirty="0" err="1">
                <a:latin typeface="Arial" panose="020B0604020202020204" pitchFamily="34" charset="0"/>
                <a:cs typeface="Arial" panose="020B0604020202020204" pitchFamily="34" charset="0"/>
              </a:rPr>
              <a:t>Belonoshko</a:t>
            </a:r>
            <a:r>
              <a:rPr lang="en-US" altLang="ja-JP" sz="2400" dirty="0">
                <a:latin typeface="Arial" panose="020B0604020202020204" pitchFamily="34" charset="0"/>
                <a:cs typeface="Arial" panose="020B0604020202020204" pitchFamily="34" charset="0"/>
              </a:rPr>
              <a:t> et al., 2003; </a:t>
            </a:r>
            <a:r>
              <a:rPr lang="en-US" altLang="ja-JP" sz="2400" dirty="0" err="1">
                <a:latin typeface="Arial" panose="020B0604020202020204" pitchFamily="34" charset="0"/>
                <a:cs typeface="Arial" panose="020B0604020202020204" pitchFamily="34" charset="0"/>
              </a:rPr>
              <a:t>Vocadlo</a:t>
            </a:r>
            <a:r>
              <a:rPr lang="en-US" altLang="ja-JP" sz="2400" dirty="0">
                <a:latin typeface="Arial" panose="020B0604020202020204" pitchFamily="34" charset="0"/>
                <a:cs typeface="Arial" panose="020B0604020202020204" pitchFamily="34" charset="0"/>
              </a:rPr>
              <a:t> et al., 2003</a:t>
            </a:r>
          </a:p>
          <a:p>
            <a:r>
              <a:rPr lang="en-US" altLang="ja-JP" sz="2400" dirty="0">
                <a:latin typeface="Arial" panose="020B0604020202020204" pitchFamily="34" charset="0"/>
                <a:cs typeface="Arial" panose="020B0604020202020204" pitchFamily="34" charset="0"/>
              </a:rPr>
              <a:t>	Experiment: </a:t>
            </a:r>
            <a:r>
              <a:rPr lang="en-US" altLang="ja-JP" sz="2400" dirty="0" err="1">
                <a:latin typeface="Arial" panose="020B0604020202020204" pitchFamily="34" charset="0"/>
                <a:cs typeface="Arial" panose="020B0604020202020204" pitchFamily="34" charset="0"/>
              </a:rPr>
              <a:t>Dubrovinsky</a:t>
            </a:r>
            <a:r>
              <a:rPr lang="en-US" altLang="ja-JP" sz="2400" dirty="0">
                <a:latin typeface="Arial" panose="020B0604020202020204" pitchFamily="34" charset="0"/>
                <a:cs typeface="Arial" panose="020B0604020202020204" pitchFamily="34" charset="0"/>
              </a:rPr>
              <a:t> et al. (2007) and Ikuta et al. (2021)</a:t>
            </a:r>
          </a:p>
          <a:p>
            <a:r>
              <a:rPr lang="en-US" altLang="ja-JP" sz="2400" dirty="0">
                <a:latin typeface="Arial" panose="020B0604020202020204" pitchFamily="34" charset="0"/>
                <a:cs typeface="Arial" panose="020B0604020202020204" pitchFamily="34" charset="0"/>
              </a:rPr>
              <a:t> </a:t>
            </a:r>
          </a:p>
          <a:p>
            <a:r>
              <a:rPr lang="ja-JP" altLang="en-US" sz="4000" dirty="0">
                <a:latin typeface="Arial" panose="020B0604020202020204" pitchFamily="34" charset="0"/>
                <a:cs typeface="Arial" panose="020B0604020202020204" pitchFamily="34" charset="0"/>
              </a:rPr>
              <a:t>・</a:t>
            </a:r>
            <a:r>
              <a:rPr lang="en-US" altLang="ja-JP" sz="4000" b="1" dirty="0">
                <a:solidFill>
                  <a:srgbClr val="002060"/>
                </a:solidFill>
                <a:latin typeface="Arial" panose="020B0604020202020204" pitchFamily="34" charset="0"/>
                <a:cs typeface="Arial" panose="020B0604020202020204" pitchFamily="34" charset="0"/>
              </a:rPr>
              <a:t>hcp and bcc (or B2)</a:t>
            </a:r>
          </a:p>
          <a:p>
            <a:r>
              <a:rPr lang="en-US" altLang="ja-JP" dirty="0"/>
              <a:t>	</a:t>
            </a:r>
            <a:r>
              <a:rPr lang="en-US" altLang="ja-JP" sz="2400" dirty="0">
                <a:latin typeface="Arial" panose="020B0604020202020204" pitchFamily="34" charset="0"/>
                <a:cs typeface="Arial" panose="020B0604020202020204" pitchFamily="34" charset="0"/>
              </a:rPr>
              <a:t>Fischer and  Campbell (2015), Ikuta et al. (2021)</a:t>
            </a:r>
          </a:p>
          <a:p>
            <a:endParaRPr kumimoji="1" lang="ja-JP" altLang="en-US" sz="4000" dirty="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46874574-369A-33DF-A337-A590EE3EA804}"/>
              </a:ext>
            </a:extLst>
          </p:cNvPr>
          <p:cNvSpPr txBox="1"/>
          <p:nvPr/>
        </p:nvSpPr>
        <p:spPr>
          <a:xfrm>
            <a:off x="11862866" y="6488668"/>
            <a:ext cx="41148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5</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0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CB5D538-E230-7FDC-4F82-4D292F2E5AD0}"/>
              </a:ext>
            </a:extLst>
          </p:cNvPr>
          <p:cNvSpPr txBox="1"/>
          <p:nvPr/>
        </p:nvSpPr>
        <p:spPr>
          <a:xfrm>
            <a:off x="811940" y="31353"/>
            <a:ext cx="10526620" cy="1169551"/>
          </a:xfrm>
          <a:prstGeom prst="rect">
            <a:avLst/>
          </a:prstGeom>
          <a:noFill/>
        </p:spPr>
        <p:txBody>
          <a:bodyPr wrap="square" rtlCol="0">
            <a:spAutoFit/>
          </a:bodyPr>
          <a:lstStyle/>
          <a:p>
            <a:r>
              <a:rPr kumimoji="1" lang="en-US" altLang="ja-JP" sz="3500" b="1" dirty="0">
                <a:latin typeface="Arial" panose="020B0604020202020204" pitchFamily="34" charset="0"/>
                <a:cs typeface="Arial" panose="020B0604020202020204" pitchFamily="34" charset="0"/>
              </a:rPr>
              <a:t>Inner Core may be composed a mixture of hcp- and B2-FeNiSi alloys</a:t>
            </a:r>
            <a:endParaRPr kumimoji="1" lang="ja-JP" altLang="en-US" sz="3500" b="1"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8E3F0D96-5E1E-38DB-238D-277F61896B12}"/>
              </a:ext>
            </a:extLst>
          </p:cNvPr>
          <p:cNvPicPr>
            <a:picLocks noChangeAspect="1"/>
          </p:cNvPicPr>
          <p:nvPr/>
        </p:nvPicPr>
        <p:blipFill>
          <a:blip r:embed="rId2"/>
          <a:stretch>
            <a:fillRect/>
          </a:stretch>
        </p:blipFill>
        <p:spPr>
          <a:xfrm>
            <a:off x="1402574" y="1167644"/>
            <a:ext cx="3506600" cy="2786167"/>
          </a:xfrm>
          <a:prstGeom prst="rect">
            <a:avLst/>
          </a:prstGeom>
        </p:spPr>
      </p:pic>
      <p:pic>
        <p:nvPicPr>
          <p:cNvPr id="8" name="図 7">
            <a:extLst>
              <a:ext uri="{FF2B5EF4-FFF2-40B4-BE49-F238E27FC236}">
                <a16:creationId xmlns:a16="http://schemas.microsoft.com/office/drawing/2014/main" id="{BC756248-C426-365A-949D-D33412D20F24}"/>
              </a:ext>
            </a:extLst>
          </p:cNvPr>
          <p:cNvPicPr>
            <a:picLocks noChangeAspect="1"/>
          </p:cNvPicPr>
          <p:nvPr/>
        </p:nvPicPr>
        <p:blipFill>
          <a:blip r:embed="rId3"/>
          <a:stretch>
            <a:fillRect/>
          </a:stretch>
        </p:blipFill>
        <p:spPr>
          <a:xfrm>
            <a:off x="5823876" y="1167644"/>
            <a:ext cx="3626224" cy="2795515"/>
          </a:xfrm>
          <a:prstGeom prst="rect">
            <a:avLst/>
          </a:prstGeom>
        </p:spPr>
      </p:pic>
      <p:pic>
        <p:nvPicPr>
          <p:cNvPr id="10" name="図 9">
            <a:extLst>
              <a:ext uri="{FF2B5EF4-FFF2-40B4-BE49-F238E27FC236}">
                <a16:creationId xmlns:a16="http://schemas.microsoft.com/office/drawing/2014/main" id="{0BCE9728-F27F-F360-5085-4A90405B894F}"/>
              </a:ext>
            </a:extLst>
          </p:cNvPr>
          <p:cNvPicPr>
            <a:picLocks noChangeAspect="1"/>
          </p:cNvPicPr>
          <p:nvPr/>
        </p:nvPicPr>
        <p:blipFill>
          <a:blip r:embed="rId4"/>
          <a:stretch>
            <a:fillRect/>
          </a:stretch>
        </p:blipFill>
        <p:spPr>
          <a:xfrm>
            <a:off x="1282203" y="3889164"/>
            <a:ext cx="3747343" cy="2784170"/>
          </a:xfrm>
          <a:prstGeom prst="rect">
            <a:avLst/>
          </a:prstGeom>
        </p:spPr>
      </p:pic>
      <p:pic>
        <p:nvPicPr>
          <p:cNvPr id="12" name="図 11">
            <a:extLst>
              <a:ext uri="{FF2B5EF4-FFF2-40B4-BE49-F238E27FC236}">
                <a16:creationId xmlns:a16="http://schemas.microsoft.com/office/drawing/2014/main" id="{404837DD-CA73-0776-7C48-D947C94B1ACA}"/>
              </a:ext>
            </a:extLst>
          </p:cNvPr>
          <p:cNvPicPr>
            <a:picLocks noChangeAspect="1"/>
          </p:cNvPicPr>
          <p:nvPr/>
        </p:nvPicPr>
        <p:blipFill>
          <a:blip r:embed="rId5"/>
          <a:stretch>
            <a:fillRect/>
          </a:stretch>
        </p:blipFill>
        <p:spPr>
          <a:xfrm>
            <a:off x="5823876" y="3889164"/>
            <a:ext cx="3642560" cy="2784170"/>
          </a:xfrm>
          <a:prstGeom prst="rect">
            <a:avLst/>
          </a:prstGeom>
        </p:spPr>
      </p:pic>
      <p:sp>
        <p:nvSpPr>
          <p:cNvPr id="3" name="テキスト ボックス 2">
            <a:extLst>
              <a:ext uri="{FF2B5EF4-FFF2-40B4-BE49-F238E27FC236}">
                <a16:creationId xmlns:a16="http://schemas.microsoft.com/office/drawing/2014/main" id="{506F8342-8EAC-95C1-BB66-8B7931EA2838}"/>
              </a:ext>
            </a:extLst>
          </p:cNvPr>
          <p:cNvSpPr txBox="1"/>
          <p:nvPr/>
        </p:nvSpPr>
        <p:spPr>
          <a:xfrm>
            <a:off x="11754159" y="6488668"/>
            <a:ext cx="333764"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6</a:t>
            </a:r>
            <a:endParaRPr kumimoji="1" lang="ja-JP" altLang="en-US" dirty="0">
              <a:latin typeface="Arial" panose="020B0604020202020204" pitchFamily="34" charset="0"/>
              <a:cs typeface="Arial" panose="020B0604020202020204" pitchFamily="34" charset="0"/>
            </a:endParaRPr>
          </a:p>
        </p:txBody>
      </p:sp>
      <p:sp>
        <p:nvSpPr>
          <p:cNvPr id="4" name="楕円 3"/>
          <p:cNvSpPr/>
          <p:nvPr/>
        </p:nvSpPr>
        <p:spPr>
          <a:xfrm>
            <a:off x="8353368" y="1696287"/>
            <a:ext cx="736600" cy="4064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182648" y="831572"/>
            <a:ext cx="2553904" cy="430887"/>
          </a:xfrm>
          <a:prstGeom prst="rect">
            <a:avLst/>
          </a:prstGeom>
          <a:noFill/>
        </p:spPr>
        <p:txBody>
          <a:bodyPr wrap="none" rtlCol="0">
            <a:spAutoFit/>
          </a:bodyPr>
          <a:lstStyle/>
          <a:p>
            <a:r>
              <a:rPr kumimoji="1" lang="en-US" altLang="ja-JP" sz="2200" dirty="0"/>
              <a:t>(Ikuta et al., 2021)</a:t>
            </a:r>
            <a:endParaRPr kumimoji="1" lang="ja-JP" altLang="en-US" sz="2200" dirty="0"/>
          </a:p>
        </p:txBody>
      </p:sp>
      <p:sp>
        <p:nvSpPr>
          <p:cNvPr id="11" name="楕円 10"/>
          <p:cNvSpPr/>
          <p:nvPr/>
        </p:nvSpPr>
        <p:spPr>
          <a:xfrm>
            <a:off x="3454230" y="1425888"/>
            <a:ext cx="736600" cy="4064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41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A75F-FFA2-762E-8A02-CC6E7C493AC9}"/>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D4B31E-2321-E3C0-0D1C-6A78B3CEA704}"/>
              </a:ext>
            </a:extLst>
          </p:cNvPr>
          <p:cNvSpPr txBox="1"/>
          <p:nvPr/>
        </p:nvSpPr>
        <p:spPr>
          <a:xfrm>
            <a:off x="1370519" y="1713477"/>
            <a:ext cx="10113909" cy="3785652"/>
          </a:xfrm>
          <a:prstGeom prst="rect">
            <a:avLst/>
          </a:prstGeom>
          <a:noFill/>
        </p:spPr>
        <p:txBody>
          <a:bodyPr wrap="square">
            <a:spAutoFit/>
          </a:bodyPr>
          <a:lstStyle/>
          <a:p>
            <a:r>
              <a:rPr lang="en-US" altLang="ja-JP" sz="4500" dirty="0">
                <a:latin typeface="Arial" panose="020B0604020202020204" pitchFamily="34" charset="0"/>
                <a:ea typeface="ＭＳ ゴシック" panose="020B0609070205080204" pitchFamily="49" charset="-128"/>
                <a:cs typeface="Arial" panose="020B0604020202020204" pitchFamily="34" charset="0"/>
              </a:rPr>
              <a:t>Sound velocity measurement of Fe-Ni-Si alloy</a:t>
            </a:r>
            <a:r>
              <a:rPr lang="ja-JP" altLang="en-US" sz="4500" dirty="0">
                <a:latin typeface="Arial" panose="020B0604020202020204" pitchFamily="34" charset="0"/>
                <a:ea typeface="ＭＳ ゴシック" panose="020B0609070205080204" pitchFamily="49" charset="-128"/>
                <a:cs typeface="Arial" panose="020B0604020202020204" pitchFamily="34" charset="0"/>
              </a:rPr>
              <a:t> </a:t>
            </a:r>
            <a:r>
              <a:rPr lang="en-US" altLang="ja-JP" sz="4500" dirty="0">
                <a:latin typeface="Arial" panose="020B0604020202020204" pitchFamily="34" charset="0"/>
                <a:ea typeface="ＭＳ Ｐゴシック" panose="020B0600070205080204" pitchFamily="50" charset="-128"/>
                <a:cs typeface="Arial" panose="020B0604020202020204" pitchFamily="34" charset="0"/>
              </a:rPr>
              <a:t>to the Core Pressure by IXS</a:t>
            </a:r>
            <a:endParaRPr lang="en-US" altLang="ja-JP" sz="4500" dirty="0">
              <a:latin typeface="Arial" panose="020B0604020202020204" pitchFamily="34" charset="0"/>
              <a:ea typeface="ＭＳ ゴシック" panose="020B0609070205080204" pitchFamily="49" charset="-128"/>
              <a:cs typeface="Arial" panose="020B0604020202020204" pitchFamily="34" charset="0"/>
            </a:endParaRPr>
          </a:p>
          <a:p>
            <a:endParaRPr lang="en-US" altLang="ja-JP" sz="3000" dirty="0">
              <a:ea typeface="ＭＳ Ｐゴシック" panose="020B0600070205080204" pitchFamily="50" charset="-128"/>
              <a:cs typeface="Times New Roman" panose="02020603050405020304" pitchFamily="18" charset="0"/>
            </a:endParaRPr>
          </a:p>
          <a:p>
            <a:endParaRPr lang="en-US" altLang="ja-JP" sz="40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4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B2-Fe</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0.68</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Ni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0.06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Si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0.26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alloy</a:t>
            </a:r>
            <a:r>
              <a:rPr lang="en-US" altLang="ja-JP" sz="4000" dirty="0">
                <a:latin typeface="Arial" panose="020B0604020202020204" pitchFamily="34" charset="0"/>
                <a:ea typeface="ＭＳ Ｐゴシック" panose="020B0600070205080204" pitchFamily="50" charset="-128"/>
                <a:cs typeface="Arial" panose="020B0604020202020204" pitchFamily="34" charset="0"/>
              </a:rPr>
              <a:t> to 130 </a:t>
            </a:r>
            <a:r>
              <a:rPr lang="en-US" altLang="ja-JP" sz="4000" dirty="0" err="1">
                <a:latin typeface="Arial" panose="020B0604020202020204" pitchFamily="34" charset="0"/>
                <a:ea typeface="ＭＳ Ｐゴシック" panose="020B0600070205080204" pitchFamily="50" charset="-128"/>
                <a:cs typeface="Arial" panose="020B0604020202020204" pitchFamily="34" charset="0"/>
              </a:rPr>
              <a:t>GPa</a:t>
            </a:r>
            <a:r>
              <a:rPr lang="en-US" altLang="ja-JP" sz="4000" dirty="0">
                <a:latin typeface="Arial" panose="020B0604020202020204" pitchFamily="34" charset="0"/>
                <a:ea typeface="ＭＳ Ｐゴシック" panose="020B0600070205080204" pitchFamily="50" charset="-128"/>
                <a:cs typeface="Arial" panose="020B0604020202020204" pitchFamily="34" charset="0"/>
              </a:rPr>
              <a:t> </a:t>
            </a:r>
          </a:p>
          <a:p>
            <a:r>
              <a:rPr lang="en-US" altLang="ja-JP" sz="4000" dirty="0">
                <a:latin typeface="Arial" panose="020B0604020202020204" pitchFamily="34" charset="0"/>
                <a:ea typeface="ＭＳ Ｐゴシック" panose="020B0600070205080204" pitchFamily="50" charset="-128"/>
                <a:cs typeface="Arial" panose="020B0604020202020204" pitchFamily="34" charset="0"/>
              </a:rPr>
              <a:t>  and 2300 K</a:t>
            </a:r>
          </a:p>
        </p:txBody>
      </p:sp>
      <p:sp>
        <p:nvSpPr>
          <p:cNvPr id="6" name="テキスト ボックス 5">
            <a:extLst>
              <a:ext uri="{FF2B5EF4-FFF2-40B4-BE49-F238E27FC236}">
                <a16:creationId xmlns:a16="http://schemas.microsoft.com/office/drawing/2014/main" id="{F4D5E0DA-3709-8D7D-C7DC-C5D6894E50A0}"/>
              </a:ext>
            </a:extLst>
          </p:cNvPr>
          <p:cNvSpPr txBox="1"/>
          <p:nvPr/>
        </p:nvSpPr>
        <p:spPr>
          <a:xfrm>
            <a:off x="11754159" y="6488668"/>
            <a:ext cx="333764" cy="369332"/>
          </a:xfrm>
          <a:prstGeom prst="rect">
            <a:avLst/>
          </a:prstGeom>
          <a:noFill/>
        </p:spPr>
        <p:txBody>
          <a:bodyPr wrap="square" rtlCol="0">
            <a:spAutoFit/>
          </a:bodyPr>
          <a:lstStyle/>
          <a:p>
            <a:r>
              <a:rPr kumimoji="1" lang="ja-JP" altLang="en-US" dirty="0">
                <a:latin typeface="Arial" panose="020B0604020202020204" pitchFamily="34" charset="0"/>
                <a:cs typeface="Arial" panose="020B0604020202020204" pitchFamily="34" charset="0"/>
              </a:rPr>
              <a:t>７</a:t>
            </a:r>
          </a:p>
        </p:txBody>
      </p:sp>
    </p:spTree>
    <p:extLst>
      <p:ext uri="{BB962C8B-B14F-4D97-AF65-F5344CB8AC3E}">
        <p14:creationId xmlns:p14="http://schemas.microsoft.com/office/powerpoint/2010/main" val="320675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F_SP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026" y="2894316"/>
            <a:ext cx="4055582" cy="32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Spring8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2" y="859275"/>
            <a:ext cx="7451459" cy="538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10891975" y="4285879"/>
            <a:ext cx="13914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000" b="1" dirty="0">
                <a:latin typeface="Arial" panose="020B0604020202020204" pitchFamily="34" charset="0"/>
                <a:cs typeface="Arial" panose="020B0604020202020204" pitchFamily="34" charset="0"/>
              </a:rPr>
              <a:t>Photon Factory</a:t>
            </a:r>
          </a:p>
        </p:txBody>
      </p:sp>
      <p:sp>
        <p:nvSpPr>
          <p:cNvPr id="63495" name="Text Box 7"/>
          <p:cNvSpPr txBox="1">
            <a:spLocks noChangeArrowheads="1"/>
          </p:cNvSpPr>
          <p:nvPr/>
        </p:nvSpPr>
        <p:spPr bwMode="auto">
          <a:xfrm>
            <a:off x="7742194" y="3551659"/>
            <a:ext cx="203132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500" b="1" dirty="0">
                <a:solidFill>
                  <a:srgbClr val="7030A0"/>
                </a:solidFill>
                <a:latin typeface="Arial" panose="020B0604020202020204" pitchFamily="34" charset="0"/>
                <a:cs typeface="Arial" panose="020B0604020202020204" pitchFamily="34" charset="0"/>
              </a:rPr>
              <a:t>SPring-8</a:t>
            </a:r>
          </a:p>
        </p:txBody>
      </p:sp>
      <p:sp>
        <p:nvSpPr>
          <p:cNvPr id="11" name="正方形/長方形 10"/>
          <p:cNvSpPr/>
          <p:nvPr/>
        </p:nvSpPr>
        <p:spPr>
          <a:xfrm>
            <a:off x="483326" y="117020"/>
            <a:ext cx="10698479" cy="707886"/>
          </a:xfrm>
          <a:prstGeom prst="rect">
            <a:avLst/>
          </a:prstGeom>
        </p:spPr>
        <p:txBody>
          <a:bodyPr wrap="square">
            <a:spAutoFit/>
          </a:bodyPr>
          <a:lstStyle/>
          <a:p>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4000" b="1" dirty="0">
                <a:solidFill>
                  <a:srgbClr val="7030A0"/>
                </a:solidFill>
                <a:latin typeface="Arial" panose="020B0604020202020204" pitchFamily="34" charset="0"/>
                <a:cs typeface="Arial" panose="020B0604020202020204" pitchFamily="34" charset="0"/>
              </a:rPr>
              <a:t>Facility: </a:t>
            </a:r>
            <a:r>
              <a:rPr lang="en-US" altLang="ja-JP" sz="4000" b="1" dirty="0">
                <a:latin typeface="Arial" panose="020B0604020202020204" pitchFamily="34" charset="0"/>
                <a:cs typeface="Arial" panose="020B0604020202020204" pitchFamily="34" charset="0"/>
              </a:rPr>
              <a:t>SPring-8, JASRI</a:t>
            </a:r>
          </a:p>
        </p:txBody>
      </p:sp>
      <p:sp>
        <p:nvSpPr>
          <p:cNvPr id="3" name="正方形/長方形 2"/>
          <p:cNvSpPr/>
          <p:nvPr/>
        </p:nvSpPr>
        <p:spPr>
          <a:xfrm>
            <a:off x="8014904" y="250618"/>
            <a:ext cx="4305436" cy="923330"/>
          </a:xfrm>
          <a:prstGeom prst="rect">
            <a:avLst/>
          </a:prstGeom>
        </p:spPr>
        <p:txBody>
          <a:bodyPr wrap="square">
            <a:spAutoFit/>
          </a:bodyPr>
          <a:lstStyle/>
          <a:p>
            <a:r>
              <a:rPr lang="en-US" altLang="ja-JP" dirty="0">
                <a:solidFill>
                  <a:srgbClr val="202122"/>
                </a:solidFill>
                <a:latin typeface="Arial" panose="020B0604020202020204" pitchFamily="34" charset="0"/>
              </a:rPr>
              <a:t>Run under commission by the Japan Synchrotron Radiation Research Institute (JASRI)</a:t>
            </a:r>
          </a:p>
        </p:txBody>
      </p:sp>
      <p:sp>
        <p:nvSpPr>
          <p:cNvPr id="4" name="正方形/長方形 3"/>
          <p:cNvSpPr/>
          <p:nvPr/>
        </p:nvSpPr>
        <p:spPr>
          <a:xfrm>
            <a:off x="8014904" y="1307546"/>
            <a:ext cx="4776651" cy="646331"/>
          </a:xfrm>
          <a:prstGeom prst="rect">
            <a:avLst/>
          </a:prstGeom>
        </p:spPr>
        <p:txBody>
          <a:bodyPr wrap="square">
            <a:spAutoFit/>
          </a:bodyPr>
          <a:lstStyle/>
          <a:p>
            <a:r>
              <a:rPr lang="en-US" altLang="ja-JP" dirty="0">
                <a:solidFill>
                  <a:srgbClr val="202122"/>
                </a:solidFill>
                <a:latin typeface="Arial" panose="020B0604020202020204" pitchFamily="34" charset="0"/>
              </a:rPr>
              <a:t>The machine consists of a storage ring containing an </a:t>
            </a:r>
            <a:r>
              <a:rPr lang="en-US" altLang="ja-JP" b="1" dirty="0">
                <a:solidFill>
                  <a:srgbClr val="202122"/>
                </a:solidFill>
                <a:latin typeface="Arial" panose="020B0604020202020204" pitchFamily="34" charset="0"/>
              </a:rPr>
              <a:t>8 GeV</a:t>
            </a:r>
            <a:r>
              <a:rPr lang="en-US" altLang="ja-JP" dirty="0">
                <a:solidFill>
                  <a:srgbClr val="202122"/>
                </a:solidFill>
                <a:latin typeface="Arial" panose="020B0604020202020204" pitchFamily="34" charset="0"/>
              </a:rPr>
              <a:t> electron beam</a:t>
            </a:r>
            <a:endParaRPr lang="ja-JP" altLang="en-US" dirty="0"/>
          </a:p>
        </p:txBody>
      </p:sp>
      <p:sp>
        <p:nvSpPr>
          <p:cNvPr id="7" name="テキスト ボックス 6">
            <a:extLst>
              <a:ext uri="{FF2B5EF4-FFF2-40B4-BE49-F238E27FC236}">
                <a16:creationId xmlns:a16="http://schemas.microsoft.com/office/drawing/2014/main" id="{A77D9251-AA71-FB07-8149-83F938386ED4}"/>
              </a:ext>
            </a:extLst>
          </p:cNvPr>
          <p:cNvSpPr txBox="1"/>
          <p:nvPr/>
        </p:nvSpPr>
        <p:spPr>
          <a:xfrm>
            <a:off x="11754159" y="6488668"/>
            <a:ext cx="333764"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8</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5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437842" y="134847"/>
            <a:ext cx="12579531" cy="1323439"/>
          </a:xfrm>
          <a:prstGeom prst="rect">
            <a:avLst/>
          </a:prstGeom>
        </p:spPr>
        <p:txBody>
          <a:bodyPr wrap="square">
            <a:spAutoFit/>
          </a:bodyPr>
          <a:lstStyle/>
          <a:p>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4000" b="1" dirty="0">
                <a:solidFill>
                  <a:srgbClr val="7030A0"/>
                </a:solidFill>
                <a:latin typeface="Arial" panose="020B0604020202020204" pitchFamily="34" charset="0"/>
                <a:cs typeface="Arial" panose="020B0604020202020204" pitchFamily="34" charset="0"/>
              </a:rPr>
              <a:t>Method: </a:t>
            </a:r>
            <a:r>
              <a:rPr lang="en-US" altLang="ja-JP" sz="4000" b="1" dirty="0">
                <a:latin typeface="Arial" panose="020B0604020202020204" pitchFamily="34" charset="0"/>
                <a:cs typeface="Arial" panose="020B0604020202020204" pitchFamily="34" charset="0"/>
              </a:rPr>
              <a:t>IXS</a:t>
            </a:r>
          </a:p>
          <a:p>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Sound velocity of B2-Fe</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0.68</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Ni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0.06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Si</a:t>
            </a:r>
            <a:r>
              <a:rPr lang="en-US" altLang="ja-JP" sz="4000" b="1" baseline="-25000" dirty="0">
                <a:latin typeface="Arial" panose="020B0604020202020204" pitchFamily="34" charset="0"/>
                <a:ea typeface="ＭＳ Ｐゴシック" panose="020B0600070205080204" pitchFamily="50" charset="-128"/>
                <a:cs typeface="Arial" panose="020B0604020202020204" pitchFamily="34" charset="0"/>
              </a:rPr>
              <a:t>0.26</a:t>
            </a:r>
            <a:r>
              <a:rPr lang="en-US" altLang="ja-JP" sz="4000" b="1" dirty="0">
                <a:latin typeface="Arial" panose="020B0604020202020204" pitchFamily="34" charset="0"/>
                <a:ea typeface="ＭＳ Ｐゴシック" panose="020B0600070205080204" pitchFamily="50" charset="-128"/>
                <a:cs typeface="Arial" panose="020B0604020202020204" pitchFamily="34" charset="0"/>
              </a:rPr>
              <a:t> alloy</a:t>
            </a:r>
          </a:p>
        </p:txBody>
      </p:sp>
      <p:sp>
        <p:nvSpPr>
          <p:cNvPr id="5" name="正方形/長方形 4"/>
          <p:cNvSpPr/>
          <p:nvPr/>
        </p:nvSpPr>
        <p:spPr>
          <a:xfrm>
            <a:off x="4156073" y="1693304"/>
            <a:ext cx="6563700" cy="477054"/>
          </a:xfrm>
          <a:prstGeom prst="rect">
            <a:avLst/>
          </a:prstGeom>
        </p:spPr>
        <p:txBody>
          <a:bodyPr wrap="square">
            <a:spAutoFit/>
          </a:bodyPr>
          <a:lstStyle/>
          <a:p>
            <a:r>
              <a:rPr lang="en-US" altLang="ja-JP" sz="2500" dirty="0">
                <a:latin typeface="Arial" panose="020B0604020202020204" pitchFamily="34" charset="0"/>
                <a:ea typeface="ＭＳ 明朝" panose="02020609040205080304" pitchFamily="17" charset="-128"/>
                <a:cs typeface="Arial" panose="020B0604020202020204" pitchFamily="34" charset="0"/>
              </a:rPr>
              <a:t>DAC with 70-100 </a:t>
            </a:r>
            <a:r>
              <a:rPr lang="en-US" altLang="ja-JP" sz="2500" dirty="0" err="1">
                <a:latin typeface="Arial" panose="020B0604020202020204" pitchFamily="34" charset="0"/>
                <a:ea typeface="ＭＳ 明朝" panose="02020609040205080304" pitchFamily="17" charset="-128"/>
                <a:cs typeface="Arial" panose="020B0604020202020204" pitchFamily="34" charset="0"/>
              </a:rPr>
              <a:t>μm</a:t>
            </a:r>
            <a:r>
              <a:rPr lang="en-US" altLang="ja-JP" sz="2500" dirty="0">
                <a:latin typeface="Arial" panose="020B0604020202020204" pitchFamily="34" charset="0"/>
                <a:ea typeface="ＭＳ 明朝" panose="02020609040205080304" pitchFamily="17" charset="-128"/>
                <a:cs typeface="Arial" panose="020B0604020202020204" pitchFamily="34" charset="0"/>
              </a:rPr>
              <a:t> culet anvils to 130 </a:t>
            </a:r>
            <a:r>
              <a:rPr lang="en-US" altLang="ja-JP" sz="2500" dirty="0" err="1">
                <a:latin typeface="Arial" panose="020B0604020202020204" pitchFamily="34" charset="0"/>
                <a:ea typeface="ＭＳ 明朝" panose="02020609040205080304" pitchFamily="17" charset="-128"/>
                <a:cs typeface="Arial" panose="020B0604020202020204" pitchFamily="34" charset="0"/>
              </a:rPr>
              <a:t>GPa</a:t>
            </a:r>
            <a:endParaRPr lang="en-US" altLang="ja-JP" sz="2500" dirty="0">
              <a:latin typeface="Arial" panose="020B0604020202020204" pitchFamily="34" charset="0"/>
              <a:ea typeface="ＭＳ 明朝" panose="02020609040205080304" pitchFamily="17" charset="-128"/>
              <a:cs typeface="Arial" panose="020B0604020202020204" pitchFamily="34" charset="0"/>
            </a:endParaRPr>
          </a:p>
        </p:txBody>
      </p:sp>
      <p:sp>
        <p:nvSpPr>
          <p:cNvPr id="7" name="正方形/長方形 6"/>
          <p:cNvSpPr/>
          <p:nvPr/>
        </p:nvSpPr>
        <p:spPr>
          <a:xfrm>
            <a:off x="1985339" y="2371219"/>
            <a:ext cx="8221321" cy="1000274"/>
          </a:xfrm>
          <a:prstGeom prst="rect">
            <a:avLst/>
          </a:prstGeom>
        </p:spPr>
        <p:txBody>
          <a:bodyPr wrap="square">
            <a:spAutoFit/>
          </a:bodyPr>
          <a:lstStyle/>
          <a:p>
            <a:r>
              <a:rPr lang="en-US" altLang="ja-JP" sz="2300" dirty="0">
                <a:latin typeface="Arial" panose="020B0604020202020204" pitchFamily="34" charset="0"/>
                <a:ea typeface="ＭＳ 明朝" panose="02020609040205080304" pitchFamily="17" charset="-128"/>
                <a:cs typeface="Arial" panose="020B0604020202020204" pitchFamily="34" charset="0"/>
              </a:rPr>
              <a:t>The Si (9 9 9) reflection at </a:t>
            </a:r>
            <a:r>
              <a:rPr lang="en-US" altLang="ja-JP" sz="2300" b="1" dirty="0">
                <a:latin typeface="Arial" panose="020B0604020202020204" pitchFamily="34" charset="0"/>
                <a:ea typeface="ＭＳ 明朝" panose="02020609040205080304" pitchFamily="17" charset="-128"/>
                <a:cs typeface="Arial" panose="020B0604020202020204" pitchFamily="34" charset="0"/>
              </a:rPr>
              <a:t>17.79 </a:t>
            </a:r>
            <a:r>
              <a:rPr lang="en-US" altLang="ja-JP" sz="2300" b="1" dirty="0" err="1">
                <a:latin typeface="Arial" panose="020B0604020202020204" pitchFamily="34" charset="0"/>
                <a:ea typeface="ＭＳ 明朝" panose="02020609040205080304" pitchFamily="17" charset="-128"/>
                <a:cs typeface="Arial" panose="020B0604020202020204" pitchFamily="34" charset="0"/>
              </a:rPr>
              <a:t>keV</a:t>
            </a:r>
            <a:r>
              <a:rPr lang="en-US" altLang="ja-JP" sz="2300" dirty="0">
                <a:latin typeface="Arial" panose="020B0604020202020204" pitchFamily="34" charset="0"/>
                <a:ea typeface="ＭＳ 明朝" panose="02020609040205080304" pitchFamily="17" charset="-128"/>
                <a:cs typeface="Arial" panose="020B0604020202020204" pitchFamily="34" charset="0"/>
              </a:rPr>
              <a:t>, a resolution of 2.8 </a:t>
            </a:r>
            <a:r>
              <a:rPr lang="en-US" altLang="ja-JP" sz="2300" dirty="0" err="1">
                <a:latin typeface="Arial" panose="020B0604020202020204" pitchFamily="34" charset="0"/>
                <a:ea typeface="ＭＳ 明朝" panose="02020609040205080304" pitchFamily="17" charset="-128"/>
                <a:cs typeface="Arial" panose="020B0604020202020204" pitchFamily="34" charset="0"/>
              </a:rPr>
              <a:t>meV</a:t>
            </a:r>
            <a:r>
              <a:rPr lang="en-US" altLang="ja-JP" sz="2300" dirty="0">
                <a:latin typeface="Arial" panose="020B0604020202020204" pitchFamily="34" charset="0"/>
                <a:ea typeface="ＭＳ 明朝" panose="02020609040205080304" pitchFamily="17" charset="-128"/>
                <a:cs typeface="Arial" panose="020B0604020202020204" pitchFamily="34" charset="0"/>
              </a:rPr>
              <a:t>. </a:t>
            </a:r>
          </a:p>
          <a:p>
            <a:r>
              <a:rPr lang="en-US" altLang="ja-JP" dirty="0">
                <a:latin typeface="Arial" panose="020B0604020202020204" pitchFamily="34" charset="0"/>
                <a:ea typeface="ＭＳ 明朝" panose="02020609040205080304" pitchFamily="17" charset="-128"/>
                <a:cs typeface="Arial" panose="020B0604020202020204" pitchFamily="34" charset="0"/>
              </a:rPr>
              <a:t>A fine focused beam of </a:t>
            </a:r>
            <a:r>
              <a:rPr lang="en-US" altLang="ja-JP" b="1" dirty="0">
                <a:latin typeface="Arial" panose="020B0604020202020204" pitchFamily="34" charset="0"/>
                <a:ea typeface="ＭＳ 明朝" panose="02020609040205080304" pitchFamily="17" charset="-128"/>
                <a:cs typeface="Arial" panose="020B0604020202020204" pitchFamily="34" charset="0"/>
              </a:rPr>
              <a:t>5 </a:t>
            </a:r>
            <a:r>
              <a:rPr lang="en-US" altLang="ja-JP" b="1" dirty="0" err="1">
                <a:latin typeface="Arial" panose="020B0604020202020204" pitchFamily="34" charset="0"/>
                <a:ea typeface="ＭＳ 明朝" panose="02020609040205080304" pitchFamily="17" charset="-128"/>
                <a:cs typeface="Arial" panose="020B0604020202020204" pitchFamily="34" charset="0"/>
              </a:rPr>
              <a:t>μm</a:t>
            </a:r>
            <a:r>
              <a:rPr lang="en-US" altLang="ja-JP" b="1" dirty="0">
                <a:latin typeface="Arial" panose="020B0604020202020204" pitchFamily="34" charset="0"/>
                <a:ea typeface="ＭＳ 明朝" panose="02020609040205080304" pitchFamily="17" charset="-128"/>
                <a:cs typeface="Arial" panose="020B0604020202020204" pitchFamily="34" charset="0"/>
              </a:rPr>
              <a:t> × 5 </a:t>
            </a:r>
            <a:r>
              <a:rPr lang="en-US" altLang="ja-JP" b="1" dirty="0" err="1">
                <a:latin typeface="Arial" panose="020B0604020202020204" pitchFamily="34" charset="0"/>
                <a:ea typeface="ＭＳ 明朝" panose="02020609040205080304" pitchFamily="17" charset="-128"/>
                <a:cs typeface="Arial" panose="020B0604020202020204" pitchFamily="34" charset="0"/>
              </a:rPr>
              <a:t>μm</a:t>
            </a:r>
            <a:r>
              <a:rPr lang="en-US" altLang="ja-JP" b="1" dirty="0">
                <a:latin typeface="Arial" panose="020B0604020202020204" pitchFamily="34" charset="0"/>
                <a:ea typeface="ＭＳ 明朝" panose="02020609040205080304" pitchFamily="17" charset="-128"/>
                <a:cs typeface="Arial" panose="020B0604020202020204" pitchFamily="34" charset="0"/>
              </a:rPr>
              <a:t> </a:t>
            </a:r>
            <a:r>
              <a:rPr lang="en-US" altLang="ja-JP" dirty="0">
                <a:latin typeface="Arial" panose="020B0604020202020204" pitchFamily="34" charset="0"/>
                <a:ea typeface="ＭＳ 明朝" panose="02020609040205080304" pitchFamily="17" charset="-128"/>
                <a:cs typeface="Arial" panose="020B0604020202020204" pitchFamily="34" charset="0"/>
              </a:rPr>
              <a:t>by a multilayer </a:t>
            </a:r>
            <a:r>
              <a:rPr lang="en-US" altLang="ja-JP" b="1" dirty="0">
                <a:latin typeface="Arial" panose="020B0604020202020204" pitchFamily="34" charset="0"/>
                <a:ea typeface="ＭＳ 明朝" panose="02020609040205080304" pitchFamily="17" charset="-128"/>
                <a:cs typeface="Arial" panose="020B0604020202020204" pitchFamily="34" charset="0"/>
              </a:rPr>
              <a:t>K-B mirror </a:t>
            </a:r>
            <a:r>
              <a:rPr lang="en-US" altLang="ja-JP" dirty="0">
                <a:latin typeface="Arial" panose="020B0604020202020204" pitchFamily="34" charset="0"/>
                <a:ea typeface="ＭＳ 明朝" panose="02020609040205080304" pitchFamily="17" charset="-128"/>
                <a:cs typeface="Arial" panose="020B0604020202020204" pitchFamily="34" charset="0"/>
              </a:rPr>
              <a:t>pair</a:t>
            </a:r>
          </a:p>
          <a:p>
            <a:r>
              <a:rPr lang="en-US" altLang="ja-JP" dirty="0">
                <a:latin typeface="Arial" panose="020B0604020202020204" pitchFamily="34" charset="0"/>
                <a:cs typeface="Arial" panose="020B0604020202020204" pitchFamily="34" charset="0"/>
              </a:rPr>
              <a:t>We installed a </a:t>
            </a:r>
            <a:r>
              <a:rPr lang="en-US" altLang="ja-JP" b="1" dirty="0" err="1">
                <a:latin typeface="Arial" panose="020B0604020202020204" pitchFamily="34" charset="0"/>
                <a:cs typeface="Arial" panose="020B0604020202020204" pitchFamily="34" charset="0"/>
              </a:rPr>
              <a:t>Soller</a:t>
            </a:r>
            <a:r>
              <a:rPr lang="en-US" altLang="ja-JP" b="1" dirty="0">
                <a:latin typeface="Arial" panose="020B0604020202020204" pitchFamily="34" charset="0"/>
                <a:cs typeface="Arial" panose="020B0604020202020204" pitchFamily="34" charset="0"/>
              </a:rPr>
              <a:t> screen</a:t>
            </a:r>
            <a:r>
              <a:rPr lang="en-US" altLang="ja-JP" dirty="0">
                <a:latin typeface="Arial" panose="020B0604020202020204" pitchFamily="34" charset="0"/>
                <a:cs typeface="Arial" panose="020B0604020202020204" pitchFamily="34" charset="0"/>
              </a:rPr>
              <a:t>, a new slit system [Baron et al., 2019].</a:t>
            </a:r>
            <a:endParaRPr lang="ja-JP" altLang="en-US" dirty="0">
              <a:latin typeface="Arial" panose="020B0604020202020204" pitchFamily="34" charset="0"/>
              <a:cs typeface="Arial" panose="020B0604020202020204" pitchFamily="34" charset="0"/>
            </a:endParaRPr>
          </a:p>
        </p:txBody>
      </p:sp>
      <p:pic>
        <p:nvPicPr>
          <p:cNvPr id="11" name="図 10" descr="空港のターミナル&#10;&#10;中程度の精度で自動的に生成された説明"/>
          <p:cNvPicPr/>
          <p:nvPr/>
        </p:nvPicPr>
        <p:blipFill>
          <a:blip r:embed="rId3" cstate="print">
            <a:extLst>
              <a:ext uri="{28A0092B-C50C-407E-A947-70E740481C1C}">
                <a14:useLocalDpi xmlns:a14="http://schemas.microsoft.com/office/drawing/2010/main" val="0"/>
              </a:ext>
            </a:extLst>
          </a:blip>
          <a:stretch>
            <a:fillRect/>
          </a:stretch>
        </p:blipFill>
        <p:spPr>
          <a:xfrm>
            <a:off x="1737360" y="3400833"/>
            <a:ext cx="8717280" cy="3322320"/>
          </a:xfrm>
          <a:prstGeom prst="rect">
            <a:avLst/>
          </a:prstGeom>
        </p:spPr>
      </p:pic>
      <p:sp>
        <p:nvSpPr>
          <p:cNvPr id="12" name="テキスト ボックス 11"/>
          <p:cNvSpPr txBox="1"/>
          <p:nvPr/>
        </p:nvSpPr>
        <p:spPr>
          <a:xfrm>
            <a:off x="11754158" y="6488668"/>
            <a:ext cx="520187" cy="369332"/>
          </a:xfrm>
          <a:prstGeom prst="rect">
            <a:avLst/>
          </a:prstGeom>
          <a:noFill/>
        </p:spPr>
        <p:txBody>
          <a:bodyPr wrap="square" rtlCol="0">
            <a:spAutoFit/>
          </a:bodyPr>
          <a:lstStyle/>
          <a:p>
            <a:r>
              <a:rPr kumimoji="1" lang="ja-JP" altLang="en-US" dirty="0">
                <a:latin typeface="Arial" panose="020B0604020202020204" pitchFamily="34" charset="0"/>
                <a:cs typeface="Arial" panose="020B0604020202020204" pitchFamily="34" charset="0"/>
              </a:rPr>
              <a:t>９</a:t>
            </a:r>
          </a:p>
        </p:txBody>
      </p:sp>
      <p:sp>
        <p:nvSpPr>
          <p:cNvPr id="3" name="テキスト ボックス 2">
            <a:extLst>
              <a:ext uri="{FF2B5EF4-FFF2-40B4-BE49-F238E27FC236}">
                <a16:creationId xmlns:a16="http://schemas.microsoft.com/office/drawing/2014/main" id="{3AF23D3E-827E-E274-4C28-A60E2DBB1D09}"/>
              </a:ext>
            </a:extLst>
          </p:cNvPr>
          <p:cNvSpPr txBox="1"/>
          <p:nvPr/>
        </p:nvSpPr>
        <p:spPr>
          <a:xfrm>
            <a:off x="7969648" y="276086"/>
            <a:ext cx="3642996" cy="369332"/>
          </a:xfrm>
          <a:prstGeom prst="rect">
            <a:avLst/>
          </a:prstGeom>
          <a:noFill/>
        </p:spPr>
        <p:txBody>
          <a:bodyPr wrap="square">
            <a:spAutoFit/>
          </a:bodyPr>
          <a:lstStyle/>
          <a:p>
            <a:r>
              <a:rPr lang="en-US" altLang="ja-JP" sz="1800" dirty="0">
                <a:latin typeface="Arial" panose="020B0604020202020204" pitchFamily="34" charset="0"/>
                <a:cs typeface="Arial" panose="020B0604020202020204" pitchFamily="34" charset="0"/>
              </a:rPr>
              <a:t>Baron et al. (2016; 2019) </a:t>
            </a:r>
          </a:p>
        </p:txBody>
      </p:sp>
      <p:sp>
        <p:nvSpPr>
          <p:cNvPr id="6" name="テキスト ボックス 5"/>
          <p:cNvSpPr txBox="1"/>
          <p:nvPr/>
        </p:nvSpPr>
        <p:spPr>
          <a:xfrm>
            <a:off x="3901225" y="183753"/>
            <a:ext cx="3850734" cy="553998"/>
          </a:xfrm>
          <a:prstGeom prst="rect">
            <a:avLst/>
          </a:prstGeom>
          <a:solidFill>
            <a:schemeClr val="bg1"/>
          </a:solidFill>
        </p:spPr>
        <p:txBody>
          <a:bodyPr wrap="none" rtlCol="0">
            <a:spAutoFit/>
          </a:bodyPr>
          <a:lstStyle/>
          <a:p>
            <a:r>
              <a:rPr lang="en-US" altLang="ja-JP" sz="3000" b="1" dirty="0">
                <a:latin typeface="Arial" panose="020B0604020202020204" pitchFamily="34" charset="0"/>
                <a:cs typeface="Arial" panose="020B0604020202020204" pitchFamily="34" charset="0"/>
              </a:rPr>
              <a:t>BL43LXU@SPring-8</a:t>
            </a:r>
          </a:p>
        </p:txBody>
      </p:sp>
    </p:spTree>
    <p:extLst>
      <p:ext uri="{BB962C8B-B14F-4D97-AF65-F5344CB8AC3E}">
        <p14:creationId xmlns:p14="http://schemas.microsoft.com/office/powerpoint/2010/main" val="39862041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1669</Words>
  <Application>Microsoft Office PowerPoint</Application>
  <PresentationFormat>ワイド画面</PresentationFormat>
  <Paragraphs>210</Paragraphs>
  <Slides>24</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24</vt:i4>
      </vt:variant>
    </vt:vector>
  </HeadingPairs>
  <TitlesOfParts>
    <vt:vector size="36" baseType="lpstr">
      <vt:lpstr>Arial Unicode MS</vt:lpstr>
      <vt:lpstr>ＭＳ Ｐゴシック</vt:lpstr>
      <vt:lpstr>Yu Gothic UI</vt:lpstr>
      <vt:lpstr>游ゴシック</vt:lpstr>
      <vt:lpstr>游ゴシック Light</vt:lpstr>
      <vt:lpstr>游明朝</vt:lpstr>
      <vt:lpstr>Arial</vt:lpstr>
      <vt:lpstr>Calibri</vt:lpstr>
      <vt:lpstr>Cambria Math</vt:lpstr>
      <vt:lpstr>Symbol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Optics :“Soller Screen”  (Baron et al., 2019)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栄治 大谷</dc:creator>
  <cp:lastModifiedBy>栄治 大谷</cp:lastModifiedBy>
  <cp:revision>73</cp:revision>
  <dcterms:created xsi:type="dcterms:W3CDTF">2024-09-06T06:04:03Z</dcterms:created>
  <dcterms:modified xsi:type="dcterms:W3CDTF">2024-11-22T06:31:26Z</dcterms:modified>
</cp:coreProperties>
</file>