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13"/>
  </p:notesMasterIdLst>
  <p:handoutMasterIdLst>
    <p:handoutMasterId r:id="rId14"/>
  </p:handoutMasterIdLst>
  <p:sldIdLst>
    <p:sldId id="1729" r:id="rId3"/>
    <p:sldId id="1685" r:id="rId4"/>
    <p:sldId id="1760" r:id="rId5"/>
    <p:sldId id="1697" r:id="rId6"/>
    <p:sldId id="1703" r:id="rId7"/>
    <p:sldId id="1757" r:id="rId8"/>
    <p:sldId id="1748" r:id="rId9"/>
    <p:sldId id="1709" r:id="rId10"/>
    <p:sldId id="311" r:id="rId11"/>
    <p:sldId id="312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D8E1F1"/>
    <a:srgbClr val="DCE6F2"/>
    <a:srgbClr val="3F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4" autoAdjust="0"/>
    <p:restoredTop sz="96324" autoAdjust="0"/>
  </p:normalViewPr>
  <p:slideViewPr>
    <p:cSldViewPr snapToGrid="0" snapToObjects="1">
      <p:cViewPr varScale="1">
        <p:scale>
          <a:sx n="145" d="100"/>
          <a:sy n="145" d="100"/>
        </p:scale>
        <p:origin x="3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4F49EF-FB26-CF4E-9896-E79658AE4D8C}" type="datetimeFigureOut">
              <a:rPr lang="en-US"/>
              <a:pPr>
                <a:defRPr/>
              </a:pPr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129541-F661-B445-8351-D5BAC7A93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20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F497F6-05BB-A843-B786-9B1871876D15}" type="datetimeFigureOut">
              <a:rPr lang="en-US"/>
              <a:pPr>
                <a:defRPr/>
              </a:pPr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5E49ED-6EFD-6445-9A67-5D378F072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4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E49ED-6EFD-6445-9A67-5D378F0727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6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891F5422-6F4F-B373-D525-273A14CDE5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1A3BC031-9DD3-09EB-6864-02C4B2BBD4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F2452E86-284F-4271-CB2F-33A88A8B4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76ED67-BBF8-484B-8C01-11626A069A3F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69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EFA7A6-BB71-5CF5-9D97-0F2A9239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" y="6587067"/>
            <a:ext cx="1358900" cy="270933"/>
          </a:xfrm>
          <a:prstGeom prst="rect">
            <a:avLst/>
          </a:prstGeom>
        </p:spPr>
        <p:txBody>
          <a:bodyPr/>
          <a:lstStyle/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5439E6-4468-FDC1-0685-FC342A72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97227"/>
            <a:ext cx="6671732" cy="2709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95D1BC-23E2-6304-545D-01A07B6C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7464" y="6591829"/>
            <a:ext cx="457200" cy="266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6FDDF5-ED94-A942-98BA-E67C1C676D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EBEC-E32B-634C-BC38-F0737716B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0BB4-79DF-0F42-A2BE-C7D099639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12">
            <a:extLst>
              <a:ext uri="{FF2B5EF4-FFF2-40B4-BE49-F238E27FC236}">
                <a16:creationId xmlns:a16="http://schemas.microsoft.com/office/drawing/2014/main" id="{92D241A9-5634-48BD-4177-769B08B1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087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ZA"/>
              <a:t>17 Nov 2024</a:t>
            </a:r>
            <a:endParaRPr lang="en-US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E35D7A90-BDA1-2A5E-62A9-60481D9C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0788" y="6356350"/>
            <a:ext cx="4529137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AfLS7-2024 Opening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A34D1702-A314-044C-D30C-03E3647B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4725" y="6356350"/>
            <a:ext cx="1362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D88FE-93DC-584D-8B88-16A332373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12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4"/>
          <p:cNvSpPr txBox="1">
            <a:spLocks noGrp="1"/>
          </p:cNvSpPr>
          <p:nvPr>
            <p:ph type="body" idx="1"/>
          </p:nvPr>
        </p:nvSpPr>
        <p:spPr>
          <a:xfrm>
            <a:off x="457200" y="2260600"/>
            <a:ext cx="8229600" cy="386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7CC726A9-4AD4-1C8B-FA3E-480FB888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" y="6587067"/>
            <a:ext cx="1358900" cy="270933"/>
          </a:xfrm>
          <a:prstGeom prst="rect">
            <a:avLst/>
          </a:prstGeom>
        </p:spPr>
        <p:txBody>
          <a:bodyPr/>
          <a:lstStyle/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40618D0-E6B7-21BE-8CD6-83FDAA06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97227"/>
            <a:ext cx="6671732" cy="2709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7E1324D4-9B51-6E33-8BAD-6FDEA4D9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6587067"/>
            <a:ext cx="457200" cy="266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6FDDF5-ED94-A942-98BA-E67C1C676D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4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77CA3707-3927-490B-ED7E-4893AAA4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" y="6587067"/>
            <a:ext cx="1358900" cy="270933"/>
          </a:xfrm>
          <a:prstGeom prst="rect">
            <a:avLst/>
          </a:prstGeom>
        </p:spPr>
        <p:txBody>
          <a:bodyPr/>
          <a:lstStyle/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29C14157-7C61-D498-3627-8AA3C675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76907"/>
            <a:ext cx="6671732" cy="2709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10DDF567-AC34-776A-3691-C92A1423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504" y="6591829"/>
            <a:ext cx="457200" cy="266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6FDDF5-ED94-A942-98BA-E67C1C676D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5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B65E-74F1-5F4B-897B-7BF665B63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3846-7C7C-4F42-8496-5B9359BF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0718"/>
            <a:ext cx="4038600" cy="5112568"/>
          </a:xfrm>
          <a:ln cap="flat">
            <a:solidFill>
              <a:schemeClr val="tx1"/>
            </a:solidFill>
          </a:ln>
          <a:effectLst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0718"/>
            <a:ext cx="4038600" cy="5112568"/>
          </a:xfrm>
          <a:ln cap="flat">
            <a:solidFill>
              <a:schemeClr val="tx1"/>
            </a:solidFill>
          </a:ln>
          <a:effectLst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37EE-810E-C943-B3C0-7F8D0FAB6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FCC8-0BCA-A24D-913B-E0EEC41D3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91915" y="1639489"/>
            <a:ext cx="5760169" cy="431968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105F-20BC-C44B-B8CA-73DDBC2E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0600"/>
            <a:ext cx="8229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00" y="6587067"/>
            <a:ext cx="1358900" cy="27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5282" y="6607388"/>
            <a:ext cx="6671732" cy="27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268" y="6587067"/>
            <a:ext cx="457200" cy="26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FDDF5-ED94-A942-98BA-E67C1C676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700" y="6587067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range, person&#10;&#10;Description automatically generated">
            <a:extLst>
              <a:ext uri="{FF2B5EF4-FFF2-40B4-BE49-F238E27FC236}">
                <a16:creationId xmlns:a16="http://schemas.microsoft.com/office/drawing/2014/main" id="{B8B385F5-F4BD-C643-AE85-C882E8E7E73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700" y="0"/>
            <a:ext cx="9131300" cy="1317516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BEA345BA-360F-D148-AAA6-D18057B76D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95854" y="211775"/>
            <a:ext cx="47904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/>
              <a:t>The African Light Source Foundation</a:t>
            </a:r>
          </a:p>
          <a:p>
            <a:pPr algn="ctr"/>
            <a:r>
              <a:rPr lang="en-GB" sz="1800" dirty="0"/>
              <a:t>Towards a Lightsource for the African Continent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i="1" kern="1200">
          <a:solidFill>
            <a:schemeClr val="tx1"/>
          </a:solidFill>
          <a:latin typeface="+mj-lt"/>
          <a:ea typeface="ＭＳ Ｐゴシック" charset="0"/>
          <a:cs typeface="Bookman Old Styl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3200" kern="120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0600"/>
            <a:ext cx="8229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00" y="6553201"/>
            <a:ext cx="13673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733" y="6548439"/>
            <a:ext cx="6587067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1"/>
            <a:ext cx="4572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FDDF5-ED94-A942-98BA-E67C1C676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700" y="6553201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range, person&#10;&#10;Description automatically generated">
            <a:extLst>
              <a:ext uri="{FF2B5EF4-FFF2-40B4-BE49-F238E27FC236}">
                <a16:creationId xmlns:a16="http://schemas.microsoft.com/office/drawing/2014/main" id="{3CEB82E6-C698-DD46-B74F-CB7ACB1A1A8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700" y="0"/>
            <a:ext cx="9131300" cy="1317516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30292DDE-9DE6-1AD4-46D9-C26137E14C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95854" y="211775"/>
            <a:ext cx="47904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/>
              <a:t>The African Light Source Foundation</a:t>
            </a:r>
          </a:p>
          <a:p>
            <a:pPr algn="ctr"/>
            <a:r>
              <a:rPr lang="en-GB" sz="1800" dirty="0"/>
              <a:t>Towards a Lightsource for the African Continent </a:t>
            </a:r>
          </a:p>
        </p:txBody>
      </p:sp>
    </p:spTree>
    <p:extLst>
      <p:ext uri="{BB962C8B-B14F-4D97-AF65-F5344CB8AC3E}">
        <p14:creationId xmlns:p14="http://schemas.microsoft.com/office/powerpoint/2010/main" val="108968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i="1" kern="1200">
          <a:solidFill>
            <a:schemeClr val="tx1"/>
          </a:solidFill>
          <a:latin typeface="+mj-lt"/>
          <a:ea typeface="ＭＳ Ｐゴシック" charset="0"/>
          <a:cs typeface="Bookman Old Styl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3200" kern="120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hyperlink" Target="https://iopscience.iop.org/book/edit/978-0-7503-3631-4/chapter/bk978-0-7503-3631-4ch54" TargetMode="External"/><Relationship Id="rId3" Type="http://schemas.openxmlformats.org/officeDocument/2006/relationships/hyperlink" Target="http://lamp.ictp.it/index.php/aphysrev/article/view/1610/586" TargetMode="External"/><Relationship Id="rId21" Type="http://schemas.openxmlformats.org/officeDocument/2006/relationships/hyperlink" Target="https://doi.org/10.1107/S1600577523009682" TargetMode="External"/><Relationship Id="rId7" Type="http://schemas.openxmlformats.org/officeDocument/2006/relationships/hyperlink" Target="https://www.worldscientific.com/doi/abs/10.1142/S0217732318300033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academic.oup.com/spp/article/50/4/782/7197178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fricanlightsource.org/" TargetMode="External"/><Relationship Id="rId11" Type="http://schemas.openxmlformats.org/officeDocument/2006/relationships/hyperlink" Target="https://link.springer.com/article/10.1007/s12551-019-00578-3" TargetMode="External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hyperlink" Target="https://www.researchprofessionalnews.com/rr-news-europe-views-of-europe-2022-5-african-light-source-aims-for-science-with-ubuntu/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hyperlink" Target="https://i0.wp.com/www.africanlightsource.org/wp-content/uploads/2022/12/Nature-Review-Physics.png?ssl=1" TargetMode="External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hconnell@uj.ac.za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d4Bwux-btq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vents.saip.org.za/event/243/" TargetMode="External"/><Relationship Id="rId3" Type="http://schemas.openxmlformats.org/officeDocument/2006/relationships/hyperlink" Target="https://events.saip.org.za/event/61/" TargetMode="External"/><Relationship Id="rId7" Type="http://schemas.openxmlformats.org/officeDocument/2006/relationships/hyperlink" Target="https://events.saip.org.za/e/AfLS202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vents.saip.org.za/e/AFLS3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s://events.saip.org.za/event/211/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events.saip.org.za/event/145/" TargetMode="External"/><Relationship Id="rId9" Type="http://schemas.openxmlformats.org/officeDocument/2006/relationships/hyperlink" Target="https://events.saip.org.za/event/249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700" y="6587067"/>
            <a:ext cx="1358900" cy="270933"/>
          </a:xfrm>
        </p:spPr>
        <p:txBody>
          <a:bodyPr/>
          <a:lstStyle/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1256" y="6545971"/>
            <a:ext cx="6211144" cy="270933"/>
          </a:xfrm>
        </p:spPr>
        <p:txBody>
          <a:bodyPr/>
          <a:lstStyle/>
          <a:p>
            <a:r>
              <a:rPr lang="en-ZA"/>
              <a:t>AfLS7-2024 Opening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0D404-46E1-3A4D-9C31-B1089F5D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852" y="6587067"/>
            <a:ext cx="457200" cy="266171"/>
          </a:xfrm>
        </p:spPr>
        <p:txBody>
          <a:bodyPr/>
          <a:lstStyle/>
          <a:p>
            <a:pPr>
              <a:defRPr/>
            </a:pPr>
            <a:fld id="{3899B65E-74F1-5F4B-897B-7BF665B639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389C0EC-024E-B9ED-71F1-0F1DD469E536}"/>
              </a:ext>
            </a:extLst>
          </p:cNvPr>
          <p:cNvGrpSpPr/>
          <p:nvPr/>
        </p:nvGrpSpPr>
        <p:grpSpPr>
          <a:xfrm>
            <a:off x="3656846" y="3645572"/>
            <a:ext cx="5421921" cy="782942"/>
            <a:chOff x="3660480" y="3545029"/>
            <a:chExt cx="5421921" cy="782942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E279894F-B820-2247-8FA7-8A7A0DB4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0481" y="3558739"/>
              <a:ext cx="1711051" cy="519982"/>
            </a:xfrm>
            <a:prstGeom prst="rect">
              <a:avLst/>
            </a:prstGeom>
          </p:spPr>
        </p:pic>
        <p:pic>
          <p:nvPicPr>
            <p:cNvPr id="16" name="Picture 15">
              <a:hlinkClick r:id="rId3"/>
              <a:extLst>
                <a:ext uri="{FF2B5EF4-FFF2-40B4-BE49-F238E27FC236}">
                  <a16:creationId xmlns:a16="http://schemas.microsoft.com/office/drawing/2014/main" id="{5F5D40E3-0918-064A-9C4D-17AA92977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2263" y="3545029"/>
              <a:ext cx="3765258" cy="67555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E2E6CA-09D7-5A4B-B0B4-69C23285A5C8}"/>
                </a:ext>
              </a:extLst>
            </p:cNvPr>
            <p:cNvSpPr/>
            <p:nvPr/>
          </p:nvSpPr>
          <p:spPr>
            <a:xfrm>
              <a:off x="3660480" y="3545029"/>
              <a:ext cx="5421921" cy="782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6F3059-8E96-C34D-95C1-84E3BE4C69CB}"/>
                </a:ext>
              </a:extLst>
            </p:cNvPr>
            <p:cNvSpPr txBox="1"/>
            <p:nvPr/>
          </p:nvSpPr>
          <p:spPr>
            <a:xfrm>
              <a:off x="3854124" y="3997463"/>
              <a:ext cx="27959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hlinkClick r:id="rId3"/>
                </a:rPr>
                <a:t>http://lamp.ictp.it/index.php/aphysrev/article/view/1610/586</a:t>
              </a:r>
              <a:r>
                <a:rPr lang="en-US" sz="800" dirty="0"/>
                <a:t>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6B7A46F-4149-B785-B1DC-1066138A5553}"/>
              </a:ext>
            </a:extLst>
          </p:cNvPr>
          <p:cNvSpPr txBox="1"/>
          <p:nvPr/>
        </p:nvSpPr>
        <p:spPr>
          <a:xfrm>
            <a:off x="69850" y="1279712"/>
            <a:ext cx="6352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AfLS Website </a:t>
            </a:r>
            <a:r>
              <a:rPr lang="en-US" dirty="0">
                <a:hlinkClick r:id="rId6"/>
              </a:rPr>
              <a:t>https://www.africanlightsource.org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BB4D7-0AFB-2540-BF42-888C3A8D8323}"/>
              </a:ext>
            </a:extLst>
          </p:cNvPr>
          <p:cNvSpPr txBox="1"/>
          <p:nvPr/>
        </p:nvSpPr>
        <p:spPr>
          <a:xfrm>
            <a:off x="4556790" y="2654628"/>
            <a:ext cx="3211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7"/>
              </a:rPr>
              <a:t>https://www.worldscientific.com/doi/abs/10.1142/S0217732318300033</a:t>
            </a:r>
            <a:r>
              <a:rPr lang="en-US" sz="800" dirty="0"/>
              <a:t>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1472C2-5E30-8DDF-5204-FB0A9EDB26CB}"/>
              </a:ext>
            </a:extLst>
          </p:cNvPr>
          <p:cNvGrpSpPr/>
          <p:nvPr/>
        </p:nvGrpSpPr>
        <p:grpSpPr>
          <a:xfrm>
            <a:off x="317158" y="3795023"/>
            <a:ext cx="2759450" cy="2600286"/>
            <a:chOff x="82649" y="3599447"/>
            <a:chExt cx="2759450" cy="2600286"/>
          </a:xfrm>
        </p:grpSpPr>
        <p:pic>
          <p:nvPicPr>
            <p:cNvPr id="25" name="Picture 2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520651B-3039-776C-8317-71AB4A0D7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8198" y="3857797"/>
              <a:ext cx="2492491" cy="20715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9417CA9-D68A-DC41-7CAF-B6F9A9137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466" y="3661385"/>
              <a:ext cx="1936862" cy="187438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E7EABB-D7D5-B616-B6CB-575B29A9582D}"/>
                </a:ext>
              </a:extLst>
            </p:cNvPr>
            <p:cNvSpPr/>
            <p:nvPr/>
          </p:nvSpPr>
          <p:spPr>
            <a:xfrm>
              <a:off x="82649" y="3599447"/>
              <a:ext cx="2671187" cy="260028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BF4617-76E1-A4A8-EA3A-553BD78A33BF}"/>
                </a:ext>
              </a:extLst>
            </p:cNvPr>
            <p:cNvSpPr txBox="1"/>
            <p:nvPr/>
          </p:nvSpPr>
          <p:spPr>
            <a:xfrm>
              <a:off x="131075" y="5912943"/>
              <a:ext cx="2711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hlinkClick r:id="rId10"/>
                </a:rPr>
                <a:t>https://</a:t>
              </a:r>
              <a:r>
                <a:rPr lang="en-US" sz="600" dirty="0" err="1">
                  <a:hlinkClick r:id="rId10"/>
                </a:rPr>
                <a:t>www.researchprofessionalnews.com</a:t>
              </a:r>
              <a:r>
                <a:rPr lang="en-US" sz="600" dirty="0">
                  <a:hlinkClick r:id="rId10"/>
                </a:rPr>
                <a:t>/rr-news-europe-views-of-europe-2022-5-african-light-source-aims-for-science-with-ubuntu/</a:t>
              </a:r>
              <a:endParaRPr lang="en-US" sz="60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AAF3B43-E60C-6655-B127-FA3F46270014}"/>
              </a:ext>
            </a:extLst>
          </p:cNvPr>
          <p:cNvGrpSpPr/>
          <p:nvPr/>
        </p:nvGrpSpPr>
        <p:grpSpPr>
          <a:xfrm>
            <a:off x="3246200" y="5648271"/>
            <a:ext cx="3509949" cy="860572"/>
            <a:chOff x="3246200" y="5648271"/>
            <a:chExt cx="3509949" cy="860572"/>
          </a:xfrm>
        </p:grpSpPr>
        <p:pic>
          <p:nvPicPr>
            <p:cNvPr id="13" name="Picture 12">
              <a:hlinkClick r:id="rId11"/>
              <a:extLst>
                <a:ext uri="{FF2B5EF4-FFF2-40B4-BE49-F238E27FC236}">
                  <a16:creationId xmlns:a16="http://schemas.microsoft.com/office/drawing/2014/main" id="{67494B7C-E2CD-8A46-9732-E0F6B326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46200" y="5648271"/>
              <a:ext cx="3442287" cy="8605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D01282-3ED3-99F7-A0EB-F16641CD8778}"/>
                </a:ext>
              </a:extLst>
            </p:cNvPr>
            <p:cNvSpPr txBox="1"/>
            <p:nvPr/>
          </p:nvSpPr>
          <p:spPr>
            <a:xfrm>
              <a:off x="3955382" y="6168790"/>
              <a:ext cx="28007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hlinkClick r:id="rId11"/>
                </a:rPr>
                <a:t>https://</a:t>
              </a:r>
              <a:r>
                <a:rPr lang="en-US" sz="800" dirty="0" err="1">
                  <a:hlinkClick r:id="rId11"/>
                </a:rPr>
                <a:t>link.springer.com</a:t>
              </a:r>
              <a:r>
                <a:rPr lang="en-US" sz="800" dirty="0">
                  <a:hlinkClick r:id="rId11"/>
                </a:rPr>
                <a:t>/article/10.1007/s12551-019-00578-3</a:t>
              </a:r>
              <a:endParaRPr lang="en-US" sz="8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1A25E8-3309-BD71-236E-6BF85BDF8136}"/>
              </a:ext>
            </a:extLst>
          </p:cNvPr>
          <p:cNvGrpSpPr/>
          <p:nvPr/>
        </p:nvGrpSpPr>
        <p:grpSpPr>
          <a:xfrm>
            <a:off x="3668736" y="4511584"/>
            <a:ext cx="2597214" cy="1056434"/>
            <a:chOff x="3770593" y="4423857"/>
            <a:chExt cx="2597214" cy="1056434"/>
          </a:xfrm>
        </p:grpSpPr>
        <p:pic>
          <p:nvPicPr>
            <p:cNvPr id="24" name="Picture 23" descr="A screenshot of a web page&#10;&#10;Description automatically generated">
              <a:extLst>
                <a:ext uri="{FF2B5EF4-FFF2-40B4-BE49-F238E27FC236}">
                  <a16:creationId xmlns:a16="http://schemas.microsoft.com/office/drawing/2014/main" id="{87F28818-776F-32C4-EADC-845A61DA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70593" y="4423857"/>
              <a:ext cx="2597214" cy="10564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C1F781-E654-6045-03FE-B5AAB5A81A63}"/>
                </a:ext>
              </a:extLst>
            </p:cNvPr>
            <p:cNvSpPr txBox="1"/>
            <p:nvPr/>
          </p:nvSpPr>
          <p:spPr>
            <a:xfrm>
              <a:off x="4953742" y="4715073"/>
              <a:ext cx="13951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hlinkClick r:id="rId14"/>
                </a:rPr>
                <a:t>https://i0.wp.com/www.africanlightsource.org/wp-content/uploads/2022/12/Nature-Review-Physics.png?ssl=1</a:t>
              </a:r>
              <a:r>
                <a:rPr lang="en-US" sz="600" dirty="0"/>
                <a:t> </a:t>
              </a:r>
            </a:p>
          </p:txBody>
        </p:sp>
      </p:grpSp>
      <p:pic>
        <p:nvPicPr>
          <p:cNvPr id="39" name="Picture 38" descr="A purple sign with white text&#10;&#10;Description automatically generated">
            <a:extLst>
              <a:ext uri="{FF2B5EF4-FFF2-40B4-BE49-F238E27FC236}">
                <a16:creationId xmlns:a16="http://schemas.microsoft.com/office/drawing/2014/main" id="{DD1A69B7-5A6C-8F04-4935-E10CAC5FA2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90148" y="2896536"/>
            <a:ext cx="1595176" cy="64650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8881C88-1BFC-C6B8-BA5D-D4534EBDB9FB}"/>
              </a:ext>
            </a:extLst>
          </p:cNvPr>
          <p:cNvSpPr txBox="1"/>
          <p:nvPr/>
        </p:nvSpPr>
        <p:spPr>
          <a:xfrm>
            <a:off x="6278187" y="2981429"/>
            <a:ext cx="2668121" cy="62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i="0" u="none" strike="noStrike" dirty="0">
                <a:solidFill>
                  <a:srgbClr val="495762"/>
                </a:solidFill>
                <a:effectLst/>
                <a:latin typeface="Karla" pitchFamily="2" charset="77"/>
              </a:rPr>
              <a:t>2023-06-14 </a:t>
            </a:r>
            <a:r>
              <a:rPr lang="en-ZA" sz="800" b="0" i="0" u="none" strike="noStrike" dirty="0">
                <a:solidFill>
                  <a:srgbClr val="495762"/>
                </a:solidFill>
                <a:effectLst/>
                <a:latin typeface="Karla" pitchFamily="2" charset="77"/>
              </a:rPr>
              <a:t>Science and Public Policy 00 (2023) 1-12 “</a:t>
            </a:r>
            <a:r>
              <a:rPr lang="en-ZA" sz="800" i="0" u="none" strike="noStrike" dirty="0">
                <a:solidFill>
                  <a:srgbClr val="1E73BE"/>
                </a:solidFill>
                <a:effectLst/>
                <a:latin typeface="Karla" pitchFamily="2" charset="77"/>
                <a:hlinkClick r:id="rId16"/>
              </a:rPr>
              <a:t>Science diplomacy from the Global South: the case of intergovernmental science organizations</a:t>
            </a:r>
            <a:r>
              <a:rPr lang="en-ZA" sz="800" i="0" u="none" strike="noStrike" dirty="0">
                <a:solidFill>
                  <a:srgbClr val="495762"/>
                </a:solidFill>
                <a:effectLst/>
                <a:latin typeface="Karla" pitchFamily="2" charset="77"/>
              </a:rPr>
              <a:t>“</a:t>
            </a:r>
            <a:endParaRPr lang="en-US" sz="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7DE047-9A13-6C24-0BF6-D3C7B33F5A4D}"/>
              </a:ext>
            </a:extLst>
          </p:cNvPr>
          <p:cNvSpPr/>
          <p:nvPr/>
        </p:nvSpPr>
        <p:spPr>
          <a:xfrm>
            <a:off x="4487231" y="2635657"/>
            <a:ext cx="4395202" cy="964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C5F2DA-2400-539E-ED40-861720B90C58}"/>
              </a:ext>
            </a:extLst>
          </p:cNvPr>
          <p:cNvGrpSpPr/>
          <p:nvPr/>
        </p:nvGrpSpPr>
        <p:grpSpPr>
          <a:xfrm>
            <a:off x="144471" y="2903804"/>
            <a:ext cx="4072077" cy="673683"/>
            <a:chOff x="137899" y="1726306"/>
            <a:chExt cx="4072077" cy="673683"/>
          </a:xfrm>
        </p:grpSpPr>
        <p:pic>
          <p:nvPicPr>
            <p:cNvPr id="17" name="Picture 16" descr="A picture containing text, gauge&#10;&#10;Description automatically generated">
              <a:extLst>
                <a:ext uri="{FF2B5EF4-FFF2-40B4-BE49-F238E27FC236}">
                  <a16:creationId xmlns:a16="http://schemas.microsoft.com/office/drawing/2014/main" id="{E64BD976-2A68-EBB3-2CDF-6A44A9A9B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54995" y="1871255"/>
              <a:ext cx="1225020" cy="31156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4F12DF-9F2D-C5BC-1E43-15DE4596CB6A}"/>
                </a:ext>
              </a:extLst>
            </p:cNvPr>
            <p:cNvSpPr txBox="1"/>
            <p:nvPr/>
          </p:nvSpPr>
          <p:spPr>
            <a:xfrm>
              <a:off x="254995" y="2186224"/>
              <a:ext cx="39002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700" i="1" dirty="0">
                  <a:hlinkClick r:id="rId18"/>
                </a:rPr>
                <a:t>https://iopscience.iop.org/book/edit/978-0-7503-3631-4/chapter/bk978-0-7503-3631-4ch54</a:t>
              </a:r>
              <a:r>
                <a:rPr lang="en-ZA" sz="700" i="1" dirty="0"/>
                <a:t> </a:t>
              </a:r>
              <a:endParaRPr lang="en-US" sz="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FFF915-AC24-8B40-B508-5A085337FC09}"/>
                </a:ext>
              </a:extLst>
            </p:cNvPr>
            <p:cNvSpPr/>
            <p:nvPr/>
          </p:nvSpPr>
          <p:spPr>
            <a:xfrm>
              <a:off x="137899" y="1726306"/>
              <a:ext cx="4072077" cy="6736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B8A07E-16CD-9204-579B-8E1B7383A0CF}"/>
                </a:ext>
              </a:extLst>
            </p:cNvPr>
            <p:cNvSpPr txBox="1"/>
            <p:nvPr/>
          </p:nvSpPr>
          <p:spPr>
            <a:xfrm>
              <a:off x="1533150" y="1751199"/>
              <a:ext cx="265858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900" b="0" i="0" u="none" strike="noStrike" dirty="0">
                  <a:solidFill>
                    <a:srgbClr val="333333"/>
                  </a:solidFill>
                  <a:effectLst/>
                  <a:latin typeface="-apple-system"/>
                </a:rPr>
                <a:t>Recent progress towards an African light source</a:t>
              </a:r>
            </a:p>
            <a:p>
              <a:r>
                <a:rPr lang="en-ZA" sz="1000" i="1" dirty="0"/>
                <a:t>Debating the Societal Impact of Big Science in the 21st Century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4E2E25-C44F-3951-23AE-EF2AD7C842AB}"/>
              </a:ext>
            </a:extLst>
          </p:cNvPr>
          <p:cNvGrpSpPr/>
          <p:nvPr/>
        </p:nvGrpSpPr>
        <p:grpSpPr>
          <a:xfrm>
            <a:off x="6823811" y="4759100"/>
            <a:ext cx="2183524" cy="1566526"/>
            <a:chOff x="6823811" y="4759100"/>
            <a:chExt cx="2183524" cy="1566526"/>
          </a:xfrm>
        </p:grpSpPr>
        <p:pic>
          <p:nvPicPr>
            <p:cNvPr id="18" name="Picture 17">
              <a:hlinkClick r:id="rId7"/>
              <a:extLst>
                <a:ext uri="{FF2B5EF4-FFF2-40B4-BE49-F238E27FC236}">
                  <a16:creationId xmlns:a16="http://schemas.microsoft.com/office/drawing/2014/main" id="{6625744A-0CB0-A545-A115-D313D5AA4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t="57061"/>
            <a:stretch/>
          </p:blipFill>
          <p:spPr>
            <a:xfrm>
              <a:off x="6829861" y="5267990"/>
              <a:ext cx="2177474" cy="7662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>
              <a:hlinkClick r:id="rId7"/>
              <a:extLst>
                <a:ext uri="{FF2B5EF4-FFF2-40B4-BE49-F238E27FC236}">
                  <a16:creationId xmlns:a16="http://schemas.microsoft.com/office/drawing/2014/main" id="{C2CFAFDA-5AC3-C4B4-B815-C3E5D5DC7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b="73311"/>
            <a:stretch/>
          </p:blipFill>
          <p:spPr>
            <a:xfrm>
              <a:off x="6829861" y="4764799"/>
              <a:ext cx="2177474" cy="4762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92AE73-0697-39AB-8DE3-76BB169B9D94}"/>
                </a:ext>
              </a:extLst>
            </p:cNvPr>
            <p:cNvSpPr txBox="1"/>
            <p:nvPr/>
          </p:nvSpPr>
          <p:spPr>
            <a:xfrm>
              <a:off x="7047829" y="5974898"/>
              <a:ext cx="1741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hlinkClick r:id="rId7"/>
                </a:rPr>
                <a:t>https://www.worldscientific.com/doi/abs/10.1142/S0217732318300033</a:t>
              </a:r>
              <a:r>
                <a:rPr lang="en-US" sz="800" dirty="0"/>
                <a:t>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6C9E469-CA47-C3DC-2134-57BDEC943E11}"/>
                </a:ext>
              </a:extLst>
            </p:cNvPr>
            <p:cNvSpPr/>
            <p:nvPr/>
          </p:nvSpPr>
          <p:spPr>
            <a:xfrm>
              <a:off x="6823811" y="4759100"/>
              <a:ext cx="2183524" cy="15665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C5422DE-BE2C-C389-17F7-9B57C4F803CA}"/>
              </a:ext>
            </a:extLst>
          </p:cNvPr>
          <p:cNvGrpSpPr/>
          <p:nvPr/>
        </p:nvGrpSpPr>
        <p:grpSpPr>
          <a:xfrm>
            <a:off x="1042057" y="1835230"/>
            <a:ext cx="2263761" cy="974720"/>
            <a:chOff x="17382" y="1803315"/>
            <a:chExt cx="2263761" cy="974720"/>
          </a:xfrm>
        </p:grpSpPr>
        <p:pic>
          <p:nvPicPr>
            <p:cNvPr id="23" name="Picture 22" descr="A close-up of a logo&#10;&#10;Description automatically generated">
              <a:extLst>
                <a:ext uri="{FF2B5EF4-FFF2-40B4-BE49-F238E27FC236}">
                  <a16:creationId xmlns:a16="http://schemas.microsoft.com/office/drawing/2014/main" id="{FB97D2DC-3833-E596-8A72-7D2817412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64466" y="1862200"/>
              <a:ext cx="1858433" cy="30591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71E3E2-6D3B-E847-E4F5-F3633474B5CC}"/>
                </a:ext>
              </a:extLst>
            </p:cNvPr>
            <p:cNvSpPr txBox="1"/>
            <p:nvPr/>
          </p:nvSpPr>
          <p:spPr>
            <a:xfrm>
              <a:off x="17382" y="2155171"/>
              <a:ext cx="226376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000" b="1" i="0" u="none" strike="noStrike" dirty="0">
                  <a:solidFill>
                    <a:srgbClr val="666666"/>
                  </a:solidFill>
                  <a:effectLst/>
                  <a:latin typeface="Verdana" panose="020B0604030504040204" pitchFamily="34" charset="0"/>
                </a:rPr>
                <a:t>The African Light Source: </a:t>
              </a:r>
            </a:p>
            <a:p>
              <a:pPr algn="ctr"/>
              <a:r>
                <a:rPr lang="en-ZA" sz="1000" b="1" i="0" u="none" strike="noStrike" dirty="0">
                  <a:solidFill>
                    <a:srgbClr val="666666"/>
                  </a:solidFill>
                  <a:effectLst/>
                  <a:latin typeface="Verdana" panose="020B0604030504040204" pitchFamily="34" charset="0"/>
                </a:rPr>
                <a:t>history, context and future</a:t>
              </a:r>
            </a:p>
            <a:p>
              <a:pPr algn="ctr"/>
              <a:r>
                <a:rPr lang="en-US" sz="800" i="0" u="none" strike="noStrike" dirty="0">
                  <a:solidFill>
                    <a:srgbClr val="666666"/>
                  </a:solidFill>
                  <a:effectLst/>
                  <a:latin typeface="Verdana" panose="020B0604030504040204" pitchFamily="34" charset="0"/>
                </a:rPr>
                <a:t>JSR, 31(2024) 1-9</a:t>
              </a:r>
            </a:p>
            <a:p>
              <a:pPr algn="ctr"/>
              <a:r>
                <a:rPr lang="en-US" sz="600" b="1" i="0" u="none" strike="noStrike" dirty="0">
                  <a:solidFill>
                    <a:srgbClr val="666666"/>
                  </a:solidFill>
                  <a:effectLst/>
                  <a:latin typeface="Verdana" panose="020B0604030504040204" pitchFamily="34" charset="0"/>
                  <a:hlinkClick r:id="rId21"/>
                </a:rPr>
                <a:t>https://doi.org/10.1107/S1600577523009682</a:t>
              </a:r>
              <a:r>
                <a:rPr lang="en-US" sz="600" b="1" dirty="0">
                  <a:solidFill>
                    <a:srgbClr val="666666"/>
                  </a:solidFill>
                  <a:latin typeface="Verdana" panose="020B0604030504040204" pitchFamily="34" charset="0"/>
                </a:rPr>
                <a:t> </a:t>
              </a:r>
              <a:endParaRPr lang="en-US" sz="600" b="1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D992DF6-2462-903E-35A4-D6AB68BB8706}"/>
                </a:ext>
              </a:extLst>
            </p:cNvPr>
            <p:cNvSpPr/>
            <p:nvPr/>
          </p:nvSpPr>
          <p:spPr>
            <a:xfrm>
              <a:off x="69851" y="1803315"/>
              <a:ext cx="2114550" cy="9747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E927C52A-07D6-32B9-9DF3-E3C68314EE74}"/>
              </a:ext>
            </a:extLst>
          </p:cNvPr>
          <p:cNvSpPr/>
          <p:nvPr/>
        </p:nvSpPr>
        <p:spPr>
          <a:xfrm>
            <a:off x="4016529" y="1420325"/>
            <a:ext cx="4504711" cy="9726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2C75D63-67B3-B360-7C4E-D6E700C2C0B2}"/>
              </a:ext>
            </a:extLst>
          </p:cNvPr>
          <p:cNvGrpSpPr/>
          <p:nvPr/>
        </p:nvGrpSpPr>
        <p:grpSpPr>
          <a:xfrm>
            <a:off x="5502094" y="1807704"/>
            <a:ext cx="3307322" cy="750116"/>
            <a:chOff x="4757177" y="1835230"/>
            <a:chExt cx="3307322" cy="750116"/>
          </a:xfrm>
        </p:grpSpPr>
        <p:pic>
          <p:nvPicPr>
            <p:cNvPr id="59" name="Picture 58" descr="Text, application, letter&#10;&#10;Description automatically generated">
              <a:extLst>
                <a:ext uri="{FF2B5EF4-FFF2-40B4-BE49-F238E27FC236}">
                  <a16:creationId xmlns:a16="http://schemas.microsoft.com/office/drawing/2014/main" id="{60DCBB60-148B-8093-9C8E-1ED5D7B531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715" b="50454"/>
            <a:stretch/>
          </p:blipFill>
          <p:spPr>
            <a:xfrm>
              <a:off x="6046059" y="1939819"/>
              <a:ext cx="2018440" cy="27494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Text, application, letter&#10;&#10;Description automatically generated">
              <a:extLst>
                <a:ext uri="{FF2B5EF4-FFF2-40B4-BE49-F238E27FC236}">
                  <a16:creationId xmlns:a16="http://schemas.microsoft.com/office/drawing/2014/main" id="{35C6CC36-4FCC-F716-269A-0BD0A5A93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71" t="12851" r="15770" b="21513"/>
            <a:stretch/>
          </p:blipFill>
          <p:spPr>
            <a:xfrm>
              <a:off x="4827909" y="2248809"/>
              <a:ext cx="3115734" cy="15029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Text, application, letter&#10;&#10;Description automatically generated">
              <a:extLst>
                <a:ext uri="{FF2B5EF4-FFF2-40B4-BE49-F238E27FC236}">
                  <a16:creationId xmlns:a16="http://schemas.microsoft.com/office/drawing/2014/main" id="{EF1235BA-71B0-D833-7C9A-662F93A7F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534" t="28020" r="38034" b="-2510"/>
            <a:stretch/>
          </p:blipFill>
          <p:spPr>
            <a:xfrm>
              <a:off x="5226133" y="2424990"/>
              <a:ext cx="1067990" cy="160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2" descr="Text, application, letter&#10;&#10;Description automatically generated">
              <a:extLst>
                <a:ext uri="{FF2B5EF4-FFF2-40B4-BE49-F238E27FC236}">
                  <a16:creationId xmlns:a16="http://schemas.microsoft.com/office/drawing/2014/main" id="{C91F2B98-0C32-7FD7-8121-913B4AFAD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299" t="20005" r="39087" b="-1485"/>
            <a:stretch/>
          </p:blipFill>
          <p:spPr>
            <a:xfrm>
              <a:off x="6294123" y="2415194"/>
              <a:ext cx="1030710" cy="1649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Text, application, letter&#10;&#10;Description automatically generated">
              <a:extLst>
                <a:ext uri="{FF2B5EF4-FFF2-40B4-BE49-F238E27FC236}">
                  <a16:creationId xmlns:a16="http://schemas.microsoft.com/office/drawing/2014/main" id="{A50EA933-8CEF-C39D-EE2B-3B1FD471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027" b="35846"/>
            <a:stretch/>
          </p:blipFill>
          <p:spPr>
            <a:xfrm>
              <a:off x="4757177" y="1887248"/>
              <a:ext cx="1320528" cy="356019"/>
            </a:xfrm>
            <a:prstGeom prst="rect">
              <a:avLst/>
            </a:prstGeom>
            <a:ln>
              <a:noFill/>
            </a:ln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DD447A7-51CA-ECA9-EB21-1575EE96F64D}"/>
                </a:ext>
              </a:extLst>
            </p:cNvPr>
            <p:cNvSpPr/>
            <p:nvPr/>
          </p:nvSpPr>
          <p:spPr>
            <a:xfrm>
              <a:off x="4827909" y="1835230"/>
              <a:ext cx="3221565" cy="744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07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7" descr="A picture containing person, outdoor, arm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91" y="3140765"/>
            <a:ext cx="4411769" cy="2216529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7"/>
          <p:cNvSpPr txBox="1"/>
          <p:nvPr/>
        </p:nvSpPr>
        <p:spPr>
          <a:xfrm>
            <a:off x="1748953" y="1500706"/>
            <a:ext cx="56460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Thuma mina – Send 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https://www.youtube.com/watch?v=d4Bwux-btq0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Musician Hugh Masekela</a:t>
            </a:r>
            <a:endParaRPr/>
          </a:p>
        </p:txBody>
      </p:sp>
      <p:pic>
        <p:nvPicPr>
          <p:cNvPr id="543" name="Google Shape;543;p57" descr="Text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608" y="3873519"/>
            <a:ext cx="3295955" cy="2234971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7"/>
          <p:cNvSpPr txBox="1">
            <a:spLocks noGrp="1"/>
          </p:cNvSpPr>
          <p:nvPr>
            <p:ph type="sldNum" idx="12"/>
          </p:nvPr>
        </p:nvSpPr>
        <p:spPr>
          <a:xfrm>
            <a:off x="8070363" y="6587067"/>
            <a:ext cx="457200" cy="26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8A8F1B-BB7F-E01A-EAE8-147DE61F890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2700" y="6587067"/>
            <a:ext cx="1358900" cy="270933"/>
          </a:xfrm>
        </p:spPr>
        <p:txBody>
          <a:bodyPr/>
          <a:lstStyle/>
          <a:p>
            <a:r>
              <a:rPr lang="en-ZA"/>
              <a:t>17 Nov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B1D08-2CE3-B128-A420-33433BE726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561256" y="6545971"/>
            <a:ext cx="6671732" cy="270933"/>
          </a:xfrm>
        </p:spPr>
        <p:txBody>
          <a:bodyPr/>
          <a:lstStyle/>
          <a:p>
            <a:r>
              <a:rPr lang="en-ZA"/>
              <a:t>AfLS7-2024 Opening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6D1F9-4087-9C0F-BC9B-576D0B7F7FB7}"/>
              </a:ext>
            </a:extLst>
          </p:cNvPr>
          <p:cNvSpPr txBox="1"/>
          <p:nvPr/>
        </p:nvSpPr>
        <p:spPr>
          <a:xfrm>
            <a:off x="204314" y="5954601"/>
            <a:ext cx="271388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Simon Connell </a:t>
            </a:r>
            <a:r>
              <a:rPr lang="en-US" sz="1400" dirty="0">
                <a:hlinkClick r:id="rId6"/>
              </a:rPr>
              <a:t>shconnell@uj.ac.za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ZA" sz="1200"/>
              <a:t>17 Nov 2024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587067"/>
            <a:ext cx="4606925" cy="2661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1200"/>
              <a:t>AfLS7-2024 Opening</a:t>
            </a:r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62A61-D19E-0D44-957C-79560893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9B65E-74F1-5F4B-897B-7BF665B639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5C129-217F-F1F0-78FA-6B85CCDE3EFD}"/>
              </a:ext>
            </a:extLst>
          </p:cNvPr>
          <p:cNvSpPr txBox="1"/>
          <p:nvPr/>
        </p:nvSpPr>
        <p:spPr>
          <a:xfrm>
            <a:off x="110951" y="1272345"/>
            <a:ext cx="8575849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pPr algn="ctr">
              <a:spcBef>
                <a:spcPts val="600"/>
              </a:spcBef>
            </a:pPr>
            <a:r>
              <a:rPr lang="en-US" b="1" dirty="0"/>
              <a:t>Why the AfLS 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African Challenges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Identify Science  Identify RI  AfLS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>
                <a:sym typeface="Wingdings" pitchFamily="2" charset="2"/>
              </a:rPr>
              <a:t>Examples in these slides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Health (African vaccine IP), Big Data Analytics, Others  </a:t>
            </a:r>
            <a:r>
              <a:rPr lang="en-US" sz="1600" dirty="0">
                <a:sym typeface="Wingdings" pitchFamily="2" charset="2"/>
              </a:rPr>
              <a:t> All RIs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sym typeface="Wingdings" pitchFamily="2" charset="2"/>
              </a:rPr>
              <a:t>Insist on evolution towards </a:t>
            </a:r>
            <a:r>
              <a:rPr lang="en-US" sz="2000" b="1" dirty="0">
                <a:solidFill>
                  <a:srgbClr val="0432FF"/>
                </a:solidFill>
                <a:sym typeface="Wingdings" pitchFamily="2" charset="2"/>
              </a:rPr>
              <a:t>major African </a:t>
            </a:r>
            <a:r>
              <a:rPr lang="en-US" sz="2000" b="1" dirty="0">
                <a:sym typeface="Wingdings" pitchFamily="2" charset="2"/>
              </a:rPr>
              <a:t>funding</a:t>
            </a:r>
            <a:endParaRPr lang="en-US" sz="2000" b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/>
              <a:t>RI for Science Diplomacy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Developing Pan Africanism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SESAME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CERN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AfLS profile for </a:t>
            </a:r>
            <a:r>
              <a:rPr lang="en-US" sz="2000" b="1" dirty="0"/>
              <a:t>African Government Science Policy</a:t>
            </a:r>
            <a:r>
              <a:rPr lang="en-US" sz="2000" dirty="0"/>
              <a:t>, Regional Science Policy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Leave no country behind</a:t>
            </a:r>
            <a:endParaRPr lang="en-US" sz="1600" dirty="0">
              <a:solidFill>
                <a:srgbClr val="0432FF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/>
              <a:t>Governance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African participation on RI Councils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sym typeface="Wingdings" pitchFamily="2" charset="2"/>
              </a:rPr>
              <a:t>African User Base development </a:t>
            </a:r>
            <a:r>
              <a:rPr lang="en-US" sz="2000" dirty="0">
                <a:sym typeface="Wingdings" pitchFamily="2" charset="2"/>
              </a:rPr>
              <a:t>(Training, Youth)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>
                <a:sym typeface="Wingdings" pitchFamily="2" charset="2"/>
              </a:rPr>
              <a:t>Schools, Workshops,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>
                <a:sym typeface="Wingdings" pitchFamily="2" charset="2"/>
              </a:rPr>
              <a:t>Medium term visits,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>
                <a:sym typeface="Wingdings" pitchFamily="2" charset="2"/>
              </a:rPr>
              <a:t>Sandwich </a:t>
            </a:r>
            <a:r>
              <a:rPr lang="en-US" sz="1600" dirty="0" err="1">
                <a:sym typeface="Wingdings" pitchFamily="2" charset="2"/>
              </a:rPr>
              <a:t>programmes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87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E180D4A7-C9FB-4DFB-919C-405C955672EB}">
      <p14:showEvtLst xmlns:p14="http://schemas.microsoft.com/office/powerpoint/2010/main">
        <p14:playEvt time="0" objId="6"/>
        <p14:stopEvt time="3511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2F949-9DA7-9967-1AAA-6A710835E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>
            <a:extLst>
              <a:ext uri="{FF2B5EF4-FFF2-40B4-BE49-F238E27FC236}">
                <a16:creationId xmlns:a16="http://schemas.microsoft.com/office/drawing/2014/main" id="{4D3EAD43-4459-52AE-C8F1-CA6AD6E40B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ZA" sz="1200"/>
              <a:t>17 Nov 2024</a:t>
            </a:r>
            <a:endParaRPr lang="en-US" sz="1200"/>
          </a:p>
        </p:txBody>
      </p:sp>
      <p:sp>
        <p:nvSpPr>
          <p:cNvPr id="10246" name="Footer Placeholder 4">
            <a:extLst>
              <a:ext uri="{FF2B5EF4-FFF2-40B4-BE49-F238E27FC236}">
                <a16:creationId xmlns:a16="http://schemas.microsoft.com/office/drawing/2014/main" id="{C76ADABD-BF4D-6E6E-9F45-17A064E3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68538" y="6587067"/>
            <a:ext cx="4606925" cy="2661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sz="1200"/>
              <a:t>AfLS7-2024 Opening</a:t>
            </a:r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5A9C0-3700-53F6-86F2-89B1A128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9B65E-74F1-5F4B-897B-7BF665B639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D3958-3ED0-B2E4-FC9E-1050CCFDE992}"/>
              </a:ext>
            </a:extLst>
          </p:cNvPr>
          <p:cNvSpPr txBox="1"/>
          <p:nvPr/>
        </p:nvSpPr>
        <p:spPr>
          <a:xfrm>
            <a:off x="169336" y="1330855"/>
            <a:ext cx="857584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ZA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 Building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pPr marL="742950" lvl="1" indent="-285750" algn="l" rtl="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(LAAAMP, START, ESRF programme, IAEA INT0104, ICTP School) </a:t>
            </a:r>
          </a:p>
          <a:p>
            <a:pPr marL="742950" lvl="1" indent="-285750" algn="l" rtl="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Conferences </a:t>
            </a:r>
          </a:p>
          <a:p>
            <a:pPr marL="742950" lvl="1" indent="-285750" algn="l" rtl="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Audit of Users (</a:t>
            </a:r>
            <a:r>
              <a:rPr lang="en-ZA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DeCoREA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now UNESCO), </a:t>
            </a:r>
          </a:p>
          <a:p>
            <a:pPr marL="742950" lvl="1" indent="-285750" algn="l" rtl="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Membership system (Coming Soon)</a:t>
            </a:r>
          </a:p>
          <a:p>
            <a:pPr marL="742950" lvl="1" indent="-285750" algn="l" rtl="0">
              <a:buFont typeface="+mj-lt"/>
              <a:buAutoNum type="arabicPeriod"/>
            </a:pPr>
            <a:r>
              <a:rPr lang="en-ZA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AAS Partnerships 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Training and other community building activities</a:t>
            </a:r>
          </a:p>
          <a:p>
            <a:pPr marL="742950" lvl="1" indent="-285750" algn="l" rtl="0">
              <a:buFont typeface="+mj-lt"/>
              <a:buAutoNum type="arabicPeriod"/>
            </a:pPr>
            <a:r>
              <a:rPr lang="en-ZA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AfLS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AAS Awards Programme</a:t>
            </a:r>
          </a:p>
          <a:p>
            <a:pPr lvl="1" algn="l" rtl="0"/>
            <a:endParaRPr lang="en-ZA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+mj-lt"/>
              <a:buAutoNum type="arabicPeriod"/>
            </a:pPr>
            <a:r>
              <a:rPr lang="en-ZA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CDR 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Critical Design Report </a:t>
            </a:r>
          </a:p>
          <a:p>
            <a:pPr algn="l" rtl="0">
              <a:buFont typeface="+mj-lt"/>
              <a:buAutoNum type="arabicPeriod"/>
            </a:pPr>
            <a:endParaRPr lang="en-ZA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+mj-lt"/>
              <a:buAutoNum type="arabicPeriod"/>
            </a:pPr>
            <a:r>
              <a:rPr lang="en-ZA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Science Diplomacy, Strategic Government level</a:t>
            </a:r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rtl="0">
              <a:buFont typeface="+mj-lt"/>
              <a:buAutoNum type="arabicPeriod"/>
            </a:pPr>
            <a:r>
              <a:rPr lang="en-ZA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AAS Partnerships</a:t>
            </a:r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algn="l" rtl="0">
              <a:buFont typeface="+mj-lt"/>
              <a:buAutoNum type="arabicPeriod"/>
            </a:pPr>
            <a:r>
              <a:rPr lang="en-ZA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LOIs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(SESAME, LAAAMP)</a:t>
            </a:r>
          </a:p>
          <a:p>
            <a:pPr marL="1143000" lvl="2" indent="-228600" algn="l" rtl="0">
              <a:buFont typeface="+mj-lt"/>
              <a:buAutoNum type="arabicPeriod"/>
            </a:pPr>
            <a:r>
              <a:rPr lang="en-ZA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AAS</a:t>
            </a:r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algn="l" rtl="0">
              <a:buFont typeface="+mj-lt"/>
              <a:buAutoNum type="arabicPeriod"/>
            </a:pPr>
            <a:r>
              <a:rPr lang="en-ZA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AfLS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Executive Office</a:t>
            </a:r>
          </a:p>
          <a:p>
            <a:pPr marL="742950" lvl="1" indent="-285750" algn="l" rtl="0">
              <a:buFont typeface="+mj-lt"/>
              <a:buAutoNum type="arabicPeriod"/>
            </a:pPr>
            <a:r>
              <a:rPr lang="en-ZA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 Task Forces</a:t>
            </a:r>
          </a:p>
          <a:p>
            <a:pPr marL="1143000" lvl="2" indent="-228600" algn="l" rtl="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African Beamline at an international </a:t>
            </a:r>
            <a:r>
              <a:rPr lang="en-ZA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AdLS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143000" lvl="2" indent="-228600" algn="l" rtl="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Collective African membership of an international </a:t>
            </a:r>
            <a:r>
              <a:rPr lang="en-ZA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AdLS</a:t>
            </a:r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algn="l" rtl="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African Regional Infrastructure</a:t>
            </a:r>
          </a:p>
          <a:p>
            <a:pPr marL="742950" lvl="1" indent="-285750" algn="l" rtl="0">
              <a:buFont typeface="+mj-lt"/>
              <a:buAutoNum type="arabicPeriod"/>
            </a:pPr>
            <a:r>
              <a:rPr lang="en-ZA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Partnerships</a:t>
            </a:r>
          </a:p>
          <a:p>
            <a:pPr marL="1200150" lvl="2" indent="-28575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UNESCO Resolution</a:t>
            </a:r>
          </a:p>
          <a:p>
            <a:pPr marL="1200150" lvl="2" indent="-28575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Commonwealth profile</a:t>
            </a:r>
          </a:p>
          <a:p>
            <a:pPr marL="1200150" lvl="2" indent="-28575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 Commission</a:t>
            </a:r>
          </a:p>
          <a:p>
            <a:pPr marL="1200150" lvl="2" indent="-28575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Sunstone</a:t>
            </a:r>
          </a:p>
          <a:p>
            <a:pPr marL="1200150" lvl="2" indent="-285750">
              <a:buFont typeface="+mj-lt"/>
              <a:buAutoNum type="arabicPeriod"/>
            </a:pP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Nephews - Bursaries to HERCULES, Workshops.</a:t>
            </a:r>
          </a:p>
        </p:txBody>
      </p:sp>
    </p:spTree>
    <p:extLst>
      <p:ext uri="{BB962C8B-B14F-4D97-AF65-F5344CB8AC3E}">
        <p14:creationId xmlns:p14="http://schemas.microsoft.com/office/powerpoint/2010/main" val="284439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extLst>
    <p:ext uri="{E180D4A7-C9FB-4DFB-919C-405C955672EB}">
      <p14:showEvtLst xmlns:p14="http://schemas.microsoft.com/office/powerpoint/2010/main">
        <p14:playEvt time="0" objId="6"/>
        <p14:stopEvt time="3511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700" y="6587067"/>
            <a:ext cx="1358900" cy="270933"/>
          </a:xfrm>
        </p:spPr>
        <p:txBody>
          <a:bodyPr/>
          <a:lstStyle/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1256" y="6545971"/>
            <a:ext cx="6211144" cy="270933"/>
          </a:xfrm>
        </p:spPr>
        <p:txBody>
          <a:bodyPr/>
          <a:lstStyle/>
          <a:p>
            <a:r>
              <a:rPr lang="en-ZA"/>
              <a:t>AfLS7-2024 Opening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0D404-46E1-3A4D-9C31-B1089F5D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3598" y="6576418"/>
            <a:ext cx="457200" cy="266171"/>
          </a:xfrm>
        </p:spPr>
        <p:txBody>
          <a:bodyPr/>
          <a:lstStyle/>
          <a:p>
            <a:pPr>
              <a:defRPr/>
            </a:pPr>
            <a:fld id="{3899B65E-74F1-5F4B-897B-7BF665B639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4C9C2-7846-9C47-B7EA-BEAB46AF958B}"/>
              </a:ext>
            </a:extLst>
          </p:cNvPr>
          <p:cNvSpPr txBox="1"/>
          <p:nvPr/>
        </p:nvSpPr>
        <p:spPr>
          <a:xfrm>
            <a:off x="-2151529" y="16674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BBD72-859F-82F6-F726-1D22DFCB8FAF}"/>
              </a:ext>
            </a:extLst>
          </p:cNvPr>
          <p:cNvSpPr txBox="1"/>
          <p:nvPr/>
        </p:nvSpPr>
        <p:spPr>
          <a:xfrm>
            <a:off x="37812" y="1341247"/>
            <a:ext cx="311405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b="1" dirty="0">
                <a:sym typeface="Wingdings" pitchFamily="2" charset="2"/>
              </a:rPr>
              <a:t>Conferences </a:t>
            </a:r>
          </a:p>
          <a:p>
            <a:pPr algn="just">
              <a:spcAft>
                <a:spcPts val="600"/>
              </a:spcAft>
            </a:pPr>
            <a:r>
              <a:rPr lang="en-GB" sz="2400" b="1" dirty="0">
                <a:sym typeface="Wingdings" pitchFamily="2" charset="2"/>
              </a:rPr>
              <a:t>2015, 2019, 2020, </a:t>
            </a:r>
          </a:p>
          <a:p>
            <a:pPr algn="just">
              <a:spcAft>
                <a:spcPts val="600"/>
              </a:spcAft>
            </a:pPr>
            <a:r>
              <a:rPr lang="en-GB" sz="2400" b="1" dirty="0">
                <a:sym typeface="Wingdings" pitchFamily="2" charset="2"/>
              </a:rPr>
              <a:t>2021, 2022,</a:t>
            </a:r>
          </a:p>
          <a:p>
            <a:pPr algn="just">
              <a:spcAft>
                <a:spcPts val="600"/>
              </a:spcAft>
            </a:pPr>
            <a:r>
              <a:rPr lang="en-GB" b="1" dirty="0">
                <a:sym typeface="Wingdings" pitchFamily="2" charset="2"/>
              </a:rPr>
              <a:t>2023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, 2024</a:t>
            </a:r>
            <a:endParaRPr lang="en-GB" sz="2400" b="1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</p:txBody>
      </p:sp>
      <p:pic>
        <p:nvPicPr>
          <p:cNvPr id="21" name="Picture 2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D9663FA-D245-9158-54C4-0732E536B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79" y="1360537"/>
            <a:ext cx="5467795" cy="1943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21C2437-4E80-9A74-53CC-8F334F492897}"/>
              </a:ext>
            </a:extLst>
          </p:cNvPr>
          <p:cNvSpPr/>
          <p:nvPr/>
        </p:nvSpPr>
        <p:spPr>
          <a:xfrm>
            <a:off x="6005058" y="3772907"/>
            <a:ext cx="3745883" cy="28571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9525" lvl="1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ym typeface="Wingdings" pitchFamily="2" charset="2"/>
              </a:rPr>
              <a:t>AfLS1 2015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  <a:hlinkClick r:id="rId3"/>
              </a:rPr>
              <a:t>https://events.saip.org.za/event/61/</a:t>
            </a:r>
            <a:endParaRPr lang="en-GB" sz="1200" dirty="0">
              <a:sym typeface="Wingdings" pitchFamily="2" charset="2"/>
            </a:endParaRPr>
          </a:p>
          <a:p>
            <a:pPr marL="9525" lvl="1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ym typeface="Wingdings" pitchFamily="2" charset="2"/>
              </a:rPr>
              <a:t>AfLS2 2019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  <a:hlinkClick r:id="rId4"/>
              </a:rPr>
              <a:t>https://events.saip.org.za/event/145/</a:t>
            </a:r>
            <a:endParaRPr lang="en-GB" sz="1200" dirty="0">
              <a:sym typeface="Wingdings" pitchFamily="2" charset="2"/>
            </a:endParaRPr>
          </a:p>
          <a:p>
            <a:pPr marL="9525" lvl="1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ym typeface="Wingdings" pitchFamily="2" charset="2"/>
              </a:rPr>
              <a:t>AfLS3 2020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  <a:hlinkClick r:id="rId5"/>
              </a:rPr>
              <a:t>https://events.saip.org.za/event/211/</a:t>
            </a:r>
            <a:endParaRPr lang="en-GB" sz="1200" dirty="0">
              <a:sym typeface="Wingdings" pitchFamily="2" charset="2"/>
            </a:endParaRPr>
          </a:p>
          <a:p>
            <a:pPr marL="9525" lvl="1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ym typeface="Wingdings" pitchFamily="2" charset="2"/>
              </a:rPr>
              <a:t>AfLS4 2021 </a:t>
            </a:r>
            <a:br>
              <a:rPr lang="en-GB" sz="1200" dirty="0">
                <a:sym typeface="Wingdings" pitchFamily="2" charset="2"/>
              </a:rPr>
            </a:br>
            <a:r>
              <a:rPr lang="en-ZA" sz="1200" dirty="0">
                <a:hlinkClick r:id="rId6"/>
              </a:rPr>
              <a:t>https://events.saip.org.za/e/AFLS3</a:t>
            </a:r>
            <a:endParaRPr lang="en-ZA" sz="1200" dirty="0"/>
          </a:p>
          <a:p>
            <a:pPr marL="9525" lvl="1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ym typeface="Wingdings" pitchFamily="2" charset="2"/>
              </a:rPr>
              <a:t>AfLS5 2022</a:t>
            </a:r>
            <a:br>
              <a:rPr lang="en-ZA" sz="1200" dirty="0">
                <a:sym typeface="Wingdings" pitchFamily="2" charset="2"/>
              </a:rPr>
            </a:br>
            <a:r>
              <a:rPr lang="en-ZA" sz="1200" dirty="0">
                <a:sym typeface="Wingdings" pitchFamily="2" charset="2"/>
              </a:rPr>
              <a:t> </a:t>
            </a:r>
            <a:r>
              <a:rPr lang="en-ZA" sz="1200" dirty="0">
                <a:sym typeface="Wingdings" pitchFamily="2" charset="2"/>
                <a:hlinkClick r:id="rId7"/>
              </a:rPr>
              <a:t>https://events.saip.org.za/e/AfLS2022</a:t>
            </a:r>
            <a:r>
              <a:rPr lang="en-ZA" sz="1200" dirty="0">
                <a:sym typeface="Wingdings" pitchFamily="2" charset="2"/>
              </a:rPr>
              <a:t> </a:t>
            </a:r>
          </a:p>
          <a:p>
            <a:pPr marL="9525" lvl="1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ym typeface="Wingdings" pitchFamily="2" charset="2"/>
              </a:rPr>
              <a:t>AfLS6 2023</a:t>
            </a:r>
            <a:br>
              <a:rPr lang="en-ZA" sz="1200" dirty="0">
                <a:sym typeface="Wingdings" pitchFamily="2" charset="2"/>
              </a:rPr>
            </a:br>
            <a:r>
              <a:rPr lang="en-ZA" sz="1200" dirty="0">
                <a:sym typeface="Wingdings" pitchFamily="2" charset="2"/>
                <a:hlinkClick r:id="rId8"/>
              </a:rPr>
              <a:t>https://events.saip.org.za/event/243/</a:t>
            </a:r>
            <a:endParaRPr lang="en-ZA" sz="1200" dirty="0">
              <a:sym typeface="Wingdings" pitchFamily="2" charset="2"/>
            </a:endParaRPr>
          </a:p>
          <a:p>
            <a:pPr marL="9525" lvl="1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ym typeface="Wingdings" pitchFamily="2" charset="2"/>
              </a:rPr>
              <a:t>AfLS7 2024</a:t>
            </a:r>
          </a:p>
          <a:p>
            <a:pPr marL="9525" lvl="1" algn="ctr">
              <a:spcAft>
                <a:spcPts val="200"/>
              </a:spcAft>
            </a:pPr>
            <a:r>
              <a:rPr lang="en-GB" sz="1200" dirty="0">
                <a:sym typeface="Wingdings" pitchFamily="2" charset="2"/>
                <a:hlinkClick r:id="rId9"/>
              </a:rPr>
              <a:t>https://events.saip.org.za/event/249/</a:t>
            </a:r>
            <a:r>
              <a:rPr lang="en-ZA" sz="1200" dirty="0">
                <a:sym typeface="Wingdings" pitchFamily="2" charset="2"/>
              </a:rPr>
              <a:t> </a:t>
            </a:r>
            <a:endParaRPr lang="en-GB" sz="1200" dirty="0">
              <a:sym typeface="Wingdings" pitchFamily="2" charset="2"/>
            </a:endParaRPr>
          </a:p>
        </p:txBody>
      </p:sp>
      <p:pic>
        <p:nvPicPr>
          <p:cNvPr id="29" name="Picture 2" descr="2015_11_18_AFLS CONFERENCE_GROUP-LR_01.jpg">
            <a:extLst>
              <a:ext uri="{FF2B5EF4-FFF2-40B4-BE49-F238E27FC236}">
                <a16:creationId xmlns:a16="http://schemas.microsoft.com/office/drawing/2014/main" id="{DDA9A0E1-85A3-9541-7725-17379B7816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26" y="3119679"/>
            <a:ext cx="6559459" cy="174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A773CD-E28F-58B0-5B25-A8B1180B72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2" y="4895083"/>
            <a:ext cx="6560973" cy="16390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E90218-1965-E320-0516-E5E8FDC167C9}"/>
              </a:ext>
            </a:extLst>
          </p:cNvPr>
          <p:cNvGrpSpPr/>
          <p:nvPr/>
        </p:nvGrpSpPr>
        <p:grpSpPr>
          <a:xfrm>
            <a:off x="1534743" y="1115057"/>
            <a:ext cx="3003896" cy="2795220"/>
            <a:chOff x="6156242" y="4284868"/>
            <a:chExt cx="3003896" cy="2795220"/>
          </a:xfrm>
        </p:grpSpPr>
        <p:sp>
          <p:nvSpPr>
            <p:cNvPr id="25" name="5-point Star 24">
              <a:extLst>
                <a:ext uri="{FF2B5EF4-FFF2-40B4-BE49-F238E27FC236}">
                  <a16:creationId xmlns:a16="http://schemas.microsoft.com/office/drawing/2014/main" id="{110D8037-90EC-7F95-7243-40E5B54D9FEA}"/>
                </a:ext>
              </a:extLst>
            </p:cNvPr>
            <p:cNvSpPr/>
            <p:nvPr/>
          </p:nvSpPr>
          <p:spPr>
            <a:xfrm>
              <a:off x="6156242" y="4284868"/>
              <a:ext cx="3003896" cy="2795220"/>
            </a:xfrm>
            <a:prstGeom prst="star5">
              <a:avLst/>
            </a:prstGeom>
            <a:gradFill flip="none" rotWithShape="1">
              <a:gsLst>
                <a:gs pos="0">
                  <a:srgbClr val="FFC000"/>
                </a:gs>
                <a:gs pos="99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DCAB7D-29CD-44FC-1BA2-85ED9334D369}"/>
                </a:ext>
              </a:extLst>
            </p:cNvPr>
            <p:cNvSpPr txBox="1"/>
            <p:nvPr/>
          </p:nvSpPr>
          <p:spPr>
            <a:xfrm>
              <a:off x="6694036" y="4977961"/>
              <a:ext cx="18825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2021</a:t>
              </a:r>
            </a:p>
            <a:p>
              <a:pPr algn="ctr"/>
              <a:r>
                <a:rPr lang="en-US" sz="1200" dirty="0"/>
                <a:t>Now 5 African Governments involved</a:t>
              </a:r>
            </a:p>
            <a:p>
              <a:pPr algn="ctr"/>
              <a:r>
                <a:rPr lang="en-US" sz="1200" dirty="0"/>
                <a:t>Many co-conveners</a:t>
              </a:r>
            </a:p>
            <a:p>
              <a:pPr algn="ctr"/>
              <a:r>
                <a:rPr lang="en-US" sz="1200" dirty="0"/>
                <a:t>Prof bodies</a:t>
              </a:r>
            </a:p>
            <a:p>
              <a:pPr algn="ctr"/>
              <a:r>
                <a:rPr lang="en-US" sz="1200" dirty="0"/>
                <a:t>Academies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1DD860-E521-EBEE-7CF3-2D7A125AF380}"/>
              </a:ext>
            </a:extLst>
          </p:cNvPr>
          <p:cNvGrpSpPr/>
          <p:nvPr/>
        </p:nvGrpSpPr>
        <p:grpSpPr>
          <a:xfrm>
            <a:off x="5388316" y="2129100"/>
            <a:ext cx="1882588" cy="1919378"/>
            <a:chOff x="383571" y="4247352"/>
            <a:chExt cx="1882588" cy="1919378"/>
          </a:xfrm>
        </p:grpSpPr>
        <p:sp>
          <p:nvSpPr>
            <p:cNvPr id="24" name="5-point Star 23">
              <a:extLst>
                <a:ext uri="{FF2B5EF4-FFF2-40B4-BE49-F238E27FC236}">
                  <a16:creationId xmlns:a16="http://schemas.microsoft.com/office/drawing/2014/main" id="{02600E22-50C6-A92B-BFF2-1CC4148395A5}"/>
                </a:ext>
              </a:extLst>
            </p:cNvPr>
            <p:cNvSpPr/>
            <p:nvPr/>
          </p:nvSpPr>
          <p:spPr>
            <a:xfrm>
              <a:off x="383571" y="4247352"/>
              <a:ext cx="1882588" cy="1919378"/>
            </a:xfrm>
            <a:prstGeom prst="star5">
              <a:avLst/>
            </a:prstGeom>
            <a:gradFill flip="none" rotWithShape="1">
              <a:gsLst>
                <a:gs pos="0">
                  <a:srgbClr val="FFC000"/>
                </a:gs>
                <a:gs pos="99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2E4617-EA87-EA4D-FD5A-DCCCEB447075}"/>
                </a:ext>
              </a:extLst>
            </p:cNvPr>
            <p:cNvSpPr txBox="1"/>
            <p:nvPr/>
          </p:nvSpPr>
          <p:spPr>
            <a:xfrm>
              <a:off x="383571" y="4861232"/>
              <a:ext cx="1882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2021</a:t>
              </a:r>
            </a:p>
            <a:p>
              <a:pPr algn="ctr"/>
              <a:r>
                <a:rPr lang="en-US" sz="1200" dirty="0"/>
                <a:t>&gt;500 registrations</a:t>
              </a:r>
            </a:p>
          </p:txBody>
        </p:sp>
      </p:grpSp>
      <p:sp>
        <p:nvSpPr>
          <p:cNvPr id="5" name="5-point Star 4">
            <a:extLst>
              <a:ext uri="{FF2B5EF4-FFF2-40B4-BE49-F238E27FC236}">
                <a16:creationId xmlns:a16="http://schemas.microsoft.com/office/drawing/2014/main" id="{E2F3ABE4-5FAB-F8B3-F934-2EC4E5160D9B}"/>
              </a:ext>
            </a:extLst>
          </p:cNvPr>
          <p:cNvSpPr/>
          <p:nvPr/>
        </p:nvSpPr>
        <p:spPr>
          <a:xfrm>
            <a:off x="7270904" y="1783291"/>
            <a:ext cx="1882588" cy="1919378"/>
          </a:xfrm>
          <a:prstGeom prst="star5">
            <a:avLst/>
          </a:prstGeom>
          <a:gradFill flip="none" rotWithShape="1">
            <a:gsLst>
              <a:gs pos="0">
                <a:srgbClr val="FFC000"/>
              </a:gs>
              <a:gs pos="99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748D9-D1C8-124C-16D3-EF75C6622D39}"/>
              </a:ext>
            </a:extLst>
          </p:cNvPr>
          <p:cNvSpPr txBox="1"/>
          <p:nvPr/>
        </p:nvSpPr>
        <p:spPr>
          <a:xfrm>
            <a:off x="7275173" y="2505265"/>
            <a:ext cx="188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2022</a:t>
            </a:r>
          </a:p>
          <a:p>
            <a:pPr algn="ctr"/>
            <a:r>
              <a:rPr lang="en-US" sz="1200" dirty="0"/>
              <a:t>~1000 registrations</a:t>
            </a:r>
          </a:p>
        </p:txBody>
      </p:sp>
    </p:spTree>
    <p:extLst>
      <p:ext uri="{BB962C8B-B14F-4D97-AF65-F5344CB8AC3E}">
        <p14:creationId xmlns:p14="http://schemas.microsoft.com/office/powerpoint/2010/main" val="7347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8EB90-37D6-716E-047B-0F4977B4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" y="6587067"/>
            <a:ext cx="1358900" cy="270933"/>
          </a:xfrm>
        </p:spPr>
        <p:txBody>
          <a:bodyPr/>
          <a:lstStyle/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3EED0-9FF8-9EE7-6273-460CEE77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1256" y="6556245"/>
            <a:ext cx="6211144" cy="270933"/>
          </a:xfrm>
        </p:spPr>
        <p:txBody>
          <a:bodyPr/>
          <a:lstStyle/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17399-5719-432F-21F8-FED04251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1996" y="6587067"/>
            <a:ext cx="457200" cy="266171"/>
          </a:xfrm>
        </p:spPr>
        <p:txBody>
          <a:bodyPr/>
          <a:lstStyle/>
          <a:p>
            <a:pPr>
              <a:defRPr/>
            </a:pPr>
            <a:fld id="{3899B65E-74F1-5F4B-897B-7BF665B639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8D7D2-4BA4-F648-CD3C-253AD7F8544C}"/>
              </a:ext>
            </a:extLst>
          </p:cNvPr>
          <p:cNvSpPr txBox="1"/>
          <p:nvPr/>
        </p:nvSpPr>
        <p:spPr>
          <a:xfrm>
            <a:off x="102475" y="1481958"/>
            <a:ext cx="90415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Strategic Task Forces to report by Dec 2023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432FF"/>
                </a:solidFill>
              </a:rPr>
              <a:t>The African Beamline at an international </a:t>
            </a:r>
            <a:r>
              <a:rPr lang="en-US" sz="2000" b="1" dirty="0" err="1">
                <a:solidFill>
                  <a:srgbClr val="0432FF"/>
                </a:solidFill>
              </a:rPr>
              <a:t>AdLS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</a:p>
          <a:p>
            <a:r>
              <a:rPr lang="en-US" sz="1800" dirty="0"/>
              <a:t>This is an African designed and operated beamline at an International </a:t>
            </a:r>
            <a:r>
              <a:rPr lang="en-US" sz="1800" dirty="0" err="1"/>
              <a:t>AdLS</a:t>
            </a:r>
            <a:r>
              <a:rPr lang="en-US" sz="1800" dirty="0"/>
              <a:t> that can address selected African Research Imperatives. It leads additionally to the training of engineers and technologists and will result in Technology Transfer.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432FF"/>
                </a:solidFill>
              </a:rPr>
              <a:t>The Collective African membership of an international </a:t>
            </a:r>
            <a:r>
              <a:rPr lang="en-US" sz="2000" b="1" dirty="0" err="1">
                <a:solidFill>
                  <a:srgbClr val="0432FF"/>
                </a:solidFill>
              </a:rPr>
              <a:t>AdLS</a:t>
            </a:r>
            <a:r>
              <a:rPr lang="en-US" sz="2000" b="1" dirty="0">
                <a:solidFill>
                  <a:srgbClr val="0432FF"/>
                </a:solidFill>
              </a:rPr>
              <a:t> </a:t>
            </a:r>
          </a:p>
          <a:p>
            <a:r>
              <a:rPr lang="en-US" sz="1800" dirty="0"/>
              <a:t>Here several African countries jointly acquire formal membership of an international </a:t>
            </a:r>
            <a:r>
              <a:rPr lang="en-US" sz="1800" dirty="0" err="1"/>
              <a:t>AdLS</a:t>
            </a:r>
            <a:r>
              <a:rPr lang="en-US" sz="1800" dirty="0"/>
              <a:t>. They leverage a threshold of participation that allows African Government involvement in the Council of the Facility, so that there is increased African Access of Researchers, technologists, Industries and also Governments.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432FF"/>
                </a:solidFill>
              </a:rPr>
              <a:t>African Regional Infrastructure</a:t>
            </a:r>
          </a:p>
          <a:p>
            <a:r>
              <a:rPr lang="en-US" sz="1800" dirty="0"/>
              <a:t>This is research infrastructure that is both highly competitive in its own right but which is also seen as important training and feeder infrastructure to an </a:t>
            </a:r>
            <a:r>
              <a:rPr lang="en-US" sz="1800" dirty="0" err="1"/>
              <a:t>AdLS</a:t>
            </a:r>
            <a:r>
              <a:rPr lang="en-US" sz="1800" dirty="0"/>
              <a:t>.  </a:t>
            </a:r>
          </a:p>
          <a:p>
            <a:r>
              <a:rPr lang="en-US" sz="1800" dirty="0"/>
              <a:t>“Leave no country behind.”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08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ium 1">
            <a:extLst>
              <a:ext uri="{FF2B5EF4-FFF2-40B4-BE49-F238E27FC236}">
                <a16:creationId xmlns:a16="http://schemas.microsoft.com/office/drawing/2014/main" id="{FB50B720-5B28-418F-4745-2C3846BCAAA5}"/>
              </a:ext>
            </a:extLst>
          </p:cNvPr>
          <p:cNvSpPr/>
          <p:nvPr/>
        </p:nvSpPr>
        <p:spPr>
          <a:xfrm rot="4436697">
            <a:off x="3038142" y="1264556"/>
            <a:ext cx="849312" cy="68453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4" name="Trapezium 3">
            <a:extLst>
              <a:ext uri="{FF2B5EF4-FFF2-40B4-BE49-F238E27FC236}">
                <a16:creationId xmlns:a16="http://schemas.microsoft.com/office/drawing/2014/main" id="{7253E0EE-6930-971C-2B41-D580DDD651E7}"/>
              </a:ext>
            </a:extLst>
          </p:cNvPr>
          <p:cNvSpPr/>
          <p:nvPr/>
        </p:nvSpPr>
        <p:spPr>
          <a:xfrm rot="3226500">
            <a:off x="7426786" y="1759062"/>
            <a:ext cx="446087" cy="2544763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E3A071EB-B87A-D1A0-97BF-DEFCECA12EE0}"/>
              </a:ext>
            </a:extLst>
          </p:cNvPr>
          <p:cNvSpPr/>
          <p:nvPr/>
        </p:nvSpPr>
        <p:spPr>
          <a:xfrm rot="3225741">
            <a:off x="8581691" y="1897969"/>
            <a:ext cx="423863" cy="615950"/>
          </a:xfrm>
          <a:prstGeom prst="triangle">
            <a:avLst>
              <a:gd name="adj" fmla="val 495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8C279E-2837-487C-5174-DF7DA431E409}"/>
              </a:ext>
            </a:extLst>
          </p:cNvPr>
          <p:cNvSpPr/>
          <p:nvPr/>
        </p:nvSpPr>
        <p:spPr>
          <a:xfrm>
            <a:off x="246351" y="5162503"/>
            <a:ext cx="683060" cy="68306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1E855A-2150-56BD-020B-AC7D5CA5FA0B}"/>
              </a:ext>
            </a:extLst>
          </p:cNvPr>
          <p:cNvSpPr/>
          <p:nvPr/>
        </p:nvSpPr>
        <p:spPr>
          <a:xfrm>
            <a:off x="1395795" y="4866232"/>
            <a:ext cx="592541" cy="59254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01182F-DF72-7BF1-164D-ED910D1D90CD}"/>
              </a:ext>
            </a:extLst>
          </p:cNvPr>
          <p:cNvSpPr/>
          <p:nvPr/>
        </p:nvSpPr>
        <p:spPr>
          <a:xfrm>
            <a:off x="2454721" y="4587423"/>
            <a:ext cx="587178" cy="58717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5EDE7C-E6CF-11A3-CD0D-7F885FA2ECAB}"/>
              </a:ext>
            </a:extLst>
          </p:cNvPr>
          <p:cNvSpPr/>
          <p:nvPr/>
        </p:nvSpPr>
        <p:spPr>
          <a:xfrm>
            <a:off x="5691915" y="3798242"/>
            <a:ext cx="329321" cy="32932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4B7832-5D58-C4B1-4D1F-96D6621AB889}"/>
              </a:ext>
            </a:extLst>
          </p:cNvPr>
          <p:cNvSpPr/>
          <p:nvPr/>
        </p:nvSpPr>
        <p:spPr>
          <a:xfrm>
            <a:off x="3580704" y="4300594"/>
            <a:ext cx="511780" cy="51178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C2B352-C737-E749-4873-27D18EFE7245}"/>
              </a:ext>
            </a:extLst>
          </p:cNvPr>
          <p:cNvSpPr/>
          <p:nvPr/>
        </p:nvSpPr>
        <p:spPr>
          <a:xfrm>
            <a:off x="4743756" y="4007018"/>
            <a:ext cx="446010" cy="44601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A905FA-9761-FDA3-CC49-93698C9527C7}"/>
              </a:ext>
            </a:extLst>
          </p:cNvPr>
          <p:cNvSpPr/>
          <p:nvPr/>
        </p:nvSpPr>
        <p:spPr>
          <a:xfrm>
            <a:off x="6777530" y="3416075"/>
            <a:ext cx="230669" cy="23066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45C2AD-9A68-3244-D786-6CFFF7361297}"/>
              </a:ext>
            </a:extLst>
          </p:cNvPr>
          <p:cNvSpPr/>
          <p:nvPr/>
        </p:nvSpPr>
        <p:spPr>
          <a:xfrm>
            <a:off x="7653054" y="2827393"/>
            <a:ext cx="183658" cy="18365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20508" name="TextBox 14">
            <a:extLst>
              <a:ext uri="{FF2B5EF4-FFF2-40B4-BE49-F238E27FC236}">
                <a16:creationId xmlns:a16="http://schemas.microsoft.com/office/drawing/2014/main" id="{D2882FA9-D46E-14A4-FC21-85B1CB5CA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670" y="1877746"/>
            <a:ext cx="2155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/>
              <a:t>African Light Source(s)</a:t>
            </a:r>
          </a:p>
        </p:txBody>
      </p:sp>
      <p:sp>
        <p:nvSpPr>
          <p:cNvPr id="20509" name="TextBox 18">
            <a:extLst>
              <a:ext uri="{FF2B5EF4-FFF2-40B4-BE49-F238E27FC236}">
                <a16:creationId xmlns:a16="http://schemas.microsoft.com/office/drawing/2014/main" id="{DD02467B-485D-8FF4-FF49-3D63808F6F5D}"/>
              </a:ext>
            </a:extLst>
          </p:cNvPr>
          <p:cNvSpPr txBox="1">
            <a:spLocks noChangeArrowheads="1"/>
          </p:cNvSpPr>
          <p:nvPr/>
        </p:nvSpPr>
        <p:spPr bwMode="auto">
          <a:xfrm rot="20821517">
            <a:off x="-323452" y="4285437"/>
            <a:ext cx="232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/>
              <a:t>Small lab </a:t>
            </a:r>
            <a:br>
              <a:rPr lang="en-GB" altLang="en-US" sz="1800" b="1" dirty="0"/>
            </a:br>
            <a:r>
              <a:rPr lang="en-GB" altLang="en-US" sz="1800" b="1" dirty="0"/>
              <a:t>X-ray facilities</a:t>
            </a:r>
          </a:p>
        </p:txBody>
      </p:sp>
      <p:sp>
        <p:nvSpPr>
          <p:cNvPr id="20515" name="Rectangle 17">
            <a:extLst>
              <a:ext uri="{FF2B5EF4-FFF2-40B4-BE49-F238E27FC236}">
                <a16:creationId xmlns:a16="http://schemas.microsoft.com/office/drawing/2014/main" id="{B08B7E19-7359-C301-1BE1-218D9BEBF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85" y="1530946"/>
            <a:ext cx="3599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b="1" dirty="0"/>
              <a:t>AfLS Infrastructure Roadmap with milestones</a:t>
            </a:r>
          </a:p>
        </p:txBody>
      </p:sp>
      <p:sp>
        <p:nvSpPr>
          <p:cNvPr id="20516" name="Rectangle 27">
            <a:extLst>
              <a:ext uri="{FF2B5EF4-FFF2-40B4-BE49-F238E27FC236}">
                <a16:creationId xmlns:a16="http://schemas.microsoft.com/office/drawing/2014/main" id="{8922A468-5096-3AD6-2714-AD1EAFCB3416}"/>
              </a:ext>
            </a:extLst>
          </p:cNvPr>
          <p:cNvSpPr>
            <a:spLocks noChangeArrowheads="1"/>
          </p:cNvSpPr>
          <p:nvPr/>
        </p:nvSpPr>
        <p:spPr bwMode="auto">
          <a:xfrm rot="20380197">
            <a:off x="1811097" y="5006444"/>
            <a:ext cx="6767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GB" altLang="en-US" sz="1800" b="1" dirty="0"/>
              <a:t>Human Capacity activities accompanies the Infrastructural capacity </a:t>
            </a:r>
          </a:p>
        </p:txBody>
      </p:sp>
      <p:sp>
        <p:nvSpPr>
          <p:cNvPr id="27" name="Date Placeholder 12">
            <a:extLst>
              <a:ext uri="{FF2B5EF4-FFF2-40B4-BE49-F238E27FC236}">
                <a16:creationId xmlns:a16="http://schemas.microsoft.com/office/drawing/2014/main" id="{69465597-A123-6037-1461-9475780703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6838" y="6539818"/>
            <a:ext cx="1920875" cy="365125"/>
          </a:xfrm>
        </p:spPr>
        <p:txBody>
          <a:bodyPr/>
          <a:lstStyle/>
          <a:p>
            <a:pPr>
              <a:defRPr/>
            </a:pPr>
            <a:r>
              <a:rPr lang="en-ZA"/>
              <a:t>17 Nov 2024</a:t>
            </a:r>
            <a:endParaRPr lang="en-US" dirty="0"/>
          </a:p>
        </p:txBody>
      </p:sp>
      <p:sp>
        <p:nvSpPr>
          <p:cNvPr id="20519" name="Footer Placeholder 13">
            <a:extLst>
              <a:ext uri="{FF2B5EF4-FFF2-40B4-BE49-F238E27FC236}">
                <a16:creationId xmlns:a16="http://schemas.microsoft.com/office/drawing/2014/main" id="{661B1362-FBBB-A5DA-B355-03D3CF8B1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191577" y="6599020"/>
            <a:ext cx="45291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AfLS7-2024 Opening</a:t>
            </a:r>
            <a:endParaRPr lang="en-US" altLang="en-US" dirty="0"/>
          </a:p>
        </p:txBody>
      </p:sp>
      <p:sp>
        <p:nvSpPr>
          <p:cNvPr id="20520" name="Slide Number Placeholder 14">
            <a:extLst>
              <a:ext uri="{FF2B5EF4-FFF2-40B4-BE49-F238E27FC236}">
                <a16:creationId xmlns:a16="http://schemas.microsoft.com/office/drawing/2014/main" id="{CEC39E42-AD09-C7DF-296C-6ECFD8FC3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6648" y="6539818"/>
            <a:ext cx="13620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D06215F-3666-8C40-A4F4-F63435E812A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7AA39F10-2B59-C2BD-1226-528E58C00731}"/>
              </a:ext>
            </a:extLst>
          </p:cNvPr>
          <p:cNvSpPr txBox="1">
            <a:spLocks noChangeArrowheads="1"/>
          </p:cNvSpPr>
          <p:nvPr/>
        </p:nvSpPr>
        <p:spPr bwMode="auto">
          <a:xfrm rot="20821517">
            <a:off x="1499683" y="3949132"/>
            <a:ext cx="1676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/>
              <a:t>Small lab sample prep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9909CFD-9C02-6626-13BB-2D1F7CB61375}"/>
              </a:ext>
            </a:extLst>
          </p:cNvPr>
          <p:cNvSpPr txBox="1">
            <a:spLocks noChangeArrowheads="1"/>
          </p:cNvSpPr>
          <p:nvPr/>
        </p:nvSpPr>
        <p:spPr bwMode="auto">
          <a:xfrm rot="20719070">
            <a:off x="2830253" y="3353868"/>
            <a:ext cx="16764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/>
              <a:t>African Beamlines and Instruments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45AD9CBE-7FE4-E47F-250E-27C92EA3167F}"/>
              </a:ext>
            </a:extLst>
          </p:cNvPr>
          <p:cNvSpPr txBox="1">
            <a:spLocks noChangeArrowheads="1"/>
          </p:cNvSpPr>
          <p:nvPr/>
        </p:nvSpPr>
        <p:spPr bwMode="auto">
          <a:xfrm rot="20719070">
            <a:off x="4338944" y="3155403"/>
            <a:ext cx="1676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/>
              <a:t>African Memberships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A716E66-A24A-33CC-E636-DF08ED914A92}"/>
              </a:ext>
            </a:extLst>
          </p:cNvPr>
          <p:cNvSpPr/>
          <p:nvPr/>
        </p:nvSpPr>
        <p:spPr>
          <a:xfrm rot="15329776">
            <a:off x="2516609" y="936344"/>
            <a:ext cx="362747" cy="5063569"/>
          </a:xfrm>
          <a:prstGeom prst="rightBrace">
            <a:avLst>
              <a:gd name="adj1" fmla="val 8333"/>
              <a:gd name="adj2" fmla="val 497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6DDBE79F-5724-EB91-1FFC-B294F05BEB3A}"/>
              </a:ext>
            </a:extLst>
          </p:cNvPr>
          <p:cNvSpPr txBox="1">
            <a:spLocks noChangeArrowheads="1"/>
          </p:cNvSpPr>
          <p:nvPr/>
        </p:nvSpPr>
        <p:spPr bwMode="auto">
          <a:xfrm rot="20757465">
            <a:off x="613374" y="2915401"/>
            <a:ext cx="3718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>
                <a:solidFill>
                  <a:srgbClr val="FF0000"/>
                </a:solidFill>
              </a:rPr>
              <a:t>“Leave no country behind” : AU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A4B34E1-9FB2-C3BF-2384-F6B0CEE64164}"/>
              </a:ext>
            </a:extLst>
          </p:cNvPr>
          <p:cNvSpPr txBox="1">
            <a:spLocks noChangeArrowheads="1"/>
          </p:cNvSpPr>
          <p:nvPr/>
        </p:nvSpPr>
        <p:spPr bwMode="auto">
          <a:xfrm rot="20615529">
            <a:off x="1195126" y="5042389"/>
            <a:ext cx="4666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>
                <a:solidFill>
                  <a:srgbClr val="FF0000"/>
                </a:solidFill>
              </a:rPr>
              <a:t>Menu of expenditure for African Governments</a:t>
            </a:r>
          </a:p>
        </p:txBody>
      </p:sp>
    </p:spTree>
    <p:extLst>
      <p:ext uri="{BB962C8B-B14F-4D97-AF65-F5344CB8AC3E}">
        <p14:creationId xmlns:p14="http://schemas.microsoft.com/office/powerpoint/2010/main" val="313848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61C381-390C-607B-53D7-5763582FB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3"/>
          <a:stretch/>
        </p:blipFill>
        <p:spPr>
          <a:xfrm>
            <a:off x="5064590" y="1380336"/>
            <a:ext cx="3963864" cy="5049772"/>
          </a:xfrm>
          <a:prstGeom prst="rect">
            <a:avLst/>
          </a:prstGeom>
        </p:spPr>
      </p:pic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ZA" sz="1200"/>
              <a:t>17 Nov 2024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587067"/>
            <a:ext cx="4606925" cy="2661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ZA" sz="1200"/>
              <a:t>AfLS7-2024 Opening</a:t>
            </a:r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62A61-D19E-0D44-957C-79560893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9B65E-74F1-5F4B-897B-7BF665B639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9D77B-EBE3-4147-8FBD-D8F88E472AAF}"/>
              </a:ext>
            </a:extLst>
          </p:cNvPr>
          <p:cNvSpPr txBox="1"/>
          <p:nvPr/>
        </p:nvSpPr>
        <p:spPr>
          <a:xfrm>
            <a:off x="169336" y="1721127"/>
            <a:ext cx="73308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IAEA TC Project - INT0104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Enhancing Transnational </a:t>
            </a:r>
            <a:br>
              <a:rPr lang="en-US" sz="2000" dirty="0"/>
            </a:br>
            <a:r>
              <a:rPr lang="en-US" sz="2000" dirty="0"/>
              <a:t>Collaboration among Light Sources and </a:t>
            </a:r>
            <a:br>
              <a:rPr lang="en-US" sz="2000" dirty="0"/>
            </a:br>
            <a:r>
              <a:rPr lang="en-US" sz="2000" dirty="0"/>
              <a:t>Expanding the User 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</a:rPr>
              <a:t>Training Platform / Material, Mapping </a:t>
            </a:r>
            <a:r>
              <a:rPr lang="en-US" sz="2000" dirty="0">
                <a:solidFill>
                  <a:srgbClr val="0432FF"/>
                </a:solidFill>
                <a:sym typeface="Wingdings" pitchFamily="2" charset="2"/>
              </a:rPr>
              <a:t> 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Pan African Virtual University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Opportunity to expand Footprint within Africa, </a:t>
            </a:r>
            <a:br>
              <a:rPr lang="en-US" sz="2000" dirty="0"/>
            </a:br>
            <a:r>
              <a:rPr lang="en-US" sz="2000" dirty="0"/>
              <a:t>and increase international linkages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7030A0"/>
                </a:solidFill>
              </a:rPr>
              <a:t>49/56 Countries in Africa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within AFRA, NEST and with TC Support</a:t>
            </a:r>
          </a:p>
          <a:p>
            <a:endParaRPr lang="en-US" sz="2000" dirty="0"/>
          </a:p>
          <a:p>
            <a:r>
              <a:rPr lang="en-US" sz="2000" b="1" dirty="0"/>
              <a:t>African Country </a:t>
            </a:r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/>
              <a:t>National Liaison Office </a:t>
            </a:r>
            <a:r>
              <a:rPr lang="en-US" sz="2000" b="1" dirty="0">
                <a:sym typeface="Wingdings" pitchFamily="2" charset="2"/>
              </a:rPr>
              <a:t> Community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073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E180D4A7-C9FB-4DFB-919C-405C955672EB}">
      <p14:showEvtLst xmlns:p14="http://schemas.microsoft.com/office/powerpoint/2010/main">
        <p14:playEvt time="0" objId="6"/>
        <p14:stopEvt time="3511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8EB90-37D6-716E-047B-0F4977B4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" y="6587067"/>
            <a:ext cx="1358900" cy="270933"/>
          </a:xfrm>
        </p:spPr>
        <p:txBody>
          <a:bodyPr/>
          <a:lstStyle/>
          <a:p>
            <a:r>
              <a:rPr lang="en-ZA"/>
              <a:t>17 Nov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3EED0-9FF8-9EE7-6273-460CEE77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1256" y="6556245"/>
            <a:ext cx="6211144" cy="270933"/>
          </a:xfrm>
        </p:spPr>
        <p:txBody>
          <a:bodyPr/>
          <a:lstStyle/>
          <a:p>
            <a:pPr>
              <a:defRPr/>
            </a:pPr>
            <a:r>
              <a:rPr lang="en-ZA"/>
              <a:t>AfLS7-2024 Opening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17399-5719-432F-21F8-FED04251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2544" y="6587067"/>
            <a:ext cx="457200" cy="266171"/>
          </a:xfrm>
        </p:spPr>
        <p:txBody>
          <a:bodyPr/>
          <a:lstStyle/>
          <a:p>
            <a:pPr>
              <a:defRPr/>
            </a:pPr>
            <a:fld id="{3899B65E-74F1-5F4B-897B-7BF665B639F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CB792C3C-AD28-F79F-9FDC-E25E416218B8}"/>
              </a:ext>
            </a:extLst>
          </p:cNvPr>
          <p:cNvSpPr/>
          <p:nvPr/>
        </p:nvSpPr>
        <p:spPr>
          <a:xfrm>
            <a:off x="169140" y="2106202"/>
            <a:ext cx="8440604" cy="35959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05CCE5E5-FCC6-8DFF-B1EB-2D3E0E7741C6}"/>
              </a:ext>
            </a:extLst>
          </p:cNvPr>
          <p:cNvSpPr/>
          <p:nvPr/>
        </p:nvSpPr>
        <p:spPr bwMode="auto">
          <a:xfrm>
            <a:off x="90906" y="4175440"/>
            <a:ext cx="1762018" cy="1087649"/>
          </a:xfrm>
          <a:prstGeom prst="wedgeRoundRectCallout">
            <a:avLst>
              <a:gd name="adj1" fmla="val 19932"/>
              <a:gd name="adj2" fmla="val -21364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</a:rPr>
              <a:t>End 2025</a:t>
            </a:r>
          </a:p>
          <a:p>
            <a:pPr marL="131763" indent="-131763"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Audit &gt;1000 active </a:t>
            </a:r>
          </a:p>
          <a:p>
            <a:pPr marL="131763" indent="-131763"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Updated Roadmap</a:t>
            </a:r>
          </a:p>
          <a:p>
            <a:pPr marL="131763" indent="-131763"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African Light Source Secretariat</a:t>
            </a:r>
          </a:p>
          <a:p>
            <a:pPr marL="131763" indent="-131763"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Executive Office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5D4DE05-1E03-A0A4-0BFA-833F81BAE11C}"/>
              </a:ext>
            </a:extLst>
          </p:cNvPr>
          <p:cNvSpPr/>
          <p:nvPr/>
        </p:nvSpPr>
        <p:spPr bwMode="auto">
          <a:xfrm>
            <a:off x="1877979" y="5056835"/>
            <a:ext cx="2587111" cy="1311665"/>
          </a:xfrm>
          <a:prstGeom prst="wedgeRoundRectCallout">
            <a:avLst>
              <a:gd name="adj1" fmla="val -42887"/>
              <a:gd name="adj2" fmla="val -25126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End 2026</a:t>
            </a:r>
          </a:p>
          <a:p>
            <a:pPr marL="131763" indent="-13176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Model for African National contributions. </a:t>
            </a:r>
          </a:p>
          <a:p>
            <a:pPr marL="131763" indent="-13176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Income stream </a:t>
            </a: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 training, conferences, Executive office etc.</a:t>
            </a:r>
          </a:p>
          <a:p>
            <a:pPr marL="131763" indent="-13176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ZA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4BD0132-DC28-DD85-9608-B07BCEC51933}"/>
              </a:ext>
            </a:extLst>
          </p:cNvPr>
          <p:cNvSpPr/>
          <p:nvPr/>
        </p:nvSpPr>
        <p:spPr bwMode="auto">
          <a:xfrm>
            <a:off x="4637982" y="5077383"/>
            <a:ext cx="2774022" cy="1087649"/>
          </a:xfrm>
          <a:prstGeom prst="wedgeRoundRectCallout">
            <a:avLst>
              <a:gd name="adj1" fmla="val -127565"/>
              <a:gd name="adj2" fmla="val -2945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End 2026</a:t>
            </a:r>
          </a:p>
          <a:p>
            <a:pPr marL="131763" indent="-13176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The AfLS established as next large-scale research Infrastructure to follow on from the SKA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7B77522-2135-E9B1-6749-0C742A8174DD}"/>
              </a:ext>
            </a:extLst>
          </p:cNvPr>
          <p:cNvSpPr/>
          <p:nvPr/>
        </p:nvSpPr>
        <p:spPr bwMode="auto">
          <a:xfrm>
            <a:off x="7584896" y="4985201"/>
            <a:ext cx="1476495" cy="1014907"/>
          </a:xfrm>
          <a:prstGeom prst="wedgeRoundRectCallout">
            <a:avLst>
              <a:gd name="adj1" fmla="val -4687"/>
              <a:gd name="adj2" fmla="val -3026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ZA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2035 </a:t>
            </a:r>
          </a:p>
          <a:p>
            <a:pPr marL="131763" indent="-131763"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An operational African light source, for Africa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52A6D1B-99D2-CDD8-D978-488220AD95E9}"/>
              </a:ext>
            </a:extLst>
          </p:cNvPr>
          <p:cNvSpPr/>
          <p:nvPr/>
        </p:nvSpPr>
        <p:spPr bwMode="auto">
          <a:xfrm>
            <a:off x="156889" y="2826498"/>
            <a:ext cx="1649387" cy="1087649"/>
          </a:xfrm>
          <a:prstGeom prst="wedgeRoundRectCallout">
            <a:avLst>
              <a:gd name="adj1" fmla="val -27920"/>
              <a:gd name="adj2" fmla="val -851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</a:rPr>
              <a:t>End 2023</a:t>
            </a:r>
          </a:p>
          <a:p>
            <a:pPr marL="131763" indent="-131763">
              <a:buFont typeface="Arial" panose="020B0604020202020204" pitchFamily="34" charset="0"/>
              <a:buChar char="•"/>
              <a:defRPr/>
            </a:pPr>
            <a:r>
              <a:rPr lang="en-ZA" sz="12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6th AFLS Conference,</a:t>
            </a:r>
          </a:p>
          <a:p>
            <a:pPr marL="131763" indent="-131763">
              <a:buFont typeface="Arial" panose="020B0604020202020204" pitchFamily="34" charset="0"/>
              <a:buChar char="•"/>
              <a:defRPr/>
            </a:pPr>
            <a:r>
              <a:rPr lang="en-ZA" sz="12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CDR published</a:t>
            </a:r>
          </a:p>
          <a:p>
            <a:pPr marL="131763" indent="-131763">
              <a:buFont typeface="Arial" panose="020B0604020202020204" pitchFamily="34" charset="0"/>
              <a:buChar char="•"/>
              <a:defRPr/>
            </a:pPr>
            <a:r>
              <a:rPr lang="en-ZA" sz="12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Strategic Task Force feedback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ADA50E1F-9B9A-2729-0C86-FFF5F48E2EA1}"/>
              </a:ext>
            </a:extLst>
          </p:cNvPr>
          <p:cNvSpPr/>
          <p:nvPr/>
        </p:nvSpPr>
        <p:spPr bwMode="auto">
          <a:xfrm>
            <a:off x="5041450" y="2964773"/>
            <a:ext cx="2774022" cy="1255516"/>
          </a:xfrm>
          <a:prstGeom prst="wedgeRoundRectCallout">
            <a:avLst>
              <a:gd name="adj1" fmla="val -137565"/>
              <a:gd name="adj2" fmla="val -9269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End 2026</a:t>
            </a:r>
          </a:p>
          <a:p>
            <a:pPr marL="131763" indent="-13176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 AfLS is a regular session in meetings such as AUC-ESTI, AfDB, All Pan African and Regional meetings of African National Science Ministries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96A14-BC7B-5817-15C1-B48CE008B8E1}"/>
              </a:ext>
            </a:extLst>
          </p:cNvPr>
          <p:cNvSpPr txBox="1"/>
          <p:nvPr/>
        </p:nvSpPr>
        <p:spPr>
          <a:xfrm>
            <a:off x="1417634" y="1517279"/>
            <a:ext cx="594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Milestones on the Timeline of the Roadmap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A108743-9263-62E0-FFA7-DCAA1B497263}"/>
              </a:ext>
            </a:extLst>
          </p:cNvPr>
          <p:cNvSpPr/>
          <p:nvPr/>
        </p:nvSpPr>
        <p:spPr bwMode="auto">
          <a:xfrm>
            <a:off x="2036852" y="3250368"/>
            <a:ext cx="2774022" cy="1255516"/>
          </a:xfrm>
          <a:prstGeom prst="wedgeRoundRectCallout">
            <a:avLst>
              <a:gd name="adj1" fmla="val -41639"/>
              <a:gd name="adj2" fmla="val -11724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End 2026</a:t>
            </a:r>
          </a:p>
          <a:p>
            <a:pPr marL="131763" lvl="0" indent="-13176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 African joint National participation in an </a:t>
            </a:r>
            <a:r>
              <a:rPr lang="en-ZA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AdLS</a:t>
            </a: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marL="131763" lvl="0" indent="-13176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African Beamline at an </a:t>
            </a:r>
            <a:r>
              <a:rPr lang="en-ZA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AdLS</a:t>
            </a: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131763" lvl="0" indent="-13176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schemeClr val="tx1"/>
                </a:solidFill>
                <a:latin typeface="Arial" panose="020B0604020202020204" pitchFamily="34" charset="0"/>
              </a:rPr>
              <a:t>5 new National / Regional facilities (1 x CLS)</a:t>
            </a:r>
          </a:p>
        </p:txBody>
      </p:sp>
    </p:spTree>
    <p:extLst>
      <p:ext uri="{BB962C8B-B14F-4D97-AF65-F5344CB8AC3E}">
        <p14:creationId xmlns:p14="http://schemas.microsoft.com/office/powerpoint/2010/main" val="12039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6"/>
          <p:cNvSpPr txBox="1">
            <a:spLocks noGrp="1"/>
          </p:cNvSpPr>
          <p:nvPr>
            <p:ph type="body" idx="1"/>
          </p:nvPr>
        </p:nvSpPr>
        <p:spPr>
          <a:xfrm>
            <a:off x="457200" y="1386985"/>
            <a:ext cx="8229600" cy="94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The Concept of Ubuntu and African Identity in Pursuit 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of the African Light Source</a:t>
            </a: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534" name="Google Shape;534;p56"/>
          <p:cNvSpPr txBox="1">
            <a:spLocks noGrp="1"/>
          </p:cNvSpPr>
          <p:nvPr>
            <p:ph type="sldNum" idx="12"/>
          </p:nvPr>
        </p:nvSpPr>
        <p:spPr>
          <a:xfrm>
            <a:off x="8030512" y="6597341"/>
            <a:ext cx="457200" cy="26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pic>
        <p:nvPicPr>
          <p:cNvPr id="536" name="Google Shape;536;p56" descr="A picture containing text, human face, screenshot,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0860" y="2297288"/>
            <a:ext cx="5202279" cy="293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33;p56">
            <a:extLst>
              <a:ext uri="{FF2B5EF4-FFF2-40B4-BE49-F238E27FC236}">
                <a16:creationId xmlns:a16="http://schemas.microsoft.com/office/drawing/2014/main" id="{E2169673-75AE-DCEA-694A-04C569DB970C}"/>
              </a:ext>
            </a:extLst>
          </p:cNvPr>
          <p:cNvSpPr txBox="1">
            <a:spLocks/>
          </p:cNvSpPr>
          <p:nvPr/>
        </p:nvSpPr>
        <p:spPr bwMode="auto">
          <a:xfrm>
            <a:off x="253428" y="5327563"/>
            <a:ext cx="8637141" cy="9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457200" lvl="0" indent="-228600" algn="l" defTabSz="457200" rtl="0" eaLnBrk="0" fontAlgn="base" hangingPunct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14400" lvl="1" indent="-342900" algn="l" defTabSz="457200" rtl="0" eaLnBrk="0" fontAlgn="base" hangingPunct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71600" lvl="2" indent="-342900" algn="l" defTabSz="457200" rtl="0" eaLnBrk="0" fontAlgn="base" hangingPunct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28800" lvl="3" indent="-342900" algn="l" defTabSz="457200" rtl="0" eaLnBrk="0" fontAlgn="base" hangingPunct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286000" lvl="4" indent="-342900" algn="l" defTabSz="457200" rtl="0" eaLnBrk="0" fontAlgn="base" hangingPunct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743200" lvl="5" indent="-342900" algn="l" defTabSz="4572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4572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4572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4572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B050"/>
              </a:buClr>
              <a:buSzPts val="2400"/>
            </a:pP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Africans, Old Diaspora, recent Science Diaspora, Friends of Africa around the world.</a:t>
            </a:r>
          </a:p>
          <a:p>
            <a:pPr marL="0" indent="0" algn="ctr">
              <a:spcBef>
                <a:spcPts val="0"/>
              </a:spcBef>
              <a:buClr>
                <a:srgbClr val="00B050"/>
              </a:buClr>
              <a:buSzPts val="2400"/>
            </a:pPr>
            <a:endParaRPr lang="en-US" sz="1600" b="1" dirty="0">
              <a:latin typeface="Arial"/>
              <a:cs typeface="Arial"/>
              <a:sym typeface="Arial"/>
            </a:endParaRPr>
          </a:p>
          <a:p>
            <a:pPr marL="0" indent="0" algn="ctr">
              <a:spcBef>
                <a:spcPts val="0"/>
              </a:spcBef>
              <a:buClr>
                <a:srgbClr val="00B050"/>
              </a:buClr>
              <a:buSzPts val="2400"/>
            </a:pPr>
            <a:r>
              <a:rPr lang="en-US" sz="1600" b="1" dirty="0">
                <a:latin typeface="Arial"/>
                <a:cs typeface="Arial"/>
                <a:sym typeface="Arial"/>
              </a:rPr>
              <a:t>AfLS and AAS to partner in this venture.</a:t>
            </a:r>
            <a:endParaRPr lang="en-US" sz="1600" dirty="0"/>
          </a:p>
          <a:p>
            <a:pPr marL="0" indent="0">
              <a:spcBef>
                <a:spcPts val="640"/>
              </a:spcBef>
              <a:buSzPts val="3200"/>
            </a:pPr>
            <a:endParaRPr lang="en-US" dirty="0"/>
          </a:p>
        </p:txBody>
      </p:sp>
      <p:pic>
        <p:nvPicPr>
          <p:cNvPr id="3" name="Picture 2" descr="African_Academy_of_Science_logo.png">
            <a:extLst>
              <a:ext uri="{FF2B5EF4-FFF2-40B4-BE49-F238E27FC236}">
                <a16:creationId xmlns:a16="http://schemas.microsoft.com/office/drawing/2014/main" id="{03BE2CC8-DCD3-97AE-E0A3-1B6BAB4C7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880" y="5809270"/>
            <a:ext cx="737959" cy="474148"/>
          </a:xfrm>
          <a:prstGeom prst="rect">
            <a:avLst/>
          </a:prstGeom>
        </p:spPr>
      </p:pic>
      <p:pic>
        <p:nvPicPr>
          <p:cNvPr id="4" name="Picture 3" descr="A black earth with yellow sticks around it&#10;&#10;Description automatically generated">
            <a:extLst>
              <a:ext uri="{FF2B5EF4-FFF2-40B4-BE49-F238E27FC236}">
                <a16:creationId xmlns:a16="http://schemas.microsoft.com/office/drawing/2014/main" id="{A964DD54-52DD-1A62-4A60-D1D304185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55" y="5600256"/>
            <a:ext cx="1090725" cy="94571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24B96-CF38-866A-92D3-719ABA1E9AA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2700" y="6587067"/>
            <a:ext cx="1358900" cy="270933"/>
          </a:xfrm>
        </p:spPr>
        <p:txBody>
          <a:bodyPr/>
          <a:lstStyle/>
          <a:p>
            <a:r>
              <a:rPr lang="en-ZA"/>
              <a:t>17 Nov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AF30C-3710-F885-B72F-F33CF555CA5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561256" y="6545971"/>
            <a:ext cx="6671732" cy="270933"/>
          </a:xfrm>
        </p:spPr>
        <p:txBody>
          <a:bodyPr/>
          <a:lstStyle/>
          <a:p>
            <a:r>
              <a:rPr lang="en-ZA"/>
              <a:t>AfLS7-2024 Opening</a:t>
            </a:r>
            <a:endParaRPr lang="en-Z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S_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LAS_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ATLAS_talk.thmx</Template>
  <TotalTime>77577</TotalTime>
  <Words>1068</Words>
  <Application>Microsoft Macintosh PowerPoint</Application>
  <PresentationFormat>On-screen Show (4:3)</PresentationFormat>
  <Paragraphs>173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-apple-system</vt:lpstr>
      <vt:lpstr>ＭＳ Ｐゴシック</vt:lpstr>
      <vt:lpstr>Arial</vt:lpstr>
      <vt:lpstr>Calibri</vt:lpstr>
      <vt:lpstr>Karla</vt:lpstr>
      <vt:lpstr>Verdana</vt:lpstr>
      <vt:lpstr>Wingdings</vt:lpstr>
      <vt:lpstr>ATLAS_talk</vt:lpstr>
      <vt:lpstr>1_ATLAS_talk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ATLAS group at the  University of Johannesburg</dc:title>
  <dc:creator>Mathieu Aurousseau</dc:creator>
  <cp:lastModifiedBy>Connell, Simon</cp:lastModifiedBy>
  <cp:revision>466</cp:revision>
  <cp:lastPrinted>2019-07-30T08:55:25Z</cp:lastPrinted>
  <dcterms:created xsi:type="dcterms:W3CDTF">2012-03-22T13:34:35Z</dcterms:created>
  <dcterms:modified xsi:type="dcterms:W3CDTF">2024-11-17T20:49:28Z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31be4-bb77-46d3-b866-62153466896a_Enabled">
    <vt:lpwstr>true</vt:lpwstr>
  </property>
  <property fmtid="{D5CDD505-2E9C-101B-9397-08002B2CF9AE}" pid="3" name="MSIP_Label_b0d31be4-bb77-46d3-b866-62153466896a_SetDate">
    <vt:lpwstr>2024-10-23T12:57:45Z</vt:lpwstr>
  </property>
  <property fmtid="{D5CDD505-2E9C-101B-9397-08002B2CF9AE}" pid="4" name="MSIP_Label_b0d31be4-bb77-46d3-b866-62153466896a_Method">
    <vt:lpwstr>Standard</vt:lpwstr>
  </property>
  <property fmtid="{D5CDD505-2E9C-101B-9397-08002B2CF9AE}" pid="5" name="MSIP_Label_b0d31be4-bb77-46d3-b866-62153466896a_Name">
    <vt:lpwstr>Public</vt:lpwstr>
  </property>
  <property fmtid="{D5CDD505-2E9C-101B-9397-08002B2CF9AE}" pid="6" name="MSIP_Label_b0d31be4-bb77-46d3-b866-62153466896a_SiteId">
    <vt:lpwstr>fa785acd-36ef-41bc-8a94-89841327e045</vt:lpwstr>
  </property>
  <property fmtid="{D5CDD505-2E9C-101B-9397-08002B2CF9AE}" pid="7" name="MSIP_Label_b0d31be4-bb77-46d3-b866-62153466896a_ActionId">
    <vt:lpwstr>7f85ab28-30c4-4c4f-b7d6-b1dfa22f2b1e</vt:lpwstr>
  </property>
  <property fmtid="{D5CDD505-2E9C-101B-9397-08002B2CF9AE}" pid="8" name="MSIP_Label_b0d31be4-bb77-46d3-b866-62153466896a_ContentBits">
    <vt:lpwstr>0</vt:lpwstr>
  </property>
</Properties>
</file>