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9" r:id="rId2"/>
    <p:sldId id="434" r:id="rId3"/>
    <p:sldId id="433" r:id="rId4"/>
    <p:sldId id="444" r:id="rId5"/>
    <p:sldId id="440" r:id="rId6"/>
    <p:sldId id="351" r:id="rId7"/>
    <p:sldId id="352" r:id="rId8"/>
    <p:sldId id="394" r:id="rId9"/>
    <p:sldId id="395" r:id="rId10"/>
    <p:sldId id="441" r:id="rId11"/>
    <p:sldId id="442" r:id="rId12"/>
    <p:sldId id="445" r:id="rId13"/>
    <p:sldId id="415" r:id="rId14"/>
    <p:sldId id="283" r:id="rId1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43F0"/>
    <a:srgbClr val="0B00FF"/>
    <a:srgbClr val="4732BB"/>
    <a:srgbClr val="F038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902" autoAdjust="0"/>
    <p:restoredTop sz="93194" autoAdjust="0"/>
  </p:normalViewPr>
  <p:slideViewPr>
    <p:cSldViewPr>
      <p:cViewPr varScale="1">
        <p:scale>
          <a:sx n="91" d="100"/>
          <a:sy n="91" d="100"/>
        </p:scale>
        <p:origin x="5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6" d="100"/>
        <a:sy n="106" d="100"/>
      </p:scale>
      <p:origin x="0" y="87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32CE0B-7AC4-2647-A3B1-8DFF339B48DE}" type="datetimeFigureOut">
              <a:rPr lang="fr-FR" smtClean="0"/>
              <a:t>18/11/2024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AE5D0F-452F-FF45-855C-158C8929410C}" type="slidenum">
              <a:rPr lang="fr-FR" smtClean="0"/>
              <a:t>‹N°›</a:t>
            </a:fld>
            <a:endParaRPr lang="fr-FR"/>
          </a:p>
        </p:txBody>
      </p:sp>
    </p:spTree>
    <p:extLst>
      <p:ext uri="{BB962C8B-B14F-4D97-AF65-F5344CB8AC3E}">
        <p14:creationId xmlns:p14="http://schemas.microsoft.com/office/powerpoint/2010/main" val="14645462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DF7939-1A2D-4204-BA83-6CCF9D3709A8}" type="datetimeFigureOut">
              <a:rPr lang="fr-FR" smtClean="0"/>
              <a:pPr/>
              <a:t>18/11/2024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D7A80A-470C-491A-A858-4D609F941AEC}" type="slidenum">
              <a:rPr lang="fr-FR" smtClean="0"/>
              <a:pPr/>
              <a:t>‹N°›</a:t>
            </a:fld>
            <a:endParaRPr lang="fr-FR"/>
          </a:p>
        </p:txBody>
      </p:sp>
    </p:spTree>
    <p:extLst>
      <p:ext uri="{BB962C8B-B14F-4D97-AF65-F5344CB8AC3E}">
        <p14:creationId xmlns:p14="http://schemas.microsoft.com/office/powerpoint/2010/main" val="17547329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6D7A80A-470C-491A-A858-4D609F941AEC}" type="slidenum">
              <a:rPr lang="fr-FR" smtClean="0"/>
              <a:pPr/>
              <a:t>1</a:t>
            </a:fld>
            <a:endParaRPr lang="fr-FR"/>
          </a:p>
        </p:txBody>
      </p:sp>
    </p:spTree>
    <p:extLst>
      <p:ext uri="{BB962C8B-B14F-4D97-AF65-F5344CB8AC3E}">
        <p14:creationId xmlns:p14="http://schemas.microsoft.com/office/powerpoint/2010/main" val="182015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6D7A80A-470C-491A-A858-4D609F941AEC}" type="slidenum">
              <a:rPr lang="fr-FR" smtClean="0"/>
              <a:pPr/>
              <a:t>3</a:t>
            </a:fld>
            <a:endParaRPr lang="fr-FR"/>
          </a:p>
        </p:txBody>
      </p:sp>
    </p:spTree>
    <p:extLst>
      <p:ext uri="{BB962C8B-B14F-4D97-AF65-F5344CB8AC3E}">
        <p14:creationId xmlns:p14="http://schemas.microsoft.com/office/powerpoint/2010/main" val="2287135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6D7A80A-470C-491A-A858-4D609F941AEC}" type="slidenum">
              <a:rPr lang="fr-FR" smtClean="0"/>
              <a:pPr/>
              <a:t>6</a:t>
            </a:fld>
            <a:endParaRPr lang="fr-FR"/>
          </a:p>
        </p:txBody>
      </p:sp>
    </p:spTree>
    <p:extLst>
      <p:ext uri="{BB962C8B-B14F-4D97-AF65-F5344CB8AC3E}">
        <p14:creationId xmlns:p14="http://schemas.microsoft.com/office/powerpoint/2010/main" val="4856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F169492-DD21-DF4B-AD77-FD6BAC716ADA}" type="datetime1">
              <a:rPr lang="fr-FR" smtClean="0"/>
              <a:t>18/11/2024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671CC7C-89D4-9843-8537-BEABB76ECD12}" type="datetime1">
              <a:rPr lang="fr-FR" smtClean="0"/>
              <a:t>18/11/2024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41E7DD9-29DC-8A40-BBB5-F8A081A03525}" type="datetime1">
              <a:rPr lang="fr-FR" smtClean="0"/>
              <a:t>18/11/2024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7E671E-BB22-274B-8A8E-19DAE620536D}" type="datetime1">
              <a:rPr lang="fr-FR" smtClean="0"/>
              <a:t>18/11/2024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AECB42C-126F-C749-861D-D78B2D18A230}" type="datetime1">
              <a:rPr lang="fr-FR" smtClean="0"/>
              <a:t>18/11/2024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DF98572-67EC-4A4E-8086-C39F3F659049}" type="datetime1">
              <a:rPr lang="fr-FR" smtClean="0"/>
              <a:t>18/11/2024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D2599B2-7C2F-E84B-AA3D-29FDFACB0520}" type="datetime1">
              <a:rPr lang="fr-FR" smtClean="0"/>
              <a:t>18/11/2024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B834A992-B5DF-5C47-80F6-B95F198F68E8}" type="datetime1">
              <a:rPr lang="fr-FR" smtClean="0"/>
              <a:t>18/11/2024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C54ECCF-3055-7440-8FAA-4ED84580D9A6}" type="datetime1">
              <a:rPr lang="fr-FR" smtClean="0"/>
              <a:t>18/11/2024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AC642AF-FF8B-E849-BA7F-04E4AF25A63E}" type="datetime1">
              <a:rPr lang="fr-FR" smtClean="0"/>
              <a:t>18/11/2024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322CBA4-5A62-4540-AA66-2E947470398F}" type="datetime1">
              <a:rPr lang="fr-FR" smtClean="0"/>
              <a:t>18/11/2024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0E24FA-1534-462A-9D0C-CD2B7501F26C}"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35A29-332D-9148-88EE-6F5A8D46186E}" type="datetime1">
              <a:rPr lang="fr-FR" smtClean="0"/>
              <a:t>18/11/2024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E24FA-1534-462A-9D0C-CD2B7501F26C}"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fricanphysicalsociety.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23728" y="2728074"/>
            <a:ext cx="4590510" cy="3993401"/>
          </a:xfrm>
          <a:prstGeom prst="rect">
            <a:avLst/>
          </a:prstGeom>
        </p:spPr>
        <p:txBody>
          <a:bodyPr wrap="square">
            <a:spAutoFit/>
          </a:bodyPr>
          <a:lstStyle/>
          <a:p>
            <a:pPr algn="ctr"/>
            <a:r>
              <a:rPr lang="en-GB" sz="2000" b="1" u="sng" dirty="0">
                <a:latin typeface="Arial" panose="020B0604020202020204" pitchFamily="34" charset="0"/>
                <a:cs typeface="Arial" panose="020B0604020202020204" pitchFamily="34" charset="0"/>
              </a:rPr>
              <a:t> </a:t>
            </a:r>
          </a:p>
          <a:p>
            <a:pPr algn="ctr"/>
            <a:r>
              <a:rPr lang="en-GB" sz="2000" b="1" u="sng" dirty="0">
                <a:latin typeface="Arial" panose="020B0604020202020204" pitchFamily="34" charset="0"/>
                <a:cs typeface="Arial" panose="020B0604020202020204" pitchFamily="34" charset="0"/>
              </a:rPr>
              <a:t>Prof. </a:t>
            </a:r>
            <a:r>
              <a:rPr lang="en-GB" sz="2000" b="1" u="sng" dirty="0" err="1">
                <a:latin typeface="Arial" panose="020B0604020202020204" pitchFamily="34" charset="0"/>
                <a:cs typeface="Arial" panose="020B0604020202020204" pitchFamily="34" charset="0"/>
              </a:rPr>
              <a:t>Ahmadou</a:t>
            </a:r>
            <a:r>
              <a:rPr lang="en-GB" sz="2000" b="1" u="sng" dirty="0">
                <a:latin typeface="Arial" panose="020B0604020202020204" pitchFamily="34" charset="0"/>
                <a:cs typeface="Arial" panose="020B0604020202020204" pitchFamily="34" charset="0"/>
              </a:rPr>
              <a:t> </a:t>
            </a:r>
            <a:r>
              <a:rPr lang="en-GB" sz="2000" b="1" u="sng" dirty="0" err="1">
                <a:latin typeface="Arial" panose="020B0604020202020204" pitchFamily="34" charset="0"/>
                <a:cs typeface="Arial" panose="020B0604020202020204" pitchFamily="34" charset="0"/>
              </a:rPr>
              <a:t>Wague</a:t>
            </a:r>
            <a:endParaRPr lang="en-GB" sz="2000" b="1" u="sng" dirty="0">
              <a:latin typeface="Arial" panose="020B0604020202020204" pitchFamily="34" charset="0"/>
              <a:cs typeface="Arial" panose="020B0604020202020204" pitchFamily="34" charset="0"/>
            </a:endParaRPr>
          </a:p>
          <a:p>
            <a:pPr algn="ctr"/>
            <a:endParaRPr lang="en-GB" sz="2000" b="1" u="sng" dirty="0">
              <a:latin typeface="Arial" panose="020B0604020202020204" pitchFamily="34" charset="0"/>
              <a:cs typeface="Arial" panose="020B0604020202020204" pitchFamily="34" charset="0"/>
            </a:endParaRPr>
          </a:p>
          <a:p>
            <a:pPr algn="ctr"/>
            <a:r>
              <a:rPr lang="en-GB" sz="2000" b="1" u="sng" dirty="0">
                <a:latin typeface="Arial" panose="020B0604020202020204" pitchFamily="34" charset="0"/>
                <a:cs typeface="Arial" panose="020B0604020202020204" pitchFamily="34" charset="0"/>
              </a:rPr>
              <a:t>President African Physical Society</a:t>
            </a:r>
          </a:p>
          <a:p>
            <a:pPr algn="ctr"/>
            <a:endParaRPr lang="en-GB" sz="2000" b="1" u="sng" dirty="0">
              <a:latin typeface="Arial" panose="020B0604020202020204" pitchFamily="34" charset="0"/>
              <a:cs typeface="Arial" panose="020B0604020202020204" pitchFamily="34" charset="0"/>
            </a:endParaRPr>
          </a:p>
          <a:p>
            <a:pPr algn="ctr"/>
            <a:r>
              <a:rPr lang="en-GB" sz="2000" dirty="0">
                <a:latin typeface="Arial" panose="020B0604020202020204" pitchFamily="34" charset="0"/>
                <a:cs typeface="Arial" panose="020B0604020202020204" pitchFamily="34" charset="0"/>
              </a:rPr>
              <a:t>,</a:t>
            </a:r>
          </a:p>
          <a:p>
            <a:pPr algn="ctr"/>
            <a:r>
              <a:rPr lang="en-GB" sz="2000" dirty="0">
                <a:latin typeface="Arial" panose="020B0604020202020204" pitchFamily="34" charset="0"/>
                <a:cs typeface="Arial" panose="020B0604020202020204" pitchFamily="34" charset="0"/>
              </a:rPr>
              <a:t>University Cheikh Anta Diop, </a:t>
            </a:r>
          </a:p>
          <a:p>
            <a:pPr algn="ctr"/>
            <a:r>
              <a:rPr lang="en-GB" sz="2000" dirty="0">
                <a:latin typeface="Arial" panose="020B0604020202020204" pitchFamily="34" charset="0"/>
                <a:cs typeface="Arial" panose="020B0604020202020204" pitchFamily="34" charset="0"/>
              </a:rPr>
              <a:t>National Academy of Science and Techniques </a:t>
            </a:r>
          </a:p>
          <a:p>
            <a:pPr algn="ctr"/>
            <a:r>
              <a:rPr lang="en-GB" sz="2000" dirty="0">
                <a:latin typeface="Arial" panose="020B0604020202020204" pitchFamily="34" charset="0"/>
                <a:cs typeface="Arial" panose="020B0604020202020204" pitchFamily="34" charset="0"/>
              </a:rPr>
              <a:t>Dakar</a:t>
            </a:r>
          </a:p>
          <a:p>
            <a:pPr algn="ctr"/>
            <a:r>
              <a:rPr lang="en-GB" sz="2000" dirty="0">
                <a:latin typeface="Arial" panose="020B0604020202020204" pitchFamily="34" charset="0"/>
                <a:cs typeface="Arial" panose="020B0604020202020204" pitchFamily="34" charset="0"/>
              </a:rPr>
              <a:t> Senegal </a:t>
            </a:r>
          </a:p>
          <a:p>
            <a:pPr algn="ctr"/>
            <a:endParaRPr lang="en-GB" sz="2000" dirty="0">
              <a:latin typeface="Arial" panose="020B0604020202020204" pitchFamily="34" charset="0"/>
              <a:cs typeface="Arial" panose="020B0604020202020204" pitchFamily="34" charset="0"/>
            </a:endParaRPr>
          </a:p>
          <a:p>
            <a:pPr algn="ctr"/>
            <a:endParaRPr lang="en-GB" sz="1350" b="1" i="1" dirty="0"/>
          </a:p>
        </p:txBody>
      </p:sp>
      <p:sp>
        <p:nvSpPr>
          <p:cNvPr id="15" name="Rectangle 14"/>
          <p:cNvSpPr/>
          <p:nvPr/>
        </p:nvSpPr>
        <p:spPr>
          <a:xfrm>
            <a:off x="2504454" y="452997"/>
            <a:ext cx="4716524" cy="954107"/>
          </a:xfrm>
          <a:prstGeom prst="rect">
            <a:avLst/>
          </a:prstGeom>
        </p:spPr>
        <p:txBody>
          <a:bodyPr wrap="square">
            <a:spAutoFit/>
          </a:bodyPr>
          <a:lstStyle/>
          <a:p>
            <a:pPr algn="ctr"/>
            <a:endParaRPr lang="fr-FR" sz="2800" dirty="0">
              <a:solidFill>
                <a:srgbClr val="FF0000"/>
              </a:solidFill>
              <a:latin typeface="Verdana" charset="0"/>
            </a:endParaRPr>
          </a:p>
          <a:p>
            <a:pPr algn="ctr"/>
            <a:r>
              <a:rPr lang="fr-FR" sz="2800" dirty="0">
                <a:solidFill>
                  <a:srgbClr val="FF0000"/>
                </a:solidFill>
                <a:latin typeface="Verdana" charset="0"/>
              </a:rPr>
              <a:t>   </a:t>
            </a:r>
            <a:endParaRPr lang="en-US" sz="2800" dirty="0">
              <a:solidFill>
                <a:srgbClr val="FF0000"/>
              </a:solidFill>
              <a:latin typeface="Verdana" charset="0"/>
            </a:endParaRPr>
          </a:p>
        </p:txBody>
      </p:sp>
      <p:sp>
        <p:nvSpPr>
          <p:cNvPr id="2" name="Rectangle 1"/>
          <p:cNvSpPr/>
          <p:nvPr/>
        </p:nvSpPr>
        <p:spPr>
          <a:xfrm>
            <a:off x="3005826" y="1538790"/>
            <a:ext cx="3429000" cy="438582"/>
          </a:xfrm>
          <a:prstGeom prst="rect">
            <a:avLst/>
          </a:prstGeom>
        </p:spPr>
        <p:txBody>
          <a:bodyPr>
            <a:spAutoFit/>
          </a:bodyPr>
          <a:lstStyle/>
          <a:p>
            <a:pPr algn="ctr"/>
            <a:endParaRPr lang="fr-FR" sz="900" dirty="0">
              <a:solidFill>
                <a:srgbClr val="1D4191"/>
              </a:solidFill>
              <a:latin typeface="Verdana" charset="0"/>
            </a:endParaRPr>
          </a:p>
          <a:p>
            <a:pPr algn="ctr"/>
            <a:r>
              <a:rPr lang="fr-FR" sz="1350" dirty="0">
                <a:solidFill>
                  <a:srgbClr val="1D4191"/>
                </a:solidFill>
                <a:latin typeface="Verdana" charset="0"/>
              </a:rPr>
              <a:t> </a:t>
            </a:r>
          </a:p>
        </p:txBody>
      </p:sp>
      <p:sp>
        <p:nvSpPr>
          <p:cNvPr id="8" name="Espace réservé du numéro de diapositive 7"/>
          <p:cNvSpPr>
            <a:spLocks noGrp="1"/>
          </p:cNvSpPr>
          <p:nvPr>
            <p:ph type="sldNum" sz="quarter" idx="12"/>
          </p:nvPr>
        </p:nvSpPr>
        <p:spPr/>
        <p:txBody>
          <a:bodyPr/>
          <a:lstStyle/>
          <a:p>
            <a:fld id="{A80E24FA-1534-462A-9D0C-CD2B7501F26C}" type="slidenum">
              <a:rPr lang="fr-FR" smtClean="0"/>
              <a:pPr/>
              <a:t>1</a:t>
            </a:fld>
            <a:endParaRPr lang="fr-FR"/>
          </a:p>
        </p:txBody>
      </p:sp>
      <p:pic>
        <p:nvPicPr>
          <p:cNvPr id="14" name="Image 13" descr="African Physical Society logo">
            <a:hlinkClick r:id="rId3"/>
            <a:extLst>
              <a:ext uri="{FF2B5EF4-FFF2-40B4-BE49-F238E27FC236}">
                <a16:creationId xmlns:a16="http://schemas.microsoft.com/office/drawing/2014/main" id="{CA78B979-7ACA-4F4D-978D-89C82EE877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28059" y="136525"/>
            <a:ext cx="1358741" cy="1219200"/>
          </a:xfrm>
          <a:prstGeom prst="rect">
            <a:avLst/>
          </a:prstGeom>
          <a:noFill/>
          <a:ln>
            <a:noFill/>
          </a:ln>
        </p:spPr>
      </p:pic>
      <p:sp>
        <p:nvSpPr>
          <p:cNvPr id="4" name="ZoneTexte 3">
            <a:extLst>
              <a:ext uri="{FF2B5EF4-FFF2-40B4-BE49-F238E27FC236}">
                <a16:creationId xmlns:a16="http://schemas.microsoft.com/office/drawing/2014/main" id="{ED1BB320-7426-214D-86E7-3B185DA8F06F}"/>
              </a:ext>
            </a:extLst>
          </p:cNvPr>
          <p:cNvSpPr txBox="1"/>
          <p:nvPr/>
        </p:nvSpPr>
        <p:spPr>
          <a:xfrm>
            <a:off x="1953711" y="1783337"/>
            <a:ext cx="4573488" cy="1138773"/>
          </a:xfrm>
          <a:prstGeom prst="rect">
            <a:avLst/>
          </a:prstGeom>
          <a:noFill/>
        </p:spPr>
        <p:txBody>
          <a:bodyPr wrap="square" rtlCol="0">
            <a:spAutoFit/>
          </a:bodyPr>
          <a:lstStyle/>
          <a:p>
            <a:pPr algn="ctr"/>
            <a:endParaRPr lang="fr-FR" sz="2000" b="1" dirty="0"/>
          </a:p>
          <a:p>
            <a:pPr algn="ctr"/>
            <a:r>
              <a:rPr lang="fr-FR" sz="2400" b="1" dirty="0"/>
              <a:t>INTRODUCTION TO AFRICAN PHYSICAL SOCIETY</a:t>
            </a:r>
          </a:p>
        </p:txBody>
      </p:sp>
      <p:sp>
        <p:nvSpPr>
          <p:cNvPr id="3" name="ZoneTexte 2">
            <a:extLst>
              <a:ext uri="{FF2B5EF4-FFF2-40B4-BE49-F238E27FC236}">
                <a16:creationId xmlns:a16="http://schemas.microsoft.com/office/drawing/2014/main" id="{1807DD4A-1040-494C-8381-F3CEEB598E61}"/>
              </a:ext>
            </a:extLst>
          </p:cNvPr>
          <p:cNvSpPr txBox="1"/>
          <p:nvPr/>
        </p:nvSpPr>
        <p:spPr>
          <a:xfrm>
            <a:off x="2504454" y="452997"/>
            <a:ext cx="4371802" cy="1200329"/>
          </a:xfrm>
          <a:prstGeom prst="rect">
            <a:avLst/>
          </a:prstGeom>
          <a:noFill/>
        </p:spPr>
        <p:txBody>
          <a:bodyPr wrap="square" rtlCol="0">
            <a:spAutoFit/>
          </a:bodyPr>
          <a:lstStyle/>
          <a:p>
            <a:pPr algn="ctr"/>
            <a:r>
              <a:rPr lang="fr-FR" sz="2400" dirty="0" err="1"/>
              <a:t>AfLS</a:t>
            </a:r>
            <a:r>
              <a:rPr lang="fr-FR" sz="2400" dirty="0"/>
              <a:t>/</a:t>
            </a:r>
            <a:r>
              <a:rPr lang="fr-FR" sz="2400" dirty="0" err="1"/>
              <a:t>AfPS</a:t>
            </a:r>
            <a:r>
              <a:rPr lang="fr-FR" sz="2400" dirty="0"/>
              <a:t> 2024 </a:t>
            </a:r>
            <a:r>
              <a:rPr lang="fr-FR" sz="2400" dirty="0" err="1"/>
              <a:t>Conference</a:t>
            </a:r>
            <a:r>
              <a:rPr lang="fr-FR" sz="2400" dirty="0"/>
              <a:t> </a:t>
            </a:r>
          </a:p>
          <a:p>
            <a:pPr algn="ctr"/>
            <a:r>
              <a:rPr lang="fr-FR" sz="2400" dirty="0"/>
              <a:t>18-22 </a:t>
            </a:r>
            <a:r>
              <a:rPr lang="fr-FR" sz="2400" dirty="0" err="1"/>
              <a:t>November</a:t>
            </a:r>
            <a:r>
              <a:rPr lang="fr-FR" sz="2400" dirty="0"/>
              <a:t> 2024</a:t>
            </a:r>
          </a:p>
          <a:p>
            <a:pPr algn="ctr"/>
            <a:r>
              <a:rPr lang="fr-FR" sz="2400" dirty="0"/>
              <a:t>Johannesburg, South </a:t>
            </a:r>
            <a:r>
              <a:rPr lang="fr-FR" sz="2400" dirty="0" err="1"/>
              <a:t>Africa</a:t>
            </a:r>
            <a:endParaRPr lang="fr-FR" sz="2400" dirty="0"/>
          </a:p>
        </p:txBody>
      </p:sp>
      <p:pic>
        <p:nvPicPr>
          <p:cNvPr id="6" name="Image 5">
            <a:extLst>
              <a:ext uri="{FF2B5EF4-FFF2-40B4-BE49-F238E27FC236}">
                <a16:creationId xmlns:a16="http://schemas.microsoft.com/office/drawing/2014/main" id="{E16EA630-DCE8-8743-AE4B-10B26699F590}"/>
              </a:ext>
            </a:extLst>
          </p:cNvPr>
          <p:cNvPicPr>
            <a:picLocks noChangeAspect="1"/>
          </p:cNvPicPr>
          <p:nvPr/>
        </p:nvPicPr>
        <p:blipFill>
          <a:blip r:embed="rId5"/>
          <a:stretch>
            <a:fillRect/>
          </a:stretch>
        </p:blipFill>
        <p:spPr>
          <a:xfrm>
            <a:off x="658311" y="499132"/>
            <a:ext cx="1295400" cy="1219200"/>
          </a:xfrm>
          <a:prstGeom prst="rect">
            <a:avLst/>
          </a:prstGeom>
        </p:spPr>
      </p:pic>
    </p:spTree>
    <p:extLst>
      <p:ext uri="{BB962C8B-B14F-4D97-AF65-F5344CB8AC3E}">
        <p14:creationId xmlns:p14="http://schemas.microsoft.com/office/powerpoint/2010/main" val="159964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CE9A038-672C-FF4F-A42F-8BC8216BB64C}"/>
              </a:ext>
            </a:extLst>
          </p:cNvPr>
          <p:cNvSpPr>
            <a:spLocks noGrp="1"/>
          </p:cNvSpPr>
          <p:nvPr>
            <p:ph type="sldNum" sz="quarter" idx="12"/>
          </p:nvPr>
        </p:nvSpPr>
        <p:spPr/>
        <p:txBody>
          <a:bodyPr/>
          <a:lstStyle/>
          <a:p>
            <a:fld id="{A80E24FA-1534-462A-9D0C-CD2B7501F26C}" type="slidenum">
              <a:rPr lang="fr-FR" smtClean="0"/>
              <a:pPr/>
              <a:t>10</a:t>
            </a:fld>
            <a:endParaRPr lang="fr-FR"/>
          </a:p>
        </p:txBody>
      </p:sp>
      <p:pic>
        <p:nvPicPr>
          <p:cNvPr id="3" name="Image 2">
            <a:extLst>
              <a:ext uri="{FF2B5EF4-FFF2-40B4-BE49-F238E27FC236}">
                <a16:creationId xmlns:a16="http://schemas.microsoft.com/office/drawing/2014/main" id="{83398125-3B65-FE41-8891-3ED4F0333170}"/>
              </a:ext>
            </a:extLst>
          </p:cNvPr>
          <p:cNvPicPr>
            <a:picLocks noChangeAspect="1"/>
          </p:cNvPicPr>
          <p:nvPr/>
        </p:nvPicPr>
        <p:blipFill>
          <a:blip r:embed="rId2"/>
          <a:stretch>
            <a:fillRect/>
          </a:stretch>
        </p:blipFill>
        <p:spPr>
          <a:xfrm>
            <a:off x="1373749" y="2555126"/>
            <a:ext cx="6246251" cy="4143754"/>
          </a:xfrm>
          <a:prstGeom prst="rect">
            <a:avLst/>
          </a:prstGeom>
        </p:spPr>
      </p:pic>
      <p:sp>
        <p:nvSpPr>
          <p:cNvPr id="4" name="ZoneTexte 3">
            <a:extLst>
              <a:ext uri="{FF2B5EF4-FFF2-40B4-BE49-F238E27FC236}">
                <a16:creationId xmlns:a16="http://schemas.microsoft.com/office/drawing/2014/main" id="{D25D26E4-0B1C-1143-B432-B20F6E4AC634}"/>
              </a:ext>
            </a:extLst>
          </p:cNvPr>
          <p:cNvSpPr txBox="1"/>
          <p:nvPr/>
        </p:nvSpPr>
        <p:spPr>
          <a:xfrm>
            <a:off x="1619672" y="476672"/>
            <a:ext cx="5400600" cy="1754326"/>
          </a:xfrm>
          <a:prstGeom prst="rect">
            <a:avLst/>
          </a:prstGeom>
          <a:noFill/>
        </p:spPr>
        <p:txBody>
          <a:bodyPr wrap="square" rtlCol="0">
            <a:spAutoFit/>
          </a:bodyPr>
          <a:lstStyle/>
          <a:p>
            <a:pPr algn="ctr"/>
            <a:r>
              <a:rPr lang="fr-SN" dirty="0"/>
              <a:t>The IYL 2015 </a:t>
            </a:r>
            <a:r>
              <a:rPr lang="fr-SN" dirty="0" err="1"/>
              <a:t>Africa</a:t>
            </a:r>
            <a:r>
              <a:rPr lang="fr-SN" dirty="0"/>
              <a:t> </a:t>
            </a:r>
            <a:r>
              <a:rPr lang="fr-SN" dirty="0" err="1"/>
              <a:t>Regional</a:t>
            </a:r>
            <a:r>
              <a:rPr lang="fr-SN" dirty="0"/>
              <a:t> </a:t>
            </a:r>
            <a:r>
              <a:rPr lang="fr-SN" dirty="0" err="1"/>
              <a:t>Conference</a:t>
            </a:r>
            <a:r>
              <a:rPr lang="fr-SN" dirty="0"/>
              <a:t>  in </a:t>
            </a:r>
            <a:r>
              <a:rPr lang="fr-SN" dirty="0" err="1"/>
              <a:t>September</a:t>
            </a:r>
            <a:r>
              <a:rPr lang="fr-SN" dirty="0"/>
              <a:t> 2015 In Accra, Ghana, </a:t>
            </a:r>
            <a:r>
              <a:rPr lang="fr-SN" dirty="0" err="1"/>
              <a:t>organized</a:t>
            </a:r>
            <a:r>
              <a:rPr lang="fr-SN" dirty="0"/>
              <a:t> by the </a:t>
            </a:r>
            <a:r>
              <a:rPr lang="fr-SN" dirty="0" err="1"/>
              <a:t>African</a:t>
            </a:r>
            <a:r>
              <a:rPr lang="fr-SN" dirty="0"/>
              <a:t> Physical Society , </a:t>
            </a:r>
            <a:r>
              <a:rPr lang="fr-SN" dirty="0" err="1"/>
              <a:t>Government</a:t>
            </a:r>
            <a:r>
              <a:rPr lang="fr-SN" dirty="0"/>
              <a:t> of Ghana and </a:t>
            </a:r>
            <a:r>
              <a:rPr lang="fr-SN" dirty="0" err="1"/>
              <a:t>many</a:t>
            </a:r>
            <a:r>
              <a:rPr lang="fr-SN" dirty="0"/>
              <a:t> </a:t>
            </a:r>
            <a:r>
              <a:rPr lang="fr-SN" dirty="0" err="1"/>
              <a:t>other</a:t>
            </a:r>
            <a:r>
              <a:rPr lang="fr-SN" dirty="0"/>
              <a:t> </a:t>
            </a:r>
            <a:r>
              <a:rPr lang="fr-SN" dirty="0" err="1"/>
              <a:t>stake</a:t>
            </a:r>
            <a:r>
              <a:rPr lang="fr-SN" dirty="0"/>
              <a:t> </a:t>
            </a:r>
            <a:r>
              <a:rPr lang="fr-SN" dirty="0" err="1"/>
              <a:t>holders</a:t>
            </a:r>
            <a:r>
              <a:rPr lang="fr-SN" dirty="0"/>
              <a:t> </a:t>
            </a:r>
            <a:r>
              <a:rPr lang="fr-SN" dirty="0" err="1"/>
              <a:t>with</a:t>
            </a:r>
            <a:r>
              <a:rPr lang="fr-SN" dirty="0"/>
              <a:t>  </a:t>
            </a:r>
            <a:r>
              <a:rPr lang="fr-SN" dirty="0" err="1"/>
              <a:t>representatives</a:t>
            </a:r>
            <a:r>
              <a:rPr lang="fr-SN" dirty="0"/>
              <a:t> </a:t>
            </a:r>
            <a:r>
              <a:rPr lang="fr-SN" dirty="0" err="1"/>
              <a:t>from</a:t>
            </a:r>
            <a:r>
              <a:rPr lang="fr-SN" dirty="0"/>
              <a:t> Mexico, </a:t>
            </a:r>
            <a:r>
              <a:rPr lang="fr-SN" dirty="0" err="1"/>
              <a:t>Sweden</a:t>
            </a:r>
            <a:r>
              <a:rPr lang="fr-SN" dirty="0"/>
              <a:t>, </a:t>
            </a:r>
            <a:r>
              <a:rPr lang="fr-SN" dirty="0" err="1"/>
              <a:t>Senegal</a:t>
            </a:r>
            <a:r>
              <a:rPr lang="fr-SN" dirty="0"/>
              <a:t>, </a:t>
            </a:r>
            <a:r>
              <a:rPr lang="fr-SN" dirty="0" err="1"/>
              <a:t>Algeria</a:t>
            </a:r>
            <a:r>
              <a:rPr lang="fr-SN" dirty="0"/>
              <a:t>, </a:t>
            </a:r>
            <a:r>
              <a:rPr lang="fr-SN" dirty="0" err="1"/>
              <a:t>Cameroon</a:t>
            </a:r>
            <a:r>
              <a:rPr lang="fr-SN" dirty="0"/>
              <a:t>, </a:t>
            </a:r>
            <a:r>
              <a:rPr lang="fr-SN" dirty="0" err="1"/>
              <a:t>Egypt</a:t>
            </a:r>
            <a:r>
              <a:rPr lang="fr-SN" dirty="0"/>
              <a:t>, and </a:t>
            </a:r>
            <a:r>
              <a:rPr lang="fr-SN" dirty="0" err="1"/>
              <a:t>many</a:t>
            </a:r>
            <a:r>
              <a:rPr lang="fr-SN" dirty="0"/>
              <a:t> </a:t>
            </a:r>
            <a:r>
              <a:rPr lang="fr-SN" dirty="0" err="1"/>
              <a:t>other</a:t>
            </a:r>
            <a:r>
              <a:rPr lang="fr-SN" dirty="0"/>
              <a:t> countries </a:t>
            </a:r>
            <a:r>
              <a:rPr lang="fr-SN" dirty="0" err="1"/>
              <a:t>attending</a:t>
            </a:r>
            <a:r>
              <a:rPr lang="fr-SN" dirty="0"/>
              <a:t> the </a:t>
            </a:r>
            <a:r>
              <a:rPr lang="fr-SN" dirty="0" err="1"/>
              <a:t>conference</a:t>
            </a:r>
            <a:r>
              <a:rPr lang="fr-SN" dirty="0"/>
              <a:t>.  </a:t>
            </a:r>
            <a:endParaRPr lang="fr-FR" dirty="0"/>
          </a:p>
        </p:txBody>
      </p:sp>
    </p:spTree>
    <p:extLst>
      <p:ext uri="{BB962C8B-B14F-4D97-AF65-F5344CB8AC3E}">
        <p14:creationId xmlns:p14="http://schemas.microsoft.com/office/powerpoint/2010/main" val="1898019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A555DBF-0EB6-F443-9DB2-FDC0C407FAA0}"/>
              </a:ext>
            </a:extLst>
          </p:cNvPr>
          <p:cNvSpPr>
            <a:spLocks noGrp="1"/>
          </p:cNvSpPr>
          <p:nvPr>
            <p:ph type="sldNum" sz="quarter" idx="12"/>
          </p:nvPr>
        </p:nvSpPr>
        <p:spPr/>
        <p:txBody>
          <a:bodyPr/>
          <a:lstStyle/>
          <a:p>
            <a:fld id="{A80E24FA-1534-462A-9D0C-CD2B7501F26C}" type="slidenum">
              <a:rPr lang="fr-FR" smtClean="0"/>
              <a:pPr/>
              <a:t>11</a:t>
            </a:fld>
            <a:endParaRPr lang="fr-FR"/>
          </a:p>
        </p:txBody>
      </p:sp>
      <p:pic>
        <p:nvPicPr>
          <p:cNvPr id="5" name="Image 4">
            <a:extLst>
              <a:ext uri="{FF2B5EF4-FFF2-40B4-BE49-F238E27FC236}">
                <a16:creationId xmlns:a16="http://schemas.microsoft.com/office/drawing/2014/main" id="{CB2EBB59-9810-4641-AFC7-156E579C0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12" y="1545679"/>
            <a:ext cx="9144000" cy="5144467"/>
          </a:xfrm>
          <a:prstGeom prst="rect">
            <a:avLst/>
          </a:prstGeom>
        </p:spPr>
      </p:pic>
      <p:sp>
        <p:nvSpPr>
          <p:cNvPr id="6" name="ZoneTexte 5">
            <a:extLst>
              <a:ext uri="{FF2B5EF4-FFF2-40B4-BE49-F238E27FC236}">
                <a16:creationId xmlns:a16="http://schemas.microsoft.com/office/drawing/2014/main" id="{70F6ECB1-B7A9-2C4A-A92F-5E84C626C343}"/>
              </a:ext>
            </a:extLst>
          </p:cNvPr>
          <p:cNvSpPr txBox="1"/>
          <p:nvPr/>
        </p:nvSpPr>
        <p:spPr>
          <a:xfrm>
            <a:off x="1979712" y="188640"/>
            <a:ext cx="6048672" cy="923330"/>
          </a:xfrm>
          <a:prstGeom prst="rect">
            <a:avLst/>
          </a:prstGeom>
          <a:noFill/>
        </p:spPr>
        <p:txBody>
          <a:bodyPr wrap="square" rtlCol="0">
            <a:spAutoFit/>
          </a:bodyPr>
          <a:lstStyle/>
          <a:p>
            <a:pPr algn="ctr"/>
            <a:r>
              <a:rPr lang="fr-FR" dirty="0"/>
              <a:t> </a:t>
            </a:r>
            <a:r>
              <a:rPr lang="fr-FR" dirty="0" err="1"/>
              <a:t>AfPS</a:t>
            </a:r>
            <a:r>
              <a:rPr lang="fr-FR" dirty="0"/>
              <a:t> Kigali Workshop in </a:t>
            </a:r>
            <a:r>
              <a:rPr lang="fr-FR" dirty="0" err="1"/>
              <a:t>October</a:t>
            </a:r>
            <a:r>
              <a:rPr lang="fr-FR"/>
              <a:t> 2018</a:t>
            </a:r>
            <a:r>
              <a:rPr lang="fr-FR" dirty="0"/>
              <a:t>: </a:t>
            </a:r>
            <a:r>
              <a:rPr lang="fr-FR" dirty="0" err="1"/>
              <a:t>Some</a:t>
            </a:r>
            <a:r>
              <a:rPr lang="fr-FR" dirty="0"/>
              <a:t> participants  </a:t>
            </a:r>
            <a:r>
              <a:rPr lang="fr-FR" dirty="0" err="1"/>
              <a:t>from</a:t>
            </a:r>
            <a:r>
              <a:rPr lang="fr-FR" dirty="0"/>
              <a:t> </a:t>
            </a:r>
            <a:r>
              <a:rPr lang="fr-FR" dirty="0" err="1"/>
              <a:t>Tunisia</a:t>
            </a:r>
            <a:r>
              <a:rPr lang="fr-FR" dirty="0"/>
              <a:t>, </a:t>
            </a:r>
            <a:r>
              <a:rPr lang="fr-FR" dirty="0" err="1"/>
              <a:t>Algeria</a:t>
            </a:r>
            <a:r>
              <a:rPr lang="fr-FR" dirty="0"/>
              <a:t> , </a:t>
            </a:r>
            <a:r>
              <a:rPr lang="fr-FR" dirty="0" err="1"/>
              <a:t>Morocco</a:t>
            </a:r>
            <a:r>
              <a:rPr lang="fr-FR" dirty="0"/>
              <a:t>, </a:t>
            </a:r>
            <a:r>
              <a:rPr lang="fr-FR" dirty="0" err="1"/>
              <a:t>Egypt</a:t>
            </a:r>
            <a:r>
              <a:rPr lang="fr-FR" dirty="0"/>
              <a:t>, Ghana </a:t>
            </a:r>
          </a:p>
          <a:p>
            <a:pPr algn="ctr"/>
            <a:r>
              <a:rPr lang="fr-FR" dirty="0"/>
              <a:t>Cote d ‘</a:t>
            </a:r>
            <a:r>
              <a:rPr lang="fr-FR" dirty="0" err="1"/>
              <a:t>Ívoire</a:t>
            </a:r>
            <a:r>
              <a:rPr lang="fr-FR" dirty="0"/>
              <a:t>, </a:t>
            </a:r>
            <a:r>
              <a:rPr lang="fr-FR" dirty="0" err="1"/>
              <a:t>Senegal</a:t>
            </a:r>
            <a:r>
              <a:rPr lang="fr-FR" dirty="0"/>
              <a:t> , Kenya, Benin ...</a:t>
            </a:r>
          </a:p>
        </p:txBody>
      </p:sp>
    </p:spTree>
    <p:extLst>
      <p:ext uri="{BB962C8B-B14F-4D97-AF65-F5344CB8AC3E}">
        <p14:creationId xmlns:p14="http://schemas.microsoft.com/office/powerpoint/2010/main" val="299402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69CCF3B-4601-C74A-8A32-83D595E18D5C}"/>
              </a:ext>
            </a:extLst>
          </p:cNvPr>
          <p:cNvSpPr>
            <a:spLocks noGrp="1"/>
          </p:cNvSpPr>
          <p:nvPr>
            <p:ph type="sldNum" sz="quarter" idx="12"/>
          </p:nvPr>
        </p:nvSpPr>
        <p:spPr/>
        <p:txBody>
          <a:bodyPr/>
          <a:lstStyle/>
          <a:p>
            <a:fld id="{A80E24FA-1534-462A-9D0C-CD2B7501F26C}" type="slidenum">
              <a:rPr lang="fr-FR" smtClean="0"/>
              <a:pPr/>
              <a:t>12</a:t>
            </a:fld>
            <a:endParaRPr lang="fr-FR"/>
          </a:p>
        </p:txBody>
      </p:sp>
      <p:pic>
        <p:nvPicPr>
          <p:cNvPr id="3" name="Image 2">
            <a:extLst>
              <a:ext uri="{FF2B5EF4-FFF2-40B4-BE49-F238E27FC236}">
                <a16:creationId xmlns:a16="http://schemas.microsoft.com/office/drawing/2014/main" id="{33951401-5A8B-FE47-9F11-34BE12E80063}"/>
              </a:ext>
            </a:extLst>
          </p:cNvPr>
          <p:cNvPicPr>
            <a:picLocks noChangeAspect="1"/>
          </p:cNvPicPr>
          <p:nvPr/>
        </p:nvPicPr>
        <p:blipFill>
          <a:blip r:embed="rId2"/>
          <a:stretch>
            <a:fillRect/>
          </a:stretch>
        </p:blipFill>
        <p:spPr>
          <a:xfrm>
            <a:off x="971600" y="0"/>
            <a:ext cx="8172400" cy="6129300"/>
          </a:xfrm>
          <a:prstGeom prst="rect">
            <a:avLst/>
          </a:prstGeom>
        </p:spPr>
      </p:pic>
      <p:sp>
        <p:nvSpPr>
          <p:cNvPr id="4" name="ZoneTexte 3">
            <a:extLst>
              <a:ext uri="{FF2B5EF4-FFF2-40B4-BE49-F238E27FC236}">
                <a16:creationId xmlns:a16="http://schemas.microsoft.com/office/drawing/2014/main" id="{315F566F-F4BE-2348-B7BF-D5D728522DB0}"/>
              </a:ext>
            </a:extLst>
          </p:cNvPr>
          <p:cNvSpPr txBox="1"/>
          <p:nvPr/>
        </p:nvSpPr>
        <p:spPr>
          <a:xfrm>
            <a:off x="1475656" y="6356350"/>
            <a:ext cx="7627922" cy="369332"/>
          </a:xfrm>
          <a:prstGeom prst="rect">
            <a:avLst/>
          </a:prstGeom>
          <a:noFill/>
        </p:spPr>
        <p:txBody>
          <a:bodyPr wrap="none" rtlCol="0">
            <a:spAutoFit/>
          </a:bodyPr>
          <a:lstStyle/>
          <a:p>
            <a:r>
              <a:rPr lang="fr-FR" dirty="0"/>
              <a:t>IUPAP CENTENNIAL CONFERENCE IN TRIESTE WITH </a:t>
            </a:r>
            <a:r>
              <a:rPr lang="fr-FR" dirty="0" err="1"/>
              <a:t>AfPS</a:t>
            </a:r>
            <a:r>
              <a:rPr lang="fr-FR" dirty="0"/>
              <a:t> Participation  July 2022</a:t>
            </a:r>
          </a:p>
        </p:txBody>
      </p:sp>
    </p:spTree>
    <p:extLst>
      <p:ext uri="{BB962C8B-B14F-4D97-AF65-F5344CB8AC3E}">
        <p14:creationId xmlns:p14="http://schemas.microsoft.com/office/powerpoint/2010/main" val="1109565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BA54BD-C84D-46CE-8B72-31BFB26ABA43}" type="slidenum">
              <a:rPr lang="uk-UA" smtClean="0">
                <a:solidFill>
                  <a:prstClr val="black">
                    <a:tint val="75000"/>
                  </a:prstClr>
                </a:solidFill>
              </a:rPr>
              <a:pPr/>
              <a:t>13</a:t>
            </a:fld>
            <a:endParaRPr lang="uk-UA" dirty="0">
              <a:solidFill>
                <a:prstClr val="black">
                  <a:tint val="75000"/>
                </a:prst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59" y="1359275"/>
            <a:ext cx="3545909" cy="127763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959241"/>
            <a:ext cx="1728192" cy="1885300"/>
          </a:xfrm>
          <a:prstGeom prst="rect">
            <a:avLst/>
          </a:prstGeom>
        </p:spPr>
      </p:pic>
      <p:sp>
        <p:nvSpPr>
          <p:cNvPr id="10" name="Text Placeholder 3"/>
          <p:cNvSpPr txBox="1">
            <a:spLocks/>
          </p:cNvSpPr>
          <p:nvPr/>
        </p:nvSpPr>
        <p:spPr>
          <a:xfrm>
            <a:off x="39040" y="34994"/>
            <a:ext cx="8344138" cy="1008112"/>
          </a:xfrm>
          <a:prstGeom prst="rect">
            <a:avLst/>
          </a:prstGeom>
        </p:spPr>
        <p:txBody>
          <a:bodyPr/>
          <a:lst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a:lstStyle>
          <a:p>
            <a:pPr algn="ctr"/>
            <a:endParaRPr lang="fr-FR" sz="2100" dirty="0">
              <a:solidFill>
                <a:prstClr val="black"/>
              </a:solidFill>
            </a:endParaRPr>
          </a:p>
          <a:p>
            <a:pPr marL="0" indent="0" algn="ctr">
              <a:buNone/>
            </a:pPr>
            <a:r>
              <a:rPr lang="fr-FR" sz="2100" dirty="0">
                <a:solidFill>
                  <a:prstClr val="black"/>
                </a:solidFill>
              </a:rPr>
              <a:t>        </a:t>
            </a:r>
            <a:r>
              <a:rPr lang="fr-FR" sz="3601" b="1" dirty="0">
                <a:solidFill>
                  <a:prstClr val="black"/>
                </a:solidFill>
              </a:rPr>
              <a:t>MANY THANKS TO OUR PARTNERS AND SPONSORS</a:t>
            </a:r>
          </a:p>
          <a:p>
            <a:pPr algn="ctr"/>
            <a:endParaRPr lang="fr-FR" sz="2100" dirty="0">
              <a:solidFill>
                <a:prstClr val="black"/>
              </a:solidFill>
            </a:endParaRPr>
          </a:p>
        </p:txBody>
      </p:sp>
      <p:pic>
        <p:nvPicPr>
          <p:cNvPr id="9" name="Picture 10" descr="logo_bleu_uc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573016"/>
            <a:ext cx="2016224" cy="1853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 2">
            <a:extLst>
              <a:ext uri="{FF2B5EF4-FFF2-40B4-BE49-F238E27FC236}">
                <a16:creationId xmlns:a16="http://schemas.microsoft.com/office/drawing/2014/main" id="{D2764618-AB7B-B74A-B54B-61502E217031}"/>
              </a:ext>
            </a:extLst>
          </p:cNvPr>
          <p:cNvPicPr>
            <a:picLocks noChangeAspect="1"/>
          </p:cNvPicPr>
          <p:nvPr/>
        </p:nvPicPr>
        <p:blipFill>
          <a:blip r:embed="rId5"/>
          <a:stretch>
            <a:fillRect/>
          </a:stretch>
        </p:blipFill>
        <p:spPr>
          <a:xfrm>
            <a:off x="3085035" y="3548753"/>
            <a:ext cx="2141773" cy="1108682"/>
          </a:xfrm>
          <a:prstGeom prst="rect">
            <a:avLst/>
          </a:prstGeom>
        </p:spPr>
      </p:pic>
      <p:sp>
        <p:nvSpPr>
          <p:cNvPr id="2" name="ZoneTexte 1">
            <a:extLst>
              <a:ext uri="{FF2B5EF4-FFF2-40B4-BE49-F238E27FC236}">
                <a16:creationId xmlns:a16="http://schemas.microsoft.com/office/drawing/2014/main" id="{934C5899-7015-0B4F-AD1C-22E798D20DC6}"/>
              </a:ext>
            </a:extLst>
          </p:cNvPr>
          <p:cNvSpPr txBox="1"/>
          <p:nvPr/>
        </p:nvSpPr>
        <p:spPr>
          <a:xfrm>
            <a:off x="5833120" y="1973292"/>
            <a:ext cx="1691208" cy="707886"/>
          </a:xfrm>
          <a:prstGeom prst="rect">
            <a:avLst/>
          </a:prstGeom>
          <a:noFill/>
        </p:spPr>
        <p:txBody>
          <a:bodyPr wrap="square" rtlCol="0">
            <a:spAutoFit/>
          </a:bodyPr>
          <a:lstStyle/>
          <a:p>
            <a:r>
              <a:rPr lang="fr-FR" sz="4000" dirty="0" err="1"/>
              <a:t>AfLS</a:t>
            </a:r>
            <a:endParaRPr lang="fr-FR" sz="4000" dirty="0"/>
          </a:p>
        </p:txBody>
      </p:sp>
      <p:sp>
        <p:nvSpPr>
          <p:cNvPr id="5" name="ZoneTexte 4">
            <a:extLst>
              <a:ext uri="{FF2B5EF4-FFF2-40B4-BE49-F238E27FC236}">
                <a16:creationId xmlns:a16="http://schemas.microsoft.com/office/drawing/2014/main" id="{6FACEE60-0BE3-6B4A-9D5C-AD4729B53243}"/>
              </a:ext>
            </a:extLst>
          </p:cNvPr>
          <p:cNvSpPr txBox="1"/>
          <p:nvPr/>
        </p:nvSpPr>
        <p:spPr>
          <a:xfrm>
            <a:off x="4067944" y="2420888"/>
            <a:ext cx="1765176" cy="707886"/>
          </a:xfrm>
          <a:prstGeom prst="rect">
            <a:avLst/>
          </a:prstGeom>
          <a:noFill/>
        </p:spPr>
        <p:txBody>
          <a:bodyPr wrap="square" rtlCol="0">
            <a:spAutoFit/>
          </a:bodyPr>
          <a:lstStyle/>
          <a:p>
            <a:r>
              <a:rPr lang="fr-FR" sz="4000" dirty="0"/>
              <a:t>SAIP</a:t>
            </a:r>
          </a:p>
        </p:txBody>
      </p:sp>
      <p:sp>
        <p:nvSpPr>
          <p:cNvPr id="11" name="ZoneTexte 10">
            <a:extLst>
              <a:ext uri="{FF2B5EF4-FFF2-40B4-BE49-F238E27FC236}">
                <a16:creationId xmlns:a16="http://schemas.microsoft.com/office/drawing/2014/main" id="{CD5B7E48-7CDE-AF4E-A980-624D0C4AB48B}"/>
              </a:ext>
            </a:extLst>
          </p:cNvPr>
          <p:cNvSpPr txBox="1"/>
          <p:nvPr/>
        </p:nvSpPr>
        <p:spPr>
          <a:xfrm>
            <a:off x="3940468" y="5013176"/>
            <a:ext cx="2637645" cy="369332"/>
          </a:xfrm>
          <a:prstGeom prst="rect">
            <a:avLst/>
          </a:prstGeom>
          <a:noFill/>
        </p:spPr>
        <p:txBody>
          <a:bodyPr wrap="none" rtlCol="0">
            <a:spAutoFit/>
          </a:bodyPr>
          <a:lstStyle/>
          <a:p>
            <a:r>
              <a:rPr lang="fr-FR" dirty="0"/>
              <a:t>GOVERNMENT OF GHANA</a:t>
            </a:r>
          </a:p>
        </p:txBody>
      </p:sp>
      <p:sp>
        <p:nvSpPr>
          <p:cNvPr id="12" name="ZoneTexte 11">
            <a:extLst>
              <a:ext uri="{FF2B5EF4-FFF2-40B4-BE49-F238E27FC236}">
                <a16:creationId xmlns:a16="http://schemas.microsoft.com/office/drawing/2014/main" id="{B82A6C05-FA46-7644-A946-32F5B4AF95CD}"/>
              </a:ext>
            </a:extLst>
          </p:cNvPr>
          <p:cNvSpPr txBox="1"/>
          <p:nvPr/>
        </p:nvSpPr>
        <p:spPr>
          <a:xfrm>
            <a:off x="2123728" y="5563087"/>
            <a:ext cx="2836144" cy="369332"/>
          </a:xfrm>
          <a:prstGeom prst="rect">
            <a:avLst/>
          </a:prstGeom>
          <a:noFill/>
        </p:spPr>
        <p:txBody>
          <a:bodyPr wrap="square" rtlCol="0">
            <a:spAutoFit/>
          </a:bodyPr>
          <a:lstStyle/>
          <a:p>
            <a:r>
              <a:rPr lang="fr-FR" dirty="0"/>
              <a:t>GOVERNMENT OF SENEGAL</a:t>
            </a:r>
          </a:p>
        </p:txBody>
      </p:sp>
      <p:sp>
        <p:nvSpPr>
          <p:cNvPr id="13" name="ZoneTexte 12">
            <a:extLst>
              <a:ext uri="{FF2B5EF4-FFF2-40B4-BE49-F238E27FC236}">
                <a16:creationId xmlns:a16="http://schemas.microsoft.com/office/drawing/2014/main" id="{8FC607F5-BC91-0A40-9A31-412F730D5025}"/>
              </a:ext>
            </a:extLst>
          </p:cNvPr>
          <p:cNvSpPr txBox="1"/>
          <p:nvPr/>
        </p:nvSpPr>
        <p:spPr>
          <a:xfrm>
            <a:off x="971599" y="2681178"/>
            <a:ext cx="2113435" cy="646331"/>
          </a:xfrm>
          <a:prstGeom prst="rect">
            <a:avLst/>
          </a:prstGeom>
          <a:noFill/>
        </p:spPr>
        <p:txBody>
          <a:bodyPr wrap="square" rtlCol="0">
            <a:spAutoFit/>
          </a:bodyPr>
          <a:lstStyle/>
          <a:p>
            <a:r>
              <a:rPr lang="fr-FR" dirty="0"/>
              <a:t>GOVERNMENT OF SOUTH AFRICA</a:t>
            </a:r>
          </a:p>
        </p:txBody>
      </p:sp>
      <p:sp>
        <p:nvSpPr>
          <p:cNvPr id="14" name="ZoneTexte 13">
            <a:extLst>
              <a:ext uri="{FF2B5EF4-FFF2-40B4-BE49-F238E27FC236}">
                <a16:creationId xmlns:a16="http://schemas.microsoft.com/office/drawing/2014/main" id="{A455591A-FA0A-6940-83E5-3CAC3C5B0717}"/>
              </a:ext>
            </a:extLst>
          </p:cNvPr>
          <p:cNvSpPr txBox="1"/>
          <p:nvPr/>
        </p:nvSpPr>
        <p:spPr>
          <a:xfrm>
            <a:off x="7020272" y="1359275"/>
            <a:ext cx="1362906" cy="707886"/>
          </a:xfrm>
          <a:prstGeom prst="rect">
            <a:avLst/>
          </a:prstGeom>
          <a:noFill/>
        </p:spPr>
        <p:txBody>
          <a:bodyPr wrap="square" rtlCol="0">
            <a:spAutoFit/>
          </a:bodyPr>
          <a:lstStyle/>
          <a:p>
            <a:r>
              <a:rPr lang="fr-FR" sz="4000" dirty="0"/>
              <a:t>APS</a:t>
            </a:r>
          </a:p>
        </p:txBody>
      </p:sp>
      <p:sp>
        <p:nvSpPr>
          <p:cNvPr id="15" name="ZoneTexte 14">
            <a:extLst>
              <a:ext uri="{FF2B5EF4-FFF2-40B4-BE49-F238E27FC236}">
                <a16:creationId xmlns:a16="http://schemas.microsoft.com/office/drawing/2014/main" id="{9A89DC0B-8BB6-D34B-942B-106700B4A0CA}"/>
              </a:ext>
            </a:extLst>
          </p:cNvPr>
          <p:cNvSpPr txBox="1"/>
          <p:nvPr/>
        </p:nvSpPr>
        <p:spPr>
          <a:xfrm>
            <a:off x="5580112" y="3128774"/>
            <a:ext cx="1656184" cy="707886"/>
          </a:xfrm>
          <a:prstGeom prst="rect">
            <a:avLst/>
          </a:prstGeom>
          <a:noFill/>
        </p:spPr>
        <p:txBody>
          <a:bodyPr wrap="square" rtlCol="0">
            <a:spAutoFit/>
          </a:bodyPr>
          <a:lstStyle/>
          <a:p>
            <a:r>
              <a:rPr lang="fr-FR" sz="4000" dirty="0"/>
              <a:t>IOP</a:t>
            </a:r>
          </a:p>
        </p:txBody>
      </p:sp>
      <p:sp>
        <p:nvSpPr>
          <p:cNvPr id="7" name="ZoneTexte 6">
            <a:extLst>
              <a:ext uri="{FF2B5EF4-FFF2-40B4-BE49-F238E27FC236}">
                <a16:creationId xmlns:a16="http://schemas.microsoft.com/office/drawing/2014/main" id="{279615AB-6611-8649-BB56-25EF7C8437DD}"/>
              </a:ext>
            </a:extLst>
          </p:cNvPr>
          <p:cNvSpPr txBox="1"/>
          <p:nvPr/>
        </p:nvSpPr>
        <p:spPr>
          <a:xfrm>
            <a:off x="4572000" y="1700808"/>
            <a:ext cx="864096" cy="523220"/>
          </a:xfrm>
          <a:prstGeom prst="rect">
            <a:avLst/>
          </a:prstGeom>
          <a:noFill/>
        </p:spPr>
        <p:txBody>
          <a:bodyPr wrap="square" rtlCol="0">
            <a:spAutoFit/>
          </a:bodyPr>
          <a:lstStyle/>
          <a:p>
            <a:r>
              <a:rPr lang="fr-FR" sz="2800" dirty="0"/>
              <a:t>ALC</a:t>
            </a:r>
          </a:p>
        </p:txBody>
      </p:sp>
      <p:sp>
        <p:nvSpPr>
          <p:cNvPr id="16" name="ZoneTexte 15">
            <a:extLst>
              <a:ext uri="{FF2B5EF4-FFF2-40B4-BE49-F238E27FC236}">
                <a16:creationId xmlns:a16="http://schemas.microsoft.com/office/drawing/2014/main" id="{E8C1CA00-52AF-E244-925C-FED6F82194DF}"/>
              </a:ext>
            </a:extLst>
          </p:cNvPr>
          <p:cNvSpPr txBox="1"/>
          <p:nvPr/>
        </p:nvSpPr>
        <p:spPr>
          <a:xfrm>
            <a:off x="5076056" y="4293096"/>
            <a:ext cx="864096" cy="523220"/>
          </a:xfrm>
          <a:prstGeom prst="rect">
            <a:avLst/>
          </a:prstGeom>
          <a:noFill/>
        </p:spPr>
        <p:txBody>
          <a:bodyPr wrap="square" rtlCol="0">
            <a:spAutoFit/>
          </a:bodyPr>
          <a:lstStyle/>
          <a:p>
            <a:r>
              <a:rPr lang="fr-FR" sz="2800" dirty="0"/>
              <a:t>ISP</a:t>
            </a:r>
          </a:p>
        </p:txBody>
      </p:sp>
    </p:spTree>
    <p:extLst>
      <p:ext uri="{BB962C8B-B14F-4D97-AF65-F5344CB8AC3E}">
        <p14:creationId xmlns:p14="http://schemas.microsoft.com/office/powerpoint/2010/main" val="162506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179512" y="1340768"/>
            <a:ext cx="8784976" cy="3744416"/>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fr-FR" sz="4000" b="1" dirty="0" err="1">
                <a:latin typeface="Tahoma" pitchFamily="34" charset="0"/>
                <a:ea typeface="Tahoma" pitchFamily="34" charset="0"/>
                <a:cs typeface="Tahoma" pitchFamily="34" charset="0"/>
              </a:rPr>
              <a:t>Thank</a:t>
            </a:r>
            <a:r>
              <a:rPr lang="fr-FR" sz="4000" b="1" dirty="0">
                <a:latin typeface="Tahoma" pitchFamily="34" charset="0"/>
                <a:ea typeface="Tahoma" pitchFamily="34" charset="0"/>
                <a:cs typeface="Tahoma" pitchFamily="34" charset="0"/>
              </a:rPr>
              <a:t> </a:t>
            </a:r>
            <a:r>
              <a:rPr lang="fr-FR" sz="4000" b="1" dirty="0" err="1">
                <a:latin typeface="Tahoma" pitchFamily="34" charset="0"/>
                <a:ea typeface="Tahoma" pitchFamily="34" charset="0"/>
                <a:cs typeface="Tahoma" pitchFamily="34" charset="0"/>
              </a:rPr>
              <a:t>you</a:t>
            </a:r>
            <a:r>
              <a:rPr lang="fr-FR" sz="4000" b="1" dirty="0">
                <a:latin typeface="Tahoma" pitchFamily="34" charset="0"/>
                <a:ea typeface="Tahoma" pitchFamily="34" charset="0"/>
                <a:cs typeface="Tahoma" pitchFamily="34" charset="0"/>
              </a:rPr>
              <a:t> For </a:t>
            </a:r>
            <a:r>
              <a:rPr lang="fr-FR" sz="4000" b="1" dirty="0" err="1">
                <a:latin typeface="Tahoma" pitchFamily="34" charset="0"/>
                <a:ea typeface="Tahoma" pitchFamily="34" charset="0"/>
                <a:cs typeface="Tahoma" pitchFamily="34" charset="0"/>
              </a:rPr>
              <a:t>your</a:t>
            </a:r>
            <a:r>
              <a:rPr lang="fr-FR" sz="4000" b="1" dirty="0">
                <a:latin typeface="Tahoma" pitchFamily="34" charset="0"/>
                <a:ea typeface="Tahoma" pitchFamily="34" charset="0"/>
                <a:cs typeface="Tahoma" pitchFamily="34" charset="0"/>
              </a:rPr>
              <a:t> attention</a:t>
            </a:r>
          </a:p>
        </p:txBody>
      </p:sp>
      <p:sp>
        <p:nvSpPr>
          <p:cNvPr id="3" name="Espace réservé du numéro de diapositive 2"/>
          <p:cNvSpPr>
            <a:spLocks noGrp="1"/>
          </p:cNvSpPr>
          <p:nvPr>
            <p:ph type="sldNum" sz="quarter" idx="12"/>
          </p:nvPr>
        </p:nvSpPr>
        <p:spPr/>
        <p:txBody>
          <a:bodyPr/>
          <a:lstStyle/>
          <a:p>
            <a:fld id="{A80E24FA-1534-462A-9D0C-CD2B7501F26C}" type="slidenum">
              <a:rPr lang="fr-FR" smtClean="0"/>
              <a:pPr/>
              <a:t>14</a:t>
            </a:fld>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9044" y="1658673"/>
            <a:ext cx="8437016" cy="4536504"/>
          </a:xfrm>
        </p:spPr>
        <p:txBody>
          <a:bodyPr>
            <a:normAutofit fontScale="62500" lnSpcReduction="20000"/>
          </a:bodyPr>
          <a:lstStyle/>
          <a:p>
            <a:pPr marL="0" indent="0">
              <a:buNone/>
            </a:pPr>
            <a:endParaRPr lang="en-US" dirty="0">
              <a:solidFill>
                <a:srgbClr val="0A0A0A"/>
              </a:solidFill>
              <a:latin typeface="Arial" panose="020B0604020202020204" pitchFamily="34" charset="0"/>
              <a:ea typeface="Times New Roman" panose="02020603050405020304" pitchFamily="18" charset="0"/>
            </a:endParaRPr>
          </a:p>
          <a:p>
            <a:pPr marL="0" indent="0">
              <a:buNone/>
            </a:pPr>
            <a:r>
              <a:rPr lang="en-US" dirty="0">
                <a:solidFill>
                  <a:srgbClr val="0A0A0A"/>
                </a:solidFill>
                <a:latin typeface="Arial" panose="020B0604020202020204" pitchFamily="34" charset="0"/>
                <a:ea typeface="Times New Roman" panose="02020603050405020304" pitchFamily="18" charset="0"/>
              </a:rPr>
              <a:t> </a:t>
            </a:r>
          </a:p>
          <a:p>
            <a:r>
              <a:rPr lang="en-US" dirty="0">
                <a:solidFill>
                  <a:srgbClr val="0A0A0A"/>
                </a:solidFill>
                <a:latin typeface="Arial" panose="020B0604020202020204" pitchFamily="34" charset="0"/>
                <a:ea typeface="Times New Roman" panose="02020603050405020304" pitchFamily="18" charset="0"/>
              </a:rPr>
              <a:t>In August of 1983 under the leadership of Prof. Francis K. </a:t>
            </a:r>
            <a:r>
              <a:rPr lang="en-US" dirty="0" err="1">
                <a:solidFill>
                  <a:srgbClr val="0A0A0A"/>
                </a:solidFill>
                <a:latin typeface="Arial" panose="020B0604020202020204" pitchFamily="34" charset="0"/>
                <a:ea typeface="Times New Roman" panose="02020603050405020304" pitchFamily="18" charset="0"/>
              </a:rPr>
              <a:t>Allotey</a:t>
            </a:r>
            <a:r>
              <a:rPr lang="en-US" dirty="0">
                <a:solidFill>
                  <a:srgbClr val="0A0A0A"/>
                </a:solidFill>
                <a:latin typeface="Arial" panose="020B0604020202020204" pitchFamily="34" charset="0"/>
                <a:ea typeface="Times New Roman" panose="02020603050405020304" pitchFamily="18" charset="0"/>
              </a:rPr>
              <a:t>,  number of African physicists and mathematicians convened to form the Society of African Physicists and Mathematicians, SAPAM, the precursor to the </a:t>
            </a:r>
            <a:r>
              <a:rPr lang="en-US" dirty="0" err="1">
                <a:solidFill>
                  <a:srgbClr val="0A0A0A"/>
                </a:solidFill>
                <a:latin typeface="Arial" panose="020B0604020202020204" pitchFamily="34" charset="0"/>
                <a:ea typeface="Times New Roman" panose="02020603050405020304" pitchFamily="18" charset="0"/>
              </a:rPr>
              <a:t>AfPS</a:t>
            </a:r>
            <a:r>
              <a:rPr lang="en-US" dirty="0">
                <a:solidFill>
                  <a:srgbClr val="0A0A0A"/>
                </a:solidFill>
                <a:latin typeface="Arial" panose="020B0604020202020204" pitchFamily="34" charset="0"/>
                <a:ea typeface="Times New Roman" panose="02020603050405020304" pitchFamily="18" charset="0"/>
              </a:rPr>
              <a:t>. The SAPAM served as the primary professional organization for practicing physicists and mathematicians in Africa</a:t>
            </a:r>
            <a:br>
              <a:rPr lang="en-US" dirty="0">
                <a:solidFill>
                  <a:srgbClr val="0A0A0A"/>
                </a:solidFill>
                <a:latin typeface="Arial" panose="020B0604020202020204" pitchFamily="34" charset="0"/>
                <a:ea typeface="Times New Roman" panose="02020603050405020304" pitchFamily="18" charset="0"/>
              </a:rPr>
            </a:br>
            <a:endParaRPr lang="en-US" dirty="0">
              <a:solidFill>
                <a:srgbClr val="0A0A0A"/>
              </a:solidFill>
              <a:latin typeface="Arial" panose="020B0604020202020204" pitchFamily="34" charset="0"/>
              <a:ea typeface="Times New Roman" panose="02020603050405020304" pitchFamily="18" charset="0"/>
            </a:endParaRPr>
          </a:p>
          <a:p>
            <a:r>
              <a:rPr lang="en-US" dirty="0">
                <a:solidFill>
                  <a:srgbClr val="0A0A0A"/>
                </a:solidFill>
                <a:latin typeface="Arial" panose="020B0604020202020204" pitchFamily="34" charset="0"/>
                <a:ea typeface="Times New Roman" panose="02020603050405020304" pitchFamily="18" charset="0"/>
              </a:rPr>
              <a:t>In January 2007, at a summit at </a:t>
            </a:r>
            <a:r>
              <a:rPr lang="en-US" dirty="0" err="1">
                <a:solidFill>
                  <a:srgbClr val="0A0A0A"/>
                </a:solidFill>
                <a:latin typeface="Arial" panose="020B0604020202020204" pitchFamily="34" charset="0"/>
                <a:ea typeface="Times New Roman" panose="02020603050405020304" pitchFamily="18" charset="0"/>
              </a:rPr>
              <a:t>iThemba</a:t>
            </a:r>
            <a:r>
              <a:rPr lang="en-US" dirty="0">
                <a:solidFill>
                  <a:srgbClr val="0A0A0A"/>
                </a:solidFill>
                <a:latin typeface="Arial" panose="020B0604020202020204" pitchFamily="34" charset="0"/>
                <a:ea typeface="Times New Roman" panose="02020603050405020304" pitchFamily="18" charset="0"/>
              </a:rPr>
              <a:t> labs  in Cape Town, South Africa , with numerous of  physicists and national physical societies in Africa, the SAPAM formally announced that it will become the African Physical Society ,</a:t>
            </a:r>
            <a:r>
              <a:rPr lang="en-US" dirty="0" err="1">
                <a:solidFill>
                  <a:srgbClr val="0A0A0A"/>
                </a:solidFill>
                <a:latin typeface="Arial" panose="020B0604020202020204" pitchFamily="34" charset="0"/>
                <a:ea typeface="Times New Roman" panose="02020603050405020304" pitchFamily="18" charset="0"/>
              </a:rPr>
              <a:t>AfPS</a:t>
            </a:r>
            <a:r>
              <a:rPr lang="en-US" dirty="0">
                <a:solidFill>
                  <a:srgbClr val="0A0A0A"/>
                </a:solidFill>
                <a:latin typeface="Arial" panose="020B0604020202020204" pitchFamily="34" charset="0"/>
                <a:ea typeface="Times New Roman" panose="02020603050405020304" pitchFamily="18" charset="0"/>
              </a:rPr>
              <a:t>.  </a:t>
            </a:r>
          </a:p>
          <a:p>
            <a:endParaRPr lang="en-US" dirty="0">
              <a:solidFill>
                <a:srgbClr val="0A0A0A"/>
              </a:solidFill>
              <a:latin typeface="Arial" panose="020B0604020202020204" pitchFamily="34" charset="0"/>
              <a:ea typeface="Times New Roman" panose="02020603050405020304" pitchFamily="18" charset="0"/>
            </a:endParaRPr>
          </a:p>
          <a:p>
            <a:r>
              <a:rPr lang="en-US" dirty="0">
                <a:solidFill>
                  <a:srgbClr val="0A0A0A"/>
                </a:solidFill>
                <a:latin typeface="Arial" panose="020B0604020202020204" pitchFamily="34" charset="0"/>
                <a:ea typeface="Times New Roman" panose="02020603050405020304" pitchFamily="18" charset="0"/>
              </a:rPr>
              <a:t>It was decided to convey the  Official Launching of the </a:t>
            </a:r>
            <a:r>
              <a:rPr lang="en-US" dirty="0" err="1">
                <a:solidFill>
                  <a:srgbClr val="0A0A0A"/>
                </a:solidFill>
                <a:latin typeface="Arial" panose="020B0604020202020204" pitchFamily="34" charset="0"/>
                <a:ea typeface="Times New Roman" panose="02020603050405020304" pitchFamily="18" charset="0"/>
              </a:rPr>
              <a:t>AfPS</a:t>
            </a:r>
            <a:r>
              <a:rPr lang="en-US" dirty="0">
                <a:solidFill>
                  <a:srgbClr val="0A0A0A"/>
                </a:solidFill>
                <a:latin typeface="Arial" panose="020B0604020202020204" pitchFamily="34" charset="0"/>
                <a:ea typeface="Times New Roman" panose="02020603050405020304" pitchFamily="18" charset="0"/>
              </a:rPr>
              <a:t> in Dakar Senegal,  during the forthcoming  International Workshop of  African Laser Atomics Molecular and Optical Science Network ,LAM Network</a:t>
            </a:r>
            <a:endParaRPr lang="fr-FR" dirty="0"/>
          </a:p>
        </p:txBody>
      </p:sp>
      <p:sp>
        <p:nvSpPr>
          <p:cNvPr id="4" name="Espace réservé du numéro de diapositive 3"/>
          <p:cNvSpPr>
            <a:spLocks noGrp="1"/>
          </p:cNvSpPr>
          <p:nvPr>
            <p:ph type="sldNum" sz="quarter" idx="12"/>
          </p:nvPr>
        </p:nvSpPr>
        <p:spPr/>
        <p:txBody>
          <a:bodyPr/>
          <a:lstStyle/>
          <a:p>
            <a:fld id="{A80E24FA-1534-462A-9D0C-CD2B7501F26C}" type="slidenum">
              <a:rPr lang="fr-FR" smtClean="0"/>
              <a:pPr/>
              <a:t>2</a:t>
            </a:fld>
            <a:endParaRPr lang="fr-FR"/>
          </a:p>
        </p:txBody>
      </p:sp>
      <p:sp>
        <p:nvSpPr>
          <p:cNvPr id="6" name="Rectangle 5"/>
          <p:cNvSpPr/>
          <p:nvPr/>
        </p:nvSpPr>
        <p:spPr>
          <a:xfrm>
            <a:off x="0" y="326677"/>
            <a:ext cx="9144000" cy="13407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a:t>Time line in  the </a:t>
            </a:r>
            <a:r>
              <a:rPr lang="fr-FR" sz="2800" dirty="0" err="1"/>
              <a:t>creation</a:t>
            </a:r>
            <a:r>
              <a:rPr lang="fr-FR" sz="2800" dirty="0"/>
              <a:t> of  the </a:t>
            </a:r>
            <a:r>
              <a:rPr lang="fr-FR" sz="2800" dirty="0" err="1"/>
              <a:t>African</a:t>
            </a:r>
            <a:r>
              <a:rPr lang="fr-FR" sz="2800" dirty="0"/>
              <a:t> Physical Society </a:t>
            </a:r>
            <a:r>
              <a:rPr lang="fr-FR" sz="2800" dirty="0" err="1"/>
              <a:t>AfPS</a:t>
            </a:r>
            <a:endParaRPr lang="fr-FR" sz="2800" dirty="0"/>
          </a:p>
        </p:txBody>
      </p:sp>
    </p:spTree>
    <p:extLst>
      <p:ext uri="{BB962C8B-B14F-4D97-AF65-F5344CB8AC3E}">
        <p14:creationId xmlns:p14="http://schemas.microsoft.com/office/powerpoint/2010/main" val="224872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836712"/>
            <a:ext cx="8688536" cy="6840760"/>
          </a:xfrm>
        </p:spPr>
        <p:txBody>
          <a:bodyPr>
            <a:normAutofit fontScale="32500" lnSpcReduction="20000"/>
          </a:bodyPr>
          <a:lstStyle/>
          <a:p>
            <a:r>
              <a:rPr lang="en-US" sz="7400" dirty="0">
                <a:solidFill>
                  <a:srgbClr val="0A0A0A"/>
                </a:solidFill>
                <a:latin typeface="Arial" panose="020B0604020202020204" pitchFamily="34" charset="0"/>
                <a:ea typeface="Times New Roman" panose="02020603050405020304" pitchFamily="18" charset="0"/>
              </a:rPr>
              <a:t>The</a:t>
            </a:r>
            <a:r>
              <a:rPr lang="en-US" sz="5500" dirty="0">
                <a:solidFill>
                  <a:srgbClr val="0A0A0A"/>
                </a:solidFill>
                <a:latin typeface="Arial" panose="020B0604020202020204" pitchFamily="34" charset="0"/>
                <a:ea typeface="Times New Roman" panose="02020603050405020304" pitchFamily="18" charset="0"/>
              </a:rPr>
              <a:t>  </a:t>
            </a:r>
            <a:r>
              <a:rPr lang="en-US" sz="7200" dirty="0">
                <a:solidFill>
                  <a:srgbClr val="0A0A0A"/>
                </a:solidFill>
                <a:latin typeface="Arial" panose="020B0604020202020204" pitchFamily="34" charset="0"/>
                <a:ea typeface="Times New Roman" panose="02020603050405020304" pitchFamily="18" charset="0"/>
              </a:rPr>
              <a:t>African Physical Society held its official launching ceremony on January 12, 2010 in Dakar, Senegal. </a:t>
            </a:r>
          </a:p>
          <a:p>
            <a:r>
              <a:rPr lang="en-US" sz="7200" dirty="0">
                <a:solidFill>
                  <a:srgbClr val="0A0A0A"/>
                </a:solidFill>
                <a:latin typeface="Arial" panose="020B0604020202020204" pitchFamily="34" charset="0"/>
                <a:ea typeface="Times New Roman" panose="02020603050405020304" pitchFamily="18" charset="0"/>
              </a:rPr>
              <a:t>Following the launching ceremony.  the </a:t>
            </a:r>
            <a:r>
              <a:rPr lang="en-US" sz="7200" dirty="0" err="1">
                <a:solidFill>
                  <a:srgbClr val="0A0A0A"/>
                </a:solidFill>
                <a:latin typeface="Arial" panose="020B0604020202020204" pitchFamily="34" charset="0"/>
                <a:ea typeface="Times New Roman" panose="02020603050405020304" pitchFamily="18" charset="0"/>
              </a:rPr>
              <a:t>AfPs</a:t>
            </a:r>
            <a:r>
              <a:rPr lang="en-US" sz="7200" dirty="0">
                <a:solidFill>
                  <a:srgbClr val="0A0A0A"/>
                </a:solidFill>
                <a:latin typeface="Arial" panose="020B0604020202020204" pitchFamily="34" charset="0"/>
                <a:ea typeface="Times New Roman" panose="02020603050405020304" pitchFamily="18" charset="0"/>
              </a:rPr>
              <a:t> held its first scientific meeting  in Dakar .Prof. Francis K. A. </a:t>
            </a:r>
            <a:r>
              <a:rPr lang="en-US" sz="7200" dirty="0" err="1">
                <a:solidFill>
                  <a:srgbClr val="0A0A0A"/>
                </a:solidFill>
                <a:latin typeface="Arial" panose="020B0604020202020204" pitchFamily="34" charset="0"/>
                <a:ea typeface="Times New Roman" panose="02020603050405020304" pitchFamily="18" charset="0"/>
              </a:rPr>
              <a:t>Allotey</a:t>
            </a:r>
            <a:r>
              <a:rPr lang="en-US" sz="7200" dirty="0">
                <a:solidFill>
                  <a:srgbClr val="0A0A0A"/>
                </a:solidFill>
                <a:latin typeface="Arial" panose="020B0604020202020204" pitchFamily="34" charset="0"/>
                <a:ea typeface="Times New Roman" panose="02020603050405020304" pitchFamily="18" charset="0"/>
              </a:rPr>
              <a:t>, became  the first  President of the </a:t>
            </a:r>
            <a:r>
              <a:rPr lang="en-US" sz="7200" dirty="0" err="1">
                <a:solidFill>
                  <a:srgbClr val="0A0A0A"/>
                </a:solidFill>
                <a:latin typeface="Arial" panose="020B0604020202020204" pitchFamily="34" charset="0"/>
                <a:ea typeface="Times New Roman" panose="02020603050405020304" pitchFamily="18" charset="0"/>
              </a:rPr>
              <a:t>AfPS</a:t>
            </a:r>
            <a:r>
              <a:rPr lang="en-US" sz="7200" dirty="0">
                <a:solidFill>
                  <a:srgbClr val="0A0A0A"/>
                </a:solidFill>
                <a:latin typeface="Arial" panose="020B0604020202020204" pitchFamily="34" charset="0"/>
                <a:ea typeface="Times New Roman" panose="02020603050405020304" pitchFamily="18" charset="0"/>
              </a:rPr>
              <a:t>. Officially </a:t>
            </a:r>
            <a:r>
              <a:rPr lang="en-US" sz="7200" dirty="0" err="1">
                <a:solidFill>
                  <a:srgbClr val="0A0A0A"/>
                </a:solidFill>
                <a:latin typeface="Arial" panose="020B0604020202020204" pitchFamily="34" charset="0"/>
                <a:ea typeface="Times New Roman" panose="02020603050405020304" pitchFamily="18" charset="0"/>
              </a:rPr>
              <a:t>AfPS</a:t>
            </a:r>
            <a:r>
              <a:rPr lang="en-US" sz="7200" dirty="0">
                <a:solidFill>
                  <a:srgbClr val="0A0A0A"/>
                </a:solidFill>
                <a:latin typeface="Arial" panose="020B0604020202020204" pitchFamily="34" charset="0"/>
                <a:ea typeface="Times New Roman" panose="02020603050405020304" pitchFamily="18" charset="0"/>
              </a:rPr>
              <a:t> is  incorporated in Ghana. We want to pay a tribute to Prof. Francis </a:t>
            </a:r>
            <a:r>
              <a:rPr lang="en-US" sz="7200" dirty="0" err="1">
                <a:solidFill>
                  <a:srgbClr val="0A0A0A"/>
                </a:solidFill>
                <a:latin typeface="Arial" panose="020B0604020202020204" pitchFamily="34" charset="0"/>
                <a:ea typeface="Times New Roman" panose="02020603050405020304" pitchFamily="18" charset="0"/>
              </a:rPr>
              <a:t>Allotey</a:t>
            </a:r>
            <a:r>
              <a:rPr lang="en-US" sz="7200" dirty="0">
                <a:solidFill>
                  <a:srgbClr val="0A0A0A"/>
                </a:solidFill>
                <a:latin typeface="Arial" panose="020B0604020202020204" pitchFamily="34" charset="0"/>
                <a:ea typeface="Times New Roman" panose="02020603050405020304" pitchFamily="18" charset="0"/>
              </a:rPr>
              <a:t> who passed away in November 2017</a:t>
            </a:r>
          </a:p>
          <a:p>
            <a:pPr marL="0" indent="0">
              <a:buNone/>
            </a:pPr>
            <a:r>
              <a:rPr lang="en-US" sz="7200" dirty="0">
                <a:solidFill>
                  <a:srgbClr val="0A0A0A"/>
                </a:solidFill>
                <a:latin typeface="Arial" panose="020B0604020202020204" pitchFamily="34" charset="0"/>
                <a:ea typeface="Times New Roman" panose="02020603050405020304" pitchFamily="18" charset="0"/>
              </a:rPr>
              <a:t>                                         </a:t>
            </a:r>
          </a:p>
          <a:p>
            <a:r>
              <a:rPr lang="en-US" sz="7200" dirty="0">
                <a:solidFill>
                  <a:srgbClr val="0A0A0A"/>
                </a:solidFill>
                <a:latin typeface="Arial" panose="020B0604020202020204" pitchFamily="34" charset="0"/>
                <a:ea typeface="Times New Roman" panose="02020603050405020304" pitchFamily="18" charset="0"/>
              </a:rPr>
              <a:t> The main goals of </a:t>
            </a:r>
            <a:r>
              <a:rPr lang="en-US" sz="7200" dirty="0" err="1">
                <a:solidFill>
                  <a:srgbClr val="0A0A0A"/>
                </a:solidFill>
                <a:latin typeface="Arial" panose="020B0604020202020204" pitchFamily="34" charset="0"/>
                <a:ea typeface="Times New Roman" panose="02020603050405020304" pitchFamily="18" charset="0"/>
              </a:rPr>
              <a:t>AfPS</a:t>
            </a:r>
            <a:r>
              <a:rPr lang="en-US" sz="7200" dirty="0">
                <a:solidFill>
                  <a:srgbClr val="0A0A0A"/>
                </a:solidFill>
                <a:latin typeface="Arial" panose="020B0604020202020204" pitchFamily="34" charset="0"/>
                <a:ea typeface="Times New Roman" panose="02020603050405020304" pitchFamily="18" charset="0"/>
              </a:rPr>
              <a:t> are  to promote and further research education and training  in physical sciences  and  applications in order to enhance technological, economic and socio‑cultural development in Africa; to promote effective contacts and cooperation among African physicists; and to collaborate with other physical societies and international organizations  in promoting scientific activities in Africa.</a:t>
            </a:r>
          </a:p>
          <a:p>
            <a:endParaRPr lang="en-US" sz="7200" dirty="0">
              <a:solidFill>
                <a:srgbClr val="0A0A0A"/>
              </a:solidFill>
              <a:latin typeface="Arial" panose="020B0604020202020204" pitchFamily="34" charset="0"/>
              <a:ea typeface="Times New Roman" panose="02020603050405020304" pitchFamily="18" charset="0"/>
            </a:endParaRPr>
          </a:p>
          <a:p>
            <a:r>
              <a:rPr lang="en-US" sz="5500" dirty="0">
                <a:solidFill>
                  <a:srgbClr val="0A0A0A"/>
                </a:solidFill>
                <a:latin typeface="Arial" panose="020B0604020202020204" pitchFamily="34" charset="0"/>
                <a:ea typeface="Times New Roman" panose="02020603050405020304" pitchFamily="18" charset="0"/>
              </a:rPr>
              <a:t>  </a:t>
            </a:r>
            <a:r>
              <a:rPr lang="en-US" sz="7200" dirty="0">
                <a:solidFill>
                  <a:srgbClr val="0A0A0A"/>
                </a:solidFill>
                <a:latin typeface="Arial" panose="020B0604020202020204" pitchFamily="34" charset="0"/>
                <a:ea typeface="Times New Roman" panose="02020603050405020304" pitchFamily="18" charset="0"/>
              </a:rPr>
              <a:t>The African Physical Society has  to serve as an important resource to all African Physicists  and   help leverage their communications and collaborations.</a:t>
            </a:r>
          </a:p>
          <a:p>
            <a:pPr marL="0" indent="0">
              <a:buNone/>
            </a:pPr>
            <a:r>
              <a:rPr lang="en-US" sz="7200" dirty="0">
                <a:solidFill>
                  <a:srgbClr val="0A0A0A"/>
                </a:solidFill>
                <a:latin typeface="Arial" panose="020B0604020202020204" pitchFamily="34" charset="0"/>
              </a:rPr>
              <a:t>.</a:t>
            </a:r>
            <a:endParaRPr lang="en-US" sz="7200" dirty="0"/>
          </a:p>
          <a:p>
            <a:endParaRPr lang="fr-FR" dirty="0"/>
          </a:p>
        </p:txBody>
      </p:sp>
      <p:sp>
        <p:nvSpPr>
          <p:cNvPr id="4" name="Espace réservé du numéro de diapositive 3"/>
          <p:cNvSpPr>
            <a:spLocks noGrp="1"/>
          </p:cNvSpPr>
          <p:nvPr>
            <p:ph type="sldNum" sz="quarter" idx="12"/>
          </p:nvPr>
        </p:nvSpPr>
        <p:spPr/>
        <p:txBody>
          <a:bodyPr/>
          <a:lstStyle/>
          <a:p>
            <a:fld id="{A80E24FA-1534-462A-9D0C-CD2B7501F26C}" type="slidenum">
              <a:rPr lang="fr-FR" smtClean="0"/>
              <a:pPr/>
              <a:t>3</a:t>
            </a:fld>
            <a:endParaRPr lang="fr-FR"/>
          </a:p>
        </p:txBody>
      </p:sp>
      <p:sp>
        <p:nvSpPr>
          <p:cNvPr id="6" name="Rectangle 5"/>
          <p:cNvSpPr/>
          <p:nvPr/>
        </p:nvSpPr>
        <p:spPr>
          <a:xfrm>
            <a:off x="1115616" y="35049"/>
            <a:ext cx="8028384" cy="44162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err="1"/>
              <a:t>Presentation</a:t>
            </a:r>
            <a:r>
              <a:rPr lang="fr-FR" sz="2800" dirty="0"/>
              <a:t> of the </a:t>
            </a:r>
            <a:r>
              <a:rPr lang="fr-FR" sz="2800" dirty="0" err="1"/>
              <a:t>African</a:t>
            </a:r>
            <a:r>
              <a:rPr lang="fr-FR" sz="2800" dirty="0"/>
              <a:t> Physical Society </a:t>
            </a:r>
            <a:r>
              <a:rPr lang="fr-FR" sz="2800" dirty="0" err="1"/>
              <a:t>AfPS</a:t>
            </a:r>
            <a:endParaRPr lang="fr-FR" sz="2800" dirty="0"/>
          </a:p>
        </p:txBody>
      </p:sp>
    </p:spTree>
    <p:extLst>
      <p:ext uri="{BB962C8B-B14F-4D97-AF65-F5344CB8AC3E}">
        <p14:creationId xmlns:p14="http://schemas.microsoft.com/office/powerpoint/2010/main" val="1144232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CEBE70C-B501-124B-BA5A-5E9883D59E58}"/>
              </a:ext>
            </a:extLst>
          </p:cNvPr>
          <p:cNvSpPr>
            <a:spLocks noGrp="1"/>
          </p:cNvSpPr>
          <p:nvPr>
            <p:ph type="sldNum" sz="quarter" idx="12"/>
          </p:nvPr>
        </p:nvSpPr>
        <p:spPr/>
        <p:txBody>
          <a:bodyPr/>
          <a:lstStyle/>
          <a:p>
            <a:fld id="{A80E24FA-1534-462A-9D0C-CD2B7501F26C}" type="slidenum">
              <a:rPr lang="fr-FR" smtClean="0"/>
              <a:pPr/>
              <a:t>4</a:t>
            </a:fld>
            <a:endParaRPr lang="fr-FR"/>
          </a:p>
        </p:txBody>
      </p:sp>
      <p:sp>
        <p:nvSpPr>
          <p:cNvPr id="3" name="Rectangle 2">
            <a:extLst>
              <a:ext uri="{FF2B5EF4-FFF2-40B4-BE49-F238E27FC236}">
                <a16:creationId xmlns:a16="http://schemas.microsoft.com/office/drawing/2014/main" id="{9F71A548-1344-5B43-9967-9A06EEDF9EC8}"/>
              </a:ext>
            </a:extLst>
          </p:cNvPr>
          <p:cNvSpPr/>
          <p:nvPr/>
        </p:nvSpPr>
        <p:spPr>
          <a:xfrm>
            <a:off x="179512" y="197346"/>
            <a:ext cx="8964488" cy="6647974"/>
          </a:xfrm>
          <a:prstGeom prst="rect">
            <a:avLst/>
          </a:prstGeom>
        </p:spPr>
        <p:txBody>
          <a:bodyPr wrap="square">
            <a:spAutoFit/>
          </a:bodyPr>
          <a:lstStyle/>
          <a:p>
            <a:pPr algn="ctr"/>
            <a:r>
              <a:rPr lang="fr-FR" sz="2800" dirty="0" err="1"/>
              <a:t>Some</a:t>
            </a:r>
            <a:r>
              <a:rPr lang="fr-FR" sz="2800" dirty="0"/>
              <a:t> </a:t>
            </a:r>
            <a:r>
              <a:rPr lang="fr-FR" sz="2800" dirty="0" err="1"/>
              <a:t>activities</a:t>
            </a:r>
            <a:r>
              <a:rPr lang="fr-FR" sz="2800" dirty="0"/>
              <a:t> of the </a:t>
            </a:r>
            <a:r>
              <a:rPr lang="fr-FR" sz="2800" dirty="0" err="1"/>
              <a:t>African</a:t>
            </a:r>
            <a:r>
              <a:rPr lang="fr-FR" sz="2800" dirty="0"/>
              <a:t> Physical Society </a:t>
            </a:r>
            <a:r>
              <a:rPr lang="fr-FR" sz="2800" dirty="0" err="1"/>
              <a:t>AfPS</a:t>
            </a:r>
            <a:endParaRPr lang="fr-FR" sz="2800" dirty="0"/>
          </a:p>
          <a:p>
            <a:endParaRPr lang="en-US" dirty="0">
              <a:solidFill>
                <a:srgbClr val="0A0A0A"/>
              </a:solidFill>
              <a:latin typeface="Arial" panose="020B0604020202020204" pitchFamily="34" charset="0"/>
            </a:endParaRPr>
          </a:p>
          <a:p>
            <a:r>
              <a:rPr lang="en-US" sz="2000" dirty="0">
                <a:solidFill>
                  <a:srgbClr val="0A0A0A"/>
                </a:solidFill>
                <a:latin typeface="Arial" panose="020B0604020202020204" pitchFamily="34" charset="0"/>
                <a:ea typeface="Times New Roman" panose="02020603050405020304" pitchFamily="18" charset="0"/>
              </a:rPr>
              <a:t>. </a:t>
            </a:r>
            <a:r>
              <a:rPr lang="en-US" sz="2000" dirty="0" err="1">
                <a:solidFill>
                  <a:srgbClr val="0A0A0A"/>
                </a:solidFill>
                <a:latin typeface="Arial" panose="020B0604020202020204" pitchFamily="34" charset="0"/>
                <a:ea typeface="Times New Roman" panose="02020603050405020304" pitchFamily="18" charset="0"/>
              </a:rPr>
              <a:t>AfPS</a:t>
            </a:r>
            <a:r>
              <a:rPr lang="en-US" sz="2000" dirty="0">
                <a:solidFill>
                  <a:srgbClr val="0A0A0A"/>
                </a:solidFill>
                <a:latin typeface="Arial" panose="020B0604020202020204" pitchFamily="34" charset="0"/>
                <a:ea typeface="Times New Roman" panose="02020603050405020304" pitchFamily="18" charset="0"/>
              </a:rPr>
              <a:t> was among the main organizers of International Year of Light  IYL in 2015, together with European Physical Society EPS and ICTP  by involving UNESCO and UN for the implementation of IYL</a:t>
            </a:r>
          </a:p>
          <a:p>
            <a:endParaRPr lang="en-US" sz="2000" dirty="0">
              <a:solidFill>
                <a:srgbClr val="0A0A0A"/>
              </a:solidFill>
              <a:latin typeface="Arial" panose="020B0604020202020204" pitchFamily="34" charset="0"/>
            </a:endParaRPr>
          </a:p>
          <a:p>
            <a:r>
              <a:rPr lang="en-US" sz="2000" dirty="0">
                <a:solidFill>
                  <a:srgbClr val="0A0A0A"/>
                </a:solidFill>
                <a:latin typeface="Arial" panose="020B0604020202020204" pitchFamily="34" charset="0"/>
              </a:rPr>
              <a:t>.In October 2018 the </a:t>
            </a:r>
            <a:r>
              <a:rPr lang="en-US" sz="2000" dirty="0" err="1">
                <a:solidFill>
                  <a:srgbClr val="0A0A0A"/>
                </a:solidFill>
                <a:latin typeface="Arial" panose="020B0604020202020204" pitchFamily="34" charset="0"/>
              </a:rPr>
              <a:t>AfPS</a:t>
            </a:r>
            <a:r>
              <a:rPr lang="en-US" sz="2000" dirty="0">
                <a:solidFill>
                  <a:srgbClr val="0A0A0A"/>
                </a:solidFill>
                <a:latin typeface="Arial" panose="020B0604020202020204" pitchFamily="34" charset="0"/>
              </a:rPr>
              <a:t> with the support  and together with  of ICTP organized an international Workshop in  Kigali Ruanda in order to  put forward a new dynamic for </a:t>
            </a:r>
            <a:r>
              <a:rPr lang="en-US" sz="2000" dirty="0" err="1">
                <a:solidFill>
                  <a:srgbClr val="0A0A0A"/>
                </a:solidFill>
                <a:latin typeface="Arial" panose="020B0604020202020204" pitchFamily="34" charset="0"/>
              </a:rPr>
              <a:t>AfPS</a:t>
            </a:r>
            <a:r>
              <a:rPr lang="en-US" sz="2000" dirty="0">
                <a:solidFill>
                  <a:srgbClr val="0A0A0A"/>
                </a:solidFill>
                <a:latin typeface="Arial" panose="020B0604020202020204" pitchFamily="34" charset="0"/>
              </a:rPr>
              <a:t> .</a:t>
            </a:r>
          </a:p>
          <a:p>
            <a:endParaRPr lang="en-US" sz="2000" dirty="0">
              <a:solidFill>
                <a:srgbClr val="0A0A0A"/>
              </a:solidFill>
              <a:latin typeface="Arial" panose="020B0604020202020204" pitchFamily="34" charset="0"/>
            </a:endParaRPr>
          </a:p>
          <a:p>
            <a:r>
              <a:rPr lang="en-US" sz="2000" dirty="0">
                <a:solidFill>
                  <a:srgbClr val="0A0A0A"/>
                </a:solidFill>
                <a:latin typeface="Arial" panose="020B0604020202020204" pitchFamily="34" charset="0"/>
              </a:rPr>
              <a:t>.As a follow up of the 2018 international meeting in Kigali,  due to the COVID-19 pandemic , instead of  in person meeting ,  </a:t>
            </a:r>
            <a:r>
              <a:rPr lang="en-US" sz="2000" dirty="0" err="1">
                <a:solidFill>
                  <a:srgbClr val="0A0A0A"/>
                </a:solidFill>
                <a:latin typeface="Arial" panose="020B0604020202020204" pitchFamily="34" charset="0"/>
              </a:rPr>
              <a:t>AfPS</a:t>
            </a:r>
            <a:r>
              <a:rPr lang="en-US" sz="2000" dirty="0">
                <a:solidFill>
                  <a:srgbClr val="0A0A0A"/>
                </a:solidFill>
                <a:latin typeface="Arial" panose="020B0604020202020204" pitchFamily="34" charset="0"/>
              </a:rPr>
              <a:t> organized an online ZOOM  international conference in 2020 in collaboration with ICTP.   Participants were  from all over Africa. This meeting  was held in strong partnership with  ICTP East African Institute for Fundamental Research- EAIFR-, and  also with   African Light Source,-</a:t>
            </a:r>
            <a:r>
              <a:rPr lang="en-US" sz="2000" dirty="0" err="1">
                <a:solidFill>
                  <a:srgbClr val="0A0A0A"/>
                </a:solidFill>
                <a:latin typeface="Arial" panose="020B0604020202020204" pitchFamily="34" charset="0"/>
              </a:rPr>
              <a:t>AfLS</a:t>
            </a:r>
            <a:r>
              <a:rPr lang="en-US" sz="2000" dirty="0">
                <a:solidFill>
                  <a:srgbClr val="0A0A0A"/>
                </a:solidFill>
                <a:latin typeface="Arial" panose="020B0604020202020204" pitchFamily="34" charset="0"/>
              </a:rPr>
              <a:t>- ,in  holding  common plenary sessions. </a:t>
            </a:r>
          </a:p>
          <a:p>
            <a:endParaRPr lang="en-US" sz="2000" dirty="0">
              <a:solidFill>
                <a:srgbClr val="0A0A0A"/>
              </a:solidFill>
              <a:latin typeface="Arial" panose="020B0604020202020204" pitchFamily="34" charset="0"/>
            </a:endParaRPr>
          </a:p>
          <a:p>
            <a:r>
              <a:rPr lang="en-US" sz="2000" dirty="0">
                <a:solidFill>
                  <a:srgbClr val="0A0A0A"/>
                </a:solidFill>
                <a:latin typeface="Arial" panose="020B0604020202020204" pitchFamily="34" charset="0"/>
              </a:rPr>
              <a:t> . </a:t>
            </a:r>
            <a:r>
              <a:rPr lang="en-US" sz="2000" dirty="0" err="1">
                <a:solidFill>
                  <a:srgbClr val="0A0A0A"/>
                </a:solidFill>
                <a:latin typeface="Arial" panose="020B0604020202020204" pitchFamily="34" charset="0"/>
              </a:rPr>
              <a:t>AfPS</a:t>
            </a:r>
            <a:r>
              <a:rPr lang="en-US" sz="2000" dirty="0">
                <a:solidFill>
                  <a:srgbClr val="0A0A0A"/>
                </a:solidFill>
                <a:latin typeface="Arial" panose="020B0604020202020204" pitchFamily="34" charset="0"/>
              </a:rPr>
              <a:t> and </a:t>
            </a:r>
            <a:r>
              <a:rPr lang="en-US" sz="2000" dirty="0" err="1">
                <a:solidFill>
                  <a:srgbClr val="0A0A0A"/>
                </a:solidFill>
                <a:latin typeface="Arial" panose="020B0604020202020204" pitchFamily="34" charset="0"/>
              </a:rPr>
              <a:t>AfLS</a:t>
            </a:r>
            <a:r>
              <a:rPr lang="en-US" sz="2000" dirty="0">
                <a:solidFill>
                  <a:srgbClr val="0A0A0A"/>
                </a:solidFill>
                <a:latin typeface="Arial" panose="020B0604020202020204" pitchFamily="34" charset="0"/>
              </a:rPr>
              <a:t>  gave also an opportunity to African Strategy for Fundamental and Applied Physics to make his first  public presentation  of ASFAP project in Africa  </a:t>
            </a:r>
          </a:p>
        </p:txBody>
      </p:sp>
    </p:spTree>
    <p:extLst>
      <p:ext uri="{BB962C8B-B14F-4D97-AF65-F5344CB8AC3E}">
        <p14:creationId xmlns:p14="http://schemas.microsoft.com/office/powerpoint/2010/main" val="1297186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6EB212D-73E7-9145-BCB7-AD9E480BABEB}"/>
              </a:ext>
            </a:extLst>
          </p:cNvPr>
          <p:cNvSpPr>
            <a:spLocks noGrp="1"/>
          </p:cNvSpPr>
          <p:nvPr>
            <p:ph type="sldNum" sz="quarter" idx="12"/>
          </p:nvPr>
        </p:nvSpPr>
        <p:spPr/>
        <p:txBody>
          <a:bodyPr/>
          <a:lstStyle/>
          <a:p>
            <a:fld id="{A80E24FA-1534-462A-9D0C-CD2B7501F26C}" type="slidenum">
              <a:rPr lang="fr-FR" smtClean="0"/>
              <a:pPr/>
              <a:t>5</a:t>
            </a:fld>
            <a:endParaRPr lang="fr-FR"/>
          </a:p>
        </p:txBody>
      </p:sp>
      <p:sp>
        <p:nvSpPr>
          <p:cNvPr id="4" name="ZoneTexte 3">
            <a:extLst>
              <a:ext uri="{FF2B5EF4-FFF2-40B4-BE49-F238E27FC236}">
                <a16:creationId xmlns:a16="http://schemas.microsoft.com/office/drawing/2014/main" id="{140E18A3-2C87-6A4F-91AA-6FAB62F2AA96}"/>
              </a:ext>
            </a:extLst>
          </p:cNvPr>
          <p:cNvSpPr txBox="1"/>
          <p:nvPr/>
        </p:nvSpPr>
        <p:spPr>
          <a:xfrm>
            <a:off x="0" y="332656"/>
            <a:ext cx="9144000" cy="6647974"/>
          </a:xfrm>
          <a:prstGeom prst="rect">
            <a:avLst/>
          </a:prstGeom>
          <a:noFill/>
        </p:spPr>
        <p:txBody>
          <a:bodyPr wrap="square" rtlCol="0">
            <a:spAutoFit/>
          </a:bodyPr>
          <a:lstStyle/>
          <a:p>
            <a:pPr algn="ctr"/>
            <a:r>
              <a:rPr lang="fr-FR" sz="2800" dirty="0" err="1"/>
              <a:t>Some</a:t>
            </a:r>
            <a:r>
              <a:rPr lang="fr-FR" sz="2800" dirty="0"/>
              <a:t> </a:t>
            </a:r>
            <a:r>
              <a:rPr lang="fr-FR" sz="2800" dirty="0" err="1"/>
              <a:t>activities</a:t>
            </a:r>
            <a:r>
              <a:rPr lang="fr-FR" sz="2800" dirty="0"/>
              <a:t> of  the </a:t>
            </a:r>
            <a:r>
              <a:rPr lang="fr-FR" sz="2800" dirty="0" err="1"/>
              <a:t>African</a:t>
            </a:r>
            <a:r>
              <a:rPr lang="fr-FR" sz="2800" dirty="0"/>
              <a:t> Physical Society</a:t>
            </a:r>
            <a:endParaRPr lang="fr-FR" sz="2800"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r>
              <a:rPr lang="en-US" sz="2000" dirty="0">
                <a:solidFill>
                  <a:srgbClr val="0A0A0A"/>
                </a:solidFill>
                <a:latin typeface="Arial" panose="020B0604020202020204" pitchFamily="34" charset="0"/>
              </a:rPr>
              <a:t>. In March 2021  </a:t>
            </a:r>
            <a:r>
              <a:rPr lang="en-US" sz="2000" dirty="0" err="1">
                <a:solidFill>
                  <a:srgbClr val="0A0A0A"/>
                </a:solidFill>
                <a:latin typeface="Arial" panose="020B0604020202020204" pitchFamily="34" charset="0"/>
              </a:rPr>
              <a:t>AfPS</a:t>
            </a:r>
            <a:r>
              <a:rPr lang="en-US" sz="2000" dirty="0">
                <a:solidFill>
                  <a:srgbClr val="0A0A0A"/>
                </a:solidFill>
                <a:latin typeface="Arial" panose="020B0604020202020204" pitchFamily="34" charset="0"/>
              </a:rPr>
              <a:t> was also among the main organizers of the   online meeting “Biophysics in Africa “with a strong  scientific participation of South African Institute of Physics (SAIP) and many other  scientific organizations in Africa</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Since the creation of the SAPAM in 1983 , the </a:t>
            </a:r>
            <a:r>
              <a:rPr lang="en-US" sz="2000" dirty="0" err="1">
                <a:latin typeface="Arial" panose="020B0604020202020204" pitchFamily="34" charset="0"/>
                <a:cs typeface="Arial" panose="020B0604020202020204" pitchFamily="34" charset="0"/>
              </a:rPr>
              <a:t>AfPS</a:t>
            </a:r>
            <a:r>
              <a:rPr lang="en-US" sz="2000" dirty="0">
                <a:latin typeface="Arial" panose="020B0604020202020204" pitchFamily="34" charset="0"/>
                <a:cs typeface="Arial" panose="020B0604020202020204" pitchFamily="34" charset="0"/>
              </a:rPr>
              <a:t> , participated and organized  many other scientific events  together with the  African laser Atomic Molecular and Optical Science Network (LAM Network),  with the  Edouard </a:t>
            </a:r>
            <a:r>
              <a:rPr lang="en-US" sz="2000" dirty="0" err="1">
                <a:latin typeface="Arial" panose="020B0604020202020204" pitchFamily="34" charset="0"/>
                <a:cs typeface="Arial" panose="020B0604020202020204" pitchFamily="34" charset="0"/>
              </a:rPr>
              <a:t>Bouchet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Abdus</a:t>
            </a:r>
            <a:r>
              <a:rPr lang="en-US" sz="2000" dirty="0">
                <a:latin typeface="Arial" panose="020B0604020202020204" pitchFamily="34" charset="0"/>
                <a:cs typeface="Arial" panose="020B0604020202020204" pitchFamily="34" charset="0"/>
              </a:rPr>
              <a:t> Salam Institute( EBASI), , with the  African Laser Centre (ALC) in Pretoria, and with African Light Source (</a:t>
            </a:r>
            <a:r>
              <a:rPr lang="en-US" sz="2000" dirty="0" err="1">
                <a:latin typeface="Arial" panose="020B0604020202020204" pitchFamily="34" charset="0"/>
                <a:cs typeface="Arial" panose="020B0604020202020204" pitchFamily="34" charset="0"/>
              </a:rPr>
              <a:t>AfLS</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T</a:t>
            </a:r>
            <a:r>
              <a:rPr lang="en-US" sz="2000">
                <a:latin typeface="Arial" panose="020B0604020202020204" pitchFamily="34" charset="0"/>
                <a:cs typeface="Arial" panose="020B0604020202020204" pitchFamily="34" charset="0"/>
              </a:rPr>
              <a:t>he </a:t>
            </a:r>
            <a:r>
              <a:rPr lang="en-US" sz="2000" dirty="0">
                <a:latin typeface="Arial" panose="020B0604020202020204" pitchFamily="34" charset="0"/>
                <a:cs typeface="Arial" panose="020B0604020202020204" pitchFamily="34" charset="0"/>
              </a:rPr>
              <a:t>African Physical Society  bring is support  to the initiative of African Strategy for </a:t>
            </a:r>
            <a:r>
              <a:rPr lang="en-US" sz="2000" dirty="0" err="1">
                <a:latin typeface="Arial" panose="020B0604020202020204" pitchFamily="34" charset="0"/>
                <a:cs typeface="Arial" panose="020B0604020202020204" pitchFamily="34" charset="0"/>
              </a:rPr>
              <a:t>Fondamental</a:t>
            </a:r>
            <a:r>
              <a:rPr lang="en-US" sz="2000" dirty="0">
                <a:latin typeface="Arial" panose="020B0604020202020204" pitchFamily="34" charset="0"/>
                <a:cs typeface="Arial" panose="020B0604020202020204" pitchFamily="34" charset="0"/>
              </a:rPr>
              <a:t>  and </a:t>
            </a:r>
            <a:r>
              <a:rPr lang="en-US" sz="2000" dirty="0" err="1">
                <a:latin typeface="Arial" panose="020B0604020202020204" pitchFamily="34" charset="0"/>
                <a:cs typeface="Arial" panose="020B0604020202020204" pitchFamily="34" charset="0"/>
              </a:rPr>
              <a:t>Appled</a:t>
            </a:r>
            <a:r>
              <a:rPr lang="en-US" sz="2000" dirty="0">
                <a:latin typeface="Arial" panose="020B0604020202020204" pitchFamily="34" charset="0"/>
                <a:cs typeface="Arial" panose="020B0604020202020204" pitchFamily="34" charset="0"/>
              </a:rPr>
              <a:t> Physic ASFAP. It is  an important step to bring together </a:t>
            </a:r>
            <a:r>
              <a:rPr lang="en-US" sz="2000" dirty="0" err="1">
                <a:latin typeface="Arial" panose="020B0604020202020204" pitchFamily="34" charset="0"/>
                <a:cs typeface="Arial" panose="020B0604020202020204" pitchFamily="34" charset="0"/>
              </a:rPr>
              <a:t>AfPS</a:t>
            </a:r>
            <a:r>
              <a:rPr lang="en-US" sz="2000" dirty="0">
                <a:latin typeface="Arial" panose="020B0604020202020204" pitchFamily="34" charset="0"/>
                <a:cs typeface="Arial" panose="020B0604020202020204" pitchFamily="34" charset="0"/>
              </a:rPr>
              <a:t> and ASFAP in building  an effective strategy for the development of physical sciences in Africa.</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 will end my talk with some images where LAM Network and </a:t>
            </a:r>
            <a:r>
              <a:rPr lang="en-US" sz="2000" dirty="0" err="1">
                <a:latin typeface="Arial" panose="020B0604020202020204" pitchFamily="34" charset="0"/>
                <a:cs typeface="Arial" panose="020B0604020202020204" pitchFamily="34" charset="0"/>
              </a:rPr>
              <a:t>AfPS</a:t>
            </a:r>
            <a:r>
              <a:rPr lang="en-US" sz="2000" dirty="0">
                <a:latin typeface="Arial" panose="020B0604020202020204" pitchFamily="34" charset="0"/>
                <a:cs typeface="Arial" panose="020B0604020202020204" pitchFamily="34" charset="0"/>
              </a:rPr>
              <a:t> played important roles in promoting  collaboration  and cooperation in physical sciences  in Africa.</a:t>
            </a:r>
          </a:p>
        </p:txBody>
      </p:sp>
    </p:spTree>
    <p:extLst>
      <p:ext uri="{BB962C8B-B14F-4D97-AF65-F5344CB8AC3E}">
        <p14:creationId xmlns:p14="http://schemas.microsoft.com/office/powerpoint/2010/main" val="2602916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3"/>
          <p:cNvSpPr>
            <a:spLocks noGrp="1"/>
          </p:cNvSpPr>
          <p:nvPr>
            <p:ph type="sldNum" sz="quarter" idx="12"/>
          </p:nvPr>
        </p:nvSpPr>
        <p:spPr>
          <a:xfrm>
            <a:off x="6516656" y="7056421"/>
            <a:ext cx="2286000" cy="476250"/>
          </a:xfrm>
        </p:spPr>
        <p:txBody>
          <a:bodyPr/>
          <a:lstStyle/>
          <a:p>
            <a:pPr>
              <a:defRPr/>
            </a:pPr>
            <a:fld id="{D72F4565-456E-4564-B7F9-361321D1BDBF}" type="slidenum">
              <a:rPr lang="en-US"/>
              <a:pPr>
                <a:defRPr/>
              </a:pPr>
              <a:t>6</a:t>
            </a:fld>
            <a:endParaRPr lang="en-US"/>
          </a:p>
        </p:txBody>
      </p:sp>
      <p:pic>
        <p:nvPicPr>
          <p:cNvPr id="4" name="Picture 4" descr="LAM and AfPS with Senegal's President-5"/>
          <p:cNvPicPr>
            <a:picLocks noChangeAspect="1" noChangeArrowheads="1"/>
          </p:cNvPicPr>
          <p:nvPr/>
        </p:nvPicPr>
        <p:blipFill rotWithShape="1">
          <a:blip r:embed="rId3"/>
          <a:srcRect t="11404" r="-2" b="-3894"/>
          <a:stretch/>
        </p:blipFill>
        <p:spPr bwMode="auto">
          <a:xfrm>
            <a:off x="611814" y="1196752"/>
            <a:ext cx="7848872" cy="5256080"/>
          </a:xfrm>
          <a:prstGeom prst="rect">
            <a:avLst/>
          </a:prstGeom>
          <a:noFill/>
          <a:ln w="9525">
            <a:noFill/>
            <a:miter lim="800000"/>
            <a:headEnd/>
            <a:tailEnd/>
          </a:ln>
        </p:spPr>
      </p:pic>
      <p:sp>
        <p:nvSpPr>
          <p:cNvPr id="5" name="Text Box 5"/>
          <p:cNvSpPr txBox="1">
            <a:spLocks noChangeArrowheads="1"/>
          </p:cNvSpPr>
          <p:nvPr/>
        </p:nvSpPr>
        <p:spPr bwMode="auto">
          <a:xfrm>
            <a:off x="269844" y="332656"/>
            <a:ext cx="8532812" cy="707886"/>
          </a:xfrm>
          <a:prstGeom prst="rect">
            <a:avLst/>
          </a:prstGeom>
          <a:noFill/>
          <a:ln w="9525">
            <a:noFill/>
            <a:miter lim="800000"/>
            <a:headEnd/>
            <a:tailEnd/>
          </a:ln>
        </p:spPr>
        <p:txBody>
          <a:bodyPr>
            <a:spAutoFit/>
          </a:bodyPr>
          <a:lstStyle/>
          <a:p>
            <a:pPr>
              <a:spcBef>
                <a:spcPct val="50000"/>
              </a:spcBef>
            </a:pPr>
            <a:r>
              <a:rPr lang="en-US" sz="2000" b="1" dirty="0">
                <a:solidFill>
                  <a:srgbClr val="3F43F0"/>
                </a:solidFill>
              </a:rPr>
              <a:t>Delegates  at the  LAM 9 and </a:t>
            </a:r>
            <a:r>
              <a:rPr lang="en-US" sz="2000" b="1" dirty="0" err="1">
                <a:solidFill>
                  <a:srgbClr val="3F43F0"/>
                </a:solidFill>
              </a:rPr>
              <a:t>AfPS</a:t>
            </a:r>
            <a:r>
              <a:rPr lang="en-US" sz="2000" b="1" dirty="0">
                <a:solidFill>
                  <a:srgbClr val="3F43F0"/>
                </a:solidFill>
              </a:rPr>
              <a:t> launching in Dakar  at the Presidential Palace With the President of Republic of SENEGAL- 11January 2010</a:t>
            </a:r>
          </a:p>
        </p:txBody>
      </p:sp>
    </p:spTree>
    <p:extLst>
      <p:ext uri="{BB962C8B-B14F-4D97-AF65-F5344CB8AC3E}">
        <p14:creationId xmlns:p14="http://schemas.microsoft.com/office/powerpoint/2010/main" val="71502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3"/>
          <p:cNvSpPr>
            <a:spLocks noGrp="1"/>
          </p:cNvSpPr>
          <p:nvPr>
            <p:ph type="sldNum" sz="quarter" idx="12"/>
          </p:nvPr>
        </p:nvSpPr>
        <p:spPr/>
        <p:txBody>
          <a:bodyPr/>
          <a:lstStyle/>
          <a:p>
            <a:pPr>
              <a:defRPr/>
            </a:pPr>
            <a:fld id="{D2D5E9A5-174B-4F49-8941-0D901CB52912}" type="slidenum">
              <a:rPr lang="en-US"/>
              <a:pPr>
                <a:defRPr/>
              </a:pPr>
              <a:t>7</a:t>
            </a:fld>
            <a:endParaRPr lang="en-US"/>
          </a:p>
        </p:txBody>
      </p:sp>
      <p:pic>
        <p:nvPicPr>
          <p:cNvPr id="4" name="Picture 4" descr="AfPS Founding Council"/>
          <p:cNvPicPr>
            <a:picLocks noChangeAspect="1" noChangeArrowheads="1"/>
          </p:cNvPicPr>
          <p:nvPr/>
        </p:nvPicPr>
        <p:blipFill rotWithShape="1">
          <a:blip r:embed="rId2"/>
          <a:srcRect r="-8" b="16661"/>
          <a:stretch/>
        </p:blipFill>
        <p:spPr bwMode="auto">
          <a:xfrm>
            <a:off x="656784" y="1052735"/>
            <a:ext cx="8308076" cy="5192489"/>
          </a:xfrm>
          <a:prstGeom prst="rect">
            <a:avLst/>
          </a:prstGeom>
          <a:noFill/>
          <a:ln w="9525">
            <a:noFill/>
            <a:miter lim="800000"/>
            <a:headEnd/>
            <a:tailEnd/>
          </a:ln>
        </p:spPr>
      </p:pic>
      <p:sp>
        <p:nvSpPr>
          <p:cNvPr id="5" name="Text Box 5"/>
          <p:cNvSpPr txBox="1">
            <a:spLocks noChangeArrowheads="1"/>
          </p:cNvSpPr>
          <p:nvPr/>
        </p:nvSpPr>
        <p:spPr bwMode="auto">
          <a:xfrm>
            <a:off x="1403648" y="271409"/>
            <a:ext cx="6697662" cy="461665"/>
          </a:xfrm>
          <a:prstGeom prst="rect">
            <a:avLst/>
          </a:prstGeom>
          <a:noFill/>
          <a:ln w="9525">
            <a:noFill/>
            <a:miter lim="800000"/>
            <a:headEnd/>
            <a:tailEnd/>
          </a:ln>
        </p:spPr>
        <p:txBody>
          <a:bodyPr>
            <a:spAutoFit/>
          </a:bodyPr>
          <a:lstStyle/>
          <a:p>
            <a:pPr>
              <a:spcBef>
                <a:spcPct val="50000"/>
              </a:spcBef>
            </a:pPr>
            <a:r>
              <a:rPr lang="en-US" sz="2400" b="1" dirty="0"/>
              <a:t> </a:t>
            </a:r>
            <a:r>
              <a:rPr lang="en-US" sz="2400" b="1" dirty="0">
                <a:solidFill>
                  <a:srgbClr val="3F43F0"/>
                </a:solidFill>
              </a:rPr>
              <a:t>Photo of  </a:t>
            </a:r>
            <a:r>
              <a:rPr lang="en-US" sz="2400" b="1" dirty="0" err="1">
                <a:solidFill>
                  <a:srgbClr val="3F43F0"/>
                </a:solidFill>
              </a:rPr>
              <a:t>AfPS</a:t>
            </a:r>
            <a:r>
              <a:rPr lang="en-US" sz="2400" b="1" dirty="0">
                <a:solidFill>
                  <a:srgbClr val="3F43F0"/>
                </a:solidFill>
              </a:rPr>
              <a:t> council ,  Dakar 14 January 2010</a:t>
            </a:r>
          </a:p>
        </p:txBody>
      </p:sp>
    </p:spTree>
    <p:extLst>
      <p:ext uri="{BB962C8B-B14F-4D97-AF65-F5344CB8AC3E}">
        <p14:creationId xmlns:p14="http://schemas.microsoft.com/office/powerpoint/2010/main" val="144838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20140114_10114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ce réservé du numéro de diapositive 2"/>
          <p:cNvSpPr>
            <a:spLocks noGrp="1"/>
          </p:cNvSpPr>
          <p:nvPr>
            <p:ph type="sldNum" sz="quarter" idx="12"/>
          </p:nvPr>
        </p:nvSpPr>
        <p:spPr/>
        <p:txBody>
          <a:bodyPr/>
          <a:lstStyle/>
          <a:p>
            <a:fld id="{A80E24FA-1534-462A-9D0C-CD2B7501F26C}" type="slidenum">
              <a:rPr lang="fr-FR" smtClean="0"/>
              <a:pPr/>
              <a:t>8</a:t>
            </a:fld>
            <a:endParaRPr lang="fr-FR"/>
          </a:p>
        </p:txBody>
      </p:sp>
    </p:spTree>
    <p:extLst>
      <p:ext uri="{BB962C8B-B14F-4D97-AF65-F5344CB8AC3E}">
        <p14:creationId xmlns:p14="http://schemas.microsoft.com/office/powerpoint/2010/main" val="105009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a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52310" y="-940141"/>
            <a:ext cx="6167375" cy="8712970"/>
          </a:xfrm>
          <a:prstGeom prst="rect">
            <a:avLst/>
          </a:prstGeom>
        </p:spPr>
      </p:pic>
      <p:sp>
        <p:nvSpPr>
          <p:cNvPr id="4" name="Espace réservé du numéro de diapositive 3"/>
          <p:cNvSpPr>
            <a:spLocks noGrp="1"/>
          </p:cNvSpPr>
          <p:nvPr>
            <p:ph type="sldNum" sz="quarter" idx="12"/>
          </p:nvPr>
        </p:nvSpPr>
        <p:spPr/>
        <p:txBody>
          <a:bodyPr/>
          <a:lstStyle/>
          <a:p>
            <a:fld id="{A80E24FA-1534-462A-9D0C-CD2B7501F26C}" type="slidenum">
              <a:rPr lang="fr-FR" smtClean="0"/>
              <a:pPr/>
              <a:t>9</a:t>
            </a:fld>
            <a:endParaRPr lang="fr-FR"/>
          </a:p>
        </p:txBody>
      </p:sp>
    </p:spTree>
    <p:extLst>
      <p:ext uri="{BB962C8B-B14F-4D97-AF65-F5344CB8AC3E}">
        <p14:creationId xmlns:p14="http://schemas.microsoft.com/office/powerpoint/2010/main" val="27288510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14995</TotalTime>
  <Words>895</Words>
  <Application>Microsoft Macintosh PowerPoint</Application>
  <PresentationFormat>Affichage à l'écran (4:3)</PresentationFormat>
  <Paragraphs>87</Paragraphs>
  <Slides>14</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Arial</vt:lpstr>
      <vt:lpstr>Calibri</vt:lpstr>
      <vt:lpstr>Tahoma</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Makhtar</dc:creator>
  <cp:keywords/>
  <dc:description/>
  <cp:lastModifiedBy>ahmadou.wague@ucad.edu.sn</cp:lastModifiedBy>
  <cp:revision>476</cp:revision>
  <cp:lastPrinted>2017-02-09T22:36:45Z</cp:lastPrinted>
  <dcterms:created xsi:type="dcterms:W3CDTF">2015-03-03T21:15:40Z</dcterms:created>
  <dcterms:modified xsi:type="dcterms:W3CDTF">2024-11-18T07:18:19Z</dcterms:modified>
  <cp:category/>
</cp:coreProperties>
</file>