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7"/>
  </p:notesMasterIdLst>
  <p:sldIdLst>
    <p:sldId id="256" r:id="rId2"/>
    <p:sldId id="289" r:id="rId3"/>
    <p:sldId id="300" r:id="rId4"/>
    <p:sldId id="301" r:id="rId5"/>
    <p:sldId id="298" r:id="rId6"/>
    <p:sldId id="292" r:id="rId7"/>
    <p:sldId id="302" r:id="rId8"/>
    <p:sldId id="293" r:id="rId9"/>
    <p:sldId id="274" r:id="rId10"/>
    <p:sldId id="288" r:id="rId11"/>
    <p:sldId id="294" r:id="rId12"/>
    <p:sldId id="297" r:id="rId13"/>
    <p:sldId id="304" r:id="rId14"/>
    <p:sldId id="296" r:id="rId15"/>
    <p:sldId id="303"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7" autoAdjust="0"/>
    <p:restoredTop sz="95033" autoAdjust="0"/>
  </p:normalViewPr>
  <p:slideViewPr>
    <p:cSldViewPr snapToGrid="0">
      <p:cViewPr varScale="1">
        <p:scale>
          <a:sx n="78" d="100"/>
          <a:sy n="78" d="100"/>
        </p:scale>
        <p:origin x="878" y="9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Z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8AA092B-37AC-4447-8F01-F9053BAC90C4}" type="datetimeFigureOut">
              <a:rPr lang="en-ZA" smtClean="0"/>
              <a:t>2024/11/17</a:t>
            </a:fld>
            <a:endParaRPr lang="en-Z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Z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Z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76049EE-0C6F-49A9-A966-373EA69DA960}" type="slidenum">
              <a:rPr lang="en-ZA" smtClean="0"/>
              <a:t>‹#›</a:t>
            </a:fld>
            <a:endParaRPr lang="en-ZA"/>
          </a:p>
        </p:txBody>
      </p:sp>
    </p:spTree>
    <p:extLst>
      <p:ext uri="{BB962C8B-B14F-4D97-AF65-F5344CB8AC3E}">
        <p14:creationId xmlns:p14="http://schemas.microsoft.com/office/powerpoint/2010/main" val="36841049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474747"/>
                </a:solidFill>
                <a:effectLst/>
                <a:latin typeface="Arial" panose="020B0604020202020204" pitchFamily="34" charset="0"/>
              </a:rPr>
              <a:t>Generation IV reactors </a:t>
            </a:r>
            <a:r>
              <a:rPr lang="en-US" b="0" i="0" dirty="0" err="1">
                <a:solidFill>
                  <a:srgbClr val="474747"/>
                </a:solidFill>
                <a:effectLst/>
                <a:latin typeface="Arial" panose="020B0604020202020204" pitchFamily="34" charset="0"/>
              </a:rPr>
              <a:t>eg</a:t>
            </a:r>
            <a:r>
              <a:rPr lang="en-US" b="0" i="0" dirty="0">
                <a:solidFill>
                  <a:srgbClr val="474747"/>
                </a:solidFill>
                <a:effectLst/>
                <a:latin typeface="Arial" panose="020B0604020202020204" pitchFamily="34" charset="0"/>
              </a:rPr>
              <a:t> </a:t>
            </a:r>
            <a:r>
              <a:rPr lang="en-US" b="0" i="0" dirty="0">
                <a:solidFill>
                  <a:srgbClr val="202122"/>
                </a:solidFill>
                <a:effectLst/>
                <a:latin typeface="Arial" panose="020B0604020202020204" pitchFamily="34" charset="0"/>
              </a:rPr>
              <a:t>very high-temperature reactor (VHTR) offer significant advances in sustainability, safety and reliability, economics, proliferation resistance, and physical protection.</a:t>
            </a:r>
            <a:endParaRPr lang="en-US" dirty="0"/>
          </a:p>
        </p:txBody>
      </p:sp>
      <p:sp>
        <p:nvSpPr>
          <p:cNvPr id="4" name="Slide Number Placeholder 3"/>
          <p:cNvSpPr>
            <a:spLocks noGrp="1"/>
          </p:cNvSpPr>
          <p:nvPr>
            <p:ph type="sldNum" sz="quarter" idx="5"/>
          </p:nvPr>
        </p:nvSpPr>
        <p:spPr/>
        <p:txBody>
          <a:bodyPr/>
          <a:lstStyle/>
          <a:p>
            <a:fld id="{B76049EE-0C6F-49A9-A966-373EA69DA960}" type="slidenum">
              <a:rPr lang="en-ZA" smtClean="0"/>
              <a:t>3</a:t>
            </a:fld>
            <a:endParaRPr lang="en-ZA"/>
          </a:p>
        </p:txBody>
      </p:sp>
    </p:spTree>
    <p:extLst>
      <p:ext uri="{BB962C8B-B14F-4D97-AF65-F5344CB8AC3E}">
        <p14:creationId xmlns:p14="http://schemas.microsoft.com/office/powerpoint/2010/main" val="8673569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solidFill>
                  <a:schemeClr val="accent1">
                    <a:lumMod val="50000"/>
                  </a:schemeClr>
                </a:solidFill>
                <a:latin typeface="Times New Roman" panose="02020603050405020304" pitchFamily="18" charset="0"/>
                <a:cs typeface="Times New Roman" panose="02020603050405020304" pitchFamily="18" charset="0"/>
              </a:rPr>
              <a:t>chemical </a:t>
            </a:r>
            <a:r>
              <a:rPr lang="en-US" sz="1200" dirty="0" err="1">
                <a:solidFill>
                  <a:schemeClr val="accent1">
                    <a:lumMod val="50000"/>
                  </a:schemeClr>
                </a:solidFill>
                <a:latin typeface="Times New Roman" panose="02020603050405020304" pitchFamily="18" charset="0"/>
                <a:cs typeface="Times New Roman" panose="02020603050405020304" pitchFamily="18" charset="0"/>
              </a:rPr>
              <a:t>vapour</a:t>
            </a:r>
            <a:r>
              <a:rPr lang="en-US" sz="1200" dirty="0">
                <a:solidFill>
                  <a:schemeClr val="accent1">
                    <a:lumMod val="50000"/>
                  </a:schemeClr>
                </a:solidFill>
                <a:latin typeface="Times New Roman" panose="02020603050405020304" pitchFamily="18" charset="0"/>
                <a:cs typeface="Times New Roman" panose="02020603050405020304" pitchFamily="18" charset="0"/>
              </a:rPr>
              <a:t> deposition (CVD) polycrystalline (3C) </a:t>
            </a:r>
            <a:r>
              <a:rPr lang="en-US" sz="1200" dirty="0" err="1">
                <a:solidFill>
                  <a:schemeClr val="accent1">
                    <a:lumMod val="50000"/>
                  </a:schemeClr>
                </a:solidFill>
                <a:latin typeface="Times New Roman" panose="02020603050405020304" pitchFamily="18" charset="0"/>
                <a:cs typeface="Times New Roman" panose="02020603050405020304" pitchFamily="18" charset="0"/>
              </a:rPr>
              <a:t>SiC</a:t>
            </a:r>
            <a:endParaRPr lang="en-US" dirty="0"/>
          </a:p>
        </p:txBody>
      </p:sp>
      <p:sp>
        <p:nvSpPr>
          <p:cNvPr id="4" name="Slide Number Placeholder 3"/>
          <p:cNvSpPr>
            <a:spLocks noGrp="1"/>
          </p:cNvSpPr>
          <p:nvPr>
            <p:ph type="sldNum" sz="quarter" idx="5"/>
          </p:nvPr>
        </p:nvSpPr>
        <p:spPr/>
        <p:txBody>
          <a:bodyPr/>
          <a:lstStyle/>
          <a:p>
            <a:fld id="{B76049EE-0C6F-49A9-A966-373EA69DA960}" type="slidenum">
              <a:rPr lang="en-ZA" smtClean="0"/>
              <a:t>6</a:t>
            </a:fld>
            <a:endParaRPr lang="en-ZA"/>
          </a:p>
        </p:txBody>
      </p:sp>
    </p:spTree>
    <p:extLst>
      <p:ext uri="{BB962C8B-B14F-4D97-AF65-F5344CB8AC3E}">
        <p14:creationId xmlns:p14="http://schemas.microsoft.com/office/powerpoint/2010/main" val="21142732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DA96B50-3CE0-ACF1-73FA-B2F20611C2D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DC2C101-3D61-CE9B-926A-22D470BEFA2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4794EFA-D8EC-874D-E65D-EADAC93BB057}"/>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ZA" dirty="0"/>
          </a:p>
        </p:txBody>
      </p:sp>
      <p:sp>
        <p:nvSpPr>
          <p:cNvPr id="4" name="Slide Number Placeholder 3">
            <a:extLst>
              <a:ext uri="{FF2B5EF4-FFF2-40B4-BE49-F238E27FC236}">
                <a16:creationId xmlns:a16="http://schemas.microsoft.com/office/drawing/2014/main" id="{D395E93E-EB1A-AD13-5E17-FDE961D1807A}"/>
              </a:ext>
            </a:extLst>
          </p:cNvPr>
          <p:cNvSpPr>
            <a:spLocks noGrp="1"/>
          </p:cNvSpPr>
          <p:nvPr>
            <p:ph type="sldNum" sz="quarter" idx="5"/>
          </p:nvPr>
        </p:nvSpPr>
        <p:spPr/>
        <p:txBody>
          <a:bodyPr/>
          <a:lstStyle/>
          <a:p>
            <a:fld id="{B76049EE-0C6F-49A9-A966-373EA69DA960}" type="slidenum">
              <a:rPr lang="en-ZA" smtClean="0"/>
              <a:t>8</a:t>
            </a:fld>
            <a:endParaRPr lang="en-ZA"/>
          </a:p>
        </p:txBody>
      </p:sp>
    </p:spTree>
    <p:extLst>
      <p:ext uri="{BB962C8B-B14F-4D97-AF65-F5344CB8AC3E}">
        <p14:creationId xmlns:p14="http://schemas.microsoft.com/office/powerpoint/2010/main" val="15654140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ZA" sz="1800" kern="100" dirty="0">
                <a:effectLst/>
                <a:latin typeface="Times New Roman" panose="02020603050405020304" pitchFamily="18" charset="0"/>
                <a:ea typeface="Calibri" panose="020F0502020204030204" pitchFamily="34" charset="0"/>
              </a:rPr>
              <a:t>The virgin sample shows the </a:t>
            </a:r>
            <a:r>
              <a:rPr lang="en-ZA" sz="1800" kern="100" dirty="0" err="1">
                <a:effectLst/>
                <a:latin typeface="Times New Roman" panose="02020603050405020304" pitchFamily="18" charset="0"/>
                <a:ea typeface="Calibri" panose="020F0502020204030204" pitchFamily="34" charset="0"/>
              </a:rPr>
              <a:t>SiC</a:t>
            </a:r>
            <a:r>
              <a:rPr lang="en-ZA" sz="1800" kern="100" dirty="0">
                <a:effectLst/>
                <a:latin typeface="Times New Roman" panose="02020603050405020304" pitchFamily="18" charset="0"/>
                <a:ea typeface="Calibri" panose="020F0502020204030204" pitchFamily="34" charset="0"/>
              </a:rPr>
              <a:t> characteristic peaks associated with transversal optical mode (‘TO) at 768 cm</a:t>
            </a:r>
            <a:r>
              <a:rPr lang="en-ZA" sz="1800" kern="100" baseline="30000" dirty="0">
                <a:effectLst/>
                <a:latin typeface="Times New Roman" panose="02020603050405020304" pitchFamily="18" charset="0"/>
                <a:ea typeface="Calibri" panose="020F0502020204030204" pitchFamily="34" charset="0"/>
              </a:rPr>
              <a:t>-1</a:t>
            </a:r>
            <a:r>
              <a:rPr lang="en-ZA" sz="1800" kern="100" dirty="0">
                <a:effectLst/>
                <a:latin typeface="Times New Roman" panose="02020603050405020304" pitchFamily="18" charset="0"/>
                <a:ea typeface="Calibri" panose="020F0502020204030204" pitchFamily="34" charset="0"/>
              </a:rPr>
              <a:t>, TO mode at 795 cm</a:t>
            </a:r>
            <a:r>
              <a:rPr lang="en-ZA" sz="1800" kern="100" baseline="30000" dirty="0">
                <a:effectLst/>
                <a:latin typeface="Times New Roman" panose="02020603050405020304" pitchFamily="18" charset="0"/>
                <a:ea typeface="Calibri" panose="020F0502020204030204" pitchFamily="34" charset="0"/>
              </a:rPr>
              <a:t>-1</a:t>
            </a:r>
            <a:r>
              <a:rPr lang="en-ZA" sz="1800" kern="100" dirty="0">
                <a:effectLst/>
                <a:latin typeface="Times New Roman" panose="02020603050405020304" pitchFamily="18" charset="0"/>
                <a:ea typeface="Calibri" panose="020F0502020204030204" pitchFamily="34" charset="0"/>
              </a:rPr>
              <a:t> and the longitudinal optical mode (LO) at 964 cm</a:t>
            </a:r>
            <a:r>
              <a:rPr lang="en-ZA" sz="1800" kern="100" baseline="30000" dirty="0">
                <a:effectLst/>
                <a:latin typeface="Times New Roman" panose="02020603050405020304" pitchFamily="18" charset="0"/>
                <a:ea typeface="Calibri" panose="020F0502020204030204" pitchFamily="34" charset="0"/>
              </a:rPr>
              <a:t>-1</a:t>
            </a:r>
            <a:r>
              <a:rPr lang="en-ZA" sz="1800" kern="100" dirty="0">
                <a:effectLst/>
                <a:latin typeface="Times New Roman" panose="02020603050405020304" pitchFamily="18" charset="0"/>
                <a:ea typeface="Calibri" panose="020F0502020204030204" pitchFamily="34" charset="0"/>
              </a:rPr>
              <a:t>. The peak at 768 cm</a:t>
            </a:r>
            <a:r>
              <a:rPr lang="en-ZA" sz="1800" kern="100" baseline="30000" dirty="0">
                <a:effectLst/>
                <a:latin typeface="Times New Roman" panose="02020603050405020304" pitchFamily="18" charset="0"/>
                <a:ea typeface="Calibri" panose="020F0502020204030204" pitchFamily="34" charset="0"/>
              </a:rPr>
              <a:t>-1</a:t>
            </a:r>
            <a:r>
              <a:rPr lang="en-ZA" sz="1800" kern="100" dirty="0">
                <a:effectLst/>
                <a:latin typeface="Times New Roman" panose="02020603050405020304" pitchFamily="18" charset="0"/>
                <a:ea typeface="Calibri" panose="020F0502020204030204" pitchFamily="34" charset="0"/>
              </a:rPr>
              <a:t> is associated with 6H-SiC and the TO and LO at 795 cm</a:t>
            </a:r>
            <a:r>
              <a:rPr lang="en-ZA" sz="1800" kern="100" baseline="30000" dirty="0">
                <a:effectLst/>
                <a:latin typeface="Times New Roman" panose="02020603050405020304" pitchFamily="18" charset="0"/>
                <a:ea typeface="Calibri" panose="020F0502020204030204" pitchFamily="34" charset="0"/>
              </a:rPr>
              <a:t>-1</a:t>
            </a:r>
            <a:r>
              <a:rPr lang="en-ZA" sz="1800" kern="100" dirty="0">
                <a:effectLst/>
                <a:latin typeface="Times New Roman" panose="02020603050405020304" pitchFamily="18" charset="0"/>
                <a:ea typeface="Calibri" panose="020F0502020204030204" pitchFamily="34" charset="0"/>
              </a:rPr>
              <a:t> and 964 cm</a:t>
            </a:r>
            <a:r>
              <a:rPr lang="en-ZA" sz="1800" kern="100" baseline="30000" dirty="0">
                <a:effectLst/>
                <a:latin typeface="Times New Roman" panose="02020603050405020304" pitchFamily="18" charset="0"/>
                <a:ea typeface="Calibri" panose="020F0502020204030204" pitchFamily="34" charset="0"/>
              </a:rPr>
              <a:t>-1</a:t>
            </a:r>
            <a:r>
              <a:rPr lang="en-ZA" sz="1800" kern="100" dirty="0">
                <a:effectLst/>
                <a:latin typeface="Times New Roman" panose="02020603050405020304" pitchFamily="18" charset="0"/>
                <a:ea typeface="Calibri" panose="020F0502020204030204" pitchFamily="34" charset="0"/>
              </a:rPr>
              <a:t> are associated with 3C-SiC. The peak at 1520 cm</a:t>
            </a:r>
            <a:r>
              <a:rPr lang="en-ZA" sz="1800" kern="100" baseline="30000" dirty="0">
                <a:effectLst/>
                <a:latin typeface="Times New Roman" panose="02020603050405020304" pitchFamily="18" charset="0"/>
                <a:ea typeface="Calibri" panose="020F0502020204030204" pitchFamily="34" charset="0"/>
              </a:rPr>
              <a:t>-1</a:t>
            </a:r>
            <a:r>
              <a:rPr lang="en-ZA" sz="1800" kern="100" dirty="0">
                <a:effectLst/>
                <a:latin typeface="Times New Roman" panose="02020603050405020304" pitchFamily="18" charset="0"/>
                <a:ea typeface="Calibri" panose="020F0502020204030204" pitchFamily="34" charset="0"/>
              </a:rPr>
              <a:t> and 1710 cm</a:t>
            </a:r>
            <a:r>
              <a:rPr lang="en-ZA" sz="1800" kern="100" baseline="30000" dirty="0">
                <a:effectLst/>
                <a:latin typeface="Times New Roman" panose="02020603050405020304" pitchFamily="18" charset="0"/>
                <a:ea typeface="Calibri" panose="020F0502020204030204" pitchFamily="34" charset="0"/>
              </a:rPr>
              <a:t>-1</a:t>
            </a:r>
            <a:r>
              <a:rPr lang="en-ZA" sz="1800" kern="100" dirty="0">
                <a:effectLst/>
                <a:latin typeface="Times New Roman" panose="02020603050405020304" pitchFamily="18" charset="0"/>
                <a:ea typeface="Calibri" panose="020F0502020204030204" pitchFamily="34" charset="0"/>
              </a:rPr>
              <a:t> are associated with TO mode of the second order [Win94]. The </a:t>
            </a:r>
            <a:r>
              <a:rPr lang="en-ZA" sz="1800" kern="100" dirty="0" err="1">
                <a:effectLst/>
                <a:latin typeface="Times New Roman" panose="02020603050405020304" pitchFamily="18" charset="0"/>
                <a:ea typeface="Calibri" panose="020F0502020204030204" pitchFamily="34" charset="0"/>
              </a:rPr>
              <a:t>SiC</a:t>
            </a:r>
            <a:r>
              <a:rPr lang="en-ZA" sz="1800" kern="100" dirty="0">
                <a:effectLst/>
                <a:latin typeface="Times New Roman" panose="02020603050405020304" pitchFamily="18" charset="0"/>
                <a:ea typeface="Calibri" panose="020F0502020204030204" pitchFamily="34" charset="0"/>
              </a:rPr>
              <a:t> composes of both 3C-SiC and 6H-SiC polytypes [1].</a:t>
            </a:r>
          </a:p>
          <a:p>
            <a:r>
              <a:rPr lang="en-US" b="0" i="0" dirty="0">
                <a:solidFill>
                  <a:srgbClr val="0D0D0D"/>
                </a:solidFill>
                <a:effectLst/>
                <a:highlight>
                  <a:srgbClr val="FFFFFF"/>
                </a:highlight>
                <a:latin typeface="ui-sans-serif"/>
              </a:rPr>
              <a:t>When you irradiate a sample with Xe (xenon) at different fluences and observe a decrease in Raman intensity with higher fluences, it suggests that the structural properties of the sample are being altered by the irradiation process.</a:t>
            </a:r>
            <a:endParaRPr lang="en-ZA" dirty="0"/>
          </a:p>
        </p:txBody>
      </p:sp>
      <p:sp>
        <p:nvSpPr>
          <p:cNvPr id="4" name="Slide Number Placeholder 3"/>
          <p:cNvSpPr>
            <a:spLocks noGrp="1"/>
          </p:cNvSpPr>
          <p:nvPr>
            <p:ph type="sldNum" sz="quarter" idx="5"/>
          </p:nvPr>
        </p:nvSpPr>
        <p:spPr/>
        <p:txBody>
          <a:bodyPr/>
          <a:lstStyle/>
          <a:p>
            <a:fld id="{B76049EE-0C6F-49A9-A966-373EA69DA960}" type="slidenum">
              <a:rPr lang="en-ZA" smtClean="0"/>
              <a:t>9</a:t>
            </a:fld>
            <a:endParaRPr lang="en-ZA"/>
          </a:p>
        </p:txBody>
      </p:sp>
    </p:spTree>
    <p:extLst>
      <p:ext uri="{BB962C8B-B14F-4D97-AF65-F5344CB8AC3E}">
        <p14:creationId xmlns:p14="http://schemas.microsoft.com/office/powerpoint/2010/main" val="19824417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40BB70-786E-2C41-E05B-C7D975B1CFD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E26F486-8C2D-E4BD-F8CC-989F8D64ADC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D37C473-5D7C-4C10-A7CE-AFAC523492E0}"/>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ZA" dirty="0"/>
          </a:p>
        </p:txBody>
      </p:sp>
      <p:sp>
        <p:nvSpPr>
          <p:cNvPr id="4" name="Slide Number Placeholder 3">
            <a:extLst>
              <a:ext uri="{FF2B5EF4-FFF2-40B4-BE49-F238E27FC236}">
                <a16:creationId xmlns:a16="http://schemas.microsoft.com/office/drawing/2014/main" id="{109088D0-A7E8-C27E-8C0A-8844D5ECDC74}"/>
              </a:ext>
            </a:extLst>
          </p:cNvPr>
          <p:cNvSpPr>
            <a:spLocks noGrp="1"/>
          </p:cNvSpPr>
          <p:nvPr>
            <p:ph type="sldNum" sz="quarter" idx="5"/>
          </p:nvPr>
        </p:nvSpPr>
        <p:spPr/>
        <p:txBody>
          <a:bodyPr/>
          <a:lstStyle/>
          <a:p>
            <a:fld id="{B76049EE-0C6F-49A9-A966-373EA69DA960}" type="slidenum">
              <a:rPr lang="en-ZA" smtClean="0"/>
              <a:t>10</a:t>
            </a:fld>
            <a:endParaRPr lang="en-ZA"/>
          </a:p>
        </p:txBody>
      </p:sp>
    </p:spTree>
    <p:extLst>
      <p:ext uri="{BB962C8B-B14F-4D97-AF65-F5344CB8AC3E}">
        <p14:creationId xmlns:p14="http://schemas.microsoft.com/office/powerpoint/2010/main" val="15595403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36C0A4-F6C9-FD75-E1A8-5650F022D76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9EE3D53-33A0-4205-7974-9B4D207FBB1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348BBF4-3730-270F-485F-8398DCCF01A0}"/>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ZA" dirty="0"/>
          </a:p>
        </p:txBody>
      </p:sp>
      <p:sp>
        <p:nvSpPr>
          <p:cNvPr id="4" name="Slide Number Placeholder 3">
            <a:extLst>
              <a:ext uri="{FF2B5EF4-FFF2-40B4-BE49-F238E27FC236}">
                <a16:creationId xmlns:a16="http://schemas.microsoft.com/office/drawing/2014/main" id="{C90AA316-F6F7-5455-1533-68973080998B}"/>
              </a:ext>
            </a:extLst>
          </p:cNvPr>
          <p:cNvSpPr>
            <a:spLocks noGrp="1"/>
          </p:cNvSpPr>
          <p:nvPr>
            <p:ph type="sldNum" sz="quarter" idx="5"/>
          </p:nvPr>
        </p:nvSpPr>
        <p:spPr/>
        <p:txBody>
          <a:bodyPr/>
          <a:lstStyle/>
          <a:p>
            <a:fld id="{B76049EE-0C6F-49A9-A966-373EA69DA960}" type="slidenum">
              <a:rPr lang="en-ZA" smtClean="0"/>
              <a:t>11</a:t>
            </a:fld>
            <a:endParaRPr lang="en-ZA"/>
          </a:p>
        </p:txBody>
      </p:sp>
    </p:spTree>
    <p:extLst>
      <p:ext uri="{BB962C8B-B14F-4D97-AF65-F5344CB8AC3E}">
        <p14:creationId xmlns:p14="http://schemas.microsoft.com/office/powerpoint/2010/main" val="42678197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1BED4A-207D-943B-DFBF-2DD358D4B73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F250736-39B7-1A23-6B2B-884CB26BE59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BADDE27-0EE1-8307-6DE4-F8D7EA92227A}"/>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ZA" dirty="0"/>
          </a:p>
        </p:txBody>
      </p:sp>
      <p:sp>
        <p:nvSpPr>
          <p:cNvPr id="4" name="Slide Number Placeholder 3">
            <a:extLst>
              <a:ext uri="{FF2B5EF4-FFF2-40B4-BE49-F238E27FC236}">
                <a16:creationId xmlns:a16="http://schemas.microsoft.com/office/drawing/2014/main" id="{64F55083-4801-205E-2A1D-BCEB3E6508C0}"/>
              </a:ext>
            </a:extLst>
          </p:cNvPr>
          <p:cNvSpPr>
            <a:spLocks noGrp="1"/>
          </p:cNvSpPr>
          <p:nvPr>
            <p:ph type="sldNum" sz="quarter" idx="5"/>
          </p:nvPr>
        </p:nvSpPr>
        <p:spPr/>
        <p:txBody>
          <a:bodyPr/>
          <a:lstStyle/>
          <a:p>
            <a:fld id="{B76049EE-0C6F-49A9-A966-373EA69DA960}" type="slidenum">
              <a:rPr lang="en-ZA" smtClean="0"/>
              <a:t>14</a:t>
            </a:fld>
            <a:endParaRPr lang="en-ZA"/>
          </a:p>
        </p:txBody>
      </p:sp>
    </p:spTree>
    <p:extLst>
      <p:ext uri="{BB962C8B-B14F-4D97-AF65-F5344CB8AC3E}">
        <p14:creationId xmlns:p14="http://schemas.microsoft.com/office/powerpoint/2010/main" val="10295211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1BED4A-207D-943B-DFBF-2DD358D4B73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F250736-39B7-1A23-6B2B-884CB26BE59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BADDE27-0EE1-8307-6DE4-F8D7EA92227A}"/>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ZA" dirty="0"/>
          </a:p>
        </p:txBody>
      </p:sp>
      <p:sp>
        <p:nvSpPr>
          <p:cNvPr id="4" name="Slide Number Placeholder 3">
            <a:extLst>
              <a:ext uri="{FF2B5EF4-FFF2-40B4-BE49-F238E27FC236}">
                <a16:creationId xmlns:a16="http://schemas.microsoft.com/office/drawing/2014/main" id="{64F55083-4801-205E-2A1D-BCEB3E6508C0}"/>
              </a:ext>
            </a:extLst>
          </p:cNvPr>
          <p:cNvSpPr>
            <a:spLocks noGrp="1"/>
          </p:cNvSpPr>
          <p:nvPr>
            <p:ph type="sldNum" sz="quarter" idx="5"/>
          </p:nvPr>
        </p:nvSpPr>
        <p:spPr/>
        <p:txBody>
          <a:bodyPr/>
          <a:lstStyle/>
          <a:p>
            <a:fld id="{B76049EE-0C6F-49A9-A966-373EA69DA960}" type="slidenum">
              <a:rPr lang="en-ZA" smtClean="0"/>
              <a:t>15</a:t>
            </a:fld>
            <a:endParaRPr lang="en-ZA"/>
          </a:p>
        </p:txBody>
      </p:sp>
    </p:spTree>
    <p:extLst>
      <p:ext uri="{BB962C8B-B14F-4D97-AF65-F5344CB8AC3E}">
        <p14:creationId xmlns:p14="http://schemas.microsoft.com/office/powerpoint/2010/main" val="3743842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A4C0D-3C67-516A-FA4A-A848E7E5F8B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ZA"/>
          </a:p>
        </p:txBody>
      </p:sp>
      <p:sp>
        <p:nvSpPr>
          <p:cNvPr id="3" name="Subtitle 2">
            <a:extLst>
              <a:ext uri="{FF2B5EF4-FFF2-40B4-BE49-F238E27FC236}">
                <a16:creationId xmlns:a16="http://schemas.microsoft.com/office/drawing/2014/main" id="{C0D66A12-4C28-AF50-376B-11634F2B7F8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ZA"/>
          </a:p>
        </p:txBody>
      </p:sp>
      <p:sp>
        <p:nvSpPr>
          <p:cNvPr id="4" name="Date Placeholder 3">
            <a:extLst>
              <a:ext uri="{FF2B5EF4-FFF2-40B4-BE49-F238E27FC236}">
                <a16:creationId xmlns:a16="http://schemas.microsoft.com/office/drawing/2014/main" id="{98F6BDB1-24CE-19FE-049A-B3D072058368}"/>
              </a:ext>
            </a:extLst>
          </p:cNvPr>
          <p:cNvSpPr>
            <a:spLocks noGrp="1"/>
          </p:cNvSpPr>
          <p:nvPr>
            <p:ph type="dt" sz="half" idx="10"/>
          </p:nvPr>
        </p:nvSpPr>
        <p:spPr/>
        <p:txBody>
          <a:bodyPr/>
          <a:lstStyle/>
          <a:p>
            <a:fld id="{1B3E11F6-2631-43E6-B079-36CE3B532664}" type="datetime1">
              <a:rPr lang="en-ZA" smtClean="0"/>
              <a:t>2024/11/17</a:t>
            </a:fld>
            <a:endParaRPr lang="en-ZA"/>
          </a:p>
        </p:txBody>
      </p:sp>
      <p:sp>
        <p:nvSpPr>
          <p:cNvPr id="5" name="Footer Placeholder 4">
            <a:extLst>
              <a:ext uri="{FF2B5EF4-FFF2-40B4-BE49-F238E27FC236}">
                <a16:creationId xmlns:a16="http://schemas.microsoft.com/office/drawing/2014/main" id="{E1AF3E51-F5DD-21C6-55C7-5D6634413A27}"/>
              </a:ext>
            </a:extLst>
          </p:cNvPr>
          <p:cNvSpPr>
            <a:spLocks noGrp="1"/>
          </p:cNvSpPr>
          <p:nvPr>
            <p:ph type="ftr" sz="quarter" idx="11"/>
          </p:nvPr>
        </p:nvSpPr>
        <p:spPr/>
        <p:txBody>
          <a:bodyPr/>
          <a:lstStyle/>
          <a:p>
            <a:endParaRPr lang="en-ZA"/>
          </a:p>
        </p:txBody>
      </p:sp>
      <p:sp>
        <p:nvSpPr>
          <p:cNvPr id="6" name="Slide Number Placeholder 5">
            <a:extLst>
              <a:ext uri="{FF2B5EF4-FFF2-40B4-BE49-F238E27FC236}">
                <a16:creationId xmlns:a16="http://schemas.microsoft.com/office/drawing/2014/main" id="{B068F1D6-EC01-DC8A-E5FE-D1C75A6D2AEA}"/>
              </a:ext>
            </a:extLst>
          </p:cNvPr>
          <p:cNvSpPr>
            <a:spLocks noGrp="1"/>
          </p:cNvSpPr>
          <p:nvPr>
            <p:ph type="sldNum" sz="quarter" idx="12"/>
          </p:nvPr>
        </p:nvSpPr>
        <p:spPr/>
        <p:txBody>
          <a:bodyPr/>
          <a:lstStyle/>
          <a:p>
            <a:fld id="{12C69D59-D565-4410-9A5C-10A498D31369}" type="slidenum">
              <a:rPr lang="en-ZA" smtClean="0"/>
              <a:t>‹#›</a:t>
            </a:fld>
            <a:endParaRPr lang="en-ZA"/>
          </a:p>
        </p:txBody>
      </p:sp>
    </p:spTree>
    <p:extLst>
      <p:ext uri="{BB962C8B-B14F-4D97-AF65-F5344CB8AC3E}">
        <p14:creationId xmlns:p14="http://schemas.microsoft.com/office/powerpoint/2010/main" val="38291690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086461-F4C5-F6E7-B1C0-7121F6CCBA7D}"/>
              </a:ext>
            </a:extLst>
          </p:cNvPr>
          <p:cNvSpPr>
            <a:spLocks noGrp="1"/>
          </p:cNvSpPr>
          <p:nvPr>
            <p:ph type="title"/>
          </p:nvPr>
        </p:nvSpPr>
        <p:spPr/>
        <p:txBody>
          <a:bodyPr/>
          <a:lstStyle/>
          <a:p>
            <a:r>
              <a:rPr lang="en-US"/>
              <a:t>Click to edit Master title style</a:t>
            </a:r>
            <a:endParaRPr lang="en-ZA"/>
          </a:p>
        </p:txBody>
      </p:sp>
      <p:sp>
        <p:nvSpPr>
          <p:cNvPr id="3" name="Vertical Text Placeholder 2">
            <a:extLst>
              <a:ext uri="{FF2B5EF4-FFF2-40B4-BE49-F238E27FC236}">
                <a16:creationId xmlns:a16="http://schemas.microsoft.com/office/drawing/2014/main" id="{9FB2C346-B657-4617-B263-8164C50A96A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a:extLst>
              <a:ext uri="{FF2B5EF4-FFF2-40B4-BE49-F238E27FC236}">
                <a16:creationId xmlns:a16="http://schemas.microsoft.com/office/drawing/2014/main" id="{A1A7B907-E482-0718-8E04-38FCF3A8A2EA}"/>
              </a:ext>
            </a:extLst>
          </p:cNvPr>
          <p:cNvSpPr>
            <a:spLocks noGrp="1"/>
          </p:cNvSpPr>
          <p:nvPr>
            <p:ph type="dt" sz="half" idx="10"/>
          </p:nvPr>
        </p:nvSpPr>
        <p:spPr/>
        <p:txBody>
          <a:bodyPr/>
          <a:lstStyle/>
          <a:p>
            <a:fld id="{3A7E18A4-1424-4F79-AAAC-99E16369A7F1}" type="datetime1">
              <a:rPr lang="en-ZA" smtClean="0"/>
              <a:t>2024/11/17</a:t>
            </a:fld>
            <a:endParaRPr lang="en-ZA"/>
          </a:p>
        </p:txBody>
      </p:sp>
      <p:sp>
        <p:nvSpPr>
          <p:cNvPr id="5" name="Footer Placeholder 4">
            <a:extLst>
              <a:ext uri="{FF2B5EF4-FFF2-40B4-BE49-F238E27FC236}">
                <a16:creationId xmlns:a16="http://schemas.microsoft.com/office/drawing/2014/main" id="{DCDE1F3D-C599-FF25-8C8C-36A1D714D9E5}"/>
              </a:ext>
            </a:extLst>
          </p:cNvPr>
          <p:cNvSpPr>
            <a:spLocks noGrp="1"/>
          </p:cNvSpPr>
          <p:nvPr>
            <p:ph type="ftr" sz="quarter" idx="11"/>
          </p:nvPr>
        </p:nvSpPr>
        <p:spPr/>
        <p:txBody>
          <a:bodyPr/>
          <a:lstStyle/>
          <a:p>
            <a:endParaRPr lang="en-ZA"/>
          </a:p>
        </p:txBody>
      </p:sp>
      <p:sp>
        <p:nvSpPr>
          <p:cNvPr id="6" name="Slide Number Placeholder 5">
            <a:extLst>
              <a:ext uri="{FF2B5EF4-FFF2-40B4-BE49-F238E27FC236}">
                <a16:creationId xmlns:a16="http://schemas.microsoft.com/office/drawing/2014/main" id="{5EE38D0C-4A10-9747-F340-66CDB8D2E656}"/>
              </a:ext>
            </a:extLst>
          </p:cNvPr>
          <p:cNvSpPr>
            <a:spLocks noGrp="1"/>
          </p:cNvSpPr>
          <p:nvPr>
            <p:ph type="sldNum" sz="quarter" idx="12"/>
          </p:nvPr>
        </p:nvSpPr>
        <p:spPr/>
        <p:txBody>
          <a:bodyPr/>
          <a:lstStyle/>
          <a:p>
            <a:fld id="{12C69D59-D565-4410-9A5C-10A498D31369}" type="slidenum">
              <a:rPr lang="en-ZA" smtClean="0"/>
              <a:t>‹#›</a:t>
            </a:fld>
            <a:endParaRPr lang="en-ZA"/>
          </a:p>
        </p:txBody>
      </p:sp>
    </p:spTree>
    <p:extLst>
      <p:ext uri="{BB962C8B-B14F-4D97-AF65-F5344CB8AC3E}">
        <p14:creationId xmlns:p14="http://schemas.microsoft.com/office/powerpoint/2010/main" val="20624641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85E9CFC-61B2-08D1-F47B-1F10E9B3167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ZA"/>
          </a:p>
        </p:txBody>
      </p:sp>
      <p:sp>
        <p:nvSpPr>
          <p:cNvPr id="3" name="Vertical Text Placeholder 2">
            <a:extLst>
              <a:ext uri="{FF2B5EF4-FFF2-40B4-BE49-F238E27FC236}">
                <a16:creationId xmlns:a16="http://schemas.microsoft.com/office/drawing/2014/main" id="{AF7D3283-8F54-1D9D-CC59-306BFF498BF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a:extLst>
              <a:ext uri="{FF2B5EF4-FFF2-40B4-BE49-F238E27FC236}">
                <a16:creationId xmlns:a16="http://schemas.microsoft.com/office/drawing/2014/main" id="{67299049-FCD3-0EFB-9463-A4938B2FF755}"/>
              </a:ext>
            </a:extLst>
          </p:cNvPr>
          <p:cNvSpPr>
            <a:spLocks noGrp="1"/>
          </p:cNvSpPr>
          <p:nvPr>
            <p:ph type="dt" sz="half" idx="10"/>
          </p:nvPr>
        </p:nvSpPr>
        <p:spPr/>
        <p:txBody>
          <a:bodyPr/>
          <a:lstStyle/>
          <a:p>
            <a:fld id="{531CCA3D-8829-4291-8E01-0C11CE639032}" type="datetime1">
              <a:rPr lang="en-ZA" smtClean="0"/>
              <a:t>2024/11/17</a:t>
            </a:fld>
            <a:endParaRPr lang="en-ZA"/>
          </a:p>
        </p:txBody>
      </p:sp>
      <p:sp>
        <p:nvSpPr>
          <p:cNvPr id="5" name="Footer Placeholder 4">
            <a:extLst>
              <a:ext uri="{FF2B5EF4-FFF2-40B4-BE49-F238E27FC236}">
                <a16:creationId xmlns:a16="http://schemas.microsoft.com/office/drawing/2014/main" id="{5ED3C73E-B607-0827-4021-CD277A898A04}"/>
              </a:ext>
            </a:extLst>
          </p:cNvPr>
          <p:cNvSpPr>
            <a:spLocks noGrp="1"/>
          </p:cNvSpPr>
          <p:nvPr>
            <p:ph type="ftr" sz="quarter" idx="11"/>
          </p:nvPr>
        </p:nvSpPr>
        <p:spPr/>
        <p:txBody>
          <a:bodyPr/>
          <a:lstStyle/>
          <a:p>
            <a:endParaRPr lang="en-ZA"/>
          </a:p>
        </p:txBody>
      </p:sp>
      <p:sp>
        <p:nvSpPr>
          <p:cNvPr id="6" name="Slide Number Placeholder 5">
            <a:extLst>
              <a:ext uri="{FF2B5EF4-FFF2-40B4-BE49-F238E27FC236}">
                <a16:creationId xmlns:a16="http://schemas.microsoft.com/office/drawing/2014/main" id="{ADC0811F-952A-087E-5D38-80DF54FC8F01}"/>
              </a:ext>
            </a:extLst>
          </p:cNvPr>
          <p:cNvSpPr>
            <a:spLocks noGrp="1"/>
          </p:cNvSpPr>
          <p:nvPr>
            <p:ph type="sldNum" sz="quarter" idx="12"/>
          </p:nvPr>
        </p:nvSpPr>
        <p:spPr/>
        <p:txBody>
          <a:bodyPr/>
          <a:lstStyle/>
          <a:p>
            <a:fld id="{12C69D59-D565-4410-9A5C-10A498D31369}" type="slidenum">
              <a:rPr lang="en-ZA" smtClean="0"/>
              <a:t>‹#›</a:t>
            </a:fld>
            <a:endParaRPr lang="en-ZA"/>
          </a:p>
        </p:txBody>
      </p:sp>
    </p:spTree>
    <p:extLst>
      <p:ext uri="{BB962C8B-B14F-4D97-AF65-F5344CB8AC3E}">
        <p14:creationId xmlns:p14="http://schemas.microsoft.com/office/powerpoint/2010/main" val="39526568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A948D-2155-7DEE-2161-01808A53D882}"/>
              </a:ext>
            </a:extLst>
          </p:cNvPr>
          <p:cNvSpPr>
            <a:spLocks noGrp="1"/>
          </p:cNvSpPr>
          <p:nvPr>
            <p:ph type="title"/>
          </p:nvPr>
        </p:nvSpPr>
        <p:spPr/>
        <p:txBody>
          <a:bodyPr/>
          <a:lstStyle/>
          <a:p>
            <a:r>
              <a:rPr lang="en-US"/>
              <a:t>Click to edit Master title style</a:t>
            </a:r>
            <a:endParaRPr lang="en-ZA"/>
          </a:p>
        </p:txBody>
      </p:sp>
      <p:sp>
        <p:nvSpPr>
          <p:cNvPr id="3" name="Content Placeholder 2">
            <a:extLst>
              <a:ext uri="{FF2B5EF4-FFF2-40B4-BE49-F238E27FC236}">
                <a16:creationId xmlns:a16="http://schemas.microsoft.com/office/drawing/2014/main" id="{AE367B4F-5E1E-3014-E68B-4FE0C834572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a:extLst>
              <a:ext uri="{FF2B5EF4-FFF2-40B4-BE49-F238E27FC236}">
                <a16:creationId xmlns:a16="http://schemas.microsoft.com/office/drawing/2014/main" id="{11F7FA72-7F3C-F5B0-E970-A58D310AC369}"/>
              </a:ext>
            </a:extLst>
          </p:cNvPr>
          <p:cNvSpPr>
            <a:spLocks noGrp="1"/>
          </p:cNvSpPr>
          <p:nvPr>
            <p:ph type="dt" sz="half" idx="10"/>
          </p:nvPr>
        </p:nvSpPr>
        <p:spPr/>
        <p:txBody>
          <a:bodyPr/>
          <a:lstStyle/>
          <a:p>
            <a:fld id="{176BD42B-7F53-4F68-ADA0-B39404DFB719}" type="datetime1">
              <a:rPr lang="en-ZA" smtClean="0"/>
              <a:t>2024/11/17</a:t>
            </a:fld>
            <a:endParaRPr lang="en-ZA"/>
          </a:p>
        </p:txBody>
      </p:sp>
      <p:sp>
        <p:nvSpPr>
          <p:cNvPr id="5" name="Footer Placeholder 4">
            <a:extLst>
              <a:ext uri="{FF2B5EF4-FFF2-40B4-BE49-F238E27FC236}">
                <a16:creationId xmlns:a16="http://schemas.microsoft.com/office/drawing/2014/main" id="{B4E51BD8-1E1C-BE6E-6314-CB1F4DB764F3}"/>
              </a:ext>
            </a:extLst>
          </p:cNvPr>
          <p:cNvSpPr>
            <a:spLocks noGrp="1"/>
          </p:cNvSpPr>
          <p:nvPr>
            <p:ph type="ftr" sz="quarter" idx="11"/>
          </p:nvPr>
        </p:nvSpPr>
        <p:spPr/>
        <p:txBody>
          <a:bodyPr/>
          <a:lstStyle/>
          <a:p>
            <a:endParaRPr lang="en-ZA"/>
          </a:p>
        </p:txBody>
      </p:sp>
      <p:sp>
        <p:nvSpPr>
          <p:cNvPr id="6" name="Slide Number Placeholder 5">
            <a:extLst>
              <a:ext uri="{FF2B5EF4-FFF2-40B4-BE49-F238E27FC236}">
                <a16:creationId xmlns:a16="http://schemas.microsoft.com/office/drawing/2014/main" id="{94F66D8F-CFFA-1CCA-931A-4D89C7F71C74}"/>
              </a:ext>
            </a:extLst>
          </p:cNvPr>
          <p:cNvSpPr>
            <a:spLocks noGrp="1"/>
          </p:cNvSpPr>
          <p:nvPr>
            <p:ph type="sldNum" sz="quarter" idx="12"/>
          </p:nvPr>
        </p:nvSpPr>
        <p:spPr/>
        <p:txBody>
          <a:bodyPr/>
          <a:lstStyle/>
          <a:p>
            <a:fld id="{12C69D59-D565-4410-9A5C-10A498D31369}" type="slidenum">
              <a:rPr lang="en-ZA" smtClean="0"/>
              <a:t>‹#›</a:t>
            </a:fld>
            <a:endParaRPr lang="en-ZA"/>
          </a:p>
        </p:txBody>
      </p:sp>
    </p:spTree>
    <p:extLst>
      <p:ext uri="{BB962C8B-B14F-4D97-AF65-F5344CB8AC3E}">
        <p14:creationId xmlns:p14="http://schemas.microsoft.com/office/powerpoint/2010/main" val="8791633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7691D-48F1-F4FC-B02D-F3330457BB7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ZA"/>
          </a:p>
        </p:txBody>
      </p:sp>
      <p:sp>
        <p:nvSpPr>
          <p:cNvPr id="3" name="Text Placeholder 2">
            <a:extLst>
              <a:ext uri="{FF2B5EF4-FFF2-40B4-BE49-F238E27FC236}">
                <a16:creationId xmlns:a16="http://schemas.microsoft.com/office/drawing/2014/main" id="{8A790C74-AE58-368B-C485-D6DFABEFAA0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EAFE6F7-905E-903F-9A95-6ED4A8764C57}"/>
              </a:ext>
            </a:extLst>
          </p:cNvPr>
          <p:cNvSpPr>
            <a:spLocks noGrp="1"/>
          </p:cNvSpPr>
          <p:nvPr>
            <p:ph type="dt" sz="half" idx="10"/>
          </p:nvPr>
        </p:nvSpPr>
        <p:spPr/>
        <p:txBody>
          <a:bodyPr/>
          <a:lstStyle/>
          <a:p>
            <a:fld id="{3291B271-1A2E-452B-A354-D0F567FB5449}" type="datetime1">
              <a:rPr lang="en-ZA" smtClean="0"/>
              <a:t>2024/11/17</a:t>
            </a:fld>
            <a:endParaRPr lang="en-ZA"/>
          </a:p>
        </p:txBody>
      </p:sp>
      <p:sp>
        <p:nvSpPr>
          <p:cNvPr id="5" name="Footer Placeholder 4">
            <a:extLst>
              <a:ext uri="{FF2B5EF4-FFF2-40B4-BE49-F238E27FC236}">
                <a16:creationId xmlns:a16="http://schemas.microsoft.com/office/drawing/2014/main" id="{F43E27B1-D9EF-5F2A-BD95-9C59E6E3556D}"/>
              </a:ext>
            </a:extLst>
          </p:cNvPr>
          <p:cNvSpPr>
            <a:spLocks noGrp="1"/>
          </p:cNvSpPr>
          <p:nvPr>
            <p:ph type="ftr" sz="quarter" idx="11"/>
          </p:nvPr>
        </p:nvSpPr>
        <p:spPr/>
        <p:txBody>
          <a:bodyPr/>
          <a:lstStyle/>
          <a:p>
            <a:endParaRPr lang="en-ZA"/>
          </a:p>
        </p:txBody>
      </p:sp>
      <p:sp>
        <p:nvSpPr>
          <p:cNvPr id="6" name="Slide Number Placeholder 5">
            <a:extLst>
              <a:ext uri="{FF2B5EF4-FFF2-40B4-BE49-F238E27FC236}">
                <a16:creationId xmlns:a16="http://schemas.microsoft.com/office/drawing/2014/main" id="{F33D5FC6-1543-B038-1A49-B8F5E8B12C9B}"/>
              </a:ext>
            </a:extLst>
          </p:cNvPr>
          <p:cNvSpPr>
            <a:spLocks noGrp="1"/>
          </p:cNvSpPr>
          <p:nvPr>
            <p:ph type="sldNum" sz="quarter" idx="12"/>
          </p:nvPr>
        </p:nvSpPr>
        <p:spPr/>
        <p:txBody>
          <a:bodyPr/>
          <a:lstStyle/>
          <a:p>
            <a:fld id="{12C69D59-D565-4410-9A5C-10A498D31369}" type="slidenum">
              <a:rPr lang="en-ZA" smtClean="0"/>
              <a:t>‹#›</a:t>
            </a:fld>
            <a:endParaRPr lang="en-ZA"/>
          </a:p>
        </p:txBody>
      </p:sp>
    </p:spTree>
    <p:extLst>
      <p:ext uri="{BB962C8B-B14F-4D97-AF65-F5344CB8AC3E}">
        <p14:creationId xmlns:p14="http://schemas.microsoft.com/office/powerpoint/2010/main" val="29033086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54368C-1B3A-51BD-F1AD-12A96C514345}"/>
              </a:ext>
            </a:extLst>
          </p:cNvPr>
          <p:cNvSpPr>
            <a:spLocks noGrp="1"/>
          </p:cNvSpPr>
          <p:nvPr>
            <p:ph type="title"/>
          </p:nvPr>
        </p:nvSpPr>
        <p:spPr/>
        <p:txBody>
          <a:bodyPr/>
          <a:lstStyle/>
          <a:p>
            <a:r>
              <a:rPr lang="en-US"/>
              <a:t>Click to edit Master title style</a:t>
            </a:r>
            <a:endParaRPr lang="en-ZA"/>
          </a:p>
        </p:txBody>
      </p:sp>
      <p:sp>
        <p:nvSpPr>
          <p:cNvPr id="3" name="Content Placeholder 2">
            <a:extLst>
              <a:ext uri="{FF2B5EF4-FFF2-40B4-BE49-F238E27FC236}">
                <a16:creationId xmlns:a16="http://schemas.microsoft.com/office/drawing/2014/main" id="{CDB573D0-7A6D-5843-C8A4-597B5D830AE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Content Placeholder 3">
            <a:extLst>
              <a:ext uri="{FF2B5EF4-FFF2-40B4-BE49-F238E27FC236}">
                <a16:creationId xmlns:a16="http://schemas.microsoft.com/office/drawing/2014/main" id="{BCF7E496-5188-B971-F776-4676AA0E3AA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5" name="Date Placeholder 4">
            <a:extLst>
              <a:ext uri="{FF2B5EF4-FFF2-40B4-BE49-F238E27FC236}">
                <a16:creationId xmlns:a16="http://schemas.microsoft.com/office/drawing/2014/main" id="{1DA6D1E9-F5CB-25E0-7314-507A83EAA50C}"/>
              </a:ext>
            </a:extLst>
          </p:cNvPr>
          <p:cNvSpPr>
            <a:spLocks noGrp="1"/>
          </p:cNvSpPr>
          <p:nvPr>
            <p:ph type="dt" sz="half" idx="10"/>
          </p:nvPr>
        </p:nvSpPr>
        <p:spPr/>
        <p:txBody>
          <a:bodyPr/>
          <a:lstStyle/>
          <a:p>
            <a:fld id="{26A0DC4D-C88A-46E1-B237-1186736E1E67}" type="datetime1">
              <a:rPr lang="en-ZA" smtClean="0"/>
              <a:t>2024/11/17</a:t>
            </a:fld>
            <a:endParaRPr lang="en-ZA"/>
          </a:p>
        </p:txBody>
      </p:sp>
      <p:sp>
        <p:nvSpPr>
          <p:cNvPr id="6" name="Footer Placeholder 5">
            <a:extLst>
              <a:ext uri="{FF2B5EF4-FFF2-40B4-BE49-F238E27FC236}">
                <a16:creationId xmlns:a16="http://schemas.microsoft.com/office/drawing/2014/main" id="{162A6CB8-82A5-903A-D6E9-D1F7A376C610}"/>
              </a:ext>
            </a:extLst>
          </p:cNvPr>
          <p:cNvSpPr>
            <a:spLocks noGrp="1"/>
          </p:cNvSpPr>
          <p:nvPr>
            <p:ph type="ftr" sz="quarter" idx="11"/>
          </p:nvPr>
        </p:nvSpPr>
        <p:spPr/>
        <p:txBody>
          <a:bodyPr/>
          <a:lstStyle/>
          <a:p>
            <a:endParaRPr lang="en-ZA"/>
          </a:p>
        </p:txBody>
      </p:sp>
      <p:sp>
        <p:nvSpPr>
          <p:cNvPr id="7" name="Slide Number Placeholder 6">
            <a:extLst>
              <a:ext uri="{FF2B5EF4-FFF2-40B4-BE49-F238E27FC236}">
                <a16:creationId xmlns:a16="http://schemas.microsoft.com/office/drawing/2014/main" id="{B883841B-16D7-7B37-3EEE-15B3CDFB7506}"/>
              </a:ext>
            </a:extLst>
          </p:cNvPr>
          <p:cNvSpPr>
            <a:spLocks noGrp="1"/>
          </p:cNvSpPr>
          <p:nvPr>
            <p:ph type="sldNum" sz="quarter" idx="12"/>
          </p:nvPr>
        </p:nvSpPr>
        <p:spPr/>
        <p:txBody>
          <a:bodyPr/>
          <a:lstStyle/>
          <a:p>
            <a:fld id="{12C69D59-D565-4410-9A5C-10A498D31369}" type="slidenum">
              <a:rPr lang="en-ZA" smtClean="0"/>
              <a:t>‹#›</a:t>
            </a:fld>
            <a:endParaRPr lang="en-ZA"/>
          </a:p>
        </p:txBody>
      </p:sp>
    </p:spTree>
    <p:extLst>
      <p:ext uri="{BB962C8B-B14F-4D97-AF65-F5344CB8AC3E}">
        <p14:creationId xmlns:p14="http://schemas.microsoft.com/office/powerpoint/2010/main" val="15448411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52C10B-FA47-680C-2455-5BDB2F408687}"/>
              </a:ext>
            </a:extLst>
          </p:cNvPr>
          <p:cNvSpPr>
            <a:spLocks noGrp="1"/>
          </p:cNvSpPr>
          <p:nvPr>
            <p:ph type="title"/>
          </p:nvPr>
        </p:nvSpPr>
        <p:spPr>
          <a:xfrm>
            <a:off x="839788" y="365125"/>
            <a:ext cx="10515600" cy="1325563"/>
          </a:xfrm>
        </p:spPr>
        <p:txBody>
          <a:bodyPr/>
          <a:lstStyle/>
          <a:p>
            <a:r>
              <a:rPr lang="en-US"/>
              <a:t>Click to edit Master title style</a:t>
            </a:r>
            <a:endParaRPr lang="en-ZA"/>
          </a:p>
        </p:txBody>
      </p:sp>
      <p:sp>
        <p:nvSpPr>
          <p:cNvPr id="3" name="Text Placeholder 2">
            <a:extLst>
              <a:ext uri="{FF2B5EF4-FFF2-40B4-BE49-F238E27FC236}">
                <a16:creationId xmlns:a16="http://schemas.microsoft.com/office/drawing/2014/main" id="{EB028973-293A-26F5-4E91-5BF6DDDFDD6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38A4672-E508-80E0-7317-6E62AE73243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5" name="Text Placeholder 4">
            <a:extLst>
              <a:ext uri="{FF2B5EF4-FFF2-40B4-BE49-F238E27FC236}">
                <a16:creationId xmlns:a16="http://schemas.microsoft.com/office/drawing/2014/main" id="{22D97742-E045-4068-17EE-D6224E41EFF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9FF18B5-AFB3-4E7F-77F6-78051092D10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7" name="Date Placeholder 6">
            <a:extLst>
              <a:ext uri="{FF2B5EF4-FFF2-40B4-BE49-F238E27FC236}">
                <a16:creationId xmlns:a16="http://schemas.microsoft.com/office/drawing/2014/main" id="{D244E102-FD3B-C59D-FCDA-0B69834A3CEB}"/>
              </a:ext>
            </a:extLst>
          </p:cNvPr>
          <p:cNvSpPr>
            <a:spLocks noGrp="1"/>
          </p:cNvSpPr>
          <p:nvPr>
            <p:ph type="dt" sz="half" idx="10"/>
          </p:nvPr>
        </p:nvSpPr>
        <p:spPr/>
        <p:txBody>
          <a:bodyPr/>
          <a:lstStyle/>
          <a:p>
            <a:fld id="{250AEB77-C875-4E46-83A9-316B74E6FB33}" type="datetime1">
              <a:rPr lang="en-ZA" smtClean="0"/>
              <a:t>2024/11/17</a:t>
            </a:fld>
            <a:endParaRPr lang="en-ZA"/>
          </a:p>
        </p:txBody>
      </p:sp>
      <p:sp>
        <p:nvSpPr>
          <p:cNvPr id="8" name="Footer Placeholder 7">
            <a:extLst>
              <a:ext uri="{FF2B5EF4-FFF2-40B4-BE49-F238E27FC236}">
                <a16:creationId xmlns:a16="http://schemas.microsoft.com/office/drawing/2014/main" id="{9905DF75-2841-0A5A-66E2-BCA124BBDA0D}"/>
              </a:ext>
            </a:extLst>
          </p:cNvPr>
          <p:cNvSpPr>
            <a:spLocks noGrp="1"/>
          </p:cNvSpPr>
          <p:nvPr>
            <p:ph type="ftr" sz="quarter" idx="11"/>
          </p:nvPr>
        </p:nvSpPr>
        <p:spPr/>
        <p:txBody>
          <a:bodyPr/>
          <a:lstStyle/>
          <a:p>
            <a:endParaRPr lang="en-ZA"/>
          </a:p>
        </p:txBody>
      </p:sp>
      <p:sp>
        <p:nvSpPr>
          <p:cNvPr id="9" name="Slide Number Placeholder 8">
            <a:extLst>
              <a:ext uri="{FF2B5EF4-FFF2-40B4-BE49-F238E27FC236}">
                <a16:creationId xmlns:a16="http://schemas.microsoft.com/office/drawing/2014/main" id="{03F61959-2821-A2EB-C6C6-AC5C8521F27B}"/>
              </a:ext>
            </a:extLst>
          </p:cNvPr>
          <p:cNvSpPr>
            <a:spLocks noGrp="1"/>
          </p:cNvSpPr>
          <p:nvPr>
            <p:ph type="sldNum" sz="quarter" idx="12"/>
          </p:nvPr>
        </p:nvSpPr>
        <p:spPr/>
        <p:txBody>
          <a:bodyPr/>
          <a:lstStyle/>
          <a:p>
            <a:fld id="{12C69D59-D565-4410-9A5C-10A498D31369}" type="slidenum">
              <a:rPr lang="en-ZA" smtClean="0"/>
              <a:t>‹#›</a:t>
            </a:fld>
            <a:endParaRPr lang="en-ZA"/>
          </a:p>
        </p:txBody>
      </p:sp>
    </p:spTree>
    <p:extLst>
      <p:ext uri="{BB962C8B-B14F-4D97-AF65-F5344CB8AC3E}">
        <p14:creationId xmlns:p14="http://schemas.microsoft.com/office/powerpoint/2010/main" val="9627405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83B22C-CC16-0E07-07D7-3DFEA96219C7}"/>
              </a:ext>
            </a:extLst>
          </p:cNvPr>
          <p:cNvSpPr>
            <a:spLocks noGrp="1"/>
          </p:cNvSpPr>
          <p:nvPr>
            <p:ph type="title"/>
          </p:nvPr>
        </p:nvSpPr>
        <p:spPr/>
        <p:txBody>
          <a:bodyPr/>
          <a:lstStyle/>
          <a:p>
            <a:r>
              <a:rPr lang="en-US"/>
              <a:t>Click to edit Master title style</a:t>
            </a:r>
            <a:endParaRPr lang="en-ZA"/>
          </a:p>
        </p:txBody>
      </p:sp>
      <p:sp>
        <p:nvSpPr>
          <p:cNvPr id="3" name="Date Placeholder 2">
            <a:extLst>
              <a:ext uri="{FF2B5EF4-FFF2-40B4-BE49-F238E27FC236}">
                <a16:creationId xmlns:a16="http://schemas.microsoft.com/office/drawing/2014/main" id="{C893822C-4C78-904E-EF3D-E8DFA936F73B}"/>
              </a:ext>
            </a:extLst>
          </p:cNvPr>
          <p:cNvSpPr>
            <a:spLocks noGrp="1"/>
          </p:cNvSpPr>
          <p:nvPr>
            <p:ph type="dt" sz="half" idx="10"/>
          </p:nvPr>
        </p:nvSpPr>
        <p:spPr/>
        <p:txBody>
          <a:bodyPr/>
          <a:lstStyle/>
          <a:p>
            <a:fld id="{3E420B96-AE35-4835-AE82-91AA06949FCB}" type="datetime1">
              <a:rPr lang="en-ZA" smtClean="0"/>
              <a:t>2024/11/17</a:t>
            </a:fld>
            <a:endParaRPr lang="en-ZA"/>
          </a:p>
        </p:txBody>
      </p:sp>
      <p:sp>
        <p:nvSpPr>
          <p:cNvPr id="4" name="Footer Placeholder 3">
            <a:extLst>
              <a:ext uri="{FF2B5EF4-FFF2-40B4-BE49-F238E27FC236}">
                <a16:creationId xmlns:a16="http://schemas.microsoft.com/office/drawing/2014/main" id="{C06FA1D9-EE3E-20FC-B70A-07FD58AFD365}"/>
              </a:ext>
            </a:extLst>
          </p:cNvPr>
          <p:cNvSpPr>
            <a:spLocks noGrp="1"/>
          </p:cNvSpPr>
          <p:nvPr>
            <p:ph type="ftr" sz="quarter" idx="11"/>
          </p:nvPr>
        </p:nvSpPr>
        <p:spPr/>
        <p:txBody>
          <a:bodyPr/>
          <a:lstStyle/>
          <a:p>
            <a:endParaRPr lang="en-ZA"/>
          </a:p>
        </p:txBody>
      </p:sp>
      <p:sp>
        <p:nvSpPr>
          <p:cNvPr id="5" name="Slide Number Placeholder 4">
            <a:extLst>
              <a:ext uri="{FF2B5EF4-FFF2-40B4-BE49-F238E27FC236}">
                <a16:creationId xmlns:a16="http://schemas.microsoft.com/office/drawing/2014/main" id="{40D79DE0-665B-49F6-460B-9554336C9E56}"/>
              </a:ext>
            </a:extLst>
          </p:cNvPr>
          <p:cNvSpPr>
            <a:spLocks noGrp="1"/>
          </p:cNvSpPr>
          <p:nvPr>
            <p:ph type="sldNum" sz="quarter" idx="12"/>
          </p:nvPr>
        </p:nvSpPr>
        <p:spPr/>
        <p:txBody>
          <a:bodyPr/>
          <a:lstStyle/>
          <a:p>
            <a:fld id="{12C69D59-D565-4410-9A5C-10A498D31369}" type="slidenum">
              <a:rPr lang="en-ZA" smtClean="0"/>
              <a:t>‹#›</a:t>
            </a:fld>
            <a:endParaRPr lang="en-ZA"/>
          </a:p>
        </p:txBody>
      </p:sp>
    </p:spTree>
    <p:extLst>
      <p:ext uri="{BB962C8B-B14F-4D97-AF65-F5344CB8AC3E}">
        <p14:creationId xmlns:p14="http://schemas.microsoft.com/office/powerpoint/2010/main" val="19395556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5262A40-E533-0404-8302-C0A2A23F82C1}"/>
              </a:ext>
            </a:extLst>
          </p:cNvPr>
          <p:cNvSpPr>
            <a:spLocks noGrp="1"/>
          </p:cNvSpPr>
          <p:nvPr>
            <p:ph type="dt" sz="half" idx="10"/>
          </p:nvPr>
        </p:nvSpPr>
        <p:spPr/>
        <p:txBody>
          <a:bodyPr/>
          <a:lstStyle/>
          <a:p>
            <a:fld id="{A5B9626F-5000-4891-B8FF-AAF52092587F}" type="datetime1">
              <a:rPr lang="en-ZA" smtClean="0"/>
              <a:t>2024/11/17</a:t>
            </a:fld>
            <a:endParaRPr lang="en-ZA"/>
          </a:p>
        </p:txBody>
      </p:sp>
      <p:sp>
        <p:nvSpPr>
          <p:cNvPr id="3" name="Footer Placeholder 2">
            <a:extLst>
              <a:ext uri="{FF2B5EF4-FFF2-40B4-BE49-F238E27FC236}">
                <a16:creationId xmlns:a16="http://schemas.microsoft.com/office/drawing/2014/main" id="{A0C0B090-EB72-7BBF-3065-AA94EA3F789D}"/>
              </a:ext>
            </a:extLst>
          </p:cNvPr>
          <p:cNvSpPr>
            <a:spLocks noGrp="1"/>
          </p:cNvSpPr>
          <p:nvPr>
            <p:ph type="ftr" sz="quarter" idx="11"/>
          </p:nvPr>
        </p:nvSpPr>
        <p:spPr/>
        <p:txBody>
          <a:bodyPr/>
          <a:lstStyle/>
          <a:p>
            <a:endParaRPr lang="en-ZA"/>
          </a:p>
        </p:txBody>
      </p:sp>
      <p:sp>
        <p:nvSpPr>
          <p:cNvPr id="4" name="Slide Number Placeholder 3">
            <a:extLst>
              <a:ext uri="{FF2B5EF4-FFF2-40B4-BE49-F238E27FC236}">
                <a16:creationId xmlns:a16="http://schemas.microsoft.com/office/drawing/2014/main" id="{09E27193-4544-8AF9-4A99-02FDB7AB39F8}"/>
              </a:ext>
            </a:extLst>
          </p:cNvPr>
          <p:cNvSpPr>
            <a:spLocks noGrp="1"/>
          </p:cNvSpPr>
          <p:nvPr>
            <p:ph type="sldNum" sz="quarter" idx="12"/>
          </p:nvPr>
        </p:nvSpPr>
        <p:spPr/>
        <p:txBody>
          <a:bodyPr/>
          <a:lstStyle/>
          <a:p>
            <a:fld id="{12C69D59-D565-4410-9A5C-10A498D31369}" type="slidenum">
              <a:rPr lang="en-ZA" smtClean="0"/>
              <a:t>‹#›</a:t>
            </a:fld>
            <a:endParaRPr lang="en-ZA"/>
          </a:p>
        </p:txBody>
      </p:sp>
    </p:spTree>
    <p:extLst>
      <p:ext uri="{BB962C8B-B14F-4D97-AF65-F5344CB8AC3E}">
        <p14:creationId xmlns:p14="http://schemas.microsoft.com/office/powerpoint/2010/main" val="26570160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F6A1BB-5DA3-7BC2-FC92-3187E42A4D6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ZA"/>
          </a:p>
        </p:txBody>
      </p:sp>
      <p:sp>
        <p:nvSpPr>
          <p:cNvPr id="3" name="Content Placeholder 2">
            <a:extLst>
              <a:ext uri="{FF2B5EF4-FFF2-40B4-BE49-F238E27FC236}">
                <a16:creationId xmlns:a16="http://schemas.microsoft.com/office/drawing/2014/main" id="{F83ED3FF-09C8-78A6-2D8C-4C7F06B8C82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Text Placeholder 3">
            <a:extLst>
              <a:ext uri="{FF2B5EF4-FFF2-40B4-BE49-F238E27FC236}">
                <a16:creationId xmlns:a16="http://schemas.microsoft.com/office/drawing/2014/main" id="{18958D7B-F581-BA8D-437B-97C95C146C3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024BAB0-9084-8090-F8C1-8F5E49DA2F04}"/>
              </a:ext>
            </a:extLst>
          </p:cNvPr>
          <p:cNvSpPr>
            <a:spLocks noGrp="1"/>
          </p:cNvSpPr>
          <p:nvPr>
            <p:ph type="dt" sz="half" idx="10"/>
          </p:nvPr>
        </p:nvSpPr>
        <p:spPr/>
        <p:txBody>
          <a:bodyPr/>
          <a:lstStyle/>
          <a:p>
            <a:fld id="{C938D6BF-9A74-4EF7-9E5B-4C13A65DEC16}" type="datetime1">
              <a:rPr lang="en-ZA" smtClean="0"/>
              <a:t>2024/11/17</a:t>
            </a:fld>
            <a:endParaRPr lang="en-ZA"/>
          </a:p>
        </p:txBody>
      </p:sp>
      <p:sp>
        <p:nvSpPr>
          <p:cNvPr id="6" name="Footer Placeholder 5">
            <a:extLst>
              <a:ext uri="{FF2B5EF4-FFF2-40B4-BE49-F238E27FC236}">
                <a16:creationId xmlns:a16="http://schemas.microsoft.com/office/drawing/2014/main" id="{1B6F8026-73BF-8684-A40C-58A9797A4F9E}"/>
              </a:ext>
            </a:extLst>
          </p:cNvPr>
          <p:cNvSpPr>
            <a:spLocks noGrp="1"/>
          </p:cNvSpPr>
          <p:nvPr>
            <p:ph type="ftr" sz="quarter" idx="11"/>
          </p:nvPr>
        </p:nvSpPr>
        <p:spPr/>
        <p:txBody>
          <a:bodyPr/>
          <a:lstStyle/>
          <a:p>
            <a:endParaRPr lang="en-ZA"/>
          </a:p>
        </p:txBody>
      </p:sp>
      <p:sp>
        <p:nvSpPr>
          <p:cNvPr id="7" name="Slide Number Placeholder 6">
            <a:extLst>
              <a:ext uri="{FF2B5EF4-FFF2-40B4-BE49-F238E27FC236}">
                <a16:creationId xmlns:a16="http://schemas.microsoft.com/office/drawing/2014/main" id="{C7793F83-E954-8B65-F53F-9B6462FA0D3B}"/>
              </a:ext>
            </a:extLst>
          </p:cNvPr>
          <p:cNvSpPr>
            <a:spLocks noGrp="1"/>
          </p:cNvSpPr>
          <p:nvPr>
            <p:ph type="sldNum" sz="quarter" idx="12"/>
          </p:nvPr>
        </p:nvSpPr>
        <p:spPr/>
        <p:txBody>
          <a:bodyPr/>
          <a:lstStyle/>
          <a:p>
            <a:fld id="{12C69D59-D565-4410-9A5C-10A498D31369}" type="slidenum">
              <a:rPr lang="en-ZA" smtClean="0"/>
              <a:t>‹#›</a:t>
            </a:fld>
            <a:endParaRPr lang="en-ZA"/>
          </a:p>
        </p:txBody>
      </p:sp>
    </p:spTree>
    <p:extLst>
      <p:ext uri="{BB962C8B-B14F-4D97-AF65-F5344CB8AC3E}">
        <p14:creationId xmlns:p14="http://schemas.microsoft.com/office/powerpoint/2010/main" val="11479080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2B1F8-BF30-21FF-7B8E-707A8913DBE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ZA"/>
          </a:p>
        </p:txBody>
      </p:sp>
      <p:sp>
        <p:nvSpPr>
          <p:cNvPr id="3" name="Picture Placeholder 2">
            <a:extLst>
              <a:ext uri="{FF2B5EF4-FFF2-40B4-BE49-F238E27FC236}">
                <a16:creationId xmlns:a16="http://schemas.microsoft.com/office/drawing/2014/main" id="{FE4B489C-9C21-158C-60F9-EA4DF6152DD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ZA"/>
          </a:p>
        </p:txBody>
      </p:sp>
      <p:sp>
        <p:nvSpPr>
          <p:cNvPr id="4" name="Text Placeholder 3">
            <a:extLst>
              <a:ext uri="{FF2B5EF4-FFF2-40B4-BE49-F238E27FC236}">
                <a16:creationId xmlns:a16="http://schemas.microsoft.com/office/drawing/2014/main" id="{DC6F94DC-57DA-4462-C981-F9244FD27F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73E75AF-FE24-77FD-B45C-A916EBCE06EF}"/>
              </a:ext>
            </a:extLst>
          </p:cNvPr>
          <p:cNvSpPr>
            <a:spLocks noGrp="1"/>
          </p:cNvSpPr>
          <p:nvPr>
            <p:ph type="dt" sz="half" idx="10"/>
          </p:nvPr>
        </p:nvSpPr>
        <p:spPr/>
        <p:txBody>
          <a:bodyPr/>
          <a:lstStyle/>
          <a:p>
            <a:fld id="{9C4D13F0-09F4-4913-B58A-27DA81AC887F}" type="datetime1">
              <a:rPr lang="en-ZA" smtClean="0"/>
              <a:t>2024/11/17</a:t>
            </a:fld>
            <a:endParaRPr lang="en-ZA"/>
          </a:p>
        </p:txBody>
      </p:sp>
      <p:sp>
        <p:nvSpPr>
          <p:cNvPr id="6" name="Footer Placeholder 5">
            <a:extLst>
              <a:ext uri="{FF2B5EF4-FFF2-40B4-BE49-F238E27FC236}">
                <a16:creationId xmlns:a16="http://schemas.microsoft.com/office/drawing/2014/main" id="{3BE6A385-5368-4B41-8F76-D4103CE9F899}"/>
              </a:ext>
            </a:extLst>
          </p:cNvPr>
          <p:cNvSpPr>
            <a:spLocks noGrp="1"/>
          </p:cNvSpPr>
          <p:nvPr>
            <p:ph type="ftr" sz="quarter" idx="11"/>
          </p:nvPr>
        </p:nvSpPr>
        <p:spPr/>
        <p:txBody>
          <a:bodyPr/>
          <a:lstStyle/>
          <a:p>
            <a:endParaRPr lang="en-ZA"/>
          </a:p>
        </p:txBody>
      </p:sp>
      <p:sp>
        <p:nvSpPr>
          <p:cNvPr id="7" name="Slide Number Placeholder 6">
            <a:extLst>
              <a:ext uri="{FF2B5EF4-FFF2-40B4-BE49-F238E27FC236}">
                <a16:creationId xmlns:a16="http://schemas.microsoft.com/office/drawing/2014/main" id="{A979D1F9-DC77-9B94-A96D-C174AB36AD31}"/>
              </a:ext>
            </a:extLst>
          </p:cNvPr>
          <p:cNvSpPr>
            <a:spLocks noGrp="1"/>
          </p:cNvSpPr>
          <p:nvPr>
            <p:ph type="sldNum" sz="quarter" idx="12"/>
          </p:nvPr>
        </p:nvSpPr>
        <p:spPr/>
        <p:txBody>
          <a:bodyPr/>
          <a:lstStyle/>
          <a:p>
            <a:fld id="{12C69D59-D565-4410-9A5C-10A498D31369}" type="slidenum">
              <a:rPr lang="en-ZA" smtClean="0"/>
              <a:t>‹#›</a:t>
            </a:fld>
            <a:endParaRPr lang="en-ZA"/>
          </a:p>
        </p:txBody>
      </p:sp>
    </p:spTree>
    <p:extLst>
      <p:ext uri="{BB962C8B-B14F-4D97-AF65-F5344CB8AC3E}">
        <p14:creationId xmlns:p14="http://schemas.microsoft.com/office/powerpoint/2010/main" val="12067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FD5DD88-2038-3A6A-C2C6-849B0711D05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ZA"/>
          </a:p>
        </p:txBody>
      </p:sp>
      <p:sp>
        <p:nvSpPr>
          <p:cNvPr id="3" name="Text Placeholder 2">
            <a:extLst>
              <a:ext uri="{FF2B5EF4-FFF2-40B4-BE49-F238E27FC236}">
                <a16:creationId xmlns:a16="http://schemas.microsoft.com/office/drawing/2014/main" id="{581D9DCD-4324-6997-4CE7-F592E71A65C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a:extLst>
              <a:ext uri="{FF2B5EF4-FFF2-40B4-BE49-F238E27FC236}">
                <a16:creationId xmlns:a16="http://schemas.microsoft.com/office/drawing/2014/main" id="{F868979C-5C97-9C09-8AAB-C69355732EE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6C7A39-1297-489F-B551-60755DBD341B}" type="datetime1">
              <a:rPr lang="en-ZA" smtClean="0"/>
              <a:t>2024/11/17</a:t>
            </a:fld>
            <a:endParaRPr lang="en-ZA"/>
          </a:p>
        </p:txBody>
      </p:sp>
      <p:sp>
        <p:nvSpPr>
          <p:cNvPr id="5" name="Footer Placeholder 4">
            <a:extLst>
              <a:ext uri="{FF2B5EF4-FFF2-40B4-BE49-F238E27FC236}">
                <a16:creationId xmlns:a16="http://schemas.microsoft.com/office/drawing/2014/main" id="{66DA4BE1-4B85-6A3F-1B27-97C3A658F15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ZA"/>
          </a:p>
        </p:txBody>
      </p:sp>
      <p:sp>
        <p:nvSpPr>
          <p:cNvPr id="6" name="Slide Number Placeholder 5">
            <a:extLst>
              <a:ext uri="{FF2B5EF4-FFF2-40B4-BE49-F238E27FC236}">
                <a16:creationId xmlns:a16="http://schemas.microsoft.com/office/drawing/2014/main" id="{1992F806-6219-23D4-46DD-96140C1F070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C69D59-D565-4410-9A5C-10A498D31369}" type="slidenum">
              <a:rPr lang="en-ZA" smtClean="0"/>
              <a:t>‹#›</a:t>
            </a:fld>
            <a:endParaRPr lang="en-ZA"/>
          </a:p>
        </p:txBody>
      </p:sp>
    </p:spTree>
    <p:extLst>
      <p:ext uri="{BB962C8B-B14F-4D97-AF65-F5344CB8AC3E}">
        <p14:creationId xmlns:p14="http://schemas.microsoft.com/office/powerpoint/2010/main" val="9789038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6.emf"/><Relationship Id="rId4" Type="http://schemas.openxmlformats.org/officeDocument/2006/relationships/oleObject" Target="../embeddings/oleObject4.bin"/></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4.emf"/><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oleObject" Target="../embeddings/oleObject2.bin"/><Relationship Id="rId5" Type="http://schemas.openxmlformats.org/officeDocument/2006/relationships/image" Target="../media/image3.emf"/><Relationship Id="rId4" Type="http://schemas.openxmlformats.org/officeDocument/2006/relationships/oleObject" Target="../embeddings/oleObject1.bin"/></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5.emf"/><Relationship Id="rId4" Type="http://schemas.openxmlformats.org/officeDocument/2006/relationships/oleObject" Target="../embeddings/oleObject3.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0F544085-5277-C6A6-134B-2096D366838B}"/>
              </a:ext>
            </a:extLst>
          </p:cNvPr>
          <p:cNvGrpSpPr/>
          <p:nvPr/>
        </p:nvGrpSpPr>
        <p:grpSpPr>
          <a:xfrm>
            <a:off x="0" y="9832"/>
            <a:ext cx="12192000" cy="6858000"/>
            <a:chOff x="0" y="9832"/>
            <a:chExt cx="12192000" cy="6858000"/>
          </a:xfrm>
        </p:grpSpPr>
        <p:pic>
          <p:nvPicPr>
            <p:cNvPr id="2" name="Picture 13" descr="C:\Documents and Settings\stephan\My Documents\Projects\13777_UP_Corp_PPT\Graphix\Back_01.jpg">
              <a:extLst>
                <a:ext uri="{FF2B5EF4-FFF2-40B4-BE49-F238E27FC236}">
                  <a16:creationId xmlns:a16="http://schemas.microsoft.com/office/drawing/2014/main" id="{F9180520-C269-D0C1-4DA3-E4A8EE34EE8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832"/>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descr="UPLand.jpg">
              <a:extLst>
                <a:ext uri="{FF2B5EF4-FFF2-40B4-BE49-F238E27FC236}">
                  <a16:creationId xmlns:a16="http://schemas.microsoft.com/office/drawing/2014/main" id="{58AF2A4C-1D03-9FCA-5AAD-F1D99487F174}"/>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04473" y="5951989"/>
              <a:ext cx="2516232" cy="7073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4" name="TextBox 1">
            <a:extLst>
              <a:ext uri="{FF2B5EF4-FFF2-40B4-BE49-F238E27FC236}">
                <a16:creationId xmlns:a16="http://schemas.microsoft.com/office/drawing/2014/main" id="{41127131-B9BA-58DD-21FE-DC5C3DA007DA}"/>
              </a:ext>
            </a:extLst>
          </p:cNvPr>
          <p:cNvSpPr txBox="1">
            <a:spLocks noChangeArrowheads="1"/>
          </p:cNvSpPr>
          <p:nvPr/>
        </p:nvSpPr>
        <p:spPr bwMode="auto">
          <a:xfrm>
            <a:off x="302607" y="1698420"/>
            <a:ext cx="11586786"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scene3d>
              <a:camera prst="orthographicFront"/>
              <a:lightRig rig="harsh" dir="t"/>
            </a:scene3d>
            <a:sp3d extrusionH="57150" prstMaterial="matte">
              <a:bevelT w="63500" h="12700" prst="angle"/>
              <a:contourClr>
                <a:schemeClr val="bg1">
                  <a:lumMod val="65000"/>
                </a:schemeClr>
              </a:contourClr>
            </a:sp3d>
          </a:bodyPr>
          <a:lstStyle>
            <a:lvl1pPr>
              <a:spcBef>
                <a:spcPct val="20000"/>
              </a:spcBef>
              <a:buChar char="•"/>
              <a:defRPr sz="1600">
                <a:solidFill>
                  <a:srgbClr val="00308E"/>
                </a:solidFill>
                <a:latin typeface="Arial" panose="020B0604020202020204" pitchFamily="34" charset="0"/>
              </a:defRPr>
            </a:lvl1pPr>
            <a:lvl2pPr marL="742950" indent="-285750">
              <a:spcBef>
                <a:spcPct val="20000"/>
              </a:spcBef>
              <a:buChar char="–"/>
              <a:defRPr sz="1600">
                <a:solidFill>
                  <a:srgbClr val="00308E"/>
                </a:solidFill>
                <a:latin typeface="Arial" panose="020B0604020202020204" pitchFamily="34" charset="0"/>
              </a:defRPr>
            </a:lvl2pPr>
            <a:lvl3pPr marL="1143000" indent="-228600">
              <a:spcBef>
                <a:spcPct val="20000"/>
              </a:spcBef>
              <a:buChar char="•"/>
              <a:defRPr sz="1600">
                <a:solidFill>
                  <a:srgbClr val="00308E"/>
                </a:solidFill>
                <a:latin typeface="Arial" panose="020B0604020202020204" pitchFamily="34" charset="0"/>
              </a:defRPr>
            </a:lvl3pPr>
            <a:lvl4pPr marL="1600200" indent="-228600">
              <a:spcBef>
                <a:spcPct val="20000"/>
              </a:spcBef>
              <a:buChar char="–"/>
              <a:defRPr sz="1600">
                <a:solidFill>
                  <a:srgbClr val="00308E"/>
                </a:solidFill>
                <a:latin typeface="Arial" panose="020B0604020202020204" pitchFamily="34" charset="0"/>
              </a:defRPr>
            </a:lvl4pPr>
            <a:lvl5pPr marL="2057400" indent="-228600">
              <a:spcBef>
                <a:spcPct val="20000"/>
              </a:spcBef>
              <a:buChar char="»"/>
              <a:defRPr sz="1600">
                <a:solidFill>
                  <a:srgbClr val="00308E"/>
                </a:solidFill>
                <a:latin typeface="Arial" panose="020B0604020202020204" pitchFamily="34" charset="0"/>
              </a:defRPr>
            </a:lvl5pPr>
            <a:lvl6pPr marL="2514600" indent="-228600" eaLnBrk="0" fontAlgn="base" hangingPunct="0">
              <a:spcBef>
                <a:spcPct val="20000"/>
              </a:spcBef>
              <a:spcAft>
                <a:spcPct val="0"/>
              </a:spcAft>
              <a:buChar char="»"/>
              <a:defRPr sz="1600">
                <a:solidFill>
                  <a:srgbClr val="00308E"/>
                </a:solidFill>
                <a:latin typeface="Arial" panose="020B0604020202020204" pitchFamily="34" charset="0"/>
              </a:defRPr>
            </a:lvl6pPr>
            <a:lvl7pPr marL="2971800" indent="-228600" eaLnBrk="0" fontAlgn="base" hangingPunct="0">
              <a:spcBef>
                <a:spcPct val="20000"/>
              </a:spcBef>
              <a:spcAft>
                <a:spcPct val="0"/>
              </a:spcAft>
              <a:buChar char="»"/>
              <a:defRPr sz="1600">
                <a:solidFill>
                  <a:srgbClr val="00308E"/>
                </a:solidFill>
                <a:latin typeface="Arial" panose="020B0604020202020204" pitchFamily="34" charset="0"/>
              </a:defRPr>
            </a:lvl7pPr>
            <a:lvl8pPr marL="3429000" indent="-228600" eaLnBrk="0" fontAlgn="base" hangingPunct="0">
              <a:spcBef>
                <a:spcPct val="20000"/>
              </a:spcBef>
              <a:spcAft>
                <a:spcPct val="0"/>
              </a:spcAft>
              <a:buChar char="»"/>
              <a:defRPr sz="1600">
                <a:solidFill>
                  <a:srgbClr val="00308E"/>
                </a:solidFill>
                <a:latin typeface="Arial" panose="020B0604020202020204" pitchFamily="34" charset="0"/>
              </a:defRPr>
            </a:lvl8pPr>
            <a:lvl9pPr marL="3886200" indent="-228600" eaLnBrk="0" fontAlgn="base" hangingPunct="0">
              <a:spcBef>
                <a:spcPct val="20000"/>
              </a:spcBef>
              <a:spcAft>
                <a:spcPct val="0"/>
              </a:spcAft>
              <a:buChar char="»"/>
              <a:defRPr sz="1600">
                <a:solidFill>
                  <a:srgbClr val="00308E"/>
                </a:solidFill>
                <a:latin typeface="Arial" panose="020B0604020202020204" pitchFamily="34" charset="0"/>
              </a:defRPr>
            </a:lvl9pPr>
          </a:lstStyle>
          <a:p>
            <a:pPr algn="ctr">
              <a:spcBef>
                <a:spcPct val="0"/>
              </a:spcBef>
              <a:buNone/>
            </a:pPr>
            <a:r>
              <a:rPr lang="en-US" sz="3200" b="1" i="0" dirty="0">
                <a:solidFill>
                  <a:schemeClr val="accent1">
                    <a:lumMod val="50000"/>
                  </a:schemeClr>
                </a:solidFill>
                <a:effectLst/>
                <a:latin typeface="Times New Roman" panose="02020603050405020304" pitchFamily="18" charset="0"/>
                <a:cs typeface="Times New Roman" panose="02020603050405020304" pitchFamily="18" charset="0"/>
              </a:rPr>
              <a:t>Microstructural and mechanical characterization of silicon carbide irradiated with 158 MeV xenon swift heavy ions</a:t>
            </a:r>
            <a:endParaRPr lang="en-US" altLang="en-US" sz="2400" b="1" dirty="0">
              <a:ln/>
              <a:solidFill>
                <a:schemeClr val="accent1">
                  <a:lumMod val="50000"/>
                </a:schemeClr>
              </a:solidFill>
              <a:latin typeface="Times New Roman" panose="02020603050405020304" pitchFamily="18" charset="0"/>
              <a:cs typeface="Times New Roman" panose="02020603050405020304" pitchFamily="18" charset="0"/>
            </a:endParaRPr>
          </a:p>
        </p:txBody>
      </p:sp>
      <p:sp>
        <p:nvSpPr>
          <p:cNvPr id="8" name="TextBox 2">
            <a:extLst>
              <a:ext uri="{FF2B5EF4-FFF2-40B4-BE49-F238E27FC236}">
                <a16:creationId xmlns:a16="http://schemas.microsoft.com/office/drawing/2014/main" id="{2375170D-9ED6-2CC4-2D39-67B3FDCCFF41}"/>
              </a:ext>
            </a:extLst>
          </p:cNvPr>
          <p:cNvSpPr txBox="1">
            <a:spLocks noChangeArrowheads="1"/>
          </p:cNvSpPr>
          <p:nvPr/>
        </p:nvSpPr>
        <p:spPr bwMode="auto">
          <a:xfrm>
            <a:off x="3363493" y="4380310"/>
            <a:ext cx="561263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1600">
                <a:solidFill>
                  <a:srgbClr val="00308E"/>
                </a:solidFill>
                <a:latin typeface="Arial" panose="020B0604020202020204" pitchFamily="34" charset="0"/>
              </a:defRPr>
            </a:lvl1pPr>
            <a:lvl2pPr marL="742950" indent="-285750">
              <a:spcBef>
                <a:spcPct val="20000"/>
              </a:spcBef>
              <a:buChar char="–"/>
              <a:defRPr sz="1600">
                <a:solidFill>
                  <a:srgbClr val="00308E"/>
                </a:solidFill>
                <a:latin typeface="Arial" panose="020B0604020202020204" pitchFamily="34" charset="0"/>
              </a:defRPr>
            </a:lvl2pPr>
            <a:lvl3pPr marL="1143000" indent="-228600">
              <a:spcBef>
                <a:spcPct val="20000"/>
              </a:spcBef>
              <a:buChar char="•"/>
              <a:defRPr sz="1600">
                <a:solidFill>
                  <a:srgbClr val="00308E"/>
                </a:solidFill>
                <a:latin typeface="Arial" panose="020B0604020202020204" pitchFamily="34" charset="0"/>
              </a:defRPr>
            </a:lvl3pPr>
            <a:lvl4pPr marL="1600200" indent="-228600">
              <a:spcBef>
                <a:spcPct val="20000"/>
              </a:spcBef>
              <a:buChar char="–"/>
              <a:defRPr sz="1600">
                <a:solidFill>
                  <a:srgbClr val="00308E"/>
                </a:solidFill>
                <a:latin typeface="Arial" panose="020B0604020202020204" pitchFamily="34" charset="0"/>
              </a:defRPr>
            </a:lvl4pPr>
            <a:lvl5pPr marL="2057400" indent="-228600">
              <a:spcBef>
                <a:spcPct val="20000"/>
              </a:spcBef>
              <a:buChar char="»"/>
              <a:defRPr sz="1600">
                <a:solidFill>
                  <a:srgbClr val="00308E"/>
                </a:solidFill>
                <a:latin typeface="Arial" panose="020B0604020202020204" pitchFamily="34" charset="0"/>
              </a:defRPr>
            </a:lvl5pPr>
            <a:lvl6pPr marL="2514600" indent="-228600" eaLnBrk="0" fontAlgn="base" hangingPunct="0">
              <a:spcBef>
                <a:spcPct val="20000"/>
              </a:spcBef>
              <a:spcAft>
                <a:spcPct val="0"/>
              </a:spcAft>
              <a:buChar char="»"/>
              <a:defRPr sz="1600">
                <a:solidFill>
                  <a:srgbClr val="00308E"/>
                </a:solidFill>
                <a:latin typeface="Arial" panose="020B0604020202020204" pitchFamily="34" charset="0"/>
              </a:defRPr>
            </a:lvl6pPr>
            <a:lvl7pPr marL="2971800" indent="-228600" eaLnBrk="0" fontAlgn="base" hangingPunct="0">
              <a:spcBef>
                <a:spcPct val="20000"/>
              </a:spcBef>
              <a:spcAft>
                <a:spcPct val="0"/>
              </a:spcAft>
              <a:buChar char="»"/>
              <a:defRPr sz="1600">
                <a:solidFill>
                  <a:srgbClr val="00308E"/>
                </a:solidFill>
                <a:latin typeface="Arial" panose="020B0604020202020204" pitchFamily="34" charset="0"/>
              </a:defRPr>
            </a:lvl7pPr>
            <a:lvl8pPr marL="3429000" indent="-228600" eaLnBrk="0" fontAlgn="base" hangingPunct="0">
              <a:spcBef>
                <a:spcPct val="20000"/>
              </a:spcBef>
              <a:spcAft>
                <a:spcPct val="0"/>
              </a:spcAft>
              <a:buChar char="»"/>
              <a:defRPr sz="1600">
                <a:solidFill>
                  <a:srgbClr val="00308E"/>
                </a:solidFill>
                <a:latin typeface="Arial" panose="020B0604020202020204" pitchFamily="34" charset="0"/>
              </a:defRPr>
            </a:lvl8pPr>
            <a:lvl9pPr marL="3886200" indent="-228600" eaLnBrk="0" fontAlgn="base" hangingPunct="0">
              <a:spcBef>
                <a:spcPct val="20000"/>
              </a:spcBef>
              <a:spcAft>
                <a:spcPct val="0"/>
              </a:spcAft>
              <a:buChar char="»"/>
              <a:defRPr sz="1600">
                <a:solidFill>
                  <a:srgbClr val="00308E"/>
                </a:solidFill>
                <a:latin typeface="Arial" panose="020B0604020202020204" pitchFamily="34" charset="0"/>
              </a:defRPr>
            </a:lvl9pPr>
          </a:lstStyle>
          <a:p>
            <a:pPr eaLnBrk="1" hangingPunct="1">
              <a:spcBef>
                <a:spcPct val="0"/>
              </a:spcBef>
              <a:buFontTx/>
              <a:buNone/>
            </a:pPr>
            <a:r>
              <a:rPr lang="en-US" altLang="en-US" sz="3600" b="1" dirty="0">
                <a:solidFill>
                  <a:srgbClr val="002060"/>
                </a:solidFill>
                <a:latin typeface="Times New Roman" panose="02020603050405020304" pitchFamily="18" charset="0"/>
              </a:rPr>
              <a:t>Tshegofatso Mashabela</a:t>
            </a:r>
          </a:p>
        </p:txBody>
      </p:sp>
    </p:spTree>
    <p:extLst>
      <p:ext uri="{BB962C8B-B14F-4D97-AF65-F5344CB8AC3E}">
        <p14:creationId xmlns:p14="http://schemas.microsoft.com/office/powerpoint/2010/main" val="41946416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80AE56-9EB0-2F0C-4359-EC6CF5B9FB8F}"/>
            </a:ext>
          </a:extLst>
        </p:cNvPr>
        <p:cNvGrpSpPr/>
        <p:nvPr/>
      </p:nvGrpSpPr>
      <p:grpSpPr>
        <a:xfrm>
          <a:off x="0" y="0"/>
          <a:ext cx="0" cy="0"/>
          <a:chOff x="0" y="0"/>
          <a:chExt cx="0" cy="0"/>
        </a:xfrm>
      </p:grpSpPr>
      <p:pic>
        <p:nvPicPr>
          <p:cNvPr id="5" name="Picture 7" descr="UPLand.jpg">
            <a:extLst>
              <a:ext uri="{FF2B5EF4-FFF2-40B4-BE49-F238E27FC236}">
                <a16:creationId xmlns:a16="http://schemas.microsoft.com/office/drawing/2014/main" id="{B6D67471-596D-3CB0-0D0E-A94B630B631A}"/>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38935" y="5948494"/>
            <a:ext cx="2427869" cy="7073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2">
            <a:extLst>
              <a:ext uri="{FF2B5EF4-FFF2-40B4-BE49-F238E27FC236}">
                <a16:creationId xmlns:a16="http://schemas.microsoft.com/office/drawing/2014/main" id="{DD50672B-6CA1-D39C-41F0-6CAE4504D916}"/>
              </a:ext>
            </a:extLst>
          </p:cNvPr>
          <p:cNvSpPr>
            <a:spLocks noGrp="1" noChangeArrowheads="1"/>
          </p:cNvSpPr>
          <p:nvPr>
            <p:ph type="title"/>
          </p:nvPr>
        </p:nvSpPr>
        <p:spPr>
          <a:xfrm>
            <a:off x="2294187" y="-131568"/>
            <a:ext cx="6553200" cy="1143000"/>
          </a:xfrm>
        </p:spPr>
        <p:txBody>
          <a:bodyPr/>
          <a:lstStyle/>
          <a:p>
            <a:pPr algn="ctr" eaLnBrk="1" hangingPunct="1"/>
            <a:r>
              <a:rPr lang="en-US" altLang="en-US" sz="3600" b="1" dirty="0">
                <a:solidFill>
                  <a:srgbClr val="002060"/>
                </a:solidFill>
                <a:latin typeface="Times New Roman" panose="02020603050405020304" pitchFamily="18" charset="0"/>
                <a:cs typeface="Times New Roman" panose="02020603050405020304" pitchFamily="18" charset="0"/>
              </a:rPr>
              <a:t>Raman Spectroscopy</a:t>
            </a:r>
          </a:p>
        </p:txBody>
      </p:sp>
      <p:sp>
        <p:nvSpPr>
          <p:cNvPr id="11" name="Rectangle 8">
            <a:extLst>
              <a:ext uri="{FF2B5EF4-FFF2-40B4-BE49-F238E27FC236}">
                <a16:creationId xmlns:a16="http://schemas.microsoft.com/office/drawing/2014/main" id="{3F97160B-AD3E-E8D6-4BF4-86DB5D272FCD}"/>
              </a:ext>
            </a:extLst>
          </p:cNvPr>
          <p:cNvSpPr>
            <a:spLocks noChangeArrowheads="1"/>
          </p:cNvSpPr>
          <p:nvPr/>
        </p:nvSpPr>
        <p:spPr bwMode="auto">
          <a:xfrm>
            <a:off x="1054359" y="354563"/>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ZA"/>
          </a:p>
        </p:txBody>
      </p:sp>
      <p:sp>
        <p:nvSpPr>
          <p:cNvPr id="13" name="TextBox 12">
            <a:extLst>
              <a:ext uri="{FF2B5EF4-FFF2-40B4-BE49-F238E27FC236}">
                <a16:creationId xmlns:a16="http://schemas.microsoft.com/office/drawing/2014/main" id="{96219EB7-05E3-533C-2749-F7CDFC79FF47}"/>
              </a:ext>
            </a:extLst>
          </p:cNvPr>
          <p:cNvSpPr txBox="1"/>
          <p:nvPr/>
        </p:nvSpPr>
        <p:spPr>
          <a:xfrm>
            <a:off x="3296086" y="5840518"/>
            <a:ext cx="8591550" cy="646331"/>
          </a:xfrm>
          <a:prstGeom prst="rect">
            <a:avLst/>
          </a:prstGeom>
          <a:noFill/>
        </p:spPr>
        <p:txBody>
          <a:bodyPr wrap="square" rtlCol="0">
            <a:spAutoFit/>
          </a:bodyPr>
          <a:lstStyle/>
          <a:p>
            <a:r>
              <a:rPr lang="en-ZA" sz="1800" kern="100" dirty="0">
                <a:effectLst/>
                <a:latin typeface="Times New Roman" panose="02020603050405020304" pitchFamily="18" charset="0"/>
                <a:ea typeface="Calibri" panose="020F0502020204030204" pitchFamily="34" charset="0"/>
                <a:cs typeface="Times New Roman" panose="02020603050405020304" pitchFamily="18" charset="0"/>
              </a:rPr>
              <a:t>Figure </a:t>
            </a:r>
            <a:r>
              <a:rPr lang="en-ZA" kern="100" dirty="0">
                <a:latin typeface="Times New Roman" panose="02020603050405020304" pitchFamily="18" charset="0"/>
                <a:ea typeface="Calibri" panose="020F0502020204030204" pitchFamily="34" charset="0"/>
                <a:cs typeface="Times New Roman" panose="02020603050405020304" pitchFamily="18" charset="0"/>
              </a:rPr>
              <a:t>3: </a:t>
            </a:r>
            <a:r>
              <a:rPr lang="en-ZA" sz="1800" dirty="0">
                <a:effectLst/>
                <a:latin typeface="Times New Roman" panose="02020603050405020304" pitchFamily="18" charset="0"/>
                <a:ea typeface="Aptos" panose="020B0004020202020204" pitchFamily="34" charset="0"/>
              </a:rPr>
              <a:t>The fitted Raman Spectra data indicated the FWHM of LO peak.</a:t>
            </a:r>
            <a:endParaRPr lang="en-ZA"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ZA" dirty="0"/>
          </a:p>
        </p:txBody>
      </p:sp>
      <p:sp>
        <p:nvSpPr>
          <p:cNvPr id="3" name="Rectangle 2">
            <a:extLst>
              <a:ext uri="{FF2B5EF4-FFF2-40B4-BE49-F238E27FC236}">
                <a16:creationId xmlns:a16="http://schemas.microsoft.com/office/drawing/2014/main" id="{1EDE1BC0-86AD-E70D-AB6C-65E310361C59}"/>
              </a:ext>
            </a:extLst>
          </p:cNvPr>
          <p:cNvSpPr>
            <a:spLocks noChangeArrowheads="1"/>
          </p:cNvSpPr>
          <p:nvPr/>
        </p:nvSpPr>
        <p:spPr bwMode="auto">
          <a:xfrm>
            <a:off x="0" y="0"/>
            <a:ext cx="1228564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ZA"/>
          </a:p>
        </p:txBody>
      </p:sp>
      <p:sp>
        <p:nvSpPr>
          <p:cNvPr id="4" name="Rectangle 2">
            <a:extLst>
              <a:ext uri="{FF2B5EF4-FFF2-40B4-BE49-F238E27FC236}">
                <a16:creationId xmlns:a16="http://schemas.microsoft.com/office/drawing/2014/main" id="{6C290235-043F-861B-77B0-E2B05B7C4987}"/>
              </a:ext>
            </a:extLst>
          </p:cNvPr>
          <p:cNvSpPr>
            <a:spLocks noChangeArrowheads="1"/>
          </p:cNvSpPr>
          <p:nvPr/>
        </p:nvSpPr>
        <p:spPr bwMode="auto">
          <a:xfrm>
            <a:off x="2381250" y="1143000"/>
            <a:ext cx="9610726" cy="348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ZA"/>
          </a:p>
        </p:txBody>
      </p:sp>
      <p:graphicFrame>
        <p:nvGraphicFramePr>
          <p:cNvPr id="8" name="Object 7">
            <a:extLst>
              <a:ext uri="{FF2B5EF4-FFF2-40B4-BE49-F238E27FC236}">
                <a16:creationId xmlns:a16="http://schemas.microsoft.com/office/drawing/2014/main" id="{0FB59EDB-BD5C-CD18-A6DF-7B21699D53B7}"/>
              </a:ext>
            </a:extLst>
          </p:cNvPr>
          <p:cNvGraphicFramePr>
            <a:graphicFrameLocks noChangeAspect="1"/>
          </p:cNvGraphicFramePr>
          <p:nvPr>
            <p:extLst>
              <p:ext uri="{D42A27DB-BD31-4B8C-83A1-F6EECF244321}">
                <p14:modId xmlns:p14="http://schemas.microsoft.com/office/powerpoint/2010/main" val="2948408344"/>
              </p:ext>
            </p:extLst>
          </p:nvPr>
        </p:nvGraphicFramePr>
        <p:xfrm>
          <a:off x="2381250" y="1142998"/>
          <a:ext cx="7258050" cy="4148627"/>
        </p:xfrm>
        <a:graphic>
          <a:graphicData uri="http://schemas.openxmlformats.org/presentationml/2006/ole">
            <mc:AlternateContent xmlns:mc="http://schemas.openxmlformats.org/markup-compatibility/2006">
              <mc:Choice xmlns:v="urn:schemas-microsoft-com:vml" Requires="v">
                <p:oleObj name="Graph" r:id="rId4" imgW="5156624" imgH="3965430" progId="Origin95.Graph">
                  <p:embed/>
                </p:oleObj>
              </mc:Choice>
              <mc:Fallback>
                <p:oleObj name="Graph" r:id="rId4" imgW="5156624" imgH="3965430" progId="Origin95.Graph">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81250" y="1142998"/>
                        <a:ext cx="7258050" cy="4148627"/>
                      </a:xfrm>
                      <a:prstGeom prst="rect">
                        <a:avLst/>
                      </a:prstGeom>
                      <a:noFill/>
                    </p:spPr>
                  </p:pic>
                </p:oleObj>
              </mc:Fallback>
            </mc:AlternateContent>
          </a:graphicData>
        </a:graphic>
      </p:graphicFrame>
      <p:sp>
        <p:nvSpPr>
          <p:cNvPr id="2" name="Slide Number Placeholder 1">
            <a:extLst>
              <a:ext uri="{FF2B5EF4-FFF2-40B4-BE49-F238E27FC236}">
                <a16:creationId xmlns:a16="http://schemas.microsoft.com/office/drawing/2014/main" id="{F33747AA-FB41-E663-2537-29B7B0374005}"/>
              </a:ext>
            </a:extLst>
          </p:cNvPr>
          <p:cNvSpPr>
            <a:spLocks noGrp="1"/>
          </p:cNvSpPr>
          <p:nvPr>
            <p:ph type="sldNum" sz="quarter" idx="12"/>
          </p:nvPr>
        </p:nvSpPr>
        <p:spPr/>
        <p:txBody>
          <a:bodyPr/>
          <a:lstStyle/>
          <a:p>
            <a:fld id="{12C69D59-D565-4410-9A5C-10A498D31369}" type="slidenum">
              <a:rPr lang="en-ZA" smtClean="0"/>
              <a:t>10</a:t>
            </a:fld>
            <a:endParaRPr lang="en-ZA"/>
          </a:p>
        </p:txBody>
      </p:sp>
    </p:spTree>
    <p:extLst>
      <p:ext uri="{BB962C8B-B14F-4D97-AF65-F5344CB8AC3E}">
        <p14:creationId xmlns:p14="http://schemas.microsoft.com/office/powerpoint/2010/main" val="40508260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1953F9-7E4B-79D4-CF76-A12DA96F8158}"/>
            </a:ext>
          </a:extLst>
        </p:cNvPr>
        <p:cNvGrpSpPr/>
        <p:nvPr/>
      </p:nvGrpSpPr>
      <p:grpSpPr>
        <a:xfrm>
          <a:off x="0" y="0"/>
          <a:ext cx="0" cy="0"/>
          <a:chOff x="0" y="0"/>
          <a:chExt cx="0" cy="0"/>
        </a:xfrm>
      </p:grpSpPr>
      <p:pic>
        <p:nvPicPr>
          <p:cNvPr id="5" name="Picture 7" descr="UPLand.jpg">
            <a:extLst>
              <a:ext uri="{FF2B5EF4-FFF2-40B4-BE49-F238E27FC236}">
                <a16:creationId xmlns:a16="http://schemas.microsoft.com/office/drawing/2014/main" id="{FB419F11-8B33-BDFB-833A-D3212E48B0B7}"/>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38935" y="5948494"/>
            <a:ext cx="2427869" cy="7073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2">
            <a:extLst>
              <a:ext uri="{FF2B5EF4-FFF2-40B4-BE49-F238E27FC236}">
                <a16:creationId xmlns:a16="http://schemas.microsoft.com/office/drawing/2014/main" id="{88C6BA5C-A58D-8B74-5ED8-510CB2CF33BD}"/>
              </a:ext>
            </a:extLst>
          </p:cNvPr>
          <p:cNvSpPr>
            <a:spLocks noGrp="1" noChangeArrowheads="1"/>
          </p:cNvSpPr>
          <p:nvPr>
            <p:ph type="title"/>
          </p:nvPr>
        </p:nvSpPr>
        <p:spPr>
          <a:xfrm>
            <a:off x="2294187" y="-131568"/>
            <a:ext cx="6553200" cy="1143000"/>
          </a:xfrm>
        </p:spPr>
        <p:txBody>
          <a:bodyPr/>
          <a:lstStyle/>
          <a:p>
            <a:pPr algn="ctr" eaLnBrk="1" hangingPunct="1"/>
            <a:r>
              <a:rPr lang="en-US" altLang="en-US" sz="3600" b="1" dirty="0">
                <a:solidFill>
                  <a:srgbClr val="002060"/>
                </a:solidFill>
                <a:latin typeface="Times New Roman" panose="02020603050405020304" pitchFamily="18" charset="0"/>
                <a:cs typeface="Times New Roman" panose="02020603050405020304" pitchFamily="18" charset="0"/>
              </a:rPr>
              <a:t>Vickers Hardness</a:t>
            </a:r>
          </a:p>
        </p:txBody>
      </p:sp>
      <p:sp>
        <p:nvSpPr>
          <p:cNvPr id="11" name="Rectangle 8">
            <a:extLst>
              <a:ext uri="{FF2B5EF4-FFF2-40B4-BE49-F238E27FC236}">
                <a16:creationId xmlns:a16="http://schemas.microsoft.com/office/drawing/2014/main" id="{BCF834CA-1561-211B-A7D3-F8CC9CFE38D7}"/>
              </a:ext>
            </a:extLst>
          </p:cNvPr>
          <p:cNvSpPr>
            <a:spLocks noChangeArrowheads="1"/>
          </p:cNvSpPr>
          <p:nvPr/>
        </p:nvSpPr>
        <p:spPr bwMode="auto">
          <a:xfrm>
            <a:off x="1054359" y="354563"/>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ZA"/>
          </a:p>
        </p:txBody>
      </p:sp>
      <p:sp>
        <p:nvSpPr>
          <p:cNvPr id="13" name="TextBox 12">
            <a:extLst>
              <a:ext uri="{FF2B5EF4-FFF2-40B4-BE49-F238E27FC236}">
                <a16:creationId xmlns:a16="http://schemas.microsoft.com/office/drawing/2014/main" id="{4533FDC6-54C7-CCD9-FA7E-3C985EBD4B92}"/>
              </a:ext>
            </a:extLst>
          </p:cNvPr>
          <p:cNvSpPr txBox="1"/>
          <p:nvPr/>
        </p:nvSpPr>
        <p:spPr>
          <a:xfrm>
            <a:off x="1658110" y="1163854"/>
            <a:ext cx="7459476" cy="400110"/>
          </a:xfrm>
          <a:prstGeom prst="rect">
            <a:avLst/>
          </a:prstGeom>
          <a:noFill/>
        </p:spPr>
        <p:txBody>
          <a:bodyPr wrap="square" rtlCol="0">
            <a:spAutoFit/>
          </a:bodyPr>
          <a:lstStyle/>
          <a:p>
            <a:r>
              <a:rPr lang="en-ZA" sz="2000" dirty="0">
                <a:latin typeface="Times New Roman" panose="02020603050405020304" pitchFamily="18" charset="0"/>
                <a:cs typeface="Times New Roman" panose="02020603050405020304" pitchFamily="18" charset="0"/>
              </a:rPr>
              <a:t>Table 1: </a:t>
            </a:r>
            <a:r>
              <a:rPr lang="en-ZA" sz="2000" dirty="0">
                <a:effectLst/>
                <a:latin typeface="Times New Roman" panose="02020603050405020304" pitchFamily="18" charset="0"/>
                <a:ea typeface="Aptos" panose="020B0004020202020204" pitchFamily="34" charset="0"/>
                <a:cs typeface="Times New Roman" panose="02020603050405020304" pitchFamily="18" charset="0"/>
              </a:rPr>
              <a:t>Vickers hardness measurements before and after irradiation</a:t>
            </a:r>
            <a:r>
              <a:rPr lang="en-ZA" sz="2000" dirty="0">
                <a:effectLst/>
                <a:latin typeface="Times New Roman" panose="02020603050405020304" pitchFamily="18" charset="0"/>
                <a:ea typeface="Aptos" panose="020B0004020202020204" pitchFamily="34" charset="0"/>
              </a:rPr>
              <a:t>.</a:t>
            </a:r>
            <a:endParaRPr lang="en-ZA" sz="2000" dirty="0"/>
          </a:p>
        </p:txBody>
      </p:sp>
      <p:sp>
        <p:nvSpPr>
          <p:cNvPr id="3" name="Rectangle 2">
            <a:extLst>
              <a:ext uri="{FF2B5EF4-FFF2-40B4-BE49-F238E27FC236}">
                <a16:creationId xmlns:a16="http://schemas.microsoft.com/office/drawing/2014/main" id="{BCFF98D9-9158-03B7-7B44-6FE9AC73B236}"/>
              </a:ext>
            </a:extLst>
          </p:cNvPr>
          <p:cNvSpPr>
            <a:spLocks noChangeArrowheads="1"/>
          </p:cNvSpPr>
          <p:nvPr/>
        </p:nvSpPr>
        <p:spPr bwMode="auto">
          <a:xfrm>
            <a:off x="0" y="0"/>
            <a:ext cx="1228564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ZA"/>
          </a:p>
        </p:txBody>
      </p:sp>
      <p:graphicFrame>
        <p:nvGraphicFramePr>
          <p:cNvPr id="4" name="Table 3">
            <a:extLst>
              <a:ext uri="{FF2B5EF4-FFF2-40B4-BE49-F238E27FC236}">
                <a16:creationId xmlns:a16="http://schemas.microsoft.com/office/drawing/2014/main" id="{1496C482-2B92-B773-FFFC-54DB82C880F9}"/>
              </a:ext>
            </a:extLst>
          </p:cNvPr>
          <p:cNvGraphicFramePr>
            <a:graphicFrameLocks noGrp="1"/>
          </p:cNvGraphicFramePr>
          <p:nvPr>
            <p:extLst>
              <p:ext uri="{D42A27DB-BD31-4B8C-83A1-F6EECF244321}">
                <p14:modId xmlns:p14="http://schemas.microsoft.com/office/powerpoint/2010/main" val="2199349299"/>
              </p:ext>
            </p:extLst>
          </p:nvPr>
        </p:nvGraphicFramePr>
        <p:xfrm>
          <a:off x="1658110" y="2066437"/>
          <a:ext cx="8302772" cy="3277220"/>
        </p:xfrm>
        <a:graphic>
          <a:graphicData uri="http://schemas.openxmlformats.org/drawingml/2006/table">
            <a:tbl>
              <a:tblPr firstRow="1" firstCol="1" bandRow="1">
                <a:tableStyleId>{3B4B98B0-60AC-42C2-AFA5-B58CD77FA1E5}</a:tableStyleId>
              </a:tblPr>
              <a:tblGrid>
                <a:gridCol w="4151386">
                  <a:extLst>
                    <a:ext uri="{9D8B030D-6E8A-4147-A177-3AD203B41FA5}">
                      <a16:colId xmlns:a16="http://schemas.microsoft.com/office/drawing/2014/main" val="1373396496"/>
                    </a:ext>
                  </a:extLst>
                </a:gridCol>
                <a:gridCol w="4151386">
                  <a:extLst>
                    <a:ext uri="{9D8B030D-6E8A-4147-A177-3AD203B41FA5}">
                      <a16:colId xmlns:a16="http://schemas.microsoft.com/office/drawing/2014/main" val="1920053957"/>
                    </a:ext>
                  </a:extLst>
                </a:gridCol>
              </a:tblGrid>
              <a:tr h="661170">
                <a:tc>
                  <a:txBody>
                    <a:bodyPr/>
                    <a:lstStyle/>
                    <a:p>
                      <a:pPr algn="just">
                        <a:lnSpc>
                          <a:spcPct val="115000"/>
                        </a:lnSpc>
                        <a:spcAft>
                          <a:spcPts val="800"/>
                        </a:spcAft>
                      </a:pPr>
                      <a:r>
                        <a:rPr lang="en-ZA" sz="1800" kern="100" dirty="0">
                          <a:effectLst/>
                          <a:latin typeface="Times New Roman" panose="02020603050405020304" pitchFamily="18" charset="0"/>
                          <a:cs typeface="Times New Roman" panose="02020603050405020304" pitchFamily="18" charset="0"/>
                        </a:rPr>
                        <a:t>SAMPLE</a:t>
                      </a:r>
                      <a:endParaRPr lang="en-ZA" sz="1800" kern="100" dirty="0">
                        <a:effectLst/>
                        <a:latin typeface="Times New Roman" panose="02020603050405020304" pitchFamily="18" charset="0"/>
                        <a:ea typeface="Aptos" panose="020B0004020202020204" pitchFamily="34" charset="0"/>
                        <a:cs typeface="Times New Roman" panose="02020603050405020304" pitchFamily="18" charset="0"/>
                      </a:endParaRPr>
                    </a:p>
                  </a:txBody>
                  <a:tcPr marL="68580" marR="68580" marT="0" marB="0"/>
                </a:tc>
                <a:tc>
                  <a:txBody>
                    <a:bodyPr/>
                    <a:lstStyle/>
                    <a:p>
                      <a:pPr algn="just">
                        <a:lnSpc>
                          <a:spcPct val="115000"/>
                        </a:lnSpc>
                        <a:spcAft>
                          <a:spcPts val="800"/>
                        </a:spcAft>
                      </a:pPr>
                      <a:r>
                        <a:rPr lang="en-ZA" sz="1800" kern="100" dirty="0">
                          <a:effectLst/>
                          <a:latin typeface="Times New Roman" panose="02020603050405020304" pitchFamily="18" charset="0"/>
                          <a:cs typeface="Times New Roman" panose="02020603050405020304" pitchFamily="18" charset="0"/>
                        </a:rPr>
                        <a:t>HARDNESS (</a:t>
                      </a:r>
                      <a:r>
                        <a:rPr lang="en-ZA" sz="1800" kern="100" dirty="0" err="1">
                          <a:effectLst/>
                          <a:latin typeface="Times New Roman" panose="02020603050405020304" pitchFamily="18" charset="0"/>
                          <a:cs typeface="Times New Roman" panose="02020603050405020304" pitchFamily="18" charset="0"/>
                        </a:rPr>
                        <a:t>GPa</a:t>
                      </a:r>
                      <a:r>
                        <a:rPr lang="en-ZA" sz="1800" kern="100" dirty="0">
                          <a:effectLst/>
                          <a:latin typeface="Times New Roman" panose="02020603050405020304" pitchFamily="18" charset="0"/>
                          <a:cs typeface="Times New Roman" panose="02020603050405020304" pitchFamily="18" charset="0"/>
                        </a:rPr>
                        <a:t>)</a:t>
                      </a:r>
                      <a:endParaRPr lang="en-ZA" sz="1800" kern="100" dirty="0">
                        <a:effectLst/>
                        <a:latin typeface="Times New Roman" panose="02020603050405020304" pitchFamily="18" charset="0"/>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02447967"/>
                  </a:ext>
                </a:extLst>
              </a:tr>
              <a:tr h="661170">
                <a:tc>
                  <a:txBody>
                    <a:bodyPr/>
                    <a:lstStyle/>
                    <a:p>
                      <a:pPr algn="just">
                        <a:lnSpc>
                          <a:spcPct val="115000"/>
                        </a:lnSpc>
                        <a:spcAft>
                          <a:spcPts val="800"/>
                        </a:spcAft>
                      </a:pPr>
                      <a:r>
                        <a:rPr lang="en-ZA" sz="1800" kern="100" dirty="0">
                          <a:effectLst/>
                          <a:latin typeface="Times New Roman" panose="02020603050405020304" pitchFamily="18" charset="0"/>
                          <a:cs typeface="Times New Roman" panose="02020603050405020304" pitchFamily="18" charset="0"/>
                        </a:rPr>
                        <a:t>Virgin</a:t>
                      </a:r>
                      <a:endParaRPr lang="en-ZA" sz="1800" kern="100" dirty="0">
                        <a:effectLst/>
                        <a:latin typeface="Times New Roman" panose="02020603050405020304" pitchFamily="18" charset="0"/>
                        <a:ea typeface="Aptos" panose="020B0004020202020204" pitchFamily="34" charset="0"/>
                        <a:cs typeface="Times New Roman" panose="02020603050405020304" pitchFamily="18" charset="0"/>
                      </a:endParaRPr>
                    </a:p>
                  </a:txBody>
                  <a:tcPr marL="68580" marR="68580" marT="0" marB="0"/>
                </a:tc>
                <a:tc>
                  <a:txBody>
                    <a:bodyPr/>
                    <a:lstStyle/>
                    <a:p>
                      <a:pPr algn="just">
                        <a:lnSpc>
                          <a:spcPct val="115000"/>
                        </a:lnSpc>
                        <a:spcAft>
                          <a:spcPts val="800"/>
                        </a:spcAft>
                      </a:pPr>
                      <a:r>
                        <a:rPr lang="en-ZA" sz="1800" kern="100">
                          <a:effectLst/>
                          <a:latin typeface="Times New Roman" panose="02020603050405020304" pitchFamily="18" charset="0"/>
                          <a:cs typeface="Times New Roman" panose="02020603050405020304" pitchFamily="18" charset="0"/>
                        </a:rPr>
                        <a:t>29.72</a:t>
                      </a:r>
                      <a:endParaRPr lang="en-ZA" sz="1800" kern="100">
                        <a:effectLst/>
                        <a:latin typeface="Times New Roman" panose="02020603050405020304" pitchFamily="18" charset="0"/>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75982105"/>
                  </a:ext>
                </a:extLst>
              </a:tr>
              <a:tr h="632540">
                <a:tc>
                  <a:txBody>
                    <a:bodyPr/>
                    <a:lstStyle/>
                    <a:p>
                      <a:pPr algn="just">
                        <a:lnSpc>
                          <a:spcPct val="115000"/>
                        </a:lnSpc>
                        <a:spcAft>
                          <a:spcPts val="800"/>
                        </a:spcAft>
                      </a:pPr>
                      <a:r>
                        <a:rPr lang="en-ZA" sz="1800" kern="100" dirty="0">
                          <a:effectLst/>
                          <a:latin typeface="Times New Roman" panose="02020603050405020304" pitchFamily="18" charset="0"/>
                          <a:cs typeface="Times New Roman" panose="02020603050405020304" pitchFamily="18" charset="0"/>
                        </a:rPr>
                        <a:t>1×10</a:t>
                      </a:r>
                      <a:r>
                        <a:rPr lang="en-ZA" sz="1800" kern="100" baseline="30000" dirty="0">
                          <a:effectLst/>
                          <a:latin typeface="Times New Roman" panose="02020603050405020304" pitchFamily="18" charset="0"/>
                          <a:cs typeface="Times New Roman" panose="02020603050405020304" pitchFamily="18" charset="0"/>
                        </a:rPr>
                        <a:t>10</a:t>
                      </a:r>
                      <a:r>
                        <a:rPr lang="en-ZA" sz="1800" kern="100" dirty="0">
                          <a:effectLst/>
                          <a:latin typeface="Times New Roman" panose="02020603050405020304" pitchFamily="18" charset="0"/>
                          <a:cs typeface="Times New Roman" panose="02020603050405020304" pitchFamily="18" charset="0"/>
                        </a:rPr>
                        <a:t> cm</a:t>
                      </a:r>
                      <a:r>
                        <a:rPr lang="en-ZA" sz="1800" kern="100" baseline="30000" dirty="0">
                          <a:effectLst/>
                          <a:latin typeface="Times New Roman" panose="02020603050405020304" pitchFamily="18" charset="0"/>
                          <a:cs typeface="Times New Roman" panose="02020603050405020304" pitchFamily="18" charset="0"/>
                        </a:rPr>
                        <a:t>-2</a:t>
                      </a:r>
                      <a:endParaRPr lang="en-ZA" sz="1800" kern="100" dirty="0">
                        <a:effectLst/>
                        <a:latin typeface="Times New Roman" panose="02020603050405020304" pitchFamily="18" charset="0"/>
                        <a:ea typeface="Aptos" panose="020B0004020202020204" pitchFamily="34" charset="0"/>
                        <a:cs typeface="Times New Roman" panose="02020603050405020304" pitchFamily="18" charset="0"/>
                      </a:endParaRPr>
                    </a:p>
                  </a:txBody>
                  <a:tcPr marL="68580" marR="68580" marT="0" marB="0"/>
                </a:tc>
                <a:tc>
                  <a:txBody>
                    <a:bodyPr/>
                    <a:lstStyle/>
                    <a:p>
                      <a:pPr algn="just">
                        <a:lnSpc>
                          <a:spcPct val="115000"/>
                        </a:lnSpc>
                        <a:spcAft>
                          <a:spcPts val="800"/>
                        </a:spcAft>
                      </a:pPr>
                      <a:r>
                        <a:rPr lang="en-ZA" sz="1800" kern="100">
                          <a:effectLst/>
                          <a:latin typeface="Times New Roman" panose="02020603050405020304" pitchFamily="18" charset="0"/>
                          <a:cs typeface="Times New Roman" panose="02020603050405020304" pitchFamily="18" charset="0"/>
                        </a:rPr>
                        <a:t>32.66</a:t>
                      </a:r>
                      <a:endParaRPr lang="en-ZA" sz="1800" kern="100">
                        <a:effectLst/>
                        <a:latin typeface="Times New Roman" panose="02020603050405020304" pitchFamily="18" charset="0"/>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84838585"/>
                  </a:ext>
                </a:extLst>
              </a:tr>
              <a:tr h="661170">
                <a:tc>
                  <a:txBody>
                    <a:bodyPr/>
                    <a:lstStyle/>
                    <a:p>
                      <a:pPr algn="just">
                        <a:lnSpc>
                          <a:spcPct val="115000"/>
                        </a:lnSpc>
                        <a:spcAft>
                          <a:spcPts val="800"/>
                        </a:spcAft>
                      </a:pPr>
                      <a:r>
                        <a:rPr lang="en-ZA" sz="1800" kern="100" dirty="0">
                          <a:effectLst/>
                          <a:latin typeface="Times New Roman" panose="02020603050405020304" pitchFamily="18" charset="0"/>
                          <a:cs typeface="Times New Roman" panose="02020603050405020304" pitchFamily="18" charset="0"/>
                        </a:rPr>
                        <a:t>1×10</a:t>
                      </a:r>
                      <a:r>
                        <a:rPr lang="en-ZA" sz="1800" kern="100" baseline="30000" dirty="0">
                          <a:effectLst/>
                          <a:latin typeface="Times New Roman" panose="02020603050405020304" pitchFamily="18" charset="0"/>
                          <a:cs typeface="Times New Roman" panose="02020603050405020304" pitchFamily="18" charset="0"/>
                        </a:rPr>
                        <a:t>11</a:t>
                      </a:r>
                      <a:r>
                        <a:rPr lang="en-ZA" sz="1800" kern="100" dirty="0">
                          <a:effectLst/>
                          <a:latin typeface="Times New Roman" panose="02020603050405020304" pitchFamily="18" charset="0"/>
                          <a:cs typeface="Times New Roman" panose="02020603050405020304" pitchFamily="18" charset="0"/>
                        </a:rPr>
                        <a:t> cm</a:t>
                      </a:r>
                      <a:r>
                        <a:rPr lang="en-ZA" sz="1800" kern="100" baseline="30000" dirty="0">
                          <a:effectLst/>
                          <a:latin typeface="Times New Roman" panose="02020603050405020304" pitchFamily="18" charset="0"/>
                          <a:cs typeface="Times New Roman" panose="02020603050405020304" pitchFamily="18" charset="0"/>
                        </a:rPr>
                        <a:t>-2</a:t>
                      </a:r>
                      <a:endParaRPr lang="en-ZA" sz="1800" kern="100" dirty="0">
                        <a:effectLst/>
                        <a:latin typeface="Times New Roman" panose="02020603050405020304" pitchFamily="18" charset="0"/>
                        <a:ea typeface="Aptos" panose="020B0004020202020204" pitchFamily="34" charset="0"/>
                        <a:cs typeface="Times New Roman" panose="02020603050405020304" pitchFamily="18" charset="0"/>
                      </a:endParaRPr>
                    </a:p>
                  </a:txBody>
                  <a:tcPr marL="68580" marR="68580" marT="0" marB="0"/>
                </a:tc>
                <a:tc>
                  <a:txBody>
                    <a:bodyPr/>
                    <a:lstStyle/>
                    <a:p>
                      <a:pPr algn="just">
                        <a:lnSpc>
                          <a:spcPct val="115000"/>
                        </a:lnSpc>
                        <a:spcAft>
                          <a:spcPts val="800"/>
                        </a:spcAft>
                      </a:pPr>
                      <a:r>
                        <a:rPr lang="en-ZA" sz="1800" kern="100" dirty="0">
                          <a:effectLst/>
                          <a:latin typeface="Times New Roman" panose="02020603050405020304" pitchFamily="18" charset="0"/>
                          <a:cs typeface="Times New Roman" panose="02020603050405020304" pitchFamily="18" charset="0"/>
                        </a:rPr>
                        <a:t>37.28</a:t>
                      </a:r>
                      <a:endParaRPr lang="en-ZA" sz="1800" kern="100" dirty="0">
                        <a:effectLst/>
                        <a:latin typeface="Times New Roman" panose="02020603050405020304" pitchFamily="18" charset="0"/>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94044966"/>
                  </a:ext>
                </a:extLst>
              </a:tr>
              <a:tr h="661170">
                <a:tc>
                  <a:txBody>
                    <a:bodyPr/>
                    <a:lstStyle/>
                    <a:p>
                      <a:pPr algn="just">
                        <a:lnSpc>
                          <a:spcPct val="115000"/>
                        </a:lnSpc>
                        <a:spcAft>
                          <a:spcPts val="800"/>
                        </a:spcAft>
                      </a:pPr>
                      <a:r>
                        <a:rPr lang="en-ZA" sz="1800" kern="100" dirty="0">
                          <a:effectLst/>
                          <a:latin typeface="Times New Roman" panose="02020603050405020304" pitchFamily="18" charset="0"/>
                          <a:cs typeface="Times New Roman" panose="02020603050405020304" pitchFamily="18" charset="0"/>
                        </a:rPr>
                        <a:t>1×10</a:t>
                      </a:r>
                      <a:r>
                        <a:rPr lang="en-ZA" sz="1800" kern="100" baseline="30000" dirty="0">
                          <a:effectLst/>
                          <a:latin typeface="Times New Roman" panose="02020603050405020304" pitchFamily="18" charset="0"/>
                          <a:cs typeface="Times New Roman" panose="02020603050405020304" pitchFamily="18" charset="0"/>
                        </a:rPr>
                        <a:t>13</a:t>
                      </a:r>
                      <a:r>
                        <a:rPr lang="en-ZA" sz="1800" kern="100" dirty="0">
                          <a:effectLst/>
                          <a:latin typeface="Times New Roman" panose="02020603050405020304" pitchFamily="18" charset="0"/>
                          <a:cs typeface="Times New Roman" panose="02020603050405020304" pitchFamily="18" charset="0"/>
                        </a:rPr>
                        <a:t> cm</a:t>
                      </a:r>
                      <a:r>
                        <a:rPr lang="en-ZA" sz="1800" kern="100" baseline="30000" dirty="0">
                          <a:effectLst/>
                          <a:latin typeface="Times New Roman" panose="02020603050405020304" pitchFamily="18" charset="0"/>
                          <a:cs typeface="Times New Roman" panose="02020603050405020304" pitchFamily="18" charset="0"/>
                        </a:rPr>
                        <a:t>-2</a:t>
                      </a:r>
                      <a:endParaRPr lang="en-ZA" sz="1800" kern="100" dirty="0">
                        <a:effectLst/>
                        <a:latin typeface="Times New Roman" panose="02020603050405020304" pitchFamily="18" charset="0"/>
                        <a:ea typeface="Aptos" panose="020B0004020202020204" pitchFamily="34" charset="0"/>
                        <a:cs typeface="Times New Roman" panose="02020603050405020304" pitchFamily="18" charset="0"/>
                      </a:endParaRPr>
                    </a:p>
                  </a:txBody>
                  <a:tcPr marL="68580" marR="68580" marT="0" marB="0"/>
                </a:tc>
                <a:tc>
                  <a:txBody>
                    <a:bodyPr/>
                    <a:lstStyle/>
                    <a:p>
                      <a:pPr algn="just">
                        <a:lnSpc>
                          <a:spcPct val="115000"/>
                        </a:lnSpc>
                        <a:spcAft>
                          <a:spcPts val="800"/>
                        </a:spcAft>
                      </a:pPr>
                      <a:r>
                        <a:rPr lang="en-ZA" sz="1800" kern="100" dirty="0">
                          <a:effectLst/>
                          <a:latin typeface="Times New Roman" panose="02020603050405020304" pitchFamily="18" charset="0"/>
                          <a:cs typeface="Times New Roman" panose="02020603050405020304" pitchFamily="18" charset="0"/>
                        </a:rPr>
                        <a:t>30.17</a:t>
                      </a:r>
                      <a:endParaRPr lang="en-ZA" sz="1800" kern="100" dirty="0">
                        <a:effectLst/>
                        <a:latin typeface="Times New Roman" panose="02020603050405020304" pitchFamily="18" charset="0"/>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18304034"/>
                  </a:ext>
                </a:extLst>
              </a:tr>
            </a:tbl>
          </a:graphicData>
        </a:graphic>
      </p:graphicFrame>
      <p:sp>
        <p:nvSpPr>
          <p:cNvPr id="2" name="Slide Number Placeholder 1">
            <a:extLst>
              <a:ext uri="{FF2B5EF4-FFF2-40B4-BE49-F238E27FC236}">
                <a16:creationId xmlns:a16="http://schemas.microsoft.com/office/drawing/2014/main" id="{83974E2D-1F9B-F693-284F-3986F5A51141}"/>
              </a:ext>
            </a:extLst>
          </p:cNvPr>
          <p:cNvSpPr>
            <a:spLocks noGrp="1"/>
          </p:cNvSpPr>
          <p:nvPr>
            <p:ph type="sldNum" sz="quarter" idx="12"/>
          </p:nvPr>
        </p:nvSpPr>
        <p:spPr/>
        <p:txBody>
          <a:bodyPr/>
          <a:lstStyle/>
          <a:p>
            <a:fld id="{12C69D59-D565-4410-9A5C-10A498D31369}" type="slidenum">
              <a:rPr lang="en-ZA" smtClean="0"/>
              <a:t>11</a:t>
            </a:fld>
            <a:endParaRPr lang="en-ZA"/>
          </a:p>
        </p:txBody>
      </p:sp>
    </p:spTree>
    <p:extLst>
      <p:ext uri="{BB962C8B-B14F-4D97-AF65-F5344CB8AC3E}">
        <p14:creationId xmlns:p14="http://schemas.microsoft.com/office/powerpoint/2010/main" val="40159341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4B6DE9-2FF9-0EDC-F3B0-AE4EC6E3763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926E0CDC-C2EE-23EC-EA93-35384C888A88}"/>
              </a:ext>
            </a:extLst>
          </p:cNvPr>
          <p:cNvSpPr txBox="1">
            <a:spLocks noChangeArrowheads="1"/>
          </p:cNvSpPr>
          <p:nvPr/>
        </p:nvSpPr>
        <p:spPr>
          <a:xfrm>
            <a:off x="531480" y="747086"/>
            <a:ext cx="10890017" cy="578071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50000"/>
              </a:lnSpc>
              <a:buFont typeface="Wingdings" panose="05000000000000000000" pitchFamily="2" charset="2"/>
              <a:buChar char="v"/>
              <a:defRPr/>
            </a:pPr>
            <a:endParaRPr lang="en-US" sz="2000" dirty="0">
              <a:solidFill>
                <a:schemeClr val="accent1">
                  <a:lumMod val="50000"/>
                </a:schemeClr>
              </a:solidFill>
              <a:latin typeface="Times New Roman" panose="02020603050405020304" pitchFamily="18" charset="0"/>
              <a:cs typeface="Times New Roman" panose="02020603050405020304" pitchFamily="18" charset="0"/>
            </a:endParaRPr>
          </a:p>
        </p:txBody>
      </p:sp>
      <p:pic>
        <p:nvPicPr>
          <p:cNvPr id="5" name="Picture 7" descr="UPLand.jpg">
            <a:extLst>
              <a:ext uri="{FF2B5EF4-FFF2-40B4-BE49-F238E27FC236}">
                <a16:creationId xmlns:a16="http://schemas.microsoft.com/office/drawing/2014/main" id="{B7ECEB4B-D16A-2379-67DD-70DD8128E512}"/>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8935" y="5948494"/>
            <a:ext cx="2427869" cy="7073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2">
            <a:extLst>
              <a:ext uri="{FF2B5EF4-FFF2-40B4-BE49-F238E27FC236}">
                <a16:creationId xmlns:a16="http://schemas.microsoft.com/office/drawing/2014/main" id="{720CF988-8170-4C54-0057-C029D80AB668}"/>
              </a:ext>
            </a:extLst>
          </p:cNvPr>
          <p:cNvSpPr>
            <a:spLocks noGrp="1" noChangeArrowheads="1"/>
          </p:cNvSpPr>
          <p:nvPr>
            <p:ph type="title"/>
          </p:nvPr>
        </p:nvSpPr>
        <p:spPr>
          <a:xfrm>
            <a:off x="2294187" y="-131568"/>
            <a:ext cx="6553200" cy="1143000"/>
          </a:xfrm>
        </p:spPr>
        <p:txBody>
          <a:bodyPr/>
          <a:lstStyle/>
          <a:p>
            <a:pPr algn="ctr" eaLnBrk="1" hangingPunct="1"/>
            <a:r>
              <a:rPr lang="en-US" altLang="en-US" sz="3600" b="1" dirty="0">
                <a:solidFill>
                  <a:schemeClr val="accent1">
                    <a:lumMod val="50000"/>
                  </a:schemeClr>
                </a:solidFill>
                <a:latin typeface="Times New Roman" panose="02020603050405020304" pitchFamily="18" charset="0"/>
                <a:cs typeface="Times New Roman" panose="02020603050405020304" pitchFamily="18" charset="0"/>
              </a:rPr>
              <a:t>Conclusions and Future Work</a:t>
            </a:r>
          </a:p>
        </p:txBody>
      </p:sp>
      <p:sp>
        <p:nvSpPr>
          <p:cNvPr id="3" name="TextBox 2">
            <a:extLst>
              <a:ext uri="{FF2B5EF4-FFF2-40B4-BE49-F238E27FC236}">
                <a16:creationId xmlns:a16="http://schemas.microsoft.com/office/drawing/2014/main" id="{73E3CF4E-3561-E119-FAC8-5D8EA72199AC}"/>
              </a:ext>
            </a:extLst>
          </p:cNvPr>
          <p:cNvSpPr txBox="1"/>
          <p:nvPr/>
        </p:nvSpPr>
        <p:spPr>
          <a:xfrm>
            <a:off x="1076325" y="1011432"/>
            <a:ext cx="9934575" cy="3785652"/>
          </a:xfrm>
          <a:prstGeom prst="rect">
            <a:avLst/>
          </a:prstGeom>
          <a:noFill/>
        </p:spPr>
        <p:txBody>
          <a:bodyPr wrap="square">
            <a:spAutoFit/>
          </a:bodyPr>
          <a:lstStyle/>
          <a:p>
            <a:pPr marL="342900" indent="-342900" algn="just">
              <a:buFont typeface="Wingdings" panose="05000000000000000000" pitchFamily="2" charset="2"/>
              <a:buChar char="v"/>
            </a:pPr>
            <a:r>
              <a:rPr lang="en-US" sz="2400" dirty="0">
                <a:solidFill>
                  <a:schemeClr val="accent1">
                    <a:lumMod val="50000"/>
                  </a:schemeClr>
                </a:solidFill>
                <a:latin typeface="Times New Roman" panose="02020603050405020304" pitchFamily="18" charset="0"/>
                <a:cs typeface="Times New Roman" panose="02020603050405020304" pitchFamily="18" charset="0"/>
              </a:rPr>
              <a:t> Irradiation introduces damage to the </a:t>
            </a:r>
            <a:r>
              <a:rPr lang="en-US" sz="2400" dirty="0" err="1">
                <a:solidFill>
                  <a:schemeClr val="accent1">
                    <a:lumMod val="50000"/>
                  </a:schemeClr>
                </a:solidFill>
                <a:latin typeface="Times New Roman" panose="02020603050405020304" pitchFamily="18" charset="0"/>
                <a:cs typeface="Times New Roman" panose="02020603050405020304" pitchFamily="18" charset="0"/>
              </a:rPr>
              <a:t>SiC</a:t>
            </a:r>
            <a:r>
              <a:rPr lang="en-US" sz="2400" dirty="0">
                <a:solidFill>
                  <a:schemeClr val="accent1">
                    <a:lumMod val="50000"/>
                  </a:schemeClr>
                </a:solidFill>
                <a:latin typeface="Times New Roman" panose="02020603050405020304" pitchFamily="18" charset="0"/>
                <a:cs typeface="Times New Roman" panose="02020603050405020304" pitchFamily="18" charset="0"/>
              </a:rPr>
              <a:t> structure, with the most severe damage observed at a fluence of </a:t>
            </a:r>
            <a:r>
              <a:rPr lang="en-ZA" sz="2400" dirty="0">
                <a:solidFill>
                  <a:schemeClr val="accent1">
                    <a:lumMod val="50000"/>
                  </a:schemeClr>
                </a:solidFill>
                <a:effectLst/>
                <a:latin typeface="Times New Roman" panose="02020603050405020304" pitchFamily="18" charset="0"/>
                <a:ea typeface="Aptos" panose="020B0004020202020204" pitchFamily="34" charset="0"/>
              </a:rPr>
              <a:t>1×10</a:t>
            </a:r>
            <a:r>
              <a:rPr lang="en-ZA" sz="2400" baseline="30000" dirty="0">
                <a:solidFill>
                  <a:schemeClr val="accent1">
                    <a:lumMod val="50000"/>
                  </a:schemeClr>
                </a:solidFill>
                <a:effectLst/>
                <a:latin typeface="Times New Roman" panose="02020603050405020304" pitchFamily="18" charset="0"/>
                <a:ea typeface="Aptos" panose="020B0004020202020204" pitchFamily="34" charset="0"/>
              </a:rPr>
              <a:t>13</a:t>
            </a:r>
            <a:r>
              <a:rPr lang="en-ZA" sz="2400" dirty="0">
                <a:solidFill>
                  <a:schemeClr val="accent1">
                    <a:lumMod val="50000"/>
                  </a:schemeClr>
                </a:solidFill>
                <a:effectLst/>
                <a:latin typeface="Times New Roman" panose="02020603050405020304" pitchFamily="18" charset="0"/>
                <a:ea typeface="Aptos" panose="020B0004020202020204" pitchFamily="34" charset="0"/>
              </a:rPr>
              <a:t> cm</a:t>
            </a:r>
            <a:r>
              <a:rPr lang="en-ZA" sz="2400" baseline="30000" dirty="0">
                <a:solidFill>
                  <a:schemeClr val="accent1">
                    <a:lumMod val="50000"/>
                  </a:schemeClr>
                </a:solidFill>
                <a:effectLst/>
                <a:latin typeface="Times New Roman" panose="02020603050405020304" pitchFamily="18" charset="0"/>
                <a:ea typeface="Aptos" panose="020B0004020202020204" pitchFamily="34" charset="0"/>
              </a:rPr>
              <a:t>-2</a:t>
            </a:r>
            <a:r>
              <a:rPr lang="en-ZA" sz="2400" dirty="0">
                <a:solidFill>
                  <a:schemeClr val="accent1">
                    <a:lumMod val="50000"/>
                  </a:schemeClr>
                </a:solidFill>
                <a:effectLst/>
                <a:latin typeface="Times New Roman" panose="02020603050405020304" pitchFamily="18" charset="0"/>
                <a:ea typeface="Aptos" panose="020B0004020202020204" pitchFamily="34" charset="0"/>
              </a:rPr>
              <a:t> </a:t>
            </a:r>
            <a:r>
              <a:rPr lang="en-US" sz="2400" dirty="0">
                <a:solidFill>
                  <a:schemeClr val="accent1">
                    <a:lumMod val="50000"/>
                  </a:schemeClr>
                </a:solidFill>
                <a:latin typeface="Times New Roman" panose="02020603050405020304" pitchFamily="18" charset="0"/>
                <a:cs typeface="Times New Roman" panose="02020603050405020304" pitchFamily="18" charset="0"/>
              </a:rPr>
              <a:t>.  </a:t>
            </a:r>
          </a:p>
          <a:p>
            <a:pPr marL="342900" indent="-342900" algn="just">
              <a:buFont typeface="Wingdings" panose="05000000000000000000" pitchFamily="2" charset="2"/>
              <a:buChar char="v"/>
            </a:pPr>
            <a:r>
              <a:rPr lang="en-US" sz="2400" dirty="0">
                <a:solidFill>
                  <a:schemeClr val="accent1">
                    <a:lumMod val="50000"/>
                  </a:schemeClr>
                </a:solidFill>
                <a:latin typeface="Times New Roman" panose="02020603050405020304" pitchFamily="18" charset="0"/>
                <a:cs typeface="Times New Roman" panose="02020603050405020304" pitchFamily="18" charset="0"/>
              </a:rPr>
              <a:t>The hardness initially increases at fluences of </a:t>
            </a:r>
            <a:r>
              <a:rPr lang="en-ZA" sz="2400" dirty="0">
                <a:solidFill>
                  <a:schemeClr val="accent1">
                    <a:lumMod val="50000"/>
                  </a:schemeClr>
                </a:solidFill>
                <a:effectLst/>
                <a:latin typeface="Times New Roman" panose="02020603050405020304" pitchFamily="18" charset="0"/>
                <a:ea typeface="Aptos" panose="020B0004020202020204" pitchFamily="34" charset="0"/>
              </a:rPr>
              <a:t>1×10</a:t>
            </a:r>
            <a:r>
              <a:rPr lang="en-ZA" sz="2400" baseline="30000" dirty="0">
                <a:solidFill>
                  <a:schemeClr val="accent1">
                    <a:lumMod val="50000"/>
                  </a:schemeClr>
                </a:solidFill>
                <a:effectLst/>
                <a:latin typeface="Times New Roman" panose="02020603050405020304" pitchFamily="18" charset="0"/>
                <a:ea typeface="Aptos" panose="020B0004020202020204" pitchFamily="34" charset="0"/>
              </a:rPr>
              <a:t>10</a:t>
            </a:r>
            <a:r>
              <a:rPr lang="en-ZA" sz="2400" dirty="0">
                <a:solidFill>
                  <a:schemeClr val="accent1">
                    <a:lumMod val="50000"/>
                  </a:schemeClr>
                </a:solidFill>
                <a:effectLst/>
                <a:latin typeface="Times New Roman" panose="02020603050405020304" pitchFamily="18" charset="0"/>
                <a:ea typeface="Aptos" panose="020B0004020202020204" pitchFamily="34" charset="0"/>
              </a:rPr>
              <a:t> cm</a:t>
            </a:r>
            <a:r>
              <a:rPr lang="en-ZA" sz="2400" baseline="30000" dirty="0">
                <a:solidFill>
                  <a:schemeClr val="accent1">
                    <a:lumMod val="50000"/>
                  </a:schemeClr>
                </a:solidFill>
                <a:effectLst/>
                <a:latin typeface="Times New Roman" panose="02020603050405020304" pitchFamily="18" charset="0"/>
                <a:ea typeface="Aptos" panose="020B0004020202020204" pitchFamily="34" charset="0"/>
              </a:rPr>
              <a:t>-2</a:t>
            </a:r>
            <a:r>
              <a:rPr lang="en-US" sz="2400" dirty="0">
                <a:solidFill>
                  <a:schemeClr val="accent1">
                    <a:lumMod val="50000"/>
                  </a:schemeClr>
                </a:solidFill>
                <a:latin typeface="Times New Roman" panose="02020603050405020304" pitchFamily="18" charset="0"/>
                <a:cs typeface="Times New Roman" panose="02020603050405020304" pitchFamily="18" charset="0"/>
              </a:rPr>
              <a:t> and </a:t>
            </a:r>
            <a:r>
              <a:rPr lang="en-ZA" sz="2400" dirty="0">
                <a:solidFill>
                  <a:schemeClr val="accent1">
                    <a:lumMod val="50000"/>
                  </a:schemeClr>
                </a:solidFill>
                <a:effectLst/>
                <a:latin typeface="Times New Roman" panose="02020603050405020304" pitchFamily="18" charset="0"/>
                <a:ea typeface="Aptos" panose="020B0004020202020204" pitchFamily="34" charset="0"/>
              </a:rPr>
              <a:t>1×10</a:t>
            </a:r>
            <a:r>
              <a:rPr lang="en-ZA" sz="2400" baseline="30000" dirty="0">
                <a:solidFill>
                  <a:schemeClr val="accent1">
                    <a:lumMod val="50000"/>
                  </a:schemeClr>
                </a:solidFill>
                <a:effectLst/>
                <a:latin typeface="Times New Roman" panose="02020603050405020304" pitchFamily="18" charset="0"/>
                <a:ea typeface="Aptos" panose="020B0004020202020204" pitchFamily="34" charset="0"/>
              </a:rPr>
              <a:t>11</a:t>
            </a:r>
            <a:r>
              <a:rPr lang="en-ZA" sz="2400" dirty="0">
                <a:solidFill>
                  <a:schemeClr val="accent1">
                    <a:lumMod val="50000"/>
                  </a:schemeClr>
                </a:solidFill>
                <a:effectLst/>
                <a:latin typeface="Times New Roman" panose="02020603050405020304" pitchFamily="18" charset="0"/>
                <a:ea typeface="Aptos" panose="020B0004020202020204" pitchFamily="34" charset="0"/>
              </a:rPr>
              <a:t> cm</a:t>
            </a:r>
            <a:r>
              <a:rPr lang="en-ZA" sz="2400" baseline="30000" dirty="0">
                <a:solidFill>
                  <a:schemeClr val="accent1">
                    <a:lumMod val="50000"/>
                  </a:schemeClr>
                </a:solidFill>
                <a:effectLst/>
                <a:latin typeface="Times New Roman" panose="02020603050405020304" pitchFamily="18" charset="0"/>
                <a:ea typeface="Aptos" panose="020B0004020202020204" pitchFamily="34" charset="0"/>
              </a:rPr>
              <a:t>-2</a:t>
            </a:r>
            <a:r>
              <a:rPr lang="en-US" sz="2400" dirty="0">
                <a:solidFill>
                  <a:schemeClr val="accent1">
                    <a:lumMod val="50000"/>
                  </a:schemeClr>
                </a:solidFill>
                <a:latin typeface="Times New Roman" panose="02020603050405020304" pitchFamily="18" charset="0"/>
                <a:cs typeface="Times New Roman" panose="02020603050405020304" pitchFamily="18" charset="0"/>
              </a:rPr>
              <a:t> because the defects create stress in the material, making it stronger and more resistant to deformation.  </a:t>
            </a:r>
          </a:p>
          <a:p>
            <a:pPr marL="342900" indent="-342900" algn="just">
              <a:buFont typeface="Wingdings" panose="05000000000000000000" pitchFamily="2" charset="2"/>
              <a:buChar char="v"/>
            </a:pPr>
            <a:r>
              <a:rPr lang="en-US" sz="2400" dirty="0">
                <a:solidFill>
                  <a:schemeClr val="accent1">
                    <a:lumMod val="50000"/>
                  </a:schemeClr>
                </a:solidFill>
                <a:latin typeface="Times New Roman" panose="02020603050405020304" pitchFamily="18" charset="0"/>
                <a:cs typeface="Times New Roman" panose="02020603050405020304" pitchFamily="18" charset="0"/>
              </a:rPr>
              <a:t>At </a:t>
            </a:r>
            <a:r>
              <a:rPr lang="en-ZA" sz="2400" dirty="0">
                <a:solidFill>
                  <a:schemeClr val="accent1">
                    <a:lumMod val="50000"/>
                  </a:schemeClr>
                </a:solidFill>
                <a:effectLst/>
                <a:latin typeface="Times New Roman" panose="02020603050405020304" pitchFamily="18" charset="0"/>
                <a:ea typeface="Aptos" panose="020B0004020202020204" pitchFamily="34" charset="0"/>
              </a:rPr>
              <a:t>1×10</a:t>
            </a:r>
            <a:r>
              <a:rPr lang="en-ZA" sz="2400" baseline="30000" dirty="0">
                <a:solidFill>
                  <a:schemeClr val="accent1">
                    <a:lumMod val="50000"/>
                  </a:schemeClr>
                </a:solidFill>
                <a:effectLst/>
                <a:latin typeface="Times New Roman" panose="02020603050405020304" pitchFamily="18" charset="0"/>
                <a:ea typeface="Aptos" panose="020B0004020202020204" pitchFamily="34" charset="0"/>
              </a:rPr>
              <a:t>13</a:t>
            </a:r>
            <a:r>
              <a:rPr lang="en-ZA" sz="2400" dirty="0">
                <a:solidFill>
                  <a:schemeClr val="accent1">
                    <a:lumMod val="50000"/>
                  </a:schemeClr>
                </a:solidFill>
                <a:effectLst/>
                <a:latin typeface="Times New Roman" panose="02020603050405020304" pitchFamily="18" charset="0"/>
                <a:ea typeface="Aptos" panose="020B0004020202020204" pitchFamily="34" charset="0"/>
              </a:rPr>
              <a:t> cm</a:t>
            </a:r>
            <a:r>
              <a:rPr lang="en-ZA" sz="2400" baseline="30000" dirty="0">
                <a:solidFill>
                  <a:schemeClr val="accent1">
                    <a:lumMod val="50000"/>
                  </a:schemeClr>
                </a:solidFill>
                <a:effectLst/>
                <a:latin typeface="Times New Roman" panose="02020603050405020304" pitchFamily="18" charset="0"/>
                <a:ea typeface="Aptos" panose="020B0004020202020204" pitchFamily="34" charset="0"/>
              </a:rPr>
              <a:t>-2</a:t>
            </a:r>
            <a:r>
              <a:rPr lang="en-ZA" sz="2400" dirty="0">
                <a:solidFill>
                  <a:schemeClr val="accent1">
                    <a:lumMod val="50000"/>
                  </a:schemeClr>
                </a:solidFill>
                <a:effectLst/>
                <a:latin typeface="Times New Roman" panose="02020603050405020304" pitchFamily="18" charset="0"/>
                <a:ea typeface="Aptos" panose="020B0004020202020204" pitchFamily="34" charset="0"/>
              </a:rPr>
              <a:t> </a:t>
            </a:r>
            <a:r>
              <a:rPr lang="en-US" sz="2400" dirty="0">
                <a:solidFill>
                  <a:schemeClr val="accent1">
                    <a:lumMod val="50000"/>
                  </a:schemeClr>
                </a:solidFill>
                <a:latin typeface="Times New Roman" panose="02020603050405020304" pitchFamily="18" charset="0"/>
                <a:cs typeface="Times New Roman" panose="02020603050405020304" pitchFamily="18" charset="0"/>
              </a:rPr>
              <a:t>, the high concentration of defects causes significant structural damage, reducing the material's ability to handle the applied load and leading to a decrease in hardness.  </a:t>
            </a:r>
          </a:p>
          <a:p>
            <a:pPr marL="342900" indent="-342900" algn="just">
              <a:buFont typeface="Wingdings" panose="05000000000000000000" pitchFamily="2" charset="2"/>
              <a:buChar char="v"/>
            </a:pPr>
            <a:r>
              <a:rPr lang="en-US" sz="2400" dirty="0">
                <a:solidFill>
                  <a:schemeClr val="accent1">
                    <a:lumMod val="50000"/>
                  </a:schemeClr>
                </a:solidFill>
                <a:latin typeface="Times New Roman" panose="02020603050405020304" pitchFamily="18" charset="0"/>
                <a:cs typeface="Times New Roman" panose="02020603050405020304" pitchFamily="18" charset="0"/>
              </a:rPr>
              <a:t>Overall, irradiation at high fluences compromises the hardness and structural integrity of </a:t>
            </a:r>
            <a:r>
              <a:rPr lang="en-US" sz="2400" dirty="0" err="1">
                <a:solidFill>
                  <a:schemeClr val="accent1">
                    <a:lumMod val="50000"/>
                  </a:schemeClr>
                </a:solidFill>
                <a:latin typeface="Times New Roman" panose="02020603050405020304" pitchFamily="18" charset="0"/>
                <a:cs typeface="Times New Roman" panose="02020603050405020304" pitchFamily="18" charset="0"/>
              </a:rPr>
              <a:t>SiC.</a:t>
            </a:r>
            <a:endParaRPr lang="en-US" sz="2400" dirty="0">
              <a:solidFill>
                <a:schemeClr val="accent1">
                  <a:lumMod val="50000"/>
                </a:schemeClr>
              </a:solidFill>
              <a:latin typeface="Times New Roman" panose="02020603050405020304" pitchFamily="18" charset="0"/>
              <a:cs typeface="Times New Roman" panose="02020603050405020304" pitchFamily="18" charset="0"/>
            </a:endParaRPr>
          </a:p>
        </p:txBody>
      </p:sp>
      <p:sp>
        <p:nvSpPr>
          <p:cNvPr id="2" name="Slide Number Placeholder 1">
            <a:extLst>
              <a:ext uri="{FF2B5EF4-FFF2-40B4-BE49-F238E27FC236}">
                <a16:creationId xmlns:a16="http://schemas.microsoft.com/office/drawing/2014/main" id="{3F03474C-4DFA-EA8F-9FA1-2D800BA2D352}"/>
              </a:ext>
            </a:extLst>
          </p:cNvPr>
          <p:cNvSpPr>
            <a:spLocks noGrp="1"/>
          </p:cNvSpPr>
          <p:nvPr>
            <p:ph type="sldNum" sz="quarter" idx="12"/>
          </p:nvPr>
        </p:nvSpPr>
        <p:spPr/>
        <p:txBody>
          <a:bodyPr/>
          <a:lstStyle/>
          <a:p>
            <a:fld id="{12C69D59-D565-4410-9A5C-10A498D31369}" type="slidenum">
              <a:rPr lang="en-ZA" smtClean="0"/>
              <a:t>12</a:t>
            </a:fld>
            <a:endParaRPr lang="en-ZA"/>
          </a:p>
        </p:txBody>
      </p:sp>
    </p:spTree>
    <p:extLst>
      <p:ext uri="{BB962C8B-B14F-4D97-AF65-F5344CB8AC3E}">
        <p14:creationId xmlns:p14="http://schemas.microsoft.com/office/powerpoint/2010/main" val="28286938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F04432-E848-D929-3FA8-13DB856AAFB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6124AF0-30C6-AA2A-5CA6-5FC5316EE555}"/>
              </a:ext>
            </a:extLst>
          </p:cNvPr>
          <p:cNvSpPr txBox="1">
            <a:spLocks noChangeArrowheads="1"/>
          </p:cNvSpPr>
          <p:nvPr/>
        </p:nvSpPr>
        <p:spPr>
          <a:xfrm>
            <a:off x="531480" y="747086"/>
            <a:ext cx="10890017" cy="578071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50000"/>
              </a:lnSpc>
              <a:buFont typeface="Wingdings" panose="05000000000000000000" pitchFamily="2" charset="2"/>
              <a:buChar char="v"/>
              <a:defRPr/>
            </a:pPr>
            <a:endParaRPr lang="en-US" sz="2000" dirty="0">
              <a:solidFill>
                <a:schemeClr val="accent1">
                  <a:lumMod val="50000"/>
                </a:schemeClr>
              </a:solidFill>
              <a:latin typeface="Times New Roman" panose="02020603050405020304" pitchFamily="18" charset="0"/>
              <a:cs typeface="Times New Roman" panose="02020603050405020304" pitchFamily="18" charset="0"/>
            </a:endParaRPr>
          </a:p>
        </p:txBody>
      </p:sp>
      <p:pic>
        <p:nvPicPr>
          <p:cNvPr id="5" name="Picture 7" descr="UPLand.jpg">
            <a:extLst>
              <a:ext uri="{FF2B5EF4-FFF2-40B4-BE49-F238E27FC236}">
                <a16:creationId xmlns:a16="http://schemas.microsoft.com/office/drawing/2014/main" id="{9E3A1174-F9FF-EBBF-154E-30A0CAE3FE63}"/>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8935" y="5948494"/>
            <a:ext cx="2427869" cy="7073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2">
            <a:extLst>
              <a:ext uri="{FF2B5EF4-FFF2-40B4-BE49-F238E27FC236}">
                <a16:creationId xmlns:a16="http://schemas.microsoft.com/office/drawing/2014/main" id="{E3257EED-E41B-C6E9-CBDD-A180AAAA8B71}"/>
              </a:ext>
            </a:extLst>
          </p:cNvPr>
          <p:cNvSpPr>
            <a:spLocks noGrp="1" noChangeArrowheads="1"/>
          </p:cNvSpPr>
          <p:nvPr>
            <p:ph type="title"/>
          </p:nvPr>
        </p:nvSpPr>
        <p:spPr>
          <a:xfrm>
            <a:off x="2294187" y="-131568"/>
            <a:ext cx="6553200" cy="1143000"/>
          </a:xfrm>
        </p:spPr>
        <p:txBody>
          <a:bodyPr/>
          <a:lstStyle/>
          <a:p>
            <a:pPr algn="ctr" eaLnBrk="1" hangingPunct="1"/>
            <a:r>
              <a:rPr lang="en-US" altLang="en-US" sz="3600" b="1" dirty="0">
                <a:solidFill>
                  <a:schemeClr val="accent1">
                    <a:lumMod val="50000"/>
                  </a:schemeClr>
                </a:solidFill>
                <a:latin typeface="Times New Roman" panose="02020603050405020304" pitchFamily="18" charset="0"/>
                <a:cs typeface="Times New Roman" panose="02020603050405020304" pitchFamily="18" charset="0"/>
              </a:rPr>
              <a:t>Conclusions and Future Work</a:t>
            </a:r>
          </a:p>
        </p:txBody>
      </p:sp>
      <p:sp>
        <p:nvSpPr>
          <p:cNvPr id="3" name="TextBox 2">
            <a:extLst>
              <a:ext uri="{FF2B5EF4-FFF2-40B4-BE49-F238E27FC236}">
                <a16:creationId xmlns:a16="http://schemas.microsoft.com/office/drawing/2014/main" id="{9DDC9ACD-1CC6-E721-CE84-1957E39875EF}"/>
              </a:ext>
            </a:extLst>
          </p:cNvPr>
          <p:cNvSpPr txBox="1"/>
          <p:nvPr/>
        </p:nvSpPr>
        <p:spPr>
          <a:xfrm>
            <a:off x="1076325" y="1011432"/>
            <a:ext cx="9934575" cy="2677656"/>
          </a:xfrm>
          <a:prstGeom prst="rect">
            <a:avLst/>
          </a:prstGeom>
          <a:noFill/>
        </p:spPr>
        <p:txBody>
          <a:bodyPr wrap="square">
            <a:spAutoFit/>
          </a:bodyPr>
          <a:lstStyle/>
          <a:p>
            <a:pPr marL="342900" indent="-342900" algn="just">
              <a:buFont typeface="Wingdings" panose="05000000000000000000" pitchFamily="2" charset="2"/>
              <a:buChar char="v"/>
            </a:pPr>
            <a:endParaRPr lang="en-US" sz="2400" dirty="0">
              <a:solidFill>
                <a:schemeClr val="accent1">
                  <a:lumMod val="50000"/>
                </a:schemeClr>
              </a:solidFill>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v"/>
            </a:pPr>
            <a:r>
              <a:rPr lang="en-US" sz="2400" b="1" dirty="0">
                <a:solidFill>
                  <a:schemeClr val="accent1">
                    <a:lumMod val="50000"/>
                  </a:schemeClr>
                </a:solidFill>
                <a:latin typeface="Times New Roman" panose="02020603050405020304" pitchFamily="18" charset="0"/>
                <a:cs typeface="Times New Roman" panose="02020603050405020304" pitchFamily="18" charset="0"/>
              </a:rPr>
              <a:t>Future work:</a:t>
            </a:r>
          </a:p>
          <a:p>
            <a:pPr algn="just"/>
            <a:r>
              <a:rPr lang="en-US" sz="2400" dirty="0">
                <a:solidFill>
                  <a:schemeClr val="accent1">
                    <a:lumMod val="50000"/>
                  </a:schemeClr>
                </a:solidFill>
                <a:latin typeface="Times New Roman" panose="02020603050405020304" pitchFamily="18" charset="0"/>
                <a:cs typeface="Times New Roman" panose="02020603050405020304" pitchFamily="18" charset="0"/>
              </a:rPr>
              <a:t>XRD synchrotron radiation can significantly enhance our study by providing high-resolution data that allows for precise identification of phase changes and structural alterations in the material. Its intense and tunable beam enables the detection of subtle changes in lattice parameters and strain, which are critical for understanding the effects of irradiation.</a:t>
            </a:r>
            <a:endParaRPr lang="en-ZA" sz="2400" dirty="0">
              <a:solidFill>
                <a:schemeClr val="accent1">
                  <a:lumMod val="50000"/>
                </a:schemeClr>
              </a:solidFill>
              <a:latin typeface="Times New Roman" panose="02020603050405020304" pitchFamily="18" charset="0"/>
              <a:cs typeface="Times New Roman" panose="02020603050405020304" pitchFamily="18" charset="0"/>
            </a:endParaRPr>
          </a:p>
        </p:txBody>
      </p:sp>
      <p:sp>
        <p:nvSpPr>
          <p:cNvPr id="2" name="Slide Number Placeholder 1">
            <a:extLst>
              <a:ext uri="{FF2B5EF4-FFF2-40B4-BE49-F238E27FC236}">
                <a16:creationId xmlns:a16="http://schemas.microsoft.com/office/drawing/2014/main" id="{295A4CB2-80A6-BDCA-6E93-717C15954441}"/>
              </a:ext>
            </a:extLst>
          </p:cNvPr>
          <p:cNvSpPr>
            <a:spLocks noGrp="1"/>
          </p:cNvSpPr>
          <p:nvPr>
            <p:ph type="sldNum" sz="quarter" idx="12"/>
          </p:nvPr>
        </p:nvSpPr>
        <p:spPr/>
        <p:txBody>
          <a:bodyPr/>
          <a:lstStyle/>
          <a:p>
            <a:fld id="{12C69D59-D565-4410-9A5C-10A498D31369}" type="slidenum">
              <a:rPr lang="en-ZA" smtClean="0"/>
              <a:t>13</a:t>
            </a:fld>
            <a:endParaRPr lang="en-ZA"/>
          </a:p>
        </p:txBody>
      </p:sp>
    </p:spTree>
    <p:extLst>
      <p:ext uri="{BB962C8B-B14F-4D97-AF65-F5344CB8AC3E}">
        <p14:creationId xmlns:p14="http://schemas.microsoft.com/office/powerpoint/2010/main" val="7447856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883F2F-F229-CEF9-104E-6B35FB4F49F0}"/>
            </a:ext>
          </a:extLst>
        </p:cNvPr>
        <p:cNvGrpSpPr/>
        <p:nvPr/>
      </p:nvGrpSpPr>
      <p:grpSpPr>
        <a:xfrm>
          <a:off x="0" y="0"/>
          <a:ext cx="0" cy="0"/>
          <a:chOff x="0" y="0"/>
          <a:chExt cx="0" cy="0"/>
        </a:xfrm>
      </p:grpSpPr>
      <p:pic>
        <p:nvPicPr>
          <p:cNvPr id="5" name="Picture 7" descr="UPLand.jpg">
            <a:extLst>
              <a:ext uri="{FF2B5EF4-FFF2-40B4-BE49-F238E27FC236}">
                <a16:creationId xmlns:a16="http://schemas.microsoft.com/office/drawing/2014/main" id="{9685FBEE-C66B-B623-6845-F7CECC5537B2}"/>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38935" y="5948494"/>
            <a:ext cx="2427869" cy="7073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2">
            <a:extLst>
              <a:ext uri="{FF2B5EF4-FFF2-40B4-BE49-F238E27FC236}">
                <a16:creationId xmlns:a16="http://schemas.microsoft.com/office/drawing/2014/main" id="{3C08AB74-D38F-BB11-42A9-DFA72128E0D1}"/>
              </a:ext>
            </a:extLst>
          </p:cNvPr>
          <p:cNvSpPr>
            <a:spLocks noGrp="1" noChangeArrowheads="1"/>
          </p:cNvSpPr>
          <p:nvPr>
            <p:ph type="title"/>
          </p:nvPr>
        </p:nvSpPr>
        <p:spPr>
          <a:xfrm>
            <a:off x="2294187" y="-131568"/>
            <a:ext cx="6553200" cy="1143000"/>
          </a:xfrm>
        </p:spPr>
        <p:txBody>
          <a:bodyPr/>
          <a:lstStyle/>
          <a:p>
            <a:pPr algn="ctr"/>
            <a:r>
              <a:rPr lang="en-ZA" sz="3600" b="1" kern="100" dirty="0">
                <a:solidFill>
                  <a:schemeClr val="accent1">
                    <a:lumMod val="50000"/>
                  </a:schemeClr>
                </a:solidFill>
                <a:latin typeface="Times New Roman" panose="02020603050405020304" pitchFamily="18" charset="0"/>
                <a:ea typeface="Aptos" panose="020B0004020202020204" pitchFamily="34" charset="0"/>
                <a:cs typeface="Times New Roman" panose="02020603050405020304" pitchFamily="18" charset="0"/>
              </a:rPr>
              <a:t>Acknowledgements</a:t>
            </a:r>
            <a:endParaRPr lang="en-US" altLang="en-US" sz="3600" b="1" dirty="0">
              <a:solidFill>
                <a:schemeClr val="accent1">
                  <a:lumMod val="50000"/>
                </a:schemeClr>
              </a:solidFill>
              <a:latin typeface="Times New Roman" panose="02020603050405020304" pitchFamily="18" charset="0"/>
              <a:cs typeface="Times New Roman" panose="02020603050405020304" pitchFamily="18" charset="0"/>
            </a:endParaRPr>
          </a:p>
        </p:txBody>
      </p:sp>
      <p:sp>
        <p:nvSpPr>
          <p:cNvPr id="11" name="Rectangle 8">
            <a:extLst>
              <a:ext uri="{FF2B5EF4-FFF2-40B4-BE49-F238E27FC236}">
                <a16:creationId xmlns:a16="http://schemas.microsoft.com/office/drawing/2014/main" id="{312B16BA-2F66-4E06-C008-58A166BBE3C2}"/>
              </a:ext>
            </a:extLst>
          </p:cNvPr>
          <p:cNvSpPr>
            <a:spLocks noChangeArrowheads="1"/>
          </p:cNvSpPr>
          <p:nvPr/>
        </p:nvSpPr>
        <p:spPr bwMode="auto">
          <a:xfrm>
            <a:off x="1054359" y="354563"/>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ZA"/>
          </a:p>
        </p:txBody>
      </p:sp>
      <p:sp>
        <p:nvSpPr>
          <p:cNvPr id="13" name="TextBox 12">
            <a:extLst>
              <a:ext uri="{FF2B5EF4-FFF2-40B4-BE49-F238E27FC236}">
                <a16:creationId xmlns:a16="http://schemas.microsoft.com/office/drawing/2014/main" id="{B9299565-5E03-579D-2EE4-54E3DBA20EF7}"/>
              </a:ext>
            </a:extLst>
          </p:cNvPr>
          <p:cNvSpPr txBox="1"/>
          <p:nvPr/>
        </p:nvSpPr>
        <p:spPr>
          <a:xfrm>
            <a:off x="740034" y="1888593"/>
            <a:ext cx="9927966" cy="3416320"/>
          </a:xfrm>
          <a:prstGeom prst="rect">
            <a:avLst/>
          </a:prstGeom>
          <a:noFill/>
        </p:spPr>
        <p:txBody>
          <a:bodyPr wrap="square" rtlCol="0">
            <a:spAutoFit/>
          </a:bodyPr>
          <a:lstStyle/>
          <a:p>
            <a:pPr marL="342900" indent="-342900">
              <a:buFont typeface="Courier New" panose="02070309020205020404" pitchFamily="49" charset="0"/>
              <a:buChar char="o"/>
            </a:pPr>
            <a:r>
              <a:rPr lang="en-US" sz="3600" dirty="0">
                <a:solidFill>
                  <a:schemeClr val="accent1">
                    <a:lumMod val="50000"/>
                  </a:schemeClr>
                </a:solidFill>
                <a:latin typeface="Times New Roman" panose="02020603050405020304" pitchFamily="18" charset="0"/>
                <a:cs typeface="Times New Roman" panose="02020603050405020304" pitchFamily="18" charset="0"/>
              </a:rPr>
              <a:t>Prof E.G Njoroge</a:t>
            </a:r>
          </a:p>
          <a:p>
            <a:pPr marL="342900" indent="-342900">
              <a:buFont typeface="Courier New" panose="02070309020205020404" pitchFamily="49" charset="0"/>
              <a:buChar char="o"/>
            </a:pPr>
            <a:r>
              <a:rPr lang="en-US" sz="3600" dirty="0">
                <a:solidFill>
                  <a:schemeClr val="accent1">
                    <a:lumMod val="50000"/>
                  </a:schemeClr>
                </a:solidFill>
                <a:latin typeface="Times New Roman" panose="02020603050405020304" pitchFamily="18" charset="0"/>
                <a:cs typeface="Times New Roman" panose="02020603050405020304" pitchFamily="18" charset="0"/>
              </a:rPr>
              <a:t>Dr T.T </a:t>
            </a:r>
            <a:r>
              <a:rPr lang="en-US" sz="3600" dirty="0" err="1">
                <a:solidFill>
                  <a:schemeClr val="accent1">
                    <a:lumMod val="50000"/>
                  </a:schemeClr>
                </a:solidFill>
                <a:latin typeface="Times New Roman" panose="02020603050405020304" pitchFamily="18" charset="0"/>
                <a:cs typeface="Times New Roman" panose="02020603050405020304" pitchFamily="18" charset="0"/>
              </a:rPr>
              <a:t>Thabethe</a:t>
            </a:r>
            <a:endParaRPr lang="en-US" sz="3600" dirty="0">
              <a:solidFill>
                <a:schemeClr val="accent1">
                  <a:lumMod val="50000"/>
                </a:schemeClr>
              </a:solidFill>
              <a:latin typeface="Times New Roman" panose="02020603050405020304" pitchFamily="18" charset="0"/>
              <a:cs typeface="Times New Roman" panose="02020603050405020304" pitchFamily="18" charset="0"/>
            </a:endParaRPr>
          </a:p>
          <a:p>
            <a:pPr marL="342900" indent="-342900">
              <a:buFont typeface="Courier New" panose="02070309020205020404" pitchFamily="49" charset="0"/>
              <a:buChar char="o"/>
            </a:pPr>
            <a:r>
              <a:rPr lang="en-US" sz="3600" dirty="0">
                <a:solidFill>
                  <a:schemeClr val="accent1">
                    <a:lumMod val="50000"/>
                  </a:schemeClr>
                </a:solidFill>
                <a:latin typeface="Times New Roman" panose="02020603050405020304" pitchFamily="18" charset="0"/>
                <a:cs typeface="Times New Roman" panose="02020603050405020304" pitchFamily="18" charset="0"/>
              </a:rPr>
              <a:t>Physics Department</a:t>
            </a:r>
          </a:p>
          <a:p>
            <a:pPr marL="342900" indent="-342900">
              <a:buFont typeface="Courier New" panose="02070309020205020404" pitchFamily="49" charset="0"/>
              <a:buChar char="o"/>
            </a:pPr>
            <a:r>
              <a:rPr lang="en-US" sz="3600" dirty="0">
                <a:solidFill>
                  <a:schemeClr val="accent1">
                    <a:lumMod val="50000"/>
                  </a:schemeClr>
                </a:solidFill>
                <a:latin typeface="Times New Roman" panose="02020603050405020304" pitchFamily="18" charset="0"/>
                <a:cs typeface="Times New Roman" panose="02020603050405020304" pitchFamily="18" charset="0"/>
              </a:rPr>
              <a:t>Family</a:t>
            </a:r>
          </a:p>
          <a:p>
            <a:pPr marL="342900" indent="-342900">
              <a:buFont typeface="Courier New" panose="02070309020205020404" pitchFamily="49" charset="0"/>
              <a:buChar char="o"/>
            </a:pPr>
            <a:endParaRPr lang="en-US" sz="3600" dirty="0">
              <a:solidFill>
                <a:schemeClr val="accent1">
                  <a:lumMod val="50000"/>
                </a:schemeClr>
              </a:solidFill>
              <a:latin typeface="Times New Roman" panose="02020603050405020304" pitchFamily="18" charset="0"/>
              <a:cs typeface="Times New Roman" panose="02020603050405020304" pitchFamily="18" charset="0"/>
            </a:endParaRPr>
          </a:p>
          <a:p>
            <a:pPr marL="342900" indent="-342900">
              <a:buFont typeface="Courier New" panose="02070309020205020404" pitchFamily="49" charset="0"/>
              <a:buChar char="o"/>
            </a:pPr>
            <a:r>
              <a:rPr lang="en-US" sz="3600" dirty="0">
                <a:solidFill>
                  <a:schemeClr val="accent1">
                    <a:lumMod val="50000"/>
                  </a:schemeClr>
                </a:solidFill>
                <a:latin typeface="Times New Roman" panose="02020603050405020304" pitchFamily="18" charset="0"/>
                <a:cs typeface="Times New Roman" panose="02020603050405020304" pitchFamily="18" charset="0"/>
              </a:rPr>
              <a:t>Sponsor: NRF</a:t>
            </a:r>
          </a:p>
        </p:txBody>
      </p:sp>
      <p:sp>
        <p:nvSpPr>
          <p:cNvPr id="3" name="Rectangle 2">
            <a:extLst>
              <a:ext uri="{FF2B5EF4-FFF2-40B4-BE49-F238E27FC236}">
                <a16:creationId xmlns:a16="http://schemas.microsoft.com/office/drawing/2014/main" id="{6B3649F9-71E2-813D-4842-F23BA5200FA5}"/>
              </a:ext>
            </a:extLst>
          </p:cNvPr>
          <p:cNvSpPr>
            <a:spLocks noChangeArrowheads="1"/>
          </p:cNvSpPr>
          <p:nvPr/>
        </p:nvSpPr>
        <p:spPr bwMode="auto">
          <a:xfrm>
            <a:off x="0" y="0"/>
            <a:ext cx="1228564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ZA"/>
          </a:p>
        </p:txBody>
      </p:sp>
      <p:sp>
        <p:nvSpPr>
          <p:cNvPr id="2" name="Slide Number Placeholder 1">
            <a:extLst>
              <a:ext uri="{FF2B5EF4-FFF2-40B4-BE49-F238E27FC236}">
                <a16:creationId xmlns:a16="http://schemas.microsoft.com/office/drawing/2014/main" id="{F72C2E1C-084F-3BE6-9E31-4AAEA36A7D57}"/>
              </a:ext>
            </a:extLst>
          </p:cNvPr>
          <p:cNvSpPr>
            <a:spLocks noGrp="1"/>
          </p:cNvSpPr>
          <p:nvPr>
            <p:ph type="sldNum" sz="quarter" idx="12"/>
          </p:nvPr>
        </p:nvSpPr>
        <p:spPr/>
        <p:txBody>
          <a:bodyPr/>
          <a:lstStyle/>
          <a:p>
            <a:fld id="{12C69D59-D565-4410-9A5C-10A498D31369}" type="slidenum">
              <a:rPr lang="en-ZA" smtClean="0"/>
              <a:t>14</a:t>
            </a:fld>
            <a:endParaRPr lang="en-ZA"/>
          </a:p>
        </p:txBody>
      </p:sp>
    </p:spTree>
    <p:extLst>
      <p:ext uri="{BB962C8B-B14F-4D97-AF65-F5344CB8AC3E}">
        <p14:creationId xmlns:p14="http://schemas.microsoft.com/office/powerpoint/2010/main" val="32281677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883F2F-F229-CEF9-104E-6B35FB4F49F0}"/>
            </a:ext>
          </a:extLst>
        </p:cNvPr>
        <p:cNvGrpSpPr/>
        <p:nvPr/>
      </p:nvGrpSpPr>
      <p:grpSpPr>
        <a:xfrm>
          <a:off x="0" y="0"/>
          <a:ext cx="0" cy="0"/>
          <a:chOff x="0" y="0"/>
          <a:chExt cx="0" cy="0"/>
        </a:xfrm>
      </p:grpSpPr>
      <p:pic>
        <p:nvPicPr>
          <p:cNvPr id="5" name="Picture 7" descr="UPLand.jpg">
            <a:extLst>
              <a:ext uri="{FF2B5EF4-FFF2-40B4-BE49-F238E27FC236}">
                <a16:creationId xmlns:a16="http://schemas.microsoft.com/office/drawing/2014/main" id="{9685FBEE-C66B-B623-6845-F7CECC5537B2}"/>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38935" y="5948494"/>
            <a:ext cx="2427869" cy="7073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8">
            <a:extLst>
              <a:ext uri="{FF2B5EF4-FFF2-40B4-BE49-F238E27FC236}">
                <a16:creationId xmlns:a16="http://schemas.microsoft.com/office/drawing/2014/main" id="{312B16BA-2F66-4E06-C008-58A166BBE3C2}"/>
              </a:ext>
            </a:extLst>
          </p:cNvPr>
          <p:cNvSpPr>
            <a:spLocks noChangeArrowheads="1"/>
          </p:cNvSpPr>
          <p:nvPr/>
        </p:nvSpPr>
        <p:spPr bwMode="auto">
          <a:xfrm>
            <a:off x="1054359" y="354563"/>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ZA"/>
          </a:p>
        </p:txBody>
      </p:sp>
      <p:sp>
        <p:nvSpPr>
          <p:cNvPr id="13" name="TextBox 12">
            <a:extLst>
              <a:ext uri="{FF2B5EF4-FFF2-40B4-BE49-F238E27FC236}">
                <a16:creationId xmlns:a16="http://schemas.microsoft.com/office/drawing/2014/main" id="{B9299565-5E03-579D-2EE4-54E3DBA20EF7}"/>
              </a:ext>
            </a:extLst>
          </p:cNvPr>
          <p:cNvSpPr txBox="1"/>
          <p:nvPr/>
        </p:nvSpPr>
        <p:spPr>
          <a:xfrm>
            <a:off x="740034" y="1888593"/>
            <a:ext cx="9927966" cy="769441"/>
          </a:xfrm>
          <a:prstGeom prst="rect">
            <a:avLst/>
          </a:prstGeom>
          <a:noFill/>
        </p:spPr>
        <p:txBody>
          <a:bodyPr wrap="square" rtlCol="0">
            <a:spAutoFit/>
          </a:bodyPr>
          <a:lstStyle/>
          <a:p>
            <a:pPr algn="ctr"/>
            <a:r>
              <a:rPr lang="en-ZA" sz="4400" b="1" kern="100" dirty="0">
                <a:solidFill>
                  <a:schemeClr val="accent1">
                    <a:lumMod val="50000"/>
                  </a:schemeClr>
                </a:solidFill>
                <a:latin typeface="Times New Roman" panose="02020603050405020304" pitchFamily="18" charset="0"/>
                <a:ea typeface="Aptos" panose="020B0004020202020204" pitchFamily="34" charset="0"/>
                <a:cs typeface="Times New Roman" panose="02020603050405020304" pitchFamily="18" charset="0"/>
              </a:rPr>
              <a:t>Thank you for your attention</a:t>
            </a:r>
          </a:p>
        </p:txBody>
      </p:sp>
      <p:sp>
        <p:nvSpPr>
          <p:cNvPr id="3" name="Rectangle 2">
            <a:extLst>
              <a:ext uri="{FF2B5EF4-FFF2-40B4-BE49-F238E27FC236}">
                <a16:creationId xmlns:a16="http://schemas.microsoft.com/office/drawing/2014/main" id="{6B3649F9-71E2-813D-4842-F23BA5200FA5}"/>
              </a:ext>
            </a:extLst>
          </p:cNvPr>
          <p:cNvSpPr>
            <a:spLocks noChangeArrowheads="1"/>
          </p:cNvSpPr>
          <p:nvPr/>
        </p:nvSpPr>
        <p:spPr bwMode="auto">
          <a:xfrm>
            <a:off x="0" y="0"/>
            <a:ext cx="1228564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ZA"/>
          </a:p>
        </p:txBody>
      </p:sp>
      <p:sp>
        <p:nvSpPr>
          <p:cNvPr id="2" name="Slide Number Placeholder 1">
            <a:extLst>
              <a:ext uri="{FF2B5EF4-FFF2-40B4-BE49-F238E27FC236}">
                <a16:creationId xmlns:a16="http://schemas.microsoft.com/office/drawing/2014/main" id="{DC78AC3C-47C9-E1CE-6B4D-83CBD45319DF}"/>
              </a:ext>
            </a:extLst>
          </p:cNvPr>
          <p:cNvSpPr>
            <a:spLocks noGrp="1"/>
          </p:cNvSpPr>
          <p:nvPr>
            <p:ph type="sldNum" sz="quarter" idx="12"/>
          </p:nvPr>
        </p:nvSpPr>
        <p:spPr/>
        <p:txBody>
          <a:bodyPr/>
          <a:lstStyle/>
          <a:p>
            <a:fld id="{12C69D59-D565-4410-9A5C-10A498D31369}" type="slidenum">
              <a:rPr lang="en-ZA" smtClean="0"/>
              <a:t>15</a:t>
            </a:fld>
            <a:endParaRPr lang="en-ZA"/>
          </a:p>
        </p:txBody>
      </p:sp>
    </p:spTree>
    <p:extLst>
      <p:ext uri="{BB962C8B-B14F-4D97-AF65-F5344CB8AC3E}">
        <p14:creationId xmlns:p14="http://schemas.microsoft.com/office/powerpoint/2010/main" val="37437485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C24889-D1DE-CCDB-94A8-3A17F185CF4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4738681-FEE7-6174-5A38-89844CE598F6}"/>
              </a:ext>
            </a:extLst>
          </p:cNvPr>
          <p:cNvSpPr txBox="1">
            <a:spLocks noChangeArrowheads="1"/>
          </p:cNvSpPr>
          <p:nvPr/>
        </p:nvSpPr>
        <p:spPr>
          <a:xfrm>
            <a:off x="464805" y="521469"/>
            <a:ext cx="10890017" cy="578071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50000"/>
              </a:lnSpc>
              <a:buFont typeface="Wingdings" panose="05000000000000000000" pitchFamily="2" charset="2"/>
              <a:buChar char="v"/>
              <a:defRPr/>
            </a:pPr>
            <a:r>
              <a:rPr lang="en-US" sz="3600" dirty="0">
                <a:solidFill>
                  <a:schemeClr val="accent1">
                    <a:lumMod val="50000"/>
                  </a:schemeClr>
                </a:solidFill>
                <a:latin typeface="Times New Roman" panose="02020603050405020304" pitchFamily="18" charset="0"/>
                <a:cs typeface="Times New Roman" panose="02020603050405020304" pitchFamily="18" charset="0"/>
              </a:rPr>
              <a:t>Introduction</a:t>
            </a:r>
          </a:p>
          <a:p>
            <a:pPr algn="just">
              <a:lnSpc>
                <a:spcPct val="150000"/>
              </a:lnSpc>
              <a:buFont typeface="Wingdings" panose="05000000000000000000" pitchFamily="2" charset="2"/>
              <a:buChar char="v"/>
              <a:defRPr/>
            </a:pPr>
            <a:r>
              <a:rPr lang="en-US" sz="3600" dirty="0">
                <a:solidFill>
                  <a:schemeClr val="accent1">
                    <a:lumMod val="50000"/>
                  </a:schemeClr>
                </a:solidFill>
                <a:latin typeface="Times New Roman" panose="02020603050405020304" pitchFamily="18" charset="0"/>
                <a:cs typeface="Times New Roman" panose="02020603050405020304" pitchFamily="18" charset="0"/>
              </a:rPr>
              <a:t>Experimental procedure</a:t>
            </a:r>
          </a:p>
          <a:p>
            <a:pPr algn="just">
              <a:lnSpc>
                <a:spcPct val="150000"/>
              </a:lnSpc>
              <a:buFont typeface="Wingdings" panose="05000000000000000000" pitchFamily="2" charset="2"/>
              <a:buChar char="v"/>
              <a:defRPr/>
            </a:pPr>
            <a:r>
              <a:rPr lang="en-US" sz="3600" dirty="0">
                <a:solidFill>
                  <a:schemeClr val="accent1">
                    <a:lumMod val="50000"/>
                  </a:schemeClr>
                </a:solidFill>
                <a:latin typeface="Times New Roman" panose="02020603050405020304" pitchFamily="18" charset="0"/>
                <a:cs typeface="Times New Roman" panose="02020603050405020304" pitchFamily="18" charset="0"/>
              </a:rPr>
              <a:t>Results and Discussion</a:t>
            </a:r>
          </a:p>
          <a:p>
            <a:pPr algn="just">
              <a:lnSpc>
                <a:spcPct val="150000"/>
              </a:lnSpc>
              <a:buFont typeface="Wingdings" panose="05000000000000000000" pitchFamily="2" charset="2"/>
              <a:buChar char="v"/>
              <a:defRPr/>
            </a:pPr>
            <a:r>
              <a:rPr lang="en-US" sz="3600" dirty="0">
                <a:solidFill>
                  <a:schemeClr val="accent1">
                    <a:lumMod val="50000"/>
                  </a:schemeClr>
                </a:solidFill>
                <a:latin typeface="Times New Roman" panose="02020603050405020304" pitchFamily="18" charset="0"/>
                <a:cs typeface="Times New Roman" panose="02020603050405020304" pitchFamily="18" charset="0"/>
              </a:rPr>
              <a:t>Conclusion</a:t>
            </a:r>
          </a:p>
        </p:txBody>
      </p:sp>
      <p:pic>
        <p:nvPicPr>
          <p:cNvPr id="5" name="Picture 7" descr="UPLand.jpg">
            <a:extLst>
              <a:ext uri="{FF2B5EF4-FFF2-40B4-BE49-F238E27FC236}">
                <a16:creationId xmlns:a16="http://schemas.microsoft.com/office/drawing/2014/main" id="{9698FB57-868F-A071-3F84-FC8F8BFEFFA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8935" y="5948494"/>
            <a:ext cx="2427869" cy="7073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2">
            <a:extLst>
              <a:ext uri="{FF2B5EF4-FFF2-40B4-BE49-F238E27FC236}">
                <a16:creationId xmlns:a16="http://schemas.microsoft.com/office/drawing/2014/main" id="{59D3F01D-DA6C-63F2-8EDF-FDB165BD7A93}"/>
              </a:ext>
            </a:extLst>
          </p:cNvPr>
          <p:cNvSpPr>
            <a:spLocks noGrp="1" noChangeArrowheads="1"/>
          </p:cNvSpPr>
          <p:nvPr>
            <p:ph type="title"/>
          </p:nvPr>
        </p:nvSpPr>
        <p:spPr>
          <a:xfrm>
            <a:off x="2294187" y="-131568"/>
            <a:ext cx="6553200" cy="1143000"/>
          </a:xfrm>
        </p:spPr>
        <p:txBody>
          <a:bodyPr/>
          <a:lstStyle/>
          <a:p>
            <a:pPr algn="ctr" eaLnBrk="1" hangingPunct="1"/>
            <a:r>
              <a:rPr lang="en-US" altLang="en-US" sz="3600" b="1" dirty="0">
                <a:solidFill>
                  <a:schemeClr val="accent1">
                    <a:lumMod val="50000"/>
                  </a:schemeClr>
                </a:solidFill>
                <a:latin typeface="Times New Roman" panose="02020603050405020304" pitchFamily="18" charset="0"/>
                <a:cs typeface="Times New Roman" panose="02020603050405020304" pitchFamily="18" charset="0"/>
              </a:rPr>
              <a:t>Outline</a:t>
            </a:r>
          </a:p>
        </p:txBody>
      </p:sp>
      <p:sp>
        <p:nvSpPr>
          <p:cNvPr id="2" name="Slide Number Placeholder 1">
            <a:extLst>
              <a:ext uri="{FF2B5EF4-FFF2-40B4-BE49-F238E27FC236}">
                <a16:creationId xmlns:a16="http://schemas.microsoft.com/office/drawing/2014/main" id="{D90B2C36-4BA7-FD65-804F-9EC838C798C7}"/>
              </a:ext>
            </a:extLst>
          </p:cNvPr>
          <p:cNvSpPr>
            <a:spLocks noGrp="1"/>
          </p:cNvSpPr>
          <p:nvPr>
            <p:ph type="sldNum" sz="quarter" idx="12"/>
          </p:nvPr>
        </p:nvSpPr>
        <p:spPr/>
        <p:txBody>
          <a:bodyPr/>
          <a:lstStyle/>
          <a:p>
            <a:fld id="{12C69D59-D565-4410-9A5C-10A498D31369}" type="slidenum">
              <a:rPr lang="en-ZA" smtClean="0"/>
              <a:t>2</a:t>
            </a:fld>
            <a:endParaRPr lang="en-ZA"/>
          </a:p>
        </p:txBody>
      </p:sp>
    </p:spTree>
    <p:extLst>
      <p:ext uri="{BB962C8B-B14F-4D97-AF65-F5344CB8AC3E}">
        <p14:creationId xmlns:p14="http://schemas.microsoft.com/office/powerpoint/2010/main" val="1043242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7EF920B-D6F5-141C-DD58-5E23C960DC72}"/>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D35C7FC-D4DD-AB21-9D7F-17160A85E473}"/>
              </a:ext>
            </a:extLst>
          </p:cNvPr>
          <p:cNvSpPr txBox="1">
            <a:spLocks noChangeArrowheads="1"/>
          </p:cNvSpPr>
          <p:nvPr/>
        </p:nvSpPr>
        <p:spPr>
          <a:xfrm>
            <a:off x="445755" y="875159"/>
            <a:ext cx="10890017" cy="578071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50000"/>
              </a:lnSpc>
              <a:spcBef>
                <a:spcPts val="0"/>
              </a:spcBef>
              <a:spcAft>
                <a:spcPts val="1200"/>
              </a:spcAft>
              <a:buFont typeface="Wingdings" panose="05000000000000000000" pitchFamily="2" charset="2"/>
              <a:buChar char="v"/>
              <a:defRPr/>
            </a:pPr>
            <a:r>
              <a:rPr lang="en-US" sz="2400" dirty="0">
                <a:solidFill>
                  <a:schemeClr val="accent1">
                    <a:lumMod val="50000"/>
                  </a:schemeClr>
                </a:solidFill>
                <a:latin typeface="Times New Roman" panose="02020603050405020304" pitchFamily="18" charset="0"/>
                <a:cs typeface="Times New Roman" panose="02020603050405020304" pitchFamily="18" charset="0"/>
              </a:rPr>
              <a:t>South Africa is facing challenges in meeting the growing demand for electricity due to the expanding infrastructure and population, as well as poor utility management.</a:t>
            </a:r>
          </a:p>
          <a:p>
            <a:pPr algn="just">
              <a:lnSpc>
                <a:spcPct val="150000"/>
              </a:lnSpc>
              <a:spcBef>
                <a:spcPts val="0"/>
              </a:spcBef>
              <a:spcAft>
                <a:spcPts val="1200"/>
              </a:spcAft>
              <a:buFont typeface="Wingdings" panose="05000000000000000000" pitchFamily="2" charset="2"/>
              <a:buChar char="v"/>
              <a:defRPr/>
            </a:pPr>
            <a:r>
              <a:rPr lang="en-US" sz="2400" dirty="0">
                <a:solidFill>
                  <a:schemeClr val="accent1">
                    <a:lumMod val="50000"/>
                  </a:schemeClr>
                </a:solidFill>
                <a:latin typeface="Times New Roman" panose="02020603050405020304" pitchFamily="18" charset="0"/>
                <a:cs typeface="Times New Roman" panose="02020603050405020304" pitchFamily="18" charset="0"/>
              </a:rPr>
              <a:t>To address the shortage in power generation, nuclear energy is being considered as a viable alternative due to its efficiency and clean nature.</a:t>
            </a:r>
          </a:p>
          <a:p>
            <a:pPr algn="just">
              <a:lnSpc>
                <a:spcPct val="150000"/>
              </a:lnSpc>
              <a:spcBef>
                <a:spcPts val="0"/>
              </a:spcBef>
              <a:spcAft>
                <a:spcPts val="1200"/>
              </a:spcAft>
              <a:buFont typeface="Wingdings" panose="05000000000000000000" pitchFamily="2" charset="2"/>
              <a:buChar char="v"/>
              <a:defRPr/>
            </a:pPr>
            <a:r>
              <a:rPr lang="en-US" sz="2400" dirty="0">
                <a:solidFill>
                  <a:schemeClr val="accent1">
                    <a:lumMod val="50000"/>
                  </a:schemeClr>
                </a:solidFill>
                <a:latin typeface="Times New Roman" panose="02020603050405020304" pitchFamily="18" charset="0"/>
                <a:cs typeface="Times New Roman" panose="02020603050405020304" pitchFamily="18" charset="0"/>
              </a:rPr>
              <a:t>High temperature gas cooled reactors such as the Pebble-bed Modular Reactor (PBMR) uses a coated particle fuel technology, and silicon carbide is used as the main diffusion barrier and provides structural </a:t>
            </a:r>
            <a:r>
              <a:rPr lang="en-US" sz="2400" dirty="0" err="1">
                <a:solidFill>
                  <a:schemeClr val="accent1">
                    <a:lumMod val="50000"/>
                  </a:schemeClr>
                </a:solidFill>
                <a:latin typeface="Times New Roman" panose="02020603050405020304" pitchFamily="18" charset="0"/>
                <a:cs typeface="Times New Roman" panose="02020603050405020304" pitchFamily="18" charset="0"/>
              </a:rPr>
              <a:t>intergrity</a:t>
            </a:r>
            <a:r>
              <a:rPr lang="en-US" sz="2400" dirty="0">
                <a:solidFill>
                  <a:schemeClr val="accent1">
                    <a:lumMod val="50000"/>
                  </a:schemeClr>
                </a:solidFill>
                <a:latin typeface="Times New Roman" panose="02020603050405020304" pitchFamily="18" charset="0"/>
                <a:cs typeface="Times New Roman" panose="02020603050405020304" pitchFamily="18" charset="0"/>
              </a:rPr>
              <a:t> in the Tri-structural Isotropic (TRISO) particles used in PBMR.</a:t>
            </a:r>
          </a:p>
        </p:txBody>
      </p:sp>
      <p:pic>
        <p:nvPicPr>
          <p:cNvPr id="5" name="Picture 7" descr="UPLand.jpg">
            <a:extLst>
              <a:ext uri="{FF2B5EF4-FFF2-40B4-BE49-F238E27FC236}">
                <a16:creationId xmlns:a16="http://schemas.microsoft.com/office/drawing/2014/main" id="{72662E68-CDF6-6970-9295-5C024CAF97CB}"/>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38935" y="5948494"/>
            <a:ext cx="2427869" cy="7073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2">
            <a:extLst>
              <a:ext uri="{FF2B5EF4-FFF2-40B4-BE49-F238E27FC236}">
                <a16:creationId xmlns:a16="http://schemas.microsoft.com/office/drawing/2014/main" id="{66767A9F-4E14-3373-9D48-A89B7F9B3061}"/>
              </a:ext>
            </a:extLst>
          </p:cNvPr>
          <p:cNvSpPr>
            <a:spLocks noGrp="1" noChangeArrowheads="1"/>
          </p:cNvSpPr>
          <p:nvPr>
            <p:ph type="title"/>
          </p:nvPr>
        </p:nvSpPr>
        <p:spPr>
          <a:xfrm>
            <a:off x="2294187" y="-131568"/>
            <a:ext cx="6553200" cy="1143000"/>
          </a:xfrm>
        </p:spPr>
        <p:txBody>
          <a:bodyPr/>
          <a:lstStyle/>
          <a:p>
            <a:pPr algn="ctr" eaLnBrk="1" hangingPunct="1"/>
            <a:r>
              <a:rPr lang="en-US" altLang="en-US" sz="3600" b="1" dirty="0">
                <a:solidFill>
                  <a:schemeClr val="accent1">
                    <a:lumMod val="50000"/>
                  </a:schemeClr>
                </a:solidFill>
                <a:latin typeface="Times New Roman" panose="02020603050405020304" pitchFamily="18" charset="0"/>
                <a:cs typeface="Times New Roman" panose="02020603050405020304" pitchFamily="18" charset="0"/>
              </a:rPr>
              <a:t>Introduction</a:t>
            </a:r>
          </a:p>
        </p:txBody>
      </p:sp>
      <p:sp>
        <p:nvSpPr>
          <p:cNvPr id="2" name="Slide Number Placeholder 1">
            <a:extLst>
              <a:ext uri="{FF2B5EF4-FFF2-40B4-BE49-F238E27FC236}">
                <a16:creationId xmlns:a16="http://schemas.microsoft.com/office/drawing/2014/main" id="{7942BB95-E492-C5F4-75CA-087C5880CE70}"/>
              </a:ext>
            </a:extLst>
          </p:cNvPr>
          <p:cNvSpPr>
            <a:spLocks noGrp="1"/>
          </p:cNvSpPr>
          <p:nvPr>
            <p:ph type="sldNum" sz="quarter" idx="12"/>
          </p:nvPr>
        </p:nvSpPr>
        <p:spPr/>
        <p:txBody>
          <a:bodyPr/>
          <a:lstStyle/>
          <a:p>
            <a:fld id="{12C69D59-D565-4410-9A5C-10A498D31369}" type="slidenum">
              <a:rPr lang="en-ZA" smtClean="0"/>
              <a:t>3</a:t>
            </a:fld>
            <a:endParaRPr lang="en-ZA"/>
          </a:p>
        </p:txBody>
      </p:sp>
    </p:spTree>
    <p:extLst>
      <p:ext uri="{BB962C8B-B14F-4D97-AF65-F5344CB8AC3E}">
        <p14:creationId xmlns:p14="http://schemas.microsoft.com/office/powerpoint/2010/main" val="20303950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8CF575-0AE8-A842-DD86-5C3565142F8C}"/>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A022BAC-FAD5-3E37-D267-575E0C2844DC}"/>
              </a:ext>
            </a:extLst>
          </p:cNvPr>
          <p:cNvSpPr txBox="1">
            <a:spLocks noChangeArrowheads="1"/>
          </p:cNvSpPr>
          <p:nvPr/>
        </p:nvSpPr>
        <p:spPr>
          <a:xfrm>
            <a:off x="483855" y="727587"/>
            <a:ext cx="10890017" cy="562876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00000"/>
              </a:lnSpc>
              <a:spcBef>
                <a:spcPts val="0"/>
              </a:spcBef>
              <a:spcAft>
                <a:spcPts val="1200"/>
              </a:spcAft>
              <a:buFont typeface="Wingdings" panose="05000000000000000000" pitchFamily="2" charset="2"/>
              <a:buChar char="v"/>
              <a:defRPr/>
            </a:pPr>
            <a:r>
              <a:rPr lang="en-US" sz="2400" dirty="0">
                <a:solidFill>
                  <a:schemeClr val="accent1">
                    <a:lumMod val="50000"/>
                  </a:schemeClr>
                </a:solidFill>
                <a:latin typeface="Times New Roman" panose="02020603050405020304" pitchFamily="18" charset="0"/>
                <a:cs typeface="Times New Roman" panose="02020603050405020304" pitchFamily="18" charset="0"/>
              </a:rPr>
              <a:t>Silicon carbide (</a:t>
            </a:r>
            <a:r>
              <a:rPr lang="en-US" sz="2400" dirty="0" err="1">
                <a:solidFill>
                  <a:schemeClr val="accent1">
                    <a:lumMod val="50000"/>
                  </a:schemeClr>
                </a:solidFill>
                <a:latin typeface="Times New Roman" panose="02020603050405020304" pitchFamily="18" charset="0"/>
                <a:cs typeface="Times New Roman" panose="02020603050405020304" pitchFamily="18" charset="0"/>
              </a:rPr>
              <a:t>SiC</a:t>
            </a:r>
            <a:r>
              <a:rPr lang="en-US" sz="2400" dirty="0">
                <a:solidFill>
                  <a:schemeClr val="accent1">
                    <a:lumMod val="50000"/>
                  </a:schemeClr>
                </a:solidFill>
                <a:latin typeface="Times New Roman" panose="02020603050405020304" pitchFamily="18" charset="0"/>
                <a:cs typeface="Times New Roman" panose="02020603050405020304" pitchFamily="18" charset="0"/>
              </a:rPr>
              <a:t>), is a highly durable material known for its extreme hardness 9.5 </a:t>
            </a:r>
            <a:r>
              <a:rPr lang="en-US" sz="2400" dirty="0" err="1">
                <a:solidFill>
                  <a:schemeClr val="accent1">
                    <a:lumMod val="50000"/>
                  </a:schemeClr>
                </a:solidFill>
                <a:latin typeface="Times New Roman" panose="02020603050405020304" pitchFamily="18" charset="0"/>
                <a:cs typeface="Times New Roman" panose="02020603050405020304" pitchFamily="18" charset="0"/>
              </a:rPr>
              <a:t>moh</a:t>
            </a:r>
            <a:r>
              <a:rPr lang="en-US" sz="2400" dirty="0">
                <a:solidFill>
                  <a:schemeClr val="accent1">
                    <a:lumMod val="50000"/>
                  </a:schemeClr>
                </a:solidFill>
                <a:latin typeface="Times New Roman" panose="02020603050405020304" pitchFamily="18" charset="0"/>
                <a:cs typeface="Times New Roman" panose="02020603050405020304" pitchFamily="18" charset="0"/>
              </a:rPr>
              <a:t>, making it a key material for high-stress environments, like nuclear reactors and space applications.</a:t>
            </a:r>
          </a:p>
          <a:p>
            <a:pPr algn="just">
              <a:lnSpc>
                <a:spcPct val="100000"/>
              </a:lnSpc>
              <a:spcBef>
                <a:spcPts val="0"/>
              </a:spcBef>
              <a:spcAft>
                <a:spcPts val="1200"/>
              </a:spcAft>
              <a:buFont typeface="Wingdings" panose="05000000000000000000" pitchFamily="2" charset="2"/>
              <a:buChar char="v"/>
              <a:defRPr/>
            </a:pPr>
            <a:r>
              <a:rPr lang="en-US" sz="2400" dirty="0" err="1">
                <a:solidFill>
                  <a:schemeClr val="accent1">
                    <a:lumMod val="50000"/>
                  </a:schemeClr>
                </a:solidFill>
                <a:latin typeface="Times New Roman" panose="02020603050405020304" pitchFamily="18" charset="0"/>
                <a:cs typeface="Times New Roman" panose="02020603050405020304" pitchFamily="18" charset="0"/>
              </a:rPr>
              <a:t>SiC</a:t>
            </a:r>
            <a:r>
              <a:rPr lang="en-US" sz="2400" dirty="0">
                <a:solidFill>
                  <a:schemeClr val="accent1">
                    <a:lumMod val="50000"/>
                  </a:schemeClr>
                </a:solidFill>
                <a:latin typeface="Times New Roman" panose="02020603050405020304" pitchFamily="18" charset="0"/>
                <a:cs typeface="Times New Roman" panose="02020603050405020304" pitchFamily="18" charset="0"/>
              </a:rPr>
              <a:t> can be used as radiation shielding material in nuclear systems due to its ability to withstand high-energy radiation, maintaining structural integrity under prolonged radiation exposure.</a:t>
            </a:r>
          </a:p>
          <a:p>
            <a:pPr algn="just">
              <a:lnSpc>
                <a:spcPct val="100000"/>
              </a:lnSpc>
              <a:spcBef>
                <a:spcPts val="0"/>
              </a:spcBef>
              <a:spcAft>
                <a:spcPts val="1200"/>
              </a:spcAft>
              <a:buFont typeface="Wingdings" panose="05000000000000000000" pitchFamily="2" charset="2"/>
              <a:buChar char="v"/>
              <a:defRPr/>
            </a:pPr>
            <a:r>
              <a:rPr lang="en-US" sz="2400" dirty="0">
                <a:solidFill>
                  <a:schemeClr val="accent1">
                    <a:lumMod val="50000"/>
                  </a:schemeClr>
                </a:solidFill>
                <a:latin typeface="Times New Roman" panose="02020603050405020304" pitchFamily="18" charset="0"/>
                <a:cs typeface="Times New Roman" panose="02020603050405020304" pitchFamily="18" charset="0"/>
              </a:rPr>
              <a:t>The release of gases from light and heavy atoms during reactor operation leads to the formation of point defects and stress in the protective layers of the TRISO particle, like </a:t>
            </a:r>
            <a:r>
              <a:rPr lang="en-US" sz="2400" dirty="0" err="1">
                <a:solidFill>
                  <a:schemeClr val="accent1">
                    <a:lumMod val="50000"/>
                  </a:schemeClr>
                </a:solidFill>
                <a:latin typeface="Times New Roman" panose="02020603050405020304" pitchFamily="18" charset="0"/>
                <a:cs typeface="Times New Roman" panose="02020603050405020304" pitchFamily="18" charset="0"/>
              </a:rPr>
              <a:t>SiC.</a:t>
            </a:r>
            <a:r>
              <a:rPr lang="en-US" sz="2400" dirty="0">
                <a:solidFill>
                  <a:schemeClr val="accent1">
                    <a:lumMod val="50000"/>
                  </a:schemeClr>
                </a:solidFill>
                <a:latin typeface="Times New Roman" panose="02020603050405020304" pitchFamily="18" charset="0"/>
                <a:cs typeface="Times New Roman" panose="02020603050405020304" pitchFamily="18" charset="0"/>
              </a:rPr>
              <a:t> The defects and stress induced by these gases have an impact on the </a:t>
            </a:r>
            <a:r>
              <a:rPr lang="en-US" sz="2400" dirty="0" err="1">
                <a:solidFill>
                  <a:schemeClr val="accent1">
                    <a:lumMod val="50000"/>
                  </a:schemeClr>
                </a:solidFill>
                <a:latin typeface="Times New Roman" panose="02020603050405020304" pitchFamily="18" charset="0"/>
                <a:cs typeface="Times New Roman" panose="02020603050405020304" pitchFamily="18" charset="0"/>
              </a:rPr>
              <a:t>SiC</a:t>
            </a:r>
            <a:r>
              <a:rPr lang="en-US" sz="2400" dirty="0">
                <a:solidFill>
                  <a:schemeClr val="accent1">
                    <a:lumMod val="50000"/>
                  </a:schemeClr>
                </a:solidFill>
                <a:latin typeface="Times New Roman" panose="02020603050405020304" pitchFamily="18" charset="0"/>
                <a:cs typeface="Times New Roman" panose="02020603050405020304" pitchFamily="18" charset="0"/>
              </a:rPr>
              <a:t> structural, chemical and mechanical properties of </a:t>
            </a:r>
            <a:r>
              <a:rPr lang="en-US" sz="2400" dirty="0" err="1">
                <a:solidFill>
                  <a:schemeClr val="accent1">
                    <a:lumMod val="50000"/>
                  </a:schemeClr>
                </a:solidFill>
                <a:latin typeface="Times New Roman" panose="02020603050405020304" pitchFamily="18" charset="0"/>
                <a:cs typeface="Times New Roman" panose="02020603050405020304" pitchFamily="18" charset="0"/>
              </a:rPr>
              <a:t>SiC.</a:t>
            </a:r>
            <a:endParaRPr lang="en-US" sz="2400" dirty="0">
              <a:solidFill>
                <a:schemeClr val="accent1">
                  <a:lumMod val="50000"/>
                </a:schemeClr>
              </a:solidFill>
              <a:latin typeface="Times New Roman" panose="02020603050405020304" pitchFamily="18" charset="0"/>
              <a:cs typeface="Times New Roman" panose="02020603050405020304" pitchFamily="18" charset="0"/>
            </a:endParaRPr>
          </a:p>
          <a:p>
            <a:pPr algn="just">
              <a:lnSpc>
                <a:spcPct val="100000"/>
              </a:lnSpc>
              <a:spcBef>
                <a:spcPts val="0"/>
              </a:spcBef>
              <a:spcAft>
                <a:spcPts val="1200"/>
              </a:spcAft>
              <a:buFont typeface="Wingdings" panose="05000000000000000000" pitchFamily="2" charset="2"/>
              <a:buChar char="v"/>
              <a:defRPr/>
            </a:pPr>
            <a:r>
              <a:rPr lang="en-US" sz="2400" dirty="0">
                <a:solidFill>
                  <a:schemeClr val="accent1">
                    <a:lumMod val="50000"/>
                  </a:schemeClr>
                </a:solidFill>
                <a:latin typeface="Times New Roman" panose="02020603050405020304" pitchFamily="18" charset="0"/>
                <a:cs typeface="Times New Roman" panose="02020603050405020304" pitchFamily="18" charset="0"/>
              </a:rPr>
              <a:t>Mechanical stability is one of the critical issues governing the long-term performance and reliability of 3C–</a:t>
            </a:r>
            <a:r>
              <a:rPr lang="en-US" sz="2400" dirty="0" err="1">
                <a:solidFill>
                  <a:schemeClr val="accent1">
                    <a:lumMod val="50000"/>
                  </a:schemeClr>
                </a:solidFill>
                <a:latin typeface="Times New Roman" panose="02020603050405020304" pitchFamily="18" charset="0"/>
                <a:cs typeface="Times New Roman" panose="02020603050405020304" pitchFamily="18" charset="0"/>
              </a:rPr>
              <a:t>SiC</a:t>
            </a:r>
            <a:r>
              <a:rPr lang="en-US" sz="2400" dirty="0">
                <a:solidFill>
                  <a:schemeClr val="accent1">
                    <a:lumMod val="50000"/>
                  </a:schemeClr>
                </a:solidFill>
                <a:latin typeface="Times New Roman" panose="02020603050405020304" pitchFamily="18" charset="0"/>
                <a:cs typeface="Times New Roman" panose="02020603050405020304" pitchFamily="18" charset="0"/>
              </a:rPr>
              <a:t>, a substantial analysis of mechanical properties of 3C–</a:t>
            </a:r>
            <a:r>
              <a:rPr lang="en-US" sz="2400" dirty="0" err="1">
                <a:solidFill>
                  <a:schemeClr val="accent1">
                    <a:lumMod val="50000"/>
                  </a:schemeClr>
                </a:solidFill>
                <a:latin typeface="Times New Roman" panose="02020603050405020304" pitchFamily="18" charset="0"/>
                <a:cs typeface="Times New Roman" panose="02020603050405020304" pitchFamily="18" charset="0"/>
              </a:rPr>
              <a:t>SiC</a:t>
            </a:r>
            <a:r>
              <a:rPr lang="en-US" sz="2400" dirty="0">
                <a:solidFill>
                  <a:schemeClr val="accent1">
                    <a:lumMod val="50000"/>
                  </a:schemeClr>
                </a:solidFill>
                <a:latin typeface="Times New Roman" panose="02020603050405020304" pitchFamily="18" charset="0"/>
                <a:cs typeface="Times New Roman" panose="02020603050405020304" pitchFamily="18" charset="0"/>
              </a:rPr>
              <a:t> on the microstructural level is essentially needed.</a:t>
            </a:r>
          </a:p>
          <a:p>
            <a:pPr algn="just">
              <a:lnSpc>
                <a:spcPct val="100000"/>
              </a:lnSpc>
              <a:spcBef>
                <a:spcPts val="0"/>
              </a:spcBef>
              <a:spcAft>
                <a:spcPts val="1200"/>
              </a:spcAft>
              <a:buFont typeface="Wingdings" panose="05000000000000000000" pitchFamily="2" charset="2"/>
              <a:buChar char="v"/>
              <a:defRPr/>
            </a:pPr>
            <a:endParaRPr lang="en-US" sz="2400" dirty="0">
              <a:solidFill>
                <a:schemeClr val="accent1">
                  <a:lumMod val="50000"/>
                </a:schemeClr>
              </a:solidFill>
              <a:latin typeface="Times New Roman" panose="02020603050405020304" pitchFamily="18" charset="0"/>
              <a:cs typeface="Times New Roman" panose="02020603050405020304" pitchFamily="18" charset="0"/>
            </a:endParaRPr>
          </a:p>
        </p:txBody>
      </p:sp>
      <p:pic>
        <p:nvPicPr>
          <p:cNvPr id="5" name="Picture 7" descr="UPLand.jpg">
            <a:extLst>
              <a:ext uri="{FF2B5EF4-FFF2-40B4-BE49-F238E27FC236}">
                <a16:creationId xmlns:a16="http://schemas.microsoft.com/office/drawing/2014/main" id="{7A9EFE6C-AA23-8B16-FA43-8E43D937BE4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8935" y="5948494"/>
            <a:ext cx="2427869" cy="7073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2">
            <a:extLst>
              <a:ext uri="{FF2B5EF4-FFF2-40B4-BE49-F238E27FC236}">
                <a16:creationId xmlns:a16="http://schemas.microsoft.com/office/drawing/2014/main" id="{C3A46382-40C1-D9F1-BA68-038D763145D0}"/>
              </a:ext>
            </a:extLst>
          </p:cNvPr>
          <p:cNvSpPr>
            <a:spLocks noGrp="1" noChangeArrowheads="1"/>
          </p:cNvSpPr>
          <p:nvPr>
            <p:ph type="title"/>
          </p:nvPr>
        </p:nvSpPr>
        <p:spPr>
          <a:xfrm>
            <a:off x="2294187" y="-131568"/>
            <a:ext cx="6553200" cy="1143000"/>
          </a:xfrm>
        </p:spPr>
        <p:txBody>
          <a:bodyPr/>
          <a:lstStyle/>
          <a:p>
            <a:pPr algn="ctr" eaLnBrk="1" hangingPunct="1"/>
            <a:r>
              <a:rPr lang="en-US" altLang="en-US" sz="3600" b="1" dirty="0">
                <a:solidFill>
                  <a:schemeClr val="accent1">
                    <a:lumMod val="50000"/>
                  </a:schemeClr>
                </a:solidFill>
                <a:latin typeface="Times New Roman" panose="02020603050405020304" pitchFamily="18" charset="0"/>
                <a:cs typeface="Times New Roman" panose="02020603050405020304" pitchFamily="18" charset="0"/>
              </a:rPr>
              <a:t>Introduction</a:t>
            </a:r>
          </a:p>
        </p:txBody>
      </p:sp>
      <p:sp>
        <p:nvSpPr>
          <p:cNvPr id="2" name="Slide Number Placeholder 1">
            <a:extLst>
              <a:ext uri="{FF2B5EF4-FFF2-40B4-BE49-F238E27FC236}">
                <a16:creationId xmlns:a16="http://schemas.microsoft.com/office/drawing/2014/main" id="{7E912AEB-07DB-E44C-DF7B-86F0379E9469}"/>
              </a:ext>
            </a:extLst>
          </p:cNvPr>
          <p:cNvSpPr>
            <a:spLocks noGrp="1"/>
          </p:cNvSpPr>
          <p:nvPr>
            <p:ph type="sldNum" sz="quarter" idx="12"/>
          </p:nvPr>
        </p:nvSpPr>
        <p:spPr/>
        <p:txBody>
          <a:bodyPr/>
          <a:lstStyle/>
          <a:p>
            <a:fld id="{12C69D59-D565-4410-9A5C-10A498D31369}" type="slidenum">
              <a:rPr lang="en-ZA" smtClean="0"/>
              <a:t>4</a:t>
            </a:fld>
            <a:endParaRPr lang="en-ZA"/>
          </a:p>
        </p:txBody>
      </p:sp>
    </p:spTree>
    <p:extLst>
      <p:ext uri="{BB962C8B-B14F-4D97-AF65-F5344CB8AC3E}">
        <p14:creationId xmlns:p14="http://schemas.microsoft.com/office/powerpoint/2010/main" val="5912885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343FC4-819D-9EC6-C890-3E3E5F4F8ED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3934294D-FAA8-4B32-6060-6B967BF59B40}"/>
              </a:ext>
            </a:extLst>
          </p:cNvPr>
          <p:cNvSpPr txBox="1">
            <a:spLocks noChangeArrowheads="1"/>
          </p:cNvSpPr>
          <p:nvPr/>
        </p:nvSpPr>
        <p:spPr>
          <a:xfrm>
            <a:off x="320381" y="678426"/>
            <a:ext cx="11551237" cy="511277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00000"/>
              </a:lnSpc>
              <a:spcBef>
                <a:spcPts val="0"/>
              </a:spcBef>
              <a:spcAft>
                <a:spcPts val="1200"/>
              </a:spcAft>
              <a:buFont typeface="Wingdings" panose="05000000000000000000" pitchFamily="2" charset="2"/>
              <a:buChar char="v"/>
              <a:defRPr/>
            </a:pPr>
            <a:r>
              <a:rPr lang="en-US" sz="2400" dirty="0">
                <a:solidFill>
                  <a:schemeClr val="accent1">
                    <a:lumMod val="50000"/>
                  </a:schemeClr>
                </a:solidFill>
                <a:latin typeface="Times New Roman" panose="02020603050405020304" pitchFamily="18" charset="0"/>
                <a:cs typeface="Times New Roman" panose="02020603050405020304" pitchFamily="18" charset="0"/>
              </a:rPr>
              <a:t>This study aims to investigate the mechanical properties and microstructural properties induced by 158 MeV Xe</a:t>
            </a:r>
            <a:r>
              <a:rPr lang="en-US" sz="2400" baseline="30000" dirty="0">
                <a:solidFill>
                  <a:schemeClr val="accent1">
                    <a:lumMod val="50000"/>
                  </a:schemeClr>
                </a:solidFill>
                <a:latin typeface="Times New Roman" panose="02020603050405020304" pitchFamily="18" charset="0"/>
                <a:cs typeface="Times New Roman" panose="02020603050405020304" pitchFamily="18" charset="0"/>
              </a:rPr>
              <a:t>26+</a:t>
            </a:r>
            <a:r>
              <a:rPr lang="en-US" sz="2400" dirty="0">
                <a:solidFill>
                  <a:schemeClr val="accent1">
                    <a:lumMod val="50000"/>
                  </a:schemeClr>
                </a:solidFill>
                <a:latin typeface="Times New Roman" panose="02020603050405020304" pitchFamily="18" charset="0"/>
                <a:cs typeface="Times New Roman" panose="02020603050405020304" pitchFamily="18" charset="0"/>
              </a:rPr>
              <a:t> swift heavy ion (SHI) irradiation to different fluences on </a:t>
            </a:r>
            <a:r>
              <a:rPr lang="en-US" sz="2400" dirty="0" err="1">
                <a:solidFill>
                  <a:schemeClr val="accent1">
                    <a:lumMod val="50000"/>
                  </a:schemeClr>
                </a:solidFill>
                <a:latin typeface="Times New Roman" panose="02020603050405020304" pitchFamily="18" charset="0"/>
                <a:cs typeface="Times New Roman" panose="02020603050405020304" pitchFamily="18" charset="0"/>
              </a:rPr>
              <a:t>SiC</a:t>
            </a:r>
            <a:r>
              <a:rPr lang="en-US" sz="2400" dirty="0">
                <a:solidFill>
                  <a:schemeClr val="accent1">
                    <a:lumMod val="50000"/>
                  </a:schemeClr>
                </a:solidFill>
                <a:latin typeface="Times New Roman" panose="02020603050405020304" pitchFamily="18" charset="0"/>
                <a:cs typeface="Times New Roman" panose="02020603050405020304" pitchFamily="18" charset="0"/>
              </a:rPr>
              <a:t> substrates.</a:t>
            </a:r>
          </a:p>
          <a:p>
            <a:pPr algn="just">
              <a:lnSpc>
                <a:spcPct val="100000"/>
              </a:lnSpc>
              <a:spcBef>
                <a:spcPts val="0"/>
              </a:spcBef>
              <a:spcAft>
                <a:spcPts val="1200"/>
              </a:spcAft>
              <a:buFont typeface="Wingdings" panose="05000000000000000000" pitchFamily="2" charset="2"/>
              <a:buChar char="v"/>
              <a:defRPr/>
            </a:pPr>
            <a:r>
              <a:rPr lang="en-US" sz="2400" dirty="0">
                <a:solidFill>
                  <a:schemeClr val="accent1">
                    <a:lumMod val="50000"/>
                  </a:schemeClr>
                </a:solidFill>
                <a:latin typeface="Times New Roman" panose="02020603050405020304" pitchFamily="18" charset="0"/>
                <a:cs typeface="Times New Roman" panose="02020603050405020304" pitchFamily="18" charset="0"/>
              </a:rPr>
              <a:t>Our main objectives were to study how irradiation affects the mechanical properties of 3C-SiC, particularly hardness, and to analyze microstructural changes using Raman spectroscopy.</a:t>
            </a:r>
          </a:p>
        </p:txBody>
      </p:sp>
      <p:pic>
        <p:nvPicPr>
          <p:cNvPr id="5" name="Picture 7" descr="UPLand.jpg">
            <a:extLst>
              <a:ext uri="{FF2B5EF4-FFF2-40B4-BE49-F238E27FC236}">
                <a16:creationId xmlns:a16="http://schemas.microsoft.com/office/drawing/2014/main" id="{24FDEE75-37A1-5430-B688-4EF7B71E28AF}"/>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8935" y="5948494"/>
            <a:ext cx="2427869" cy="7073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2">
            <a:extLst>
              <a:ext uri="{FF2B5EF4-FFF2-40B4-BE49-F238E27FC236}">
                <a16:creationId xmlns:a16="http://schemas.microsoft.com/office/drawing/2014/main" id="{B76FC1BC-A4AC-8FEF-8229-39F89240FF8D}"/>
              </a:ext>
            </a:extLst>
          </p:cNvPr>
          <p:cNvSpPr>
            <a:spLocks noGrp="1" noChangeArrowheads="1"/>
          </p:cNvSpPr>
          <p:nvPr>
            <p:ph type="title"/>
          </p:nvPr>
        </p:nvSpPr>
        <p:spPr>
          <a:xfrm>
            <a:off x="2284355" y="-369373"/>
            <a:ext cx="6553200" cy="1143000"/>
          </a:xfrm>
        </p:spPr>
        <p:txBody>
          <a:bodyPr/>
          <a:lstStyle/>
          <a:p>
            <a:pPr algn="ctr" eaLnBrk="1" hangingPunct="1"/>
            <a:r>
              <a:rPr lang="en-US" altLang="en-US" sz="3600" b="1" dirty="0">
                <a:solidFill>
                  <a:schemeClr val="accent1">
                    <a:lumMod val="50000"/>
                  </a:schemeClr>
                </a:solidFill>
                <a:latin typeface="Times New Roman" panose="02020603050405020304" pitchFamily="18" charset="0"/>
                <a:cs typeface="Times New Roman" panose="02020603050405020304" pitchFamily="18" charset="0"/>
              </a:rPr>
              <a:t>Introduction</a:t>
            </a:r>
          </a:p>
        </p:txBody>
      </p:sp>
      <p:sp>
        <p:nvSpPr>
          <p:cNvPr id="2" name="Slide Number Placeholder 1">
            <a:extLst>
              <a:ext uri="{FF2B5EF4-FFF2-40B4-BE49-F238E27FC236}">
                <a16:creationId xmlns:a16="http://schemas.microsoft.com/office/drawing/2014/main" id="{CF732A32-8DFE-97D1-FAA3-00E55BCDAE5B}"/>
              </a:ext>
            </a:extLst>
          </p:cNvPr>
          <p:cNvSpPr>
            <a:spLocks noGrp="1"/>
          </p:cNvSpPr>
          <p:nvPr>
            <p:ph type="sldNum" sz="quarter" idx="12"/>
          </p:nvPr>
        </p:nvSpPr>
        <p:spPr/>
        <p:txBody>
          <a:bodyPr/>
          <a:lstStyle/>
          <a:p>
            <a:fld id="{12C69D59-D565-4410-9A5C-10A498D31369}" type="slidenum">
              <a:rPr lang="en-ZA" smtClean="0"/>
              <a:t>5</a:t>
            </a:fld>
            <a:endParaRPr lang="en-ZA"/>
          </a:p>
        </p:txBody>
      </p:sp>
    </p:spTree>
    <p:extLst>
      <p:ext uri="{BB962C8B-B14F-4D97-AF65-F5344CB8AC3E}">
        <p14:creationId xmlns:p14="http://schemas.microsoft.com/office/powerpoint/2010/main" val="38513818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7C2B7B-7651-A1D1-3EA6-C5A9A630D0D2}"/>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1CFDECA-45E7-EF2B-7072-9669B854B097}"/>
              </a:ext>
            </a:extLst>
          </p:cNvPr>
          <p:cNvSpPr txBox="1">
            <a:spLocks noChangeArrowheads="1"/>
          </p:cNvSpPr>
          <p:nvPr/>
        </p:nvSpPr>
        <p:spPr>
          <a:xfrm>
            <a:off x="531480" y="1112108"/>
            <a:ext cx="10890017" cy="541569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50000"/>
              </a:lnSpc>
              <a:spcBef>
                <a:spcPts val="0"/>
              </a:spcBef>
              <a:buNone/>
              <a:defRPr/>
            </a:pPr>
            <a:r>
              <a:rPr lang="en-US" sz="2400" b="1" dirty="0">
                <a:solidFill>
                  <a:schemeClr val="accent1">
                    <a:lumMod val="50000"/>
                  </a:schemeClr>
                </a:solidFill>
                <a:latin typeface="Times New Roman" panose="02020603050405020304" pitchFamily="18" charset="0"/>
                <a:cs typeface="Times New Roman" panose="02020603050405020304" pitchFamily="18" charset="0"/>
              </a:rPr>
              <a:t>Material used:</a:t>
            </a:r>
          </a:p>
          <a:p>
            <a:pPr marL="0" indent="0" algn="just">
              <a:lnSpc>
                <a:spcPct val="100000"/>
              </a:lnSpc>
              <a:spcBef>
                <a:spcPts val="0"/>
              </a:spcBef>
              <a:buNone/>
              <a:defRPr/>
            </a:pPr>
            <a:r>
              <a:rPr lang="en-US" sz="2400" dirty="0">
                <a:solidFill>
                  <a:schemeClr val="accent1">
                    <a:lumMod val="50000"/>
                  </a:schemeClr>
                </a:solidFill>
                <a:latin typeface="Times New Roman" panose="02020603050405020304" pitchFamily="18" charset="0"/>
                <a:cs typeface="Times New Roman" panose="02020603050405020304" pitchFamily="18" charset="0"/>
              </a:rPr>
              <a:t>Polycrystalline (3C) </a:t>
            </a:r>
            <a:r>
              <a:rPr lang="en-US" sz="2400" dirty="0" err="1">
                <a:solidFill>
                  <a:schemeClr val="accent1">
                    <a:lumMod val="50000"/>
                  </a:schemeClr>
                </a:solidFill>
                <a:latin typeface="Times New Roman" panose="02020603050405020304" pitchFamily="18" charset="0"/>
                <a:cs typeface="Times New Roman" panose="02020603050405020304" pitchFamily="18" charset="0"/>
              </a:rPr>
              <a:t>SiC</a:t>
            </a:r>
            <a:r>
              <a:rPr lang="en-US" sz="2400" dirty="0">
                <a:solidFill>
                  <a:schemeClr val="accent1">
                    <a:lumMod val="50000"/>
                  </a:schemeClr>
                </a:solidFill>
                <a:latin typeface="Times New Roman" panose="02020603050405020304" pitchFamily="18" charset="0"/>
                <a:cs typeface="Times New Roman" panose="02020603050405020304" pitchFamily="18" charset="0"/>
              </a:rPr>
              <a:t>, commercially from Vally Design Corporation. </a:t>
            </a:r>
          </a:p>
          <a:p>
            <a:pPr marL="0" indent="0" algn="just">
              <a:lnSpc>
                <a:spcPct val="100000"/>
              </a:lnSpc>
              <a:spcBef>
                <a:spcPts val="0"/>
              </a:spcBef>
              <a:buNone/>
              <a:defRPr/>
            </a:pPr>
            <a:r>
              <a:rPr lang="en-US" sz="2400" dirty="0">
                <a:solidFill>
                  <a:schemeClr val="accent1">
                    <a:lumMod val="50000"/>
                  </a:schemeClr>
                </a:solidFill>
                <a:latin typeface="Times New Roman" panose="02020603050405020304" pitchFamily="18" charset="0"/>
                <a:cs typeface="Times New Roman" panose="02020603050405020304" pitchFamily="18" charset="0"/>
              </a:rPr>
              <a:t>Surface roughness =  0.1 µm </a:t>
            </a:r>
          </a:p>
          <a:p>
            <a:pPr marL="0" indent="0" algn="just">
              <a:lnSpc>
                <a:spcPct val="100000"/>
              </a:lnSpc>
              <a:spcBef>
                <a:spcPts val="0"/>
              </a:spcBef>
              <a:buNone/>
              <a:defRPr/>
            </a:pPr>
            <a:r>
              <a:rPr lang="en-US" sz="2400" dirty="0">
                <a:solidFill>
                  <a:schemeClr val="accent1">
                    <a:lumMod val="50000"/>
                  </a:schemeClr>
                </a:solidFill>
                <a:latin typeface="Times New Roman" panose="02020603050405020304" pitchFamily="18" charset="0"/>
                <a:cs typeface="Times New Roman" panose="02020603050405020304" pitchFamily="18" charset="0"/>
              </a:rPr>
              <a:t>Density  =  3.21 g.cm</a:t>
            </a:r>
            <a:r>
              <a:rPr lang="en-US" sz="2400" baseline="30000" dirty="0">
                <a:solidFill>
                  <a:schemeClr val="accent1">
                    <a:lumMod val="50000"/>
                  </a:schemeClr>
                </a:solidFill>
                <a:latin typeface="Times New Roman" panose="02020603050405020304" pitchFamily="18" charset="0"/>
                <a:cs typeface="Times New Roman" panose="02020603050405020304" pitchFamily="18" charset="0"/>
              </a:rPr>
              <a:t>-3</a:t>
            </a:r>
            <a:r>
              <a:rPr lang="en-US" sz="2400" dirty="0">
                <a:solidFill>
                  <a:schemeClr val="accent1">
                    <a:lumMod val="50000"/>
                  </a:schemeClr>
                </a:solidFill>
                <a:latin typeface="Times New Roman" panose="02020603050405020304" pitchFamily="18" charset="0"/>
                <a:cs typeface="Times New Roman" panose="02020603050405020304" pitchFamily="18" charset="0"/>
              </a:rPr>
              <a:t>.</a:t>
            </a:r>
          </a:p>
          <a:p>
            <a:pPr marL="0" indent="0" algn="just">
              <a:lnSpc>
                <a:spcPct val="150000"/>
              </a:lnSpc>
              <a:spcBef>
                <a:spcPts val="0"/>
              </a:spcBef>
              <a:buNone/>
              <a:defRPr/>
            </a:pPr>
            <a:r>
              <a:rPr lang="en-US" sz="2400" b="1" dirty="0">
                <a:solidFill>
                  <a:schemeClr val="accent1">
                    <a:lumMod val="50000"/>
                  </a:schemeClr>
                </a:solidFill>
                <a:latin typeface="Times New Roman" panose="02020603050405020304" pitchFamily="18" charset="0"/>
                <a:cs typeface="Times New Roman" panose="02020603050405020304" pitchFamily="18" charset="0"/>
              </a:rPr>
              <a:t>Cleaning:</a:t>
            </a:r>
          </a:p>
          <a:p>
            <a:pPr marL="0" indent="0" algn="just">
              <a:lnSpc>
                <a:spcPct val="100000"/>
              </a:lnSpc>
              <a:spcBef>
                <a:spcPts val="0"/>
              </a:spcBef>
              <a:buNone/>
              <a:defRPr/>
            </a:pPr>
            <a:r>
              <a:rPr lang="en-US" sz="2400" dirty="0">
                <a:solidFill>
                  <a:schemeClr val="accent1">
                    <a:lumMod val="50000"/>
                  </a:schemeClr>
                </a:solidFill>
                <a:latin typeface="Times New Roman" panose="02020603050405020304" pitchFamily="18" charset="0"/>
                <a:cs typeface="Times New Roman" panose="02020603050405020304" pitchFamily="18" charset="0"/>
              </a:rPr>
              <a:t>Chemically cleaned in sonic bath (methanol, diethylene and deionized water).</a:t>
            </a:r>
          </a:p>
          <a:p>
            <a:pPr marL="0" indent="0" algn="just">
              <a:lnSpc>
                <a:spcPct val="150000"/>
              </a:lnSpc>
              <a:spcBef>
                <a:spcPts val="1200"/>
              </a:spcBef>
              <a:buNone/>
              <a:defRPr/>
            </a:pPr>
            <a:r>
              <a:rPr lang="en-US" sz="2400" b="1" dirty="0">
                <a:solidFill>
                  <a:schemeClr val="accent1">
                    <a:lumMod val="50000"/>
                  </a:schemeClr>
                </a:solidFill>
                <a:latin typeface="Times New Roman" panose="02020603050405020304" pitchFamily="18" charset="0"/>
                <a:cs typeface="Times New Roman" panose="02020603050405020304" pitchFamily="18" charset="0"/>
              </a:rPr>
              <a:t>SHI irradiation:</a:t>
            </a:r>
          </a:p>
          <a:p>
            <a:pPr marL="0" indent="0" algn="just">
              <a:lnSpc>
                <a:spcPct val="100000"/>
              </a:lnSpc>
              <a:spcBef>
                <a:spcPts val="0"/>
              </a:spcBef>
              <a:buNone/>
              <a:defRPr/>
            </a:pPr>
            <a:r>
              <a:rPr lang="en-US" sz="2400" dirty="0">
                <a:solidFill>
                  <a:schemeClr val="accent1">
                    <a:lumMod val="50000"/>
                  </a:schemeClr>
                </a:solidFill>
                <a:latin typeface="Times New Roman" panose="02020603050405020304" pitchFamily="18" charset="0"/>
                <a:cs typeface="Times New Roman" panose="02020603050405020304" pitchFamily="18" charset="0"/>
              </a:rPr>
              <a:t>Xe</a:t>
            </a:r>
            <a:r>
              <a:rPr lang="en-US" sz="2400" baseline="30000" dirty="0">
                <a:solidFill>
                  <a:schemeClr val="accent1">
                    <a:lumMod val="50000"/>
                  </a:schemeClr>
                </a:solidFill>
                <a:latin typeface="Times New Roman" panose="02020603050405020304" pitchFamily="18" charset="0"/>
                <a:cs typeface="Times New Roman" panose="02020603050405020304" pitchFamily="18" charset="0"/>
              </a:rPr>
              <a:t>26+ </a:t>
            </a:r>
            <a:r>
              <a:rPr lang="en-US" sz="2400" dirty="0">
                <a:solidFill>
                  <a:schemeClr val="accent1">
                    <a:lumMod val="50000"/>
                  </a:schemeClr>
                </a:solidFill>
                <a:latin typeface="Times New Roman" panose="02020603050405020304" pitchFamily="18" charset="0"/>
                <a:cs typeface="Times New Roman" panose="02020603050405020304" pitchFamily="18" charset="0"/>
              </a:rPr>
              <a:t>ions</a:t>
            </a:r>
          </a:p>
          <a:p>
            <a:pPr marL="0" indent="0" algn="just">
              <a:lnSpc>
                <a:spcPct val="100000"/>
              </a:lnSpc>
              <a:spcBef>
                <a:spcPts val="0"/>
              </a:spcBef>
              <a:buNone/>
              <a:defRPr/>
            </a:pPr>
            <a:r>
              <a:rPr lang="en-US" sz="2400" dirty="0">
                <a:solidFill>
                  <a:schemeClr val="accent1">
                    <a:lumMod val="50000"/>
                  </a:schemeClr>
                </a:solidFill>
                <a:latin typeface="Times New Roman" panose="02020603050405020304" pitchFamily="18" charset="0"/>
                <a:cs typeface="Times New Roman" panose="02020603050405020304" pitchFamily="18" charset="0"/>
              </a:rPr>
              <a:t>Energy = 158 MeV </a:t>
            </a:r>
          </a:p>
          <a:p>
            <a:pPr marL="0" indent="0" algn="just">
              <a:lnSpc>
                <a:spcPct val="100000"/>
              </a:lnSpc>
              <a:spcBef>
                <a:spcPts val="0"/>
              </a:spcBef>
              <a:buNone/>
              <a:defRPr/>
            </a:pPr>
            <a:r>
              <a:rPr lang="en-US" sz="2400" dirty="0">
                <a:solidFill>
                  <a:schemeClr val="accent1">
                    <a:lumMod val="50000"/>
                  </a:schemeClr>
                </a:solidFill>
                <a:latin typeface="Times New Roman" panose="02020603050405020304" pitchFamily="18" charset="0"/>
                <a:cs typeface="Times New Roman" panose="02020603050405020304" pitchFamily="18" charset="0"/>
              </a:rPr>
              <a:t>Fluence: of </a:t>
            </a:r>
            <a:r>
              <a:rPr lang="en-ZA" sz="2400" dirty="0">
                <a:solidFill>
                  <a:schemeClr val="accent1">
                    <a:lumMod val="50000"/>
                  </a:schemeClr>
                </a:solidFill>
                <a:effectLst/>
                <a:latin typeface="Times New Roman" panose="02020603050405020304" pitchFamily="18" charset="0"/>
                <a:ea typeface="Calibri" panose="020F0502020204030204" pitchFamily="34" charset="0"/>
              </a:rPr>
              <a:t>1×10</a:t>
            </a:r>
            <a:r>
              <a:rPr lang="en-ZA" sz="2400" baseline="30000" dirty="0">
                <a:solidFill>
                  <a:schemeClr val="accent1">
                    <a:lumMod val="50000"/>
                  </a:schemeClr>
                </a:solidFill>
                <a:effectLst/>
                <a:latin typeface="Times New Roman" panose="02020603050405020304" pitchFamily="18" charset="0"/>
                <a:ea typeface="Calibri" panose="020F0502020204030204" pitchFamily="34" charset="0"/>
              </a:rPr>
              <a:t>10</a:t>
            </a:r>
            <a:r>
              <a:rPr lang="en-ZA" sz="2400" dirty="0">
                <a:solidFill>
                  <a:schemeClr val="accent1">
                    <a:lumMod val="50000"/>
                  </a:schemeClr>
                </a:solidFill>
                <a:effectLst/>
                <a:latin typeface="Times New Roman" panose="02020603050405020304" pitchFamily="18" charset="0"/>
                <a:ea typeface="Calibri" panose="020F0502020204030204" pitchFamily="34" charset="0"/>
              </a:rPr>
              <a:t>, 1×10</a:t>
            </a:r>
            <a:r>
              <a:rPr lang="en-ZA" sz="2400" baseline="30000" dirty="0">
                <a:solidFill>
                  <a:schemeClr val="accent1">
                    <a:lumMod val="50000"/>
                  </a:schemeClr>
                </a:solidFill>
                <a:effectLst/>
                <a:latin typeface="Times New Roman" panose="02020603050405020304" pitchFamily="18" charset="0"/>
                <a:ea typeface="Calibri" panose="020F0502020204030204" pitchFamily="34" charset="0"/>
              </a:rPr>
              <a:t>11</a:t>
            </a:r>
            <a:r>
              <a:rPr lang="en-ZA" sz="2400" dirty="0">
                <a:solidFill>
                  <a:schemeClr val="accent1">
                    <a:lumMod val="50000"/>
                  </a:schemeClr>
                </a:solidFill>
                <a:effectLst/>
                <a:latin typeface="Times New Roman" panose="02020603050405020304" pitchFamily="18" charset="0"/>
                <a:ea typeface="Calibri" panose="020F0502020204030204" pitchFamily="34" charset="0"/>
              </a:rPr>
              <a:t> and 1×10</a:t>
            </a:r>
            <a:r>
              <a:rPr lang="en-ZA" sz="2400" baseline="30000" dirty="0">
                <a:solidFill>
                  <a:schemeClr val="accent1">
                    <a:lumMod val="50000"/>
                  </a:schemeClr>
                </a:solidFill>
                <a:effectLst/>
                <a:latin typeface="Times New Roman" panose="02020603050405020304" pitchFamily="18" charset="0"/>
                <a:ea typeface="Calibri" panose="020F0502020204030204" pitchFamily="34" charset="0"/>
              </a:rPr>
              <a:t>13</a:t>
            </a:r>
            <a:r>
              <a:rPr lang="en-ZA" sz="2400" dirty="0">
                <a:solidFill>
                  <a:schemeClr val="accent1">
                    <a:lumMod val="50000"/>
                  </a:schemeClr>
                </a:solidFill>
                <a:effectLst/>
                <a:latin typeface="Times New Roman" panose="02020603050405020304" pitchFamily="18" charset="0"/>
                <a:ea typeface="Calibri" panose="020F0502020204030204" pitchFamily="34" charset="0"/>
              </a:rPr>
              <a:t> ions.cm</a:t>
            </a:r>
            <a:r>
              <a:rPr lang="en-ZA" sz="2400" baseline="30000" dirty="0">
                <a:solidFill>
                  <a:schemeClr val="accent1">
                    <a:lumMod val="50000"/>
                  </a:schemeClr>
                </a:solidFill>
                <a:effectLst/>
                <a:latin typeface="Times New Roman" panose="02020603050405020304" pitchFamily="18" charset="0"/>
                <a:ea typeface="Calibri" panose="020F0502020204030204" pitchFamily="34" charset="0"/>
              </a:rPr>
              <a:t>-2</a:t>
            </a:r>
            <a:r>
              <a:rPr lang="en-ZA" sz="2400" dirty="0">
                <a:solidFill>
                  <a:schemeClr val="accent1">
                    <a:lumMod val="50000"/>
                  </a:schemeClr>
                </a:solidFill>
                <a:effectLst/>
                <a:latin typeface="Times New Roman" panose="02020603050405020304" pitchFamily="18" charset="0"/>
                <a:ea typeface="Calibri" panose="020F0502020204030204" pitchFamily="34" charset="0"/>
              </a:rPr>
              <a:t> at Room temperature.</a:t>
            </a:r>
          </a:p>
        </p:txBody>
      </p:sp>
      <p:pic>
        <p:nvPicPr>
          <p:cNvPr id="5" name="Picture 7" descr="UPLand.jpg">
            <a:extLst>
              <a:ext uri="{FF2B5EF4-FFF2-40B4-BE49-F238E27FC236}">
                <a16:creationId xmlns:a16="http://schemas.microsoft.com/office/drawing/2014/main" id="{9FA6D79F-4C59-7AB9-FF5E-9238054D7039}"/>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38935" y="5948494"/>
            <a:ext cx="2427869" cy="7073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2">
            <a:extLst>
              <a:ext uri="{FF2B5EF4-FFF2-40B4-BE49-F238E27FC236}">
                <a16:creationId xmlns:a16="http://schemas.microsoft.com/office/drawing/2014/main" id="{D007C2B7-43D0-55BF-56F1-81081780211F}"/>
              </a:ext>
            </a:extLst>
          </p:cNvPr>
          <p:cNvSpPr>
            <a:spLocks noGrp="1" noChangeArrowheads="1"/>
          </p:cNvSpPr>
          <p:nvPr>
            <p:ph type="title"/>
          </p:nvPr>
        </p:nvSpPr>
        <p:spPr>
          <a:xfrm>
            <a:off x="2294187" y="-131568"/>
            <a:ext cx="6553200" cy="1143000"/>
          </a:xfrm>
        </p:spPr>
        <p:txBody>
          <a:bodyPr/>
          <a:lstStyle/>
          <a:p>
            <a:pPr algn="ctr" eaLnBrk="1" hangingPunct="1"/>
            <a:r>
              <a:rPr lang="en-US" altLang="en-US" sz="3600" b="1" dirty="0">
                <a:solidFill>
                  <a:schemeClr val="accent1">
                    <a:lumMod val="50000"/>
                  </a:schemeClr>
                </a:solidFill>
                <a:latin typeface="Times New Roman" panose="02020603050405020304" pitchFamily="18" charset="0"/>
                <a:cs typeface="Times New Roman" panose="02020603050405020304" pitchFamily="18" charset="0"/>
              </a:rPr>
              <a:t>Experimental procedure </a:t>
            </a:r>
          </a:p>
        </p:txBody>
      </p:sp>
      <p:sp>
        <p:nvSpPr>
          <p:cNvPr id="2" name="Slide Number Placeholder 1">
            <a:extLst>
              <a:ext uri="{FF2B5EF4-FFF2-40B4-BE49-F238E27FC236}">
                <a16:creationId xmlns:a16="http://schemas.microsoft.com/office/drawing/2014/main" id="{EFC4C121-8B94-12C0-D117-F2EA32900E40}"/>
              </a:ext>
            </a:extLst>
          </p:cNvPr>
          <p:cNvSpPr>
            <a:spLocks noGrp="1"/>
          </p:cNvSpPr>
          <p:nvPr>
            <p:ph type="sldNum" sz="quarter" idx="12"/>
          </p:nvPr>
        </p:nvSpPr>
        <p:spPr/>
        <p:txBody>
          <a:bodyPr/>
          <a:lstStyle/>
          <a:p>
            <a:fld id="{12C69D59-D565-4410-9A5C-10A498D31369}" type="slidenum">
              <a:rPr lang="en-ZA" smtClean="0"/>
              <a:t>6</a:t>
            </a:fld>
            <a:endParaRPr lang="en-ZA"/>
          </a:p>
        </p:txBody>
      </p:sp>
    </p:spTree>
    <p:extLst>
      <p:ext uri="{BB962C8B-B14F-4D97-AF65-F5344CB8AC3E}">
        <p14:creationId xmlns:p14="http://schemas.microsoft.com/office/powerpoint/2010/main" val="2263279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EAA3AC-CAD2-9429-EAC7-40E921A6D72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5FDF195-9805-FA03-42FF-C9DF2629A73E}"/>
              </a:ext>
            </a:extLst>
          </p:cNvPr>
          <p:cNvSpPr txBox="1">
            <a:spLocks noChangeArrowheads="1"/>
          </p:cNvSpPr>
          <p:nvPr/>
        </p:nvSpPr>
        <p:spPr>
          <a:xfrm>
            <a:off x="531480" y="747086"/>
            <a:ext cx="10890017" cy="578071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00000"/>
              </a:lnSpc>
              <a:spcBef>
                <a:spcPts val="0"/>
              </a:spcBef>
              <a:buNone/>
              <a:defRPr/>
            </a:pPr>
            <a:r>
              <a:rPr lang="en-US" sz="2400" b="1" dirty="0">
                <a:solidFill>
                  <a:schemeClr val="accent1">
                    <a:lumMod val="50000"/>
                  </a:schemeClr>
                </a:solidFill>
                <a:effectLst/>
                <a:latin typeface="Times New Roman" panose="02020603050405020304" pitchFamily="18" charset="0"/>
                <a:ea typeface="Calibri" panose="020F0502020204030204" pitchFamily="34" charset="0"/>
              </a:rPr>
              <a:t>Analysis:</a:t>
            </a:r>
          </a:p>
          <a:p>
            <a:pPr marL="0" indent="0" algn="just">
              <a:lnSpc>
                <a:spcPct val="150000"/>
              </a:lnSpc>
              <a:spcBef>
                <a:spcPts val="0"/>
              </a:spcBef>
              <a:buNone/>
              <a:defRPr/>
            </a:pPr>
            <a:r>
              <a:rPr lang="en-US" sz="2400" dirty="0">
                <a:solidFill>
                  <a:schemeClr val="accent1">
                    <a:lumMod val="50000"/>
                  </a:schemeClr>
                </a:solidFill>
                <a:effectLst/>
                <a:latin typeface="Times New Roman" panose="02020603050405020304" pitchFamily="18" charset="0"/>
                <a:ea typeface="Calibri" panose="020F0502020204030204" pitchFamily="34" charset="0"/>
              </a:rPr>
              <a:t>Following irradiation, the samples were </a:t>
            </a:r>
            <a:r>
              <a:rPr lang="en-US" sz="2400" dirty="0" err="1">
                <a:solidFill>
                  <a:schemeClr val="accent1">
                    <a:lumMod val="50000"/>
                  </a:schemeClr>
                </a:solidFill>
                <a:effectLst/>
                <a:latin typeface="Times New Roman" panose="02020603050405020304" pitchFamily="18" charset="0"/>
                <a:ea typeface="Calibri" panose="020F0502020204030204" pitchFamily="34" charset="0"/>
              </a:rPr>
              <a:t>analysed</a:t>
            </a:r>
            <a:r>
              <a:rPr lang="en-US" sz="2400" dirty="0">
                <a:solidFill>
                  <a:schemeClr val="accent1">
                    <a:lumMod val="50000"/>
                  </a:schemeClr>
                </a:solidFill>
                <a:effectLst/>
                <a:latin typeface="Times New Roman" panose="02020603050405020304" pitchFamily="18" charset="0"/>
                <a:ea typeface="Calibri" panose="020F0502020204030204" pitchFamily="34" charset="0"/>
              </a:rPr>
              <a:t> using different techniques:</a:t>
            </a:r>
            <a:endParaRPr lang="en-ZA" sz="2400" dirty="0">
              <a:solidFill>
                <a:schemeClr val="accent1">
                  <a:lumMod val="50000"/>
                </a:schemeClr>
              </a:solidFill>
              <a:effectLst/>
              <a:latin typeface="Times New Roman" panose="02020603050405020304" pitchFamily="18" charset="0"/>
              <a:ea typeface="Calibri" panose="020F0502020204030204" pitchFamily="34" charset="0"/>
            </a:endParaRPr>
          </a:p>
          <a:p>
            <a:pPr algn="just">
              <a:lnSpc>
                <a:spcPct val="150000"/>
              </a:lnSpc>
              <a:buFont typeface="Wingdings" panose="05000000000000000000" pitchFamily="2" charset="2"/>
              <a:buChar char="v"/>
              <a:defRPr/>
            </a:pPr>
            <a:r>
              <a:rPr lang="en-US" sz="2400" b="1" dirty="0">
                <a:solidFill>
                  <a:schemeClr val="accent1">
                    <a:lumMod val="50000"/>
                  </a:schemeClr>
                </a:solidFill>
                <a:latin typeface="Times New Roman" panose="02020603050405020304" pitchFamily="18" charset="0"/>
                <a:cs typeface="Times New Roman" panose="02020603050405020304" pitchFamily="18" charset="0"/>
              </a:rPr>
              <a:t>Raman spectroscopy: </a:t>
            </a:r>
          </a:p>
          <a:p>
            <a:pPr lvl="1" algn="just">
              <a:lnSpc>
                <a:spcPct val="150000"/>
              </a:lnSpc>
              <a:spcBef>
                <a:spcPts val="0"/>
              </a:spcBef>
              <a:buFont typeface="Wingdings" panose="05000000000000000000" pitchFamily="2" charset="2"/>
              <a:buChar char="v"/>
              <a:defRPr/>
            </a:pPr>
            <a:r>
              <a:rPr lang="en-US" dirty="0">
                <a:solidFill>
                  <a:schemeClr val="accent1">
                    <a:lumMod val="50000"/>
                  </a:schemeClr>
                </a:solidFill>
                <a:latin typeface="Times New Roman" panose="02020603050405020304" pitchFamily="18" charset="0"/>
                <a:cs typeface="Times New Roman" panose="02020603050405020304" pitchFamily="18" charset="0"/>
              </a:rPr>
              <a:t>To examine the structural changes induced by irradiation.</a:t>
            </a:r>
          </a:p>
          <a:p>
            <a:pPr algn="just">
              <a:lnSpc>
                <a:spcPct val="150000"/>
              </a:lnSpc>
              <a:buFont typeface="Wingdings" panose="05000000000000000000" pitchFamily="2" charset="2"/>
              <a:buChar char="v"/>
              <a:defRPr/>
            </a:pPr>
            <a:r>
              <a:rPr lang="en-US" sz="2400" b="1" dirty="0">
                <a:solidFill>
                  <a:schemeClr val="accent1">
                    <a:lumMod val="50000"/>
                  </a:schemeClr>
                </a:solidFill>
                <a:latin typeface="Times New Roman" panose="02020603050405020304" pitchFamily="18" charset="0"/>
                <a:cs typeface="Times New Roman" panose="02020603050405020304" pitchFamily="18" charset="0"/>
              </a:rPr>
              <a:t>Nano-indentation</a:t>
            </a:r>
            <a:r>
              <a:rPr lang="en-US" sz="2400" dirty="0">
                <a:solidFill>
                  <a:schemeClr val="accent1">
                    <a:lumMod val="50000"/>
                  </a:schemeClr>
                </a:solidFill>
                <a:latin typeface="Times New Roman" panose="02020603050405020304" pitchFamily="18" charset="0"/>
                <a:cs typeface="Times New Roman" panose="02020603050405020304" pitchFamily="18" charset="0"/>
              </a:rPr>
              <a:t> </a:t>
            </a:r>
          </a:p>
          <a:p>
            <a:pPr lvl="1" algn="just">
              <a:lnSpc>
                <a:spcPct val="150000"/>
              </a:lnSpc>
              <a:spcBef>
                <a:spcPts val="0"/>
              </a:spcBef>
              <a:buFont typeface="Wingdings" panose="05000000000000000000" pitchFamily="2" charset="2"/>
              <a:buChar char="v"/>
              <a:defRPr/>
            </a:pPr>
            <a:r>
              <a:rPr lang="en-US" dirty="0">
                <a:solidFill>
                  <a:schemeClr val="accent1">
                    <a:lumMod val="50000"/>
                  </a:schemeClr>
                </a:solidFill>
                <a:latin typeface="Times New Roman" panose="02020603050405020304" pitchFamily="18" charset="0"/>
                <a:cs typeface="Times New Roman" panose="02020603050405020304" pitchFamily="18" charset="0"/>
              </a:rPr>
              <a:t>Vickers hardness measurements to examine the mechanical properties of </a:t>
            </a:r>
            <a:r>
              <a:rPr lang="en-US" dirty="0" err="1">
                <a:solidFill>
                  <a:schemeClr val="accent1">
                    <a:lumMod val="50000"/>
                  </a:schemeClr>
                </a:solidFill>
                <a:latin typeface="Times New Roman" panose="02020603050405020304" pitchFamily="18" charset="0"/>
                <a:cs typeface="Times New Roman" panose="02020603050405020304" pitchFamily="18" charset="0"/>
              </a:rPr>
              <a:t>SiC</a:t>
            </a:r>
            <a:r>
              <a:rPr lang="en-US" dirty="0">
                <a:solidFill>
                  <a:schemeClr val="accent1">
                    <a:lumMod val="50000"/>
                  </a:schemeClr>
                </a:solidFill>
                <a:latin typeface="Times New Roman" panose="02020603050405020304" pitchFamily="18" charset="0"/>
                <a:cs typeface="Times New Roman" panose="02020603050405020304" pitchFamily="18" charset="0"/>
              </a:rPr>
              <a:t> before and after irradiation.</a:t>
            </a:r>
          </a:p>
        </p:txBody>
      </p:sp>
      <p:pic>
        <p:nvPicPr>
          <p:cNvPr id="5" name="Picture 7" descr="UPLand.jpg">
            <a:extLst>
              <a:ext uri="{FF2B5EF4-FFF2-40B4-BE49-F238E27FC236}">
                <a16:creationId xmlns:a16="http://schemas.microsoft.com/office/drawing/2014/main" id="{DB9B446F-400B-A610-90E7-3E0A219959E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8935" y="5948494"/>
            <a:ext cx="2427869" cy="7073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2">
            <a:extLst>
              <a:ext uri="{FF2B5EF4-FFF2-40B4-BE49-F238E27FC236}">
                <a16:creationId xmlns:a16="http://schemas.microsoft.com/office/drawing/2014/main" id="{01805272-1E03-0A7B-C7F3-5F00433842C6}"/>
              </a:ext>
            </a:extLst>
          </p:cNvPr>
          <p:cNvSpPr>
            <a:spLocks noGrp="1" noChangeArrowheads="1"/>
          </p:cNvSpPr>
          <p:nvPr>
            <p:ph type="title"/>
          </p:nvPr>
        </p:nvSpPr>
        <p:spPr>
          <a:xfrm>
            <a:off x="2294187" y="-131568"/>
            <a:ext cx="6553200" cy="1143000"/>
          </a:xfrm>
        </p:spPr>
        <p:txBody>
          <a:bodyPr/>
          <a:lstStyle/>
          <a:p>
            <a:pPr algn="ctr" eaLnBrk="1" hangingPunct="1"/>
            <a:r>
              <a:rPr lang="en-US" altLang="en-US" sz="3600" b="1" dirty="0">
                <a:solidFill>
                  <a:schemeClr val="accent1">
                    <a:lumMod val="50000"/>
                  </a:schemeClr>
                </a:solidFill>
                <a:latin typeface="Times New Roman" panose="02020603050405020304" pitchFamily="18" charset="0"/>
                <a:cs typeface="Times New Roman" panose="02020603050405020304" pitchFamily="18" charset="0"/>
              </a:rPr>
              <a:t>Experimental procedure </a:t>
            </a:r>
          </a:p>
        </p:txBody>
      </p:sp>
      <p:sp>
        <p:nvSpPr>
          <p:cNvPr id="2" name="Slide Number Placeholder 1">
            <a:extLst>
              <a:ext uri="{FF2B5EF4-FFF2-40B4-BE49-F238E27FC236}">
                <a16:creationId xmlns:a16="http://schemas.microsoft.com/office/drawing/2014/main" id="{7BCD880F-EC64-033C-2439-A87025B31E82}"/>
              </a:ext>
            </a:extLst>
          </p:cNvPr>
          <p:cNvSpPr>
            <a:spLocks noGrp="1"/>
          </p:cNvSpPr>
          <p:nvPr>
            <p:ph type="sldNum" sz="quarter" idx="12"/>
          </p:nvPr>
        </p:nvSpPr>
        <p:spPr/>
        <p:txBody>
          <a:bodyPr/>
          <a:lstStyle/>
          <a:p>
            <a:fld id="{12C69D59-D565-4410-9A5C-10A498D31369}" type="slidenum">
              <a:rPr lang="en-ZA" smtClean="0"/>
              <a:t>7</a:t>
            </a:fld>
            <a:endParaRPr lang="en-ZA"/>
          </a:p>
        </p:txBody>
      </p:sp>
    </p:spTree>
    <p:extLst>
      <p:ext uri="{BB962C8B-B14F-4D97-AF65-F5344CB8AC3E}">
        <p14:creationId xmlns:p14="http://schemas.microsoft.com/office/powerpoint/2010/main" val="29312122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E4A538D-440C-CF49-EF29-08F536035D1C}"/>
            </a:ext>
          </a:extLst>
        </p:cNvPr>
        <p:cNvGrpSpPr/>
        <p:nvPr/>
      </p:nvGrpSpPr>
      <p:grpSpPr>
        <a:xfrm>
          <a:off x="0" y="0"/>
          <a:ext cx="0" cy="0"/>
          <a:chOff x="0" y="0"/>
          <a:chExt cx="0" cy="0"/>
        </a:xfrm>
      </p:grpSpPr>
      <p:pic>
        <p:nvPicPr>
          <p:cNvPr id="5" name="Picture 7" descr="UPLand.jpg">
            <a:extLst>
              <a:ext uri="{FF2B5EF4-FFF2-40B4-BE49-F238E27FC236}">
                <a16:creationId xmlns:a16="http://schemas.microsoft.com/office/drawing/2014/main" id="{34D4895A-F9B4-0887-25A8-05C645C28EE3}"/>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38935" y="5948494"/>
            <a:ext cx="2427869" cy="7073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2">
            <a:extLst>
              <a:ext uri="{FF2B5EF4-FFF2-40B4-BE49-F238E27FC236}">
                <a16:creationId xmlns:a16="http://schemas.microsoft.com/office/drawing/2014/main" id="{11CCCE46-7975-84DF-7CDC-6D8FAAC9FD70}"/>
              </a:ext>
            </a:extLst>
          </p:cNvPr>
          <p:cNvSpPr>
            <a:spLocks noGrp="1" noChangeArrowheads="1"/>
          </p:cNvSpPr>
          <p:nvPr>
            <p:ph type="title"/>
          </p:nvPr>
        </p:nvSpPr>
        <p:spPr>
          <a:xfrm>
            <a:off x="238125" y="-131568"/>
            <a:ext cx="11639550" cy="1143000"/>
          </a:xfrm>
        </p:spPr>
        <p:txBody>
          <a:bodyPr/>
          <a:lstStyle/>
          <a:p>
            <a:pPr algn="ctr" eaLnBrk="1" hangingPunct="1"/>
            <a:r>
              <a:rPr lang="en-US" altLang="en-US" sz="3600" b="1" dirty="0">
                <a:solidFill>
                  <a:srgbClr val="002060"/>
                </a:solidFill>
                <a:latin typeface="Times New Roman" panose="02020603050405020304" pitchFamily="18" charset="0"/>
                <a:cs typeface="Times New Roman" panose="02020603050405020304" pitchFamily="18" charset="0"/>
              </a:rPr>
              <a:t>Stopping and Ranges of Ions in Matter (SRIM)</a:t>
            </a:r>
          </a:p>
        </p:txBody>
      </p:sp>
      <p:sp>
        <p:nvSpPr>
          <p:cNvPr id="11" name="Rectangle 8">
            <a:extLst>
              <a:ext uri="{FF2B5EF4-FFF2-40B4-BE49-F238E27FC236}">
                <a16:creationId xmlns:a16="http://schemas.microsoft.com/office/drawing/2014/main" id="{A755CAE4-C161-330E-A573-B46FACB18F5C}"/>
              </a:ext>
            </a:extLst>
          </p:cNvPr>
          <p:cNvSpPr>
            <a:spLocks noChangeArrowheads="1"/>
          </p:cNvSpPr>
          <p:nvPr/>
        </p:nvSpPr>
        <p:spPr bwMode="auto">
          <a:xfrm>
            <a:off x="1054359" y="354563"/>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ZA"/>
          </a:p>
        </p:txBody>
      </p:sp>
      <p:sp>
        <p:nvSpPr>
          <p:cNvPr id="3" name="Rectangle 2">
            <a:extLst>
              <a:ext uri="{FF2B5EF4-FFF2-40B4-BE49-F238E27FC236}">
                <a16:creationId xmlns:a16="http://schemas.microsoft.com/office/drawing/2014/main" id="{10DE3DF6-2A65-FBA1-FA77-486345154668}"/>
              </a:ext>
            </a:extLst>
          </p:cNvPr>
          <p:cNvSpPr>
            <a:spLocks noChangeArrowheads="1"/>
          </p:cNvSpPr>
          <p:nvPr/>
        </p:nvSpPr>
        <p:spPr bwMode="auto">
          <a:xfrm>
            <a:off x="0" y="0"/>
            <a:ext cx="1228564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ZA"/>
          </a:p>
        </p:txBody>
      </p:sp>
      <p:graphicFrame>
        <p:nvGraphicFramePr>
          <p:cNvPr id="4" name="Content Placeholder 3">
            <a:extLst>
              <a:ext uri="{FF2B5EF4-FFF2-40B4-BE49-F238E27FC236}">
                <a16:creationId xmlns:a16="http://schemas.microsoft.com/office/drawing/2014/main" id="{F94A23DF-5584-0DED-214C-1856A2A73E9C}"/>
              </a:ext>
            </a:extLst>
          </p:cNvPr>
          <p:cNvGraphicFramePr>
            <a:graphicFrameLocks noChangeAspect="1"/>
          </p:cNvGraphicFramePr>
          <p:nvPr>
            <p:extLst>
              <p:ext uri="{D42A27DB-BD31-4B8C-83A1-F6EECF244321}">
                <p14:modId xmlns:p14="http://schemas.microsoft.com/office/powerpoint/2010/main" val="4239998752"/>
              </p:ext>
            </p:extLst>
          </p:nvPr>
        </p:nvGraphicFramePr>
        <p:xfrm>
          <a:off x="5505451" y="1011328"/>
          <a:ext cx="4857749" cy="4864100"/>
        </p:xfrm>
        <a:graphic>
          <a:graphicData uri="http://schemas.openxmlformats.org/presentationml/2006/ole">
            <mc:AlternateContent xmlns:mc="http://schemas.openxmlformats.org/markup-compatibility/2006">
              <mc:Choice xmlns:v="urn:schemas-microsoft-com:vml" Requires="v">
                <p:oleObj name="Graph" r:id="rId4" imgW="5156624" imgH="3965430" progId="Origin95.Graph">
                  <p:embed/>
                </p:oleObj>
              </mc:Choice>
              <mc:Fallback>
                <p:oleObj name="Graph" r:id="rId4" imgW="5156624" imgH="3965430" progId="Origin95.Graph">
                  <p:embed/>
                  <p:pic>
                    <p:nvPicPr>
                      <p:cNvPr id="6" name="Content Placeholder 3">
                        <a:extLst>
                          <a:ext uri="{FF2B5EF4-FFF2-40B4-BE49-F238E27FC236}">
                            <a16:creationId xmlns:a16="http://schemas.microsoft.com/office/drawing/2014/main" id="{F49DB134-EFCA-CAAB-B015-BC0A2CD813E4}"/>
                          </a:ext>
                        </a:extLst>
                      </p:cNvPr>
                      <p:cNvPicPr/>
                      <p:nvPr/>
                    </p:nvPicPr>
                    <p:blipFill>
                      <a:blip r:embed="rId5"/>
                      <a:stretch>
                        <a:fillRect/>
                      </a:stretch>
                    </p:blipFill>
                    <p:spPr>
                      <a:xfrm>
                        <a:off x="5505451" y="1011328"/>
                        <a:ext cx="4857749" cy="4864100"/>
                      </a:xfrm>
                      <a:prstGeom prst="rect">
                        <a:avLst/>
                      </a:prstGeom>
                    </p:spPr>
                  </p:pic>
                </p:oleObj>
              </mc:Fallback>
            </mc:AlternateContent>
          </a:graphicData>
        </a:graphic>
      </p:graphicFrame>
      <p:sp>
        <p:nvSpPr>
          <p:cNvPr id="9" name="TextBox 8">
            <a:extLst>
              <a:ext uri="{FF2B5EF4-FFF2-40B4-BE49-F238E27FC236}">
                <a16:creationId xmlns:a16="http://schemas.microsoft.com/office/drawing/2014/main" id="{BFE626EB-DCB7-E9F8-EC9E-12BD1D6DC1E5}"/>
              </a:ext>
            </a:extLst>
          </p:cNvPr>
          <p:cNvSpPr txBox="1"/>
          <p:nvPr/>
        </p:nvSpPr>
        <p:spPr>
          <a:xfrm>
            <a:off x="3201043" y="5840518"/>
            <a:ext cx="8905231" cy="923330"/>
          </a:xfrm>
          <a:prstGeom prst="rect">
            <a:avLst/>
          </a:prstGeom>
          <a:noFill/>
        </p:spPr>
        <p:txBody>
          <a:bodyPr wrap="square">
            <a:spAutoFit/>
          </a:bodyPr>
          <a:lstStyle/>
          <a:p>
            <a:r>
              <a:rPr lang="en-ZA" dirty="0">
                <a:latin typeface="Times New Roman" panose="02020603050405020304" pitchFamily="18" charset="0"/>
                <a:cs typeface="Times New Roman" panose="02020603050405020304" pitchFamily="18" charset="0"/>
              </a:rPr>
              <a:t>Figure 1: </a:t>
            </a:r>
            <a:r>
              <a:rPr lang="en-US" dirty="0">
                <a:latin typeface="Times New Roman" panose="02020603050405020304" pitchFamily="18" charset="0"/>
                <a:cs typeface="Times New Roman" panose="02020603050405020304" pitchFamily="18" charset="0"/>
              </a:rPr>
              <a:t>(a) The SRIM predicted electron and nuclear energy loss depth profile. The relative atomic density (%) of Xe and displacement per atom (dpa) as a function of depth obtained from SRIM simulations for irradiation to fluences (b)</a:t>
            </a:r>
            <a:r>
              <a:rPr lang="en-US" kern="1400" dirty="0">
                <a:solidFill>
                  <a:srgbClr val="000000"/>
                </a:solidFill>
                <a:latin typeface="Times New Roman" panose="02020603050405020304" pitchFamily="18" charset="0"/>
                <a:cs typeface="Times New Roman" panose="02020603050405020304" pitchFamily="18" charset="0"/>
              </a:rPr>
              <a:t> </a:t>
            </a:r>
            <a:r>
              <a:rPr lang="en-US" dirty="0">
                <a:solidFill>
                  <a:srgbClr val="000000"/>
                </a:solidFill>
                <a:latin typeface="Times New Roman" panose="02020603050405020304" pitchFamily="18" charset="0"/>
                <a:cs typeface="Times New Roman" panose="02020603050405020304" pitchFamily="18" charset="0"/>
              </a:rPr>
              <a:t>1×10</a:t>
            </a:r>
            <a:r>
              <a:rPr lang="en-US" sz="1400" baseline="30000" dirty="0">
                <a:solidFill>
                  <a:srgbClr val="000000"/>
                </a:solidFill>
                <a:latin typeface="Times New Roman" panose="02020603050405020304" pitchFamily="18" charset="0"/>
                <a:cs typeface="Times New Roman" panose="02020603050405020304" pitchFamily="18" charset="0"/>
              </a:rPr>
              <a:t>13</a:t>
            </a:r>
            <a:r>
              <a:rPr lang="en-US" dirty="0">
                <a:solidFill>
                  <a:srgbClr val="000000"/>
                </a:solidFill>
                <a:latin typeface="Times New Roman" panose="02020603050405020304" pitchFamily="18" charset="0"/>
                <a:cs typeface="Times New Roman" panose="02020603050405020304" pitchFamily="18" charset="0"/>
              </a:rPr>
              <a:t> cm</a:t>
            </a:r>
            <a:r>
              <a:rPr lang="en-US" sz="1400" baseline="30000" dirty="0">
                <a:solidFill>
                  <a:srgbClr val="000000"/>
                </a:solidFill>
                <a:latin typeface="Times New Roman" panose="02020603050405020304" pitchFamily="18" charset="0"/>
                <a:cs typeface="Times New Roman" panose="02020603050405020304" pitchFamily="18" charset="0"/>
              </a:rPr>
              <a:t>-2</a:t>
            </a:r>
            <a:endParaRPr lang="en-ZA" dirty="0">
              <a:latin typeface="Times New Roman" panose="02020603050405020304" pitchFamily="18" charset="0"/>
              <a:cs typeface="Times New Roman" panose="02020603050405020304" pitchFamily="18" charset="0"/>
            </a:endParaRPr>
          </a:p>
        </p:txBody>
      </p:sp>
      <p:sp>
        <p:nvSpPr>
          <p:cNvPr id="10" name="TextBox 9">
            <a:extLst>
              <a:ext uri="{FF2B5EF4-FFF2-40B4-BE49-F238E27FC236}">
                <a16:creationId xmlns:a16="http://schemas.microsoft.com/office/drawing/2014/main" id="{5B78ABBA-A7B2-B320-1BD5-C25ADFD699B9}"/>
              </a:ext>
            </a:extLst>
          </p:cNvPr>
          <p:cNvSpPr txBox="1"/>
          <p:nvPr/>
        </p:nvSpPr>
        <p:spPr>
          <a:xfrm>
            <a:off x="495199" y="826882"/>
            <a:ext cx="703406" cy="461665"/>
          </a:xfrm>
          <a:prstGeom prst="rect">
            <a:avLst/>
          </a:prstGeom>
          <a:noFill/>
        </p:spPr>
        <p:txBody>
          <a:bodyPr wrap="square" rtlCol="0">
            <a:spAutoFit/>
          </a:bodyPr>
          <a:lstStyle/>
          <a:p>
            <a:r>
              <a:rPr lang="en-ZA" sz="2400" dirty="0">
                <a:solidFill>
                  <a:schemeClr val="accent1">
                    <a:lumMod val="50000"/>
                  </a:schemeClr>
                </a:solidFill>
                <a:latin typeface="Times New Roman" panose="02020603050405020304" pitchFamily="18" charset="0"/>
                <a:cs typeface="Times New Roman" panose="02020603050405020304" pitchFamily="18" charset="0"/>
              </a:rPr>
              <a:t>(a)</a:t>
            </a:r>
          </a:p>
        </p:txBody>
      </p:sp>
      <p:sp>
        <p:nvSpPr>
          <p:cNvPr id="12" name="TextBox 11">
            <a:extLst>
              <a:ext uri="{FF2B5EF4-FFF2-40B4-BE49-F238E27FC236}">
                <a16:creationId xmlns:a16="http://schemas.microsoft.com/office/drawing/2014/main" id="{5B4C4259-0EAF-4A76-1A6A-9E22E6234240}"/>
              </a:ext>
            </a:extLst>
          </p:cNvPr>
          <p:cNvSpPr txBox="1"/>
          <p:nvPr/>
        </p:nvSpPr>
        <p:spPr>
          <a:xfrm>
            <a:off x="6912234" y="811763"/>
            <a:ext cx="1020804" cy="461665"/>
          </a:xfrm>
          <a:prstGeom prst="rect">
            <a:avLst/>
          </a:prstGeom>
          <a:noFill/>
        </p:spPr>
        <p:txBody>
          <a:bodyPr wrap="square" rtlCol="0">
            <a:spAutoFit/>
          </a:bodyPr>
          <a:lstStyle/>
          <a:p>
            <a:r>
              <a:rPr lang="en-ZA" sz="2400" dirty="0">
                <a:solidFill>
                  <a:schemeClr val="accent1">
                    <a:lumMod val="50000"/>
                  </a:schemeClr>
                </a:solidFill>
                <a:latin typeface="Times New Roman" panose="02020603050405020304" pitchFamily="18" charset="0"/>
                <a:cs typeface="Times New Roman" panose="02020603050405020304" pitchFamily="18" charset="0"/>
              </a:rPr>
              <a:t>(b)</a:t>
            </a:r>
          </a:p>
        </p:txBody>
      </p:sp>
      <p:graphicFrame>
        <p:nvGraphicFramePr>
          <p:cNvPr id="13" name="Object 12">
            <a:extLst>
              <a:ext uri="{FF2B5EF4-FFF2-40B4-BE49-F238E27FC236}">
                <a16:creationId xmlns:a16="http://schemas.microsoft.com/office/drawing/2014/main" id="{AE3AE2B9-29E3-EFBC-A233-93EBCB449357}"/>
              </a:ext>
            </a:extLst>
          </p:cNvPr>
          <p:cNvGraphicFramePr>
            <a:graphicFrameLocks noChangeAspect="1"/>
          </p:cNvGraphicFramePr>
          <p:nvPr>
            <p:extLst>
              <p:ext uri="{D42A27DB-BD31-4B8C-83A1-F6EECF244321}">
                <p14:modId xmlns:p14="http://schemas.microsoft.com/office/powerpoint/2010/main" val="2830794768"/>
              </p:ext>
            </p:extLst>
          </p:nvPr>
        </p:nvGraphicFramePr>
        <p:xfrm>
          <a:off x="207120" y="1011433"/>
          <a:ext cx="5298331" cy="4828980"/>
        </p:xfrm>
        <a:graphic>
          <a:graphicData uri="http://schemas.openxmlformats.org/presentationml/2006/ole">
            <mc:AlternateContent xmlns:mc="http://schemas.openxmlformats.org/markup-compatibility/2006">
              <mc:Choice xmlns:v="urn:schemas-microsoft-com:vml" Requires="v">
                <p:oleObj name="Graph" r:id="rId6" imgW="5156624" imgH="3965430" progId="Origin95.Graph">
                  <p:embed/>
                </p:oleObj>
              </mc:Choice>
              <mc:Fallback>
                <p:oleObj name="Graph" r:id="rId6" imgW="5156624" imgH="3965430" progId="Origin95.Graph">
                  <p:embed/>
                  <p:pic>
                    <p:nvPicPr>
                      <p:cNvPr id="2" name="Object 1">
                        <a:extLst>
                          <a:ext uri="{FF2B5EF4-FFF2-40B4-BE49-F238E27FC236}">
                            <a16:creationId xmlns:a16="http://schemas.microsoft.com/office/drawing/2014/main" id="{67B65A24-85F9-A4B5-3DA3-88C4BA975DAF}"/>
                          </a:ext>
                        </a:extLst>
                      </p:cNvPr>
                      <p:cNvPicPr/>
                      <p:nvPr/>
                    </p:nvPicPr>
                    <p:blipFill>
                      <a:blip r:embed="rId7"/>
                      <a:stretch>
                        <a:fillRect/>
                      </a:stretch>
                    </p:blipFill>
                    <p:spPr>
                      <a:xfrm>
                        <a:off x="207120" y="1011433"/>
                        <a:ext cx="5298331" cy="4828980"/>
                      </a:xfrm>
                      <a:prstGeom prst="rect">
                        <a:avLst/>
                      </a:prstGeom>
                    </p:spPr>
                  </p:pic>
                </p:oleObj>
              </mc:Fallback>
            </mc:AlternateContent>
          </a:graphicData>
        </a:graphic>
      </p:graphicFrame>
      <p:sp>
        <p:nvSpPr>
          <p:cNvPr id="14" name="Slide Number Placeholder 13">
            <a:extLst>
              <a:ext uri="{FF2B5EF4-FFF2-40B4-BE49-F238E27FC236}">
                <a16:creationId xmlns:a16="http://schemas.microsoft.com/office/drawing/2014/main" id="{2C71CC3A-38FD-60BE-CAA5-3C0EA6620472}"/>
              </a:ext>
            </a:extLst>
          </p:cNvPr>
          <p:cNvSpPr>
            <a:spLocks noGrp="1"/>
          </p:cNvSpPr>
          <p:nvPr>
            <p:ph type="sldNum" sz="quarter" idx="12"/>
          </p:nvPr>
        </p:nvSpPr>
        <p:spPr/>
        <p:txBody>
          <a:bodyPr/>
          <a:lstStyle/>
          <a:p>
            <a:fld id="{12C69D59-D565-4410-9A5C-10A498D31369}" type="slidenum">
              <a:rPr lang="en-ZA" smtClean="0"/>
              <a:t>8</a:t>
            </a:fld>
            <a:endParaRPr lang="en-ZA"/>
          </a:p>
        </p:txBody>
      </p:sp>
    </p:spTree>
    <p:extLst>
      <p:ext uri="{BB962C8B-B14F-4D97-AF65-F5344CB8AC3E}">
        <p14:creationId xmlns:p14="http://schemas.microsoft.com/office/powerpoint/2010/main" val="35404224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7" descr="UPLand.jpg">
            <a:extLst>
              <a:ext uri="{FF2B5EF4-FFF2-40B4-BE49-F238E27FC236}">
                <a16:creationId xmlns:a16="http://schemas.microsoft.com/office/drawing/2014/main" id="{677A6A2F-895F-A8EF-1F94-6A35F498D9EE}"/>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38935" y="5948494"/>
            <a:ext cx="2427869" cy="7073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2">
            <a:extLst>
              <a:ext uri="{FF2B5EF4-FFF2-40B4-BE49-F238E27FC236}">
                <a16:creationId xmlns:a16="http://schemas.microsoft.com/office/drawing/2014/main" id="{361B9540-25C8-4540-BF21-B441D70D07DD}"/>
              </a:ext>
            </a:extLst>
          </p:cNvPr>
          <p:cNvSpPr>
            <a:spLocks noGrp="1" noChangeArrowheads="1"/>
          </p:cNvSpPr>
          <p:nvPr>
            <p:ph type="title"/>
          </p:nvPr>
        </p:nvSpPr>
        <p:spPr>
          <a:xfrm>
            <a:off x="2294187" y="-131568"/>
            <a:ext cx="6553200" cy="1143000"/>
          </a:xfrm>
        </p:spPr>
        <p:txBody>
          <a:bodyPr/>
          <a:lstStyle/>
          <a:p>
            <a:pPr algn="ctr" eaLnBrk="1" hangingPunct="1"/>
            <a:r>
              <a:rPr lang="en-US" altLang="en-US" sz="3600" b="1" dirty="0">
                <a:solidFill>
                  <a:srgbClr val="002060"/>
                </a:solidFill>
                <a:latin typeface="Times New Roman" panose="02020603050405020304" pitchFamily="18" charset="0"/>
                <a:cs typeface="Times New Roman" panose="02020603050405020304" pitchFamily="18" charset="0"/>
              </a:rPr>
              <a:t>Raman Spectroscopy</a:t>
            </a:r>
          </a:p>
        </p:txBody>
      </p:sp>
      <p:sp>
        <p:nvSpPr>
          <p:cNvPr id="13" name="TextBox 12">
            <a:extLst>
              <a:ext uri="{FF2B5EF4-FFF2-40B4-BE49-F238E27FC236}">
                <a16:creationId xmlns:a16="http://schemas.microsoft.com/office/drawing/2014/main" id="{2D9777C5-A5D8-0A4D-46E7-804965603EE4}"/>
              </a:ext>
            </a:extLst>
          </p:cNvPr>
          <p:cNvSpPr txBox="1"/>
          <p:nvPr/>
        </p:nvSpPr>
        <p:spPr>
          <a:xfrm>
            <a:off x="3248026" y="5948493"/>
            <a:ext cx="8695208" cy="646331"/>
          </a:xfrm>
          <a:prstGeom prst="rect">
            <a:avLst/>
          </a:prstGeom>
          <a:noFill/>
        </p:spPr>
        <p:txBody>
          <a:bodyPr wrap="square" rtlCol="0">
            <a:spAutoFit/>
          </a:bodyPr>
          <a:lstStyle/>
          <a:p>
            <a:r>
              <a:rPr lang="en-ZA" sz="1800" kern="100" dirty="0">
                <a:effectLst/>
                <a:latin typeface="Times New Roman" panose="02020603050405020304" pitchFamily="18" charset="0"/>
                <a:ea typeface="Calibri" panose="020F0502020204030204" pitchFamily="34" charset="0"/>
                <a:cs typeface="Times New Roman" panose="02020603050405020304" pitchFamily="18" charset="0"/>
              </a:rPr>
              <a:t>Figure 2:  Raman spectra of CVD </a:t>
            </a:r>
            <a:r>
              <a:rPr lang="en-ZA" sz="1800" kern="100" dirty="0" err="1">
                <a:effectLst/>
                <a:latin typeface="Times New Roman" panose="02020603050405020304" pitchFamily="18" charset="0"/>
                <a:ea typeface="Calibri" panose="020F0502020204030204" pitchFamily="34" charset="0"/>
                <a:cs typeface="Times New Roman" panose="02020603050405020304" pitchFamily="18" charset="0"/>
              </a:rPr>
              <a:t>SiC</a:t>
            </a:r>
            <a:r>
              <a:rPr lang="en-ZA" sz="1800" kern="100" dirty="0">
                <a:effectLst/>
                <a:latin typeface="Times New Roman" panose="02020603050405020304" pitchFamily="18" charset="0"/>
                <a:ea typeface="Calibri" panose="020F0502020204030204" pitchFamily="34" charset="0"/>
                <a:cs typeface="Times New Roman" panose="02020603050405020304" pitchFamily="18" charset="0"/>
              </a:rPr>
              <a:t> before and after Xe irradiation to the fluences of 1x10</a:t>
            </a:r>
            <a:r>
              <a:rPr lang="en-ZA" sz="1800" kern="100" baseline="30000" dirty="0">
                <a:effectLst/>
                <a:latin typeface="Times New Roman" panose="02020603050405020304" pitchFamily="18" charset="0"/>
                <a:ea typeface="Calibri" panose="020F0502020204030204" pitchFamily="34" charset="0"/>
                <a:cs typeface="Times New Roman" panose="02020603050405020304" pitchFamily="18" charset="0"/>
              </a:rPr>
              <a:t>10</a:t>
            </a:r>
            <a:r>
              <a:rPr lang="en-ZA" sz="1800" kern="100" dirty="0">
                <a:effectLst/>
                <a:latin typeface="Times New Roman" panose="02020603050405020304" pitchFamily="18" charset="0"/>
                <a:ea typeface="Calibri" panose="020F0502020204030204" pitchFamily="34" charset="0"/>
                <a:cs typeface="Times New Roman" panose="02020603050405020304" pitchFamily="18" charset="0"/>
              </a:rPr>
              <a:t>cm</a:t>
            </a:r>
            <a:r>
              <a:rPr lang="en-ZA" sz="1800" kern="100" baseline="30000" dirty="0">
                <a:effectLst/>
                <a:latin typeface="Times New Roman" panose="02020603050405020304" pitchFamily="18" charset="0"/>
                <a:ea typeface="Calibri" panose="020F0502020204030204" pitchFamily="34" charset="0"/>
                <a:cs typeface="Times New Roman" panose="02020603050405020304" pitchFamily="18" charset="0"/>
              </a:rPr>
              <a:t>-2</a:t>
            </a:r>
            <a:r>
              <a:rPr lang="en-ZA" sz="1800" kern="100" dirty="0">
                <a:effectLst/>
                <a:latin typeface="Times New Roman" panose="02020603050405020304" pitchFamily="18" charset="0"/>
                <a:ea typeface="Calibri" panose="020F0502020204030204" pitchFamily="34" charset="0"/>
                <a:cs typeface="Times New Roman" panose="02020603050405020304" pitchFamily="18" charset="0"/>
              </a:rPr>
              <a:t>, 1x10</a:t>
            </a:r>
            <a:r>
              <a:rPr lang="en-ZA" sz="1800" kern="100" baseline="30000" dirty="0">
                <a:effectLst/>
                <a:latin typeface="Times New Roman" panose="02020603050405020304" pitchFamily="18" charset="0"/>
                <a:ea typeface="Calibri" panose="020F0502020204030204" pitchFamily="34" charset="0"/>
                <a:cs typeface="Times New Roman" panose="02020603050405020304" pitchFamily="18" charset="0"/>
              </a:rPr>
              <a:t>11</a:t>
            </a:r>
            <a:r>
              <a:rPr lang="en-ZA" sz="1800" kern="100" dirty="0">
                <a:effectLst/>
                <a:latin typeface="Times New Roman" panose="02020603050405020304" pitchFamily="18" charset="0"/>
                <a:ea typeface="Calibri" panose="020F0502020204030204" pitchFamily="34" charset="0"/>
                <a:cs typeface="Times New Roman" panose="02020603050405020304" pitchFamily="18" charset="0"/>
              </a:rPr>
              <a:t>cm</a:t>
            </a:r>
            <a:r>
              <a:rPr lang="en-ZA" sz="1800" kern="100" baseline="30000" dirty="0">
                <a:effectLst/>
                <a:latin typeface="Times New Roman" panose="02020603050405020304" pitchFamily="18" charset="0"/>
                <a:ea typeface="Calibri" panose="020F0502020204030204" pitchFamily="34" charset="0"/>
                <a:cs typeface="Times New Roman" panose="02020603050405020304" pitchFamily="18" charset="0"/>
              </a:rPr>
              <a:t>-2</a:t>
            </a:r>
            <a:r>
              <a:rPr lang="en-ZA" sz="1800" kern="100" dirty="0">
                <a:effectLst/>
                <a:latin typeface="Times New Roman" panose="02020603050405020304" pitchFamily="18" charset="0"/>
                <a:ea typeface="Calibri" panose="020F0502020204030204" pitchFamily="34" charset="0"/>
                <a:cs typeface="Times New Roman" panose="02020603050405020304" pitchFamily="18" charset="0"/>
              </a:rPr>
              <a:t>, 1x10</a:t>
            </a:r>
            <a:r>
              <a:rPr lang="en-ZA" sz="1800" kern="100" baseline="30000" dirty="0">
                <a:effectLst/>
                <a:latin typeface="Times New Roman" panose="02020603050405020304" pitchFamily="18" charset="0"/>
                <a:ea typeface="Calibri" panose="020F0502020204030204" pitchFamily="34" charset="0"/>
                <a:cs typeface="Times New Roman" panose="02020603050405020304" pitchFamily="18" charset="0"/>
              </a:rPr>
              <a:t>13</a:t>
            </a:r>
            <a:r>
              <a:rPr lang="en-ZA" sz="1800" kern="100" dirty="0">
                <a:effectLst/>
                <a:latin typeface="Times New Roman" panose="02020603050405020304" pitchFamily="18" charset="0"/>
                <a:ea typeface="Calibri" panose="020F0502020204030204" pitchFamily="34" charset="0"/>
                <a:cs typeface="Times New Roman" panose="02020603050405020304" pitchFamily="18" charset="0"/>
              </a:rPr>
              <a:t>cm</a:t>
            </a:r>
            <a:r>
              <a:rPr lang="en-ZA" sz="1800" kern="100" baseline="30000" dirty="0">
                <a:effectLst/>
                <a:latin typeface="Times New Roman" panose="02020603050405020304" pitchFamily="18" charset="0"/>
                <a:ea typeface="Calibri" panose="020F0502020204030204" pitchFamily="34" charset="0"/>
                <a:cs typeface="Times New Roman" panose="02020603050405020304" pitchFamily="18" charset="0"/>
              </a:rPr>
              <a:t>-2</a:t>
            </a:r>
            <a:r>
              <a:rPr lang="en-ZA" sz="1800" kern="1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ZA" dirty="0"/>
          </a:p>
        </p:txBody>
      </p:sp>
      <p:sp>
        <p:nvSpPr>
          <p:cNvPr id="3" name="Rectangle 2">
            <a:extLst>
              <a:ext uri="{FF2B5EF4-FFF2-40B4-BE49-F238E27FC236}">
                <a16:creationId xmlns:a16="http://schemas.microsoft.com/office/drawing/2014/main" id="{5D0C7A83-FBC9-A75A-F6DD-96298D482147}"/>
              </a:ext>
            </a:extLst>
          </p:cNvPr>
          <p:cNvSpPr>
            <a:spLocks noChangeArrowheads="1"/>
          </p:cNvSpPr>
          <p:nvPr/>
        </p:nvSpPr>
        <p:spPr bwMode="auto">
          <a:xfrm>
            <a:off x="0" y="0"/>
            <a:ext cx="1228564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ZA"/>
          </a:p>
        </p:txBody>
      </p:sp>
      <p:graphicFrame>
        <p:nvGraphicFramePr>
          <p:cNvPr id="6" name="Object 5">
            <a:extLst>
              <a:ext uri="{FF2B5EF4-FFF2-40B4-BE49-F238E27FC236}">
                <a16:creationId xmlns:a16="http://schemas.microsoft.com/office/drawing/2014/main" id="{CCA54CC5-7285-669E-DB6A-2F4ECEE1FC45}"/>
              </a:ext>
            </a:extLst>
          </p:cNvPr>
          <p:cNvGraphicFramePr>
            <a:graphicFrameLocks noChangeAspect="1"/>
          </p:cNvGraphicFramePr>
          <p:nvPr>
            <p:extLst>
              <p:ext uri="{D42A27DB-BD31-4B8C-83A1-F6EECF244321}">
                <p14:modId xmlns:p14="http://schemas.microsoft.com/office/powerpoint/2010/main" val="809409573"/>
              </p:ext>
            </p:extLst>
          </p:nvPr>
        </p:nvGraphicFramePr>
        <p:xfrm>
          <a:off x="0" y="649288"/>
          <a:ext cx="6880485" cy="5106987"/>
        </p:xfrm>
        <a:graphic>
          <a:graphicData uri="http://schemas.openxmlformats.org/presentationml/2006/ole">
            <mc:AlternateContent xmlns:mc="http://schemas.openxmlformats.org/markup-compatibility/2006">
              <mc:Choice xmlns:v="urn:schemas-microsoft-com:vml" Requires="v">
                <p:oleObj name="Graph" r:id="rId4" imgW="5156624" imgH="3965430" progId="Origin95.Graph">
                  <p:embed/>
                </p:oleObj>
              </mc:Choice>
              <mc:Fallback>
                <p:oleObj name="Graph" r:id="rId4" imgW="5156624" imgH="3965430" progId="Origin95.Graph">
                  <p:embed/>
                  <p:pic>
                    <p:nvPicPr>
                      <p:cNvPr id="0" name="Object 1"/>
                      <p:cNvPicPr>
                        <a:picLocks noChangeAspect="1" noChangeArrowheads="1"/>
                      </p:cNvPicPr>
                      <p:nvPr/>
                    </p:nvPicPr>
                    <p:blipFill>
                      <a:blip r:embed="rId5"/>
                      <a:srcRect/>
                      <a:stretch>
                        <a:fillRect/>
                      </a:stretch>
                    </p:blipFill>
                    <p:spPr bwMode="auto">
                      <a:xfrm>
                        <a:off x="0" y="649288"/>
                        <a:ext cx="6880485" cy="5106987"/>
                      </a:xfrm>
                      <a:prstGeom prst="rect">
                        <a:avLst/>
                      </a:prstGeom>
                      <a:noFill/>
                    </p:spPr>
                  </p:pic>
                </p:oleObj>
              </mc:Fallback>
            </mc:AlternateContent>
          </a:graphicData>
        </a:graphic>
      </p:graphicFrame>
      <p:sp>
        <p:nvSpPr>
          <p:cNvPr id="2" name="Slide Number Placeholder 1">
            <a:extLst>
              <a:ext uri="{FF2B5EF4-FFF2-40B4-BE49-F238E27FC236}">
                <a16:creationId xmlns:a16="http://schemas.microsoft.com/office/drawing/2014/main" id="{30A3B89F-1454-B10E-1157-F181619B00A8}"/>
              </a:ext>
            </a:extLst>
          </p:cNvPr>
          <p:cNvSpPr>
            <a:spLocks noGrp="1"/>
          </p:cNvSpPr>
          <p:nvPr>
            <p:ph type="sldNum" sz="quarter" idx="12"/>
          </p:nvPr>
        </p:nvSpPr>
        <p:spPr/>
        <p:txBody>
          <a:bodyPr/>
          <a:lstStyle/>
          <a:p>
            <a:fld id="{12C69D59-D565-4410-9A5C-10A498D31369}" type="slidenum">
              <a:rPr lang="en-ZA" smtClean="0"/>
              <a:t>9</a:t>
            </a:fld>
            <a:endParaRPr lang="en-ZA"/>
          </a:p>
        </p:txBody>
      </p:sp>
      <p:sp>
        <p:nvSpPr>
          <p:cNvPr id="8" name="TextBox 7">
            <a:extLst>
              <a:ext uri="{FF2B5EF4-FFF2-40B4-BE49-F238E27FC236}">
                <a16:creationId xmlns:a16="http://schemas.microsoft.com/office/drawing/2014/main" id="{947AB38C-37F3-6BE7-F95D-6A50FD9D4CB5}"/>
              </a:ext>
            </a:extLst>
          </p:cNvPr>
          <p:cNvSpPr txBox="1"/>
          <p:nvPr/>
        </p:nvSpPr>
        <p:spPr>
          <a:xfrm>
            <a:off x="7555043" y="1783830"/>
            <a:ext cx="4388191" cy="3293209"/>
          </a:xfrm>
          <a:prstGeom prst="rect">
            <a:avLst/>
          </a:prstGeom>
          <a:noFill/>
        </p:spPr>
        <p:txBody>
          <a:bodyPr wrap="square" rtlCol="0">
            <a:spAutoFit/>
          </a:bodyPr>
          <a:lstStyle/>
          <a:p>
            <a:r>
              <a:rPr lang="en-US" sz="2000" b="1" dirty="0">
                <a:solidFill>
                  <a:schemeClr val="accent1">
                    <a:lumMod val="50000"/>
                  </a:schemeClr>
                </a:solidFill>
                <a:latin typeface="Times New Roman" panose="02020603050405020304" pitchFamily="18" charset="0"/>
                <a:cs typeface="Times New Roman" panose="02020603050405020304" pitchFamily="18" charset="0"/>
              </a:rPr>
              <a:t>Peak position</a:t>
            </a:r>
            <a:r>
              <a:rPr lang="en-US" sz="2000" dirty="0">
                <a:solidFill>
                  <a:schemeClr val="accent1">
                    <a:lumMod val="50000"/>
                  </a:schemeClr>
                </a:solidFill>
                <a:latin typeface="Times New Roman" panose="02020603050405020304" pitchFamily="18" charset="0"/>
                <a:cs typeface="Times New Roman" panose="02020603050405020304" pitchFamily="18" charset="0"/>
              </a:rPr>
              <a:t>:</a:t>
            </a:r>
          </a:p>
          <a:p>
            <a:r>
              <a:rPr lang="en-US" sz="2000" dirty="0">
                <a:solidFill>
                  <a:schemeClr val="accent1">
                    <a:lumMod val="50000"/>
                  </a:schemeClr>
                </a:solidFill>
                <a:latin typeface="Times New Roman" panose="02020603050405020304" pitchFamily="18" charset="0"/>
                <a:cs typeface="Times New Roman" panose="02020603050405020304" pitchFamily="18" charset="0"/>
              </a:rPr>
              <a:t>TO’ -</a:t>
            </a:r>
            <a:r>
              <a:rPr lang="en-ZA" sz="2000" dirty="0">
                <a:solidFill>
                  <a:schemeClr val="accent1">
                    <a:lumMod val="50000"/>
                  </a:schemeClr>
                </a:solidFill>
                <a:effectLst/>
                <a:latin typeface="Times New Roman" panose="02020603050405020304" pitchFamily="18" charset="0"/>
                <a:ea typeface="Aptos" panose="020B0004020202020204" pitchFamily="34" charset="0"/>
              </a:rPr>
              <a:t>767</a:t>
            </a:r>
            <a:r>
              <a:rPr lang="en-ZA" sz="1800" dirty="0">
                <a:solidFill>
                  <a:schemeClr val="accent1">
                    <a:lumMod val="50000"/>
                  </a:schemeClr>
                </a:solidFill>
                <a:effectLst/>
                <a:latin typeface="Times New Roman" panose="02020603050405020304" pitchFamily="18" charset="0"/>
                <a:ea typeface="Aptos" panose="020B0004020202020204" pitchFamily="34" charset="0"/>
              </a:rPr>
              <a:t> cm</a:t>
            </a:r>
            <a:r>
              <a:rPr lang="en-ZA" sz="1800" baseline="30000" dirty="0">
                <a:solidFill>
                  <a:schemeClr val="accent1">
                    <a:lumMod val="50000"/>
                  </a:schemeClr>
                </a:solidFill>
                <a:effectLst/>
                <a:latin typeface="Times New Roman" panose="02020603050405020304" pitchFamily="18" charset="0"/>
                <a:ea typeface="Aptos" panose="020B0004020202020204" pitchFamily="34" charset="0"/>
              </a:rPr>
              <a:t>-1</a:t>
            </a:r>
            <a:endParaRPr lang="en-ZA" sz="1800" dirty="0">
              <a:solidFill>
                <a:schemeClr val="accent1">
                  <a:lumMod val="50000"/>
                </a:schemeClr>
              </a:solidFill>
              <a:effectLst/>
              <a:latin typeface="Times New Roman" panose="02020603050405020304" pitchFamily="18" charset="0"/>
              <a:ea typeface="Aptos" panose="020B0004020202020204" pitchFamily="34" charset="0"/>
            </a:endParaRPr>
          </a:p>
          <a:p>
            <a:r>
              <a:rPr lang="en-ZA" sz="1800" dirty="0">
                <a:solidFill>
                  <a:schemeClr val="accent1">
                    <a:lumMod val="50000"/>
                  </a:schemeClr>
                </a:solidFill>
                <a:effectLst/>
                <a:latin typeface="Times New Roman" panose="02020603050405020304" pitchFamily="18" charset="0"/>
                <a:ea typeface="Aptos" panose="020B0004020202020204" pitchFamily="34" charset="0"/>
              </a:rPr>
              <a:t>TO-795 cm</a:t>
            </a:r>
            <a:r>
              <a:rPr lang="en-ZA" baseline="30000" dirty="0">
                <a:solidFill>
                  <a:schemeClr val="accent1">
                    <a:lumMod val="50000"/>
                  </a:schemeClr>
                </a:solidFill>
                <a:latin typeface="Times New Roman" panose="02020603050405020304" pitchFamily="18" charset="0"/>
                <a:ea typeface="Aptos" panose="020B0004020202020204" pitchFamily="34" charset="0"/>
              </a:rPr>
              <a:t>-1</a:t>
            </a:r>
            <a:endParaRPr lang="en-ZA" dirty="0">
              <a:solidFill>
                <a:schemeClr val="accent1">
                  <a:lumMod val="50000"/>
                </a:schemeClr>
              </a:solidFill>
              <a:latin typeface="Times New Roman" panose="02020603050405020304" pitchFamily="18" charset="0"/>
              <a:ea typeface="Aptos" panose="020B0004020202020204" pitchFamily="34" charset="0"/>
            </a:endParaRPr>
          </a:p>
          <a:p>
            <a:r>
              <a:rPr lang="en-ZA" dirty="0">
                <a:solidFill>
                  <a:schemeClr val="accent1">
                    <a:lumMod val="50000"/>
                  </a:schemeClr>
                </a:solidFill>
                <a:latin typeface="Times New Roman" panose="02020603050405020304" pitchFamily="18" charset="0"/>
                <a:ea typeface="Aptos" panose="020B0004020202020204" pitchFamily="34" charset="0"/>
              </a:rPr>
              <a:t>LO-976 cm</a:t>
            </a:r>
            <a:r>
              <a:rPr lang="en-ZA" baseline="30000" dirty="0">
                <a:solidFill>
                  <a:schemeClr val="accent1">
                    <a:lumMod val="50000"/>
                  </a:schemeClr>
                </a:solidFill>
                <a:latin typeface="Times New Roman" panose="02020603050405020304" pitchFamily="18" charset="0"/>
                <a:ea typeface="Aptos" panose="020B0004020202020204" pitchFamily="34" charset="0"/>
              </a:rPr>
              <a:t>-1</a:t>
            </a:r>
          </a:p>
          <a:p>
            <a:endParaRPr lang="en-ZA" dirty="0">
              <a:solidFill>
                <a:schemeClr val="accent1">
                  <a:lumMod val="50000"/>
                </a:schemeClr>
              </a:solidFill>
              <a:latin typeface="Times New Roman" panose="02020603050405020304" pitchFamily="18" charset="0"/>
              <a:ea typeface="Aptos" panose="020B0004020202020204" pitchFamily="34" charset="0"/>
            </a:endParaRPr>
          </a:p>
          <a:p>
            <a:r>
              <a:rPr lang="en-ZA" b="1" dirty="0">
                <a:solidFill>
                  <a:schemeClr val="accent1">
                    <a:lumMod val="50000"/>
                  </a:schemeClr>
                </a:solidFill>
                <a:latin typeface="Times New Roman" panose="02020603050405020304" pitchFamily="18" charset="0"/>
                <a:ea typeface="Aptos" panose="020B0004020202020204" pitchFamily="34" charset="0"/>
              </a:rPr>
              <a:t>Intensity ratio of the Transverse optical and Longitudinal optical modes</a:t>
            </a:r>
            <a:r>
              <a:rPr lang="en-ZA" dirty="0">
                <a:solidFill>
                  <a:schemeClr val="accent1">
                    <a:lumMod val="50000"/>
                  </a:schemeClr>
                </a:solidFill>
                <a:latin typeface="Times New Roman" panose="02020603050405020304" pitchFamily="18" charset="0"/>
                <a:ea typeface="Aptos" panose="020B0004020202020204" pitchFamily="34" charset="0"/>
              </a:rPr>
              <a:t>:</a:t>
            </a:r>
          </a:p>
          <a:p>
            <a:r>
              <a:rPr lang="en-ZA" sz="2000" dirty="0">
                <a:solidFill>
                  <a:schemeClr val="accent1">
                    <a:lumMod val="50000"/>
                  </a:schemeClr>
                </a:solidFill>
                <a:effectLst/>
                <a:latin typeface="Times New Roman" panose="02020603050405020304" pitchFamily="18" charset="0"/>
                <a:ea typeface="Aptos" panose="020B0004020202020204" pitchFamily="34" charset="0"/>
              </a:rPr>
              <a:t>Unirradiated:0.62</a:t>
            </a:r>
          </a:p>
          <a:p>
            <a:r>
              <a:rPr lang="en-ZA" sz="1800" dirty="0">
                <a:solidFill>
                  <a:schemeClr val="accent1">
                    <a:lumMod val="50000"/>
                  </a:schemeClr>
                </a:solidFill>
                <a:effectLst/>
                <a:latin typeface="Times New Roman" panose="02020603050405020304" pitchFamily="18" charset="0"/>
                <a:ea typeface="Aptos" panose="020B0004020202020204" pitchFamily="34" charset="0"/>
              </a:rPr>
              <a:t>1×10</a:t>
            </a:r>
            <a:r>
              <a:rPr lang="en-ZA" sz="1800" baseline="30000" dirty="0">
                <a:solidFill>
                  <a:schemeClr val="accent1">
                    <a:lumMod val="50000"/>
                  </a:schemeClr>
                </a:solidFill>
                <a:effectLst/>
                <a:latin typeface="Times New Roman" panose="02020603050405020304" pitchFamily="18" charset="0"/>
                <a:ea typeface="Aptos" panose="020B0004020202020204" pitchFamily="34" charset="0"/>
              </a:rPr>
              <a:t>10</a:t>
            </a:r>
            <a:r>
              <a:rPr lang="en-ZA" sz="1800" dirty="0">
                <a:solidFill>
                  <a:schemeClr val="accent1">
                    <a:lumMod val="50000"/>
                  </a:schemeClr>
                </a:solidFill>
                <a:effectLst/>
                <a:latin typeface="Times New Roman" panose="02020603050405020304" pitchFamily="18" charset="0"/>
                <a:ea typeface="Aptos" panose="020B0004020202020204" pitchFamily="34" charset="0"/>
              </a:rPr>
              <a:t> cm</a:t>
            </a:r>
            <a:r>
              <a:rPr lang="en-ZA" sz="1800" baseline="30000" dirty="0">
                <a:solidFill>
                  <a:schemeClr val="accent1">
                    <a:lumMod val="50000"/>
                  </a:schemeClr>
                </a:solidFill>
                <a:effectLst/>
                <a:latin typeface="Times New Roman" panose="02020603050405020304" pitchFamily="18" charset="0"/>
                <a:ea typeface="Aptos" panose="020B0004020202020204" pitchFamily="34" charset="0"/>
              </a:rPr>
              <a:t>-2</a:t>
            </a:r>
            <a:r>
              <a:rPr lang="en-ZA" sz="1800" dirty="0">
                <a:solidFill>
                  <a:schemeClr val="accent1">
                    <a:lumMod val="50000"/>
                  </a:schemeClr>
                </a:solidFill>
                <a:effectLst/>
                <a:latin typeface="Times New Roman" panose="02020603050405020304" pitchFamily="18" charset="0"/>
                <a:ea typeface="Aptos" panose="020B0004020202020204" pitchFamily="34" charset="0"/>
              </a:rPr>
              <a:t> </a:t>
            </a:r>
            <a:r>
              <a:rPr lang="en-ZA" sz="2000" dirty="0">
                <a:solidFill>
                  <a:schemeClr val="accent1">
                    <a:lumMod val="50000"/>
                  </a:schemeClr>
                </a:solidFill>
                <a:effectLst/>
                <a:latin typeface="Times New Roman" panose="02020603050405020304" pitchFamily="18" charset="0"/>
                <a:ea typeface="Aptos" panose="020B0004020202020204" pitchFamily="34" charset="0"/>
              </a:rPr>
              <a:t>:0.77</a:t>
            </a:r>
          </a:p>
          <a:p>
            <a:r>
              <a:rPr lang="en-ZA" sz="1800" dirty="0">
                <a:solidFill>
                  <a:schemeClr val="accent1">
                    <a:lumMod val="50000"/>
                  </a:schemeClr>
                </a:solidFill>
                <a:effectLst/>
                <a:latin typeface="Times New Roman" panose="02020603050405020304" pitchFamily="18" charset="0"/>
                <a:ea typeface="Aptos" panose="020B0004020202020204" pitchFamily="34" charset="0"/>
              </a:rPr>
              <a:t>1×10</a:t>
            </a:r>
            <a:r>
              <a:rPr lang="en-ZA" sz="1800" baseline="30000" dirty="0">
                <a:solidFill>
                  <a:schemeClr val="accent1">
                    <a:lumMod val="50000"/>
                  </a:schemeClr>
                </a:solidFill>
                <a:effectLst/>
                <a:latin typeface="Times New Roman" panose="02020603050405020304" pitchFamily="18" charset="0"/>
                <a:ea typeface="Aptos" panose="020B0004020202020204" pitchFamily="34" charset="0"/>
              </a:rPr>
              <a:t>11</a:t>
            </a:r>
            <a:r>
              <a:rPr lang="en-ZA" sz="1800" dirty="0">
                <a:solidFill>
                  <a:schemeClr val="accent1">
                    <a:lumMod val="50000"/>
                  </a:schemeClr>
                </a:solidFill>
                <a:effectLst/>
                <a:latin typeface="Times New Roman" panose="02020603050405020304" pitchFamily="18" charset="0"/>
                <a:ea typeface="Aptos" panose="020B0004020202020204" pitchFamily="34" charset="0"/>
              </a:rPr>
              <a:t> cm</a:t>
            </a:r>
            <a:r>
              <a:rPr lang="en-ZA" sz="1800" baseline="30000" dirty="0">
                <a:solidFill>
                  <a:schemeClr val="accent1">
                    <a:lumMod val="50000"/>
                  </a:schemeClr>
                </a:solidFill>
                <a:effectLst/>
                <a:latin typeface="Times New Roman" panose="02020603050405020304" pitchFamily="18" charset="0"/>
                <a:ea typeface="Aptos" panose="020B0004020202020204" pitchFamily="34" charset="0"/>
              </a:rPr>
              <a:t>-2</a:t>
            </a:r>
            <a:r>
              <a:rPr lang="en-ZA" sz="1800" dirty="0">
                <a:solidFill>
                  <a:schemeClr val="accent1">
                    <a:lumMod val="50000"/>
                  </a:schemeClr>
                </a:solidFill>
                <a:effectLst/>
                <a:latin typeface="Times New Roman" panose="02020603050405020304" pitchFamily="18" charset="0"/>
                <a:ea typeface="Aptos" panose="020B0004020202020204" pitchFamily="34" charset="0"/>
              </a:rPr>
              <a:t> :0.87</a:t>
            </a:r>
          </a:p>
          <a:p>
            <a:r>
              <a:rPr lang="en-ZA" sz="1800" dirty="0">
                <a:solidFill>
                  <a:schemeClr val="accent1">
                    <a:lumMod val="50000"/>
                  </a:schemeClr>
                </a:solidFill>
                <a:effectLst/>
                <a:latin typeface="Times New Roman" panose="02020603050405020304" pitchFamily="18" charset="0"/>
                <a:ea typeface="Aptos" panose="020B0004020202020204" pitchFamily="34" charset="0"/>
              </a:rPr>
              <a:t>1×10</a:t>
            </a:r>
            <a:r>
              <a:rPr lang="en-ZA" sz="1800" baseline="30000" dirty="0">
                <a:solidFill>
                  <a:schemeClr val="accent1">
                    <a:lumMod val="50000"/>
                  </a:schemeClr>
                </a:solidFill>
                <a:effectLst/>
                <a:latin typeface="Times New Roman" panose="02020603050405020304" pitchFamily="18" charset="0"/>
                <a:ea typeface="Aptos" panose="020B0004020202020204" pitchFamily="34" charset="0"/>
              </a:rPr>
              <a:t>13</a:t>
            </a:r>
            <a:r>
              <a:rPr lang="en-ZA" sz="1800" dirty="0">
                <a:solidFill>
                  <a:schemeClr val="accent1">
                    <a:lumMod val="50000"/>
                  </a:schemeClr>
                </a:solidFill>
                <a:effectLst/>
                <a:latin typeface="Times New Roman" panose="02020603050405020304" pitchFamily="18" charset="0"/>
                <a:ea typeface="Aptos" panose="020B0004020202020204" pitchFamily="34" charset="0"/>
              </a:rPr>
              <a:t> cm</a:t>
            </a:r>
            <a:r>
              <a:rPr lang="en-ZA" sz="1800" baseline="30000" dirty="0">
                <a:solidFill>
                  <a:schemeClr val="accent1">
                    <a:lumMod val="50000"/>
                  </a:schemeClr>
                </a:solidFill>
                <a:effectLst/>
                <a:latin typeface="Times New Roman" panose="02020603050405020304" pitchFamily="18" charset="0"/>
                <a:ea typeface="Aptos" panose="020B0004020202020204" pitchFamily="34" charset="0"/>
              </a:rPr>
              <a:t>-2</a:t>
            </a:r>
            <a:r>
              <a:rPr lang="en-ZA" sz="1800" dirty="0">
                <a:solidFill>
                  <a:schemeClr val="accent1">
                    <a:lumMod val="50000"/>
                  </a:schemeClr>
                </a:solidFill>
                <a:effectLst/>
                <a:latin typeface="Times New Roman" panose="02020603050405020304" pitchFamily="18" charset="0"/>
                <a:ea typeface="Aptos" panose="020B0004020202020204" pitchFamily="34" charset="0"/>
              </a:rPr>
              <a:t> </a:t>
            </a:r>
            <a:r>
              <a:rPr lang="en-ZA" sz="2000" dirty="0">
                <a:solidFill>
                  <a:schemeClr val="accent1">
                    <a:lumMod val="50000"/>
                  </a:schemeClr>
                </a:solidFill>
                <a:latin typeface="Times New Roman" panose="02020603050405020304" pitchFamily="18" charset="0"/>
                <a:ea typeface="Aptos" panose="020B0004020202020204" pitchFamily="34" charset="0"/>
              </a:rPr>
              <a:t>:1.09</a:t>
            </a:r>
            <a:endParaRPr lang="en-ZA" sz="2000" dirty="0">
              <a:solidFill>
                <a:schemeClr val="accent1">
                  <a:lumMod val="50000"/>
                </a:schemeClr>
              </a:solidFill>
              <a:effectLst/>
              <a:latin typeface="Times New Roman" panose="02020603050405020304" pitchFamily="18" charset="0"/>
              <a:ea typeface="Aptos" panose="020B0004020202020204" pitchFamily="34" charset="0"/>
            </a:endParaRPr>
          </a:p>
        </p:txBody>
      </p:sp>
    </p:spTree>
    <p:extLst>
      <p:ext uri="{BB962C8B-B14F-4D97-AF65-F5344CB8AC3E}">
        <p14:creationId xmlns:p14="http://schemas.microsoft.com/office/powerpoint/2010/main" val="85358290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40907</TotalTime>
  <Words>1008</Words>
  <Application>Microsoft Office PowerPoint</Application>
  <PresentationFormat>Widescreen</PresentationFormat>
  <Paragraphs>110</Paragraphs>
  <Slides>15</Slides>
  <Notes>8</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2</vt:i4>
      </vt:variant>
      <vt:variant>
        <vt:lpstr>Slide Titles</vt:lpstr>
      </vt:variant>
      <vt:variant>
        <vt:i4>15</vt:i4>
      </vt:variant>
    </vt:vector>
  </HeadingPairs>
  <TitlesOfParts>
    <vt:vector size="26" baseType="lpstr">
      <vt:lpstr>Aptos</vt:lpstr>
      <vt:lpstr>Arial</vt:lpstr>
      <vt:lpstr>Calibri</vt:lpstr>
      <vt:lpstr>Calibri Light</vt:lpstr>
      <vt:lpstr>Courier New</vt:lpstr>
      <vt:lpstr>Times New Roman</vt:lpstr>
      <vt:lpstr>ui-sans-serif</vt:lpstr>
      <vt:lpstr>Wingdings</vt:lpstr>
      <vt:lpstr>Office Theme</vt:lpstr>
      <vt:lpstr>Graph</vt:lpstr>
      <vt:lpstr>Unicode Origin Graph</vt:lpstr>
      <vt:lpstr>PowerPoint Presentation</vt:lpstr>
      <vt:lpstr>Outline</vt:lpstr>
      <vt:lpstr>Introduction</vt:lpstr>
      <vt:lpstr>Introduction</vt:lpstr>
      <vt:lpstr>Introduction</vt:lpstr>
      <vt:lpstr>Experimental procedure </vt:lpstr>
      <vt:lpstr>Experimental procedure </vt:lpstr>
      <vt:lpstr>Stopping and Ranges of Ions in Matter (SRIM)</vt:lpstr>
      <vt:lpstr>Raman Spectroscopy</vt:lpstr>
      <vt:lpstr>Raman Spectroscopy</vt:lpstr>
      <vt:lpstr>Vickers Hardness</vt:lpstr>
      <vt:lpstr>Conclusions and Future Work</vt:lpstr>
      <vt:lpstr>Conclusions and Future Work</vt:lpstr>
      <vt:lpstr>Acknowledgements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Unaisa Dockrat</dc:creator>
  <cp:lastModifiedBy>Tshegofatso</cp:lastModifiedBy>
  <cp:revision>82</cp:revision>
  <dcterms:created xsi:type="dcterms:W3CDTF">2023-01-30T10:17:19Z</dcterms:created>
  <dcterms:modified xsi:type="dcterms:W3CDTF">2024-11-19T09:18:03Z</dcterms:modified>
</cp:coreProperties>
</file>