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89" r:id="rId3"/>
    <p:sldId id="300" r:id="rId4"/>
    <p:sldId id="301" r:id="rId5"/>
    <p:sldId id="298" r:id="rId6"/>
    <p:sldId id="292" r:id="rId7"/>
    <p:sldId id="302" r:id="rId8"/>
    <p:sldId id="293" r:id="rId9"/>
    <p:sldId id="274" r:id="rId10"/>
    <p:sldId id="288" r:id="rId11"/>
    <p:sldId id="294" r:id="rId12"/>
    <p:sldId id="297" r:id="rId13"/>
    <p:sldId id="304" r:id="rId14"/>
    <p:sldId id="296"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033" autoAdjust="0"/>
  </p:normalViewPr>
  <p:slideViewPr>
    <p:cSldViewPr snapToGrid="0">
      <p:cViewPr varScale="1">
        <p:scale>
          <a:sx n="78" d="100"/>
          <a:sy n="78" d="100"/>
        </p:scale>
        <p:origin x="87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A092B-37AC-4447-8F01-F9053BAC90C4}" type="datetimeFigureOut">
              <a:rPr lang="en-ZA" smtClean="0"/>
              <a:t>2024/11/17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049EE-0C6F-49A9-A966-373EA69DA960}" type="slidenum">
              <a:rPr lang="en-ZA" smtClean="0"/>
              <a:t>‹#›</a:t>
            </a:fld>
            <a:endParaRPr lang="en-ZA"/>
          </a:p>
        </p:txBody>
      </p:sp>
    </p:spTree>
    <p:extLst>
      <p:ext uri="{BB962C8B-B14F-4D97-AF65-F5344CB8AC3E}">
        <p14:creationId xmlns:p14="http://schemas.microsoft.com/office/powerpoint/2010/main" val="368410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74747"/>
                </a:solidFill>
                <a:effectLst/>
                <a:latin typeface="Arial" panose="020B0604020202020204" pitchFamily="34" charset="0"/>
              </a:rPr>
              <a:t>Generation IV reactors </a:t>
            </a:r>
            <a:r>
              <a:rPr lang="en-US" b="0" i="0" dirty="0" err="1">
                <a:solidFill>
                  <a:srgbClr val="474747"/>
                </a:solidFill>
                <a:effectLst/>
                <a:latin typeface="Arial" panose="020B0604020202020204" pitchFamily="34" charset="0"/>
              </a:rPr>
              <a:t>eg</a:t>
            </a:r>
            <a:r>
              <a:rPr lang="en-US" b="0" i="0" dirty="0">
                <a:solidFill>
                  <a:srgbClr val="474747"/>
                </a:solidFill>
                <a:effectLst/>
                <a:latin typeface="Arial" panose="020B0604020202020204" pitchFamily="34" charset="0"/>
              </a:rPr>
              <a:t> </a:t>
            </a:r>
            <a:r>
              <a:rPr lang="en-US" b="0" i="0" dirty="0">
                <a:solidFill>
                  <a:srgbClr val="202122"/>
                </a:solidFill>
                <a:effectLst/>
                <a:latin typeface="Arial" panose="020B0604020202020204" pitchFamily="34" charset="0"/>
              </a:rPr>
              <a:t>very high-temperature reactor (VHTR) offer significant advances in sustainability, safety and reliability, economics, proliferation resistance, and physical protection.</a:t>
            </a:r>
            <a:endParaRPr lang="en-US" dirty="0"/>
          </a:p>
        </p:txBody>
      </p:sp>
      <p:sp>
        <p:nvSpPr>
          <p:cNvPr id="4" name="Slide Number Placeholder 3"/>
          <p:cNvSpPr>
            <a:spLocks noGrp="1"/>
          </p:cNvSpPr>
          <p:nvPr>
            <p:ph type="sldNum" sz="quarter" idx="5"/>
          </p:nvPr>
        </p:nvSpPr>
        <p:spPr/>
        <p:txBody>
          <a:bodyPr/>
          <a:lstStyle/>
          <a:p>
            <a:fld id="{B76049EE-0C6F-49A9-A966-373EA69DA960}" type="slidenum">
              <a:rPr lang="en-ZA" smtClean="0"/>
              <a:t>3</a:t>
            </a:fld>
            <a:endParaRPr lang="en-ZA"/>
          </a:p>
        </p:txBody>
      </p:sp>
    </p:spTree>
    <p:extLst>
      <p:ext uri="{BB962C8B-B14F-4D97-AF65-F5344CB8AC3E}">
        <p14:creationId xmlns:p14="http://schemas.microsoft.com/office/powerpoint/2010/main" val="86735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1">
                    <a:lumMod val="50000"/>
                  </a:schemeClr>
                </a:solidFill>
                <a:latin typeface="Times New Roman" panose="02020603050405020304" pitchFamily="18" charset="0"/>
                <a:cs typeface="Times New Roman" panose="02020603050405020304" pitchFamily="18" charset="0"/>
              </a:rPr>
              <a:t>chemical </a:t>
            </a:r>
            <a:r>
              <a:rPr lang="en-US" sz="1200" dirty="0" err="1">
                <a:solidFill>
                  <a:schemeClr val="accent1">
                    <a:lumMod val="50000"/>
                  </a:schemeClr>
                </a:solidFill>
                <a:latin typeface="Times New Roman" panose="02020603050405020304" pitchFamily="18" charset="0"/>
                <a:cs typeface="Times New Roman" panose="02020603050405020304" pitchFamily="18" charset="0"/>
              </a:rPr>
              <a:t>vapour</a:t>
            </a:r>
            <a:r>
              <a:rPr lang="en-US" sz="1200" dirty="0">
                <a:solidFill>
                  <a:schemeClr val="accent1">
                    <a:lumMod val="50000"/>
                  </a:schemeClr>
                </a:solidFill>
                <a:latin typeface="Times New Roman" panose="02020603050405020304" pitchFamily="18" charset="0"/>
                <a:cs typeface="Times New Roman" panose="02020603050405020304" pitchFamily="18" charset="0"/>
              </a:rPr>
              <a:t> deposition (CVD) polycrystalline (3C) </a:t>
            </a:r>
            <a:r>
              <a:rPr lang="en-US" sz="1200" dirty="0" err="1">
                <a:solidFill>
                  <a:schemeClr val="accent1">
                    <a:lumMod val="50000"/>
                  </a:schemeClr>
                </a:solidFill>
                <a:latin typeface="Times New Roman" panose="02020603050405020304" pitchFamily="18" charset="0"/>
                <a:cs typeface="Times New Roman" panose="02020603050405020304" pitchFamily="18" charset="0"/>
              </a:rPr>
              <a:t>SiC</a:t>
            </a:r>
            <a:endParaRPr lang="en-US" dirty="0"/>
          </a:p>
        </p:txBody>
      </p:sp>
      <p:sp>
        <p:nvSpPr>
          <p:cNvPr id="4" name="Slide Number Placeholder 3"/>
          <p:cNvSpPr>
            <a:spLocks noGrp="1"/>
          </p:cNvSpPr>
          <p:nvPr>
            <p:ph type="sldNum" sz="quarter" idx="5"/>
          </p:nvPr>
        </p:nvSpPr>
        <p:spPr/>
        <p:txBody>
          <a:bodyPr/>
          <a:lstStyle/>
          <a:p>
            <a:fld id="{B76049EE-0C6F-49A9-A966-373EA69DA960}" type="slidenum">
              <a:rPr lang="en-ZA" smtClean="0"/>
              <a:t>6</a:t>
            </a:fld>
            <a:endParaRPr lang="en-ZA"/>
          </a:p>
        </p:txBody>
      </p:sp>
    </p:spTree>
    <p:extLst>
      <p:ext uri="{BB962C8B-B14F-4D97-AF65-F5344CB8AC3E}">
        <p14:creationId xmlns:p14="http://schemas.microsoft.com/office/powerpoint/2010/main" val="211427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A96B50-3CE0-ACF1-73FA-B2F20611C2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C2C101-3D61-CE9B-926A-22D470BEFA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794EFA-D8EC-874D-E65D-EADAC93BB05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a:extLst>
              <a:ext uri="{FF2B5EF4-FFF2-40B4-BE49-F238E27FC236}">
                <a16:creationId xmlns:a16="http://schemas.microsoft.com/office/drawing/2014/main" id="{D395E93E-EB1A-AD13-5E17-FDE961D1807A}"/>
              </a:ext>
            </a:extLst>
          </p:cNvPr>
          <p:cNvSpPr>
            <a:spLocks noGrp="1"/>
          </p:cNvSpPr>
          <p:nvPr>
            <p:ph type="sldNum" sz="quarter" idx="5"/>
          </p:nvPr>
        </p:nvSpPr>
        <p:spPr/>
        <p:txBody>
          <a:bodyPr/>
          <a:lstStyle/>
          <a:p>
            <a:fld id="{B76049EE-0C6F-49A9-A966-373EA69DA960}" type="slidenum">
              <a:rPr lang="en-ZA" smtClean="0"/>
              <a:t>8</a:t>
            </a:fld>
            <a:endParaRPr lang="en-ZA"/>
          </a:p>
        </p:txBody>
      </p:sp>
    </p:spTree>
    <p:extLst>
      <p:ext uri="{BB962C8B-B14F-4D97-AF65-F5344CB8AC3E}">
        <p14:creationId xmlns:p14="http://schemas.microsoft.com/office/powerpoint/2010/main" val="156541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00" dirty="0">
                <a:effectLst/>
                <a:latin typeface="Times New Roman" panose="02020603050405020304" pitchFamily="18" charset="0"/>
                <a:ea typeface="Calibri" panose="020F0502020204030204" pitchFamily="34" charset="0"/>
              </a:rPr>
              <a:t>The virgin sample shows the </a:t>
            </a:r>
            <a:r>
              <a:rPr lang="en-ZA" sz="1800" kern="100" dirty="0" err="1">
                <a:effectLst/>
                <a:latin typeface="Times New Roman" panose="02020603050405020304" pitchFamily="18" charset="0"/>
                <a:ea typeface="Calibri" panose="020F0502020204030204" pitchFamily="34" charset="0"/>
              </a:rPr>
              <a:t>SiC</a:t>
            </a:r>
            <a:r>
              <a:rPr lang="en-ZA" sz="1800" kern="100" dirty="0">
                <a:effectLst/>
                <a:latin typeface="Times New Roman" panose="02020603050405020304" pitchFamily="18" charset="0"/>
                <a:ea typeface="Calibri" panose="020F0502020204030204" pitchFamily="34" charset="0"/>
              </a:rPr>
              <a:t> characteristic peaks associated with transversal optical mode (‘TO) at 768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TO mode at 795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and the longitudinal optical mode (LO) at 964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The peak at 768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is associated with 6H-SiC and the TO and LO at 795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and 964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are associated with 3C-SiC. The peak at 1520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and 1710 cm</a:t>
            </a:r>
            <a:r>
              <a:rPr lang="en-ZA" sz="1800" kern="100" baseline="30000" dirty="0">
                <a:effectLst/>
                <a:latin typeface="Times New Roman" panose="02020603050405020304" pitchFamily="18" charset="0"/>
                <a:ea typeface="Calibri" panose="020F0502020204030204" pitchFamily="34" charset="0"/>
              </a:rPr>
              <a:t>-1</a:t>
            </a:r>
            <a:r>
              <a:rPr lang="en-ZA" sz="1800" kern="100" dirty="0">
                <a:effectLst/>
                <a:latin typeface="Times New Roman" panose="02020603050405020304" pitchFamily="18" charset="0"/>
                <a:ea typeface="Calibri" panose="020F0502020204030204" pitchFamily="34" charset="0"/>
              </a:rPr>
              <a:t> are associated with TO mode of the second order [Win94]. The </a:t>
            </a:r>
            <a:r>
              <a:rPr lang="en-ZA" sz="1800" kern="100" dirty="0" err="1">
                <a:effectLst/>
                <a:latin typeface="Times New Roman" panose="02020603050405020304" pitchFamily="18" charset="0"/>
                <a:ea typeface="Calibri" panose="020F0502020204030204" pitchFamily="34" charset="0"/>
              </a:rPr>
              <a:t>SiC</a:t>
            </a:r>
            <a:r>
              <a:rPr lang="en-ZA" sz="1800" kern="100" dirty="0">
                <a:effectLst/>
                <a:latin typeface="Times New Roman" panose="02020603050405020304" pitchFamily="18" charset="0"/>
                <a:ea typeface="Calibri" panose="020F0502020204030204" pitchFamily="34" charset="0"/>
              </a:rPr>
              <a:t> composes of both 3C-SiC and 6H-SiC polytypes [1].</a:t>
            </a:r>
          </a:p>
          <a:p>
            <a:r>
              <a:rPr lang="en-US" b="0" i="0" dirty="0">
                <a:solidFill>
                  <a:srgbClr val="0D0D0D"/>
                </a:solidFill>
                <a:effectLst/>
                <a:highlight>
                  <a:srgbClr val="FFFFFF"/>
                </a:highlight>
                <a:latin typeface="ui-sans-serif"/>
              </a:rPr>
              <a:t>When you irradiate a sample with Xe (xenon) at different fluences and observe a decrease in Raman intensity with higher fluences, it suggests that the structural properties of the sample are being altered by the irradiation process.</a:t>
            </a:r>
            <a:endParaRPr lang="en-ZA" dirty="0"/>
          </a:p>
        </p:txBody>
      </p:sp>
      <p:sp>
        <p:nvSpPr>
          <p:cNvPr id="4" name="Slide Number Placeholder 3"/>
          <p:cNvSpPr>
            <a:spLocks noGrp="1"/>
          </p:cNvSpPr>
          <p:nvPr>
            <p:ph type="sldNum" sz="quarter" idx="5"/>
          </p:nvPr>
        </p:nvSpPr>
        <p:spPr/>
        <p:txBody>
          <a:bodyPr/>
          <a:lstStyle/>
          <a:p>
            <a:fld id="{B76049EE-0C6F-49A9-A966-373EA69DA960}" type="slidenum">
              <a:rPr lang="en-ZA" smtClean="0"/>
              <a:t>9</a:t>
            </a:fld>
            <a:endParaRPr lang="en-ZA"/>
          </a:p>
        </p:txBody>
      </p:sp>
    </p:spTree>
    <p:extLst>
      <p:ext uri="{BB962C8B-B14F-4D97-AF65-F5344CB8AC3E}">
        <p14:creationId xmlns:p14="http://schemas.microsoft.com/office/powerpoint/2010/main" val="1982441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0BB70-786E-2C41-E05B-C7D975B1CF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26F486-8C2D-E4BD-F8CC-989F8D64AD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37C473-5D7C-4C10-A7CE-AFAC523492E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a:extLst>
              <a:ext uri="{FF2B5EF4-FFF2-40B4-BE49-F238E27FC236}">
                <a16:creationId xmlns:a16="http://schemas.microsoft.com/office/drawing/2014/main" id="{109088D0-A7E8-C27E-8C0A-8844D5ECDC74}"/>
              </a:ext>
            </a:extLst>
          </p:cNvPr>
          <p:cNvSpPr>
            <a:spLocks noGrp="1"/>
          </p:cNvSpPr>
          <p:nvPr>
            <p:ph type="sldNum" sz="quarter" idx="5"/>
          </p:nvPr>
        </p:nvSpPr>
        <p:spPr/>
        <p:txBody>
          <a:bodyPr/>
          <a:lstStyle/>
          <a:p>
            <a:fld id="{B76049EE-0C6F-49A9-A966-373EA69DA960}" type="slidenum">
              <a:rPr lang="en-ZA" smtClean="0"/>
              <a:t>10</a:t>
            </a:fld>
            <a:endParaRPr lang="en-ZA"/>
          </a:p>
        </p:txBody>
      </p:sp>
    </p:spTree>
    <p:extLst>
      <p:ext uri="{BB962C8B-B14F-4D97-AF65-F5344CB8AC3E}">
        <p14:creationId xmlns:p14="http://schemas.microsoft.com/office/powerpoint/2010/main" val="1559540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36C0A4-F6C9-FD75-E1A8-5650F022D7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EE3D53-33A0-4205-7974-9B4D207FBB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48BBF4-3730-270F-485F-8398DCCF01A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a:extLst>
              <a:ext uri="{FF2B5EF4-FFF2-40B4-BE49-F238E27FC236}">
                <a16:creationId xmlns:a16="http://schemas.microsoft.com/office/drawing/2014/main" id="{C90AA316-F6F7-5455-1533-68973080998B}"/>
              </a:ext>
            </a:extLst>
          </p:cNvPr>
          <p:cNvSpPr>
            <a:spLocks noGrp="1"/>
          </p:cNvSpPr>
          <p:nvPr>
            <p:ph type="sldNum" sz="quarter" idx="5"/>
          </p:nvPr>
        </p:nvSpPr>
        <p:spPr/>
        <p:txBody>
          <a:bodyPr/>
          <a:lstStyle/>
          <a:p>
            <a:fld id="{B76049EE-0C6F-49A9-A966-373EA69DA960}" type="slidenum">
              <a:rPr lang="en-ZA" smtClean="0"/>
              <a:t>11</a:t>
            </a:fld>
            <a:endParaRPr lang="en-ZA"/>
          </a:p>
        </p:txBody>
      </p:sp>
    </p:spTree>
    <p:extLst>
      <p:ext uri="{BB962C8B-B14F-4D97-AF65-F5344CB8AC3E}">
        <p14:creationId xmlns:p14="http://schemas.microsoft.com/office/powerpoint/2010/main" val="4267819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BED4A-207D-943B-DFBF-2DD358D4B7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250736-39B7-1A23-6B2B-884CB26BE5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ADDE27-0EE1-8307-6DE4-F8D7EA9222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a:extLst>
              <a:ext uri="{FF2B5EF4-FFF2-40B4-BE49-F238E27FC236}">
                <a16:creationId xmlns:a16="http://schemas.microsoft.com/office/drawing/2014/main" id="{64F55083-4801-205E-2A1D-BCEB3E6508C0}"/>
              </a:ext>
            </a:extLst>
          </p:cNvPr>
          <p:cNvSpPr>
            <a:spLocks noGrp="1"/>
          </p:cNvSpPr>
          <p:nvPr>
            <p:ph type="sldNum" sz="quarter" idx="5"/>
          </p:nvPr>
        </p:nvSpPr>
        <p:spPr/>
        <p:txBody>
          <a:bodyPr/>
          <a:lstStyle/>
          <a:p>
            <a:fld id="{B76049EE-0C6F-49A9-A966-373EA69DA960}" type="slidenum">
              <a:rPr lang="en-ZA" smtClean="0"/>
              <a:t>14</a:t>
            </a:fld>
            <a:endParaRPr lang="en-ZA"/>
          </a:p>
        </p:txBody>
      </p:sp>
    </p:spTree>
    <p:extLst>
      <p:ext uri="{BB962C8B-B14F-4D97-AF65-F5344CB8AC3E}">
        <p14:creationId xmlns:p14="http://schemas.microsoft.com/office/powerpoint/2010/main" val="102952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BED4A-207D-943B-DFBF-2DD358D4B7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250736-39B7-1A23-6B2B-884CB26BE5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ADDE27-0EE1-8307-6DE4-F8D7EA9222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a:extLst>
              <a:ext uri="{FF2B5EF4-FFF2-40B4-BE49-F238E27FC236}">
                <a16:creationId xmlns:a16="http://schemas.microsoft.com/office/drawing/2014/main" id="{64F55083-4801-205E-2A1D-BCEB3E6508C0}"/>
              </a:ext>
            </a:extLst>
          </p:cNvPr>
          <p:cNvSpPr>
            <a:spLocks noGrp="1"/>
          </p:cNvSpPr>
          <p:nvPr>
            <p:ph type="sldNum" sz="quarter" idx="5"/>
          </p:nvPr>
        </p:nvSpPr>
        <p:spPr/>
        <p:txBody>
          <a:bodyPr/>
          <a:lstStyle/>
          <a:p>
            <a:fld id="{B76049EE-0C6F-49A9-A966-373EA69DA960}" type="slidenum">
              <a:rPr lang="en-ZA" smtClean="0"/>
              <a:t>15</a:t>
            </a:fld>
            <a:endParaRPr lang="en-ZA"/>
          </a:p>
        </p:txBody>
      </p:sp>
    </p:spTree>
    <p:extLst>
      <p:ext uri="{BB962C8B-B14F-4D97-AF65-F5344CB8AC3E}">
        <p14:creationId xmlns:p14="http://schemas.microsoft.com/office/powerpoint/2010/main" val="37438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4C0D-3C67-516A-FA4A-A848E7E5F8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C0D66A12-4C28-AF50-376B-11634F2B7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98F6BDB1-24CE-19FE-049A-B3D072058368}"/>
              </a:ext>
            </a:extLst>
          </p:cNvPr>
          <p:cNvSpPr>
            <a:spLocks noGrp="1"/>
          </p:cNvSpPr>
          <p:nvPr>
            <p:ph type="dt" sz="half" idx="10"/>
          </p:nvPr>
        </p:nvSpPr>
        <p:spPr/>
        <p:txBody>
          <a:bodyPr/>
          <a:lstStyle/>
          <a:p>
            <a:fld id="{1B3E11F6-2631-43E6-B079-36CE3B532664}" type="datetime1">
              <a:rPr lang="en-ZA" smtClean="0"/>
              <a:t>2024/11/17</a:t>
            </a:fld>
            <a:endParaRPr lang="en-ZA"/>
          </a:p>
        </p:txBody>
      </p:sp>
      <p:sp>
        <p:nvSpPr>
          <p:cNvPr id="5" name="Footer Placeholder 4">
            <a:extLst>
              <a:ext uri="{FF2B5EF4-FFF2-40B4-BE49-F238E27FC236}">
                <a16:creationId xmlns:a16="http://schemas.microsoft.com/office/drawing/2014/main" id="{E1AF3E51-F5DD-21C6-55C7-5D6634413A2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068F1D6-EC01-DC8A-E5FE-D1C75A6D2AEA}"/>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382916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6461-F4C5-F6E7-B1C0-7121F6CCBA7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9FB2C346-B657-4617-B263-8164C50A96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1A7B907-E482-0718-8E04-38FCF3A8A2EA}"/>
              </a:ext>
            </a:extLst>
          </p:cNvPr>
          <p:cNvSpPr>
            <a:spLocks noGrp="1"/>
          </p:cNvSpPr>
          <p:nvPr>
            <p:ph type="dt" sz="half" idx="10"/>
          </p:nvPr>
        </p:nvSpPr>
        <p:spPr/>
        <p:txBody>
          <a:bodyPr/>
          <a:lstStyle/>
          <a:p>
            <a:fld id="{3A7E18A4-1424-4F79-AAAC-99E16369A7F1}" type="datetime1">
              <a:rPr lang="en-ZA" smtClean="0"/>
              <a:t>2024/11/17</a:t>
            </a:fld>
            <a:endParaRPr lang="en-ZA"/>
          </a:p>
        </p:txBody>
      </p:sp>
      <p:sp>
        <p:nvSpPr>
          <p:cNvPr id="5" name="Footer Placeholder 4">
            <a:extLst>
              <a:ext uri="{FF2B5EF4-FFF2-40B4-BE49-F238E27FC236}">
                <a16:creationId xmlns:a16="http://schemas.microsoft.com/office/drawing/2014/main" id="{DCDE1F3D-C599-FF25-8C8C-36A1D714D9E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EE38D0C-4A10-9747-F340-66CDB8D2E656}"/>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206246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E9CFC-61B2-08D1-F47B-1F10E9B316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F7D3283-8F54-1D9D-CC59-306BFF498B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7299049-FCD3-0EFB-9463-A4938B2FF755}"/>
              </a:ext>
            </a:extLst>
          </p:cNvPr>
          <p:cNvSpPr>
            <a:spLocks noGrp="1"/>
          </p:cNvSpPr>
          <p:nvPr>
            <p:ph type="dt" sz="half" idx="10"/>
          </p:nvPr>
        </p:nvSpPr>
        <p:spPr/>
        <p:txBody>
          <a:bodyPr/>
          <a:lstStyle/>
          <a:p>
            <a:fld id="{531CCA3D-8829-4291-8E01-0C11CE639032}" type="datetime1">
              <a:rPr lang="en-ZA" smtClean="0"/>
              <a:t>2024/11/17</a:t>
            </a:fld>
            <a:endParaRPr lang="en-ZA"/>
          </a:p>
        </p:txBody>
      </p:sp>
      <p:sp>
        <p:nvSpPr>
          <p:cNvPr id="5" name="Footer Placeholder 4">
            <a:extLst>
              <a:ext uri="{FF2B5EF4-FFF2-40B4-BE49-F238E27FC236}">
                <a16:creationId xmlns:a16="http://schemas.microsoft.com/office/drawing/2014/main" id="{5ED3C73E-B607-0827-4021-CD277A898A0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DC0811F-952A-087E-5D38-80DF54FC8F01}"/>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395265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948D-2155-7DEE-2161-01808A53D88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E367B4F-5E1E-3014-E68B-4FE0C83457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1F7FA72-7F3C-F5B0-E970-A58D310AC369}"/>
              </a:ext>
            </a:extLst>
          </p:cNvPr>
          <p:cNvSpPr>
            <a:spLocks noGrp="1"/>
          </p:cNvSpPr>
          <p:nvPr>
            <p:ph type="dt" sz="half" idx="10"/>
          </p:nvPr>
        </p:nvSpPr>
        <p:spPr/>
        <p:txBody>
          <a:bodyPr/>
          <a:lstStyle/>
          <a:p>
            <a:fld id="{176BD42B-7F53-4F68-ADA0-B39404DFB719}" type="datetime1">
              <a:rPr lang="en-ZA" smtClean="0"/>
              <a:t>2024/11/17</a:t>
            </a:fld>
            <a:endParaRPr lang="en-ZA"/>
          </a:p>
        </p:txBody>
      </p:sp>
      <p:sp>
        <p:nvSpPr>
          <p:cNvPr id="5" name="Footer Placeholder 4">
            <a:extLst>
              <a:ext uri="{FF2B5EF4-FFF2-40B4-BE49-F238E27FC236}">
                <a16:creationId xmlns:a16="http://schemas.microsoft.com/office/drawing/2014/main" id="{B4E51BD8-1E1C-BE6E-6314-CB1F4DB764F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4F66D8F-CFFA-1CCA-931A-4D89C7F71C74}"/>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87916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691D-48F1-F4FC-B02D-F3330457BB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8A790C74-AE58-368B-C485-D6DFABEFA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AFE6F7-905E-903F-9A95-6ED4A8764C57}"/>
              </a:ext>
            </a:extLst>
          </p:cNvPr>
          <p:cNvSpPr>
            <a:spLocks noGrp="1"/>
          </p:cNvSpPr>
          <p:nvPr>
            <p:ph type="dt" sz="half" idx="10"/>
          </p:nvPr>
        </p:nvSpPr>
        <p:spPr/>
        <p:txBody>
          <a:bodyPr/>
          <a:lstStyle/>
          <a:p>
            <a:fld id="{3291B271-1A2E-452B-A354-D0F567FB5449}" type="datetime1">
              <a:rPr lang="en-ZA" smtClean="0"/>
              <a:t>2024/11/17</a:t>
            </a:fld>
            <a:endParaRPr lang="en-ZA"/>
          </a:p>
        </p:txBody>
      </p:sp>
      <p:sp>
        <p:nvSpPr>
          <p:cNvPr id="5" name="Footer Placeholder 4">
            <a:extLst>
              <a:ext uri="{FF2B5EF4-FFF2-40B4-BE49-F238E27FC236}">
                <a16:creationId xmlns:a16="http://schemas.microsoft.com/office/drawing/2014/main" id="{F43E27B1-D9EF-5F2A-BD95-9C59E6E3556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33D5FC6-1543-B038-1A49-B8F5E8B12C9B}"/>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2903308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368C-1B3A-51BD-F1AD-12A96C51434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DB573D0-7A6D-5843-C8A4-597B5D830A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BCF7E496-5188-B971-F776-4676AA0E3A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1DA6D1E9-F5CB-25E0-7314-507A83EAA50C}"/>
              </a:ext>
            </a:extLst>
          </p:cNvPr>
          <p:cNvSpPr>
            <a:spLocks noGrp="1"/>
          </p:cNvSpPr>
          <p:nvPr>
            <p:ph type="dt" sz="half" idx="10"/>
          </p:nvPr>
        </p:nvSpPr>
        <p:spPr/>
        <p:txBody>
          <a:bodyPr/>
          <a:lstStyle/>
          <a:p>
            <a:fld id="{26A0DC4D-C88A-46E1-B237-1186736E1E67}" type="datetime1">
              <a:rPr lang="en-ZA" smtClean="0"/>
              <a:t>2024/11/17</a:t>
            </a:fld>
            <a:endParaRPr lang="en-ZA"/>
          </a:p>
        </p:txBody>
      </p:sp>
      <p:sp>
        <p:nvSpPr>
          <p:cNvPr id="6" name="Footer Placeholder 5">
            <a:extLst>
              <a:ext uri="{FF2B5EF4-FFF2-40B4-BE49-F238E27FC236}">
                <a16:creationId xmlns:a16="http://schemas.microsoft.com/office/drawing/2014/main" id="{162A6CB8-82A5-903A-D6E9-D1F7A376C61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B883841B-16D7-7B37-3EEE-15B3CDFB7506}"/>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1544841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C10B-FA47-680C-2455-5BDB2F40868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B028973-293A-26F5-4E91-5BF6DDDFD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8A4672-E508-80E0-7317-6E62AE7324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22D97742-E045-4068-17EE-D6224E41EF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FF18B5-AFB3-4E7F-77F6-78051092D1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D244E102-FD3B-C59D-FCDA-0B69834A3CEB}"/>
              </a:ext>
            </a:extLst>
          </p:cNvPr>
          <p:cNvSpPr>
            <a:spLocks noGrp="1"/>
          </p:cNvSpPr>
          <p:nvPr>
            <p:ph type="dt" sz="half" idx="10"/>
          </p:nvPr>
        </p:nvSpPr>
        <p:spPr/>
        <p:txBody>
          <a:bodyPr/>
          <a:lstStyle/>
          <a:p>
            <a:fld id="{250AEB77-C875-4E46-83A9-316B74E6FB33}" type="datetime1">
              <a:rPr lang="en-ZA" smtClean="0"/>
              <a:t>2024/11/17</a:t>
            </a:fld>
            <a:endParaRPr lang="en-ZA"/>
          </a:p>
        </p:txBody>
      </p:sp>
      <p:sp>
        <p:nvSpPr>
          <p:cNvPr id="8" name="Footer Placeholder 7">
            <a:extLst>
              <a:ext uri="{FF2B5EF4-FFF2-40B4-BE49-F238E27FC236}">
                <a16:creationId xmlns:a16="http://schemas.microsoft.com/office/drawing/2014/main" id="{9905DF75-2841-0A5A-66E2-BCA124BBDA0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03F61959-2821-A2EB-C6C6-AC5C8521F27B}"/>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96274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B22C-CC16-0E07-07D7-3DFEA96219C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893822C-4C78-904E-EF3D-E8DFA936F73B}"/>
              </a:ext>
            </a:extLst>
          </p:cNvPr>
          <p:cNvSpPr>
            <a:spLocks noGrp="1"/>
          </p:cNvSpPr>
          <p:nvPr>
            <p:ph type="dt" sz="half" idx="10"/>
          </p:nvPr>
        </p:nvSpPr>
        <p:spPr/>
        <p:txBody>
          <a:bodyPr/>
          <a:lstStyle/>
          <a:p>
            <a:fld id="{3E420B96-AE35-4835-AE82-91AA06949FCB}" type="datetime1">
              <a:rPr lang="en-ZA" smtClean="0"/>
              <a:t>2024/11/17</a:t>
            </a:fld>
            <a:endParaRPr lang="en-ZA"/>
          </a:p>
        </p:txBody>
      </p:sp>
      <p:sp>
        <p:nvSpPr>
          <p:cNvPr id="4" name="Footer Placeholder 3">
            <a:extLst>
              <a:ext uri="{FF2B5EF4-FFF2-40B4-BE49-F238E27FC236}">
                <a16:creationId xmlns:a16="http://schemas.microsoft.com/office/drawing/2014/main" id="{C06FA1D9-EE3E-20FC-B70A-07FD58AFD365}"/>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40D79DE0-665B-49F6-460B-9554336C9E56}"/>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193955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262A40-E533-0404-8302-C0A2A23F82C1}"/>
              </a:ext>
            </a:extLst>
          </p:cNvPr>
          <p:cNvSpPr>
            <a:spLocks noGrp="1"/>
          </p:cNvSpPr>
          <p:nvPr>
            <p:ph type="dt" sz="half" idx="10"/>
          </p:nvPr>
        </p:nvSpPr>
        <p:spPr/>
        <p:txBody>
          <a:bodyPr/>
          <a:lstStyle/>
          <a:p>
            <a:fld id="{A5B9626F-5000-4891-B8FF-AAF52092587F}" type="datetime1">
              <a:rPr lang="en-ZA" smtClean="0"/>
              <a:t>2024/11/17</a:t>
            </a:fld>
            <a:endParaRPr lang="en-ZA"/>
          </a:p>
        </p:txBody>
      </p:sp>
      <p:sp>
        <p:nvSpPr>
          <p:cNvPr id="3" name="Footer Placeholder 2">
            <a:extLst>
              <a:ext uri="{FF2B5EF4-FFF2-40B4-BE49-F238E27FC236}">
                <a16:creationId xmlns:a16="http://schemas.microsoft.com/office/drawing/2014/main" id="{A0C0B090-EB72-7BBF-3065-AA94EA3F789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09E27193-4544-8AF9-4A99-02FDB7AB39F8}"/>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265701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6A1BB-5DA3-7BC2-FC92-3187E42A4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F83ED3FF-09C8-78A6-2D8C-4C7F06B8C8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8958D7B-F581-BA8D-437B-97C95C146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24BAB0-9084-8090-F8C1-8F5E49DA2F04}"/>
              </a:ext>
            </a:extLst>
          </p:cNvPr>
          <p:cNvSpPr>
            <a:spLocks noGrp="1"/>
          </p:cNvSpPr>
          <p:nvPr>
            <p:ph type="dt" sz="half" idx="10"/>
          </p:nvPr>
        </p:nvSpPr>
        <p:spPr/>
        <p:txBody>
          <a:bodyPr/>
          <a:lstStyle/>
          <a:p>
            <a:fld id="{C938D6BF-9A74-4EF7-9E5B-4C13A65DEC16}" type="datetime1">
              <a:rPr lang="en-ZA" smtClean="0"/>
              <a:t>2024/11/17</a:t>
            </a:fld>
            <a:endParaRPr lang="en-ZA"/>
          </a:p>
        </p:txBody>
      </p:sp>
      <p:sp>
        <p:nvSpPr>
          <p:cNvPr id="6" name="Footer Placeholder 5">
            <a:extLst>
              <a:ext uri="{FF2B5EF4-FFF2-40B4-BE49-F238E27FC236}">
                <a16:creationId xmlns:a16="http://schemas.microsoft.com/office/drawing/2014/main" id="{1B6F8026-73BF-8684-A40C-58A9797A4F9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7793F83-E954-8B65-F53F-9B6462FA0D3B}"/>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114790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B1F8-BF30-21FF-7B8E-707A8913D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FE4B489C-9C21-158C-60F9-EA4DF6152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C6F94DC-57DA-4462-C981-F9244FD27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3E75AF-FE24-77FD-B45C-A916EBCE06EF}"/>
              </a:ext>
            </a:extLst>
          </p:cNvPr>
          <p:cNvSpPr>
            <a:spLocks noGrp="1"/>
          </p:cNvSpPr>
          <p:nvPr>
            <p:ph type="dt" sz="half" idx="10"/>
          </p:nvPr>
        </p:nvSpPr>
        <p:spPr/>
        <p:txBody>
          <a:bodyPr/>
          <a:lstStyle/>
          <a:p>
            <a:fld id="{9C4D13F0-09F4-4913-B58A-27DA81AC887F}" type="datetime1">
              <a:rPr lang="en-ZA" smtClean="0"/>
              <a:t>2024/11/17</a:t>
            </a:fld>
            <a:endParaRPr lang="en-ZA"/>
          </a:p>
        </p:txBody>
      </p:sp>
      <p:sp>
        <p:nvSpPr>
          <p:cNvPr id="6" name="Footer Placeholder 5">
            <a:extLst>
              <a:ext uri="{FF2B5EF4-FFF2-40B4-BE49-F238E27FC236}">
                <a16:creationId xmlns:a16="http://schemas.microsoft.com/office/drawing/2014/main" id="{3BE6A385-5368-4B41-8F76-D4103CE9F89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979D1F9-DC77-9B94-A96D-C174AB36AD31}"/>
              </a:ext>
            </a:extLst>
          </p:cNvPr>
          <p:cNvSpPr>
            <a:spLocks noGrp="1"/>
          </p:cNvSpPr>
          <p:nvPr>
            <p:ph type="sldNum" sz="quarter" idx="12"/>
          </p:nvPr>
        </p:nvSpPr>
        <p:spPr/>
        <p:txBody>
          <a:bodyPr/>
          <a:lstStyle/>
          <a:p>
            <a:fld id="{12C69D59-D565-4410-9A5C-10A498D31369}" type="slidenum">
              <a:rPr lang="en-ZA" smtClean="0"/>
              <a:t>‹#›</a:t>
            </a:fld>
            <a:endParaRPr lang="en-ZA"/>
          </a:p>
        </p:txBody>
      </p:sp>
    </p:spTree>
    <p:extLst>
      <p:ext uri="{BB962C8B-B14F-4D97-AF65-F5344CB8AC3E}">
        <p14:creationId xmlns:p14="http://schemas.microsoft.com/office/powerpoint/2010/main" val="1206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D5DD88-2038-3A6A-C2C6-849B0711D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81D9DCD-4324-6997-4CE7-F592E71A65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868979C-5C97-9C09-8AAB-C69355732E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C7A39-1297-489F-B551-60755DBD341B}" type="datetime1">
              <a:rPr lang="en-ZA" smtClean="0"/>
              <a:t>2024/11/17</a:t>
            </a:fld>
            <a:endParaRPr lang="en-ZA"/>
          </a:p>
        </p:txBody>
      </p:sp>
      <p:sp>
        <p:nvSpPr>
          <p:cNvPr id="5" name="Footer Placeholder 4">
            <a:extLst>
              <a:ext uri="{FF2B5EF4-FFF2-40B4-BE49-F238E27FC236}">
                <a16:creationId xmlns:a16="http://schemas.microsoft.com/office/drawing/2014/main" id="{66DA4BE1-4B85-6A3F-1B27-97C3A658F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1992F806-6219-23D4-46DD-96140C1F0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69D59-D565-4410-9A5C-10A498D31369}" type="slidenum">
              <a:rPr lang="en-ZA" smtClean="0"/>
              <a:t>‹#›</a:t>
            </a:fld>
            <a:endParaRPr lang="en-ZA"/>
          </a:p>
        </p:txBody>
      </p:sp>
    </p:spTree>
    <p:extLst>
      <p:ext uri="{BB962C8B-B14F-4D97-AF65-F5344CB8AC3E}">
        <p14:creationId xmlns:p14="http://schemas.microsoft.com/office/powerpoint/2010/main" val="97890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F544085-5277-C6A6-134B-2096D366838B}"/>
              </a:ext>
            </a:extLst>
          </p:cNvPr>
          <p:cNvGrpSpPr/>
          <p:nvPr/>
        </p:nvGrpSpPr>
        <p:grpSpPr>
          <a:xfrm>
            <a:off x="0" y="9832"/>
            <a:ext cx="12192000" cy="6858000"/>
            <a:chOff x="0" y="9832"/>
            <a:chExt cx="12192000" cy="6858000"/>
          </a:xfrm>
        </p:grpSpPr>
        <p:pic>
          <p:nvPicPr>
            <p:cNvPr id="2" name="Picture 13" descr="C:\Documents and Settings\stephan\My Documents\Projects\13777_UP_Corp_PPT\Graphix\Back_01.jpg">
              <a:extLst>
                <a:ext uri="{FF2B5EF4-FFF2-40B4-BE49-F238E27FC236}">
                  <a16:creationId xmlns:a16="http://schemas.microsoft.com/office/drawing/2014/main" id="{F9180520-C269-D0C1-4DA3-E4A8EE34E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832"/>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UPLand.jpg">
              <a:extLst>
                <a:ext uri="{FF2B5EF4-FFF2-40B4-BE49-F238E27FC236}">
                  <a16:creationId xmlns:a16="http://schemas.microsoft.com/office/drawing/2014/main" id="{58AF2A4C-1D03-9FCA-5AAD-F1D99487F1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473" y="5951989"/>
              <a:ext cx="2516232"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1">
            <a:extLst>
              <a:ext uri="{FF2B5EF4-FFF2-40B4-BE49-F238E27FC236}">
                <a16:creationId xmlns:a16="http://schemas.microsoft.com/office/drawing/2014/main" id="{41127131-B9BA-58DD-21FE-DC5C3DA007DA}"/>
              </a:ext>
            </a:extLst>
          </p:cNvPr>
          <p:cNvSpPr txBox="1">
            <a:spLocks noChangeArrowheads="1"/>
          </p:cNvSpPr>
          <p:nvPr/>
        </p:nvSpPr>
        <p:spPr bwMode="auto">
          <a:xfrm>
            <a:off x="302607" y="1698420"/>
            <a:ext cx="1158678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lvl1pPr>
              <a:spcBef>
                <a:spcPct val="20000"/>
              </a:spcBef>
              <a:buChar char="•"/>
              <a:defRPr sz="1600">
                <a:solidFill>
                  <a:srgbClr val="00308E"/>
                </a:solidFill>
                <a:latin typeface="Arial" panose="020B0604020202020204" pitchFamily="34" charset="0"/>
              </a:defRPr>
            </a:lvl1pPr>
            <a:lvl2pPr marL="742950" indent="-285750">
              <a:spcBef>
                <a:spcPct val="20000"/>
              </a:spcBef>
              <a:buChar char="–"/>
              <a:defRPr sz="1600">
                <a:solidFill>
                  <a:srgbClr val="00308E"/>
                </a:solidFill>
                <a:latin typeface="Arial" panose="020B0604020202020204" pitchFamily="34" charset="0"/>
              </a:defRPr>
            </a:lvl2pPr>
            <a:lvl3pPr marL="1143000" indent="-228600">
              <a:spcBef>
                <a:spcPct val="20000"/>
              </a:spcBef>
              <a:buChar char="•"/>
              <a:defRPr sz="1600">
                <a:solidFill>
                  <a:srgbClr val="00308E"/>
                </a:solidFill>
                <a:latin typeface="Arial" panose="020B0604020202020204" pitchFamily="34" charset="0"/>
              </a:defRPr>
            </a:lvl3pPr>
            <a:lvl4pPr marL="1600200" indent="-228600">
              <a:spcBef>
                <a:spcPct val="20000"/>
              </a:spcBef>
              <a:buChar char="–"/>
              <a:defRPr sz="1600">
                <a:solidFill>
                  <a:srgbClr val="00308E"/>
                </a:solidFill>
                <a:latin typeface="Arial" panose="020B0604020202020204" pitchFamily="34" charset="0"/>
              </a:defRPr>
            </a:lvl4pPr>
            <a:lvl5pPr marL="2057400" indent="-228600">
              <a:spcBef>
                <a:spcPct val="20000"/>
              </a:spcBef>
              <a:buChar char="»"/>
              <a:defRPr sz="1600">
                <a:solidFill>
                  <a:srgbClr val="00308E"/>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00308E"/>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00308E"/>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00308E"/>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00308E"/>
                </a:solidFill>
                <a:latin typeface="Arial" panose="020B0604020202020204" pitchFamily="34" charset="0"/>
              </a:defRPr>
            </a:lvl9pPr>
          </a:lstStyle>
          <a:p>
            <a:pPr algn="ctr">
              <a:spcBef>
                <a:spcPct val="0"/>
              </a:spcBef>
              <a:buNone/>
            </a:pPr>
            <a:r>
              <a:rPr lang="en-US" sz="3200" b="1" i="0" dirty="0">
                <a:solidFill>
                  <a:schemeClr val="accent1">
                    <a:lumMod val="50000"/>
                  </a:schemeClr>
                </a:solidFill>
                <a:effectLst/>
                <a:latin typeface="Times New Roman" panose="02020603050405020304" pitchFamily="18" charset="0"/>
                <a:cs typeface="Times New Roman" panose="02020603050405020304" pitchFamily="18" charset="0"/>
              </a:rPr>
              <a:t>Microstructural and mechanical characterization of silicon carbide irradiated with 158 MeV xenon swift heavy ions</a:t>
            </a:r>
            <a:endParaRPr lang="en-US" altLang="en-US" sz="2400" b="1" dirty="0">
              <a:ln/>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TextBox 2">
            <a:extLst>
              <a:ext uri="{FF2B5EF4-FFF2-40B4-BE49-F238E27FC236}">
                <a16:creationId xmlns:a16="http://schemas.microsoft.com/office/drawing/2014/main" id="{2375170D-9ED6-2CC4-2D39-67B3FDCCFF41}"/>
              </a:ext>
            </a:extLst>
          </p:cNvPr>
          <p:cNvSpPr txBox="1">
            <a:spLocks noChangeArrowheads="1"/>
          </p:cNvSpPr>
          <p:nvPr/>
        </p:nvSpPr>
        <p:spPr bwMode="auto">
          <a:xfrm>
            <a:off x="3363493" y="4380310"/>
            <a:ext cx="56126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600">
                <a:solidFill>
                  <a:srgbClr val="00308E"/>
                </a:solidFill>
                <a:latin typeface="Arial" panose="020B0604020202020204" pitchFamily="34" charset="0"/>
              </a:defRPr>
            </a:lvl1pPr>
            <a:lvl2pPr marL="742950" indent="-285750">
              <a:spcBef>
                <a:spcPct val="20000"/>
              </a:spcBef>
              <a:buChar char="–"/>
              <a:defRPr sz="1600">
                <a:solidFill>
                  <a:srgbClr val="00308E"/>
                </a:solidFill>
                <a:latin typeface="Arial" panose="020B0604020202020204" pitchFamily="34" charset="0"/>
              </a:defRPr>
            </a:lvl2pPr>
            <a:lvl3pPr marL="1143000" indent="-228600">
              <a:spcBef>
                <a:spcPct val="20000"/>
              </a:spcBef>
              <a:buChar char="•"/>
              <a:defRPr sz="1600">
                <a:solidFill>
                  <a:srgbClr val="00308E"/>
                </a:solidFill>
                <a:latin typeface="Arial" panose="020B0604020202020204" pitchFamily="34" charset="0"/>
              </a:defRPr>
            </a:lvl3pPr>
            <a:lvl4pPr marL="1600200" indent="-228600">
              <a:spcBef>
                <a:spcPct val="20000"/>
              </a:spcBef>
              <a:buChar char="–"/>
              <a:defRPr sz="1600">
                <a:solidFill>
                  <a:srgbClr val="00308E"/>
                </a:solidFill>
                <a:latin typeface="Arial" panose="020B0604020202020204" pitchFamily="34" charset="0"/>
              </a:defRPr>
            </a:lvl4pPr>
            <a:lvl5pPr marL="2057400" indent="-228600">
              <a:spcBef>
                <a:spcPct val="20000"/>
              </a:spcBef>
              <a:buChar char="»"/>
              <a:defRPr sz="1600">
                <a:solidFill>
                  <a:srgbClr val="00308E"/>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00308E"/>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00308E"/>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00308E"/>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00308E"/>
                </a:solidFill>
                <a:latin typeface="Arial" panose="020B0604020202020204" pitchFamily="34" charset="0"/>
              </a:defRPr>
            </a:lvl9pPr>
          </a:lstStyle>
          <a:p>
            <a:pPr eaLnBrk="1" hangingPunct="1">
              <a:spcBef>
                <a:spcPct val="0"/>
              </a:spcBef>
              <a:buFontTx/>
              <a:buNone/>
            </a:pPr>
            <a:r>
              <a:rPr lang="en-US" altLang="en-US" sz="3600" b="1" dirty="0">
                <a:solidFill>
                  <a:srgbClr val="002060"/>
                </a:solidFill>
                <a:latin typeface="Times New Roman" panose="02020603050405020304" pitchFamily="18" charset="0"/>
              </a:rPr>
              <a:t>Tshegofatso Mashabela</a:t>
            </a:r>
          </a:p>
        </p:txBody>
      </p:sp>
    </p:spTree>
    <p:extLst>
      <p:ext uri="{BB962C8B-B14F-4D97-AF65-F5344CB8AC3E}">
        <p14:creationId xmlns:p14="http://schemas.microsoft.com/office/powerpoint/2010/main" val="419464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80AE56-9EB0-2F0C-4359-EC6CF5B9FB8F}"/>
            </a:ext>
          </a:extLst>
        </p:cNvPr>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B6D67471-596D-3CB0-0D0E-A94B630B6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DD50672B-6CA1-D39C-41F0-6CAE4504D916}"/>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rgbClr val="002060"/>
                </a:solidFill>
                <a:latin typeface="Times New Roman" panose="02020603050405020304" pitchFamily="18" charset="0"/>
                <a:cs typeface="Times New Roman" panose="02020603050405020304" pitchFamily="18" charset="0"/>
              </a:rPr>
              <a:t>Raman Spectroscopy</a:t>
            </a:r>
          </a:p>
        </p:txBody>
      </p:sp>
      <p:sp>
        <p:nvSpPr>
          <p:cNvPr id="11" name="Rectangle 8">
            <a:extLst>
              <a:ext uri="{FF2B5EF4-FFF2-40B4-BE49-F238E27FC236}">
                <a16:creationId xmlns:a16="http://schemas.microsoft.com/office/drawing/2014/main" id="{3F97160B-AD3E-E8D6-4BF4-86DB5D272FCD}"/>
              </a:ext>
            </a:extLst>
          </p:cNvPr>
          <p:cNvSpPr>
            <a:spLocks noChangeArrowheads="1"/>
          </p:cNvSpPr>
          <p:nvPr/>
        </p:nvSpPr>
        <p:spPr bwMode="auto">
          <a:xfrm>
            <a:off x="1054359" y="354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13" name="TextBox 12">
            <a:extLst>
              <a:ext uri="{FF2B5EF4-FFF2-40B4-BE49-F238E27FC236}">
                <a16:creationId xmlns:a16="http://schemas.microsoft.com/office/drawing/2014/main" id="{96219EB7-05E3-533C-2749-F7CDFC79FF47}"/>
              </a:ext>
            </a:extLst>
          </p:cNvPr>
          <p:cNvSpPr txBox="1"/>
          <p:nvPr/>
        </p:nvSpPr>
        <p:spPr>
          <a:xfrm>
            <a:off x="3296086" y="5840518"/>
            <a:ext cx="8591550" cy="646331"/>
          </a:xfrm>
          <a:prstGeom prst="rect">
            <a:avLst/>
          </a:prstGeom>
          <a:noFill/>
        </p:spPr>
        <p:txBody>
          <a:bodyPr wrap="square" rtlCol="0">
            <a:spAutoFit/>
          </a:bodyPr>
          <a:lstStyle/>
          <a:p>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Figure </a:t>
            </a:r>
            <a:r>
              <a:rPr lang="en-ZA" kern="100" dirty="0">
                <a:latin typeface="Times New Roman" panose="02020603050405020304" pitchFamily="18" charset="0"/>
                <a:ea typeface="Calibri" panose="020F0502020204030204" pitchFamily="34" charset="0"/>
                <a:cs typeface="Times New Roman" panose="02020603050405020304" pitchFamily="18" charset="0"/>
              </a:rPr>
              <a:t>3: </a:t>
            </a:r>
            <a:r>
              <a:rPr lang="en-ZA" sz="1800" dirty="0">
                <a:effectLst/>
                <a:latin typeface="Times New Roman" panose="02020603050405020304" pitchFamily="18" charset="0"/>
                <a:ea typeface="Aptos" panose="020B0004020202020204" pitchFamily="34" charset="0"/>
              </a:rPr>
              <a:t>The fitted Raman Spectra data indicated the FWHM of LO peak.</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3" name="Rectangle 2">
            <a:extLst>
              <a:ext uri="{FF2B5EF4-FFF2-40B4-BE49-F238E27FC236}">
                <a16:creationId xmlns:a16="http://schemas.microsoft.com/office/drawing/2014/main" id="{1EDE1BC0-86AD-E70D-AB6C-65E310361C59}"/>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
        <p:nvSpPr>
          <p:cNvPr id="4" name="Rectangle 2">
            <a:extLst>
              <a:ext uri="{FF2B5EF4-FFF2-40B4-BE49-F238E27FC236}">
                <a16:creationId xmlns:a16="http://schemas.microsoft.com/office/drawing/2014/main" id="{6C290235-043F-861B-77B0-E2B05B7C4987}"/>
              </a:ext>
            </a:extLst>
          </p:cNvPr>
          <p:cNvSpPr>
            <a:spLocks noChangeArrowheads="1"/>
          </p:cNvSpPr>
          <p:nvPr/>
        </p:nvSpPr>
        <p:spPr bwMode="auto">
          <a:xfrm>
            <a:off x="2381250" y="1143000"/>
            <a:ext cx="9610726"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8" name="Object 7">
            <a:extLst>
              <a:ext uri="{FF2B5EF4-FFF2-40B4-BE49-F238E27FC236}">
                <a16:creationId xmlns:a16="http://schemas.microsoft.com/office/drawing/2014/main" id="{0FB59EDB-BD5C-CD18-A6DF-7B21699D53B7}"/>
              </a:ext>
            </a:extLst>
          </p:cNvPr>
          <p:cNvGraphicFramePr>
            <a:graphicFrameLocks noChangeAspect="1"/>
          </p:cNvGraphicFramePr>
          <p:nvPr>
            <p:extLst>
              <p:ext uri="{D42A27DB-BD31-4B8C-83A1-F6EECF244321}">
                <p14:modId xmlns:p14="http://schemas.microsoft.com/office/powerpoint/2010/main" val="2948408344"/>
              </p:ext>
            </p:extLst>
          </p:nvPr>
        </p:nvGraphicFramePr>
        <p:xfrm>
          <a:off x="2381250" y="1142998"/>
          <a:ext cx="7258050" cy="4148627"/>
        </p:xfrm>
        <a:graphic>
          <a:graphicData uri="http://schemas.openxmlformats.org/presentationml/2006/ole">
            <mc:AlternateContent xmlns:mc="http://schemas.openxmlformats.org/markup-compatibility/2006">
              <mc:Choice xmlns:v="urn:schemas-microsoft-com:vml" Requires="v">
                <p:oleObj name="Graph" r:id="rId4" imgW="5156624" imgH="3965430" progId="Origin95.Graph">
                  <p:embed/>
                </p:oleObj>
              </mc:Choice>
              <mc:Fallback>
                <p:oleObj name="Graph" r:id="rId4" imgW="5156624" imgH="3965430" progId="Origin95.Graph">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0" y="1142998"/>
                        <a:ext cx="7258050" cy="4148627"/>
                      </a:xfrm>
                      <a:prstGeom prst="rect">
                        <a:avLst/>
                      </a:prstGeom>
                      <a:noFill/>
                    </p:spPr>
                  </p:pic>
                </p:oleObj>
              </mc:Fallback>
            </mc:AlternateContent>
          </a:graphicData>
        </a:graphic>
      </p:graphicFrame>
      <p:sp>
        <p:nvSpPr>
          <p:cNvPr id="2" name="Slide Number Placeholder 1">
            <a:extLst>
              <a:ext uri="{FF2B5EF4-FFF2-40B4-BE49-F238E27FC236}">
                <a16:creationId xmlns:a16="http://schemas.microsoft.com/office/drawing/2014/main" id="{F33747AA-FB41-E663-2537-29B7B0374005}"/>
              </a:ext>
            </a:extLst>
          </p:cNvPr>
          <p:cNvSpPr>
            <a:spLocks noGrp="1"/>
          </p:cNvSpPr>
          <p:nvPr>
            <p:ph type="sldNum" sz="quarter" idx="12"/>
          </p:nvPr>
        </p:nvSpPr>
        <p:spPr/>
        <p:txBody>
          <a:bodyPr/>
          <a:lstStyle/>
          <a:p>
            <a:fld id="{12C69D59-D565-4410-9A5C-10A498D31369}" type="slidenum">
              <a:rPr lang="en-ZA" smtClean="0"/>
              <a:t>10</a:t>
            </a:fld>
            <a:endParaRPr lang="en-ZA"/>
          </a:p>
        </p:txBody>
      </p:sp>
    </p:spTree>
    <p:extLst>
      <p:ext uri="{BB962C8B-B14F-4D97-AF65-F5344CB8AC3E}">
        <p14:creationId xmlns:p14="http://schemas.microsoft.com/office/powerpoint/2010/main" val="4050826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953F9-7E4B-79D4-CF76-A12DA96F8158}"/>
            </a:ext>
          </a:extLst>
        </p:cNvPr>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FB419F11-8B33-BDFB-833A-D3212E48B0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88C6BA5C-A58D-8B74-5ED8-510CB2CF33BD}"/>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rgbClr val="002060"/>
                </a:solidFill>
                <a:latin typeface="Times New Roman" panose="02020603050405020304" pitchFamily="18" charset="0"/>
                <a:cs typeface="Times New Roman" panose="02020603050405020304" pitchFamily="18" charset="0"/>
              </a:rPr>
              <a:t>Vickers Hardness</a:t>
            </a:r>
          </a:p>
        </p:txBody>
      </p:sp>
      <p:sp>
        <p:nvSpPr>
          <p:cNvPr id="11" name="Rectangle 8">
            <a:extLst>
              <a:ext uri="{FF2B5EF4-FFF2-40B4-BE49-F238E27FC236}">
                <a16:creationId xmlns:a16="http://schemas.microsoft.com/office/drawing/2014/main" id="{BCF834CA-1561-211B-A7D3-F8CC9CFE38D7}"/>
              </a:ext>
            </a:extLst>
          </p:cNvPr>
          <p:cNvSpPr>
            <a:spLocks noChangeArrowheads="1"/>
          </p:cNvSpPr>
          <p:nvPr/>
        </p:nvSpPr>
        <p:spPr bwMode="auto">
          <a:xfrm>
            <a:off x="1054359" y="354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13" name="TextBox 12">
            <a:extLst>
              <a:ext uri="{FF2B5EF4-FFF2-40B4-BE49-F238E27FC236}">
                <a16:creationId xmlns:a16="http://schemas.microsoft.com/office/drawing/2014/main" id="{4533FDC6-54C7-CCD9-FA7E-3C985EBD4B92}"/>
              </a:ext>
            </a:extLst>
          </p:cNvPr>
          <p:cNvSpPr txBox="1"/>
          <p:nvPr/>
        </p:nvSpPr>
        <p:spPr>
          <a:xfrm>
            <a:off x="1658110" y="1163854"/>
            <a:ext cx="7459476" cy="400110"/>
          </a:xfrm>
          <a:prstGeom prst="rect">
            <a:avLst/>
          </a:prstGeom>
          <a:noFill/>
        </p:spPr>
        <p:txBody>
          <a:bodyPr wrap="square" rtlCol="0">
            <a:spAutoFit/>
          </a:bodyPr>
          <a:lstStyle/>
          <a:p>
            <a:r>
              <a:rPr lang="en-ZA" sz="2000" dirty="0">
                <a:latin typeface="Times New Roman" panose="02020603050405020304" pitchFamily="18" charset="0"/>
                <a:cs typeface="Times New Roman" panose="02020603050405020304" pitchFamily="18" charset="0"/>
              </a:rPr>
              <a:t>Table 1: </a:t>
            </a:r>
            <a:r>
              <a:rPr lang="en-ZA" sz="2000" dirty="0">
                <a:effectLst/>
                <a:latin typeface="Times New Roman" panose="02020603050405020304" pitchFamily="18" charset="0"/>
                <a:ea typeface="Aptos" panose="020B0004020202020204" pitchFamily="34" charset="0"/>
                <a:cs typeface="Times New Roman" panose="02020603050405020304" pitchFamily="18" charset="0"/>
              </a:rPr>
              <a:t>Vickers hardness measurements before and after irradiation</a:t>
            </a:r>
            <a:r>
              <a:rPr lang="en-ZA" sz="2000" dirty="0">
                <a:effectLst/>
                <a:latin typeface="Times New Roman" panose="02020603050405020304" pitchFamily="18" charset="0"/>
                <a:ea typeface="Aptos" panose="020B0004020202020204" pitchFamily="34" charset="0"/>
              </a:rPr>
              <a:t>.</a:t>
            </a:r>
            <a:endParaRPr lang="en-ZA" sz="2000" dirty="0"/>
          </a:p>
        </p:txBody>
      </p:sp>
      <p:sp>
        <p:nvSpPr>
          <p:cNvPr id="3" name="Rectangle 2">
            <a:extLst>
              <a:ext uri="{FF2B5EF4-FFF2-40B4-BE49-F238E27FC236}">
                <a16:creationId xmlns:a16="http://schemas.microsoft.com/office/drawing/2014/main" id="{BCFF98D9-9158-03B7-7B44-6FE9AC73B236}"/>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4" name="Table 3">
            <a:extLst>
              <a:ext uri="{FF2B5EF4-FFF2-40B4-BE49-F238E27FC236}">
                <a16:creationId xmlns:a16="http://schemas.microsoft.com/office/drawing/2014/main" id="{1496C482-2B92-B773-FFFC-54DB82C880F9}"/>
              </a:ext>
            </a:extLst>
          </p:cNvPr>
          <p:cNvGraphicFramePr>
            <a:graphicFrameLocks noGrp="1"/>
          </p:cNvGraphicFramePr>
          <p:nvPr>
            <p:extLst>
              <p:ext uri="{D42A27DB-BD31-4B8C-83A1-F6EECF244321}">
                <p14:modId xmlns:p14="http://schemas.microsoft.com/office/powerpoint/2010/main" val="2199349299"/>
              </p:ext>
            </p:extLst>
          </p:nvPr>
        </p:nvGraphicFramePr>
        <p:xfrm>
          <a:off x="1658110" y="2066437"/>
          <a:ext cx="8302772" cy="3277220"/>
        </p:xfrm>
        <a:graphic>
          <a:graphicData uri="http://schemas.openxmlformats.org/drawingml/2006/table">
            <a:tbl>
              <a:tblPr firstRow="1" firstCol="1" bandRow="1">
                <a:tableStyleId>{3B4B98B0-60AC-42C2-AFA5-B58CD77FA1E5}</a:tableStyleId>
              </a:tblPr>
              <a:tblGrid>
                <a:gridCol w="4151386">
                  <a:extLst>
                    <a:ext uri="{9D8B030D-6E8A-4147-A177-3AD203B41FA5}">
                      <a16:colId xmlns:a16="http://schemas.microsoft.com/office/drawing/2014/main" val="1373396496"/>
                    </a:ext>
                  </a:extLst>
                </a:gridCol>
                <a:gridCol w="4151386">
                  <a:extLst>
                    <a:ext uri="{9D8B030D-6E8A-4147-A177-3AD203B41FA5}">
                      <a16:colId xmlns:a16="http://schemas.microsoft.com/office/drawing/2014/main" val="1920053957"/>
                    </a:ext>
                  </a:extLst>
                </a:gridCol>
              </a:tblGrid>
              <a:tr h="661170">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SAMPLE</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HARDNESS (</a:t>
                      </a:r>
                      <a:r>
                        <a:rPr lang="en-ZA" sz="1800" kern="100" dirty="0" err="1">
                          <a:effectLst/>
                          <a:latin typeface="Times New Roman" panose="02020603050405020304" pitchFamily="18" charset="0"/>
                          <a:cs typeface="Times New Roman" panose="02020603050405020304" pitchFamily="18" charset="0"/>
                        </a:rPr>
                        <a:t>GPa</a:t>
                      </a:r>
                      <a:r>
                        <a:rPr lang="en-ZA" sz="1800" kern="100" dirty="0">
                          <a:effectLst/>
                          <a:latin typeface="Times New Roman" panose="02020603050405020304" pitchFamily="18" charset="0"/>
                          <a:cs typeface="Times New Roman" panose="02020603050405020304" pitchFamily="18" charset="0"/>
                        </a:rPr>
                        <a:t>)</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2447967"/>
                  </a:ext>
                </a:extLst>
              </a:tr>
              <a:tr h="661170">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Virgin</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800" kern="100">
                          <a:effectLst/>
                          <a:latin typeface="Times New Roman" panose="02020603050405020304" pitchFamily="18" charset="0"/>
                          <a:cs typeface="Times New Roman" panose="02020603050405020304" pitchFamily="18" charset="0"/>
                        </a:rPr>
                        <a:t>29.72</a:t>
                      </a:r>
                      <a:endParaRPr lang="en-ZA" sz="1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5982105"/>
                  </a:ext>
                </a:extLst>
              </a:tr>
              <a:tr h="632540">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1×10</a:t>
                      </a:r>
                      <a:r>
                        <a:rPr lang="en-ZA" sz="1800" kern="100" baseline="30000" dirty="0">
                          <a:effectLst/>
                          <a:latin typeface="Times New Roman" panose="02020603050405020304" pitchFamily="18" charset="0"/>
                          <a:cs typeface="Times New Roman" panose="02020603050405020304" pitchFamily="18" charset="0"/>
                        </a:rPr>
                        <a:t>10</a:t>
                      </a:r>
                      <a:r>
                        <a:rPr lang="en-ZA" sz="1800" kern="100" dirty="0">
                          <a:effectLst/>
                          <a:latin typeface="Times New Roman" panose="02020603050405020304" pitchFamily="18" charset="0"/>
                          <a:cs typeface="Times New Roman" panose="02020603050405020304" pitchFamily="18" charset="0"/>
                        </a:rPr>
                        <a:t> cm</a:t>
                      </a:r>
                      <a:r>
                        <a:rPr lang="en-ZA" sz="1800" kern="100" baseline="30000" dirty="0">
                          <a:effectLst/>
                          <a:latin typeface="Times New Roman" panose="02020603050405020304" pitchFamily="18" charset="0"/>
                          <a:cs typeface="Times New Roman" panose="02020603050405020304" pitchFamily="18" charset="0"/>
                        </a:rPr>
                        <a:t>-2</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800" kern="100">
                          <a:effectLst/>
                          <a:latin typeface="Times New Roman" panose="02020603050405020304" pitchFamily="18" charset="0"/>
                          <a:cs typeface="Times New Roman" panose="02020603050405020304" pitchFamily="18" charset="0"/>
                        </a:rPr>
                        <a:t>32.66</a:t>
                      </a:r>
                      <a:endParaRPr lang="en-ZA" sz="1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838585"/>
                  </a:ext>
                </a:extLst>
              </a:tr>
              <a:tr h="661170">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1×10</a:t>
                      </a:r>
                      <a:r>
                        <a:rPr lang="en-ZA" sz="1800" kern="100" baseline="30000" dirty="0">
                          <a:effectLst/>
                          <a:latin typeface="Times New Roman" panose="02020603050405020304" pitchFamily="18" charset="0"/>
                          <a:cs typeface="Times New Roman" panose="02020603050405020304" pitchFamily="18" charset="0"/>
                        </a:rPr>
                        <a:t>11</a:t>
                      </a:r>
                      <a:r>
                        <a:rPr lang="en-ZA" sz="1800" kern="100" dirty="0">
                          <a:effectLst/>
                          <a:latin typeface="Times New Roman" panose="02020603050405020304" pitchFamily="18" charset="0"/>
                          <a:cs typeface="Times New Roman" panose="02020603050405020304" pitchFamily="18" charset="0"/>
                        </a:rPr>
                        <a:t> cm</a:t>
                      </a:r>
                      <a:r>
                        <a:rPr lang="en-ZA" sz="1800" kern="100" baseline="30000" dirty="0">
                          <a:effectLst/>
                          <a:latin typeface="Times New Roman" panose="02020603050405020304" pitchFamily="18" charset="0"/>
                          <a:cs typeface="Times New Roman" panose="02020603050405020304" pitchFamily="18" charset="0"/>
                        </a:rPr>
                        <a:t>-2</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37.28</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4044966"/>
                  </a:ext>
                </a:extLst>
              </a:tr>
              <a:tr h="661170">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1×10</a:t>
                      </a:r>
                      <a:r>
                        <a:rPr lang="en-ZA" sz="1800" kern="100" baseline="30000" dirty="0">
                          <a:effectLst/>
                          <a:latin typeface="Times New Roman" panose="02020603050405020304" pitchFamily="18" charset="0"/>
                          <a:cs typeface="Times New Roman" panose="02020603050405020304" pitchFamily="18" charset="0"/>
                        </a:rPr>
                        <a:t>13</a:t>
                      </a:r>
                      <a:r>
                        <a:rPr lang="en-ZA" sz="1800" kern="100" dirty="0">
                          <a:effectLst/>
                          <a:latin typeface="Times New Roman" panose="02020603050405020304" pitchFamily="18" charset="0"/>
                          <a:cs typeface="Times New Roman" panose="02020603050405020304" pitchFamily="18" charset="0"/>
                        </a:rPr>
                        <a:t> cm</a:t>
                      </a:r>
                      <a:r>
                        <a:rPr lang="en-ZA" sz="1800" kern="100" baseline="30000" dirty="0">
                          <a:effectLst/>
                          <a:latin typeface="Times New Roman" panose="02020603050405020304" pitchFamily="18" charset="0"/>
                          <a:cs typeface="Times New Roman" panose="02020603050405020304" pitchFamily="18" charset="0"/>
                        </a:rPr>
                        <a:t>-2</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800" kern="100" dirty="0">
                          <a:effectLst/>
                          <a:latin typeface="Times New Roman" panose="02020603050405020304" pitchFamily="18" charset="0"/>
                          <a:cs typeface="Times New Roman" panose="02020603050405020304" pitchFamily="18" charset="0"/>
                        </a:rPr>
                        <a:t>30.17</a:t>
                      </a:r>
                      <a:endParaRPr lang="en-ZA" sz="1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8304034"/>
                  </a:ext>
                </a:extLst>
              </a:tr>
            </a:tbl>
          </a:graphicData>
        </a:graphic>
      </p:graphicFrame>
      <p:sp>
        <p:nvSpPr>
          <p:cNvPr id="2" name="Slide Number Placeholder 1">
            <a:extLst>
              <a:ext uri="{FF2B5EF4-FFF2-40B4-BE49-F238E27FC236}">
                <a16:creationId xmlns:a16="http://schemas.microsoft.com/office/drawing/2014/main" id="{83974E2D-1F9B-F693-284F-3986F5A51141}"/>
              </a:ext>
            </a:extLst>
          </p:cNvPr>
          <p:cNvSpPr>
            <a:spLocks noGrp="1"/>
          </p:cNvSpPr>
          <p:nvPr>
            <p:ph type="sldNum" sz="quarter" idx="12"/>
          </p:nvPr>
        </p:nvSpPr>
        <p:spPr/>
        <p:txBody>
          <a:bodyPr/>
          <a:lstStyle/>
          <a:p>
            <a:fld id="{12C69D59-D565-4410-9A5C-10A498D31369}" type="slidenum">
              <a:rPr lang="en-ZA" smtClean="0"/>
              <a:t>11</a:t>
            </a:fld>
            <a:endParaRPr lang="en-ZA"/>
          </a:p>
        </p:txBody>
      </p:sp>
    </p:spTree>
    <p:extLst>
      <p:ext uri="{BB962C8B-B14F-4D97-AF65-F5344CB8AC3E}">
        <p14:creationId xmlns:p14="http://schemas.microsoft.com/office/powerpoint/2010/main" val="4015934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B6DE9-2FF9-0EDC-F3B0-AE4EC6E376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26E0CDC-C2EE-23EC-EA93-35384C888A88}"/>
              </a:ext>
            </a:extLst>
          </p:cNvPr>
          <p:cNvSpPr txBox="1">
            <a:spLocks noChangeArrowheads="1"/>
          </p:cNvSpPr>
          <p:nvPr/>
        </p:nvSpPr>
        <p:spPr>
          <a:xfrm>
            <a:off x="531480" y="747086"/>
            <a:ext cx="10890017" cy="5780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Font typeface="Wingdings" panose="05000000000000000000" pitchFamily="2" charset="2"/>
              <a:buChar char="v"/>
              <a:defRPr/>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7" descr="UPLand.jpg">
            <a:extLst>
              <a:ext uri="{FF2B5EF4-FFF2-40B4-BE49-F238E27FC236}">
                <a16:creationId xmlns:a16="http://schemas.microsoft.com/office/drawing/2014/main" id="{B7ECEB4B-D16A-2379-67DD-70DD8128E5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720CF988-8170-4C54-0057-C029D80AB668}"/>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Conclusions and Future Work</a:t>
            </a:r>
          </a:p>
        </p:txBody>
      </p:sp>
      <p:sp>
        <p:nvSpPr>
          <p:cNvPr id="3" name="TextBox 2">
            <a:extLst>
              <a:ext uri="{FF2B5EF4-FFF2-40B4-BE49-F238E27FC236}">
                <a16:creationId xmlns:a16="http://schemas.microsoft.com/office/drawing/2014/main" id="{73E3CF4E-3561-E119-FAC8-5D8EA72199AC}"/>
              </a:ext>
            </a:extLst>
          </p:cNvPr>
          <p:cNvSpPr txBox="1"/>
          <p:nvPr/>
        </p:nvSpPr>
        <p:spPr>
          <a:xfrm>
            <a:off x="1076325" y="1011432"/>
            <a:ext cx="9934575" cy="3785652"/>
          </a:xfrm>
          <a:prstGeom prst="rect">
            <a:avLst/>
          </a:prstGeom>
          <a:noFill/>
        </p:spPr>
        <p:txBody>
          <a:bodyPr wrap="square">
            <a:spAutoFit/>
          </a:bodyPr>
          <a:lstStyle/>
          <a:p>
            <a:pPr marL="342900" indent="-342900" algn="just">
              <a:buFont typeface="Wingdings" panose="05000000000000000000" pitchFamily="2" charset="2"/>
              <a:buChar char="v"/>
            </a:pPr>
            <a:r>
              <a:rPr lang="en-US" sz="2400" dirty="0">
                <a:solidFill>
                  <a:schemeClr val="accent1">
                    <a:lumMod val="50000"/>
                  </a:schemeClr>
                </a:solidFill>
                <a:latin typeface="Times New Roman" panose="02020603050405020304" pitchFamily="18" charset="0"/>
                <a:cs typeface="Times New Roman" panose="02020603050405020304" pitchFamily="18" charset="0"/>
              </a:rPr>
              <a:t> Irradiation introduces damage to the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structure, with the most severe damage observed at a fluence of </a:t>
            </a:r>
            <a:r>
              <a:rPr lang="en-ZA" sz="2400" dirty="0">
                <a:solidFill>
                  <a:schemeClr val="accent1">
                    <a:lumMod val="50000"/>
                  </a:schemeClr>
                </a:solidFill>
                <a:effectLst/>
                <a:latin typeface="Times New Roman" panose="02020603050405020304" pitchFamily="18" charset="0"/>
                <a:ea typeface="Aptos" panose="020B0004020202020204" pitchFamily="34" charset="0"/>
              </a:rPr>
              <a:t>1×10</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13</a:t>
            </a:r>
            <a:r>
              <a:rPr lang="en-ZA" sz="2400" dirty="0">
                <a:solidFill>
                  <a:schemeClr val="accent1">
                    <a:lumMod val="50000"/>
                  </a:schemeClr>
                </a:solidFill>
                <a:effectLst/>
                <a:latin typeface="Times New Roman" panose="02020603050405020304" pitchFamily="18" charset="0"/>
                <a:ea typeface="Aptos" panose="020B0004020202020204" pitchFamily="34" charset="0"/>
              </a:rPr>
              <a:t> cm</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ZA" sz="2400" dirty="0">
                <a:solidFill>
                  <a:schemeClr val="accent1">
                    <a:lumMod val="50000"/>
                  </a:schemeClr>
                </a:solidFill>
                <a:effectLst/>
                <a:latin typeface="Times New Roman" panose="02020603050405020304" pitchFamily="18" charset="0"/>
                <a:ea typeface="Aptos" panose="020B0004020202020204" pitchFamily="34" charset="0"/>
              </a:rPr>
              <a:t> </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v"/>
            </a:pPr>
            <a:r>
              <a:rPr lang="en-US" sz="2400" dirty="0">
                <a:solidFill>
                  <a:schemeClr val="accent1">
                    <a:lumMod val="50000"/>
                  </a:schemeClr>
                </a:solidFill>
                <a:latin typeface="Times New Roman" panose="02020603050405020304" pitchFamily="18" charset="0"/>
                <a:cs typeface="Times New Roman" panose="02020603050405020304" pitchFamily="18" charset="0"/>
              </a:rPr>
              <a:t>The hardness initially increases at fluences of </a:t>
            </a:r>
            <a:r>
              <a:rPr lang="en-ZA" sz="2400" dirty="0">
                <a:solidFill>
                  <a:schemeClr val="accent1">
                    <a:lumMod val="50000"/>
                  </a:schemeClr>
                </a:solidFill>
                <a:effectLst/>
                <a:latin typeface="Times New Roman" panose="02020603050405020304" pitchFamily="18" charset="0"/>
                <a:ea typeface="Aptos" panose="020B0004020202020204" pitchFamily="34" charset="0"/>
              </a:rPr>
              <a:t>1×10</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10</a:t>
            </a:r>
            <a:r>
              <a:rPr lang="en-ZA" sz="2400" dirty="0">
                <a:solidFill>
                  <a:schemeClr val="accent1">
                    <a:lumMod val="50000"/>
                  </a:schemeClr>
                </a:solidFill>
                <a:effectLst/>
                <a:latin typeface="Times New Roman" panose="02020603050405020304" pitchFamily="18" charset="0"/>
                <a:ea typeface="Aptos" panose="020B0004020202020204" pitchFamily="34" charset="0"/>
              </a:rPr>
              <a:t> cm</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US" sz="2400" dirty="0">
                <a:solidFill>
                  <a:schemeClr val="accent1">
                    <a:lumMod val="50000"/>
                  </a:schemeClr>
                </a:solidFill>
                <a:latin typeface="Times New Roman" panose="02020603050405020304" pitchFamily="18" charset="0"/>
                <a:cs typeface="Times New Roman" panose="02020603050405020304" pitchFamily="18" charset="0"/>
              </a:rPr>
              <a:t> and </a:t>
            </a:r>
            <a:r>
              <a:rPr lang="en-ZA" sz="2400" dirty="0">
                <a:solidFill>
                  <a:schemeClr val="accent1">
                    <a:lumMod val="50000"/>
                  </a:schemeClr>
                </a:solidFill>
                <a:effectLst/>
                <a:latin typeface="Times New Roman" panose="02020603050405020304" pitchFamily="18" charset="0"/>
                <a:ea typeface="Aptos" panose="020B0004020202020204" pitchFamily="34" charset="0"/>
              </a:rPr>
              <a:t>1×10</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11</a:t>
            </a:r>
            <a:r>
              <a:rPr lang="en-ZA" sz="2400" dirty="0">
                <a:solidFill>
                  <a:schemeClr val="accent1">
                    <a:lumMod val="50000"/>
                  </a:schemeClr>
                </a:solidFill>
                <a:effectLst/>
                <a:latin typeface="Times New Roman" panose="02020603050405020304" pitchFamily="18" charset="0"/>
                <a:ea typeface="Aptos" panose="020B0004020202020204" pitchFamily="34" charset="0"/>
              </a:rPr>
              <a:t> cm</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US" sz="2400" dirty="0">
                <a:solidFill>
                  <a:schemeClr val="accent1">
                    <a:lumMod val="50000"/>
                  </a:schemeClr>
                </a:solidFill>
                <a:latin typeface="Times New Roman" panose="02020603050405020304" pitchFamily="18" charset="0"/>
                <a:cs typeface="Times New Roman" panose="02020603050405020304" pitchFamily="18" charset="0"/>
              </a:rPr>
              <a:t> because the defects create stress in the material, making it stronger and more resistant to deformation.  </a:t>
            </a:r>
          </a:p>
          <a:p>
            <a:pPr marL="342900" indent="-342900" algn="just">
              <a:buFont typeface="Wingdings" panose="05000000000000000000" pitchFamily="2" charset="2"/>
              <a:buChar char="v"/>
            </a:pPr>
            <a:r>
              <a:rPr lang="en-US" sz="2400" dirty="0">
                <a:solidFill>
                  <a:schemeClr val="accent1">
                    <a:lumMod val="50000"/>
                  </a:schemeClr>
                </a:solidFill>
                <a:latin typeface="Times New Roman" panose="02020603050405020304" pitchFamily="18" charset="0"/>
                <a:cs typeface="Times New Roman" panose="02020603050405020304" pitchFamily="18" charset="0"/>
              </a:rPr>
              <a:t>At </a:t>
            </a:r>
            <a:r>
              <a:rPr lang="en-ZA" sz="2400" dirty="0">
                <a:solidFill>
                  <a:schemeClr val="accent1">
                    <a:lumMod val="50000"/>
                  </a:schemeClr>
                </a:solidFill>
                <a:effectLst/>
                <a:latin typeface="Times New Roman" panose="02020603050405020304" pitchFamily="18" charset="0"/>
                <a:ea typeface="Aptos" panose="020B0004020202020204" pitchFamily="34" charset="0"/>
              </a:rPr>
              <a:t>1×10</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13</a:t>
            </a:r>
            <a:r>
              <a:rPr lang="en-ZA" sz="2400" dirty="0">
                <a:solidFill>
                  <a:schemeClr val="accent1">
                    <a:lumMod val="50000"/>
                  </a:schemeClr>
                </a:solidFill>
                <a:effectLst/>
                <a:latin typeface="Times New Roman" panose="02020603050405020304" pitchFamily="18" charset="0"/>
                <a:ea typeface="Aptos" panose="020B0004020202020204" pitchFamily="34" charset="0"/>
              </a:rPr>
              <a:t> cm</a:t>
            </a:r>
            <a:r>
              <a:rPr lang="en-ZA" sz="24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ZA" sz="2400" dirty="0">
                <a:solidFill>
                  <a:schemeClr val="accent1">
                    <a:lumMod val="50000"/>
                  </a:schemeClr>
                </a:solidFill>
                <a:effectLst/>
                <a:latin typeface="Times New Roman" panose="02020603050405020304" pitchFamily="18" charset="0"/>
                <a:ea typeface="Aptos" panose="020B0004020202020204" pitchFamily="34" charset="0"/>
              </a:rPr>
              <a:t> </a:t>
            </a:r>
            <a:r>
              <a:rPr lang="en-US" sz="2400" dirty="0">
                <a:solidFill>
                  <a:schemeClr val="accent1">
                    <a:lumMod val="50000"/>
                  </a:schemeClr>
                </a:solidFill>
                <a:latin typeface="Times New Roman" panose="02020603050405020304" pitchFamily="18" charset="0"/>
                <a:cs typeface="Times New Roman" panose="02020603050405020304" pitchFamily="18" charset="0"/>
              </a:rPr>
              <a:t>, the high concentration of defects causes significant structural damage, reducing the material's ability to handle the applied load and leading to a decrease in hardness.  </a:t>
            </a:r>
          </a:p>
          <a:p>
            <a:pPr marL="342900" indent="-342900" algn="just">
              <a:buFont typeface="Wingdings" panose="05000000000000000000" pitchFamily="2" charset="2"/>
              <a:buChar char="v"/>
            </a:pPr>
            <a:r>
              <a:rPr lang="en-US" sz="2400" dirty="0">
                <a:solidFill>
                  <a:schemeClr val="accent1">
                    <a:lumMod val="50000"/>
                  </a:schemeClr>
                </a:solidFill>
                <a:latin typeface="Times New Roman" panose="02020603050405020304" pitchFamily="18" charset="0"/>
                <a:cs typeface="Times New Roman" panose="02020603050405020304" pitchFamily="18" charset="0"/>
              </a:rPr>
              <a:t>Overall, irradiation at high fluences compromises the hardness and structural integrity of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3F03474C-4DFA-EA8F-9FA1-2D800BA2D352}"/>
              </a:ext>
            </a:extLst>
          </p:cNvPr>
          <p:cNvSpPr>
            <a:spLocks noGrp="1"/>
          </p:cNvSpPr>
          <p:nvPr>
            <p:ph type="sldNum" sz="quarter" idx="12"/>
          </p:nvPr>
        </p:nvSpPr>
        <p:spPr/>
        <p:txBody>
          <a:bodyPr/>
          <a:lstStyle/>
          <a:p>
            <a:fld id="{12C69D59-D565-4410-9A5C-10A498D31369}" type="slidenum">
              <a:rPr lang="en-ZA" smtClean="0"/>
              <a:t>12</a:t>
            </a:fld>
            <a:endParaRPr lang="en-ZA"/>
          </a:p>
        </p:txBody>
      </p:sp>
    </p:spTree>
    <p:extLst>
      <p:ext uri="{BB962C8B-B14F-4D97-AF65-F5344CB8AC3E}">
        <p14:creationId xmlns:p14="http://schemas.microsoft.com/office/powerpoint/2010/main" val="282869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4432-E848-D929-3FA8-13DB856AA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124AF0-30C6-AA2A-5CA6-5FC5316EE555}"/>
              </a:ext>
            </a:extLst>
          </p:cNvPr>
          <p:cNvSpPr txBox="1">
            <a:spLocks noChangeArrowheads="1"/>
          </p:cNvSpPr>
          <p:nvPr/>
        </p:nvSpPr>
        <p:spPr>
          <a:xfrm>
            <a:off x="531480" y="747086"/>
            <a:ext cx="10890017" cy="5780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Font typeface="Wingdings" panose="05000000000000000000" pitchFamily="2" charset="2"/>
              <a:buChar char="v"/>
              <a:defRPr/>
            </a:pP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7" descr="UPLand.jpg">
            <a:extLst>
              <a:ext uri="{FF2B5EF4-FFF2-40B4-BE49-F238E27FC236}">
                <a16:creationId xmlns:a16="http://schemas.microsoft.com/office/drawing/2014/main" id="{9E3A1174-F9FF-EBBF-154E-30A0CAE3FE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E3257EED-E41B-C6E9-CBDD-A180AAAA8B71}"/>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Conclusions and Future Work</a:t>
            </a:r>
          </a:p>
        </p:txBody>
      </p:sp>
      <p:sp>
        <p:nvSpPr>
          <p:cNvPr id="3" name="TextBox 2">
            <a:extLst>
              <a:ext uri="{FF2B5EF4-FFF2-40B4-BE49-F238E27FC236}">
                <a16:creationId xmlns:a16="http://schemas.microsoft.com/office/drawing/2014/main" id="{9DDC9ACD-1CC6-E721-CE84-1957E39875EF}"/>
              </a:ext>
            </a:extLst>
          </p:cNvPr>
          <p:cNvSpPr txBox="1"/>
          <p:nvPr/>
        </p:nvSpPr>
        <p:spPr>
          <a:xfrm>
            <a:off x="1076325" y="1011432"/>
            <a:ext cx="9934575" cy="2677656"/>
          </a:xfrm>
          <a:prstGeom prst="rect">
            <a:avLst/>
          </a:prstGeom>
          <a:noFill/>
        </p:spPr>
        <p:txBody>
          <a:bodyPr wrap="square">
            <a:spAutoFit/>
          </a:bodyPr>
          <a:lstStyle/>
          <a:p>
            <a:pPr marL="342900" indent="-342900" algn="just">
              <a:buFont typeface="Wingdings" panose="05000000000000000000" pitchFamily="2" charset="2"/>
              <a:buChar char="v"/>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400" b="1" dirty="0">
                <a:solidFill>
                  <a:schemeClr val="accent1">
                    <a:lumMod val="50000"/>
                  </a:schemeClr>
                </a:solidFill>
                <a:latin typeface="Times New Roman" panose="02020603050405020304" pitchFamily="18" charset="0"/>
                <a:cs typeface="Times New Roman" panose="02020603050405020304" pitchFamily="18" charset="0"/>
              </a:rPr>
              <a:t>Future work:</a:t>
            </a:r>
          </a:p>
          <a:p>
            <a:pPr algn="just"/>
            <a:r>
              <a:rPr lang="en-US" sz="2400" dirty="0">
                <a:solidFill>
                  <a:schemeClr val="accent1">
                    <a:lumMod val="50000"/>
                  </a:schemeClr>
                </a:solidFill>
                <a:latin typeface="Times New Roman" panose="02020603050405020304" pitchFamily="18" charset="0"/>
                <a:cs typeface="Times New Roman" panose="02020603050405020304" pitchFamily="18" charset="0"/>
              </a:rPr>
              <a:t>XRD synchrotron radiation can significantly enhance our study by providing high-resolution data that allows for precise identification of phase changes and structural alterations in the material. Its intense and tunable beam enables the detection of subtle changes in lattice parameters and strain, which are critical for understanding the effects of irradiation.</a:t>
            </a:r>
            <a:endParaRPr lang="en-ZA" sz="2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295A4CB2-80A6-BDCA-6E93-717C15954441}"/>
              </a:ext>
            </a:extLst>
          </p:cNvPr>
          <p:cNvSpPr>
            <a:spLocks noGrp="1"/>
          </p:cNvSpPr>
          <p:nvPr>
            <p:ph type="sldNum" sz="quarter" idx="12"/>
          </p:nvPr>
        </p:nvSpPr>
        <p:spPr/>
        <p:txBody>
          <a:bodyPr/>
          <a:lstStyle/>
          <a:p>
            <a:fld id="{12C69D59-D565-4410-9A5C-10A498D31369}" type="slidenum">
              <a:rPr lang="en-ZA" smtClean="0"/>
              <a:t>13</a:t>
            </a:fld>
            <a:endParaRPr lang="en-ZA"/>
          </a:p>
        </p:txBody>
      </p:sp>
    </p:spTree>
    <p:extLst>
      <p:ext uri="{BB962C8B-B14F-4D97-AF65-F5344CB8AC3E}">
        <p14:creationId xmlns:p14="http://schemas.microsoft.com/office/powerpoint/2010/main" val="74478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83F2F-F229-CEF9-104E-6B35FB4F49F0}"/>
            </a:ext>
          </a:extLst>
        </p:cNvPr>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9685FBEE-C66B-B623-6845-F7CECC5537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3C08AB74-D38F-BB11-42A9-DFA72128E0D1}"/>
              </a:ext>
            </a:extLst>
          </p:cNvPr>
          <p:cNvSpPr>
            <a:spLocks noGrp="1" noChangeArrowheads="1"/>
          </p:cNvSpPr>
          <p:nvPr>
            <p:ph type="title"/>
          </p:nvPr>
        </p:nvSpPr>
        <p:spPr>
          <a:xfrm>
            <a:off x="2294187" y="-131568"/>
            <a:ext cx="6553200" cy="1143000"/>
          </a:xfrm>
        </p:spPr>
        <p:txBody>
          <a:bodyPr/>
          <a:lstStyle/>
          <a:p>
            <a:pPr algn="ctr"/>
            <a:r>
              <a:rPr lang="en-ZA" sz="3600" b="1" kern="100" dirty="0">
                <a:solidFill>
                  <a:schemeClr val="accent1">
                    <a:lumMod val="50000"/>
                  </a:schemeClr>
                </a:solidFill>
                <a:latin typeface="Times New Roman" panose="02020603050405020304" pitchFamily="18" charset="0"/>
                <a:ea typeface="Aptos" panose="020B0004020202020204" pitchFamily="34" charset="0"/>
                <a:cs typeface="Times New Roman" panose="02020603050405020304" pitchFamily="18" charset="0"/>
              </a:rPr>
              <a:t>Acknowledgements</a:t>
            </a:r>
            <a:endParaRPr lang="en-US" alt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1" name="Rectangle 8">
            <a:extLst>
              <a:ext uri="{FF2B5EF4-FFF2-40B4-BE49-F238E27FC236}">
                <a16:creationId xmlns:a16="http://schemas.microsoft.com/office/drawing/2014/main" id="{312B16BA-2F66-4E06-C008-58A166BBE3C2}"/>
              </a:ext>
            </a:extLst>
          </p:cNvPr>
          <p:cNvSpPr>
            <a:spLocks noChangeArrowheads="1"/>
          </p:cNvSpPr>
          <p:nvPr/>
        </p:nvSpPr>
        <p:spPr bwMode="auto">
          <a:xfrm>
            <a:off x="1054359" y="354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13" name="TextBox 12">
            <a:extLst>
              <a:ext uri="{FF2B5EF4-FFF2-40B4-BE49-F238E27FC236}">
                <a16:creationId xmlns:a16="http://schemas.microsoft.com/office/drawing/2014/main" id="{B9299565-5E03-579D-2EE4-54E3DBA20EF7}"/>
              </a:ext>
            </a:extLst>
          </p:cNvPr>
          <p:cNvSpPr txBox="1"/>
          <p:nvPr/>
        </p:nvSpPr>
        <p:spPr>
          <a:xfrm>
            <a:off x="740034" y="1888593"/>
            <a:ext cx="9927966" cy="3416320"/>
          </a:xfrm>
          <a:prstGeom prst="rect">
            <a:avLst/>
          </a:prstGeom>
          <a:noFill/>
        </p:spPr>
        <p:txBody>
          <a:bodyPr wrap="square" rtlCol="0">
            <a:spAutoFit/>
          </a:bodyPr>
          <a:lstStyle/>
          <a:p>
            <a:pPr marL="342900" indent="-342900">
              <a:buFont typeface="Courier New" panose="02070309020205020404" pitchFamily="49" charset="0"/>
              <a:buChar char="o"/>
            </a:pPr>
            <a:r>
              <a:rPr lang="en-US" sz="3600" dirty="0">
                <a:solidFill>
                  <a:schemeClr val="accent1">
                    <a:lumMod val="50000"/>
                  </a:schemeClr>
                </a:solidFill>
                <a:latin typeface="Times New Roman" panose="02020603050405020304" pitchFamily="18" charset="0"/>
                <a:cs typeface="Times New Roman" panose="02020603050405020304" pitchFamily="18" charset="0"/>
              </a:rPr>
              <a:t>Prof E.G Njoroge</a:t>
            </a:r>
          </a:p>
          <a:p>
            <a:pPr marL="342900" indent="-342900">
              <a:buFont typeface="Courier New" panose="02070309020205020404" pitchFamily="49" charset="0"/>
              <a:buChar char="o"/>
            </a:pPr>
            <a:r>
              <a:rPr lang="en-US" sz="3600" dirty="0">
                <a:solidFill>
                  <a:schemeClr val="accent1">
                    <a:lumMod val="50000"/>
                  </a:schemeClr>
                </a:solidFill>
                <a:latin typeface="Times New Roman" panose="02020603050405020304" pitchFamily="18" charset="0"/>
                <a:cs typeface="Times New Roman" panose="02020603050405020304" pitchFamily="18" charset="0"/>
              </a:rPr>
              <a:t>Dr T.T </a:t>
            </a:r>
            <a:r>
              <a:rPr lang="en-US" sz="3600" dirty="0" err="1">
                <a:solidFill>
                  <a:schemeClr val="accent1">
                    <a:lumMod val="50000"/>
                  </a:schemeClr>
                </a:solidFill>
                <a:latin typeface="Times New Roman" panose="02020603050405020304" pitchFamily="18" charset="0"/>
                <a:cs typeface="Times New Roman" panose="02020603050405020304" pitchFamily="18" charset="0"/>
              </a:rPr>
              <a:t>Thabethe</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3600" dirty="0">
                <a:solidFill>
                  <a:schemeClr val="accent1">
                    <a:lumMod val="50000"/>
                  </a:schemeClr>
                </a:solidFill>
                <a:latin typeface="Times New Roman" panose="02020603050405020304" pitchFamily="18" charset="0"/>
                <a:cs typeface="Times New Roman" panose="02020603050405020304" pitchFamily="18" charset="0"/>
              </a:rPr>
              <a:t>Physics Department</a:t>
            </a:r>
          </a:p>
          <a:p>
            <a:pPr marL="342900" indent="-342900">
              <a:buFont typeface="Courier New" panose="02070309020205020404" pitchFamily="49" charset="0"/>
              <a:buChar char="o"/>
            </a:pPr>
            <a:r>
              <a:rPr lang="en-US" sz="3600" dirty="0">
                <a:solidFill>
                  <a:schemeClr val="accent1">
                    <a:lumMod val="50000"/>
                  </a:schemeClr>
                </a:solidFill>
                <a:latin typeface="Times New Roman" panose="02020603050405020304" pitchFamily="18" charset="0"/>
                <a:cs typeface="Times New Roman" panose="02020603050405020304" pitchFamily="18" charset="0"/>
              </a:rPr>
              <a:t>Family</a:t>
            </a:r>
          </a:p>
          <a:p>
            <a:pPr marL="342900" indent="-342900">
              <a:buFont typeface="Courier New" panose="02070309020205020404" pitchFamily="49" charset="0"/>
              <a:buChar char="o"/>
            </a:pP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3600" dirty="0">
                <a:solidFill>
                  <a:schemeClr val="accent1">
                    <a:lumMod val="50000"/>
                  </a:schemeClr>
                </a:solidFill>
                <a:latin typeface="Times New Roman" panose="02020603050405020304" pitchFamily="18" charset="0"/>
                <a:cs typeface="Times New Roman" panose="02020603050405020304" pitchFamily="18" charset="0"/>
              </a:rPr>
              <a:t>Sponsor: NRF</a:t>
            </a:r>
          </a:p>
        </p:txBody>
      </p:sp>
      <p:sp>
        <p:nvSpPr>
          <p:cNvPr id="3" name="Rectangle 2">
            <a:extLst>
              <a:ext uri="{FF2B5EF4-FFF2-40B4-BE49-F238E27FC236}">
                <a16:creationId xmlns:a16="http://schemas.microsoft.com/office/drawing/2014/main" id="{6B3649F9-71E2-813D-4842-F23BA5200FA5}"/>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
        <p:nvSpPr>
          <p:cNvPr id="2" name="Slide Number Placeholder 1">
            <a:extLst>
              <a:ext uri="{FF2B5EF4-FFF2-40B4-BE49-F238E27FC236}">
                <a16:creationId xmlns:a16="http://schemas.microsoft.com/office/drawing/2014/main" id="{F72C2E1C-084F-3BE6-9E31-4AAEA36A7D57}"/>
              </a:ext>
            </a:extLst>
          </p:cNvPr>
          <p:cNvSpPr>
            <a:spLocks noGrp="1"/>
          </p:cNvSpPr>
          <p:nvPr>
            <p:ph type="sldNum" sz="quarter" idx="12"/>
          </p:nvPr>
        </p:nvSpPr>
        <p:spPr/>
        <p:txBody>
          <a:bodyPr/>
          <a:lstStyle/>
          <a:p>
            <a:fld id="{12C69D59-D565-4410-9A5C-10A498D31369}" type="slidenum">
              <a:rPr lang="en-ZA" smtClean="0"/>
              <a:t>14</a:t>
            </a:fld>
            <a:endParaRPr lang="en-ZA"/>
          </a:p>
        </p:txBody>
      </p:sp>
    </p:spTree>
    <p:extLst>
      <p:ext uri="{BB962C8B-B14F-4D97-AF65-F5344CB8AC3E}">
        <p14:creationId xmlns:p14="http://schemas.microsoft.com/office/powerpoint/2010/main" val="322816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83F2F-F229-CEF9-104E-6B35FB4F49F0}"/>
            </a:ext>
          </a:extLst>
        </p:cNvPr>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9685FBEE-C66B-B623-6845-F7CECC5537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8">
            <a:extLst>
              <a:ext uri="{FF2B5EF4-FFF2-40B4-BE49-F238E27FC236}">
                <a16:creationId xmlns:a16="http://schemas.microsoft.com/office/drawing/2014/main" id="{312B16BA-2F66-4E06-C008-58A166BBE3C2}"/>
              </a:ext>
            </a:extLst>
          </p:cNvPr>
          <p:cNvSpPr>
            <a:spLocks noChangeArrowheads="1"/>
          </p:cNvSpPr>
          <p:nvPr/>
        </p:nvSpPr>
        <p:spPr bwMode="auto">
          <a:xfrm>
            <a:off x="1054359" y="354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13" name="TextBox 12">
            <a:extLst>
              <a:ext uri="{FF2B5EF4-FFF2-40B4-BE49-F238E27FC236}">
                <a16:creationId xmlns:a16="http://schemas.microsoft.com/office/drawing/2014/main" id="{B9299565-5E03-579D-2EE4-54E3DBA20EF7}"/>
              </a:ext>
            </a:extLst>
          </p:cNvPr>
          <p:cNvSpPr txBox="1"/>
          <p:nvPr/>
        </p:nvSpPr>
        <p:spPr>
          <a:xfrm>
            <a:off x="740034" y="1888593"/>
            <a:ext cx="9927966" cy="769441"/>
          </a:xfrm>
          <a:prstGeom prst="rect">
            <a:avLst/>
          </a:prstGeom>
          <a:noFill/>
        </p:spPr>
        <p:txBody>
          <a:bodyPr wrap="square" rtlCol="0">
            <a:spAutoFit/>
          </a:bodyPr>
          <a:lstStyle/>
          <a:p>
            <a:pPr algn="ctr"/>
            <a:r>
              <a:rPr lang="en-ZA" sz="4400" b="1" kern="100" dirty="0">
                <a:solidFill>
                  <a:schemeClr val="accent1">
                    <a:lumMod val="50000"/>
                  </a:schemeClr>
                </a:solidFill>
                <a:latin typeface="Times New Roman" panose="02020603050405020304" pitchFamily="18" charset="0"/>
                <a:ea typeface="Aptos" panose="020B0004020202020204" pitchFamily="34" charset="0"/>
                <a:cs typeface="Times New Roman" panose="02020603050405020304" pitchFamily="18" charset="0"/>
              </a:rPr>
              <a:t>Thank you for your attention</a:t>
            </a:r>
          </a:p>
        </p:txBody>
      </p:sp>
      <p:sp>
        <p:nvSpPr>
          <p:cNvPr id="3" name="Rectangle 2">
            <a:extLst>
              <a:ext uri="{FF2B5EF4-FFF2-40B4-BE49-F238E27FC236}">
                <a16:creationId xmlns:a16="http://schemas.microsoft.com/office/drawing/2014/main" id="{6B3649F9-71E2-813D-4842-F23BA5200FA5}"/>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
        <p:nvSpPr>
          <p:cNvPr id="2" name="Slide Number Placeholder 1">
            <a:extLst>
              <a:ext uri="{FF2B5EF4-FFF2-40B4-BE49-F238E27FC236}">
                <a16:creationId xmlns:a16="http://schemas.microsoft.com/office/drawing/2014/main" id="{DC78AC3C-47C9-E1CE-6B4D-83CBD45319DF}"/>
              </a:ext>
            </a:extLst>
          </p:cNvPr>
          <p:cNvSpPr>
            <a:spLocks noGrp="1"/>
          </p:cNvSpPr>
          <p:nvPr>
            <p:ph type="sldNum" sz="quarter" idx="12"/>
          </p:nvPr>
        </p:nvSpPr>
        <p:spPr/>
        <p:txBody>
          <a:bodyPr/>
          <a:lstStyle/>
          <a:p>
            <a:fld id="{12C69D59-D565-4410-9A5C-10A498D31369}" type="slidenum">
              <a:rPr lang="en-ZA" smtClean="0"/>
              <a:t>15</a:t>
            </a:fld>
            <a:endParaRPr lang="en-ZA"/>
          </a:p>
        </p:txBody>
      </p:sp>
    </p:spTree>
    <p:extLst>
      <p:ext uri="{BB962C8B-B14F-4D97-AF65-F5344CB8AC3E}">
        <p14:creationId xmlns:p14="http://schemas.microsoft.com/office/powerpoint/2010/main" val="374374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24889-D1DE-CCDB-94A8-3A17F185CF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738681-FEE7-6174-5A38-89844CE598F6}"/>
              </a:ext>
            </a:extLst>
          </p:cNvPr>
          <p:cNvSpPr txBox="1">
            <a:spLocks noChangeArrowheads="1"/>
          </p:cNvSpPr>
          <p:nvPr/>
        </p:nvSpPr>
        <p:spPr>
          <a:xfrm>
            <a:off x="464805" y="521469"/>
            <a:ext cx="10890017" cy="5780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Font typeface="Wingdings" panose="05000000000000000000" pitchFamily="2" charset="2"/>
              <a:buChar char="v"/>
              <a:defRPr/>
            </a:pPr>
            <a:r>
              <a:rPr lang="en-US" sz="3600" dirty="0">
                <a:solidFill>
                  <a:schemeClr val="accent1">
                    <a:lumMod val="50000"/>
                  </a:schemeClr>
                </a:solidFill>
                <a:latin typeface="Times New Roman" panose="02020603050405020304" pitchFamily="18" charset="0"/>
                <a:cs typeface="Times New Roman" panose="02020603050405020304" pitchFamily="18" charset="0"/>
              </a:rPr>
              <a:t>Introduction</a:t>
            </a:r>
          </a:p>
          <a:p>
            <a:pPr algn="just">
              <a:lnSpc>
                <a:spcPct val="150000"/>
              </a:lnSpc>
              <a:buFont typeface="Wingdings" panose="05000000000000000000" pitchFamily="2" charset="2"/>
              <a:buChar char="v"/>
              <a:defRPr/>
            </a:pPr>
            <a:r>
              <a:rPr lang="en-US" sz="3600" dirty="0">
                <a:solidFill>
                  <a:schemeClr val="accent1">
                    <a:lumMod val="50000"/>
                  </a:schemeClr>
                </a:solidFill>
                <a:latin typeface="Times New Roman" panose="02020603050405020304" pitchFamily="18" charset="0"/>
                <a:cs typeface="Times New Roman" panose="02020603050405020304" pitchFamily="18" charset="0"/>
              </a:rPr>
              <a:t>Experimental procedure</a:t>
            </a:r>
          </a:p>
          <a:p>
            <a:pPr algn="just">
              <a:lnSpc>
                <a:spcPct val="150000"/>
              </a:lnSpc>
              <a:buFont typeface="Wingdings" panose="05000000000000000000" pitchFamily="2" charset="2"/>
              <a:buChar char="v"/>
              <a:defRPr/>
            </a:pPr>
            <a:r>
              <a:rPr lang="en-US" sz="3600" dirty="0">
                <a:solidFill>
                  <a:schemeClr val="accent1">
                    <a:lumMod val="50000"/>
                  </a:schemeClr>
                </a:solidFill>
                <a:latin typeface="Times New Roman" panose="02020603050405020304" pitchFamily="18" charset="0"/>
                <a:cs typeface="Times New Roman" panose="02020603050405020304" pitchFamily="18" charset="0"/>
              </a:rPr>
              <a:t>Results and Discussion</a:t>
            </a:r>
          </a:p>
          <a:p>
            <a:pPr algn="just">
              <a:lnSpc>
                <a:spcPct val="150000"/>
              </a:lnSpc>
              <a:buFont typeface="Wingdings" panose="05000000000000000000" pitchFamily="2" charset="2"/>
              <a:buChar char="v"/>
              <a:defRPr/>
            </a:pPr>
            <a:r>
              <a:rPr lang="en-US" sz="3600" dirty="0">
                <a:solidFill>
                  <a:schemeClr val="accent1">
                    <a:lumMod val="50000"/>
                  </a:schemeClr>
                </a:solidFill>
                <a:latin typeface="Times New Roman" panose="02020603050405020304" pitchFamily="18" charset="0"/>
                <a:cs typeface="Times New Roman" panose="02020603050405020304" pitchFamily="18" charset="0"/>
              </a:rPr>
              <a:t>Conclusion</a:t>
            </a:r>
          </a:p>
        </p:txBody>
      </p:sp>
      <p:pic>
        <p:nvPicPr>
          <p:cNvPr id="5" name="Picture 7" descr="UPLand.jpg">
            <a:extLst>
              <a:ext uri="{FF2B5EF4-FFF2-40B4-BE49-F238E27FC236}">
                <a16:creationId xmlns:a16="http://schemas.microsoft.com/office/drawing/2014/main" id="{9698FB57-868F-A071-3F84-FC8F8BFEFF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59D3F01D-DA6C-63F2-8EDF-FDB165BD7A93}"/>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Outline</a:t>
            </a:r>
          </a:p>
        </p:txBody>
      </p:sp>
      <p:sp>
        <p:nvSpPr>
          <p:cNvPr id="2" name="Slide Number Placeholder 1">
            <a:extLst>
              <a:ext uri="{FF2B5EF4-FFF2-40B4-BE49-F238E27FC236}">
                <a16:creationId xmlns:a16="http://schemas.microsoft.com/office/drawing/2014/main" id="{D90B2C36-4BA7-FD65-804F-9EC838C798C7}"/>
              </a:ext>
            </a:extLst>
          </p:cNvPr>
          <p:cNvSpPr>
            <a:spLocks noGrp="1"/>
          </p:cNvSpPr>
          <p:nvPr>
            <p:ph type="sldNum" sz="quarter" idx="12"/>
          </p:nvPr>
        </p:nvSpPr>
        <p:spPr/>
        <p:txBody>
          <a:bodyPr/>
          <a:lstStyle/>
          <a:p>
            <a:fld id="{12C69D59-D565-4410-9A5C-10A498D31369}" type="slidenum">
              <a:rPr lang="en-ZA" smtClean="0"/>
              <a:t>2</a:t>
            </a:fld>
            <a:endParaRPr lang="en-ZA"/>
          </a:p>
        </p:txBody>
      </p:sp>
    </p:spTree>
    <p:extLst>
      <p:ext uri="{BB962C8B-B14F-4D97-AF65-F5344CB8AC3E}">
        <p14:creationId xmlns:p14="http://schemas.microsoft.com/office/powerpoint/2010/main" val="10432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F920B-D6F5-141C-DD58-5E23C960DC7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35C7FC-D4DD-AB21-9D7F-17160A85E473}"/>
              </a:ext>
            </a:extLst>
          </p:cNvPr>
          <p:cNvSpPr txBox="1">
            <a:spLocks noChangeArrowheads="1"/>
          </p:cNvSpPr>
          <p:nvPr/>
        </p:nvSpPr>
        <p:spPr>
          <a:xfrm>
            <a:off x="445755" y="875159"/>
            <a:ext cx="10890017" cy="5780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South Africa is facing challenges in meeting the growing demand for electricity due to the expanding infrastructure and population, as well as poor utility management.</a:t>
            </a:r>
          </a:p>
          <a:p>
            <a:pPr algn="just">
              <a:lnSpc>
                <a:spcPct val="15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To address the shortage in power generation, nuclear energy is being considered as a viable alternative due to its efficiency and clean nature.</a:t>
            </a:r>
          </a:p>
          <a:p>
            <a:pPr algn="just">
              <a:lnSpc>
                <a:spcPct val="15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High temperature gas cooled reactors such as the Pebble-bed Modular Reactor (PBMR) uses a coated particle fuel technology, and silicon carbide is used as the main diffusion barrier and provides structural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intergrity</a:t>
            </a:r>
            <a:r>
              <a:rPr lang="en-US" sz="2400" dirty="0">
                <a:solidFill>
                  <a:schemeClr val="accent1">
                    <a:lumMod val="50000"/>
                  </a:schemeClr>
                </a:solidFill>
                <a:latin typeface="Times New Roman" panose="02020603050405020304" pitchFamily="18" charset="0"/>
                <a:cs typeface="Times New Roman" panose="02020603050405020304" pitchFamily="18" charset="0"/>
              </a:rPr>
              <a:t> in the Tri-structural Isotropic (TRISO) particles used in PBMR.</a:t>
            </a:r>
          </a:p>
        </p:txBody>
      </p:sp>
      <p:pic>
        <p:nvPicPr>
          <p:cNvPr id="5" name="Picture 7" descr="UPLand.jpg">
            <a:extLst>
              <a:ext uri="{FF2B5EF4-FFF2-40B4-BE49-F238E27FC236}">
                <a16:creationId xmlns:a16="http://schemas.microsoft.com/office/drawing/2014/main" id="{72662E68-CDF6-6970-9295-5C024CAF97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66767A9F-4E14-3373-9D48-A89B7F9B3061}"/>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Introduction</a:t>
            </a:r>
          </a:p>
        </p:txBody>
      </p:sp>
      <p:sp>
        <p:nvSpPr>
          <p:cNvPr id="2" name="Slide Number Placeholder 1">
            <a:extLst>
              <a:ext uri="{FF2B5EF4-FFF2-40B4-BE49-F238E27FC236}">
                <a16:creationId xmlns:a16="http://schemas.microsoft.com/office/drawing/2014/main" id="{7942BB95-E492-C5F4-75CA-087C5880CE70}"/>
              </a:ext>
            </a:extLst>
          </p:cNvPr>
          <p:cNvSpPr>
            <a:spLocks noGrp="1"/>
          </p:cNvSpPr>
          <p:nvPr>
            <p:ph type="sldNum" sz="quarter" idx="12"/>
          </p:nvPr>
        </p:nvSpPr>
        <p:spPr/>
        <p:txBody>
          <a:bodyPr/>
          <a:lstStyle/>
          <a:p>
            <a:fld id="{12C69D59-D565-4410-9A5C-10A498D31369}" type="slidenum">
              <a:rPr lang="en-ZA" smtClean="0"/>
              <a:t>3</a:t>
            </a:fld>
            <a:endParaRPr lang="en-ZA"/>
          </a:p>
        </p:txBody>
      </p:sp>
    </p:spTree>
    <p:extLst>
      <p:ext uri="{BB962C8B-B14F-4D97-AF65-F5344CB8AC3E}">
        <p14:creationId xmlns:p14="http://schemas.microsoft.com/office/powerpoint/2010/main" val="203039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CF575-0AE8-A842-DD86-5C3565142F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022BAC-FAD5-3E37-D267-575E0C2844DC}"/>
              </a:ext>
            </a:extLst>
          </p:cNvPr>
          <p:cNvSpPr txBox="1">
            <a:spLocks noChangeArrowheads="1"/>
          </p:cNvSpPr>
          <p:nvPr/>
        </p:nvSpPr>
        <p:spPr>
          <a:xfrm>
            <a:off x="483855" y="727587"/>
            <a:ext cx="10890017" cy="56287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Silicon carbide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is a highly durable material known for its extreme hardness 9.5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moh</a:t>
            </a:r>
            <a:r>
              <a:rPr lang="en-US" sz="2400" dirty="0">
                <a:solidFill>
                  <a:schemeClr val="accent1">
                    <a:lumMod val="50000"/>
                  </a:schemeClr>
                </a:solidFill>
                <a:latin typeface="Times New Roman" panose="02020603050405020304" pitchFamily="18" charset="0"/>
                <a:cs typeface="Times New Roman" panose="02020603050405020304" pitchFamily="18" charset="0"/>
              </a:rPr>
              <a:t>, making it a key material for high-stress environments, like nuclear reactors and space applications.</a:t>
            </a:r>
          </a:p>
          <a:p>
            <a:pPr algn="just">
              <a:lnSpc>
                <a:spcPct val="100000"/>
              </a:lnSpc>
              <a:spcBef>
                <a:spcPts val="0"/>
              </a:spcBef>
              <a:spcAft>
                <a:spcPts val="1200"/>
              </a:spcAft>
              <a:buFont typeface="Wingdings" panose="05000000000000000000" pitchFamily="2" charset="2"/>
              <a:buChar char="v"/>
              <a:defRPr/>
            </a:pP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can be used as radiation shielding material in nuclear systems due to its ability to withstand high-energy radiation, maintaining structural integrity under prolonged radiation exposure.</a:t>
            </a:r>
          </a:p>
          <a:p>
            <a:pPr algn="just">
              <a:lnSpc>
                <a:spcPct val="10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The release of gases from light and heavy atoms during reactor operation leads to the formation of point defects and stress in the protective layers of the TRISO particle, like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The defects and stress induced by these gases have an impact on the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structural, chemical and mechanical properties of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Mechanical stability is one of the critical issues governing the long-term performance and reliability of 3C–</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a substantial analysis of mechanical properties of 3C–</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on the microstructural level is essentially needed.</a:t>
            </a:r>
          </a:p>
          <a:p>
            <a:pPr algn="just">
              <a:lnSpc>
                <a:spcPct val="100000"/>
              </a:lnSpc>
              <a:spcBef>
                <a:spcPts val="0"/>
              </a:spcBef>
              <a:spcAft>
                <a:spcPts val="1200"/>
              </a:spcAft>
              <a:buFont typeface="Wingdings" panose="05000000000000000000" pitchFamily="2" charset="2"/>
              <a:buChar char="v"/>
              <a:defRP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7" descr="UPLand.jpg">
            <a:extLst>
              <a:ext uri="{FF2B5EF4-FFF2-40B4-BE49-F238E27FC236}">
                <a16:creationId xmlns:a16="http://schemas.microsoft.com/office/drawing/2014/main" id="{7A9EFE6C-AA23-8B16-FA43-8E43D937BE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C3A46382-40C1-D9F1-BA68-038D763145D0}"/>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Introduction</a:t>
            </a:r>
          </a:p>
        </p:txBody>
      </p:sp>
      <p:sp>
        <p:nvSpPr>
          <p:cNvPr id="2" name="Slide Number Placeholder 1">
            <a:extLst>
              <a:ext uri="{FF2B5EF4-FFF2-40B4-BE49-F238E27FC236}">
                <a16:creationId xmlns:a16="http://schemas.microsoft.com/office/drawing/2014/main" id="{7E912AEB-07DB-E44C-DF7B-86F0379E9469}"/>
              </a:ext>
            </a:extLst>
          </p:cNvPr>
          <p:cNvSpPr>
            <a:spLocks noGrp="1"/>
          </p:cNvSpPr>
          <p:nvPr>
            <p:ph type="sldNum" sz="quarter" idx="12"/>
          </p:nvPr>
        </p:nvSpPr>
        <p:spPr/>
        <p:txBody>
          <a:bodyPr/>
          <a:lstStyle/>
          <a:p>
            <a:fld id="{12C69D59-D565-4410-9A5C-10A498D31369}" type="slidenum">
              <a:rPr lang="en-ZA" smtClean="0"/>
              <a:t>4</a:t>
            </a:fld>
            <a:endParaRPr lang="en-ZA"/>
          </a:p>
        </p:txBody>
      </p:sp>
    </p:spTree>
    <p:extLst>
      <p:ext uri="{BB962C8B-B14F-4D97-AF65-F5344CB8AC3E}">
        <p14:creationId xmlns:p14="http://schemas.microsoft.com/office/powerpoint/2010/main" val="59128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43FC4-819D-9EC6-C890-3E3E5F4F8E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34294D-FAA8-4B32-6060-6B967BF59B40}"/>
              </a:ext>
            </a:extLst>
          </p:cNvPr>
          <p:cNvSpPr txBox="1">
            <a:spLocks noChangeArrowheads="1"/>
          </p:cNvSpPr>
          <p:nvPr/>
        </p:nvSpPr>
        <p:spPr>
          <a:xfrm>
            <a:off x="320381" y="678426"/>
            <a:ext cx="11551237" cy="51127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This study aims to investigate the mechanical properties and microstructural properties induced by 158 MeV Xe</a:t>
            </a:r>
            <a:r>
              <a:rPr lang="en-US" sz="2400" baseline="30000" dirty="0">
                <a:solidFill>
                  <a:schemeClr val="accent1">
                    <a:lumMod val="50000"/>
                  </a:schemeClr>
                </a:solidFill>
                <a:latin typeface="Times New Roman" panose="02020603050405020304" pitchFamily="18" charset="0"/>
                <a:cs typeface="Times New Roman" panose="02020603050405020304" pitchFamily="18" charset="0"/>
              </a:rPr>
              <a:t>26+</a:t>
            </a:r>
            <a:r>
              <a:rPr lang="en-US" sz="2400" dirty="0">
                <a:solidFill>
                  <a:schemeClr val="accent1">
                    <a:lumMod val="50000"/>
                  </a:schemeClr>
                </a:solidFill>
                <a:latin typeface="Times New Roman" panose="02020603050405020304" pitchFamily="18" charset="0"/>
                <a:cs typeface="Times New Roman" panose="02020603050405020304" pitchFamily="18" charset="0"/>
              </a:rPr>
              <a:t> swift heavy ion (SHI) irradiation to different fluences on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substrates.</a:t>
            </a:r>
          </a:p>
          <a:p>
            <a:pPr algn="just">
              <a:lnSpc>
                <a:spcPct val="100000"/>
              </a:lnSpc>
              <a:spcBef>
                <a:spcPts val="0"/>
              </a:spcBef>
              <a:spcAft>
                <a:spcPts val="1200"/>
              </a:spcAft>
              <a:buFont typeface="Wingdings" panose="05000000000000000000" pitchFamily="2" charset="2"/>
              <a:buChar char="v"/>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Our main objectives were to study how irradiation affects the mechanical properties of 3C-SiC, particularly hardness, and to analyze microstructural changes using Raman spectroscopy.</a:t>
            </a:r>
          </a:p>
        </p:txBody>
      </p:sp>
      <p:pic>
        <p:nvPicPr>
          <p:cNvPr id="5" name="Picture 7" descr="UPLand.jpg">
            <a:extLst>
              <a:ext uri="{FF2B5EF4-FFF2-40B4-BE49-F238E27FC236}">
                <a16:creationId xmlns:a16="http://schemas.microsoft.com/office/drawing/2014/main" id="{24FDEE75-37A1-5430-B688-4EF7B71E28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B76FC1BC-A4AC-8FEF-8229-39F89240FF8D}"/>
              </a:ext>
            </a:extLst>
          </p:cNvPr>
          <p:cNvSpPr>
            <a:spLocks noGrp="1" noChangeArrowheads="1"/>
          </p:cNvSpPr>
          <p:nvPr>
            <p:ph type="title"/>
          </p:nvPr>
        </p:nvSpPr>
        <p:spPr>
          <a:xfrm>
            <a:off x="2284355" y="-369373"/>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Introduction</a:t>
            </a:r>
          </a:p>
        </p:txBody>
      </p:sp>
      <p:sp>
        <p:nvSpPr>
          <p:cNvPr id="2" name="Slide Number Placeholder 1">
            <a:extLst>
              <a:ext uri="{FF2B5EF4-FFF2-40B4-BE49-F238E27FC236}">
                <a16:creationId xmlns:a16="http://schemas.microsoft.com/office/drawing/2014/main" id="{CF732A32-8DFE-97D1-FAA3-00E55BCDAE5B}"/>
              </a:ext>
            </a:extLst>
          </p:cNvPr>
          <p:cNvSpPr>
            <a:spLocks noGrp="1"/>
          </p:cNvSpPr>
          <p:nvPr>
            <p:ph type="sldNum" sz="quarter" idx="12"/>
          </p:nvPr>
        </p:nvSpPr>
        <p:spPr/>
        <p:txBody>
          <a:bodyPr/>
          <a:lstStyle/>
          <a:p>
            <a:fld id="{12C69D59-D565-4410-9A5C-10A498D31369}" type="slidenum">
              <a:rPr lang="en-ZA" smtClean="0"/>
              <a:t>5</a:t>
            </a:fld>
            <a:endParaRPr lang="en-ZA"/>
          </a:p>
        </p:txBody>
      </p:sp>
    </p:spTree>
    <p:extLst>
      <p:ext uri="{BB962C8B-B14F-4D97-AF65-F5344CB8AC3E}">
        <p14:creationId xmlns:p14="http://schemas.microsoft.com/office/powerpoint/2010/main" val="385138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C2B7B-7651-A1D1-3EA6-C5A9A630D0D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CFDECA-45E7-EF2B-7072-9669B854B097}"/>
              </a:ext>
            </a:extLst>
          </p:cNvPr>
          <p:cNvSpPr txBox="1">
            <a:spLocks noChangeArrowheads="1"/>
          </p:cNvSpPr>
          <p:nvPr/>
        </p:nvSpPr>
        <p:spPr>
          <a:xfrm>
            <a:off x="531480" y="1112108"/>
            <a:ext cx="10890017" cy="54156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buNone/>
              <a:defRPr/>
            </a:pPr>
            <a:r>
              <a:rPr lang="en-US" sz="2400" b="1" dirty="0">
                <a:solidFill>
                  <a:schemeClr val="accent1">
                    <a:lumMod val="50000"/>
                  </a:schemeClr>
                </a:solidFill>
                <a:latin typeface="Times New Roman" panose="02020603050405020304" pitchFamily="18" charset="0"/>
                <a:cs typeface="Times New Roman" panose="02020603050405020304" pitchFamily="18" charset="0"/>
              </a:rPr>
              <a:t>Material used:</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Polycrystalline (3C)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SiC</a:t>
            </a:r>
            <a:r>
              <a:rPr lang="en-US" sz="2400" dirty="0">
                <a:solidFill>
                  <a:schemeClr val="accent1">
                    <a:lumMod val="50000"/>
                  </a:schemeClr>
                </a:solidFill>
                <a:latin typeface="Times New Roman" panose="02020603050405020304" pitchFamily="18" charset="0"/>
                <a:cs typeface="Times New Roman" panose="02020603050405020304" pitchFamily="18" charset="0"/>
              </a:rPr>
              <a:t>, commercially from Vally Design Corporation. </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Surface roughness =  0.1 µm </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Density  =  3.21 g.cm</a:t>
            </a:r>
            <a:r>
              <a:rPr lang="en-US" sz="2400" baseline="30000" dirty="0">
                <a:solidFill>
                  <a:schemeClr val="accent1">
                    <a:lumMod val="50000"/>
                  </a:schemeClr>
                </a:solidFill>
                <a:latin typeface="Times New Roman" panose="02020603050405020304" pitchFamily="18" charset="0"/>
                <a:cs typeface="Times New Roman" panose="02020603050405020304" pitchFamily="18" charset="0"/>
              </a:rPr>
              <a:t>-3</a:t>
            </a:r>
            <a:r>
              <a:rPr lang="en-US" sz="2400" dirty="0">
                <a:solidFill>
                  <a:schemeClr val="accent1">
                    <a:lumMod val="50000"/>
                  </a:schemeClr>
                </a:solidFill>
                <a:latin typeface="Times New Roman" panose="02020603050405020304" pitchFamily="18" charset="0"/>
                <a:cs typeface="Times New Roman" panose="02020603050405020304" pitchFamily="18" charset="0"/>
              </a:rPr>
              <a:t>.</a:t>
            </a:r>
          </a:p>
          <a:p>
            <a:pPr marL="0" indent="0" algn="just">
              <a:lnSpc>
                <a:spcPct val="150000"/>
              </a:lnSpc>
              <a:spcBef>
                <a:spcPts val="0"/>
              </a:spcBef>
              <a:buNone/>
              <a:defRPr/>
            </a:pPr>
            <a:r>
              <a:rPr lang="en-US" sz="2400" b="1" dirty="0">
                <a:solidFill>
                  <a:schemeClr val="accent1">
                    <a:lumMod val="50000"/>
                  </a:schemeClr>
                </a:solidFill>
                <a:latin typeface="Times New Roman" panose="02020603050405020304" pitchFamily="18" charset="0"/>
                <a:cs typeface="Times New Roman" panose="02020603050405020304" pitchFamily="18" charset="0"/>
              </a:rPr>
              <a:t>Cleaning:</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Chemically cleaned in sonic bath (methanol, diethylene and deionized water).</a:t>
            </a:r>
          </a:p>
          <a:p>
            <a:pPr marL="0" indent="0" algn="just">
              <a:lnSpc>
                <a:spcPct val="150000"/>
              </a:lnSpc>
              <a:spcBef>
                <a:spcPts val="1200"/>
              </a:spcBef>
              <a:buNone/>
              <a:defRPr/>
            </a:pPr>
            <a:r>
              <a:rPr lang="en-US" sz="2400" b="1" dirty="0">
                <a:solidFill>
                  <a:schemeClr val="accent1">
                    <a:lumMod val="50000"/>
                  </a:schemeClr>
                </a:solidFill>
                <a:latin typeface="Times New Roman" panose="02020603050405020304" pitchFamily="18" charset="0"/>
                <a:cs typeface="Times New Roman" panose="02020603050405020304" pitchFamily="18" charset="0"/>
              </a:rPr>
              <a:t>SHI irradiation:</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Xe</a:t>
            </a:r>
            <a:r>
              <a:rPr lang="en-US" sz="2400" baseline="30000" dirty="0">
                <a:solidFill>
                  <a:schemeClr val="accent1">
                    <a:lumMod val="50000"/>
                  </a:schemeClr>
                </a:solidFill>
                <a:latin typeface="Times New Roman" panose="02020603050405020304" pitchFamily="18" charset="0"/>
                <a:cs typeface="Times New Roman" panose="02020603050405020304" pitchFamily="18" charset="0"/>
              </a:rPr>
              <a:t>26+ </a:t>
            </a:r>
            <a:r>
              <a:rPr lang="en-US" sz="2400" dirty="0">
                <a:solidFill>
                  <a:schemeClr val="accent1">
                    <a:lumMod val="50000"/>
                  </a:schemeClr>
                </a:solidFill>
                <a:latin typeface="Times New Roman" panose="02020603050405020304" pitchFamily="18" charset="0"/>
                <a:cs typeface="Times New Roman" panose="02020603050405020304" pitchFamily="18" charset="0"/>
              </a:rPr>
              <a:t>ions</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Energy = 158 MeV </a:t>
            </a:r>
          </a:p>
          <a:p>
            <a:pPr marL="0" indent="0" algn="just">
              <a:lnSpc>
                <a:spcPct val="100000"/>
              </a:lnSpc>
              <a:spcBef>
                <a:spcPts val="0"/>
              </a:spcBef>
              <a:buNone/>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Fluence: of </a:t>
            </a:r>
            <a:r>
              <a:rPr lang="en-ZA" sz="2400" dirty="0">
                <a:solidFill>
                  <a:schemeClr val="accent1">
                    <a:lumMod val="50000"/>
                  </a:schemeClr>
                </a:solidFill>
                <a:effectLst/>
                <a:latin typeface="Times New Roman" panose="02020603050405020304" pitchFamily="18" charset="0"/>
                <a:ea typeface="Calibri" panose="020F0502020204030204" pitchFamily="34" charset="0"/>
              </a:rPr>
              <a:t>1×10</a:t>
            </a:r>
            <a:r>
              <a:rPr lang="en-ZA" sz="2400" baseline="30000" dirty="0">
                <a:solidFill>
                  <a:schemeClr val="accent1">
                    <a:lumMod val="50000"/>
                  </a:schemeClr>
                </a:solidFill>
                <a:effectLst/>
                <a:latin typeface="Times New Roman" panose="02020603050405020304" pitchFamily="18" charset="0"/>
                <a:ea typeface="Calibri" panose="020F0502020204030204" pitchFamily="34" charset="0"/>
              </a:rPr>
              <a:t>10</a:t>
            </a:r>
            <a:r>
              <a:rPr lang="en-ZA" sz="2400" dirty="0">
                <a:solidFill>
                  <a:schemeClr val="accent1">
                    <a:lumMod val="50000"/>
                  </a:schemeClr>
                </a:solidFill>
                <a:effectLst/>
                <a:latin typeface="Times New Roman" panose="02020603050405020304" pitchFamily="18" charset="0"/>
                <a:ea typeface="Calibri" panose="020F0502020204030204" pitchFamily="34" charset="0"/>
              </a:rPr>
              <a:t>, 1×10</a:t>
            </a:r>
            <a:r>
              <a:rPr lang="en-ZA" sz="2400" baseline="30000" dirty="0">
                <a:solidFill>
                  <a:schemeClr val="accent1">
                    <a:lumMod val="50000"/>
                  </a:schemeClr>
                </a:solidFill>
                <a:effectLst/>
                <a:latin typeface="Times New Roman" panose="02020603050405020304" pitchFamily="18" charset="0"/>
                <a:ea typeface="Calibri" panose="020F0502020204030204" pitchFamily="34" charset="0"/>
              </a:rPr>
              <a:t>11</a:t>
            </a:r>
            <a:r>
              <a:rPr lang="en-ZA" sz="2400" dirty="0">
                <a:solidFill>
                  <a:schemeClr val="accent1">
                    <a:lumMod val="50000"/>
                  </a:schemeClr>
                </a:solidFill>
                <a:effectLst/>
                <a:latin typeface="Times New Roman" panose="02020603050405020304" pitchFamily="18" charset="0"/>
                <a:ea typeface="Calibri" panose="020F0502020204030204" pitchFamily="34" charset="0"/>
              </a:rPr>
              <a:t> and 1×10</a:t>
            </a:r>
            <a:r>
              <a:rPr lang="en-ZA" sz="2400" baseline="30000" dirty="0">
                <a:solidFill>
                  <a:schemeClr val="accent1">
                    <a:lumMod val="50000"/>
                  </a:schemeClr>
                </a:solidFill>
                <a:effectLst/>
                <a:latin typeface="Times New Roman" panose="02020603050405020304" pitchFamily="18" charset="0"/>
                <a:ea typeface="Calibri" panose="020F0502020204030204" pitchFamily="34" charset="0"/>
              </a:rPr>
              <a:t>13</a:t>
            </a:r>
            <a:r>
              <a:rPr lang="en-ZA" sz="2400" dirty="0">
                <a:solidFill>
                  <a:schemeClr val="accent1">
                    <a:lumMod val="50000"/>
                  </a:schemeClr>
                </a:solidFill>
                <a:effectLst/>
                <a:latin typeface="Times New Roman" panose="02020603050405020304" pitchFamily="18" charset="0"/>
                <a:ea typeface="Calibri" panose="020F0502020204030204" pitchFamily="34" charset="0"/>
              </a:rPr>
              <a:t> ions.cm</a:t>
            </a:r>
            <a:r>
              <a:rPr lang="en-ZA" sz="2400" baseline="30000" dirty="0">
                <a:solidFill>
                  <a:schemeClr val="accent1">
                    <a:lumMod val="50000"/>
                  </a:schemeClr>
                </a:solidFill>
                <a:effectLst/>
                <a:latin typeface="Times New Roman" panose="02020603050405020304" pitchFamily="18" charset="0"/>
                <a:ea typeface="Calibri" panose="020F0502020204030204" pitchFamily="34" charset="0"/>
              </a:rPr>
              <a:t>-2</a:t>
            </a:r>
            <a:r>
              <a:rPr lang="en-ZA" sz="2400" dirty="0">
                <a:solidFill>
                  <a:schemeClr val="accent1">
                    <a:lumMod val="50000"/>
                  </a:schemeClr>
                </a:solidFill>
                <a:effectLst/>
                <a:latin typeface="Times New Roman" panose="02020603050405020304" pitchFamily="18" charset="0"/>
                <a:ea typeface="Calibri" panose="020F0502020204030204" pitchFamily="34" charset="0"/>
              </a:rPr>
              <a:t> at Room temperature.</a:t>
            </a:r>
          </a:p>
        </p:txBody>
      </p:sp>
      <p:pic>
        <p:nvPicPr>
          <p:cNvPr id="5" name="Picture 7" descr="UPLand.jpg">
            <a:extLst>
              <a:ext uri="{FF2B5EF4-FFF2-40B4-BE49-F238E27FC236}">
                <a16:creationId xmlns:a16="http://schemas.microsoft.com/office/drawing/2014/main" id="{9FA6D79F-4C59-7AB9-FF5E-9238054D70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D007C2B7-43D0-55BF-56F1-81081780211F}"/>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Experimental procedure </a:t>
            </a:r>
          </a:p>
        </p:txBody>
      </p:sp>
      <p:sp>
        <p:nvSpPr>
          <p:cNvPr id="2" name="Slide Number Placeholder 1">
            <a:extLst>
              <a:ext uri="{FF2B5EF4-FFF2-40B4-BE49-F238E27FC236}">
                <a16:creationId xmlns:a16="http://schemas.microsoft.com/office/drawing/2014/main" id="{EFC4C121-8B94-12C0-D117-F2EA32900E40}"/>
              </a:ext>
            </a:extLst>
          </p:cNvPr>
          <p:cNvSpPr>
            <a:spLocks noGrp="1"/>
          </p:cNvSpPr>
          <p:nvPr>
            <p:ph type="sldNum" sz="quarter" idx="12"/>
          </p:nvPr>
        </p:nvSpPr>
        <p:spPr/>
        <p:txBody>
          <a:bodyPr/>
          <a:lstStyle/>
          <a:p>
            <a:fld id="{12C69D59-D565-4410-9A5C-10A498D31369}" type="slidenum">
              <a:rPr lang="en-ZA" smtClean="0"/>
              <a:t>6</a:t>
            </a:fld>
            <a:endParaRPr lang="en-ZA"/>
          </a:p>
        </p:txBody>
      </p:sp>
    </p:spTree>
    <p:extLst>
      <p:ext uri="{BB962C8B-B14F-4D97-AF65-F5344CB8AC3E}">
        <p14:creationId xmlns:p14="http://schemas.microsoft.com/office/powerpoint/2010/main" val="22632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AA3AC-CAD2-9429-EAC7-40E921A6D7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FDF195-9805-FA03-42FF-C9DF2629A73E}"/>
              </a:ext>
            </a:extLst>
          </p:cNvPr>
          <p:cNvSpPr txBox="1">
            <a:spLocks noChangeArrowheads="1"/>
          </p:cNvSpPr>
          <p:nvPr/>
        </p:nvSpPr>
        <p:spPr>
          <a:xfrm>
            <a:off x="531480" y="747086"/>
            <a:ext cx="10890017" cy="5780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defRPr/>
            </a:pPr>
            <a:r>
              <a:rPr lang="en-US" sz="2400" b="1" dirty="0">
                <a:solidFill>
                  <a:schemeClr val="accent1">
                    <a:lumMod val="50000"/>
                  </a:schemeClr>
                </a:solidFill>
                <a:effectLst/>
                <a:latin typeface="Times New Roman" panose="02020603050405020304" pitchFamily="18" charset="0"/>
                <a:ea typeface="Calibri" panose="020F0502020204030204" pitchFamily="34" charset="0"/>
              </a:rPr>
              <a:t>Analysis:</a:t>
            </a:r>
          </a:p>
          <a:p>
            <a:pPr marL="0" indent="0" algn="just">
              <a:lnSpc>
                <a:spcPct val="150000"/>
              </a:lnSpc>
              <a:spcBef>
                <a:spcPts val="0"/>
              </a:spcBef>
              <a:buNone/>
              <a:defRPr/>
            </a:pPr>
            <a:r>
              <a:rPr lang="en-US" sz="2400" dirty="0">
                <a:solidFill>
                  <a:schemeClr val="accent1">
                    <a:lumMod val="50000"/>
                  </a:schemeClr>
                </a:solidFill>
                <a:effectLst/>
                <a:latin typeface="Times New Roman" panose="02020603050405020304" pitchFamily="18" charset="0"/>
                <a:ea typeface="Calibri" panose="020F0502020204030204" pitchFamily="34" charset="0"/>
              </a:rPr>
              <a:t>Following irradiation, the samples were </a:t>
            </a:r>
            <a:r>
              <a:rPr lang="en-US" sz="2400" dirty="0" err="1">
                <a:solidFill>
                  <a:schemeClr val="accent1">
                    <a:lumMod val="50000"/>
                  </a:schemeClr>
                </a:solidFill>
                <a:effectLst/>
                <a:latin typeface="Times New Roman" panose="02020603050405020304" pitchFamily="18" charset="0"/>
                <a:ea typeface="Calibri" panose="020F0502020204030204" pitchFamily="34" charset="0"/>
              </a:rPr>
              <a:t>analysed</a:t>
            </a:r>
            <a:r>
              <a:rPr lang="en-US" sz="2400" dirty="0">
                <a:solidFill>
                  <a:schemeClr val="accent1">
                    <a:lumMod val="50000"/>
                  </a:schemeClr>
                </a:solidFill>
                <a:effectLst/>
                <a:latin typeface="Times New Roman" panose="02020603050405020304" pitchFamily="18" charset="0"/>
                <a:ea typeface="Calibri" panose="020F0502020204030204" pitchFamily="34" charset="0"/>
              </a:rPr>
              <a:t> using different techniques:</a:t>
            </a:r>
            <a:endParaRPr lang="en-ZA" sz="2400" dirty="0">
              <a:solidFill>
                <a:schemeClr val="accent1">
                  <a:lumMod val="50000"/>
                </a:schemeClr>
              </a:solidFill>
              <a:effectLst/>
              <a:latin typeface="Times New Roman" panose="02020603050405020304" pitchFamily="18" charset="0"/>
              <a:ea typeface="Calibri" panose="020F0502020204030204" pitchFamily="34" charset="0"/>
            </a:endParaRPr>
          </a:p>
          <a:p>
            <a:pPr algn="just">
              <a:lnSpc>
                <a:spcPct val="150000"/>
              </a:lnSpc>
              <a:buFont typeface="Wingdings" panose="05000000000000000000" pitchFamily="2" charset="2"/>
              <a:buChar char="v"/>
              <a:defRPr/>
            </a:pPr>
            <a:r>
              <a:rPr lang="en-US" sz="2400" b="1" dirty="0">
                <a:solidFill>
                  <a:schemeClr val="accent1">
                    <a:lumMod val="50000"/>
                  </a:schemeClr>
                </a:solidFill>
                <a:latin typeface="Times New Roman" panose="02020603050405020304" pitchFamily="18" charset="0"/>
                <a:cs typeface="Times New Roman" panose="02020603050405020304" pitchFamily="18" charset="0"/>
              </a:rPr>
              <a:t>Raman spectroscopy: </a:t>
            </a:r>
          </a:p>
          <a:p>
            <a:pPr lvl="1" algn="just">
              <a:lnSpc>
                <a:spcPct val="150000"/>
              </a:lnSpc>
              <a:spcBef>
                <a:spcPts val="0"/>
              </a:spcBef>
              <a:buFont typeface="Wingdings" panose="05000000000000000000" pitchFamily="2" charset="2"/>
              <a:buChar char="v"/>
              <a:defRPr/>
            </a:pPr>
            <a:r>
              <a:rPr lang="en-US" dirty="0">
                <a:solidFill>
                  <a:schemeClr val="accent1">
                    <a:lumMod val="50000"/>
                  </a:schemeClr>
                </a:solidFill>
                <a:latin typeface="Times New Roman" panose="02020603050405020304" pitchFamily="18" charset="0"/>
                <a:cs typeface="Times New Roman" panose="02020603050405020304" pitchFamily="18" charset="0"/>
              </a:rPr>
              <a:t>To examine the structural changes induced by irradiation.</a:t>
            </a:r>
          </a:p>
          <a:p>
            <a:pPr algn="just">
              <a:lnSpc>
                <a:spcPct val="150000"/>
              </a:lnSpc>
              <a:buFont typeface="Wingdings" panose="05000000000000000000" pitchFamily="2" charset="2"/>
              <a:buChar char="v"/>
              <a:defRPr/>
            </a:pPr>
            <a:r>
              <a:rPr lang="en-US" sz="2400" b="1" dirty="0">
                <a:solidFill>
                  <a:schemeClr val="accent1">
                    <a:lumMod val="50000"/>
                  </a:schemeClr>
                </a:solidFill>
                <a:latin typeface="Times New Roman" panose="02020603050405020304" pitchFamily="18" charset="0"/>
                <a:cs typeface="Times New Roman" panose="02020603050405020304" pitchFamily="18" charset="0"/>
              </a:rPr>
              <a:t>Nano-indentation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p>
          <a:p>
            <a:pPr lvl="1" algn="just">
              <a:lnSpc>
                <a:spcPct val="150000"/>
              </a:lnSpc>
              <a:spcBef>
                <a:spcPts val="0"/>
              </a:spcBef>
              <a:buFont typeface="Wingdings" panose="05000000000000000000" pitchFamily="2" charset="2"/>
              <a:buChar char="v"/>
              <a:defRPr/>
            </a:pPr>
            <a:r>
              <a:rPr lang="en-US" dirty="0">
                <a:solidFill>
                  <a:schemeClr val="accent1">
                    <a:lumMod val="50000"/>
                  </a:schemeClr>
                </a:solidFill>
                <a:latin typeface="Times New Roman" panose="02020603050405020304" pitchFamily="18" charset="0"/>
                <a:cs typeface="Times New Roman" panose="02020603050405020304" pitchFamily="18" charset="0"/>
              </a:rPr>
              <a:t>Vickers hardness measurements to examine the mechanical properties of </a:t>
            </a:r>
            <a:r>
              <a:rPr lang="en-US" dirty="0" err="1">
                <a:solidFill>
                  <a:schemeClr val="accent1">
                    <a:lumMod val="50000"/>
                  </a:schemeClr>
                </a:solidFill>
                <a:latin typeface="Times New Roman" panose="02020603050405020304" pitchFamily="18" charset="0"/>
                <a:cs typeface="Times New Roman" panose="02020603050405020304" pitchFamily="18" charset="0"/>
              </a:rPr>
              <a:t>SiC</a:t>
            </a:r>
            <a:r>
              <a:rPr lang="en-US" dirty="0">
                <a:solidFill>
                  <a:schemeClr val="accent1">
                    <a:lumMod val="50000"/>
                  </a:schemeClr>
                </a:solidFill>
                <a:latin typeface="Times New Roman" panose="02020603050405020304" pitchFamily="18" charset="0"/>
                <a:cs typeface="Times New Roman" panose="02020603050405020304" pitchFamily="18" charset="0"/>
              </a:rPr>
              <a:t> before and after irradiation.</a:t>
            </a:r>
          </a:p>
        </p:txBody>
      </p:sp>
      <p:pic>
        <p:nvPicPr>
          <p:cNvPr id="5" name="Picture 7" descr="UPLand.jpg">
            <a:extLst>
              <a:ext uri="{FF2B5EF4-FFF2-40B4-BE49-F238E27FC236}">
                <a16:creationId xmlns:a16="http://schemas.microsoft.com/office/drawing/2014/main" id="{DB9B446F-400B-A610-90E7-3E0A219959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01805272-1E03-0A7B-C7F3-5F00433842C6}"/>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chemeClr val="accent1">
                    <a:lumMod val="50000"/>
                  </a:schemeClr>
                </a:solidFill>
                <a:latin typeface="Times New Roman" panose="02020603050405020304" pitchFamily="18" charset="0"/>
                <a:cs typeface="Times New Roman" panose="02020603050405020304" pitchFamily="18" charset="0"/>
              </a:rPr>
              <a:t>Experimental procedure </a:t>
            </a:r>
          </a:p>
        </p:txBody>
      </p:sp>
      <p:sp>
        <p:nvSpPr>
          <p:cNvPr id="2" name="Slide Number Placeholder 1">
            <a:extLst>
              <a:ext uri="{FF2B5EF4-FFF2-40B4-BE49-F238E27FC236}">
                <a16:creationId xmlns:a16="http://schemas.microsoft.com/office/drawing/2014/main" id="{7BCD880F-EC64-033C-2439-A87025B31E82}"/>
              </a:ext>
            </a:extLst>
          </p:cNvPr>
          <p:cNvSpPr>
            <a:spLocks noGrp="1"/>
          </p:cNvSpPr>
          <p:nvPr>
            <p:ph type="sldNum" sz="quarter" idx="12"/>
          </p:nvPr>
        </p:nvSpPr>
        <p:spPr/>
        <p:txBody>
          <a:bodyPr/>
          <a:lstStyle/>
          <a:p>
            <a:fld id="{12C69D59-D565-4410-9A5C-10A498D31369}" type="slidenum">
              <a:rPr lang="en-ZA" smtClean="0"/>
              <a:t>7</a:t>
            </a:fld>
            <a:endParaRPr lang="en-ZA"/>
          </a:p>
        </p:txBody>
      </p:sp>
    </p:spTree>
    <p:extLst>
      <p:ext uri="{BB962C8B-B14F-4D97-AF65-F5344CB8AC3E}">
        <p14:creationId xmlns:p14="http://schemas.microsoft.com/office/powerpoint/2010/main" val="293121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A538D-440C-CF49-EF29-08F536035D1C}"/>
            </a:ext>
          </a:extLst>
        </p:cNvPr>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34D4895A-F9B4-0887-25A8-05C645C28E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11CCCE46-7975-84DF-7CDC-6D8FAAC9FD70}"/>
              </a:ext>
            </a:extLst>
          </p:cNvPr>
          <p:cNvSpPr>
            <a:spLocks noGrp="1" noChangeArrowheads="1"/>
          </p:cNvSpPr>
          <p:nvPr>
            <p:ph type="title"/>
          </p:nvPr>
        </p:nvSpPr>
        <p:spPr>
          <a:xfrm>
            <a:off x="238125" y="-131568"/>
            <a:ext cx="11639550" cy="1143000"/>
          </a:xfrm>
        </p:spPr>
        <p:txBody>
          <a:bodyPr/>
          <a:lstStyle/>
          <a:p>
            <a:pPr algn="ctr" eaLnBrk="1" hangingPunct="1"/>
            <a:r>
              <a:rPr lang="en-US" altLang="en-US" sz="3600" b="1" dirty="0">
                <a:solidFill>
                  <a:srgbClr val="002060"/>
                </a:solidFill>
                <a:latin typeface="Times New Roman" panose="02020603050405020304" pitchFamily="18" charset="0"/>
                <a:cs typeface="Times New Roman" panose="02020603050405020304" pitchFamily="18" charset="0"/>
              </a:rPr>
              <a:t>Stopping and Ranges of Ions in Matter (SRIM)</a:t>
            </a:r>
          </a:p>
        </p:txBody>
      </p:sp>
      <p:sp>
        <p:nvSpPr>
          <p:cNvPr id="11" name="Rectangle 8">
            <a:extLst>
              <a:ext uri="{FF2B5EF4-FFF2-40B4-BE49-F238E27FC236}">
                <a16:creationId xmlns:a16="http://schemas.microsoft.com/office/drawing/2014/main" id="{A755CAE4-C161-330E-A573-B46FACB18F5C}"/>
              </a:ext>
            </a:extLst>
          </p:cNvPr>
          <p:cNvSpPr>
            <a:spLocks noChangeArrowheads="1"/>
          </p:cNvSpPr>
          <p:nvPr/>
        </p:nvSpPr>
        <p:spPr bwMode="auto">
          <a:xfrm>
            <a:off x="1054359" y="354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3" name="Rectangle 2">
            <a:extLst>
              <a:ext uri="{FF2B5EF4-FFF2-40B4-BE49-F238E27FC236}">
                <a16:creationId xmlns:a16="http://schemas.microsoft.com/office/drawing/2014/main" id="{10DE3DF6-2A65-FBA1-FA77-486345154668}"/>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4" name="Content Placeholder 3">
            <a:extLst>
              <a:ext uri="{FF2B5EF4-FFF2-40B4-BE49-F238E27FC236}">
                <a16:creationId xmlns:a16="http://schemas.microsoft.com/office/drawing/2014/main" id="{F94A23DF-5584-0DED-214C-1856A2A73E9C}"/>
              </a:ext>
            </a:extLst>
          </p:cNvPr>
          <p:cNvGraphicFramePr>
            <a:graphicFrameLocks noChangeAspect="1"/>
          </p:cNvGraphicFramePr>
          <p:nvPr>
            <p:extLst>
              <p:ext uri="{D42A27DB-BD31-4B8C-83A1-F6EECF244321}">
                <p14:modId xmlns:p14="http://schemas.microsoft.com/office/powerpoint/2010/main" val="4239998752"/>
              </p:ext>
            </p:extLst>
          </p:nvPr>
        </p:nvGraphicFramePr>
        <p:xfrm>
          <a:off x="5505451" y="1011328"/>
          <a:ext cx="4857749" cy="4864100"/>
        </p:xfrm>
        <a:graphic>
          <a:graphicData uri="http://schemas.openxmlformats.org/presentationml/2006/ole">
            <mc:AlternateContent xmlns:mc="http://schemas.openxmlformats.org/markup-compatibility/2006">
              <mc:Choice xmlns:v="urn:schemas-microsoft-com:vml" Requires="v">
                <p:oleObj name="Graph" r:id="rId4" imgW="5156624" imgH="3965430" progId="Origin95.Graph">
                  <p:embed/>
                </p:oleObj>
              </mc:Choice>
              <mc:Fallback>
                <p:oleObj name="Graph" r:id="rId4" imgW="5156624" imgH="3965430" progId="Origin95.Graph">
                  <p:embed/>
                  <p:pic>
                    <p:nvPicPr>
                      <p:cNvPr id="6" name="Content Placeholder 3">
                        <a:extLst>
                          <a:ext uri="{FF2B5EF4-FFF2-40B4-BE49-F238E27FC236}">
                            <a16:creationId xmlns:a16="http://schemas.microsoft.com/office/drawing/2014/main" id="{F49DB134-EFCA-CAAB-B015-BC0A2CD813E4}"/>
                          </a:ext>
                        </a:extLst>
                      </p:cNvPr>
                      <p:cNvPicPr/>
                      <p:nvPr/>
                    </p:nvPicPr>
                    <p:blipFill>
                      <a:blip r:embed="rId5"/>
                      <a:stretch>
                        <a:fillRect/>
                      </a:stretch>
                    </p:blipFill>
                    <p:spPr>
                      <a:xfrm>
                        <a:off x="5505451" y="1011328"/>
                        <a:ext cx="4857749" cy="48641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BFE626EB-DCB7-E9F8-EC9E-12BD1D6DC1E5}"/>
              </a:ext>
            </a:extLst>
          </p:cNvPr>
          <p:cNvSpPr txBox="1"/>
          <p:nvPr/>
        </p:nvSpPr>
        <p:spPr>
          <a:xfrm>
            <a:off x="3201043" y="5840518"/>
            <a:ext cx="8905231" cy="923330"/>
          </a:xfrm>
          <a:prstGeom prst="rect">
            <a:avLst/>
          </a:prstGeom>
          <a:noFill/>
        </p:spPr>
        <p:txBody>
          <a:bodyPr wrap="square">
            <a:spAutoFit/>
          </a:bodyPr>
          <a:lstStyle/>
          <a:p>
            <a:r>
              <a:rPr lang="en-ZA" dirty="0">
                <a:latin typeface="Times New Roman" panose="02020603050405020304" pitchFamily="18" charset="0"/>
                <a:cs typeface="Times New Roman" panose="02020603050405020304" pitchFamily="18" charset="0"/>
              </a:rPr>
              <a:t>Figure 1: </a:t>
            </a:r>
            <a:r>
              <a:rPr lang="en-US" dirty="0">
                <a:latin typeface="Times New Roman" panose="02020603050405020304" pitchFamily="18" charset="0"/>
                <a:cs typeface="Times New Roman" panose="02020603050405020304" pitchFamily="18" charset="0"/>
              </a:rPr>
              <a:t>(a) The SRIM predicted electron and nuclear energy loss depth profile. The relative atomic density (%) of Xe and displacement per atom (dpa) as a function of depth obtained from SRIM simulations for irradiation to fluences (b)</a:t>
            </a:r>
            <a:r>
              <a:rPr lang="en-US" kern="1400"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1×10</a:t>
            </a:r>
            <a:r>
              <a:rPr lang="en-US" sz="1400" baseline="30000" dirty="0">
                <a:solidFill>
                  <a:srgbClr val="000000"/>
                </a:solidFill>
                <a:latin typeface="Times New Roman" panose="02020603050405020304" pitchFamily="18" charset="0"/>
                <a:cs typeface="Times New Roman" panose="02020603050405020304" pitchFamily="18" charset="0"/>
              </a:rPr>
              <a:t>13</a:t>
            </a:r>
            <a:r>
              <a:rPr lang="en-US" dirty="0">
                <a:solidFill>
                  <a:srgbClr val="000000"/>
                </a:solidFill>
                <a:latin typeface="Times New Roman" panose="02020603050405020304" pitchFamily="18" charset="0"/>
                <a:cs typeface="Times New Roman" panose="02020603050405020304" pitchFamily="18" charset="0"/>
              </a:rPr>
              <a:t> cm</a:t>
            </a:r>
            <a:r>
              <a:rPr lang="en-US" sz="1400" baseline="30000" dirty="0">
                <a:solidFill>
                  <a:srgbClr val="000000"/>
                </a:solidFill>
                <a:latin typeface="Times New Roman" panose="02020603050405020304" pitchFamily="18" charset="0"/>
                <a:cs typeface="Times New Roman" panose="02020603050405020304" pitchFamily="18" charset="0"/>
              </a:rPr>
              <a:t>-2</a:t>
            </a:r>
            <a:endParaRPr lang="en-ZA"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B78ABBA-A7B2-B320-1BD5-C25ADFD699B9}"/>
              </a:ext>
            </a:extLst>
          </p:cNvPr>
          <p:cNvSpPr txBox="1"/>
          <p:nvPr/>
        </p:nvSpPr>
        <p:spPr>
          <a:xfrm>
            <a:off x="495199" y="826882"/>
            <a:ext cx="703406" cy="461665"/>
          </a:xfrm>
          <a:prstGeom prst="rect">
            <a:avLst/>
          </a:prstGeom>
          <a:noFill/>
        </p:spPr>
        <p:txBody>
          <a:bodyPr wrap="square" rtlCol="0">
            <a:spAutoFit/>
          </a:bodyPr>
          <a:lstStyle/>
          <a:p>
            <a:r>
              <a:rPr lang="en-ZA" sz="2400" dirty="0">
                <a:solidFill>
                  <a:schemeClr val="accent1">
                    <a:lumMod val="50000"/>
                  </a:schemeClr>
                </a:solidFill>
                <a:latin typeface="Times New Roman" panose="02020603050405020304" pitchFamily="18" charset="0"/>
                <a:cs typeface="Times New Roman" panose="02020603050405020304" pitchFamily="18" charset="0"/>
              </a:rPr>
              <a:t>(a)</a:t>
            </a:r>
          </a:p>
        </p:txBody>
      </p:sp>
      <p:sp>
        <p:nvSpPr>
          <p:cNvPr id="12" name="TextBox 11">
            <a:extLst>
              <a:ext uri="{FF2B5EF4-FFF2-40B4-BE49-F238E27FC236}">
                <a16:creationId xmlns:a16="http://schemas.microsoft.com/office/drawing/2014/main" id="{5B4C4259-0EAF-4A76-1A6A-9E22E6234240}"/>
              </a:ext>
            </a:extLst>
          </p:cNvPr>
          <p:cNvSpPr txBox="1"/>
          <p:nvPr/>
        </p:nvSpPr>
        <p:spPr>
          <a:xfrm>
            <a:off x="6912234" y="811763"/>
            <a:ext cx="1020804" cy="461665"/>
          </a:xfrm>
          <a:prstGeom prst="rect">
            <a:avLst/>
          </a:prstGeom>
          <a:noFill/>
        </p:spPr>
        <p:txBody>
          <a:bodyPr wrap="square" rtlCol="0">
            <a:spAutoFit/>
          </a:bodyPr>
          <a:lstStyle/>
          <a:p>
            <a:r>
              <a:rPr lang="en-ZA" sz="2400" dirty="0">
                <a:solidFill>
                  <a:schemeClr val="accent1">
                    <a:lumMod val="50000"/>
                  </a:schemeClr>
                </a:solidFill>
                <a:latin typeface="Times New Roman" panose="02020603050405020304" pitchFamily="18" charset="0"/>
                <a:cs typeface="Times New Roman" panose="02020603050405020304" pitchFamily="18" charset="0"/>
              </a:rPr>
              <a:t>(b)</a:t>
            </a:r>
          </a:p>
        </p:txBody>
      </p:sp>
      <p:graphicFrame>
        <p:nvGraphicFramePr>
          <p:cNvPr id="13" name="Object 12">
            <a:extLst>
              <a:ext uri="{FF2B5EF4-FFF2-40B4-BE49-F238E27FC236}">
                <a16:creationId xmlns:a16="http://schemas.microsoft.com/office/drawing/2014/main" id="{AE3AE2B9-29E3-EFBC-A233-93EBCB449357}"/>
              </a:ext>
            </a:extLst>
          </p:cNvPr>
          <p:cNvGraphicFramePr>
            <a:graphicFrameLocks noChangeAspect="1"/>
          </p:cNvGraphicFramePr>
          <p:nvPr>
            <p:extLst>
              <p:ext uri="{D42A27DB-BD31-4B8C-83A1-F6EECF244321}">
                <p14:modId xmlns:p14="http://schemas.microsoft.com/office/powerpoint/2010/main" val="2830794768"/>
              </p:ext>
            </p:extLst>
          </p:nvPr>
        </p:nvGraphicFramePr>
        <p:xfrm>
          <a:off x="207120" y="1011433"/>
          <a:ext cx="5298331" cy="4828980"/>
        </p:xfrm>
        <a:graphic>
          <a:graphicData uri="http://schemas.openxmlformats.org/presentationml/2006/ole">
            <mc:AlternateContent xmlns:mc="http://schemas.openxmlformats.org/markup-compatibility/2006">
              <mc:Choice xmlns:v="urn:schemas-microsoft-com:vml" Requires="v">
                <p:oleObj name="Graph" r:id="rId6" imgW="5156624" imgH="3965430" progId="Origin95.Graph">
                  <p:embed/>
                </p:oleObj>
              </mc:Choice>
              <mc:Fallback>
                <p:oleObj name="Graph" r:id="rId6" imgW="5156624" imgH="3965430" progId="Origin95.Graph">
                  <p:embed/>
                  <p:pic>
                    <p:nvPicPr>
                      <p:cNvPr id="2" name="Object 1">
                        <a:extLst>
                          <a:ext uri="{FF2B5EF4-FFF2-40B4-BE49-F238E27FC236}">
                            <a16:creationId xmlns:a16="http://schemas.microsoft.com/office/drawing/2014/main" id="{67B65A24-85F9-A4B5-3DA3-88C4BA975DAF}"/>
                          </a:ext>
                        </a:extLst>
                      </p:cNvPr>
                      <p:cNvPicPr/>
                      <p:nvPr/>
                    </p:nvPicPr>
                    <p:blipFill>
                      <a:blip r:embed="rId7"/>
                      <a:stretch>
                        <a:fillRect/>
                      </a:stretch>
                    </p:blipFill>
                    <p:spPr>
                      <a:xfrm>
                        <a:off x="207120" y="1011433"/>
                        <a:ext cx="5298331" cy="4828980"/>
                      </a:xfrm>
                      <a:prstGeom prst="rect">
                        <a:avLst/>
                      </a:prstGeom>
                    </p:spPr>
                  </p:pic>
                </p:oleObj>
              </mc:Fallback>
            </mc:AlternateContent>
          </a:graphicData>
        </a:graphic>
      </p:graphicFrame>
      <p:sp>
        <p:nvSpPr>
          <p:cNvPr id="14" name="Slide Number Placeholder 13">
            <a:extLst>
              <a:ext uri="{FF2B5EF4-FFF2-40B4-BE49-F238E27FC236}">
                <a16:creationId xmlns:a16="http://schemas.microsoft.com/office/drawing/2014/main" id="{2C71CC3A-38FD-60BE-CAA5-3C0EA6620472}"/>
              </a:ext>
            </a:extLst>
          </p:cNvPr>
          <p:cNvSpPr>
            <a:spLocks noGrp="1"/>
          </p:cNvSpPr>
          <p:nvPr>
            <p:ph type="sldNum" sz="quarter" idx="12"/>
          </p:nvPr>
        </p:nvSpPr>
        <p:spPr/>
        <p:txBody>
          <a:bodyPr/>
          <a:lstStyle/>
          <a:p>
            <a:fld id="{12C69D59-D565-4410-9A5C-10A498D31369}" type="slidenum">
              <a:rPr lang="en-ZA" smtClean="0"/>
              <a:t>8</a:t>
            </a:fld>
            <a:endParaRPr lang="en-ZA"/>
          </a:p>
        </p:txBody>
      </p:sp>
    </p:spTree>
    <p:extLst>
      <p:ext uri="{BB962C8B-B14F-4D97-AF65-F5344CB8AC3E}">
        <p14:creationId xmlns:p14="http://schemas.microsoft.com/office/powerpoint/2010/main" val="354042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UPLand.jpg">
            <a:extLst>
              <a:ext uri="{FF2B5EF4-FFF2-40B4-BE49-F238E27FC236}">
                <a16:creationId xmlns:a16="http://schemas.microsoft.com/office/drawing/2014/main" id="{677A6A2F-895F-A8EF-1F94-6A35F498D9E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35" y="5948494"/>
            <a:ext cx="2427869" cy="70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361B9540-25C8-4540-BF21-B441D70D07DD}"/>
              </a:ext>
            </a:extLst>
          </p:cNvPr>
          <p:cNvSpPr>
            <a:spLocks noGrp="1" noChangeArrowheads="1"/>
          </p:cNvSpPr>
          <p:nvPr>
            <p:ph type="title"/>
          </p:nvPr>
        </p:nvSpPr>
        <p:spPr>
          <a:xfrm>
            <a:off x="2294187" y="-131568"/>
            <a:ext cx="6553200" cy="1143000"/>
          </a:xfrm>
        </p:spPr>
        <p:txBody>
          <a:bodyPr/>
          <a:lstStyle/>
          <a:p>
            <a:pPr algn="ctr" eaLnBrk="1" hangingPunct="1"/>
            <a:r>
              <a:rPr lang="en-US" altLang="en-US" sz="3600" b="1" dirty="0">
                <a:solidFill>
                  <a:srgbClr val="002060"/>
                </a:solidFill>
                <a:latin typeface="Times New Roman" panose="02020603050405020304" pitchFamily="18" charset="0"/>
                <a:cs typeface="Times New Roman" panose="02020603050405020304" pitchFamily="18" charset="0"/>
              </a:rPr>
              <a:t>Raman Spectroscopy</a:t>
            </a:r>
          </a:p>
        </p:txBody>
      </p:sp>
      <p:sp>
        <p:nvSpPr>
          <p:cNvPr id="13" name="TextBox 12">
            <a:extLst>
              <a:ext uri="{FF2B5EF4-FFF2-40B4-BE49-F238E27FC236}">
                <a16:creationId xmlns:a16="http://schemas.microsoft.com/office/drawing/2014/main" id="{2D9777C5-A5D8-0A4D-46E7-804965603EE4}"/>
              </a:ext>
            </a:extLst>
          </p:cNvPr>
          <p:cNvSpPr txBox="1"/>
          <p:nvPr/>
        </p:nvSpPr>
        <p:spPr>
          <a:xfrm>
            <a:off x="3248026" y="5948493"/>
            <a:ext cx="8695208" cy="646331"/>
          </a:xfrm>
          <a:prstGeom prst="rect">
            <a:avLst/>
          </a:prstGeom>
          <a:noFill/>
        </p:spPr>
        <p:txBody>
          <a:bodyPr wrap="square" rtlCol="0">
            <a:spAutoFit/>
          </a:bodyPr>
          <a:lstStyle/>
          <a:p>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Figure 2:  Raman spectra of CVD </a:t>
            </a:r>
            <a:r>
              <a:rPr lang="en-ZA" sz="1800" kern="100" dirty="0" err="1">
                <a:effectLst/>
                <a:latin typeface="Times New Roman" panose="02020603050405020304" pitchFamily="18" charset="0"/>
                <a:ea typeface="Calibri" panose="020F0502020204030204" pitchFamily="34" charset="0"/>
                <a:cs typeface="Times New Roman" panose="02020603050405020304" pitchFamily="18" charset="0"/>
              </a:rPr>
              <a:t>SiC</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 before and after Xe irradiation to the fluences of 1x10</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10</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cm</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 1x10</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11</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cm</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 1x10</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13</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cm</a:t>
            </a:r>
            <a:r>
              <a:rPr lang="en-ZA"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ZA"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ZA" dirty="0"/>
          </a:p>
        </p:txBody>
      </p:sp>
      <p:sp>
        <p:nvSpPr>
          <p:cNvPr id="3" name="Rectangle 2">
            <a:extLst>
              <a:ext uri="{FF2B5EF4-FFF2-40B4-BE49-F238E27FC236}">
                <a16:creationId xmlns:a16="http://schemas.microsoft.com/office/drawing/2014/main" id="{5D0C7A83-FBC9-A75A-F6DD-96298D482147}"/>
              </a:ext>
            </a:extLst>
          </p:cNvPr>
          <p:cNvSpPr>
            <a:spLocks noChangeArrowheads="1"/>
          </p:cNvSpPr>
          <p:nvPr/>
        </p:nvSpPr>
        <p:spPr bwMode="auto">
          <a:xfrm>
            <a:off x="0" y="0"/>
            <a:ext cx="122856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6" name="Object 5">
            <a:extLst>
              <a:ext uri="{FF2B5EF4-FFF2-40B4-BE49-F238E27FC236}">
                <a16:creationId xmlns:a16="http://schemas.microsoft.com/office/drawing/2014/main" id="{CCA54CC5-7285-669E-DB6A-2F4ECEE1FC45}"/>
              </a:ext>
            </a:extLst>
          </p:cNvPr>
          <p:cNvGraphicFramePr>
            <a:graphicFrameLocks noChangeAspect="1"/>
          </p:cNvGraphicFramePr>
          <p:nvPr>
            <p:extLst>
              <p:ext uri="{D42A27DB-BD31-4B8C-83A1-F6EECF244321}">
                <p14:modId xmlns:p14="http://schemas.microsoft.com/office/powerpoint/2010/main" val="809409573"/>
              </p:ext>
            </p:extLst>
          </p:nvPr>
        </p:nvGraphicFramePr>
        <p:xfrm>
          <a:off x="0" y="649288"/>
          <a:ext cx="6880485" cy="5106987"/>
        </p:xfrm>
        <a:graphic>
          <a:graphicData uri="http://schemas.openxmlformats.org/presentationml/2006/ole">
            <mc:AlternateContent xmlns:mc="http://schemas.openxmlformats.org/markup-compatibility/2006">
              <mc:Choice xmlns:v="urn:schemas-microsoft-com:vml" Requires="v">
                <p:oleObj name="Graph" r:id="rId4" imgW="5156624" imgH="3965430" progId="Origin95.Graph">
                  <p:embed/>
                </p:oleObj>
              </mc:Choice>
              <mc:Fallback>
                <p:oleObj name="Graph" r:id="rId4" imgW="5156624" imgH="3965430" progId="Origin95.Graph">
                  <p:embed/>
                  <p:pic>
                    <p:nvPicPr>
                      <p:cNvPr id="0" name="Object 1"/>
                      <p:cNvPicPr>
                        <a:picLocks noChangeAspect="1" noChangeArrowheads="1"/>
                      </p:cNvPicPr>
                      <p:nvPr/>
                    </p:nvPicPr>
                    <p:blipFill>
                      <a:blip r:embed="rId5"/>
                      <a:srcRect/>
                      <a:stretch>
                        <a:fillRect/>
                      </a:stretch>
                    </p:blipFill>
                    <p:spPr bwMode="auto">
                      <a:xfrm>
                        <a:off x="0" y="649288"/>
                        <a:ext cx="6880485" cy="5106987"/>
                      </a:xfrm>
                      <a:prstGeom prst="rect">
                        <a:avLst/>
                      </a:prstGeom>
                      <a:noFill/>
                    </p:spPr>
                  </p:pic>
                </p:oleObj>
              </mc:Fallback>
            </mc:AlternateContent>
          </a:graphicData>
        </a:graphic>
      </p:graphicFrame>
      <p:sp>
        <p:nvSpPr>
          <p:cNvPr id="2" name="Slide Number Placeholder 1">
            <a:extLst>
              <a:ext uri="{FF2B5EF4-FFF2-40B4-BE49-F238E27FC236}">
                <a16:creationId xmlns:a16="http://schemas.microsoft.com/office/drawing/2014/main" id="{30A3B89F-1454-B10E-1157-F181619B00A8}"/>
              </a:ext>
            </a:extLst>
          </p:cNvPr>
          <p:cNvSpPr>
            <a:spLocks noGrp="1"/>
          </p:cNvSpPr>
          <p:nvPr>
            <p:ph type="sldNum" sz="quarter" idx="12"/>
          </p:nvPr>
        </p:nvSpPr>
        <p:spPr/>
        <p:txBody>
          <a:bodyPr/>
          <a:lstStyle/>
          <a:p>
            <a:fld id="{12C69D59-D565-4410-9A5C-10A498D31369}" type="slidenum">
              <a:rPr lang="en-ZA" smtClean="0"/>
              <a:t>9</a:t>
            </a:fld>
            <a:endParaRPr lang="en-ZA"/>
          </a:p>
        </p:txBody>
      </p:sp>
      <p:sp>
        <p:nvSpPr>
          <p:cNvPr id="8" name="TextBox 7">
            <a:extLst>
              <a:ext uri="{FF2B5EF4-FFF2-40B4-BE49-F238E27FC236}">
                <a16:creationId xmlns:a16="http://schemas.microsoft.com/office/drawing/2014/main" id="{947AB38C-37F3-6BE7-F95D-6A50FD9D4CB5}"/>
              </a:ext>
            </a:extLst>
          </p:cNvPr>
          <p:cNvSpPr txBox="1"/>
          <p:nvPr/>
        </p:nvSpPr>
        <p:spPr>
          <a:xfrm>
            <a:off x="7555043" y="1783830"/>
            <a:ext cx="4388191" cy="3293209"/>
          </a:xfrm>
          <a:prstGeom prst="rect">
            <a:avLst/>
          </a:prstGeom>
          <a:noFill/>
        </p:spPr>
        <p:txBody>
          <a:bodyPr wrap="square" rtlCol="0">
            <a:spAutoFit/>
          </a:bodyPr>
          <a:lstStyle/>
          <a:p>
            <a:r>
              <a:rPr lang="en-US" sz="2000" b="1" dirty="0">
                <a:solidFill>
                  <a:schemeClr val="accent1">
                    <a:lumMod val="50000"/>
                  </a:schemeClr>
                </a:solidFill>
                <a:latin typeface="Times New Roman" panose="02020603050405020304" pitchFamily="18" charset="0"/>
                <a:cs typeface="Times New Roman" panose="02020603050405020304" pitchFamily="18" charset="0"/>
              </a:rPr>
              <a:t>Peak position</a:t>
            </a:r>
            <a:r>
              <a:rPr lang="en-US" sz="2000" dirty="0">
                <a:solidFill>
                  <a:schemeClr val="accent1">
                    <a:lumMod val="50000"/>
                  </a:schemeClr>
                </a:solidFill>
                <a:latin typeface="Times New Roman" panose="02020603050405020304" pitchFamily="18" charset="0"/>
                <a:cs typeface="Times New Roman" panose="02020603050405020304" pitchFamily="18" charset="0"/>
              </a:rPr>
              <a:t>:</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TO’ -</a:t>
            </a:r>
            <a:r>
              <a:rPr lang="en-ZA" sz="2000" dirty="0">
                <a:solidFill>
                  <a:schemeClr val="accent1">
                    <a:lumMod val="50000"/>
                  </a:schemeClr>
                </a:solidFill>
                <a:effectLst/>
                <a:latin typeface="Times New Roman" panose="02020603050405020304" pitchFamily="18" charset="0"/>
                <a:ea typeface="Aptos" panose="020B0004020202020204" pitchFamily="34" charset="0"/>
              </a:rPr>
              <a:t>767</a:t>
            </a:r>
            <a:r>
              <a:rPr lang="en-ZA" sz="1800" dirty="0">
                <a:solidFill>
                  <a:schemeClr val="accent1">
                    <a:lumMod val="50000"/>
                  </a:schemeClr>
                </a:solidFill>
                <a:effectLst/>
                <a:latin typeface="Times New Roman" panose="02020603050405020304" pitchFamily="18" charset="0"/>
                <a:ea typeface="Aptos" panose="020B0004020202020204" pitchFamily="34" charset="0"/>
              </a:rPr>
              <a:t> cm</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-1</a:t>
            </a:r>
            <a:endParaRPr lang="en-ZA" sz="1800" dirty="0">
              <a:solidFill>
                <a:schemeClr val="accent1">
                  <a:lumMod val="50000"/>
                </a:schemeClr>
              </a:solidFill>
              <a:effectLst/>
              <a:latin typeface="Times New Roman" panose="02020603050405020304" pitchFamily="18" charset="0"/>
              <a:ea typeface="Aptos" panose="020B0004020202020204" pitchFamily="34" charset="0"/>
            </a:endParaRPr>
          </a:p>
          <a:p>
            <a:r>
              <a:rPr lang="en-ZA" sz="1800" dirty="0">
                <a:solidFill>
                  <a:schemeClr val="accent1">
                    <a:lumMod val="50000"/>
                  </a:schemeClr>
                </a:solidFill>
                <a:effectLst/>
                <a:latin typeface="Times New Roman" panose="02020603050405020304" pitchFamily="18" charset="0"/>
                <a:ea typeface="Aptos" panose="020B0004020202020204" pitchFamily="34" charset="0"/>
              </a:rPr>
              <a:t>TO-795 cm</a:t>
            </a:r>
            <a:r>
              <a:rPr lang="en-ZA" baseline="30000" dirty="0">
                <a:solidFill>
                  <a:schemeClr val="accent1">
                    <a:lumMod val="50000"/>
                  </a:schemeClr>
                </a:solidFill>
                <a:latin typeface="Times New Roman" panose="02020603050405020304" pitchFamily="18" charset="0"/>
                <a:ea typeface="Aptos" panose="020B0004020202020204" pitchFamily="34" charset="0"/>
              </a:rPr>
              <a:t>-1</a:t>
            </a:r>
            <a:endParaRPr lang="en-ZA" dirty="0">
              <a:solidFill>
                <a:schemeClr val="accent1">
                  <a:lumMod val="50000"/>
                </a:schemeClr>
              </a:solidFill>
              <a:latin typeface="Times New Roman" panose="02020603050405020304" pitchFamily="18" charset="0"/>
              <a:ea typeface="Aptos" panose="020B0004020202020204" pitchFamily="34" charset="0"/>
            </a:endParaRPr>
          </a:p>
          <a:p>
            <a:r>
              <a:rPr lang="en-ZA" dirty="0">
                <a:solidFill>
                  <a:schemeClr val="accent1">
                    <a:lumMod val="50000"/>
                  </a:schemeClr>
                </a:solidFill>
                <a:latin typeface="Times New Roman" panose="02020603050405020304" pitchFamily="18" charset="0"/>
                <a:ea typeface="Aptos" panose="020B0004020202020204" pitchFamily="34" charset="0"/>
              </a:rPr>
              <a:t>LO-976 cm</a:t>
            </a:r>
            <a:r>
              <a:rPr lang="en-ZA" baseline="30000" dirty="0">
                <a:solidFill>
                  <a:schemeClr val="accent1">
                    <a:lumMod val="50000"/>
                  </a:schemeClr>
                </a:solidFill>
                <a:latin typeface="Times New Roman" panose="02020603050405020304" pitchFamily="18" charset="0"/>
                <a:ea typeface="Aptos" panose="020B0004020202020204" pitchFamily="34" charset="0"/>
              </a:rPr>
              <a:t>-1</a:t>
            </a:r>
          </a:p>
          <a:p>
            <a:endParaRPr lang="en-ZA" dirty="0">
              <a:solidFill>
                <a:schemeClr val="accent1">
                  <a:lumMod val="50000"/>
                </a:schemeClr>
              </a:solidFill>
              <a:latin typeface="Times New Roman" panose="02020603050405020304" pitchFamily="18" charset="0"/>
              <a:ea typeface="Aptos" panose="020B0004020202020204" pitchFamily="34" charset="0"/>
            </a:endParaRPr>
          </a:p>
          <a:p>
            <a:r>
              <a:rPr lang="en-ZA" b="1" dirty="0">
                <a:solidFill>
                  <a:schemeClr val="accent1">
                    <a:lumMod val="50000"/>
                  </a:schemeClr>
                </a:solidFill>
                <a:latin typeface="Times New Roman" panose="02020603050405020304" pitchFamily="18" charset="0"/>
                <a:ea typeface="Aptos" panose="020B0004020202020204" pitchFamily="34" charset="0"/>
              </a:rPr>
              <a:t>Intensity ratio of the Transverse optical and Longitudinal optical modes</a:t>
            </a:r>
            <a:r>
              <a:rPr lang="en-ZA" dirty="0">
                <a:solidFill>
                  <a:schemeClr val="accent1">
                    <a:lumMod val="50000"/>
                  </a:schemeClr>
                </a:solidFill>
                <a:latin typeface="Times New Roman" panose="02020603050405020304" pitchFamily="18" charset="0"/>
                <a:ea typeface="Aptos" panose="020B0004020202020204" pitchFamily="34" charset="0"/>
              </a:rPr>
              <a:t>:</a:t>
            </a:r>
          </a:p>
          <a:p>
            <a:r>
              <a:rPr lang="en-ZA" sz="2000" dirty="0">
                <a:solidFill>
                  <a:schemeClr val="accent1">
                    <a:lumMod val="50000"/>
                  </a:schemeClr>
                </a:solidFill>
                <a:effectLst/>
                <a:latin typeface="Times New Roman" panose="02020603050405020304" pitchFamily="18" charset="0"/>
                <a:ea typeface="Aptos" panose="020B0004020202020204" pitchFamily="34" charset="0"/>
              </a:rPr>
              <a:t>Unirradiated:0.62</a:t>
            </a:r>
          </a:p>
          <a:p>
            <a:r>
              <a:rPr lang="en-ZA" sz="1800" dirty="0">
                <a:solidFill>
                  <a:schemeClr val="accent1">
                    <a:lumMod val="50000"/>
                  </a:schemeClr>
                </a:solidFill>
                <a:effectLst/>
                <a:latin typeface="Times New Roman" panose="02020603050405020304" pitchFamily="18" charset="0"/>
                <a:ea typeface="Aptos" panose="020B0004020202020204" pitchFamily="34" charset="0"/>
              </a:rPr>
              <a:t>1×10</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10</a:t>
            </a:r>
            <a:r>
              <a:rPr lang="en-ZA" sz="1800" dirty="0">
                <a:solidFill>
                  <a:schemeClr val="accent1">
                    <a:lumMod val="50000"/>
                  </a:schemeClr>
                </a:solidFill>
                <a:effectLst/>
                <a:latin typeface="Times New Roman" panose="02020603050405020304" pitchFamily="18" charset="0"/>
                <a:ea typeface="Aptos" panose="020B0004020202020204" pitchFamily="34" charset="0"/>
              </a:rPr>
              <a:t> cm</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ZA" sz="1800" dirty="0">
                <a:solidFill>
                  <a:schemeClr val="accent1">
                    <a:lumMod val="50000"/>
                  </a:schemeClr>
                </a:solidFill>
                <a:effectLst/>
                <a:latin typeface="Times New Roman" panose="02020603050405020304" pitchFamily="18" charset="0"/>
                <a:ea typeface="Aptos" panose="020B0004020202020204" pitchFamily="34" charset="0"/>
              </a:rPr>
              <a:t> </a:t>
            </a:r>
            <a:r>
              <a:rPr lang="en-ZA" sz="2000" dirty="0">
                <a:solidFill>
                  <a:schemeClr val="accent1">
                    <a:lumMod val="50000"/>
                  </a:schemeClr>
                </a:solidFill>
                <a:effectLst/>
                <a:latin typeface="Times New Roman" panose="02020603050405020304" pitchFamily="18" charset="0"/>
                <a:ea typeface="Aptos" panose="020B0004020202020204" pitchFamily="34" charset="0"/>
              </a:rPr>
              <a:t>:0.77</a:t>
            </a:r>
          </a:p>
          <a:p>
            <a:r>
              <a:rPr lang="en-ZA" sz="1800" dirty="0">
                <a:solidFill>
                  <a:schemeClr val="accent1">
                    <a:lumMod val="50000"/>
                  </a:schemeClr>
                </a:solidFill>
                <a:effectLst/>
                <a:latin typeface="Times New Roman" panose="02020603050405020304" pitchFamily="18" charset="0"/>
                <a:ea typeface="Aptos" panose="020B0004020202020204" pitchFamily="34" charset="0"/>
              </a:rPr>
              <a:t>1×10</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11</a:t>
            </a:r>
            <a:r>
              <a:rPr lang="en-ZA" sz="1800" dirty="0">
                <a:solidFill>
                  <a:schemeClr val="accent1">
                    <a:lumMod val="50000"/>
                  </a:schemeClr>
                </a:solidFill>
                <a:effectLst/>
                <a:latin typeface="Times New Roman" panose="02020603050405020304" pitchFamily="18" charset="0"/>
                <a:ea typeface="Aptos" panose="020B0004020202020204" pitchFamily="34" charset="0"/>
              </a:rPr>
              <a:t> cm</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ZA" sz="1800" dirty="0">
                <a:solidFill>
                  <a:schemeClr val="accent1">
                    <a:lumMod val="50000"/>
                  </a:schemeClr>
                </a:solidFill>
                <a:effectLst/>
                <a:latin typeface="Times New Roman" panose="02020603050405020304" pitchFamily="18" charset="0"/>
                <a:ea typeface="Aptos" panose="020B0004020202020204" pitchFamily="34" charset="0"/>
              </a:rPr>
              <a:t> :0.87</a:t>
            </a:r>
          </a:p>
          <a:p>
            <a:r>
              <a:rPr lang="en-ZA" sz="1800" dirty="0">
                <a:solidFill>
                  <a:schemeClr val="accent1">
                    <a:lumMod val="50000"/>
                  </a:schemeClr>
                </a:solidFill>
                <a:effectLst/>
                <a:latin typeface="Times New Roman" panose="02020603050405020304" pitchFamily="18" charset="0"/>
                <a:ea typeface="Aptos" panose="020B0004020202020204" pitchFamily="34" charset="0"/>
              </a:rPr>
              <a:t>1×10</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13</a:t>
            </a:r>
            <a:r>
              <a:rPr lang="en-ZA" sz="1800" dirty="0">
                <a:solidFill>
                  <a:schemeClr val="accent1">
                    <a:lumMod val="50000"/>
                  </a:schemeClr>
                </a:solidFill>
                <a:effectLst/>
                <a:latin typeface="Times New Roman" panose="02020603050405020304" pitchFamily="18" charset="0"/>
                <a:ea typeface="Aptos" panose="020B0004020202020204" pitchFamily="34" charset="0"/>
              </a:rPr>
              <a:t> cm</a:t>
            </a:r>
            <a:r>
              <a:rPr lang="en-ZA" sz="1800" baseline="30000" dirty="0">
                <a:solidFill>
                  <a:schemeClr val="accent1">
                    <a:lumMod val="50000"/>
                  </a:schemeClr>
                </a:solidFill>
                <a:effectLst/>
                <a:latin typeface="Times New Roman" panose="02020603050405020304" pitchFamily="18" charset="0"/>
                <a:ea typeface="Aptos" panose="020B0004020202020204" pitchFamily="34" charset="0"/>
              </a:rPr>
              <a:t>-2</a:t>
            </a:r>
            <a:r>
              <a:rPr lang="en-ZA" sz="1800" dirty="0">
                <a:solidFill>
                  <a:schemeClr val="accent1">
                    <a:lumMod val="50000"/>
                  </a:schemeClr>
                </a:solidFill>
                <a:effectLst/>
                <a:latin typeface="Times New Roman" panose="02020603050405020304" pitchFamily="18" charset="0"/>
                <a:ea typeface="Aptos" panose="020B0004020202020204" pitchFamily="34" charset="0"/>
              </a:rPr>
              <a:t> </a:t>
            </a:r>
            <a:r>
              <a:rPr lang="en-ZA" sz="2000" dirty="0">
                <a:solidFill>
                  <a:schemeClr val="accent1">
                    <a:lumMod val="50000"/>
                  </a:schemeClr>
                </a:solidFill>
                <a:latin typeface="Times New Roman" panose="02020603050405020304" pitchFamily="18" charset="0"/>
                <a:ea typeface="Aptos" panose="020B0004020202020204" pitchFamily="34" charset="0"/>
              </a:rPr>
              <a:t>:1.09</a:t>
            </a:r>
            <a:endParaRPr lang="en-ZA" sz="2000" dirty="0">
              <a:solidFill>
                <a:schemeClr val="accent1">
                  <a:lumMod val="50000"/>
                </a:schemeClr>
              </a:solidFill>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853582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40907</TotalTime>
  <Words>1008</Words>
  <Application>Microsoft Office PowerPoint</Application>
  <PresentationFormat>Widescreen</PresentationFormat>
  <Paragraphs>110</Paragraphs>
  <Slides>15</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6" baseType="lpstr">
      <vt:lpstr>Aptos</vt:lpstr>
      <vt:lpstr>Arial</vt:lpstr>
      <vt:lpstr>Calibri</vt:lpstr>
      <vt:lpstr>Calibri Light</vt:lpstr>
      <vt:lpstr>Courier New</vt:lpstr>
      <vt:lpstr>Times New Roman</vt:lpstr>
      <vt:lpstr>ui-sans-serif</vt:lpstr>
      <vt:lpstr>Wingdings</vt:lpstr>
      <vt:lpstr>Office Theme</vt:lpstr>
      <vt:lpstr>Graph</vt:lpstr>
      <vt:lpstr>Unicode Origin Graph</vt:lpstr>
      <vt:lpstr>PowerPoint Presentation</vt:lpstr>
      <vt:lpstr>Outline</vt:lpstr>
      <vt:lpstr>Introduction</vt:lpstr>
      <vt:lpstr>Introduction</vt:lpstr>
      <vt:lpstr>Introduction</vt:lpstr>
      <vt:lpstr>Experimental procedure </vt:lpstr>
      <vt:lpstr>Experimental procedure </vt:lpstr>
      <vt:lpstr>Stopping and Ranges of Ions in Matter (SRIM)</vt:lpstr>
      <vt:lpstr>Raman Spectroscopy</vt:lpstr>
      <vt:lpstr>Raman Spectroscopy</vt:lpstr>
      <vt:lpstr>Vickers Hardness</vt:lpstr>
      <vt:lpstr>Conclusions and Future Work</vt:lpstr>
      <vt:lpstr>Conclusions and Future Work</vt:lpstr>
      <vt:lpstr>Acknowledgements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Unaisa Dockrat</dc:creator>
  <cp:lastModifiedBy>Tshegofatso</cp:lastModifiedBy>
  <cp:revision>82</cp:revision>
  <dcterms:created xsi:type="dcterms:W3CDTF">2023-01-30T10:17:19Z</dcterms:created>
  <dcterms:modified xsi:type="dcterms:W3CDTF">2024-11-19T09:18:03Z</dcterms:modified>
</cp:coreProperties>
</file>