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25"/>
  </p:notesMasterIdLst>
  <p:sldIdLst>
    <p:sldId id="270" r:id="rId5"/>
    <p:sldId id="256" r:id="rId6"/>
    <p:sldId id="274" r:id="rId7"/>
    <p:sldId id="276" r:id="rId8"/>
    <p:sldId id="275" r:id="rId9"/>
    <p:sldId id="260" r:id="rId10"/>
    <p:sldId id="262" r:id="rId11"/>
    <p:sldId id="265" r:id="rId12"/>
    <p:sldId id="257" r:id="rId13"/>
    <p:sldId id="264" r:id="rId14"/>
    <p:sldId id="272" r:id="rId15"/>
    <p:sldId id="258" r:id="rId16"/>
    <p:sldId id="263" r:id="rId17"/>
    <p:sldId id="267" r:id="rId18"/>
    <p:sldId id="271" r:id="rId19"/>
    <p:sldId id="383" r:id="rId20"/>
    <p:sldId id="268" r:id="rId21"/>
    <p:sldId id="384" r:id="rId22"/>
    <p:sldId id="348" r:id="rId23"/>
    <p:sldId id="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7F4B7-6E5B-4B24-BA32-00DFE8F1F7DA}" v="372" dt="2024-11-21T07:59:55.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94660"/>
  </p:normalViewPr>
  <p:slideViewPr>
    <p:cSldViewPr snapToGrid="0">
      <p:cViewPr varScale="1">
        <p:scale>
          <a:sx n="90" d="100"/>
          <a:sy n="90" d="100"/>
        </p:scale>
        <p:origin x="144" y="8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663FE-262A-4185-8B6F-42C5164AA668}" type="datetimeFigureOut">
              <a:rPr lang="en-ZA" smtClean="0"/>
              <a:t>2024/11/21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7FA47-6729-4177-AC94-A716B259237D}" type="slidenum">
              <a:rPr lang="en-ZA" smtClean="0"/>
              <a:t>‹#›</a:t>
            </a:fld>
            <a:endParaRPr lang="en-ZA"/>
          </a:p>
        </p:txBody>
      </p:sp>
    </p:spTree>
    <p:extLst>
      <p:ext uri="{BB962C8B-B14F-4D97-AF65-F5344CB8AC3E}">
        <p14:creationId xmlns:p14="http://schemas.microsoft.com/office/powerpoint/2010/main" val="1894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157FA47-6729-4177-AC94-A716B259237D}" type="slidenum">
              <a:rPr lang="en-ZA" smtClean="0"/>
              <a:t>2</a:t>
            </a:fld>
            <a:endParaRPr lang="en-ZA"/>
          </a:p>
        </p:txBody>
      </p:sp>
    </p:spTree>
    <p:extLst>
      <p:ext uri="{BB962C8B-B14F-4D97-AF65-F5344CB8AC3E}">
        <p14:creationId xmlns:p14="http://schemas.microsoft.com/office/powerpoint/2010/main" val="79161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157FA47-6729-4177-AC94-A716B259237D}" type="slidenum">
              <a:rPr lang="en-ZA" smtClean="0"/>
              <a:t>10</a:t>
            </a:fld>
            <a:endParaRPr lang="en-ZA"/>
          </a:p>
        </p:txBody>
      </p:sp>
    </p:spTree>
    <p:extLst>
      <p:ext uri="{BB962C8B-B14F-4D97-AF65-F5344CB8AC3E}">
        <p14:creationId xmlns:p14="http://schemas.microsoft.com/office/powerpoint/2010/main" val="414544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November 21,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61384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November 21,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60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November 21,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80663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1_Title only">
    <p:spTree>
      <p:nvGrpSpPr>
        <p:cNvPr id="1" name="Shape 40"/>
        <p:cNvGrpSpPr/>
        <p:nvPr/>
      </p:nvGrpSpPr>
      <p:grpSpPr>
        <a:xfrm>
          <a:off x="0" y="0"/>
          <a:ext cx="0" cy="0"/>
          <a:chOff x="0" y="0"/>
          <a:chExt cx="0" cy="0"/>
        </a:xfrm>
      </p:grpSpPr>
      <p:pic>
        <p:nvPicPr>
          <p:cNvPr id="41" name="Google Shape;41;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2" name="Google Shape;42;p8"/>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8"/>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5953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B9ADE-90DA-4820-BE03-6440FAF8B83E}"/>
              </a:ext>
              <a:ext uri="{C183D7F6-B498-43B3-948B-1728B52AA6E4}">
                <adec:decorative xmlns:adec="http://schemas.microsoft.com/office/drawing/2017/decorative" val="1"/>
              </a:ext>
            </a:extLst>
          </p:cNvPr>
          <p:cNvSpPr/>
          <p:nvPr userDrawn="1"/>
        </p:nvSpPr>
        <p:spPr>
          <a:xfrm rot="10800000">
            <a:off x="0" y="1"/>
            <a:ext cx="1219199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9FF4039C-77F7-44AD-AEB2-A6079C9DA3C9}"/>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itle 1">
            <a:extLst>
              <a:ext uri="{FF2B5EF4-FFF2-40B4-BE49-F238E27FC236}">
                <a16:creationId xmlns:a16="http://schemas.microsoft.com/office/drawing/2014/main" id="{36E930C2-F546-4C94-BF53-6C7C8A57E0B3}"/>
              </a:ext>
            </a:extLst>
          </p:cNvPr>
          <p:cNvSpPr>
            <a:spLocks noGrp="1"/>
          </p:cNvSpPr>
          <p:nvPr>
            <p:ph type="ctrTitle"/>
          </p:nvPr>
        </p:nvSpPr>
        <p:spPr>
          <a:xfrm>
            <a:off x="990600" y="1066800"/>
            <a:ext cx="4749276" cy="2592425"/>
          </a:xfrm>
        </p:spPr>
        <p:txBody>
          <a:bodyPr anchor="b">
            <a:normAutofit/>
          </a:bodyPr>
          <a:lstStyle>
            <a:lvl1pPr>
              <a:defRPr>
                <a:solidFill>
                  <a:schemeClr val="tx2"/>
                </a:solidFill>
              </a:defRPr>
            </a:lvl1pPr>
          </a:lstStyle>
          <a:p>
            <a:pPr algn="l">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2" name="Subtitle 2">
            <a:extLst>
              <a:ext uri="{FF2B5EF4-FFF2-40B4-BE49-F238E27FC236}">
                <a16:creationId xmlns:a16="http://schemas.microsoft.com/office/drawing/2014/main" id="{43F81DC1-1A78-495F-B862-27847D0EE012}"/>
              </a:ext>
            </a:extLst>
          </p:cNvPr>
          <p:cNvSpPr>
            <a:spLocks noGrp="1"/>
          </p:cNvSpPr>
          <p:nvPr>
            <p:ph type="subTitle" idx="1"/>
          </p:nvPr>
        </p:nvSpPr>
        <p:spPr>
          <a:xfrm>
            <a:off x="990599" y="3856314"/>
            <a:ext cx="4749275" cy="1858686"/>
          </a:xfrm>
        </p:spPr>
        <p:txBody>
          <a:bodyPr anchor="t"/>
          <a:lstStyle>
            <a:lvl1pPr marL="0" indent="0">
              <a:buNone/>
              <a:defRPr>
                <a:solidFill>
                  <a:schemeClr val="tx2"/>
                </a:solidFill>
              </a:defRPr>
            </a:lvl1pPr>
          </a:lstStyle>
          <a:p>
            <a:pPr algn="l">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sp>
        <p:nvSpPr>
          <p:cNvPr id="25" name="Picture Placeholder 20">
            <a:extLst>
              <a:ext uri="{FF2B5EF4-FFF2-40B4-BE49-F238E27FC236}">
                <a16:creationId xmlns:a16="http://schemas.microsoft.com/office/drawing/2014/main" id="{F44B6D46-2238-46D9-8D7F-730BDD0C144C}"/>
              </a:ext>
            </a:extLst>
          </p:cNvPr>
          <p:cNvSpPr>
            <a:spLocks noGrp="1"/>
          </p:cNvSpPr>
          <p:nvPr>
            <p:ph type="pic" sz="quarter" idx="13" hasCustomPrompt="1"/>
          </p:nvPr>
        </p:nvSpPr>
        <p:spPr>
          <a:xfrm>
            <a:off x="6077447" y="1066800"/>
            <a:ext cx="2405746" cy="2262033"/>
          </a:xfrm>
        </p:spPr>
        <p:txBody>
          <a:bodyPr/>
          <a:lstStyle>
            <a:lvl1pPr marL="0" indent="0" algn="ctr">
              <a:buNone/>
              <a:defRPr>
                <a:solidFill>
                  <a:schemeClr val="tx2"/>
                </a:solidFill>
              </a:defRPr>
            </a:lvl1pPr>
          </a:lstStyle>
          <a:p>
            <a:r>
              <a:rPr lang="en-US" dirty="0"/>
              <a:t>Click to add photo</a:t>
            </a:r>
          </a:p>
        </p:txBody>
      </p:sp>
      <p:sp>
        <p:nvSpPr>
          <p:cNvPr id="26" name="Picture Placeholder 20">
            <a:extLst>
              <a:ext uri="{FF2B5EF4-FFF2-40B4-BE49-F238E27FC236}">
                <a16:creationId xmlns:a16="http://schemas.microsoft.com/office/drawing/2014/main" id="{B600C62E-9610-468D-B50C-B5D55DB2D06E}"/>
              </a:ext>
            </a:extLst>
          </p:cNvPr>
          <p:cNvSpPr>
            <a:spLocks noGrp="1"/>
          </p:cNvSpPr>
          <p:nvPr>
            <p:ph type="pic" sz="quarter" idx="14" hasCustomPrompt="1"/>
          </p:nvPr>
        </p:nvSpPr>
        <p:spPr>
          <a:xfrm>
            <a:off x="8592404" y="1066800"/>
            <a:ext cx="2405746" cy="2262033"/>
          </a:xfrm>
        </p:spPr>
        <p:txBody>
          <a:bodyPr/>
          <a:lstStyle>
            <a:lvl1pPr marL="0" indent="0" algn="ctr">
              <a:buNone/>
              <a:defRPr>
                <a:solidFill>
                  <a:schemeClr val="tx2"/>
                </a:solidFill>
              </a:defRPr>
            </a:lvl1pPr>
          </a:lstStyle>
          <a:p>
            <a:r>
              <a:rPr lang="en-US" dirty="0"/>
              <a:t>Click to add photo</a:t>
            </a:r>
          </a:p>
        </p:txBody>
      </p:sp>
      <p:sp>
        <p:nvSpPr>
          <p:cNvPr id="27" name="Picture Placeholder 20">
            <a:extLst>
              <a:ext uri="{FF2B5EF4-FFF2-40B4-BE49-F238E27FC236}">
                <a16:creationId xmlns:a16="http://schemas.microsoft.com/office/drawing/2014/main" id="{03A822E7-844A-4C6F-9941-ACCF803F61F6}"/>
              </a:ext>
            </a:extLst>
          </p:cNvPr>
          <p:cNvSpPr>
            <a:spLocks noGrp="1"/>
          </p:cNvSpPr>
          <p:nvPr>
            <p:ph type="pic" sz="quarter" idx="15" hasCustomPrompt="1"/>
          </p:nvPr>
        </p:nvSpPr>
        <p:spPr>
          <a:xfrm>
            <a:off x="6077447" y="3443645"/>
            <a:ext cx="2405746" cy="2262033"/>
          </a:xfrm>
        </p:spPr>
        <p:txBody>
          <a:bodyPr/>
          <a:lstStyle>
            <a:lvl1pPr marL="0" indent="0" algn="ctr">
              <a:buNone/>
              <a:defRPr>
                <a:solidFill>
                  <a:schemeClr val="tx2"/>
                </a:solidFill>
              </a:defRPr>
            </a:lvl1pPr>
          </a:lstStyle>
          <a:p>
            <a:r>
              <a:rPr lang="en-US" dirty="0"/>
              <a:t>Click to add photo</a:t>
            </a:r>
          </a:p>
        </p:txBody>
      </p:sp>
      <p:sp>
        <p:nvSpPr>
          <p:cNvPr id="28" name="Picture Placeholder 20">
            <a:extLst>
              <a:ext uri="{FF2B5EF4-FFF2-40B4-BE49-F238E27FC236}">
                <a16:creationId xmlns:a16="http://schemas.microsoft.com/office/drawing/2014/main" id="{07DE9330-8C8A-4B8E-A4C6-F84147872A34}"/>
              </a:ext>
            </a:extLst>
          </p:cNvPr>
          <p:cNvSpPr>
            <a:spLocks noGrp="1"/>
          </p:cNvSpPr>
          <p:nvPr>
            <p:ph type="pic" sz="quarter" idx="16" hasCustomPrompt="1"/>
          </p:nvPr>
        </p:nvSpPr>
        <p:spPr>
          <a:xfrm>
            <a:off x="8592405" y="3443645"/>
            <a:ext cx="2405746" cy="2262033"/>
          </a:xfrm>
        </p:spPr>
        <p:txBody>
          <a:bodyPr/>
          <a:lstStyle>
            <a:lvl1pPr marL="0" indent="0" algn="ctr">
              <a:buNone/>
              <a:defRPr>
                <a:solidFill>
                  <a:schemeClr val="tx2"/>
                </a:solidFill>
              </a:defRPr>
            </a:lvl1pPr>
          </a:lstStyle>
          <a:p>
            <a:r>
              <a:rPr lang="en-US" dirty="0"/>
              <a:t>Click to add photo</a:t>
            </a:r>
          </a:p>
        </p:txBody>
      </p:sp>
      <p:sp>
        <p:nvSpPr>
          <p:cNvPr id="17" name="Date Placeholder 9">
            <a:extLst>
              <a:ext uri="{FF2B5EF4-FFF2-40B4-BE49-F238E27FC236}">
                <a16:creationId xmlns:a16="http://schemas.microsoft.com/office/drawing/2014/main" id="{693CD890-5369-4257-9426-7FA8B9FD3B25}"/>
              </a:ext>
            </a:extLst>
          </p:cNvPr>
          <p:cNvSpPr>
            <a:spLocks noGrp="1"/>
          </p:cNvSpPr>
          <p:nvPr>
            <p:ph type="dt" sz="half" idx="10"/>
          </p:nvPr>
        </p:nvSpPr>
        <p:spPr>
          <a:xfrm>
            <a:off x="838200" y="6327648"/>
            <a:ext cx="2743200" cy="365125"/>
          </a:xfrm>
        </p:spPr>
        <p:txBody>
          <a:bodyPr/>
          <a:lstStyle>
            <a:lvl1pPr>
              <a:defRPr/>
            </a:lvl1pPr>
          </a:lstStyle>
          <a:p>
            <a:pPr>
              <a:defRPr/>
            </a:pPr>
            <a:r>
              <a:rPr lang="en-US" dirty="0">
                <a:solidFill>
                  <a:prstClr val="white">
                    <a:alpha val="60000"/>
                  </a:prstClr>
                </a:solidFill>
              </a:rPr>
              <a:t>20XX</a:t>
            </a:r>
          </a:p>
        </p:txBody>
      </p:sp>
      <p:sp>
        <p:nvSpPr>
          <p:cNvPr id="18" name="Footer Placeholder 10">
            <a:extLst>
              <a:ext uri="{FF2B5EF4-FFF2-40B4-BE49-F238E27FC236}">
                <a16:creationId xmlns:a16="http://schemas.microsoft.com/office/drawing/2014/main" id="{3A86BCFE-67DF-4B63-AC7B-74E66919CD28}"/>
              </a:ext>
            </a:extLst>
          </p:cNvPr>
          <p:cNvSpPr>
            <a:spLocks noGrp="1"/>
          </p:cNvSpPr>
          <p:nvPr>
            <p:ph type="ftr" sz="quarter" idx="11"/>
          </p:nvPr>
        </p:nvSpPr>
        <p:spPr>
          <a:xfrm>
            <a:off x="4038600" y="632764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19" name="Slide Number Placeholder 11">
            <a:extLst>
              <a:ext uri="{FF2B5EF4-FFF2-40B4-BE49-F238E27FC236}">
                <a16:creationId xmlns:a16="http://schemas.microsoft.com/office/drawing/2014/main" id="{1301AADD-E25B-4AB6-A4E4-E95CFB9877B3}"/>
              </a:ext>
            </a:extLst>
          </p:cNvPr>
          <p:cNvSpPr>
            <a:spLocks noGrp="1"/>
          </p:cNvSpPr>
          <p:nvPr>
            <p:ph type="sldNum" sz="quarter" idx="12"/>
          </p:nvPr>
        </p:nvSpPr>
        <p:spPr>
          <a:xfrm>
            <a:off x="10058400" y="6327648"/>
            <a:ext cx="1295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368943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November 21,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9044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November 21,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1784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November 21,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24853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November 21,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141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November 21,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08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November 21,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0066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November 21,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09181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November 21,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5421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November 21,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7"/>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37811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36" r:id="rId7"/>
    <p:sldLayoutId id="2147483737" r:id="rId8"/>
    <p:sldLayoutId id="2147483738" r:id="rId9"/>
    <p:sldLayoutId id="2147483745" r:id="rId10"/>
    <p:sldLayoutId id="2147483746" r:id="rId11"/>
    <p:sldLayoutId id="2147483748" r:id="rId12"/>
    <p:sldLayoutId id="2147483749" r:id="rId13"/>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gideon.chinamatira@wits.ac.za"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EE08-79D2-F0FF-6ED6-7B1F1E85BAAF}"/>
              </a:ext>
            </a:extLst>
          </p:cNvPr>
          <p:cNvSpPr>
            <a:spLocks noGrp="1"/>
          </p:cNvSpPr>
          <p:nvPr>
            <p:ph type="ctrTitle"/>
          </p:nvPr>
        </p:nvSpPr>
        <p:spPr>
          <a:xfrm>
            <a:off x="-64995" y="2136537"/>
            <a:ext cx="11805622" cy="2038414"/>
          </a:xfrm>
        </p:spPr>
        <p:txBody>
          <a:bodyPr>
            <a:normAutofit fontScale="90000"/>
          </a:bodyPr>
          <a:lstStyle/>
          <a:p>
            <a:r>
              <a:rPr lang="en-ZA" b="1" kern="1400" dirty="0">
                <a:solidFill>
                  <a:schemeClr val="tx1"/>
                </a:solidFill>
                <a:latin typeface="Arial" panose="020B0604020202020204" pitchFamily="34" charset="0"/>
                <a:ea typeface="Calibri" panose="020F0502020204030204" pitchFamily="34" charset="0"/>
                <a:cs typeface="Arial" panose="020B0604020202020204" pitchFamily="34" charset="0"/>
              </a:rPr>
              <a:t>X-ray phase contrast imaging:</a:t>
            </a:r>
            <a:br>
              <a:rPr lang="en-ZA" b="1" kern="1400" dirty="0">
                <a:solidFill>
                  <a:schemeClr val="tx1"/>
                </a:solidFill>
                <a:latin typeface="Arial" panose="020B0604020202020204" pitchFamily="34" charset="0"/>
                <a:ea typeface="Calibri" panose="020F0502020204030204" pitchFamily="34" charset="0"/>
                <a:cs typeface="Arial" panose="020B0604020202020204" pitchFamily="34" charset="0"/>
              </a:rPr>
            </a:br>
            <a:r>
              <a:rPr lang="en-ZA" b="1" kern="1400" dirty="0">
                <a:solidFill>
                  <a:schemeClr val="tx1"/>
                </a:solidFill>
                <a:latin typeface="Arial" panose="020B0604020202020204" pitchFamily="34" charset="0"/>
                <a:ea typeface="Calibri" panose="020F0502020204030204" pitchFamily="34" charset="0"/>
                <a:cs typeface="Arial" panose="020B0604020202020204" pitchFamily="34" charset="0"/>
              </a:rPr>
              <a:t> An alternative approach to laboratory-based sources</a:t>
            </a:r>
            <a:br>
              <a:rPr lang="en-ZA" b="1" kern="1400" dirty="0">
                <a:solidFill>
                  <a:schemeClr val="tx1"/>
                </a:solidFill>
                <a:latin typeface="Arial" panose="020B0604020202020204" pitchFamily="34" charset="0"/>
                <a:ea typeface="Calibri" panose="020F0502020204030204" pitchFamily="34" charset="0"/>
                <a:cs typeface="Arial" panose="020B0604020202020204" pitchFamily="34" charset="0"/>
              </a:rPr>
            </a:br>
            <a:br>
              <a:rPr lang="en-ZA" b="1" kern="1400" dirty="0">
                <a:solidFill>
                  <a:schemeClr val="tx1"/>
                </a:solidFill>
                <a:latin typeface="Arial" panose="020B0604020202020204" pitchFamily="34" charset="0"/>
                <a:ea typeface="Calibri" panose="020F0502020204030204" pitchFamily="34" charset="0"/>
                <a:cs typeface="Arial" panose="020B0604020202020204" pitchFamily="34" charset="0"/>
              </a:rPr>
            </a:br>
            <a:br>
              <a:rPr lang="en-ZA" b="1" kern="1400" dirty="0">
                <a:solidFill>
                  <a:schemeClr val="tx1"/>
                </a:solidFill>
                <a:latin typeface="+mn-lt"/>
                <a:ea typeface="Calibri" panose="020F0502020204030204" pitchFamily="34" charset="0"/>
                <a:cs typeface="Times New Roman" panose="02020603050405020304" pitchFamily="18" charset="0"/>
              </a:rPr>
            </a:br>
            <a:r>
              <a:rPr lang="en-ZA" b="1" kern="1400" dirty="0">
                <a:solidFill>
                  <a:schemeClr val="tx1"/>
                </a:solidFill>
                <a:latin typeface="Arial" panose="020B0604020202020204" pitchFamily="34" charset="0"/>
                <a:ea typeface="Calibri" panose="020F0502020204030204" pitchFamily="34" charset="0"/>
                <a:cs typeface="Arial" panose="020B0604020202020204" pitchFamily="34" charset="0"/>
              </a:rPr>
              <a:t>Gideon chinamatira</a:t>
            </a:r>
            <a:endParaRPr lang="en-GB"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03A12ED-3089-F839-AD81-FD723FD687F4}"/>
              </a:ext>
            </a:extLst>
          </p:cNvPr>
          <p:cNvPicPr>
            <a:picLocks noChangeAspect="1"/>
          </p:cNvPicPr>
          <p:nvPr/>
        </p:nvPicPr>
        <p:blipFill>
          <a:blip r:embed="rId2"/>
          <a:stretch>
            <a:fillRect/>
          </a:stretch>
        </p:blipFill>
        <p:spPr>
          <a:xfrm>
            <a:off x="114300" y="4854163"/>
            <a:ext cx="1993565" cy="1822862"/>
          </a:xfrm>
          <a:prstGeom prst="rect">
            <a:avLst/>
          </a:prstGeom>
        </p:spPr>
      </p:pic>
      <p:pic>
        <p:nvPicPr>
          <p:cNvPr id="4" name="Picture 3">
            <a:extLst>
              <a:ext uri="{FF2B5EF4-FFF2-40B4-BE49-F238E27FC236}">
                <a16:creationId xmlns:a16="http://schemas.microsoft.com/office/drawing/2014/main" id="{D6B8B0B9-57AF-6EB6-3E81-8024ADE7E440}"/>
              </a:ext>
            </a:extLst>
          </p:cNvPr>
          <p:cNvPicPr>
            <a:picLocks noChangeAspect="1"/>
          </p:cNvPicPr>
          <p:nvPr/>
        </p:nvPicPr>
        <p:blipFill>
          <a:blip r:embed="rId3"/>
          <a:stretch>
            <a:fillRect/>
          </a:stretch>
        </p:blipFill>
        <p:spPr>
          <a:xfrm>
            <a:off x="1265816" y="0"/>
            <a:ext cx="9144000" cy="1276350"/>
          </a:xfrm>
          <a:prstGeom prst="rect">
            <a:avLst/>
          </a:prstGeom>
        </p:spPr>
      </p:pic>
      <p:pic>
        <p:nvPicPr>
          <p:cNvPr id="5" name="Picture 4">
            <a:extLst>
              <a:ext uri="{FF2B5EF4-FFF2-40B4-BE49-F238E27FC236}">
                <a16:creationId xmlns:a16="http://schemas.microsoft.com/office/drawing/2014/main" id="{0097625D-89F3-AD5E-697F-1A1D919C7760}"/>
              </a:ext>
            </a:extLst>
          </p:cNvPr>
          <p:cNvPicPr>
            <a:picLocks noChangeAspect="1"/>
          </p:cNvPicPr>
          <p:nvPr/>
        </p:nvPicPr>
        <p:blipFill>
          <a:blip r:embed="rId4"/>
          <a:stretch>
            <a:fillRect/>
          </a:stretch>
        </p:blipFill>
        <p:spPr>
          <a:xfrm>
            <a:off x="8889216" y="5266806"/>
            <a:ext cx="3188484" cy="1591194"/>
          </a:xfrm>
          <a:prstGeom prst="rect">
            <a:avLst/>
          </a:prstGeom>
        </p:spPr>
      </p:pic>
    </p:spTree>
    <p:extLst>
      <p:ext uri="{BB962C8B-B14F-4D97-AF65-F5344CB8AC3E}">
        <p14:creationId xmlns:p14="http://schemas.microsoft.com/office/powerpoint/2010/main" val="655230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7F9A94-C034-0756-664E-06E1ECBDA33E}"/>
              </a:ext>
            </a:extLst>
          </p:cNvPr>
          <p:cNvPicPr>
            <a:picLocks noChangeAspect="1"/>
          </p:cNvPicPr>
          <p:nvPr/>
        </p:nvPicPr>
        <p:blipFill>
          <a:blip r:embed="rId3"/>
          <a:stretch>
            <a:fillRect/>
          </a:stretch>
        </p:blipFill>
        <p:spPr>
          <a:xfrm>
            <a:off x="6806601" y="199159"/>
            <a:ext cx="5259854" cy="5489742"/>
          </a:xfrm>
          <a:prstGeom prst="rect">
            <a:avLst/>
          </a:prstGeom>
        </p:spPr>
      </p:pic>
      <p:pic>
        <p:nvPicPr>
          <p:cNvPr id="9" name="Picture 8">
            <a:extLst>
              <a:ext uri="{FF2B5EF4-FFF2-40B4-BE49-F238E27FC236}">
                <a16:creationId xmlns:a16="http://schemas.microsoft.com/office/drawing/2014/main" id="{2229D32F-221C-CD1E-2110-C5568F7A87AE}"/>
              </a:ext>
            </a:extLst>
          </p:cNvPr>
          <p:cNvPicPr>
            <a:picLocks noChangeAspect="1"/>
          </p:cNvPicPr>
          <p:nvPr/>
        </p:nvPicPr>
        <p:blipFill>
          <a:blip r:embed="rId4"/>
          <a:stretch>
            <a:fillRect/>
          </a:stretch>
        </p:blipFill>
        <p:spPr>
          <a:xfrm>
            <a:off x="478367" y="855957"/>
            <a:ext cx="5886586" cy="4446330"/>
          </a:xfrm>
          <a:prstGeom prst="rect">
            <a:avLst/>
          </a:prstGeom>
        </p:spPr>
      </p:pic>
      <p:sp>
        <p:nvSpPr>
          <p:cNvPr id="3" name="TextBox 2">
            <a:extLst>
              <a:ext uri="{FF2B5EF4-FFF2-40B4-BE49-F238E27FC236}">
                <a16:creationId xmlns:a16="http://schemas.microsoft.com/office/drawing/2014/main" id="{F11C34F3-DC43-FE5F-44CC-4DC6F8862D01}"/>
              </a:ext>
            </a:extLst>
          </p:cNvPr>
          <p:cNvSpPr txBox="1"/>
          <p:nvPr/>
        </p:nvSpPr>
        <p:spPr>
          <a:xfrm>
            <a:off x="478367" y="5817569"/>
            <a:ext cx="11235266" cy="646331"/>
          </a:xfrm>
          <a:prstGeom prst="rect">
            <a:avLst/>
          </a:prstGeom>
          <a:noFill/>
        </p:spPr>
        <p:txBody>
          <a:bodyPr wrap="square">
            <a:spAutoFit/>
          </a:bodyPr>
          <a:lstStyle/>
          <a:p>
            <a:r>
              <a:rPr lang="en-ZA" sz="1800" b="1" i="1" dirty="0"/>
              <a:t>Flatfield measurements acquired with the </a:t>
            </a:r>
            <a:r>
              <a:rPr lang="en-ZA" sz="1800" b="1" i="1" dirty="0" err="1"/>
              <a:t>Talint</a:t>
            </a:r>
            <a:r>
              <a:rPr lang="en-ZA" sz="1800" b="1" i="1" dirty="0"/>
              <a:t> lab system at the Wits University </a:t>
            </a:r>
            <a:r>
              <a:rPr lang="en-ZA" sz="1800" b="1" i="1" dirty="0" err="1"/>
              <a:t>MicroCT</a:t>
            </a:r>
            <a:r>
              <a:rPr lang="en-ZA" sz="1800" b="1" i="1" dirty="0"/>
              <a:t> facility a) reference stepping curve measured in a single pixel with a </a:t>
            </a:r>
            <a:r>
              <a:rPr lang="en-ZA" sz="1800" b="1" i="1" dirty="0" err="1"/>
              <a:t>stepsize</a:t>
            </a:r>
            <a:r>
              <a:rPr lang="en-ZA" sz="1800" b="1" i="1" dirty="0"/>
              <a:t> of 0.2 </a:t>
            </a:r>
            <a:r>
              <a:rPr lang="en-ZA" sz="1800" b="1" i="1" dirty="0" err="1"/>
              <a:t>μm</a:t>
            </a:r>
            <a:r>
              <a:rPr lang="en-ZA" sz="1800" b="1" i="1" dirty="0"/>
              <a:t>. b) Visibility distribution of the </a:t>
            </a:r>
            <a:r>
              <a:rPr lang="en-ZA" sz="1800" b="1" i="1" dirty="0" err="1"/>
              <a:t>Talint</a:t>
            </a:r>
            <a:r>
              <a:rPr lang="en-ZA" sz="1800" b="1" i="1" dirty="0"/>
              <a:t> lab system</a:t>
            </a:r>
            <a:endParaRPr lang="en-ZA" dirty="0"/>
          </a:p>
        </p:txBody>
      </p:sp>
      <p:sp>
        <p:nvSpPr>
          <p:cNvPr id="7" name="TextBox 6">
            <a:extLst>
              <a:ext uri="{FF2B5EF4-FFF2-40B4-BE49-F238E27FC236}">
                <a16:creationId xmlns:a16="http://schemas.microsoft.com/office/drawing/2014/main" id="{41179582-2329-6104-BBB4-9B456E6DA7FD}"/>
              </a:ext>
            </a:extLst>
          </p:cNvPr>
          <p:cNvSpPr txBox="1"/>
          <p:nvPr/>
        </p:nvSpPr>
        <p:spPr>
          <a:xfrm>
            <a:off x="0" y="70491"/>
            <a:ext cx="9732365" cy="584775"/>
          </a:xfrm>
          <a:prstGeom prst="rect">
            <a:avLst/>
          </a:prstGeom>
          <a:noFill/>
        </p:spPr>
        <p:txBody>
          <a:bodyPr wrap="square">
            <a:spAutoFit/>
          </a:bodyPr>
          <a:lstStyle/>
          <a:p>
            <a:r>
              <a:rPr lang="en-ZA" sz="3200" b="1" cap="all" spc="600" dirty="0">
                <a:solidFill>
                  <a:prstClr val="black">
                    <a:lumMod val="85000"/>
                    <a:lumOff val="15000"/>
                  </a:prstClr>
                </a:solidFill>
                <a:latin typeface="Arial" panose="020B0604020202020204" pitchFamily="34" charset="0"/>
                <a:ea typeface="Batang" panose="02030600000101010101" pitchFamily="18" charset="-127"/>
                <a:cs typeface="Arial" panose="020B0604020202020204" pitchFamily="34" charset="0"/>
              </a:rPr>
              <a:t>Visibility of the </a:t>
            </a:r>
            <a:r>
              <a:rPr lang="en-ZA" sz="3200" b="1" cap="all" spc="600" dirty="0" err="1">
                <a:solidFill>
                  <a:prstClr val="black">
                    <a:lumMod val="85000"/>
                    <a:lumOff val="15000"/>
                  </a:prstClr>
                </a:solidFill>
                <a:latin typeface="Arial" panose="020B0604020202020204" pitchFamily="34" charset="0"/>
                <a:ea typeface="Batang" panose="02030600000101010101" pitchFamily="18" charset="-127"/>
                <a:cs typeface="Arial" panose="020B0604020202020204" pitchFamily="34" charset="0"/>
              </a:rPr>
              <a:t>talint</a:t>
            </a:r>
            <a:r>
              <a:rPr lang="en-ZA" sz="3200" b="1" cap="all" spc="600" dirty="0">
                <a:solidFill>
                  <a:prstClr val="black">
                    <a:lumMod val="85000"/>
                    <a:lumOff val="15000"/>
                  </a:prstClr>
                </a:solidFill>
                <a:latin typeface="Arial" panose="020B0604020202020204" pitchFamily="34" charset="0"/>
                <a:ea typeface="Batang" panose="02030600000101010101" pitchFamily="18" charset="-127"/>
                <a:cs typeface="Arial" panose="020B0604020202020204" pitchFamily="34" charset="0"/>
              </a:rPr>
              <a:t> system</a:t>
            </a:r>
            <a:endParaRPr lang="en-ZA" dirty="0"/>
          </a:p>
        </p:txBody>
      </p:sp>
    </p:spTree>
    <p:extLst>
      <p:ext uri="{BB962C8B-B14F-4D97-AF65-F5344CB8AC3E}">
        <p14:creationId xmlns:p14="http://schemas.microsoft.com/office/powerpoint/2010/main" val="107669713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977-7866-507B-7B0B-CD042EF6472B}"/>
              </a:ext>
            </a:extLst>
          </p:cNvPr>
          <p:cNvSpPr>
            <a:spLocks noGrp="1"/>
          </p:cNvSpPr>
          <p:nvPr>
            <p:ph type="title"/>
          </p:nvPr>
        </p:nvSpPr>
        <p:spPr>
          <a:xfrm>
            <a:off x="0" y="-270932"/>
            <a:ext cx="9787467" cy="1216024"/>
          </a:xfrm>
        </p:spPr>
        <p:txBody>
          <a:bodyPr vert="horz" lIns="91440" tIns="45720" rIns="91440" bIns="45720" rtlCol="0" anchor="ctr">
            <a:normAutofit/>
          </a:bodyPr>
          <a:lstStyle/>
          <a:p>
            <a:r>
              <a:rPr lang="en-US" sz="3200" b="1" dirty="0">
                <a:latin typeface="Arial" panose="020B0604020202020204" pitchFamily="34" charset="0"/>
                <a:cs typeface="Arial" panose="020B0604020202020204" pitchFamily="34" charset="0"/>
              </a:rPr>
              <a:t>Visibility of the </a:t>
            </a:r>
            <a:r>
              <a:rPr lang="en-US" sz="3200" b="1" dirty="0" err="1">
                <a:latin typeface="Arial" panose="020B0604020202020204" pitchFamily="34" charset="0"/>
                <a:cs typeface="Arial" panose="020B0604020202020204" pitchFamily="34" charset="0"/>
              </a:rPr>
              <a:t>talint</a:t>
            </a:r>
            <a:r>
              <a:rPr lang="en-US" sz="3200" b="1" dirty="0">
                <a:latin typeface="Arial" panose="020B0604020202020204" pitchFamily="34" charset="0"/>
                <a:cs typeface="Arial" panose="020B0604020202020204" pitchFamily="34" charset="0"/>
              </a:rPr>
              <a:t> system</a:t>
            </a:r>
          </a:p>
        </p:txBody>
      </p:sp>
      <p:pic>
        <p:nvPicPr>
          <p:cNvPr id="8" name="Picture 7" descr="Adjustable measurement tool">
            <a:extLst>
              <a:ext uri="{FF2B5EF4-FFF2-40B4-BE49-F238E27FC236}">
                <a16:creationId xmlns:a16="http://schemas.microsoft.com/office/drawing/2014/main" id="{3A3409E6-CF55-8BAB-3A34-4B6F56C9E4F1}"/>
              </a:ext>
            </a:extLst>
          </p:cNvPr>
          <p:cNvPicPr>
            <a:picLocks noChangeAspect="1"/>
          </p:cNvPicPr>
          <p:nvPr/>
        </p:nvPicPr>
        <p:blipFill rotWithShape="1">
          <a:blip r:embed="rId2"/>
          <a:srcRect l="40292" r="18645" b="-1"/>
          <a:stretch/>
        </p:blipFill>
        <p:spPr>
          <a:xfrm>
            <a:off x="7968222" y="714375"/>
            <a:ext cx="4223778" cy="6151578"/>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pic>
        <p:nvPicPr>
          <p:cNvPr id="3" name="Picture 2">
            <a:extLst>
              <a:ext uri="{FF2B5EF4-FFF2-40B4-BE49-F238E27FC236}">
                <a16:creationId xmlns:a16="http://schemas.microsoft.com/office/drawing/2014/main" id="{41BB7AFB-8B61-C062-F320-D6D0724A8C25}"/>
              </a:ext>
            </a:extLst>
          </p:cNvPr>
          <p:cNvPicPr>
            <a:picLocks noChangeAspect="1"/>
          </p:cNvPicPr>
          <p:nvPr/>
        </p:nvPicPr>
        <p:blipFill>
          <a:blip r:embed="rId3"/>
          <a:stretch>
            <a:fillRect/>
          </a:stretch>
        </p:blipFill>
        <p:spPr>
          <a:xfrm>
            <a:off x="120779" y="1093293"/>
            <a:ext cx="7847443" cy="4350773"/>
          </a:xfrm>
          <a:prstGeom prst="rect">
            <a:avLst/>
          </a:prstGeom>
        </p:spPr>
      </p:pic>
    </p:spTree>
    <p:extLst>
      <p:ext uri="{BB962C8B-B14F-4D97-AF65-F5344CB8AC3E}">
        <p14:creationId xmlns:p14="http://schemas.microsoft.com/office/powerpoint/2010/main" val="80683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E823-167E-51A7-1AF4-D6BC377CE4CD}"/>
              </a:ext>
            </a:extLst>
          </p:cNvPr>
          <p:cNvSpPr>
            <a:spLocks noGrp="1"/>
          </p:cNvSpPr>
          <p:nvPr>
            <p:ph type="title"/>
          </p:nvPr>
        </p:nvSpPr>
        <p:spPr>
          <a:xfrm>
            <a:off x="0" y="-381952"/>
            <a:ext cx="9810604" cy="1216024"/>
          </a:xfrm>
        </p:spPr>
        <p:txBody>
          <a:bodyPr vert="horz" lIns="91440" tIns="45720" rIns="91440" bIns="45720" rtlCol="0">
            <a:normAutofit/>
          </a:bodyPr>
          <a:lstStyle/>
          <a:p>
            <a:r>
              <a:rPr lang="en-US" sz="3200" b="1" dirty="0">
                <a:latin typeface="Arial" panose="020B0604020202020204" pitchFamily="34" charset="0"/>
                <a:cs typeface="Arial" panose="020B0604020202020204" pitchFamily="34" charset="0"/>
              </a:rPr>
              <a:t>Phase stepping and stability</a:t>
            </a:r>
          </a:p>
        </p:txBody>
      </p:sp>
      <p:pic>
        <p:nvPicPr>
          <p:cNvPr id="10" name="Picture 9">
            <a:extLst>
              <a:ext uri="{FF2B5EF4-FFF2-40B4-BE49-F238E27FC236}">
                <a16:creationId xmlns:a16="http://schemas.microsoft.com/office/drawing/2014/main" id="{BA491276-4809-4A5F-4F1B-A4DA8D2FD03C}"/>
              </a:ext>
            </a:extLst>
          </p:cNvPr>
          <p:cNvPicPr>
            <a:picLocks noChangeAspect="1"/>
          </p:cNvPicPr>
          <p:nvPr/>
        </p:nvPicPr>
        <p:blipFill>
          <a:blip r:embed="rId2"/>
          <a:srcRect l="-363" t="26785" r="363" b="4709"/>
          <a:stretch/>
        </p:blipFill>
        <p:spPr>
          <a:xfrm>
            <a:off x="9622840" y="670018"/>
            <a:ext cx="2402278" cy="2026920"/>
          </a:xfrm>
          <a:prstGeom prst="rect">
            <a:avLst/>
          </a:prstGeom>
        </p:spPr>
      </p:pic>
      <p:sp>
        <p:nvSpPr>
          <p:cNvPr id="12" name="TextBox 11">
            <a:extLst>
              <a:ext uri="{FF2B5EF4-FFF2-40B4-BE49-F238E27FC236}">
                <a16:creationId xmlns:a16="http://schemas.microsoft.com/office/drawing/2014/main" id="{A114E7E9-9D96-605B-98F5-BD754DF2972A}"/>
              </a:ext>
            </a:extLst>
          </p:cNvPr>
          <p:cNvSpPr txBox="1"/>
          <p:nvPr/>
        </p:nvSpPr>
        <p:spPr>
          <a:xfrm>
            <a:off x="109998" y="665613"/>
            <a:ext cx="9407908" cy="2246769"/>
          </a:xfrm>
          <a:prstGeom prst="rect">
            <a:avLst/>
          </a:prstGeom>
          <a:noFill/>
        </p:spPr>
        <p:txBody>
          <a:bodyPr wrap="square">
            <a:spAutoFit/>
          </a:bodyPr>
          <a:lstStyle/>
          <a:p>
            <a:pPr algn="just"/>
            <a:r>
              <a:rPr lang="en-ZA" sz="2000" b="1" dirty="0">
                <a:latin typeface="Arial" panose="020B0604020202020204" pitchFamily="34" charset="0"/>
                <a:cs typeface="Arial" panose="020B0604020202020204" pitchFamily="34" charset="0"/>
              </a:rPr>
              <a:t>Mechanical systems often encounter hysteresis, where the displacement of the motor doesn't precisely correspond to the input signal due to internal friction and material properties.</a:t>
            </a:r>
          </a:p>
          <a:p>
            <a:endParaRPr lang="en-ZA" sz="2000" b="1" dirty="0">
              <a:latin typeface="Arial" panose="020B0604020202020204" pitchFamily="34" charset="0"/>
              <a:cs typeface="Arial" panose="020B0604020202020204" pitchFamily="34" charset="0"/>
            </a:endParaRPr>
          </a:p>
          <a:p>
            <a:r>
              <a:rPr lang="en-ZA" sz="2000" b="1" dirty="0">
                <a:latin typeface="Arial" panose="020B0604020202020204" pitchFamily="34" charset="0"/>
                <a:cs typeface="Arial" panose="020B0604020202020204" pitchFamily="34" charset="0"/>
              </a:rPr>
              <a:t>These stability measurements allow for reliable imaging, ensuring that any changes in the observed patterns are due to the sample's properties and not fluctuations in the system</a:t>
            </a:r>
            <a:endParaRPr lang="en-ZA"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C0E5D94-1538-DDF5-0172-C7F06E539AA8}"/>
              </a:ext>
            </a:extLst>
          </p:cNvPr>
          <p:cNvPicPr>
            <a:picLocks noChangeAspect="1"/>
          </p:cNvPicPr>
          <p:nvPr/>
        </p:nvPicPr>
        <p:blipFill>
          <a:blip r:embed="rId3"/>
          <a:stretch>
            <a:fillRect/>
          </a:stretch>
        </p:blipFill>
        <p:spPr>
          <a:xfrm>
            <a:off x="109997" y="3120960"/>
            <a:ext cx="5913633" cy="3084843"/>
          </a:xfrm>
          <a:prstGeom prst="rect">
            <a:avLst/>
          </a:prstGeom>
        </p:spPr>
      </p:pic>
      <p:pic>
        <p:nvPicPr>
          <p:cNvPr id="4" name="Picture 3">
            <a:extLst>
              <a:ext uri="{FF2B5EF4-FFF2-40B4-BE49-F238E27FC236}">
                <a16:creationId xmlns:a16="http://schemas.microsoft.com/office/drawing/2014/main" id="{A4C57F6E-7AB7-A271-C05E-E99F377DC64E}"/>
              </a:ext>
            </a:extLst>
          </p:cNvPr>
          <p:cNvPicPr>
            <a:picLocks noChangeAspect="1"/>
          </p:cNvPicPr>
          <p:nvPr/>
        </p:nvPicPr>
        <p:blipFill>
          <a:blip r:embed="rId4"/>
          <a:stretch>
            <a:fillRect/>
          </a:stretch>
        </p:blipFill>
        <p:spPr>
          <a:xfrm>
            <a:off x="6233416" y="3120960"/>
            <a:ext cx="5791702" cy="2932430"/>
          </a:xfrm>
          <a:prstGeom prst="rect">
            <a:avLst/>
          </a:prstGeom>
        </p:spPr>
      </p:pic>
      <p:sp>
        <p:nvSpPr>
          <p:cNvPr id="6" name="TextBox 5">
            <a:extLst>
              <a:ext uri="{FF2B5EF4-FFF2-40B4-BE49-F238E27FC236}">
                <a16:creationId xmlns:a16="http://schemas.microsoft.com/office/drawing/2014/main" id="{5BC3C1C9-0574-BE57-AA3B-481EA208E784}"/>
              </a:ext>
            </a:extLst>
          </p:cNvPr>
          <p:cNvSpPr txBox="1"/>
          <p:nvPr/>
        </p:nvSpPr>
        <p:spPr>
          <a:xfrm>
            <a:off x="4695752" y="6230364"/>
            <a:ext cx="6330874" cy="400110"/>
          </a:xfrm>
          <a:prstGeom prst="rect">
            <a:avLst/>
          </a:prstGeom>
          <a:noFill/>
        </p:spPr>
        <p:txBody>
          <a:bodyPr wrap="square">
            <a:spAutoFit/>
          </a:bodyPr>
          <a:lstStyle/>
          <a:p>
            <a:r>
              <a:rPr lang="en-ZA" sz="2000" b="1" i="1" dirty="0"/>
              <a:t>Phase stepping and stability</a:t>
            </a:r>
          </a:p>
        </p:txBody>
      </p:sp>
    </p:spTree>
    <p:extLst>
      <p:ext uri="{BB962C8B-B14F-4D97-AF65-F5344CB8AC3E}">
        <p14:creationId xmlns:p14="http://schemas.microsoft.com/office/powerpoint/2010/main" val="52150887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977-7866-507B-7B0B-CD042EF6472B}"/>
              </a:ext>
            </a:extLst>
          </p:cNvPr>
          <p:cNvSpPr>
            <a:spLocks noGrp="1"/>
          </p:cNvSpPr>
          <p:nvPr>
            <p:ph type="title"/>
          </p:nvPr>
        </p:nvSpPr>
        <p:spPr>
          <a:xfrm>
            <a:off x="0" y="-350887"/>
            <a:ext cx="9810604" cy="1216024"/>
          </a:xfrm>
        </p:spPr>
        <p:txBody>
          <a:bodyPr vert="horz" lIns="91440" tIns="45720" rIns="91440" bIns="45720" rtlCol="0" anchor="ctr">
            <a:normAutofit/>
          </a:bodyPr>
          <a:lstStyle/>
          <a:p>
            <a:r>
              <a:rPr lang="en-US" sz="3200" b="1" dirty="0">
                <a:latin typeface="Arial" panose="020B0604020202020204" pitchFamily="34" charset="0"/>
                <a:cs typeface="Arial" panose="020B0604020202020204" pitchFamily="34" charset="0"/>
              </a:rPr>
              <a:t>Grating sensitivity</a:t>
            </a:r>
          </a:p>
        </p:txBody>
      </p:sp>
      <p:sp>
        <p:nvSpPr>
          <p:cNvPr id="6" name="TextBox 5">
            <a:extLst>
              <a:ext uri="{FF2B5EF4-FFF2-40B4-BE49-F238E27FC236}">
                <a16:creationId xmlns:a16="http://schemas.microsoft.com/office/drawing/2014/main" id="{D7B462A5-6E2E-171E-0FC3-A6A06CEBD0E9}"/>
              </a:ext>
            </a:extLst>
          </p:cNvPr>
          <p:cNvSpPr txBox="1"/>
          <p:nvPr/>
        </p:nvSpPr>
        <p:spPr>
          <a:xfrm>
            <a:off x="118534" y="593998"/>
            <a:ext cx="11997266" cy="1817613"/>
          </a:xfrm>
          <a:prstGeom prst="rect">
            <a:avLst/>
          </a:prstGeom>
          <a:noFill/>
        </p:spPr>
        <p:txBody>
          <a:bodyPr wrap="square">
            <a:spAutoFit/>
          </a:bodyPr>
          <a:lstStyle/>
          <a:p>
            <a:pPr algn="just">
              <a:lnSpc>
                <a:spcPct val="107000"/>
              </a:lnSpc>
              <a:spcAft>
                <a:spcPts val="800"/>
              </a:spcAft>
            </a:pPr>
            <a:r>
              <a:rPr lang="en-ZA" sz="2000" b="1" dirty="0">
                <a:effectLst/>
                <a:latin typeface="Arial" panose="020B0604020202020204" pitchFamily="34" charset="0"/>
                <a:ea typeface="Calibri" panose="020F0502020204030204" pitchFamily="34" charset="0"/>
                <a:cs typeface="Arial" panose="020B0604020202020204" pitchFamily="34" charset="0"/>
              </a:rPr>
              <a:t>Sensitivity in this context refers to the ability of the imaging system to detect and measure small variations in the phase shift caused by the sample. </a:t>
            </a:r>
          </a:p>
          <a:p>
            <a:pPr algn="just">
              <a:lnSpc>
                <a:spcPct val="107000"/>
              </a:lnSpc>
              <a:spcAft>
                <a:spcPts val="800"/>
              </a:spcAft>
            </a:pPr>
            <a:r>
              <a:rPr lang="en-ZA" sz="2000" b="1" dirty="0">
                <a:latin typeface="Arial" panose="020B0604020202020204" pitchFamily="34" charset="0"/>
                <a:ea typeface="Calibri" panose="020F0502020204030204" pitchFamily="34" charset="0"/>
                <a:cs typeface="Arial" panose="020B0604020202020204" pitchFamily="34" charset="0"/>
              </a:rPr>
              <a:t>A</a:t>
            </a:r>
            <a:r>
              <a:rPr lang="en-ZA" sz="2000" b="1" dirty="0">
                <a:effectLst/>
                <a:latin typeface="Arial" panose="020B0604020202020204" pitchFamily="34" charset="0"/>
                <a:ea typeface="Calibri" panose="020F0502020204030204" pitchFamily="34" charset="0"/>
                <a:cs typeface="Arial" panose="020B0604020202020204" pitchFamily="34" charset="0"/>
              </a:rPr>
              <a:t>s the sample moves closer to G</a:t>
            </a:r>
            <a:r>
              <a:rPr lang="en-ZA" sz="2000" b="1" baseline="-25000" dirty="0">
                <a:effectLst/>
                <a:latin typeface="Arial" panose="020B0604020202020204" pitchFamily="34" charset="0"/>
                <a:ea typeface="Calibri" panose="020F0502020204030204" pitchFamily="34" charset="0"/>
                <a:cs typeface="Arial" panose="020B0604020202020204" pitchFamily="34" charset="0"/>
              </a:rPr>
              <a:t>1</a:t>
            </a:r>
            <a:r>
              <a:rPr lang="en-ZA" sz="2000" b="1" dirty="0">
                <a:effectLst/>
                <a:latin typeface="Arial" panose="020B0604020202020204" pitchFamily="34" charset="0"/>
                <a:ea typeface="Calibri" panose="020F0502020204030204" pitchFamily="34" charset="0"/>
                <a:cs typeface="Arial" panose="020B0604020202020204" pitchFamily="34" charset="0"/>
              </a:rPr>
              <a:t>, the phase contrast images becomes sharper enhancing the detail of the captured images. This observation highlights the significance of the sample's placement in relation to the grating for achieving optimal imaging results. </a:t>
            </a:r>
          </a:p>
        </p:txBody>
      </p:sp>
      <p:pic>
        <p:nvPicPr>
          <p:cNvPr id="7" name="Picture 6">
            <a:extLst>
              <a:ext uri="{FF2B5EF4-FFF2-40B4-BE49-F238E27FC236}">
                <a16:creationId xmlns:a16="http://schemas.microsoft.com/office/drawing/2014/main" id="{626A9919-DDDC-E57A-5782-76EADC04900B}"/>
              </a:ext>
            </a:extLst>
          </p:cNvPr>
          <p:cNvPicPr>
            <a:picLocks noChangeAspect="1"/>
          </p:cNvPicPr>
          <p:nvPr/>
        </p:nvPicPr>
        <p:blipFill>
          <a:blip r:embed="rId2"/>
          <a:stretch>
            <a:fillRect/>
          </a:stretch>
        </p:blipFill>
        <p:spPr>
          <a:xfrm>
            <a:off x="8519504" y="2790665"/>
            <a:ext cx="3560373" cy="3560373"/>
          </a:xfrm>
          <a:prstGeom prst="rect">
            <a:avLst/>
          </a:prstGeom>
        </p:spPr>
      </p:pic>
      <p:pic>
        <p:nvPicPr>
          <p:cNvPr id="9" name="Picture 8">
            <a:extLst>
              <a:ext uri="{FF2B5EF4-FFF2-40B4-BE49-F238E27FC236}">
                <a16:creationId xmlns:a16="http://schemas.microsoft.com/office/drawing/2014/main" id="{7A9E9A79-37D5-0F53-6B3A-69671EB1EDFD}"/>
              </a:ext>
            </a:extLst>
          </p:cNvPr>
          <p:cNvPicPr>
            <a:picLocks noChangeAspect="1"/>
          </p:cNvPicPr>
          <p:nvPr/>
        </p:nvPicPr>
        <p:blipFill>
          <a:blip r:embed="rId3"/>
          <a:stretch>
            <a:fillRect/>
          </a:stretch>
        </p:blipFill>
        <p:spPr>
          <a:xfrm>
            <a:off x="561756" y="2644693"/>
            <a:ext cx="3554276" cy="3560373"/>
          </a:xfrm>
          <a:prstGeom prst="rect">
            <a:avLst/>
          </a:prstGeom>
        </p:spPr>
      </p:pic>
      <p:pic>
        <p:nvPicPr>
          <p:cNvPr id="10" name="Picture 9">
            <a:extLst>
              <a:ext uri="{FF2B5EF4-FFF2-40B4-BE49-F238E27FC236}">
                <a16:creationId xmlns:a16="http://schemas.microsoft.com/office/drawing/2014/main" id="{F97FF4C0-2152-BF93-16AA-9F0D3A77800F}"/>
              </a:ext>
            </a:extLst>
          </p:cNvPr>
          <p:cNvPicPr>
            <a:picLocks noChangeAspect="1"/>
          </p:cNvPicPr>
          <p:nvPr/>
        </p:nvPicPr>
        <p:blipFill>
          <a:blip r:embed="rId4"/>
          <a:stretch>
            <a:fillRect/>
          </a:stretch>
        </p:blipFill>
        <p:spPr>
          <a:xfrm>
            <a:off x="4712042" y="2697463"/>
            <a:ext cx="3559743" cy="3559743"/>
          </a:xfrm>
          <a:prstGeom prst="rect">
            <a:avLst/>
          </a:prstGeom>
        </p:spPr>
      </p:pic>
      <p:pic>
        <p:nvPicPr>
          <p:cNvPr id="11" name="Picture 10">
            <a:extLst>
              <a:ext uri="{FF2B5EF4-FFF2-40B4-BE49-F238E27FC236}">
                <a16:creationId xmlns:a16="http://schemas.microsoft.com/office/drawing/2014/main" id="{D9E5C4AC-0E2C-2826-0842-6AA0FC722F3C}"/>
              </a:ext>
            </a:extLst>
          </p:cNvPr>
          <p:cNvPicPr>
            <a:picLocks noChangeAspect="1"/>
          </p:cNvPicPr>
          <p:nvPr/>
        </p:nvPicPr>
        <p:blipFill>
          <a:blip r:embed="rId5"/>
          <a:stretch>
            <a:fillRect/>
          </a:stretch>
        </p:blipFill>
        <p:spPr>
          <a:xfrm>
            <a:off x="118534" y="5507333"/>
            <a:ext cx="621846" cy="749873"/>
          </a:xfrm>
          <a:prstGeom prst="rect">
            <a:avLst/>
          </a:prstGeom>
        </p:spPr>
      </p:pic>
      <p:sp>
        <p:nvSpPr>
          <p:cNvPr id="14" name="TextBox 13">
            <a:extLst>
              <a:ext uri="{FF2B5EF4-FFF2-40B4-BE49-F238E27FC236}">
                <a16:creationId xmlns:a16="http://schemas.microsoft.com/office/drawing/2014/main" id="{51CF437F-2968-4F82-2B31-987680FA1ACF}"/>
              </a:ext>
            </a:extLst>
          </p:cNvPr>
          <p:cNvSpPr txBox="1"/>
          <p:nvPr/>
        </p:nvSpPr>
        <p:spPr>
          <a:xfrm>
            <a:off x="4164695" y="5540783"/>
            <a:ext cx="493142" cy="523220"/>
          </a:xfrm>
          <a:prstGeom prst="rect">
            <a:avLst/>
          </a:prstGeom>
          <a:noFill/>
        </p:spPr>
        <p:txBody>
          <a:bodyPr wrap="square" rtlCol="0">
            <a:spAutoFit/>
          </a:bodyPr>
          <a:lstStyle/>
          <a:p>
            <a:r>
              <a:rPr lang="en-ZA" sz="2800" b="1" dirty="0">
                <a:highlight>
                  <a:srgbClr val="FFFF00"/>
                </a:highlight>
                <a:latin typeface="Calibri" panose="020F0502020204030204" pitchFamily="34" charset="0"/>
                <a:ea typeface="Calibri" panose="020F0502020204030204" pitchFamily="34" charset="0"/>
                <a:cs typeface="Calibri" panose="020F0502020204030204" pitchFamily="34" charset="0"/>
              </a:rPr>
              <a:t>b</a:t>
            </a:r>
          </a:p>
        </p:txBody>
      </p:sp>
      <p:sp>
        <p:nvSpPr>
          <p:cNvPr id="15" name="TextBox 14">
            <a:extLst>
              <a:ext uri="{FF2B5EF4-FFF2-40B4-BE49-F238E27FC236}">
                <a16:creationId xmlns:a16="http://schemas.microsoft.com/office/drawing/2014/main" id="{2F66D71A-7265-AC0A-B70A-B8892948036E}"/>
              </a:ext>
            </a:extLst>
          </p:cNvPr>
          <p:cNvSpPr txBox="1"/>
          <p:nvPr/>
        </p:nvSpPr>
        <p:spPr>
          <a:xfrm>
            <a:off x="8368175" y="5707916"/>
            <a:ext cx="493142" cy="523220"/>
          </a:xfrm>
          <a:prstGeom prst="rect">
            <a:avLst/>
          </a:prstGeom>
          <a:noFill/>
        </p:spPr>
        <p:txBody>
          <a:bodyPr wrap="square" rtlCol="0">
            <a:spAutoFit/>
          </a:bodyPr>
          <a:lstStyle/>
          <a:p>
            <a:r>
              <a:rPr lang="en-ZA" sz="2800" b="1" dirty="0">
                <a:highlight>
                  <a:srgbClr val="FFFF00"/>
                </a:highlight>
                <a:latin typeface="Calibri" panose="020F0502020204030204" pitchFamily="34" charset="0"/>
                <a:ea typeface="Calibri" panose="020F0502020204030204" pitchFamily="34" charset="0"/>
                <a:cs typeface="Calibri" panose="020F0502020204030204" pitchFamily="34" charset="0"/>
              </a:rPr>
              <a:t>c</a:t>
            </a:r>
          </a:p>
        </p:txBody>
      </p:sp>
      <p:sp>
        <p:nvSpPr>
          <p:cNvPr id="16" name="TextBox 15">
            <a:extLst>
              <a:ext uri="{FF2B5EF4-FFF2-40B4-BE49-F238E27FC236}">
                <a16:creationId xmlns:a16="http://schemas.microsoft.com/office/drawing/2014/main" id="{277203F3-7A15-58BB-C3CB-6A06B697D05D}"/>
              </a:ext>
            </a:extLst>
          </p:cNvPr>
          <p:cNvSpPr txBox="1"/>
          <p:nvPr/>
        </p:nvSpPr>
        <p:spPr>
          <a:xfrm>
            <a:off x="1302748" y="6257206"/>
            <a:ext cx="15384162" cy="400110"/>
          </a:xfrm>
          <a:prstGeom prst="rect">
            <a:avLst/>
          </a:prstGeom>
          <a:noFill/>
        </p:spPr>
        <p:txBody>
          <a:bodyPr wrap="square">
            <a:spAutoFit/>
          </a:bodyPr>
          <a:lstStyle/>
          <a:p>
            <a:r>
              <a:rPr lang="en-ZA" sz="2000" b="1" i="1" dirty="0"/>
              <a:t>Grating sensitivity with varying distance from G</a:t>
            </a:r>
            <a:r>
              <a:rPr lang="en-ZA" sz="2000" b="1" i="1" baseline="-25000" dirty="0"/>
              <a:t>1 ,  </a:t>
            </a:r>
            <a:r>
              <a:rPr lang="en-ZA" sz="2000" b="1" i="1" dirty="0"/>
              <a:t>(a=13cm), (b= 8cm) and (c= 3cm).</a:t>
            </a:r>
            <a:endParaRPr lang="en-ZA" sz="2000" b="1" i="1" baseline="-25000" dirty="0"/>
          </a:p>
        </p:txBody>
      </p:sp>
    </p:spTree>
    <p:extLst>
      <p:ext uri="{BB962C8B-B14F-4D97-AF65-F5344CB8AC3E}">
        <p14:creationId xmlns:p14="http://schemas.microsoft.com/office/powerpoint/2010/main" val="69836576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974F-9C45-B6CA-2995-97AB96622625}"/>
              </a:ext>
            </a:extLst>
          </p:cNvPr>
          <p:cNvSpPr>
            <a:spLocks noGrp="1"/>
          </p:cNvSpPr>
          <p:nvPr>
            <p:ph type="title"/>
          </p:nvPr>
        </p:nvSpPr>
        <p:spPr>
          <a:xfrm>
            <a:off x="-1667458" y="-364957"/>
            <a:ext cx="9477003" cy="1216024"/>
          </a:xfrm>
        </p:spPr>
        <p:txBody>
          <a:bodyPr>
            <a:normAutofit/>
          </a:bodyPr>
          <a:lstStyle/>
          <a:p>
            <a:pPr algn="ctr"/>
            <a:r>
              <a:rPr lang="en-GB" sz="3200" b="1" dirty="0">
                <a:latin typeface="Arial" panose="020B0604020202020204" pitchFamily="34" charset="0"/>
                <a:cs typeface="Arial" panose="020B0604020202020204" pitchFamily="34" charset="0"/>
              </a:rPr>
              <a:t>Grating sensitivity</a:t>
            </a:r>
          </a:p>
        </p:txBody>
      </p:sp>
      <p:pic>
        <p:nvPicPr>
          <p:cNvPr id="7" name="Picture 6">
            <a:extLst>
              <a:ext uri="{FF2B5EF4-FFF2-40B4-BE49-F238E27FC236}">
                <a16:creationId xmlns:a16="http://schemas.microsoft.com/office/drawing/2014/main" id="{4C4A8ED3-D617-4708-039B-976F9CF11A8A}"/>
              </a:ext>
            </a:extLst>
          </p:cNvPr>
          <p:cNvPicPr>
            <a:picLocks noChangeAspect="1"/>
          </p:cNvPicPr>
          <p:nvPr/>
        </p:nvPicPr>
        <p:blipFill>
          <a:blip r:embed="rId2"/>
          <a:stretch>
            <a:fillRect/>
          </a:stretch>
        </p:blipFill>
        <p:spPr>
          <a:xfrm>
            <a:off x="680440" y="746564"/>
            <a:ext cx="9808217" cy="5364872"/>
          </a:xfrm>
          <a:prstGeom prst="rect">
            <a:avLst/>
          </a:prstGeom>
        </p:spPr>
      </p:pic>
      <p:sp>
        <p:nvSpPr>
          <p:cNvPr id="10" name="TextBox 9">
            <a:extLst>
              <a:ext uri="{FF2B5EF4-FFF2-40B4-BE49-F238E27FC236}">
                <a16:creationId xmlns:a16="http://schemas.microsoft.com/office/drawing/2014/main" id="{0C9ED75B-D201-C225-BDD3-D44DCD893384}"/>
              </a:ext>
            </a:extLst>
          </p:cNvPr>
          <p:cNvSpPr txBox="1"/>
          <p:nvPr/>
        </p:nvSpPr>
        <p:spPr>
          <a:xfrm>
            <a:off x="1140822" y="6138595"/>
            <a:ext cx="9509760" cy="400110"/>
          </a:xfrm>
          <a:prstGeom prst="rect">
            <a:avLst/>
          </a:prstGeom>
          <a:noFill/>
        </p:spPr>
        <p:txBody>
          <a:bodyPr wrap="square">
            <a:spAutoFit/>
          </a:bodyPr>
          <a:lstStyle/>
          <a:p>
            <a:r>
              <a:rPr lang="en-ZA" sz="2000" b="1" i="1" dirty="0"/>
              <a:t>Histogram analysis of phase contrast images  captured at  3  different distances from </a:t>
            </a:r>
            <a:r>
              <a:rPr lang="en-ZA" sz="2000" b="1" dirty="0">
                <a:effectLst/>
                <a:ea typeface="Calibri" panose="020F0502020204030204" pitchFamily="34" charset="0"/>
                <a:cs typeface="Times New Roman" panose="02020603050405020304" pitchFamily="18" charset="0"/>
              </a:rPr>
              <a:t> G</a:t>
            </a:r>
            <a:r>
              <a:rPr lang="en-ZA" sz="2000" b="1" baseline="-25000" dirty="0">
                <a:effectLst/>
                <a:ea typeface="Calibri" panose="020F0502020204030204" pitchFamily="34" charset="0"/>
                <a:cs typeface="Times New Roman" panose="02020603050405020304" pitchFamily="18" charset="0"/>
              </a:rPr>
              <a:t>1</a:t>
            </a:r>
            <a:r>
              <a:rPr lang="en-ZA" sz="2000" b="1" dirty="0">
                <a:effectLst/>
                <a:ea typeface="Calibri" panose="020F0502020204030204" pitchFamily="34" charset="0"/>
                <a:cs typeface="Times New Roman" panose="02020603050405020304" pitchFamily="18" charset="0"/>
              </a:rPr>
              <a:t> </a:t>
            </a:r>
            <a:endParaRPr lang="en-ZA" sz="2000" dirty="0"/>
          </a:p>
        </p:txBody>
      </p:sp>
    </p:spTree>
    <p:extLst>
      <p:ext uri="{BB962C8B-B14F-4D97-AF65-F5344CB8AC3E}">
        <p14:creationId xmlns:p14="http://schemas.microsoft.com/office/powerpoint/2010/main" val="2218878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977-7866-507B-7B0B-CD042EF6472B}"/>
              </a:ext>
            </a:extLst>
          </p:cNvPr>
          <p:cNvSpPr>
            <a:spLocks noGrp="1"/>
          </p:cNvSpPr>
          <p:nvPr>
            <p:ph type="title"/>
          </p:nvPr>
        </p:nvSpPr>
        <p:spPr>
          <a:xfrm>
            <a:off x="-3422283" y="147256"/>
            <a:ext cx="9647433" cy="679805"/>
          </a:xfrm>
        </p:spPr>
        <p:txBody>
          <a:bodyPr vert="horz" lIns="91440" tIns="45720" rIns="91440" bIns="45720" rtlCol="0" anchor="ctr">
            <a:normAutofit fontScale="90000"/>
          </a:bodyPr>
          <a:lstStyle/>
          <a:p>
            <a:pPr algn="ctr"/>
            <a:r>
              <a:rPr lang="en-US" sz="3600" b="1" dirty="0">
                <a:latin typeface="Arial" panose="020B0604020202020204" pitchFamily="34" charset="0"/>
                <a:cs typeface="Arial" panose="020B0604020202020204" pitchFamily="34" charset="0"/>
              </a:rPr>
              <a:t>Results</a:t>
            </a:r>
            <a:br>
              <a:rPr lang="en-US" dirty="0"/>
            </a:br>
            <a:r>
              <a:rPr lang="en-US" dirty="0"/>
              <a:t> </a:t>
            </a:r>
          </a:p>
        </p:txBody>
      </p:sp>
      <p:pic>
        <p:nvPicPr>
          <p:cNvPr id="3" name="Picture 2">
            <a:extLst>
              <a:ext uri="{FF2B5EF4-FFF2-40B4-BE49-F238E27FC236}">
                <a16:creationId xmlns:a16="http://schemas.microsoft.com/office/drawing/2014/main" id="{FA72B20F-694B-5115-FFD7-D645A0DFC8F2}"/>
              </a:ext>
            </a:extLst>
          </p:cNvPr>
          <p:cNvPicPr>
            <a:picLocks noChangeAspect="1"/>
          </p:cNvPicPr>
          <p:nvPr/>
        </p:nvPicPr>
        <p:blipFill rotWithShape="1">
          <a:blip r:embed="rId2"/>
          <a:srcRect b="11629"/>
          <a:stretch/>
        </p:blipFill>
        <p:spPr>
          <a:xfrm>
            <a:off x="156599" y="2099286"/>
            <a:ext cx="11878801" cy="3828321"/>
          </a:xfrm>
          <a:prstGeom prst="rect">
            <a:avLst/>
          </a:prstGeom>
        </p:spPr>
      </p:pic>
      <p:sp>
        <p:nvSpPr>
          <p:cNvPr id="5" name="TextBox 4">
            <a:extLst>
              <a:ext uri="{FF2B5EF4-FFF2-40B4-BE49-F238E27FC236}">
                <a16:creationId xmlns:a16="http://schemas.microsoft.com/office/drawing/2014/main" id="{AB8A3A94-4369-88F0-2D9B-2E160165CB61}"/>
              </a:ext>
            </a:extLst>
          </p:cNvPr>
          <p:cNvSpPr txBox="1"/>
          <p:nvPr/>
        </p:nvSpPr>
        <p:spPr>
          <a:xfrm>
            <a:off x="-3463" y="724641"/>
            <a:ext cx="11970326" cy="1015663"/>
          </a:xfrm>
          <a:prstGeom prst="rect">
            <a:avLst/>
          </a:prstGeom>
          <a:noFill/>
        </p:spPr>
        <p:txBody>
          <a:bodyPr wrap="square">
            <a:spAutoFit/>
          </a:bodyPr>
          <a:lstStyle/>
          <a:p>
            <a:pPr algn="just"/>
            <a:r>
              <a:rPr lang="en-ZA" sz="2000" b="1" dirty="0">
                <a:effectLst/>
                <a:latin typeface="Arial" panose="020B0604020202020204" pitchFamily="34" charset="0"/>
                <a:ea typeface="Calibri" panose="020F0502020204030204" pitchFamily="34" charset="0"/>
                <a:cs typeface="Arial" panose="020B0604020202020204" pitchFamily="34" charset="0"/>
              </a:rPr>
              <a:t>The absorption, dark field and phase </a:t>
            </a:r>
            <a:r>
              <a:rPr lang="en-ZA" sz="2000" b="1" dirty="0">
                <a:latin typeface="Arial" panose="020B0604020202020204" pitchFamily="34" charset="0"/>
                <a:ea typeface="Calibri" panose="020F0502020204030204" pitchFamily="34" charset="0"/>
                <a:cs typeface="Arial" panose="020B0604020202020204" pitchFamily="34" charset="0"/>
              </a:rPr>
              <a:t>contrast imaging techniques </a:t>
            </a:r>
            <a:r>
              <a:rPr lang="en-ZA" sz="2000" b="1" dirty="0">
                <a:effectLst/>
                <a:latin typeface="Arial" panose="020B0604020202020204" pitchFamily="34" charset="0"/>
                <a:ea typeface="Calibri" panose="020F0502020204030204" pitchFamily="34" charset="0"/>
                <a:cs typeface="Arial" panose="020B0604020202020204" pitchFamily="34" charset="0"/>
              </a:rPr>
              <a:t>provide complementary information about the </a:t>
            </a:r>
            <a:r>
              <a:rPr lang="en-ZA" sz="2000" b="1" dirty="0">
                <a:latin typeface="Arial" panose="020B0604020202020204" pitchFamily="34" charset="0"/>
                <a:ea typeface="Calibri" panose="020F0502020204030204" pitchFamily="34" charset="0"/>
                <a:cs typeface="Arial" panose="020B0604020202020204" pitchFamily="34" charset="0"/>
              </a:rPr>
              <a:t>internal </a:t>
            </a:r>
            <a:r>
              <a:rPr lang="en-ZA" sz="2000" b="1" dirty="0">
                <a:effectLst/>
                <a:latin typeface="Arial" panose="020B0604020202020204" pitchFamily="34" charset="0"/>
                <a:ea typeface="Calibri" panose="020F0502020204030204" pitchFamily="34" charset="0"/>
                <a:cs typeface="Arial" panose="020B0604020202020204" pitchFamily="34" charset="0"/>
              </a:rPr>
              <a:t>structure of a circuit board, enabling a more comprehensive analysis by combining details about material and its  features</a:t>
            </a:r>
            <a:endParaRPr lang="en-ZA"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11ACB81-9C83-1B3D-7392-62A3B896C6F7}"/>
              </a:ext>
            </a:extLst>
          </p:cNvPr>
          <p:cNvSpPr txBox="1"/>
          <p:nvPr/>
        </p:nvSpPr>
        <p:spPr>
          <a:xfrm>
            <a:off x="0" y="6108125"/>
            <a:ext cx="12192000" cy="400110"/>
          </a:xfrm>
          <a:prstGeom prst="rect">
            <a:avLst/>
          </a:prstGeom>
          <a:noFill/>
        </p:spPr>
        <p:txBody>
          <a:bodyPr wrap="square">
            <a:spAutoFit/>
          </a:bodyPr>
          <a:lstStyle/>
          <a:p>
            <a:r>
              <a:rPr lang="en-ZA" sz="2000" b="1" i="1" dirty="0"/>
              <a:t>Displaying (a) absorption, (b)dark-field, and (c)phase contrast images of a circuit board obtained using the </a:t>
            </a:r>
            <a:r>
              <a:rPr lang="en-ZA" sz="2000" b="1" i="1" dirty="0" err="1"/>
              <a:t>Talint</a:t>
            </a:r>
            <a:r>
              <a:rPr lang="en-ZA" sz="2000" b="1" i="1" dirty="0"/>
              <a:t> system</a:t>
            </a:r>
          </a:p>
        </p:txBody>
      </p:sp>
      <p:sp>
        <p:nvSpPr>
          <p:cNvPr id="12" name="TextBox 11">
            <a:extLst>
              <a:ext uri="{FF2B5EF4-FFF2-40B4-BE49-F238E27FC236}">
                <a16:creationId xmlns:a16="http://schemas.microsoft.com/office/drawing/2014/main" id="{18C9B104-A418-272B-77B1-0ECFB5C6D77C}"/>
              </a:ext>
            </a:extLst>
          </p:cNvPr>
          <p:cNvSpPr txBox="1"/>
          <p:nvPr/>
        </p:nvSpPr>
        <p:spPr>
          <a:xfrm>
            <a:off x="-3463" y="5507719"/>
            <a:ext cx="493142" cy="523220"/>
          </a:xfrm>
          <a:prstGeom prst="rect">
            <a:avLst/>
          </a:prstGeom>
          <a:noFill/>
        </p:spPr>
        <p:txBody>
          <a:bodyPr wrap="square" rtlCol="0">
            <a:spAutoFit/>
          </a:bodyPr>
          <a:lstStyle/>
          <a:p>
            <a:r>
              <a:rPr lang="en-ZA" sz="2800" b="1" dirty="0">
                <a:highlight>
                  <a:srgbClr val="FFFF00"/>
                </a:highlight>
              </a:rPr>
              <a:t>a</a:t>
            </a:r>
          </a:p>
        </p:txBody>
      </p:sp>
      <p:sp>
        <p:nvSpPr>
          <p:cNvPr id="13" name="TextBox 12">
            <a:extLst>
              <a:ext uri="{FF2B5EF4-FFF2-40B4-BE49-F238E27FC236}">
                <a16:creationId xmlns:a16="http://schemas.microsoft.com/office/drawing/2014/main" id="{CE193C6A-A524-4305-0FA1-81A39F84FE7E}"/>
              </a:ext>
            </a:extLst>
          </p:cNvPr>
          <p:cNvSpPr txBox="1"/>
          <p:nvPr/>
        </p:nvSpPr>
        <p:spPr>
          <a:xfrm>
            <a:off x="3819086" y="5404388"/>
            <a:ext cx="493142" cy="523220"/>
          </a:xfrm>
          <a:prstGeom prst="rect">
            <a:avLst/>
          </a:prstGeom>
          <a:noFill/>
        </p:spPr>
        <p:txBody>
          <a:bodyPr wrap="square" rtlCol="0">
            <a:spAutoFit/>
          </a:bodyPr>
          <a:lstStyle/>
          <a:p>
            <a:r>
              <a:rPr lang="en-ZA" sz="2800" b="1" dirty="0">
                <a:highlight>
                  <a:srgbClr val="FFFF00"/>
                </a:highlight>
              </a:rPr>
              <a:t>b</a:t>
            </a:r>
          </a:p>
        </p:txBody>
      </p:sp>
      <p:sp>
        <p:nvSpPr>
          <p:cNvPr id="14" name="TextBox 13">
            <a:extLst>
              <a:ext uri="{FF2B5EF4-FFF2-40B4-BE49-F238E27FC236}">
                <a16:creationId xmlns:a16="http://schemas.microsoft.com/office/drawing/2014/main" id="{50DBCF9B-1225-184F-6E3E-322E4FF9952C}"/>
              </a:ext>
            </a:extLst>
          </p:cNvPr>
          <p:cNvSpPr txBox="1"/>
          <p:nvPr/>
        </p:nvSpPr>
        <p:spPr>
          <a:xfrm>
            <a:off x="7901114" y="5404387"/>
            <a:ext cx="493142" cy="523220"/>
          </a:xfrm>
          <a:prstGeom prst="rect">
            <a:avLst/>
          </a:prstGeom>
          <a:noFill/>
        </p:spPr>
        <p:txBody>
          <a:bodyPr wrap="square" rtlCol="0">
            <a:spAutoFit/>
          </a:bodyPr>
          <a:lstStyle/>
          <a:p>
            <a:r>
              <a:rPr lang="en-ZA" sz="2800" b="1" dirty="0">
                <a:highlight>
                  <a:srgbClr val="FFFF00"/>
                </a:highlight>
              </a:rPr>
              <a:t>c</a:t>
            </a:r>
          </a:p>
        </p:txBody>
      </p:sp>
    </p:spTree>
    <p:extLst>
      <p:ext uri="{BB962C8B-B14F-4D97-AF65-F5344CB8AC3E}">
        <p14:creationId xmlns:p14="http://schemas.microsoft.com/office/powerpoint/2010/main" val="118286642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822DA-55E9-BE0C-4D43-62ED1634A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0B286-88BC-EFB2-25C5-0C901B150C13}"/>
              </a:ext>
            </a:extLst>
          </p:cNvPr>
          <p:cNvSpPr>
            <a:spLocks noGrp="1"/>
          </p:cNvSpPr>
          <p:nvPr>
            <p:ph type="title"/>
          </p:nvPr>
        </p:nvSpPr>
        <p:spPr>
          <a:xfrm>
            <a:off x="-3551433" y="188247"/>
            <a:ext cx="9647433" cy="679805"/>
          </a:xfrm>
        </p:spPr>
        <p:txBody>
          <a:bodyPr vert="horz" lIns="91440" tIns="45720" rIns="91440" bIns="45720" rtlCol="0" anchor="ctr">
            <a:normAutofit fontScale="90000"/>
          </a:bodyPr>
          <a:lstStyle/>
          <a:p>
            <a:pPr algn="ctr"/>
            <a:r>
              <a:rPr lang="en-US" sz="3600" b="1" dirty="0">
                <a:latin typeface="Arial" panose="020B0604020202020204" pitchFamily="34" charset="0"/>
                <a:cs typeface="Arial" panose="020B0604020202020204" pitchFamily="34" charset="0"/>
              </a:rPr>
              <a:t>Results</a:t>
            </a:r>
            <a:br>
              <a:rPr lang="en-US" dirty="0"/>
            </a:br>
            <a:r>
              <a:rPr lang="en-US" dirty="0"/>
              <a:t> </a:t>
            </a:r>
          </a:p>
        </p:txBody>
      </p:sp>
      <p:sp>
        <p:nvSpPr>
          <p:cNvPr id="5" name="TextBox 4">
            <a:extLst>
              <a:ext uri="{FF2B5EF4-FFF2-40B4-BE49-F238E27FC236}">
                <a16:creationId xmlns:a16="http://schemas.microsoft.com/office/drawing/2014/main" id="{BE4DCE8A-DB15-BDFC-2012-4A96EE6BCFBB}"/>
              </a:ext>
            </a:extLst>
          </p:cNvPr>
          <p:cNvSpPr txBox="1"/>
          <p:nvPr/>
        </p:nvSpPr>
        <p:spPr>
          <a:xfrm>
            <a:off x="110837" y="911403"/>
            <a:ext cx="11970326" cy="646331"/>
          </a:xfrm>
          <a:prstGeom prst="rect">
            <a:avLst/>
          </a:prstGeom>
          <a:noFill/>
        </p:spPr>
        <p:txBody>
          <a:bodyPr wrap="square">
            <a:spAutoFit/>
          </a:bodyPr>
          <a:lstStyle/>
          <a:p>
            <a:r>
              <a:rPr lang="en-ZA" sz="1800" b="1" dirty="0">
                <a:effectLst/>
                <a:ea typeface="Calibri" panose="020F0502020204030204" pitchFamily="34" charset="0"/>
                <a:cs typeface="Times New Roman" panose="02020603050405020304" pitchFamily="18" charset="0"/>
              </a:rPr>
              <a:t>The absorption, dark field and phase </a:t>
            </a:r>
            <a:r>
              <a:rPr lang="en-ZA" sz="1800" b="1" dirty="0">
                <a:ea typeface="Calibri" panose="020F0502020204030204" pitchFamily="34" charset="0"/>
                <a:cs typeface="Times New Roman" panose="02020603050405020304" pitchFamily="18" charset="0"/>
              </a:rPr>
              <a:t>contrast imaging techniques </a:t>
            </a:r>
            <a:r>
              <a:rPr lang="en-ZA" sz="1800" b="1" dirty="0">
                <a:effectLst/>
                <a:ea typeface="Calibri" panose="020F0502020204030204" pitchFamily="34" charset="0"/>
                <a:cs typeface="Times New Roman" panose="02020603050405020304" pitchFamily="18" charset="0"/>
              </a:rPr>
              <a:t>provide complementary information about the </a:t>
            </a:r>
            <a:r>
              <a:rPr lang="en-ZA" sz="1800" b="1" dirty="0">
                <a:ea typeface="Calibri" panose="020F0502020204030204" pitchFamily="34" charset="0"/>
                <a:cs typeface="Times New Roman" panose="02020603050405020304" pitchFamily="18" charset="0"/>
              </a:rPr>
              <a:t>internal </a:t>
            </a:r>
            <a:r>
              <a:rPr lang="en-ZA" sz="1800" b="1" dirty="0">
                <a:effectLst/>
                <a:ea typeface="Calibri" panose="020F0502020204030204" pitchFamily="34" charset="0"/>
                <a:cs typeface="Times New Roman" panose="02020603050405020304" pitchFamily="18" charset="0"/>
              </a:rPr>
              <a:t>structure of the beetle, enabling a more comprehensive analysis by combining details about material and its  features.</a:t>
            </a:r>
            <a:endParaRPr lang="en-ZA" dirty="0"/>
          </a:p>
        </p:txBody>
      </p:sp>
      <p:sp>
        <p:nvSpPr>
          <p:cNvPr id="10" name="TextBox 9">
            <a:extLst>
              <a:ext uri="{FF2B5EF4-FFF2-40B4-BE49-F238E27FC236}">
                <a16:creationId xmlns:a16="http://schemas.microsoft.com/office/drawing/2014/main" id="{2CD61281-4AD9-AE68-EAAB-343C174E49AC}"/>
              </a:ext>
            </a:extLst>
          </p:cNvPr>
          <p:cNvSpPr txBox="1"/>
          <p:nvPr/>
        </p:nvSpPr>
        <p:spPr>
          <a:xfrm>
            <a:off x="844262" y="6300421"/>
            <a:ext cx="12192000" cy="400110"/>
          </a:xfrm>
          <a:prstGeom prst="rect">
            <a:avLst/>
          </a:prstGeom>
          <a:noFill/>
        </p:spPr>
        <p:txBody>
          <a:bodyPr wrap="square">
            <a:spAutoFit/>
          </a:bodyPr>
          <a:lstStyle/>
          <a:p>
            <a:r>
              <a:rPr lang="en-ZA" sz="2000" b="1" i="1" dirty="0"/>
              <a:t>Displaying (a) absorption, (b)dark-field, and (c)phase contrast images of a beetle obtained using the </a:t>
            </a:r>
            <a:r>
              <a:rPr lang="en-ZA" sz="2000" b="1" i="1" dirty="0" err="1"/>
              <a:t>Talint</a:t>
            </a:r>
            <a:r>
              <a:rPr lang="en-ZA" sz="2000" b="1" i="1" dirty="0"/>
              <a:t> system</a:t>
            </a:r>
          </a:p>
        </p:txBody>
      </p:sp>
      <p:sp>
        <p:nvSpPr>
          <p:cNvPr id="12" name="TextBox 11">
            <a:extLst>
              <a:ext uri="{FF2B5EF4-FFF2-40B4-BE49-F238E27FC236}">
                <a16:creationId xmlns:a16="http://schemas.microsoft.com/office/drawing/2014/main" id="{4035A2B0-8AC4-E29D-74A5-E55E0823ECCD}"/>
              </a:ext>
            </a:extLst>
          </p:cNvPr>
          <p:cNvSpPr txBox="1"/>
          <p:nvPr/>
        </p:nvSpPr>
        <p:spPr>
          <a:xfrm>
            <a:off x="55302" y="5485478"/>
            <a:ext cx="493142" cy="523220"/>
          </a:xfrm>
          <a:prstGeom prst="rect">
            <a:avLst/>
          </a:prstGeom>
          <a:noFill/>
        </p:spPr>
        <p:txBody>
          <a:bodyPr wrap="square" rtlCol="0">
            <a:spAutoFit/>
          </a:bodyPr>
          <a:lstStyle/>
          <a:p>
            <a:r>
              <a:rPr lang="en-ZA" sz="2800" b="1" dirty="0">
                <a:highlight>
                  <a:srgbClr val="FFFF00"/>
                </a:highlight>
              </a:rPr>
              <a:t>a</a:t>
            </a:r>
          </a:p>
        </p:txBody>
      </p:sp>
      <p:sp>
        <p:nvSpPr>
          <p:cNvPr id="13" name="TextBox 12">
            <a:extLst>
              <a:ext uri="{FF2B5EF4-FFF2-40B4-BE49-F238E27FC236}">
                <a16:creationId xmlns:a16="http://schemas.microsoft.com/office/drawing/2014/main" id="{5D75F1D8-EDA7-5A5A-EF16-9612188BA9B6}"/>
              </a:ext>
            </a:extLst>
          </p:cNvPr>
          <p:cNvSpPr txBox="1"/>
          <p:nvPr/>
        </p:nvSpPr>
        <p:spPr>
          <a:xfrm>
            <a:off x="3927394" y="5500535"/>
            <a:ext cx="493142" cy="523220"/>
          </a:xfrm>
          <a:prstGeom prst="rect">
            <a:avLst/>
          </a:prstGeom>
          <a:noFill/>
        </p:spPr>
        <p:txBody>
          <a:bodyPr wrap="square" rtlCol="0">
            <a:spAutoFit/>
          </a:bodyPr>
          <a:lstStyle/>
          <a:p>
            <a:r>
              <a:rPr lang="en-ZA" sz="2800" b="1" dirty="0">
                <a:highlight>
                  <a:srgbClr val="FFFF00"/>
                </a:highlight>
              </a:rPr>
              <a:t>b</a:t>
            </a:r>
          </a:p>
        </p:txBody>
      </p:sp>
      <p:sp>
        <p:nvSpPr>
          <p:cNvPr id="14" name="TextBox 13">
            <a:extLst>
              <a:ext uri="{FF2B5EF4-FFF2-40B4-BE49-F238E27FC236}">
                <a16:creationId xmlns:a16="http://schemas.microsoft.com/office/drawing/2014/main" id="{DB21CCF1-D853-FDA7-6208-94B2200F8D34}"/>
              </a:ext>
            </a:extLst>
          </p:cNvPr>
          <p:cNvSpPr txBox="1"/>
          <p:nvPr/>
        </p:nvSpPr>
        <p:spPr>
          <a:xfrm>
            <a:off x="7893529" y="5581811"/>
            <a:ext cx="493142" cy="523220"/>
          </a:xfrm>
          <a:prstGeom prst="rect">
            <a:avLst/>
          </a:prstGeom>
          <a:noFill/>
        </p:spPr>
        <p:txBody>
          <a:bodyPr wrap="square" rtlCol="0">
            <a:spAutoFit/>
          </a:bodyPr>
          <a:lstStyle/>
          <a:p>
            <a:r>
              <a:rPr lang="en-ZA" sz="2800" b="1" dirty="0">
                <a:highlight>
                  <a:srgbClr val="FFFF00"/>
                </a:highlight>
              </a:rPr>
              <a:t>c</a:t>
            </a:r>
          </a:p>
        </p:txBody>
      </p:sp>
      <p:pic>
        <p:nvPicPr>
          <p:cNvPr id="8" name="Picture 7">
            <a:extLst>
              <a:ext uri="{FF2B5EF4-FFF2-40B4-BE49-F238E27FC236}">
                <a16:creationId xmlns:a16="http://schemas.microsoft.com/office/drawing/2014/main" id="{CCF89885-03D1-07C8-650B-773EAED67A08}"/>
              </a:ext>
            </a:extLst>
          </p:cNvPr>
          <p:cNvPicPr>
            <a:picLocks noChangeAspect="1"/>
          </p:cNvPicPr>
          <p:nvPr/>
        </p:nvPicPr>
        <p:blipFill>
          <a:blip r:embed="rId2"/>
          <a:stretch>
            <a:fillRect/>
          </a:stretch>
        </p:blipFill>
        <p:spPr>
          <a:xfrm>
            <a:off x="383723" y="1915327"/>
            <a:ext cx="3421608" cy="4108427"/>
          </a:xfrm>
          <a:prstGeom prst="rect">
            <a:avLst/>
          </a:prstGeom>
        </p:spPr>
      </p:pic>
      <p:pic>
        <p:nvPicPr>
          <p:cNvPr id="11" name="Picture 10">
            <a:extLst>
              <a:ext uri="{FF2B5EF4-FFF2-40B4-BE49-F238E27FC236}">
                <a16:creationId xmlns:a16="http://schemas.microsoft.com/office/drawing/2014/main" id="{0322B2E7-6F1C-E7D7-DF77-6C80C096EC6D}"/>
              </a:ext>
            </a:extLst>
          </p:cNvPr>
          <p:cNvPicPr>
            <a:picLocks noChangeAspect="1"/>
          </p:cNvPicPr>
          <p:nvPr/>
        </p:nvPicPr>
        <p:blipFill>
          <a:blip r:embed="rId3"/>
          <a:srcRect b="5523"/>
          <a:stretch/>
        </p:blipFill>
        <p:spPr>
          <a:xfrm>
            <a:off x="4260163" y="1915329"/>
            <a:ext cx="3574898" cy="4108425"/>
          </a:xfrm>
          <a:prstGeom prst="rect">
            <a:avLst/>
          </a:prstGeom>
        </p:spPr>
      </p:pic>
      <p:pic>
        <p:nvPicPr>
          <p:cNvPr id="16" name="Picture 15">
            <a:extLst>
              <a:ext uri="{FF2B5EF4-FFF2-40B4-BE49-F238E27FC236}">
                <a16:creationId xmlns:a16="http://schemas.microsoft.com/office/drawing/2014/main" id="{D50066FF-9E3B-943C-E753-CD92725F3EE4}"/>
              </a:ext>
            </a:extLst>
          </p:cNvPr>
          <p:cNvPicPr>
            <a:picLocks noChangeAspect="1"/>
          </p:cNvPicPr>
          <p:nvPr/>
        </p:nvPicPr>
        <p:blipFill>
          <a:blip r:embed="rId4"/>
          <a:stretch>
            <a:fillRect/>
          </a:stretch>
        </p:blipFill>
        <p:spPr>
          <a:xfrm>
            <a:off x="8187535" y="2111067"/>
            <a:ext cx="3925456" cy="3993964"/>
          </a:xfrm>
          <a:prstGeom prst="rect">
            <a:avLst/>
          </a:prstGeom>
        </p:spPr>
      </p:pic>
    </p:spTree>
    <p:extLst>
      <p:ext uri="{BB962C8B-B14F-4D97-AF65-F5344CB8AC3E}">
        <p14:creationId xmlns:p14="http://schemas.microsoft.com/office/powerpoint/2010/main" val="1417565727"/>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machine in a room&#10;&#10;Description automatically generated">
            <a:extLst>
              <a:ext uri="{FF2B5EF4-FFF2-40B4-BE49-F238E27FC236}">
                <a16:creationId xmlns:a16="http://schemas.microsoft.com/office/drawing/2014/main" id="{988264E1-5FD8-D3F6-FFC0-15CC614ECEFD}"/>
              </a:ext>
            </a:extLst>
          </p:cNvPr>
          <p:cNvPicPr>
            <a:picLocks noChangeAspect="1"/>
          </p:cNvPicPr>
          <p:nvPr/>
        </p:nvPicPr>
        <p:blipFill rotWithShape="1">
          <a:blip r:embed="rId2"/>
          <a:srcRect t="12790" b="12210"/>
          <a:stretch/>
        </p:blipFill>
        <p:spPr>
          <a:xfrm>
            <a:off x="861146" y="798100"/>
            <a:ext cx="10469707" cy="5889219"/>
          </a:xfrm>
          <a:prstGeom prst="rect">
            <a:avLst/>
          </a:prstGeom>
        </p:spPr>
      </p:pic>
      <p:sp>
        <p:nvSpPr>
          <p:cNvPr id="4" name="Title 1">
            <a:extLst>
              <a:ext uri="{FF2B5EF4-FFF2-40B4-BE49-F238E27FC236}">
                <a16:creationId xmlns:a16="http://schemas.microsoft.com/office/drawing/2014/main" id="{4856B37C-A4D9-63F7-A510-773E35C8026A}"/>
              </a:ext>
            </a:extLst>
          </p:cNvPr>
          <p:cNvSpPr>
            <a:spLocks noGrp="1"/>
          </p:cNvSpPr>
          <p:nvPr>
            <p:ph type="title"/>
          </p:nvPr>
        </p:nvSpPr>
        <p:spPr>
          <a:xfrm>
            <a:off x="182268" y="-692189"/>
            <a:ext cx="8512448" cy="1384378"/>
          </a:xfrm>
        </p:spPr>
        <p:txBody>
          <a:bodyPr vert="horz" lIns="91440" tIns="45720" rIns="91440" bIns="45720" rtlCol="0" anchor="b">
            <a:normAutofit/>
          </a:bodyPr>
          <a:lstStyle/>
          <a:p>
            <a:r>
              <a:rPr lang="en-US" sz="3200" b="1" dirty="0">
                <a:solidFill>
                  <a:schemeClr val="tx1"/>
                </a:solidFill>
                <a:latin typeface="Arial" panose="020B0604020202020204" pitchFamily="34" charset="0"/>
                <a:cs typeface="Arial" panose="020B0604020202020204" pitchFamily="34" charset="0"/>
              </a:rPr>
              <a:t>Future work….</a:t>
            </a:r>
          </a:p>
        </p:txBody>
      </p:sp>
    </p:spTree>
    <p:extLst>
      <p:ext uri="{BB962C8B-B14F-4D97-AF65-F5344CB8AC3E}">
        <p14:creationId xmlns:p14="http://schemas.microsoft.com/office/powerpoint/2010/main" val="3095277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EA2B2B-220D-B32F-BEB1-95A334A7D1D2}"/>
              </a:ext>
            </a:extLst>
          </p:cNvPr>
          <p:cNvSpPr>
            <a:spLocks noGrp="1"/>
          </p:cNvSpPr>
          <p:nvPr>
            <p:ph type="title"/>
          </p:nvPr>
        </p:nvSpPr>
        <p:spPr>
          <a:xfrm>
            <a:off x="142874" y="82074"/>
            <a:ext cx="9810604" cy="1216024"/>
          </a:xfrm>
        </p:spPr>
        <p:txBody>
          <a:bodyPr>
            <a:normAutofit/>
          </a:bodyPr>
          <a:lstStyle/>
          <a:p>
            <a:r>
              <a:rPr lang="en-US" sz="3200" b="1" dirty="0">
                <a:latin typeface="Arial" panose="020B0604020202020204" pitchFamily="34" charset="0"/>
                <a:cs typeface="Arial" panose="020B0604020202020204" pitchFamily="34" charset="0"/>
              </a:rPr>
              <a:t>Acknowledgements</a:t>
            </a:r>
            <a:endParaRPr lang="en-ZA"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D20DA0A-18E3-5D5D-6B5C-B3CF542D5E3E}"/>
              </a:ext>
            </a:extLst>
          </p:cNvPr>
          <p:cNvSpPr>
            <a:spLocks noGrp="1"/>
          </p:cNvSpPr>
          <p:nvPr>
            <p:ph idx="1"/>
          </p:nvPr>
        </p:nvSpPr>
        <p:spPr>
          <a:xfrm>
            <a:off x="1050879" y="2296161"/>
            <a:ext cx="4788505" cy="3846012"/>
          </a:xfrm>
        </p:spPr>
        <p:txBody>
          <a:bodyPr>
            <a:normAutofit/>
          </a:bodyPr>
          <a:lstStyle/>
          <a:p>
            <a:pPr marL="0" indent="0">
              <a:buNone/>
            </a:pPr>
            <a:r>
              <a:rPr lang="en-US" b="1" dirty="0">
                <a:latin typeface="Arial" panose="020B0604020202020204" pitchFamily="34" charset="0"/>
                <a:cs typeface="Arial" panose="020B0604020202020204" pitchFamily="34" charset="0"/>
              </a:rPr>
              <a:t>Supervisors</a:t>
            </a:r>
          </a:p>
          <a:p>
            <a:pPr>
              <a:buFont typeface="Wingdings" panose="05000000000000000000" pitchFamily="2" charset="2"/>
              <a:buChar char="v"/>
            </a:pPr>
            <a:r>
              <a:rPr lang="en-US" b="1" dirty="0">
                <a:latin typeface="Arial" panose="020B0604020202020204" pitchFamily="34" charset="0"/>
                <a:cs typeface="Arial" panose="020B0604020202020204" pitchFamily="34" charset="0"/>
              </a:rPr>
              <a:t>K. </a:t>
            </a:r>
            <a:r>
              <a:rPr lang="en-US" b="1" dirty="0" err="1">
                <a:latin typeface="Arial" panose="020B0604020202020204" pitchFamily="34" charset="0"/>
                <a:cs typeface="Arial" panose="020B0604020202020204" pitchFamily="34" charset="0"/>
              </a:rPr>
              <a:t>Jakata</a:t>
            </a:r>
            <a:r>
              <a:rPr lang="en-US" b="1" dirty="0">
                <a:latin typeface="Arial" panose="020B0604020202020204" pitchFamily="34" charset="0"/>
                <a:cs typeface="Arial" panose="020B0604020202020204" pitchFamily="34" charset="0"/>
              </a:rPr>
              <a:t> (Diamond Light Source)</a:t>
            </a:r>
          </a:p>
          <a:p>
            <a:pPr>
              <a:buFont typeface="Wingdings" panose="05000000000000000000" pitchFamily="2" charset="2"/>
              <a:buChar char="v"/>
            </a:pPr>
            <a:r>
              <a:rPr lang="en-US" b="1" dirty="0">
                <a:latin typeface="Arial" panose="020B0604020202020204" pitchFamily="34" charset="0"/>
                <a:cs typeface="Arial" panose="020B0604020202020204" pitchFamily="34" charset="0"/>
              </a:rPr>
              <a:t>H. </a:t>
            </a:r>
            <a:r>
              <a:rPr lang="en-US" b="1" dirty="0" err="1">
                <a:latin typeface="Arial" panose="020B0604020202020204" pitchFamily="34" charset="0"/>
                <a:cs typeface="Arial" panose="020B0604020202020204" pitchFamily="34" charset="0"/>
              </a:rPr>
              <a:t>Masenda</a:t>
            </a:r>
            <a:r>
              <a:rPr lang="en-US" b="1" dirty="0">
                <a:latin typeface="Arial" panose="020B0604020202020204" pitchFamily="34" charset="0"/>
                <a:cs typeface="Arial" panose="020B0604020202020204" pitchFamily="34" charset="0"/>
              </a:rPr>
              <a:t> (Wits) </a:t>
            </a:r>
          </a:p>
          <a:p>
            <a:pPr>
              <a:buFont typeface="Wingdings" panose="05000000000000000000" pitchFamily="2" charset="2"/>
              <a:buChar char="v"/>
            </a:pPr>
            <a:r>
              <a:rPr lang="en-US" b="1" dirty="0">
                <a:latin typeface="Arial" panose="020B0604020202020204" pitchFamily="34" charset="0"/>
                <a:cs typeface="Arial" panose="020B0604020202020204" pitchFamily="34" charset="0"/>
              </a:rPr>
              <a:t>A. Du Plessis (Stellenbosch)</a:t>
            </a:r>
          </a:p>
          <a:p>
            <a:pPr marL="0" indent="0">
              <a:buNone/>
            </a:pPr>
            <a:endParaRPr lang="en-ZA" dirty="0"/>
          </a:p>
          <a:p>
            <a:pPr marL="0" indent="0">
              <a:buNone/>
            </a:pPr>
            <a:r>
              <a:rPr lang="en-ZA" b="1" dirty="0">
                <a:latin typeface="Arial" panose="020B0604020202020204" pitchFamily="34" charset="0"/>
                <a:cs typeface="Arial" panose="020B0604020202020204" pitchFamily="34" charset="0"/>
              </a:rPr>
              <a:t>Financial Support</a:t>
            </a:r>
          </a:p>
          <a:p>
            <a:pPr>
              <a:buFont typeface="Wingdings" panose="05000000000000000000" pitchFamily="2" charset="2"/>
              <a:buChar char="v"/>
            </a:pPr>
            <a:r>
              <a:rPr lang="en-GB" b="1" dirty="0">
                <a:latin typeface="Arial" panose="020B0604020202020204" pitchFamily="34" charset="0"/>
                <a:cs typeface="Arial" panose="020B0604020202020204" pitchFamily="34" charset="0"/>
              </a:rPr>
              <a:t>Palaeontological Scientific Trust (PAST).</a:t>
            </a:r>
          </a:p>
          <a:p>
            <a:pPr marL="0" indent="0">
              <a:buNone/>
            </a:pPr>
            <a:endParaRPr lang="en-ZA" b="1" dirty="0">
              <a:latin typeface="Arial" panose="020B0604020202020204" pitchFamily="34" charset="0"/>
              <a:cs typeface="Arial" panose="020B0604020202020204" pitchFamily="34" charset="0"/>
            </a:endParaRPr>
          </a:p>
        </p:txBody>
      </p:sp>
      <p:pic>
        <p:nvPicPr>
          <p:cNvPr id="7" name="Graphic 6" descr="Fingerprint">
            <a:extLst>
              <a:ext uri="{FF2B5EF4-FFF2-40B4-BE49-F238E27FC236}">
                <a16:creationId xmlns:a16="http://schemas.microsoft.com/office/drawing/2014/main" id="{844C8B55-D115-7F46-FE50-6FF9D20AEA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21673" y="1978172"/>
            <a:ext cx="3846011" cy="3846011"/>
          </a:xfrm>
          <a:prstGeom prst="rect">
            <a:avLst/>
          </a:prstGeom>
        </p:spPr>
      </p:pic>
      <p:sp>
        <p:nvSpPr>
          <p:cNvPr id="14" name="Freeform: Shape 13">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82532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C4FDB-0CD0-4A24-86DA-1A1D1D16A241}"/>
              </a:ext>
            </a:extLst>
          </p:cNvPr>
          <p:cNvSpPr>
            <a:spLocks noGrp="1"/>
          </p:cNvSpPr>
          <p:nvPr>
            <p:ph type="ctrTitle"/>
          </p:nvPr>
        </p:nvSpPr>
        <p:spPr>
          <a:xfrm>
            <a:off x="950495" y="736408"/>
            <a:ext cx="4749276" cy="2592425"/>
          </a:xfrm>
        </p:spPr>
        <p:txBody>
          <a:bodyPr>
            <a:normAutofit/>
          </a:bodyPr>
          <a:lstStyle/>
          <a:p>
            <a:r>
              <a:rPr lang="en-US" sz="3200" b="1" dirty="0"/>
              <a:t>Thank you</a:t>
            </a:r>
          </a:p>
        </p:txBody>
      </p:sp>
      <p:sp>
        <p:nvSpPr>
          <p:cNvPr id="7" name="Subtitle 6">
            <a:extLst>
              <a:ext uri="{FF2B5EF4-FFF2-40B4-BE49-F238E27FC236}">
                <a16:creationId xmlns:a16="http://schemas.microsoft.com/office/drawing/2014/main" id="{DA8E3932-CA6C-420E-9ABA-34B69620C426}"/>
              </a:ext>
            </a:extLst>
          </p:cNvPr>
          <p:cNvSpPr>
            <a:spLocks noGrp="1"/>
          </p:cNvSpPr>
          <p:nvPr>
            <p:ph type="subTitle" idx="1"/>
          </p:nvPr>
        </p:nvSpPr>
        <p:spPr>
          <a:xfrm>
            <a:off x="778042" y="3856314"/>
            <a:ext cx="5710990" cy="1858686"/>
          </a:xfrm>
        </p:spPr>
        <p:txBody>
          <a:bodyPr>
            <a:normAutofit/>
          </a:bodyPr>
          <a:lstStyle/>
          <a:p>
            <a:r>
              <a:rPr lang="en-US" b="1" dirty="0"/>
              <a:t>Gideon Chinamatira</a:t>
            </a:r>
          </a:p>
          <a:p>
            <a:r>
              <a:rPr lang="en-US" b="1" dirty="0">
                <a:hlinkClick r:id="rId2"/>
              </a:rPr>
              <a:t>gideon.chinamatira@wits.ac.za</a:t>
            </a:r>
            <a:endParaRPr lang="en-US" b="1" dirty="0"/>
          </a:p>
          <a:p>
            <a:r>
              <a:rPr lang="en-US" b="1" dirty="0"/>
              <a:t>https://www.linkedin.com/in/gideon-chinamatira</a:t>
            </a:r>
            <a:r>
              <a:rPr lang="en-US" dirty="0"/>
              <a:t>/</a:t>
            </a:r>
          </a:p>
        </p:txBody>
      </p:sp>
      <p:pic>
        <p:nvPicPr>
          <p:cNvPr id="14" name="Picture 13">
            <a:extLst>
              <a:ext uri="{FF2B5EF4-FFF2-40B4-BE49-F238E27FC236}">
                <a16:creationId xmlns:a16="http://schemas.microsoft.com/office/drawing/2014/main" id="{382DC431-6C9A-CCAE-63D4-0A583282D831}"/>
              </a:ext>
            </a:extLst>
          </p:cNvPr>
          <p:cNvPicPr>
            <a:picLocks noChangeAspect="1"/>
          </p:cNvPicPr>
          <p:nvPr/>
        </p:nvPicPr>
        <p:blipFill rotWithShape="1">
          <a:blip r:embed="rId3"/>
          <a:srcRect l="16765" r="22623"/>
          <a:stretch/>
        </p:blipFill>
        <p:spPr>
          <a:xfrm>
            <a:off x="6668379" y="768195"/>
            <a:ext cx="4685421" cy="5121275"/>
          </a:xfrm>
          <a:prstGeom prst="rect">
            <a:avLst/>
          </a:prstGeom>
        </p:spPr>
      </p:pic>
    </p:spTree>
    <p:extLst>
      <p:ext uri="{BB962C8B-B14F-4D97-AF65-F5344CB8AC3E}">
        <p14:creationId xmlns:p14="http://schemas.microsoft.com/office/powerpoint/2010/main" val="1304280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07E4C2-FBAC-1366-D8A0-BF3F31BEC5C7}"/>
              </a:ext>
            </a:extLst>
          </p:cNvPr>
          <p:cNvSpPr txBox="1"/>
          <p:nvPr/>
        </p:nvSpPr>
        <p:spPr>
          <a:xfrm>
            <a:off x="7166335" y="609601"/>
            <a:ext cx="3937094" cy="1216024"/>
          </a:xfrm>
          <a:prstGeom prst="rect">
            <a:avLst/>
          </a:prstGeom>
        </p:spPr>
        <p:txBody>
          <a:bodyPr vert="horz" lIns="91440" tIns="45720" rIns="91440" bIns="45720" rtlCol="0" anchor="ctr">
            <a:normAutofit/>
          </a:bodyPr>
          <a:lstStyle/>
          <a:p>
            <a:pPr algn="ctr">
              <a:lnSpc>
                <a:spcPct val="110000"/>
              </a:lnSpc>
              <a:spcBef>
                <a:spcPct val="0"/>
              </a:spcBef>
              <a:spcAft>
                <a:spcPts val="600"/>
              </a:spcAft>
            </a:pPr>
            <a:endParaRPr lang="en-US" sz="2800" b="1" cap="all" spc="600" dirty="0">
              <a:solidFill>
                <a:schemeClr val="tx1">
                  <a:lumMod val="85000"/>
                  <a:lumOff val="15000"/>
                </a:schemeClr>
              </a:solidFill>
              <a:latin typeface="+mj-lt"/>
              <a:ea typeface="Batang" panose="02030600000101010101" pitchFamily="18" charset="-127"/>
              <a:cs typeface="+mj-cs"/>
            </a:endParaRPr>
          </a:p>
        </p:txBody>
      </p:sp>
      <p:sp>
        <p:nvSpPr>
          <p:cNvPr id="8" name="TextBox 7">
            <a:extLst>
              <a:ext uri="{FF2B5EF4-FFF2-40B4-BE49-F238E27FC236}">
                <a16:creationId xmlns:a16="http://schemas.microsoft.com/office/drawing/2014/main" id="{B0FEEBAD-55BE-1654-56B7-2242D5619A55}"/>
              </a:ext>
            </a:extLst>
          </p:cNvPr>
          <p:cNvSpPr txBox="1"/>
          <p:nvPr/>
        </p:nvSpPr>
        <p:spPr>
          <a:xfrm>
            <a:off x="4772585" y="1638876"/>
            <a:ext cx="8006696" cy="4107021"/>
          </a:xfrm>
          <a:prstGeom prst="rect">
            <a:avLst/>
          </a:prstGeom>
        </p:spPr>
        <p:txBody>
          <a:bodyPr vert="horz" lIns="91440" tIns="45720" rIns="91440" bIns="45720" rtlCol="0">
            <a:normAutofit/>
          </a:bodyPr>
          <a:lstStyle/>
          <a:p>
            <a:pPr marL="285750" indent="-285750">
              <a:spcAft>
                <a:spcPts val="600"/>
              </a:spcAft>
              <a:buFont typeface="Arial" panose="020B0604020202020204" pitchFamily="34" charset="0"/>
              <a:buChar char="•"/>
            </a:pPr>
            <a:endParaRPr lang="en-US" spc="50" dirty="0">
              <a:solidFill>
                <a:schemeClr val="tx1">
                  <a:lumMod val="85000"/>
                  <a:lumOff val="15000"/>
                </a:schemeClr>
              </a:solidFill>
              <a:ea typeface="Batang" panose="02030600000101010101" pitchFamily="18" charset="-127"/>
            </a:endParaRPr>
          </a:p>
        </p:txBody>
      </p:sp>
      <p:sp>
        <p:nvSpPr>
          <p:cNvPr id="5" name="TextBox 4">
            <a:extLst>
              <a:ext uri="{FF2B5EF4-FFF2-40B4-BE49-F238E27FC236}">
                <a16:creationId xmlns:a16="http://schemas.microsoft.com/office/drawing/2014/main" id="{AA44A66A-E273-F826-6542-8918783DABE0}"/>
              </a:ext>
            </a:extLst>
          </p:cNvPr>
          <p:cNvSpPr txBox="1"/>
          <p:nvPr/>
        </p:nvSpPr>
        <p:spPr>
          <a:xfrm>
            <a:off x="5640456" y="2777987"/>
            <a:ext cx="914400" cy="914400"/>
          </a:xfrm>
          <a:prstGeom prst="rect">
            <a:avLst/>
          </a:prstGeom>
          <a:noFill/>
        </p:spPr>
        <p:txBody>
          <a:bodyPr wrap="square" rtlCol="0">
            <a:spAutoFit/>
          </a:bodyPr>
          <a:lstStyle/>
          <a:p>
            <a:endParaRPr lang="en-GB" dirty="0"/>
          </a:p>
        </p:txBody>
      </p:sp>
      <p:sp>
        <p:nvSpPr>
          <p:cNvPr id="3" name="Rectangle 2">
            <a:extLst>
              <a:ext uri="{FF2B5EF4-FFF2-40B4-BE49-F238E27FC236}">
                <a16:creationId xmlns:a16="http://schemas.microsoft.com/office/drawing/2014/main" id="{BF8416CC-DB0E-1013-D6B1-138D084E08D6}"/>
              </a:ext>
            </a:extLst>
          </p:cNvPr>
          <p:cNvSpPr>
            <a:spLocks noChangeArrowheads="1"/>
          </p:cNvSpPr>
          <p:nvPr/>
        </p:nvSpPr>
        <p:spPr bwMode="auto">
          <a:xfrm>
            <a:off x="5242875" y="1123494"/>
            <a:ext cx="6876604"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Arial" panose="020B0604020202020204" pitchFamily="34" charset="0"/>
              </a:rPr>
              <a:t>Introduction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ZA" altLang="en-US" sz="2000" i="0" u="none" strike="noStrike" cap="none" normalizeH="0" baseline="0" dirty="0">
                <a:ln>
                  <a:noFill/>
                </a:ln>
                <a:solidFill>
                  <a:schemeClr val="tx1"/>
                </a:solidFill>
                <a:effectLst/>
                <a:latin typeface="Arial" panose="020B0604020202020204" pitchFamily="34" charset="0"/>
              </a:rPr>
              <a:t>Overview of conventional methods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Arial" panose="020B0604020202020204" pitchFamily="34" charset="0"/>
              </a:rPr>
              <a:t>Motivation</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effectLst/>
                <a:latin typeface="Arial" panose="020B0604020202020204" pitchFamily="34" charset="0"/>
              </a:rPr>
              <a:t>Goals of using the Talbot-Lau interferometer.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Arial" panose="020B0604020202020204" pitchFamily="34" charset="0"/>
              </a:rPr>
              <a:t>Methodology</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effectLst/>
                <a:latin typeface="Arial" panose="020B0604020202020204" pitchFamily="34" charset="0"/>
              </a:rPr>
              <a:t>System description</a:t>
            </a:r>
            <a:r>
              <a:rPr lang="en-US" altLang="en-US" sz="2000" dirty="0">
                <a:latin typeface="Arial" panose="020B0604020202020204" pitchFamily="34" charset="0"/>
              </a:rPr>
              <a:t>, e</a:t>
            </a:r>
            <a:r>
              <a:rPr kumimoji="0" lang="en-US" altLang="en-US" sz="2000" b="0" i="0" u="none" strike="noStrike" cap="none" normalizeH="0" baseline="0" dirty="0">
                <a:ln>
                  <a:noFill/>
                </a:ln>
                <a:solidFill>
                  <a:schemeClr val="tx1"/>
                </a:solidFill>
                <a:effectLst/>
                <a:latin typeface="Arial" panose="020B0604020202020204" pitchFamily="34" charset="0"/>
              </a:rPr>
              <a:t>xperimental setup and procedures.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Arial" panose="020B0604020202020204" pitchFamily="34" charset="0"/>
              </a:rPr>
              <a:t>Results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effectLst/>
                <a:latin typeface="Arial" panose="020B0604020202020204" pitchFamily="34" charset="0"/>
              </a:rPr>
              <a:t>System performance (visibility, sensitivity, stability).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effectLst/>
                <a:latin typeface="Arial" panose="020B0604020202020204" pitchFamily="34" charset="0"/>
              </a:rPr>
              <a:t>Imaging examples (circuit board and beetle).</a:t>
            </a:r>
          </a:p>
          <a:p>
            <a:pPr marL="0" marR="0" lvl="0" indent="0" algn="l" defTabSz="914400" rtl="0" eaLnBrk="0" fontAlgn="base" latinLnBrk="0" hangingPunct="0">
              <a:lnSpc>
                <a:spcPct val="100000"/>
              </a:lnSpc>
              <a:spcBef>
                <a:spcPct val="0"/>
              </a:spcBef>
              <a:spcAft>
                <a:spcPct val="0"/>
              </a:spcAft>
              <a:buClrTx/>
              <a:buSzTx/>
              <a:tabLst/>
            </a:pPr>
            <a:endParaRPr lang="en-US" altLang="en-US" sz="20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Arial" panose="020B0604020202020204" pitchFamily="34" charset="0"/>
              </a:rPr>
              <a:t>Conclusion</a:t>
            </a:r>
          </a:p>
          <a:p>
            <a:pPr marL="285750" indent="-285750" eaLnBrk="0" fontAlgn="base" hangingPunct="0">
              <a:spcBef>
                <a:spcPct val="0"/>
              </a:spcBef>
              <a:spcAft>
                <a:spcPct val="0"/>
              </a:spcAft>
              <a:buFont typeface="Wingdings" panose="05000000000000000000" pitchFamily="2" charset="2"/>
              <a:buChar char="v"/>
            </a:pPr>
            <a:r>
              <a:rPr kumimoji="0" lang="en-US" altLang="en-US" sz="2000" b="0" i="0" u="none" strike="noStrike" cap="none" normalizeH="0" baseline="0" dirty="0">
                <a:ln>
                  <a:noFill/>
                </a:ln>
                <a:solidFill>
                  <a:schemeClr val="tx1"/>
                </a:solidFill>
                <a:effectLst/>
                <a:latin typeface="Arial" panose="020B0604020202020204" pitchFamily="34" charset="0"/>
              </a:rPr>
              <a:t>Future work.</a:t>
            </a:r>
          </a:p>
          <a:p>
            <a:pPr marL="285750" indent="-285750" eaLnBrk="0" fontAlgn="base" hangingPunct="0">
              <a:spcBef>
                <a:spcPct val="0"/>
              </a:spcBef>
              <a:spcAft>
                <a:spcPct val="0"/>
              </a:spcAft>
              <a:buFont typeface="Wingdings" panose="05000000000000000000" pitchFamily="2" charset="2"/>
              <a:buChar char="v"/>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Arial" panose="020B0604020202020204" pitchFamily="34" charset="0"/>
              </a:rPr>
              <a:t>Acknowledgments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3A95479A-C363-B92D-E902-6E3D84923CCB}"/>
              </a:ext>
            </a:extLst>
          </p:cNvPr>
          <p:cNvSpPr txBox="1"/>
          <p:nvPr/>
        </p:nvSpPr>
        <p:spPr>
          <a:xfrm>
            <a:off x="5570426" y="111552"/>
            <a:ext cx="4017481" cy="707886"/>
          </a:xfrm>
          <a:prstGeom prst="rect">
            <a:avLst/>
          </a:prstGeom>
          <a:noFill/>
        </p:spPr>
        <p:txBody>
          <a:bodyPr wrap="square" rtlCol="0">
            <a:spAutoFit/>
          </a:bodyPr>
          <a:lstStyle/>
          <a:p>
            <a:r>
              <a:rPr lang="en-ZA" sz="4000" b="1" dirty="0">
                <a:latin typeface="Arial" panose="020B0604020202020204" pitchFamily="34" charset="0"/>
                <a:cs typeface="Arial" panose="020B0604020202020204" pitchFamily="34" charset="0"/>
              </a:rPr>
              <a:t>Outline</a:t>
            </a:r>
          </a:p>
        </p:txBody>
      </p:sp>
      <p:pic>
        <p:nvPicPr>
          <p:cNvPr id="10" name="Picture 9">
            <a:extLst>
              <a:ext uri="{FF2B5EF4-FFF2-40B4-BE49-F238E27FC236}">
                <a16:creationId xmlns:a16="http://schemas.microsoft.com/office/drawing/2014/main" id="{BECC1918-C5D9-F2EE-9337-B9512C9D3591}"/>
              </a:ext>
            </a:extLst>
          </p:cNvPr>
          <p:cNvPicPr>
            <a:picLocks noChangeAspect="1"/>
          </p:cNvPicPr>
          <p:nvPr/>
        </p:nvPicPr>
        <p:blipFill>
          <a:blip r:embed="rId3"/>
          <a:stretch>
            <a:fillRect/>
          </a:stretch>
        </p:blipFill>
        <p:spPr>
          <a:xfrm>
            <a:off x="0" y="0"/>
            <a:ext cx="4772583" cy="6858000"/>
          </a:xfrm>
          <a:prstGeom prst="rect">
            <a:avLst/>
          </a:prstGeom>
        </p:spPr>
      </p:pic>
    </p:spTree>
    <p:extLst>
      <p:ext uri="{BB962C8B-B14F-4D97-AF65-F5344CB8AC3E}">
        <p14:creationId xmlns:p14="http://schemas.microsoft.com/office/powerpoint/2010/main" val="311758022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714A05-DAFE-9DC3-3C4D-A83ED33A458C}"/>
              </a:ext>
            </a:extLst>
          </p:cNvPr>
          <p:cNvSpPr>
            <a:spLocks noGrp="1"/>
          </p:cNvSpPr>
          <p:nvPr>
            <p:ph type="sldNum" idx="12"/>
          </p:nvPr>
        </p:nvSpPr>
        <p:spPr/>
        <p:txBody>
          <a:bodyPr/>
          <a:lstStyle/>
          <a:p>
            <a:fld id="{00000000-1234-1234-1234-123412341234}" type="slidenum">
              <a:rPr lang="en" smtClean="0"/>
              <a:pPr/>
              <a:t>20</a:t>
            </a:fld>
            <a:endParaRPr lang="en"/>
          </a:p>
        </p:txBody>
      </p:sp>
      <p:pic>
        <p:nvPicPr>
          <p:cNvPr id="6" name="Picture 5">
            <a:extLst>
              <a:ext uri="{FF2B5EF4-FFF2-40B4-BE49-F238E27FC236}">
                <a16:creationId xmlns:a16="http://schemas.microsoft.com/office/drawing/2014/main" id="{BD8D7085-B946-8528-CC6A-A3316EC621D3}"/>
              </a:ext>
            </a:extLst>
          </p:cNvPr>
          <p:cNvPicPr>
            <a:picLocks noChangeAspect="1"/>
          </p:cNvPicPr>
          <p:nvPr/>
        </p:nvPicPr>
        <p:blipFill>
          <a:blip r:embed="rId2"/>
          <a:stretch>
            <a:fillRect/>
          </a:stretch>
        </p:blipFill>
        <p:spPr>
          <a:xfrm>
            <a:off x="4080000" y="551701"/>
            <a:ext cx="3924000" cy="5232000"/>
          </a:xfrm>
          <a:prstGeom prst="rect">
            <a:avLst/>
          </a:prstGeom>
        </p:spPr>
      </p:pic>
      <p:pic>
        <p:nvPicPr>
          <p:cNvPr id="7" name="Picture 6">
            <a:extLst>
              <a:ext uri="{FF2B5EF4-FFF2-40B4-BE49-F238E27FC236}">
                <a16:creationId xmlns:a16="http://schemas.microsoft.com/office/drawing/2014/main" id="{9E423FEC-6621-0B65-8BF5-3735CBB156CB}"/>
              </a:ext>
            </a:extLst>
          </p:cNvPr>
          <p:cNvPicPr>
            <a:picLocks noChangeAspect="1"/>
          </p:cNvPicPr>
          <p:nvPr/>
        </p:nvPicPr>
        <p:blipFill>
          <a:blip r:embed="rId3"/>
          <a:stretch>
            <a:fillRect/>
          </a:stretch>
        </p:blipFill>
        <p:spPr>
          <a:xfrm>
            <a:off x="8160000" y="551701"/>
            <a:ext cx="4032000" cy="5231999"/>
          </a:xfrm>
          <a:prstGeom prst="rect">
            <a:avLst/>
          </a:prstGeom>
        </p:spPr>
      </p:pic>
      <p:pic>
        <p:nvPicPr>
          <p:cNvPr id="8" name="Picture 7">
            <a:extLst>
              <a:ext uri="{FF2B5EF4-FFF2-40B4-BE49-F238E27FC236}">
                <a16:creationId xmlns:a16="http://schemas.microsoft.com/office/drawing/2014/main" id="{0EC8B296-781E-B98B-7D82-25AA9E402CE5}"/>
              </a:ext>
            </a:extLst>
          </p:cNvPr>
          <p:cNvPicPr>
            <a:picLocks noChangeAspect="1"/>
          </p:cNvPicPr>
          <p:nvPr/>
        </p:nvPicPr>
        <p:blipFill>
          <a:blip r:embed="rId4"/>
          <a:stretch>
            <a:fillRect/>
          </a:stretch>
        </p:blipFill>
        <p:spPr>
          <a:xfrm>
            <a:off x="86158" y="551701"/>
            <a:ext cx="3837842" cy="5117124"/>
          </a:xfrm>
          <a:prstGeom prst="rect">
            <a:avLst/>
          </a:prstGeom>
        </p:spPr>
      </p:pic>
    </p:spTree>
    <p:extLst>
      <p:ext uri="{BB962C8B-B14F-4D97-AF65-F5344CB8AC3E}">
        <p14:creationId xmlns:p14="http://schemas.microsoft.com/office/powerpoint/2010/main" val="163332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89C3B-5D32-E5C5-0FB4-D68D97616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96D9E-DC21-209E-1B55-68ED55D2F624}"/>
              </a:ext>
            </a:extLst>
          </p:cNvPr>
          <p:cNvSpPr>
            <a:spLocks noGrp="1"/>
          </p:cNvSpPr>
          <p:nvPr>
            <p:ph type="title"/>
          </p:nvPr>
        </p:nvSpPr>
        <p:spPr>
          <a:xfrm>
            <a:off x="0" y="-290118"/>
            <a:ext cx="9810604" cy="1216024"/>
          </a:xfrm>
        </p:spPr>
        <p:txBody>
          <a:bodyPr vert="horz" lIns="91440" tIns="45720" rIns="91440" bIns="45720" rtlCol="0">
            <a:normAutofit/>
          </a:bodyPr>
          <a:lstStyle/>
          <a:p>
            <a:r>
              <a:rPr lang="en-US" sz="3200" b="1" dirty="0">
                <a:latin typeface="Arial" panose="020B0604020202020204" pitchFamily="34" charset="0"/>
                <a:ea typeface="Calibri" panose="020F0502020204030204" pitchFamily="34" charset="0"/>
                <a:cs typeface="Arial" panose="020B0604020202020204" pitchFamily="34" charset="0"/>
              </a:rPr>
              <a:t>Introduction</a:t>
            </a:r>
          </a:p>
        </p:txBody>
      </p:sp>
      <p:sp>
        <p:nvSpPr>
          <p:cNvPr id="7" name="TextBox 6">
            <a:extLst>
              <a:ext uri="{FF2B5EF4-FFF2-40B4-BE49-F238E27FC236}">
                <a16:creationId xmlns:a16="http://schemas.microsoft.com/office/drawing/2014/main" id="{F1485BC6-59C6-F487-1AB3-8C405B46EDD4}"/>
              </a:ext>
            </a:extLst>
          </p:cNvPr>
          <p:cNvSpPr txBox="1"/>
          <p:nvPr/>
        </p:nvSpPr>
        <p:spPr>
          <a:xfrm>
            <a:off x="1903021" y="6353890"/>
            <a:ext cx="9534663" cy="461665"/>
          </a:xfrm>
          <a:prstGeom prst="rect">
            <a:avLst/>
          </a:prstGeom>
          <a:noFill/>
        </p:spPr>
        <p:txBody>
          <a:bodyPr wrap="square">
            <a:spAutoFit/>
          </a:bodyPr>
          <a:lstStyle/>
          <a:p>
            <a:r>
              <a:rPr lang="en-ZA" sz="2400" b="1" i="1" dirty="0"/>
              <a:t>A schematic showing laboratory-based  X-ray computed tomography technique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989280D-3969-F4B9-140E-233F86FF620F}"/>
                  </a:ext>
                </a:extLst>
              </p:cNvPr>
              <p:cNvSpPr txBox="1"/>
              <p:nvPr/>
            </p:nvSpPr>
            <p:spPr>
              <a:xfrm>
                <a:off x="0" y="646980"/>
                <a:ext cx="11998036" cy="1474763"/>
              </a:xfrm>
              <a:prstGeom prst="rect">
                <a:avLst/>
              </a:prstGeom>
              <a:noFill/>
            </p:spPr>
            <p:txBody>
              <a:bodyPr wrap="square" rtlCol="0">
                <a:spAutoFit/>
              </a:bodyPr>
              <a:lstStyle/>
              <a:p>
                <a:pPr algn="just">
                  <a:lnSpc>
                    <a:spcPct val="150000"/>
                  </a:lnSpc>
                  <a:spcAft>
                    <a:spcPts val="800"/>
                  </a:spcAft>
                </a:pPr>
                <a:r>
                  <a:rPr lang="en-ZA" sz="2000" b="1" dirty="0">
                    <a:effectLst/>
                    <a:latin typeface="Arial" panose="020B0604020202020204" pitchFamily="34" charset="0"/>
                    <a:ea typeface="Calibri" panose="020F0502020204030204" pitchFamily="34" charset="0"/>
                    <a:cs typeface="Arial" panose="020B0604020202020204" pitchFamily="34" charset="0"/>
                  </a:rPr>
                  <a:t>There is a reduction in the beam intensity when X-rays pass through objects which occurs according to the Beer-Lambert law:</a:t>
                </a:r>
              </a:p>
              <a:p>
                <a:pPr/>
                <a14:m>
                  <m:oMathPara xmlns:m="http://schemas.openxmlformats.org/officeDocument/2006/math">
                    <m:oMathParaPr>
                      <m:jc m:val="centerGroup"/>
                    </m:oMathParaPr>
                    <m:oMath xmlns:m="http://schemas.openxmlformats.org/officeDocument/2006/math">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𝑰</m:t>
                      </m:r>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ZA" sz="2000" b="1" i="1">
                              <a:effectLst/>
                              <a:latin typeface="Cambria Math" panose="02040503050406030204" pitchFamily="18" charset="0"/>
                              <a:cs typeface="Times New Roman" panose="02020603050405020304" pitchFamily="18" charset="0"/>
                            </a:rPr>
                          </m:ctrlPr>
                        </m:sSubPr>
                        <m:e>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𝑰</m:t>
                          </m:r>
                        </m:e>
                        <m:sub>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𝟎</m:t>
                          </m:r>
                        </m:sub>
                      </m:sSub>
                      <m:sSup>
                        <m:sSupPr>
                          <m:ctrlPr>
                            <a:rPr lang="en-ZA" sz="2000" b="1" i="1">
                              <a:effectLst/>
                              <a:latin typeface="Cambria Math" panose="02040503050406030204" pitchFamily="18" charset="0"/>
                              <a:cs typeface="Times New Roman" panose="02020603050405020304" pitchFamily="18" charset="0"/>
                            </a:rPr>
                          </m:ctrlPr>
                        </m:sSupPr>
                        <m:e>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𝒆</m:t>
                          </m:r>
                        </m:e>
                        <m:sup>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ZA" sz="2000" b="1" i="1">
                                  <a:effectLst/>
                                  <a:latin typeface="Cambria Math" panose="02040503050406030204" pitchFamily="18" charset="0"/>
                                  <a:cs typeface="Times New Roman" panose="02020603050405020304" pitchFamily="18" charset="0"/>
                                </a:rPr>
                              </m:ctrlPr>
                            </m:naryPr>
                            <m:sub/>
                            <m:sup/>
                            <m:e>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µ</m:t>
                              </m:r>
                              <m:d>
                                <m:dPr>
                                  <m:ctrlPr>
                                    <a:rPr lang="en-ZA" sz="2000" b="1" i="1">
                                      <a:effectLst/>
                                      <a:latin typeface="Cambria Math" panose="02040503050406030204" pitchFamily="18" charset="0"/>
                                      <a:cs typeface="Times New Roman" panose="02020603050405020304" pitchFamily="18" charset="0"/>
                                    </a:rPr>
                                  </m:ctrlPr>
                                </m:dPr>
                                <m:e>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𝒙</m:t>
                                  </m:r>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𝒚</m:t>
                                  </m:r>
                                </m:e>
                              </m:d>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𝒅𝒔</m:t>
                              </m:r>
                              <m:r>
                                <a:rPr lang="en-ZA" sz="2000" b="1" i="1" smtClean="0">
                                  <a:effectLst/>
                                  <a:latin typeface="Cambria Math" panose="02040503050406030204" pitchFamily="18" charset="0"/>
                                  <a:ea typeface="Calibri" panose="020F0502020204030204" pitchFamily="34" charset="0"/>
                                  <a:cs typeface="Times New Roman" panose="02020603050405020304" pitchFamily="18" charset="0"/>
                                </a:rPr>
                                <m:t>)</m:t>
                              </m:r>
                            </m:e>
                          </m:nary>
                        </m:sup>
                      </m:sSup>
                    </m:oMath>
                  </m:oMathPara>
                </a14:m>
                <a:endParaRPr lang="en-ZA" sz="2000" b="1"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1989280D-3969-F4B9-140E-233F86FF620F}"/>
                  </a:ext>
                </a:extLst>
              </p:cNvPr>
              <p:cNvSpPr txBox="1">
                <a:spLocks noRot="1" noChangeAspect="1" noMove="1" noResize="1" noEditPoints="1" noAdjustHandles="1" noChangeArrowheads="1" noChangeShapeType="1" noTextEdit="1"/>
              </p:cNvSpPr>
              <p:nvPr/>
            </p:nvSpPr>
            <p:spPr>
              <a:xfrm>
                <a:off x="0" y="646980"/>
                <a:ext cx="11998036" cy="1474763"/>
              </a:xfrm>
              <a:prstGeom prst="rect">
                <a:avLst/>
              </a:prstGeom>
              <a:blipFill>
                <a:blip r:embed="rId2"/>
                <a:stretch>
                  <a:fillRect l="-508" r="-508" b="-35950"/>
                </a:stretch>
              </a:blipFill>
            </p:spPr>
            <p:txBody>
              <a:bodyPr/>
              <a:lstStyle/>
              <a:p>
                <a:r>
                  <a:rPr lang="en-ZA">
                    <a:noFill/>
                  </a:rPr>
                  <a:t> </a:t>
                </a:r>
              </a:p>
            </p:txBody>
          </p:sp>
        </mc:Fallback>
      </mc:AlternateContent>
      <p:pic>
        <p:nvPicPr>
          <p:cNvPr id="3" name="Picture 2">
            <a:extLst>
              <a:ext uri="{FF2B5EF4-FFF2-40B4-BE49-F238E27FC236}">
                <a16:creationId xmlns:a16="http://schemas.microsoft.com/office/drawing/2014/main" id="{A5C96514-7000-3E48-B052-8C172C7D3B55}"/>
              </a:ext>
            </a:extLst>
          </p:cNvPr>
          <p:cNvPicPr>
            <a:picLocks noChangeAspect="1"/>
          </p:cNvPicPr>
          <p:nvPr/>
        </p:nvPicPr>
        <p:blipFill>
          <a:blip r:embed="rId3"/>
          <a:stretch>
            <a:fillRect/>
          </a:stretch>
        </p:blipFill>
        <p:spPr>
          <a:xfrm>
            <a:off x="1469729" y="2482677"/>
            <a:ext cx="8809724" cy="3871213"/>
          </a:xfrm>
          <a:prstGeom prst="rect">
            <a:avLst/>
          </a:prstGeom>
        </p:spPr>
      </p:pic>
    </p:spTree>
    <p:extLst>
      <p:ext uri="{BB962C8B-B14F-4D97-AF65-F5344CB8AC3E}">
        <p14:creationId xmlns:p14="http://schemas.microsoft.com/office/powerpoint/2010/main" val="268902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F156-D350-A664-3891-002EA502C689}"/>
              </a:ext>
            </a:extLst>
          </p:cNvPr>
          <p:cNvSpPr>
            <a:spLocks noGrp="1"/>
          </p:cNvSpPr>
          <p:nvPr>
            <p:ph type="title"/>
          </p:nvPr>
        </p:nvSpPr>
        <p:spPr>
          <a:xfrm>
            <a:off x="0" y="-220354"/>
            <a:ext cx="9810604" cy="1216024"/>
          </a:xfrm>
        </p:spPr>
        <p:txBody>
          <a:bodyPr>
            <a:normAutofit/>
          </a:bodyPr>
          <a:lstStyle/>
          <a:p>
            <a:r>
              <a:rPr lang="en-ZA" sz="3200" b="1" dirty="0">
                <a:latin typeface="Arial" panose="020B0604020202020204" pitchFamily="34" charset="0"/>
                <a:cs typeface="Arial" panose="020B0604020202020204" pitchFamily="34" charset="0"/>
              </a:rPr>
              <a:t>Motivation……….</a:t>
            </a:r>
          </a:p>
        </p:txBody>
      </p:sp>
      <p:pic>
        <p:nvPicPr>
          <p:cNvPr id="5" name="Picture 4">
            <a:extLst>
              <a:ext uri="{FF2B5EF4-FFF2-40B4-BE49-F238E27FC236}">
                <a16:creationId xmlns:a16="http://schemas.microsoft.com/office/drawing/2014/main" id="{AFCB5F1C-39BE-FA76-3D50-0C72326103FD}"/>
              </a:ext>
            </a:extLst>
          </p:cNvPr>
          <p:cNvPicPr>
            <a:picLocks noChangeAspect="1"/>
          </p:cNvPicPr>
          <p:nvPr/>
        </p:nvPicPr>
        <p:blipFill>
          <a:blip r:embed="rId2"/>
          <a:stretch>
            <a:fillRect/>
          </a:stretch>
        </p:blipFill>
        <p:spPr>
          <a:xfrm>
            <a:off x="97622" y="986145"/>
            <a:ext cx="5539889" cy="3687453"/>
          </a:xfrm>
          <a:prstGeom prst="rect">
            <a:avLst/>
          </a:prstGeom>
        </p:spPr>
      </p:pic>
      <p:pic>
        <p:nvPicPr>
          <p:cNvPr id="6" name="Picture 5">
            <a:extLst>
              <a:ext uri="{FF2B5EF4-FFF2-40B4-BE49-F238E27FC236}">
                <a16:creationId xmlns:a16="http://schemas.microsoft.com/office/drawing/2014/main" id="{7560A884-E249-5AE8-9117-162F5A7F52C8}"/>
              </a:ext>
            </a:extLst>
          </p:cNvPr>
          <p:cNvPicPr>
            <a:picLocks noChangeAspect="1"/>
          </p:cNvPicPr>
          <p:nvPr/>
        </p:nvPicPr>
        <p:blipFill>
          <a:blip r:embed="rId3"/>
          <a:stretch>
            <a:fillRect/>
          </a:stretch>
        </p:blipFill>
        <p:spPr>
          <a:xfrm>
            <a:off x="5740400" y="2592576"/>
            <a:ext cx="6359756" cy="4243915"/>
          </a:xfrm>
          <a:prstGeom prst="rect">
            <a:avLst/>
          </a:prstGeom>
        </p:spPr>
      </p:pic>
    </p:spTree>
    <p:extLst>
      <p:ext uri="{BB962C8B-B14F-4D97-AF65-F5344CB8AC3E}">
        <p14:creationId xmlns:p14="http://schemas.microsoft.com/office/powerpoint/2010/main" val="1343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2C62F-96AF-E1A8-B75C-533FE191A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59D15-D11E-9323-59E9-D52F0F504ADB}"/>
              </a:ext>
            </a:extLst>
          </p:cNvPr>
          <p:cNvSpPr>
            <a:spLocks noGrp="1"/>
          </p:cNvSpPr>
          <p:nvPr>
            <p:ph type="title"/>
          </p:nvPr>
        </p:nvSpPr>
        <p:spPr>
          <a:xfrm>
            <a:off x="0" y="-290118"/>
            <a:ext cx="9810604" cy="1216024"/>
          </a:xfrm>
        </p:spPr>
        <p:txBody>
          <a:bodyPr vert="horz" lIns="91440" tIns="45720" rIns="91440" bIns="45720" rtlCol="0">
            <a:normAutofit/>
          </a:bodyPr>
          <a:lstStyle/>
          <a:p>
            <a:r>
              <a:rPr lang="en-US" sz="3200" b="1" dirty="0">
                <a:latin typeface="Arial" panose="020B0604020202020204" pitchFamily="34" charset="0"/>
                <a:cs typeface="Arial" panose="020B0604020202020204" pitchFamily="34" charset="0"/>
              </a:rPr>
              <a:t>The </a:t>
            </a:r>
            <a:r>
              <a:rPr lang="en-US" sz="3200" b="1" dirty="0" err="1">
                <a:latin typeface="Arial" panose="020B0604020202020204" pitchFamily="34" charset="0"/>
                <a:cs typeface="Arial" panose="020B0604020202020204" pitchFamily="34" charset="0"/>
              </a:rPr>
              <a:t>Talint</a:t>
            </a:r>
            <a:r>
              <a:rPr lang="en-US" sz="3200" b="1" dirty="0">
                <a:latin typeface="Arial" panose="020B0604020202020204" pitchFamily="34" charset="0"/>
                <a:cs typeface="Arial" panose="020B0604020202020204" pitchFamily="34" charset="0"/>
              </a:rPr>
              <a:t> system</a:t>
            </a:r>
          </a:p>
        </p:txBody>
      </p:sp>
      <p:pic>
        <p:nvPicPr>
          <p:cNvPr id="23" name="Picture 22">
            <a:extLst>
              <a:ext uri="{FF2B5EF4-FFF2-40B4-BE49-F238E27FC236}">
                <a16:creationId xmlns:a16="http://schemas.microsoft.com/office/drawing/2014/main" id="{CCB2A2F5-18E3-2258-B9B1-2E5592077CEF}"/>
              </a:ext>
            </a:extLst>
          </p:cNvPr>
          <p:cNvPicPr>
            <a:picLocks noChangeAspect="1"/>
          </p:cNvPicPr>
          <p:nvPr/>
        </p:nvPicPr>
        <p:blipFill>
          <a:blip r:embed="rId2"/>
          <a:stretch>
            <a:fillRect/>
          </a:stretch>
        </p:blipFill>
        <p:spPr>
          <a:xfrm>
            <a:off x="1755186" y="925906"/>
            <a:ext cx="8681627" cy="5512994"/>
          </a:xfrm>
          <a:prstGeom prst="rect">
            <a:avLst/>
          </a:prstGeom>
        </p:spPr>
      </p:pic>
    </p:spTree>
    <p:extLst>
      <p:ext uri="{BB962C8B-B14F-4D97-AF65-F5344CB8AC3E}">
        <p14:creationId xmlns:p14="http://schemas.microsoft.com/office/powerpoint/2010/main" val="16412982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977-7866-507B-7B0B-CD042EF6472B}"/>
              </a:ext>
            </a:extLst>
          </p:cNvPr>
          <p:cNvSpPr>
            <a:spLocks noGrp="1"/>
          </p:cNvSpPr>
          <p:nvPr>
            <p:ph type="title"/>
          </p:nvPr>
        </p:nvSpPr>
        <p:spPr>
          <a:xfrm>
            <a:off x="0" y="-314325"/>
            <a:ext cx="9810604" cy="1216024"/>
          </a:xfrm>
        </p:spPr>
        <p:txBody>
          <a:bodyPr vert="horz" lIns="91440" tIns="45720" rIns="91440" bIns="45720" rtlCol="0" anchor="ctr">
            <a:normAutofit/>
          </a:bodyPr>
          <a:lstStyle/>
          <a:p>
            <a:r>
              <a:rPr lang="en-US" sz="3200" b="1" dirty="0">
                <a:latin typeface="Arial" panose="020B0604020202020204" pitchFamily="34" charset="0"/>
                <a:cs typeface="Arial" panose="020B0604020202020204" pitchFamily="34" charset="0"/>
              </a:rPr>
              <a:t>The TALBOT Lau interferometer</a:t>
            </a:r>
          </a:p>
        </p:txBody>
      </p:sp>
      <p:sp>
        <p:nvSpPr>
          <p:cNvPr id="6" name="TextBox 5">
            <a:extLst>
              <a:ext uri="{FF2B5EF4-FFF2-40B4-BE49-F238E27FC236}">
                <a16:creationId xmlns:a16="http://schemas.microsoft.com/office/drawing/2014/main" id="{76CFBCF0-6B93-FC29-BEE3-23A1D8DC02E6}"/>
              </a:ext>
            </a:extLst>
          </p:cNvPr>
          <p:cNvSpPr txBox="1"/>
          <p:nvPr/>
        </p:nvSpPr>
        <p:spPr>
          <a:xfrm>
            <a:off x="69804" y="734469"/>
            <a:ext cx="12122196" cy="3846012"/>
          </a:xfrm>
          <a:prstGeom prst="rect">
            <a:avLst/>
          </a:prstGeom>
        </p:spPr>
        <p:txBody>
          <a:bodyPr vert="horz" lIns="91440" tIns="45720" rIns="91440" bIns="45720" rtlCol="0">
            <a:noAutofit/>
          </a:bodyPr>
          <a:lstStyle/>
          <a:p>
            <a:pPr>
              <a:spcAft>
                <a:spcPts val="600"/>
              </a:spcAft>
            </a:pPr>
            <a:endParaRPr lang="en-US" sz="20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endParaRPr>
          </a:p>
        </p:txBody>
      </p:sp>
      <p:pic>
        <p:nvPicPr>
          <p:cNvPr id="3" name="Picture 2">
            <a:extLst>
              <a:ext uri="{FF2B5EF4-FFF2-40B4-BE49-F238E27FC236}">
                <a16:creationId xmlns:a16="http://schemas.microsoft.com/office/drawing/2014/main" id="{83CA262C-D9F0-39BB-80CA-543842914CFF}"/>
              </a:ext>
            </a:extLst>
          </p:cNvPr>
          <p:cNvPicPr>
            <a:picLocks noChangeAspect="1"/>
          </p:cNvPicPr>
          <p:nvPr/>
        </p:nvPicPr>
        <p:blipFill>
          <a:blip r:embed="rId2"/>
          <a:stretch>
            <a:fillRect/>
          </a:stretch>
        </p:blipFill>
        <p:spPr>
          <a:xfrm>
            <a:off x="3433971" y="3429000"/>
            <a:ext cx="5752961" cy="3077634"/>
          </a:xfrm>
          <a:prstGeom prst="rect">
            <a:avLst/>
          </a:prstGeom>
        </p:spPr>
      </p:pic>
      <p:sp>
        <p:nvSpPr>
          <p:cNvPr id="5" name="TextBox 4">
            <a:extLst>
              <a:ext uri="{FF2B5EF4-FFF2-40B4-BE49-F238E27FC236}">
                <a16:creationId xmlns:a16="http://schemas.microsoft.com/office/drawing/2014/main" id="{4AE2A779-8E5F-A3DB-AE3C-7A135622F01E}"/>
              </a:ext>
            </a:extLst>
          </p:cNvPr>
          <p:cNvSpPr txBox="1"/>
          <p:nvPr/>
        </p:nvSpPr>
        <p:spPr>
          <a:xfrm>
            <a:off x="69803" y="1041182"/>
            <a:ext cx="11865021" cy="2523768"/>
          </a:xfrm>
          <a:prstGeom prst="rect">
            <a:avLst/>
          </a:prstGeom>
          <a:noFill/>
        </p:spPr>
        <p:txBody>
          <a:bodyPr wrap="square">
            <a:spAutoFit/>
          </a:bodyPr>
          <a:lstStyle/>
          <a:p>
            <a:r>
              <a:rPr lang="en-ZA" sz="2000" b="1" dirty="0">
                <a:latin typeface="Arial" panose="020B0604020202020204" pitchFamily="34" charset="0"/>
                <a:cs typeface="Arial" panose="020B0604020202020204" pitchFamily="34" charset="0"/>
              </a:rPr>
              <a:t>G</a:t>
            </a:r>
            <a:r>
              <a:rPr lang="en-ZA" sz="2000" b="1" baseline="-25000" dirty="0">
                <a:latin typeface="Arial" panose="020B0604020202020204" pitchFamily="34" charset="0"/>
                <a:cs typeface="Arial" panose="020B0604020202020204" pitchFamily="34" charset="0"/>
              </a:rPr>
              <a:t>0</a:t>
            </a:r>
            <a:r>
              <a:rPr lang="en-ZA" sz="2000" b="1" dirty="0">
                <a:latin typeface="Arial" panose="020B0604020202020204" pitchFamily="34" charset="0"/>
                <a:cs typeface="Arial" panose="020B0604020202020204" pitchFamily="34" charset="0"/>
              </a:rPr>
              <a:t> (Source Grating) introduces spatial coherence to the X-ray beam</a:t>
            </a:r>
            <a:r>
              <a:rPr lang="en-ZA" sz="2000" dirty="0">
                <a:latin typeface="Arial" panose="020B0604020202020204" pitchFamily="34" charset="0"/>
                <a:cs typeface="Arial" panose="020B0604020202020204" pitchFamily="34" charset="0"/>
              </a:rPr>
              <a:t>.</a:t>
            </a:r>
          </a:p>
          <a:p>
            <a:br>
              <a:rPr lang="en-ZA" sz="2000" dirty="0">
                <a:latin typeface="Arial" panose="020B0604020202020204" pitchFamily="34" charset="0"/>
                <a:cs typeface="Arial" panose="020B0604020202020204" pitchFamily="34" charset="0"/>
              </a:rPr>
            </a:br>
            <a:r>
              <a:rPr lang="en-ZA" sz="2000" b="1" dirty="0">
                <a:effectLst/>
                <a:latin typeface="Arial" panose="020B0604020202020204" pitchFamily="34" charset="0"/>
                <a:ea typeface="Calibri" panose="020F0502020204030204" pitchFamily="34" charset="0"/>
                <a:cs typeface="Arial" panose="020B0604020202020204" pitchFamily="34" charset="0"/>
              </a:rPr>
              <a:t>G</a:t>
            </a:r>
            <a:r>
              <a:rPr lang="en-ZA" sz="2000" b="1" baseline="-25000" dirty="0">
                <a:effectLst/>
                <a:latin typeface="Arial" panose="020B0604020202020204" pitchFamily="34" charset="0"/>
                <a:ea typeface="Calibri" panose="020F0502020204030204" pitchFamily="34" charset="0"/>
                <a:cs typeface="Arial" panose="020B0604020202020204" pitchFamily="34" charset="0"/>
              </a:rPr>
              <a:t>1</a:t>
            </a:r>
            <a:r>
              <a:rPr lang="en-ZA" sz="2000" b="1" dirty="0">
                <a:effectLst/>
                <a:latin typeface="Arial" panose="020B0604020202020204" pitchFamily="34" charset="0"/>
                <a:ea typeface="Calibri" panose="020F0502020204030204" pitchFamily="34" charset="0"/>
                <a:cs typeface="Arial" panose="020B0604020202020204" pitchFamily="34" charset="0"/>
              </a:rPr>
              <a:t> Introduces a phase shift to the X-rays, creating an interference pattern that is sensitive to the phase shifts induced by the sample.</a:t>
            </a:r>
          </a:p>
          <a:p>
            <a:br>
              <a:rPr lang="en-ZA" sz="2000" b="1" dirty="0">
                <a:latin typeface="Arial" panose="020B0604020202020204" pitchFamily="34" charset="0"/>
                <a:ea typeface="Calibri" panose="020F0502020204030204" pitchFamily="34" charset="0"/>
                <a:cs typeface="Arial" panose="020B0604020202020204" pitchFamily="34" charset="0"/>
              </a:rPr>
            </a:br>
            <a:r>
              <a:rPr lang="en-ZA" sz="2000" b="1" dirty="0">
                <a:effectLst/>
                <a:latin typeface="Arial" panose="020B0604020202020204" pitchFamily="34" charset="0"/>
                <a:ea typeface="Calibri" panose="020F0502020204030204" pitchFamily="34" charset="0"/>
                <a:cs typeface="Arial" panose="020B0604020202020204" pitchFamily="34" charset="0"/>
              </a:rPr>
              <a:t>The G</a:t>
            </a:r>
            <a:r>
              <a:rPr lang="en-ZA" sz="2000" b="1" baseline="-25000" dirty="0">
                <a:latin typeface="Arial" panose="020B0604020202020204" pitchFamily="34" charset="0"/>
                <a:ea typeface="Calibri" panose="020F0502020204030204" pitchFamily="34" charset="0"/>
                <a:cs typeface="Arial" panose="020B0604020202020204" pitchFamily="34" charset="0"/>
              </a:rPr>
              <a:t>2</a:t>
            </a:r>
            <a:r>
              <a:rPr lang="en-ZA" sz="2000" b="1" dirty="0">
                <a:effectLst/>
                <a:latin typeface="Arial" panose="020B0604020202020204" pitchFamily="34" charset="0"/>
                <a:ea typeface="Calibri" panose="020F0502020204030204" pitchFamily="34" charset="0"/>
                <a:cs typeface="Arial" panose="020B0604020202020204" pitchFamily="34" charset="0"/>
              </a:rPr>
              <a:t>  grating is placed near the detector and is used to </a:t>
            </a:r>
            <a:r>
              <a:rPr lang="en-ZA" sz="2000" b="1" dirty="0" err="1">
                <a:effectLst/>
                <a:latin typeface="Arial" panose="020B0604020202020204" pitchFamily="34" charset="0"/>
                <a:ea typeface="Calibri" panose="020F0502020204030204" pitchFamily="34" charset="0"/>
                <a:cs typeface="Arial" panose="020B0604020202020204" pitchFamily="34" charset="0"/>
              </a:rPr>
              <a:t>analyze</a:t>
            </a:r>
            <a:r>
              <a:rPr lang="en-ZA" sz="2000" b="1" dirty="0">
                <a:effectLst/>
                <a:latin typeface="Arial" panose="020B0604020202020204" pitchFamily="34" charset="0"/>
                <a:ea typeface="Calibri" panose="020F0502020204030204" pitchFamily="34" charset="0"/>
                <a:cs typeface="Arial" panose="020B0604020202020204" pitchFamily="34" charset="0"/>
              </a:rPr>
              <a:t> the interference pattern by converting phase variations into intensity modulations.</a:t>
            </a:r>
          </a:p>
          <a:p>
            <a:endParaRPr lang="en-ZA" dirty="0"/>
          </a:p>
        </p:txBody>
      </p:sp>
    </p:spTree>
    <p:extLst>
      <p:ext uri="{BB962C8B-B14F-4D97-AF65-F5344CB8AC3E}">
        <p14:creationId xmlns:p14="http://schemas.microsoft.com/office/powerpoint/2010/main" val="338827820"/>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E86977-7866-507B-7B0B-CD042EF6472B}"/>
              </a:ext>
            </a:extLst>
          </p:cNvPr>
          <p:cNvSpPr>
            <a:spLocks noGrp="1"/>
          </p:cNvSpPr>
          <p:nvPr>
            <p:ph type="title"/>
          </p:nvPr>
        </p:nvSpPr>
        <p:spPr>
          <a:xfrm>
            <a:off x="-72248" y="-309814"/>
            <a:ext cx="9810604" cy="1216024"/>
          </a:xfrm>
        </p:spPr>
        <p:txBody>
          <a:bodyPr vert="horz" lIns="91440" tIns="45720" rIns="91440" bIns="45720" rtlCol="0" anchor="ctr">
            <a:normAutofit/>
          </a:bodyPr>
          <a:lstStyle/>
          <a:p>
            <a:r>
              <a:rPr lang="en-US" sz="3200" b="1" dirty="0" err="1">
                <a:latin typeface="Arial" panose="020B0604020202020204" pitchFamily="34" charset="0"/>
                <a:cs typeface="Arial" panose="020B0604020202020204" pitchFamily="34" charset="0"/>
              </a:rPr>
              <a:t>Moire</a:t>
            </a:r>
            <a:r>
              <a:rPr lang="en-US" sz="3200" b="1" dirty="0">
                <a:latin typeface="Arial" panose="020B0604020202020204" pitchFamily="34" charset="0"/>
                <a:cs typeface="Arial" panose="020B0604020202020204" pitchFamily="34" charset="0"/>
              </a:rPr>
              <a:t> fringe visibility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6CFBCF0-6B93-FC29-BEE3-23A1D8DC02E6}"/>
                  </a:ext>
                </a:extLst>
              </p:cNvPr>
              <p:cNvSpPr txBox="1"/>
              <p:nvPr/>
            </p:nvSpPr>
            <p:spPr>
              <a:xfrm>
                <a:off x="72249" y="1104901"/>
                <a:ext cx="8039101" cy="5038724"/>
              </a:xfrm>
              <a:prstGeom prst="rect">
                <a:avLst/>
              </a:prstGeom>
            </p:spPr>
            <p:txBody>
              <a:bodyPr vert="horz" lIns="91440" tIns="45720" rIns="91440" bIns="45720" rtlCol="0">
                <a:normAutofit fontScale="62500" lnSpcReduction="20000"/>
              </a:bodyPr>
              <a:lstStyle/>
              <a:p>
                <a:pPr>
                  <a:spcAft>
                    <a:spcPts val="600"/>
                  </a:spcAft>
                </a:pP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The superposition of the gratings leads to the appearance of </a:t>
                </a:r>
                <a:r>
                  <a:rPr lang="en-ZA" sz="3200" b="1" spc="50" dirty="0" err="1">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Moire</a:t>
                </a: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 fringes.</a:t>
                </a:r>
                <a:b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br>
                <a:endPar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endParaRPr>
              </a:p>
              <a:p>
                <a:pPr algn="just">
                  <a:spcAft>
                    <a:spcPts val="600"/>
                  </a:spcAft>
                </a:pP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The periodic interference pattern generated by the phase prating introduces phase shifts into the X-ray beam, creating an interference pattern downstream.</a:t>
                </a:r>
              </a:p>
              <a:p>
                <a:pPr marL="285750" indent="-285750" algn="just">
                  <a:spcAft>
                    <a:spcPts val="600"/>
                  </a:spcAft>
                  <a:buFont typeface="Arial" panose="020B0604020202020204" pitchFamily="34" charset="0"/>
                  <a:buChar char="•"/>
                </a:pPr>
                <a:endPar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endParaRPr>
              </a:p>
              <a:p>
                <a:pPr algn="just">
                  <a:spcAft>
                    <a:spcPts val="600"/>
                  </a:spcAft>
                </a:pP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The </a:t>
                </a:r>
                <a:r>
                  <a:rPr lang="en-ZA" sz="3200" b="1" spc="50" dirty="0" err="1">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analyzer</a:t>
                </a: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 grating has its own periodic structure (alternating slits of transparent and absorbing material).G</a:t>
                </a:r>
                <a:r>
                  <a:rPr lang="en-ZA" sz="3200" b="1" spc="50" baseline="-2500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2</a:t>
                </a: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 interacts with the interference pattern from G</a:t>
                </a:r>
                <a:r>
                  <a:rPr lang="en-ZA" sz="3200" b="1" spc="50" baseline="-2500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1</a:t>
                </a:r>
                <a:r>
                  <a:rPr lang="en-ZA"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a:t>
                </a:r>
                <a:endParaRPr lang="en-US"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endParaRPr>
              </a:p>
              <a:p>
                <a:pPr marL="285750" indent="-285750" algn="just">
                  <a:spcAft>
                    <a:spcPts val="600"/>
                  </a:spcAft>
                  <a:buFont typeface="Arial" panose="020B0604020202020204" pitchFamily="34" charset="0"/>
                  <a:buChar char="•"/>
                </a:pPr>
                <a:endParaRPr lang="en-US"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endParaRPr>
              </a:p>
              <a:p>
                <a:pPr algn="just">
                  <a:spcAft>
                    <a:spcPts val="600"/>
                  </a:spcAft>
                </a:pPr>
                <a:r>
                  <a:rPr lang="en-US" sz="3200" b="1"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rPr>
                  <a:t>The intensity modulation of the fringes is known as Moiré fringe visibility. It is readily calculated via the following formula</a:t>
                </a:r>
              </a:p>
              <a:p>
                <a:pPr algn="just">
                  <a:spcAft>
                    <a:spcPts val="600"/>
                  </a:spcAft>
                </a:pPr>
                <a14:m>
                  <m:oMathPara xmlns:m="http://schemas.openxmlformats.org/officeDocument/2006/math">
                    <m:oMathParaPr>
                      <m:jc m:val="centerGroup"/>
                    </m:oMathParaPr>
                    <m:oMath xmlns:m="http://schemas.openxmlformats.org/officeDocument/2006/math">
                      <m:sSub>
                        <m:sSubPr>
                          <m:ctrlPr>
                            <a:rPr lang="en-US" sz="3200" b="1" i="1" spc="50">
                              <a:solidFill>
                                <a:schemeClr val="tx1">
                                  <a:lumMod val="85000"/>
                                  <a:lumOff val="15000"/>
                                </a:schemeClr>
                              </a:solidFill>
                              <a:latin typeface="Cambria Math" panose="02040503050406030204" pitchFamily="18" charset="0"/>
                              <a:ea typeface="Batang" panose="02030600000101010101" pitchFamily="18" charset="-127"/>
                            </a:rPr>
                          </m:ctrlPr>
                        </m:sSubPr>
                        <m:e>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𝒗</m:t>
                          </m:r>
                        </m:e>
                        <m:sub>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𝑴𝒐𝒊𝒓𝒆</m:t>
                          </m:r>
                        </m:sub>
                      </m:sSub>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m:t>
                      </m:r>
                      <m:r>
                        <a:rPr lang="en-ZA" sz="3200" b="1" i="1" spc="50" smtClean="0">
                          <a:solidFill>
                            <a:schemeClr val="tx1">
                              <a:lumMod val="85000"/>
                              <a:lumOff val="15000"/>
                            </a:schemeClr>
                          </a:solidFill>
                          <a:latin typeface="Cambria Math" panose="02040503050406030204" pitchFamily="18" charset="0"/>
                          <a:ea typeface="Batang" panose="02030600000101010101" pitchFamily="18" charset="-127"/>
                        </a:rPr>
                        <m:t>𝟐</m:t>
                      </m:r>
                      <m:f>
                        <m:fPr>
                          <m:ctrlPr>
                            <a:rPr lang="en-US" sz="3200" b="1" i="1" spc="50">
                              <a:solidFill>
                                <a:schemeClr val="tx1">
                                  <a:lumMod val="85000"/>
                                  <a:lumOff val="15000"/>
                                </a:schemeClr>
                              </a:solidFill>
                              <a:latin typeface="Cambria Math" panose="02040503050406030204" pitchFamily="18" charset="0"/>
                              <a:ea typeface="Batang" panose="02030600000101010101" pitchFamily="18" charset="-127"/>
                            </a:rPr>
                          </m:ctrlPr>
                        </m:fPr>
                        <m:num>
                          <m:sSub>
                            <m:sSubPr>
                              <m:ctrlPr>
                                <a:rPr lang="en-US" sz="3200" b="1" i="1" spc="50">
                                  <a:solidFill>
                                    <a:schemeClr val="tx1">
                                      <a:lumMod val="85000"/>
                                      <a:lumOff val="15000"/>
                                    </a:schemeClr>
                                  </a:solidFill>
                                  <a:latin typeface="Cambria Math" panose="02040503050406030204" pitchFamily="18" charset="0"/>
                                  <a:ea typeface="Batang" panose="02030600000101010101" pitchFamily="18" charset="-127"/>
                                </a:rPr>
                              </m:ctrlPr>
                            </m:sSubPr>
                            <m:e>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𝑰</m:t>
                              </m:r>
                            </m:e>
                            <m:sub>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𝒎𝒂𝒙</m:t>
                              </m:r>
                            </m:sub>
                          </m:sSub>
                          <m:sSub>
                            <m:sSubPr>
                              <m:ctrlPr>
                                <a:rPr lang="en-US" sz="3200" b="1" i="1" spc="50">
                                  <a:solidFill>
                                    <a:schemeClr val="tx1">
                                      <a:lumMod val="85000"/>
                                      <a:lumOff val="15000"/>
                                    </a:schemeClr>
                                  </a:solidFill>
                                  <a:latin typeface="Cambria Math" panose="02040503050406030204" pitchFamily="18" charset="0"/>
                                  <a:ea typeface="Batang" panose="02030600000101010101" pitchFamily="18" charset="-127"/>
                                </a:rPr>
                              </m:ctrlPr>
                            </m:sSubPr>
                            <m:e>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m:t>
                              </m:r>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𝑰</m:t>
                              </m:r>
                            </m:e>
                            <m:sub>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𝒎𝒊𝒏</m:t>
                              </m:r>
                            </m:sub>
                          </m:sSub>
                        </m:num>
                        <m:den>
                          <m:sSub>
                            <m:sSubPr>
                              <m:ctrlPr>
                                <a:rPr lang="en-US" sz="3200" b="1" i="1" spc="50">
                                  <a:solidFill>
                                    <a:schemeClr val="tx1">
                                      <a:lumMod val="85000"/>
                                      <a:lumOff val="15000"/>
                                    </a:schemeClr>
                                  </a:solidFill>
                                  <a:latin typeface="Cambria Math" panose="02040503050406030204" pitchFamily="18" charset="0"/>
                                  <a:ea typeface="Batang" panose="02030600000101010101" pitchFamily="18" charset="-127"/>
                                </a:rPr>
                              </m:ctrlPr>
                            </m:sSubPr>
                            <m:e>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𝑰</m:t>
                              </m:r>
                            </m:e>
                            <m:sub>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𝒎𝒂𝒙</m:t>
                              </m:r>
                            </m:sub>
                          </m:sSub>
                          <m:sSub>
                            <m:sSubPr>
                              <m:ctrlPr>
                                <a:rPr lang="en-US" sz="3200" b="1" i="1" spc="50">
                                  <a:solidFill>
                                    <a:schemeClr val="tx1">
                                      <a:lumMod val="85000"/>
                                      <a:lumOff val="15000"/>
                                    </a:schemeClr>
                                  </a:solidFill>
                                  <a:latin typeface="Cambria Math" panose="02040503050406030204" pitchFamily="18" charset="0"/>
                                  <a:ea typeface="Batang" panose="02030600000101010101" pitchFamily="18" charset="-127"/>
                                </a:rPr>
                              </m:ctrlPr>
                            </m:sSubPr>
                            <m:e>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m:t>
                              </m:r>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𝑰</m:t>
                              </m:r>
                            </m:e>
                            <m:sub>
                              <m:r>
                                <a:rPr lang="en-US" sz="3200" b="1" i="1" spc="50" smtClean="0">
                                  <a:solidFill>
                                    <a:schemeClr val="tx1">
                                      <a:lumMod val="85000"/>
                                      <a:lumOff val="15000"/>
                                    </a:schemeClr>
                                  </a:solidFill>
                                  <a:latin typeface="Cambria Math" panose="02040503050406030204" pitchFamily="18" charset="0"/>
                                  <a:ea typeface="Batang" panose="02030600000101010101" pitchFamily="18" charset="-127"/>
                                </a:rPr>
                                <m:t>𝒎𝒊𝒏</m:t>
                              </m:r>
                            </m:sub>
                          </m:sSub>
                        </m:den>
                      </m:f>
                    </m:oMath>
                  </m:oMathPara>
                </a14:m>
                <a:endParaRPr lang="en-US" sz="3200" b="1" i="0" u="none" strike="noStrike" spc="50" dirty="0">
                  <a:solidFill>
                    <a:schemeClr val="tx1">
                      <a:lumMod val="85000"/>
                      <a:lumOff val="15000"/>
                    </a:schemeClr>
                  </a:solidFill>
                  <a:latin typeface="Arial" panose="020B0604020202020204" pitchFamily="34" charset="0"/>
                  <a:ea typeface="Batang" panose="02030600000101010101" pitchFamily="18" charset="-127"/>
                  <a:cs typeface="Arial" panose="020B0604020202020204" pitchFamily="34" charset="0"/>
                </a:endParaRPr>
              </a:p>
              <a:p>
                <a:pPr marL="285750" indent="-285750">
                  <a:spcAft>
                    <a:spcPts val="600"/>
                  </a:spcAft>
                  <a:buFont typeface="Arial" panose="020B0604020202020204" pitchFamily="34" charset="0"/>
                  <a:buChar char="•"/>
                </a:pPr>
                <a:endParaRPr lang="en-US" sz="3200" b="0" i="0" u="none" strike="noStrike" spc="50" dirty="0">
                  <a:solidFill>
                    <a:schemeClr val="tx1">
                      <a:lumMod val="85000"/>
                      <a:lumOff val="15000"/>
                    </a:schemeClr>
                  </a:solidFill>
                  <a:ea typeface="Batang" panose="02030600000101010101" pitchFamily="18" charset="-127"/>
                </a:endParaRPr>
              </a:p>
              <a:p>
                <a:pPr>
                  <a:spcAft>
                    <a:spcPts val="600"/>
                  </a:spcAft>
                </a:pPr>
                <a:endParaRPr lang="en-US" sz="1700" spc="50" dirty="0">
                  <a:solidFill>
                    <a:schemeClr val="tx1">
                      <a:lumMod val="85000"/>
                      <a:lumOff val="15000"/>
                    </a:schemeClr>
                  </a:solidFill>
                  <a:ea typeface="Batang" panose="02030600000101010101" pitchFamily="18" charset="-127"/>
                </a:endParaRPr>
              </a:p>
              <a:p>
                <a:pPr>
                  <a:spcAft>
                    <a:spcPts val="600"/>
                  </a:spcAft>
                </a:pPr>
                <a:endParaRPr lang="en-US" sz="1700" spc="50" dirty="0">
                  <a:solidFill>
                    <a:schemeClr val="tx1">
                      <a:lumMod val="85000"/>
                      <a:lumOff val="15000"/>
                    </a:schemeClr>
                  </a:solidFill>
                  <a:ea typeface="Batang" panose="02030600000101010101" pitchFamily="18" charset="-127"/>
                </a:endParaRPr>
              </a:p>
            </p:txBody>
          </p:sp>
        </mc:Choice>
        <mc:Fallback xmlns="">
          <p:sp>
            <p:nvSpPr>
              <p:cNvPr id="6" name="TextBox 5">
                <a:extLst>
                  <a:ext uri="{FF2B5EF4-FFF2-40B4-BE49-F238E27FC236}">
                    <a16:creationId xmlns:a16="http://schemas.microsoft.com/office/drawing/2014/main" id="{76CFBCF0-6B93-FC29-BEE3-23A1D8DC02E6}"/>
                  </a:ext>
                </a:extLst>
              </p:cNvPr>
              <p:cNvSpPr txBox="1">
                <a:spLocks noRot="1" noChangeAspect="1" noMove="1" noResize="1" noEditPoints="1" noAdjustHandles="1" noChangeArrowheads="1" noChangeShapeType="1" noTextEdit="1"/>
              </p:cNvSpPr>
              <p:nvPr/>
            </p:nvSpPr>
            <p:spPr>
              <a:xfrm>
                <a:off x="72249" y="1104901"/>
                <a:ext cx="8039101" cy="5038724"/>
              </a:xfrm>
              <a:prstGeom prst="rect">
                <a:avLst/>
              </a:prstGeom>
              <a:blipFill>
                <a:blip r:embed="rId2"/>
                <a:stretch>
                  <a:fillRect l="-834" t="-1693" r="-758"/>
                </a:stretch>
              </a:blipFill>
            </p:spPr>
            <p:txBody>
              <a:bodyPr/>
              <a:lstStyle/>
              <a:p>
                <a:r>
                  <a:rPr lang="en-ZA">
                    <a:noFill/>
                  </a:rPr>
                  <a:t> </a:t>
                </a:r>
              </a:p>
            </p:txBody>
          </p:sp>
        </mc:Fallback>
      </mc:AlternateContent>
      <p:pic>
        <p:nvPicPr>
          <p:cNvPr id="8" name="Picture 7" descr="A circular object with a black background&#10;&#10;Description automatically generated">
            <a:extLst>
              <a:ext uri="{FF2B5EF4-FFF2-40B4-BE49-F238E27FC236}">
                <a16:creationId xmlns:a16="http://schemas.microsoft.com/office/drawing/2014/main" id="{DDCE6990-3B13-C2C3-0908-CAFAA749832E}"/>
              </a:ext>
            </a:extLst>
          </p:cNvPr>
          <p:cNvPicPr>
            <a:picLocks noChangeAspect="1"/>
          </p:cNvPicPr>
          <p:nvPr/>
        </p:nvPicPr>
        <p:blipFill>
          <a:blip r:embed="rId3"/>
          <a:stretch>
            <a:fillRect/>
          </a:stretch>
        </p:blipFill>
        <p:spPr>
          <a:xfrm>
            <a:off x="8183600" y="1289713"/>
            <a:ext cx="4080648" cy="3846011"/>
          </a:xfrm>
          <a:prstGeom prst="rect">
            <a:avLst/>
          </a:prstGeom>
        </p:spPr>
      </p:pic>
      <p:sp>
        <p:nvSpPr>
          <p:cNvPr id="20" name="Freeform: Shape 19">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72434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977-7866-507B-7B0B-CD042EF6472B}"/>
              </a:ext>
            </a:extLst>
          </p:cNvPr>
          <p:cNvSpPr>
            <a:spLocks noGrp="1"/>
          </p:cNvSpPr>
          <p:nvPr>
            <p:ph type="title"/>
          </p:nvPr>
        </p:nvSpPr>
        <p:spPr>
          <a:xfrm>
            <a:off x="-1641383" y="-216022"/>
            <a:ext cx="8561209" cy="761891"/>
          </a:xfrm>
        </p:spPr>
        <p:txBody>
          <a:bodyPr vert="horz" lIns="91440" tIns="45720" rIns="91440" bIns="45720" rtlCol="0" anchor="b">
            <a:normAutofit/>
          </a:bodyPr>
          <a:lstStyle/>
          <a:p>
            <a:pPr algn="ctr"/>
            <a:r>
              <a:rPr lang="en-US" sz="32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Phase Stepping</a:t>
            </a:r>
          </a:p>
        </p:txBody>
      </p:sp>
      <p:sp>
        <p:nvSpPr>
          <p:cNvPr id="5" name="TextBox 4">
            <a:extLst>
              <a:ext uri="{FF2B5EF4-FFF2-40B4-BE49-F238E27FC236}">
                <a16:creationId xmlns:a16="http://schemas.microsoft.com/office/drawing/2014/main" id="{16D4D1F4-2482-5837-1151-AC691C90EE2A}"/>
              </a:ext>
            </a:extLst>
          </p:cNvPr>
          <p:cNvSpPr txBox="1"/>
          <p:nvPr/>
        </p:nvSpPr>
        <p:spPr>
          <a:xfrm>
            <a:off x="234558" y="1021556"/>
            <a:ext cx="11347842" cy="4671151"/>
          </a:xfrm>
          <a:prstGeom prst="rect">
            <a:avLst/>
          </a:prstGeom>
          <a:noFill/>
        </p:spPr>
        <p:txBody>
          <a:bodyPr wrap="square">
            <a:spAutoFit/>
          </a:bodyPr>
          <a:lstStyle/>
          <a:p>
            <a:r>
              <a:rPr lang="en-ZA" sz="2000" b="1" dirty="0">
                <a:latin typeface="Arial" panose="020B0604020202020204" pitchFamily="34" charset="0"/>
                <a:cs typeface="Arial" panose="020B0604020202020204" pitchFamily="34" charset="0"/>
              </a:rPr>
              <a:t>Image acquisitions with the </a:t>
            </a:r>
            <a:r>
              <a:rPr lang="en-ZA" sz="2000" b="1" dirty="0" err="1">
                <a:latin typeface="Arial" panose="020B0604020202020204" pitchFamily="34" charset="0"/>
                <a:cs typeface="Arial" panose="020B0604020202020204" pitchFamily="34" charset="0"/>
              </a:rPr>
              <a:t>Talint</a:t>
            </a:r>
            <a:r>
              <a:rPr lang="en-ZA" sz="2000" b="1" dirty="0">
                <a:latin typeface="Arial" panose="020B0604020202020204" pitchFamily="34" charset="0"/>
                <a:cs typeface="Arial" panose="020B0604020202020204" pitchFamily="34" charset="0"/>
              </a:rPr>
              <a:t> system are separated in two steps:</a:t>
            </a:r>
          </a:p>
          <a:p>
            <a:endParaRPr lang="en-ZA" sz="2000" b="1" dirty="0">
              <a:latin typeface="Arial" panose="020B0604020202020204" pitchFamily="34" charset="0"/>
              <a:cs typeface="Arial" panose="020B0604020202020204" pitchFamily="34" charset="0"/>
            </a:endParaRPr>
          </a:p>
          <a:p>
            <a:pPr marL="342900" indent="-342900">
              <a:buAutoNum type="arabicPeriod"/>
            </a:pPr>
            <a:r>
              <a:rPr lang="en-ZA" sz="2000" b="1" dirty="0">
                <a:latin typeface="Arial" panose="020B0604020202020204" pitchFamily="34" charset="0"/>
                <a:cs typeface="Arial" panose="020B0604020202020204" pitchFamily="34" charset="0"/>
              </a:rPr>
              <a:t>Perform phase stepping without sample for the reference</a:t>
            </a:r>
          </a:p>
          <a:p>
            <a:pPr marL="342900" indent="-342900">
              <a:buAutoNum type="arabicPeriod"/>
            </a:pPr>
            <a:endParaRPr lang="en-ZA" sz="2000" b="1" dirty="0">
              <a:latin typeface="Arial" panose="020B0604020202020204" pitchFamily="34" charset="0"/>
              <a:cs typeface="Arial" panose="020B0604020202020204" pitchFamily="34" charset="0"/>
            </a:endParaRPr>
          </a:p>
          <a:p>
            <a:r>
              <a:rPr lang="en-ZA" sz="2000" b="1" dirty="0">
                <a:latin typeface="Arial" panose="020B0604020202020204" pitchFamily="34" charset="0"/>
                <a:cs typeface="Arial" panose="020B0604020202020204" pitchFamily="34" charset="0"/>
              </a:rPr>
              <a:t>2. Perform a second phase stepping with the sample moved into the beam</a:t>
            </a:r>
          </a:p>
          <a:p>
            <a:endParaRPr lang="en-ZA" sz="2000" b="1" dirty="0">
              <a:latin typeface="Arial" panose="020B0604020202020204" pitchFamily="34" charset="0"/>
              <a:cs typeface="Arial" panose="020B0604020202020204" pitchFamily="34" charset="0"/>
            </a:endParaRPr>
          </a:p>
          <a:p>
            <a:endParaRPr lang="en-ZA" sz="2000" b="1" dirty="0">
              <a:latin typeface="Arial" panose="020B0604020202020204" pitchFamily="34" charset="0"/>
              <a:cs typeface="Arial" panose="020B0604020202020204" pitchFamily="34" charset="0"/>
            </a:endParaRPr>
          </a:p>
          <a:p>
            <a:pPr algn="just">
              <a:lnSpc>
                <a:spcPct val="150000"/>
              </a:lnSpc>
              <a:spcAft>
                <a:spcPts val="800"/>
              </a:spcAft>
            </a:pPr>
            <a:r>
              <a:rPr lang="en-ZA" sz="2000" b="1" kern="0" dirty="0">
                <a:effectLst/>
                <a:latin typeface="Arial" panose="020B0604020202020204" pitchFamily="34" charset="0"/>
                <a:ea typeface="Calibri" panose="020F0502020204030204" pitchFamily="34" charset="0"/>
                <a:cs typeface="Arial" panose="020B0604020202020204" pitchFamily="34" charset="0"/>
              </a:rPr>
              <a:t>Afterwards the stepping curves of each pixel are compared to obtain the alterations caused by attenuation, refraction and scattering. </a:t>
            </a:r>
          </a:p>
          <a:p>
            <a:pPr algn="just">
              <a:lnSpc>
                <a:spcPct val="150000"/>
              </a:lnSpc>
              <a:spcAft>
                <a:spcPts val="800"/>
              </a:spcAft>
            </a:pPr>
            <a:r>
              <a:rPr lang="en-ZA" sz="2000" b="1" kern="0" dirty="0">
                <a:effectLst/>
                <a:latin typeface="Arial" panose="020B0604020202020204" pitchFamily="34" charset="0"/>
                <a:ea typeface="Calibri" panose="020F0502020204030204" pitchFamily="34" charset="0"/>
                <a:cs typeface="Arial" panose="020B0604020202020204" pitchFamily="34" charset="0"/>
              </a:rPr>
              <a:t>From this the absorption, dark field and phase contrast images can be calculated with a suitable software.</a:t>
            </a:r>
          </a:p>
          <a:p>
            <a:pPr algn="just">
              <a:lnSpc>
                <a:spcPct val="150000"/>
              </a:lnSpc>
              <a:spcAft>
                <a:spcPts val="800"/>
              </a:spcAft>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447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4368A-9157-43F6-45FA-1271E98C3F0C}"/>
              </a:ext>
            </a:extLst>
          </p:cNvPr>
          <p:cNvSpPr>
            <a:spLocks noGrp="1"/>
          </p:cNvSpPr>
          <p:nvPr>
            <p:ph type="title"/>
          </p:nvPr>
        </p:nvSpPr>
        <p:spPr>
          <a:xfrm>
            <a:off x="75664" y="-286229"/>
            <a:ext cx="7610476" cy="1216024"/>
          </a:xfrm>
        </p:spPr>
        <p:txBody>
          <a:bodyPr>
            <a:normAutofit/>
          </a:bodyPr>
          <a:lstStyle/>
          <a:p>
            <a:r>
              <a:rPr lang="en-ZA" sz="3200" b="1" dirty="0">
                <a:latin typeface="Arial" panose="020B0604020202020204" pitchFamily="34" charset="0"/>
                <a:cs typeface="Arial" panose="020B0604020202020204" pitchFamily="34" charset="0"/>
              </a:rPr>
              <a:t>Phase stepping</a:t>
            </a:r>
            <a:endParaRPr lang="en-GB"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F78E37-211A-9951-F0A2-976E6A2B3E54}"/>
              </a:ext>
            </a:extLst>
          </p:cNvPr>
          <p:cNvSpPr>
            <a:spLocks noGrp="1"/>
          </p:cNvSpPr>
          <p:nvPr>
            <p:ph idx="1"/>
          </p:nvPr>
        </p:nvSpPr>
        <p:spPr>
          <a:xfrm>
            <a:off x="0" y="640155"/>
            <a:ext cx="11853333" cy="1372661"/>
          </a:xfrm>
        </p:spPr>
        <p:txBody>
          <a:bodyPr>
            <a:noAutofit/>
          </a:bodyPr>
          <a:lstStyle/>
          <a:p>
            <a:pPr marL="0" indent="0" algn="just">
              <a:lnSpc>
                <a:spcPct val="90000"/>
              </a:lnSpc>
              <a:buNone/>
            </a:pPr>
            <a:r>
              <a:rPr lang="en-ZA" b="1" dirty="0">
                <a:solidFill>
                  <a:schemeClr val="tx1"/>
                </a:solidFill>
                <a:effectLst/>
                <a:latin typeface="Arial" panose="020B0604020202020204" pitchFamily="34" charset="0"/>
                <a:ea typeface="Calibri" panose="020F0502020204030204" pitchFamily="34" charset="0"/>
                <a:cs typeface="Arial" panose="020B0604020202020204" pitchFamily="34" charset="0"/>
              </a:rPr>
              <a:t>We evaluate the acquired images during the phase stepping process by analysing each pixel. Each phase stepping results in a sinusoidal intensity curve for each pixel</a:t>
            </a:r>
            <a:r>
              <a:rPr lang="en-ZA" b="1" dirty="0">
                <a:effectLst/>
                <a:latin typeface="Arial" panose="020B0604020202020204" pitchFamily="34" charset="0"/>
                <a:ea typeface="Calibri" panose="020F0502020204030204" pitchFamily="34" charset="0"/>
                <a:cs typeface="Arial" panose="020B0604020202020204" pitchFamily="34" charset="0"/>
              </a:rPr>
              <a:t>. </a:t>
            </a:r>
          </a:p>
          <a:p>
            <a:pPr marL="0" indent="0" algn="just">
              <a:lnSpc>
                <a:spcPct val="90000"/>
              </a:lnSpc>
              <a:buNone/>
            </a:pPr>
            <a:r>
              <a:rPr lang="en-ZA"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 sinusoidal curve recorded in the reference image is modified by the sample due to attenuation, refraction, and scattering effects.</a:t>
            </a:r>
            <a:endParaRPr lang="en-GB"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9B571A-578A-ED03-F61C-C0EC0182ABA7}"/>
              </a:ext>
            </a:extLst>
          </p:cNvPr>
          <p:cNvPicPr>
            <a:picLocks noChangeAspect="1"/>
          </p:cNvPicPr>
          <p:nvPr/>
        </p:nvPicPr>
        <p:blipFill>
          <a:blip r:embed="rId2"/>
          <a:stretch>
            <a:fillRect/>
          </a:stretch>
        </p:blipFill>
        <p:spPr>
          <a:xfrm>
            <a:off x="729017" y="2405671"/>
            <a:ext cx="3101134" cy="3162340"/>
          </a:xfrm>
          <a:prstGeom prst="rect">
            <a:avLst/>
          </a:prstGeom>
        </p:spPr>
      </p:pic>
      <p:sp>
        <p:nvSpPr>
          <p:cNvPr id="5" name="TextBox 4">
            <a:extLst>
              <a:ext uri="{FF2B5EF4-FFF2-40B4-BE49-F238E27FC236}">
                <a16:creationId xmlns:a16="http://schemas.microsoft.com/office/drawing/2014/main" id="{B606C194-E60D-2CC0-2838-98AE4D822DF5}"/>
              </a:ext>
            </a:extLst>
          </p:cNvPr>
          <p:cNvSpPr txBox="1"/>
          <p:nvPr/>
        </p:nvSpPr>
        <p:spPr>
          <a:xfrm>
            <a:off x="407090" y="5104072"/>
            <a:ext cx="493142" cy="523220"/>
          </a:xfrm>
          <a:prstGeom prst="rect">
            <a:avLst/>
          </a:prstGeom>
          <a:noFill/>
        </p:spPr>
        <p:txBody>
          <a:bodyPr wrap="square" rtlCol="0">
            <a:spAutoFit/>
          </a:bodyPr>
          <a:lstStyle/>
          <a:p>
            <a:r>
              <a:rPr lang="en-ZA" sz="2800" b="1" dirty="0">
                <a:highlight>
                  <a:srgbClr val="FFFF00"/>
                </a:highlight>
              </a:rPr>
              <a:t>a</a:t>
            </a:r>
          </a:p>
        </p:txBody>
      </p:sp>
      <p:pic>
        <p:nvPicPr>
          <p:cNvPr id="6" name="Picture 5">
            <a:extLst>
              <a:ext uri="{FF2B5EF4-FFF2-40B4-BE49-F238E27FC236}">
                <a16:creationId xmlns:a16="http://schemas.microsoft.com/office/drawing/2014/main" id="{72DE3345-78DF-F40C-416C-072F6358B45F}"/>
              </a:ext>
            </a:extLst>
          </p:cNvPr>
          <p:cNvPicPr>
            <a:picLocks noChangeAspect="1"/>
          </p:cNvPicPr>
          <p:nvPr/>
        </p:nvPicPr>
        <p:blipFill>
          <a:blip r:embed="rId3"/>
          <a:stretch>
            <a:fillRect/>
          </a:stretch>
        </p:blipFill>
        <p:spPr>
          <a:xfrm>
            <a:off x="4869442" y="2274426"/>
            <a:ext cx="3101134" cy="3162340"/>
          </a:xfrm>
          <a:prstGeom prst="rect">
            <a:avLst/>
          </a:prstGeom>
        </p:spPr>
      </p:pic>
      <p:pic>
        <p:nvPicPr>
          <p:cNvPr id="7" name="Picture 6">
            <a:extLst>
              <a:ext uri="{FF2B5EF4-FFF2-40B4-BE49-F238E27FC236}">
                <a16:creationId xmlns:a16="http://schemas.microsoft.com/office/drawing/2014/main" id="{9EC5DC9B-6FA4-731E-9174-47780D16FBE0}"/>
              </a:ext>
            </a:extLst>
          </p:cNvPr>
          <p:cNvPicPr>
            <a:picLocks noChangeAspect="1"/>
          </p:cNvPicPr>
          <p:nvPr/>
        </p:nvPicPr>
        <p:blipFill>
          <a:blip r:embed="rId4"/>
          <a:stretch>
            <a:fillRect/>
          </a:stretch>
        </p:blipFill>
        <p:spPr>
          <a:xfrm>
            <a:off x="8803079" y="2274426"/>
            <a:ext cx="3101133" cy="3162340"/>
          </a:xfrm>
          <a:prstGeom prst="rect">
            <a:avLst/>
          </a:prstGeom>
        </p:spPr>
      </p:pic>
      <p:sp>
        <p:nvSpPr>
          <p:cNvPr id="8" name="TextBox 7">
            <a:extLst>
              <a:ext uri="{FF2B5EF4-FFF2-40B4-BE49-F238E27FC236}">
                <a16:creationId xmlns:a16="http://schemas.microsoft.com/office/drawing/2014/main" id="{B163F682-9F0F-495E-B3EE-B2FE7AD1B4AB}"/>
              </a:ext>
            </a:extLst>
          </p:cNvPr>
          <p:cNvSpPr txBox="1"/>
          <p:nvPr/>
        </p:nvSpPr>
        <p:spPr>
          <a:xfrm>
            <a:off x="4496764" y="5104072"/>
            <a:ext cx="493142" cy="523220"/>
          </a:xfrm>
          <a:prstGeom prst="rect">
            <a:avLst/>
          </a:prstGeom>
          <a:noFill/>
        </p:spPr>
        <p:txBody>
          <a:bodyPr wrap="square" rtlCol="0">
            <a:spAutoFit/>
          </a:bodyPr>
          <a:lstStyle/>
          <a:p>
            <a:r>
              <a:rPr lang="en-ZA" sz="2800" b="1" dirty="0">
                <a:highlight>
                  <a:srgbClr val="FFFF00"/>
                </a:highlight>
              </a:rPr>
              <a:t>b</a:t>
            </a:r>
          </a:p>
        </p:txBody>
      </p:sp>
      <p:sp>
        <p:nvSpPr>
          <p:cNvPr id="9" name="TextBox 8">
            <a:extLst>
              <a:ext uri="{FF2B5EF4-FFF2-40B4-BE49-F238E27FC236}">
                <a16:creationId xmlns:a16="http://schemas.microsoft.com/office/drawing/2014/main" id="{29F18BDB-92CF-22D8-AA04-B2E3F0245CA3}"/>
              </a:ext>
            </a:extLst>
          </p:cNvPr>
          <p:cNvSpPr txBox="1"/>
          <p:nvPr/>
        </p:nvSpPr>
        <p:spPr>
          <a:xfrm>
            <a:off x="8499985" y="5175156"/>
            <a:ext cx="493142" cy="523220"/>
          </a:xfrm>
          <a:prstGeom prst="rect">
            <a:avLst/>
          </a:prstGeom>
          <a:noFill/>
        </p:spPr>
        <p:txBody>
          <a:bodyPr wrap="square" rtlCol="0">
            <a:spAutoFit/>
          </a:bodyPr>
          <a:lstStyle/>
          <a:p>
            <a:r>
              <a:rPr lang="en-ZA" sz="2800" b="1" dirty="0">
                <a:highlight>
                  <a:srgbClr val="FFFF00"/>
                </a:highlight>
              </a:rPr>
              <a:t>c</a:t>
            </a:r>
          </a:p>
        </p:txBody>
      </p:sp>
      <p:sp>
        <p:nvSpPr>
          <p:cNvPr id="11" name="TextBox 10">
            <a:extLst>
              <a:ext uri="{FF2B5EF4-FFF2-40B4-BE49-F238E27FC236}">
                <a16:creationId xmlns:a16="http://schemas.microsoft.com/office/drawing/2014/main" id="{0D3377DD-2B12-D432-FB8E-1A6761EE8999}"/>
              </a:ext>
            </a:extLst>
          </p:cNvPr>
          <p:cNvSpPr txBox="1"/>
          <p:nvPr/>
        </p:nvSpPr>
        <p:spPr>
          <a:xfrm>
            <a:off x="118534" y="5842337"/>
            <a:ext cx="12073466" cy="1015663"/>
          </a:xfrm>
          <a:prstGeom prst="rect">
            <a:avLst/>
          </a:prstGeom>
          <a:noFill/>
        </p:spPr>
        <p:txBody>
          <a:bodyPr wrap="square">
            <a:spAutoFit/>
          </a:bodyPr>
          <a:lstStyle/>
          <a:p>
            <a:pPr algn="just"/>
            <a:r>
              <a:rPr lang="en-ZA" sz="2000" b="1" i="1" dirty="0"/>
              <a:t>Intensity curves plotted to illustrate phase-stepping in one pixel. The black solid line depicts the reference phase-stepping with no sample in the beam. The blue, green and  red curves depict alterations due to a sample in the beam caused by a) attenuation, b) refraction and c) scattering. </a:t>
            </a:r>
          </a:p>
        </p:txBody>
      </p:sp>
    </p:spTree>
    <p:extLst>
      <p:ext uri="{BB962C8B-B14F-4D97-AF65-F5344CB8AC3E}">
        <p14:creationId xmlns:p14="http://schemas.microsoft.com/office/powerpoint/2010/main" val="237107593"/>
      </p:ext>
    </p:extLst>
  </p:cSld>
  <p:clrMapOvr>
    <a:masterClrMapping/>
  </p:clrMapOvr>
  <p:transition spd="slow">
    <p:push dir="u"/>
  </p:transition>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45f0dd6-9ff8-40ca-8306-16e584d72b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25932DA4A87F43B4C28D620DC7BF90" ma:contentTypeVersion="15" ma:contentTypeDescription="Create a new document." ma:contentTypeScope="" ma:versionID="d77390dc38cc29210480b9c7bc7f37a8">
  <xsd:schema xmlns:xsd="http://www.w3.org/2001/XMLSchema" xmlns:xs="http://www.w3.org/2001/XMLSchema" xmlns:p="http://schemas.microsoft.com/office/2006/metadata/properties" xmlns:ns3="e45f0dd6-9ff8-40ca-8306-16e584d72bb7" xmlns:ns4="99fb25ef-708f-4b12-9848-2a757f9b7b3a" targetNamespace="http://schemas.microsoft.com/office/2006/metadata/properties" ma:root="true" ma:fieldsID="9eacbab58daadccefcc1c64610156ac4" ns3:_="" ns4:_="">
    <xsd:import namespace="e45f0dd6-9ff8-40ca-8306-16e584d72bb7"/>
    <xsd:import namespace="99fb25ef-708f-4b12-9848-2a757f9b7b3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f0dd6-9ff8-40ca-8306-16e584d72b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fb25ef-708f-4b12-9848-2a757f9b7b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8F9B7F-2FD3-483A-933E-D2F2806CF6BB}">
  <ds:schemaRefs>
    <ds:schemaRef ds:uri="http://www.w3.org/XML/1998/namespace"/>
    <ds:schemaRef ds:uri="http://schemas.microsoft.com/office/2006/metadata/properties"/>
    <ds:schemaRef ds:uri="http://schemas.microsoft.com/office/2006/documentManagement/types"/>
    <ds:schemaRef ds:uri="99fb25ef-708f-4b12-9848-2a757f9b7b3a"/>
    <ds:schemaRef ds:uri="e45f0dd6-9ff8-40ca-8306-16e584d72bb7"/>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CD9FA1CF-99EF-4081-98CB-3C7B9EC5A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f0dd6-9ff8-40ca-8306-16e584d72bb7"/>
    <ds:schemaRef ds:uri="99fb25ef-708f-4b12-9848-2a757f9b7b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0A8D0B-1FB3-4ED1-A116-4D54CBD7D1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63025</TotalTime>
  <Words>872</Words>
  <Application>Microsoft Office PowerPoint</Application>
  <PresentationFormat>Widescreen</PresentationFormat>
  <Paragraphs>99</Paragraphs>
  <Slides>20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Batang</vt:lpstr>
      <vt:lpstr>Aptos</vt:lpstr>
      <vt:lpstr>Arial</vt:lpstr>
      <vt:lpstr>Avenir Next LT Pro</vt:lpstr>
      <vt:lpstr>Bembo</vt:lpstr>
      <vt:lpstr>Calibri</vt:lpstr>
      <vt:lpstr>Cambria Math</vt:lpstr>
      <vt:lpstr>Posterama</vt:lpstr>
      <vt:lpstr>Segoe UI Semilight</vt:lpstr>
      <vt:lpstr>Wingdings</vt:lpstr>
      <vt:lpstr>ArchiveVTI</vt:lpstr>
      <vt:lpstr>X-ray phase contrast imaging:  An alternative approach to laboratory-based sources   Gideon chinamatira</vt:lpstr>
      <vt:lpstr>PowerPoint Presentation</vt:lpstr>
      <vt:lpstr>Introduction</vt:lpstr>
      <vt:lpstr>Motivation……….</vt:lpstr>
      <vt:lpstr>The Talint system</vt:lpstr>
      <vt:lpstr>The TALBOT Lau interferometer</vt:lpstr>
      <vt:lpstr>Moire fringe visibility</vt:lpstr>
      <vt:lpstr> Phase Stepping</vt:lpstr>
      <vt:lpstr>Phase stepping</vt:lpstr>
      <vt:lpstr>PowerPoint Presentation</vt:lpstr>
      <vt:lpstr>Visibility of the talint system</vt:lpstr>
      <vt:lpstr>Phase stepping and stability</vt:lpstr>
      <vt:lpstr>Grating sensitivity</vt:lpstr>
      <vt:lpstr>Grating sensitivity</vt:lpstr>
      <vt:lpstr>Results  </vt:lpstr>
      <vt:lpstr>Results  </vt:lpstr>
      <vt:lpstr>Future work….</vt:lpstr>
      <vt:lpstr>Acknowledgements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Gideon Chinamatira</dc:creator>
  <cp:lastModifiedBy>Gideon Chinamatira</cp:lastModifiedBy>
  <cp:revision>3</cp:revision>
  <dcterms:created xsi:type="dcterms:W3CDTF">2023-07-11T14:58:46Z</dcterms:created>
  <dcterms:modified xsi:type="dcterms:W3CDTF">2024-11-21T08:37:58Z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0x0101007225932DA4A87F43B4C28D620DC7BF90</vt:lpwstr>
  </property>
</Properties>
</file>