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4" r:id="rId2"/>
    <p:sldId id="260" r:id="rId3"/>
    <p:sldId id="399" r:id="rId4"/>
    <p:sldId id="307" r:id="rId5"/>
    <p:sldId id="297" r:id="rId6"/>
    <p:sldId id="433" r:id="rId7"/>
    <p:sldId id="413" r:id="rId8"/>
    <p:sldId id="430" r:id="rId9"/>
    <p:sldId id="435" r:id="rId10"/>
    <p:sldId id="429" r:id="rId11"/>
    <p:sldId id="324" r:id="rId12"/>
    <p:sldId id="30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F642"/>
    <a:srgbClr val="0AE424"/>
    <a:srgbClr val="0FF5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47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E0ADC-5A7E-46F9-B90A-6085197123DD}" type="datetimeFigureOut">
              <a:rPr lang="en-ZA" smtClean="0"/>
              <a:t>2024/11/19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6ADD9-39E5-4D3F-AB79-DDA2529015A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0129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C477-DB37-4FE4-8BE3-E6E4E3D95953}" type="datetime1">
              <a:rPr lang="en-ZW" smtClean="0"/>
              <a:t>19/11/2024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82E2-4A27-4F96-A4DC-8B832ED5B48F}" type="slidenum">
              <a:rPr lang="en-ZW" smtClean="0"/>
              <a:pPr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699888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D503E-E9E0-4588-908C-0072E2CEB929}" type="datetime1">
              <a:rPr lang="en-ZW" smtClean="0"/>
              <a:t>19/11/2024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82E2-4A27-4F96-A4DC-8B832ED5B48F}" type="slidenum">
              <a:rPr lang="en-ZW" smtClean="0"/>
              <a:pPr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22002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9A7A-D11C-48BE-954C-E6C00AF2C00C}" type="datetime1">
              <a:rPr lang="en-ZW" smtClean="0"/>
              <a:t>19/11/2024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82E2-4A27-4F96-A4DC-8B832ED5B48F}" type="slidenum">
              <a:rPr lang="en-ZW" smtClean="0"/>
              <a:pPr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56539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DD88-69E1-488F-8FFB-40BCF9ADECAC}" type="datetime1">
              <a:rPr lang="en-ZW" smtClean="0"/>
              <a:t>19/11/2024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82E2-4A27-4F96-A4DC-8B832ED5B48F}" type="slidenum">
              <a:rPr lang="en-ZW" smtClean="0"/>
              <a:pPr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23078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DAFA-411E-4606-92AC-30C61BEE12F1}" type="datetime1">
              <a:rPr lang="en-ZW" smtClean="0"/>
              <a:t>19/11/2024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82E2-4A27-4F96-A4DC-8B832ED5B48F}" type="slidenum">
              <a:rPr lang="en-ZW" smtClean="0"/>
              <a:pPr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587601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FDB2-5182-4883-8449-ECDBC1844BA0}" type="datetime1">
              <a:rPr lang="en-ZW" smtClean="0"/>
              <a:t>19/11/2024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82E2-4A27-4F96-A4DC-8B832ED5B48F}" type="slidenum">
              <a:rPr lang="en-ZW" smtClean="0"/>
              <a:pPr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55548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9AC3-37C4-4672-9C51-A16A8D034D4C}" type="datetime1">
              <a:rPr lang="en-ZW" smtClean="0"/>
              <a:t>19/11/2024</a:t>
            </a:fld>
            <a:endParaRPr lang="en-Z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82E2-4A27-4F96-A4DC-8B832ED5B48F}" type="slidenum">
              <a:rPr lang="en-ZW" smtClean="0"/>
              <a:pPr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42917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B65C-A7FB-46B1-96FC-646F06CC92CB}" type="datetime1">
              <a:rPr lang="en-ZW" smtClean="0"/>
              <a:t>19/11/2024</a:t>
            </a:fld>
            <a:endParaRPr lang="en-Z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82E2-4A27-4F96-A4DC-8B832ED5B48F}" type="slidenum">
              <a:rPr lang="en-ZW" smtClean="0"/>
              <a:pPr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80013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FE63-3507-457A-879C-125B3EDA6174}" type="datetime1">
              <a:rPr lang="en-ZW" smtClean="0"/>
              <a:t>19/11/2024</a:t>
            </a:fld>
            <a:endParaRPr lang="en-Z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82E2-4A27-4F96-A4DC-8B832ED5B48F}" type="slidenum">
              <a:rPr lang="en-ZW" smtClean="0"/>
              <a:pPr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01651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2A76-9096-4DDE-8335-EE99B1352FBD}" type="datetime1">
              <a:rPr lang="en-ZW" smtClean="0"/>
              <a:t>19/11/2024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82E2-4A27-4F96-A4DC-8B832ED5B48F}" type="slidenum">
              <a:rPr lang="en-ZW" smtClean="0"/>
              <a:pPr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854567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95C4-3D08-47E7-AB72-36378AA8E352}" type="datetime1">
              <a:rPr lang="en-ZW" smtClean="0"/>
              <a:t>19/11/2024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82E2-4A27-4F96-A4DC-8B832ED5B48F}" type="slidenum">
              <a:rPr lang="en-ZW" smtClean="0"/>
              <a:pPr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17210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10DEA-E8F5-49B0-9904-36EB6CF235FF}" type="datetime1">
              <a:rPr lang="en-ZW" smtClean="0"/>
              <a:t>19/11/2024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B82E2-4A27-4F96-A4DC-8B832ED5B48F}" type="slidenum">
              <a:rPr lang="en-ZW" smtClean="0"/>
              <a:pPr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0249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891" y="490780"/>
            <a:ext cx="11076168" cy="1615109"/>
          </a:xfrm>
        </p:spPr>
        <p:txBody>
          <a:bodyPr>
            <a:noAutofit/>
          </a:bodyPr>
          <a:lstStyle/>
          <a:p>
            <a:br>
              <a:rPr lang="en-ZW" sz="3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</a:br>
            <a:br>
              <a:rPr lang="en-ZW" sz="3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</a:br>
            <a:r>
              <a:rPr lang="en-GB" sz="3000" b="1" i="0" dirty="0">
                <a:solidFill>
                  <a:srgbClr val="C00000"/>
                </a:solidFill>
                <a:effectLst/>
                <a:latin typeface="+mn-lt"/>
              </a:rPr>
              <a:t>Harnessing Metal Organic Frameworks for </a:t>
            </a:r>
            <a:r>
              <a:rPr lang="en-ZA" sz="3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CO</a:t>
            </a:r>
            <a:r>
              <a:rPr lang="en-ZA" sz="3000" b="1" baseline="-250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2 </a:t>
            </a:r>
            <a:r>
              <a:rPr lang="en-GB" sz="3000" b="1" i="0" dirty="0">
                <a:solidFill>
                  <a:srgbClr val="C00000"/>
                </a:solidFill>
                <a:effectLst/>
                <a:latin typeface="+mn-lt"/>
              </a:rPr>
              <a:t>Conversion: Unlocking New Pathways for </a:t>
            </a:r>
            <a:r>
              <a:rPr lang="en-GB" sz="3000" b="1" i="0" dirty="0" err="1">
                <a:solidFill>
                  <a:srgbClr val="C00000"/>
                </a:solidFill>
                <a:effectLst/>
                <a:latin typeface="+mn-lt"/>
              </a:rPr>
              <a:t>Formate</a:t>
            </a:r>
            <a:r>
              <a:rPr lang="en-GB" sz="3000" b="1" i="0" dirty="0">
                <a:solidFill>
                  <a:srgbClr val="C00000"/>
                </a:solidFill>
                <a:effectLst/>
                <a:latin typeface="+mn-lt"/>
              </a:rPr>
              <a:t> Synthesis .</a:t>
            </a:r>
            <a:br>
              <a:rPr lang="en-ZW" sz="3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</a:br>
            <a:endParaRPr lang="en-ZW" sz="3000" b="1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subTitle" idx="1"/>
          </p:nvPr>
        </p:nvSpPr>
        <p:spPr>
          <a:xfrm>
            <a:off x="1606062" y="1289538"/>
            <a:ext cx="8815754" cy="5568461"/>
          </a:xfrm>
        </p:spPr>
        <p:txBody>
          <a:bodyPr>
            <a:normAutofit lnSpcReduction="10000"/>
          </a:bodyPr>
          <a:lstStyle/>
          <a:p>
            <a:pPr algn="ctr"/>
            <a:endParaRPr lang="en-ZW" dirty="0"/>
          </a:p>
          <a:p>
            <a:pPr algn="ctr"/>
            <a:endParaRPr lang="en-ZW" dirty="0"/>
          </a:p>
          <a:p>
            <a:pPr algn="ctr"/>
            <a:endParaRPr lang="en-ZW" dirty="0"/>
          </a:p>
          <a:p>
            <a:pPr algn="ctr"/>
            <a:endParaRPr lang="en-ZW" dirty="0"/>
          </a:p>
          <a:p>
            <a:pPr algn="ctr"/>
            <a:endParaRPr lang="en-ZW" dirty="0"/>
          </a:p>
          <a:p>
            <a:pPr algn="ctr"/>
            <a:endParaRPr lang="en-ZW" dirty="0"/>
          </a:p>
          <a:p>
            <a:pPr algn="ctr"/>
            <a:endParaRPr lang="en-ZW" dirty="0"/>
          </a:p>
          <a:p>
            <a:pPr algn="ctr"/>
            <a:endParaRPr lang="en-ZW" dirty="0"/>
          </a:p>
          <a:p>
            <a:pPr algn="ctr"/>
            <a:r>
              <a:rPr lang="en-ZW" dirty="0"/>
              <a:t> </a:t>
            </a:r>
          </a:p>
          <a:p>
            <a:r>
              <a:rPr lang="en-ZW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Piwai Tshuma</a:t>
            </a:r>
          </a:p>
          <a:p>
            <a:r>
              <a:rPr lang="en-ZW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Midlands State University</a:t>
            </a:r>
          </a:p>
          <a:p>
            <a:r>
              <a:rPr lang="en-ZW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Chemical Sciences</a:t>
            </a:r>
          </a:p>
          <a:p>
            <a:pPr algn="ctr"/>
            <a:endParaRPr lang="en-ZW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82E2-4A27-4F96-A4DC-8B832ED5B48F}" type="slidenum">
              <a:rPr lang="en-ZW" sz="1600" smtClean="0">
                <a:solidFill>
                  <a:srgbClr val="C00000"/>
                </a:solidFill>
              </a:rPr>
              <a:pPr/>
              <a:t>1</a:t>
            </a:fld>
            <a:endParaRPr lang="en-ZW" sz="1600" dirty="0">
              <a:solidFill>
                <a:srgbClr val="C00000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92143BC-F152-5698-EE9E-3A7D51957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7B3A9F7-5AC6-C594-27A1-3C9703D57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47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/>
          </a:p>
        </p:txBody>
      </p:sp>
      <p:pic>
        <p:nvPicPr>
          <p:cNvPr id="1028" name="Picture 9">
            <a:extLst>
              <a:ext uri="{FF2B5EF4-FFF2-40B4-BE49-F238E27FC236}">
                <a16:creationId xmlns:a16="http://schemas.microsoft.com/office/drawing/2014/main" id="{64D1AEF4-FD59-D3A2-1B93-622A446AB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t="4054" r="2287" b="3152"/>
          <a:stretch>
            <a:fillRect/>
          </a:stretch>
        </p:blipFill>
        <p:spPr bwMode="auto">
          <a:xfrm>
            <a:off x="3619953" y="2210782"/>
            <a:ext cx="4787972" cy="243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8323AD-27A7-C643-62F7-0EABD5101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82" y="5510667"/>
            <a:ext cx="1341236" cy="13473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79A0A3-4608-45CE-617F-A4874CE8A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1545" y="5510667"/>
            <a:ext cx="1341236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65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486365-C7FA-3DA1-0589-3C3762E19C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4461" y="1537854"/>
            <a:ext cx="3894410" cy="3865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755680-C120-2D1E-1A83-F43877988F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2250" y="1537854"/>
            <a:ext cx="3894410" cy="39246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71C8C6A-9C35-38D2-5EF3-8C7FA043194B}"/>
              </a:ext>
            </a:extLst>
          </p:cNvPr>
          <p:cNvSpPr txBox="1">
            <a:spLocks/>
          </p:cNvSpPr>
          <p:nvPr/>
        </p:nvSpPr>
        <p:spPr>
          <a:xfrm>
            <a:off x="852152" y="94670"/>
            <a:ext cx="10515600" cy="4977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Recyclability Studies</a:t>
            </a:r>
            <a:endParaRPr lang="en-ZA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7">
            <a:extLst>
              <a:ext uri="{FF2B5EF4-FFF2-40B4-BE49-F238E27FC236}">
                <a16:creationId xmlns:a16="http://schemas.microsoft.com/office/drawing/2014/main" id="{E56A88DD-1519-4625-2072-6DAEF68FF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8CB82E2-4A27-4F96-A4DC-8B832ED5B48F}" type="slidenum">
              <a:rPr lang="en-ZW" sz="1600" smtClean="0">
                <a:solidFill>
                  <a:srgbClr val="C00000"/>
                </a:solidFill>
              </a:rPr>
              <a:pPr/>
              <a:t>10</a:t>
            </a:fld>
            <a:endParaRPr lang="en-ZW" sz="1600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DF88E9-96FB-F2C0-52A8-76ADF2792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88" y="1537854"/>
            <a:ext cx="3005588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37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265" y="340412"/>
            <a:ext cx="9737499" cy="685200"/>
          </a:xfrm>
        </p:spPr>
        <p:txBody>
          <a:bodyPr>
            <a:normAutofit/>
          </a:bodyPr>
          <a:lstStyle/>
          <a:p>
            <a:pPr algn="ctr"/>
            <a:r>
              <a:rPr lang="en-ZW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5612"/>
            <a:ext cx="10515600" cy="5151351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The functionalised MOFs, 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Pd@Mn:JMS-2a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Pd@Mg:JMS-2a 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displayed excellent catalytic hydrogenation of CO</a:t>
            </a:r>
            <a:r>
              <a:rPr lang="en-ZA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 to formate under relatively mild conditions. </a:t>
            </a:r>
          </a:p>
          <a:p>
            <a:pPr algn="just">
              <a:lnSpc>
                <a:spcPct val="160000"/>
              </a:lnSpc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Catalytic performance of homogeneous catalysts can be improved by incorporating them in MOFs as organic linkers bearing catalytic sites.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en-ZA" dirty="0">
                <a:solidFill>
                  <a:srgbClr val="C00000"/>
                </a:solidFill>
              </a:rPr>
              <a:t>					</a:t>
            </a:r>
            <a:r>
              <a:rPr lang="en-ZA" b="1" dirty="0">
                <a:solidFill>
                  <a:srgbClr val="C00000"/>
                </a:solidFill>
              </a:rPr>
              <a:t>Future work</a:t>
            </a:r>
          </a:p>
          <a:p>
            <a:pPr algn="just">
              <a:lnSpc>
                <a:spcPct val="160000"/>
              </a:lnSpc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Testing the catalysts in a packed bed flow reactor-a crucial step in scaling up the process for industrial applications.</a:t>
            </a:r>
          </a:p>
          <a:p>
            <a:endParaRPr lang="en-ZW" dirty="0"/>
          </a:p>
          <a:p>
            <a:pPr marL="0" indent="0" algn="ctr">
              <a:buNone/>
            </a:pPr>
            <a:r>
              <a:rPr lang="en-ZW" dirty="0"/>
              <a:t>	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82E2-4A27-4F96-A4DC-8B832ED5B48F}" type="slidenum">
              <a:rPr lang="en-ZW" sz="1600" smtClean="0">
                <a:solidFill>
                  <a:srgbClr val="C00000"/>
                </a:solidFill>
              </a:rPr>
              <a:pPr/>
              <a:t>11</a:t>
            </a:fld>
            <a:endParaRPr lang="en-ZW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070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B902CB9-C7DC-4673-B7D5-F22DCF0EC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13" y="-33440"/>
            <a:ext cx="4391891" cy="16907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Acknowledgements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141DFF-35AC-B09F-0DE3-E152D949DD43}"/>
              </a:ext>
            </a:extLst>
          </p:cNvPr>
          <p:cNvSpPr txBox="1"/>
          <p:nvPr/>
        </p:nvSpPr>
        <p:spPr>
          <a:xfrm>
            <a:off x="1000268" y="1832439"/>
            <a:ext cx="3999971" cy="3721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Prof. Gift </a:t>
            </a:r>
            <a:r>
              <a:rPr lang="en-US" sz="2000" dirty="0" err="1"/>
              <a:t>Mehlana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Prof </a:t>
            </a:r>
            <a:r>
              <a:rPr lang="en-US" sz="2000" dirty="0" err="1"/>
              <a:t>Banothile</a:t>
            </a:r>
            <a:r>
              <a:rPr lang="en-US" sz="2000" dirty="0"/>
              <a:t> </a:t>
            </a:r>
            <a:r>
              <a:rPr lang="en-US" sz="2000" dirty="0" err="1"/>
              <a:t>Makhubela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Dr N </a:t>
            </a:r>
            <a:r>
              <a:rPr lang="en-US" sz="2000" dirty="0" err="1"/>
              <a:t>Bingwa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Dr Hong Su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Organometallic Group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Gift </a:t>
            </a:r>
            <a:r>
              <a:rPr lang="en-US" sz="2000" dirty="0" err="1"/>
              <a:t>Mehlana</a:t>
            </a:r>
            <a:r>
              <a:rPr lang="en-US" sz="2000" dirty="0"/>
              <a:t> Research Group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rcRect l="5686" t="34492" r="79592" b="41176"/>
          <a:stretch>
            <a:fillRect/>
          </a:stretch>
        </p:blipFill>
        <p:spPr bwMode="auto">
          <a:xfrm>
            <a:off x="5195933" y="811280"/>
            <a:ext cx="3062601" cy="2998303"/>
          </a:xfrm>
          <a:prstGeom prst="rect">
            <a:avLst/>
          </a:prstGeom>
          <a:noFill/>
        </p:spPr>
      </p:pic>
      <p:pic>
        <p:nvPicPr>
          <p:cNvPr id="1026" name="Picture 2" descr="Africa – Lightsources.org">
            <a:extLst>
              <a:ext uri="{FF2B5EF4-FFF2-40B4-BE49-F238E27FC236}">
                <a16:creationId xmlns:a16="http://schemas.microsoft.com/office/drawing/2014/main" id="{03773C04-CC6F-40AB-67C1-BD68506ED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3" r="20686"/>
          <a:stretch/>
        </p:blipFill>
        <p:spPr bwMode="auto">
          <a:xfrm>
            <a:off x="8672469" y="855225"/>
            <a:ext cx="3062601" cy="30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F28E9D-5D4C-8165-4E3F-183FCD07A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604" y="4129334"/>
            <a:ext cx="2152419" cy="2162203"/>
          </a:xfrm>
          <a:prstGeom prst="rect">
            <a:avLst/>
          </a:prstGeom>
        </p:spPr>
      </p:pic>
      <p:pic>
        <p:nvPicPr>
          <p:cNvPr id="6" name="Picture 5" descr="uj.jpg"/>
          <p:cNvPicPr/>
          <p:nvPr/>
        </p:nvPicPr>
        <p:blipFill>
          <a:blip r:embed="rId5" cstate="print"/>
          <a:srcRect b="11236"/>
          <a:stretch>
            <a:fillRect/>
          </a:stretch>
        </p:blipFill>
        <p:spPr>
          <a:xfrm>
            <a:off x="7528164" y="4378845"/>
            <a:ext cx="2152419" cy="1910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167" y="4175917"/>
            <a:ext cx="2152419" cy="211136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8CB82E2-4A27-4F96-A4DC-8B832ED5B48F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2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See the source imag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623" y="1250468"/>
            <a:ext cx="4200853" cy="315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693" y="1251202"/>
            <a:ext cx="4822586" cy="315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3" y="1250468"/>
            <a:ext cx="2541306" cy="315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E30BAAB-5599-0E77-D35A-3F1720CC0F6E}"/>
              </a:ext>
            </a:extLst>
          </p:cNvPr>
          <p:cNvSpPr txBox="1">
            <a:spLocks/>
          </p:cNvSpPr>
          <p:nvPr/>
        </p:nvSpPr>
        <p:spPr>
          <a:xfrm>
            <a:off x="2452662" y="0"/>
            <a:ext cx="7215238" cy="7857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W"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n-ZW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8E9199F-D592-B334-D099-6B5A3574E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0696" y="6308473"/>
            <a:ext cx="8822104" cy="365125"/>
          </a:xfrm>
        </p:spPr>
        <p:txBody>
          <a:bodyPr/>
          <a:lstStyle/>
          <a:p>
            <a:r>
              <a:rPr lang="en-ZA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F. </a:t>
            </a:r>
            <a:r>
              <a:rPr lang="en-ZA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Bertini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</a:t>
            </a:r>
            <a:r>
              <a:rPr lang="en-ZA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Chemical Science</a:t>
            </a:r>
            <a:r>
              <a:rPr lang="en-ZA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2017, </a:t>
            </a:r>
            <a:r>
              <a:rPr lang="en-ZA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ZA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5024–5029. </a:t>
            </a:r>
            <a:r>
              <a:rPr lang="en-ZW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ZW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ZW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28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Introduction </a:t>
            </a:r>
            <a:endParaRPr lang="en-ZA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272" y="1864014"/>
            <a:ext cx="5181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ZA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utilisation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Highly active </a:t>
            </a:r>
            <a:r>
              <a:rPr lang="en-GB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catalysts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required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Homogeneous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catalysts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Heterogeneous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catalyst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15292" y="6356350"/>
            <a:ext cx="8866908" cy="365125"/>
          </a:xfrm>
        </p:spPr>
        <p:txBody>
          <a:bodyPr/>
          <a:lstStyle/>
          <a:p>
            <a:r>
              <a:rPr lang="en-ZW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A. Saravanan, P. et </a:t>
            </a:r>
            <a:r>
              <a:rPr lang="en-ZW" kern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al.,</a:t>
            </a:r>
            <a:r>
              <a:rPr lang="en-ZW" i="1" kern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Chem</a:t>
            </a:r>
            <a:r>
              <a:rPr lang="en-ZW" i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Eng. Sci.</a:t>
            </a:r>
            <a:r>
              <a:rPr lang="en-ZW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2021, </a:t>
            </a:r>
            <a:r>
              <a:rPr lang="en-ZW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236</a:t>
            </a:r>
            <a:r>
              <a:rPr lang="en-ZW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116515.</a:t>
            </a:r>
            <a:endParaRPr lang="en-ZW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ZW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521325"/>
              </p:ext>
            </p:extLst>
          </p:nvPr>
        </p:nvGraphicFramePr>
        <p:xfrm>
          <a:off x="192275" y="1825625"/>
          <a:ext cx="5756275" cy="278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755543" imgH="2783924" progId="ChemDraw.Document.6.0">
                  <p:embed/>
                </p:oleObj>
              </mc:Choice>
              <mc:Fallback>
                <p:oleObj name="CS ChemDraw Drawing" r:id="rId2" imgW="5755543" imgH="2783924" progId="ChemDraw.Document.6.0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2275" y="1825625"/>
                        <a:ext cx="5756275" cy="2784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3707BB11-5814-2B2C-E59A-2B15AC517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8CB82E2-4A27-4F96-A4DC-8B832ED5B48F}" type="slidenum">
              <a:rPr lang="en-ZW" sz="1600" smtClean="0">
                <a:solidFill>
                  <a:srgbClr val="C00000"/>
                </a:solidFill>
              </a:rPr>
              <a:pPr/>
              <a:t>3</a:t>
            </a:fld>
            <a:endParaRPr lang="en-ZW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53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79929" y="268942"/>
            <a:ext cx="10573871" cy="739588"/>
          </a:xfrm>
        </p:spPr>
        <p:txBody>
          <a:bodyPr>
            <a:normAutofit fontScale="90000"/>
          </a:bodyPr>
          <a:lstStyle/>
          <a:p>
            <a:pPr algn="ctr"/>
            <a:r>
              <a:rPr lang="en-ZW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 Organic frameworks (MOFs)</a:t>
            </a:r>
            <a:br>
              <a:rPr lang="en-ZW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W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46" y="1364140"/>
            <a:ext cx="5068155" cy="3910198"/>
          </a:xfrm>
          <a:prstGeom prst="rect">
            <a:avLst/>
          </a:prstGeom>
        </p:spPr>
      </p:pic>
      <p:pic>
        <p:nvPicPr>
          <p:cNvPr id="7" name="Picture 6" descr="Image result for mofs for CO2 conversion">
            <a:extLst>
              <a:ext uri="{FF2B5EF4-FFF2-40B4-BE49-F238E27FC236}">
                <a16:creationId xmlns:a16="http://schemas.microsoft.com/office/drawing/2014/main" id="{CF86F2C8-74FF-54B4-02ED-441B782A10C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2" r="9603"/>
          <a:stretch/>
        </p:blipFill>
        <p:spPr bwMode="auto">
          <a:xfrm>
            <a:off x="6013938" y="1336430"/>
            <a:ext cx="5398133" cy="391019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95A095D-653A-2837-A015-5CD76A260AB1}"/>
              </a:ext>
            </a:extLst>
          </p:cNvPr>
          <p:cNvSpPr txBox="1">
            <a:spLocks/>
          </p:cNvSpPr>
          <p:nvPr/>
        </p:nvSpPr>
        <p:spPr>
          <a:xfrm>
            <a:off x="6527076" y="5981943"/>
            <a:ext cx="4371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W" dirty="0">
                <a:latin typeface="Arial" panose="020B0604020202020204" pitchFamily="34" charset="0"/>
                <a:cs typeface="Arial" panose="020B0604020202020204" pitchFamily="34" charset="0"/>
              </a:rPr>
              <a:t>Ye J, Johnson JK.  </a:t>
            </a:r>
            <a:r>
              <a:rPr lang="en-ZW" i="1" dirty="0">
                <a:latin typeface="Arial" panose="020B0604020202020204" pitchFamily="34" charset="0"/>
                <a:cs typeface="Arial" panose="020B0604020202020204" pitchFamily="34" charset="0"/>
              </a:rPr>
              <a:t>ACS </a:t>
            </a:r>
            <a:r>
              <a:rPr lang="en-ZW" i="1" dirty="0" err="1">
                <a:latin typeface="Arial" panose="020B0604020202020204" pitchFamily="34" charset="0"/>
                <a:cs typeface="Arial" panose="020B0604020202020204" pitchFamily="34" charset="0"/>
              </a:rPr>
              <a:t>Catal</a:t>
            </a:r>
            <a:r>
              <a:rPr lang="en-ZW" dirty="0">
                <a:latin typeface="Arial" panose="020B0604020202020204" pitchFamily="34" charset="0"/>
                <a:cs typeface="Arial" panose="020B0604020202020204" pitchFamily="34" charset="0"/>
              </a:rPr>
              <a:t>. 2015, </a:t>
            </a:r>
            <a:r>
              <a:rPr lang="en-ZW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ZW" dirty="0">
                <a:latin typeface="Arial" panose="020B0604020202020204" pitchFamily="34" charset="0"/>
                <a:cs typeface="Arial" panose="020B0604020202020204" pitchFamily="34" charset="0"/>
              </a:rPr>
              <a:t>, 6219-6229</a:t>
            </a:r>
            <a:endParaRPr lang="en-ZW" dirty="0"/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A0A7A02E-88FE-AF5B-C3C3-245FCBD9E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8CB82E2-4A27-4F96-A4DC-8B832ED5B48F}" type="slidenum">
              <a:rPr lang="en-ZW" sz="1600" smtClean="0">
                <a:solidFill>
                  <a:srgbClr val="C00000"/>
                </a:solidFill>
              </a:rPr>
              <a:pPr/>
              <a:t>4</a:t>
            </a:fld>
            <a:endParaRPr lang="en-ZW" sz="1600" dirty="0">
              <a:solidFill>
                <a:srgbClr val="C00000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1B1C3D5-E9FA-11BF-0AC3-6070D14584BF}"/>
              </a:ext>
            </a:extLst>
          </p:cNvPr>
          <p:cNvSpPr txBox="1">
            <a:spLocks/>
          </p:cNvSpPr>
          <p:nvPr/>
        </p:nvSpPr>
        <p:spPr>
          <a:xfrm>
            <a:off x="384446" y="5981944"/>
            <a:ext cx="5609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W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Abelegi</a:t>
            </a:r>
            <a:r>
              <a:rPr lang="en-ZW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en-GB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American Journal of Environmental Protection, 2017, </a:t>
            </a:r>
            <a:r>
              <a:rPr lang="en-GB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61-67</a:t>
            </a:r>
            <a:endParaRPr lang="en-ZW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46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0705" y="0"/>
            <a:ext cx="6670589" cy="478712"/>
          </a:xfrm>
        </p:spPr>
        <p:txBody>
          <a:bodyPr>
            <a:normAutofit/>
          </a:bodyPr>
          <a:lstStyle/>
          <a:p>
            <a:pPr algn="ctr"/>
            <a:r>
              <a:rPr lang="en-ZW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12192000" cy="59092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W" sz="2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W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marL="0" indent="0">
              <a:buNone/>
            </a:pPr>
            <a:endParaRPr lang="en-ZW" sz="2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W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ZW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ZW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marL="0" indent="0">
              <a:buNone/>
            </a:pPr>
            <a:r>
              <a:rPr lang="en-ZW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ZW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</a:t>
            </a:r>
            <a:r>
              <a:rPr lang="en-ZW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    			</a:t>
            </a:r>
            <a:r>
              <a:rPr lang="en-ZW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ZW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0" indent="0">
              <a:buNone/>
            </a:pPr>
            <a:r>
              <a:rPr lang="en-ZW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</a:t>
            </a:r>
          </a:p>
          <a:p>
            <a:pPr marL="0" indent="0">
              <a:buNone/>
            </a:pPr>
            <a:r>
              <a:rPr lang="en-ZW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</a:t>
            </a:r>
          </a:p>
          <a:p>
            <a:pPr marL="0" indent="0">
              <a:buNone/>
            </a:pPr>
            <a:r>
              <a:rPr lang="en-ZW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ZW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endParaRPr lang="en-ZW" sz="2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82E2-4A27-4F96-A4DC-8B832ED5B48F}" type="slidenum">
              <a:rPr lang="en-ZW" sz="1600" smtClean="0">
                <a:solidFill>
                  <a:srgbClr val="C00000"/>
                </a:solidFill>
              </a:rPr>
              <a:pPr/>
              <a:t>5</a:t>
            </a:fld>
            <a:endParaRPr lang="en-ZW" sz="1600" dirty="0">
              <a:solidFill>
                <a:srgbClr val="C0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423328"/>
              </p:ext>
            </p:extLst>
          </p:nvPr>
        </p:nvGraphicFramePr>
        <p:xfrm>
          <a:off x="1555750" y="325438"/>
          <a:ext cx="8696325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886789" imgH="1556931" progId="ChemDraw.Document.6.0">
                  <p:embed/>
                </p:oleObj>
              </mc:Choice>
              <mc:Fallback>
                <p:oleObj name="CS ChemDraw Drawing" r:id="rId2" imgW="5886789" imgH="1556931" progId="ChemDraw.Document.6.0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325438"/>
                        <a:ext cx="8696325" cy="2300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B30A9535-5906-8DE3-3C15-BC6E15BBBBD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27" y="3429000"/>
            <a:ext cx="3269572" cy="2537369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003E388C-B9BE-542D-00BA-EE6D5095FA20}"/>
              </a:ext>
            </a:extLst>
          </p:cNvPr>
          <p:cNvSpPr/>
          <p:nvPr/>
        </p:nvSpPr>
        <p:spPr>
          <a:xfrm>
            <a:off x="5230910" y="2625725"/>
            <a:ext cx="222738" cy="60079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93264A32-19B5-C4A6-DA24-D73CD5A84C7E}"/>
              </a:ext>
            </a:extLst>
          </p:cNvPr>
          <p:cNvSpPr txBox="1">
            <a:spLocks/>
          </p:cNvSpPr>
          <p:nvPr/>
        </p:nvSpPr>
        <p:spPr>
          <a:xfrm>
            <a:off x="8302440" y="2319043"/>
            <a:ext cx="35052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W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Pd@Mg:JMS-2 and Pd@Mn:JMS-2 </a:t>
            </a:r>
            <a:endParaRPr lang="en-ZW" sz="1600" dirty="0">
              <a:solidFill>
                <a:srgbClr val="C00000"/>
              </a:solidFill>
            </a:endParaRP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22BCA0CA-68D8-1798-F962-BD092319ACD0}"/>
              </a:ext>
            </a:extLst>
          </p:cNvPr>
          <p:cNvSpPr txBox="1">
            <a:spLocks/>
          </p:cNvSpPr>
          <p:nvPr/>
        </p:nvSpPr>
        <p:spPr>
          <a:xfrm>
            <a:off x="5342279" y="1788593"/>
            <a:ext cx="753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W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C1 </a:t>
            </a:r>
            <a:endParaRPr lang="en-ZW" sz="1600" dirty="0">
              <a:solidFill>
                <a:srgbClr val="C00000"/>
              </a:solidFill>
            </a:endParaRPr>
          </a:p>
        </p:txBody>
      </p:sp>
      <p:pic>
        <p:nvPicPr>
          <p:cNvPr id="17" name="Content Placeholder 5">
            <a:extLst>
              <a:ext uri="{FF2B5EF4-FFF2-40B4-BE49-F238E27FC236}">
                <a16:creationId xmlns:a16="http://schemas.microsoft.com/office/drawing/2014/main" id="{F8D4FFEB-799C-C1A9-6FAF-560FE51D425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466" y="3428999"/>
            <a:ext cx="3269572" cy="2537369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8058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D8F6C7-F05F-D276-F7CD-848BFD7985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8" r="53172"/>
          <a:stretch/>
        </p:blipFill>
        <p:spPr bwMode="auto">
          <a:xfrm>
            <a:off x="6990347" y="618187"/>
            <a:ext cx="4202106" cy="36409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C5E6B44-1ADB-C14E-FEC5-FA41CA9D9EEF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6774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ZA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3C179D-725D-8D28-3640-76C86E55E4E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677497"/>
            <a:ext cx="4748465" cy="350342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300B059-C16D-EF13-8FC1-0A5AF9C962E8}"/>
              </a:ext>
            </a:extLst>
          </p:cNvPr>
          <p:cNvSpPr txBox="1">
            <a:spLocks/>
          </p:cNvSpPr>
          <p:nvPr/>
        </p:nvSpPr>
        <p:spPr>
          <a:xfrm>
            <a:off x="838200" y="102033"/>
            <a:ext cx="10515600" cy="516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 description</a:t>
            </a:r>
            <a:endParaRPr lang="en-ZA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680CB73-E2FE-E7F5-7297-2EDF58E56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8CB82E2-4A27-4F96-A4DC-8B832ED5B48F}" type="slidenum">
              <a:rPr lang="en-ZW" sz="1600" smtClean="0">
                <a:solidFill>
                  <a:srgbClr val="C00000"/>
                </a:solidFill>
              </a:rPr>
              <a:pPr/>
              <a:t>6</a:t>
            </a:fld>
            <a:endParaRPr lang="en-ZW" sz="1600" dirty="0">
              <a:solidFill>
                <a:srgbClr val="C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F0BEC1-3320-952A-2F6F-7C5E56DFB3F7}"/>
              </a:ext>
            </a:extLst>
          </p:cNvPr>
          <p:cNvSpPr/>
          <p:nvPr/>
        </p:nvSpPr>
        <p:spPr>
          <a:xfrm>
            <a:off x="5145698" y="4532410"/>
            <a:ext cx="78914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W" sz="1200" dirty="0">
                <a:latin typeface="Arial" panose="020B0604020202020204" pitchFamily="34" charset="0"/>
                <a:cs typeface="Arial" panose="020B0604020202020204" pitchFamily="34" charset="0"/>
              </a:rPr>
              <a:t>Void volume </a:t>
            </a:r>
            <a:r>
              <a:rPr lang="en-ZW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43.8% </a:t>
            </a:r>
            <a:r>
              <a:rPr lang="en-ZW" sz="1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ZW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46.6% </a:t>
            </a:r>
            <a:r>
              <a:rPr lang="en-ZW" sz="1200" dirty="0">
                <a:latin typeface="Arial" panose="020B0604020202020204" pitchFamily="34" charset="0"/>
                <a:cs typeface="Arial" panose="020B0604020202020204" pitchFamily="34" charset="0"/>
              </a:rPr>
              <a:t> for Pd@Mg:JMS-2 and Pd@Mn:JMS-2 respectively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8F1FDDA-77D9-BA91-62BE-B031E0760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477696"/>
              </p:ext>
            </p:extLst>
          </p:nvPr>
        </p:nvGraphicFramePr>
        <p:xfrm>
          <a:off x="1423738" y="4329629"/>
          <a:ext cx="3365758" cy="22092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16890887"/>
                    </a:ext>
                  </a:extLst>
                </a:gridCol>
                <a:gridCol w="1118937">
                  <a:extLst>
                    <a:ext uri="{9D8B030D-6E8A-4147-A177-3AD203B41FA5}">
                      <a16:colId xmlns:a16="http://schemas.microsoft.com/office/drawing/2014/main" val="507620338"/>
                    </a:ext>
                  </a:extLst>
                </a:gridCol>
                <a:gridCol w="1022685">
                  <a:extLst>
                    <a:ext uri="{9D8B030D-6E8A-4147-A177-3AD203B41FA5}">
                      <a16:colId xmlns:a16="http://schemas.microsoft.com/office/drawing/2014/main" val="1991350889"/>
                    </a:ext>
                  </a:extLst>
                </a:gridCol>
              </a:tblGrid>
              <a:tr h="385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W" sz="10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9525" marB="0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en-ZW" sz="1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Pd@MgJMS-2 </a:t>
                      </a:r>
                      <a:endParaRPr lang="en-ZW" sz="10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9525" marB="0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en-ZW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Pd@MnJMS-2</a:t>
                      </a:r>
                      <a:endParaRPr lang="en-ZW" sz="10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9525" marB="0"/>
                </a:tc>
                <a:extLst>
                  <a:ext uri="{0D108BD9-81ED-4DB2-BD59-A6C34878D82A}">
                    <a16:rowId xmlns:a16="http://schemas.microsoft.com/office/drawing/2014/main" val="2699921747"/>
                  </a:ext>
                </a:extLst>
              </a:tr>
              <a:tr h="191822"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en-ZW" sz="1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Crystal system</a:t>
                      </a:r>
                      <a:endParaRPr lang="en-ZW" sz="10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9525" marB="0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en-ZW" sz="1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monoclinic</a:t>
                      </a:r>
                      <a:endParaRPr lang="en-ZW" sz="10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9525" marB="0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en-ZW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monoclinic</a:t>
                      </a:r>
                      <a:endParaRPr lang="en-ZW" sz="10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9525" marB="0"/>
                </a:tc>
                <a:extLst>
                  <a:ext uri="{0D108BD9-81ED-4DB2-BD59-A6C34878D82A}">
                    <a16:rowId xmlns:a16="http://schemas.microsoft.com/office/drawing/2014/main" val="3974460756"/>
                  </a:ext>
                </a:extLst>
              </a:tr>
              <a:tr h="196716"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en-ZW" sz="1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Space group</a:t>
                      </a:r>
                      <a:endParaRPr lang="en-ZW" sz="10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9525" marB="0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en-ZW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C2/c</a:t>
                      </a:r>
                      <a:endParaRPr lang="en-ZW" sz="10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9525" marB="0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en-ZW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C2/c</a:t>
                      </a:r>
                      <a:endParaRPr lang="en-ZW" sz="10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9525" marB="0"/>
                </a:tc>
                <a:extLst>
                  <a:ext uri="{0D108BD9-81ED-4DB2-BD59-A6C34878D82A}">
                    <a16:rowId xmlns:a16="http://schemas.microsoft.com/office/drawing/2014/main" val="3299417132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en-ZW" sz="1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Volume(Å</a:t>
                      </a:r>
                      <a:r>
                        <a:rPr lang="en-ZW" sz="1000" kern="1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</a:t>
                      </a:r>
                      <a:endParaRPr lang="en-ZW" sz="10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9525" marB="0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en-ZW" sz="1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4596.9</a:t>
                      </a:r>
                      <a:endParaRPr lang="en-ZW" sz="10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9525" marB="0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en-ZW" sz="1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4742.3</a:t>
                      </a:r>
                      <a:endParaRPr lang="en-ZW" sz="10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9525" marB="0"/>
                </a:tc>
                <a:extLst>
                  <a:ext uri="{0D108BD9-81ED-4DB2-BD59-A6C34878D82A}">
                    <a16:rowId xmlns:a16="http://schemas.microsoft.com/office/drawing/2014/main" val="3176570143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en-ZW" sz="1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a(Å)</a:t>
                      </a:r>
                      <a:endParaRPr lang="en-ZW" sz="10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9525" marB="0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en-ZW" sz="1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27.22</a:t>
                      </a:r>
                      <a:endParaRPr lang="en-ZW" sz="10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9525" marB="0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en-ZW" sz="1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27.53</a:t>
                      </a:r>
                      <a:endParaRPr lang="en-ZW" sz="10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9525" marB="0"/>
                </a:tc>
                <a:extLst>
                  <a:ext uri="{0D108BD9-81ED-4DB2-BD59-A6C34878D82A}">
                    <a16:rowId xmlns:a16="http://schemas.microsoft.com/office/drawing/2014/main" val="1039550905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en-ZW" sz="1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b(Å)</a:t>
                      </a:r>
                      <a:endParaRPr lang="en-ZW" sz="10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9525" marB="0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en-ZW" sz="1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7.76</a:t>
                      </a:r>
                      <a:endParaRPr lang="en-ZW" sz="10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9525" marB="0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en-ZW" sz="1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7.86</a:t>
                      </a:r>
                      <a:endParaRPr lang="en-ZW" sz="10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9525" marB="0"/>
                </a:tc>
                <a:extLst>
                  <a:ext uri="{0D108BD9-81ED-4DB2-BD59-A6C34878D82A}">
                    <a16:rowId xmlns:a16="http://schemas.microsoft.com/office/drawing/2014/main" val="2411641587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en-ZW" sz="1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c(Å)</a:t>
                      </a:r>
                      <a:endParaRPr lang="en-ZW" sz="10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9525" marB="0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en-ZW" sz="1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22.32</a:t>
                      </a:r>
                      <a:endParaRPr lang="en-ZW" sz="10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9525" marB="0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en-ZW" sz="1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22.47</a:t>
                      </a:r>
                      <a:endParaRPr lang="en-ZW" sz="10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9525" marB="0"/>
                </a:tc>
                <a:extLst>
                  <a:ext uri="{0D108BD9-81ED-4DB2-BD59-A6C34878D82A}">
                    <a16:rowId xmlns:a16="http://schemas.microsoft.com/office/drawing/2014/main" val="3176884772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en-ZW" sz="1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β/°</a:t>
                      </a:r>
                      <a:endParaRPr lang="en-ZW" sz="10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9525" marB="0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en-ZW" sz="1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102.76</a:t>
                      </a:r>
                      <a:endParaRPr lang="en-ZW" sz="10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9525" marB="0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en-ZW" sz="1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102.68</a:t>
                      </a:r>
                      <a:endParaRPr lang="en-ZW" sz="10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9525" marB="0"/>
                </a:tc>
                <a:extLst>
                  <a:ext uri="{0D108BD9-81ED-4DB2-BD59-A6C34878D82A}">
                    <a16:rowId xmlns:a16="http://schemas.microsoft.com/office/drawing/2014/main" val="3803356169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en-ZW" sz="1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Goof</a:t>
                      </a:r>
                      <a:endParaRPr lang="en-ZW" sz="10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9525" marB="0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en-ZW" sz="1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1.071</a:t>
                      </a:r>
                      <a:endParaRPr lang="en-ZW" sz="10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9525" marB="0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en-ZW" sz="1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1.035</a:t>
                      </a:r>
                      <a:endParaRPr lang="en-ZW" sz="10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9525" marB="0"/>
                </a:tc>
                <a:extLst>
                  <a:ext uri="{0D108BD9-81ED-4DB2-BD59-A6C34878D82A}">
                    <a16:rowId xmlns:a16="http://schemas.microsoft.com/office/drawing/2014/main" val="1562836996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en-ZW" sz="1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en-ZW" sz="10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9525" marB="0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en-ZW" sz="1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ZW" sz="10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9525" marB="0"/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15"/>
                        </a:spcAft>
                      </a:pPr>
                      <a:r>
                        <a:rPr lang="en-ZW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ZW" sz="10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9375" marR="79375" marT="9525" marB="0"/>
                </a:tc>
                <a:extLst>
                  <a:ext uri="{0D108BD9-81ED-4DB2-BD59-A6C34878D82A}">
                    <a16:rowId xmlns:a16="http://schemas.microsoft.com/office/drawing/2014/main" val="457388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680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6A6F7ABE-BE27-18F1-38AB-2B94DCC60FA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7048" y="1199143"/>
            <a:ext cx="3394469" cy="394921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1BF23B2-2A14-6AF3-FF81-61AA13D42505}"/>
              </a:ext>
            </a:extLst>
          </p:cNvPr>
          <p:cNvSpPr txBox="1">
            <a:spLocks/>
          </p:cNvSpPr>
          <p:nvPr/>
        </p:nvSpPr>
        <p:spPr>
          <a:xfrm>
            <a:off x="838200" y="102033"/>
            <a:ext cx="10515600" cy="516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Thermal, PXRD and FTIR analysis</a:t>
            </a:r>
            <a:endParaRPr lang="en-ZA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6B9ADF54-4C04-539A-C300-D07E1D3BCE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"/>
          <a:stretch/>
        </p:blipFill>
        <p:spPr bwMode="auto">
          <a:xfrm>
            <a:off x="7847757" y="1199145"/>
            <a:ext cx="4080268" cy="39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97D013F0-704C-22E0-4655-8538D7135C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709502" y="1199145"/>
            <a:ext cx="4080270" cy="3949212"/>
          </a:xfrm>
          <a:prstGeom prst="rect">
            <a:avLst/>
          </a:prstGeom>
        </p:spPr>
      </p:pic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A9998F2F-0DB6-0DC8-818E-2994CBCF8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8CB82E2-4A27-4F96-A4DC-8B832ED5B48F}" type="slidenum">
              <a:rPr lang="en-ZW" sz="1600" smtClean="0">
                <a:solidFill>
                  <a:srgbClr val="C00000"/>
                </a:solidFill>
              </a:rPr>
              <a:pPr/>
              <a:t>7</a:t>
            </a:fld>
            <a:endParaRPr lang="en-ZW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057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FC5426F-6401-0419-C9C5-7BC3664540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160024"/>
              </p:ext>
            </p:extLst>
          </p:nvPr>
        </p:nvGraphicFramePr>
        <p:xfrm>
          <a:off x="1563914" y="766082"/>
          <a:ext cx="8841555" cy="3749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673">
                  <a:extLst>
                    <a:ext uri="{9D8B030D-6E8A-4147-A177-3AD203B41FA5}">
                      <a16:colId xmlns:a16="http://schemas.microsoft.com/office/drawing/2014/main" val="3238372555"/>
                    </a:ext>
                  </a:extLst>
                </a:gridCol>
                <a:gridCol w="1746525">
                  <a:extLst>
                    <a:ext uri="{9D8B030D-6E8A-4147-A177-3AD203B41FA5}">
                      <a16:colId xmlns:a16="http://schemas.microsoft.com/office/drawing/2014/main" val="429950005"/>
                    </a:ext>
                  </a:extLst>
                </a:gridCol>
                <a:gridCol w="1271687">
                  <a:extLst>
                    <a:ext uri="{9D8B030D-6E8A-4147-A177-3AD203B41FA5}">
                      <a16:colId xmlns:a16="http://schemas.microsoft.com/office/drawing/2014/main" val="671195156"/>
                    </a:ext>
                  </a:extLst>
                </a:gridCol>
                <a:gridCol w="1276184">
                  <a:extLst>
                    <a:ext uri="{9D8B030D-6E8A-4147-A177-3AD203B41FA5}">
                      <a16:colId xmlns:a16="http://schemas.microsoft.com/office/drawing/2014/main" val="1995267403"/>
                    </a:ext>
                  </a:extLst>
                </a:gridCol>
                <a:gridCol w="1275284">
                  <a:extLst>
                    <a:ext uri="{9D8B030D-6E8A-4147-A177-3AD203B41FA5}">
                      <a16:colId xmlns:a16="http://schemas.microsoft.com/office/drawing/2014/main" val="880141781"/>
                    </a:ext>
                  </a:extLst>
                </a:gridCol>
                <a:gridCol w="1221325">
                  <a:extLst>
                    <a:ext uri="{9D8B030D-6E8A-4147-A177-3AD203B41FA5}">
                      <a16:colId xmlns:a16="http://schemas.microsoft.com/office/drawing/2014/main" val="4203918611"/>
                    </a:ext>
                  </a:extLst>
                </a:gridCol>
                <a:gridCol w="1153877">
                  <a:extLst>
                    <a:ext uri="{9D8B030D-6E8A-4147-A177-3AD203B41FA5}">
                      <a16:colId xmlns:a16="http://schemas.microsoft.com/office/drawing/2014/main" val="1439597945"/>
                    </a:ext>
                  </a:extLst>
                </a:gridCol>
              </a:tblGrid>
              <a:tr h="403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kern="0" dirty="0">
                          <a:effectLst/>
                        </a:rPr>
                        <a:t>Entry</a:t>
                      </a:r>
                      <a:endParaRPr lang="en-ZW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kern="0" dirty="0">
                          <a:effectLst/>
                        </a:rPr>
                        <a:t>Catalyst</a:t>
                      </a:r>
                      <a:endParaRPr lang="en-ZW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kern="0" dirty="0">
                          <a:effectLst/>
                        </a:rPr>
                        <a:t>Base</a:t>
                      </a:r>
                      <a:endParaRPr lang="en-ZW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kern="0">
                          <a:effectLst/>
                        </a:rPr>
                        <a:t>Temp(°C)</a:t>
                      </a:r>
                      <a:endParaRPr lang="en-ZW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kern="0">
                          <a:effectLst/>
                        </a:rPr>
                        <a:t>Pressure (bars)      (CO</a:t>
                      </a:r>
                      <a:r>
                        <a:rPr lang="en-ZW" sz="1400" kern="0" baseline="-25000">
                          <a:effectLst/>
                        </a:rPr>
                        <a:t>2</a:t>
                      </a:r>
                      <a:r>
                        <a:rPr lang="en-ZW" sz="1400" kern="0">
                          <a:effectLst/>
                        </a:rPr>
                        <a:t>:H</a:t>
                      </a:r>
                      <a:r>
                        <a:rPr lang="en-ZW" sz="1400" kern="0" baseline="-25000">
                          <a:effectLst/>
                        </a:rPr>
                        <a:t>2</a:t>
                      </a:r>
                      <a:r>
                        <a:rPr lang="en-ZW" sz="1400" kern="0">
                          <a:effectLst/>
                        </a:rPr>
                        <a:t>)</a:t>
                      </a:r>
                      <a:endParaRPr lang="en-ZW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kern="0">
                          <a:effectLst/>
                        </a:rPr>
                        <a:t>TON</a:t>
                      </a:r>
                      <a:endParaRPr lang="en-ZW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kern="0" dirty="0">
                          <a:effectLst/>
                        </a:rPr>
                        <a:t>TOF</a:t>
                      </a:r>
                      <a:endParaRPr lang="en-ZW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extLst>
                  <a:ext uri="{0D108BD9-81ED-4DB2-BD59-A6C34878D82A}">
                    <a16:rowId xmlns:a16="http://schemas.microsoft.com/office/drawing/2014/main" val="174273416"/>
                  </a:ext>
                </a:extLst>
              </a:tr>
              <a:tr h="205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u="none" kern="0" dirty="0">
                          <a:effectLst/>
                        </a:rPr>
                        <a:t>1</a:t>
                      </a:r>
                      <a:endParaRPr lang="en-ZW" sz="1400" u="non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u="none" strike="noStrike" kern="0" dirty="0">
                          <a:solidFill>
                            <a:schemeClr val="tx1"/>
                          </a:solidFill>
                          <a:effectLst/>
                        </a:rPr>
                        <a:t>Pd@Mn:JMS-2a</a:t>
                      </a:r>
                      <a:endParaRPr lang="en-ZW" sz="1300" u="none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300" kern="0" dirty="0">
                          <a:effectLst/>
                        </a:rPr>
                        <a:t>Et</a:t>
                      </a:r>
                      <a:r>
                        <a:rPr lang="en-ZA" sz="1300" kern="0" baseline="-25000" dirty="0">
                          <a:effectLst/>
                        </a:rPr>
                        <a:t>3</a:t>
                      </a:r>
                      <a:r>
                        <a:rPr lang="en-ZA" sz="1300" kern="0" dirty="0">
                          <a:effectLst/>
                        </a:rPr>
                        <a:t>N</a:t>
                      </a:r>
                      <a:endParaRPr lang="en-ZW" sz="13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90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40 (1:3)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2448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102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extLst>
                  <a:ext uri="{0D108BD9-81ED-4DB2-BD59-A6C34878D82A}">
                    <a16:rowId xmlns:a16="http://schemas.microsoft.com/office/drawing/2014/main" val="969925763"/>
                  </a:ext>
                </a:extLst>
              </a:tr>
              <a:tr h="205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kern="0" dirty="0">
                          <a:effectLst/>
                        </a:rPr>
                        <a:t>2</a:t>
                      </a:r>
                      <a:endParaRPr lang="en-ZW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u="none" kern="0" dirty="0">
                          <a:solidFill>
                            <a:schemeClr val="tx1"/>
                          </a:solidFill>
                          <a:effectLst/>
                        </a:rPr>
                        <a:t>Pd@Mn:JMS-2a</a:t>
                      </a:r>
                      <a:endParaRPr lang="en-ZW" sz="1300" u="none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 dirty="0">
                          <a:effectLst/>
                        </a:rPr>
                        <a:t>KOH</a:t>
                      </a:r>
                      <a:endParaRPr lang="en-ZW" sz="13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90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40 (1:3)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4896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204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extLst>
                  <a:ext uri="{0D108BD9-81ED-4DB2-BD59-A6C34878D82A}">
                    <a16:rowId xmlns:a16="http://schemas.microsoft.com/office/drawing/2014/main" val="3227812324"/>
                  </a:ext>
                </a:extLst>
              </a:tr>
              <a:tr h="205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kern="0" dirty="0">
                          <a:effectLst/>
                        </a:rPr>
                        <a:t>3</a:t>
                      </a:r>
                      <a:endParaRPr lang="en-ZW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 dirty="0">
                          <a:effectLst/>
                        </a:rPr>
                        <a:t>Pd@Mn:JMS-2a</a:t>
                      </a:r>
                      <a:endParaRPr lang="en-ZW" sz="13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300" kern="0" dirty="0">
                          <a:effectLst/>
                        </a:rPr>
                        <a:t>NaHCO</a:t>
                      </a:r>
                      <a:r>
                        <a:rPr lang="en-ZA" sz="1300" kern="0" baseline="-25000" dirty="0">
                          <a:effectLst/>
                        </a:rPr>
                        <a:t>3</a:t>
                      </a:r>
                      <a:endParaRPr lang="en-ZW" sz="13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90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40 (1:3)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3672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153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extLst>
                  <a:ext uri="{0D108BD9-81ED-4DB2-BD59-A6C34878D82A}">
                    <a16:rowId xmlns:a16="http://schemas.microsoft.com/office/drawing/2014/main" val="1426033380"/>
                  </a:ext>
                </a:extLst>
              </a:tr>
              <a:tr h="205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kern="0" dirty="0">
                          <a:effectLst/>
                        </a:rPr>
                        <a:t>4</a:t>
                      </a:r>
                      <a:endParaRPr lang="en-ZW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Pd@Mn:JMS-2a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300" kern="0" dirty="0">
                          <a:effectLst/>
                        </a:rPr>
                        <a:t>K</a:t>
                      </a:r>
                      <a:r>
                        <a:rPr lang="en-ZA" sz="1300" kern="0" baseline="-25000" dirty="0">
                          <a:effectLst/>
                        </a:rPr>
                        <a:t>2</a:t>
                      </a:r>
                      <a:r>
                        <a:rPr lang="en-ZA" sz="1300" kern="0" dirty="0">
                          <a:effectLst/>
                        </a:rPr>
                        <a:t>CO</a:t>
                      </a:r>
                      <a:r>
                        <a:rPr lang="en-ZA" sz="1300" kern="0" baseline="-25000" dirty="0">
                          <a:effectLst/>
                        </a:rPr>
                        <a:t>3</a:t>
                      </a:r>
                      <a:endParaRPr lang="en-ZW" sz="13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90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40 (1:3)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 dirty="0">
                          <a:effectLst/>
                        </a:rPr>
                        <a:t>484</a:t>
                      </a:r>
                      <a:endParaRPr lang="en-ZW" sz="13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121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extLst>
                  <a:ext uri="{0D108BD9-81ED-4DB2-BD59-A6C34878D82A}">
                    <a16:rowId xmlns:a16="http://schemas.microsoft.com/office/drawing/2014/main" val="1493299004"/>
                  </a:ext>
                </a:extLst>
              </a:tr>
              <a:tr h="205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kern="0" dirty="0">
                          <a:effectLst/>
                        </a:rPr>
                        <a:t>5</a:t>
                      </a:r>
                      <a:endParaRPr lang="en-ZW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Pd@Mn:JMS-2a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 dirty="0">
                          <a:effectLst/>
                        </a:rPr>
                        <a:t>None</a:t>
                      </a:r>
                      <a:endParaRPr lang="en-ZW" sz="13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90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40 (1:3)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0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0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extLst>
                  <a:ext uri="{0D108BD9-81ED-4DB2-BD59-A6C34878D82A}">
                    <a16:rowId xmlns:a16="http://schemas.microsoft.com/office/drawing/2014/main" val="3735900712"/>
                  </a:ext>
                </a:extLst>
              </a:tr>
              <a:tr h="205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kern="0" dirty="0">
                          <a:effectLst/>
                        </a:rPr>
                        <a:t>6</a:t>
                      </a:r>
                      <a:endParaRPr lang="en-ZW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None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 dirty="0">
                          <a:effectLst/>
                        </a:rPr>
                        <a:t>KOH</a:t>
                      </a:r>
                      <a:endParaRPr lang="en-ZW" sz="13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90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40 (1:3)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0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0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extLst>
                  <a:ext uri="{0D108BD9-81ED-4DB2-BD59-A6C34878D82A}">
                    <a16:rowId xmlns:a16="http://schemas.microsoft.com/office/drawing/2014/main" val="3692648009"/>
                  </a:ext>
                </a:extLst>
              </a:tr>
              <a:tr h="205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kern="0" dirty="0">
                          <a:effectLst/>
                        </a:rPr>
                        <a:t>7</a:t>
                      </a:r>
                      <a:endParaRPr lang="en-ZW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Pd@Mn:JMS-2a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 dirty="0">
                          <a:effectLst/>
                        </a:rPr>
                        <a:t>KOH</a:t>
                      </a:r>
                      <a:endParaRPr lang="en-ZW" sz="13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90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20 (1:1)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1752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73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extLst>
                  <a:ext uri="{0D108BD9-81ED-4DB2-BD59-A6C34878D82A}">
                    <a16:rowId xmlns:a16="http://schemas.microsoft.com/office/drawing/2014/main" val="3349863038"/>
                  </a:ext>
                </a:extLst>
              </a:tr>
              <a:tr h="205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kern="0" dirty="0">
                          <a:effectLst/>
                        </a:rPr>
                        <a:t>8</a:t>
                      </a:r>
                      <a:endParaRPr lang="en-ZW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Pd@Mn:JMS-2a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 dirty="0">
                          <a:effectLst/>
                        </a:rPr>
                        <a:t>KOH</a:t>
                      </a:r>
                      <a:endParaRPr lang="en-ZW" sz="13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90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30 (1:2)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2880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120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extLst>
                  <a:ext uri="{0D108BD9-81ED-4DB2-BD59-A6C34878D82A}">
                    <a16:rowId xmlns:a16="http://schemas.microsoft.com/office/drawing/2014/main" val="1791113597"/>
                  </a:ext>
                </a:extLst>
              </a:tr>
              <a:tr h="205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kern="0" dirty="0">
                          <a:effectLst/>
                        </a:rPr>
                        <a:t>9</a:t>
                      </a:r>
                      <a:endParaRPr lang="en-ZW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 dirty="0">
                          <a:effectLst/>
                        </a:rPr>
                        <a:t>Pd@Mn:JMS-2a</a:t>
                      </a:r>
                      <a:endParaRPr lang="en-ZW" sz="13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 dirty="0">
                          <a:effectLst/>
                        </a:rPr>
                        <a:t>KOH</a:t>
                      </a:r>
                      <a:endParaRPr lang="en-ZW" sz="13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90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50 (1:4)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7488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312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extLst>
                  <a:ext uri="{0D108BD9-81ED-4DB2-BD59-A6C34878D82A}">
                    <a16:rowId xmlns:a16="http://schemas.microsoft.com/office/drawing/2014/main" val="3718011881"/>
                  </a:ext>
                </a:extLst>
              </a:tr>
              <a:tr h="205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kern="0" dirty="0">
                          <a:effectLst/>
                        </a:rPr>
                        <a:t>10</a:t>
                      </a:r>
                      <a:endParaRPr lang="en-ZW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Pd@Mn:JMS-2a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 dirty="0">
                          <a:effectLst/>
                        </a:rPr>
                        <a:t>KOH</a:t>
                      </a:r>
                      <a:endParaRPr lang="en-ZW" sz="13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90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40 (0:4)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0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0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extLst>
                  <a:ext uri="{0D108BD9-81ED-4DB2-BD59-A6C34878D82A}">
                    <a16:rowId xmlns:a16="http://schemas.microsoft.com/office/drawing/2014/main" val="2635998347"/>
                  </a:ext>
                </a:extLst>
              </a:tr>
              <a:tr h="205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kern="0" dirty="0">
                          <a:effectLst/>
                        </a:rPr>
                        <a:t>11</a:t>
                      </a:r>
                      <a:endParaRPr lang="en-ZW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Pd@Mn:JMS-2a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 dirty="0">
                          <a:effectLst/>
                        </a:rPr>
                        <a:t>KOH</a:t>
                      </a:r>
                      <a:endParaRPr lang="en-ZW" sz="13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90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10 (1:0)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0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0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extLst>
                  <a:ext uri="{0D108BD9-81ED-4DB2-BD59-A6C34878D82A}">
                    <a16:rowId xmlns:a16="http://schemas.microsoft.com/office/drawing/2014/main" val="2745085641"/>
                  </a:ext>
                </a:extLst>
              </a:tr>
              <a:tr h="205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kern="0" dirty="0">
                          <a:effectLst/>
                        </a:rPr>
                        <a:t>12</a:t>
                      </a:r>
                      <a:endParaRPr lang="en-ZW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Pd@Mn:JMS-2a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 dirty="0">
                          <a:effectLst/>
                        </a:rPr>
                        <a:t>KOH</a:t>
                      </a:r>
                      <a:endParaRPr lang="en-ZW" sz="13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100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50 (1:4)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9816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409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extLst>
                  <a:ext uri="{0D108BD9-81ED-4DB2-BD59-A6C34878D82A}">
                    <a16:rowId xmlns:a16="http://schemas.microsoft.com/office/drawing/2014/main" val="3873885065"/>
                  </a:ext>
                </a:extLst>
              </a:tr>
              <a:tr h="205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kern="0" dirty="0">
                          <a:effectLst/>
                        </a:rPr>
                        <a:t>13</a:t>
                      </a:r>
                      <a:endParaRPr lang="en-ZW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Pd@Mn:JMS-2a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 dirty="0">
                          <a:effectLst/>
                        </a:rPr>
                        <a:t>KOH</a:t>
                      </a:r>
                      <a:endParaRPr lang="en-ZW" sz="13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100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50 (1:4)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7272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303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extLst>
                  <a:ext uri="{0D108BD9-81ED-4DB2-BD59-A6C34878D82A}">
                    <a16:rowId xmlns:a16="http://schemas.microsoft.com/office/drawing/2014/main" val="1234621154"/>
                  </a:ext>
                </a:extLst>
              </a:tr>
              <a:tr h="205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kern="0" dirty="0">
                          <a:effectLst/>
                        </a:rPr>
                        <a:t>14</a:t>
                      </a:r>
                      <a:endParaRPr lang="en-ZW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C1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 dirty="0">
                          <a:effectLst/>
                        </a:rPr>
                        <a:t>KOH</a:t>
                      </a:r>
                      <a:endParaRPr lang="en-ZW" sz="13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100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50 (1:4)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4080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300" kern="0">
                          <a:effectLst/>
                        </a:rPr>
                        <a:t>170</a:t>
                      </a:r>
                      <a:endParaRPr lang="en-ZW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extLst>
                  <a:ext uri="{0D108BD9-81ED-4DB2-BD59-A6C34878D82A}">
                    <a16:rowId xmlns:a16="http://schemas.microsoft.com/office/drawing/2014/main" val="2717362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W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W" sz="13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W" sz="13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W" sz="13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W" sz="13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W" sz="13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W" sz="13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2" marR="79342" marT="0" marB="0"/>
                </a:tc>
                <a:extLst>
                  <a:ext uri="{0D108BD9-81ED-4DB2-BD59-A6C34878D82A}">
                    <a16:rowId xmlns:a16="http://schemas.microsoft.com/office/drawing/2014/main" val="3347945434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C2C738E0-CB0D-5AA7-21D1-F9837B83323A}"/>
              </a:ext>
            </a:extLst>
          </p:cNvPr>
          <p:cNvSpPr txBox="1">
            <a:spLocks/>
          </p:cNvSpPr>
          <p:nvPr/>
        </p:nvSpPr>
        <p:spPr>
          <a:xfrm>
            <a:off x="838200" y="102033"/>
            <a:ext cx="10515600" cy="5161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Catalysis Studies</a:t>
            </a:r>
            <a:endParaRPr lang="en-ZA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6D372C-5733-397F-3384-4BB4EAD0B84F}"/>
              </a:ext>
            </a:extLst>
          </p:cNvPr>
          <p:cNvSpPr txBox="1"/>
          <p:nvPr/>
        </p:nvSpPr>
        <p:spPr>
          <a:xfrm>
            <a:off x="1563914" y="5167086"/>
            <a:ext cx="88415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Conditions</a:t>
            </a:r>
            <a:r>
              <a:rPr lang="en-ZA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Time (24 hours), ethanol (8 mL) and base (5 mmol) and TONs are based on Pd (0.46 µmol). The yield based on </a:t>
            </a:r>
            <a:r>
              <a:rPr lang="en-ZA" sz="1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lang="en-ZA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 NMR analysis using acetone as an internal standard. </a:t>
            </a: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ZW" dirty="0"/>
          </a:p>
        </p:txBody>
      </p:sp>
      <p:sp>
        <p:nvSpPr>
          <p:cNvPr id="2" name="Slide Number Placeholder 7">
            <a:extLst>
              <a:ext uri="{FF2B5EF4-FFF2-40B4-BE49-F238E27FC236}">
                <a16:creationId xmlns:a16="http://schemas.microsoft.com/office/drawing/2014/main" id="{8367D039-57AE-0EB7-D749-B88516676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8CB82E2-4A27-4F96-A4DC-8B832ED5B48F}" type="slidenum">
              <a:rPr lang="en-ZW" sz="1600" smtClean="0">
                <a:solidFill>
                  <a:srgbClr val="C00000"/>
                </a:solidFill>
              </a:rPr>
              <a:pPr/>
              <a:t>8</a:t>
            </a:fld>
            <a:endParaRPr lang="en-ZW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60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152" y="94670"/>
            <a:ext cx="10515600" cy="497760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Recyclability Studies</a:t>
            </a:r>
            <a:endParaRPr lang="en-ZA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0092"/>
          <a:stretch/>
        </p:blipFill>
        <p:spPr>
          <a:xfrm>
            <a:off x="193165" y="1659234"/>
            <a:ext cx="3755380" cy="3697000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7B5C844F-2876-429B-FF63-D9C0726F2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90"/>
          <a:stretch/>
        </p:blipFill>
        <p:spPr>
          <a:xfrm>
            <a:off x="3948545" y="1574591"/>
            <a:ext cx="3893926" cy="396023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A797B06-4945-6A90-6BFC-91967EB73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8CB82E2-4A27-4F96-A4DC-8B832ED5B48F}" type="slidenum">
              <a:rPr lang="en-ZW" sz="1600" smtClean="0">
                <a:solidFill>
                  <a:srgbClr val="C00000"/>
                </a:solidFill>
              </a:rPr>
              <a:pPr/>
              <a:t>9</a:t>
            </a:fld>
            <a:endParaRPr lang="en-ZW" sz="1600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0F7F74-A80E-4959-2E9F-A1D82ECB5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512" y="1753186"/>
            <a:ext cx="3999323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72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17832</TotalTime>
  <Words>644</Words>
  <Application>Microsoft Office PowerPoint</Application>
  <PresentationFormat>Widescreen</PresentationFormat>
  <Paragraphs>202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Office Theme</vt:lpstr>
      <vt:lpstr>CS ChemDraw Drawing</vt:lpstr>
      <vt:lpstr>  Harnessing Metal Organic Frameworks for CO2 Conversion: Unlocking New Pathways for Formate Synthesis . </vt:lpstr>
      <vt:lpstr>PowerPoint Presentation</vt:lpstr>
      <vt:lpstr>    Introduction </vt:lpstr>
      <vt:lpstr>Metal Organic frameworks (MOFs) </vt:lpstr>
      <vt:lpstr>Methodology </vt:lpstr>
      <vt:lpstr>PowerPoint Presentation</vt:lpstr>
      <vt:lpstr>PowerPoint Presentation</vt:lpstr>
      <vt:lpstr>PowerPoint Presentation</vt:lpstr>
      <vt:lpstr>    Recyclability Studies</vt:lpstr>
      <vt:lpstr>PowerPoint Presentation</vt:lpstr>
      <vt:lpstr>Conclusion</vt:lpstr>
      <vt:lpstr>  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TSHUMA</dc:creator>
  <cp:lastModifiedBy>Piwai</cp:lastModifiedBy>
  <cp:revision>432</cp:revision>
  <dcterms:created xsi:type="dcterms:W3CDTF">2018-10-24T16:36:28Z</dcterms:created>
  <dcterms:modified xsi:type="dcterms:W3CDTF">2024-11-19T08:21:15Z</dcterms:modified>
</cp:coreProperties>
</file>