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7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97" r:id="rId4"/>
    <p:sldId id="294" r:id="rId5"/>
    <p:sldId id="268" r:id="rId6"/>
    <p:sldId id="271" r:id="rId7"/>
    <p:sldId id="295" r:id="rId8"/>
    <p:sldId id="266" r:id="rId9"/>
    <p:sldId id="288" r:id="rId10"/>
    <p:sldId id="289" r:id="rId11"/>
    <p:sldId id="290" r:id="rId12"/>
    <p:sldId id="291" r:id="rId13"/>
    <p:sldId id="299" r:id="rId14"/>
    <p:sldId id="300" r:id="rId15"/>
    <p:sldId id="303" r:id="rId16"/>
    <p:sldId id="301" r:id="rId17"/>
    <p:sldId id="302" r:id="rId18"/>
    <p:sldId id="305" r:id="rId19"/>
    <p:sldId id="304" r:id="rId20"/>
    <p:sldId id="298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05"/>
    <p:restoredTop sz="96000"/>
  </p:normalViewPr>
  <p:slideViewPr>
    <p:cSldViewPr snapToGrid="0">
      <p:cViewPr varScale="1">
        <p:scale>
          <a:sx n="107" d="100"/>
          <a:sy n="107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E0364-A34E-426D-8FA2-7A0F5B1C2DB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1DBD86-B772-41E9-A28C-E9B61823F7D4}">
      <dgm:prSet/>
      <dgm:spPr/>
      <dgm:t>
        <a:bodyPr/>
        <a:lstStyle/>
        <a:p>
          <a:r>
            <a:rPr lang="en-US" dirty="0">
              <a:latin typeface="Bell MT" panose="02020503060305020303" pitchFamily="18" charset="77"/>
            </a:rPr>
            <a:t>NECSA located 20 km West of Pretoria.</a:t>
          </a:r>
        </a:p>
      </dgm:t>
    </dgm:pt>
    <dgm:pt modelId="{911B0417-DBE5-4BB1-8430-E9B2AA0BA26B}" type="parTrans" cxnId="{3DC36FC1-2948-4728-9B78-E4DE39D7D2C7}">
      <dgm:prSet/>
      <dgm:spPr/>
      <dgm:t>
        <a:bodyPr/>
        <a:lstStyle/>
        <a:p>
          <a:endParaRPr lang="en-US">
            <a:latin typeface="Bell MT" panose="02020503060305020303" pitchFamily="18" charset="77"/>
          </a:endParaRPr>
        </a:p>
      </dgm:t>
    </dgm:pt>
    <dgm:pt modelId="{7CA2C03C-7CA8-4E61-86CF-2A7DF6F7CC4E}" type="sibTrans" cxnId="{3DC36FC1-2948-4728-9B78-E4DE39D7D2C7}">
      <dgm:prSet/>
      <dgm:spPr/>
      <dgm:t>
        <a:bodyPr/>
        <a:lstStyle/>
        <a:p>
          <a:endParaRPr lang="en-US">
            <a:latin typeface="Bell MT" panose="02020503060305020303" pitchFamily="18" charset="77"/>
          </a:endParaRPr>
        </a:p>
      </dgm:t>
    </dgm:pt>
    <dgm:pt modelId="{19D45F6A-3BD9-4E37-8898-60AC01F95748}">
      <dgm:prSet/>
      <dgm:spPr/>
      <dgm:t>
        <a:bodyPr/>
        <a:lstStyle/>
        <a:p>
          <a:r>
            <a:rPr lang="en-US" dirty="0">
              <a:latin typeface="Bell MT" panose="02020503060305020303" pitchFamily="18" charset="77"/>
            </a:rPr>
            <a:t>SAFARI-1 is a Tank-in-pool, 20MW Material Test Reactor, uses light water as a coolant and moderator.</a:t>
          </a:r>
        </a:p>
      </dgm:t>
    </dgm:pt>
    <dgm:pt modelId="{6FDD9FDB-A548-4D6E-9B22-9752906A5B09}" type="parTrans" cxnId="{4C62CC30-3EAD-4045-BB09-14CA37DB2AEC}">
      <dgm:prSet/>
      <dgm:spPr/>
      <dgm:t>
        <a:bodyPr/>
        <a:lstStyle/>
        <a:p>
          <a:endParaRPr lang="en-US">
            <a:latin typeface="Bell MT" panose="02020503060305020303" pitchFamily="18" charset="77"/>
          </a:endParaRPr>
        </a:p>
      </dgm:t>
    </dgm:pt>
    <dgm:pt modelId="{ECDDEAC1-0CE3-4FDF-AEC5-BC32DB9C8369}" type="sibTrans" cxnId="{4C62CC30-3EAD-4045-BB09-14CA37DB2AEC}">
      <dgm:prSet/>
      <dgm:spPr/>
      <dgm:t>
        <a:bodyPr/>
        <a:lstStyle/>
        <a:p>
          <a:endParaRPr lang="en-US">
            <a:latin typeface="Bell MT" panose="02020503060305020303" pitchFamily="18" charset="77"/>
          </a:endParaRPr>
        </a:p>
      </dgm:t>
    </dgm:pt>
    <dgm:pt modelId="{35F98094-C4D9-7949-AAC5-3A98661FE0B4}" type="pres">
      <dgm:prSet presAssocID="{D56E0364-A34E-426D-8FA2-7A0F5B1C2DB3}" presName="outerComposite" presStyleCnt="0">
        <dgm:presLayoutVars>
          <dgm:chMax val="5"/>
          <dgm:dir/>
          <dgm:resizeHandles val="exact"/>
        </dgm:presLayoutVars>
      </dgm:prSet>
      <dgm:spPr/>
    </dgm:pt>
    <dgm:pt modelId="{23056ABD-B8A7-4745-83D9-78142D5AFB12}" type="pres">
      <dgm:prSet presAssocID="{D56E0364-A34E-426D-8FA2-7A0F5B1C2DB3}" presName="dummyMaxCanvas" presStyleCnt="0">
        <dgm:presLayoutVars/>
      </dgm:prSet>
      <dgm:spPr/>
    </dgm:pt>
    <dgm:pt modelId="{8C12A6B5-075C-A54B-92D8-B4EA5CCC894C}" type="pres">
      <dgm:prSet presAssocID="{D56E0364-A34E-426D-8FA2-7A0F5B1C2DB3}" presName="TwoNodes_1" presStyleLbl="node1" presStyleIdx="0" presStyleCnt="2" custLinFactNeighborX="17647" custLinFactNeighborY="743">
        <dgm:presLayoutVars>
          <dgm:bulletEnabled val="1"/>
        </dgm:presLayoutVars>
      </dgm:prSet>
      <dgm:spPr/>
    </dgm:pt>
    <dgm:pt modelId="{502698E7-5842-644C-9AE7-471677C62AFA}" type="pres">
      <dgm:prSet presAssocID="{D56E0364-A34E-426D-8FA2-7A0F5B1C2DB3}" presName="TwoNodes_2" presStyleLbl="node1" presStyleIdx="1" presStyleCnt="2">
        <dgm:presLayoutVars>
          <dgm:bulletEnabled val="1"/>
        </dgm:presLayoutVars>
      </dgm:prSet>
      <dgm:spPr/>
    </dgm:pt>
    <dgm:pt modelId="{C29E2196-C3D6-624E-A5A6-0324459C7F59}" type="pres">
      <dgm:prSet presAssocID="{D56E0364-A34E-426D-8FA2-7A0F5B1C2DB3}" presName="TwoConn_1-2" presStyleLbl="fgAccFollowNode1" presStyleIdx="0" presStyleCnt="1">
        <dgm:presLayoutVars>
          <dgm:bulletEnabled val="1"/>
        </dgm:presLayoutVars>
      </dgm:prSet>
      <dgm:spPr/>
    </dgm:pt>
    <dgm:pt modelId="{D85768F6-0716-AE49-9EA1-9FFD67337EB4}" type="pres">
      <dgm:prSet presAssocID="{D56E0364-A34E-426D-8FA2-7A0F5B1C2DB3}" presName="TwoNodes_1_text" presStyleLbl="node1" presStyleIdx="1" presStyleCnt="2">
        <dgm:presLayoutVars>
          <dgm:bulletEnabled val="1"/>
        </dgm:presLayoutVars>
      </dgm:prSet>
      <dgm:spPr/>
    </dgm:pt>
    <dgm:pt modelId="{BE68F611-9DB5-1648-8ED2-5B8EDB39CE6C}" type="pres">
      <dgm:prSet presAssocID="{D56E0364-A34E-426D-8FA2-7A0F5B1C2DB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DC5C313-EA03-4242-9676-36AB2353BC8F}" type="presOf" srcId="{FF1DBD86-B772-41E9-A28C-E9B61823F7D4}" destId="{8C12A6B5-075C-A54B-92D8-B4EA5CCC894C}" srcOrd="0" destOrd="0" presId="urn:microsoft.com/office/officeart/2005/8/layout/vProcess5"/>
    <dgm:cxn modelId="{37CE5027-12A1-C34E-B867-644538E2ACC4}" type="presOf" srcId="{FF1DBD86-B772-41E9-A28C-E9B61823F7D4}" destId="{D85768F6-0716-AE49-9EA1-9FFD67337EB4}" srcOrd="1" destOrd="0" presId="urn:microsoft.com/office/officeart/2005/8/layout/vProcess5"/>
    <dgm:cxn modelId="{D129FB27-4A1D-1A4F-BE58-6FE6DFDD7298}" type="presOf" srcId="{19D45F6A-3BD9-4E37-8898-60AC01F95748}" destId="{BE68F611-9DB5-1648-8ED2-5B8EDB39CE6C}" srcOrd="1" destOrd="0" presId="urn:microsoft.com/office/officeart/2005/8/layout/vProcess5"/>
    <dgm:cxn modelId="{4C62CC30-3EAD-4045-BB09-14CA37DB2AEC}" srcId="{D56E0364-A34E-426D-8FA2-7A0F5B1C2DB3}" destId="{19D45F6A-3BD9-4E37-8898-60AC01F95748}" srcOrd="1" destOrd="0" parTransId="{6FDD9FDB-A548-4D6E-9B22-9752906A5B09}" sibTransId="{ECDDEAC1-0CE3-4FDF-AEC5-BC32DB9C8369}"/>
    <dgm:cxn modelId="{9D65B567-0066-2E46-9D76-DEB288ABDDBB}" type="presOf" srcId="{7CA2C03C-7CA8-4E61-86CF-2A7DF6F7CC4E}" destId="{C29E2196-C3D6-624E-A5A6-0324459C7F59}" srcOrd="0" destOrd="0" presId="urn:microsoft.com/office/officeart/2005/8/layout/vProcess5"/>
    <dgm:cxn modelId="{2DB6A982-52E7-6340-93C4-82D2DE806853}" type="presOf" srcId="{19D45F6A-3BD9-4E37-8898-60AC01F95748}" destId="{502698E7-5842-644C-9AE7-471677C62AFA}" srcOrd="0" destOrd="0" presId="urn:microsoft.com/office/officeart/2005/8/layout/vProcess5"/>
    <dgm:cxn modelId="{DE8AC2BC-77BF-384A-8F7B-C1C90ABF64DA}" type="presOf" srcId="{D56E0364-A34E-426D-8FA2-7A0F5B1C2DB3}" destId="{35F98094-C4D9-7949-AAC5-3A98661FE0B4}" srcOrd="0" destOrd="0" presId="urn:microsoft.com/office/officeart/2005/8/layout/vProcess5"/>
    <dgm:cxn modelId="{3DC36FC1-2948-4728-9B78-E4DE39D7D2C7}" srcId="{D56E0364-A34E-426D-8FA2-7A0F5B1C2DB3}" destId="{FF1DBD86-B772-41E9-A28C-E9B61823F7D4}" srcOrd="0" destOrd="0" parTransId="{911B0417-DBE5-4BB1-8430-E9B2AA0BA26B}" sibTransId="{7CA2C03C-7CA8-4E61-86CF-2A7DF6F7CC4E}"/>
    <dgm:cxn modelId="{32BA711A-0793-2D4B-8DA3-170DC38E90BD}" type="presParOf" srcId="{35F98094-C4D9-7949-AAC5-3A98661FE0B4}" destId="{23056ABD-B8A7-4745-83D9-78142D5AFB12}" srcOrd="0" destOrd="0" presId="urn:microsoft.com/office/officeart/2005/8/layout/vProcess5"/>
    <dgm:cxn modelId="{926EFEDF-C8B7-864F-9A16-2D68B0B14F1A}" type="presParOf" srcId="{35F98094-C4D9-7949-AAC5-3A98661FE0B4}" destId="{8C12A6B5-075C-A54B-92D8-B4EA5CCC894C}" srcOrd="1" destOrd="0" presId="urn:microsoft.com/office/officeart/2005/8/layout/vProcess5"/>
    <dgm:cxn modelId="{A0367AB7-A192-FD47-A824-BB8957FD1AD1}" type="presParOf" srcId="{35F98094-C4D9-7949-AAC5-3A98661FE0B4}" destId="{502698E7-5842-644C-9AE7-471677C62AFA}" srcOrd="2" destOrd="0" presId="urn:microsoft.com/office/officeart/2005/8/layout/vProcess5"/>
    <dgm:cxn modelId="{CF5CD4CE-48B5-F544-88F4-800258E41A9D}" type="presParOf" srcId="{35F98094-C4D9-7949-AAC5-3A98661FE0B4}" destId="{C29E2196-C3D6-624E-A5A6-0324459C7F59}" srcOrd="3" destOrd="0" presId="urn:microsoft.com/office/officeart/2005/8/layout/vProcess5"/>
    <dgm:cxn modelId="{2537D4B8-7114-974C-BB28-F1666AFD9527}" type="presParOf" srcId="{35F98094-C4D9-7949-AAC5-3A98661FE0B4}" destId="{D85768F6-0716-AE49-9EA1-9FFD67337EB4}" srcOrd="4" destOrd="0" presId="urn:microsoft.com/office/officeart/2005/8/layout/vProcess5"/>
    <dgm:cxn modelId="{8FC17AC5-6F73-BA4F-A7BE-5D7A52A9F171}" type="presParOf" srcId="{35F98094-C4D9-7949-AAC5-3A98661FE0B4}" destId="{BE68F611-9DB5-1648-8ED2-5B8EDB39CE6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1A75C-F50A-4759-8265-D234EAEE31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8CFD3-574D-4B6C-A009-D57BE5881F9C}">
      <dgm:prSet custT="1"/>
      <dgm:spPr/>
      <dgm:t>
        <a:bodyPr/>
        <a:lstStyle/>
        <a:p>
          <a:r>
            <a:rPr lang="en-US" sz="1400">
              <a:latin typeface="Bell MT" panose="02020503060305020303" pitchFamily="18" charset="77"/>
            </a:rPr>
            <a:t>Immunity to electromagnetic interference.</a:t>
          </a:r>
        </a:p>
      </dgm:t>
    </dgm:pt>
    <dgm:pt modelId="{FE022D5E-1C40-40FF-B035-F84F2ABA1C3A}" type="parTrans" cxnId="{D11A61AC-B58D-4950-9EE7-D21B4E6F6DDB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58E10F0C-5147-4397-9886-165822C4B04A}" type="sibTrans" cxnId="{D11A61AC-B58D-4950-9EE7-D21B4E6F6DDB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BB502BE9-C127-48FF-AB10-756427A9D8D7}">
      <dgm:prSet custT="1"/>
      <dgm:spPr/>
      <dgm:t>
        <a:bodyPr/>
        <a:lstStyle/>
        <a:p>
          <a:r>
            <a:rPr lang="en-US" sz="1400" dirty="0">
              <a:latin typeface="Bell MT" panose="02020503060305020303" pitchFamily="18" charset="77"/>
            </a:rPr>
            <a:t>Intrinsically safe and passive</a:t>
          </a:r>
        </a:p>
      </dgm:t>
    </dgm:pt>
    <dgm:pt modelId="{DB66108C-F8C9-4A89-8E47-116876C41F59}" type="parTrans" cxnId="{73B095D2-5B79-4CA5-908E-7DD1C074E9E2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DC568121-1D41-40D9-BD32-A1037783A96C}" type="sibTrans" cxnId="{73B095D2-5B79-4CA5-908E-7DD1C074E9E2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8C88E18A-0C1F-47E5-8617-401C81182B56}">
      <dgm:prSet custT="1"/>
      <dgm:spPr/>
      <dgm:t>
        <a:bodyPr/>
        <a:lstStyle/>
        <a:p>
          <a:r>
            <a:rPr lang="en-US" sz="1400" dirty="0">
              <a:latin typeface="Bell MT" panose="02020503060305020303" pitchFamily="18" charset="77"/>
            </a:rPr>
            <a:t>Small size, low weight</a:t>
          </a:r>
        </a:p>
      </dgm:t>
    </dgm:pt>
    <dgm:pt modelId="{8E32ABAA-6B19-4EC4-AD80-5B76F6CEFDBB}" type="parTrans" cxnId="{38F319F6-EC29-4E6C-8F48-FEAE02D2BE9A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1B8660D7-1E76-4919-8DD9-634D1D594154}" type="sibTrans" cxnId="{38F319F6-EC29-4E6C-8F48-FEAE02D2BE9A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8D345FA4-4C0C-4EB6-9211-E411466F78EF}">
      <dgm:prSet custT="1"/>
      <dgm:spPr/>
      <dgm:t>
        <a:bodyPr/>
        <a:lstStyle/>
        <a:p>
          <a:r>
            <a:rPr lang="en-US" sz="1400">
              <a:latin typeface="Bell MT" panose="02020503060305020303" pitchFamily="18" charset="77"/>
            </a:rPr>
            <a:t>Less cabling</a:t>
          </a:r>
        </a:p>
      </dgm:t>
    </dgm:pt>
    <dgm:pt modelId="{143DDA38-6A6C-40C6-952D-692DF7074517}" type="parTrans" cxnId="{7892CF10-7D94-44FC-80F8-C14025E70E1A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58E50335-C4D1-4790-BB6B-AFC0AC2A046F}" type="sibTrans" cxnId="{7892CF10-7D94-44FC-80F8-C14025E70E1A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5578C46D-3D73-45B6-8978-A8D532E31361}">
      <dgm:prSet custT="1"/>
      <dgm:spPr/>
      <dgm:t>
        <a:bodyPr/>
        <a:lstStyle/>
        <a:p>
          <a:r>
            <a:rPr lang="en-US" sz="1400">
              <a:latin typeface="Bell MT" panose="02020503060305020303" pitchFamily="18" charset="77"/>
            </a:rPr>
            <a:t>Multiplexing capabilities</a:t>
          </a:r>
        </a:p>
      </dgm:t>
    </dgm:pt>
    <dgm:pt modelId="{D5661573-7DB9-42BC-A436-1D8EB07932CE}" type="parTrans" cxnId="{D0021546-63C2-4703-9A92-CE6F746F04AF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E0B84BAA-D3BF-4C10-8FA9-B6C83B2B7C78}" type="sibTrans" cxnId="{D0021546-63C2-4703-9A92-CE6F746F04AF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99F25C19-E712-4640-A7C1-84B047A538BE}">
      <dgm:prSet custT="1"/>
      <dgm:spPr/>
      <dgm:t>
        <a:bodyPr/>
        <a:lstStyle/>
        <a:p>
          <a:r>
            <a:rPr lang="en-US" sz="1400" dirty="0">
              <a:latin typeface="Bell MT" panose="02020503060305020303" pitchFamily="18" charset="77"/>
            </a:rPr>
            <a:t>Functions in difficult temperature-radiation conditions</a:t>
          </a:r>
        </a:p>
      </dgm:t>
    </dgm:pt>
    <dgm:pt modelId="{6369BBAA-5993-4082-B585-AAC67F7597F6}" type="parTrans" cxnId="{1CE1E44F-DADC-4684-B265-96F29DE9CD61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39B19A4F-B1EA-4E00-A39E-D526943E1705}" type="sibTrans" cxnId="{1CE1E44F-DADC-4684-B265-96F29DE9CD61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8BF459BF-2B0A-4EBE-A088-02CEBB86D6BD}">
      <dgm:prSet custT="1"/>
      <dgm:spPr/>
      <dgm:t>
        <a:bodyPr/>
        <a:lstStyle/>
        <a:p>
          <a:r>
            <a:rPr lang="en-US" sz="1400">
              <a:latin typeface="Bell MT" panose="02020503060305020303" pitchFamily="18" charset="77"/>
            </a:rPr>
            <a:t>Enhanced redundancy possibilities</a:t>
          </a:r>
        </a:p>
      </dgm:t>
    </dgm:pt>
    <dgm:pt modelId="{F4E31C7A-9044-4DDB-BB48-992682CB2109}" type="parTrans" cxnId="{A070B59B-CF4A-47B4-B100-F0FAE4248242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A6505D7B-2BD5-45A5-A38E-8C26B2F93665}" type="sibTrans" cxnId="{A070B59B-CF4A-47B4-B100-F0FAE4248242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4938EE40-57BE-46B5-A76E-14C9728CA878}">
      <dgm:prSet custT="1"/>
      <dgm:spPr/>
      <dgm:t>
        <a:bodyPr/>
        <a:lstStyle/>
        <a:p>
          <a:r>
            <a:rPr lang="en-US" sz="1400">
              <a:latin typeface="Bell MT" panose="02020503060305020303" pitchFamily="18" charset="77"/>
            </a:rPr>
            <a:t>Low amount of generated nuclear waste</a:t>
          </a:r>
        </a:p>
      </dgm:t>
    </dgm:pt>
    <dgm:pt modelId="{8279DF8E-0548-4595-B362-AE760159C379}" type="parTrans" cxnId="{631D95B7-C6CC-4674-84C0-A8C69E5B9F5D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4C6B9600-C017-4F73-B3EC-F539A3765C0B}" type="sibTrans" cxnId="{631D95B7-C6CC-4674-84C0-A8C69E5B9F5D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D54B501A-6110-4BE7-AB5E-BEEC675807D3}">
      <dgm:prSet custT="1"/>
      <dgm:spPr/>
      <dgm:t>
        <a:bodyPr/>
        <a:lstStyle/>
        <a:p>
          <a:r>
            <a:rPr lang="en-US" sz="1400">
              <a:latin typeface="Bell MT" panose="02020503060305020303" pitchFamily="18" charset="77"/>
            </a:rPr>
            <a:t>High potential for remote sensing</a:t>
          </a:r>
        </a:p>
      </dgm:t>
    </dgm:pt>
    <dgm:pt modelId="{9FEA0012-4755-48CB-B212-3860E8E3B4DA}" type="parTrans" cxnId="{D85FDC5C-CB5B-4CA5-8F17-F9669502E308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BC46546B-2B7D-45C7-8E46-83FBFE556BB7}" type="sibTrans" cxnId="{D85FDC5C-CB5B-4CA5-8F17-F9669502E308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1CA1E78A-77E3-47AD-A5AC-430CFA95ADB9}">
      <dgm:prSet custT="1"/>
      <dgm:spPr/>
      <dgm:t>
        <a:bodyPr/>
        <a:lstStyle/>
        <a:p>
          <a:r>
            <a:rPr lang="en-US" sz="1400">
              <a:latin typeface="Bell MT" panose="02020503060305020303" pitchFamily="18" charset="77"/>
            </a:rPr>
            <a:t>High data-rate capacity</a:t>
          </a:r>
        </a:p>
      </dgm:t>
    </dgm:pt>
    <dgm:pt modelId="{34E9F59C-E51C-41B9-A1EA-81FA23CEB63D}" type="parTrans" cxnId="{A27A67BC-D0A5-4F1B-B29C-B8F6FC2F5488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38BC18EB-5243-4411-B0A0-BBDF228F4E12}" type="sibTrans" cxnId="{A27A67BC-D0A5-4F1B-B29C-B8F6FC2F5488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B99A5294-2EAE-46A5-A3B0-30533D2FB923}">
      <dgm:prSet custT="1"/>
      <dgm:spPr/>
      <dgm:t>
        <a:bodyPr/>
        <a:lstStyle/>
        <a:p>
          <a:r>
            <a:rPr lang="en-US" sz="1400">
              <a:latin typeface="Bell MT" panose="02020503060305020303" pitchFamily="18" charset="77"/>
            </a:rPr>
            <a:t>Low-cost potential</a:t>
          </a:r>
        </a:p>
      </dgm:t>
    </dgm:pt>
    <dgm:pt modelId="{A44DE7B8-788E-458C-9586-AF0FB575637E}" type="parTrans" cxnId="{05ED6871-AB20-48EA-B250-FFA9CE2D8936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DF052278-33DB-492A-B2BB-24B49F0845F9}" type="sibTrans" cxnId="{05ED6871-AB20-48EA-B250-FFA9CE2D8936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9A662F3E-E0B9-476B-BBA6-E9676F62BA99}">
      <dgm:prSet custT="1"/>
      <dgm:spPr/>
      <dgm:t>
        <a:bodyPr/>
        <a:lstStyle/>
        <a:p>
          <a:r>
            <a:rPr lang="en-US" sz="1400" dirty="0">
              <a:latin typeface="Bell MT" panose="02020503060305020303" pitchFamily="18" charset="77"/>
            </a:rPr>
            <a:t>Sensing with high sensitivity, wide dynamic range</a:t>
          </a:r>
        </a:p>
      </dgm:t>
    </dgm:pt>
    <dgm:pt modelId="{70AB1D50-BDD7-42E7-9DB5-A3C3AAF1E50B}" type="parTrans" cxnId="{71B686EF-FE8F-48A4-8B8F-48D8894E2940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F9601DD4-30C3-482A-81A5-FC90256FE23F}" type="sibTrans" cxnId="{71B686EF-FE8F-48A4-8B8F-48D8894E2940}">
      <dgm:prSet/>
      <dgm:spPr/>
      <dgm:t>
        <a:bodyPr/>
        <a:lstStyle/>
        <a:p>
          <a:endParaRPr lang="en-US" sz="1400">
            <a:latin typeface="Bell MT" panose="02020503060305020303" pitchFamily="18" charset="77"/>
          </a:endParaRPr>
        </a:p>
      </dgm:t>
    </dgm:pt>
    <dgm:pt modelId="{E1553FBA-2292-EC4F-B8FD-0989B78A9762}" type="pres">
      <dgm:prSet presAssocID="{7871A75C-F50A-4759-8265-D234EAEE3170}" presName="vert0" presStyleCnt="0">
        <dgm:presLayoutVars>
          <dgm:dir/>
          <dgm:animOne val="branch"/>
          <dgm:animLvl val="lvl"/>
        </dgm:presLayoutVars>
      </dgm:prSet>
      <dgm:spPr/>
    </dgm:pt>
    <dgm:pt modelId="{EED656C2-7E1E-4445-9109-594631A9893F}" type="pres">
      <dgm:prSet presAssocID="{37E8CFD3-574D-4B6C-A009-D57BE5881F9C}" presName="thickLine" presStyleLbl="alignNode1" presStyleIdx="0" presStyleCnt="12"/>
      <dgm:spPr/>
    </dgm:pt>
    <dgm:pt modelId="{6021AA44-C3E9-3449-B2F0-67CEED512385}" type="pres">
      <dgm:prSet presAssocID="{37E8CFD3-574D-4B6C-A009-D57BE5881F9C}" presName="horz1" presStyleCnt="0"/>
      <dgm:spPr/>
    </dgm:pt>
    <dgm:pt modelId="{C2112F3A-8057-D04B-9D87-1C3E2AF1F24D}" type="pres">
      <dgm:prSet presAssocID="{37E8CFD3-574D-4B6C-A009-D57BE5881F9C}" presName="tx1" presStyleLbl="revTx" presStyleIdx="0" presStyleCnt="12"/>
      <dgm:spPr/>
    </dgm:pt>
    <dgm:pt modelId="{1D862F3A-989A-254F-B70E-E3948F0F3845}" type="pres">
      <dgm:prSet presAssocID="{37E8CFD3-574D-4B6C-A009-D57BE5881F9C}" presName="vert1" presStyleCnt="0"/>
      <dgm:spPr/>
    </dgm:pt>
    <dgm:pt modelId="{AA120461-1DE5-BF49-B62A-2B798BF80860}" type="pres">
      <dgm:prSet presAssocID="{BB502BE9-C127-48FF-AB10-756427A9D8D7}" presName="thickLine" presStyleLbl="alignNode1" presStyleIdx="1" presStyleCnt="12"/>
      <dgm:spPr/>
    </dgm:pt>
    <dgm:pt modelId="{0FB93D96-A8CB-9843-9A8E-D4AF4B27969A}" type="pres">
      <dgm:prSet presAssocID="{BB502BE9-C127-48FF-AB10-756427A9D8D7}" presName="horz1" presStyleCnt="0"/>
      <dgm:spPr/>
    </dgm:pt>
    <dgm:pt modelId="{C382C849-5B1D-3644-A22E-2B13EE81C93B}" type="pres">
      <dgm:prSet presAssocID="{BB502BE9-C127-48FF-AB10-756427A9D8D7}" presName="tx1" presStyleLbl="revTx" presStyleIdx="1" presStyleCnt="12"/>
      <dgm:spPr/>
    </dgm:pt>
    <dgm:pt modelId="{CA601CE7-8DE8-0B45-88B6-D5D722BACEDF}" type="pres">
      <dgm:prSet presAssocID="{BB502BE9-C127-48FF-AB10-756427A9D8D7}" presName="vert1" presStyleCnt="0"/>
      <dgm:spPr/>
    </dgm:pt>
    <dgm:pt modelId="{A7B91646-ACCB-BD41-8A00-07C6D9D40093}" type="pres">
      <dgm:prSet presAssocID="{8C88E18A-0C1F-47E5-8617-401C81182B56}" presName="thickLine" presStyleLbl="alignNode1" presStyleIdx="2" presStyleCnt="12"/>
      <dgm:spPr/>
    </dgm:pt>
    <dgm:pt modelId="{3751B76F-33E6-6749-A871-2F0726B01C10}" type="pres">
      <dgm:prSet presAssocID="{8C88E18A-0C1F-47E5-8617-401C81182B56}" presName="horz1" presStyleCnt="0"/>
      <dgm:spPr/>
    </dgm:pt>
    <dgm:pt modelId="{87488C17-3536-4740-821D-26F754AAD81F}" type="pres">
      <dgm:prSet presAssocID="{8C88E18A-0C1F-47E5-8617-401C81182B56}" presName="tx1" presStyleLbl="revTx" presStyleIdx="2" presStyleCnt="12"/>
      <dgm:spPr/>
    </dgm:pt>
    <dgm:pt modelId="{44886B3F-B4AC-8E49-ABFD-3AC74889948D}" type="pres">
      <dgm:prSet presAssocID="{8C88E18A-0C1F-47E5-8617-401C81182B56}" presName="vert1" presStyleCnt="0"/>
      <dgm:spPr/>
    </dgm:pt>
    <dgm:pt modelId="{1C42AF7E-734B-9142-99AA-0F113C7009C2}" type="pres">
      <dgm:prSet presAssocID="{8D345FA4-4C0C-4EB6-9211-E411466F78EF}" presName="thickLine" presStyleLbl="alignNode1" presStyleIdx="3" presStyleCnt="12"/>
      <dgm:spPr/>
    </dgm:pt>
    <dgm:pt modelId="{4BB5A339-8AF7-F943-A0A8-5AEEC86DEE36}" type="pres">
      <dgm:prSet presAssocID="{8D345FA4-4C0C-4EB6-9211-E411466F78EF}" presName="horz1" presStyleCnt="0"/>
      <dgm:spPr/>
    </dgm:pt>
    <dgm:pt modelId="{A2497552-EC05-0441-AF5C-CD4B66A63DDD}" type="pres">
      <dgm:prSet presAssocID="{8D345FA4-4C0C-4EB6-9211-E411466F78EF}" presName="tx1" presStyleLbl="revTx" presStyleIdx="3" presStyleCnt="12"/>
      <dgm:spPr/>
    </dgm:pt>
    <dgm:pt modelId="{06216174-D3C9-5C41-9F17-AEE90FD7727E}" type="pres">
      <dgm:prSet presAssocID="{8D345FA4-4C0C-4EB6-9211-E411466F78EF}" presName="vert1" presStyleCnt="0"/>
      <dgm:spPr/>
    </dgm:pt>
    <dgm:pt modelId="{5F50CE75-236C-BB43-B904-FE97F5C20DC9}" type="pres">
      <dgm:prSet presAssocID="{5578C46D-3D73-45B6-8978-A8D532E31361}" presName="thickLine" presStyleLbl="alignNode1" presStyleIdx="4" presStyleCnt="12"/>
      <dgm:spPr/>
    </dgm:pt>
    <dgm:pt modelId="{C5D55898-52CA-F542-927A-0CD76FF32211}" type="pres">
      <dgm:prSet presAssocID="{5578C46D-3D73-45B6-8978-A8D532E31361}" presName="horz1" presStyleCnt="0"/>
      <dgm:spPr/>
    </dgm:pt>
    <dgm:pt modelId="{08EBCCFE-DB1C-BB45-8EBC-6196BA987BF4}" type="pres">
      <dgm:prSet presAssocID="{5578C46D-3D73-45B6-8978-A8D532E31361}" presName="tx1" presStyleLbl="revTx" presStyleIdx="4" presStyleCnt="12"/>
      <dgm:spPr/>
    </dgm:pt>
    <dgm:pt modelId="{6AADC5D3-D4C1-FE47-BE84-75A720505274}" type="pres">
      <dgm:prSet presAssocID="{5578C46D-3D73-45B6-8978-A8D532E31361}" presName="vert1" presStyleCnt="0"/>
      <dgm:spPr/>
    </dgm:pt>
    <dgm:pt modelId="{A7E955DC-F929-0B46-9D7A-CAA40219EB40}" type="pres">
      <dgm:prSet presAssocID="{99F25C19-E712-4640-A7C1-84B047A538BE}" presName="thickLine" presStyleLbl="alignNode1" presStyleIdx="5" presStyleCnt="12"/>
      <dgm:spPr/>
    </dgm:pt>
    <dgm:pt modelId="{E41AC20F-1371-6543-BCDB-44DA1BA47BEE}" type="pres">
      <dgm:prSet presAssocID="{99F25C19-E712-4640-A7C1-84B047A538BE}" presName="horz1" presStyleCnt="0"/>
      <dgm:spPr/>
    </dgm:pt>
    <dgm:pt modelId="{660FC88D-4B5B-C647-90BD-C8BC362C0A73}" type="pres">
      <dgm:prSet presAssocID="{99F25C19-E712-4640-A7C1-84B047A538BE}" presName="tx1" presStyleLbl="revTx" presStyleIdx="5" presStyleCnt="12"/>
      <dgm:spPr/>
    </dgm:pt>
    <dgm:pt modelId="{05BF011D-E324-F04F-BC79-7344BABDC13F}" type="pres">
      <dgm:prSet presAssocID="{99F25C19-E712-4640-A7C1-84B047A538BE}" presName="vert1" presStyleCnt="0"/>
      <dgm:spPr/>
    </dgm:pt>
    <dgm:pt modelId="{5CF87ADE-0C07-DB4F-B764-72FC5F2B6072}" type="pres">
      <dgm:prSet presAssocID="{8BF459BF-2B0A-4EBE-A088-02CEBB86D6BD}" presName="thickLine" presStyleLbl="alignNode1" presStyleIdx="6" presStyleCnt="12"/>
      <dgm:spPr/>
    </dgm:pt>
    <dgm:pt modelId="{14E0955D-9F32-E042-BAE4-92AFE6C102DC}" type="pres">
      <dgm:prSet presAssocID="{8BF459BF-2B0A-4EBE-A088-02CEBB86D6BD}" presName="horz1" presStyleCnt="0"/>
      <dgm:spPr/>
    </dgm:pt>
    <dgm:pt modelId="{2A5C4D6F-0397-D74E-B945-6A785EB046A9}" type="pres">
      <dgm:prSet presAssocID="{8BF459BF-2B0A-4EBE-A088-02CEBB86D6BD}" presName="tx1" presStyleLbl="revTx" presStyleIdx="6" presStyleCnt="12"/>
      <dgm:spPr/>
    </dgm:pt>
    <dgm:pt modelId="{B9C1DD97-1A72-9B41-A7DB-13F8A324D051}" type="pres">
      <dgm:prSet presAssocID="{8BF459BF-2B0A-4EBE-A088-02CEBB86D6BD}" presName="vert1" presStyleCnt="0"/>
      <dgm:spPr/>
    </dgm:pt>
    <dgm:pt modelId="{F46B3878-D250-8042-B88D-FE7EFF11928C}" type="pres">
      <dgm:prSet presAssocID="{4938EE40-57BE-46B5-A76E-14C9728CA878}" presName="thickLine" presStyleLbl="alignNode1" presStyleIdx="7" presStyleCnt="12"/>
      <dgm:spPr/>
    </dgm:pt>
    <dgm:pt modelId="{2A8E873D-B23D-5040-9C39-F545415640DA}" type="pres">
      <dgm:prSet presAssocID="{4938EE40-57BE-46B5-A76E-14C9728CA878}" presName="horz1" presStyleCnt="0"/>
      <dgm:spPr/>
    </dgm:pt>
    <dgm:pt modelId="{D20F6D8C-5C08-CF40-AA1B-B3E393405884}" type="pres">
      <dgm:prSet presAssocID="{4938EE40-57BE-46B5-A76E-14C9728CA878}" presName="tx1" presStyleLbl="revTx" presStyleIdx="7" presStyleCnt="12"/>
      <dgm:spPr/>
    </dgm:pt>
    <dgm:pt modelId="{CA131D86-C77B-174D-98CF-4DF44130D055}" type="pres">
      <dgm:prSet presAssocID="{4938EE40-57BE-46B5-A76E-14C9728CA878}" presName="vert1" presStyleCnt="0"/>
      <dgm:spPr/>
    </dgm:pt>
    <dgm:pt modelId="{8270F7D9-B284-6348-9F2C-4E757954B892}" type="pres">
      <dgm:prSet presAssocID="{D54B501A-6110-4BE7-AB5E-BEEC675807D3}" presName="thickLine" presStyleLbl="alignNode1" presStyleIdx="8" presStyleCnt="12"/>
      <dgm:spPr/>
    </dgm:pt>
    <dgm:pt modelId="{57216159-DD1C-0C46-8D26-42F1F14D9E6E}" type="pres">
      <dgm:prSet presAssocID="{D54B501A-6110-4BE7-AB5E-BEEC675807D3}" presName="horz1" presStyleCnt="0"/>
      <dgm:spPr/>
    </dgm:pt>
    <dgm:pt modelId="{BF1E2A41-CB8F-7E46-828A-A180F10FD75A}" type="pres">
      <dgm:prSet presAssocID="{D54B501A-6110-4BE7-AB5E-BEEC675807D3}" presName="tx1" presStyleLbl="revTx" presStyleIdx="8" presStyleCnt="12"/>
      <dgm:spPr/>
    </dgm:pt>
    <dgm:pt modelId="{AE7A2BD1-6714-404B-9AC0-57CC53D34761}" type="pres">
      <dgm:prSet presAssocID="{D54B501A-6110-4BE7-AB5E-BEEC675807D3}" presName="vert1" presStyleCnt="0"/>
      <dgm:spPr/>
    </dgm:pt>
    <dgm:pt modelId="{02B28C10-EC20-F849-8D1B-3A5B4F71B66A}" type="pres">
      <dgm:prSet presAssocID="{1CA1E78A-77E3-47AD-A5AC-430CFA95ADB9}" presName="thickLine" presStyleLbl="alignNode1" presStyleIdx="9" presStyleCnt="12"/>
      <dgm:spPr/>
    </dgm:pt>
    <dgm:pt modelId="{87296A34-9D7F-FF47-BA4B-693F7B7F4D1D}" type="pres">
      <dgm:prSet presAssocID="{1CA1E78A-77E3-47AD-A5AC-430CFA95ADB9}" presName="horz1" presStyleCnt="0"/>
      <dgm:spPr/>
    </dgm:pt>
    <dgm:pt modelId="{670BE520-E3C4-724B-9B15-FAFD19EBC06A}" type="pres">
      <dgm:prSet presAssocID="{1CA1E78A-77E3-47AD-A5AC-430CFA95ADB9}" presName="tx1" presStyleLbl="revTx" presStyleIdx="9" presStyleCnt="12"/>
      <dgm:spPr/>
    </dgm:pt>
    <dgm:pt modelId="{929D0ED2-7E47-A949-8F25-985E6549D5C3}" type="pres">
      <dgm:prSet presAssocID="{1CA1E78A-77E3-47AD-A5AC-430CFA95ADB9}" presName="vert1" presStyleCnt="0"/>
      <dgm:spPr/>
    </dgm:pt>
    <dgm:pt modelId="{6234C6D4-99B8-9645-A0DD-B30A39CEB52B}" type="pres">
      <dgm:prSet presAssocID="{B99A5294-2EAE-46A5-A3B0-30533D2FB923}" presName="thickLine" presStyleLbl="alignNode1" presStyleIdx="10" presStyleCnt="12"/>
      <dgm:spPr/>
    </dgm:pt>
    <dgm:pt modelId="{8796E7A8-052A-6447-BB79-E87935A494C7}" type="pres">
      <dgm:prSet presAssocID="{B99A5294-2EAE-46A5-A3B0-30533D2FB923}" presName="horz1" presStyleCnt="0"/>
      <dgm:spPr/>
    </dgm:pt>
    <dgm:pt modelId="{C4CBC698-013D-6D4C-A7B8-05BA0EEEFF5E}" type="pres">
      <dgm:prSet presAssocID="{B99A5294-2EAE-46A5-A3B0-30533D2FB923}" presName="tx1" presStyleLbl="revTx" presStyleIdx="10" presStyleCnt="12"/>
      <dgm:spPr/>
    </dgm:pt>
    <dgm:pt modelId="{3A97C228-79F5-1342-B2C7-AF4E8ECF64C2}" type="pres">
      <dgm:prSet presAssocID="{B99A5294-2EAE-46A5-A3B0-30533D2FB923}" presName="vert1" presStyleCnt="0"/>
      <dgm:spPr/>
    </dgm:pt>
    <dgm:pt modelId="{55E0C6DB-1190-1444-8172-52159829A0B7}" type="pres">
      <dgm:prSet presAssocID="{9A662F3E-E0B9-476B-BBA6-E9676F62BA99}" presName="thickLine" presStyleLbl="alignNode1" presStyleIdx="11" presStyleCnt="12"/>
      <dgm:spPr/>
    </dgm:pt>
    <dgm:pt modelId="{B32C1B8A-7368-9F42-A7D8-60DB5255A374}" type="pres">
      <dgm:prSet presAssocID="{9A662F3E-E0B9-476B-BBA6-E9676F62BA99}" presName="horz1" presStyleCnt="0"/>
      <dgm:spPr/>
    </dgm:pt>
    <dgm:pt modelId="{2BA67117-CB79-EB44-90C0-F0D3CB65E7DA}" type="pres">
      <dgm:prSet presAssocID="{9A662F3E-E0B9-476B-BBA6-E9676F62BA99}" presName="tx1" presStyleLbl="revTx" presStyleIdx="11" presStyleCnt="12"/>
      <dgm:spPr/>
    </dgm:pt>
    <dgm:pt modelId="{D0402627-FCA5-F04B-936D-6F8C2B5EBEEE}" type="pres">
      <dgm:prSet presAssocID="{9A662F3E-E0B9-476B-BBA6-E9676F62BA99}" presName="vert1" presStyleCnt="0"/>
      <dgm:spPr/>
    </dgm:pt>
  </dgm:ptLst>
  <dgm:cxnLst>
    <dgm:cxn modelId="{7892CF10-7D94-44FC-80F8-C14025E70E1A}" srcId="{7871A75C-F50A-4759-8265-D234EAEE3170}" destId="{8D345FA4-4C0C-4EB6-9211-E411466F78EF}" srcOrd="3" destOrd="0" parTransId="{143DDA38-6A6C-40C6-952D-692DF7074517}" sibTransId="{58E50335-C4D1-4790-BB6B-AFC0AC2A046F}"/>
    <dgm:cxn modelId="{D8831523-43B6-954F-AFE8-65D380A1C675}" type="presOf" srcId="{8BF459BF-2B0A-4EBE-A088-02CEBB86D6BD}" destId="{2A5C4D6F-0397-D74E-B945-6A785EB046A9}" srcOrd="0" destOrd="0" presId="urn:microsoft.com/office/officeart/2008/layout/LinedList"/>
    <dgm:cxn modelId="{85480133-AF33-B84A-9CA4-C63E8C3EC33B}" type="presOf" srcId="{7871A75C-F50A-4759-8265-D234EAEE3170}" destId="{E1553FBA-2292-EC4F-B8FD-0989B78A9762}" srcOrd="0" destOrd="0" presId="urn:microsoft.com/office/officeart/2008/layout/LinedList"/>
    <dgm:cxn modelId="{D0021546-63C2-4703-9A92-CE6F746F04AF}" srcId="{7871A75C-F50A-4759-8265-D234EAEE3170}" destId="{5578C46D-3D73-45B6-8978-A8D532E31361}" srcOrd="4" destOrd="0" parTransId="{D5661573-7DB9-42BC-A436-1D8EB07932CE}" sibTransId="{E0B84BAA-D3BF-4C10-8FA9-B6C83B2B7C78}"/>
    <dgm:cxn modelId="{1CE1E44F-DADC-4684-B265-96F29DE9CD61}" srcId="{7871A75C-F50A-4759-8265-D234EAEE3170}" destId="{99F25C19-E712-4640-A7C1-84B047A538BE}" srcOrd="5" destOrd="0" parTransId="{6369BBAA-5993-4082-B585-AAC67F7597F6}" sibTransId="{39B19A4F-B1EA-4E00-A39E-D526943E1705}"/>
    <dgm:cxn modelId="{F1102B51-BE66-D647-B481-993A24707880}" type="presOf" srcId="{8C88E18A-0C1F-47E5-8617-401C81182B56}" destId="{87488C17-3536-4740-821D-26F754AAD81F}" srcOrd="0" destOrd="0" presId="urn:microsoft.com/office/officeart/2008/layout/LinedList"/>
    <dgm:cxn modelId="{6C240352-BEE2-224F-A66D-927058E3CFA1}" type="presOf" srcId="{5578C46D-3D73-45B6-8978-A8D532E31361}" destId="{08EBCCFE-DB1C-BB45-8EBC-6196BA987BF4}" srcOrd="0" destOrd="0" presId="urn:microsoft.com/office/officeart/2008/layout/LinedList"/>
    <dgm:cxn modelId="{4EE8AA54-66E1-B240-9600-E51E496F280D}" type="presOf" srcId="{B99A5294-2EAE-46A5-A3B0-30533D2FB923}" destId="{C4CBC698-013D-6D4C-A7B8-05BA0EEEFF5E}" srcOrd="0" destOrd="0" presId="urn:microsoft.com/office/officeart/2008/layout/LinedList"/>
    <dgm:cxn modelId="{A44E9E57-FA39-6A43-AB2A-B21F58E90C39}" type="presOf" srcId="{BB502BE9-C127-48FF-AB10-756427A9D8D7}" destId="{C382C849-5B1D-3644-A22E-2B13EE81C93B}" srcOrd="0" destOrd="0" presId="urn:microsoft.com/office/officeart/2008/layout/LinedList"/>
    <dgm:cxn modelId="{D85FDC5C-CB5B-4CA5-8F17-F9669502E308}" srcId="{7871A75C-F50A-4759-8265-D234EAEE3170}" destId="{D54B501A-6110-4BE7-AB5E-BEEC675807D3}" srcOrd="8" destOrd="0" parTransId="{9FEA0012-4755-48CB-B212-3860E8E3B4DA}" sibTransId="{BC46546B-2B7D-45C7-8E46-83FBFE556BB7}"/>
    <dgm:cxn modelId="{3FF42769-5CA4-BA49-894F-20C145A4F63A}" type="presOf" srcId="{4938EE40-57BE-46B5-A76E-14C9728CA878}" destId="{D20F6D8C-5C08-CF40-AA1B-B3E393405884}" srcOrd="0" destOrd="0" presId="urn:microsoft.com/office/officeart/2008/layout/LinedList"/>
    <dgm:cxn modelId="{05ED6871-AB20-48EA-B250-FFA9CE2D8936}" srcId="{7871A75C-F50A-4759-8265-D234EAEE3170}" destId="{B99A5294-2EAE-46A5-A3B0-30533D2FB923}" srcOrd="10" destOrd="0" parTransId="{A44DE7B8-788E-458C-9586-AF0FB575637E}" sibTransId="{DF052278-33DB-492A-B2BB-24B49F0845F9}"/>
    <dgm:cxn modelId="{4567C272-95B9-E541-AACF-4101BB02D969}" type="presOf" srcId="{D54B501A-6110-4BE7-AB5E-BEEC675807D3}" destId="{BF1E2A41-CB8F-7E46-828A-A180F10FD75A}" srcOrd="0" destOrd="0" presId="urn:microsoft.com/office/officeart/2008/layout/LinedList"/>
    <dgm:cxn modelId="{7DB1D076-29E6-1B48-BBEB-419E2151C2F6}" type="presOf" srcId="{8D345FA4-4C0C-4EB6-9211-E411466F78EF}" destId="{A2497552-EC05-0441-AF5C-CD4B66A63DDD}" srcOrd="0" destOrd="0" presId="urn:microsoft.com/office/officeart/2008/layout/LinedList"/>
    <dgm:cxn modelId="{79695B78-4D56-AC47-A036-94590FA38F35}" type="presOf" srcId="{99F25C19-E712-4640-A7C1-84B047A538BE}" destId="{660FC88D-4B5B-C647-90BD-C8BC362C0A73}" srcOrd="0" destOrd="0" presId="urn:microsoft.com/office/officeart/2008/layout/LinedList"/>
    <dgm:cxn modelId="{12C68F84-3EC5-5947-B548-0FB3EC81F081}" type="presOf" srcId="{37E8CFD3-574D-4B6C-A009-D57BE5881F9C}" destId="{C2112F3A-8057-D04B-9D87-1C3E2AF1F24D}" srcOrd="0" destOrd="0" presId="urn:microsoft.com/office/officeart/2008/layout/LinedList"/>
    <dgm:cxn modelId="{A070B59B-CF4A-47B4-B100-F0FAE4248242}" srcId="{7871A75C-F50A-4759-8265-D234EAEE3170}" destId="{8BF459BF-2B0A-4EBE-A088-02CEBB86D6BD}" srcOrd="6" destOrd="0" parTransId="{F4E31C7A-9044-4DDB-BB48-992682CB2109}" sibTransId="{A6505D7B-2BD5-45A5-A38E-8C26B2F93665}"/>
    <dgm:cxn modelId="{D11A61AC-B58D-4950-9EE7-D21B4E6F6DDB}" srcId="{7871A75C-F50A-4759-8265-D234EAEE3170}" destId="{37E8CFD3-574D-4B6C-A009-D57BE5881F9C}" srcOrd="0" destOrd="0" parTransId="{FE022D5E-1C40-40FF-B035-F84F2ABA1C3A}" sibTransId="{58E10F0C-5147-4397-9886-165822C4B04A}"/>
    <dgm:cxn modelId="{631D95B7-C6CC-4674-84C0-A8C69E5B9F5D}" srcId="{7871A75C-F50A-4759-8265-D234EAEE3170}" destId="{4938EE40-57BE-46B5-A76E-14C9728CA878}" srcOrd="7" destOrd="0" parTransId="{8279DF8E-0548-4595-B362-AE760159C379}" sibTransId="{4C6B9600-C017-4F73-B3EC-F539A3765C0B}"/>
    <dgm:cxn modelId="{A27A67BC-D0A5-4F1B-B29C-B8F6FC2F5488}" srcId="{7871A75C-F50A-4759-8265-D234EAEE3170}" destId="{1CA1E78A-77E3-47AD-A5AC-430CFA95ADB9}" srcOrd="9" destOrd="0" parTransId="{34E9F59C-E51C-41B9-A1EA-81FA23CEB63D}" sibTransId="{38BC18EB-5243-4411-B0A0-BBDF228F4E12}"/>
    <dgm:cxn modelId="{ABCFFCCE-0C9D-6340-A215-EA052972E33E}" type="presOf" srcId="{9A662F3E-E0B9-476B-BBA6-E9676F62BA99}" destId="{2BA67117-CB79-EB44-90C0-F0D3CB65E7DA}" srcOrd="0" destOrd="0" presId="urn:microsoft.com/office/officeart/2008/layout/LinedList"/>
    <dgm:cxn modelId="{73B095D2-5B79-4CA5-908E-7DD1C074E9E2}" srcId="{7871A75C-F50A-4759-8265-D234EAEE3170}" destId="{BB502BE9-C127-48FF-AB10-756427A9D8D7}" srcOrd="1" destOrd="0" parTransId="{DB66108C-F8C9-4A89-8E47-116876C41F59}" sibTransId="{DC568121-1D41-40D9-BD32-A1037783A96C}"/>
    <dgm:cxn modelId="{C79966EF-8F2B-E148-8A22-830A81465484}" type="presOf" srcId="{1CA1E78A-77E3-47AD-A5AC-430CFA95ADB9}" destId="{670BE520-E3C4-724B-9B15-FAFD19EBC06A}" srcOrd="0" destOrd="0" presId="urn:microsoft.com/office/officeart/2008/layout/LinedList"/>
    <dgm:cxn modelId="{71B686EF-FE8F-48A4-8B8F-48D8894E2940}" srcId="{7871A75C-F50A-4759-8265-D234EAEE3170}" destId="{9A662F3E-E0B9-476B-BBA6-E9676F62BA99}" srcOrd="11" destOrd="0" parTransId="{70AB1D50-BDD7-42E7-9DB5-A3C3AAF1E50B}" sibTransId="{F9601DD4-30C3-482A-81A5-FC90256FE23F}"/>
    <dgm:cxn modelId="{38F319F6-EC29-4E6C-8F48-FEAE02D2BE9A}" srcId="{7871A75C-F50A-4759-8265-D234EAEE3170}" destId="{8C88E18A-0C1F-47E5-8617-401C81182B56}" srcOrd="2" destOrd="0" parTransId="{8E32ABAA-6B19-4EC4-AD80-5B76F6CEFDBB}" sibTransId="{1B8660D7-1E76-4919-8DD9-634D1D594154}"/>
    <dgm:cxn modelId="{34C347C7-9F53-9849-B9CE-6208BAA7F6A4}" type="presParOf" srcId="{E1553FBA-2292-EC4F-B8FD-0989B78A9762}" destId="{EED656C2-7E1E-4445-9109-594631A9893F}" srcOrd="0" destOrd="0" presId="urn:microsoft.com/office/officeart/2008/layout/LinedList"/>
    <dgm:cxn modelId="{57A7C76D-DD00-E749-8454-713733E58272}" type="presParOf" srcId="{E1553FBA-2292-EC4F-B8FD-0989B78A9762}" destId="{6021AA44-C3E9-3449-B2F0-67CEED512385}" srcOrd="1" destOrd="0" presId="urn:microsoft.com/office/officeart/2008/layout/LinedList"/>
    <dgm:cxn modelId="{3E760187-1711-8A4E-B271-B87B8082A332}" type="presParOf" srcId="{6021AA44-C3E9-3449-B2F0-67CEED512385}" destId="{C2112F3A-8057-D04B-9D87-1C3E2AF1F24D}" srcOrd="0" destOrd="0" presId="urn:microsoft.com/office/officeart/2008/layout/LinedList"/>
    <dgm:cxn modelId="{CF6264AD-09D5-4046-97F7-17AF1507CCFD}" type="presParOf" srcId="{6021AA44-C3E9-3449-B2F0-67CEED512385}" destId="{1D862F3A-989A-254F-B70E-E3948F0F3845}" srcOrd="1" destOrd="0" presId="urn:microsoft.com/office/officeart/2008/layout/LinedList"/>
    <dgm:cxn modelId="{CE633A62-C195-0C4A-804C-FF0784993EE1}" type="presParOf" srcId="{E1553FBA-2292-EC4F-B8FD-0989B78A9762}" destId="{AA120461-1DE5-BF49-B62A-2B798BF80860}" srcOrd="2" destOrd="0" presId="urn:microsoft.com/office/officeart/2008/layout/LinedList"/>
    <dgm:cxn modelId="{934D362E-665C-3740-980F-1F159BA9B3EB}" type="presParOf" srcId="{E1553FBA-2292-EC4F-B8FD-0989B78A9762}" destId="{0FB93D96-A8CB-9843-9A8E-D4AF4B27969A}" srcOrd="3" destOrd="0" presId="urn:microsoft.com/office/officeart/2008/layout/LinedList"/>
    <dgm:cxn modelId="{83A00DA6-68F7-FC41-AC56-00291338B067}" type="presParOf" srcId="{0FB93D96-A8CB-9843-9A8E-D4AF4B27969A}" destId="{C382C849-5B1D-3644-A22E-2B13EE81C93B}" srcOrd="0" destOrd="0" presId="urn:microsoft.com/office/officeart/2008/layout/LinedList"/>
    <dgm:cxn modelId="{E6479E95-F32A-9140-BDAC-065A779F1F05}" type="presParOf" srcId="{0FB93D96-A8CB-9843-9A8E-D4AF4B27969A}" destId="{CA601CE7-8DE8-0B45-88B6-D5D722BACEDF}" srcOrd="1" destOrd="0" presId="urn:microsoft.com/office/officeart/2008/layout/LinedList"/>
    <dgm:cxn modelId="{B5750B88-A3DF-4743-B9DA-CE64D5FA3959}" type="presParOf" srcId="{E1553FBA-2292-EC4F-B8FD-0989B78A9762}" destId="{A7B91646-ACCB-BD41-8A00-07C6D9D40093}" srcOrd="4" destOrd="0" presId="urn:microsoft.com/office/officeart/2008/layout/LinedList"/>
    <dgm:cxn modelId="{EEC7D98F-EB74-2B4A-9306-823197825180}" type="presParOf" srcId="{E1553FBA-2292-EC4F-B8FD-0989B78A9762}" destId="{3751B76F-33E6-6749-A871-2F0726B01C10}" srcOrd="5" destOrd="0" presId="urn:microsoft.com/office/officeart/2008/layout/LinedList"/>
    <dgm:cxn modelId="{F83813A6-B5C5-474C-A0C1-4F8C56F3DD1E}" type="presParOf" srcId="{3751B76F-33E6-6749-A871-2F0726B01C10}" destId="{87488C17-3536-4740-821D-26F754AAD81F}" srcOrd="0" destOrd="0" presId="urn:microsoft.com/office/officeart/2008/layout/LinedList"/>
    <dgm:cxn modelId="{A18B0F8C-1A71-A24F-8C11-B43D3D670679}" type="presParOf" srcId="{3751B76F-33E6-6749-A871-2F0726B01C10}" destId="{44886B3F-B4AC-8E49-ABFD-3AC74889948D}" srcOrd="1" destOrd="0" presId="urn:microsoft.com/office/officeart/2008/layout/LinedList"/>
    <dgm:cxn modelId="{6886D930-926C-104E-8F77-6A099B34AF11}" type="presParOf" srcId="{E1553FBA-2292-EC4F-B8FD-0989B78A9762}" destId="{1C42AF7E-734B-9142-99AA-0F113C7009C2}" srcOrd="6" destOrd="0" presId="urn:microsoft.com/office/officeart/2008/layout/LinedList"/>
    <dgm:cxn modelId="{960943AD-1F92-3544-AD43-943B611472C6}" type="presParOf" srcId="{E1553FBA-2292-EC4F-B8FD-0989B78A9762}" destId="{4BB5A339-8AF7-F943-A0A8-5AEEC86DEE36}" srcOrd="7" destOrd="0" presId="urn:microsoft.com/office/officeart/2008/layout/LinedList"/>
    <dgm:cxn modelId="{4E058682-63A4-C141-A096-CC26268575E9}" type="presParOf" srcId="{4BB5A339-8AF7-F943-A0A8-5AEEC86DEE36}" destId="{A2497552-EC05-0441-AF5C-CD4B66A63DDD}" srcOrd="0" destOrd="0" presId="urn:microsoft.com/office/officeart/2008/layout/LinedList"/>
    <dgm:cxn modelId="{6D4BEA03-7D23-734E-9484-BF4DFFB72BE6}" type="presParOf" srcId="{4BB5A339-8AF7-F943-A0A8-5AEEC86DEE36}" destId="{06216174-D3C9-5C41-9F17-AEE90FD7727E}" srcOrd="1" destOrd="0" presId="urn:microsoft.com/office/officeart/2008/layout/LinedList"/>
    <dgm:cxn modelId="{C64251B8-7539-5841-9E48-CBE323103A46}" type="presParOf" srcId="{E1553FBA-2292-EC4F-B8FD-0989B78A9762}" destId="{5F50CE75-236C-BB43-B904-FE97F5C20DC9}" srcOrd="8" destOrd="0" presId="urn:microsoft.com/office/officeart/2008/layout/LinedList"/>
    <dgm:cxn modelId="{8E90C223-D789-0E4B-AB0B-097DD495EF2B}" type="presParOf" srcId="{E1553FBA-2292-EC4F-B8FD-0989B78A9762}" destId="{C5D55898-52CA-F542-927A-0CD76FF32211}" srcOrd="9" destOrd="0" presId="urn:microsoft.com/office/officeart/2008/layout/LinedList"/>
    <dgm:cxn modelId="{7A032D44-2B66-3E47-95AF-9EFCE74C5F0C}" type="presParOf" srcId="{C5D55898-52CA-F542-927A-0CD76FF32211}" destId="{08EBCCFE-DB1C-BB45-8EBC-6196BA987BF4}" srcOrd="0" destOrd="0" presId="urn:microsoft.com/office/officeart/2008/layout/LinedList"/>
    <dgm:cxn modelId="{C272AD06-3EAF-0F44-88E6-937C575AFE8C}" type="presParOf" srcId="{C5D55898-52CA-F542-927A-0CD76FF32211}" destId="{6AADC5D3-D4C1-FE47-BE84-75A720505274}" srcOrd="1" destOrd="0" presId="urn:microsoft.com/office/officeart/2008/layout/LinedList"/>
    <dgm:cxn modelId="{DC0999DD-F7B3-C141-9B23-48816263846E}" type="presParOf" srcId="{E1553FBA-2292-EC4F-B8FD-0989B78A9762}" destId="{A7E955DC-F929-0B46-9D7A-CAA40219EB40}" srcOrd="10" destOrd="0" presId="urn:microsoft.com/office/officeart/2008/layout/LinedList"/>
    <dgm:cxn modelId="{FDF78146-5EA6-894E-9F71-E71017C3B674}" type="presParOf" srcId="{E1553FBA-2292-EC4F-B8FD-0989B78A9762}" destId="{E41AC20F-1371-6543-BCDB-44DA1BA47BEE}" srcOrd="11" destOrd="0" presId="urn:microsoft.com/office/officeart/2008/layout/LinedList"/>
    <dgm:cxn modelId="{25095C7E-F2A0-734F-BE31-F9EE5A940781}" type="presParOf" srcId="{E41AC20F-1371-6543-BCDB-44DA1BA47BEE}" destId="{660FC88D-4B5B-C647-90BD-C8BC362C0A73}" srcOrd="0" destOrd="0" presId="urn:microsoft.com/office/officeart/2008/layout/LinedList"/>
    <dgm:cxn modelId="{BBD15ED6-AC99-BE4F-9442-A14AB3313E2A}" type="presParOf" srcId="{E41AC20F-1371-6543-BCDB-44DA1BA47BEE}" destId="{05BF011D-E324-F04F-BC79-7344BABDC13F}" srcOrd="1" destOrd="0" presId="urn:microsoft.com/office/officeart/2008/layout/LinedList"/>
    <dgm:cxn modelId="{2B13E20D-9423-7148-9B30-2B5326D7B2DB}" type="presParOf" srcId="{E1553FBA-2292-EC4F-B8FD-0989B78A9762}" destId="{5CF87ADE-0C07-DB4F-B764-72FC5F2B6072}" srcOrd="12" destOrd="0" presId="urn:microsoft.com/office/officeart/2008/layout/LinedList"/>
    <dgm:cxn modelId="{712CEDE2-1A23-7D45-87D0-159AA893B7E4}" type="presParOf" srcId="{E1553FBA-2292-EC4F-B8FD-0989B78A9762}" destId="{14E0955D-9F32-E042-BAE4-92AFE6C102DC}" srcOrd="13" destOrd="0" presId="urn:microsoft.com/office/officeart/2008/layout/LinedList"/>
    <dgm:cxn modelId="{49AFED96-8C8E-A046-B5E4-90C30A535D28}" type="presParOf" srcId="{14E0955D-9F32-E042-BAE4-92AFE6C102DC}" destId="{2A5C4D6F-0397-D74E-B945-6A785EB046A9}" srcOrd="0" destOrd="0" presId="urn:microsoft.com/office/officeart/2008/layout/LinedList"/>
    <dgm:cxn modelId="{6A2F19AC-AC52-1E43-92CC-1BAAF03B2EC8}" type="presParOf" srcId="{14E0955D-9F32-E042-BAE4-92AFE6C102DC}" destId="{B9C1DD97-1A72-9B41-A7DB-13F8A324D051}" srcOrd="1" destOrd="0" presId="urn:microsoft.com/office/officeart/2008/layout/LinedList"/>
    <dgm:cxn modelId="{EEC7B0FB-D732-8241-A4BC-424A476DD104}" type="presParOf" srcId="{E1553FBA-2292-EC4F-B8FD-0989B78A9762}" destId="{F46B3878-D250-8042-B88D-FE7EFF11928C}" srcOrd="14" destOrd="0" presId="urn:microsoft.com/office/officeart/2008/layout/LinedList"/>
    <dgm:cxn modelId="{B731C4B3-1E36-BC4D-86D5-9E9731B18CD2}" type="presParOf" srcId="{E1553FBA-2292-EC4F-B8FD-0989B78A9762}" destId="{2A8E873D-B23D-5040-9C39-F545415640DA}" srcOrd="15" destOrd="0" presId="urn:microsoft.com/office/officeart/2008/layout/LinedList"/>
    <dgm:cxn modelId="{C7829B7B-80DC-754F-81E9-E9589100D812}" type="presParOf" srcId="{2A8E873D-B23D-5040-9C39-F545415640DA}" destId="{D20F6D8C-5C08-CF40-AA1B-B3E393405884}" srcOrd="0" destOrd="0" presId="urn:microsoft.com/office/officeart/2008/layout/LinedList"/>
    <dgm:cxn modelId="{895C794C-E2EE-DC45-80BB-EA2B51644D2F}" type="presParOf" srcId="{2A8E873D-B23D-5040-9C39-F545415640DA}" destId="{CA131D86-C77B-174D-98CF-4DF44130D055}" srcOrd="1" destOrd="0" presId="urn:microsoft.com/office/officeart/2008/layout/LinedList"/>
    <dgm:cxn modelId="{49506E57-3157-8F4A-9C74-B63C09D32D4B}" type="presParOf" srcId="{E1553FBA-2292-EC4F-B8FD-0989B78A9762}" destId="{8270F7D9-B284-6348-9F2C-4E757954B892}" srcOrd="16" destOrd="0" presId="urn:microsoft.com/office/officeart/2008/layout/LinedList"/>
    <dgm:cxn modelId="{F06F076E-9235-8245-A590-37CC0B7814D1}" type="presParOf" srcId="{E1553FBA-2292-EC4F-B8FD-0989B78A9762}" destId="{57216159-DD1C-0C46-8D26-42F1F14D9E6E}" srcOrd="17" destOrd="0" presId="urn:microsoft.com/office/officeart/2008/layout/LinedList"/>
    <dgm:cxn modelId="{E2131BC2-3D8D-E143-BA7C-F4583FC52A86}" type="presParOf" srcId="{57216159-DD1C-0C46-8D26-42F1F14D9E6E}" destId="{BF1E2A41-CB8F-7E46-828A-A180F10FD75A}" srcOrd="0" destOrd="0" presId="urn:microsoft.com/office/officeart/2008/layout/LinedList"/>
    <dgm:cxn modelId="{24F17B6C-562E-F043-A209-40B08713DF3A}" type="presParOf" srcId="{57216159-DD1C-0C46-8D26-42F1F14D9E6E}" destId="{AE7A2BD1-6714-404B-9AC0-57CC53D34761}" srcOrd="1" destOrd="0" presId="urn:microsoft.com/office/officeart/2008/layout/LinedList"/>
    <dgm:cxn modelId="{7F563FE6-0450-F14F-ADB3-8C9E59CB5CA5}" type="presParOf" srcId="{E1553FBA-2292-EC4F-B8FD-0989B78A9762}" destId="{02B28C10-EC20-F849-8D1B-3A5B4F71B66A}" srcOrd="18" destOrd="0" presId="urn:microsoft.com/office/officeart/2008/layout/LinedList"/>
    <dgm:cxn modelId="{6AA6DF1D-7CEE-8249-9951-4C326E431A80}" type="presParOf" srcId="{E1553FBA-2292-EC4F-B8FD-0989B78A9762}" destId="{87296A34-9D7F-FF47-BA4B-693F7B7F4D1D}" srcOrd="19" destOrd="0" presId="urn:microsoft.com/office/officeart/2008/layout/LinedList"/>
    <dgm:cxn modelId="{D7988DD3-9514-FC40-8123-DCCBF3950F0C}" type="presParOf" srcId="{87296A34-9D7F-FF47-BA4B-693F7B7F4D1D}" destId="{670BE520-E3C4-724B-9B15-FAFD19EBC06A}" srcOrd="0" destOrd="0" presId="urn:microsoft.com/office/officeart/2008/layout/LinedList"/>
    <dgm:cxn modelId="{28F4D510-54CC-BE49-AB8E-7A728B33B330}" type="presParOf" srcId="{87296A34-9D7F-FF47-BA4B-693F7B7F4D1D}" destId="{929D0ED2-7E47-A949-8F25-985E6549D5C3}" srcOrd="1" destOrd="0" presId="urn:microsoft.com/office/officeart/2008/layout/LinedList"/>
    <dgm:cxn modelId="{628CD7C2-59E9-444C-A308-6D9E42225558}" type="presParOf" srcId="{E1553FBA-2292-EC4F-B8FD-0989B78A9762}" destId="{6234C6D4-99B8-9645-A0DD-B30A39CEB52B}" srcOrd="20" destOrd="0" presId="urn:microsoft.com/office/officeart/2008/layout/LinedList"/>
    <dgm:cxn modelId="{DF42BA51-5F35-A64F-B5C9-719C424E454A}" type="presParOf" srcId="{E1553FBA-2292-EC4F-B8FD-0989B78A9762}" destId="{8796E7A8-052A-6447-BB79-E87935A494C7}" srcOrd="21" destOrd="0" presId="urn:microsoft.com/office/officeart/2008/layout/LinedList"/>
    <dgm:cxn modelId="{20993D03-461C-E449-89D5-5859CA6C2479}" type="presParOf" srcId="{8796E7A8-052A-6447-BB79-E87935A494C7}" destId="{C4CBC698-013D-6D4C-A7B8-05BA0EEEFF5E}" srcOrd="0" destOrd="0" presId="urn:microsoft.com/office/officeart/2008/layout/LinedList"/>
    <dgm:cxn modelId="{D06A5E91-EA8E-F646-A59D-A5A16B53FAB0}" type="presParOf" srcId="{8796E7A8-052A-6447-BB79-E87935A494C7}" destId="{3A97C228-79F5-1342-B2C7-AF4E8ECF64C2}" srcOrd="1" destOrd="0" presId="urn:microsoft.com/office/officeart/2008/layout/LinedList"/>
    <dgm:cxn modelId="{6205E262-3CEF-BB41-85C3-F0B4DC45B8AF}" type="presParOf" srcId="{E1553FBA-2292-EC4F-B8FD-0989B78A9762}" destId="{55E0C6DB-1190-1444-8172-52159829A0B7}" srcOrd="22" destOrd="0" presId="urn:microsoft.com/office/officeart/2008/layout/LinedList"/>
    <dgm:cxn modelId="{54829599-5A7A-1844-B5E9-A0770DEEA415}" type="presParOf" srcId="{E1553FBA-2292-EC4F-B8FD-0989B78A9762}" destId="{B32C1B8A-7368-9F42-A7D8-60DB5255A374}" srcOrd="23" destOrd="0" presId="urn:microsoft.com/office/officeart/2008/layout/LinedList"/>
    <dgm:cxn modelId="{C926FEE6-94E6-8143-B088-A8030A947C11}" type="presParOf" srcId="{B32C1B8A-7368-9F42-A7D8-60DB5255A374}" destId="{2BA67117-CB79-EB44-90C0-F0D3CB65E7DA}" srcOrd="0" destOrd="0" presId="urn:microsoft.com/office/officeart/2008/layout/LinedList"/>
    <dgm:cxn modelId="{B7182266-9EAA-024D-AED2-4C5BE897FA9A}" type="presParOf" srcId="{B32C1B8A-7368-9F42-A7D8-60DB5255A374}" destId="{D0402627-FCA5-F04B-936D-6F8C2B5EBE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F5096-DA2B-4F6C-8D50-DB463BD0F9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F7167-38D9-4DBA-8895-0A2D23F2DFC6}">
      <dgm:prSet/>
      <dgm:spPr/>
      <dgm:t>
        <a:bodyPr/>
        <a:lstStyle/>
        <a:p>
          <a:r>
            <a:rPr lang="en-US" dirty="0">
              <a:latin typeface="Bell MT" panose="02020503060305020303" pitchFamily="18" charset="77"/>
            </a:rPr>
            <a:t>LPG structure is like FBGs; however, the perturbation is longer: the length of the grating is usually around 2-3 cm.</a:t>
          </a:r>
        </a:p>
      </dgm:t>
    </dgm:pt>
    <dgm:pt modelId="{BCDB5582-A1BD-4CA8-BCC9-88906EBF8EAA}" type="parTrans" cxnId="{D018B87E-1050-4EDE-A885-A3ED45B5AB65}">
      <dgm:prSet/>
      <dgm:spPr/>
      <dgm:t>
        <a:bodyPr/>
        <a:lstStyle/>
        <a:p>
          <a:endParaRPr lang="en-US"/>
        </a:p>
      </dgm:t>
    </dgm:pt>
    <dgm:pt modelId="{18857F58-89F4-4D1E-86C1-6D69DFA3BC96}" type="sibTrans" cxnId="{D018B87E-1050-4EDE-A885-A3ED45B5AB65}">
      <dgm:prSet/>
      <dgm:spPr/>
      <dgm:t>
        <a:bodyPr/>
        <a:lstStyle/>
        <a:p>
          <a:endParaRPr lang="en-US"/>
        </a:p>
      </dgm:t>
    </dgm:pt>
    <dgm:pt modelId="{1E4C5CB1-BA72-4B08-95EA-78041AB42FAA}">
      <dgm:prSet/>
      <dgm:spPr/>
      <dgm:t>
        <a:bodyPr/>
        <a:lstStyle/>
        <a:p>
          <a:r>
            <a:rPr lang="en-US" dirty="0">
              <a:latin typeface="Bell MT" panose="02020503060305020303" pitchFamily="18" charset="77"/>
            </a:rPr>
            <a:t>The perturbation allows for the power coupling from the fundamental guided core mode to a discrete number of forward propagating cladding modes. Each coupling happens at a distinct wavelength, where the so-called phase matching condition is satisfied:</a:t>
          </a:r>
        </a:p>
      </dgm:t>
    </dgm:pt>
    <dgm:pt modelId="{C447E2D2-3298-48B1-BC40-6043A7F3472C}" type="parTrans" cxnId="{75C06EA6-895E-4209-A3EA-FA2142A54890}">
      <dgm:prSet/>
      <dgm:spPr/>
      <dgm:t>
        <a:bodyPr/>
        <a:lstStyle/>
        <a:p>
          <a:endParaRPr lang="en-US"/>
        </a:p>
      </dgm:t>
    </dgm:pt>
    <dgm:pt modelId="{AE34E2AE-3DA1-4E79-A0AE-9879DFAA2E42}" type="sibTrans" cxnId="{75C06EA6-895E-4209-A3EA-FA2142A54890}">
      <dgm:prSet/>
      <dgm:spPr/>
      <dgm:t>
        <a:bodyPr/>
        <a:lstStyle/>
        <a:p>
          <a:endParaRPr lang="en-US"/>
        </a:p>
      </dgm:t>
    </dgm:pt>
    <dgm:pt modelId="{29BF714E-D967-6E49-A0D2-CFC4D813BCF1}" type="pres">
      <dgm:prSet presAssocID="{651F5096-DA2B-4F6C-8D50-DB463BD0F945}" presName="linear" presStyleCnt="0">
        <dgm:presLayoutVars>
          <dgm:animLvl val="lvl"/>
          <dgm:resizeHandles val="exact"/>
        </dgm:presLayoutVars>
      </dgm:prSet>
      <dgm:spPr/>
    </dgm:pt>
    <dgm:pt modelId="{DA92D6BF-A496-B94C-85A7-2CB73C6F20F4}" type="pres">
      <dgm:prSet presAssocID="{545F7167-38D9-4DBA-8895-0A2D23F2DF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CB61FF-7ECF-6947-9260-7CD56268FBEB}" type="pres">
      <dgm:prSet presAssocID="{18857F58-89F4-4D1E-86C1-6D69DFA3BC96}" presName="spacer" presStyleCnt="0"/>
      <dgm:spPr/>
    </dgm:pt>
    <dgm:pt modelId="{2388BC56-3D58-0F4F-B6DC-26F6FF858370}" type="pres">
      <dgm:prSet presAssocID="{1E4C5CB1-BA72-4B08-95EA-78041AB42F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DE9F74B-596B-DC47-838C-EEFA33BA348C}" type="presOf" srcId="{545F7167-38D9-4DBA-8895-0A2D23F2DFC6}" destId="{DA92D6BF-A496-B94C-85A7-2CB73C6F20F4}" srcOrd="0" destOrd="0" presId="urn:microsoft.com/office/officeart/2005/8/layout/vList2"/>
    <dgm:cxn modelId="{D018B87E-1050-4EDE-A885-A3ED45B5AB65}" srcId="{651F5096-DA2B-4F6C-8D50-DB463BD0F945}" destId="{545F7167-38D9-4DBA-8895-0A2D23F2DFC6}" srcOrd="0" destOrd="0" parTransId="{BCDB5582-A1BD-4CA8-BCC9-88906EBF8EAA}" sibTransId="{18857F58-89F4-4D1E-86C1-6D69DFA3BC96}"/>
    <dgm:cxn modelId="{D0D4A09D-977B-9A4E-BBAB-37AF39FA90B2}" type="presOf" srcId="{651F5096-DA2B-4F6C-8D50-DB463BD0F945}" destId="{29BF714E-D967-6E49-A0D2-CFC4D813BCF1}" srcOrd="0" destOrd="0" presId="urn:microsoft.com/office/officeart/2005/8/layout/vList2"/>
    <dgm:cxn modelId="{75C06EA6-895E-4209-A3EA-FA2142A54890}" srcId="{651F5096-DA2B-4F6C-8D50-DB463BD0F945}" destId="{1E4C5CB1-BA72-4B08-95EA-78041AB42FAA}" srcOrd="1" destOrd="0" parTransId="{C447E2D2-3298-48B1-BC40-6043A7F3472C}" sibTransId="{AE34E2AE-3DA1-4E79-A0AE-9879DFAA2E42}"/>
    <dgm:cxn modelId="{64966CD6-53D9-DC41-988E-EED5E859C9ED}" type="presOf" srcId="{1E4C5CB1-BA72-4B08-95EA-78041AB42FAA}" destId="{2388BC56-3D58-0F4F-B6DC-26F6FF858370}" srcOrd="0" destOrd="0" presId="urn:microsoft.com/office/officeart/2005/8/layout/vList2"/>
    <dgm:cxn modelId="{E7600A1B-6B8E-624C-8B96-24E626214C17}" type="presParOf" srcId="{29BF714E-D967-6E49-A0D2-CFC4D813BCF1}" destId="{DA92D6BF-A496-B94C-85A7-2CB73C6F20F4}" srcOrd="0" destOrd="0" presId="urn:microsoft.com/office/officeart/2005/8/layout/vList2"/>
    <dgm:cxn modelId="{823EC1D3-9227-224E-82D7-FBC7E30ED259}" type="presParOf" srcId="{29BF714E-D967-6E49-A0D2-CFC4D813BCF1}" destId="{CACB61FF-7ECF-6947-9260-7CD56268FBEB}" srcOrd="1" destOrd="0" presId="urn:microsoft.com/office/officeart/2005/8/layout/vList2"/>
    <dgm:cxn modelId="{17528C7E-010D-3040-B2FB-7868DC04E898}" type="presParOf" srcId="{29BF714E-D967-6E49-A0D2-CFC4D813BCF1}" destId="{2388BC56-3D58-0F4F-B6DC-26F6FF8583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2A6B5-075C-A54B-92D8-B4EA5CCC894C}">
      <dsp:nvSpPr>
        <dsp:cNvPr id="0" name=""/>
        <dsp:cNvSpPr/>
      </dsp:nvSpPr>
      <dsp:spPr>
        <a:xfrm>
          <a:off x="582258" y="5954"/>
          <a:ext cx="3299476" cy="801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Bell MT" panose="02020503060305020303" pitchFamily="18" charset="77"/>
            </a:rPr>
            <a:t>NECSA located 20 km West of Pretoria.</a:t>
          </a:r>
        </a:p>
      </dsp:txBody>
      <dsp:txXfrm>
        <a:off x="605730" y="29426"/>
        <a:ext cx="2471180" cy="754443"/>
      </dsp:txXfrm>
    </dsp:sp>
    <dsp:sp modelId="{502698E7-5842-644C-9AE7-471677C62AFA}">
      <dsp:nvSpPr>
        <dsp:cNvPr id="0" name=""/>
        <dsp:cNvSpPr/>
      </dsp:nvSpPr>
      <dsp:spPr>
        <a:xfrm>
          <a:off x="582260" y="979473"/>
          <a:ext cx="3299476" cy="801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Bell MT" panose="02020503060305020303" pitchFamily="18" charset="77"/>
            </a:rPr>
            <a:t>SAFARI-1 is a Tank-in-pool, 20MW Material Test Reactor, uses light water as a coolant and moderator.</a:t>
          </a:r>
        </a:p>
      </dsp:txBody>
      <dsp:txXfrm>
        <a:off x="605732" y="1002945"/>
        <a:ext cx="2149370" cy="754443"/>
      </dsp:txXfrm>
    </dsp:sp>
    <dsp:sp modelId="{C29E2196-C3D6-624E-A5A6-0324459C7F59}">
      <dsp:nvSpPr>
        <dsp:cNvPr id="0" name=""/>
        <dsp:cNvSpPr/>
      </dsp:nvSpPr>
      <dsp:spPr>
        <a:xfrm>
          <a:off x="2778574" y="629979"/>
          <a:ext cx="520901" cy="5209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Bell MT" panose="02020503060305020303" pitchFamily="18" charset="77"/>
          </a:endParaRPr>
        </a:p>
      </dsp:txBody>
      <dsp:txXfrm>
        <a:off x="2895777" y="629979"/>
        <a:ext cx="286495" cy="391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656C2-7E1E-4445-9109-594631A9893F}">
      <dsp:nvSpPr>
        <dsp:cNvPr id="0" name=""/>
        <dsp:cNvSpPr/>
      </dsp:nvSpPr>
      <dsp:spPr>
        <a:xfrm>
          <a:off x="0" y="1686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12F3A-8057-D04B-9D87-1C3E2AF1F24D}">
      <dsp:nvSpPr>
        <dsp:cNvPr id="0" name=""/>
        <dsp:cNvSpPr/>
      </dsp:nvSpPr>
      <dsp:spPr>
        <a:xfrm>
          <a:off x="0" y="1686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Bell MT" panose="02020503060305020303" pitchFamily="18" charset="77"/>
            </a:rPr>
            <a:t>Immunity to electromagnetic interference.</a:t>
          </a:r>
        </a:p>
      </dsp:txBody>
      <dsp:txXfrm>
        <a:off x="0" y="1686"/>
        <a:ext cx="4525127" cy="287470"/>
      </dsp:txXfrm>
    </dsp:sp>
    <dsp:sp modelId="{AA120461-1DE5-BF49-B62A-2B798BF80860}">
      <dsp:nvSpPr>
        <dsp:cNvPr id="0" name=""/>
        <dsp:cNvSpPr/>
      </dsp:nvSpPr>
      <dsp:spPr>
        <a:xfrm>
          <a:off x="0" y="289156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C849-5B1D-3644-A22E-2B13EE81C93B}">
      <dsp:nvSpPr>
        <dsp:cNvPr id="0" name=""/>
        <dsp:cNvSpPr/>
      </dsp:nvSpPr>
      <dsp:spPr>
        <a:xfrm>
          <a:off x="0" y="289156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Bell MT" panose="02020503060305020303" pitchFamily="18" charset="77"/>
            </a:rPr>
            <a:t>Intrinsically safe and passive</a:t>
          </a:r>
        </a:p>
      </dsp:txBody>
      <dsp:txXfrm>
        <a:off x="0" y="289156"/>
        <a:ext cx="4525127" cy="287470"/>
      </dsp:txXfrm>
    </dsp:sp>
    <dsp:sp modelId="{A7B91646-ACCB-BD41-8A00-07C6D9D40093}">
      <dsp:nvSpPr>
        <dsp:cNvPr id="0" name=""/>
        <dsp:cNvSpPr/>
      </dsp:nvSpPr>
      <dsp:spPr>
        <a:xfrm>
          <a:off x="0" y="576627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88C17-3536-4740-821D-26F754AAD81F}">
      <dsp:nvSpPr>
        <dsp:cNvPr id="0" name=""/>
        <dsp:cNvSpPr/>
      </dsp:nvSpPr>
      <dsp:spPr>
        <a:xfrm>
          <a:off x="0" y="576627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Bell MT" panose="02020503060305020303" pitchFamily="18" charset="77"/>
            </a:rPr>
            <a:t>Small size, low weight</a:t>
          </a:r>
        </a:p>
      </dsp:txBody>
      <dsp:txXfrm>
        <a:off x="0" y="576627"/>
        <a:ext cx="4525127" cy="287470"/>
      </dsp:txXfrm>
    </dsp:sp>
    <dsp:sp modelId="{1C42AF7E-734B-9142-99AA-0F113C7009C2}">
      <dsp:nvSpPr>
        <dsp:cNvPr id="0" name=""/>
        <dsp:cNvSpPr/>
      </dsp:nvSpPr>
      <dsp:spPr>
        <a:xfrm>
          <a:off x="0" y="864098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97552-EC05-0441-AF5C-CD4B66A63DDD}">
      <dsp:nvSpPr>
        <dsp:cNvPr id="0" name=""/>
        <dsp:cNvSpPr/>
      </dsp:nvSpPr>
      <dsp:spPr>
        <a:xfrm>
          <a:off x="0" y="864098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Bell MT" panose="02020503060305020303" pitchFamily="18" charset="77"/>
            </a:rPr>
            <a:t>Less cabling</a:t>
          </a:r>
        </a:p>
      </dsp:txBody>
      <dsp:txXfrm>
        <a:off x="0" y="864098"/>
        <a:ext cx="4525127" cy="287470"/>
      </dsp:txXfrm>
    </dsp:sp>
    <dsp:sp modelId="{5F50CE75-236C-BB43-B904-FE97F5C20DC9}">
      <dsp:nvSpPr>
        <dsp:cNvPr id="0" name=""/>
        <dsp:cNvSpPr/>
      </dsp:nvSpPr>
      <dsp:spPr>
        <a:xfrm>
          <a:off x="0" y="1151569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BCCFE-DB1C-BB45-8EBC-6196BA987BF4}">
      <dsp:nvSpPr>
        <dsp:cNvPr id="0" name=""/>
        <dsp:cNvSpPr/>
      </dsp:nvSpPr>
      <dsp:spPr>
        <a:xfrm>
          <a:off x="0" y="1151569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Bell MT" panose="02020503060305020303" pitchFamily="18" charset="77"/>
            </a:rPr>
            <a:t>Multiplexing capabilities</a:t>
          </a:r>
        </a:p>
      </dsp:txBody>
      <dsp:txXfrm>
        <a:off x="0" y="1151569"/>
        <a:ext cx="4525127" cy="287470"/>
      </dsp:txXfrm>
    </dsp:sp>
    <dsp:sp modelId="{A7E955DC-F929-0B46-9D7A-CAA40219EB40}">
      <dsp:nvSpPr>
        <dsp:cNvPr id="0" name=""/>
        <dsp:cNvSpPr/>
      </dsp:nvSpPr>
      <dsp:spPr>
        <a:xfrm>
          <a:off x="0" y="1439040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FC88D-4B5B-C647-90BD-C8BC362C0A73}">
      <dsp:nvSpPr>
        <dsp:cNvPr id="0" name=""/>
        <dsp:cNvSpPr/>
      </dsp:nvSpPr>
      <dsp:spPr>
        <a:xfrm>
          <a:off x="0" y="1439040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Bell MT" panose="02020503060305020303" pitchFamily="18" charset="77"/>
            </a:rPr>
            <a:t>Functions in difficult temperature-radiation conditions</a:t>
          </a:r>
        </a:p>
      </dsp:txBody>
      <dsp:txXfrm>
        <a:off x="0" y="1439040"/>
        <a:ext cx="4525127" cy="287470"/>
      </dsp:txXfrm>
    </dsp:sp>
    <dsp:sp modelId="{5CF87ADE-0C07-DB4F-B764-72FC5F2B6072}">
      <dsp:nvSpPr>
        <dsp:cNvPr id="0" name=""/>
        <dsp:cNvSpPr/>
      </dsp:nvSpPr>
      <dsp:spPr>
        <a:xfrm>
          <a:off x="0" y="1726511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C4D6F-0397-D74E-B945-6A785EB046A9}">
      <dsp:nvSpPr>
        <dsp:cNvPr id="0" name=""/>
        <dsp:cNvSpPr/>
      </dsp:nvSpPr>
      <dsp:spPr>
        <a:xfrm>
          <a:off x="0" y="1726511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Bell MT" panose="02020503060305020303" pitchFamily="18" charset="77"/>
            </a:rPr>
            <a:t>Enhanced redundancy possibilities</a:t>
          </a:r>
        </a:p>
      </dsp:txBody>
      <dsp:txXfrm>
        <a:off x="0" y="1726511"/>
        <a:ext cx="4525127" cy="287470"/>
      </dsp:txXfrm>
    </dsp:sp>
    <dsp:sp modelId="{F46B3878-D250-8042-B88D-FE7EFF11928C}">
      <dsp:nvSpPr>
        <dsp:cNvPr id="0" name=""/>
        <dsp:cNvSpPr/>
      </dsp:nvSpPr>
      <dsp:spPr>
        <a:xfrm>
          <a:off x="0" y="2013981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F6D8C-5C08-CF40-AA1B-B3E393405884}">
      <dsp:nvSpPr>
        <dsp:cNvPr id="0" name=""/>
        <dsp:cNvSpPr/>
      </dsp:nvSpPr>
      <dsp:spPr>
        <a:xfrm>
          <a:off x="0" y="2013981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Bell MT" panose="02020503060305020303" pitchFamily="18" charset="77"/>
            </a:rPr>
            <a:t>Low amount of generated nuclear waste</a:t>
          </a:r>
        </a:p>
      </dsp:txBody>
      <dsp:txXfrm>
        <a:off x="0" y="2013981"/>
        <a:ext cx="4525127" cy="287470"/>
      </dsp:txXfrm>
    </dsp:sp>
    <dsp:sp modelId="{8270F7D9-B284-6348-9F2C-4E757954B892}">
      <dsp:nvSpPr>
        <dsp:cNvPr id="0" name=""/>
        <dsp:cNvSpPr/>
      </dsp:nvSpPr>
      <dsp:spPr>
        <a:xfrm>
          <a:off x="0" y="2301452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E2A41-CB8F-7E46-828A-A180F10FD75A}">
      <dsp:nvSpPr>
        <dsp:cNvPr id="0" name=""/>
        <dsp:cNvSpPr/>
      </dsp:nvSpPr>
      <dsp:spPr>
        <a:xfrm>
          <a:off x="0" y="2301452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Bell MT" panose="02020503060305020303" pitchFamily="18" charset="77"/>
            </a:rPr>
            <a:t>High potential for remote sensing</a:t>
          </a:r>
        </a:p>
      </dsp:txBody>
      <dsp:txXfrm>
        <a:off x="0" y="2301452"/>
        <a:ext cx="4525127" cy="287470"/>
      </dsp:txXfrm>
    </dsp:sp>
    <dsp:sp modelId="{02B28C10-EC20-F849-8D1B-3A5B4F71B66A}">
      <dsp:nvSpPr>
        <dsp:cNvPr id="0" name=""/>
        <dsp:cNvSpPr/>
      </dsp:nvSpPr>
      <dsp:spPr>
        <a:xfrm>
          <a:off x="0" y="2588923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BE520-E3C4-724B-9B15-FAFD19EBC06A}">
      <dsp:nvSpPr>
        <dsp:cNvPr id="0" name=""/>
        <dsp:cNvSpPr/>
      </dsp:nvSpPr>
      <dsp:spPr>
        <a:xfrm>
          <a:off x="0" y="2588923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Bell MT" panose="02020503060305020303" pitchFamily="18" charset="77"/>
            </a:rPr>
            <a:t>High data-rate capacity</a:t>
          </a:r>
        </a:p>
      </dsp:txBody>
      <dsp:txXfrm>
        <a:off x="0" y="2588923"/>
        <a:ext cx="4525127" cy="287470"/>
      </dsp:txXfrm>
    </dsp:sp>
    <dsp:sp modelId="{6234C6D4-99B8-9645-A0DD-B30A39CEB52B}">
      <dsp:nvSpPr>
        <dsp:cNvPr id="0" name=""/>
        <dsp:cNvSpPr/>
      </dsp:nvSpPr>
      <dsp:spPr>
        <a:xfrm>
          <a:off x="0" y="2876394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BC698-013D-6D4C-A7B8-05BA0EEEFF5E}">
      <dsp:nvSpPr>
        <dsp:cNvPr id="0" name=""/>
        <dsp:cNvSpPr/>
      </dsp:nvSpPr>
      <dsp:spPr>
        <a:xfrm>
          <a:off x="0" y="2876394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Bell MT" panose="02020503060305020303" pitchFamily="18" charset="77"/>
            </a:rPr>
            <a:t>Low-cost potential</a:t>
          </a:r>
        </a:p>
      </dsp:txBody>
      <dsp:txXfrm>
        <a:off x="0" y="2876394"/>
        <a:ext cx="4525127" cy="287470"/>
      </dsp:txXfrm>
    </dsp:sp>
    <dsp:sp modelId="{55E0C6DB-1190-1444-8172-52159829A0B7}">
      <dsp:nvSpPr>
        <dsp:cNvPr id="0" name=""/>
        <dsp:cNvSpPr/>
      </dsp:nvSpPr>
      <dsp:spPr>
        <a:xfrm>
          <a:off x="0" y="3163865"/>
          <a:ext cx="452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67117-CB79-EB44-90C0-F0D3CB65E7DA}">
      <dsp:nvSpPr>
        <dsp:cNvPr id="0" name=""/>
        <dsp:cNvSpPr/>
      </dsp:nvSpPr>
      <dsp:spPr>
        <a:xfrm>
          <a:off x="0" y="3163865"/>
          <a:ext cx="4525127" cy="2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Bell MT" panose="02020503060305020303" pitchFamily="18" charset="77"/>
            </a:rPr>
            <a:t>Sensing with high sensitivity, wide dynamic range</a:t>
          </a:r>
        </a:p>
      </dsp:txBody>
      <dsp:txXfrm>
        <a:off x="0" y="3163865"/>
        <a:ext cx="4525127" cy="287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2D6BF-A496-B94C-85A7-2CB73C6F20F4}">
      <dsp:nvSpPr>
        <dsp:cNvPr id="0" name=""/>
        <dsp:cNvSpPr/>
      </dsp:nvSpPr>
      <dsp:spPr>
        <a:xfrm>
          <a:off x="0" y="126720"/>
          <a:ext cx="4832803" cy="1679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ell MT" panose="02020503060305020303" pitchFamily="18" charset="77"/>
            </a:rPr>
            <a:t>LPG structure is like FBGs; however, the perturbation is longer: the length of the grating is usually around 2-3 cm.</a:t>
          </a:r>
        </a:p>
      </dsp:txBody>
      <dsp:txXfrm>
        <a:off x="81988" y="208708"/>
        <a:ext cx="4668827" cy="1515559"/>
      </dsp:txXfrm>
    </dsp:sp>
    <dsp:sp modelId="{2388BC56-3D58-0F4F-B6DC-26F6FF858370}">
      <dsp:nvSpPr>
        <dsp:cNvPr id="0" name=""/>
        <dsp:cNvSpPr/>
      </dsp:nvSpPr>
      <dsp:spPr>
        <a:xfrm>
          <a:off x="0" y="1858095"/>
          <a:ext cx="4832803" cy="1679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ell MT" panose="02020503060305020303" pitchFamily="18" charset="77"/>
            </a:rPr>
            <a:t>The perturbation allows for the power coupling from the fundamental guided core mode to a discrete number of forward propagating cladding modes. Each coupling happens at a distinct wavelength, where the so-called phase matching condition is satisfied:</a:t>
          </a:r>
        </a:p>
      </dsp:txBody>
      <dsp:txXfrm>
        <a:off x="81988" y="1940083"/>
        <a:ext cx="4668827" cy="1515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F52D-5FF6-1C1A-4211-D194B88CD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B22F9-D1A8-763B-4204-D80C8AF3F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A470C-02A3-F9FB-E555-24EAF466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39410-5AB2-A002-A62E-9688F539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710FB-7AEA-8E30-A6CC-034C7E2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1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2974-401F-FDD9-5651-A3B74FDD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E0360-088B-1ED3-8018-4A959BD7E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A02AA-E2E9-E062-889E-8B1F2670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524BB-3628-DA9A-09C9-851D0D03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AD36-EB79-04AA-10FB-54624EFD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1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0714E-5B42-FD58-6EC4-62BBF519D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E7FF8-1150-6146-9AFE-3DD44559C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9697F-03A4-8AFE-63B4-78401B49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B46B-1A44-A2A6-6F6C-B470BEA1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76682-8D6B-2E3A-0F8E-7C551B02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447E-E1FD-F651-38DE-D162B0EB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8094-13B0-4440-2FE1-C5F51771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15AD-33EF-4FF9-ABB8-736A7126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003DE-A61F-6D9B-14DD-8B1FE0CC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D923E-AFAD-63AB-9D7D-02139DE9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37C7-A5FF-5131-6B6F-8FD7ADCB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BE20C-AA3F-7D0E-2671-7F51090A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FDBE0-A024-3A93-3E7C-795B1822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E41D-157F-79B3-1228-BBC40BE9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7AF33-1081-0908-DA39-B4BA5EE2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7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8A34-1915-14FC-3FBF-6703ED6A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33DB0-D2B7-52D3-12B6-1FBC43561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6F419-9CE3-2C1A-46E0-054B5B48A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54F2A-EE9E-4175-1DAD-FA72C903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FC331-AD14-60B3-13CB-31A30829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53A97-6F83-DECC-8880-8E51EA29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0F00-EEEA-6100-303F-77DDD20A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4C985-5EF9-3CA5-8DEC-B7ABA44F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8CF4-66D8-0846-AA87-D4F803648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F844F-9776-77DA-7795-AD0783AA7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031FB-5332-E6F2-FFC2-4E1DE24D4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2BCB8-6D94-23C0-CF8A-95D1C7B1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24124-338D-E04A-D21E-C0FD41AA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B3371-D477-D845-B93D-F7053B61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62C0-E8BF-2F21-715A-B9CEC6A1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CD598-41FA-5554-F6B5-691D7915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7ECC8-32E9-2BE3-2C41-928C40A8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7302-7B5D-56A2-B03C-B982673C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25727-5AAB-70AD-6D71-9DE565D7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15288-812C-D707-374E-102F5AE9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FDBE4-20AF-B30F-A436-40890FD7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92F0-898B-3830-EE73-E438698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D8FC-32E4-EF3C-FE68-741249D7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330BD-7779-A38F-D637-A1C42D0CE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EB901-5AE3-BB11-9709-0095CFFE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7F075-491F-C955-E282-9E3A978B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C74A5-19D5-308D-FDBF-E4914104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9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C254-DBBC-6AD1-A01B-9EFEACF8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AE655-B3B1-0007-90AA-F71C33FEB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9387F-65CC-E0F7-93E4-BDB7B5290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CCEA8-A37A-7288-21EF-2E34BB01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01596-9A67-8126-40D6-ED9A7A8C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08B59-1316-64CF-A752-086950EA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58EE4-AD83-89A1-F0DB-41975941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1598F-714B-4E85-BA1F-534F569D0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17663-829D-05EB-818D-347CE64DB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3A96D-682B-2B48-A3D4-AFDE48AB1656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3AF9E-2FE8-0064-8828-66B7C26B9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32125-035F-5959-9195-A7E83B98F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A4CD-CD6E-2545-935B-50C1AF524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0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2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indico.cern.ch/event/837593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33BA5B8-8DD0-D605-2E65-1C0766832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89"/>
          <a:stretch/>
        </p:blipFill>
        <p:spPr>
          <a:xfrm>
            <a:off x="317500" y="3853366"/>
            <a:ext cx="2382838" cy="2346325"/>
          </a:xfrm>
          <a:prstGeom prst="rect">
            <a:avLst/>
          </a:prstGeom>
        </p:spPr>
      </p:pic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3A04AEAE-CDE8-71B8-F0A2-96DA519D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938145"/>
            <a:ext cx="4235450" cy="2346325"/>
          </a:xfrm>
          <a:prstGeom prst="rect">
            <a:avLst/>
          </a:prstGeom>
        </p:spPr>
      </p:pic>
      <p:pic>
        <p:nvPicPr>
          <p:cNvPr id="5" name="Picture 4" descr="A light bulb with a logo&#10;&#10;Description automatically generated">
            <a:extLst>
              <a:ext uri="{FF2B5EF4-FFF2-40B4-BE49-F238E27FC236}">
                <a16:creationId xmlns:a16="http://schemas.microsoft.com/office/drawing/2014/main" id="{A4E9E1B9-9D98-3B30-2B51-2FC5C80B1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475" y="3853365"/>
            <a:ext cx="4772025" cy="234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3D4B9-EA90-1CD3-AFD0-1B23421C3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US" sz="4100" b="1" dirty="0"/>
              <a:t>An Optical Analysis of Radiation-Induced Damage in Nuclear Reactor Optical Fibres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E3569-E365-0F32-DA1A-A999E5137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424" y="2279929"/>
            <a:ext cx="8524310" cy="687406"/>
          </a:xfrm>
        </p:spPr>
        <p:txBody>
          <a:bodyPr anchor="ctr">
            <a:no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Bradley Hand" pitchFamily="2" charset="77"/>
              </a:rPr>
              <a:t>Bongani Maqabuka</a:t>
            </a:r>
            <a:r>
              <a:rPr lang="en-US" sz="1800" baseline="300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en-US" sz="1800" dirty="0"/>
              <a:t>, E. Chinaka</a:t>
            </a:r>
            <a:r>
              <a:rPr lang="en-US" sz="1800" baseline="30000" dirty="0"/>
              <a:t>2</a:t>
            </a:r>
            <a:r>
              <a:rPr lang="en-US" sz="1800" dirty="0"/>
              <a:t>, S. H. Connell</a:t>
            </a:r>
            <a:r>
              <a:rPr lang="en-US" sz="1800" baseline="30000" dirty="0"/>
              <a:t>1</a:t>
            </a:r>
            <a:r>
              <a:rPr lang="en-US" sz="1800" dirty="0"/>
              <a:t>, G. Daniels</a:t>
            </a:r>
            <a:r>
              <a:rPr lang="en-US" sz="1800" baseline="30000" dirty="0"/>
              <a:t>2</a:t>
            </a:r>
            <a:r>
              <a:rPr lang="en-US" sz="1800" dirty="0"/>
              <a:t>, E. Niyoyadutumye, Tshepo Ntsoane</a:t>
            </a:r>
            <a:r>
              <a:rPr lang="en-US" sz="1800" baseline="30000" dirty="0"/>
              <a:t>2</a:t>
            </a:r>
            <a:r>
              <a:rPr lang="en-US" sz="1800" dirty="0"/>
              <a:t>, Kefilwe Thoane</a:t>
            </a:r>
            <a:r>
              <a:rPr lang="en-US" sz="1800" baseline="30000" dirty="0"/>
              <a:t>2</a:t>
            </a:r>
            <a:r>
              <a:rPr lang="en-US" sz="1800" dirty="0"/>
              <a:t>  </a:t>
            </a:r>
            <a:endParaRPr lang="en-US" sz="1800" baseline="30000" dirty="0"/>
          </a:p>
          <a:p>
            <a:pPr algn="l"/>
            <a:r>
              <a:rPr lang="en-US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B9AC3-E5F3-8513-1DF7-4385E6FBA345}"/>
              </a:ext>
            </a:extLst>
          </p:cNvPr>
          <p:cNvSpPr txBox="1"/>
          <p:nvPr/>
        </p:nvSpPr>
        <p:spPr>
          <a:xfrm>
            <a:off x="1137424" y="2967335"/>
            <a:ext cx="9511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77"/>
              </a:rPr>
              <a:t>1. Department of Mechanical Engineering, University of Johannesburg,</a:t>
            </a:r>
          </a:p>
          <a:p>
            <a:r>
              <a:rPr lang="en-US" dirty="0">
                <a:latin typeface="Bell MT" panose="02020503060305020303" pitchFamily="18" charset="77"/>
              </a:rPr>
              <a:t>2. South African Nuclear Energy Corporation, Research and Technology Development, Pelindaba,</a:t>
            </a:r>
          </a:p>
          <a:p>
            <a:endParaRPr lang="en-US" baseline="30000" dirty="0">
              <a:latin typeface="Bell MT" panose="02020503060305020303" pitchFamily="18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84B4D-19F6-6A11-9BEA-31E3079D12C1}"/>
              </a:ext>
            </a:extLst>
          </p:cNvPr>
          <p:cNvSpPr txBox="1"/>
          <p:nvPr/>
        </p:nvSpPr>
        <p:spPr>
          <a:xfrm>
            <a:off x="534390" y="6329548"/>
            <a:ext cx="22861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18-22 November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32CC0-721F-483E-CFF0-90A47BF532C6}"/>
              </a:ext>
            </a:extLst>
          </p:cNvPr>
          <p:cNvSpPr txBox="1"/>
          <p:nvPr/>
        </p:nvSpPr>
        <p:spPr>
          <a:xfrm>
            <a:off x="9192299" y="6284470"/>
            <a:ext cx="23562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2024 AfLS7 Conference</a:t>
            </a:r>
          </a:p>
        </p:txBody>
      </p:sp>
    </p:spTree>
    <p:extLst>
      <p:ext uri="{BB962C8B-B14F-4D97-AF65-F5344CB8AC3E}">
        <p14:creationId xmlns:p14="http://schemas.microsoft.com/office/powerpoint/2010/main" val="236811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16F0-FC1F-A656-8EC2-B94CC242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458074" cy="1325563"/>
          </a:xfrm>
        </p:spPr>
        <p:txBody>
          <a:bodyPr/>
          <a:lstStyle/>
          <a:p>
            <a:pPr algn="ctr"/>
            <a:r>
              <a:rPr lang="en-US" b="1" dirty="0"/>
              <a:t>Non-instrumented FOS irradiation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808D-D833-5CC3-E609-53844CE8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6912"/>
            <a:ext cx="6686550" cy="1683538"/>
          </a:xfrm>
        </p:spPr>
        <p:txBody>
          <a:bodyPr>
            <a:normAutofit/>
          </a:bodyPr>
          <a:lstStyle/>
          <a:p>
            <a:r>
              <a:rPr lang="en-US" dirty="0">
                <a:latin typeface="Bell MT" panose="02020503060305020303" pitchFamily="18" charset="77"/>
              </a:rPr>
              <a:t>Simple irradiation tests done to determine changes in </a:t>
            </a:r>
            <a:r>
              <a:rPr lang="en-US" dirty="0">
                <a:solidFill>
                  <a:srgbClr val="00B050"/>
                </a:solidFill>
                <a:latin typeface="Bell MT" panose="02020503060305020303" pitchFamily="18" charset="77"/>
              </a:rPr>
              <a:t>physical</a:t>
            </a:r>
            <a:r>
              <a:rPr lang="en-US" dirty="0">
                <a:latin typeface="Bell MT" panose="02020503060305020303" pitchFamily="18" charset="77"/>
              </a:rPr>
              <a:t> and </a:t>
            </a:r>
            <a:r>
              <a:rPr lang="en-US" dirty="0">
                <a:solidFill>
                  <a:srgbClr val="00B050"/>
                </a:solidFill>
                <a:latin typeface="Bell MT" panose="02020503060305020303" pitchFamily="18" charset="77"/>
              </a:rPr>
              <a:t>mechanical</a:t>
            </a:r>
            <a:r>
              <a:rPr lang="en-US" dirty="0">
                <a:latin typeface="Bell MT" panose="02020503060305020303" pitchFamily="18" charset="77"/>
              </a:rPr>
              <a:t> properties of the fibres as the radiation level is increased.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69CC5-B23B-BDAA-76E1-82779C1B556D}"/>
              </a:ext>
            </a:extLst>
          </p:cNvPr>
          <p:cNvSpPr txBox="1"/>
          <p:nvPr/>
        </p:nvSpPr>
        <p:spPr>
          <a:xfrm>
            <a:off x="33473" y="4191799"/>
            <a:ext cx="6265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ell MT" panose="02020503060305020303" pitchFamily="18" charset="77"/>
              </a:rPr>
              <a:t>For an estimated flux level of 6.5 x 10</a:t>
            </a:r>
            <a:r>
              <a:rPr lang="en-US" sz="2400" baseline="30000" dirty="0">
                <a:latin typeface="Bell MT" panose="02020503060305020303" pitchFamily="18" charset="77"/>
              </a:rPr>
              <a:t>14</a:t>
            </a:r>
            <a:r>
              <a:rPr lang="en-US" sz="2400" dirty="0">
                <a:latin typeface="Bell MT" panose="02020503060305020303" pitchFamily="18" charset="77"/>
              </a:rPr>
              <a:t> n/cm</a:t>
            </a:r>
            <a:r>
              <a:rPr lang="en-US" sz="2400" baseline="30000" dirty="0">
                <a:latin typeface="Bell MT" panose="02020503060305020303" pitchFamily="18" charset="77"/>
              </a:rPr>
              <a:t>2</a:t>
            </a:r>
            <a:r>
              <a:rPr lang="en-US" sz="2400" dirty="0">
                <a:latin typeface="Bell MT" panose="02020503060305020303" pitchFamily="18" charset="77"/>
              </a:rPr>
              <a:t>-s</a:t>
            </a:r>
          </a:p>
          <a:p>
            <a:r>
              <a:rPr lang="en-US" sz="2400" dirty="0">
                <a:latin typeface="Bell MT" panose="02020503060305020303" pitchFamily="18" charset="77"/>
              </a:rPr>
              <a:t>from fast neutron spectrum E</a:t>
            </a:r>
            <a:r>
              <a:rPr lang="en-US" sz="2400" baseline="-25000" dirty="0">
                <a:latin typeface="Bell MT" panose="02020503060305020303" pitchFamily="18" charset="77"/>
              </a:rPr>
              <a:t>n</a:t>
            </a:r>
            <a:r>
              <a:rPr lang="en-US" sz="2400" dirty="0">
                <a:latin typeface="Bell MT" panose="02020503060305020303" pitchFamily="18" charset="77"/>
              </a:rPr>
              <a:t> &gt; 1 MeV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B07E04-3091-7844-ABC2-46A771B24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11135"/>
              </p:ext>
            </p:extLst>
          </p:nvPr>
        </p:nvGraphicFramePr>
        <p:xfrm>
          <a:off x="0" y="5367482"/>
          <a:ext cx="7021690" cy="123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022">
                  <a:extLst>
                    <a:ext uri="{9D8B030D-6E8A-4147-A177-3AD203B41FA5}">
                      <a16:colId xmlns:a16="http://schemas.microsoft.com/office/drawing/2014/main" val="27079674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174087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147488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452461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4901677"/>
                    </a:ext>
                  </a:extLst>
                </a:gridCol>
              </a:tblGrid>
              <a:tr h="593263">
                <a:tc>
                  <a:txBody>
                    <a:bodyPr/>
                    <a:lstStyle/>
                    <a:p>
                      <a:r>
                        <a:rPr lang="en-US" dirty="0"/>
                        <a:t>Total Fluence</a:t>
                      </a:r>
                    </a:p>
                    <a:p>
                      <a:r>
                        <a:rPr lang="en-US" dirty="0"/>
                        <a:t>[n/cm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1.18 x 10</a:t>
                      </a:r>
                      <a:r>
                        <a:rPr lang="en-US" baseline="30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3.14 x 10</a:t>
                      </a:r>
                      <a:r>
                        <a:rPr lang="en-US" baseline="30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4.72 x 10</a:t>
                      </a:r>
                      <a:r>
                        <a:rPr lang="en-US" baseline="30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6.29 x 10</a:t>
                      </a:r>
                      <a:r>
                        <a:rPr lang="en-US" baseline="300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63343"/>
                  </a:ext>
                </a:extLst>
              </a:tr>
              <a:tr h="593263">
                <a:tc>
                  <a:txBody>
                    <a:bodyPr/>
                    <a:lstStyle/>
                    <a:p>
                      <a:r>
                        <a:rPr lang="en-US" dirty="0"/>
                        <a:t>No. of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  <a:r>
                        <a:rPr lang="en-US" baseline="0" dirty="0"/>
                        <a:t>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622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5177592-0750-B984-995A-429B67C0C21B}"/>
              </a:ext>
            </a:extLst>
          </p:cNvPr>
          <p:cNvSpPr/>
          <p:nvPr/>
        </p:nvSpPr>
        <p:spPr>
          <a:xfrm>
            <a:off x="1617561" y="5367482"/>
            <a:ext cx="1350499" cy="1233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96471-A750-E412-4D6B-8B854FE4F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r="6210" b="-2"/>
          <a:stretch/>
        </p:blipFill>
        <p:spPr bwMode="auto">
          <a:xfrm>
            <a:off x="6229215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6AEFF-69CC-2B87-FD5B-9670C6DA9A80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9275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7221-DAAE-4813-6A3C-00D2BC2E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64"/>
            <a:ext cx="10515600" cy="1325563"/>
          </a:xfrm>
        </p:spPr>
        <p:txBody>
          <a:bodyPr/>
          <a:lstStyle/>
          <a:p>
            <a:r>
              <a:rPr lang="en-US" b="1" dirty="0"/>
              <a:t>Our Irradiation Test Results from SAFARI-1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E48EF-D894-2432-9106-6DDB290E37C4}"/>
              </a:ext>
            </a:extLst>
          </p:cNvPr>
          <p:cNvSpPr txBox="1"/>
          <p:nvPr/>
        </p:nvSpPr>
        <p:spPr>
          <a:xfrm>
            <a:off x="838200" y="1462088"/>
            <a:ext cx="839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77"/>
              </a:rPr>
              <a:t>Both coated fibres, </a:t>
            </a:r>
            <a:r>
              <a:rPr lang="en-US" dirty="0">
                <a:solidFill>
                  <a:srgbClr val="FF0000"/>
                </a:solidFill>
                <a:latin typeface="Bell MT" panose="02020503060305020303" pitchFamily="18" charset="77"/>
              </a:rPr>
              <a:t>acrylate</a:t>
            </a:r>
            <a:r>
              <a:rPr lang="en-US" dirty="0">
                <a:latin typeface="Bell MT" panose="02020503060305020303" pitchFamily="18" charset="77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Bell MT" panose="02020503060305020303" pitchFamily="18" charset="77"/>
              </a:rPr>
              <a:t>ormocer</a:t>
            </a:r>
            <a:r>
              <a:rPr lang="en-US" dirty="0">
                <a:latin typeface="Bell MT" panose="02020503060305020303" pitchFamily="18" charset="77"/>
              </a:rPr>
              <a:t> coated fibres were extremely brittle after irradiation tests in the nuclear reactor making further analysis impossible on them.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D7F78-11D0-64BC-A911-12787D8D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40" y="2282403"/>
            <a:ext cx="3796103" cy="2166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6D432-9035-247C-78B5-C5240B3C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41" y="4623359"/>
            <a:ext cx="3796102" cy="2166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284A30-F0CC-F139-D5D0-CFC94831F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584" y="2282403"/>
            <a:ext cx="5408875" cy="2942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F990B5-6F91-B5DE-91BD-826477CEF939}"/>
              </a:ext>
            </a:extLst>
          </p:cNvPr>
          <p:cNvSpPr txBox="1"/>
          <p:nvPr/>
        </p:nvSpPr>
        <p:spPr>
          <a:xfrm>
            <a:off x="5544584" y="5383549"/>
            <a:ext cx="540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77"/>
              </a:rPr>
              <a:t>The </a:t>
            </a:r>
            <a:r>
              <a:rPr lang="en-US" dirty="0">
                <a:solidFill>
                  <a:srgbClr val="FF0000"/>
                </a:solidFill>
                <a:latin typeface="Bell MT" panose="02020503060305020303" pitchFamily="18" charset="77"/>
              </a:rPr>
              <a:t>naked quartz</a:t>
            </a:r>
            <a:r>
              <a:rPr lang="en-US" dirty="0">
                <a:latin typeface="Bell MT" panose="02020503060305020303" pitchFamily="18" charset="77"/>
              </a:rPr>
              <a:t> fibre came out of irradiation stronger than the coated fibres.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BA3B4AE-0E53-44B9-0207-547BCDED20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489"/>
          <a:stretch/>
        </p:blipFill>
        <p:spPr>
          <a:xfrm>
            <a:off x="10729913" y="5417665"/>
            <a:ext cx="1462088" cy="1440334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8C73BA-D282-2BF2-2899-306528271B94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9277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2D50-FF1D-200C-8E28-41F80A6A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4" y="110594"/>
            <a:ext cx="10168467" cy="1325563"/>
          </a:xfrm>
        </p:spPr>
        <p:txBody>
          <a:bodyPr/>
          <a:lstStyle/>
          <a:p>
            <a:r>
              <a:rPr lang="en-US" b="1" dirty="0"/>
              <a:t>Optical Image Analysis of the Naked fibres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F0328-2315-0887-B4AF-897B9780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8" y="1746174"/>
            <a:ext cx="5836996" cy="4828797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9CEB041-1C86-BD1A-33A3-3A8F670AC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6174"/>
            <a:ext cx="6022052" cy="4746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0DAAB-6E18-A06F-E6A5-7E826F08B820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2AC49D1-5CA7-1719-99D1-F59430B1B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489"/>
          <a:stretch/>
        </p:blipFill>
        <p:spPr>
          <a:xfrm>
            <a:off x="10729912" y="250354"/>
            <a:ext cx="1462088" cy="1440334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035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832A-19F3-33ED-5D2B-0A0EF774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9733"/>
          </a:xfrm>
        </p:spPr>
        <p:txBody>
          <a:bodyPr/>
          <a:lstStyle/>
          <a:p>
            <a:pPr algn="ctr"/>
            <a:r>
              <a:rPr lang="en-US" b="1" dirty="0"/>
              <a:t>UJ FOS at CERN: Humidity Sensing </a:t>
            </a:r>
          </a:p>
        </p:txBody>
      </p:sp>
      <p:grpSp>
        <p:nvGrpSpPr>
          <p:cNvPr id="61" name="object 4">
            <a:extLst>
              <a:ext uri="{FF2B5EF4-FFF2-40B4-BE49-F238E27FC236}">
                <a16:creationId xmlns:a16="http://schemas.microsoft.com/office/drawing/2014/main" id="{F36FF786-35E7-67FF-AC9A-B4358ADD7DD0}"/>
              </a:ext>
            </a:extLst>
          </p:cNvPr>
          <p:cNvGrpSpPr/>
          <p:nvPr/>
        </p:nvGrpSpPr>
        <p:grpSpPr>
          <a:xfrm>
            <a:off x="846201" y="0"/>
            <a:ext cx="8856345" cy="6280785"/>
            <a:chOff x="0" y="0"/>
            <a:chExt cx="8856345" cy="6280785"/>
          </a:xfrm>
        </p:grpSpPr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95B16CAE-B83E-3626-C0D8-0817A70FE5C0}"/>
                </a:ext>
              </a:extLst>
            </p:cNvPr>
            <p:cNvSpPr/>
            <p:nvPr/>
          </p:nvSpPr>
          <p:spPr>
            <a:xfrm>
              <a:off x="1513332" y="5753100"/>
              <a:ext cx="6240780" cy="97155"/>
            </a:xfrm>
            <a:custGeom>
              <a:avLst/>
              <a:gdLst/>
              <a:ahLst/>
              <a:cxnLst/>
              <a:rect l="l" t="t" r="r" b="b"/>
              <a:pathLst>
                <a:path w="6240780" h="97154">
                  <a:moveTo>
                    <a:pt x="0" y="96900"/>
                  </a:moveTo>
                  <a:lnTo>
                    <a:pt x="6240272" y="0"/>
                  </a:lnTo>
                </a:path>
              </a:pathLst>
            </a:custGeom>
            <a:ln w="57912">
              <a:solidFill>
                <a:srgbClr val="49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">
              <a:extLst>
                <a:ext uri="{FF2B5EF4-FFF2-40B4-BE49-F238E27FC236}">
                  <a16:creationId xmlns:a16="http://schemas.microsoft.com/office/drawing/2014/main" id="{FD71753E-ABD3-C233-AD24-B5DC8F68DEE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78190" cy="6115481"/>
            </a:xfrm>
            <a:prstGeom prst="rect">
              <a:avLst/>
            </a:prstGeom>
          </p:spPr>
        </p:pic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70155849-D8F8-8170-339A-BBF6D9016223}"/>
                </a:ext>
              </a:extLst>
            </p:cNvPr>
            <p:cNvSpPr/>
            <p:nvPr/>
          </p:nvSpPr>
          <p:spPr>
            <a:xfrm>
              <a:off x="82851" y="3342452"/>
              <a:ext cx="3926840" cy="2254885"/>
            </a:xfrm>
            <a:custGeom>
              <a:avLst/>
              <a:gdLst/>
              <a:ahLst/>
              <a:cxnLst/>
              <a:rect l="l" t="t" r="r" b="b"/>
              <a:pathLst>
                <a:path w="3926840" h="2254885">
                  <a:moveTo>
                    <a:pt x="3926284" y="1965"/>
                  </a:moveTo>
                  <a:lnTo>
                    <a:pt x="3824864" y="780"/>
                  </a:lnTo>
                  <a:lnTo>
                    <a:pt x="3728383" y="119"/>
                  </a:lnTo>
                  <a:lnTo>
                    <a:pt x="3636714" y="0"/>
                  </a:lnTo>
                  <a:lnTo>
                    <a:pt x="3549727" y="437"/>
                  </a:lnTo>
                  <a:lnTo>
                    <a:pt x="3467296" y="1447"/>
                  </a:lnTo>
                  <a:lnTo>
                    <a:pt x="3389291" y="3046"/>
                  </a:lnTo>
                  <a:lnTo>
                    <a:pt x="3315585" y="5250"/>
                  </a:lnTo>
                  <a:lnTo>
                    <a:pt x="3246049" y="8074"/>
                  </a:lnTo>
                  <a:lnTo>
                    <a:pt x="3180556" y="11534"/>
                  </a:lnTo>
                  <a:lnTo>
                    <a:pt x="3118976" y="15647"/>
                  </a:lnTo>
                  <a:lnTo>
                    <a:pt x="3061183" y="20427"/>
                  </a:lnTo>
                  <a:lnTo>
                    <a:pt x="3007048" y="25892"/>
                  </a:lnTo>
                  <a:lnTo>
                    <a:pt x="2956443" y="32056"/>
                  </a:lnTo>
                  <a:lnTo>
                    <a:pt x="2909239" y="38935"/>
                  </a:lnTo>
                  <a:lnTo>
                    <a:pt x="2865308" y="46547"/>
                  </a:lnTo>
                  <a:lnTo>
                    <a:pt x="2824524" y="54905"/>
                  </a:lnTo>
                  <a:lnTo>
                    <a:pt x="2786756" y="64027"/>
                  </a:lnTo>
                  <a:lnTo>
                    <a:pt x="2719760" y="84623"/>
                  </a:lnTo>
                  <a:lnTo>
                    <a:pt x="2663295" y="108462"/>
                  </a:lnTo>
                  <a:lnTo>
                    <a:pt x="2616337" y="135671"/>
                  </a:lnTo>
                  <a:lnTo>
                    <a:pt x="2577860" y="166376"/>
                  </a:lnTo>
                  <a:lnTo>
                    <a:pt x="2546839" y="200706"/>
                  </a:lnTo>
                  <a:lnTo>
                    <a:pt x="2522249" y="238786"/>
                  </a:lnTo>
                  <a:lnTo>
                    <a:pt x="2503066" y="280743"/>
                  </a:lnTo>
                  <a:lnTo>
                    <a:pt x="2488263" y="326704"/>
                  </a:lnTo>
                  <a:lnTo>
                    <a:pt x="2482236" y="384661"/>
                  </a:lnTo>
                  <a:lnTo>
                    <a:pt x="2485849" y="413139"/>
                  </a:lnTo>
                  <a:lnTo>
                    <a:pt x="2503902" y="469217"/>
                  </a:lnTo>
                  <a:lnTo>
                    <a:pt x="2533157" y="524293"/>
                  </a:lnTo>
                  <a:lnTo>
                    <a:pt x="2569731" y="578564"/>
                  </a:lnTo>
                  <a:lnTo>
                    <a:pt x="2609743" y="632231"/>
                  </a:lnTo>
                  <a:lnTo>
                    <a:pt x="2629826" y="658899"/>
                  </a:lnTo>
                  <a:lnTo>
                    <a:pt x="2667718" y="712032"/>
                  </a:lnTo>
                  <a:lnTo>
                    <a:pt x="2699344" y="765058"/>
                  </a:lnTo>
                  <a:lnTo>
                    <a:pt x="2720823" y="818176"/>
                  </a:lnTo>
                  <a:lnTo>
                    <a:pt x="2728273" y="871585"/>
                  </a:lnTo>
                  <a:lnTo>
                    <a:pt x="2725525" y="898461"/>
                  </a:lnTo>
                  <a:lnTo>
                    <a:pt x="2704653" y="952680"/>
                  </a:lnTo>
                  <a:lnTo>
                    <a:pt x="2660049" y="1007689"/>
                  </a:lnTo>
                  <a:lnTo>
                    <a:pt x="2627634" y="1035551"/>
                  </a:lnTo>
                  <a:lnTo>
                    <a:pt x="2587831" y="1063685"/>
                  </a:lnTo>
                  <a:lnTo>
                    <a:pt x="2535782" y="1093980"/>
                  </a:lnTo>
                  <a:lnTo>
                    <a:pt x="2472694" y="1124954"/>
                  </a:lnTo>
                  <a:lnTo>
                    <a:pt x="2437306" y="1140672"/>
                  </a:lnTo>
                  <a:lnTo>
                    <a:pt x="2399513" y="1156530"/>
                  </a:lnTo>
                  <a:lnTo>
                    <a:pt x="2359435" y="1172518"/>
                  </a:lnTo>
                  <a:lnTo>
                    <a:pt x="2317189" y="1188626"/>
                  </a:lnTo>
                  <a:lnTo>
                    <a:pt x="2272894" y="1204844"/>
                  </a:lnTo>
                  <a:lnTo>
                    <a:pt x="2226669" y="1221163"/>
                  </a:lnTo>
                  <a:lnTo>
                    <a:pt x="2178631" y="1237572"/>
                  </a:lnTo>
                  <a:lnTo>
                    <a:pt x="2128900" y="1254061"/>
                  </a:lnTo>
                  <a:lnTo>
                    <a:pt x="2077593" y="1270621"/>
                  </a:lnTo>
                  <a:lnTo>
                    <a:pt x="2024830" y="1287240"/>
                  </a:lnTo>
                  <a:lnTo>
                    <a:pt x="1970729" y="1303910"/>
                  </a:lnTo>
                  <a:lnTo>
                    <a:pt x="1915408" y="1320620"/>
                  </a:lnTo>
                  <a:lnTo>
                    <a:pt x="1858985" y="1337361"/>
                  </a:lnTo>
                  <a:lnTo>
                    <a:pt x="1801580" y="1354122"/>
                  </a:lnTo>
                  <a:lnTo>
                    <a:pt x="1743311" y="1370893"/>
                  </a:lnTo>
                  <a:lnTo>
                    <a:pt x="1684295" y="1387665"/>
                  </a:lnTo>
                  <a:lnTo>
                    <a:pt x="1624653" y="1404426"/>
                  </a:lnTo>
                  <a:lnTo>
                    <a:pt x="1564501" y="1421169"/>
                  </a:lnTo>
                  <a:lnTo>
                    <a:pt x="1503959" y="1437881"/>
                  </a:lnTo>
                  <a:lnTo>
                    <a:pt x="1443145" y="1454554"/>
                  </a:lnTo>
                  <a:lnTo>
                    <a:pt x="1382177" y="1471178"/>
                  </a:lnTo>
                  <a:lnTo>
                    <a:pt x="1321175" y="1487741"/>
                  </a:lnTo>
                  <a:lnTo>
                    <a:pt x="1260256" y="1504235"/>
                  </a:lnTo>
                  <a:lnTo>
                    <a:pt x="1199539" y="1520650"/>
                  </a:lnTo>
                  <a:lnTo>
                    <a:pt x="1139142" y="1536975"/>
                  </a:lnTo>
                  <a:lnTo>
                    <a:pt x="1079184" y="1553200"/>
                  </a:lnTo>
                  <a:lnTo>
                    <a:pt x="1019784" y="1569316"/>
                  </a:lnTo>
                  <a:lnTo>
                    <a:pt x="961059" y="1585313"/>
                  </a:lnTo>
                  <a:lnTo>
                    <a:pt x="903129" y="1601179"/>
                  </a:lnTo>
                  <a:lnTo>
                    <a:pt x="846111" y="1616907"/>
                  </a:lnTo>
                  <a:lnTo>
                    <a:pt x="790125" y="1632485"/>
                  </a:lnTo>
                  <a:lnTo>
                    <a:pt x="735289" y="1647903"/>
                  </a:lnTo>
                  <a:lnTo>
                    <a:pt x="681720" y="1663152"/>
                  </a:lnTo>
                  <a:lnTo>
                    <a:pt x="629539" y="1678221"/>
                  </a:lnTo>
                  <a:lnTo>
                    <a:pt x="578862" y="1693101"/>
                  </a:lnTo>
                  <a:lnTo>
                    <a:pt x="529809" y="1707781"/>
                  </a:lnTo>
                  <a:lnTo>
                    <a:pt x="482498" y="1722252"/>
                  </a:lnTo>
                  <a:lnTo>
                    <a:pt x="437048" y="1736504"/>
                  </a:lnTo>
                  <a:lnTo>
                    <a:pt x="393577" y="1750526"/>
                  </a:lnTo>
                  <a:lnTo>
                    <a:pt x="352203" y="1764308"/>
                  </a:lnTo>
                  <a:lnTo>
                    <a:pt x="313046" y="1777842"/>
                  </a:lnTo>
                  <a:lnTo>
                    <a:pt x="276222" y="1791116"/>
                  </a:lnTo>
                  <a:lnTo>
                    <a:pt x="210053" y="1816845"/>
                  </a:lnTo>
                  <a:lnTo>
                    <a:pt x="154644" y="1841417"/>
                  </a:lnTo>
                  <a:lnTo>
                    <a:pt x="84111" y="1881410"/>
                  </a:lnTo>
                  <a:lnTo>
                    <a:pt x="48279" y="1909141"/>
                  </a:lnTo>
                  <a:lnTo>
                    <a:pt x="7097" y="1963003"/>
                  </a:lnTo>
                  <a:lnTo>
                    <a:pt x="0" y="1988986"/>
                  </a:lnTo>
                  <a:lnTo>
                    <a:pt x="733" y="2014236"/>
                  </a:lnTo>
                  <a:lnTo>
                    <a:pt x="22194" y="2062242"/>
                  </a:lnTo>
                  <a:lnTo>
                    <a:pt x="64490" y="2106426"/>
                  </a:lnTo>
                  <a:lnTo>
                    <a:pt x="120627" y="2146190"/>
                  </a:lnTo>
                  <a:lnTo>
                    <a:pt x="183615" y="2180940"/>
                  </a:lnTo>
                  <a:lnTo>
                    <a:pt x="246462" y="2210079"/>
                  </a:lnTo>
                  <a:lnTo>
                    <a:pt x="302175" y="2233010"/>
                  </a:lnTo>
                  <a:lnTo>
                    <a:pt x="343763" y="2249137"/>
                  </a:lnTo>
                  <a:lnTo>
                    <a:pt x="357076" y="2254463"/>
                  </a:lnTo>
                </a:path>
              </a:pathLst>
            </a:custGeom>
            <a:ln w="762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8">
              <a:extLst>
                <a:ext uri="{FF2B5EF4-FFF2-40B4-BE49-F238E27FC236}">
                  <a16:creationId xmlns:a16="http://schemas.microsoft.com/office/drawing/2014/main" id="{BA038C81-1CAE-05EA-F16C-A60F0E7AE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0007" y="5405628"/>
              <a:ext cx="2052827" cy="874776"/>
            </a:xfrm>
            <a:prstGeom prst="rect">
              <a:avLst/>
            </a:prstGeom>
          </p:spPr>
        </p:pic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63583738-327B-CF2B-911F-5764EE3B94E9}"/>
                </a:ext>
              </a:extLst>
            </p:cNvPr>
            <p:cNvSpPr/>
            <p:nvPr/>
          </p:nvSpPr>
          <p:spPr>
            <a:xfrm>
              <a:off x="3029457" y="3234182"/>
              <a:ext cx="1045210" cy="248285"/>
            </a:xfrm>
            <a:custGeom>
              <a:avLst/>
              <a:gdLst/>
              <a:ahLst/>
              <a:cxnLst/>
              <a:rect l="l" t="t" r="r" b="b"/>
              <a:pathLst>
                <a:path w="1045210" h="248285">
                  <a:moveTo>
                    <a:pt x="1044702" y="0"/>
                  </a:moveTo>
                  <a:lnTo>
                    <a:pt x="0" y="127380"/>
                  </a:lnTo>
                  <a:lnTo>
                    <a:pt x="1042669" y="247776"/>
                  </a:lnTo>
                  <a:lnTo>
                    <a:pt x="1044702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69EA31D3-D169-8691-6C16-276F360ABB5D}"/>
                </a:ext>
              </a:extLst>
            </p:cNvPr>
            <p:cNvSpPr/>
            <p:nvPr/>
          </p:nvSpPr>
          <p:spPr>
            <a:xfrm>
              <a:off x="3164458" y="3338576"/>
              <a:ext cx="848994" cy="45720"/>
            </a:xfrm>
            <a:custGeom>
              <a:avLst/>
              <a:gdLst/>
              <a:ahLst/>
              <a:cxnLst/>
              <a:rect l="l" t="t" r="r" b="b"/>
              <a:pathLst>
                <a:path w="848995" h="45720">
                  <a:moveTo>
                    <a:pt x="848614" y="0"/>
                  </a:moveTo>
                  <a:lnTo>
                    <a:pt x="0" y="17779"/>
                  </a:lnTo>
                  <a:lnTo>
                    <a:pt x="848232" y="45338"/>
                  </a:lnTo>
                  <a:lnTo>
                    <a:pt x="848614" y="0"/>
                  </a:lnTo>
                  <a:close/>
                </a:path>
              </a:pathLst>
            </a:custGeom>
            <a:solidFill>
              <a:srgbClr val="E1C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11">
              <a:extLst>
                <a:ext uri="{FF2B5EF4-FFF2-40B4-BE49-F238E27FC236}">
                  <a16:creationId xmlns:a16="http://schemas.microsoft.com/office/drawing/2014/main" id="{B8651381-47B8-A103-58BE-4797E499A3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2988" y="1758695"/>
              <a:ext cx="1712976" cy="1755648"/>
            </a:xfrm>
            <a:prstGeom prst="rect">
              <a:avLst/>
            </a:prstGeom>
          </p:spPr>
        </p:pic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B7EF6F6F-FBDB-D1F0-11FB-624BA167458B}"/>
                </a:ext>
              </a:extLst>
            </p:cNvPr>
            <p:cNvSpPr/>
            <p:nvPr/>
          </p:nvSpPr>
          <p:spPr>
            <a:xfrm>
              <a:off x="5115305" y="1688464"/>
              <a:ext cx="792480" cy="1557655"/>
            </a:xfrm>
            <a:custGeom>
              <a:avLst/>
              <a:gdLst/>
              <a:ahLst/>
              <a:cxnLst/>
              <a:rect l="l" t="t" r="r" b="b"/>
              <a:pathLst>
                <a:path w="792479" h="1557655">
                  <a:moveTo>
                    <a:pt x="0" y="1429639"/>
                  </a:moveTo>
                  <a:lnTo>
                    <a:pt x="0" y="1557527"/>
                  </a:lnTo>
                  <a:lnTo>
                    <a:pt x="102235" y="1480820"/>
                  </a:lnTo>
                  <a:lnTo>
                    <a:pt x="59690" y="1480820"/>
                  </a:lnTo>
                  <a:lnTo>
                    <a:pt x="25654" y="1463802"/>
                  </a:lnTo>
                  <a:lnTo>
                    <a:pt x="34187" y="1446753"/>
                  </a:lnTo>
                  <a:lnTo>
                    <a:pt x="0" y="1429639"/>
                  </a:lnTo>
                  <a:close/>
                </a:path>
                <a:path w="792479" h="1557655">
                  <a:moveTo>
                    <a:pt x="34187" y="1446753"/>
                  </a:moveTo>
                  <a:lnTo>
                    <a:pt x="25654" y="1463802"/>
                  </a:lnTo>
                  <a:lnTo>
                    <a:pt x="59690" y="1480820"/>
                  </a:lnTo>
                  <a:lnTo>
                    <a:pt x="68215" y="1463789"/>
                  </a:lnTo>
                  <a:lnTo>
                    <a:pt x="34187" y="1446753"/>
                  </a:lnTo>
                  <a:close/>
                </a:path>
                <a:path w="792479" h="1557655">
                  <a:moveTo>
                    <a:pt x="68215" y="1463789"/>
                  </a:moveTo>
                  <a:lnTo>
                    <a:pt x="59690" y="1480820"/>
                  </a:lnTo>
                  <a:lnTo>
                    <a:pt x="102235" y="1480820"/>
                  </a:lnTo>
                  <a:lnTo>
                    <a:pt x="68215" y="1463789"/>
                  </a:lnTo>
                  <a:close/>
                </a:path>
                <a:path w="792479" h="1557655">
                  <a:moveTo>
                    <a:pt x="758317" y="0"/>
                  </a:moveTo>
                  <a:lnTo>
                    <a:pt x="34187" y="1446753"/>
                  </a:lnTo>
                  <a:lnTo>
                    <a:pt x="68215" y="1463789"/>
                  </a:lnTo>
                  <a:lnTo>
                    <a:pt x="792480" y="17018"/>
                  </a:lnTo>
                  <a:lnTo>
                    <a:pt x="758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13">
            <a:extLst>
              <a:ext uri="{FF2B5EF4-FFF2-40B4-BE49-F238E27FC236}">
                <a16:creationId xmlns:a16="http://schemas.microsoft.com/office/drawing/2014/main" id="{02CB0C37-557E-5CBB-7C13-1AB904C4244C}"/>
              </a:ext>
            </a:extLst>
          </p:cNvPr>
          <p:cNvSpPr txBox="1"/>
          <p:nvPr/>
        </p:nvSpPr>
        <p:spPr>
          <a:xfrm>
            <a:off x="6461759" y="1604772"/>
            <a:ext cx="1458595" cy="30797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 MT"/>
                <a:cs typeface="Arial MT"/>
              </a:rPr>
              <a:t>Sensitive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region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71" name="object 14">
            <a:extLst>
              <a:ext uri="{FF2B5EF4-FFF2-40B4-BE49-F238E27FC236}">
                <a16:creationId xmlns:a16="http://schemas.microsoft.com/office/drawing/2014/main" id="{12E80690-B9CB-AEA2-B07C-CFEFF4BCEA59}"/>
              </a:ext>
            </a:extLst>
          </p:cNvPr>
          <p:cNvGrpSpPr/>
          <p:nvPr/>
        </p:nvGrpSpPr>
        <p:grpSpPr>
          <a:xfrm>
            <a:off x="918441" y="2774823"/>
            <a:ext cx="8980170" cy="3478529"/>
            <a:chOff x="80241" y="2774823"/>
            <a:chExt cx="8980170" cy="3478529"/>
          </a:xfrm>
        </p:grpSpPr>
        <p:sp>
          <p:nvSpPr>
            <p:cNvPr id="72" name="object 15">
              <a:extLst>
                <a:ext uri="{FF2B5EF4-FFF2-40B4-BE49-F238E27FC236}">
                  <a16:creationId xmlns:a16="http://schemas.microsoft.com/office/drawing/2014/main" id="{9639EE6F-AF51-DB59-DEA0-8A9F3FBD0E96}"/>
                </a:ext>
              </a:extLst>
            </p:cNvPr>
            <p:cNvSpPr/>
            <p:nvPr/>
          </p:nvSpPr>
          <p:spPr>
            <a:xfrm>
              <a:off x="92941" y="3349945"/>
              <a:ext cx="3926840" cy="2254885"/>
            </a:xfrm>
            <a:custGeom>
              <a:avLst/>
              <a:gdLst/>
              <a:ahLst/>
              <a:cxnLst/>
              <a:rect l="l" t="t" r="r" b="b"/>
              <a:pathLst>
                <a:path w="3926840" h="2254885">
                  <a:moveTo>
                    <a:pt x="3926227" y="1965"/>
                  </a:moveTo>
                  <a:lnTo>
                    <a:pt x="3824818" y="780"/>
                  </a:lnTo>
                  <a:lnTo>
                    <a:pt x="3728347" y="119"/>
                  </a:lnTo>
                  <a:lnTo>
                    <a:pt x="3636686" y="0"/>
                  </a:lnTo>
                  <a:lnTo>
                    <a:pt x="3549707" y="437"/>
                  </a:lnTo>
                  <a:lnTo>
                    <a:pt x="3467281" y="1447"/>
                  </a:lnTo>
                  <a:lnTo>
                    <a:pt x="3389281" y="3046"/>
                  </a:lnTo>
                  <a:lnTo>
                    <a:pt x="3315579" y="5250"/>
                  </a:lnTo>
                  <a:lnTo>
                    <a:pt x="3246046" y="8074"/>
                  </a:lnTo>
                  <a:lnTo>
                    <a:pt x="3180554" y="11534"/>
                  </a:lnTo>
                  <a:lnTo>
                    <a:pt x="3118976" y="15647"/>
                  </a:lnTo>
                  <a:lnTo>
                    <a:pt x="3061183" y="20427"/>
                  </a:lnTo>
                  <a:lnTo>
                    <a:pt x="3007048" y="25892"/>
                  </a:lnTo>
                  <a:lnTo>
                    <a:pt x="2956441" y="32056"/>
                  </a:lnTo>
                  <a:lnTo>
                    <a:pt x="2909236" y="38935"/>
                  </a:lnTo>
                  <a:lnTo>
                    <a:pt x="2865304" y="46547"/>
                  </a:lnTo>
                  <a:lnTo>
                    <a:pt x="2824516" y="54905"/>
                  </a:lnTo>
                  <a:lnTo>
                    <a:pt x="2786746" y="64027"/>
                  </a:lnTo>
                  <a:lnTo>
                    <a:pt x="2719743" y="84623"/>
                  </a:lnTo>
                  <a:lnTo>
                    <a:pt x="2663271" y="108462"/>
                  </a:lnTo>
                  <a:lnTo>
                    <a:pt x="2616305" y="135671"/>
                  </a:lnTo>
                  <a:lnTo>
                    <a:pt x="2577820" y="166376"/>
                  </a:lnTo>
                  <a:lnTo>
                    <a:pt x="2546793" y="200706"/>
                  </a:lnTo>
                  <a:lnTo>
                    <a:pt x="2522198" y="238786"/>
                  </a:lnTo>
                  <a:lnTo>
                    <a:pt x="2503010" y="280743"/>
                  </a:lnTo>
                  <a:lnTo>
                    <a:pt x="2488206" y="326704"/>
                  </a:lnTo>
                  <a:lnTo>
                    <a:pt x="2482312" y="386865"/>
                  </a:lnTo>
                  <a:lnTo>
                    <a:pt x="2486461" y="416409"/>
                  </a:lnTo>
                  <a:lnTo>
                    <a:pt x="2506234" y="474565"/>
                  </a:lnTo>
                  <a:lnTo>
                    <a:pt x="2537685" y="531661"/>
                  </a:lnTo>
                  <a:lnTo>
                    <a:pt x="2576468" y="587920"/>
                  </a:lnTo>
                  <a:lnTo>
                    <a:pt x="2618235" y="643564"/>
                  </a:lnTo>
                  <a:lnTo>
                    <a:pt x="2638879" y="671224"/>
                  </a:lnTo>
                  <a:lnTo>
                    <a:pt x="2676974" y="726361"/>
                  </a:lnTo>
                  <a:lnTo>
                    <a:pt x="2707187" y="781438"/>
                  </a:lnTo>
                  <a:lnTo>
                    <a:pt x="2725173" y="836676"/>
                  </a:lnTo>
                  <a:lnTo>
                    <a:pt x="2728221" y="864426"/>
                  </a:lnTo>
                  <a:lnTo>
                    <a:pt x="2726583" y="892298"/>
                  </a:lnTo>
                  <a:lnTo>
                    <a:pt x="2707072" y="948526"/>
                  </a:lnTo>
                  <a:lnTo>
                    <a:pt x="2662294" y="1005581"/>
                  </a:lnTo>
                  <a:lnTo>
                    <a:pt x="2629071" y="1034488"/>
                  </a:lnTo>
                  <a:lnTo>
                    <a:pt x="2587901" y="1063685"/>
                  </a:lnTo>
                  <a:lnTo>
                    <a:pt x="2535852" y="1093980"/>
                  </a:lnTo>
                  <a:lnTo>
                    <a:pt x="2472763" y="1124954"/>
                  </a:lnTo>
                  <a:lnTo>
                    <a:pt x="2437374" y="1140672"/>
                  </a:lnTo>
                  <a:lnTo>
                    <a:pt x="2399581" y="1156530"/>
                  </a:lnTo>
                  <a:lnTo>
                    <a:pt x="2359502" y="1172518"/>
                  </a:lnTo>
                  <a:lnTo>
                    <a:pt x="2317255" y="1188626"/>
                  </a:lnTo>
                  <a:lnTo>
                    <a:pt x="2272959" y="1204844"/>
                  </a:lnTo>
                  <a:lnTo>
                    <a:pt x="2226732" y="1221163"/>
                  </a:lnTo>
                  <a:lnTo>
                    <a:pt x="2178693" y="1237572"/>
                  </a:lnTo>
                  <a:lnTo>
                    <a:pt x="2128960" y="1254061"/>
                  </a:lnTo>
                  <a:lnTo>
                    <a:pt x="2077652" y="1270621"/>
                  </a:lnTo>
                  <a:lnTo>
                    <a:pt x="2024887" y="1287240"/>
                  </a:lnTo>
                  <a:lnTo>
                    <a:pt x="1970784" y="1303910"/>
                  </a:lnTo>
                  <a:lnTo>
                    <a:pt x="1915461" y="1320620"/>
                  </a:lnTo>
                  <a:lnTo>
                    <a:pt x="1859037" y="1337361"/>
                  </a:lnTo>
                  <a:lnTo>
                    <a:pt x="1801629" y="1354122"/>
                  </a:lnTo>
                  <a:lnTo>
                    <a:pt x="1743358" y="1370893"/>
                  </a:lnTo>
                  <a:lnTo>
                    <a:pt x="1684341" y="1387665"/>
                  </a:lnTo>
                  <a:lnTo>
                    <a:pt x="1624696" y="1404426"/>
                  </a:lnTo>
                  <a:lnTo>
                    <a:pt x="1564542" y="1421169"/>
                  </a:lnTo>
                  <a:lnTo>
                    <a:pt x="1503998" y="1437881"/>
                  </a:lnTo>
                  <a:lnTo>
                    <a:pt x="1443182" y="1454554"/>
                  </a:lnTo>
                  <a:lnTo>
                    <a:pt x="1382212" y="1471178"/>
                  </a:lnTo>
                  <a:lnTo>
                    <a:pt x="1321208" y="1487741"/>
                  </a:lnTo>
                  <a:lnTo>
                    <a:pt x="1260287" y="1504235"/>
                  </a:lnTo>
                  <a:lnTo>
                    <a:pt x="1199568" y="1520650"/>
                  </a:lnTo>
                  <a:lnTo>
                    <a:pt x="1139169" y="1536975"/>
                  </a:lnTo>
                  <a:lnTo>
                    <a:pt x="1079209" y="1553200"/>
                  </a:lnTo>
                  <a:lnTo>
                    <a:pt x="1019807" y="1569316"/>
                  </a:lnTo>
                  <a:lnTo>
                    <a:pt x="961081" y="1585313"/>
                  </a:lnTo>
                  <a:lnTo>
                    <a:pt x="903148" y="1601179"/>
                  </a:lnTo>
                  <a:lnTo>
                    <a:pt x="846129" y="1616907"/>
                  </a:lnTo>
                  <a:lnTo>
                    <a:pt x="790141" y="1632485"/>
                  </a:lnTo>
                  <a:lnTo>
                    <a:pt x="735303" y="1647903"/>
                  </a:lnTo>
                  <a:lnTo>
                    <a:pt x="681733" y="1663152"/>
                  </a:lnTo>
                  <a:lnTo>
                    <a:pt x="629550" y="1678221"/>
                  </a:lnTo>
                  <a:lnTo>
                    <a:pt x="578873" y="1693101"/>
                  </a:lnTo>
                  <a:lnTo>
                    <a:pt x="529819" y="1707781"/>
                  </a:lnTo>
                  <a:lnTo>
                    <a:pt x="482507" y="1722252"/>
                  </a:lnTo>
                  <a:lnTo>
                    <a:pt x="437056" y="1736504"/>
                  </a:lnTo>
                  <a:lnTo>
                    <a:pt x="393584" y="1750526"/>
                  </a:lnTo>
                  <a:lnTo>
                    <a:pt x="352210" y="1764308"/>
                  </a:lnTo>
                  <a:lnTo>
                    <a:pt x="313052" y="1777842"/>
                  </a:lnTo>
                  <a:lnTo>
                    <a:pt x="276228" y="1791116"/>
                  </a:lnTo>
                  <a:lnTo>
                    <a:pt x="210059" y="1816845"/>
                  </a:lnTo>
                  <a:lnTo>
                    <a:pt x="154650" y="1841417"/>
                  </a:lnTo>
                  <a:lnTo>
                    <a:pt x="84116" y="1881410"/>
                  </a:lnTo>
                  <a:lnTo>
                    <a:pt x="48282" y="1909141"/>
                  </a:lnTo>
                  <a:lnTo>
                    <a:pt x="7098" y="1963003"/>
                  </a:lnTo>
                  <a:lnTo>
                    <a:pt x="0" y="1988986"/>
                  </a:lnTo>
                  <a:lnTo>
                    <a:pt x="732" y="2014236"/>
                  </a:lnTo>
                  <a:lnTo>
                    <a:pt x="22192" y="2062243"/>
                  </a:lnTo>
                  <a:lnTo>
                    <a:pt x="64486" y="2106427"/>
                  </a:lnTo>
                  <a:lnTo>
                    <a:pt x="120623" y="2146193"/>
                  </a:lnTo>
                  <a:lnTo>
                    <a:pt x="183610" y="2180944"/>
                  </a:lnTo>
                  <a:lnTo>
                    <a:pt x="246456" y="2210084"/>
                  </a:lnTo>
                  <a:lnTo>
                    <a:pt x="302170" y="2233018"/>
                  </a:lnTo>
                  <a:lnTo>
                    <a:pt x="343758" y="2249148"/>
                  </a:lnTo>
                  <a:lnTo>
                    <a:pt x="357070" y="2254475"/>
                  </a:lnTo>
                </a:path>
              </a:pathLst>
            </a:custGeom>
            <a:ln w="25400">
              <a:solidFill>
                <a:srgbClr val="E1C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6">
              <a:extLst>
                <a:ext uri="{FF2B5EF4-FFF2-40B4-BE49-F238E27FC236}">
                  <a16:creationId xmlns:a16="http://schemas.microsoft.com/office/drawing/2014/main" id="{F879A58D-DF0A-F9F6-AE20-A6D0C70261A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8872" y="2774823"/>
              <a:ext cx="1802638" cy="1209420"/>
            </a:xfrm>
            <a:prstGeom prst="rect">
              <a:avLst/>
            </a:prstGeom>
          </p:spPr>
        </p:pic>
        <p:sp>
          <p:nvSpPr>
            <p:cNvPr id="74" name="object 17">
              <a:extLst>
                <a:ext uri="{FF2B5EF4-FFF2-40B4-BE49-F238E27FC236}">
                  <a16:creationId xmlns:a16="http://schemas.microsoft.com/office/drawing/2014/main" id="{701C965F-E009-A178-1FDB-DDB66328F730}"/>
                </a:ext>
              </a:extLst>
            </p:cNvPr>
            <p:cNvSpPr/>
            <p:nvPr/>
          </p:nvSpPr>
          <p:spPr>
            <a:xfrm>
              <a:off x="5556758" y="3201035"/>
              <a:ext cx="1065530" cy="379730"/>
            </a:xfrm>
            <a:custGeom>
              <a:avLst/>
              <a:gdLst/>
              <a:ahLst/>
              <a:cxnLst/>
              <a:rect l="l" t="t" r="r" b="b"/>
              <a:pathLst>
                <a:path w="1065529" h="379729">
                  <a:moveTo>
                    <a:pt x="3175" y="0"/>
                  </a:moveTo>
                  <a:lnTo>
                    <a:pt x="0" y="379222"/>
                  </a:lnTo>
                  <a:lnTo>
                    <a:pt x="1065275" y="193293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8">
              <a:extLst>
                <a:ext uri="{FF2B5EF4-FFF2-40B4-BE49-F238E27FC236}">
                  <a16:creationId xmlns:a16="http://schemas.microsoft.com/office/drawing/2014/main" id="{C32F3AA9-6E30-FA37-49D2-CE3FE6F009BA}"/>
                </a:ext>
              </a:extLst>
            </p:cNvPr>
            <p:cNvSpPr/>
            <p:nvPr/>
          </p:nvSpPr>
          <p:spPr>
            <a:xfrm>
              <a:off x="5554091" y="3343402"/>
              <a:ext cx="1066800" cy="104775"/>
            </a:xfrm>
            <a:custGeom>
              <a:avLst/>
              <a:gdLst/>
              <a:ahLst/>
              <a:cxnLst/>
              <a:rect l="l" t="t" r="r" b="b"/>
              <a:pathLst>
                <a:path w="1066800" h="104775">
                  <a:moveTo>
                    <a:pt x="888" y="0"/>
                  </a:moveTo>
                  <a:lnTo>
                    <a:pt x="0" y="104648"/>
                  </a:lnTo>
                  <a:lnTo>
                    <a:pt x="1066418" y="5613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1C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9">
              <a:extLst>
                <a:ext uri="{FF2B5EF4-FFF2-40B4-BE49-F238E27FC236}">
                  <a16:creationId xmlns:a16="http://schemas.microsoft.com/office/drawing/2014/main" id="{C1827CEC-BE8E-B690-2040-23F47F2B02B6}"/>
                </a:ext>
              </a:extLst>
            </p:cNvPr>
            <p:cNvSpPr/>
            <p:nvPr/>
          </p:nvSpPr>
          <p:spPr>
            <a:xfrm>
              <a:off x="330879" y="3389376"/>
              <a:ext cx="6480810" cy="2195830"/>
            </a:xfrm>
            <a:custGeom>
              <a:avLst/>
              <a:gdLst/>
              <a:ahLst/>
              <a:cxnLst/>
              <a:rect l="l" t="t" r="r" b="b"/>
              <a:pathLst>
                <a:path w="6480809" h="2195829">
                  <a:moveTo>
                    <a:pt x="6151073" y="0"/>
                  </a:moveTo>
                  <a:lnTo>
                    <a:pt x="6208901" y="679"/>
                  </a:lnTo>
                  <a:lnTo>
                    <a:pt x="6260608" y="3246"/>
                  </a:lnTo>
                  <a:lnTo>
                    <a:pt x="6306375" y="7581"/>
                  </a:lnTo>
                  <a:lnTo>
                    <a:pt x="6346380" y="13566"/>
                  </a:lnTo>
                  <a:lnTo>
                    <a:pt x="6409823" y="30004"/>
                  </a:lnTo>
                  <a:lnTo>
                    <a:pt x="6452370" y="51605"/>
                  </a:lnTo>
                  <a:lnTo>
                    <a:pt x="6480147" y="91596"/>
                  </a:lnTo>
                  <a:lnTo>
                    <a:pt x="6480511" y="106472"/>
                  </a:lnTo>
                  <a:lnTo>
                    <a:pt x="6476727" y="121922"/>
                  </a:lnTo>
                  <a:lnTo>
                    <a:pt x="6442274" y="170521"/>
                  </a:lnTo>
                  <a:lnTo>
                    <a:pt x="6401847" y="203600"/>
                  </a:lnTo>
                  <a:lnTo>
                    <a:pt x="6349127" y="236107"/>
                  </a:lnTo>
                  <a:lnTo>
                    <a:pt x="6285547" y="267086"/>
                  </a:lnTo>
                  <a:lnTo>
                    <a:pt x="6250133" y="281704"/>
                  </a:lnTo>
                  <a:lnTo>
                    <a:pt x="6212541" y="295582"/>
                  </a:lnTo>
                  <a:lnTo>
                    <a:pt x="6172951" y="308601"/>
                  </a:lnTo>
                  <a:lnTo>
                    <a:pt x="6131542" y="320640"/>
                  </a:lnTo>
                  <a:lnTo>
                    <a:pt x="6088494" y="331580"/>
                  </a:lnTo>
                  <a:lnTo>
                    <a:pt x="6043985" y="341303"/>
                  </a:lnTo>
                  <a:lnTo>
                    <a:pt x="5998194" y="349688"/>
                  </a:lnTo>
                  <a:lnTo>
                    <a:pt x="5951302" y="356616"/>
                  </a:lnTo>
                  <a:lnTo>
                    <a:pt x="5891843" y="363345"/>
                  </a:lnTo>
                  <a:lnTo>
                    <a:pt x="5823317" y="369339"/>
                  </a:lnTo>
                  <a:lnTo>
                    <a:pt x="5746435" y="374626"/>
                  </a:lnTo>
                  <a:lnTo>
                    <a:pt x="5705082" y="377014"/>
                  </a:lnTo>
                  <a:lnTo>
                    <a:pt x="5661907" y="379237"/>
                  </a:lnTo>
                  <a:lnTo>
                    <a:pt x="5616999" y="381298"/>
                  </a:lnTo>
                  <a:lnTo>
                    <a:pt x="5570447" y="383202"/>
                  </a:lnTo>
                  <a:lnTo>
                    <a:pt x="5522339" y="384951"/>
                  </a:lnTo>
                  <a:lnTo>
                    <a:pt x="5472764" y="386549"/>
                  </a:lnTo>
                  <a:lnTo>
                    <a:pt x="5421811" y="388000"/>
                  </a:lnTo>
                  <a:lnTo>
                    <a:pt x="5369570" y="389309"/>
                  </a:lnTo>
                  <a:lnTo>
                    <a:pt x="5316129" y="390478"/>
                  </a:lnTo>
                  <a:lnTo>
                    <a:pt x="5261576" y="391511"/>
                  </a:lnTo>
                  <a:lnTo>
                    <a:pt x="5206002" y="392412"/>
                  </a:lnTo>
                  <a:lnTo>
                    <a:pt x="5149494" y="393185"/>
                  </a:lnTo>
                  <a:lnTo>
                    <a:pt x="5092142" y="393833"/>
                  </a:lnTo>
                  <a:lnTo>
                    <a:pt x="5034035" y="394360"/>
                  </a:lnTo>
                  <a:lnTo>
                    <a:pt x="4975261" y="394770"/>
                  </a:lnTo>
                  <a:lnTo>
                    <a:pt x="4915910" y="395067"/>
                  </a:lnTo>
                  <a:lnTo>
                    <a:pt x="4856070" y="395253"/>
                  </a:lnTo>
                  <a:lnTo>
                    <a:pt x="4795830" y="395334"/>
                  </a:lnTo>
                  <a:lnTo>
                    <a:pt x="4735280" y="395312"/>
                  </a:lnTo>
                  <a:lnTo>
                    <a:pt x="4674508" y="395192"/>
                  </a:lnTo>
                  <a:lnTo>
                    <a:pt x="4613602" y="394976"/>
                  </a:lnTo>
                  <a:lnTo>
                    <a:pt x="4552653" y="394670"/>
                  </a:lnTo>
                  <a:lnTo>
                    <a:pt x="4491748" y="394276"/>
                  </a:lnTo>
                  <a:lnTo>
                    <a:pt x="4430977" y="393797"/>
                  </a:lnTo>
                  <a:lnTo>
                    <a:pt x="4370428" y="393239"/>
                  </a:lnTo>
                  <a:lnTo>
                    <a:pt x="4310192" y="392605"/>
                  </a:lnTo>
                  <a:lnTo>
                    <a:pt x="4250355" y="391897"/>
                  </a:lnTo>
                  <a:lnTo>
                    <a:pt x="4191008" y="391121"/>
                  </a:lnTo>
                  <a:lnTo>
                    <a:pt x="4132239" y="390279"/>
                  </a:lnTo>
                  <a:lnTo>
                    <a:pt x="4074138" y="389376"/>
                  </a:lnTo>
                  <a:lnTo>
                    <a:pt x="4016792" y="388415"/>
                  </a:lnTo>
                  <a:lnTo>
                    <a:pt x="3960291" y="387399"/>
                  </a:lnTo>
                  <a:lnTo>
                    <a:pt x="3904725" y="386333"/>
                  </a:lnTo>
                  <a:lnTo>
                    <a:pt x="3850181" y="385221"/>
                  </a:lnTo>
                  <a:lnTo>
                    <a:pt x="3796749" y="384065"/>
                  </a:lnTo>
                  <a:lnTo>
                    <a:pt x="3744517" y="382870"/>
                  </a:lnTo>
                  <a:lnTo>
                    <a:pt x="3693575" y="381639"/>
                  </a:lnTo>
                  <a:lnTo>
                    <a:pt x="3644012" y="380377"/>
                  </a:lnTo>
                  <a:lnTo>
                    <a:pt x="3595916" y="379086"/>
                  </a:lnTo>
                  <a:lnTo>
                    <a:pt x="3549376" y="377770"/>
                  </a:lnTo>
                  <a:lnTo>
                    <a:pt x="3504481" y="376434"/>
                  </a:lnTo>
                  <a:lnTo>
                    <a:pt x="3461321" y="375080"/>
                  </a:lnTo>
                  <a:lnTo>
                    <a:pt x="3419983" y="373714"/>
                  </a:lnTo>
                  <a:lnTo>
                    <a:pt x="3380557" y="372337"/>
                  </a:lnTo>
                  <a:lnTo>
                    <a:pt x="3307797" y="369569"/>
                  </a:lnTo>
                  <a:lnTo>
                    <a:pt x="3238734" y="365134"/>
                  </a:lnTo>
                  <a:lnTo>
                    <a:pt x="3173959" y="357797"/>
                  </a:lnTo>
                  <a:lnTo>
                    <a:pt x="3113265" y="347917"/>
                  </a:lnTo>
                  <a:lnTo>
                    <a:pt x="3056442" y="335853"/>
                  </a:lnTo>
                  <a:lnTo>
                    <a:pt x="3003282" y="321964"/>
                  </a:lnTo>
                  <a:lnTo>
                    <a:pt x="2953575" y="306607"/>
                  </a:lnTo>
                  <a:lnTo>
                    <a:pt x="2907114" y="290142"/>
                  </a:lnTo>
                  <a:lnTo>
                    <a:pt x="2863690" y="272928"/>
                  </a:lnTo>
                  <a:lnTo>
                    <a:pt x="2823093" y="255322"/>
                  </a:lnTo>
                  <a:lnTo>
                    <a:pt x="2785116" y="237685"/>
                  </a:lnTo>
                  <a:lnTo>
                    <a:pt x="2749549" y="220373"/>
                  </a:lnTo>
                  <a:lnTo>
                    <a:pt x="2716183" y="203746"/>
                  </a:lnTo>
                  <a:lnTo>
                    <a:pt x="2684811" y="188163"/>
                  </a:lnTo>
                  <a:lnTo>
                    <a:pt x="2627209" y="161562"/>
                  </a:lnTo>
                  <a:lnTo>
                    <a:pt x="2575075" y="143438"/>
                  </a:lnTo>
                  <a:lnTo>
                    <a:pt x="2526737" y="136662"/>
                  </a:lnTo>
                  <a:lnTo>
                    <a:pt x="2503470" y="138425"/>
                  </a:lnTo>
                  <a:lnTo>
                    <a:pt x="2457698" y="154049"/>
                  </a:lnTo>
                  <a:lnTo>
                    <a:pt x="2411548" y="188192"/>
                  </a:lnTo>
                  <a:lnTo>
                    <a:pt x="2375338" y="248949"/>
                  </a:lnTo>
                  <a:lnTo>
                    <a:pt x="2370091" y="282087"/>
                  </a:lnTo>
                  <a:lnTo>
                    <a:pt x="2371302" y="313078"/>
                  </a:lnTo>
                  <a:lnTo>
                    <a:pt x="2390039" y="370853"/>
                  </a:lnTo>
                  <a:lnTo>
                    <a:pt x="2425428" y="426740"/>
                  </a:lnTo>
                  <a:lnTo>
                    <a:pt x="2471347" y="485210"/>
                  </a:lnTo>
                  <a:lnTo>
                    <a:pt x="2496341" y="516808"/>
                  </a:lnTo>
                  <a:lnTo>
                    <a:pt x="2521672" y="550728"/>
                  </a:lnTo>
                  <a:lnTo>
                    <a:pt x="2546575" y="587527"/>
                  </a:lnTo>
                  <a:lnTo>
                    <a:pt x="2570283" y="627765"/>
                  </a:lnTo>
                  <a:lnTo>
                    <a:pt x="2592032" y="671998"/>
                  </a:lnTo>
                  <a:lnTo>
                    <a:pt x="2611057" y="720787"/>
                  </a:lnTo>
                  <a:lnTo>
                    <a:pt x="2626592" y="774689"/>
                  </a:lnTo>
                  <a:lnTo>
                    <a:pt x="2637872" y="834263"/>
                  </a:lnTo>
                  <a:lnTo>
                    <a:pt x="2637011" y="854865"/>
                  </a:lnTo>
                  <a:lnTo>
                    <a:pt x="2624778" y="896515"/>
                  </a:lnTo>
                  <a:lnTo>
                    <a:pt x="2599279" y="938655"/>
                  </a:lnTo>
                  <a:lnTo>
                    <a:pt x="2561408" y="981166"/>
                  </a:lnTo>
                  <a:lnTo>
                    <a:pt x="2512060" y="1023929"/>
                  </a:lnTo>
                  <a:lnTo>
                    <a:pt x="2452129" y="1066822"/>
                  </a:lnTo>
                  <a:lnTo>
                    <a:pt x="2418475" y="1088280"/>
                  </a:lnTo>
                  <a:lnTo>
                    <a:pt x="2382511" y="1109726"/>
                  </a:lnTo>
                  <a:lnTo>
                    <a:pt x="2344348" y="1131144"/>
                  </a:lnTo>
                  <a:lnTo>
                    <a:pt x="2304099" y="1152520"/>
                  </a:lnTo>
                  <a:lnTo>
                    <a:pt x="2261876" y="1173839"/>
                  </a:lnTo>
                  <a:lnTo>
                    <a:pt x="2217790" y="1195085"/>
                  </a:lnTo>
                  <a:lnTo>
                    <a:pt x="2171952" y="1216244"/>
                  </a:lnTo>
                  <a:lnTo>
                    <a:pt x="2124476" y="1237300"/>
                  </a:lnTo>
                  <a:lnTo>
                    <a:pt x="2075473" y="1258239"/>
                  </a:lnTo>
                  <a:lnTo>
                    <a:pt x="2025054" y="1279046"/>
                  </a:lnTo>
                  <a:lnTo>
                    <a:pt x="1973332" y="1299704"/>
                  </a:lnTo>
                  <a:lnTo>
                    <a:pt x="1920418" y="1320201"/>
                  </a:lnTo>
                  <a:lnTo>
                    <a:pt x="1866425" y="1340520"/>
                  </a:lnTo>
                  <a:lnTo>
                    <a:pt x="1811463" y="1360646"/>
                  </a:lnTo>
                  <a:lnTo>
                    <a:pt x="1755645" y="1380565"/>
                  </a:lnTo>
                  <a:lnTo>
                    <a:pt x="1699083" y="1400261"/>
                  </a:lnTo>
                  <a:lnTo>
                    <a:pt x="1641889" y="1419719"/>
                  </a:lnTo>
                  <a:lnTo>
                    <a:pt x="1584174" y="1438925"/>
                  </a:lnTo>
                  <a:lnTo>
                    <a:pt x="1526050" y="1457864"/>
                  </a:lnTo>
                  <a:lnTo>
                    <a:pt x="1467629" y="1476519"/>
                  </a:lnTo>
                  <a:lnTo>
                    <a:pt x="1409023" y="1494877"/>
                  </a:lnTo>
                  <a:lnTo>
                    <a:pt x="1350344" y="1512923"/>
                  </a:lnTo>
                  <a:lnTo>
                    <a:pt x="1291704" y="1530640"/>
                  </a:lnTo>
                  <a:lnTo>
                    <a:pt x="1233214" y="1548015"/>
                  </a:lnTo>
                  <a:lnTo>
                    <a:pt x="1174986" y="1565032"/>
                  </a:lnTo>
                  <a:lnTo>
                    <a:pt x="1117132" y="1581677"/>
                  </a:lnTo>
                  <a:lnTo>
                    <a:pt x="1059765" y="1597934"/>
                  </a:lnTo>
                  <a:lnTo>
                    <a:pt x="1002995" y="1613788"/>
                  </a:lnTo>
                  <a:lnTo>
                    <a:pt x="946935" y="1629224"/>
                  </a:lnTo>
                  <a:lnTo>
                    <a:pt x="891696" y="1644227"/>
                  </a:lnTo>
                  <a:lnTo>
                    <a:pt x="837391" y="1658782"/>
                  </a:lnTo>
                  <a:lnTo>
                    <a:pt x="784131" y="1672875"/>
                  </a:lnTo>
                  <a:lnTo>
                    <a:pt x="732028" y="1686490"/>
                  </a:lnTo>
                  <a:lnTo>
                    <a:pt x="681194" y="1699612"/>
                  </a:lnTo>
                  <a:lnTo>
                    <a:pt x="631741" y="1712226"/>
                  </a:lnTo>
                  <a:lnTo>
                    <a:pt x="583780" y="1724317"/>
                  </a:lnTo>
                  <a:lnTo>
                    <a:pt x="537424" y="1735870"/>
                  </a:lnTo>
                  <a:lnTo>
                    <a:pt x="492784" y="1746870"/>
                  </a:lnTo>
                  <a:lnTo>
                    <a:pt x="449972" y="1757303"/>
                  </a:lnTo>
                  <a:lnTo>
                    <a:pt x="409100" y="1767152"/>
                  </a:lnTo>
                  <a:lnTo>
                    <a:pt x="370279" y="1776403"/>
                  </a:lnTo>
                  <a:lnTo>
                    <a:pt x="299242" y="1793052"/>
                  </a:lnTo>
                  <a:lnTo>
                    <a:pt x="237753" y="1807128"/>
                  </a:lnTo>
                  <a:lnTo>
                    <a:pt x="186709" y="1818513"/>
                  </a:lnTo>
                  <a:lnTo>
                    <a:pt x="149427" y="1828692"/>
                  </a:lnTo>
                  <a:lnTo>
                    <a:pt x="83754" y="1851970"/>
                  </a:lnTo>
                  <a:lnTo>
                    <a:pt x="34016" y="1880387"/>
                  </a:lnTo>
                  <a:lnTo>
                    <a:pt x="5110" y="1915441"/>
                  </a:lnTo>
                  <a:lnTo>
                    <a:pt x="0" y="1935924"/>
                  </a:lnTo>
                  <a:lnTo>
                    <a:pt x="1933" y="1958628"/>
                  </a:lnTo>
                  <a:lnTo>
                    <a:pt x="29382" y="2011445"/>
                  </a:lnTo>
                  <a:lnTo>
                    <a:pt x="56121" y="2041933"/>
                  </a:lnTo>
                  <a:lnTo>
                    <a:pt x="92353" y="2075391"/>
                  </a:lnTo>
                  <a:lnTo>
                    <a:pt x="138690" y="2112004"/>
                  </a:lnTo>
                  <a:lnTo>
                    <a:pt x="195744" y="2151961"/>
                  </a:lnTo>
                  <a:lnTo>
                    <a:pt x="264128" y="2195449"/>
                  </a:lnTo>
                </a:path>
              </a:pathLst>
            </a:custGeom>
            <a:ln w="762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0">
              <a:extLst>
                <a:ext uri="{FF2B5EF4-FFF2-40B4-BE49-F238E27FC236}">
                  <a16:creationId xmlns:a16="http://schemas.microsoft.com/office/drawing/2014/main" id="{31D68E13-F3B1-C6CE-41BC-4CC2E8AA5600}"/>
                </a:ext>
              </a:extLst>
            </p:cNvPr>
            <p:cNvSpPr/>
            <p:nvPr/>
          </p:nvSpPr>
          <p:spPr>
            <a:xfrm>
              <a:off x="330879" y="3387217"/>
              <a:ext cx="6480810" cy="2195830"/>
            </a:xfrm>
            <a:custGeom>
              <a:avLst/>
              <a:gdLst/>
              <a:ahLst/>
              <a:cxnLst/>
              <a:rect l="l" t="t" r="r" b="b"/>
              <a:pathLst>
                <a:path w="6480809" h="2195829">
                  <a:moveTo>
                    <a:pt x="6151073" y="0"/>
                  </a:moveTo>
                  <a:lnTo>
                    <a:pt x="6208901" y="679"/>
                  </a:lnTo>
                  <a:lnTo>
                    <a:pt x="6260608" y="3246"/>
                  </a:lnTo>
                  <a:lnTo>
                    <a:pt x="6306375" y="7581"/>
                  </a:lnTo>
                  <a:lnTo>
                    <a:pt x="6346380" y="13566"/>
                  </a:lnTo>
                  <a:lnTo>
                    <a:pt x="6409823" y="30004"/>
                  </a:lnTo>
                  <a:lnTo>
                    <a:pt x="6452370" y="51605"/>
                  </a:lnTo>
                  <a:lnTo>
                    <a:pt x="6480147" y="91596"/>
                  </a:lnTo>
                  <a:lnTo>
                    <a:pt x="6480511" y="106472"/>
                  </a:lnTo>
                  <a:lnTo>
                    <a:pt x="6476727" y="121922"/>
                  </a:lnTo>
                  <a:lnTo>
                    <a:pt x="6442274" y="170521"/>
                  </a:lnTo>
                  <a:lnTo>
                    <a:pt x="6401847" y="203600"/>
                  </a:lnTo>
                  <a:lnTo>
                    <a:pt x="6349127" y="236107"/>
                  </a:lnTo>
                  <a:lnTo>
                    <a:pt x="6285547" y="267086"/>
                  </a:lnTo>
                  <a:lnTo>
                    <a:pt x="6250133" y="281704"/>
                  </a:lnTo>
                  <a:lnTo>
                    <a:pt x="6212541" y="295582"/>
                  </a:lnTo>
                  <a:lnTo>
                    <a:pt x="6172951" y="308601"/>
                  </a:lnTo>
                  <a:lnTo>
                    <a:pt x="6131542" y="320640"/>
                  </a:lnTo>
                  <a:lnTo>
                    <a:pt x="6088494" y="331580"/>
                  </a:lnTo>
                  <a:lnTo>
                    <a:pt x="6043985" y="341303"/>
                  </a:lnTo>
                  <a:lnTo>
                    <a:pt x="5998194" y="349688"/>
                  </a:lnTo>
                  <a:lnTo>
                    <a:pt x="5951302" y="356616"/>
                  </a:lnTo>
                  <a:lnTo>
                    <a:pt x="5891843" y="363345"/>
                  </a:lnTo>
                  <a:lnTo>
                    <a:pt x="5823317" y="369339"/>
                  </a:lnTo>
                  <a:lnTo>
                    <a:pt x="5746435" y="374626"/>
                  </a:lnTo>
                  <a:lnTo>
                    <a:pt x="5705082" y="377015"/>
                  </a:lnTo>
                  <a:lnTo>
                    <a:pt x="5661907" y="379238"/>
                  </a:lnTo>
                  <a:lnTo>
                    <a:pt x="5616999" y="381299"/>
                  </a:lnTo>
                  <a:lnTo>
                    <a:pt x="5570447" y="383203"/>
                  </a:lnTo>
                  <a:lnTo>
                    <a:pt x="5522339" y="384952"/>
                  </a:lnTo>
                  <a:lnTo>
                    <a:pt x="5472764" y="386550"/>
                  </a:lnTo>
                  <a:lnTo>
                    <a:pt x="5421811" y="388002"/>
                  </a:lnTo>
                  <a:lnTo>
                    <a:pt x="5369570" y="389311"/>
                  </a:lnTo>
                  <a:lnTo>
                    <a:pt x="5316129" y="390481"/>
                  </a:lnTo>
                  <a:lnTo>
                    <a:pt x="5261576" y="391514"/>
                  </a:lnTo>
                  <a:lnTo>
                    <a:pt x="5206002" y="392416"/>
                  </a:lnTo>
                  <a:lnTo>
                    <a:pt x="5149494" y="393190"/>
                  </a:lnTo>
                  <a:lnTo>
                    <a:pt x="5092142" y="393839"/>
                  </a:lnTo>
                  <a:lnTo>
                    <a:pt x="5034035" y="394367"/>
                  </a:lnTo>
                  <a:lnTo>
                    <a:pt x="4975261" y="394778"/>
                  </a:lnTo>
                  <a:lnTo>
                    <a:pt x="4915910" y="395076"/>
                  </a:lnTo>
                  <a:lnTo>
                    <a:pt x="4856070" y="395264"/>
                  </a:lnTo>
                  <a:lnTo>
                    <a:pt x="4795830" y="395346"/>
                  </a:lnTo>
                  <a:lnTo>
                    <a:pt x="4735280" y="395326"/>
                  </a:lnTo>
                  <a:lnTo>
                    <a:pt x="4674508" y="395208"/>
                  </a:lnTo>
                  <a:lnTo>
                    <a:pt x="4613602" y="394994"/>
                  </a:lnTo>
                  <a:lnTo>
                    <a:pt x="4552653" y="394690"/>
                  </a:lnTo>
                  <a:lnTo>
                    <a:pt x="4491748" y="394298"/>
                  </a:lnTo>
                  <a:lnTo>
                    <a:pt x="4430977" y="393822"/>
                  </a:lnTo>
                  <a:lnTo>
                    <a:pt x="4370428" y="393266"/>
                  </a:lnTo>
                  <a:lnTo>
                    <a:pt x="4310192" y="392634"/>
                  </a:lnTo>
                  <a:lnTo>
                    <a:pt x="4250355" y="391930"/>
                  </a:lnTo>
                  <a:lnTo>
                    <a:pt x="4191008" y="391156"/>
                  </a:lnTo>
                  <a:lnTo>
                    <a:pt x="4132239" y="390318"/>
                  </a:lnTo>
                  <a:lnTo>
                    <a:pt x="4074138" y="389418"/>
                  </a:lnTo>
                  <a:lnTo>
                    <a:pt x="4016792" y="388461"/>
                  </a:lnTo>
                  <a:lnTo>
                    <a:pt x="3960291" y="387449"/>
                  </a:lnTo>
                  <a:lnTo>
                    <a:pt x="3904725" y="386387"/>
                  </a:lnTo>
                  <a:lnTo>
                    <a:pt x="3850181" y="385279"/>
                  </a:lnTo>
                  <a:lnTo>
                    <a:pt x="3796749" y="384127"/>
                  </a:lnTo>
                  <a:lnTo>
                    <a:pt x="3744517" y="382937"/>
                  </a:lnTo>
                  <a:lnTo>
                    <a:pt x="3693575" y="381711"/>
                  </a:lnTo>
                  <a:lnTo>
                    <a:pt x="3644012" y="380454"/>
                  </a:lnTo>
                  <a:lnTo>
                    <a:pt x="3595916" y="379168"/>
                  </a:lnTo>
                  <a:lnTo>
                    <a:pt x="3549376" y="377858"/>
                  </a:lnTo>
                  <a:lnTo>
                    <a:pt x="3504481" y="376528"/>
                  </a:lnTo>
                  <a:lnTo>
                    <a:pt x="3461321" y="375180"/>
                  </a:lnTo>
                  <a:lnTo>
                    <a:pt x="3419983" y="373820"/>
                  </a:lnTo>
                  <a:lnTo>
                    <a:pt x="3380557" y="372450"/>
                  </a:lnTo>
                  <a:lnTo>
                    <a:pt x="3307797" y="369697"/>
                  </a:lnTo>
                  <a:lnTo>
                    <a:pt x="3238734" y="365246"/>
                  </a:lnTo>
                  <a:lnTo>
                    <a:pt x="3173959" y="357896"/>
                  </a:lnTo>
                  <a:lnTo>
                    <a:pt x="3113265" y="348004"/>
                  </a:lnTo>
                  <a:lnTo>
                    <a:pt x="3056442" y="335929"/>
                  </a:lnTo>
                  <a:lnTo>
                    <a:pt x="3003282" y="322029"/>
                  </a:lnTo>
                  <a:lnTo>
                    <a:pt x="2953575" y="306663"/>
                  </a:lnTo>
                  <a:lnTo>
                    <a:pt x="2907114" y="290190"/>
                  </a:lnTo>
                  <a:lnTo>
                    <a:pt x="2863690" y="272968"/>
                  </a:lnTo>
                  <a:lnTo>
                    <a:pt x="2823093" y="255356"/>
                  </a:lnTo>
                  <a:lnTo>
                    <a:pt x="2785116" y="237712"/>
                  </a:lnTo>
                  <a:lnTo>
                    <a:pt x="2749549" y="220395"/>
                  </a:lnTo>
                  <a:lnTo>
                    <a:pt x="2716183" y="203764"/>
                  </a:lnTo>
                  <a:lnTo>
                    <a:pt x="2684811" y="188177"/>
                  </a:lnTo>
                  <a:lnTo>
                    <a:pt x="2627209" y="161570"/>
                  </a:lnTo>
                  <a:lnTo>
                    <a:pt x="2575075" y="143443"/>
                  </a:lnTo>
                  <a:lnTo>
                    <a:pt x="2526737" y="136664"/>
                  </a:lnTo>
                  <a:lnTo>
                    <a:pt x="2503470" y="138426"/>
                  </a:lnTo>
                  <a:lnTo>
                    <a:pt x="2457698" y="154049"/>
                  </a:lnTo>
                  <a:lnTo>
                    <a:pt x="2411548" y="188192"/>
                  </a:lnTo>
                  <a:lnTo>
                    <a:pt x="2375338" y="248949"/>
                  </a:lnTo>
                  <a:lnTo>
                    <a:pt x="2370091" y="282087"/>
                  </a:lnTo>
                  <a:lnTo>
                    <a:pt x="2371302" y="313078"/>
                  </a:lnTo>
                  <a:lnTo>
                    <a:pt x="2390039" y="370853"/>
                  </a:lnTo>
                  <a:lnTo>
                    <a:pt x="2425428" y="426740"/>
                  </a:lnTo>
                  <a:lnTo>
                    <a:pt x="2471347" y="485210"/>
                  </a:lnTo>
                  <a:lnTo>
                    <a:pt x="2496341" y="516808"/>
                  </a:lnTo>
                  <a:lnTo>
                    <a:pt x="2521672" y="550728"/>
                  </a:lnTo>
                  <a:lnTo>
                    <a:pt x="2546575" y="587527"/>
                  </a:lnTo>
                  <a:lnTo>
                    <a:pt x="2570283" y="627765"/>
                  </a:lnTo>
                  <a:lnTo>
                    <a:pt x="2592032" y="671998"/>
                  </a:lnTo>
                  <a:lnTo>
                    <a:pt x="2611057" y="720787"/>
                  </a:lnTo>
                  <a:lnTo>
                    <a:pt x="2626592" y="774689"/>
                  </a:lnTo>
                  <a:lnTo>
                    <a:pt x="2637872" y="834263"/>
                  </a:lnTo>
                  <a:lnTo>
                    <a:pt x="2637011" y="854865"/>
                  </a:lnTo>
                  <a:lnTo>
                    <a:pt x="2624778" y="896515"/>
                  </a:lnTo>
                  <a:lnTo>
                    <a:pt x="2599279" y="938655"/>
                  </a:lnTo>
                  <a:lnTo>
                    <a:pt x="2561408" y="981166"/>
                  </a:lnTo>
                  <a:lnTo>
                    <a:pt x="2512060" y="1023929"/>
                  </a:lnTo>
                  <a:lnTo>
                    <a:pt x="2452129" y="1066822"/>
                  </a:lnTo>
                  <a:lnTo>
                    <a:pt x="2418475" y="1088280"/>
                  </a:lnTo>
                  <a:lnTo>
                    <a:pt x="2382511" y="1109726"/>
                  </a:lnTo>
                  <a:lnTo>
                    <a:pt x="2344348" y="1131144"/>
                  </a:lnTo>
                  <a:lnTo>
                    <a:pt x="2304099" y="1152520"/>
                  </a:lnTo>
                  <a:lnTo>
                    <a:pt x="2261876" y="1173839"/>
                  </a:lnTo>
                  <a:lnTo>
                    <a:pt x="2217790" y="1195085"/>
                  </a:lnTo>
                  <a:lnTo>
                    <a:pt x="2171952" y="1216244"/>
                  </a:lnTo>
                  <a:lnTo>
                    <a:pt x="2124476" y="1237300"/>
                  </a:lnTo>
                  <a:lnTo>
                    <a:pt x="2075473" y="1258239"/>
                  </a:lnTo>
                  <a:lnTo>
                    <a:pt x="2025054" y="1279046"/>
                  </a:lnTo>
                  <a:lnTo>
                    <a:pt x="1973332" y="1299704"/>
                  </a:lnTo>
                  <a:lnTo>
                    <a:pt x="1920418" y="1320201"/>
                  </a:lnTo>
                  <a:lnTo>
                    <a:pt x="1866425" y="1340520"/>
                  </a:lnTo>
                  <a:lnTo>
                    <a:pt x="1811463" y="1360646"/>
                  </a:lnTo>
                  <a:lnTo>
                    <a:pt x="1755645" y="1380565"/>
                  </a:lnTo>
                  <a:lnTo>
                    <a:pt x="1699083" y="1400261"/>
                  </a:lnTo>
                  <a:lnTo>
                    <a:pt x="1641889" y="1419719"/>
                  </a:lnTo>
                  <a:lnTo>
                    <a:pt x="1584174" y="1438925"/>
                  </a:lnTo>
                  <a:lnTo>
                    <a:pt x="1526050" y="1457864"/>
                  </a:lnTo>
                  <a:lnTo>
                    <a:pt x="1467629" y="1476519"/>
                  </a:lnTo>
                  <a:lnTo>
                    <a:pt x="1409023" y="1494877"/>
                  </a:lnTo>
                  <a:lnTo>
                    <a:pt x="1350344" y="1512923"/>
                  </a:lnTo>
                  <a:lnTo>
                    <a:pt x="1291704" y="1530640"/>
                  </a:lnTo>
                  <a:lnTo>
                    <a:pt x="1233214" y="1548015"/>
                  </a:lnTo>
                  <a:lnTo>
                    <a:pt x="1174986" y="1565032"/>
                  </a:lnTo>
                  <a:lnTo>
                    <a:pt x="1117132" y="1581677"/>
                  </a:lnTo>
                  <a:lnTo>
                    <a:pt x="1059765" y="1597934"/>
                  </a:lnTo>
                  <a:lnTo>
                    <a:pt x="1002995" y="1613788"/>
                  </a:lnTo>
                  <a:lnTo>
                    <a:pt x="946935" y="1629224"/>
                  </a:lnTo>
                  <a:lnTo>
                    <a:pt x="891696" y="1644227"/>
                  </a:lnTo>
                  <a:lnTo>
                    <a:pt x="837391" y="1658782"/>
                  </a:lnTo>
                  <a:lnTo>
                    <a:pt x="784131" y="1672875"/>
                  </a:lnTo>
                  <a:lnTo>
                    <a:pt x="732028" y="1686490"/>
                  </a:lnTo>
                  <a:lnTo>
                    <a:pt x="681194" y="1699612"/>
                  </a:lnTo>
                  <a:lnTo>
                    <a:pt x="631741" y="1712226"/>
                  </a:lnTo>
                  <a:lnTo>
                    <a:pt x="583780" y="1724317"/>
                  </a:lnTo>
                  <a:lnTo>
                    <a:pt x="537424" y="1735870"/>
                  </a:lnTo>
                  <a:lnTo>
                    <a:pt x="492784" y="1746870"/>
                  </a:lnTo>
                  <a:lnTo>
                    <a:pt x="449972" y="1757303"/>
                  </a:lnTo>
                  <a:lnTo>
                    <a:pt x="409100" y="1767152"/>
                  </a:lnTo>
                  <a:lnTo>
                    <a:pt x="370279" y="1776403"/>
                  </a:lnTo>
                  <a:lnTo>
                    <a:pt x="299242" y="1793052"/>
                  </a:lnTo>
                  <a:lnTo>
                    <a:pt x="237753" y="1807128"/>
                  </a:lnTo>
                  <a:lnTo>
                    <a:pt x="186709" y="1818513"/>
                  </a:lnTo>
                  <a:lnTo>
                    <a:pt x="149427" y="1828713"/>
                  </a:lnTo>
                  <a:lnTo>
                    <a:pt x="83754" y="1852018"/>
                  </a:lnTo>
                  <a:lnTo>
                    <a:pt x="34016" y="1880444"/>
                  </a:lnTo>
                  <a:lnTo>
                    <a:pt x="5110" y="1915494"/>
                  </a:lnTo>
                  <a:lnTo>
                    <a:pt x="0" y="1935972"/>
                  </a:lnTo>
                  <a:lnTo>
                    <a:pt x="1933" y="1958669"/>
                  </a:lnTo>
                  <a:lnTo>
                    <a:pt x="29382" y="2011471"/>
                  </a:lnTo>
                  <a:lnTo>
                    <a:pt x="56121" y="2041951"/>
                  </a:lnTo>
                  <a:lnTo>
                    <a:pt x="92353" y="2075401"/>
                  </a:lnTo>
                  <a:lnTo>
                    <a:pt x="138690" y="2112009"/>
                  </a:lnTo>
                  <a:lnTo>
                    <a:pt x="195744" y="2151962"/>
                  </a:lnTo>
                  <a:lnTo>
                    <a:pt x="264128" y="2195449"/>
                  </a:lnTo>
                </a:path>
              </a:pathLst>
            </a:custGeom>
            <a:ln w="25400">
              <a:solidFill>
                <a:srgbClr val="E1C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1">
              <a:extLst>
                <a:ext uri="{FF2B5EF4-FFF2-40B4-BE49-F238E27FC236}">
                  <a16:creationId xmlns:a16="http://schemas.microsoft.com/office/drawing/2014/main" id="{E29EA310-4785-42B9-CC40-6E1A3B6CF10A}"/>
                </a:ext>
              </a:extLst>
            </p:cNvPr>
            <p:cNvSpPr/>
            <p:nvPr/>
          </p:nvSpPr>
          <p:spPr>
            <a:xfrm>
              <a:off x="4807458" y="5464302"/>
              <a:ext cx="1120140" cy="723900"/>
            </a:xfrm>
            <a:custGeom>
              <a:avLst/>
              <a:gdLst/>
              <a:ahLst/>
              <a:cxnLst/>
              <a:rect l="l" t="t" r="r" b="b"/>
              <a:pathLst>
                <a:path w="1120139" h="723900">
                  <a:moveTo>
                    <a:pt x="999489" y="0"/>
                  </a:moveTo>
                  <a:lnTo>
                    <a:pt x="120650" y="0"/>
                  </a:lnTo>
                  <a:lnTo>
                    <a:pt x="73669" y="9475"/>
                  </a:lnTo>
                  <a:lnTo>
                    <a:pt x="35321" y="35321"/>
                  </a:lnTo>
                  <a:lnTo>
                    <a:pt x="9475" y="73669"/>
                  </a:lnTo>
                  <a:lnTo>
                    <a:pt x="0" y="120650"/>
                  </a:lnTo>
                  <a:lnTo>
                    <a:pt x="0" y="603250"/>
                  </a:lnTo>
                  <a:lnTo>
                    <a:pt x="9475" y="650214"/>
                  </a:lnTo>
                  <a:lnTo>
                    <a:pt x="35321" y="688563"/>
                  </a:lnTo>
                  <a:lnTo>
                    <a:pt x="73669" y="714419"/>
                  </a:lnTo>
                  <a:lnTo>
                    <a:pt x="120650" y="723900"/>
                  </a:lnTo>
                  <a:lnTo>
                    <a:pt x="999489" y="723900"/>
                  </a:lnTo>
                  <a:lnTo>
                    <a:pt x="1046470" y="714419"/>
                  </a:lnTo>
                  <a:lnTo>
                    <a:pt x="1084818" y="688563"/>
                  </a:lnTo>
                  <a:lnTo>
                    <a:pt x="1110664" y="650214"/>
                  </a:lnTo>
                  <a:lnTo>
                    <a:pt x="1120139" y="603250"/>
                  </a:lnTo>
                  <a:lnTo>
                    <a:pt x="1120139" y="120650"/>
                  </a:lnTo>
                  <a:lnTo>
                    <a:pt x="1110664" y="73669"/>
                  </a:lnTo>
                  <a:lnTo>
                    <a:pt x="1084818" y="35321"/>
                  </a:lnTo>
                  <a:lnTo>
                    <a:pt x="1046470" y="9475"/>
                  </a:lnTo>
                  <a:lnTo>
                    <a:pt x="9994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2">
              <a:extLst>
                <a:ext uri="{FF2B5EF4-FFF2-40B4-BE49-F238E27FC236}">
                  <a16:creationId xmlns:a16="http://schemas.microsoft.com/office/drawing/2014/main" id="{6BBF3870-4817-3B6B-3A44-A42108DD9511}"/>
                </a:ext>
              </a:extLst>
            </p:cNvPr>
            <p:cNvSpPr/>
            <p:nvPr/>
          </p:nvSpPr>
          <p:spPr>
            <a:xfrm>
              <a:off x="4807458" y="5464302"/>
              <a:ext cx="1120140" cy="723900"/>
            </a:xfrm>
            <a:custGeom>
              <a:avLst/>
              <a:gdLst/>
              <a:ahLst/>
              <a:cxnLst/>
              <a:rect l="l" t="t" r="r" b="b"/>
              <a:pathLst>
                <a:path w="1120139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999489" y="0"/>
                  </a:lnTo>
                  <a:lnTo>
                    <a:pt x="1046470" y="9475"/>
                  </a:lnTo>
                  <a:lnTo>
                    <a:pt x="1084818" y="35321"/>
                  </a:lnTo>
                  <a:lnTo>
                    <a:pt x="1110664" y="73669"/>
                  </a:lnTo>
                  <a:lnTo>
                    <a:pt x="1120139" y="120650"/>
                  </a:lnTo>
                  <a:lnTo>
                    <a:pt x="1120139" y="603250"/>
                  </a:lnTo>
                  <a:lnTo>
                    <a:pt x="1110664" y="650214"/>
                  </a:lnTo>
                  <a:lnTo>
                    <a:pt x="1084818" y="688563"/>
                  </a:lnTo>
                  <a:lnTo>
                    <a:pt x="1046470" y="714419"/>
                  </a:lnTo>
                  <a:lnTo>
                    <a:pt x="999489" y="723900"/>
                  </a:lnTo>
                  <a:lnTo>
                    <a:pt x="120650" y="723900"/>
                  </a:lnTo>
                  <a:lnTo>
                    <a:pt x="73669" y="714419"/>
                  </a:lnTo>
                  <a:lnTo>
                    <a:pt x="35321" y="688563"/>
                  </a:lnTo>
                  <a:lnTo>
                    <a:pt x="9475" y="650214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25907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3">
              <a:extLst>
                <a:ext uri="{FF2B5EF4-FFF2-40B4-BE49-F238E27FC236}">
                  <a16:creationId xmlns:a16="http://schemas.microsoft.com/office/drawing/2014/main" id="{931B2445-4668-A2FC-1CF3-9ED1CA590E5C}"/>
                </a:ext>
              </a:extLst>
            </p:cNvPr>
            <p:cNvSpPr/>
            <p:nvPr/>
          </p:nvSpPr>
          <p:spPr>
            <a:xfrm>
              <a:off x="6230873" y="5429250"/>
              <a:ext cx="1240790" cy="783590"/>
            </a:xfrm>
            <a:custGeom>
              <a:avLst/>
              <a:gdLst/>
              <a:ahLst/>
              <a:cxnLst/>
              <a:rect l="l" t="t" r="r" b="b"/>
              <a:pathLst>
                <a:path w="1240790" h="783589">
                  <a:moveTo>
                    <a:pt x="1109979" y="0"/>
                  </a:moveTo>
                  <a:lnTo>
                    <a:pt x="130555" y="0"/>
                  </a:lnTo>
                  <a:lnTo>
                    <a:pt x="79724" y="10255"/>
                  </a:lnTo>
                  <a:lnTo>
                    <a:pt x="38226" y="38227"/>
                  </a:lnTo>
                  <a:lnTo>
                    <a:pt x="10255" y="79724"/>
                  </a:lnTo>
                  <a:lnTo>
                    <a:pt x="0" y="130556"/>
                  </a:lnTo>
                  <a:lnTo>
                    <a:pt x="0" y="652780"/>
                  </a:lnTo>
                  <a:lnTo>
                    <a:pt x="10255" y="703595"/>
                  </a:lnTo>
                  <a:lnTo>
                    <a:pt x="38226" y="745094"/>
                  </a:lnTo>
                  <a:lnTo>
                    <a:pt x="79724" y="773075"/>
                  </a:lnTo>
                  <a:lnTo>
                    <a:pt x="130555" y="783336"/>
                  </a:lnTo>
                  <a:lnTo>
                    <a:pt x="1109979" y="783336"/>
                  </a:lnTo>
                  <a:lnTo>
                    <a:pt x="1160811" y="773075"/>
                  </a:lnTo>
                  <a:lnTo>
                    <a:pt x="1202308" y="745094"/>
                  </a:lnTo>
                  <a:lnTo>
                    <a:pt x="1230280" y="703595"/>
                  </a:lnTo>
                  <a:lnTo>
                    <a:pt x="1240535" y="652780"/>
                  </a:lnTo>
                  <a:lnTo>
                    <a:pt x="1240535" y="130556"/>
                  </a:lnTo>
                  <a:lnTo>
                    <a:pt x="1230280" y="79724"/>
                  </a:lnTo>
                  <a:lnTo>
                    <a:pt x="1202309" y="38227"/>
                  </a:lnTo>
                  <a:lnTo>
                    <a:pt x="1160811" y="10255"/>
                  </a:lnTo>
                  <a:lnTo>
                    <a:pt x="11099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4">
              <a:extLst>
                <a:ext uri="{FF2B5EF4-FFF2-40B4-BE49-F238E27FC236}">
                  <a16:creationId xmlns:a16="http://schemas.microsoft.com/office/drawing/2014/main" id="{D1597AC7-BC75-54B8-D52A-3809F9B84F6B}"/>
                </a:ext>
              </a:extLst>
            </p:cNvPr>
            <p:cNvSpPr/>
            <p:nvPr/>
          </p:nvSpPr>
          <p:spPr>
            <a:xfrm>
              <a:off x="6230873" y="5429250"/>
              <a:ext cx="1240790" cy="783590"/>
            </a:xfrm>
            <a:custGeom>
              <a:avLst/>
              <a:gdLst/>
              <a:ahLst/>
              <a:cxnLst/>
              <a:rect l="l" t="t" r="r" b="b"/>
              <a:pathLst>
                <a:path w="1240790" h="783589">
                  <a:moveTo>
                    <a:pt x="0" y="130556"/>
                  </a:moveTo>
                  <a:lnTo>
                    <a:pt x="10255" y="79724"/>
                  </a:lnTo>
                  <a:lnTo>
                    <a:pt x="38226" y="38227"/>
                  </a:lnTo>
                  <a:lnTo>
                    <a:pt x="79724" y="10255"/>
                  </a:lnTo>
                  <a:lnTo>
                    <a:pt x="130555" y="0"/>
                  </a:lnTo>
                  <a:lnTo>
                    <a:pt x="1109979" y="0"/>
                  </a:lnTo>
                  <a:lnTo>
                    <a:pt x="1160811" y="10255"/>
                  </a:lnTo>
                  <a:lnTo>
                    <a:pt x="1202309" y="38227"/>
                  </a:lnTo>
                  <a:lnTo>
                    <a:pt x="1230280" y="79724"/>
                  </a:lnTo>
                  <a:lnTo>
                    <a:pt x="1240535" y="130556"/>
                  </a:lnTo>
                  <a:lnTo>
                    <a:pt x="1240535" y="652780"/>
                  </a:lnTo>
                  <a:lnTo>
                    <a:pt x="1230280" y="703595"/>
                  </a:lnTo>
                  <a:lnTo>
                    <a:pt x="1202308" y="745094"/>
                  </a:lnTo>
                  <a:lnTo>
                    <a:pt x="1160811" y="773075"/>
                  </a:lnTo>
                  <a:lnTo>
                    <a:pt x="1109979" y="783336"/>
                  </a:lnTo>
                  <a:lnTo>
                    <a:pt x="130555" y="783336"/>
                  </a:lnTo>
                  <a:lnTo>
                    <a:pt x="79724" y="773075"/>
                  </a:lnTo>
                  <a:lnTo>
                    <a:pt x="38226" y="745094"/>
                  </a:lnTo>
                  <a:lnTo>
                    <a:pt x="10255" y="703595"/>
                  </a:lnTo>
                  <a:lnTo>
                    <a:pt x="0" y="652780"/>
                  </a:lnTo>
                  <a:lnTo>
                    <a:pt x="0" y="130556"/>
                  </a:lnTo>
                  <a:close/>
                </a:path>
              </a:pathLst>
            </a:custGeom>
            <a:ln w="25908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5">
              <a:extLst>
                <a:ext uri="{FF2B5EF4-FFF2-40B4-BE49-F238E27FC236}">
                  <a16:creationId xmlns:a16="http://schemas.microsoft.com/office/drawing/2014/main" id="{C08C5649-F2D3-26CC-5E2E-FE470431801B}"/>
                </a:ext>
              </a:extLst>
            </p:cNvPr>
            <p:cNvSpPr/>
            <p:nvPr/>
          </p:nvSpPr>
          <p:spPr>
            <a:xfrm>
              <a:off x="7724393" y="5456682"/>
              <a:ext cx="1323340" cy="783590"/>
            </a:xfrm>
            <a:custGeom>
              <a:avLst/>
              <a:gdLst/>
              <a:ahLst/>
              <a:cxnLst/>
              <a:rect l="l" t="t" r="r" b="b"/>
              <a:pathLst>
                <a:path w="1323340" h="783589">
                  <a:moveTo>
                    <a:pt x="1192276" y="0"/>
                  </a:moveTo>
                  <a:lnTo>
                    <a:pt x="130555" y="0"/>
                  </a:lnTo>
                  <a:lnTo>
                    <a:pt x="79724" y="10255"/>
                  </a:lnTo>
                  <a:lnTo>
                    <a:pt x="38226" y="38227"/>
                  </a:lnTo>
                  <a:lnTo>
                    <a:pt x="10255" y="79724"/>
                  </a:lnTo>
                  <a:lnTo>
                    <a:pt x="0" y="130556"/>
                  </a:lnTo>
                  <a:lnTo>
                    <a:pt x="0" y="652780"/>
                  </a:lnTo>
                  <a:lnTo>
                    <a:pt x="10255" y="703595"/>
                  </a:lnTo>
                  <a:lnTo>
                    <a:pt x="38226" y="745094"/>
                  </a:lnTo>
                  <a:lnTo>
                    <a:pt x="79724" y="773075"/>
                  </a:lnTo>
                  <a:lnTo>
                    <a:pt x="130555" y="783336"/>
                  </a:lnTo>
                  <a:lnTo>
                    <a:pt x="1192276" y="783336"/>
                  </a:lnTo>
                  <a:lnTo>
                    <a:pt x="1243107" y="773075"/>
                  </a:lnTo>
                  <a:lnTo>
                    <a:pt x="1284604" y="745094"/>
                  </a:lnTo>
                  <a:lnTo>
                    <a:pt x="1312576" y="703595"/>
                  </a:lnTo>
                  <a:lnTo>
                    <a:pt x="1322831" y="652780"/>
                  </a:lnTo>
                  <a:lnTo>
                    <a:pt x="1322831" y="130556"/>
                  </a:lnTo>
                  <a:lnTo>
                    <a:pt x="1312576" y="79724"/>
                  </a:lnTo>
                  <a:lnTo>
                    <a:pt x="1284604" y="38227"/>
                  </a:lnTo>
                  <a:lnTo>
                    <a:pt x="1243107" y="10255"/>
                  </a:lnTo>
                  <a:lnTo>
                    <a:pt x="11922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6">
              <a:extLst>
                <a:ext uri="{FF2B5EF4-FFF2-40B4-BE49-F238E27FC236}">
                  <a16:creationId xmlns:a16="http://schemas.microsoft.com/office/drawing/2014/main" id="{051A7EEF-7827-3880-A91E-A0075B64E713}"/>
                </a:ext>
              </a:extLst>
            </p:cNvPr>
            <p:cNvSpPr/>
            <p:nvPr/>
          </p:nvSpPr>
          <p:spPr>
            <a:xfrm>
              <a:off x="7724393" y="5456682"/>
              <a:ext cx="1323340" cy="783590"/>
            </a:xfrm>
            <a:custGeom>
              <a:avLst/>
              <a:gdLst/>
              <a:ahLst/>
              <a:cxnLst/>
              <a:rect l="l" t="t" r="r" b="b"/>
              <a:pathLst>
                <a:path w="1323340" h="783589">
                  <a:moveTo>
                    <a:pt x="0" y="130556"/>
                  </a:moveTo>
                  <a:lnTo>
                    <a:pt x="10255" y="79724"/>
                  </a:lnTo>
                  <a:lnTo>
                    <a:pt x="38226" y="38227"/>
                  </a:lnTo>
                  <a:lnTo>
                    <a:pt x="79724" y="10255"/>
                  </a:lnTo>
                  <a:lnTo>
                    <a:pt x="130555" y="0"/>
                  </a:lnTo>
                  <a:lnTo>
                    <a:pt x="1192276" y="0"/>
                  </a:lnTo>
                  <a:lnTo>
                    <a:pt x="1243107" y="10255"/>
                  </a:lnTo>
                  <a:lnTo>
                    <a:pt x="1284604" y="38227"/>
                  </a:lnTo>
                  <a:lnTo>
                    <a:pt x="1312576" y="79724"/>
                  </a:lnTo>
                  <a:lnTo>
                    <a:pt x="1322831" y="130556"/>
                  </a:lnTo>
                  <a:lnTo>
                    <a:pt x="1322831" y="652780"/>
                  </a:lnTo>
                  <a:lnTo>
                    <a:pt x="1312576" y="703595"/>
                  </a:lnTo>
                  <a:lnTo>
                    <a:pt x="1284604" y="745094"/>
                  </a:lnTo>
                  <a:lnTo>
                    <a:pt x="1243107" y="773075"/>
                  </a:lnTo>
                  <a:lnTo>
                    <a:pt x="1192276" y="783336"/>
                  </a:lnTo>
                  <a:lnTo>
                    <a:pt x="130555" y="783336"/>
                  </a:lnTo>
                  <a:lnTo>
                    <a:pt x="79724" y="773075"/>
                  </a:lnTo>
                  <a:lnTo>
                    <a:pt x="38226" y="745094"/>
                  </a:lnTo>
                  <a:lnTo>
                    <a:pt x="10255" y="703595"/>
                  </a:lnTo>
                  <a:lnTo>
                    <a:pt x="0" y="652780"/>
                  </a:lnTo>
                  <a:lnTo>
                    <a:pt x="0" y="130556"/>
                  </a:lnTo>
                  <a:close/>
                </a:path>
              </a:pathLst>
            </a:custGeom>
            <a:ln w="25908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27">
            <a:extLst>
              <a:ext uri="{FF2B5EF4-FFF2-40B4-BE49-F238E27FC236}">
                <a16:creationId xmlns:a16="http://schemas.microsoft.com/office/drawing/2014/main" id="{58847A4C-4EAE-1EF7-30FB-5A4B67B3EF81}"/>
              </a:ext>
            </a:extLst>
          </p:cNvPr>
          <p:cNvSpPr txBox="1"/>
          <p:nvPr/>
        </p:nvSpPr>
        <p:spPr>
          <a:xfrm>
            <a:off x="5712967" y="5708091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DAQ </a:t>
            </a:r>
            <a:r>
              <a:rPr sz="1800" spc="-25" dirty="0">
                <a:latin typeface="Arial MT"/>
                <a:cs typeface="Arial MT"/>
              </a:rPr>
              <a:t>PC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85" name="object 28">
            <a:extLst>
              <a:ext uri="{FF2B5EF4-FFF2-40B4-BE49-F238E27FC236}">
                <a16:creationId xmlns:a16="http://schemas.microsoft.com/office/drawing/2014/main" id="{A5B8528F-EF73-7F51-4E17-233E9E861C0C}"/>
              </a:ext>
            </a:extLst>
          </p:cNvPr>
          <p:cNvSpPr txBox="1"/>
          <p:nvPr/>
        </p:nvSpPr>
        <p:spPr>
          <a:xfrm>
            <a:off x="7192771" y="5569711"/>
            <a:ext cx="1079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OPC</a:t>
            </a:r>
            <a:endParaRPr sz="18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UA </a:t>
            </a:r>
            <a:r>
              <a:rPr sz="1800" spc="-10" dirty="0">
                <a:latin typeface="Arial MT"/>
                <a:cs typeface="Arial MT"/>
              </a:rPr>
              <a:t>Server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86" name="object 29">
            <a:extLst>
              <a:ext uri="{FF2B5EF4-FFF2-40B4-BE49-F238E27FC236}">
                <a16:creationId xmlns:a16="http://schemas.microsoft.com/office/drawing/2014/main" id="{E603D88B-4259-6954-8BED-DDC9B7FAA9A0}"/>
              </a:ext>
            </a:extLst>
          </p:cNvPr>
          <p:cNvSpPr txBox="1"/>
          <p:nvPr/>
        </p:nvSpPr>
        <p:spPr>
          <a:xfrm>
            <a:off x="8829293" y="5574588"/>
            <a:ext cx="751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ATLAS</a:t>
            </a:r>
            <a:endParaRPr sz="18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latin typeface="Arial MT"/>
                <a:cs typeface="Arial MT"/>
              </a:rPr>
              <a:t>P1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87" name="object 30">
            <a:extLst>
              <a:ext uri="{FF2B5EF4-FFF2-40B4-BE49-F238E27FC236}">
                <a16:creationId xmlns:a16="http://schemas.microsoft.com/office/drawing/2014/main" id="{0A8F8286-2280-989D-4A8E-3F84322CE08D}"/>
              </a:ext>
            </a:extLst>
          </p:cNvPr>
          <p:cNvSpPr txBox="1"/>
          <p:nvPr/>
        </p:nvSpPr>
        <p:spPr>
          <a:xfrm>
            <a:off x="8186166" y="3747008"/>
            <a:ext cx="15163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ATLAS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ITK</a:t>
            </a: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New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radiation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hard</a:t>
            </a:r>
            <a:endParaRPr sz="1400" dirty="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fibre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optic</a:t>
            </a:r>
            <a:endParaRPr sz="1400" dirty="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humidity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sensors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88" name="object 31">
            <a:extLst>
              <a:ext uri="{FF2B5EF4-FFF2-40B4-BE49-F238E27FC236}">
                <a16:creationId xmlns:a16="http://schemas.microsoft.com/office/drawing/2014/main" id="{D63D2452-D014-2AFA-7506-5D4C13F1A32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1204" y="5280659"/>
            <a:ext cx="1100327" cy="1138428"/>
          </a:xfrm>
          <a:prstGeom prst="rect">
            <a:avLst/>
          </a:prstGeom>
        </p:spPr>
      </p:pic>
      <p:pic>
        <p:nvPicPr>
          <p:cNvPr id="89" name="Picture 88" descr="Logo, company name&#10;&#10;Description automatically generated">
            <a:extLst>
              <a:ext uri="{FF2B5EF4-FFF2-40B4-BE49-F238E27FC236}">
                <a16:creationId xmlns:a16="http://schemas.microsoft.com/office/drawing/2014/main" id="{1E27CC43-1B9C-9CBF-62DD-333A27033D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" b="1489"/>
          <a:stretch/>
        </p:blipFill>
        <p:spPr>
          <a:xfrm>
            <a:off x="10729913" y="5417665"/>
            <a:ext cx="1462088" cy="1440334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2542F760-8661-D49C-4430-2BBF71461648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4740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D00B-826C-B2BC-77A1-1888BD11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67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Fibre Optic Sensor (FOS) Package: 2 FBGs + LPG, </a:t>
            </a:r>
            <a:br>
              <a:rPr lang="en-US" sz="4000" b="1" dirty="0"/>
            </a:br>
            <a:r>
              <a:rPr lang="en-US" sz="4000" b="1" dirty="0"/>
              <a:t>2 </a:t>
            </a:r>
            <a:r>
              <a:rPr lang="en-US" sz="4000" b="1" dirty="0" err="1"/>
              <a:t>MGy</a:t>
            </a:r>
            <a:r>
              <a:rPr lang="en-US" sz="4000" b="1" dirty="0"/>
              <a:t> 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2FCAF5F6-13E1-B59C-51BB-78DF70E72F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649" y="1446742"/>
            <a:ext cx="7713041" cy="5411258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D7DFDE96-1231-C311-116D-57A9AA0F1E27}"/>
              </a:ext>
            </a:extLst>
          </p:cNvPr>
          <p:cNvSpPr txBox="1"/>
          <p:nvPr/>
        </p:nvSpPr>
        <p:spPr>
          <a:xfrm>
            <a:off x="8818309" y="1392051"/>
            <a:ext cx="2105455" cy="1979388"/>
          </a:xfrm>
          <a:prstGeom prst="rect">
            <a:avLst/>
          </a:prstGeom>
          <a:solidFill>
            <a:srgbClr val="FCEADA"/>
          </a:solidFill>
          <a:ln w="9144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35609" indent="-34290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435609" algn="l"/>
              </a:tabLst>
            </a:pPr>
            <a:r>
              <a:rPr sz="1400" b="1" spc="-10" dirty="0">
                <a:latin typeface="Arial"/>
                <a:cs typeface="Arial"/>
              </a:rPr>
              <a:t>Novel</a:t>
            </a:r>
            <a:endParaRPr sz="1400" dirty="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AutoNum type="arabicPeriod"/>
              <a:tabLst>
                <a:tab pos="435609" algn="l"/>
              </a:tabLst>
            </a:pPr>
            <a:r>
              <a:rPr sz="1400" b="1" spc="-10" dirty="0">
                <a:latin typeface="Arial"/>
                <a:cs typeface="Arial"/>
              </a:rPr>
              <a:t>Pre-commercial</a:t>
            </a:r>
            <a:endParaRPr sz="1400" dirty="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AutoNum type="arabicPeriod"/>
              <a:tabLst>
                <a:tab pos="435609" algn="l"/>
              </a:tabLst>
            </a:pPr>
            <a:r>
              <a:rPr sz="1400" b="1" spc="-20" dirty="0">
                <a:latin typeface="Arial"/>
                <a:cs typeface="Arial"/>
              </a:rPr>
              <a:t>FOAK</a:t>
            </a:r>
            <a:endParaRPr sz="1400" dirty="0">
              <a:latin typeface="Arial"/>
              <a:cs typeface="Arial"/>
            </a:endParaRPr>
          </a:p>
          <a:p>
            <a:pPr marL="447675" indent="-354965">
              <a:lnSpc>
                <a:spcPct val="100000"/>
              </a:lnSpc>
              <a:buAutoNum type="arabicPeriod"/>
              <a:tabLst>
                <a:tab pos="447675" algn="l"/>
              </a:tabLst>
            </a:pPr>
            <a:r>
              <a:rPr sz="1400" b="1" dirty="0">
                <a:latin typeface="Arial"/>
                <a:cs typeface="Arial"/>
              </a:rPr>
              <a:t>Survives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2MGy</a:t>
            </a:r>
            <a:endParaRPr sz="1400" dirty="0">
              <a:latin typeface="Arial"/>
              <a:cs typeface="Arial"/>
            </a:endParaRPr>
          </a:p>
          <a:p>
            <a:pPr marL="447675" indent="-354965">
              <a:lnSpc>
                <a:spcPct val="100000"/>
              </a:lnSpc>
              <a:buAutoNum type="arabicPeriod"/>
              <a:tabLst>
                <a:tab pos="447675" algn="l"/>
              </a:tabLst>
            </a:pPr>
            <a:r>
              <a:rPr sz="1400" b="1" dirty="0">
                <a:latin typeface="Arial"/>
                <a:cs typeface="Arial"/>
              </a:rPr>
              <a:t>Alive,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measuring</a:t>
            </a:r>
            <a:endParaRPr sz="1400" dirty="0">
              <a:latin typeface="Arial"/>
              <a:cs typeface="Arial"/>
            </a:endParaRPr>
          </a:p>
          <a:p>
            <a:pPr marL="342265" marR="1016000" indent="-342265" algn="r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sz="1400" b="1" dirty="0">
                <a:latin typeface="Arial"/>
                <a:cs typeface="Arial"/>
              </a:rPr>
              <a:t>R&amp;D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@</a:t>
            </a:r>
            <a:endParaRPr sz="1400" dirty="0">
              <a:latin typeface="Arial"/>
              <a:cs typeface="Arial"/>
            </a:endParaRPr>
          </a:p>
          <a:p>
            <a:pPr marL="140970" marR="969644" lvl="1" indent="-140970" algn="r">
              <a:lnSpc>
                <a:spcPct val="100000"/>
              </a:lnSpc>
              <a:buFont typeface="Arial MT"/>
              <a:buChar char="•"/>
              <a:tabLst>
                <a:tab pos="140970" algn="l"/>
              </a:tabLst>
            </a:pPr>
            <a:r>
              <a:rPr sz="1400" b="1" spc="-10" dirty="0">
                <a:latin typeface="Arial"/>
                <a:cs typeface="Arial"/>
              </a:rPr>
              <a:t>CERN,</a:t>
            </a:r>
            <a:endParaRPr sz="1400" dirty="0">
              <a:latin typeface="Arial"/>
              <a:cs typeface="Arial"/>
            </a:endParaRPr>
          </a:p>
          <a:p>
            <a:pPr marL="536575" lvl="1" indent="-140970">
              <a:lnSpc>
                <a:spcPct val="100000"/>
              </a:lnSpc>
              <a:buFont typeface="Arial MT"/>
              <a:buChar char="•"/>
              <a:tabLst>
                <a:tab pos="536575" algn="l"/>
              </a:tabLst>
            </a:pPr>
            <a:r>
              <a:rPr sz="1400" b="1" spc="-10" dirty="0">
                <a:latin typeface="Arial"/>
                <a:cs typeface="Arial"/>
              </a:rPr>
              <a:t>Sannio,</a:t>
            </a:r>
            <a:endParaRPr sz="1400" dirty="0">
              <a:latin typeface="Arial"/>
              <a:cs typeface="Arial"/>
            </a:endParaRPr>
          </a:p>
          <a:p>
            <a:pPr marL="536575" lvl="1" indent="-1409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36575" algn="l"/>
              </a:tabLst>
            </a:pPr>
            <a:r>
              <a:rPr sz="1400" b="1" spc="-10" dirty="0">
                <a:latin typeface="Arial"/>
                <a:cs typeface="Arial"/>
              </a:rPr>
              <a:t>Johannesburg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39730981-EE45-D73C-B647-B7249D8531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5636" y="3849322"/>
            <a:ext cx="2415616" cy="2216860"/>
          </a:xfrm>
          <a:prstGeom prst="rect">
            <a:avLst/>
          </a:prstGeom>
        </p:spPr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id="{4CDF4297-20D2-A5FE-F551-0347A3A7124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5745" y="5310837"/>
            <a:ext cx="902946" cy="737373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F479C2CF-74CE-D200-83A7-EA8AC154769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3774" y="1497789"/>
            <a:ext cx="738493" cy="603163"/>
          </a:xfrm>
          <a:prstGeom prst="rect">
            <a:avLst/>
          </a:prstGeom>
        </p:spPr>
      </p:pic>
      <p:grpSp>
        <p:nvGrpSpPr>
          <p:cNvPr id="8" name="object 9">
            <a:extLst>
              <a:ext uri="{FF2B5EF4-FFF2-40B4-BE49-F238E27FC236}">
                <a16:creationId xmlns:a16="http://schemas.microsoft.com/office/drawing/2014/main" id="{B8E90723-9C60-488C-1B46-ACB7585BF629}"/>
              </a:ext>
            </a:extLst>
          </p:cNvPr>
          <p:cNvGrpSpPr/>
          <p:nvPr/>
        </p:nvGrpSpPr>
        <p:grpSpPr>
          <a:xfrm>
            <a:off x="5788802" y="1523697"/>
            <a:ext cx="1165531" cy="532241"/>
            <a:chOff x="4835652" y="1196339"/>
            <a:chExt cx="1144905" cy="513715"/>
          </a:xfrm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7895575F-92BE-83FB-5AB5-97117439370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5652" y="1205483"/>
              <a:ext cx="454151" cy="454151"/>
            </a:xfrm>
            <a:prstGeom prst="rect">
              <a:avLst/>
            </a:prstGeom>
          </p:spPr>
        </p:pic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48C547A5-44E0-A6EF-22E8-70E623672F4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5712" y="1196339"/>
              <a:ext cx="664463" cy="513588"/>
            </a:xfrm>
            <a:prstGeom prst="rect">
              <a:avLst/>
            </a:prstGeom>
          </p:spPr>
        </p:pic>
      </p:grpSp>
      <p:grpSp>
        <p:nvGrpSpPr>
          <p:cNvPr id="11" name="object 12">
            <a:extLst>
              <a:ext uri="{FF2B5EF4-FFF2-40B4-BE49-F238E27FC236}">
                <a16:creationId xmlns:a16="http://schemas.microsoft.com/office/drawing/2014/main" id="{4264C60F-7E5C-1C8D-6F16-5DA2B3D74DC9}"/>
              </a:ext>
            </a:extLst>
          </p:cNvPr>
          <p:cNvGrpSpPr/>
          <p:nvPr/>
        </p:nvGrpSpPr>
        <p:grpSpPr>
          <a:xfrm>
            <a:off x="2500716" y="3831034"/>
            <a:ext cx="1384028" cy="736190"/>
            <a:chOff x="1551432" y="3503676"/>
            <a:chExt cx="1359535" cy="710565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2B55AD95-0618-4632-1811-348CB7F867F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1432" y="3503676"/>
              <a:ext cx="886968" cy="710184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id="{EA928E6E-B76C-1EC5-BF47-F53B10517F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5164" y="3521964"/>
              <a:ext cx="455675" cy="454152"/>
            </a:xfrm>
            <a:prstGeom prst="rect">
              <a:avLst/>
            </a:prstGeom>
          </p:spPr>
        </p:pic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E7A98B66-BC16-95D5-0426-B03EC3A5339F}"/>
              </a:ext>
            </a:extLst>
          </p:cNvPr>
          <p:cNvSpPr txBox="1"/>
          <p:nvPr/>
        </p:nvSpPr>
        <p:spPr>
          <a:xfrm>
            <a:off x="2454566" y="5044137"/>
            <a:ext cx="805464" cy="255839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400" b="1" spc="-10" dirty="0">
                <a:latin typeface="Arial"/>
                <a:cs typeface="Arial"/>
              </a:rPr>
              <a:t>FBG(T)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75CD021A-6A7D-6B32-665F-281EEA4B5172}"/>
              </a:ext>
            </a:extLst>
          </p:cNvPr>
          <p:cNvSpPr txBox="1"/>
          <p:nvPr/>
        </p:nvSpPr>
        <p:spPr>
          <a:xfrm>
            <a:off x="2833851" y="3472893"/>
            <a:ext cx="988407" cy="257122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400" b="1" spc="-10" dirty="0">
                <a:latin typeface="Arial"/>
                <a:cs typeface="Arial"/>
              </a:rPr>
              <a:t>FBG(T,D)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06C87534-FF00-503F-CBC9-D1BF7BBBDBDF}"/>
              </a:ext>
            </a:extLst>
          </p:cNvPr>
          <p:cNvSpPr txBox="1"/>
          <p:nvPr/>
        </p:nvSpPr>
        <p:spPr>
          <a:xfrm>
            <a:off x="4520276" y="4778961"/>
            <a:ext cx="1283183" cy="257122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400" b="1" spc="-10" dirty="0">
                <a:latin typeface="Arial"/>
                <a:cs typeface="Arial"/>
              </a:rPr>
              <a:t>LPG(T,D,RH)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F27B7B12-9F9A-400B-6823-9C5A360219A2}"/>
              </a:ext>
            </a:extLst>
          </p:cNvPr>
          <p:cNvSpPr/>
          <p:nvPr/>
        </p:nvSpPr>
        <p:spPr>
          <a:xfrm>
            <a:off x="4371225" y="3610054"/>
            <a:ext cx="1998146" cy="118422"/>
          </a:xfrm>
          <a:custGeom>
            <a:avLst/>
            <a:gdLst/>
            <a:ahLst/>
            <a:cxnLst/>
            <a:rect l="l" t="t" r="r" b="b"/>
            <a:pathLst>
              <a:path w="196278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962785" h="114300">
                <a:moveTo>
                  <a:pt x="1848103" y="0"/>
                </a:moveTo>
                <a:lnTo>
                  <a:pt x="1848103" y="114300"/>
                </a:lnTo>
                <a:lnTo>
                  <a:pt x="1924303" y="76200"/>
                </a:lnTo>
                <a:lnTo>
                  <a:pt x="1867153" y="76200"/>
                </a:lnTo>
                <a:lnTo>
                  <a:pt x="1867153" y="38100"/>
                </a:lnTo>
                <a:lnTo>
                  <a:pt x="1924303" y="38100"/>
                </a:lnTo>
                <a:lnTo>
                  <a:pt x="1848103" y="0"/>
                </a:lnTo>
                <a:close/>
              </a:path>
              <a:path w="196278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962785" h="114300">
                <a:moveTo>
                  <a:pt x="1848103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848103" y="76200"/>
                </a:lnTo>
                <a:lnTo>
                  <a:pt x="1848103" y="38100"/>
                </a:lnTo>
                <a:close/>
              </a:path>
              <a:path w="1962785" h="114300">
                <a:moveTo>
                  <a:pt x="1924303" y="38100"/>
                </a:moveTo>
                <a:lnTo>
                  <a:pt x="1867153" y="38100"/>
                </a:lnTo>
                <a:lnTo>
                  <a:pt x="1867153" y="76200"/>
                </a:lnTo>
                <a:lnTo>
                  <a:pt x="1924303" y="76200"/>
                </a:lnTo>
                <a:lnTo>
                  <a:pt x="1962403" y="57150"/>
                </a:lnTo>
                <a:lnTo>
                  <a:pt x="1924303" y="38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6EB4C282-5C1D-3556-C9C3-F792F0EDFEB3}"/>
              </a:ext>
            </a:extLst>
          </p:cNvPr>
          <p:cNvSpPr txBox="1"/>
          <p:nvPr/>
        </p:nvSpPr>
        <p:spPr>
          <a:xfrm>
            <a:off x="5024951" y="3374850"/>
            <a:ext cx="65290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~55</a:t>
            </a:r>
            <a:r>
              <a:rPr sz="1400" b="1" spc="-25" dirty="0">
                <a:latin typeface="Arial"/>
                <a:cs typeface="Arial"/>
              </a:rPr>
              <a:t> nm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52D6C174-4A29-1C8B-9EE9-4FB939A87DE5}"/>
              </a:ext>
            </a:extLst>
          </p:cNvPr>
          <p:cNvSpPr/>
          <p:nvPr/>
        </p:nvSpPr>
        <p:spPr>
          <a:xfrm>
            <a:off x="4381119" y="2700225"/>
            <a:ext cx="1998792" cy="1003298"/>
          </a:xfrm>
          <a:custGeom>
            <a:avLst/>
            <a:gdLst/>
            <a:ahLst/>
            <a:cxnLst/>
            <a:rect l="l" t="t" r="r" b="b"/>
            <a:pathLst>
              <a:path w="1963420" h="968375">
                <a:moveTo>
                  <a:pt x="0" y="0"/>
                </a:moveTo>
                <a:lnTo>
                  <a:pt x="0" y="967867"/>
                </a:lnTo>
              </a:path>
              <a:path w="1963420" h="968375">
                <a:moveTo>
                  <a:pt x="1962912" y="0"/>
                </a:moveTo>
                <a:lnTo>
                  <a:pt x="1962912" y="967867"/>
                </a:lnTo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5C4A3D-6207-2855-6E4D-365A030DA0D3}"/>
              </a:ext>
            </a:extLst>
          </p:cNvPr>
          <p:cNvSpPr txBox="1"/>
          <p:nvPr/>
        </p:nvSpPr>
        <p:spPr>
          <a:xfrm>
            <a:off x="8818309" y="4219088"/>
            <a:ext cx="2517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Beam Properties:</a:t>
            </a:r>
          </a:p>
          <a:p>
            <a:r>
              <a:rPr lang="en-US" dirty="0"/>
              <a:t>Beam type = p</a:t>
            </a:r>
            <a:r>
              <a:rPr lang="en-US" baseline="30000" dirty="0"/>
              <a:t>+</a:t>
            </a:r>
          </a:p>
          <a:p>
            <a:r>
              <a:rPr lang="en-US" dirty="0"/>
              <a:t>Dose = 2 </a:t>
            </a:r>
            <a:r>
              <a:rPr lang="en-US" dirty="0" err="1"/>
              <a:t>MGy</a:t>
            </a:r>
            <a:endParaRPr lang="en-US" dirty="0"/>
          </a:p>
          <a:p>
            <a:r>
              <a:rPr lang="en-US" dirty="0"/>
              <a:t>Momentum = GeV/C</a:t>
            </a:r>
          </a:p>
          <a:p>
            <a:r>
              <a:rPr lang="en-US" dirty="0"/>
              <a:t>Beam area = 3 cm x 3 cm</a:t>
            </a: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0B156A82-3C5A-2C80-2190-FA503525A9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" b="1489"/>
          <a:stretch/>
        </p:blipFill>
        <p:spPr>
          <a:xfrm>
            <a:off x="10729913" y="5417665"/>
            <a:ext cx="1462088" cy="1440334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6F6FF8-EAEA-A319-91C7-800B56160C6A}"/>
              </a:ext>
            </a:extLst>
          </p:cNvPr>
          <p:cNvSpPr txBox="1"/>
          <p:nvPr/>
        </p:nvSpPr>
        <p:spPr>
          <a:xfrm>
            <a:off x="8603690" y="3526156"/>
            <a:ext cx="357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LPG functional coating</a:t>
            </a:r>
            <a:r>
              <a:rPr lang="en-US" dirty="0"/>
              <a:t> – TiO</a:t>
            </a:r>
            <a:r>
              <a:rPr lang="en-US" baseline="-25000" dirty="0"/>
              <a:t>2</a:t>
            </a:r>
            <a:r>
              <a:rPr lang="en-US" dirty="0"/>
              <a:t> with 8 layers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51D0B-2023-132B-5427-ED8C7AED5A1E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5877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715A9B0-40C2-000B-9CD1-C1BC4CC4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2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Envisaged Analysis of the FOS at ESRF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28767-BCCD-AF40-9E30-349B016F92F8}"/>
              </a:ext>
            </a:extLst>
          </p:cNvPr>
          <p:cNvSpPr txBox="1"/>
          <p:nvPr/>
        </p:nvSpPr>
        <p:spPr>
          <a:xfrm>
            <a:off x="353338" y="584407"/>
            <a:ext cx="1080942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Some of the Material Analysis Techniques we are considering for our FOS samples include:</a:t>
            </a:r>
          </a:p>
          <a:p>
            <a:pPr>
              <a:lnSpc>
                <a:spcPct val="150000"/>
              </a:lnSpc>
            </a:pPr>
            <a:r>
              <a:rPr lang="en-US" dirty="0"/>
              <a:t>1.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Pair Distribution Function (PDF) Analysis</a:t>
            </a:r>
            <a:r>
              <a:rPr lang="en-US" dirty="0"/>
              <a:t>: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It is a technique used to study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short-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medium-range</a:t>
            </a:r>
            <a:r>
              <a:rPr lang="en-US" dirty="0"/>
              <a:t> atomic ordering in materials.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It provides information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atom-to-atom distances</a:t>
            </a:r>
            <a:r>
              <a:rPr lang="en-US" dirty="0"/>
              <a:t>, which would indicate structural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order-disorder</a:t>
            </a:r>
            <a:r>
              <a:rPr lang="en-US" dirty="0"/>
              <a:t> pre- and post-irradiation as affected by radiation.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It should give us insights into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local crystallographic structure</a:t>
            </a:r>
            <a:r>
              <a:rPr lang="en-US" dirty="0"/>
              <a:t> of our SiO</a:t>
            </a:r>
            <a:r>
              <a:rPr lang="en-US" baseline="-25000" dirty="0"/>
              <a:t>2</a:t>
            </a:r>
            <a:r>
              <a:rPr lang="en-US" dirty="0"/>
              <a:t> samples.</a:t>
            </a:r>
          </a:p>
        </p:txBody>
      </p:sp>
      <p:pic>
        <p:nvPicPr>
          <p:cNvPr id="6" name="Picture 5" descr="A diagram of a graphing model&#10;&#10;Description automatically generated">
            <a:extLst>
              <a:ext uri="{FF2B5EF4-FFF2-40B4-BE49-F238E27FC236}">
                <a16:creationId xmlns:a16="http://schemas.microsoft.com/office/drawing/2014/main" id="{0D5DD213-3076-737D-82A0-2CF31D54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47" y="3237737"/>
            <a:ext cx="2963333" cy="3007847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4C85CE93-9B59-B83D-E3D3-3D7AD8AC0F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3480" y="3237737"/>
            <a:ext cx="4053839" cy="3534155"/>
          </a:xfrm>
          <a:prstGeom prst="rect">
            <a:avLst/>
          </a:prstGeom>
        </p:spPr>
      </p:pic>
      <p:grpSp>
        <p:nvGrpSpPr>
          <p:cNvPr id="9" name="object 5">
            <a:extLst>
              <a:ext uri="{FF2B5EF4-FFF2-40B4-BE49-F238E27FC236}">
                <a16:creationId xmlns:a16="http://schemas.microsoft.com/office/drawing/2014/main" id="{9E9369C1-C324-D12C-A2CF-46ED9DA800EC}"/>
              </a:ext>
            </a:extLst>
          </p:cNvPr>
          <p:cNvGrpSpPr/>
          <p:nvPr/>
        </p:nvGrpSpPr>
        <p:grpSpPr>
          <a:xfrm>
            <a:off x="4693412" y="3336036"/>
            <a:ext cx="1539240" cy="2665095"/>
            <a:chOff x="5277611" y="2475738"/>
            <a:chExt cx="1539240" cy="266509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8B27AEE-465D-883E-D24A-6A453F870E0E}"/>
                </a:ext>
              </a:extLst>
            </p:cNvPr>
            <p:cNvSpPr/>
            <p:nvPr/>
          </p:nvSpPr>
          <p:spPr>
            <a:xfrm>
              <a:off x="5359908" y="2475737"/>
              <a:ext cx="1457325" cy="1836420"/>
            </a:xfrm>
            <a:custGeom>
              <a:avLst/>
              <a:gdLst/>
              <a:ahLst/>
              <a:cxnLst/>
              <a:rect l="l" t="t" r="r" b="b"/>
              <a:pathLst>
                <a:path w="1457325" h="1836420">
                  <a:moveTo>
                    <a:pt x="86868" y="1026922"/>
                  </a:moveTo>
                  <a:lnTo>
                    <a:pt x="57912" y="1026922"/>
                  </a:lnTo>
                  <a:lnTo>
                    <a:pt x="57912" y="780288"/>
                  </a:lnTo>
                  <a:lnTo>
                    <a:pt x="28956" y="780288"/>
                  </a:lnTo>
                  <a:lnTo>
                    <a:pt x="28956" y="1026922"/>
                  </a:lnTo>
                  <a:lnTo>
                    <a:pt x="0" y="1026922"/>
                  </a:lnTo>
                  <a:lnTo>
                    <a:pt x="43434" y="1113790"/>
                  </a:lnTo>
                  <a:lnTo>
                    <a:pt x="79629" y="1041400"/>
                  </a:lnTo>
                  <a:lnTo>
                    <a:pt x="86868" y="1026922"/>
                  </a:lnTo>
                  <a:close/>
                </a:path>
                <a:path w="1457325" h="1836420">
                  <a:moveTo>
                    <a:pt x="662940" y="246634"/>
                  </a:moveTo>
                  <a:lnTo>
                    <a:pt x="633984" y="246634"/>
                  </a:lnTo>
                  <a:lnTo>
                    <a:pt x="633984" y="0"/>
                  </a:lnTo>
                  <a:lnTo>
                    <a:pt x="605028" y="0"/>
                  </a:lnTo>
                  <a:lnTo>
                    <a:pt x="605028" y="246634"/>
                  </a:lnTo>
                  <a:lnTo>
                    <a:pt x="576072" y="246634"/>
                  </a:lnTo>
                  <a:lnTo>
                    <a:pt x="619506" y="333502"/>
                  </a:lnTo>
                  <a:lnTo>
                    <a:pt x="655701" y="261112"/>
                  </a:lnTo>
                  <a:lnTo>
                    <a:pt x="662940" y="246634"/>
                  </a:lnTo>
                  <a:close/>
                </a:path>
                <a:path w="1457325" h="1836420">
                  <a:moveTo>
                    <a:pt x="922020" y="597154"/>
                  </a:moveTo>
                  <a:lnTo>
                    <a:pt x="893064" y="597154"/>
                  </a:lnTo>
                  <a:lnTo>
                    <a:pt x="893064" y="350520"/>
                  </a:lnTo>
                  <a:lnTo>
                    <a:pt x="864108" y="350520"/>
                  </a:lnTo>
                  <a:lnTo>
                    <a:pt x="864108" y="597154"/>
                  </a:lnTo>
                  <a:lnTo>
                    <a:pt x="835152" y="597154"/>
                  </a:lnTo>
                  <a:lnTo>
                    <a:pt x="878586" y="684022"/>
                  </a:lnTo>
                  <a:lnTo>
                    <a:pt x="914781" y="611632"/>
                  </a:lnTo>
                  <a:lnTo>
                    <a:pt x="922020" y="597154"/>
                  </a:lnTo>
                  <a:close/>
                </a:path>
                <a:path w="1457325" h="1836420">
                  <a:moveTo>
                    <a:pt x="1263396" y="1749298"/>
                  </a:moveTo>
                  <a:lnTo>
                    <a:pt x="1234440" y="1749298"/>
                  </a:lnTo>
                  <a:lnTo>
                    <a:pt x="1234440" y="1502664"/>
                  </a:lnTo>
                  <a:lnTo>
                    <a:pt x="1205484" y="1502664"/>
                  </a:lnTo>
                  <a:lnTo>
                    <a:pt x="1205484" y="1749298"/>
                  </a:lnTo>
                  <a:lnTo>
                    <a:pt x="1176515" y="1749298"/>
                  </a:lnTo>
                  <a:lnTo>
                    <a:pt x="1219962" y="1836166"/>
                  </a:lnTo>
                  <a:lnTo>
                    <a:pt x="1256157" y="1763776"/>
                  </a:lnTo>
                  <a:lnTo>
                    <a:pt x="1263396" y="1749298"/>
                  </a:lnTo>
                  <a:close/>
                </a:path>
                <a:path w="1457325" h="1836420">
                  <a:moveTo>
                    <a:pt x="1456944" y="1167130"/>
                  </a:moveTo>
                  <a:lnTo>
                    <a:pt x="1427988" y="1167130"/>
                  </a:lnTo>
                  <a:lnTo>
                    <a:pt x="1427988" y="920496"/>
                  </a:lnTo>
                  <a:lnTo>
                    <a:pt x="1399032" y="920496"/>
                  </a:lnTo>
                  <a:lnTo>
                    <a:pt x="1399032" y="1167130"/>
                  </a:lnTo>
                  <a:lnTo>
                    <a:pt x="1370076" y="1167130"/>
                  </a:lnTo>
                  <a:lnTo>
                    <a:pt x="1413510" y="1253998"/>
                  </a:lnTo>
                  <a:lnTo>
                    <a:pt x="1449705" y="1181608"/>
                  </a:lnTo>
                  <a:lnTo>
                    <a:pt x="1456944" y="11671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6A6DBDE1-D738-A8BB-34E6-1D77C250B012}"/>
                </a:ext>
              </a:extLst>
            </p:cNvPr>
            <p:cNvSpPr/>
            <p:nvPr/>
          </p:nvSpPr>
          <p:spPr>
            <a:xfrm>
              <a:off x="5352287" y="3738372"/>
              <a:ext cx="116205" cy="1103630"/>
            </a:xfrm>
            <a:custGeom>
              <a:avLst/>
              <a:gdLst/>
              <a:ahLst/>
              <a:cxnLst/>
              <a:rect l="l" t="t" r="r" b="b"/>
              <a:pathLst>
                <a:path w="116204" h="1103629">
                  <a:moveTo>
                    <a:pt x="57912" y="0"/>
                  </a:moveTo>
                  <a:lnTo>
                    <a:pt x="41178" y="46649"/>
                  </a:lnTo>
                  <a:lnTo>
                    <a:pt x="33489" y="102454"/>
                  </a:lnTo>
                  <a:lnTo>
                    <a:pt x="26369" y="177636"/>
                  </a:lnTo>
                  <a:lnTo>
                    <a:pt x="23051" y="221960"/>
                  </a:lnTo>
                  <a:lnTo>
                    <a:pt x="19909" y="270489"/>
                  </a:lnTo>
                  <a:lnTo>
                    <a:pt x="16954" y="323008"/>
                  </a:lnTo>
                  <a:lnTo>
                    <a:pt x="14198" y="379305"/>
                  </a:lnTo>
                  <a:lnTo>
                    <a:pt x="11651" y="439167"/>
                  </a:lnTo>
                  <a:lnTo>
                    <a:pt x="9324" y="502380"/>
                  </a:lnTo>
                  <a:lnTo>
                    <a:pt x="7230" y="568731"/>
                  </a:lnTo>
                  <a:lnTo>
                    <a:pt x="5379" y="638006"/>
                  </a:lnTo>
                  <a:lnTo>
                    <a:pt x="3782" y="709992"/>
                  </a:lnTo>
                  <a:lnTo>
                    <a:pt x="2450" y="784475"/>
                  </a:lnTo>
                  <a:lnTo>
                    <a:pt x="1395" y="861244"/>
                  </a:lnTo>
                  <a:lnTo>
                    <a:pt x="627" y="940083"/>
                  </a:lnTo>
                  <a:lnTo>
                    <a:pt x="158" y="1020780"/>
                  </a:lnTo>
                  <a:lnTo>
                    <a:pt x="0" y="1103121"/>
                  </a:lnTo>
                  <a:lnTo>
                    <a:pt x="115824" y="1103376"/>
                  </a:lnTo>
                  <a:lnTo>
                    <a:pt x="115665" y="1021050"/>
                  </a:lnTo>
                  <a:lnTo>
                    <a:pt x="115196" y="940365"/>
                  </a:lnTo>
                  <a:lnTo>
                    <a:pt x="114428" y="861536"/>
                  </a:lnTo>
                  <a:lnTo>
                    <a:pt x="113373" y="784774"/>
                  </a:lnTo>
                  <a:lnTo>
                    <a:pt x="112041" y="710294"/>
                  </a:lnTo>
                  <a:lnTo>
                    <a:pt x="110444" y="638309"/>
                  </a:lnTo>
                  <a:lnTo>
                    <a:pt x="108593" y="569033"/>
                  </a:lnTo>
                  <a:lnTo>
                    <a:pt x="106499" y="502678"/>
                  </a:lnTo>
                  <a:lnTo>
                    <a:pt x="104172" y="439458"/>
                  </a:lnTo>
                  <a:lnTo>
                    <a:pt x="101625" y="379587"/>
                  </a:lnTo>
                  <a:lnTo>
                    <a:pt x="98869" y="323278"/>
                  </a:lnTo>
                  <a:lnTo>
                    <a:pt x="95914" y="270744"/>
                  </a:lnTo>
                  <a:lnTo>
                    <a:pt x="92772" y="222199"/>
                  </a:lnTo>
                  <a:lnTo>
                    <a:pt x="89454" y="177856"/>
                  </a:lnTo>
                  <a:lnTo>
                    <a:pt x="85971" y="137929"/>
                  </a:lnTo>
                  <a:lnTo>
                    <a:pt x="78555" y="72175"/>
                  </a:lnTo>
                  <a:lnTo>
                    <a:pt x="70614" y="2664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A836C65-AA22-D024-5925-1FFC3B191C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7587" y="4978908"/>
              <a:ext cx="226440" cy="76200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8686E494-D333-6F56-842D-1F52BB08C8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7611" y="4853939"/>
              <a:ext cx="226440" cy="76200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6C45AFC9-3B98-81AC-D74D-46D083DD28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5811" y="5064252"/>
              <a:ext cx="226440" cy="76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64533D-BA42-1050-1D0B-6347F447B214}"/>
              </a:ext>
            </a:extLst>
          </p:cNvPr>
          <p:cNvSpPr txBox="1"/>
          <p:nvPr/>
        </p:nvSpPr>
        <p:spPr>
          <a:xfrm>
            <a:off x="7984319" y="3080188"/>
            <a:ext cx="4207681" cy="383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Information content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Peak positions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Bond lengths, interatomic distances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Peak areas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Coordination number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Peak widths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Static and Dynamic disorders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9D1AB-31F3-4D90-0A27-A0365B13E3B6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6170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AD5C-A558-03B6-FDA0-7AAAE26A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19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Envisaged Analysis of the FOS at ESRF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38FE7-B769-5C46-1E8E-F53A3CF99257}"/>
              </a:ext>
            </a:extLst>
          </p:cNvPr>
          <p:cNvSpPr txBox="1"/>
          <p:nvPr/>
        </p:nvSpPr>
        <p:spPr>
          <a:xfrm>
            <a:off x="691286" y="840754"/>
            <a:ext cx="996088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2.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Phase Contrast Imaging (PCI):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PCI is an X-ray imaging technique that enhances the visualization of minute structural details, particularly useful for examining low-contrast features such as voids, microcracks and subtle density variations that result from radiation exposure.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PCI should reveal radiation-induced defects within the fibre core, and cladding layer(s).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52CE2-F25A-0D70-1185-F4F0BC6DE428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3613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4B207-8032-28F3-1D51-DA2E1B75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Damage Analysis of the FOS Samples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279C0-6378-38F8-F421-79B1CD2F19A9}"/>
              </a:ext>
            </a:extLst>
          </p:cNvPr>
          <p:cNvSpPr txBox="1"/>
          <p:nvPr/>
        </p:nvSpPr>
        <p:spPr>
          <a:xfrm>
            <a:off x="228371" y="1905911"/>
            <a:ext cx="5288011" cy="444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/>
              <a:t>3.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X-ray Absorption Fine Structure (XAFS) Spectroscopy: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/>
              <a:t>XAFS is a powerful tool for investing local chemical environments, bonding, and electronic states of specific elements within a material.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 is sensitive to subtle structural and electronic changes and is ideal for examining radiation-induced defects in the fibre material.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By comparing irradiated and control samples, we will be able to determine any shifts in bond lengths, or coordination numbers.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 will reveal whether ionizing radiation has altered the local atomic structure around silicon or dopant atoms, helping to identify the specific nature of the defects. </a:t>
            </a:r>
          </a:p>
        </p:txBody>
      </p:sp>
      <p:pic>
        <p:nvPicPr>
          <p:cNvPr id="5" name="Picture 4" descr="Diagram of a diagram of a nuclear fusion&#10;&#10;Description automatically generated with medium confidence">
            <a:extLst>
              <a:ext uri="{FF2B5EF4-FFF2-40B4-BE49-F238E27FC236}">
                <a16:creationId xmlns:a16="http://schemas.microsoft.com/office/drawing/2014/main" id="{64EB56D3-AA60-52ED-5B82-3B918B3F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45" y="1969358"/>
            <a:ext cx="5288011" cy="38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43EB-B58C-01AF-69C9-DA19513E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725C78-B665-9220-F696-B3535743F813}"/>
                  </a:ext>
                </a:extLst>
              </p:cNvPr>
              <p:cNvSpPr txBox="1"/>
              <p:nvPr/>
            </p:nvSpPr>
            <p:spPr>
              <a:xfrm>
                <a:off x="831273" y="1864426"/>
                <a:ext cx="10830296" cy="4204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We have irradiated 3 sets of fibres –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acrylate coated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ORMOCER</a:t>
                </a:r>
                <a:r>
                  <a:rPr lang="en-US" dirty="0"/>
                  <a:t>, and an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uncoated (Naked)</a:t>
                </a:r>
                <a:r>
                  <a:rPr lang="en-US" dirty="0"/>
                  <a:t> fibres at SAFARI-1 MTR at NECSA.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Irradiated the fibres for a period of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21 days</a:t>
                </a:r>
                <a:r>
                  <a:rPr lang="en-US" dirty="0"/>
                  <a:t> to an integrated fluence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Optical analysis using light scanning microscope did not show any discoloration of the fibre (the Naked) post-irradiation.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Further analysis tests on the Naked fibre are being arranged at the ESRF synchrotron to test the level of damage in the fibres.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The tests will include the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Phase Contrast Imaging (PCI)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Pair Distribution Function(PDF)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X-ray Absorption Fine Structure (XAFS)</a:t>
                </a:r>
                <a:r>
                  <a:rPr lang="en-US" dirty="0"/>
                  <a:t> techniques which will determine if there is any underlying damage at a microscopic or atomic level of the structure.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725C78-B665-9220-F696-B3535743F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1864426"/>
                <a:ext cx="10830296" cy="4204356"/>
              </a:xfrm>
              <a:prstGeom prst="rect">
                <a:avLst/>
              </a:prstGeom>
              <a:blipFill>
                <a:blip r:embed="rId2"/>
                <a:stretch>
                  <a:fillRect l="-468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29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8103-4829-5BD9-7C22-D8BAFAA2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8033"/>
          </a:xfrm>
        </p:spPr>
        <p:txBody>
          <a:bodyPr/>
          <a:lstStyle/>
          <a:p>
            <a:pPr algn="ctr"/>
            <a:r>
              <a:rPr lang="en-US" b="1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9CA5A-4FED-3866-FC73-FA0FAA04A832}"/>
              </a:ext>
            </a:extLst>
          </p:cNvPr>
          <p:cNvSpPr txBox="1"/>
          <p:nvPr/>
        </p:nvSpPr>
        <p:spPr>
          <a:xfrm>
            <a:off x="838200" y="1165101"/>
            <a:ext cx="10371667" cy="48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B. Maqabuka, G. H. Daniels, S. H. Connell, F. Pieterse, L. Bedhesi, E. Chinaka, P. Naidoo, D. Nicholls, and J. Slabber; “An Optical Analysis of Radiation-Induced Damage in Nuclear Reactor Optical Fibres”; 2024 32</a:t>
            </a:r>
            <a:r>
              <a:rPr lang="en-US" sz="1800" kern="100" baseline="300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nd</a:t>
            </a:r>
            <a:r>
              <a:rPr lang="en-US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Southern African Universities Power Engineering Conference (SAUPEC),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Stellenbosch, South Africa, 2024, pp. 1-4, </a:t>
            </a:r>
            <a:r>
              <a:rPr lang="en-ZA" sz="1800" kern="100" dirty="0" err="1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doi</a:t>
            </a:r>
            <a:r>
              <a:rPr lang="en-ZA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10.1109/SAUPEC60914.2024.10445064.</a:t>
            </a:r>
            <a:r>
              <a:rPr lang="en-US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B. G. Maqabuka, D. Nicholls, S. H. Connell, P. Naidoo, F. Pieterse, J. Slabber, L. Bedhesi, E. Chinaka, G. Daniels; “Fibre Optic Sensors for Nuclear Power Reactors”; 10</a:t>
            </a:r>
            <a:r>
              <a:rPr lang="en-US" sz="1800" kern="100" baseline="300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CIGRE Southern Africa Regional Conference 2</a:t>
            </a:r>
            <a:r>
              <a:rPr lang="en-US" sz="1800" kern="100" baseline="300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nd</a:t>
            </a:r>
            <a:r>
              <a:rPr lang="en-US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-4</a:t>
            </a:r>
            <a:r>
              <a:rPr lang="en-US" sz="1800" kern="100" baseline="300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800" kern="100" dirty="0">
                <a:effectLst/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November 2021, Johannesburg, South Africa.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Yoshiro SAITO, </a:t>
            </a:r>
            <a:r>
              <a:rPr lang="en-US" kern="100" dirty="0" err="1"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Junji</a:t>
            </a:r>
            <a:r>
              <a:rPr lang="en-US" kern="100" dirty="0">
                <a:latin typeface="Helvetica Neue Light" panose="0200040300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IIHARA, Koji YAMAGUCHI, Tetsuya HARUNA and Masashi ONISHI; “Structure Analysis Technology for Amorphous Materials by Synchrotron Radiation X-ray Measurements and Molecular Dynamics Simulations”; Sie Technical Review 67, 27 – 32 (2008).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1800" kern="1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P. </a:t>
            </a:r>
            <a:r>
              <a:rPr lang="en-ZA" sz="1800" kern="100" dirty="0" err="1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Cloetens</a:t>
            </a:r>
            <a:r>
              <a:rPr lang="en-ZA" sz="1800" kern="1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W. Ludwig, J. Baruchel, D. Van Dyck, J. Van Landuyt, J. P. </a:t>
            </a:r>
            <a:r>
              <a:rPr lang="en-ZA" sz="1800" kern="100" dirty="0" err="1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Guigay</a:t>
            </a:r>
            <a:r>
              <a:rPr lang="en-ZA" sz="1800" kern="1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and M. </a:t>
            </a:r>
            <a:r>
              <a:rPr lang="en-ZA" sz="1800" kern="100" dirty="0" err="1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Schlenker</a:t>
            </a:r>
            <a:r>
              <a:rPr lang="en-ZA" sz="1800" kern="1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; “Holotomography: Quantitative phase tomography with </a:t>
            </a:r>
            <a:r>
              <a:rPr lang="en-ZA" sz="1800" kern="100" dirty="0" err="1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micrometer</a:t>
            </a:r>
            <a:r>
              <a:rPr lang="en-ZA" sz="1800" kern="1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resolution using hard synchrotron radiation x rays.”; Applied Physics Letter 75, 2912 (1999).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C2522-786F-9AB4-6A13-0F4DE370655F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4397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04142-BD5F-FB64-DD89-59B966F43E99}"/>
              </a:ext>
            </a:extLst>
          </p:cNvPr>
          <p:cNvSpPr>
            <a:spLocks/>
          </p:cNvSpPr>
          <p:nvPr/>
        </p:nvSpPr>
        <p:spPr>
          <a:xfrm>
            <a:off x="1793011" y="2136233"/>
            <a:ext cx="3736966" cy="266959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8368">
              <a:spcAft>
                <a:spcPts val="600"/>
              </a:spcAft>
            </a:pPr>
            <a:r>
              <a:rPr lang="en-US" sz="1728" b="1" kern="120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Koeberg Nuclear Power Station</a:t>
            </a:r>
            <a:r>
              <a:rPr lang="en-US" sz="1728" kern="120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 with 2 units of PWR type reactor.</a:t>
            </a:r>
          </a:p>
          <a:p>
            <a:pPr defTabSz="658368">
              <a:spcAft>
                <a:spcPts val="600"/>
              </a:spcAft>
            </a:pPr>
            <a:r>
              <a:rPr lang="en-US" sz="1728" kern="120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Produce about 1800MW (5% electricity) to the national grid.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>
              <a:latin typeface="Bell MT" panose="02020503060305020303" pitchFamily="18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8556-F66C-CDC8-6130-B19195EFBD07}"/>
              </a:ext>
            </a:extLst>
          </p:cNvPr>
          <p:cNvSpPr>
            <a:spLocks/>
          </p:cNvSpPr>
          <p:nvPr/>
        </p:nvSpPr>
        <p:spPr>
          <a:xfrm>
            <a:off x="7176548" y="1411475"/>
            <a:ext cx="2771861" cy="51590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defTabSz="658368">
              <a:spcAft>
                <a:spcPts val="600"/>
              </a:spcAft>
            </a:pPr>
            <a:r>
              <a:rPr lang="en-US" sz="1296" kern="120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South Africa Nuclear Energy Corporation  </a:t>
            </a:r>
            <a:endParaRPr lang="en-US">
              <a:latin typeface="Bell MT" panose="02020503060305020303" pitchFamily="18" charset="77"/>
            </a:endParaRPr>
          </a:p>
        </p:txBody>
      </p:sp>
      <p:graphicFrame>
        <p:nvGraphicFramePr>
          <p:cNvPr id="1028" name="Content Placeholder 5">
            <a:extLst>
              <a:ext uri="{FF2B5EF4-FFF2-40B4-BE49-F238E27FC236}">
                <a16:creationId xmlns:a16="http://schemas.microsoft.com/office/drawing/2014/main" id="{728395B3-21E7-E83C-D37F-99B3783C4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628413"/>
              </p:ext>
            </p:extLst>
          </p:nvPr>
        </p:nvGraphicFramePr>
        <p:xfrm>
          <a:off x="5474483" y="2178271"/>
          <a:ext cx="3881737" cy="178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Nuclear Power Plants in South Africa map">
            <a:extLst>
              <a:ext uri="{FF2B5EF4-FFF2-40B4-BE49-F238E27FC236}">
                <a16:creationId xmlns:a16="http://schemas.microsoft.com/office/drawing/2014/main" id="{E272401C-DCE2-CA4E-B824-C74463AC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17" y="3402591"/>
            <a:ext cx="3101355" cy="23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8EA85F5-F5A4-8EC4-E699-69C9F2E8C9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" b="1489"/>
          <a:stretch/>
        </p:blipFill>
        <p:spPr>
          <a:xfrm>
            <a:off x="9356220" y="4805823"/>
            <a:ext cx="1093667" cy="1077396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sky, outdoor, road, shore&#10;&#10;Description automatically generated">
            <a:extLst>
              <a:ext uri="{FF2B5EF4-FFF2-40B4-BE49-F238E27FC236}">
                <a16:creationId xmlns:a16="http://schemas.microsoft.com/office/drawing/2014/main" id="{891AB61A-1229-E117-84B5-A528E0CBBC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522" r="-1" b="-1"/>
          <a:stretch/>
        </p:blipFill>
        <p:spPr>
          <a:xfrm>
            <a:off x="1890993" y="4805823"/>
            <a:ext cx="1090829" cy="63695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1" name="Picture 10" descr="A light bulb with a logo&#10;&#10;Description automatically generated">
            <a:extLst>
              <a:ext uri="{FF2B5EF4-FFF2-40B4-BE49-F238E27FC236}">
                <a16:creationId xmlns:a16="http://schemas.microsoft.com/office/drawing/2014/main" id="{92CF8D90-D6F8-7BBE-B138-E6CA01B76A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6418" y="914400"/>
            <a:ext cx="2047153" cy="1153396"/>
          </a:xfrm>
          <a:prstGeom prst="rect">
            <a:avLst/>
          </a:prstGeom>
        </p:spPr>
      </p:pic>
      <p:pic>
        <p:nvPicPr>
          <p:cNvPr id="15" name="Picture 14" descr="A logo of a company&#10;&#10;Description automatically generated">
            <a:extLst>
              <a:ext uri="{FF2B5EF4-FFF2-40B4-BE49-F238E27FC236}">
                <a16:creationId xmlns:a16="http://schemas.microsoft.com/office/drawing/2014/main" id="{F1F4A6FD-7483-6431-F362-4BACDD9EA6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6671" y="1331579"/>
            <a:ext cx="1109876" cy="644417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D54023C-509F-05A4-4A1D-6E0664A4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64" y="4050961"/>
            <a:ext cx="2700956" cy="1958825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E55C087-75E1-493D-B8CC-CDBF7886E1E0}"/>
              </a:ext>
            </a:extLst>
          </p:cNvPr>
          <p:cNvSpPr>
            <a:spLocks/>
          </p:cNvSpPr>
          <p:nvPr/>
        </p:nvSpPr>
        <p:spPr>
          <a:xfrm>
            <a:off x="1665912" y="1003308"/>
            <a:ext cx="739218" cy="238972"/>
          </a:xfrm>
          <a:prstGeom prst="rect">
            <a:avLst/>
          </a:prstGeom>
        </p:spPr>
        <p:txBody>
          <a:bodyPr/>
          <a:lstStyle/>
          <a:p>
            <a:pPr defTabSz="500360">
              <a:spcAft>
                <a:spcPts val="432"/>
              </a:spcAft>
            </a:pPr>
            <a:fld id="{AE5D446C-E099-9349-A51C-391E755A77BC}" type="slidenum">
              <a:rPr lang="en-US" sz="100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pPr defTabSz="500360">
                <a:spcAft>
                  <a:spcPts val="432"/>
                </a:spcAft>
              </a:pPr>
              <a:t>2</a:t>
            </a:fld>
            <a:endParaRPr 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AA12C-DD83-E576-A8BC-DB628B0A50B9}"/>
              </a:ext>
            </a:extLst>
          </p:cNvPr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887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3D9EC-EFC7-59CD-3364-ACCB55A3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80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ell MT" panose="02020503060305020303" pitchFamily="18" charset="77"/>
              </a:rPr>
              <a:t>Thank you!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02378CF-45C3-4B4E-84EA-434C95F2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89"/>
          <a:stretch/>
        </p:blipFill>
        <p:spPr>
          <a:xfrm>
            <a:off x="10186988" y="4882818"/>
            <a:ext cx="2005013" cy="1975182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B35757-9771-6876-E816-883695B3E2E5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6973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AB99-D2A5-E6BF-8C36-961A94A6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ll MT" panose="02020503060305020303" pitchFamily="18" charset="77"/>
              </a:rPr>
              <a:t>Next Phase of FOS development: Instrumented FOS irradiation</a:t>
            </a:r>
            <a:endParaRPr lang="en-US" dirty="0">
              <a:latin typeface="Bell MT" panose="020205030603050203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442A9-1B61-22B7-5D7E-5CBF888FE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Bell MT" panose="02020503060305020303" pitchFamily="18" charset="77"/>
              </a:rPr>
              <a:t>Fibres connected to an interrogator for </a:t>
            </a:r>
            <a:r>
              <a:rPr lang="en-US">
                <a:solidFill>
                  <a:srgbClr val="00B050"/>
                </a:solidFill>
                <a:latin typeface="Bradley Hand" pitchFamily="2" charset="77"/>
              </a:rPr>
              <a:t>in situ</a:t>
            </a:r>
            <a:r>
              <a:rPr lang="en-US">
                <a:latin typeface="Bell MT" panose="02020503060305020303" pitchFamily="18" charset="77"/>
              </a:rPr>
              <a:t> measurement.</a:t>
            </a:r>
          </a:p>
          <a:p>
            <a:r>
              <a:rPr lang="en-US">
                <a:latin typeface="Bell MT" panose="02020503060305020303" pitchFamily="18" charset="77"/>
              </a:rPr>
              <a:t>Differential studies of light attenuation and performance of fibres/sensors at logarithmic intervals of irradiation dose.</a:t>
            </a:r>
          </a:p>
          <a:p>
            <a:r>
              <a:rPr lang="en-US">
                <a:latin typeface="Bell MT" panose="02020503060305020303" pitchFamily="18" charset="77"/>
              </a:rPr>
              <a:t>Encapsulate the irradiated fibres in a “sword” of pure reactor grade Al tube.</a:t>
            </a:r>
          </a:p>
          <a:p>
            <a:r>
              <a:rPr lang="en-US">
                <a:latin typeface="Bell MT" panose="02020503060305020303" pitchFamily="18" charset="77"/>
              </a:rPr>
              <a:t>Perform accompanying simulations to support the testing and engineering development of the fibres.</a:t>
            </a:r>
          </a:p>
          <a:p>
            <a:r>
              <a:rPr lang="en-US">
                <a:latin typeface="Bell MT" panose="02020503060305020303" pitchFamily="18" charset="77"/>
              </a:rPr>
              <a:t>Quantify the fibre functionality at full reactor operation.</a:t>
            </a:r>
            <a:endParaRPr lang="en-US" dirty="0">
              <a:latin typeface="Bell MT" panose="02020503060305020303" pitchFamily="18" charset="77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BC791A8-86ED-6F1C-AF66-CB8F5773B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89"/>
          <a:stretch/>
        </p:blipFill>
        <p:spPr>
          <a:xfrm>
            <a:off x="10186988" y="4882818"/>
            <a:ext cx="2005013" cy="1975182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A47C2-BA21-7E56-0D0B-3FB8F57212B9}"/>
              </a:ext>
            </a:extLst>
          </p:cNvPr>
          <p:cNvSpPr txBox="1"/>
          <p:nvPr/>
        </p:nvSpPr>
        <p:spPr>
          <a:xfrm>
            <a:off x="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40500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2E82-1895-67E5-042A-66A12A3A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70069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b="1" dirty="0"/>
              <a:t>FOS in Nuclear Reactors</a:t>
            </a:r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20B6A67D-0CE2-B290-1BA7-F4048A2B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828" y="0"/>
            <a:ext cx="1480457" cy="1631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5D66C4-B099-D6F3-5119-1DB99EFAD122}"/>
              </a:ext>
            </a:extLst>
          </p:cNvPr>
          <p:cNvSpPr txBox="1"/>
          <p:nvPr/>
        </p:nvSpPr>
        <p:spPr>
          <a:xfrm>
            <a:off x="8465775" y="165397"/>
            <a:ext cx="181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kern="1200" dirty="0">
                <a:solidFill>
                  <a:srgbClr val="00B0F0"/>
                </a:solidFill>
                <a:latin typeface="Bell MT" panose="02020503060305020303" pitchFamily="18" charset="77"/>
                <a:ea typeface="+mn-ea"/>
                <a:cs typeface="+mn-cs"/>
              </a:rPr>
              <a:t>Pressurized Water Reactor Vessel</a:t>
            </a:r>
            <a:endParaRPr lang="en-US" dirty="0">
              <a:solidFill>
                <a:srgbClr val="00B0F0"/>
              </a:solidFill>
              <a:latin typeface="Bell MT" panose="02020503060305020303" pitchFamily="18" charset="77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D5BE38-CCD2-5863-5937-ABF4FFDCF7A6}"/>
              </a:ext>
            </a:extLst>
          </p:cNvPr>
          <p:cNvSpPr>
            <a:spLocks/>
          </p:cNvSpPr>
          <p:nvPr/>
        </p:nvSpPr>
        <p:spPr>
          <a:xfrm>
            <a:off x="68297" y="122712"/>
            <a:ext cx="1020274" cy="329831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AE5D446C-E099-9349-A51C-391E755A77BC}" type="slidenum">
              <a: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3</a:t>
            </a:fld>
            <a:endParaRPr lang="en-US" sz="1400" dirty="0"/>
          </a:p>
        </p:txBody>
      </p:sp>
      <p:pic>
        <p:nvPicPr>
          <p:cNvPr id="13" name="image7.png">
            <a:extLst>
              <a:ext uri="{FF2B5EF4-FFF2-40B4-BE49-F238E27FC236}">
                <a16:creationId xmlns:a16="http://schemas.microsoft.com/office/drawing/2014/main" id="{04C36B13-3E81-546C-42E0-4FE25627B3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1300" y="1787582"/>
            <a:ext cx="2984254" cy="40436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34795BE-A163-0042-DA54-BC811A854B47}"/>
              </a:ext>
            </a:extLst>
          </p:cNvPr>
          <p:cNvSpPr txBox="1">
            <a:spLocks/>
          </p:cNvSpPr>
          <p:nvPr/>
        </p:nvSpPr>
        <p:spPr>
          <a:xfrm>
            <a:off x="1088571" y="1461471"/>
            <a:ext cx="4788529" cy="962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77"/>
              </a:rPr>
              <a:t>Set-up at Koeberg PWR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2FB1DC-D0C0-3DDA-0D59-CC4104903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044" y="2700180"/>
            <a:ext cx="5187452" cy="344097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Bell MT" panose="02020503060305020303" pitchFamily="18" charset="77"/>
              </a:rPr>
              <a:t>Koeberg PWR reactor core is 3m x 3m in size.</a:t>
            </a:r>
          </a:p>
          <a:p>
            <a:r>
              <a:rPr lang="en-US" sz="1800" dirty="0">
                <a:latin typeface="Bell MT" panose="02020503060305020303" pitchFamily="18" charset="77"/>
              </a:rPr>
              <a:t>The core has ~</a:t>
            </a:r>
            <a:r>
              <a:rPr lang="en-US" sz="1800" dirty="0"/>
              <a:t>40</a:t>
            </a:r>
            <a:r>
              <a:rPr lang="en-US" sz="1800" dirty="0">
                <a:latin typeface="Bell MT" panose="02020503060305020303" pitchFamily="18" charset="77"/>
              </a:rPr>
              <a:t> blind access tubes penetrating the core.</a:t>
            </a:r>
          </a:p>
          <a:p>
            <a:pPr lvl="1"/>
            <a:r>
              <a:rPr lang="en-US" sz="1800" dirty="0">
                <a:latin typeface="Bell MT" panose="02020503060305020303" pitchFamily="18" charset="77"/>
              </a:rPr>
              <a:t>There is a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77"/>
              </a:rPr>
              <a:t>manifold</a:t>
            </a:r>
            <a:r>
              <a:rPr lang="en-US" sz="1800" dirty="0">
                <a:latin typeface="Bell MT" panose="02020503060305020303" pitchFamily="18" charset="77"/>
              </a:rPr>
              <a:t> that approach each tube for the access of the FOS sensors.</a:t>
            </a:r>
          </a:p>
          <a:p>
            <a:pPr lvl="1"/>
            <a:r>
              <a:rPr lang="en-US" sz="1800" dirty="0">
                <a:latin typeface="Bell MT" panose="02020503060305020303" pitchFamily="18" charset="77"/>
              </a:rPr>
              <a:t>There is an emergency crimp sealer.</a:t>
            </a:r>
          </a:p>
          <a:p>
            <a:r>
              <a:rPr lang="en-US" sz="1800" dirty="0">
                <a:latin typeface="Bell MT" panose="02020503060305020303" pitchFamily="18" charset="77"/>
              </a:rPr>
              <a:t>There are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77"/>
              </a:rPr>
              <a:t>regulatory issues</a:t>
            </a:r>
            <a:r>
              <a:rPr lang="en-US" sz="1800" dirty="0">
                <a:latin typeface="Bell MT" panose="02020503060305020303" pitchFamily="18" charset="77"/>
              </a:rPr>
              <a:t> to be carefully considered here. 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2DD625CB-8A07-41F2-6D3C-34C9BE55E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489"/>
          <a:stretch/>
        </p:blipFill>
        <p:spPr>
          <a:xfrm>
            <a:off x="11347704" y="6026264"/>
            <a:ext cx="844297" cy="831735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1CF44-517F-A06C-B419-110158B26868}"/>
              </a:ext>
            </a:extLst>
          </p:cNvPr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873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2E82-1895-67E5-042A-66A12A3A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70069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b="1" dirty="0"/>
              <a:t>FOS in Nuclear Reactors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B18A-E465-5793-1ACB-C06899A53F91}"/>
              </a:ext>
            </a:extLst>
          </p:cNvPr>
          <p:cNvSpPr>
            <a:spLocks/>
          </p:cNvSpPr>
          <p:nvPr/>
        </p:nvSpPr>
        <p:spPr>
          <a:xfrm>
            <a:off x="5966083" y="4991905"/>
            <a:ext cx="5381621" cy="1696026"/>
          </a:xfrm>
          <a:prstGeom prst="rect">
            <a:avLst/>
          </a:prstGeom>
        </p:spPr>
        <p:txBody>
          <a:bodyPr/>
          <a:lstStyle/>
          <a:p>
            <a:pPr marL="173736" indent="-173736" defTabSz="694944">
              <a:spcBef>
                <a:spcPts val="760"/>
              </a:spcBef>
            </a:pPr>
            <a:r>
              <a:rPr lang="en-US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Developing FOS for measurement of a wide range of nuclear reactor parameters: </a:t>
            </a:r>
            <a:r>
              <a:rPr lang="en-US" b="1" kern="1200" dirty="0">
                <a:solidFill>
                  <a:srgbClr val="7030A0"/>
                </a:solidFill>
                <a:latin typeface="Bell MT" panose="02020503060305020303" pitchFamily="18" charset="77"/>
                <a:ea typeface="+mn-ea"/>
                <a:cs typeface="+mn-cs"/>
              </a:rPr>
              <a:t>temperature</a:t>
            </a:r>
            <a:r>
              <a:rPr lang="en-US" kern="1200" dirty="0">
                <a:solidFill>
                  <a:srgbClr val="7030A0"/>
                </a:solidFill>
                <a:latin typeface="Bell MT" panose="02020503060305020303" pitchFamily="18" charset="77"/>
                <a:ea typeface="+mn-ea"/>
                <a:cs typeface="+mn-cs"/>
              </a:rPr>
              <a:t>, </a:t>
            </a:r>
            <a:r>
              <a:rPr lang="en-US" b="1" kern="1200" dirty="0">
                <a:solidFill>
                  <a:srgbClr val="7030A0"/>
                </a:solidFill>
                <a:latin typeface="Bell MT" panose="02020503060305020303" pitchFamily="18" charset="77"/>
                <a:ea typeface="+mn-ea"/>
                <a:cs typeface="+mn-cs"/>
              </a:rPr>
              <a:t>water level</a:t>
            </a:r>
            <a:r>
              <a:rPr lang="en-US" kern="1200" dirty="0">
                <a:solidFill>
                  <a:srgbClr val="7030A0"/>
                </a:solidFill>
                <a:latin typeface="Bell MT" panose="02020503060305020303" pitchFamily="18" charset="77"/>
                <a:ea typeface="+mn-ea"/>
                <a:cs typeface="+mn-cs"/>
              </a:rPr>
              <a:t>, </a:t>
            </a:r>
            <a:r>
              <a:rPr lang="en-US" b="1" kern="1200" dirty="0">
                <a:solidFill>
                  <a:srgbClr val="7030A0"/>
                </a:solidFill>
                <a:latin typeface="Bell MT" panose="02020503060305020303" pitchFamily="18" charset="77"/>
                <a:ea typeface="+mn-ea"/>
                <a:cs typeface="+mn-cs"/>
              </a:rPr>
              <a:t>dose measurement, pressure, chemical sensing, etc</a:t>
            </a:r>
            <a:r>
              <a:rPr lang="en-US" b="1" dirty="0">
                <a:latin typeface="Bell MT" panose="02020503060305020303" pitchFamily="18" charset="77"/>
              </a:rPr>
              <a:t>.</a:t>
            </a:r>
            <a:endParaRPr lang="en-US" kern="1200" dirty="0">
              <a:solidFill>
                <a:schemeClr val="tx1"/>
              </a:solidFill>
              <a:latin typeface="Bell MT" panose="02020503060305020303" pitchFamily="18" charset="77"/>
              <a:ea typeface="+mn-ea"/>
              <a:cs typeface="+mn-cs"/>
            </a:endParaRPr>
          </a:p>
          <a:p>
            <a:pPr marL="173736" indent="-173736" defTabSz="694944">
              <a:spcBef>
                <a:spcPts val="760"/>
              </a:spcBef>
            </a:pPr>
            <a:r>
              <a:rPr lang="en-US" kern="1200" dirty="0">
                <a:solidFill>
                  <a:srgbClr val="FF0000"/>
                </a:solidFill>
                <a:latin typeface="Bell MT" panose="02020503060305020303" pitchFamily="18" charset="77"/>
                <a:ea typeface="+mn-ea"/>
                <a:cs typeface="+mn-cs"/>
              </a:rPr>
              <a:t>NB:</a:t>
            </a:r>
            <a:r>
              <a:rPr lang="en-US" dirty="0">
                <a:solidFill>
                  <a:srgbClr val="FF0000"/>
                </a:solidFill>
                <a:latin typeface="Bell MT" panose="02020503060305020303" pitchFamily="18" charset="77"/>
              </a:rPr>
              <a:t> there is no technology available to do 3D mapping, in real-time and online of a nuclear reactor</a:t>
            </a:r>
            <a:r>
              <a:rPr lang="en-US" kern="1200" dirty="0">
                <a:solidFill>
                  <a:srgbClr val="FF0000"/>
                </a:solidFill>
                <a:latin typeface="Bell MT" panose="02020503060305020303" pitchFamily="18" charset="77"/>
                <a:ea typeface="+mn-ea"/>
                <a:cs typeface="+mn-cs"/>
              </a:rPr>
              <a:t>. </a:t>
            </a:r>
            <a:endParaRPr lang="en-US" dirty="0">
              <a:solidFill>
                <a:srgbClr val="FF0000"/>
              </a:solidFill>
              <a:latin typeface="Bell MT" panose="02020503060305020303" pitchFamily="18" charset="77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DAA7924-1C37-229C-4349-3DAA136C3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7" y="2415855"/>
            <a:ext cx="2434062" cy="2362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C6A1B-AFCD-ABC4-285B-A9AB6D846355}"/>
              </a:ext>
            </a:extLst>
          </p:cNvPr>
          <p:cNvSpPr txBox="1"/>
          <p:nvPr/>
        </p:nvSpPr>
        <p:spPr>
          <a:xfrm>
            <a:off x="9167622" y="3014753"/>
            <a:ext cx="678391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sz="1064" kern="1200">
                <a:solidFill>
                  <a:srgbClr val="B30000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  7 m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A20A3-AD5E-D61F-DA65-98709B9B0C01}"/>
              </a:ext>
            </a:extLst>
          </p:cNvPr>
          <p:cNvSpPr txBox="1"/>
          <p:nvPr/>
        </p:nvSpPr>
        <p:spPr>
          <a:xfrm>
            <a:off x="9292858" y="2779099"/>
            <a:ext cx="816249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sz="1064" kern="1200">
                <a:solidFill>
                  <a:srgbClr val="B30000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  125 m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96180-9DA4-F36D-525E-F57A803448E0}"/>
              </a:ext>
            </a:extLst>
          </p:cNvPr>
          <p:cNvSpPr txBox="1"/>
          <p:nvPr/>
        </p:nvSpPr>
        <p:spPr>
          <a:xfrm>
            <a:off x="9332922" y="2543444"/>
            <a:ext cx="816249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sz="1064" kern="1200">
                <a:solidFill>
                  <a:srgbClr val="B30000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  245 m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20B6A67D-0CE2-B290-1BA7-F4048A2BA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828" y="0"/>
            <a:ext cx="1480457" cy="1631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5D66C4-B099-D6F3-5119-1DB99EFAD122}"/>
              </a:ext>
            </a:extLst>
          </p:cNvPr>
          <p:cNvSpPr txBox="1"/>
          <p:nvPr/>
        </p:nvSpPr>
        <p:spPr>
          <a:xfrm>
            <a:off x="8465775" y="165397"/>
            <a:ext cx="181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kern="1200" dirty="0">
                <a:solidFill>
                  <a:srgbClr val="00B0F0"/>
                </a:solidFill>
                <a:latin typeface="Bell MT" panose="02020503060305020303" pitchFamily="18" charset="77"/>
                <a:ea typeface="+mn-ea"/>
                <a:cs typeface="+mn-cs"/>
              </a:rPr>
              <a:t>Pressurized Water Reactor Vessel</a:t>
            </a:r>
            <a:endParaRPr lang="en-US" dirty="0">
              <a:solidFill>
                <a:srgbClr val="00B0F0"/>
              </a:solidFill>
              <a:latin typeface="Bell MT" panose="02020503060305020303" pitchFamily="18" charset="77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D5BE38-CCD2-5863-5937-ABF4FFDCF7A6}"/>
              </a:ext>
            </a:extLst>
          </p:cNvPr>
          <p:cNvSpPr>
            <a:spLocks/>
          </p:cNvSpPr>
          <p:nvPr/>
        </p:nvSpPr>
        <p:spPr>
          <a:xfrm>
            <a:off x="68297" y="122712"/>
            <a:ext cx="1020274" cy="329831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AE5D446C-E099-9349-A51C-391E755A77BC}" type="slidenum">
              <a: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4</a:t>
            </a:fld>
            <a:endParaRPr lang="en-US" sz="1400" dirty="0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2DD625CB-8A07-41F2-6D3C-34C9BE55E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489"/>
          <a:stretch/>
        </p:blipFill>
        <p:spPr>
          <a:xfrm>
            <a:off x="11347704" y="6026264"/>
            <a:ext cx="844297" cy="831735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6E4234-F3B8-FC83-850E-78E3271374DF}"/>
              </a:ext>
            </a:extLst>
          </p:cNvPr>
          <p:cNvSpPr txBox="1"/>
          <p:nvPr/>
        </p:nvSpPr>
        <p:spPr>
          <a:xfrm>
            <a:off x="382135" y="1410199"/>
            <a:ext cx="519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ell MT" panose="02020503060305020303" pitchFamily="18" charset="77"/>
              </a:rPr>
              <a:t>Fibre Optic Sensors (FOS)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55A7E1-67E3-B9F8-97E5-ED972DE33B8A}"/>
              </a:ext>
            </a:extLst>
          </p:cNvPr>
          <p:cNvSpPr txBox="1"/>
          <p:nvPr/>
        </p:nvSpPr>
        <p:spPr>
          <a:xfrm>
            <a:off x="366601" y="2057798"/>
            <a:ext cx="6105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77"/>
              </a:rPr>
              <a:t>Novel, First-of-a-kind, survives harsh radiation environments; Many new applications: bio-sensors, space, nuclear reactors, aviation, etc. </a:t>
            </a:r>
          </a:p>
        </p:txBody>
      </p:sp>
      <p:grpSp>
        <p:nvGrpSpPr>
          <p:cNvPr id="21" name="Google Shape;197;p8">
            <a:extLst>
              <a:ext uri="{FF2B5EF4-FFF2-40B4-BE49-F238E27FC236}">
                <a16:creationId xmlns:a16="http://schemas.microsoft.com/office/drawing/2014/main" id="{F2CD4E71-5202-B2DE-AC1C-DB8050907D6E}"/>
              </a:ext>
            </a:extLst>
          </p:cNvPr>
          <p:cNvGrpSpPr/>
          <p:nvPr/>
        </p:nvGrpSpPr>
        <p:grpSpPr>
          <a:xfrm>
            <a:off x="214790" y="2835870"/>
            <a:ext cx="6548319" cy="3054429"/>
            <a:chOff x="390384" y="1334377"/>
            <a:chExt cx="8906132" cy="3586105"/>
          </a:xfrm>
        </p:grpSpPr>
        <p:sp>
          <p:nvSpPr>
            <p:cNvPr id="22" name="Google Shape;198;p8">
              <a:extLst>
                <a:ext uri="{FF2B5EF4-FFF2-40B4-BE49-F238E27FC236}">
                  <a16:creationId xmlns:a16="http://schemas.microsoft.com/office/drawing/2014/main" id="{96D4FD0A-7481-FF0F-80A4-96BAE302608A}"/>
                </a:ext>
              </a:extLst>
            </p:cNvPr>
            <p:cNvSpPr/>
            <p:nvPr/>
          </p:nvSpPr>
          <p:spPr>
            <a:xfrm rot="-4520477">
              <a:off x="5915864" y="1101268"/>
              <a:ext cx="361522" cy="1357953"/>
            </a:xfrm>
            <a:prstGeom prst="triangle">
              <a:avLst>
                <a:gd name="adj" fmla="val 4510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9;p8">
              <a:extLst>
                <a:ext uri="{FF2B5EF4-FFF2-40B4-BE49-F238E27FC236}">
                  <a16:creationId xmlns:a16="http://schemas.microsoft.com/office/drawing/2014/main" id="{80312C03-F533-6CE1-E0DC-8EEA0F3FF7E4}"/>
                </a:ext>
              </a:extLst>
            </p:cNvPr>
            <p:cNvSpPr/>
            <p:nvPr/>
          </p:nvSpPr>
          <p:spPr>
            <a:xfrm>
              <a:off x="1083549" y="1611060"/>
              <a:ext cx="5593524" cy="2230212"/>
            </a:xfrm>
            <a:custGeom>
              <a:avLst/>
              <a:gdLst/>
              <a:ahLst/>
              <a:cxnLst/>
              <a:rect l="l" t="t" r="r" b="b"/>
              <a:pathLst>
                <a:path w="5593524" h="2230212" extrusionOk="0">
                  <a:moveTo>
                    <a:pt x="5593524" y="319525"/>
                  </a:moveTo>
                  <a:cubicBezTo>
                    <a:pt x="4156528" y="-111517"/>
                    <a:pt x="3850022" y="-83085"/>
                    <a:pt x="3676013" y="264934"/>
                  </a:cubicBezTo>
                  <a:cubicBezTo>
                    <a:pt x="3502004" y="612953"/>
                    <a:pt x="4143449" y="1123606"/>
                    <a:pt x="3566831" y="1343107"/>
                  </a:cubicBezTo>
                  <a:cubicBezTo>
                    <a:pt x="2990213" y="1562608"/>
                    <a:pt x="748569" y="1434092"/>
                    <a:pt x="216306" y="1581943"/>
                  </a:cubicBezTo>
                  <a:cubicBezTo>
                    <a:pt x="-315957" y="1729794"/>
                    <a:pt x="291369" y="2160836"/>
                    <a:pt x="373255" y="2230212"/>
                  </a:cubicBezTo>
                </a:path>
              </a:pathLst>
            </a:custGeom>
            <a:noFill/>
            <a:ln w="762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oogle Shape;200;p8" descr="Screen Shot 2019-02-01 at 3.27.49 AM.png">
              <a:extLst>
                <a:ext uri="{FF2B5EF4-FFF2-40B4-BE49-F238E27FC236}">
                  <a16:creationId xmlns:a16="http://schemas.microsoft.com/office/drawing/2014/main" id="{C1FB3536-29B4-79EA-548D-19FFB2CDD7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0384" y="3726721"/>
              <a:ext cx="2914932" cy="1193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01;p8">
              <a:extLst>
                <a:ext uri="{FF2B5EF4-FFF2-40B4-BE49-F238E27FC236}">
                  <a16:creationId xmlns:a16="http://schemas.microsoft.com/office/drawing/2014/main" id="{2D2F19B0-3CD9-F5EA-6A65-FF7AFC703CC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6634" y="1334377"/>
              <a:ext cx="3669882" cy="1538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02;p8">
              <a:extLst>
                <a:ext uri="{FF2B5EF4-FFF2-40B4-BE49-F238E27FC236}">
                  <a16:creationId xmlns:a16="http://schemas.microsoft.com/office/drawing/2014/main" id="{94BAF1AC-ACF8-80B1-B65B-502B3EFC2B2C}"/>
                </a:ext>
              </a:extLst>
            </p:cNvPr>
            <p:cNvSpPr/>
            <p:nvPr/>
          </p:nvSpPr>
          <p:spPr>
            <a:xfrm>
              <a:off x="1093879" y="1625281"/>
              <a:ext cx="5593524" cy="2230212"/>
            </a:xfrm>
            <a:custGeom>
              <a:avLst/>
              <a:gdLst/>
              <a:ahLst/>
              <a:cxnLst/>
              <a:rect l="l" t="t" r="r" b="b"/>
              <a:pathLst>
                <a:path w="5593524" h="2230212" extrusionOk="0">
                  <a:moveTo>
                    <a:pt x="5593524" y="319525"/>
                  </a:moveTo>
                  <a:cubicBezTo>
                    <a:pt x="4156528" y="-111517"/>
                    <a:pt x="3850022" y="-83085"/>
                    <a:pt x="3676013" y="264934"/>
                  </a:cubicBezTo>
                  <a:cubicBezTo>
                    <a:pt x="3502004" y="612953"/>
                    <a:pt x="4143449" y="1123606"/>
                    <a:pt x="3566831" y="1343107"/>
                  </a:cubicBezTo>
                  <a:cubicBezTo>
                    <a:pt x="2990213" y="1562608"/>
                    <a:pt x="748569" y="1434092"/>
                    <a:pt x="216306" y="1581943"/>
                  </a:cubicBezTo>
                  <a:cubicBezTo>
                    <a:pt x="-315957" y="1729794"/>
                    <a:pt x="291369" y="2160836"/>
                    <a:pt x="373255" y="2230212"/>
                  </a:cubicBezTo>
                </a:path>
              </a:pathLst>
            </a:custGeom>
            <a:noFill/>
            <a:ln w="25400" cap="flat" cmpd="sng">
              <a:solidFill>
                <a:srgbClr val="E2C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03;p8">
              <a:extLst>
                <a:ext uri="{FF2B5EF4-FFF2-40B4-BE49-F238E27FC236}">
                  <a16:creationId xmlns:a16="http://schemas.microsoft.com/office/drawing/2014/main" id="{3C2F5F9D-A3BA-B2B7-6AAC-2B0A23458E08}"/>
                </a:ext>
              </a:extLst>
            </p:cNvPr>
            <p:cNvSpPr/>
            <p:nvPr/>
          </p:nvSpPr>
          <p:spPr>
            <a:xfrm rot="-4520477">
              <a:off x="6109411" y="1247172"/>
              <a:ext cx="66200" cy="1103920"/>
            </a:xfrm>
            <a:prstGeom prst="triangle">
              <a:avLst>
                <a:gd name="adj" fmla="val 45108"/>
              </a:avLst>
            </a:prstGeom>
            <a:solidFill>
              <a:srgbClr val="E2CB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04;p8">
              <a:extLst>
                <a:ext uri="{FF2B5EF4-FFF2-40B4-BE49-F238E27FC236}">
                  <a16:creationId xmlns:a16="http://schemas.microsoft.com/office/drawing/2014/main" id="{F89C6A88-6FB0-6D01-AE40-C44851528719}"/>
                </a:ext>
              </a:extLst>
            </p:cNvPr>
            <p:cNvSpPr txBox="1"/>
            <p:nvPr/>
          </p:nvSpPr>
          <p:spPr>
            <a:xfrm>
              <a:off x="6943724" y="2962849"/>
              <a:ext cx="21770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Credit: Maria Konstantaki, Foundation of Research and Technology - Hellas)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87FC2AC-9258-1A62-E784-69D5727B6CF9}"/>
              </a:ext>
            </a:extLst>
          </p:cNvPr>
          <p:cNvSpPr txBox="1"/>
          <p:nvPr/>
        </p:nvSpPr>
        <p:spPr>
          <a:xfrm>
            <a:off x="175396" y="6118965"/>
            <a:ext cx="475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77"/>
              </a:rPr>
              <a:t>Fibres can work 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77"/>
              </a:rPr>
              <a:t>point sensors (FBG/LPGs) </a:t>
            </a:r>
            <a:r>
              <a:rPr lang="en-US" dirty="0">
                <a:latin typeface="Bell MT" panose="02020503060305020303" pitchFamily="18" charset="77"/>
              </a:rPr>
              <a:t>or in a distributed mode.</a:t>
            </a:r>
          </a:p>
        </p:txBody>
      </p:sp>
    </p:spTree>
    <p:extLst>
      <p:ext uri="{BB962C8B-B14F-4D97-AF65-F5344CB8AC3E}">
        <p14:creationId xmlns:p14="http://schemas.microsoft.com/office/powerpoint/2010/main" val="28592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2136B-A5D3-BDBA-6343-6E9C49A6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kern="1200" dirty="0">
                <a:solidFill>
                  <a:schemeClr val="tx1"/>
                </a:solidFill>
              </a:rPr>
              <a:t>Non-exhaustive list of advantages and drawbacks of fibre-optics in nuclear environment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69F919-1A32-CE77-1538-2FBD7EEA604C}"/>
              </a:ext>
            </a:extLst>
          </p:cNvPr>
          <p:cNvSpPr>
            <a:spLocks/>
          </p:cNvSpPr>
          <p:nvPr/>
        </p:nvSpPr>
        <p:spPr>
          <a:xfrm>
            <a:off x="1561692" y="1987316"/>
            <a:ext cx="3548620" cy="566861"/>
          </a:xfrm>
          <a:prstGeom prst="rect">
            <a:avLst/>
          </a:prstGeom>
        </p:spPr>
        <p:txBody>
          <a:bodyPr/>
          <a:lstStyle/>
          <a:p>
            <a:pPr defTabSz="621792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Advantages of fibre-optics</a:t>
            </a:r>
            <a:endParaRPr lang="en-US" b="1" dirty="0">
              <a:latin typeface="Bell MT" panose="02020503060305020303" pitchFamily="18" charset="77"/>
            </a:endParaRP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62889197-6766-E9AC-68E9-5902DAE40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455265"/>
              </p:ext>
            </p:extLst>
          </p:nvPr>
        </p:nvGraphicFramePr>
        <p:xfrm>
          <a:off x="944880" y="2511517"/>
          <a:ext cx="4525127" cy="345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C40894-EF92-656E-0564-D1CB8FD60808}"/>
              </a:ext>
            </a:extLst>
          </p:cNvPr>
          <p:cNvSpPr>
            <a:spLocks/>
          </p:cNvSpPr>
          <p:nvPr/>
        </p:nvSpPr>
        <p:spPr>
          <a:xfrm>
            <a:off x="6435177" y="1987315"/>
            <a:ext cx="3566096" cy="566861"/>
          </a:xfrm>
          <a:prstGeom prst="rect">
            <a:avLst/>
          </a:prstGeom>
        </p:spPr>
        <p:txBody>
          <a:bodyPr/>
          <a:lstStyle/>
          <a:p>
            <a:pPr defTabSz="621792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Drawbacks of fibre-optics</a:t>
            </a:r>
            <a:endParaRPr lang="en-US" b="1" dirty="0">
              <a:latin typeface="Bell MT" panose="02020503060305020303" pitchFamily="18" charset="77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C9BA2A-27AE-55D0-6B89-C1D499F16942}"/>
              </a:ext>
            </a:extLst>
          </p:cNvPr>
          <p:cNvSpPr>
            <a:spLocks/>
          </p:cNvSpPr>
          <p:nvPr/>
        </p:nvSpPr>
        <p:spPr>
          <a:xfrm>
            <a:off x="6435177" y="2439207"/>
            <a:ext cx="3566096" cy="32474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 defTabSz="621792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No history of industrial use in nuclear environment.</a:t>
            </a:r>
          </a:p>
          <a:p>
            <a:pPr marL="285750" indent="-285750" defTabSz="621792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Unestablished long-term reliability.</a:t>
            </a:r>
          </a:p>
          <a:p>
            <a:pPr marL="285750" indent="-285750" defTabSz="621792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Needs special equipment.</a:t>
            </a:r>
          </a:p>
          <a:p>
            <a:pPr marL="285750" indent="-285750" defTabSz="621792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Cost associated with implementing new technology.</a:t>
            </a:r>
          </a:p>
          <a:p>
            <a:pPr marL="285750" indent="-285750" defTabSz="621792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Maintenance staff is untrained on the technology.</a:t>
            </a:r>
          </a:p>
          <a:p>
            <a:pPr marL="285750" indent="-285750" defTabSz="621792">
              <a:spcAft>
                <a:spcPts val="600"/>
              </a:spcAft>
              <a:buFont typeface="Wingdings" pitchFamily="2" charset="2"/>
              <a:buChar char="Ø"/>
            </a:pPr>
            <a:endParaRPr lang="en-US" sz="1400" kern="1200" dirty="0">
              <a:solidFill>
                <a:schemeClr val="tx1"/>
              </a:solidFill>
              <a:latin typeface="Bell MT" panose="02020503060305020303" pitchFamily="18" charset="77"/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endParaRPr lang="en-US" sz="1400" dirty="0">
              <a:latin typeface="Bell MT" panose="02020503060305020303" pitchFamily="18" charset="77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C574363-AE09-1B6C-216C-C3FD5C27CC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" b="1489"/>
          <a:stretch/>
        </p:blipFill>
        <p:spPr>
          <a:xfrm>
            <a:off x="11347704" y="6026264"/>
            <a:ext cx="844297" cy="831735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427D1-38BB-53ED-400E-86740F8F6DC7}"/>
              </a:ext>
            </a:extLst>
          </p:cNvPr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18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4765F-C430-C218-F090-03239CB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FF"/>
                </a:solidFill>
              </a:rPr>
              <a:t>Distributed Optical Fibre Radiation Sensor (DOFRS)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9040-80A2-7FA1-0DDA-CE5DB8C06EDD}"/>
              </a:ext>
            </a:extLst>
          </p:cNvPr>
          <p:cNvSpPr>
            <a:spLocks/>
          </p:cNvSpPr>
          <p:nvPr/>
        </p:nvSpPr>
        <p:spPr>
          <a:xfrm>
            <a:off x="1021080" y="2070878"/>
            <a:ext cx="6347118" cy="367810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85750" indent="-285750" defTabSz="722376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DOFRS is a new radiation monitoring technology which uses doped Optical Fibre (OF) as a sensing unit. </a:t>
            </a:r>
          </a:p>
          <a:p>
            <a:pPr marL="285750" indent="-285750" defTabSz="722376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It uses Optical Time Domain Reflectometer (OTDR) to inject high powered optical pulses into the OF.</a:t>
            </a:r>
          </a:p>
          <a:p>
            <a:pPr marL="285750" indent="-285750" defTabSz="722376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It is well adapted for radiation detection and dosimetry in large facilities and accelerators.</a:t>
            </a:r>
          </a:p>
          <a:p>
            <a:pPr marL="285750" indent="-285750" defTabSz="722376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It allows for </a:t>
            </a:r>
            <a:r>
              <a:rPr lang="en-US" u="sng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online monitoring</a:t>
            </a:r>
            <a:r>
              <a:rPr lang="en-US" kern="1200" dirty="0">
                <a:solidFill>
                  <a:schemeClr val="tx1"/>
                </a:solidFill>
                <a:latin typeface="Bell MT" panose="02020503060305020303" pitchFamily="18" charset="77"/>
                <a:ea typeface="+mn-ea"/>
                <a:cs typeface="+mn-cs"/>
              </a:rPr>
              <a:t> of the cumulated radiation dose over hundreds of meters with a spatial resolution down to 1 m and a dose resolution down to 10-15 Gy. </a:t>
            </a:r>
          </a:p>
          <a:p>
            <a:pPr marL="285750" indent="-285750" defTabSz="722376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77"/>
              </a:rPr>
              <a:t>Fibres are doped to enhance/amplify the damage of the fibres, e.g., with boron: 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472EFB96-9381-B69A-7845-576E4A2D0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3" r="19609" b="-3"/>
          <a:stretch/>
        </p:blipFill>
        <p:spPr>
          <a:xfrm>
            <a:off x="7588405" y="2366285"/>
            <a:ext cx="3582515" cy="372382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6ABB1F7-CE8D-8D48-819F-D7E1FFABE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489"/>
          <a:stretch/>
        </p:blipFill>
        <p:spPr>
          <a:xfrm>
            <a:off x="11347704" y="6026264"/>
            <a:ext cx="844297" cy="831735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D0B2A-ACE5-257E-CB81-C47231A7F0B9}"/>
              </a:ext>
            </a:extLst>
          </p:cNvPr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197A25-6221-D783-0C7D-45ADEB3F7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52" y="5451645"/>
            <a:ext cx="6144769" cy="5678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CD20FA-C9DE-533E-A8C3-2DDB6CF5E461}"/>
                  </a:ext>
                </a:extLst>
              </p:cNvPr>
              <p:cNvSpPr txBox="1"/>
              <p:nvPr/>
            </p:nvSpPr>
            <p:spPr>
              <a:xfrm>
                <a:off x="1266852" y="6090106"/>
                <a:ext cx="3074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837 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𝑏𝑎𝑟𝑛𝑠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CD20FA-C9DE-533E-A8C3-2DDB6CF5E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52" y="6090106"/>
                <a:ext cx="3074944" cy="461665"/>
              </a:xfrm>
              <a:prstGeom prst="rect">
                <a:avLst/>
              </a:prstGeom>
              <a:blipFill>
                <a:blip r:embed="rId5"/>
                <a:stretch>
                  <a:fillRect l="-1646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18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F471-300D-A274-0B80-1AAFFECE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47"/>
            <a:ext cx="10515600" cy="1325563"/>
          </a:xfrm>
        </p:spPr>
        <p:txBody>
          <a:bodyPr/>
          <a:lstStyle/>
          <a:p>
            <a:r>
              <a:rPr lang="en-US" dirty="0">
                <a:latin typeface="Bell MT" panose="02020503060305020303" pitchFamily="18" charset="77"/>
              </a:rPr>
              <a:t>Fibre Optic Sensors: Fibre Bragg Grating (FBG)</a:t>
            </a:r>
          </a:p>
        </p:txBody>
      </p:sp>
      <p:pic>
        <p:nvPicPr>
          <p:cNvPr id="4" name="Google Shape;222;p9">
            <a:extLst>
              <a:ext uri="{FF2B5EF4-FFF2-40B4-BE49-F238E27FC236}">
                <a16:creationId xmlns:a16="http://schemas.microsoft.com/office/drawing/2014/main" id="{7B2603B2-4F22-56AE-89E6-3B8DF30254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1612" y="1464288"/>
            <a:ext cx="9144000" cy="448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4;p9">
            <a:extLst>
              <a:ext uri="{FF2B5EF4-FFF2-40B4-BE49-F238E27FC236}">
                <a16:creationId xmlns:a16="http://schemas.microsoft.com/office/drawing/2014/main" id="{A900A239-7FF1-802F-78A5-31AA13AD8E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3868" y="1675606"/>
            <a:ext cx="4245428" cy="4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5;p9">
            <a:extLst>
              <a:ext uri="{FF2B5EF4-FFF2-40B4-BE49-F238E27FC236}">
                <a16:creationId xmlns:a16="http://schemas.microsoft.com/office/drawing/2014/main" id="{05401812-0E75-D6F2-A4BC-6EC137A599A8}"/>
              </a:ext>
            </a:extLst>
          </p:cNvPr>
          <p:cNvSpPr txBox="1"/>
          <p:nvPr/>
        </p:nvSpPr>
        <p:spPr>
          <a:xfrm>
            <a:off x="7946656" y="1948684"/>
            <a:ext cx="233473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rom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https://indico.cern.ch/event/837593/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 dirty="0"/>
          </a:p>
        </p:txBody>
      </p:sp>
      <p:pic>
        <p:nvPicPr>
          <p:cNvPr id="7" name="Google Shape;226;p9">
            <a:extLst>
              <a:ext uri="{FF2B5EF4-FFF2-40B4-BE49-F238E27FC236}">
                <a16:creationId xmlns:a16="http://schemas.microsoft.com/office/drawing/2014/main" id="{D09E63D5-39E0-FB93-A3AF-C5C23AC955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127" y="5229225"/>
            <a:ext cx="2063073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7;p9">
            <a:extLst>
              <a:ext uri="{FF2B5EF4-FFF2-40B4-BE49-F238E27FC236}">
                <a16:creationId xmlns:a16="http://schemas.microsoft.com/office/drawing/2014/main" id="{33E94F87-7531-F441-E34E-4393610AA21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6656" y="5718820"/>
            <a:ext cx="3661068" cy="101445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272AC65-902C-B6A5-ABF5-8FF4589F15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" b="1489"/>
          <a:stretch/>
        </p:blipFill>
        <p:spPr>
          <a:xfrm>
            <a:off x="11347704" y="6026264"/>
            <a:ext cx="844297" cy="831735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A03FA-8BAC-6ADE-D3E6-81E6E7B6FE7F}"/>
              </a:ext>
            </a:extLst>
          </p:cNvPr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093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08F7-7F4F-6DF8-9E56-1A8D0847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530578"/>
            <a:ext cx="4832802" cy="1499390"/>
          </a:xfrm>
        </p:spPr>
        <p:txBody>
          <a:bodyPr anchor="b">
            <a:normAutofit/>
          </a:bodyPr>
          <a:lstStyle/>
          <a:p>
            <a:r>
              <a:rPr lang="en-US" sz="3400" b="1" dirty="0"/>
              <a:t>Fibre Optic Sensors: Long Period Grating Sensors (LPGs)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BF991F93-3225-AE87-D905-8784DCF69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52319"/>
              </p:ext>
            </p:extLst>
          </p:nvPr>
        </p:nvGraphicFramePr>
        <p:xfrm>
          <a:off x="438912" y="2512611"/>
          <a:ext cx="4832803" cy="366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F9D189D-002A-64D1-BD1B-3A9307CDA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872" y="346969"/>
            <a:ext cx="6004941" cy="1966618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69DEFD5-831F-061A-46C5-B184CAB13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283" y="2746861"/>
            <a:ext cx="5138928" cy="97682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D4B09F0-D576-B146-ABA3-4845C7ED19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953" y="3905947"/>
            <a:ext cx="5794778" cy="2412863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284523D-3365-CD6A-E2B1-59BF5BC1331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" b="1489"/>
          <a:stretch/>
        </p:blipFill>
        <p:spPr>
          <a:xfrm>
            <a:off x="11347704" y="6026264"/>
            <a:ext cx="844297" cy="831735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F8F88D-28C9-CCFA-D657-F74C615ECBB5}"/>
              </a:ext>
            </a:extLst>
          </p:cNvPr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8168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ED81D-DEFC-C8D3-EE66-D88AE09B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Selected Fibres for Irradiation Tests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01D7-0CC2-58C0-6B76-8911A87C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Bell MT" panose="02020503060305020303" pitchFamily="18" charset="77"/>
              </a:rPr>
              <a:t> 3 Types of Fibres have been selected - irradiated 7 cm long samples in an enclosed capsule in-core.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Bell MT" panose="02020503060305020303" pitchFamily="18" charset="77"/>
              </a:rPr>
              <a:t>Acrylate</a:t>
            </a:r>
            <a:r>
              <a:rPr lang="en-US" sz="2000" dirty="0">
                <a:latin typeface="Bell MT" panose="02020503060305020303" pitchFamily="18" charset="77"/>
              </a:rPr>
              <a:t> coated fibre;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Bell MT" panose="02020503060305020303" pitchFamily="18" charset="77"/>
              </a:rPr>
              <a:t>ORMOCER</a:t>
            </a:r>
            <a:r>
              <a:rPr lang="en-US" sz="2000" dirty="0">
                <a:latin typeface="Bell MT" panose="02020503060305020303" pitchFamily="18" charset="77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Bell MT" panose="02020503060305020303" pitchFamily="18" charset="77"/>
              </a:rPr>
              <a:t>OR</a:t>
            </a:r>
            <a:r>
              <a:rPr lang="en-US" sz="2000" dirty="0" err="1">
                <a:latin typeface="Bell MT" panose="02020503060305020303" pitchFamily="18" charset="77"/>
              </a:rPr>
              <a:t>ganic</a:t>
            </a:r>
            <a:r>
              <a:rPr lang="en-US" sz="2000" dirty="0">
                <a:latin typeface="Bell MT" panose="02020503060305020303" pitchFamily="18" charset="77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ll MT" panose="02020503060305020303" pitchFamily="18" charset="77"/>
              </a:rPr>
              <a:t>MO</a:t>
            </a:r>
            <a:r>
              <a:rPr lang="en-US" sz="2000" dirty="0" err="1">
                <a:latin typeface="Bell MT" panose="02020503060305020303" pitchFamily="18" charset="77"/>
              </a:rPr>
              <a:t>dified</a:t>
            </a:r>
            <a:r>
              <a:rPr lang="en-US" sz="2000" dirty="0">
                <a:latin typeface="Bell MT" panose="02020503060305020303" pitchFamily="18" charset="77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ll MT" panose="02020503060305020303" pitchFamily="18" charset="77"/>
              </a:rPr>
              <a:t>CER</a:t>
            </a:r>
            <a:r>
              <a:rPr lang="en-US" sz="2000" dirty="0" err="1">
                <a:latin typeface="Bell MT" panose="02020503060305020303" pitchFamily="18" charset="77"/>
              </a:rPr>
              <a:t>amic</a:t>
            </a:r>
            <a:r>
              <a:rPr lang="en-US" sz="2000" dirty="0">
                <a:latin typeface="Bell MT" panose="02020503060305020303" pitchFamily="18" charset="77"/>
              </a:rPr>
              <a:t>) coated;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Bell MT" panose="02020503060305020303" pitchFamily="18" charset="77"/>
              </a:rPr>
              <a:t>Naked</a:t>
            </a:r>
            <a:r>
              <a:rPr lang="en-US" sz="2000" dirty="0">
                <a:latin typeface="Bell MT" panose="02020503060305020303" pitchFamily="18" charset="77"/>
              </a:rPr>
              <a:t> fibre.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A4B302-2E06-06D5-0588-F41CCF3EC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43108"/>
              </p:ext>
            </p:extLst>
          </p:nvPr>
        </p:nvGraphicFramePr>
        <p:xfrm>
          <a:off x="5911532" y="2913609"/>
          <a:ext cx="5150279" cy="28555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0203">
                  <a:extLst>
                    <a:ext uri="{9D8B030D-6E8A-4147-A177-3AD203B41FA5}">
                      <a16:colId xmlns:a16="http://schemas.microsoft.com/office/drawing/2014/main" val="928665678"/>
                    </a:ext>
                  </a:extLst>
                </a:gridCol>
                <a:gridCol w="1212244">
                  <a:extLst>
                    <a:ext uri="{9D8B030D-6E8A-4147-A177-3AD203B41FA5}">
                      <a16:colId xmlns:a16="http://schemas.microsoft.com/office/drawing/2014/main" val="2565275900"/>
                    </a:ext>
                  </a:extLst>
                </a:gridCol>
                <a:gridCol w="1097832">
                  <a:extLst>
                    <a:ext uri="{9D8B030D-6E8A-4147-A177-3AD203B41FA5}">
                      <a16:colId xmlns:a16="http://schemas.microsoft.com/office/drawing/2014/main" val="400288355"/>
                    </a:ext>
                  </a:extLst>
                </a:gridCol>
              </a:tblGrid>
              <a:tr h="294507">
                <a:tc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Acrylate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ORMOCER</a:t>
                      </a:r>
                    </a:p>
                  </a:txBody>
                  <a:tcPr marL="64250" marR="64250" marT="32124" marB="32124"/>
                </a:tc>
                <a:extLst>
                  <a:ext uri="{0D108BD9-81ED-4DB2-BD59-A6C34878D82A}">
                    <a16:rowId xmlns:a16="http://schemas.microsoft.com/office/drawing/2014/main" val="3299143470"/>
                  </a:ext>
                </a:extLst>
              </a:tr>
              <a:tr h="294507">
                <a:tc>
                  <a:txBody>
                    <a:bodyPr/>
                    <a:lstStyle/>
                    <a:p>
                      <a:r>
                        <a:rPr lang="en-US" sz="1300" b="1"/>
                        <a:t>1. Core NA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0.14  +/- 0.01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4250" marR="64250" marT="32124" marB="32124"/>
                </a:tc>
                <a:extLst>
                  <a:ext uri="{0D108BD9-81ED-4DB2-BD59-A6C34878D82A}">
                    <a16:rowId xmlns:a16="http://schemas.microsoft.com/office/drawing/2014/main" val="3608839085"/>
                  </a:ext>
                </a:extLst>
              </a:tr>
              <a:tr h="493005">
                <a:tc>
                  <a:txBody>
                    <a:bodyPr/>
                    <a:lstStyle/>
                    <a:p>
                      <a:r>
                        <a:rPr lang="en-US" sz="1300" b="1"/>
                        <a:t>2. Attenuation @ 1550                 [dB/km]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0.2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2.5</a:t>
                      </a:r>
                    </a:p>
                  </a:txBody>
                  <a:tcPr marL="64250" marR="64250" marT="32124" marB="32124"/>
                </a:tc>
                <a:extLst>
                  <a:ext uri="{0D108BD9-81ED-4DB2-BD59-A6C34878D82A}">
                    <a16:rowId xmlns:a16="http://schemas.microsoft.com/office/drawing/2014/main" val="865913635"/>
                  </a:ext>
                </a:extLst>
              </a:tr>
              <a:tr h="493005">
                <a:tc>
                  <a:txBody>
                    <a:bodyPr/>
                    <a:lstStyle/>
                    <a:p>
                      <a:r>
                        <a:rPr lang="en-US" sz="1300" b="1"/>
                        <a:t>3. Outside Cladding diameter      [µm]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125  +/- 5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125</a:t>
                      </a:r>
                    </a:p>
                  </a:txBody>
                  <a:tcPr marL="64250" marR="64250" marT="32124" marB="32124"/>
                </a:tc>
                <a:extLst>
                  <a:ext uri="{0D108BD9-81ED-4DB2-BD59-A6C34878D82A}">
                    <a16:rowId xmlns:a16="http://schemas.microsoft.com/office/drawing/2014/main" val="610836458"/>
                  </a:ext>
                </a:extLst>
              </a:tr>
              <a:tr h="493005">
                <a:tc>
                  <a:txBody>
                    <a:bodyPr/>
                    <a:lstStyle/>
                    <a:p>
                      <a:r>
                        <a:rPr lang="en-US" sz="1300" b="1"/>
                        <a:t>4. Coating diameter                       [µm]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245  +/- 15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195</a:t>
                      </a:r>
                    </a:p>
                  </a:txBody>
                  <a:tcPr marL="64250" marR="64250" marT="32124" marB="32124"/>
                </a:tc>
                <a:extLst>
                  <a:ext uri="{0D108BD9-81ED-4DB2-BD59-A6C34878D82A}">
                    <a16:rowId xmlns:a16="http://schemas.microsoft.com/office/drawing/2014/main" val="3162089398"/>
                  </a:ext>
                </a:extLst>
              </a:tr>
              <a:tr h="294507">
                <a:tc>
                  <a:txBody>
                    <a:bodyPr/>
                    <a:lstStyle/>
                    <a:p>
                      <a:r>
                        <a:rPr lang="en-US" sz="1300" b="1"/>
                        <a:t>5. Core material                              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Pure Silica 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Pure Silica</a:t>
                      </a:r>
                    </a:p>
                  </a:txBody>
                  <a:tcPr marL="64250" marR="64250" marT="32124" marB="32124"/>
                </a:tc>
                <a:extLst>
                  <a:ext uri="{0D108BD9-81ED-4DB2-BD59-A6C34878D82A}">
                    <a16:rowId xmlns:a16="http://schemas.microsoft.com/office/drawing/2014/main" val="2633147293"/>
                  </a:ext>
                </a:extLst>
              </a:tr>
              <a:tr h="493005">
                <a:tc>
                  <a:txBody>
                    <a:bodyPr/>
                    <a:lstStyle/>
                    <a:p>
                      <a:r>
                        <a:rPr lang="en-US" sz="1300" b="1"/>
                        <a:t>6. Operating temperature range  [</a:t>
                      </a:r>
                      <a:r>
                        <a:rPr lang="en-US" sz="1300" b="1" baseline="30000"/>
                        <a:t>0</a:t>
                      </a:r>
                      <a:r>
                        <a:rPr lang="en-US" sz="1300" b="1"/>
                        <a:t>C]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-60/300</a:t>
                      </a:r>
                    </a:p>
                  </a:txBody>
                  <a:tcPr marL="64250" marR="64250" marT="32124" marB="32124"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-200/200</a:t>
                      </a:r>
                    </a:p>
                  </a:txBody>
                  <a:tcPr marL="64250" marR="64250" marT="32124" marB="32124"/>
                </a:tc>
                <a:extLst>
                  <a:ext uri="{0D108BD9-81ED-4DB2-BD59-A6C34878D82A}">
                    <a16:rowId xmlns:a16="http://schemas.microsoft.com/office/drawing/2014/main" val="2069048096"/>
                  </a:ext>
                </a:extLst>
              </a:tr>
            </a:tbl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E523EC7-88CA-9B00-D563-A4D3004DF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89"/>
          <a:stretch/>
        </p:blipFill>
        <p:spPr>
          <a:xfrm>
            <a:off x="11118756" y="0"/>
            <a:ext cx="1073243" cy="1057275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AB5BD-EDDC-1438-E3A6-DB459AC7F6D3}"/>
              </a:ext>
            </a:extLst>
          </p:cNvPr>
          <p:cNvSpPr/>
          <p:nvPr/>
        </p:nvSpPr>
        <p:spPr>
          <a:xfrm>
            <a:off x="5911532" y="5249333"/>
            <a:ext cx="5150279" cy="5198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35017-9733-2AFC-BC78-D52F30E7F497}"/>
              </a:ext>
            </a:extLst>
          </p:cNvPr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275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22358</TotalTime>
  <Words>1753</Words>
  <Application>Microsoft Macintosh PowerPoint</Application>
  <PresentationFormat>Widescreen</PresentationFormat>
  <Paragraphs>198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Arial</vt:lpstr>
      <vt:lpstr>Arial MT</vt:lpstr>
      <vt:lpstr>Bell MT</vt:lpstr>
      <vt:lpstr>Bradley Hand</vt:lpstr>
      <vt:lpstr>Calibri</vt:lpstr>
      <vt:lpstr>Calibri Light</vt:lpstr>
      <vt:lpstr>Cambria Math</vt:lpstr>
      <vt:lpstr>Courier New</vt:lpstr>
      <vt:lpstr>Helvetica Neue Light</vt:lpstr>
      <vt:lpstr>Wingdings</vt:lpstr>
      <vt:lpstr>Office Theme</vt:lpstr>
      <vt:lpstr>An Optical Analysis of Radiation-Induced Damage in Nuclear Reactor Optical Fibres</vt:lpstr>
      <vt:lpstr>PowerPoint Presentation</vt:lpstr>
      <vt:lpstr>FOS in Nuclear Reactors</vt:lpstr>
      <vt:lpstr>FOS in Nuclear Reactors</vt:lpstr>
      <vt:lpstr>Non-exhaustive list of advantages and drawbacks of fibre-optics in nuclear environment</vt:lpstr>
      <vt:lpstr>Distributed Optical Fibre Radiation Sensor (DOFRS)</vt:lpstr>
      <vt:lpstr>Fibre Optic Sensors: Fibre Bragg Grating (FBG)</vt:lpstr>
      <vt:lpstr>Fibre Optic Sensors: Long Period Grating Sensors (LPGs)</vt:lpstr>
      <vt:lpstr>Selected Fibres for Irradiation Tests</vt:lpstr>
      <vt:lpstr>Non-instrumented FOS irradiation</vt:lpstr>
      <vt:lpstr>Our Irradiation Test Results from SAFARI-1</vt:lpstr>
      <vt:lpstr>Optical Image Analysis of the Naked fibres</vt:lpstr>
      <vt:lpstr>UJ FOS at CERN: Humidity Sensing </vt:lpstr>
      <vt:lpstr>Fibre Optic Sensor (FOS) Package: 2 FBGs + LPG,  2 MGy </vt:lpstr>
      <vt:lpstr>Envisaged Analysis of the FOS at ESRF</vt:lpstr>
      <vt:lpstr>Envisaged Analysis of the FOS at ESRF</vt:lpstr>
      <vt:lpstr>Damage Analysis of the FOS Samples</vt:lpstr>
      <vt:lpstr>Conclusions</vt:lpstr>
      <vt:lpstr>References</vt:lpstr>
      <vt:lpstr>Thank you! </vt:lpstr>
      <vt:lpstr>Next Phase of FOS development: Instrumented FOS irradiation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Optical Analysis of Radiation-Induced Damage in Nuclear Reactor Optical Fibres</dc:title>
  <dc:creator>Maqabuka, Bongani</dc:creator>
  <cp:lastModifiedBy>Bongani Maqabuka</cp:lastModifiedBy>
  <cp:revision>43</cp:revision>
  <dcterms:created xsi:type="dcterms:W3CDTF">2024-01-09T13:15:13Z</dcterms:created>
  <dcterms:modified xsi:type="dcterms:W3CDTF">2024-11-18T00:09:16Z</dcterms:modified>
</cp:coreProperties>
</file>