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6" r:id="rId2"/>
  </p:sldMasterIdLst>
  <p:notesMasterIdLst>
    <p:notesMasterId r:id="rId26"/>
  </p:notesMasterIdLst>
  <p:handoutMasterIdLst>
    <p:handoutMasterId r:id="rId27"/>
  </p:handoutMasterIdLst>
  <p:sldIdLst>
    <p:sldId id="1685" r:id="rId3"/>
    <p:sldId id="1722" r:id="rId4"/>
    <p:sldId id="1723" r:id="rId5"/>
    <p:sldId id="1724" r:id="rId6"/>
    <p:sldId id="1725" r:id="rId7"/>
    <p:sldId id="1726" r:id="rId8"/>
    <p:sldId id="1727" r:id="rId9"/>
    <p:sldId id="1728" r:id="rId10"/>
    <p:sldId id="306" r:id="rId11"/>
    <p:sldId id="329" r:id="rId12"/>
    <p:sldId id="1718" r:id="rId13"/>
    <p:sldId id="1720" r:id="rId14"/>
    <p:sldId id="1732" r:id="rId15"/>
    <p:sldId id="1736" r:id="rId16"/>
    <p:sldId id="1735" r:id="rId17"/>
    <p:sldId id="1737" r:id="rId18"/>
    <p:sldId id="1738" r:id="rId19"/>
    <p:sldId id="1734" r:id="rId20"/>
    <p:sldId id="1731" r:id="rId21"/>
    <p:sldId id="1733" r:id="rId22"/>
    <p:sldId id="1740" r:id="rId23"/>
    <p:sldId id="1739" r:id="rId24"/>
    <p:sldId id="1683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14" autoAdjust="0"/>
    <p:restoredTop sz="50000" autoAdjust="0"/>
  </p:normalViewPr>
  <p:slideViewPr>
    <p:cSldViewPr snapToGrid="0" snapToObjects="1">
      <p:cViewPr varScale="1">
        <p:scale>
          <a:sx n="120" d="100"/>
          <a:sy n="120" d="100"/>
        </p:scale>
        <p:origin x="17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556039999132344"/>
          <c:y val="0.34200843529996638"/>
          <c:w val="0.41255786208542111"/>
          <c:h val="0.610014272655836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E1-4AB7-B9BA-3DCAC063A8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E1-4AB7-B9BA-3DCAC063A8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9E1-4AB7-B9BA-3DCAC063A8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9E1-4AB7-B9BA-3DCAC063A8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9E1-4AB7-B9BA-3DCAC063A8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9E1-4AB7-B9BA-3DCAC063A84F}"/>
              </c:ext>
            </c:extLst>
          </c:dPt>
          <c:dLbls>
            <c:dLbl>
              <c:idx val="0"/>
              <c:layout>
                <c:manualLayout>
                  <c:x val="-0.12063447647556462"/>
                  <c:y val="0.10441361835880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E1-4AB7-B9BA-3DCAC063A84F}"/>
                </c:ext>
              </c:extLst>
            </c:dLbl>
            <c:dLbl>
              <c:idx val="1"/>
              <c:layout>
                <c:manualLayout>
                  <c:x val="5.8645148695256021E-2"/>
                  <c:y val="-0.1713565437721506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E1-4AB7-B9BA-3DCAC063A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Feuil1!$B$24:$B$29</c:f>
              <c:strCache>
                <c:ptCount val="6"/>
                <c:pt idx="0">
                  <c:v>Chemistry</c:v>
                </c:pt>
                <c:pt idx="1">
                  <c:v>Physics</c:v>
                </c:pt>
                <c:pt idx="2">
                  <c:v>Material sciences</c:v>
                </c:pt>
                <c:pt idx="3">
                  <c:v>Engineering</c:v>
                </c:pt>
                <c:pt idx="4">
                  <c:v>Biochemisrty</c:v>
                </c:pt>
                <c:pt idx="5">
                  <c:v>Pharmaceutical sciences</c:v>
                </c:pt>
              </c:strCache>
            </c:strRef>
          </c:cat>
          <c:val>
            <c:numRef>
              <c:f>Feuil1!$C$24:$C$29</c:f>
              <c:numCache>
                <c:formatCode>General</c:formatCode>
                <c:ptCount val="6"/>
                <c:pt idx="0">
                  <c:v>27</c:v>
                </c:pt>
                <c:pt idx="1">
                  <c:v>36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E1-4AB7-B9BA-3DCAC063A84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368126504848054"/>
          <c:y val="6.552752698173421E-2"/>
          <c:w val="0.8118875946291837"/>
          <c:h val="0.24905110893724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52AE7-00F8-2B48-9D74-BF10B3EF3402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AFB6A9-4F41-2B4C-8F45-626970F7C909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0EA2A8-AE0D-7A44-AB23-6D72A13983DE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C1C4-122D-EF4B-B325-77C8476F67A7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6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88EB53-6D10-4B4B-9E3B-659ACBF32F9B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E30D-50AA-8548-82D5-0ECE5BF4B855}" type="datetime1">
              <a:rPr lang="en-US" smtClean="0"/>
              <a:t>11/19/24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71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5C54C-B0F9-BC4D-A250-C0BC26445D1A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3F094-B7BF-C04D-A895-B22FC4E8EB84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EE8B8F-05E2-FC4F-8131-F828C4A4B545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84278C-B36C-A547-BBF0-90E9A02E4963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915" y="1639489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056EE0D-88A7-CE45-8281-6AC8B3FAF570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A872AB5-A918-6A43-B98E-00A59EADDDF3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B8B385F5-F4BD-C643-AE85-C882E8E7E7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EA345BA-360F-D148-AAA6-D18057B76D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B26D616-BC95-F84E-B8A2-53893C6CD020}" type="datetime1">
              <a:rPr lang="en-US" smtClean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3CEB82E6-C698-DD46-B74F-CB7ACB1A1A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2B275064-B5C5-5641-A17F-D275C8EC7F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hyperlink" Target="https://laaamp.iucr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01D6-E063-8D4E-B547-9376A1BE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b="1" smtClean="0"/>
              <a:pPr/>
              <a:t>1</a:t>
            </a:fld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74C25-DB64-784A-8959-F8B43B0CB4B7}"/>
              </a:ext>
            </a:extLst>
          </p:cNvPr>
          <p:cNvSpPr txBox="1"/>
          <p:nvPr/>
        </p:nvSpPr>
        <p:spPr>
          <a:xfrm>
            <a:off x="2066792" y="4213715"/>
            <a:ext cx="50104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Sekazi</a:t>
            </a:r>
            <a:r>
              <a:rPr lang="en-US" b="1" dirty="0"/>
              <a:t> K. </a:t>
            </a:r>
            <a:r>
              <a:rPr lang="en-US" b="1" dirty="0" err="1"/>
              <a:t>Mtingwa</a:t>
            </a:r>
            <a:endParaRPr lang="en-US" b="1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Chair, Executive Committee, </a:t>
            </a:r>
            <a:r>
              <a:rPr lang="en-US" b="1" i="1" dirty="0">
                <a:solidFill>
                  <a:srgbClr val="00B050"/>
                </a:solidFill>
              </a:rPr>
              <a:t>LAAAMP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Member, Executive Committee, </a:t>
            </a:r>
            <a:r>
              <a:rPr lang="en-US" b="1" dirty="0" err="1">
                <a:solidFill>
                  <a:srgbClr val="00B050"/>
                </a:solidFill>
              </a:rPr>
              <a:t>AfLS</a:t>
            </a:r>
            <a:endParaRPr lang="en-US" b="1" dirty="0"/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19 November 2024</a:t>
            </a:r>
            <a:endParaRPr lang="en-CA" sz="2000" b="1" dirty="0">
              <a:solidFill>
                <a:schemeClr val="accent6"/>
              </a:solidFill>
            </a:endParaRPr>
          </a:p>
          <a:p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2CE34-DC8E-8845-9BC7-37E61F768B5C}"/>
              </a:ext>
            </a:extLst>
          </p:cNvPr>
          <p:cNvSpPr txBox="1"/>
          <p:nvPr/>
        </p:nvSpPr>
        <p:spPr>
          <a:xfrm>
            <a:off x="851980" y="1687844"/>
            <a:ext cx="77612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+mn-lt"/>
              </a:rPr>
              <a:t>AfLS7</a:t>
            </a:r>
          </a:p>
          <a:p>
            <a:pPr algn="ctr"/>
            <a:r>
              <a:rPr lang="en-US" sz="3200" b="1" i="0" dirty="0">
                <a:solidFill>
                  <a:srgbClr val="CB6D04"/>
                </a:solidFill>
                <a:effectLst/>
                <a:latin typeface="+mn-lt"/>
              </a:rPr>
              <a:t>Updates on Synchrotron and Crystallography Human Capacity and Infrastructure Building in Developing Countries</a:t>
            </a:r>
            <a:endParaRPr lang="en-US" sz="4000" b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8540" y="1749645"/>
            <a:ext cx="30449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Dr. Philip </a:t>
            </a:r>
            <a:r>
              <a:rPr lang="en-US" b="1" dirty="0" err="1"/>
              <a:t>Oladijo</a:t>
            </a:r>
            <a:r>
              <a:rPr lang="en-US" b="1" dirty="0"/>
              <a:t> and graduate student from Botswana International University of Science and Technology trained for 2 months at Thailand’s Synchrotron Light Research Institute with Dr. Hideki Nakajima.</a:t>
            </a:r>
            <a:endParaRPr lang="en-US" dirty="0"/>
          </a:p>
        </p:txBody>
      </p:sp>
      <p:pic>
        <p:nvPicPr>
          <p:cNvPr id="8" name="Picture 7" descr="Oladijo SLRI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56" y="921394"/>
            <a:ext cx="4357558" cy="60063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2EE96-CAFF-327C-04C7-7DD9CE21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78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583E63-B766-36FE-FE3D-C6B1797D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981B1-8202-4E9B-9628-FECF32588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85" y="889000"/>
            <a:ext cx="8229600" cy="38655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FAST Teams for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FD90B4-FA08-39C2-6BE6-8F023B67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 descr="A table with text on it&#10;&#10;Description automatically generated">
            <a:extLst>
              <a:ext uri="{FF2B5EF4-FFF2-40B4-BE49-F238E27FC236}">
                <a16:creationId xmlns:a16="http://schemas.microsoft.com/office/drawing/2014/main" id="{A881D839-E9B5-0B3B-4578-031B7529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0" y="1940715"/>
            <a:ext cx="8747319" cy="297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6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1C9A4-AB07-9081-2617-00E54058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75A90-FC50-FFE6-82A7-D5F08AC5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8FB854-8CCE-9B9D-B325-3F8A169EB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765" y="1137666"/>
            <a:ext cx="4340506" cy="5617128"/>
          </a:xfrm>
        </p:spPr>
      </p:pic>
    </p:spTree>
    <p:extLst>
      <p:ext uri="{BB962C8B-B14F-4D97-AF65-F5344CB8AC3E}">
        <p14:creationId xmlns:p14="http://schemas.microsoft.com/office/powerpoint/2010/main" val="48881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16BE-BEAE-D4A8-84E6-88644C56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B883-929A-2D7F-76B7-D32AE3CE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28" y="2514053"/>
            <a:ext cx="8229600" cy="386556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Located in Dept of Chemistry at U of West Indies in Jamaica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</a:rPr>
              <a:t>Single crystal diffractometer from Bruker was</a:t>
            </a:r>
            <a:r>
              <a:rPr lang="en-US" sz="2000" b="1" i="0" dirty="0">
                <a:solidFill>
                  <a:srgbClr val="00B050"/>
                </a:solidFill>
                <a:effectLst/>
                <a:latin typeface="Verdana" panose="020B0604030504040204" pitchFamily="34" charset="0"/>
              </a:rPr>
              <a:t> installed.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Marvadeen</a:t>
            </a:r>
            <a:r>
              <a:rPr lang="en-US" sz="20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Singh-Wilmot (Manager) in discussions with IAEA </a:t>
            </a:r>
            <a:r>
              <a:rPr lang="en-US" sz="2000" b="1" dirty="0">
                <a:solidFill>
                  <a:srgbClr val="222222"/>
                </a:solidFill>
                <a:latin typeface="Verdana" panose="020B0604030504040204" pitchFamily="34" charset="0"/>
              </a:rPr>
              <a:t>about</a:t>
            </a:r>
            <a:r>
              <a:rPr lang="en-US" sz="20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1" i="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crXstal</a:t>
            </a:r>
            <a:r>
              <a:rPr lang="en-US" sz="20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and other items.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Michele </a:t>
            </a:r>
            <a:r>
              <a:rPr lang="en-US" sz="2000" b="1" i="0" dirty="0" err="1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Zema</a:t>
            </a:r>
            <a:r>
              <a:rPr lang="en-US" sz="2000" b="1" i="0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US" sz="2000" b="1" i="1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LAAAMP</a:t>
            </a:r>
            <a:r>
              <a:rPr lang="en-US" sz="2000" b="1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)</a:t>
            </a:r>
            <a:r>
              <a:rPr lang="en-US" sz="2000" b="1" i="0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 went to Jamaica </a:t>
            </a:r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</a:rPr>
              <a:t>in </a:t>
            </a:r>
            <a:r>
              <a:rPr lang="en-US" sz="2000" b="1" i="0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Oct 2024 and spent a couple of weeks there to start training faculty and students. 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F3555-FA26-C9A6-7EE2-A901400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69C14-D1C9-3441-E284-E921F91605D0}"/>
              </a:ext>
            </a:extLst>
          </p:cNvPr>
          <p:cNvSpPr txBox="1"/>
          <p:nvPr/>
        </p:nvSpPr>
        <p:spPr>
          <a:xfrm>
            <a:off x="396433" y="1452455"/>
            <a:ext cx="8351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Caribbean Regional X-ray Science toward </a:t>
            </a:r>
          </a:p>
          <a:p>
            <a:pPr algn="ctr"/>
            <a:r>
              <a:rPr lang="en-JM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Advancement Laboratory (</a:t>
            </a:r>
            <a:r>
              <a:rPr lang="en-JM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crXstal</a:t>
            </a:r>
            <a:r>
              <a:rPr lang="en-JM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JM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9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4EAD-F6BC-FC67-26A9-D8735F02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BEE4A49-A0A8-D20C-A102-9B248CCDD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318" y="1265275"/>
            <a:ext cx="7095722" cy="53217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DACB7-B14C-2BA6-7130-24012E5E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57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9C4A9-92FC-468F-E7C7-A98E6198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picture containing indoor, floor, person, wall&#10;&#10;Description automatically generated">
            <a:extLst>
              <a:ext uri="{FF2B5EF4-FFF2-40B4-BE49-F238E27FC236}">
                <a16:creationId xmlns:a16="http://schemas.microsoft.com/office/drawing/2014/main" id="{FC7141B0-CF11-9CB2-F4CD-5AF7BB4F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1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AED5-5CB0-B392-DFFE-BF96A514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indoor, wall, floor, person&#10;&#10;Description automatically generated">
            <a:extLst>
              <a:ext uri="{FF2B5EF4-FFF2-40B4-BE49-F238E27FC236}">
                <a16:creationId xmlns:a16="http://schemas.microsoft.com/office/drawing/2014/main" id="{9A60FB01-53BE-6524-7FC5-5F2F12A8C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026" y="1307804"/>
            <a:ext cx="6381948" cy="47864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CEBCF-3855-CB98-8443-806084EC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4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1A33-C90B-7EAC-EBFC-C9D74545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419BCA6-C47B-1158-31C6-EA284DB0F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958" y="2271233"/>
            <a:ext cx="5154084" cy="38655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8E13B-2725-F916-7C3C-2ABD358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0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BF09F-E81E-82D5-A91E-F841C6B4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FD3C8476-767C-B899-BD2B-FB9DB3DA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17" y="0"/>
            <a:ext cx="4881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B55E06-54BA-562B-AF08-01789895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41E4A93-67DB-0C08-0885-7697C82CF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834" y="2189903"/>
            <a:ext cx="6040332" cy="45302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684C-6DA5-BEEA-745F-4BB11AFA1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FC09A-DF2E-A3AA-95FB-E2D42B5803CF}"/>
              </a:ext>
            </a:extLst>
          </p:cNvPr>
          <p:cNvSpPr txBox="1"/>
          <p:nvPr/>
        </p:nvSpPr>
        <p:spPr>
          <a:xfrm>
            <a:off x="1644951" y="1328833"/>
            <a:ext cx="5854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Central Asian Light Source Initiative</a:t>
            </a:r>
          </a:p>
          <a:p>
            <a:pPr algn="ctr"/>
            <a:r>
              <a:rPr lang="en-US" b="1" i="1" dirty="0">
                <a:solidFill>
                  <a:srgbClr val="00B050"/>
                </a:solidFill>
              </a:rPr>
              <a:t>National University of Uzbekistan, Sept 2023</a:t>
            </a:r>
          </a:p>
        </p:txBody>
      </p:sp>
    </p:spTree>
    <p:extLst>
      <p:ext uri="{BB962C8B-B14F-4D97-AF65-F5344CB8AC3E}">
        <p14:creationId xmlns:p14="http://schemas.microsoft.com/office/powerpoint/2010/main" val="38430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9E5FA69-0767-7A43-9244-19D37BA7FC53}"/>
              </a:ext>
            </a:extLst>
          </p:cNvPr>
          <p:cNvSpPr txBox="1"/>
          <p:nvPr/>
        </p:nvSpPr>
        <p:spPr>
          <a:xfrm>
            <a:off x="12699" y="1289468"/>
            <a:ext cx="318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2"/>
              </a:rPr>
              <a:t>https://laaamp.iucr.org/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4D53A-FA5B-B66D-9C7B-F12C44E4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93" y="2034199"/>
            <a:ext cx="1689100" cy="1193800"/>
          </a:xfrm>
          <a:prstGeom prst="rect">
            <a:avLst/>
          </a:prstGeom>
        </p:spPr>
      </p:pic>
      <p:pic>
        <p:nvPicPr>
          <p:cNvPr id="9" name="Picture 8" descr="A logo with lines and a letter&#10;&#10;Description automatically generated with medium confidence">
            <a:extLst>
              <a:ext uri="{FF2B5EF4-FFF2-40B4-BE49-F238E27FC236}">
                <a16:creationId xmlns:a16="http://schemas.microsoft.com/office/drawing/2014/main" id="{3F3ED090-1271-73CC-BD61-18862EADE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93" y="4952907"/>
            <a:ext cx="1438981" cy="1420293"/>
          </a:xfrm>
          <a:prstGeom prst="rect">
            <a:avLst/>
          </a:prstGeom>
        </p:spPr>
      </p:pic>
      <p:pic>
        <p:nvPicPr>
          <p:cNvPr id="12" name="Picture 11" descr="A white logo with a circle and a dot&#10;&#10;Description automatically generated">
            <a:extLst>
              <a:ext uri="{FF2B5EF4-FFF2-40B4-BE49-F238E27FC236}">
                <a16:creationId xmlns:a16="http://schemas.microsoft.com/office/drawing/2014/main" id="{A4096525-1CDB-A97E-3843-9E95FCB58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94" y="3333463"/>
            <a:ext cx="1196855" cy="1315063"/>
          </a:xfrm>
          <a:prstGeom prst="rect">
            <a:avLst/>
          </a:prstGeom>
        </p:spPr>
      </p:pic>
      <p:pic>
        <p:nvPicPr>
          <p:cNvPr id="14" name="Picture 13" descr="A logo with green letters&#10;&#10;Description automatically generated">
            <a:extLst>
              <a:ext uri="{FF2B5EF4-FFF2-40B4-BE49-F238E27FC236}">
                <a16:creationId xmlns:a16="http://schemas.microsoft.com/office/drawing/2014/main" id="{087E988D-CC62-1360-A6BB-4CE72B23F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339" y="-86867"/>
            <a:ext cx="4479805" cy="1439566"/>
          </a:xfrm>
          <a:prstGeom prst="rect">
            <a:avLst/>
          </a:prstGeom>
        </p:spPr>
      </p:pic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F4EF1121-B179-557C-A1E4-EB38DB82D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669" y="1308451"/>
            <a:ext cx="5645131" cy="53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C3-B2C7-40CF-4316-70F5812C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E08D1-5EEA-C392-7E56-A717FF32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0648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Michele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Zema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traveled to Uzbekistan </a:t>
            </a:r>
            <a:r>
              <a:rPr lang="en-US" sz="2400" b="1" dirty="0">
                <a:solidFill>
                  <a:srgbClr val="222222"/>
                </a:solidFill>
                <a:latin typeface="Verdana" panose="020B0604030504040204" pitchFamily="34" charset="0"/>
              </a:rPr>
              <a:t>to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initiate the training program there during Oct 2024.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Verdana" panose="020B0604030504040204" pitchFamily="34" charset="0"/>
              </a:rPr>
              <a:t>Goal is to establish a crystallography research and training hub in Uzbekistan.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B050"/>
                </a:solidFill>
                <a:effectLst/>
                <a:latin typeface="Verdana" panose="020B0604030504040204" pitchFamily="34" charset="0"/>
              </a:rPr>
              <a:t>This center and </a:t>
            </a:r>
            <a:r>
              <a:rPr lang="en-US" sz="2400" b="1" i="0" dirty="0" err="1">
                <a:solidFill>
                  <a:srgbClr val="00B050"/>
                </a:solidFill>
                <a:effectLst/>
                <a:latin typeface="Verdana" panose="020B0604030504040204" pitchFamily="34" charset="0"/>
              </a:rPr>
              <a:t>crXstal</a:t>
            </a:r>
            <a:r>
              <a:rPr lang="en-US" sz="2400" b="1" i="0" dirty="0">
                <a:solidFill>
                  <a:srgbClr val="00B050"/>
                </a:solidFill>
                <a:effectLst/>
                <a:latin typeface="Verdana" panose="020B0604030504040204" pitchFamily="34" charset="0"/>
              </a:rPr>
              <a:t> are both based on the X-Tech model that serves all of Africa.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90E2F-E4AA-AD66-F16C-B6455481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z="2800" smtClean="0"/>
              <a:pPr/>
              <a:t>20</a:t>
            </a:fld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BD16-3285-1967-842F-DDCDE3BBF115}"/>
              </a:ext>
            </a:extLst>
          </p:cNvPr>
          <p:cNvSpPr txBox="1"/>
          <p:nvPr/>
        </p:nvSpPr>
        <p:spPr>
          <a:xfrm>
            <a:off x="289367" y="156886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Crystallography Research &amp; Training Hub in Uzbekistan</a:t>
            </a:r>
          </a:p>
        </p:txBody>
      </p:sp>
    </p:spTree>
    <p:extLst>
      <p:ext uri="{BB962C8B-B14F-4D97-AF65-F5344CB8AC3E}">
        <p14:creationId xmlns:p14="http://schemas.microsoft.com/office/powerpoint/2010/main" val="67161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99ED-B46A-DF90-47DC-A0918DCC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en in suits talking to each other&#10;&#10;Description automatically generated with medium confidence">
            <a:extLst>
              <a:ext uri="{FF2B5EF4-FFF2-40B4-BE49-F238E27FC236}">
                <a16:creationId xmlns:a16="http://schemas.microsoft.com/office/drawing/2014/main" id="{92C7BD2F-3FA2-FFDE-8695-2678BA48E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904" y="1403497"/>
            <a:ext cx="6239002" cy="46695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65262-F609-DC13-A3EA-3201D275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85DF-938F-4C30-F37F-692D216D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BFEF09-13A7-5715-46E5-D840A44AE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302" y="1669312"/>
            <a:ext cx="8233396" cy="40101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EBA79-DED7-36CA-BFB7-DFD98472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9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0C1B-1D65-4642-912A-E7595C6C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D5AD4-234A-1340-B709-9D610A07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THANKS FOR YOUR KIND ATTENTION!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 err="1">
                <a:solidFill>
                  <a:srgbClr val="0432FF"/>
                </a:solidFill>
              </a:rPr>
              <a:t>sekazi.mtingwa@gmail.com</a:t>
            </a:r>
            <a:endParaRPr lang="en-US" b="1" i="1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7FD2C-E82B-E14D-8F5E-80EE47EE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0110" y="1282052"/>
            <a:ext cx="7086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algn="ctr"/>
            <a:r>
              <a:rPr lang="en-GB" b="1" i="1" dirty="0">
                <a:solidFill>
                  <a:srgbClr val="FF0000"/>
                </a:solidFill>
              </a:rPr>
              <a:t>LAAAMP</a:t>
            </a:r>
            <a:r>
              <a:rPr lang="en-GB" b="1" dirty="0">
                <a:solidFill>
                  <a:srgbClr val="FF0000"/>
                </a:solidFill>
              </a:rPr>
              <a:t> Participating Advanced Light Sources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32" y="1743717"/>
            <a:ext cx="88702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Advanced Light Source (ALS), Lawrence Berkeley National Laboratory (LBNL)</a:t>
            </a:r>
          </a:p>
          <a:p>
            <a:r>
              <a:rPr lang="en-US" sz="1800" b="1" dirty="0"/>
              <a:t>Advanced Photon Source (APS), Argonne National Lab (ANL)</a:t>
            </a:r>
            <a:endParaRPr lang="en-GB" sz="1800" b="1" dirty="0"/>
          </a:p>
          <a:p>
            <a:r>
              <a:rPr lang="en-US" sz="1800" b="1" dirty="0">
                <a:solidFill>
                  <a:srgbClr val="00B050"/>
                </a:solidFill>
              </a:rPr>
              <a:t>ALBA Light Source (Barcelona, Spain)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Australian Synchrotron, Australian Nuclear S&amp;T Org. (ANSTO), (Clayton, Melbourne)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Canadian Light Source (Saskatoon, Canada)</a:t>
            </a:r>
          </a:p>
          <a:p>
            <a:r>
              <a:rPr lang="en-US" sz="1800" b="1" dirty="0"/>
              <a:t>DELTA Light Source (Dortmund, Germany)</a:t>
            </a:r>
            <a:endParaRPr lang="en-GB" sz="1800" b="1" dirty="0"/>
          </a:p>
          <a:p>
            <a:r>
              <a:rPr lang="en-US" sz="1800" b="1" dirty="0" err="1">
                <a:solidFill>
                  <a:srgbClr val="00B050"/>
                </a:solidFill>
              </a:rPr>
              <a:t>Elettra</a:t>
            </a:r>
            <a:r>
              <a:rPr lang="en-US" sz="1800" b="1" dirty="0">
                <a:solidFill>
                  <a:srgbClr val="00B050"/>
                </a:solidFill>
              </a:rPr>
              <a:t> Light Source (Trieste, Italy)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European Synchrotron Radiation Facility (ESRF, Grenoble, France)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MAX IV Laboratory (Lund, Sweden)</a:t>
            </a:r>
          </a:p>
          <a:p>
            <a:r>
              <a:rPr lang="en-US" sz="1800" b="1" dirty="0"/>
              <a:t>National Synchrotron Light Source-II (NSLS-II), Brookhaven National Lab (BNL)</a:t>
            </a:r>
          </a:p>
          <a:p>
            <a:r>
              <a:rPr lang="en-US" sz="1800" b="1" dirty="0">
                <a:solidFill>
                  <a:srgbClr val="1C5F30"/>
                </a:solidFill>
              </a:rPr>
              <a:t>Photon Factory, Institute of Materials Structure Science (IMSS) of KEK (Tsukuba, Japan)</a:t>
            </a:r>
            <a:endParaRPr lang="en-GB" sz="1800" b="1" dirty="0">
              <a:solidFill>
                <a:srgbClr val="1C5F30"/>
              </a:solidFill>
            </a:endParaRPr>
          </a:p>
          <a:p>
            <a:r>
              <a:rPr lang="en-US" sz="1800" b="1" dirty="0">
                <a:solidFill>
                  <a:srgbClr val="7030A0"/>
                </a:solidFill>
              </a:rPr>
              <a:t>Pohang Accelerator Laboratory (Pohang, Republic of Korea)</a:t>
            </a:r>
          </a:p>
          <a:p>
            <a:r>
              <a:rPr lang="en-US" sz="1800" b="1" dirty="0">
                <a:solidFill>
                  <a:srgbClr val="1C5F30"/>
                </a:solidFill>
              </a:rPr>
              <a:t>SESAME Light Source (Allan, Jordan)</a:t>
            </a:r>
          </a:p>
          <a:p>
            <a:r>
              <a:rPr lang="en-US" sz="1800" b="1" dirty="0"/>
              <a:t>SIAM Photon Source (SPS), Synchrotron Light Research Inst. (</a:t>
            </a:r>
            <a:r>
              <a:rPr lang="en-US" sz="1800" b="1" i="0" dirty="0">
                <a:solidFill>
                  <a:srgbClr val="4D4D4D"/>
                </a:solidFill>
                <a:effectLst/>
                <a:latin typeface="+mj-lt"/>
                <a:cs typeface="Bai Jamjuree" pitchFamily="2" charset="-34"/>
              </a:rPr>
              <a:t>Nakhon Ratchasima, </a:t>
            </a:r>
            <a:r>
              <a:rPr lang="en-US" sz="1800" b="1" dirty="0">
                <a:solidFill>
                  <a:srgbClr val="4D4D4D"/>
                </a:solidFill>
                <a:latin typeface="+mj-lt"/>
                <a:cs typeface="Bai Jamjuree" pitchFamily="2" charset="-34"/>
              </a:rPr>
              <a:t>T</a:t>
            </a:r>
            <a:r>
              <a:rPr lang="en-US" sz="1800" b="1" i="0" dirty="0">
                <a:solidFill>
                  <a:srgbClr val="4D4D4D"/>
                </a:solidFill>
                <a:effectLst/>
                <a:latin typeface="+mj-lt"/>
                <a:cs typeface="Bai Jamjuree" pitchFamily="2" charset="-34"/>
              </a:rPr>
              <a:t>hailand </a:t>
            </a:r>
            <a:r>
              <a:rPr lang="en-US" sz="1800" b="1" dirty="0"/>
              <a:t>)</a:t>
            </a:r>
          </a:p>
          <a:p>
            <a:r>
              <a:rPr lang="en-US" sz="1800" b="1" dirty="0"/>
              <a:t>Sirius Light Source (Campinas, Brazil)</a:t>
            </a:r>
            <a:endParaRPr lang="en-GB" sz="1800" b="1" dirty="0"/>
          </a:p>
          <a:p>
            <a:r>
              <a:rPr lang="en-US" sz="1800" b="1" dirty="0">
                <a:solidFill>
                  <a:srgbClr val="1C5F30"/>
                </a:solidFill>
              </a:rPr>
              <a:t>SLAC National Accelerator Laboratory</a:t>
            </a:r>
            <a:endParaRPr lang="en-GB" sz="1800" b="1" dirty="0">
              <a:solidFill>
                <a:srgbClr val="1C5F30"/>
              </a:solidFill>
            </a:endParaRPr>
          </a:p>
          <a:p>
            <a:r>
              <a:rPr lang="en-US" sz="1800" b="1" dirty="0"/>
              <a:t>Taiwan Photon Source (TPS), </a:t>
            </a:r>
            <a:r>
              <a:rPr lang="en-US" sz="1800" b="1" dirty="0" err="1"/>
              <a:t>Nat’l</a:t>
            </a:r>
            <a:r>
              <a:rPr lang="en-US" sz="1800" b="1" dirty="0"/>
              <a:t> Synch. Radiation Res. Center (NSRRC, Hsinchu, Taiwan)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44FE3C-AD4F-E3F0-5633-4672CC26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36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/>
          <p:cNvSpPr/>
          <p:nvPr/>
        </p:nvSpPr>
        <p:spPr>
          <a:xfrm>
            <a:off x="306692" y="3151159"/>
            <a:ext cx="8530617" cy="782195"/>
          </a:xfrm>
          <a:prstGeom prst="parallelogram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arallelogram 18"/>
          <p:cNvSpPr/>
          <p:nvPr/>
        </p:nvSpPr>
        <p:spPr>
          <a:xfrm>
            <a:off x="306691" y="4997725"/>
            <a:ext cx="8530617" cy="1089310"/>
          </a:xfrm>
          <a:prstGeom prst="parallelogram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rallelogram 15"/>
          <p:cNvSpPr/>
          <p:nvPr/>
        </p:nvSpPr>
        <p:spPr>
          <a:xfrm>
            <a:off x="306692" y="4067030"/>
            <a:ext cx="8530617" cy="782195"/>
          </a:xfrm>
          <a:prstGeom prst="parallelogram">
            <a:avLst>
              <a:gd name="adj" fmla="val 0"/>
            </a:avLst>
          </a:prstGeom>
          <a:solidFill>
            <a:srgbClr val="91C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allelogram 14"/>
          <p:cNvSpPr/>
          <p:nvPr/>
        </p:nvSpPr>
        <p:spPr>
          <a:xfrm>
            <a:off x="306692" y="2526727"/>
            <a:ext cx="8530617" cy="507143"/>
          </a:xfrm>
          <a:prstGeom prst="parallelogram">
            <a:avLst>
              <a:gd name="adj" fmla="val 0"/>
            </a:avLst>
          </a:prstGeom>
          <a:solidFill>
            <a:srgbClr val="91C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752888" y="1497721"/>
            <a:ext cx="459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algn="ctr"/>
            <a:r>
              <a:rPr lang="en-GB" sz="3600" b="1" i="1" dirty="0">
                <a:solidFill>
                  <a:srgbClr val="FF0000"/>
                </a:solidFill>
              </a:rPr>
              <a:t>LAAAMP</a:t>
            </a:r>
            <a:r>
              <a:rPr lang="en-GB" sz="3600" b="1" dirty="0">
                <a:solidFill>
                  <a:srgbClr val="FF0000"/>
                </a:solidFill>
              </a:rPr>
              <a:t> Tasks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473" y="2553126"/>
            <a:ext cx="680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MS Mincho"/>
              </a:rPr>
              <a:t>Regional Committees d</a:t>
            </a:r>
            <a:r>
              <a:rPr lang="en-US" sz="2000" dirty="0">
                <a:effectLst/>
                <a:ea typeface="MS Mincho"/>
              </a:rPr>
              <a:t>evelop </a:t>
            </a:r>
            <a:r>
              <a:rPr lang="en-US" sz="2000" b="1" dirty="0">
                <a:solidFill>
                  <a:srgbClr val="1C6031"/>
                </a:solidFill>
                <a:effectLst/>
                <a:ea typeface="MS Mincho"/>
              </a:rPr>
              <a:t>Strategic Plans </a:t>
            </a:r>
            <a:r>
              <a:rPr lang="en-US" sz="2000" dirty="0">
                <a:effectLst/>
                <a:ea typeface="MS Mincho"/>
              </a:rPr>
              <a:t>for each Region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13473" y="3175083"/>
            <a:ext cx="680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ea typeface="MS Mincho"/>
              </a:rPr>
              <a:t>Establish an </a:t>
            </a:r>
            <a:r>
              <a:rPr lang="en-US" sz="2000" dirty="0" err="1">
                <a:effectLst/>
                <a:ea typeface="MS Mincho"/>
              </a:rPr>
              <a:t>AdLS</a:t>
            </a:r>
            <a:r>
              <a:rPr lang="en-US" sz="2000" dirty="0">
                <a:effectLst/>
                <a:ea typeface="MS Mincho"/>
              </a:rPr>
              <a:t>/Crystallography </a:t>
            </a:r>
            <a:r>
              <a:rPr lang="en-US" sz="2000" b="1" dirty="0">
                <a:solidFill>
                  <a:srgbClr val="1C6031"/>
                </a:solidFill>
                <a:effectLst/>
                <a:ea typeface="MS Mincho"/>
              </a:rPr>
              <a:t>Colloquium </a:t>
            </a:r>
            <a:r>
              <a:rPr lang="en-US" sz="2000" b="1" dirty="0" err="1">
                <a:solidFill>
                  <a:srgbClr val="1C6031"/>
                </a:solidFill>
                <a:effectLst/>
                <a:ea typeface="MS Mincho"/>
              </a:rPr>
              <a:t>Programme</a:t>
            </a:r>
            <a:r>
              <a:rPr lang="en-US" sz="2000" b="1" dirty="0">
                <a:solidFill>
                  <a:srgbClr val="1C6031"/>
                </a:solidFill>
                <a:ea typeface="MS Mincho"/>
              </a:rPr>
              <a:t>, </a:t>
            </a:r>
            <a:r>
              <a:rPr lang="en-US" sz="2000" dirty="0">
                <a:effectLst/>
                <a:ea typeface="MS Mincho"/>
              </a:rPr>
              <a:t>leading to Regional Crystallography Research &amp; Hubs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313473" y="4104816"/>
            <a:ext cx="680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ea typeface="MS Mincho"/>
              </a:rPr>
              <a:t>Publish and Disseminate an </a:t>
            </a:r>
            <a:r>
              <a:rPr lang="en-US" sz="2000" dirty="0" err="1">
                <a:effectLst/>
                <a:ea typeface="MS Mincho"/>
              </a:rPr>
              <a:t>AdLS</a:t>
            </a:r>
            <a:r>
              <a:rPr lang="en-US" sz="2000" dirty="0">
                <a:effectLst/>
                <a:ea typeface="MS Mincho"/>
              </a:rPr>
              <a:t>/Crystallography </a:t>
            </a:r>
            <a:r>
              <a:rPr lang="en-US" sz="2000" b="1" dirty="0">
                <a:solidFill>
                  <a:srgbClr val="1C6031"/>
                </a:solidFill>
                <a:effectLst/>
                <a:ea typeface="MS Mincho"/>
              </a:rPr>
              <a:t>Information Brochure</a:t>
            </a:r>
            <a:endParaRPr lang="en-GB" sz="2000" b="1" dirty="0">
              <a:solidFill>
                <a:srgbClr val="1C603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473" y="5034549"/>
            <a:ext cx="680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ea typeface="MS Mincho"/>
              </a:rPr>
              <a:t>Promote and Facilitate Researcher and Student </a:t>
            </a:r>
            <a:r>
              <a:rPr lang="en-US" sz="2000" b="1" dirty="0">
                <a:solidFill>
                  <a:srgbClr val="1C6031"/>
                </a:solidFill>
                <a:effectLst/>
                <a:ea typeface="MS Mincho"/>
              </a:rPr>
              <a:t>Short- &amp; Long-Term Visits/Study</a:t>
            </a:r>
            <a:r>
              <a:rPr lang="en-US" sz="2000" b="1" dirty="0">
                <a:effectLst/>
                <a:ea typeface="MS Mincho"/>
              </a:rPr>
              <a:t> </a:t>
            </a:r>
            <a:r>
              <a:rPr lang="en-US" sz="2000" dirty="0">
                <a:effectLst/>
                <a:ea typeface="MS Mincho"/>
              </a:rPr>
              <a:t>at International </a:t>
            </a:r>
            <a:r>
              <a:rPr lang="en-US" sz="2000" dirty="0" err="1">
                <a:effectLst/>
                <a:ea typeface="MS Mincho"/>
              </a:rPr>
              <a:t>AdLS</a:t>
            </a:r>
            <a:r>
              <a:rPr lang="en-US" sz="2000" dirty="0">
                <a:effectLst/>
                <a:ea typeface="MS Mincho"/>
              </a:rPr>
              <a:t> and Crystallography Facilities and Schools </a:t>
            </a:r>
            <a:r>
              <a:rPr lang="en-GB" sz="2000" dirty="0"/>
              <a:t>(</a:t>
            </a:r>
            <a:r>
              <a:rPr lang="en-GB" sz="2000" i="1" dirty="0"/>
              <a:t>including IUCr-UNESCO </a:t>
            </a:r>
            <a:r>
              <a:rPr lang="en-GB" sz="2000" i="1" dirty="0" err="1"/>
              <a:t>OpenLabs</a:t>
            </a:r>
            <a:r>
              <a:rPr lang="en-GB" sz="2000" dirty="0"/>
              <a:t>)</a:t>
            </a:r>
            <a:endParaRPr lang="en-US" sz="2000" dirty="0">
              <a:effectLst/>
              <a:ea typeface="MS Minch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9526" y="2553126"/>
            <a:ext cx="87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TASK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9526" y="3170885"/>
            <a:ext cx="87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TASK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9526" y="4100618"/>
            <a:ext cx="87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TASK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9526" y="5030351"/>
            <a:ext cx="87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TASK 4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122557" y="988583"/>
            <a:ext cx="0" cy="51098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A5238C-FB01-2BA1-D9FD-98981073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3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671" t="19201" r="24801" b="6601"/>
          <a:stretch/>
        </p:blipFill>
        <p:spPr>
          <a:xfrm rot="330377">
            <a:off x="3767952" y="678014"/>
            <a:ext cx="4711696" cy="38164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457" t="19200" r="25494" b="5201"/>
          <a:stretch/>
        </p:blipFill>
        <p:spPr>
          <a:xfrm rot="21309111">
            <a:off x="245282" y="740245"/>
            <a:ext cx="4485038" cy="388843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arallelogram 2"/>
          <p:cNvSpPr/>
          <p:nvPr/>
        </p:nvSpPr>
        <p:spPr>
          <a:xfrm>
            <a:off x="273733" y="673922"/>
            <a:ext cx="6804000" cy="63062"/>
          </a:xfrm>
          <a:prstGeom prst="parallelogram">
            <a:avLst>
              <a:gd name="adj" fmla="val 21144"/>
            </a:avLst>
          </a:prstGeom>
          <a:solidFill>
            <a:srgbClr val="1C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013" t="20601" r="24801" b="6600"/>
          <a:stretch/>
        </p:blipFill>
        <p:spPr>
          <a:xfrm rot="21430604">
            <a:off x="4256106" y="2333635"/>
            <a:ext cx="4680520" cy="37444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800" t="20601" r="24800" b="6600"/>
          <a:stretch/>
        </p:blipFill>
        <p:spPr>
          <a:xfrm rot="218028">
            <a:off x="142390" y="3493088"/>
            <a:ext cx="4608512" cy="37444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4013" t="19201" r="24801" b="6601"/>
          <a:stretch/>
        </p:blipFill>
        <p:spPr>
          <a:xfrm rot="212350">
            <a:off x="3934264" y="4346669"/>
            <a:ext cx="4680520" cy="38164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0" y="5055408"/>
            <a:ext cx="9144000" cy="530901"/>
            <a:chOff x="0" y="5055408"/>
            <a:chExt cx="9144000" cy="530901"/>
          </a:xfrm>
        </p:grpSpPr>
        <p:sp>
          <p:nvSpPr>
            <p:cNvPr id="12" name="Rectangle 11"/>
            <p:cNvSpPr/>
            <p:nvPr/>
          </p:nvSpPr>
          <p:spPr>
            <a:xfrm>
              <a:off x="0" y="5055408"/>
              <a:ext cx="9144000" cy="5309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9057" y="5059248"/>
              <a:ext cx="69858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800" b="1" i="1" dirty="0">
                  <a:solidFill>
                    <a:schemeClr val="bg1"/>
                  </a:solidFill>
                  <a:cs typeface="Courier"/>
                </a:rPr>
                <a:t>https://laaamp.iucr.org/tasks/strategic-plans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AC0444-E39F-9A84-6396-75927CBE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iucr.org/__data/assets/image/0020/136073/LAAAMP_small_trans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54" y="253796"/>
            <a:ext cx="1655296" cy="4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8741" y="1222449"/>
            <a:ext cx="6886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X-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TechLab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at 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Sèmè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City, Benin</a:t>
            </a:r>
            <a:endParaRPr lang="en-GB" b="1" i="0" dirty="0">
              <a:solidFill>
                <a:srgbClr val="1C603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19" y="2665561"/>
            <a:ext cx="1057366" cy="11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52" y="1158378"/>
            <a:ext cx="1271100" cy="1293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/>
          <a:stretch/>
        </p:blipFill>
        <p:spPr>
          <a:xfrm>
            <a:off x="2816122" y="1784763"/>
            <a:ext cx="4204515" cy="2347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22845"/>
          <a:stretch/>
        </p:blipFill>
        <p:spPr>
          <a:xfrm>
            <a:off x="273733" y="1784763"/>
            <a:ext cx="2457985" cy="2347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2410" y="4148694"/>
            <a:ext cx="6875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Thierry </a:t>
            </a:r>
            <a:r>
              <a:rPr lang="en-GB" sz="1200" i="1" dirty="0" err="1"/>
              <a:t>d’Almeida</a:t>
            </a:r>
            <a:r>
              <a:rPr lang="en-GB" sz="1200" i="1" dirty="0"/>
              <a:t> presenting LAAAMP and the X-</a:t>
            </a:r>
            <a:r>
              <a:rPr lang="en-GB" sz="1200" i="1" dirty="0" err="1"/>
              <a:t>TechLab</a:t>
            </a:r>
            <a:r>
              <a:rPr lang="en-GB" sz="1200" i="1" dirty="0"/>
              <a:t> project to the Cabinet of the Government of Benin.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11" y="4582788"/>
            <a:ext cx="68182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X-</a:t>
            </a:r>
            <a:r>
              <a:rPr lang="en-GB" dirty="0" err="1"/>
              <a:t>TechLab</a:t>
            </a:r>
            <a:r>
              <a:rPr lang="en-GB" dirty="0"/>
              <a:t> is aimed at </a:t>
            </a:r>
            <a:r>
              <a:rPr lang="en-GB" b="1" dirty="0">
                <a:solidFill>
                  <a:srgbClr val="1C5F30"/>
                </a:solidFill>
              </a:rPr>
              <a:t>training</a:t>
            </a:r>
            <a:r>
              <a:rPr lang="en-GB" dirty="0">
                <a:solidFill>
                  <a:srgbClr val="1C5F30"/>
                </a:solidFill>
              </a:rPr>
              <a:t> Faculty and </a:t>
            </a:r>
            <a:r>
              <a:rPr lang="en-GB" dirty="0"/>
              <a:t>Master’s and Ph.D. students from African countries every year, and at </a:t>
            </a:r>
            <a:r>
              <a:rPr lang="en-GB" b="1" dirty="0">
                <a:solidFill>
                  <a:srgbClr val="1C5F30"/>
                </a:solidFill>
              </a:rPr>
              <a:t>establishing a permanent user research facility </a:t>
            </a:r>
            <a:r>
              <a:rPr lang="en-GB" dirty="0"/>
              <a:t>with experienced, permanent staff to act as a hub for the region.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CD0A0-6BD4-8DB6-C3A6-42730831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26D14BB-6AF9-4700-B867-40B393612FEF}"/>
              </a:ext>
            </a:extLst>
          </p:cNvPr>
          <p:cNvSpPr txBox="1"/>
          <p:nvPr/>
        </p:nvSpPr>
        <p:spPr>
          <a:xfrm>
            <a:off x="323495" y="1684114"/>
            <a:ext cx="858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cs typeface="Arial" panose="020B0604020202020204" pitchFamily="34" charset="0"/>
              </a:rPr>
              <a:t>3 training sessions in 2019-2020</a:t>
            </a:r>
            <a:r>
              <a:rPr lang="en-GB" dirty="0">
                <a:cs typeface="Arial" panose="020B0604020202020204" pitchFamily="34" charset="0"/>
              </a:rPr>
              <a:t>: 84 learners from 12 African countries: Benin, Burkina Faso, Burundi, Cameroon, Congo-Brazzaville, the Democratic Republic of Congo, Senegal, Togo, Ghana, Ethiopia, Nigeria and Côte d’Ivoire</a:t>
            </a:r>
            <a:r>
              <a:rPr lang="en-GB" b="1" dirty="0">
                <a:cs typeface="Arial" panose="020B0604020202020204" pitchFamily="34" charset="0"/>
              </a:rPr>
              <a:t>. </a:t>
            </a:r>
            <a:r>
              <a:rPr lang="en-GB" dirty="0">
                <a:cs typeface="Arial" panose="020B0604020202020204" pitchFamily="34" charset="0"/>
              </a:rPr>
              <a:t>20 invited experts.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2E416B9-7A59-448C-9AF8-9B8A7F8B0AFA}"/>
              </a:ext>
            </a:extLst>
          </p:cNvPr>
          <p:cNvGraphicFramePr/>
          <p:nvPr/>
        </p:nvGraphicFramePr>
        <p:xfrm>
          <a:off x="4693084" y="3394231"/>
          <a:ext cx="4294225" cy="313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801" t="20601" r="8263" b="74699"/>
          <a:stretch/>
        </p:blipFill>
        <p:spPr>
          <a:xfrm>
            <a:off x="-9361" y="936078"/>
            <a:ext cx="9153361" cy="361524"/>
          </a:xfrm>
          <a:prstGeom prst="rect">
            <a:avLst/>
          </a:prstGeom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022DB368-EB99-9289-E397-3752DF89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5" y="3394231"/>
            <a:ext cx="4706390" cy="3137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3D6782-60D3-1A27-8E13-5C1C990603D3}"/>
              </a:ext>
            </a:extLst>
          </p:cNvPr>
          <p:cNvSpPr/>
          <p:nvPr/>
        </p:nvSpPr>
        <p:spPr>
          <a:xfrm>
            <a:off x="648741" y="1222449"/>
            <a:ext cx="6886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X-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TechLab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at </a:t>
            </a:r>
            <a:r>
              <a:rPr lang="en-GB" b="1" dirty="0" err="1">
                <a:solidFill>
                  <a:srgbClr val="1C6031"/>
                </a:solidFill>
                <a:latin typeface="Georgia" panose="02040502050405020303" pitchFamily="18" charset="0"/>
              </a:rPr>
              <a:t>Sèmè</a:t>
            </a:r>
            <a:r>
              <a:rPr lang="en-GB" b="1" dirty="0">
                <a:solidFill>
                  <a:srgbClr val="1C6031"/>
                </a:solidFill>
                <a:latin typeface="Georgia" panose="02040502050405020303" pitchFamily="18" charset="0"/>
              </a:rPr>
              <a:t> City, Benin</a:t>
            </a:r>
            <a:endParaRPr lang="en-GB" b="1" i="0" dirty="0">
              <a:solidFill>
                <a:srgbClr val="1C603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E3D76-14CE-B660-A842-91B905D6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34B-2F79-4EE8-8F1E-363F69629CF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0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774" t="2351" r="4817"/>
          <a:stretch/>
        </p:blipFill>
        <p:spPr>
          <a:xfrm>
            <a:off x="272350" y="910770"/>
            <a:ext cx="3384376" cy="5982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1090" y="1467644"/>
            <a:ext cx="504056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dirty="0"/>
              <a:t>The </a:t>
            </a:r>
            <a:r>
              <a:rPr lang="en-GB" i="1" dirty="0"/>
              <a:t>LAAAMP</a:t>
            </a:r>
            <a:r>
              <a:rPr lang="en-GB" dirty="0"/>
              <a:t> brochure “</a:t>
            </a:r>
            <a:r>
              <a:rPr lang="en-GB" i="1" dirty="0"/>
              <a:t>Advanced Light Sources and Crystallography: Tools of Discovery and Innovation</a:t>
            </a:r>
            <a:r>
              <a:rPr lang="en-GB" dirty="0"/>
              <a:t>” is available in </a:t>
            </a:r>
            <a:r>
              <a:rPr lang="en-GB" b="1" dirty="0"/>
              <a:t>English</a:t>
            </a:r>
            <a:r>
              <a:rPr lang="en-GB" dirty="0"/>
              <a:t>, </a:t>
            </a:r>
            <a:r>
              <a:rPr lang="en-GB" b="1" dirty="0"/>
              <a:t>Spanish</a:t>
            </a:r>
            <a:r>
              <a:rPr lang="en-GB" dirty="0"/>
              <a:t>, </a:t>
            </a:r>
            <a:r>
              <a:rPr lang="en-GB" b="1" dirty="0"/>
              <a:t>French</a:t>
            </a:r>
            <a:r>
              <a:rPr lang="en-GB" dirty="0"/>
              <a:t>, </a:t>
            </a:r>
            <a:r>
              <a:rPr lang="en-GB" b="1" dirty="0"/>
              <a:t>Arabic</a:t>
            </a:r>
            <a:r>
              <a:rPr lang="en-GB" dirty="0"/>
              <a:t> and </a:t>
            </a:r>
            <a:r>
              <a:rPr lang="en-GB" b="1" dirty="0"/>
              <a:t>Portuguese</a:t>
            </a:r>
            <a:r>
              <a:rPr lang="en-GB" dirty="0"/>
              <a:t>.</a:t>
            </a:r>
          </a:p>
          <a:p>
            <a:pPr>
              <a:lnSpc>
                <a:spcPts val="2200"/>
              </a:lnSpc>
            </a:pPr>
            <a:endParaRPr lang="en-GB" dirty="0"/>
          </a:p>
          <a:p>
            <a:pPr>
              <a:lnSpc>
                <a:spcPts val="2200"/>
              </a:lnSpc>
            </a:pPr>
            <a:r>
              <a:rPr lang="en-GB" dirty="0"/>
              <a:t>Translations have been made available thanks to a collaboration with the International Atomic Energy Agency (IAEA).</a:t>
            </a:r>
          </a:p>
          <a:p>
            <a:pPr>
              <a:lnSpc>
                <a:spcPts val="2200"/>
              </a:lnSpc>
            </a:pPr>
            <a:endParaRPr lang="en-GB" dirty="0"/>
          </a:p>
          <a:p>
            <a:pPr>
              <a:lnSpc>
                <a:spcPts val="2200"/>
              </a:lnSpc>
            </a:pPr>
            <a:r>
              <a:rPr lang="en-GB" dirty="0"/>
              <a:t>Brochure editor: </a:t>
            </a:r>
            <a:r>
              <a:rPr lang="en-GB" b="1" dirty="0"/>
              <a:t>Ernie Malamud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4" y="5229200"/>
            <a:ext cx="5925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C5F30"/>
                </a:solidFill>
              </a:rPr>
              <a:t>DOWNLOAD FOR FREE at </a:t>
            </a:r>
            <a:r>
              <a:rPr lang="en-GB" sz="2800" i="1" dirty="0">
                <a:solidFill>
                  <a:srgbClr val="1C5F30"/>
                </a:solidFill>
              </a:rPr>
              <a:t>https://laaamp.iucr.org/tasks/brochure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DB7A5-3A71-ECF2-B950-A5CFAC81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iucr.org/__data/assets/image/0020/136073/LAAAMP_small_trans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54" y="253796"/>
            <a:ext cx="1655296" cy="4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8191" y="1505186"/>
            <a:ext cx="6875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TASK 4: </a:t>
            </a:r>
            <a:r>
              <a:rPr lang="en-GB" b="1" dirty="0" err="1"/>
              <a:t>FAculty-STudent</a:t>
            </a:r>
            <a:r>
              <a:rPr lang="en-GB" b="1" dirty="0"/>
              <a:t> (FAST) teams visits at </a:t>
            </a:r>
            <a:r>
              <a:rPr lang="en-GB" b="1" dirty="0" err="1"/>
              <a:t>AdLSs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2411" y="2383037"/>
            <a:ext cx="882728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u="sng" dirty="0"/>
              <a:t>Eligibility</a:t>
            </a:r>
            <a:endParaRPr lang="en-US" sz="1800" u="sng" dirty="0"/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</a:rPr>
              <a:t>Faculty </a:t>
            </a:r>
            <a:r>
              <a:rPr lang="en-US" sz="1800" dirty="0"/>
              <a:t>members at universities in Africa, the Caribbean, Latin America, Central Asia, SE Asia, Middle East, and Pacific. Interested in using </a:t>
            </a:r>
            <a:r>
              <a:rPr lang="en-US" sz="1800" dirty="0" err="1"/>
              <a:t>AdLSs</a:t>
            </a:r>
            <a:r>
              <a:rPr lang="en-US" sz="1800" dirty="0"/>
              <a:t> to further one’s research and training endeavors.  Previous experience with using </a:t>
            </a:r>
            <a:r>
              <a:rPr lang="en-US" sz="1800" dirty="0" err="1"/>
              <a:t>AdLSs</a:t>
            </a:r>
            <a:r>
              <a:rPr lang="en-US" sz="1800" dirty="0"/>
              <a:t> is limited to a year or less.  Ability to spend 2 months as a full-time visitor in residence at an </a:t>
            </a:r>
            <a:r>
              <a:rPr lang="en-US" sz="1800" dirty="0" err="1"/>
              <a:t>AdLS</a:t>
            </a:r>
            <a:r>
              <a:rPr lang="en-US" sz="1800" dirty="0"/>
              <a:t> that is a </a:t>
            </a:r>
            <a:r>
              <a:rPr lang="en-US" sz="1800" i="1" dirty="0"/>
              <a:t>LAAMP</a:t>
            </a:r>
            <a:r>
              <a:rPr lang="en-US" sz="1800" dirty="0"/>
              <a:t> collaborative partner.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Student</a:t>
            </a:r>
            <a:r>
              <a:rPr lang="en-US" sz="1800" dirty="0"/>
              <a:t> registered as full-time Ph.D. student and supervised by the Faculty member.</a:t>
            </a:r>
          </a:p>
          <a:p>
            <a:pPr>
              <a:spcBef>
                <a:spcPts val="600"/>
              </a:spcBef>
            </a:pPr>
            <a:r>
              <a:rPr lang="en-US" sz="1800" i="1" u="sng" dirty="0"/>
              <a:t>Categories</a:t>
            </a:r>
            <a:endParaRPr lang="en-US" sz="1800" i="1" dirty="0"/>
          </a:p>
          <a:p>
            <a:pPr>
              <a:spcBef>
                <a:spcPts val="600"/>
              </a:spcBef>
            </a:pPr>
            <a:r>
              <a:rPr lang="en-US" sz="1800" b="1" dirty="0"/>
              <a:t>Continuing</a:t>
            </a:r>
            <a:r>
              <a:rPr lang="en-US" sz="1800" dirty="0"/>
              <a:t> and </a:t>
            </a:r>
            <a:r>
              <a:rPr lang="en-US" sz="1800" b="1" dirty="0"/>
              <a:t>New</a:t>
            </a:r>
            <a:r>
              <a:rPr lang="en-US" sz="1800" dirty="0"/>
              <a:t> applications are considered.</a:t>
            </a:r>
          </a:p>
          <a:p>
            <a:pPr>
              <a:spcBef>
                <a:spcPts val="600"/>
              </a:spcBef>
            </a:pPr>
            <a:r>
              <a:rPr lang="en-US" sz="1800" i="1" u="sng" dirty="0"/>
              <a:t>Financial Support</a:t>
            </a:r>
            <a:endParaRPr lang="en-US" sz="1800" i="1" dirty="0"/>
          </a:p>
          <a:p>
            <a:pPr>
              <a:spcBef>
                <a:spcPts val="600"/>
              </a:spcBef>
            </a:pPr>
            <a:r>
              <a:rPr lang="en-US" sz="1800" i="1" dirty="0"/>
              <a:t>LAAAMP</a:t>
            </a:r>
            <a:r>
              <a:rPr lang="en-US" sz="1800" dirty="0"/>
              <a:t> provides </a:t>
            </a:r>
            <a:r>
              <a:rPr lang="en-US" sz="1800" b="1" dirty="0"/>
              <a:t>2,000 Euros per person </a:t>
            </a:r>
            <a:r>
              <a:rPr lang="en-US" sz="1800" dirty="0"/>
              <a:t>to cover transportation and (partially) accommodation costs. The remainder of accommodation and subsistence should be negotiated with the host </a:t>
            </a:r>
            <a:r>
              <a:rPr lang="en-US" sz="1800" dirty="0" err="1"/>
              <a:t>AdLS</a:t>
            </a:r>
            <a:r>
              <a:rPr lang="en-US" sz="1800" dirty="0"/>
              <a:t> and other sources of support.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283550-4701-5BC8-5B0E-F0EBC40B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9BDAD-893F-4D3A-BE37-C58DFA770F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6374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67065</TotalTime>
  <Words>852</Words>
  <Application>Microsoft Macintosh PowerPoint</Application>
  <PresentationFormat>On-screen Show (4:3)</PresentationFormat>
  <Paragraphs>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MS Mincho</vt:lpstr>
      <vt:lpstr>Arial</vt:lpstr>
      <vt:lpstr>Calibri</vt:lpstr>
      <vt:lpstr>Courier</vt:lpstr>
      <vt:lpstr>Georgia</vt:lpstr>
      <vt:lpstr>Verdana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Sekazi Mtingwa</cp:lastModifiedBy>
  <cp:revision>538</cp:revision>
  <cp:lastPrinted>2019-07-30T08:55:25Z</cp:lastPrinted>
  <dcterms:created xsi:type="dcterms:W3CDTF">2012-03-22T13:34:35Z</dcterms:created>
  <dcterms:modified xsi:type="dcterms:W3CDTF">2024-11-19T06:44:36Z</dcterms:modified>
</cp:coreProperties>
</file>