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8"/>
  </p:notesMasterIdLst>
  <p:sldIdLst>
    <p:sldId id="256" r:id="rId2"/>
    <p:sldId id="336" r:id="rId3"/>
    <p:sldId id="310" r:id="rId4"/>
    <p:sldId id="259" r:id="rId5"/>
    <p:sldId id="349" r:id="rId6"/>
    <p:sldId id="339" r:id="rId7"/>
    <p:sldId id="272" r:id="rId8"/>
    <p:sldId id="303" r:id="rId9"/>
    <p:sldId id="305" r:id="rId10"/>
    <p:sldId id="329" r:id="rId11"/>
    <p:sldId id="337" r:id="rId12"/>
    <p:sldId id="369" r:id="rId13"/>
    <p:sldId id="357" r:id="rId14"/>
    <p:sldId id="365" r:id="rId15"/>
    <p:sldId id="370" r:id="rId16"/>
    <p:sldId id="351" r:id="rId17"/>
    <p:sldId id="321" r:id="rId18"/>
    <p:sldId id="320" r:id="rId19"/>
    <p:sldId id="368" r:id="rId20"/>
    <p:sldId id="350" r:id="rId21"/>
    <p:sldId id="354" r:id="rId22"/>
    <p:sldId id="363" r:id="rId23"/>
    <p:sldId id="352" r:id="rId24"/>
    <p:sldId id="367" r:id="rId25"/>
    <p:sldId id="285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C8C"/>
    <a:srgbClr val="952385"/>
    <a:srgbClr val="8A2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A01EA-2362-46A5-A0B3-DD77593C229F}" v="181" dt="2023-11-14T01:46:2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1824" y="78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zabahimana Pierre" userId="a6c44e15bb092c41" providerId="LiveId" clId="{0ADA01EA-2362-46A5-A0B3-DD77593C229F}"/>
    <pc:docChg chg="undo custSel addSld modSld sldOrd">
      <pc:chgData name="nzabahimana Pierre" userId="a6c44e15bb092c41" providerId="LiveId" clId="{0ADA01EA-2362-46A5-A0B3-DD77593C229F}" dt="2023-11-14T01:46:37.143" v="921" actId="1076"/>
      <pc:docMkLst>
        <pc:docMk/>
      </pc:docMkLst>
      <pc:sldChg chg="modSp mod">
        <pc:chgData name="nzabahimana Pierre" userId="a6c44e15bb092c41" providerId="LiveId" clId="{0ADA01EA-2362-46A5-A0B3-DD77593C229F}" dt="2023-11-14T00:15:24.214" v="892" actId="1076"/>
        <pc:sldMkLst>
          <pc:docMk/>
          <pc:sldMk cId="2629840589" sldId="256"/>
        </pc:sldMkLst>
        <pc:spChg chg="mod">
          <ac:chgData name="nzabahimana Pierre" userId="a6c44e15bb092c41" providerId="LiveId" clId="{0ADA01EA-2362-46A5-A0B3-DD77593C229F}" dt="2023-11-14T00:15:18.603" v="891" actId="1076"/>
          <ac:spMkLst>
            <pc:docMk/>
            <pc:sldMk cId="2629840589" sldId="256"/>
            <ac:spMk id="2" creationId="{AA134DC2-FC28-423D-A099-E1D9255D14D4}"/>
          </ac:spMkLst>
        </pc:spChg>
        <pc:spChg chg="mod">
          <ac:chgData name="nzabahimana Pierre" userId="a6c44e15bb092c41" providerId="LiveId" clId="{0ADA01EA-2362-46A5-A0B3-DD77593C229F}" dt="2023-11-14T00:15:24.214" v="892" actId="1076"/>
          <ac:spMkLst>
            <pc:docMk/>
            <pc:sldMk cId="2629840589" sldId="256"/>
            <ac:spMk id="4" creationId="{814D4D88-30A8-EC10-1BE8-ECD9FB4D26EC}"/>
          </ac:spMkLst>
        </pc:spChg>
      </pc:sldChg>
      <pc:sldChg chg="modSp mod">
        <pc:chgData name="nzabahimana Pierre" userId="a6c44e15bb092c41" providerId="LiveId" clId="{0ADA01EA-2362-46A5-A0B3-DD77593C229F}" dt="2023-11-14T00:20:24.845" v="897" actId="14100"/>
        <pc:sldMkLst>
          <pc:docMk/>
          <pc:sldMk cId="1872299624" sldId="259"/>
        </pc:sldMkLst>
        <pc:spChg chg="mod">
          <ac:chgData name="nzabahimana Pierre" userId="a6c44e15bb092c41" providerId="LiveId" clId="{0ADA01EA-2362-46A5-A0B3-DD77593C229F}" dt="2023-11-13T23:37:42.569" v="656" actId="20577"/>
          <ac:spMkLst>
            <pc:docMk/>
            <pc:sldMk cId="1872299624" sldId="259"/>
            <ac:spMk id="3" creationId="{2C0864DF-0028-433A-B061-BEE6B07EE04C}"/>
          </ac:spMkLst>
        </pc:spChg>
        <pc:spChg chg="mod">
          <ac:chgData name="nzabahimana Pierre" userId="a6c44e15bb092c41" providerId="LiveId" clId="{0ADA01EA-2362-46A5-A0B3-DD77593C229F}" dt="2023-11-14T00:20:24.845" v="897" actId="14100"/>
          <ac:spMkLst>
            <pc:docMk/>
            <pc:sldMk cId="1872299624" sldId="259"/>
            <ac:spMk id="5" creationId="{B35D16D5-A0B3-B106-AEE3-5F79BF4F1F1D}"/>
          </ac:spMkLst>
        </pc:spChg>
        <pc:spChg chg="mod">
          <ac:chgData name="nzabahimana Pierre" userId="a6c44e15bb092c41" providerId="LiveId" clId="{0ADA01EA-2362-46A5-A0B3-DD77593C229F}" dt="2023-11-14T00:20:20.830" v="896" actId="14100"/>
          <ac:spMkLst>
            <pc:docMk/>
            <pc:sldMk cId="1872299624" sldId="259"/>
            <ac:spMk id="28" creationId="{DE5C9B5C-6547-8111-11D7-2D4D62914883}"/>
          </ac:spMkLst>
        </pc:spChg>
      </pc:sldChg>
      <pc:sldChg chg="addSp delSp modSp mod">
        <pc:chgData name="nzabahimana Pierre" userId="a6c44e15bb092c41" providerId="LiveId" clId="{0ADA01EA-2362-46A5-A0B3-DD77593C229F}" dt="2023-11-13T23:50:19.845" v="794" actId="20577"/>
        <pc:sldMkLst>
          <pc:docMk/>
          <pc:sldMk cId="3351184527" sldId="272"/>
        </pc:sldMkLst>
        <pc:spChg chg="mod">
          <ac:chgData name="nzabahimana Pierre" userId="a6c44e15bb092c41" providerId="LiveId" clId="{0ADA01EA-2362-46A5-A0B3-DD77593C229F}" dt="2023-11-13T16:26:43.850" v="479" actId="20577"/>
          <ac:spMkLst>
            <pc:docMk/>
            <pc:sldMk cId="3351184527" sldId="272"/>
            <ac:spMk id="2" creationId="{202D48E8-EEDF-4723-8B71-849E66A9C837}"/>
          </ac:spMkLst>
        </pc:spChg>
        <pc:spChg chg="mod">
          <ac:chgData name="nzabahimana Pierre" userId="a6c44e15bb092c41" providerId="LiveId" clId="{0ADA01EA-2362-46A5-A0B3-DD77593C229F}" dt="2023-11-13T23:40:51.650" v="674" actId="164"/>
          <ac:spMkLst>
            <pc:docMk/>
            <pc:sldMk cId="3351184527" sldId="272"/>
            <ac:spMk id="4" creationId="{A2B9C065-083E-4330-845F-5EEE089E29D3}"/>
          </ac:spMkLst>
        </pc:spChg>
        <pc:spChg chg="add mod">
          <ac:chgData name="nzabahimana Pierre" userId="a6c44e15bb092c41" providerId="LiveId" clId="{0ADA01EA-2362-46A5-A0B3-DD77593C229F}" dt="2023-11-13T23:47:38.783" v="756" actId="14100"/>
          <ac:spMkLst>
            <pc:docMk/>
            <pc:sldMk cId="3351184527" sldId="272"/>
            <ac:spMk id="5" creationId="{D907BA53-9C93-29CF-5C69-E1B7C136B8FF}"/>
          </ac:spMkLst>
        </pc:spChg>
        <pc:spChg chg="mod">
          <ac:chgData name="nzabahimana Pierre" userId="a6c44e15bb092c41" providerId="LiveId" clId="{0ADA01EA-2362-46A5-A0B3-DD77593C229F}" dt="2023-11-13T23:42:33.459" v="691" actId="164"/>
          <ac:spMkLst>
            <pc:docMk/>
            <pc:sldMk cId="3351184527" sldId="272"/>
            <ac:spMk id="7" creationId="{80435985-0C5F-076E-0CF3-DCE45DE63A4A}"/>
          </ac:spMkLst>
        </pc:spChg>
        <pc:spChg chg="add mod">
          <ac:chgData name="nzabahimana Pierre" userId="a6c44e15bb092c41" providerId="LiveId" clId="{0ADA01EA-2362-46A5-A0B3-DD77593C229F}" dt="2023-11-13T23:48:59.905" v="776" actId="14100"/>
          <ac:spMkLst>
            <pc:docMk/>
            <pc:sldMk cId="3351184527" sldId="272"/>
            <ac:spMk id="8" creationId="{FAB01061-A028-E683-CF81-40DD7FDC2D80}"/>
          </ac:spMkLst>
        </pc:spChg>
        <pc:spChg chg="add mod">
          <ac:chgData name="nzabahimana Pierre" userId="a6c44e15bb092c41" providerId="LiveId" clId="{0ADA01EA-2362-46A5-A0B3-DD77593C229F}" dt="2023-11-13T23:50:19.845" v="794" actId="20577"/>
          <ac:spMkLst>
            <pc:docMk/>
            <pc:sldMk cId="3351184527" sldId="272"/>
            <ac:spMk id="9" creationId="{F51920E0-E8DD-35BD-55C5-2622DD4ED41C}"/>
          </ac:spMkLst>
        </pc:spChg>
        <pc:spChg chg="mod">
          <ac:chgData name="nzabahimana Pierre" userId="a6c44e15bb092c41" providerId="LiveId" clId="{0ADA01EA-2362-46A5-A0B3-DD77593C229F}" dt="2023-11-13T23:40:51.650" v="674" actId="164"/>
          <ac:spMkLst>
            <pc:docMk/>
            <pc:sldMk cId="3351184527" sldId="272"/>
            <ac:spMk id="12" creationId="{B7FBB197-4BAE-4744-B355-C80035508AB7}"/>
          </ac:spMkLst>
        </pc:spChg>
        <pc:spChg chg="add del mod">
          <ac:chgData name="nzabahimana Pierre" userId="a6c44e15bb092c41" providerId="LiveId" clId="{0ADA01EA-2362-46A5-A0B3-DD77593C229F}" dt="2023-11-13T23:50:06.376" v="792" actId="478"/>
          <ac:spMkLst>
            <pc:docMk/>
            <pc:sldMk cId="3351184527" sldId="272"/>
            <ac:spMk id="13" creationId="{0BA19DB7-3277-E85E-2138-651873E3E326}"/>
          </ac:spMkLst>
        </pc:spChg>
        <pc:spChg chg="mod">
          <ac:chgData name="nzabahimana Pierre" userId="a6c44e15bb092c41" providerId="LiveId" clId="{0ADA01EA-2362-46A5-A0B3-DD77593C229F}" dt="2023-11-13T23:48:46.053" v="773" actId="20577"/>
          <ac:spMkLst>
            <pc:docMk/>
            <pc:sldMk cId="3351184527" sldId="272"/>
            <ac:spMk id="29" creationId="{A068F94F-ED30-AF5E-D0E1-085822FFB678}"/>
          </ac:spMkLst>
        </pc:spChg>
        <pc:grpChg chg="add del mod">
          <ac:chgData name="nzabahimana Pierre" userId="a6c44e15bb092c41" providerId="LiveId" clId="{0ADA01EA-2362-46A5-A0B3-DD77593C229F}" dt="2023-11-13T23:41:03.140" v="676" actId="21"/>
          <ac:grpSpMkLst>
            <pc:docMk/>
            <pc:sldMk cId="3351184527" sldId="272"/>
            <ac:grpSpMk id="14" creationId="{3AC20AA3-9467-60CF-5B8F-5AB163D487A8}"/>
          </ac:grpSpMkLst>
        </pc:grpChg>
        <pc:grpChg chg="add del mod">
          <ac:chgData name="nzabahimana Pierre" userId="a6c44e15bb092c41" providerId="LiveId" clId="{0ADA01EA-2362-46A5-A0B3-DD77593C229F}" dt="2023-11-13T23:42:39.150" v="692" actId="21"/>
          <ac:grpSpMkLst>
            <pc:docMk/>
            <pc:sldMk cId="3351184527" sldId="272"/>
            <ac:grpSpMk id="15" creationId="{7534B840-3EE2-DA0A-F05C-EBB21F287489}"/>
          </ac:grpSpMkLst>
        </pc:grpChg>
        <pc:grpChg chg="del">
          <ac:chgData name="nzabahimana Pierre" userId="a6c44e15bb092c41" providerId="LiveId" clId="{0ADA01EA-2362-46A5-A0B3-DD77593C229F}" dt="2023-11-13T16:07:05.078" v="167" actId="478"/>
          <ac:grpSpMkLst>
            <pc:docMk/>
            <pc:sldMk cId="3351184527" sldId="272"/>
            <ac:grpSpMk id="17" creationId="{B09A9A91-3D5E-92D3-CC5C-D68987E575FF}"/>
          </ac:grpSpMkLst>
        </pc:grpChg>
        <pc:picChg chg="mod">
          <ac:chgData name="nzabahimana Pierre" userId="a6c44e15bb092c41" providerId="LiveId" clId="{0ADA01EA-2362-46A5-A0B3-DD77593C229F}" dt="2023-11-13T23:42:33.459" v="691" actId="164"/>
          <ac:picMkLst>
            <pc:docMk/>
            <pc:sldMk cId="3351184527" sldId="272"/>
            <ac:picMk id="6" creationId="{E025A873-F375-C25D-577F-DECB8C0FD60E}"/>
          </ac:picMkLst>
        </pc:picChg>
        <pc:picChg chg="mod">
          <ac:chgData name="nzabahimana Pierre" userId="a6c44e15bb092c41" providerId="LiveId" clId="{0ADA01EA-2362-46A5-A0B3-DD77593C229F}" dt="2023-11-13T23:40:51.650" v="674" actId="164"/>
          <ac:picMkLst>
            <pc:docMk/>
            <pc:sldMk cId="3351184527" sldId="272"/>
            <ac:picMk id="11" creationId="{6404DFAE-8DA0-4101-AF4B-51E14840B6B1}"/>
          </ac:picMkLst>
        </pc:picChg>
      </pc:sldChg>
      <pc:sldChg chg="modSp mod">
        <pc:chgData name="nzabahimana Pierre" userId="a6c44e15bb092c41" providerId="LiveId" clId="{0ADA01EA-2362-46A5-A0B3-DD77593C229F}" dt="2023-11-13T23:53:45.056" v="851" actId="2711"/>
        <pc:sldMkLst>
          <pc:docMk/>
          <pc:sldMk cId="2501680892" sldId="303"/>
        </pc:sldMkLst>
        <pc:spChg chg="mod">
          <ac:chgData name="nzabahimana Pierre" userId="a6c44e15bb092c41" providerId="LiveId" clId="{0ADA01EA-2362-46A5-A0B3-DD77593C229F}" dt="2023-11-13T23:51:15.361" v="812" actId="20577"/>
          <ac:spMkLst>
            <pc:docMk/>
            <pc:sldMk cId="2501680892" sldId="303"/>
            <ac:spMk id="3" creationId="{E462EF59-9546-4BC2-B8D5-F4E7244C3EB3}"/>
          </ac:spMkLst>
        </pc:spChg>
        <pc:spChg chg="mod">
          <ac:chgData name="nzabahimana Pierre" userId="a6c44e15bb092c41" providerId="LiveId" clId="{0ADA01EA-2362-46A5-A0B3-DD77593C229F}" dt="2023-11-13T23:53:45.056" v="851" actId="2711"/>
          <ac:spMkLst>
            <pc:docMk/>
            <pc:sldMk cId="2501680892" sldId="303"/>
            <ac:spMk id="5" creationId="{8FE4AFB4-61D2-6BAD-A2B9-9775E68B090A}"/>
          </ac:spMkLst>
        </pc:spChg>
      </pc:sldChg>
      <pc:sldChg chg="addSp delSp modSp mod">
        <pc:chgData name="nzabahimana Pierre" userId="a6c44e15bb092c41" providerId="LiveId" clId="{0ADA01EA-2362-46A5-A0B3-DD77593C229F}" dt="2023-11-13T23:54:19.325" v="858" actId="20577"/>
        <pc:sldMkLst>
          <pc:docMk/>
          <pc:sldMk cId="3339587686" sldId="305"/>
        </pc:sldMkLst>
        <pc:spChg chg="mod">
          <ac:chgData name="nzabahimana Pierre" userId="a6c44e15bb092c41" providerId="LiveId" clId="{0ADA01EA-2362-46A5-A0B3-DD77593C229F}" dt="2023-11-13T23:54:19.325" v="858" actId="20577"/>
          <ac:spMkLst>
            <pc:docMk/>
            <pc:sldMk cId="3339587686" sldId="305"/>
            <ac:spMk id="2" creationId="{C2BBF7A5-2074-485B-0FEB-2A0817030AE8}"/>
          </ac:spMkLst>
        </pc:spChg>
        <pc:spChg chg="mod">
          <ac:chgData name="nzabahimana Pierre" userId="a6c44e15bb092c41" providerId="LiveId" clId="{0ADA01EA-2362-46A5-A0B3-DD77593C229F}" dt="2023-11-13T23:18:02.505" v="640" actId="20577"/>
          <ac:spMkLst>
            <pc:docMk/>
            <pc:sldMk cId="3339587686" sldId="305"/>
            <ac:spMk id="4" creationId="{281287FD-B79C-BC34-0B46-E762C8C6CEBA}"/>
          </ac:spMkLst>
        </pc:spChg>
        <pc:spChg chg="add mod">
          <ac:chgData name="nzabahimana Pierre" userId="a6c44e15bb092c41" providerId="LiveId" clId="{0ADA01EA-2362-46A5-A0B3-DD77593C229F}" dt="2023-11-13T23:17:44.681" v="635" actId="1076"/>
          <ac:spMkLst>
            <pc:docMk/>
            <pc:sldMk cId="3339587686" sldId="305"/>
            <ac:spMk id="5" creationId="{CE5CAEF0-CE6C-CB0B-301E-62AF1E013808}"/>
          </ac:spMkLst>
        </pc:spChg>
        <pc:spChg chg="del mod">
          <ac:chgData name="nzabahimana Pierre" userId="a6c44e15bb092c41" providerId="LiveId" clId="{0ADA01EA-2362-46A5-A0B3-DD77593C229F}" dt="2023-11-13T23:13:56.348" v="586" actId="478"/>
          <ac:spMkLst>
            <pc:docMk/>
            <pc:sldMk cId="3339587686" sldId="305"/>
            <ac:spMk id="13" creationId="{3E99039E-D8B3-E501-20B5-77C88C4A4F4D}"/>
          </ac:spMkLst>
        </pc:spChg>
        <pc:spChg chg="del">
          <ac:chgData name="nzabahimana Pierre" userId="a6c44e15bb092c41" providerId="LiveId" clId="{0ADA01EA-2362-46A5-A0B3-DD77593C229F}" dt="2023-11-13T23:14:17.365" v="588" actId="478"/>
          <ac:spMkLst>
            <pc:docMk/>
            <pc:sldMk cId="3339587686" sldId="305"/>
            <ac:spMk id="14" creationId="{6DCD0AAC-C4EF-74FD-B6BF-C00F2B04FB2B}"/>
          </ac:spMkLst>
        </pc:spChg>
        <pc:spChg chg="del">
          <ac:chgData name="nzabahimana Pierre" userId="a6c44e15bb092c41" providerId="LiveId" clId="{0ADA01EA-2362-46A5-A0B3-DD77593C229F}" dt="2023-11-13T23:14:01.416" v="587" actId="478"/>
          <ac:spMkLst>
            <pc:docMk/>
            <pc:sldMk cId="3339587686" sldId="305"/>
            <ac:spMk id="19" creationId="{29D9562C-0D8C-FDBE-2E1B-19848968CAFA}"/>
          </ac:spMkLst>
        </pc:spChg>
        <pc:picChg chg="add mod">
          <ac:chgData name="nzabahimana Pierre" userId="a6c44e15bb092c41" providerId="LiveId" clId="{0ADA01EA-2362-46A5-A0B3-DD77593C229F}" dt="2023-11-13T23:16:01.518" v="624" actId="14100"/>
          <ac:picMkLst>
            <pc:docMk/>
            <pc:sldMk cId="3339587686" sldId="305"/>
            <ac:picMk id="3" creationId="{D6A7DFE8-C2DD-11F1-107B-AC1E97909874}"/>
          </ac:picMkLst>
        </pc:picChg>
        <pc:picChg chg="mod">
          <ac:chgData name="nzabahimana Pierre" userId="a6c44e15bb092c41" providerId="LiveId" clId="{0ADA01EA-2362-46A5-A0B3-DD77593C229F}" dt="2023-11-13T23:12:51.162" v="581" actId="14100"/>
          <ac:picMkLst>
            <pc:docMk/>
            <pc:sldMk cId="3339587686" sldId="305"/>
            <ac:picMk id="6" creationId="{D89D219A-37FE-FE7A-E3A9-5213F7D9625B}"/>
          </ac:picMkLst>
        </pc:picChg>
        <pc:picChg chg="del">
          <ac:chgData name="nzabahimana Pierre" userId="a6c44e15bb092c41" providerId="LiveId" clId="{0ADA01EA-2362-46A5-A0B3-DD77593C229F}" dt="2023-11-13T23:14:19.678" v="589" actId="478"/>
          <ac:picMkLst>
            <pc:docMk/>
            <pc:sldMk cId="3339587686" sldId="305"/>
            <ac:picMk id="10" creationId="{6C432B54-2FD7-33B0-5FA4-973BA542EEAD}"/>
          </ac:picMkLst>
        </pc:picChg>
      </pc:sldChg>
      <pc:sldChg chg="addSp modSp mod ord">
        <pc:chgData name="nzabahimana Pierre" userId="a6c44e15bb092c41" providerId="LiveId" clId="{0ADA01EA-2362-46A5-A0B3-DD77593C229F}" dt="2023-11-13T16:29:54.186" v="495"/>
        <pc:sldMkLst>
          <pc:docMk/>
          <pc:sldMk cId="2130707660" sldId="320"/>
        </pc:sldMkLst>
        <pc:spChg chg="mod">
          <ac:chgData name="nzabahimana Pierre" userId="a6c44e15bb092c41" providerId="LiveId" clId="{0ADA01EA-2362-46A5-A0B3-DD77593C229F}" dt="2023-11-13T15:58:30.241" v="162" actId="20577"/>
          <ac:spMkLst>
            <pc:docMk/>
            <pc:sldMk cId="2130707660" sldId="320"/>
            <ac:spMk id="3" creationId="{A45A6B92-0341-4F2E-85FC-0374ED45BF88}"/>
          </ac:spMkLst>
        </pc:spChg>
        <pc:spChg chg="add mod">
          <ac:chgData name="nzabahimana Pierre" userId="a6c44e15bb092c41" providerId="LiveId" clId="{0ADA01EA-2362-46A5-A0B3-DD77593C229F}" dt="2023-11-13T15:58:52.814" v="166" actId="14100"/>
          <ac:spMkLst>
            <pc:docMk/>
            <pc:sldMk cId="2130707660" sldId="320"/>
            <ac:spMk id="4" creationId="{1A353D39-12A0-8911-4270-894EBB6C4DE2}"/>
          </ac:spMkLst>
        </pc:spChg>
        <pc:spChg chg="mod">
          <ac:chgData name="nzabahimana Pierre" userId="a6c44e15bb092c41" providerId="LiveId" clId="{0ADA01EA-2362-46A5-A0B3-DD77593C229F}" dt="2023-11-13T15:58:48.680" v="165" actId="14100"/>
          <ac:spMkLst>
            <pc:docMk/>
            <pc:sldMk cId="2130707660" sldId="320"/>
            <ac:spMk id="12" creationId="{F871F9E5-BFB8-2EFD-AE9C-5A436A59C6B4}"/>
          </ac:spMkLst>
        </pc:spChg>
      </pc:sldChg>
      <pc:sldChg chg="ord">
        <pc:chgData name="nzabahimana Pierre" userId="a6c44e15bb092c41" providerId="LiveId" clId="{0ADA01EA-2362-46A5-A0B3-DD77593C229F}" dt="2023-11-14T00:20:42.990" v="899"/>
        <pc:sldMkLst>
          <pc:docMk/>
          <pc:sldMk cId="3920243379" sldId="321"/>
        </pc:sldMkLst>
      </pc:sldChg>
      <pc:sldChg chg="modSp mod">
        <pc:chgData name="nzabahimana Pierre" userId="a6c44e15bb092c41" providerId="LiveId" clId="{0ADA01EA-2362-46A5-A0B3-DD77593C229F}" dt="2023-11-13T23:54:00.871" v="853" actId="114"/>
        <pc:sldMkLst>
          <pc:docMk/>
          <pc:sldMk cId="618657005" sldId="329"/>
        </pc:sldMkLst>
        <pc:spChg chg="mod">
          <ac:chgData name="nzabahimana Pierre" userId="a6c44e15bb092c41" providerId="LiveId" clId="{0ADA01EA-2362-46A5-A0B3-DD77593C229F}" dt="2023-11-13T23:54:00.871" v="853" actId="114"/>
          <ac:spMkLst>
            <pc:docMk/>
            <pc:sldMk cId="618657005" sldId="329"/>
            <ac:spMk id="2" creationId="{8F7E6405-C33B-4FA2-5924-2C0C362E00C1}"/>
          </ac:spMkLst>
        </pc:spChg>
      </pc:sldChg>
      <pc:sldChg chg="modSp mod">
        <pc:chgData name="nzabahimana Pierre" userId="a6c44e15bb092c41" providerId="LiveId" clId="{0ADA01EA-2362-46A5-A0B3-DD77593C229F}" dt="2023-11-13T23:57:48.557" v="860" actId="114"/>
        <pc:sldMkLst>
          <pc:docMk/>
          <pc:sldMk cId="353986571" sldId="336"/>
        </pc:sldMkLst>
        <pc:spChg chg="mod">
          <ac:chgData name="nzabahimana Pierre" userId="a6c44e15bb092c41" providerId="LiveId" clId="{0ADA01EA-2362-46A5-A0B3-DD77593C229F}" dt="2023-11-13T23:57:48.557" v="860" actId="114"/>
          <ac:spMkLst>
            <pc:docMk/>
            <pc:sldMk cId="353986571" sldId="336"/>
            <ac:spMk id="4" creationId="{5A65190A-6B3F-82A1-D31C-6C4448769854}"/>
          </ac:spMkLst>
        </pc:spChg>
      </pc:sldChg>
      <pc:sldChg chg="addSp modSp mod ord">
        <pc:chgData name="nzabahimana Pierre" userId="a6c44e15bb092c41" providerId="LiveId" clId="{0ADA01EA-2362-46A5-A0B3-DD77593C229F}" dt="2023-11-14T01:46:37.143" v="921" actId="1076"/>
        <pc:sldMkLst>
          <pc:docMk/>
          <pc:sldMk cId="598730469" sldId="337"/>
        </pc:sldMkLst>
        <pc:spChg chg="add mod">
          <ac:chgData name="nzabahimana Pierre" userId="a6c44e15bb092c41" providerId="LiveId" clId="{0ADA01EA-2362-46A5-A0B3-DD77593C229F}" dt="2023-11-14T01:46:32.777" v="920" actId="1076"/>
          <ac:spMkLst>
            <pc:docMk/>
            <pc:sldMk cId="598730469" sldId="337"/>
            <ac:spMk id="4" creationId="{AC369509-A649-B5E9-CC0F-C85F0AFFF13D}"/>
          </ac:spMkLst>
        </pc:spChg>
        <pc:spChg chg="add mod">
          <ac:chgData name="nzabahimana Pierre" userId="a6c44e15bb092c41" providerId="LiveId" clId="{0ADA01EA-2362-46A5-A0B3-DD77593C229F}" dt="2023-11-14T01:46:37.143" v="921" actId="1076"/>
          <ac:spMkLst>
            <pc:docMk/>
            <pc:sldMk cId="598730469" sldId="337"/>
            <ac:spMk id="5" creationId="{CC7295F8-246A-7605-975B-339285B7AD5E}"/>
          </ac:spMkLst>
        </pc:spChg>
        <pc:spChg chg="mod">
          <ac:chgData name="nzabahimana Pierre" userId="a6c44e15bb092c41" providerId="LiveId" clId="{0ADA01EA-2362-46A5-A0B3-DD77593C229F}" dt="2023-11-14T01:46:15.258" v="918" actId="1076"/>
          <ac:spMkLst>
            <pc:docMk/>
            <pc:sldMk cId="598730469" sldId="337"/>
            <ac:spMk id="7" creationId="{555A92DC-491D-675F-EDAF-310D4A126E95}"/>
          </ac:spMkLst>
        </pc:spChg>
      </pc:sldChg>
      <pc:sldChg chg="addSp modSp mod">
        <pc:chgData name="nzabahimana Pierre" userId="a6c44e15bb092c41" providerId="LiveId" clId="{0ADA01EA-2362-46A5-A0B3-DD77593C229F}" dt="2023-11-13T23:44:13.283" v="740" actId="1076"/>
        <pc:sldMkLst>
          <pc:docMk/>
          <pc:sldMk cId="167454305" sldId="339"/>
        </pc:sldMkLst>
        <pc:spChg chg="mod">
          <ac:chgData name="nzabahimana Pierre" userId="a6c44e15bb092c41" providerId="LiveId" clId="{0ADA01EA-2362-46A5-A0B3-DD77593C229F}" dt="2023-11-13T23:38:45.090" v="662" actId="1076"/>
          <ac:spMkLst>
            <pc:docMk/>
            <pc:sldMk cId="167454305" sldId="339"/>
            <ac:spMk id="2" creationId="{ED93902A-9993-A66C-724B-60C3EE648997}"/>
          </ac:spMkLst>
        </pc:spChg>
        <pc:spChg chg="mod">
          <ac:chgData name="nzabahimana Pierre" userId="a6c44e15bb092c41" providerId="LiveId" clId="{0ADA01EA-2362-46A5-A0B3-DD77593C229F}" dt="2023-11-13T23:39:39.746" v="667" actId="164"/>
          <ac:spMkLst>
            <pc:docMk/>
            <pc:sldMk cId="167454305" sldId="339"/>
            <ac:spMk id="5" creationId="{D60B9D95-BDC7-9552-6BA9-2E9723B98769}"/>
          </ac:spMkLst>
        </pc:spChg>
        <pc:spChg chg="mod">
          <ac:chgData name="nzabahimana Pierre" userId="a6c44e15bb092c41" providerId="LiveId" clId="{0ADA01EA-2362-46A5-A0B3-DD77593C229F}" dt="2023-11-13T23:39:25.877" v="666" actId="1076"/>
          <ac:spMkLst>
            <pc:docMk/>
            <pc:sldMk cId="167454305" sldId="339"/>
            <ac:spMk id="6" creationId="{D5A846B3-EF87-1C2E-13E8-29D21A9FC5DF}"/>
          </ac:spMkLst>
        </pc:spChg>
        <pc:spChg chg="mod">
          <ac:chgData name="nzabahimana Pierre" userId="a6c44e15bb092c41" providerId="LiveId" clId="{0ADA01EA-2362-46A5-A0B3-DD77593C229F}" dt="2023-11-13T23:43:43.942" v="736" actId="14100"/>
          <ac:spMkLst>
            <pc:docMk/>
            <pc:sldMk cId="167454305" sldId="339"/>
            <ac:spMk id="7" creationId="{7866F9B1-3E4B-FEEC-6C7F-C81651A43463}"/>
          </ac:spMkLst>
        </pc:spChg>
        <pc:spChg chg="mod">
          <ac:chgData name="nzabahimana Pierre" userId="a6c44e15bb092c41" providerId="LiveId" clId="{0ADA01EA-2362-46A5-A0B3-DD77593C229F}" dt="2023-11-13T23:39:39.746" v="667" actId="164"/>
          <ac:spMkLst>
            <pc:docMk/>
            <pc:sldMk cId="167454305" sldId="339"/>
            <ac:spMk id="8" creationId="{D25F6C6E-B60D-9A0F-324C-472E9D5043C1}"/>
          </ac:spMkLst>
        </pc:spChg>
        <pc:spChg chg="mod">
          <ac:chgData name="nzabahimana Pierre" userId="a6c44e15bb092c41" providerId="LiveId" clId="{0ADA01EA-2362-46A5-A0B3-DD77593C229F}" dt="2023-11-13T23:43:28.681" v="733" actId="20577"/>
          <ac:spMkLst>
            <pc:docMk/>
            <pc:sldMk cId="167454305" sldId="339"/>
            <ac:spMk id="9" creationId="{C847BE10-86F6-BA0E-A91A-D76BC22843C0}"/>
          </ac:spMkLst>
        </pc:spChg>
        <pc:spChg chg="mod">
          <ac:chgData name="nzabahimana Pierre" userId="a6c44e15bb092c41" providerId="LiveId" clId="{0ADA01EA-2362-46A5-A0B3-DD77593C229F}" dt="2023-11-13T23:41:26.011" v="679"/>
          <ac:spMkLst>
            <pc:docMk/>
            <pc:sldMk cId="167454305" sldId="339"/>
            <ac:spMk id="14" creationId="{1E2BA297-3A17-5472-2681-954064A83041}"/>
          </ac:spMkLst>
        </pc:spChg>
        <pc:spChg chg="mod">
          <ac:chgData name="nzabahimana Pierre" userId="a6c44e15bb092c41" providerId="LiveId" clId="{0ADA01EA-2362-46A5-A0B3-DD77593C229F}" dt="2023-11-13T23:43:59.927" v="738" actId="14100"/>
          <ac:spMkLst>
            <pc:docMk/>
            <pc:sldMk cId="167454305" sldId="339"/>
            <ac:spMk id="15" creationId="{F431667C-7193-533D-461B-5F6F6B22797A}"/>
          </ac:spMkLst>
        </pc:spChg>
        <pc:spChg chg="mod">
          <ac:chgData name="nzabahimana Pierre" userId="a6c44e15bb092c41" providerId="LiveId" clId="{0ADA01EA-2362-46A5-A0B3-DD77593C229F}" dt="2023-11-13T23:42:44.655" v="693"/>
          <ac:spMkLst>
            <pc:docMk/>
            <pc:sldMk cId="167454305" sldId="339"/>
            <ac:spMk id="18" creationId="{F3FB94F4-D962-688C-B518-D25239C56019}"/>
          </ac:spMkLst>
        </pc:spChg>
        <pc:grpChg chg="add mod">
          <ac:chgData name="nzabahimana Pierre" userId="a6c44e15bb092c41" providerId="LiveId" clId="{0ADA01EA-2362-46A5-A0B3-DD77593C229F}" dt="2023-11-13T23:40:12.689" v="671" actId="164"/>
          <ac:grpSpMkLst>
            <pc:docMk/>
            <pc:sldMk cId="167454305" sldId="339"/>
            <ac:grpSpMk id="3" creationId="{BEAB14B6-CD8B-9F97-4D73-F14C55057CA4}"/>
          </ac:grpSpMkLst>
        </pc:grpChg>
        <pc:grpChg chg="add mod">
          <ac:chgData name="nzabahimana Pierre" userId="a6c44e15bb092c41" providerId="LiveId" clId="{0ADA01EA-2362-46A5-A0B3-DD77593C229F}" dt="2023-11-13T23:40:12.689" v="671" actId="164"/>
          <ac:grpSpMkLst>
            <pc:docMk/>
            <pc:sldMk cId="167454305" sldId="339"/>
            <ac:grpSpMk id="10" creationId="{1F0747DE-4459-0AE9-CCDF-3EA6A3EDC977}"/>
          </ac:grpSpMkLst>
        </pc:grpChg>
        <pc:grpChg chg="add mod">
          <ac:chgData name="nzabahimana Pierre" userId="a6c44e15bb092c41" providerId="LiveId" clId="{0ADA01EA-2362-46A5-A0B3-DD77593C229F}" dt="2023-11-13T23:44:13.283" v="740" actId="1076"/>
          <ac:grpSpMkLst>
            <pc:docMk/>
            <pc:sldMk cId="167454305" sldId="339"/>
            <ac:grpSpMk id="11" creationId="{6215B099-3FD5-2342-3930-A43BB2435243}"/>
          </ac:grpSpMkLst>
        </pc:grpChg>
        <pc:grpChg chg="add mod">
          <ac:chgData name="nzabahimana Pierre" userId="a6c44e15bb092c41" providerId="LiveId" clId="{0ADA01EA-2362-46A5-A0B3-DD77593C229F}" dt="2023-11-13T23:41:39.223" v="683" actId="14100"/>
          <ac:grpSpMkLst>
            <pc:docMk/>
            <pc:sldMk cId="167454305" sldId="339"/>
            <ac:grpSpMk id="12" creationId="{944A3182-371E-3F4A-7DB0-C2EB61B0A6C6}"/>
          </ac:grpSpMkLst>
        </pc:grpChg>
        <pc:grpChg chg="add mod">
          <ac:chgData name="nzabahimana Pierre" userId="a6c44e15bb092c41" providerId="LiveId" clId="{0ADA01EA-2362-46A5-A0B3-DD77593C229F}" dt="2023-11-13T23:43:53.394" v="737" actId="1076"/>
          <ac:grpSpMkLst>
            <pc:docMk/>
            <pc:sldMk cId="167454305" sldId="339"/>
            <ac:grpSpMk id="16" creationId="{77E35DB2-51D6-7AD9-AF3E-A2D7DACE2C4B}"/>
          </ac:grpSpMkLst>
        </pc:grpChg>
        <pc:picChg chg="mod">
          <ac:chgData name="nzabahimana Pierre" userId="a6c44e15bb092c41" providerId="LiveId" clId="{0ADA01EA-2362-46A5-A0B3-DD77593C229F}" dt="2023-11-13T23:39:03.288" v="663" actId="164"/>
          <ac:picMkLst>
            <pc:docMk/>
            <pc:sldMk cId="167454305" sldId="339"/>
            <ac:picMk id="4" creationId="{2C435806-B28A-8174-1BE7-7732F558D3F1}"/>
          </ac:picMkLst>
        </pc:picChg>
        <pc:picChg chg="mod">
          <ac:chgData name="nzabahimana Pierre" userId="a6c44e15bb092c41" providerId="LiveId" clId="{0ADA01EA-2362-46A5-A0B3-DD77593C229F}" dt="2023-11-13T23:41:26.011" v="679"/>
          <ac:picMkLst>
            <pc:docMk/>
            <pc:sldMk cId="167454305" sldId="339"/>
            <ac:picMk id="13" creationId="{222FC02B-3B49-AB83-CBC9-87EE96A8E8A0}"/>
          </ac:picMkLst>
        </pc:picChg>
        <pc:picChg chg="mod">
          <ac:chgData name="nzabahimana Pierre" userId="a6c44e15bb092c41" providerId="LiveId" clId="{0ADA01EA-2362-46A5-A0B3-DD77593C229F}" dt="2023-11-13T23:42:44.655" v="693"/>
          <ac:picMkLst>
            <pc:docMk/>
            <pc:sldMk cId="167454305" sldId="339"/>
            <ac:picMk id="17" creationId="{31FC45B3-1CB4-D22D-BA77-CB61A44B3674}"/>
          </ac:picMkLst>
        </pc:picChg>
      </pc:sldChg>
      <pc:sldChg chg="addSp modSp mod">
        <pc:chgData name="nzabahimana Pierre" userId="a6c44e15bb092c41" providerId="LiveId" clId="{0ADA01EA-2362-46A5-A0B3-DD77593C229F}" dt="2023-11-14T01:38:12.295" v="908" actId="1582"/>
        <pc:sldMkLst>
          <pc:docMk/>
          <pc:sldMk cId="3321781164" sldId="349"/>
        </pc:sldMkLst>
        <pc:spChg chg="mod">
          <ac:chgData name="nzabahimana Pierre" userId="a6c44e15bb092c41" providerId="LiveId" clId="{0ADA01EA-2362-46A5-A0B3-DD77593C229F}" dt="2023-11-13T23:37:57.027" v="658" actId="20577"/>
          <ac:spMkLst>
            <pc:docMk/>
            <pc:sldMk cId="3321781164" sldId="349"/>
            <ac:spMk id="13" creationId="{CF7F9C77-70FE-4A23-CEC8-A2A28B79F1FF}"/>
          </ac:spMkLst>
        </pc:spChg>
        <pc:cxnChg chg="add mod">
          <ac:chgData name="nzabahimana Pierre" userId="a6c44e15bb092c41" providerId="LiveId" clId="{0ADA01EA-2362-46A5-A0B3-DD77593C229F}" dt="2023-11-14T01:38:03.726" v="907" actId="1582"/>
          <ac:cxnSpMkLst>
            <pc:docMk/>
            <pc:sldMk cId="3321781164" sldId="349"/>
            <ac:cxnSpMk id="7" creationId="{084AA495-CCE7-4446-DC89-1163F685C3FC}"/>
          </ac:cxnSpMkLst>
        </pc:cxnChg>
        <pc:cxnChg chg="add mod">
          <ac:chgData name="nzabahimana Pierre" userId="a6c44e15bb092c41" providerId="LiveId" clId="{0ADA01EA-2362-46A5-A0B3-DD77593C229F}" dt="2023-11-14T01:38:12.295" v="908" actId="1582"/>
          <ac:cxnSpMkLst>
            <pc:docMk/>
            <pc:sldMk cId="3321781164" sldId="349"/>
            <ac:cxnSpMk id="15" creationId="{F3942433-F2F9-D93A-4307-A0D38DDF4018}"/>
          </ac:cxnSpMkLst>
        </pc:cxnChg>
      </pc:sldChg>
      <pc:sldChg chg="delSp mod ord">
        <pc:chgData name="nzabahimana Pierre" userId="a6c44e15bb092c41" providerId="LiveId" clId="{0ADA01EA-2362-46A5-A0B3-DD77593C229F}" dt="2023-11-13T23:18:28.780" v="642"/>
        <pc:sldMkLst>
          <pc:docMk/>
          <pc:sldMk cId="916092768" sldId="350"/>
        </pc:sldMkLst>
        <pc:spChg chg="del">
          <ac:chgData name="nzabahimana Pierre" userId="a6c44e15bb092c41" providerId="LiveId" clId="{0ADA01EA-2362-46A5-A0B3-DD77593C229F}" dt="2023-11-13T23:16:45.537" v="625" actId="21"/>
          <ac:spMkLst>
            <pc:docMk/>
            <pc:sldMk cId="916092768" sldId="350"/>
            <ac:spMk id="2" creationId="{942290C7-7403-6EE9-4472-4BD4BDDFEE9B}"/>
          </ac:spMkLst>
        </pc:spChg>
      </pc:sldChg>
      <pc:sldChg chg="ord">
        <pc:chgData name="nzabahimana Pierre" userId="a6c44e15bb092c41" providerId="LiveId" clId="{0ADA01EA-2362-46A5-A0B3-DD77593C229F}" dt="2023-11-13T15:54:46.647" v="63"/>
        <pc:sldMkLst>
          <pc:docMk/>
          <pc:sldMk cId="2744781469" sldId="357"/>
        </pc:sldMkLst>
      </pc:sldChg>
      <pc:sldChg chg="ord">
        <pc:chgData name="nzabahimana Pierre" userId="a6c44e15bb092c41" providerId="LiveId" clId="{0ADA01EA-2362-46A5-A0B3-DD77593C229F}" dt="2023-11-13T15:54:55.522" v="65"/>
        <pc:sldMkLst>
          <pc:docMk/>
          <pc:sldMk cId="2203862747" sldId="365"/>
        </pc:sldMkLst>
      </pc:sldChg>
      <pc:sldChg chg="modSp mod">
        <pc:chgData name="nzabahimana Pierre" userId="a6c44e15bb092c41" providerId="LiveId" clId="{0ADA01EA-2362-46A5-A0B3-DD77593C229F}" dt="2023-11-14T01:45:34.333" v="914" actId="14100"/>
        <pc:sldMkLst>
          <pc:docMk/>
          <pc:sldMk cId="656843817" sldId="368"/>
        </pc:sldMkLst>
        <pc:spChg chg="mod">
          <ac:chgData name="nzabahimana Pierre" userId="a6c44e15bb092c41" providerId="LiveId" clId="{0ADA01EA-2362-46A5-A0B3-DD77593C229F}" dt="2023-11-14T01:45:34.333" v="914" actId="14100"/>
          <ac:spMkLst>
            <pc:docMk/>
            <pc:sldMk cId="656843817" sldId="368"/>
            <ac:spMk id="3" creationId="{9EE6312F-C86F-B3C6-8883-1E7746C0A52A}"/>
          </ac:spMkLst>
        </pc:spChg>
      </pc:sldChg>
      <pc:sldChg chg="ord">
        <pc:chgData name="nzabahimana Pierre" userId="a6c44e15bb092c41" providerId="LiveId" clId="{0ADA01EA-2362-46A5-A0B3-DD77593C229F}" dt="2023-11-13T23:19:17.566" v="650"/>
        <pc:sldMkLst>
          <pc:docMk/>
          <pc:sldMk cId="2740788500" sldId="369"/>
        </pc:sldMkLst>
      </pc:sldChg>
      <pc:sldChg chg="add ord">
        <pc:chgData name="nzabahimana Pierre" userId="a6c44e15bb092c41" providerId="LiveId" clId="{0ADA01EA-2362-46A5-A0B3-DD77593C229F}" dt="2023-11-13T23:13:47.653" v="584"/>
        <pc:sldMkLst>
          <pc:docMk/>
          <pc:sldMk cId="771210347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A5D8-05B2-4992-996D-9F124DDB58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54C1-17B4-4860-885F-7264982EB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1733-51C5-4710-9780-5407B31C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84DD-397A-4942-8C5E-27649F4E9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177E-71F3-41B4-A416-4C422BD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5D80-6F6A-4AB8-90E2-6520FAE8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F15C7-AD2B-43E0-89E5-C4B1B153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4BFD-00CE-441C-BA97-0C23DE3A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59392-227A-46AE-8A0C-D84949CDC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1C00-9392-4467-850F-97B28C89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3849-1D08-486B-A749-FEB75DB0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ED4F-576D-4468-80CF-B69820D2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2DE49-C04F-4307-82CE-905A09726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D6649-5482-4C14-B22E-C294A77D2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F4C1-3539-4B77-9F62-44ABB073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F7902-EA7A-4F74-AAD6-C44E8DD5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CE071-464F-4707-B149-F51218B4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FFBB-2A7B-457A-AA51-49D36320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D3A5-ABC0-4C73-A81E-55EF2193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62FB-F666-42C9-863D-85E7790A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EE4A-D434-482B-A95F-03E74263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AE61F-3242-48FE-896B-C3F754E8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256-92B8-42B6-9838-011DF40F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5FFE-ABC4-47D1-876F-79AA072F0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2D73-ADC7-426E-AD19-825AB526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8B3F9-F649-4640-9757-7766781D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EE56-3A86-4EA7-8497-211BB74E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B0AB-BABE-45AB-9E3E-A20A3B72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4448-6E1D-42C2-9854-205F00BF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63512-8A56-44D1-8BDE-F4ED1EFA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3E9F7-A125-421A-BA1F-1BA3AD29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B4DD7-D014-4D0D-ADC4-CA9F45D6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BF418-ECE5-4E11-AEEB-9768068A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1D8D-036B-4358-87F4-13BCF01B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E0444-0E41-4B2A-9D68-0E6CD509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D3300-5121-40C3-936C-E6D80D16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B927E-9E83-4D6E-82C2-7AE09EA66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7CD77-2A17-46DF-80AB-81EF84999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7BF4C-6EFB-49ED-B5A8-240ED87C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8A3EE-A52F-4B86-962F-4637B848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F61E2-C183-4716-8AEC-9D371D57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8901-99C4-4541-B2BE-2B8E7D78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5C83-FD1E-4BAB-8598-3CC1D8A5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48DF1-FFF9-434B-8CF7-5F32028F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A2EC-96A8-4B26-97D3-A44151AF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3C8E8-3BED-4540-BC3A-D87B2EAC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9A199-0F40-4A51-9E52-ABCDE149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D470-0D45-4D9F-B83C-549BAB78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928B-147E-4857-9613-09F02D84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34C4-E13B-4AB2-B049-38E7E3EE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8982A-68AE-4CF0-9452-9A8F4CD7E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BD3A-69E2-454A-A00B-AA66CE1A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6C92-3FDA-4BC5-AF3B-4C37EA1D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2E75C-7212-41B5-8F3F-0142A18F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BD2F-26FE-4A92-A0C5-01E06876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73B09-11C9-4239-9318-E1176DB81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AFDC2-4742-4BB5-A89E-CFAAD0CD1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617F5-C0CC-453A-8237-EAC76DB8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EE8E7-E495-446C-9034-DB3905A5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83FDD-96B2-4E05-A886-0A48CCA7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8BE95-F96B-4704-B98E-80194E8E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E526E-3169-43B2-BF45-E1D45EB9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9F06-0479-4C7C-AA1E-2E93E3AC5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November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99E7-1905-4001-9448-706CC683D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2B46-9EB1-4325-A01D-5613FCD1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nk.aps.org/doi/10.1103/PhysRevC.105.0346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C6F499-7DD3-40AC-AC5E-26D67FC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34DC2-FC28-423D-A099-E1D9255D1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923" y="333451"/>
            <a:ext cx="10662154" cy="324002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1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3100" b="0" i="0" dirty="0">
                <a:solidFill>
                  <a:srgbClr val="CB6D04"/>
                </a:solidFill>
                <a:effectLst/>
                <a:latin typeface="Liberation Sans"/>
              </a:rPr>
              <a:t>Deconvoluting source function from two-particle correlations in Heavy-ion Collision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Pierre NZABAHIMANA 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2B5B1-BC40-4CD1-8541-549C5834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85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2BF65-A104-4DD3-8D54-285294DC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acility for Rare Isotope Beams (FRIB) (@FRIBLab) / Twitter">
            <a:extLst>
              <a:ext uri="{FF2B5EF4-FFF2-40B4-BE49-F238E27FC236}">
                <a16:creationId xmlns:a16="http://schemas.microsoft.com/office/drawing/2014/main" id="{E4A47080-A626-171A-7A7B-97257E42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40" y="4454606"/>
            <a:ext cx="2338462" cy="20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D4D88-30A8-EC10-1BE8-ECD9FB4D26EC}"/>
              </a:ext>
            </a:extLst>
          </p:cNvPr>
          <p:cNvSpPr txBox="1"/>
          <p:nvPr/>
        </p:nvSpPr>
        <p:spPr>
          <a:xfrm>
            <a:off x="152517" y="3587560"/>
            <a:ext cx="1176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AFLS-AFPS2023 conference: 13-17</a:t>
            </a:r>
            <a:r>
              <a:rPr lang="en-US" sz="40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Nov. 2023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E4C7-CAB7-F8E2-8724-C5400B56C0BF}"/>
              </a:ext>
            </a:extLst>
          </p:cNvPr>
          <p:cNvSpPr txBox="1"/>
          <p:nvPr/>
        </p:nvSpPr>
        <p:spPr>
          <a:xfrm>
            <a:off x="2959640" y="3244334"/>
            <a:ext cx="615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9B822-8884-5DB0-7680-07BFEC42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93" y="4427196"/>
            <a:ext cx="2643161" cy="22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634481" y="-33445"/>
                <a:ext cx="10217019" cy="7946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source function recovering: Measured correlations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-33445"/>
                <a:ext cx="10217019" cy="794676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AAB02B-10F7-B077-37AA-A0AC85C2254E}"/>
                  </a:ext>
                </a:extLst>
              </p:cNvPr>
              <p:cNvSpPr txBox="1"/>
              <p:nvPr/>
            </p:nvSpPr>
            <p:spPr>
              <a:xfrm>
                <a:off x="5141166" y="2910293"/>
                <a:ext cx="60975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Restored solid line (blue line) and  (orange dashed) SF for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system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The structure at low 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corresponds to physics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/>
                  <a:t>Peaks at 42 and 84 MeV/c correspond to the resonance decay of </a:t>
                </a:r>
                <a:r>
                  <a:rPr lang="en-US" sz="2400" baseline="30000" dirty="0"/>
                  <a:t>6</a:t>
                </a:r>
                <a:r>
                  <a:rPr lang="en-US" sz="2400" dirty="0"/>
                  <a:t>Li into 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/>
                  <a:t>at - 2.18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en-US" sz="2400" dirty="0"/>
                  <a:t> and  4.31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AAB02B-10F7-B077-37AA-A0AC85C2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66" y="2910293"/>
                <a:ext cx="6097554" cy="2677656"/>
              </a:xfrm>
              <a:prstGeom prst="rect">
                <a:avLst/>
              </a:prstGeom>
              <a:blipFill>
                <a:blip r:embed="rId3"/>
                <a:stretch>
                  <a:fillRect l="-1598" t="-2045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8524615-1BE5-3AE7-E48C-1A3848CC3E3A}"/>
              </a:ext>
            </a:extLst>
          </p:cNvPr>
          <p:cNvSpPr txBox="1"/>
          <p:nvPr/>
        </p:nvSpPr>
        <p:spPr>
          <a:xfrm>
            <a:off x="5302021" y="536386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blue bands are uncertainties associated with resampling point of measured CF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13862-3B21-CCA7-769D-09DC8680AC0B}"/>
              </a:ext>
            </a:extLst>
          </p:cNvPr>
          <p:cNvSpPr txBox="1"/>
          <p:nvPr/>
        </p:nvSpPr>
        <p:spPr>
          <a:xfrm>
            <a:off x="5462877" y="826902"/>
            <a:ext cx="57758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Experimental data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d</a:t>
            </a:r>
            <a:r>
              <a:rPr lang="en-US" sz="2400" dirty="0">
                <a:solidFill>
                  <a:schemeClr val="tx1"/>
                </a:solidFill>
              </a:rPr>
              <a:t>-α CF with data(stars) from </a:t>
            </a:r>
            <a:r>
              <a:rPr lang="en-US" sz="2400" baseline="30000" dirty="0">
                <a:solidFill>
                  <a:schemeClr val="tx1"/>
                </a:solidFill>
              </a:rPr>
              <a:t>40</a:t>
            </a:r>
            <a:r>
              <a:rPr lang="en-US" sz="2400" dirty="0">
                <a:solidFill>
                  <a:schemeClr val="tx1"/>
                </a:solidFill>
              </a:rPr>
              <a:t>Ar+</a:t>
            </a:r>
            <a:r>
              <a:rPr lang="en-US" sz="2400" baseline="30000" dirty="0">
                <a:solidFill>
                  <a:schemeClr val="tx1"/>
                </a:solidFill>
              </a:rPr>
              <a:t>27</a:t>
            </a:r>
            <a:r>
              <a:rPr lang="en-US" sz="2400" dirty="0">
                <a:solidFill>
                  <a:schemeClr val="tx1"/>
                </a:solidFill>
              </a:rPr>
              <a:t>Al reaction at E=44 MeV/U </a:t>
            </a:r>
            <a:r>
              <a:rPr lang="en-US" sz="2400" b="1" dirty="0">
                <a:solidFill>
                  <a:schemeClr val="tx1"/>
                </a:solidFill>
              </a:rPr>
              <a:t>(R. </a:t>
            </a:r>
            <a:r>
              <a:rPr lang="en-US" sz="2400" b="1" dirty="0" err="1">
                <a:solidFill>
                  <a:schemeClr val="tx1"/>
                </a:solidFill>
              </a:rPr>
              <a:t>Ghetti</a:t>
            </a:r>
            <a:r>
              <a:rPr lang="en-US" sz="2400" b="1" dirty="0">
                <a:solidFill>
                  <a:schemeClr val="tx1"/>
                </a:solidFill>
              </a:rPr>
              <a:t>, et al.,  2004)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27F2F-B176-8733-252D-B342D348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11" y="693156"/>
            <a:ext cx="4454100" cy="5474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E6405-C33B-4FA2-5924-2C0C362E00C1}"/>
              </a:ext>
            </a:extLst>
          </p:cNvPr>
          <p:cNvSpPr txBox="1"/>
          <p:nvPr/>
        </p:nvSpPr>
        <p:spPr>
          <a:xfrm>
            <a:off x="1130061" y="6164844"/>
            <a:ext cx="535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Nzabahimana, P., &amp; Danielewicz, P. (2023)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40114" cy="8464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Transport model, </a:t>
            </a:r>
            <a:r>
              <a:rPr lang="en-US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Boltzmann-</a:t>
            </a:r>
            <a:r>
              <a:rPr lang="en-US" sz="36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Uehling</a:t>
            </a:r>
            <a:r>
              <a:rPr lang="en-US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36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Uhlenbeck</a:t>
            </a:r>
            <a:r>
              <a:rPr lang="en-US" sz="3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BUU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0C3B27-1170-0F20-9B3B-85095E604388}"/>
                  </a:ext>
                </a:extLst>
              </p:cNvPr>
              <p:cNvSpPr txBox="1"/>
              <p:nvPr/>
            </p:nvSpPr>
            <p:spPr>
              <a:xfrm>
                <a:off x="168019" y="828355"/>
                <a:ext cx="7854752" cy="1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BUU model</a:t>
                </a:r>
                <a:r>
                  <a:rPr lang="en-US" sz="2400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𝒄𝒐𝒍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,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Collision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𝒄𝒐𝒍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000" b="1" dirty="0"/>
                  <a:t>, nucleon-nucleon collision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LHS describe the motion of particle in the mean field potential,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0C3B27-1170-0F20-9B3B-85095E60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9" y="828355"/>
                <a:ext cx="7854752" cy="1168525"/>
              </a:xfrm>
              <a:prstGeom prst="rect">
                <a:avLst/>
              </a:prstGeom>
              <a:blipFill>
                <a:blip r:embed="rId2"/>
                <a:stretch>
                  <a:fillRect l="-1242" t="-260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E0C9300-29D7-4B5A-5816-42A0FC0E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" y="2682288"/>
            <a:ext cx="5109248" cy="34550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D562E0-2172-CB0F-26F8-B5D29466710F}"/>
              </a:ext>
            </a:extLst>
          </p:cNvPr>
          <p:cNvSpPr txBox="1"/>
          <p:nvPr/>
        </p:nvSpPr>
        <p:spPr>
          <a:xfrm>
            <a:off x="386337" y="2154918"/>
            <a:ext cx="4952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Light system: </a:t>
            </a:r>
            <a:r>
              <a:rPr lang="en-US" dirty="0" err="1"/>
              <a:t>Ar</a:t>
            </a:r>
            <a:r>
              <a:rPr lang="en-US" dirty="0"/>
              <a:t> +Sc, at E/A=80 MeV, b=1.9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6880EE-0D2A-2C9E-26A3-F0D26860EA15}"/>
              </a:ext>
            </a:extLst>
          </p:cNvPr>
          <p:cNvSpPr txBox="1"/>
          <p:nvPr/>
        </p:nvSpPr>
        <p:spPr>
          <a:xfrm>
            <a:off x="7539741" y="6488668"/>
            <a:ext cx="621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2E2E2E"/>
                </a:solidFill>
                <a:effectLst/>
                <a:latin typeface="NexusSans"/>
              </a:rPr>
              <a:t>P. Danielewicz</a:t>
            </a:r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 </a:t>
            </a:r>
            <a:r>
              <a:rPr lang="pl-PL" b="0" i="0" dirty="0">
                <a:solidFill>
                  <a:srgbClr val="737373"/>
                </a:solidFill>
                <a:effectLst/>
                <a:latin typeface="NexusSans"/>
              </a:rPr>
              <a:t>Nucl. Phys. A, 673 (2000)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B1BBEB-6782-E01B-A412-DED0A2EA5620}"/>
              </a:ext>
            </a:extLst>
          </p:cNvPr>
          <p:cNvSpPr txBox="1"/>
          <p:nvPr/>
        </p:nvSpPr>
        <p:spPr>
          <a:xfrm>
            <a:off x="386337" y="6090575"/>
            <a:ext cx="441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Mo-</a:t>
            </a:r>
            <a:r>
              <a:rPr lang="en-US" dirty="0" err="1">
                <a:solidFill>
                  <a:srgbClr val="C00000"/>
                </a:solidFill>
              </a:rPr>
              <a:t>indep</a:t>
            </a:r>
            <a:r>
              <a:rPr lang="en-US" dirty="0">
                <a:solidFill>
                  <a:srgbClr val="C00000"/>
                </a:solidFill>
              </a:rPr>
              <a:t>: momentum independent, </a:t>
            </a:r>
          </a:p>
          <a:p>
            <a:r>
              <a:rPr lang="en-US" dirty="0" err="1">
                <a:solidFill>
                  <a:srgbClr val="C00000"/>
                </a:solidFill>
              </a:rPr>
              <a:t>mo</a:t>
            </a:r>
            <a:r>
              <a:rPr lang="en-US" dirty="0">
                <a:solidFill>
                  <a:srgbClr val="C00000"/>
                </a:solidFill>
              </a:rPr>
              <a:t>-dep: momentum dependent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5A92DC-491D-675F-EDAF-310D4A126E95}"/>
                  </a:ext>
                </a:extLst>
              </p:cNvPr>
              <p:cNvSpPr txBox="1"/>
              <p:nvPr/>
            </p:nvSpPr>
            <p:spPr>
              <a:xfrm>
                <a:off x="5879823" y="1796490"/>
                <a:ext cx="5925840" cy="198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𝑩𝑼𝑼</m:t>
                        </m:r>
                      </m:sup>
                    </m:sSup>
                    <m:d>
                      <m:d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  <m: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0.5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>
                    <a:solidFill>
                      <a:srgbClr val="5A2C8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5A2C8C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5A2C8C"/>
                    </a:solidFill>
                  </a:rPr>
                  <a:t> particle phase-space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sz="2000" dirty="0"/>
                  <a:t> time between emissions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5A92DC-491D-675F-EDAF-310D4A126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23" y="1796490"/>
                <a:ext cx="5925840" cy="1981440"/>
              </a:xfrm>
              <a:prstGeom prst="rect">
                <a:avLst/>
              </a:prstGeom>
              <a:blipFill>
                <a:blip r:embed="rId4"/>
                <a:stretch>
                  <a:fillRect l="-1132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369509-A649-B5E9-CC0F-C85F0AFFF13D}"/>
                  </a:ext>
                </a:extLst>
              </p:cNvPr>
              <p:cNvSpPr txBox="1"/>
              <p:nvPr/>
            </p:nvSpPr>
            <p:spPr>
              <a:xfrm>
                <a:off x="5879823" y="3631929"/>
                <a:ext cx="5332715" cy="145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BR" sz="2400" b="0" i="1" dirty="0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sz="2400" b="0" i="1" dirty="0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𝐵𝑈</m:t>
                        </m:r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pt-BR" sz="2400" b="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sz="2400" b="0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pt-BR" sz="24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0" i="1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b="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pt-BR" sz="2400" b="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pt-BR" sz="24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pt-BR" sz="2400" b="0" i="1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dirty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2400" b="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pt-BR" sz="2400" b="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B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=0.63×</m:t>
                    </m:r>
                    <m:sSup>
                      <m:sSup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fm</a:t>
                </a:r>
                <a:r>
                  <a:rPr lang="pt-BR" sz="2400" baseline="30000" dirty="0"/>
                  <a:t>-3 </a:t>
                </a:r>
                <a:r>
                  <a:rPr lang="pt-BR" sz="2400" dirty="0"/>
                  <a:t>and 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pt-BR" sz="2400" dirty="0"/>
                  <a:t>fm.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369509-A649-B5E9-CC0F-C85F0AFFF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23" y="3631929"/>
                <a:ext cx="5332715" cy="1456681"/>
              </a:xfrm>
              <a:prstGeom prst="rect">
                <a:avLst/>
              </a:prstGeom>
              <a:blipFill>
                <a:blip r:embed="rId5"/>
                <a:stretch>
                  <a:fillRect l="-343" b="-8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C7295F8-246A-7605-975B-339285B7AD5E}"/>
              </a:ext>
            </a:extLst>
          </p:cNvPr>
          <p:cNvSpPr txBox="1"/>
          <p:nvPr/>
        </p:nvSpPr>
        <p:spPr>
          <a:xfrm>
            <a:off x="5879823" y="4982580"/>
            <a:ext cx="540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tail represents the source function of emissions from secondary decays,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the BUU code does not provide.</a:t>
            </a:r>
            <a:br>
              <a:rPr lang="pt-BR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3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4" y="87952"/>
            <a:ext cx="11502472" cy="8464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correlations function: BUU and RL algorithm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A2B0B-BE0A-6204-E65E-312383B0FBC7}"/>
              </a:ext>
            </a:extLst>
          </p:cNvPr>
          <p:cNvSpPr txBox="1">
            <a:spLocks/>
          </p:cNvSpPr>
          <p:nvPr/>
        </p:nvSpPr>
        <p:spPr>
          <a:xfrm>
            <a:off x="915086" y="5986940"/>
            <a:ext cx="4095750" cy="87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Triangles represent p-p correlation from</a:t>
            </a:r>
          </a:p>
          <a:p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Verde et al., 2003 </a:t>
            </a:r>
            <a:r>
              <a:rPr lang="en-US" sz="2000" b="1" i="1" dirty="0">
                <a:solidFill>
                  <a:srgbClr val="00B050"/>
                </a:solidFill>
              </a:rPr>
              <a:t>(PhysRevC.67.034606)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B1207-86FF-AA4B-7A59-40CDA4EA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27" y="1951377"/>
            <a:ext cx="4577569" cy="349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BEC25-DDBD-9EC0-BB5A-BEC4DAC5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4" y="1149120"/>
            <a:ext cx="6374833" cy="490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13EA1F-EA61-464F-1EFB-0E67FF02ACF8}"/>
              </a:ext>
            </a:extLst>
          </p:cNvPr>
          <p:cNvSpPr txBox="1"/>
          <p:nvPr/>
        </p:nvSpPr>
        <p:spPr>
          <a:xfrm>
            <a:off x="7617124" y="1330835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45FBF-A372-14A2-7802-3B2B06789006}"/>
              </a:ext>
            </a:extLst>
          </p:cNvPr>
          <p:cNvSpPr txBox="1"/>
          <p:nvPr/>
        </p:nvSpPr>
        <p:spPr>
          <a:xfrm>
            <a:off x="6834996" y="5835595"/>
            <a:ext cx="535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Paper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8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2CEF-F8D6-4AFF-9AD0-04465585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5" y="-51758"/>
            <a:ext cx="10515600" cy="85718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527B-5469-40EB-A133-3247BAAB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5" y="802257"/>
            <a:ext cx="10641799" cy="5915065"/>
          </a:xfr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Discuss deblurring for decay energy and source function </a:t>
            </a:r>
          </a:p>
          <a:p>
            <a:pPr lvl="1">
              <a:buFont typeface="System Font Regular"/>
              <a:buChar char="−"/>
            </a:pPr>
            <a:r>
              <a:rPr lang="en-US" sz="2200" dirty="0">
                <a:solidFill>
                  <a:schemeClr val="accent2"/>
                </a:solidFill>
              </a:rPr>
              <a:t>For CF the TM is due to physics and is very different from that in other cases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Deblurring restored d-alpha source function 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We discuss BUU for PP correlation</a:t>
            </a:r>
          </a:p>
          <a:p>
            <a:pPr lvl="1">
              <a:buFont typeface="System Font Regular"/>
              <a:buChar char="−"/>
            </a:pPr>
            <a:r>
              <a:rPr lang="en-US" sz="2200" dirty="0">
                <a:solidFill>
                  <a:schemeClr val="accent2"/>
                </a:solidFill>
              </a:rPr>
              <a:t>Adding a tail to BUU p-p source reproduces measured </a:t>
            </a: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Outlook: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BUU: PP correlation for high energy reaction - source deformation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Deblurring: extend the method to 3D to analyze 3D particle correlations data</a:t>
            </a:r>
          </a:p>
        </p:txBody>
      </p:sp>
    </p:spTree>
    <p:extLst>
      <p:ext uri="{BB962C8B-B14F-4D97-AF65-F5344CB8AC3E}">
        <p14:creationId xmlns:p14="http://schemas.microsoft.com/office/powerpoint/2010/main" val="274478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3580-8903-5419-16CA-FFAA3586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3" y="779193"/>
            <a:ext cx="10515600" cy="1006475"/>
          </a:xfrm>
        </p:spPr>
        <p:txBody>
          <a:bodyPr/>
          <a:lstStyle/>
          <a:p>
            <a:r>
              <a:rPr lang="en-US" dirty="0"/>
              <a:t>Thank you for your attention 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5100D-A99F-384B-1CC9-3BA2C017D773}"/>
              </a:ext>
            </a:extLst>
          </p:cNvPr>
          <p:cNvSpPr txBox="1"/>
          <p:nvPr/>
        </p:nvSpPr>
        <p:spPr>
          <a:xfrm>
            <a:off x="613913" y="3903594"/>
            <a:ext cx="60945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Funding agencies</a:t>
            </a: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US DOE, </a:t>
            </a:r>
            <a:r>
              <a:rPr lang="en-US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DE-SC001920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88DEE-C663-48EA-DF92-9030F40E6488}"/>
              </a:ext>
            </a:extLst>
          </p:cNvPr>
          <p:cNvSpPr txBox="1"/>
          <p:nvPr/>
        </p:nvSpPr>
        <p:spPr>
          <a:xfrm>
            <a:off x="613913" y="2618913"/>
            <a:ext cx="957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Co-author: Pawel Danielewicz </a:t>
            </a:r>
          </a:p>
        </p:txBody>
      </p:sp>
    </p:spTree>
    <p:extLst>
      <p:ext uri="{BB962C8B-B14F-4D97-AF65-F5344CB8AC3E}">
        <p14:creationId xmlns:p14="http://schemas.microsoft.com/office/powerpoint/2010/main" val="220386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474343" y="130070"/>
                <a:ext cx="10418944" cy="5979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source function recovering: Simulated Correlations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3" y="130070"/>
                <a:ext cx="10418944" cy="597939"/>
              </a:xfrm>
              <a:prstGeom prst="rect">
                <a:avLst/>
              </a:prstGeom>
              <a:blipFill>
                <a:blip r:embed="rId2"/>
                <a:stretch>
                  <a:fillRect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/>
              <p:nvPr/>
            </p:nvSpPr>
            <p:spPr>
              <a:xfrm>
                <a:off x="146730" y="3687066"/>
                <a:ext cx="5822749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CF (stars)Using KP formula assuming Gaussian source function (dots) with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fm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C00000"/>
                    </a:solidFill>
                  </a:rPr>
                  <a:t>Source resolution and momentum resolution used were obtained  by performing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CF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0" y="3687066"/>
                <a:ext cx="5822749" cy="2954655"/>
              </a:xfrm>
              <a:prstGeom prst="rect">
                <a:avLst/>
              </a:prstGeom>
              <a:blipFill>
                <a:blip r:embed="rId3"/>
                <a:stretch>
                  <a:fillRect l="-1361" t="-1649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C432B54-2FD7-33B0-5FA4-973BA542E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46254"/>
            <a:ext cx="4797287" cy="30544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99039E-D8B3-E501-20B5-77C88C4A4F4D}"/>
                  </a:ext>
                </a:extLst>
              </p:cNvPr>
              <p:cNvSpPr txBox="1"/>
              <p:nvPr/>
            </p:nvSpPr>
            <p:spPr>
              <a:xfrm>
                <a:off x="7286626" y="1985543"/>
                <a:ext cx="4238624" cy="140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Performance of RL algorithm for iterations, n 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(inserted plot)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99039E-D8B3-E501-20B5-77C88C4A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6" y="1985543"/>
                <a:ext cx="4238624" cy="1408271"/>
              </a:xfrm>
              <a:prstGeom prst="rect">
                <a:avLst/>
              </a:prstGeom>
              <a:blipFill>
                <a:blip r:embed="rId5"/>
                <a:stretch>
                  <a:fillRect l="-2155" t="-3463" r="-1724" b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DCD0AAC-C4EF-74FD-B6BF-C00F2B04FB2B}"/>
              </a:ext>
            </a:extLst>
          </p:cNvPr>
          <p:cNvSpPr txBox="1"/>
          <p:nvPr/>
        </p:nvSpPr>
        <p:spPr>
          <a:xfrm>
            <a:off x="7523467" y="78044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D9562C-0D8C-FDBE-2E1B-19848968CAFA}"/>
                  </a:ext>
                </a:extLst>
              </p:cNvPr>
              <p:cNvSpPr txBox="1"/>
              <p:nvPr/>
            </p:nvSpPr>
            <p:spPr>
              <a:xfrm>
                <a:off x="5410996" y="1206062"/>
                <a:ext cx="6296024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𝒋𝒊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D9562C-0D8C-FDBE-2E1B-19848968C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96" y="1206062"/>
                <a:ext cx="6296024" cy="805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89D219A-37FE-FE7A-E3A9-5213F7D96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920876"/>
            <a:ext cx="6095999" cy="2749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BF7A5-2074-485B-0FEB-2A0817030AE8}"/>
              </a:ext>
            </a:extLst>
          </p:cNvPr>
          <p:cNvSpPr txBox="1"/>
          <p:nvPr/>
        </p:nvSpPr>
        <p:spPr>
          <a:xfrm>
            <a:off x="474343" y="5995390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1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4" y="-73973"/>
            <a:ext cx="11240114" cy="8464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 from BUU and Deblurring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A2B0B-BE0A-6204-E65E-312383B0FBC7}"/>
              </a:ext>
            </a:extLst>
          </p:cNvPr>
          <p:cNvSpPr txBox="1">
            <a:spLocks/>
          </p:cNvSpPr>
          <p:nvPr/>
        </p:nvSpPr>
        <p:spPr>
          <a:xfrm>
            <a:off x="6183086" y="4943475"/>
            <a:ext cx="5344885" cy="147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Triangles represent p-p correlation from</a:t>
            </a:r>
          </a:p>
          <a:p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Verde et al., 2003 </a:t>
            </a:r>
            <a:r>
              <a:rPr lang="en-US" sz="2000" b="1" i="1" dirty="0">
                <a:solidFill>
                  <a:srgbClr val="00B050"/>
                </a:solidFill>
              </a:rPr>
              <a:t>(PhysRevC.67.034606)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AAC86-24E8-AC7F-D3FC-F60DB78A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" y="1898150"/>
            <a:ext cx="5730841" cy="4622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3DC61-0731-C87B-98BE-BA331A10F541}"/>
                  </a:ext>
                </a:extLst>
              </p:cNvPr>
              <p:cNvSpPr txBox="1"/>
              <p:nvPr/>
            </p:nvSpPr>
            <p:spPr>
              <a:xfrm>
                <a:off x="487446" y="1574984"/>
                <a:ext cx="40028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Ar +Sc, at E/A=80 MeV, 200-400 MeV/c, Tot. momentum, </a:t>
                </a:r>
                <a14:m>
                  <m:oMath xmlns:m="http://schemas.openxmlformats.org/officeDocument/2006/math"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3DC61-0731-C87B-98BE-BA331A10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6" y="1574984"/>
                <a:ext cx="4002833" cy="646331"/>
              </a:xfrm>
              <a:prstGeom prst="rect">
                <a:avLst/>
              </a:prstGeom>
              <a:blipFill>
                <a:blip r:embed="rId3"/>
                <a:stretch>
                  <a:fillRect l="-13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3172F1-470A-0BAE-502A-8A267FFE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565" y="1846098"/>
            <a:ext cx="5334462" cy="3401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DBA36-7DC4-8C91-C230-FA69CBC6C940}"/>
              </a:ext>
            </a:extLst>
          </p:cNvPr>
          <p:cNvSpPr txBox="1"/>
          <p:nvPr/>
        </p:nvSpPr>
        <p:spPr>
          <a:xfrm>
            <a:off x="6854111" y="1092428"/>
            <a:ext cx="400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 +Sc, at E/A=80 MeV, 200-400 MeV/c, Tot.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/>
              <p:nvPr/>
            </p:nvSpPr>
            <p:spPr>
              <a:xfrm>
                <a:off x="487446" y="824533"/>
                <a:ext cx="4311151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𝐵𝑈𝑈</m:t>
                                </m:r>
                              </m:sup>
                            </m:sSup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8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800" b="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pc="-1" smtClean="0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0" spc="-1" smtClean="0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pp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6" y="824533"/>
                <a:ext cx="4311151" cy="481350"/>
              </a:xfrm>
              <a:prstGeom prst="rect">
                <a:avLst/>
              </a:prstGeom>
              <a:blipFill>
                <a:blip r:embed="rId5"/>
                <a:stretch>
                  <a:fillRect l="-1273" t="-98734" b="-16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9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4201-D815-3E05-571C-D72930B5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75" y="-58683"/>
            <a:ext cx="4338513" cy="9455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Source Function (SF)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E4C0C6-49A8-FC62-E757-0916F7DBF26F}"/>
              </a:ext>
            </a:extLst>
          </p:cNvPr>
          <p:cNvSpPr txBox="1"/>
          <p:nvPr/>
        </p:nvSpPr>
        <p:spPr>
          <a:xfrm>
            <a:off x="135031" y="1975526"/>
            <a:ext cx="61768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SF: relative distribution of final state particles in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Studying r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elative distribution of two-particle emission gives access to space-time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characteristics of the emitting system</a:t>
            </a:r>
            <a:endParaRPr lang="en-US" sz="2400" dirty="0"/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6F936-9391-FD04-8081-1B900C343264}"/>
              </a:ext>
            </a:extLst>
          </p:cNvPr>
          <p:cNvSpPr txBox="1"/>
          <p:nvPr/>
        </p:nvSpPr>
        <p:spPr>
          <a:xfrm>
            <a:off x="56176" y="4714737"/>
            <a:ext cx="9005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Method to estimate S(r):</a:t>
            </a:r>
          </a:p>
          <a:p>
            <a:r>
              <a:rPr lang="en-US" sz="2400" dirty="0"/>
              <a:t>-KP formula with Gaussian Source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/>
              <a:t>- Imaging SF (</a:t>
            </a:r>
            <a:r>
              <a:rPr lang="en-US" sz="2400" b="1" dirty="0">
                <a:solidFill>
                  <a:schemeClr val="tx1"/>
                </a:solidFill>
              </a:rPr>
              <a:t>D.A. Brown and P. </a:t>
            </a:r>
            <a:r>
              <a:rPr lang="en-US" sz="2400" b="1" dirty="0" err="1">
                <a:solidFill>
                  <a:schemeClr val="tx1"/>
                </a:solidFill>
              </a:rPr>
              <a:t>Danielewicz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tx1"/>
                </a:solidFill>
              </a:rPr>
              <a:t>1997</a:t>
            </a:r>
            <a:r>
              <a:rPr lang="en-US" sz="2400" dirty="0"/>
              <a:t>))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-Restoration of SF by Deblurring Method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46CEC-E527-7C86-B62A-655C9106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54" y="149760"/>
            <a:ext cx="4216671" cy="2332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D2BA4-BFE1-5695-108B-27725EEB7E05}"/>
                  </a:ext>
                </a:extLst>
              </p:cNvPr>
              <p:cNvSpPr txBox="1"/>
              <p:nvPr/>
            </p:nvSpPr>
            <p:spPr>
              <a:xfrm>
                <a:off x="-495974" y="781006"/>
                <a:ext cx="6482750" cy="81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1800" b="1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=</m:t>
                      </m:r>
                      <m:r>
                        <a:rPr lang="en-US" sz="18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18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groupChr>
                            <m:groupChrPr>
                              <m:chr m:val="⏟"/>
                              <m:ctrlPr>
                                <a:rPr lang="en-US" sz="1800" i="1" spc="-1" smtClean="0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800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n-US" sz="1800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b="1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  <m:r>
                                <a:rPr lang="en-US" sz="1800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groupChr>
                          <m:groupChr>
                            <m:groupChrPr>
                              <m:chr m:val="⏟"/>
                              <m:ctrlPr>
                                <a:rPr lang="en-US" sz="1800" i="1" spc="-1" smtClean="0">
                                  <a:solidFill>
                                    <a:srgbClr val="C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1800" i="1" spc="-1" smtClean="0">
                                      <a:solidFill>
                                        <a:srgbClr val="C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Ψ</m:t>
                                      </m:r>
                                      <m:r>
                                        <a:rPr lang="en-US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en-US" sz="1800" b="1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 spc="-1">
                                      <a:solidFill>
                                        <a:srgbClr val="C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D2BA4-BFE1-5695-108B-27725EEB7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5974" y="781006"/>
                <a:ext cx="6482750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FECB410-B63B-BA46-3A34-DD9A0D3DF1CB}"/>
              </a:ext>
            </a:extLst>
          </p:cNvPr>
          <p:cNvSpPr/>
          <p:nvPr/>
        </p:nvSpPr>
        <p:spPr>
          <a:xfrm>
            <a:off x="3355675" y="886903"/>
            <a:ext cx="500333" cy="5968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635DA-9690-CFA5-F7A6-31025F4F1DE8}"/>
              </a:ext>
            </a:extLst>
          </p:cNvPr>
          <p:cNvSpPr txBox="1"/>
          <p:nvPr/>
        </p:nvSpPr>
        <p:spPr>
          <a:xfrm>
            <a:off x="6096000" y="2482397"/>
            <a:ext cx="5867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Interactions and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symmetrization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affecting the relative state of two particles on their way to the detectors, and encoded in the relative wave function, allow inferring characteristics of particle emission from correlation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392024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2B76-D31E-4A11-B385-76472BFF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8" y="75876"/>
            <a:ext cx="10515600" cy="8291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Richardson-Lucy (RL) Algorithm for deblurring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5A6B92-0341-4F2E-85FC-0374ED45B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78" y="569343"/>
                <a:ext cx="6418912" cy="6092714"/>
              </a:xfrm>
              <a:ln w="38100">
                <a:solidFill>
                  <a:schemeClr val="tx2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Blurred/Measured function or 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Forward relation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H is a transfer matrix (TM)/response Matrix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RL-algorithm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Solves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( true function ) </a:t>
                </a:r>
                <a:r>
                  <a:rPr lang="en-US" sz="2400" dirty="0"/>
                  <a:t>iteratively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400" dirty="0"/>
                  <a:t>, normalized TM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n = number of iterations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guess i.e.,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=1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2400" dirty="0"/>
                  <a:t> are kept positive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5A6B92-0341-4F2E-85FC-0374ED45B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78" y="569343"/>
                <a:ext cx="6418912" cy="6092714"/>
              </a:xfrm>
              <a:blipFill>
                <a:blip r:embed="rId2"/>
                <a:stretch>
                  <a:fillRect l="-1229" t="-2584" r="-1512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DA1F0-CF23-8145-8044-32C55CFC3326}"/>
              </a:ext>
            </a:extLst>
          </p:cNvPr>
          <p:cNvSpPr txBox="1">
            <a:spLocks/>
          </p:cNvSpPr>
          <p:nvPr/>
        </p:nvSpPr>
        <p:spPr>
          <a:xfrm>
            <a:off x="6837747" y="5248469"/>
            <a:ext cx="5223075" cy="16095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Nzabahimana, P., et al. 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Phys. Rev. 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107.6 (2023): 064315.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W. H. Richardson,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JoSA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62, 55 (1972)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L. B. Lucy, the Astronomical journal 79, 745 (1974)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Danielewicz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and M.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Kurata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-Nishimura, Physical Review C 105, 034608 (2022)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DF9758-3EF0-7410-B4CD-0536A707B3AF}"/>
                  </a:ext>
                </a:extLst>
              </p:cNvPr>
              <p:cNvSpPr txBox="1"/>
              <p:nvPr/>
            </p:nvSpPr>
            <p:spPr>
              <a:xfrm>
                <a:off x="6658347" y="585891"/>
                <a:ext cx="5354254" cy="4572598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Add a noise term on the blurring model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noise model</a:t>
                </a:r>
              </a:p>
              <a:p>
                <a:pPr marL="0" indent="0">
                  <a:buNone/>
                </a:pPr>
                <a:endPara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RL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algorithm becomes 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                                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DF9758-3EF0-7410-B4CD-0536A707B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47" y="585891"/>
                <a:ext cx="5354254" cy="4572598"/>
              </a:xfrm>
              <a:prstGeom prst="rect">
                <a:avLst/>
              </a:prstGeom>
              <a:blipFill>
                <a:blip r:embed="rId3"/>
                <a:stretch>
                  <a:fillRect l="-1356" r="-452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A8CE86-A03E-F0F4-3F93-F991BD5E1D2E}"/>
              </a:ext>
            </a:extLst>
          </p:cNvPr>
          <p:cNvSpPr/>
          <p:nvPr/>
        </p:nvSpPr>
        <p:spPr>
          <a:xfrm>
            <a:off x="4581454" y="3496008"/>
            <a:ext cx="150099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Backward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9FF21-9E32-AF97-0688-02090F912232}"/>
              </a:ext>
            </a:extLst>
          </p:cNvPr>
          <p:cNvSpPr/>
          <p:nvPr/>
        </p:nvSpPr>
        <p:spPr>
          <a:xfrm>
            <a:off x="905100" y="3357643"/>
            <a:ext cx="2913345" cy="7641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8D46722-D0DC-1AE8-A6CD-395EAE627E16}"/>
              </a:ext>
            </a:extLst>
          </p:cNvPr>
          <p:cNvSpPr/>
          <p:nvPr/>
        </p:nvSpPr>
        <p:spPr>
          <a:xfrm>
            <a:off x="3818445" y="3615700"/>
            <a:ext cx="966159" cy="217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871F9E5-BFB8-2EFD-AE9C-5A436A59C6B4}"/>
                  </a:ext>
                </a:extLst>
              </p:cNvPr>
              <p:cNvSpPr/>
              <p:nvPr/>
            </p:nvSpPr>
            <p:spPr>
              <a:xfrm>
                <a:off x="169471" y="1026086"/>
                <a:ext cx="3117193" cy="457200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’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sup>
                          </m:sSubSup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871F9E5-BFB8-2EFD-AE9C-5A436A59C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71" y="1026086"/>
                <a:ext cx="3117193" cy="457200"/>
              </a:xfrm>
              <a:prstGeom prst="roundRect">
                <a:avLst/>
              </a:prstGeom>
              <a:blipFill>
                <a:blip r:embed="rId4"/>
                <a:stretch>
                  <a:fillRect t="-10000" b="-3000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1A353D39-12A0-8911-4270-894EBB6C4DE2}"/>
              </a:ext>
            </a:extLst>
          </p:cNvPr>
          <p:cNvSpPr/>
          <p:nvPr/>
        </p:nvSpPr>
        <p:spPr>
          <a:xfrm>
            <a:off x="3324957" y="965577"/>
            <a:ext cx="1459648" cy="5782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Discretized</a:t>
            </a:r>
          </a:p>
        </p:txBody>
      </p:sp>
    </p:spTree>
    <p:extLst>
      <p:ext uri="{BB962C8B-B14F-4D97-AF65-F5344CB8AC3E}">
        <p14:creationId xmlns:p14="http://schemas.microsoft.com/office/powerpoint/2010/main" val="213070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4" y="-73973"/>
            <a:ext cx="11240114" cy="8464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Addition of a tail (correction ) to  BUU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A0136-2F24-F90B-AEA5-290CF245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994"/>
            <a:ext cx="6667500" cy="517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87865-29EC-2177-5D3A-5BEE3C56B06B}"/>
                  </a:ext>
                </a:extLst>
              </p:cNvPr>
              <p:cNvSpPr txBox="1"/>
              <p:nvPr/>
            </p:nvSpPr>
            <p:spPr>
              <a:xfrm>
                <a:off x="6977178" y="1371600"/>
                <a:ext cx="5332715" cy="181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𝐵𝑈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400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b="0" i="1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pt-BR" sz="2400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sz="2400" b="0" i="1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rgbClr val="C00000"/>
                  </a:solidFill>
                </a:endParaRP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=0.63×</m:t>
                    </m:r>
                    <m:sSup>
                      <m:sSup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fm</a:t>
                </a:r>
                <a:r>
                  <a:rPr lang="pt-BR" sz="2400" baseline="30000" dirty="0"/>
                  <a:t>-3 </a:t>
                </a:r>
                <a:r>
                  <a:rPr lang="pt-BR" sz="2400" dirty="0"/>
                  <a:t>and 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pt-BR" sz="2400" dirty="0"/>
                  <a:t>fm.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87865-29EC-2177-5D3A-5BEE3C56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78" y="1371600"/>
                <a:ext cx="5332715" cy="1811073"/>
              </a:xfrm>
              <a:prstGeom prst="rect">
                <a:avLst/>
              </a:prstGeom>
              <a:blipFill>
                <a:blip r:embed="rId3"/>
                <a:stretch>
                  <a:fillRect l="-343" b="-6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E6312F-C86F-B3C6-8883-1E7746C0A52A}"/>
              </a:ext>
            </a:extLst>
          </p:cNvPr>
          <p:cNvSpPr txBox="1"/>
          <p:nvPr/>
        </p:nvSpPr>
        <p:spPr>
          <a:xfrm>
            <a:off x="6667500" y="3519470"/>
            <a:ext cx="540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tail represents the source function of emissions from secondary decays,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the BUU code does not provide.</a:t>
            </a:r>
            <a:br>
              <a:rPr lang="pt-BR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D0E0-A2CA-3796-EC14-035CB7E1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149465"/>
            <a:ext cx="10515600" cy="92883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E4241-7A6C-4EAB-9CA8-C91D105A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" y="1164566"/>
            <a:ext cx="11826815" cy="50123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Particle correlations</a:t>
            </a:r>
          </a:p>
          <a:p>
            <a:r>
              <a:rPr lang="en-US" dirty="0">
                <a:solidFill>
                  <a:srgbClr val="0070C0"/>
                </a:solidFill>
              </a:rPr>
              <a:t>Deblurring technique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Application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Deblurring Source function from particle correlations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Summary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5190A-6B3F-82A1-D31C-6C4448769854}"/>
              </a:ext>
            </a:extLst>
          </p:cNvPr>
          <p:cNvSpPr txBox="1"/>
          <p:nvPr/>
        </p:nvSpPr>
        <p:spPr>
          <a:xfrm>
            <a:off x="232914" y="5047103"/>
            <a:ext cx="619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main results were recently published in PLB:</a:t>
            </a:r>
          </a:p>
          <a:p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Nzabahimana, P., &amp; Danielewicz, P. (2023). Physics Letters B, 138247</a:t>
            </a:r>
            <a:r>
              <a:rPr lang="en-US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331468" y="129279"/>
                <a:ext cx="10984232" cy="5979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source function recovering: Noisy simulated Correlations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68" y="129279"/>
                <a:ext cx="10984232" cy="597939"/>
              </a:xfrm>
              <a:prstGeom prst="rect">
                <a:avLst/>
              </a:prstGeom>
              <a:blipFill>
                <a:blip r:embed="rId2"/>
                <a:stretch>
                  <a:fillRect t="-14286" r="-832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/>
              <p:nvPr/>
            </p:nvSpPr>
            <p:spPr>
              <a:xfrm>
                <a:off x="113249" y="3790035"/>
                <a:ext cx="571033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fluctuation in in simulated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Assuming Gaussian source function with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fm</a:t>
                </a:r>
                <a:r>
                  <a:rPr lang="en-US" sz="2400" dirty="0"/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9" y="3790035"/>
                <a:ext cx="5710335" cy="1846659"/>
              </a:xfrm>
              <a:prstGeom prst="rect">
                <a:avLst/>
              </a:prstGeom>
              <a:blipFill>
                <a:blip r:embed="rId3"/>
                <a:stretch>
                  <a:fillRect l="-1496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26438F-91AF-DAE3-C53E-9353A927D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12" y="656927"/>
            <a:ext cx="9011015" cy="3433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0AE4D-FA03-9245-3FE9-37BE5AD9BA0A}"/>
              </a:ext>
            </a:extLst>
          </p:cNvPr>
          <p:cNvSpPr txBox="1"/>
          <p:nvPr/>
        </p:nvSpPr>
        <p:spPr>
          <a:xfrm>
            <a:off x="129397" y="6016352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9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66B6-D2EF-E6D2-C330-FEA2AFA1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111656"/>
            <a:ext cx="11061767" cy="31856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P-P source deformation: Quadrupole component of the P-P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CB59D-9A84-947E-E413-DD49CEDD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6" y="2181559"/>
            <a:ext cx="4867275" cy="340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4237F-8298-E3B2-4749-E9F56357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881534"/>
            <a:ext cx="5972175" cy="4662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1E494-1211-FFCA-789F-2CAF7CAF9AE5}"/>
              </a:ext>
            </a:extLst>
          </p:cNvPr>
          <p:cNvSpPr txBox="1"/>
          <p:nvPr/>
        </p:nvSpPr>
        <p:spPr>
          <a:xfrm>
            <a:off x="6457591" y="5394577"/>
            <a:ext cx="454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Xe + Au, at E/A=80 MeV, 200-400 MeV/c, Tot. momentum, b=3.1fm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9C92B-09FD-E29C-9F95-58DE47730DB6}"/>
              </a:ext>
            </a:extLst>
          </p:cNvPr>
          <p:cNvSpPr txBox="1"/>
          <p:nvPr/>
        </p:nvSpPr>
        <p:spPr>
          <a:xfrm>
            <a:off x="736026" y="5592833"/>
            <a:ext cx="4972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 +Sc, at E/A=80 MeV, 200-400 MeV/c, Tot.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DC756A-9A3E-F141-B0D6-3861C110FA06}"/>
                  </a:ext>
                </a:extLst>
              </p:cNvPr>
              <p:cNvSpPr txBox="1"/>
              <p:nvPr/>
            </p:nvSpPr>
            <p:spPr>
              <a:xfrm>
                <a:off x="453605" y="648361"/>
                <a:ext cx="10351363" cy="133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Monopole component of source: angular momentum l=0, angle averaged source, i.e., source discussed before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Quadrupole component, l=2,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cos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DC756A-9A3E-F141-B0D6-3861C110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5" y="648361"/>
                <a:ext cx="10351363" cy="1334211"/>
              </a:xfrm>
              <a:prstGeom prst="rect">
                <a:avLst/>
              </a:prstGeom>
              <a:blipFill>
                <a:blip r:embed="rId4"/>
                <a:stretch>
                  <a:fillRect l="-530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C53217-B60A-0C02-2C57-49256711D038}"/>
              </a:ext>
            </a:extLst>
          </p:cNvPr>
          <p:cNvSpPr txBox="1"/>
          <p:nvPr/>
        </p:nvSpPr>
        <p:spPr>
          <a:xfrm>
            <a:off x="3243532" y="6340415"/>
            <a:ext cx="552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corresponding correlations are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34391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AC087D-E870-840C-0B3A-69540AD7A859}"/>
              </a:ext>
            </a:extLst>
          </p:cNvPr>
          <p:cNvGrpSpPr/>
          <p:nvPr/>
        </p:nvGrpSpPr>
        <p:grpSpPr>
          <a:xfrm>
            <a:off x="303165" y="827486"/>
            <a:ext cx="4348734" cy="5848177"/>
            <a:chOff x="277287" y="839805"/>
            <a:chExt cx="4537880" cy="62240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E498AF-1AA8-D3AE-199C-4EF2331B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177" y="839805"/>
              <a:ext cx="4454100" cy="5474731"/>
            </a:xfrm>
            <a:prstGeom prst="rect">
              <a:avLst/>
            </a:prstGeom>
          </p:spPr>
        </p:pic>
        <p:pic>
          <p:nvPicPr>
            <p:cNvPr id="3" name="Picture 2" descr="A graph with orange dots and blue lines&#10;&#10;Description automatically generated">
              <a:extLst>
                <a:ext uri="{FF2B5EF4-FFF2-40B4-BE49-F238E27FC236}">
                  <a16:creationId xmlns:a16="http://schemas.microsoft.com/office/drawing/2014/main" id="{A49CA202-7994-2AAF-9A44-2286D4658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87" y="3525853"/>
              <a:ext cx="4537880" cy="353799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ADD965-22ED-511E-2C4D-B872D0E65981}"/>
                </a:ext>
              </a:extLst>
            </p:cNvPr>
            <p:cNvSpPr txBox="1"/>
            <p:nvPr/>
          </p:nvSpPr>
          <p:spPr>
            <a:xfrm>
              <a:off x="2546227" y="4371523"/>
              <a:ext cx="1794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Koonin</a:t>
              </a:r>
              <a:r>
                <a:rPr lang="en-US" dirty="0">
                  <a:solidFill>
                    <a:srgbClr val="FF0000"/>
                  </a:solidFill>
                </a:rPr>
                <a:t>-Pratt formula with a Gaussian source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B4276-4347-C33D-693E-000AA8E115E0}"/>
                  </a:ext>
                </a:extLst>
              </p:cNvPr>
              <p:cNvSpPr txBox="1"/>
              <p:nvPr/>
            </p:nvSpPr>
            <p:spPr>
              <a:xfrm>
                <a:off x="5641675" y="1181820"/>
                <a:ext cx="448774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Comparison: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/>
                  <a:t>correlations from Deblurring and </a:t>
                </a:r>
                <a:r>
                  <a:rPr lang="en-US" sz="2800" dirty="0" err="1"/>
                  <a:t>Koonin</a:t>
                </a:r>
                <a:r>
                  <a:rPr lang="en-US" sz="2800" dirty="0"/>
                  <a:t>-Pratt with Gaussian source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Both reproduce data, dots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RL algorithm does much better in fitting data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B4276-4347-C33D-693E-000AA8E1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75" y="1181820"/>
                <a:ext cx="4487746" cy="3970318"/>
              </a:xfrm>
              <a:prstGeom prst="rect">
                <a:avLst/>
              </a:prstGeom>
              <a:blipFill>
                <a:blip r:embed="rId4"/>
                <a:stretch>
                  <a:fillRect l="-2714" t="-1536" r="-136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B3BA11-DE5A-1D4C-C827-4075F920A21D}"/>
              </a:ext>
            </a:extLst>
          </p:cNvPr>
          <p:cNvSpPr txBox="1"/>
          <p:nvPr/>
        </p:nvSpPr>
        <p:spPr>
          <a:xfrm>
            <a:off x="6096000" y="5852450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5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75F2-68B2-D67F-A0FA-23550936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9" y="423671"/>
            <a:ext cx="11023176" cy="79081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The source function from BUU: </a:t>
            </a:r>
            <a:r>
              <a:rPr lang="en-US" sz="4000" dirty="0">
                <a:solidFill>
                  <a:srgbClr val="FF0000"/>
                </a:solidFill>
              </a:rPr>
              <a:t>Results Proton- Proton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E2032E-C5D9-B3A3-820A-DCB2CE3AD5E5}"/>
                  </a:ext>
                </a:extLst>
              </p:cNvPr>
              <p:cNvSpPr txBox="1"/>
              <p:nvPr/>
            </p:nvSpPr>
            <p:spPr>
              <a:xfrm>
                <a:off x="507575" y="704851"/>
                <a:ext cx="11176847" cy="1564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𝑏𝑢𝑢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where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0.5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>
                    <a:solidFill>
                      <a:srgbClr val="5A2C8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5A2C8C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5A2C8C"/>
                    </a:solidFill>
                  </a:rPr>
                  <a:t> particle phase-space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sz="2400" dirty="0"/>
                  <a:t> time between emissions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E2032E-C5D9-B3A3-820A-DCB2CE3AD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5" y="704851"/>
                <a:ext cx="11176847" cy="1564916"/>
              </a:xfrm>
              <a:prstGeom prst="rect">
                <a:avLst/>
              </a:prstGeom>
              <a:blipFill>
                <a:blip r:embed="rId2"/>
                <a:stretch>
                  <a:fillRect l="-818" b="-8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6141A38-7DF2-CE4B-3760-AD2E545D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7" y="2942007"/>
            <a:ext cx="5423157" cy="3544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2488F-E7C7-2592-9984-21BB4C6D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081717"/>
            <a:ext cx="5334001" cy="3404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C8289-3E0D-CBF1-082B-7919127E916A}"/>
              </a:ext>
            </a:extLst>
          </p:cNvPr>
          <p:cNvSpPr txBox="1"/>
          <p:nvPr/>
        </p:nvSpPr>
        <p:spPr>
          <a:xfrm>
            <a:off x="7166522" y="2618841"/>
            <a:ext cx="400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 +Sc, at E/A=80 MeV, 200-400 MeV/c, Tot. momentum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95E13-E808-0CA4-D149-DD3C31C8F96A}"/>
              </a:ext>
            </a:extLst>
          </p:cNvPr>
          <p:cNvSpPr txBox="1"/>
          <p:nvPr/>
        </p:nvSpPr>
        <p:spPr>
          <a:xfrm>
            <a:off x="1022645" y="2550947"/>
            <a:ext cx="393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Xe + Au, at E/A=80 MeV, 200-400 MeV/c, Tot. momentum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DD2B2-55FB-B189-DB05-E75064B12209}"/>
              </a:ext>
            </a:extLst>
          </p:cNvPr>
          <p:cNvSpPr txBox="1">
            <a:spLocks/>
          </p:cNvSpPr>
          <p:nvPr/>
        </p:nvSpPr>
        <p:spPr>
          <a:xfrm>
            <a:off x="3416685" y="6192155"/>
            <a:ext cx="4806177" cy="58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>
                <a:solidFill>
                  <a:srgbClr val="00B050"/>
                </a:solidFill>
              </a:rPr>
              <a:t>Verde et al 2003, PhysRevC.67.034606</a:t>
            </a:r>
          </a:p>
        </p:txBody>
      </p:sp>
    </p:spTree>
    <p:extLst>
      <p:ext uri="{BB962C8B-B14F-4D97-AF65-F5344CB8AC3E}">
        <p14:creationId xmlns:p14="http://schemas.microsoft.com/office/powerpoint/2010/main" val="3325953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23A-1276-2BBC-06D6-F4155672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/>
          <a:lstStyle/>
          <a:p>
            <a:r>
              <a:rPr lang="en-US" dirty="0"/>
              <a:t>High resolution in source function</a:t>
            </a:r>
          </a:p>
        </p:txBody>
      </p:sp>
      <p:pic>
        <p:nvPicPr>
          <p:cNvPr id="5" name="Content Placeholder 4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BBC26F47-F218-46D8-44A8-61BAE3760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1" y="1165225"/>
            <a:ext cx="4879283" cy="5011738"/>
          </a:xfrm>
        </p:spPr>
      </p:pic>
    </p:spTree>
    <p:extLst>
      <p:ext uri="{BB962C8B-B14F-4D97-AF65-F5344CB8AC3E}">
        <p14:creationId xmlns:p14="http://schemas.microsoft.com/office/powerpoint/2010/main" val="323766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2CEF-F8D6-4AFF-9AD0-04465585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27" y="232989"/>
            <a:ext cx="10515600" cy="857185"/>
          </a:xfrm>
        </p:spPr>
        <p:txBody>
          <a:bodyPr>
            <a:normAutofit fontScale="90000"/>
          </a:bodyPr>
          <a:lstStyle/>
          <a:p>
            <a:r>
              <a:rPr lang="en-US" dirty="0"/>
              <a:t>Chi-square minimization for q and source resolution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51C0F-9086-8CDF-8743-86738FAF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79" y="1642910"/>
            <a:ext cx="8935697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3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5E2F-BB94-B173-6D83-ABB46783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79" y="0"/>
            <a:ext cx="10515600" cy="866516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Baye’s</a:t>
            </a:r>
            <a:r>
              <a:rPr lang="en-US" dirty="0">
                <a:solidFill>
                  <a:schemeClr val="tx2"/>
                </a:solidFill>
              </a:rPr>
              <a:t> theory for deblurring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EF55-8654-B714-5A15-7E09C4C5C8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0223" y="866516"/>
                <a:ext cx="5181600" cy="48426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Measured/blurred observable is defined as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-F : quantity we want to find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-H: Transfer matrix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In discretized form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-We shall use discrete form in the derivation </a:t>
                </a:r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implies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7030A0"/>
                            </a:solidFill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7030A0"/>
                                </a:solidFill>
                              </a:rPr>
                              <m:t> </m:t>
                            </m:r>
                          </m:e>
                        </m:nary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all produced particle were detected</a:t>
                </a:r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are know except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EF55-8654-B714-5A15-7E09C4C5C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0223" y="866516"/>
                <a:ext cx="5181600" cy="4842685"/>
              </a:xfrm>
              <a:blipFill>
                <a:blip r:embed="rId2"/>
                <a:stretch>
                  <a:fillRect l="-7294" t="-1761" r="-2471" b="-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E74FFA-6880-76B4-21E0-B7F6991F4CD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866516"/>
                <a:ext cx="5938935" cy="53477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4400" dirty="0"/>
                  <a:t> Assume</a:t>
                </a:r>
              </a:p>
              <a:p>
                <a:pPr marL="0" indent="0">
                  <a:buNone/>
                </a:pPr>
                <a:endParaRPr lang="en-US" sz="4400" dirty="0"/>
              </a:p>
              <a:p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4400" dirty="0"/>
                  <a:t>  -probability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 occurs</a:t>
                </a:r>
              </a:p>
              <a:p>
                <a:pPr marL="0" indent="0">
                  <a:buNone/>
                </a:pPr>
                <a:r>
                  <a:rPr lang="en-US" sz="4400" dirty="0"/>
                  <a:t>  and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4400" dirty="0"/>
                  <a:t> -probability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occurs </a:t>
                </a:r>
              </a:p>
              <a:p>
                <a:pPr marL="0" indent="0">
                  <a:buNone/>
                </a:pPr>
                <a:endParaRPr lang="en-US" sz="4400" dirty="0"/>
              </a:p>
              <a:p>
                <a:r>
                  <a:rPr lang="en-US" sz="4400" dirty="0">
                    <a:solidFill>
                      <a:srgbClr val="C00000"/>
                    </a:solidFill>
                  </a:rPr>
                  <a:t>Then </a:t>
                </a:r>
                <a:r>
                  <a:rPr lang="en-US" sz="4400" dirty="0" err="1">
                    <a:solidFill>
                      <a:srgbClr val="C00000"/>
                    </a:solidFill>
                  </a:rPr>
                  <a:t>Baye’s</a:t>
                </a:r>
                <a:r>
                  <a:rPr lang="en-US" sz="4400" dirty="0">
                    <a:solidFill>
                      <a:srgbClr val="C00000"/>
                    </a:solidFill>
                  </a:rPr>
                  <a:t> theory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b="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4400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nary>
                        <m: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400" dirty="0"/>
                  <a:t>   </a:t>
                </a:r>
              </a:p>
              <a:p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/>
                  <a:t> -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400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occurs</a:t>
                </a:r>
              </a:p>
              <a:p>
                <a:pPr marL="0" indent="0">
                  <a:buNone/>
                </a:pPr>
                <a:r>
                  <a:rPr lang="en-US" sz="44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400" dirty="0"/>
                  <a:t>  and is a complement  of</a:t>
                </a:r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4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E74FFA-6880-76B4-21E0-B7F6991F4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866516"/>
                <a:ext cx="5938935" cy="5347700"/>
              </a:xfrm>
              <a:blipFill>
                <a:blip r:embed="rId3"/>
                <a:stretch>
                  <a:fillRect l="-1744" t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8DDB787-5E7B-7F84-7D49-A1AE70494019}"/>
              </a:ext>
            </a:extLst>
          </p:cNvPr>
          <p:cNvSpPr txBox="1"/>
          <p:nvPr/>
        </p:nvSpPr>
        <p:spPr>
          <a:xfrm>
            <a:off x="-230543" y="619423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Pawel </a:t>
            </a:r>
            <a:r>
              <a:rPr lang="en-US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Danielewicz</a:t>
            </a: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en-US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Mizuki</a:t>
            </a: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Kurata</a:t>
            </a: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-Nishimura</a:t>
            </a:r>
          </a:p>
          <a:p>
            <a:pPr algn="ctr"/>
            <a:r>
              <a:rPr lang="en-US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C 105, 034608 (2022)</a:t>
            </a:r>
            <a:endParaRPr lang="en-US" sz="1800" b="0" i="0" dirty="0">
              <a:solidFill>
                <a:schemeClr val="accent6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9537F-CA2C-220B-8EE2-D754AA978D43}"/>
              </a:ext>
            </a:extLst>
          </p:cNvPr>
          <p:cNvSpPr txBox="1"/>
          <p:nvPr/>
        </p:nvSpPr>
        <p:spPr>
          <a:xfrm>
            <a:off x="5937379" y="6214216"/>
            <a:ext cx="6251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G. </a:t>
            </a:r>
            <a:r>
              <a:rPr lang="en-US" sz="16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D’Agostini</a:t>
            </a:r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Nucl</a:t>
            </a:r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Instrum</a:t>
            </a:r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Methods. Phys.</a:t>
            </a:r>
            <a:r>
              <a:rPr lang="pt-BR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Res. A 362, 487 (1995).</a:t>
            </a:r>
            <a:br>
              <a:rPr lang="pt-BR" dirty="0"/>
            </a:b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Res. A 362, 487 (1995)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1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0B28-60AC-413F-430B-81215CC7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3942"/>
            <a:ext cx="11649448" cy="746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Particle Correlations in Heavy-Ion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1E50D-27EE-B079-1DFD-BC0E22ABEA09}"/>
                  </a:ext>
                </a:extLst>
              </p:cNvPr>
              <p:cNvSpPr txBox="1"/>
              <p:nvPr/>
            </p:nvSpPr>
            <p:spPr>
              <a:xfrm>
                <a:off x="6159260" y="3809645"/>
                <a:ext cx="5921509" cy="288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: </a:t>
                </a:r>
                <a:r>
                  <a:rPr lang="en-US" sz="2000" dirty="0"/>
                  <a:t>Two-particle  relative  momentum </a:t>
                </a:r>
                <a:r>
                  <a:rPr lang="en-US" sz="2000" b="1" dirty="0"/>
                  <a:t>Identical particle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0.5(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1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momentum of 1,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 Non-identical particle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reduced mass and velocity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We are interested in charged particle: deuteron, d and Alpha,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1E50D-27EE-B079-1DFD-BC0E22AB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60" y="3809645"/>
                <a:ext cx="5921509" cy="2889124"/>
              </a:xfrm>
              <a:prstGeom prst="rect">
                <a:avLst/>
              </a:prstGeom>
              <a:blipFill>
                <a:blip r:embed="rId2"/>
                <a:stretch>
                  <a:fillRect l="-1029" t="-1688" r="-1646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E7DCF7E-864C-DAE8-A476-A79306C7E404}"/>
              </a:ext>
            </a:extLst>
          </p:cNvPr>
          <p:cNvSpPr txBox="1"/>
          <p:nvPr/>
        </p:nvSpPr>
        <p:spPr>
          <a:xfrm>
            <a:off x="909221" y="4034054"/>
            <a:ext cx="61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  <a:cs typeface="Times New Roman" panose="02020603050405020304" pitchFamily="18" charset="0"/>
              </a:rPr>
              <a:t>Two-particle Correlation Function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37261-0674-5A0C-A608-659C86FD0F94}"/>
                  </a:ext>
                </a:extLst>
              </p:cNvPr>
              <p:cNvSpPr txBox="1"/>
              <p:nvPr/>
            </p:nvSpPr>
            <p:spPr>
              <a:xfrm flipH="1">
                <a:off x="171616" y="609355"/>
                <a:ext cx="111715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Particles emission during Heavy-Ion collision: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Heavy nucleus,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 4</a:t>
                </a: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37261-0674-5A0C-A608-659C86FD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616" y="609355"/>
                <a:ext cx="11171548" cy="954107"/>
              </a:xfrm>
              <a:prstGeom prst="rect">
                <a:avLst/>
              </a:prstGeom>
              <a:blipFill>
                <a:blip r:embed="rId3"/>
                <a:stretch>
                  <a:fillRect l="-382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83FC0-46F3-1B64-1DF3-0B9F769D4BE1}"/>
                  </a:ext>
                </a:extLst>
              </p:cNvPr>
              <p:cNvSpPr txBox="1"/>
              <p:nvPr/>
            </p:nvSpPr>
            <p:spPr>
              <a:xfrm>
                <a:off x="597594" y="4398065"/>
                <a:ext cx="5653726" cy="2338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24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en-US" sz="24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pc="-1">
                                      <a:solidFill>
                                        <a:srgbClr val="0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pc="-1">
                                      <a:solidFill>
                                        <a:srgbClr val="0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 spc="-1">
                                      <a:solidFill>
                                        <a:srgbClr val="0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  <a:p>
                <a:r>
                  <a:rPr lang="en-US" sz="2400" b="1" dirty="0"/>
                  <a:t>Numerator-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probability of coincide</a:t>
                </a:r>
                <a:r>
                  <a:rPr lang="pl-PL" sz="2400" dirty="0">
                    <a:solidFill>
                      <a:schemeClr val="accent1"/>
                    </a:solidFill>
                  </a:rPr>
                  <a:t>nt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 particle emission</a:t>
                </a:r>
              </a:p>
              <a:p>
                <a:r>
                  <a:rPr lang="en-US" sz="2400" b="1" dirty="0"/>
                  <a:t>Denominator-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product of the probability of single emission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83FC0-46F3-1B64-1DF3-0B9F769D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4" y="4398065"/>
                <a:ext cx="5653726" cy="2338654"/>
              </a:xfrm>
              <a:prstGeom prst="rect">
                <a:avLst/>
              </a:prstGeom>
              <a:blipFill>
                <a:blip r:embed="rId4"/>
                <a:stretch>
                  <a:fillRect l="-1618" r="-863" b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F8F776-74B7-CBB0-A112-D6EAB6E3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00" y="1489964"/>
            <a:ext cx="7728946" cy="23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746B-EA7F-4646-A5F9-CFD80CDA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43"/>
            <a:ext cx="10515600" cy="5973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Particle Correlation Functions (CF)</a:t>
            </a:r>
            <a:br>
              <a:rPr lang="en-US" b="1" dirty="0"/>
            </a:b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864DF-0028-433A-B061-BEE6B07EE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740" y="1112807"/>
                <a:ext cx="10869043" cy="35810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Theoretically CF is approximated using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Koonin</a:t>
                </a:r>
                <a:r>
                  <a:rPr lang="en-US" sz="2400" dirty="0">
                    <a:solidFill>
                      <a:srgbClr val="0070C0"/>
                    </a:solidFill>
                  </a:rPr>
                  <a:t>-Pratt (KP) formula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2400" b="1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</m:t>
                    </m:r>
                    <m:r>
                      <a:rPr lang="en-US" sz="24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24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sz="240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4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24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groupChr>
                        <m:groupChr>
                          <m:groupChrPr>
                            <m:chr m:val="⏟"/>
                            <m:ctrlPr>
                              <a:rPr lang="en-US" sz="2400" i="1" spc="-1" smtClean="0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400" i="1" spc="-1" smtClean="0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  <m:r>
                                      <a:rPr lang="en-US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</m:nary>
                  </m:oMath>
                </a14:m>
                <a:r>
                  <a:rPr lang="en-US" sz="2400" dirty="0"/>
                  <a:t>   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864DF-0028-433A-B061-BEE6B07EE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740" y="1112807"/>
                <a:ext cx="10869043" cy="3581057"/>
              </a:xfrm>
              <a:blipFill>
                <a:blip r:embed="rId2"/>
                <a:stretch>
                  <a:fillRect l="-897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9A30441-F484-1CA9-2DEA-14383746D313}"/>
              </a:ext>
            </a:extLst>
          </p:cNvPr>
          <p:cNvSpPr/>
          <p:nvPr/>
        </p:nvSpPr>
        <p:spPr>
          <a:xfrm>
            <a:off x="698739" y="1785668"/>
            <a:ext cx="2605177" cy="8367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5573C-712F-6ABC-004F-0DEB358CFB05}"/>
              </a:ext>
            </a:extLst>
          </p:cNvPr>
          <p:cNvSpPr txBox="1"/>
          <p:nvPr/>
        </p:nvSpPr>
        <p:spPr>
          <a:xfrm>
            <a:off x="179298" y="3504410"/>
            <a:ext cx="5141343" cy="116955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Known:</a:t>
            </a:r>
          </a:p>
          <a:p>
            <a:r>
              <a:rPr lang="en-US" sz="2400" dirty="0"/>
              <a:t>From experiment measurements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D44F72-2272-6885-A2E4-72359A7635C9}"/>
              </a:ext>
            </a:extLst>
          </p:cNvPr>
          <p:cNvCxnSpPr/>
          <p:nvPr/>
        </p:nvCxnSpPr>
        <p:spPr>
          <a:xfrm>
            <a:off x="2156604" y="2622429"/>
            <a:ext cx="189781" cy="850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868C1B5-2037-42A6-2C72-BA134F50BDCF}"/>
              </a:ext>
            </a:extLst>
          </p:cNvPr>
          <p:cNvSpPr/>
          <p:nvPr/>
        </p:nvSpPr>
        <p:spPr>
          <a:xfrm>
            <a:off x="5092100" y="1627378"/>
            <a:ext cx="1504950" cy="1353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308EC-B977-4889-89D9-02A95684699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597050" y="2409321"/>
            <a:ext cx="828013" cy="2551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F9E22FF-5F38-3ECA-3587-F52E2A4818D8}"/>
              </a:ext>
            </a:extLst>
          </p:cNvPr>
          <p:cNvSpPr/>
          <p:nvPr/>
        </p:nvSpPr>
        <p:spPr>
          <a:xfrm>
            <a:off x="7425063" y="1824545"/>
            <a:ext cx="4662162" cy="1679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Squared relative wave function 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-Obtained– </a:t>
            </a:r>
            <a:r>
              <a:rPr lang="en-US" sz="2400" dirty="0">
                <a:solidFill>
                  <a:srgbClr val="C00000"/>
                </a:solidFill>
              </a:rPr>
              <a:t>solving  Schrodinger equation</a:t>
            </a:r>
            <a:r>
              <a:rPr lang="en-US" dirty="0"/>
              <a:t>(SE)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29AC00-0868-68F9-8624-ED2A11590FA7}"/>
              </a:ext>
            </a:extLst>
          </p:cNvPr>
          <p:cNvSpPr/>
          <p:nvPr/>
        </p:nvSpPr>
        <p:spPr>
          <a:xfrm>
            <a:off x="4454644" y="1994788"/>
            <a:ext cx="624875" cy="6191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1153A3-AEA0-A3A1-36B3-25D7DC555ECB}"/>
              </a:ext>
            </a:extLst>
          </p:cNvPr>
          <p:cNvCxnSpPr>
            <a:cxnSpLocks/>
          </p:cNvCxnSpPr>
          <p:nvPr/>
        </p:nvCxnSpPr>
        <p:spPr>
          <a:xfrm>
            <a:off x="4953657" y="2545425"/>
            <a:ext cx="1194997" cy="1698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E5C9B5C-6547-8111-11D7-2D4D62914883}"/>
              </a:ext>
            </a:extLst>
          </p:cNvPr>
          <p:cNvSpPr/>
          <p:nvPr/>
        </p:nvSpPr>
        <p:spPr>
          <a:xfrm>
            <a:off x="5819654" y="4230938"/>
            <a:ext cx="5673606" cy="24512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Source Function :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Studying relative distribution of two-particle emission gives access to space-time characteristics of the emitting system</a:t>
            </a:r>
            <a:endParaRPr lang="en-US" sz="2400" dirty="0"/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Unknown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- need to be Estimated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D16D5-A0B3-B106-AEE3-5F79BF4F1F1D}"/>
              </a:ext>
            </a:extLst>
          </p:cNvPr>
          <p:cNvSpPr txBox="1"/>
          <p:nvPr/>
        </p:nvSpPr>
        <p:spPr>
          <a:xfrm>
            <a:off x="256635" y="5204814"/>
            <a:ext cx="52881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Steven E. </a:t>
            </a:r>
            <a:r>
              <a:rPr lang="en-US" b="1" dirty="0" err="1"/>
              <a:t>Koonin</a:t>
            </a:r>
            <a:r>
              <a:rPr lang="en-US" b="1" dirty="0"/>
              <a:t>. Phys. Let. B, 70(1):43–47, 1977.</a:t>
            </a:r>
          </a:p>
          <a:p>
            <a:r>
              <a:rPr lang="en-US" b="1" dirty="0"/>
              <a:t>Scott Pratt and M. B. Tsang. Phys. Rev. C, 36:2390–2395, Dec 1987.</a:t>
            </a:r>
          </a:p>
          <a:p>
            <a:r>
              <a:rPr lang="en-US" b="1" dirty="0"/>
              <a:t>David H. Boal and Julian C. Shillcock. Phys. Rev. C, 33:549–556, Feb 1986.</a:t>
            </a:r>
          </a:p>
        </p:txBody>
      </p:sp>
    </p:spTree>
    <p:extLst>
      <p:ext uri="{BB962C8B-B14F-4D97-AF65-F5344CB8AC3E}">
        <p14:creationId xmlns:p14="http://schemas.microsoft.com/office/powerpoint/2010/main" val="18722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919494-31BA-CF10-C1C9-EBF3CDCB8333}"/>
                  </a:ext>
                </a:extLst>
              </p:cNvPr>
              <p:cNvSpPr txBox="1"/>
              <p:nvPr/>
            </p:nvSpPr>
            <p:spPr>
              <a:xfrm>
                <a:off x="30845" y="626753"/>
                <a:ext cx="6482750" cy="733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sz="180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8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groupChr>
                        <m:groupChr>
                          <m:groupChrPr>
                            <m:chr m:val="⏟"/>
                            <m:ctrlPr>
                              <a:rPr lang="en-US" sz="1800" i="1" spc="-1" smtClean="0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 spc="-1" smtClean="0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  <m: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</m:nary>
                  </m:oMath>
                </a14:m>
                <a:r>
                  <a:rPr lang="en-US" sz="1800" dirty="0"/>
                  <a:t>   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919494-31BA-CF10-C1C9-EBF3CDCB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" y="626753"/>
                <a:ext cx="6482750" cy="733983"/>
              </a:xfrm>
              <a:prstGeom prst="rect">
                <a:avLst/>
              </a:prstGeom>
              <a:blipFill>
                <a:blip r:embed="rId2"/>
                <a:stretch>
                  <a:fillRect t="-74167" b="-6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2E66453-7441-E412-2D02-51966E54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976" y="1170152"/>
            <a:ext cx="4201130" cy="3450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F9C77-70FE-4A23-CEC8-A2A28B79F1FF}"/>
                  </a:ext>
                </a:extLst>
              </p:cNvPr>
              <p:cNvSpPr txBox="1"/>
              <p:nvPr/>
            </p:nvSpPr>
            <p:spPr>
              <a:xfrm>
                <a:off x="211128" y="102162"/>
                <a:ext cx="851017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KP formula with Gaussian source : case of  d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F9C77-70FE-4A23-CEC8-A2A28B79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8" y="102162"/>
                <a:ext cx="8510178" cy="861774"/>
              </a:xfrm>
              <a:prstGeom prst="rect">
                <a:avLst/>
              </a:prstGeom>
              <a:blipFill>
                <a:blip r:embed="rId4"/>
                <a:stretch>
                  <a:fillRect l="-1862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CA4D4FB-4F30-0240-FB51-F1CB571DC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0" y="1442705"/>
            <a:ext cx="3642843" cy="2522539"/>
          </a:xfrm>
          <a:prstGeom prst="rect">
            <a:avLst/>
          </a:prstGeom>
        </p:spPr>
      </p:pic>
      <p:sp>
        <p:nvSpPr>
          <p:cNvPr id="18" name="Flowchart: Summing Junction 17">
            <a:extLst>
              <a:ext uri="{FF2B5EF4-FFF2-40B4-BE49-F238E27FC236}">
                <a16:creationId xmlns:a16="http://schemas.microsoft.com/office/drawing/2014/main" id="{F1F5E91C-F1EE-76CE-7D79-8196461B3FDF}"/>
              </a:ext>
            </a:extLst>
          </p:cNvPr>
          <p:cNvSpPr/>
          <p:nvPr/>
        </p:nvSpPr>
        <p:spPr>
          <a:xfrm>
            <a:off x="6081925" y="2265729"/>
            <a:ext cx="696891" cy="638354"/>
          </a:xfrm>
          <a:prstGeom prst="flowChartSummingJunction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F93D1-616A-79FF-76DB-DEA1AF480652}"/>
              </a:ext>
            </a:extLst>
          </p:cNvPr>
          <p:cNvSpPr txBox="1"/>
          <p:nvPr/>
        </p:nvSpPr>
        <p:spPr>
          <a:xfrm>
            <a:off x="4068955" y="1865731"/>
            <a:ext cx="115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69BAD2-7A7E-E401-47F6-887F947F5531}"/>
              </a:ext>
            </a:extLst>
          </p:cNvPr>
          <p:cNvSpPr txBox="1"/>
          <p:nvPr/>
        </p:nvSpPr>
        <p:spPr>
          <a:xfrm>
            <a:off x="8131480" y="4718352"/>
            <a:ext cx="39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Bright spots corresponds to peaks in CF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Peaks correspond to Li-6 Energy Levels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C7242-9073-6E18-1FF2-E8FBBC130FE6}"/>
              </a:ext>
            </a:extLst>
          </p:cNvPr>
          <p:cNvGrpSpPr/>
          <p:nvPr/>
        </p:nvGrpSpPr>
        <p:grpSpPr>
          <a:xfrm>
            <a:off x="1382030" y="4278702"/>
            <a:ext cx="5803773" cy="2430874"/>
            <a:chOff x="1615017" y="3833216"/>
            <a:chExt cx="5931766" cy="27905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50C1CD-F5D3-12FE-CBBD-43EFC54F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5017" y="3833216"/>
              <a:ext cx="5931766" cy="279059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5653F5-1335-6DB6-B890-7FC8979895B6}"/>
                </a:ext>
              </a:extLst>
            </p:cNvPr>
            <p:cNvSpPr txBox="1"/>
            <p:nvPr/>
          </p:nvSpPr>
          <p:spPr>
            <a:xfrm>
              <a:off x="6440593" y="5612285"/>
              <a:ext cx="103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  <a:r>
                <a:rPr lang="en-US" baseline="30000" dirty="0">
                  <a:solidFill>
                    <a:srgbClr val="00B050"/>
                  </a:solidFill>
                </a:rPr>
                <a:t>st</a:t>
              </a:r>
              <a:r>
                <a:rPr lang="en-US" dirty="0">
                  <a:solidFill>
                    <a:srgbClr val="00B050"/>
                  </a:solidFill>
                </a:rPr>
                <a:t> Peak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99978C-A281-3637-04A8-C5BD651D7F06}"/>
                </a:ext>
              </a:extLst>
            </p:cNvPr>
            <p:cNvSpPr txBox="1"/>
            <p:nvPr/>
          </p:nvSpPr>
          <p:spPr>
            <a:xfrm>
              <a:off x="6423340" y="5177991"/>
              <a:ext cx="103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 2</a:t>
              </a:r>
              <a:r>
                <a:rPr lang="en-US" baseline="30000" dirty="0">
                  <a:solidFill>
                    <a:srgbClr val="00B050"/>
                  </a:solidFill>
                </a:rPr>
                <a:t>nd</a:t>
              </a:r>
              <a:r>
                <a:rPr lang="en-US" dirty="0">
                  <a:solidFill>
                    <a:srgbClr val="00B050"/>
                  </a:solidFill>
                </a:rPr>
                <a:t> Peak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81652C-BF93-9C38-7940-0A6546B87EB7}"/>
                  </a:ext>
                </a:extLst>
              </p:cNvPr>
              <p:cNvSpPr txBox="1"/>
              <p:nvPr/>
            </p:nvSpPr>
            <p:spPr>
              <a:xfrm>
                <a:off x="8279113" y="1681065"/>
                <a:ext cx="1673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Log(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pc="-1" smtClean="0">
                            <a:solidFill>
                              <a:srgbClr val="C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  <m: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800" b="1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  <m:r>
                              <a:rPr lang="en-US" sz="1800" b="1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b="1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800" i="1" spc="-1">
                            <a:solidFill>
                              <a:srgbClr val="C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81652C-BF93-9C38-7940-0A6546B8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13" y="1681065"/>
                <a:ext cx="1673526" cy="369332"/>
              </a:xfrm>
              <a:prstGeom prst="rect">
                <a:avLst/>
              </a:prstGeom>
              <a:blipFill>
                <a:blip r:embed="rId7"/>
                <a:stretch>
                  <a:fillRect l="-29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Left 7">
            <a:extLst>
              <a:ext uri="{FF2B5EF4-FFF2-40B4-BE49-F238E27FC236}">
                <a16:creationId xmlns:a16="http://schemas.microsoft.com/office/drawing/2014/main" id="{4D91C678-48B0-D099-C907-928A949F4582}"/>
              </a:ext>
            </a:extLst>
          </p:cNvPr>
          <p:cNvSpPr/>
          <p:nvPr/>
        </p:nvSpPr>
        <p:spPr>
          <a:xfrm rot="19473625">
            <a:off x="4767294" y="3962715"/>
            <a:ext cx="1540838" cy="47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4AA495-CCE7-4446-DC89-1163F685C3FC}"/>
              </a:ext>
            </a:extLst>
          </p:cNvPr>
          <p:cNvCxnSpPr>
            <a:cxnSpLocks/>
          </p:cNvCxnSpPr>
          <p:nvPr/>
        </p:nvCxnSpPr>
        <p:spPr>
          <a:xfrm>
            <a:off x="2145792" y="963936"/>
            <a:ext cx="633984" cy="596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942433-F2F9-D93A-4307-A0D38DDF4018}"/>
              </a:ext>
            </a:extLst>
          </p:cNvPr>
          <p:cNvCxnSpPr/>
          <p:nvPr/>
        </p:nvCxnSpPr>
        <p:spPr>
          <a:xfrm>
            <a:off x="3023616" y="963936"/>
            <a:ext cx="5107864" cy="5966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8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902A-9993-A66C-724B-60C3EE64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38" y="46832"/>
            <a:ext cx="10515600" cy="91503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Deblurring Technique: overview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5B099-3FD5-2342-3930-A43BB2435243}"/>
              </a:ext>
            </a:extLst>
          </p:cNvPr>
          <p:cNvGrpSpPr/>
          <p:nvPr/>
        </p:nvGrpSpPr>
        <p:grpSpPr>
          <a:xfrm>
            <a:off x="127834" y="1396786"/>
            <a:ext cx="5856055" cy="2251417"/>
            <a:chOff x="2682097" y="1638444"/>
            <a:chExt cx="5979273" cy="264845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AB14B6-CD8B-9F97-4D73-F14C55057CA4}"/>
                </a:ext>
              </a:extLst>
            </p:cNvPr>
            <p:cNvGrpSpPr/>
            <p:nvPr/>
          </p:nvGrpSpPr>
          <p:grpSpPr>
            <a:xfrm>
              <a:off x="2682097" y="1638444"/>
              <a:ext cx="5864281" cy="2414819"/>
              <a:chOff x="2697802" y="1843292"/>
              <a:chExt cx="5864281" cy="241481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C435806-B28A-8174-1BE7-7732F558D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12794" y="2084953"/>
                <a:ext cx="5749289" cy="2173158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A846B3-EF87-1C2E-13E8-29D21A9FC5DF}"/>
                  </a:ext>
                </a:extLst>
              </p:cNvPr>
              <p:cNvSpPr txBox="1"/>
              <p:nvPr/>
            </p:nvSpPr>
            <p:spPr>
              <a:xfrm>
                <a:off x="2697802" y="1901675"/>
                <a:ext cx="17185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Original image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6F9B1-3E4B-FEEC-6C7F-C81651A43463}"/>
                  </a:ext>
                </a:extLst>
              </p:cNvPr>
              <p:cNvSpPr txBox="1"/>
              <p:nvPr/>
            </p:nvSpPr>
            <p:spPr>
              <a:xfrm>
                <a:off x="4803569" y="1843292"/>
                <a:ext cx="1820316" cy="470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Optical System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0747DE-4459-0AE9-CCDF-3EA6A3EDC977}"/>
                </a:ext>
              </a:extLst>
            </p:cNvPr>
            <p:cNvGrpSpPr/>
            <p:nvPr/>
          </p:nvGrpSpPr>
          <p:grpSpPr>
            <a:xfrm>
              <a:off x="3116604" y="1646467"/>
              <a:ext cx="5544766" cy="2640434"/>
              <a:chOff x="3317132" y="1833970"/>
              <a:chExt cx="5544766" cy="264043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B9D95-BDC7-9552-6BA9-2E9723B98769}"/>
                  </a:ext>
                </a:extLst>
              </p:cNvPr>
              <p:cNvSpPr txBox="1"/>
              <p:nvPr/>
            </p:nvSpPr>
            <p:spPr>
              <a:xfrm>
                <a:off x="3317132" y="4105072"/>
                <a:ext cx="5544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solidFill>
                      <a:srgbClr val="595959"/>
                    </a:solidFill>
                    <a:effectLst/>
                    <a:latin typeface="Helvetica" panose="020B0604020202020204" pitchFamily="34" charset="0"/>
                  </a:rPr>
                  <a:t>DOI: 10.1109/ELINFOCOM.2016.7562935</a:t>
                </a:r>
                <a:endParaRPr lang="en-US" i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5F6C6E-B60D-9A0F-324C-472E9D5043C1}"/>
                  </a:ext>
                </a:extLst>
              </p:cNvPr>
              <p:cNvSpPr txBox="1"/>
              <p:nvPr/>
            </p:nvSpPr>
            <p:spPr>
              <a:xfrm>
                <a:off x="7143346" y="1833970"/>
                <a:ext cx="1718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Blurred image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47BE10-86F6-BA0E-A91A-D76BC22843C0}"/>
              </a:ext>
            </a:extLst>
          </p:cNvPr>
          <p:cNvSpPr txBox="1"/>
          <p:nvPr/>
        </p:nvSpPr>
        <p:spPr>
          <a:xfrm>
            <a:off x="116728" y="4404590"/>
            <a:ext cx="6494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Deblurring: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- Technique to restore the original image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- Originally developed in Optics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- Use </a:t>
            </a:r>
            <a:r>
              <a:rPr lang="en-US" sz="2400" b="1" dirty="0">
                <a:solidFill>
                  <a:srgbClr val="002060"/>
                </a:solidFill>
              </a:rPr>
              <a:t>Richardson-Lucy (RL) Algorithm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derived from Bayesian Theory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4A3182-371E-3F4A-7DB0-C2EB61B0A6C6}"/>
              </a:ext>
            </a:extLst>
          </p:cNvPr>
          <p:cNvGrpSpPr/>
          <p:nvPr/>
        </p:nvGrpSpPr>
        <p:grpSpPr>
          <a:xfrm>
            <a:off x="6300524" y="1241328"/>
            <a:ext cx="5659758" cy="2635765"/>
            <a:chOff x="74612" y="672265"/>
            <a:chExt cx="6166431" cy="26357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2FC02B-3B49-AB83-CBC9-87EE96A8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12" y="907993"/>
              <a:ext cx="5883060" cy="19804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2BA297-3A17-5472-2681-954064A83041}"/>
                </a:ext>
              </a:extLst>
            </p:cNvPr>
            <p:cNvSpPr txBox="1"/>
            <p:nvPr/>
          </p:nvSpPr>
          <p:spPr>
            <a:xfrm>
              <a:off x="129274" y="2938698"/>
              <a:ext cx="6111769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Source: https://doi.org/10.1016/j.matpr.2020.11.076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1667C-7193-533D-461B-5F6F6B22797A}"/>
                </a:ext>
              </a:extLst>
            </p:cNvPr>
            <p:cNvSpPr txBox="1"/>
            <p:nvPr/>
          </p:nvSpPr>
          <p:spPr>
            <a:xfrm>
              <a:off x="413641" y="672265"/>
              <a:ext cx="5111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1. Deblurring in optical image processing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E35DB2-51D6-7AD9-AF3E-A2D7DACE2C4B}"/>
              </a:ext>
            </a:extLst>
          </p:cNvPr>
          <p:cNvGrpSpPr/>
          <p:nvPr/>
        </p:nvGrpSpPr>
        <p:grpSpPr>
          <a:xfrm>
            <a:off x="6196801" y="4353733"/>
            <a:ext cx="5503394" cy="2054422"/>
            <a:chOff x="6548083" y="723093"/>
            <a:chExt cx="5503394" cy="2054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FC45B3-1CB4-D22D-BA77-CB61A44B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8083" y="723093"/>
              <a:ext cx="3134130" cy="205442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FB94F4-D962-688C-B518-D25239C56019}"/>
                </a:ext>
              </a:extLst>
            </p:cNvPr>
            <p:cNvSpPr txBox="1"/>
            <p:nvPr/>
          </p:nvSpPr>
          <p:spPr>
            <a:xfrm>
              <a:off x="9789218" y="723093"/>
              <a:ext cx="226225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Before and after deblurring of image of lunar crater Copernicus</a:t>
              </a:r>
            </a:p>
            <a:p>
              <a:r>
                <a:rPr lang="en-US" dirty="0"/>
                <a:t>https://en.wikipedia.org/ wiki/Deconvolution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5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48E8-EEDF-4723-8B71-849E66A9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0"/>
            <a:ext cx="10515600" cy="84785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Deblurring  and RL algorithm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8F94F-ED30-AF5E-D0E1-085822FFB678}"/>
                  </a:ext>
                </a:extLst>
              </p:cNvPr>
              <p:cNvSpPr txBox="1"/>
              <p:nvPr/>
            </p:nvSpPr>
            <p:spPr>
              <a:xfrm>
                <a:off x="93427" y="1119298"/>
                <a:ext cx="5745192" cy="562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Blurred/Measured function</a:t>
                </a: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</m:sSub>
                      </m:e>
                    </m:d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𝒅</m:t>
                    </m:r>
                    <m:sSubSup>
                      <m:sSubSup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sub>
                      <m:sup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’</m:t>
                            </m:r>
                          </m:sup>
                        </m:sSubSup>
                      </m:e>
                    </m:d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’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b="1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sz="2000" b="1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sz="20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b="0" i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err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l-GR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Sup>
                      <m:sSub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l-GR" sz="2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l-GR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probability to measure particle </a:t>
                </a:r>
              </a:p>
              <a:p>
                <a:pPr marL="0" indent="0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characteristic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when it is actually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</m:oMath>
                </a14:m>
                <a:br>
                  <a:rPr lang="el-GR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Optical terminology: </a:t>
                </a:r>
              </a:p>
              <a:p>
                <a:pPr marL="0" indent="0">
                  <a:buNone/>
                </a:pP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 - blurring or transfer 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atrix/ Response Matrix</a:t>
                </a:r>
                <a:r>
                  <a:rPr lang="en-US" sz="2400" b="0" i="0" dirty="0">
                    <a:solidFill>
                      <a:srgbClr val="5D6879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5D6879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i="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</a:rPr>
                  <a:t>With noise</a:t>
                </a:r>
                <a:r>
                  <a:rPr lang="en-US" sz="2400" b="0" i="0" dirty="0">
                    <a:solidFill>
                      <a:srgbClr val="5D6879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noise model</a:t>
                </a:r>
              </a:p>
              <a:p>
                <a:pPr marL="0" indent="0">
                  <a:buNone/>
                </a:pPr>
                <a:br>
                  <a:rPr lang="en-US" sz="2000" b="0" i="0" dirty="0">
                    <a:solidFill>
                      <a:srgbClr val="5D6879"/>
                    </a:solidFill>
                    <a:effectLst/>
                    <a:latin typeface="Lato" panose="020F0502020204030203" pitchFamily="34" charset="0"/>
                  </a:rPr>
                </a:br>
                <a:endParaRPr lang="en-US" sz="2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8F94F-ED30-AF5E-D0E1-085822FFB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" y="1119298"/>
                <a:ext cx="5745192" cy="5625323"/>
              </a:xfrm>
              <a:prstGeom prst="rect">
                <a:avLst/>
              </a:prstGeom>
              <a:blipFill>
                <a:blip r:embed="rId2"/>
                <a:stretch>
                  <a:fillRect l="-1591" t="-868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07BA53-9C93-29CF-5C69-E1B7C136B8FF}"/>
                  </a:ext>
                </a:extLst>
              </p:cNvPr>
              <p:cNvSpPr txBox="1"/>
              <p:nvPr/>
            </p:nvSpPr>
            <p:spPr>
              <a:xfrm>
                <a:off x="6280988" y="1143286"/>
                <a:ext cx="5911011" cy="477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RL-algorithm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Solves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( true function ) </a:t>
                </a:r>
                <a:r>
                  <a:rPr lang="en-US" sz="2400" dirty="0"/>
                  <a:t>iteratively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pPr>
                  <a:buFontTx/>
                  <a:buChar char="-"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400" dirty="0"/>
                  <a:t>, normalized TM 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n = number of iterations 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guess i.e.,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=1 </a:t>
                </a:r>
              </a:p>
              <a:p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are kept positive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07BA53-9C93-29CF-5C69-E1B7C136B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88" y="1143286"/>
                <a:ext cx="5911011" cy="4770921"/>
              </a:xfrm>
              <a:prstGeom prst="rect">
                <a:avLst/>
              </a:prstGeom>
              <a:blipFill>
                <a:blip r:embed="rId3"/>
                <a:stretch>
                  <a:fillRect l="-1546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AB01061-A028-E683-CF81-40DD7FDC2D80}"/>
              </a:ext>
            </a:extLst>
          </p:cNvPr>
          <p:cNvSpPr/>
          <p:nvPr/>
        </p:nvSpPr>
        <p:spPr>
          <a:xfrm>
            <a:off x="6353383" y="2723088"/>
            <a:ext cx="3578557" cy="6402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1920E0-E8DD-35BD-55C5-2622DD4ED41C}"/>
              </a:ext>
            </a:extLst>
          </p:cNvPr>
          <p:cNvSpPr txBox="1">
            <a:spLocks/>
          </p:cNvSpPr>
          <p:nvPr/>
        </p:nvSpPr>
        <p:spPr>
          <a:xfrm>
            <a:off x="2966023" y="5738702"/>
            <a:ext cx="8015449" cy="99669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00B050"/>
                </a:solidFill>
              </a:rPr>
              <a:t>Nzabahimana, P., et al.  (2023)</a:t>
            </a:r>
            <a:r>
              <a:rPr lang="en-US" sz="1600" b="1" i="1" dirty="0">
                <a:solidFill>
                  <a:srgbClr val="00B050"/>
                </a:solidFill>
                <a:latin typeface="Arial" panose="020B0604020202020204" pitchFamily="34" charset="0"/>
              </a:rPr>
              <a:t>,  W. H. Richardson(1972),  L. B. Lucy, (1974)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rgbClr val="00B050"/>
                </a:solidFill>
                <a:latin typeface="Arial" panose="020B0604020202020204" pitchFamily="34" charset="0"/>
              </a:rPr>
              <a:t>P. Danielewicz and M. </a:t>
            </a:r>
            <a:r>
              <a:rPr lang="en-US" sz="16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Kurata</a:t>
            </a:r>
            <a:r>
              <a:rPr lang="en-US" sz="1600" b="1" i="1" dirty="0">
                <a:solidFill>
                  <a:srgbClr val="00B050"/>
                </a:solidFill>
                <a:latin typeface="Arial" panose="020B0604020202020204" pitchFamily="34" charset="0"/>
              </a:rPr>
              <a:t>-Nishimura (2022)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6E5B-F0FC-4BAA-8010-123EDFCB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79" y="19050"/>
            <a:ext cx="10515600" cy="680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RL algorithm for source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2EF59-9546-4BC2-B8D5-F4E7244C3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6" y="699795"/>
                <a:ext cx="11949403" cy="49580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Recall</a:t>
                </a:r>
              </a:p>
              <a:p>
                <a:r>
                  <a:rPr lang="en-US" sz="26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26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sz="26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6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2600" b="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600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sz="26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2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6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/>
                  <a:t> and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Write CF  in discretized form  </a:t>
                </a:r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3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3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/>
                  <a:t>  </a:t>
                </a:r>
              </a:p>
              <a:p>
                <a:r>
                  <a:rPr lang="en-US" sz="2600" dirty="0"/>
                  <a:t>Source function: </a:t>
                </a:r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1           </m:t>
                            </m:r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sub>
                            </m:s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+1/2</m:t>
                                </m:r>
                              </m:sub>
                            </m:sSub>
                          </m:e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/>
                  <a:t> </a:t>
                </a:r>
                <a:endParaRPr lang="en-US" sz="2600" baseline="30000" dirty="0">
                  <a:solidFill>
                    <a:srgbClr val="C00000"/>
                  </a:solidFill>
                </a:endParaRPr>
              </a:p>
              <a:p>
                <a:endParaRPr lang="en-US" sz="2600" dirty="0"/>
              </a:p>
              <a:p>
                <a:pPr marL="1371600" lvl="3" indent="0">
                  <a:buNone/>
                </a:pPr>
                <a:endParaRPr lang="en-US" sz="4400" dirty="0"/>
              </a:p>
              <a:p>
                <a:pPr marL="1371600" lvl="3" indent="0">
                  <a:buNone/>
                </a:pPr>
                <a:endParaRPr lang="en-US" sz="4400" dirty="0"/>
              </a:p>
              <a:p>
                <a:pPr marL="1371600" lvl="3" indent="0">
                  <a:buNone/>
                </a:pPr>
                <a:endParaRPr lang="en-US" sz="4400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2EF59-9546-4BC2-B8D5-F4E7244C3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6" y="699795"/>
                <a:ext cx="11949403" cy="4958055"/>
              </a:xfrm>
              <a:blipFill>
                <a:blip r:embed="rId2"/>
                <a:stretch>
                  <a:fillRect l="-81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E4AFB4-61D2-6BAD-A2B9-9775E68B090A}"/>
              </a:ext>
            </a:extLst>
          </p:cNvPr>
          <p:cNvSpPr txBox="1"/>
          <p:nvPr/>
        </p:nvSpPr>
        <p:spPr>
          <a:xfrm>
            <a:off x="810835" y="5616412"/>
            <a:ext cx="110598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D.A. Brown and P. Danielewicz (1997)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D.A. Brown and P. Danielewicz (2001)</a:t>
            </a:r>
          </a:p>
          <a:p>
            <a:r>
              <a:rPr lang="en-US" b="1" i="1" dirty="0">
                <a:solidFill>
                  <a:srgbClr val="00B050"/>
                </a:solidFill>
                <a:effectLst/>
              </a:rPr>
              <a:t>Nzabahimana, P., &amp; Danielewicz, P. (2023)</a:t>
            </a:r>
            <a:endParaRPr lang="en-US" i="1" dirty="0">
              <a:solidFill>
                <a:srgbClr val="00B050"/>
              </a:solidFill>
            </a:endParaRPr>
          </a:p>
          <a:p>
            <a:endParaRPr lang="en-US" sz="2000" i="1" dirty="0"/>
          </a:p>
          <a:p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8C2ECE-FCF7-C59C-7046-2C5A258D4ECF}"/>
                  </a:ext>
                </a:extLst>
              </p:cNvPr>
              <p:cNvSpPr txBox="1"/>
              <p:nvPr/>
            </p:nvSpPr>
            <p:spPr>
              <a:xfrm>
                <a:off x="5769427" y="961053"/>
                <a:ext cx="6584303" cy="433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limLoc m:val="undOvr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pc="-1" smtClean="0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sz="2400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pc="-1" smtClean="0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pc="-1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2400" b="1" i="1" spc="-1" smtClean="0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:  -Kernel Matrix (Transfer matrix in the deblurring terminology)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RL algorithm, </a:t>
                </a:r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and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8C2ECE-FCF7-C59C-7046-2C5A258D4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7" y="961053"/>
                <a:ext cx="6584303" cy="4333750"/>
              </a:xfrm>
              <a:prstGeom prst="rect">
                <a:avLst/>
              </a:prstGeom>
              <a:blipFill>
                <a:blip r:embed="rId3"/>
                <a:stretch>
                  <a:fillRect l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6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474343" y="130070"/>
                <a:ext cx="10418944" cy="5979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source function recovering: Simulated Correlations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3" y="130070"/>
                <a:ext cx="10418944" cy="597939"/>
              </a:xfrm>
              <a:prstGeom prst="rect">
                <a:avLst/>
              </a:prstGeom>
              <a:blipFill>
                <a:blip r:embed="rId2"/>
                <a:stretch>
                  <a:fillRect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/>
              <p:nvPr/>
            </p:nvSpPr>
            <p:spPr>
              <a:xfrm>
                <a:off x="6369250" y="818543"/>
                <a:ext cx="535700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CF (stars)Using KP formula assuming Gaussian source function (dots) with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fm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C00000"/>
                    </a:solidFill>
                  </a:rPr>
                  <a:t>The blue bands are uncertainties associated with noise resampling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250" y="818543"/>
                <a:ext cx="5357005" cy="2677656"/>
              </a:xfrm>
              <a:prstGeom prst="rect">
                <a:avLst/>
              </a:prstGeom>
              <a:blipFill>
                <a:blip r:embed="rId3"/>
                <a:stretch>
                  <a:fillRect l="-1593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89D219A-37FE-FE7A-E3A9-5213F7D96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20876"/>
            <a:ext cx="6095999" cy="2749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BF7A5-2074-485B-0FEB-2A0817030AE8}"/>
              </a:ext>
            </a:extLst>
          </p:cNvPr>
          <p:cNvSpPr txBox="1"/>
          <p:nvPr/>
        </p:nvSpPr>
        <p:spPr>
          <a:xfrm>
            <a:off x="7169286" y="6428882"/>
            <a:ext cx="535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Nzabahimana, P., &amp; Danielewicz, P. (2023)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7DFE8-C2DD-11F1-107B-AC1E97909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08" y="3731695"/>
            <a:ext cx="6170742" cy="2697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CAEF0-CE6C-CB0B-301E-62AF1E013808}"/>
                  </a:ext>
                </a:extLst>
              </p:cNvPr>
              <p:cNvSpPr txBox="1"/>
              <p:nvPr/>
            </p:nvSpPr>
            <p:spPr>
              <a:xfrm>
                <a:off x="6824747" y="3888291"/>
                <a:ext cx="4717201" cy="2151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Noise is add on C(q):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=0.15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normal distribution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CAEF0-CE6C-CB0B-301E-62AF1E01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47" y="3888291"/>
                <a:ext cx="4717201" cy="2151166"/>
              </a:xfrm>
              <a:prstGeom prst="rect">
                <a:avLst/>
              </a:prstGeom>
              <a:blipFill>
                <a:blip r:embed="rId6"/>
                <a:stretch>
                  <a:fillRect l="-1811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8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128852</TotalTime>
  <Words>2183</Words>
  <Application>Microsoft Office PowerPoint</Application>
  <PresentationFormat>Widescreen</PresentationFormat>
  <Paragraphs>274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Cambria Math</vt:lpstr>
      <vt:lpstr>Helvetica</vt:lpstr>
      <vt:lpstr>Lato</vt:lpstr>
      <vt:lpstr>Liberation Sans</vt:lpstr>
      <vt:lpstr>NexusSans</vt:lpstr>
      <vt:lpstr>Source Sans Pro</vt:lpstr>
      <vt:lpstr>System Font Regular</vt:lpstr>
      <vt:lpstr>Times New Roman</vt:lpstr>
      <vt:lpstr>Wingdings</vt:lpstr>
      <vt:lpstr>Office Theme</vt:lpstr>
      <vt:lpstr>               Deconvoluting source function from two-particle correlations in Heavy-ion Collision   Pierre NZABAHIMANA  </vt:lpstr>
      <vt:lpstr>Outlines</vt:lpstr>
      <vt:lpstr> Particle Correlations in Heavy-Ion Collision</vt:lpstr>
      <vt:lpstr> Particle Correlation Functions (CF) </vt:lpstr>
      <vt:lpstr>PowerPoint Presentation</vt:lpstr>
      <vt:lpstr>Deblurring Technique: overview</vt:lpstr>
      <vt:lpstr> Deblurring  and RL algorithm </vt:lpstr>
      <vt:lpstr> RL algorithm for source function</vt:lpstr>
      <vt:lpstr>PowerPoint Presentation</vt:lpstr>
      <vt:lpstr>PowerPoint Presentation</vt:lpstr>
      <vt:lpstr>Transport model, Boltzmann-Uehling-Uhlenbeck BUU </vt:lpstr>
      <vt:lpstr>P-P correlations function: BUU and RL algorithm </vt:lpstr>
      <vt:lpstr>Summary</vt:lpstr>
      <vt:lpstr>Thank you for your attention !!!</vt:lpstr>
      <vt:lpstr>PowerPoint Presentation</vt:lpstr>
      <vt:lpstr>P-P correlation from BUU and Deblurring</vt:lpstr>
      <vt:lpstr>Source Function (SF)</vt:lpstr>
      <vt:lpstr>Richardson-Lucy (RL) Algorithm for deblurring </vt:lpstr>
      <vt:lpstr>Addition of a tail (correction ) to  BUU source</vt:lpstr>
      <vt:lpstr>PowerPoint Presentation</vt:lpstr>
      <vt:lpstr>P-P source deformation: Quadrupole component of the P-P source</vt:lpstr>
      <vt:lpstr>PowerPoint Presentation</vt:lpstr>
      <vt:lpstr>The source function from BUU: Results Proton- Proton </vt:lpstr>
      <vt:lpstr>High resolution in source function</vt:lpstr>
      <vt:lpstr>Chi-square minimization for q and source resolution</vt:lpstr>
      <vt:lpstr>Baye’s theory for deblurring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Particles Correlation Functions in Heavy-Ion Collisions  2nd Committee meeting:  Pierre NZABAHIMANA</dc:title>
  <dc:creator>Nzabahimana, Pierre</dc:creator>
  <cp:lastModifiedBy>nzabahimana Pierre</cp:lastModifiedBy>
  <cp:revision>144</cp:revision>
  <dcterms:created xsi:type="dcterms:W3CDTF">2020-07-21T13:49:10Z</dcterms:created>
  <dcterms:modified xsi:type="dcterms:W3CDTF">2023-11-14T01:46:49Z</dcterms:modified>
</cp:coreProperties>
</file>