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19"/>
  </p:notesMasterIdLst>
  <p:handoutMasterIdLst>
    <p:handoutMasterId r:id="rId20"/>
  </p:handoutMasterIdLst>
  <p:sldIdLst>
    <p:sldId id="1699" r:id="rId3"/>
    <p:sldId id="1691" r:id="rId4"/>
    <p:sldId id="1697" r:id="rId5"/>
    <p:sldId id="1715" r:id="rId6"/>
    <p:sldId id="455" r:id="rId7"/>
    <p:sldId id="453" r:id="rId8"/>
    <p:sldId id="437" r:id="rId9"/>
    <p:sldId id="435" r:id="rId10"/>
    <p:sldId id="1714" r:id="rId11"/>
    <p:sldId id="1713" r:id="rId12"/>
    <p:sldId id="1689" r:id="rId13"/>
    <p:sldId id="1703" r:id="rId14"/>
    <p:sldId id="1708" r:id="rId15"/>
    <p:sldId id="1711" r:id="rId16"/>
    <p:sldId id="1712" r:id="rId17"/>
    <p:sldId id="1709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8E1F1"/>
    <a:srgbClr val="DCE6F2"/>
    <a:srgbClr val="3F4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26" autoAdjust="0"/>
    <p:restoredTop sz="50000" autoAdjust="0"/>
  </p:normalViewPr>
  <p:slideViewPr>
    <p:cSldViewPr snapToGrid="0" snapToObjects="1">
      <p:cViewPr varScale="1">
        <p:scale>
          <a:sx n="153" d="100"/>
          <a:sy n="153" d="100"/>
        </p:scale>
        <p:origin x="4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EFA7A6-BB71-5CF5-9D97-0F2A9239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5439E6-4468-FDC1-0685-FC342A72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95D1BC-23E2-6304-545D-01A07B6C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FDDF5-ED94-A942-98BA-E67C1C676D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0718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915" y="1639489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B8B385F5-F4BD-C643-AE85-C882E8E7E7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BEA345BA-360F-D148-AAA6-D18057B76D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5854" y="211775"/>
            <a:ext cx="47904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African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3CEB82E6-C698-DD46-B74F-CB7ACB1A1A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30292DDE-9DE6-1AD4-46D9-C26137E14C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5854" y="211775"/>
            <a:ext cx="47904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African Light Source Foundation</a:t>
            </a:r>
          </a:p>
          <a:p>
            <a:pPr algn="ctr"/>
            <a:r>
              <a:rPr lang="en-GB" sz="1800" dirty="0"/>
              <a:t>Towards a Lightsource for the African Continent </a:t>
            </a:r>
          </a:p>
        </p:txBody>
      </p: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hyperlink" Target="https://www.researchprofessionalnews.com/rr-news-europe-views-of-europe-2022-5-african-light-source-aims-for-science-with-ubuntu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hyperlink" Target="https://www.africanlightsource.org/" TargetMode="External"/><Relationship Id="rId2" Type="http://schemas.openxmlformats.org/officeDocument/2006/relationships/hyperlink" Target="https://link.springer.com/article/10.1007/s12551-019-00578-3" TargetMode="External"/><Relationship Id="rId16" Type="http://schemas.openxmlformats.org/officeDocument/2006/relationships/image" Target="../media/image13.png"/><Relationship Id="rId20" Type="http://schemas.openxmlformats.org/officeDocument/2006/relationships/hyperlink" Target="https://i0.wp.com/www.africanlightsource.org/wp-content/uploads/2022/12/Nature-Review-Physics.png?ssl=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mp.ictp.it/index.php/aphysrev/article/view/1610/586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hyperlink" Target="https://www.worldscientific.com/doi/abs/10.1142/S0217732318300033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hyperlink" Target="https://academic.oup.com/spp/article/50/4/782/719717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sarao.ac.za/" TargetMode="External"/><Relationship Id="rId7" Type="http://schemas.openxmlformats.org/officeDocument/2006/relationships/hyperlink" Target="https://international-relations.web.cern.ch/stakeholder-relations/states/south-africa" TargetMode="External"/><Relationship Id="rId2" Type="http://schemas.openxmlformats.org/officeDocument/2006/relationships/hyperlink" Target="https://tlabs.ac.za/accelerators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un.ac.za/Home.aspx" TargetMode="External"/><Relationship Id="rId5" Type="http://schemas.openxmlformats.org/officeDocument/2006/relationships/hyperlink" Target="https://www.necsa.co.za/" TargetMode="External"/><Relationship Id="rId4" Type="http://schemas.openxmlformats.org/officeDocument/2006/relationships/hyperlink" Target="https://www.skao.int/en" TargetMode="External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ip.org.za/event/245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cone.org/wp-content/uploads/2021/11/5.Nigeria_The-Nigeria-Particle-Accelerator-Facility.pdf" TargetMode="External"/><Relationship Id="rId7" Type="http://schemas.openxmlformats.org/officeDocument/2006/relationships/hyperlink" Target="https://tlabs.ac.za/accelerators/" TargetMode="External"/><Relationship Id="rId2" Type="http://schemas.openxmlformats.org/officeDocument/2006/relationships/hyperlink" Target="https://www.afcone.org/wp-content/uploads/2021/11/4.Ghana_Presentation_Ghana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https://www.afcone.org/wp-content/uploads/2021/11/2.Algeria_Pr&#233;sentation_for_IAEA-AFCONE-Virtual-Webinar-S-Damache-from-CRNA-Algiers-Algeria.pdf" TargetMode="External"/><Relationship Id="rId4" Type="http://schemas.openxmlformats.org/officeDocument/2006/relationships/hyperlink" Target="https://www.afcone.org/wp-content/uploads/2021/11/3.AFCONE_IAEA_Al-Abyad-27102021L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hyperlink" Target="http://events.saip.org.za/conferenceDisplay.py/getPic?picId=66&amp;confId=6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ip.org.za/event/243/" TargetMode="External"/><Relationship Id="rId3" Type="http://schemas.openxmlformats.org/officeDocument/2006/relationships/hyperlink" Target="https://events.saip.org.za/event/61/" TargetMode="External"/><Relationship Id="rId7" Type="http://schemas.openxmlformats.org/officeDocument/2006/relationships/hyperlink" Target="https://events.saip.org.za/e/AfLS202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vents.saip.org.za/e/AFLS3" TargetMode="External"/><Relationship Id="rId5" Type="http://schemas.openxmlformats.org/officeDocument/2006/relationships/hyperlink" Target="https://events.saip.org.za/event/211/" TargetMode="External"/><Relationship Id="rId10" Type="http://schemas.openxmlformats.org/officeDocument/2006/relationships/image" Target="../media/image29.jpeg"/><Relationship Id="rId4" Type="http://schemas.openxmlformats.org/officeDocument/2006/relationships/hyperlink" Target="https://events.saip.org.za/event/145/" TargetMode="External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ycr2014.org/events/openlabs/ccdc-openlab-kenya" TargetMode="External"/><Relationship Id="rId13" Type="http://schemas.openxmlformats.org/officeDocument/2006/relationships/image" Target="../media/image39.png"/><Relationship Id="rId3" Type="http://schemas.openxmlformats.org/officeDocument/2006/relationships/hyperlink" Target="https://www.xtechlab.co/" TargetMode="External"/><Relationship Id="rId7" Type="http://schemas.openxmlformats.org/officeDocument/2006/relationships/hyperlink" Target="https://www.iycr2014.org/events/openlabs/bruker-openlab-cameroon" TargetMode="External"/><Relationship Id="rId12" Type="http://schemas.openxmlformats.org/officeDocument/2006/relationships/image" Target="../media/image38.png"/><Relationship Id="rId2" Type="http://schemas.openxmlformats.org/officeDocument/2006/relationships/hyperlink" Target="http://www.emu.uct.ac.za/news/ucts-centre-imaging-and-analysis-uct-ci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ycr2014.org/events/openlabs/iucr-iupap-ictp-openlab-senegal" TargetMode="External"/><Relationship Id="rId11" Type="http://schemas.openxmlformats.org/officeDocument/2006/relationships/hyperlink" Target="https://www.iycr2014.org/events/openlabs/bruker-openlab-morocco" TargetMode="External"/><Relationship Id="rId5" Type="http://schemas.openxmlformats.org/officeDocument/2006/relationships/hyperlink" Target="https://www.lacpmci.com/index.html" TargetMode="External"/><Relationship Id="rId10" Type="http://schemas.openxmlformats.org/officeDocument/2006/relationships/hyperlink" Target="https://www.iycr2014.org/events/openlabs/bruker-openlab-algeria" TargetMode="External"/><Relationship Id="rId4" Type="http://schemas.openxmlformats.org/officeDocument/2006/relationships/hyperlink" Target="http://www.africanlightsource.org/crystallography-in-ghana" TargetMode="External"/><Relationship Id="rId9" Type="http://schemas.openxmlformats.org/officeDocument/2006/relationships/hyperlink" Target="https://www.iycr2014.org/events/openlabs/bruker-openlab-tunisi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dirac.iaea.org/Query/Map2?mapId=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67494B7C-E2CD-8A46-9732-E0F6B326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598" y="5570392"/>
            <a:ext cx="3442287" cy="860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6625744A-0CB0-A545-A115-D313D5AA4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61"/>
          <a:stretch/>
        </p:blipFill>
        <p:spPr>
          <a:xfrm>
            <a:off x="6823442" y="5290695"/>
            <a:ext cx="2177474" cy="7662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FFCC43-88E5-4D43-A760-A148032FA66A}"/>
              </a:ext>
            </a:extLst>
          </p:cNvPr>
          <p:cNvGrpSpPr/>
          <p:nvPr/>
        </p:nvGrpSpPr>
        <p:grpSpPr>
          <a:xfrm>
            <a:off x="3478265" y="3542490"/>
            <a:ext cx="5579698" cy="972690"/>
            <a:chOff x="3230880" y="4156287"/>
            <a:chExt cx="5909484" cy="1037505"/>
          </a:xfrm>
        </p:grpSpPr>
        <p:pic>
          <p:nvPicPr>
            <p:cNvPr id="6" name="Picture 5">
              <a:hlinkClick r:id="rId6"/>
              <a:extLst>
                <a:ext uri="{FF2B5EF4-FFF2-40B4-BE49-F238E27FC236}">
                  <a16:creationId xmlns:a16="http://schemas.microsoft.com/office/drawing/2014/main" id="{E279894F-B820-2247-8FA7-8A7A0DB4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380" y="4373302"/>
              <a:ext cx="1812182" cy="554631"/>
            </a:xfrm>
            <a:prstGeom prst="rect">
              <a:avLst/>
            </a:prstGeom>
          </p:spPr>
        </p:pic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5F5D40E3-0918-064A-9C4D-17AA9297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2562" y="4358679"/>
              <a:ext cx="3987802" cy="7205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2E6CA-09D7-5A4B-B0B4-69C23285A5C8}"/>
                </a:ext>
              </a:extLst>
            </p:cNvPr>
            <p:cNvSpPr/>
            <p:nvPr/>
          </p:nvSpPr>
          <p:spPr>
            <a:xfrm>
              <a:off x="3230880" y="4156287"/>
              <a:ext cx="5909484" cy="1037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F3059-8E96-C34D-95C1-84E3BE4C69CB}"/>
              </a:ext>
            </a:extLst>
          </p:cNvPr>
          <p:cNvSpPr txBox="1"/>
          <p:nvPr/>
        </p:nvSpPr>
        <p:spPr>
          <a:xfrm>
            <a:off x="4771965" y="3548958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http://lamp.ictp.it/index.php/aphysrev/article/view/1610/586</a:t>
            </a:r>
            <a:r>
              <a:rPr lang="en-US" sz="8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4C9C2-7846-9C47-B7EA-BEAB46AF958B}"/>
              </a:ext>
            </a:extLst>
          </p:cNvPr>
          <p:cNvSpPr txBox="1"/>
          <p:nvPr/>
        </p:nvSpPr>
        <p:spPr>
          <a:xfrm>
            <a:off x="-2151529" y="16674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FFDB2A-6B9B-71E6-D71E-756CBFCA8E2C}"/>
              </a:ext>
            </a:extLst>
          </p:cNvPr>
          <p:cNvGrpSpPr/>
          <p:nvPr/>
        </p:nvGrpSpPr>
        <p:grpSpPr>
          <a:xfrm>
            <a:off x="164466" y="1746763"/>
            <a:ext cx="4072077" cy="1715490"/>
            <a:chOff x="191890" y="1898267"/>
            <a:chExt cx="4072077" cy="1715490"/>
          </a:xfrm>
        </p:grpSpPr>
        <p:pic>
          <p:nvPicPr>
            <p:cNvPr id="14" name="Picture 13" descr="Text, letter&#10;&#10;Description automatically generated">
              <a:extLst>
                <a:ext uri="{FF2B5EF4-FFF2-40B4-BE49-F238E27FC236}">
                  <a16:creationId xmlns:a16="http://schemas.microsoft.com/office/drawing/2014/main" id="{00AB2074-6E5F-7E7D-2C70-F28FED18C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890" y="2692768"/>
              <a:ext cx="3943350" cy="590682"/>
            </a:xfrm>
            <a:prstGeom prst="rect">
              <a:avLst/>
            </a:prstGeom>
          </p:spPr>
        </p:pic>
        <p:pic>
          <p:nvPicPr>
            <p:cNvPr id="17" name="Picture 16" descr="A picture containing text, gauge&#10;&#10;Description automatically generated">
              <a:extLst>
                <a:ext uri="{FF2B5EF4-FFF2-40B4-BE49-F238E27FC236}">
                  <a16:creationId xmlns:a16="http://schemas.microsoft.com/office/drawing/2014/main" id="{E64BD976-2A68-EBB3-2CDF-6A44A9A9B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2520" y="2021820"/>
              <a:ext cx="1431990" cy="36420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4F12DF-9F2D-C5BC-1E43-15DE4596CB6A}"/>
                </a:ext>
              </a:extLst>
            </p:cNvPr>
            <p:cNvSpPr txBox="1"/>
            <p:nvPr/>
          </p:nvSpPr>
          <p:spPr>
            <a:xfrm>
              <a:off x="191890" y="2413428"/>
              <a:ext cx="40720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i="1" dirty="0"/>
                <a:t>Debating the Societal Impact of Big Science in the 21st Century</a:t>
              </a:r>
            </a:p>
            <a:p>
              <a:endParaRPr lang="en-ZA" sz="1200" i="1" dirty="0"/>
            </a:p>
            <a:p>
              <a:endParaRPr lang="en-ZA" sz="1200" i="1" dirty="0"/>
            </a:p>
            <a:p>
              <a:endParaRPr lang="en-ZA" sz="1200" dirty="0"/>
            </a:p>
            <a:p>
              <a:endParaRPr lang="en-US" sz="1200" dirty="0"/>
            </a:p>
            <a:p>
              <a:r>
                <a:rPr lang="en-US" sz="1200" dirty="0"/>
                <a:t>To appear soon …..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FFF915-AC24-8B40-B508-5A085337FC09}"/>
                </a:ext>
              </a:extLst>
            </p:cNvPr>
            <p:cNvSpPr/>
            <p:nvPr/>
          </p:nvSpPr>
          <p:spPr>
            <a:xfrm>
              <a:off x="191890" y="1898267"/>
              <a:ext cx="4072077" cy="17154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CF1F63-0FAA-FD22-7652-9B30ADF0E5A9}"/>
              </a:ext>
            </a:extLst>
          </p:cNvPr>
          <p:cNvGrpSpPr/>
          <p:nvPr/>
        </p:nvGrpSpPr>
        <p:grpSpPr>
          <a:xfrm>
            <a:off x="61598" y="3599446"/>
            <a:ext cx="2999316" cy="2748885"/>
            <a:chOff x="-8351" y="3713311"/>
            <a:chExt cx="2999316" cy="2748885"/>
          </a:xfrm>
        </p:grpSpPr>
        <p:pic>
          <p:nvPicPr>
            <p:cNvPr id="25" name="Picture 2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520651B-3039-776C-8317-71AB4A0D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8351" y="3969361"/>
              <a:ext cx="2999316" cy="249283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9417CA9-D68A-DC41-7CAF-B6F9A913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088" y="3713311"/>
              <a:ext cx="2711024" cy="26235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E7EABB-D7D5-B616-B6CB-575B29A9582D}"/>
                </a:ext>
              </a:extLst>
            </p:cNvPr>
            <p:cNvSpPr/>
            <p:nvPr/>
          </p:nvSpPr>
          <p:spPr>
            <a:xfrm>
              <a:off x="12700" y="3713311"/>
              <a:ext cx="2978265" cy="274888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096FD04-A565-04F1-02C1-F5FB3600595D}"/>
              </a:ext>
            </a:extLst>
          </p:cNvPr>
          <p:cNvGrpSpPr/>
          <p:nvPr/>
        </p:nvGrpSpPr>
        <p:grpSpPr>
          <a:xfrm>
            <a:off x="4331159" y="1738144"/>
            <a:ext cx="4557846" cy="972690"/>
            <a:chOff x="2829170" y="1440700"/>
            <a:chExt cx="4851400" cy="1035337"/>
          </a:xfrm>
        </p:grpSpPr>
        <p:pic>
          <p:nvPicPr>
            <p:cNvPr id="31" name="Picture 30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47ADC0EF-33DF-4FFA-A582-861833C48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170" y="1442011"/>
              <a:ext cx="4851400" cy="590682"/>
            </a:xfrm>
            <a:prstGeom prst="rect">
              <a:avLst/>
            </a:prstGeom>
          </p:spPr>
        </p:pic>
        <p:pic>
          <p:nvPicPr>
            <p:cNvPr id="33" name="Picture 32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B420D389-413F-D809-893F-06123441A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170" y="2051641"/>
              <a:ext cx="4851400" cy="243730"/>
            </a:xfrm>
            <a:prstGeom prst="rect">
              <a:avLst/>
            </a:prstGeom>
          </p:spPr>
        </p:pic>
        <p:pic>
          <p:nvPicPr>
            <p:cNvPr id="34" name="Picture 33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037BB518-2C89-213D-8D50-0BC93C136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534" t="28020" r="38034" b="-2510"/>
            <a:stretch/>
          </p:blipFill>
          <p:spPr>
            <a:xfrm>
              <a:off x="3918486" y="2285581"/>
              <a:ext cx="1136775" cy="170684"/>
            </a:xfrm>
            <a:prstGeom prst="rect">
              <a:avLst/>
            </a:prstGeom>
            <a:noFill/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4B3908-FCA2-1A21-732A-798CF31C23A6}"/>
                </a:ext>
              </a:extLst>
            </p:cNvPr>
            <p:cNvSpPr/>
            <p:nvPr/>
          </p:nvSpPr>
          <p:spPr>
            <a:xfrm>
              <a:off x="2885727" y="1440700"/>
              <a:ext cx="4794843" cy="10353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Text, application, letter&#10;&#10;Description automatically generated">
              <a:extLst>
                <a:ext uri="{FF2B5EF4-FFF2-40B4-BE49-F238E27FC236}">
                  <a16:creationId xmlns:a16="http://schemas.microsoft.com/office/drawing/2014/main" id="{5C04A99A-71FD-A342-5CFA-E4E60381F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299" t="20005" r="39087" b="-1485"/>
            <a:stretch/>
          </p:blipFill>
          <p:spPr>
            <a:xfrm>
              <a:off x="4996991" y="2265794"/>
              <a:ext cx="1097094" cy="17554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6B7A46F-4149-B785-B1DC-1066138A5553}"/>
              </a:ext>
            </a:extLst>
          </p:cNvPr>
          <p:cNvSpPr txBox="1"/>
          <p:nvPr/>
        </p:nvSpPr>
        <p:spPr>
          <a:xfrm>
            <a:off x="69850" y="1279712"/>
            <a:ext cx="6352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AfLS Website </a:t>
            </a:r>
            <a:r>
              <a:rPr lang="en-US" dirty="0">
                <a:hlinkClick r:id="rId17"/>
              </a:rPr>
              <a:t>https://www.africanlightsource.org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BB4D7-0AFB-2540-BF42-888C3A8D8323}"/>
              </a:ext>
            </a:extLst>
          </p:cNvPr>
          <p:cNvSpPr txBox="1"/>
          <p:nvPr/>
        </p:nvSpPr>
        <p:spPr>
          <a:xfrm>
            <a:off x="5069317" y="2168115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F4617-76E1-A4A8-EA3A-553BD78A33BF}"/>
              </a:ext>
            </a:extLst>
          </p:cNvPr>
          <p:cNvSpPr txBox="1"/>
          <p:nvPr/>
        </p:nvSpPr>
        <p:spPr>
          <a:xfrm>
            <a:off x="164466" y="6310068"/>
            <a:ext cx="271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18"/>
              </a:rPr>
              <a:t>https://</a:t>
            </a:r>
            <a:r>
              <a:rPr lang="en-US" sz="600" dirty="0" err="1">
                <a:hlinkClick r:id="rId18"/>
              </a:rPr>
              <a:t>www.researchprofessionalnews.com</a:t>
            </a:r>
            <a:r>
              <a:rPr lang="en-US" sz="600" dirty="0">
                <a:hlinkClick r:id="rId18"/>
              </a:rPr>
              <a:t>/rr-news-europe-views-of-europe-2022-5-african-light-source-aims-for-science-with-ubuntu/</a:t>
            </a:r>
            <a:endParaRPr lang="en-US" sz="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01282-3ED3-99F7-A0EB-F16641CD8778}"/>
              </a:ext>
            </a:extLst>
          </p:cNvPr>
          <p:cNvSpPr txBox="1"/>
          <p:nvPr/>
        </p:nvSpPr>
        <p:spPr>
          <a:xfrm>
            <a:off x="3931657" y="6083342"/>
            <a:ext cx="2800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2"/>
              </a:rPr>
              <a:t>https://</a:t>
            </a:r>
            <a:r>
              <a:rPr lang="en-US" sz="800" dirty="0" err="1">
                <a:hlinkClick r:id="rId2"/>
              </a:rPr>
              <a:t>link.springer.com</a:t>
            </a:r>
            <a:r>
              <a:rPr lang="en-US" sz="800" dirty="0">
                <a:hlinkClick r:id="rId2"/>
              </a:rPr>
              <a:t>/article/10.1007/s12551-019-00578-3</a:t>
            </a:r>
            <a:endParaRPr lang="en-US" sz="800" dirty="0"/>
          </a:p>
        </p:txBody>
      </p:sp>
      <p:pic>
        <p:nvPicPr>
          <p:cNvPr id="24" name="Picture 23" descr="A screenshot of a web page&#10;&#10;Description automatically generated">
            <a:extLst>
              <a:ext uri="{FF2B5EF4-FFF2-40B4-BE49-F238E27FC236}">
                <a16:creationId xmlns:a16="http://schemas.microsoft.com/office/drawing/2014/main" id="{87F28818-776F-32C4-EADC-845A61DA53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46200" y="4611249"/>
            <a:ext cx="2183524" cy="888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7F8BA85-9D9E-EA42-D96A-1E1DBD31F275}"/>
              </a:ext>
            </a:extLst>
          </p:cNvPr>
          <p:cNvSpPr/>
          <p:nvPr/>
        </p:nvSpPr>
        <p:spPr>
          <a:xfrm>
            <a:off x="3269906" y="4999303"/>
            <a:ext cx="1396922" cy="76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C1F781-E654-6045-03FE-B5AAB5A81A63}"/>
              </a:ext>
            </a:extLst>
          </p:cNvPr>
          <p:cNvSpPr txBox="1"/>
          <p:nvPr/>
        </p:nvSpPr>
        <p:spPr>
          <a:xfrm>
            <a:off x="3232598" y="4890001"/>
            <a:ext cx="218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20"/>
              </a:rPr>
              <a:t>https://i0.wp.com/www.africanlightsource.org/wp-content/uploads/2022/12/Nature-Review-Physics.png?ssl=1</a:t>
            </a:r>
            <a:r>
              <a:rPr lang="en-US" sz="600" dirty="0"/>
              <a:t> </a:t>
            </a:r>
          </a:p>
        </p:txBody>
      </p:sp>
      <p:pic>
        <p:nvPicPr>
          <p:cNvPr id="39" name="Picture 38" descr="A purple sign with white text&#10;&#10;Description automatically generated">
            <a:extLst>
              <a:ext uri="{FF2B5EF4-FFF2-40B4-BE49-F238E27FC236}">
                <a16:creationId xmlns:a16="http://schemas.microsoft.com/office/drawing/2014/main" id="{DD1A69B7-5A6C-8F04-4935-E10CAC5FA2C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29105" y="2872516"/>
            <a:ext cx="1727200" cy="5461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8881C88-1BFC-C6B8-BA5D-D4534EBDB9FB}"/>
              </a:ext>
            </a:extLst>
          </p:cNvPr>
          <p:cNvSpPr txBox="1"/>
          <p:nvPr/>
        </p:nvSpPr>
        <p:spPr>
          <a:xfrm>
            <a:off x="6348867" y="2862841"/>
            <a:ext cx="24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b="1" i="0" u="none" strike="noStrike" dirty="0">
                <a:solidFill>
                  <a:srgbClr val="495762"/>
                </a:solidFill>
                <a:effectLst/>
                <a:latin typeface="Karla" pitchFamily="2" charset="77"/>
              </a:rPr>
              <a:t>2023-06-14 </a:t>
            </a:r>
            <a:r>
              <a:rPr lang="en-ZA" sz="800" b="0" i="0" u="none" strike="noStrike" dirty="0">
                <a:solidFill>
                  <a:srgbClr val="495762"/>
                </a:solidFill>
                <a:effectLst/>
                <a:latin typeface="Karla" pitchFamily="2" charset="77"/>
              </a:rPr>
              <a:t>Science and Public Policy 00 (2023) 1-12 “</a:t>
            </a:r>
            <a:r>
              <a:rPr lang="en-ZA" sz="800" i="0" u="none" strike="noStrike" dirty="0">
                <a:solidFill>
                  <a:srgbClr val="1E73BE"/>
                </a:solidFill>
                <a:effectLst/>
                <a:latin typeface="Karla" pitchFamily="2" charset="77"/>
                <a:hlinkClick r:id="rId22"/>
              </a:rPr>
              <a:t>Science diplomacy from the Global South: the case of intergovernmental science organizations</a:t>
            </a:r>
            <a:r>
              <a:rPr lang="en-ZA" sz="800" i="0" u="none" strike="noStrike" dirty="0">
                <a:solidFill>
                  <a:srgbClr val="495762"/>
                </a:solidFill>
                <a:effectLst/>
                <a:latin typeface="Karla" pitchFamily="2" charset="77"/>
              </a:rPr>
              <a:t>“</a:t>
            </a:r>
            <a:endParaRPr lang="en-US" sz="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7DE047-9A13-6C24-0BF6-D3C7B33F5A4D}"/>
              </a:ext>
            </a:extLst>
          </p:cNvPr>
          <p:cNvSpPr/>
          <p:nvPr/>
        </p:nvSpPr>
        <p:spPr>
          <a:xfrm>
            <a:off x="4384294" y="2807267"/>
            <a:ext cx="4504711" cy="6549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hlinkClick r:id="rId4"/>
            <a:extLst>
              <a:ext uri="{FF2B5EF4-FFF2-40B4-BE49-F238E27FC236}">
                <a16:creationId xmlns:a16="http://schemas.microsoft.com/office/drawing/2014/main" id="{C2CFAFDA-5AC3-C4B4-B815-C3E5D5DC77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3311"/>
          <a:stretch/>
        </p:blipFill>
        <p:spPr>
          <a:xfrm>
            <a:off x="6823442" y="4804673"/>
            <a:ext cx="2177474" cy="476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D92AE73-0697-39AB-8DE3-76BB169B9D94}"/>
              </a:ext>
            </a:extLst>
          </p:cNvPr>
          <p:cNvSpPr txBox="1"/>
          <p:nvPr/>
        </p:nvSpPr>
        <p:spPr>
          <a:xfrm>
            <a:off x="7016697" y="6091150"/>
            <a:ext cx="1741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4CDA5-E24B-2AF3-D266-0104FEA3BB9A}"/>
              </a:ext>
            </a:extLst>
          </p:cNvPr>
          <p:cNvSpPr txBox="1"/>
          <p:nvPr/>
        </p:nvSpPr>
        <p:spPr>
          <a:xfrm>
            <a:off x="74312" y="1508754"/>
            <a:ext cx="899537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rgbClr val="000000"/>
                </a:solidFill>
                <a:latin typeface="Helvetica" pitchFamily="2" charset="0"/>
              </a:rPr>
              <a:t>Instrumentation and Control Systems Capacity in Africa</a:t>
            </a:r>
            <a:endParaRPr lang="en-ZA" sz="20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ZA" sz="1400" b="1" i="0" u="none" strike="noStrike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en-ZA" sz="1400" b="1" i="0" u="none" strike="noStrike" dirty="0">
                <a:solidFill>
                  <a:srgbClr val="333333"/>
                </a:solidFill>
                <a:effectLst/>
                <a:latin typeface="+mn-lt"/>
              </a:rPr>
              <a:t>South Africa</a:t>
            </a:r>
            <a:r>
              <a:rPr lang="en-ZA" sz="1400" b="0" i="0" u="none" strike="noStrike" dirty="0">
                <a:solidFill>
                  <a:srgbClr val="333333"/>
                </a:solidFill>
                <a:effectLst/>
                <a:latin typeface="+mn-lt"/>
              </a:rPr>
              <a:t>: </a:t>
            </a:r>
          </a:p>
          <a:p>
            <a:r>
              <a:rPr lang="en-ZA" sz="1400" b="1" i="0" u="none" strike="noStrike" dirty="0">
                <a:solidFill>
                  <a:srgbClr val="333333"/>
                </a:solidFill>
                <a:effectLst/>
                <a:latin typeface="+mn-lt"/>
                <a:hlinkClick r:id="rId2"/>
              </a:rPr>
              <a:t>iThemba LABS</a:t>
            </a:r>
            <a:r>
              <a:rPr lang="en-ZA" sz="1400" b="1" i="0" u="none" strike="noStrike" dirty="0">
                <a:solidFill>
                  <a:srgbClr val="333333"/>
                </a:solidFill>
                <a:effectLst/>
                <a:latin typeface="+mn-lt"/>
              </a:rPr>
              <a:t> </a:t>
            </a: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Instrumentation / Control</a:t>
            </a:r>
          </a:p>
          <a:p>
            <a:endParaRPr lang="en-ZA" sz="500" dirty="0">
              <a:solidFill>
                <a:srgbClr val="333333"/>
              </a:solidFill>
              <a:latin typeface="+mn-lt"/>
            </a:endParaRPr>
          </a:p>
          <a:p>
            <a:r>
              <a:rPr lang="en-ZA" sz="1400" b="1" dirty="0">
                <a:solidFill>
                  <a:srgbClr val="333333"/>
                </a:solidFill>
                <a:latin typeface="+mn-lt"/>
                <a:hlinkClick r:id="rId3"/>
              </a:rPr>
              <a:t>SARAO</a:t>
            </a:r>
            <a:endParaRPr lang="en-ZA" sz="1400" b="1" dirty="0">
              <a:solidFill>
                <a:srgbClr val="333333"/>
              </a:solidFill>
              <a:latin typeface="+mn-lt"/>
            </a:endParaRP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Instrumentation / Control</a:t>
            </a:r>
          </a:p>
          <a:p>
            <a:endParaRPr lang="en-ZA" sz="500" dirty="0">
              <a:solidFill>
                <a:srgbClr val="333333"/>
              </a:solidFill>
              <a:latin typeface="+mn-lt"/>
            </a:endParaRPr>
          </a:p>
          <a:p>
            <a:r>
              <a:rPr lang="en-ZA" sz="1400" b="1" dirty="0">
                <a:solidFill>
                  <a:srgbClr val="333333"/>
                </a:solidFill>
                <a:latin typeface="+mn-lt"/>
                <a:hlinkClick r:id="rId4"/>
              </a:rPr>
              <a:t>SKA</a:t>
            </a:r>
            <a:endParaRPr lang="en-ZA" sz="1400" b="1" dirty="0">
              <a:solidFill>
                <a:srgbClr val="333333"/>
              </a:solidFill>
              <a:latin typeface="+mn-lt"/>
            </a:endParaRP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Instrumentation / Control</a:t>
            </a:r>
          </a:p>
          <a:p>
            <a:endParaRPr lang="en-ZA" sz="500" dirty="0">
              <a:solidFill>
                <a:srgbClr val="333333"/>
              </a:solidFill>
              <a:latin typeface="+mn-lt"/>
            </a:endParaRPr>
          </a:p>
          <a:p>
            <a:r>
              <a:rPr lang="en-ZA" sz="1400" b="1" dirty="0" err="1">
                <a:solidFill>
                  <a:srgbClr val="333333"/>
                </a:solidFill>
                <a:latin typeface="+mn-lt"/>
                <a:hlinkClick r:id="rId5"/>
              </a:rPr>
              <a:t>Necsa</a:t>
            </a:r>
            <a:endParaRPr lang="en-ZA" sz="1400" b="1" dirty="0">
              <a:solidFill>
                <a:srgbClr val="333333"/>
              </a:solidFill>
              <a:latin typeface="+mn-lt"/>
            </a:endParaRP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Nuclear Energy Corporation of SA</a:t>
            </a: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Instrumentation / Control</a:t>
            </a:r>
          </a:p>
          <a:p>
            <a:endParaRPr lang="en-ZA" sz="500" b="1" i="0" u="none" strike="noStrike" dirty="0">
              <a:solidFill>
                <a:srgbClr val="333333"/>
              </a:solidFill>
              <a:effectLst/>
              <a:latin typeface="+mn-lt"/>
            </a:endParaRPr>
          </a:p>
          <a:p>
            <a:r>
              <a:rPr lang="en-ZA" sz="1400" b="1" i="0" u="none" strike="noStrike" dirty="0">
                <a:solidFill>
                  <a:srgbClr val="333333"/>
                </a:solidFill>
                <a:effectLst/>
                <a:latin typeface="+mn-lt"/>
              </a:rPr>
              <a:t>St James Software </a:t>
            </a:r>
          </a:p>
          <a:p>
            <a:r>
              <a:rPr lang="en-ZA" sz="1400" dirty="0" err="1">
                <a:solidFill>
                  <a:srgbClr val="333333"/>
                </a:solidFill>
                <a:latin typeface="+mn-lt"/>
              </a:rPr>
              <a:t>JlogBook</a:t>
            </a:r>
            <a:r>
              <a:rPr lang="en-ZA" sz="1400" dirty="0">
                <a:solidFill>
                  <a:srgbClr val="333333"/>
                </a:solidFill>
                <a:latin typeface="+mn-lt"/>
              </a:rPr>
              <a:t> - e-log-book </a:t>
            </a: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With ESRF interfaces to TANGO</a:t>
            </a:r>
          </a:p>
          <a:p>
            <a:endParaRPr lang="en-ZA" sz="500" dirty="0">
              <a:solidFill>
                <a:srgbClr val="333333"/>
              </a:solidFill>
              <a:latin typeface="+mn-lt"/>
            </a:endParaRPr>
          </a:p>
          <a:p>
            <a:r>
              <a:rPr lang="en-ZA" sz="1400" b="1" dirty="0">
                <a:solidFill>
                  <a:srgbClr val="333333"/>
                </a:solidFill>
                <a:latin typeface="+mn-lt"/>
                <a:hlinkClick r:id="rId6"/>
              </a:rPr>
              <a:t>Stellenbosch U</a:t>
            </a:r>
            <a:endParaRPr lang="en-ZA" sz="1400" b="1" dirty="0">
              <a:solidFill>
                <a:srgbClr val="333333"/>
              </a:solidFill>
              <a:latin typeface="+mn-lt"/>
            </a:endParaRP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Presenting at ICALEPCS</a:t>
            </a:r>
          </a:p>
          <a:p>
            <a:endParaRPr lang="en-ZA" sz="500" dirty="0">
              <a:solidFill>
                <a:srgbClr val="333333"/>
              </a:solidFill>
              <a:latin typeface="+mn-lt"/>
            </a:endParaRPr>
          </a:p>
          <a:p>
            <a:r>
              <a:rPr lang="en-ZA" sz="1400" b="1" dirty="0">
                <a:solidFill>
                  <a:srgbClr val="333333"/>
                </a:solidFill>
                <a:latin typeface="+mn-lt"/>
                <a:hlinkClick r:id="rId7"/>
              </a:rPr>
              <a:t>CERN participation by African Countries</a:t>
            </a:r>
            <a:endParaRPr lang="en-ZA" sz="1400" b="1" dirty="0">
              <a:solidFill>
                <a:srgbClr val="333333"/>
              </a:solidFill>
              <a:latin typeface="+mn-lt"/>
            </a:endParaRP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Algeria, Egypt, Ghana, Madagascar, Morocco, Mozambique, Rwanda, South Africa, Tunisia, Many others</a:t>
            </a:r>
          </a:p>
          <a:p>
            <a:r>
              <a:rPr lang="en-ZA" sz="1400" dirty="0">
                <a:solidFill>
                  <a:srgbClr val="333333"/>
                </a:solidFill>
                <a:latin typeface="+mn-lt"/>
              </a:rPr>
              <a:t>Tech Transfer, Operations, Upgrade, Instrumentation, AI etc</a:t>
            </a:r>
          </a:p>
        </p:txBody>
      </p:sp>
      <p:pic>
        <p:nvPicPr>
          <p:cNvPr id="9" name="Picture 8" descr="A building with a reflection of the sun&#10;&#10;Description automatically generated">
            <a:extLst>
              <a:ext uri="{FF2B5EF4-FFF2-40B4-BE49-F238E27FC236}">
                <a16:creationId xmlns:a16="http://schemas.microsoft.com/office/drawing/2014/main" id="{CD7EBD39-EA13-CAFD-837E-AA9C02B4F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76" r="7959"/>
          <a:stretch/>
        </p:blipFill>
        <p:spPr>
          <a:xfrm>
            <a:off x="2743200" y="2049638"/>
            <a:ext cx="2696966" cy="1936717"/>
          </a:xfrm>
          <a:prstGeom prst="rect">
            <a:avLst/>
          </a:prstGeom>
        </p:spPr>
      </p:pic>
      <p:pic>
        <p:nvPicPr>
          <p:cNvPr id="10" name="Picture 9" descr="A map of africa with red and white countries/regions&#10;&#10;Description automatically generated">
            <a:extLst>
              <a:ext uri="{FF2B5EF4-FFF2-40B4-BE49-F238E27FC236}">
                <a16:creationId xmlns:a16="http://schemas.microsoft.com/office/drawing/2014/main" id="{3FFF86B0-EB1A-27FE-24B8-9004369405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4214" y="2049638"/>
            <a:ext cx="3291186" cy="38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image42112496">
            <a:extLst>
              <a:ext uri="{FF2B5EF4-FFF2-40B4-BE49-F238E27FC236}">
                <a16:creationId xmlns:a16="http://schemas.microsoft.com/office/drawing/2014/main" id="{2E7055F8-47BC-6CE7-19FA-729CDC2F2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8"/>
          <a:stretch/>
        </p:blipFill>
        <p:spPr bwMode="auto">
          <a:xfrm>
            <a:off x="2583165" y="5487990"/>
            <a:ext cx="838130" cy="102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2023/11/13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5008562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- AfLS6-2023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C7CCC7-8723-4E43-A79D-103476F41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34" y="1767367"/>
            <a:ext cx="2924051" cy="1497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840" y="1341286"/>
            <a:ext cx="89535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Some Existing Regional Facilities</a:t>
            </a:r>
          </a:p>
          <a:p>
            <a:endParaRPr lang="en-ZA" sz="1000" dirty="0"/>
          </a:p>
          <a:p>
            <a:r>
              <a:rPr lang="en-ZA" dirty="0"/>
              <a:t>X-</a:t>
            </a:r>
            <a:r>
              <a:rPr lang="en-ZA" dirty="0" err="1"/>
              <a:t>TechLab</a:t>
            </a:r>
            <a:r>
              <a:rPr lang="en-ZA" dirty="0"/>
              <a:t> - Benin </a:t>
            </a:r>
          </a:p>
          <a:p>
            <a:r>
              <a:rPr lang="en-US" sz="1400" dirty="0"/>
              <a:t>Materials analysis, spectroscopy for many disciplines.</a:t>
            </a:r>
          </a:p>
          <a:p>
            <a:r>
              <a:rPr lang="en-US" sz="1400" dirty="0"/>
              <a:t>Energy, health, environment, agriculture, materials</a:t>
            </a:r>
            <a:endParaRPr lang="en-ZA" sz="1600" dirty="0"/>
          </a:p>
          <a:p>
            <a:endParaRPr lang="en-ZA" sz="1000" dirty="0"/>
          </a:p>
          <a:p>
            <a:r>
              <a:rPr lang="en-ZA" dirty="0"/>
              <a:t>Microscopy Centre – UCT in SA</a:t>
            </a:r>
          </a:p>
          <a:p>
            <a:r>
              <a:rPr lang="en-US" sz="1400" dirty="0"/>
              <a:t>Structural biology resource widely used in SADEC region</a:t>
            </a:r>
          </a:p>
          <a:p>
            <a:endParaRPr lang="en-ZA" sz="1000" dirty="0"/>
          </a:p>
          <a:p>
            <a:r>
              <a:rPr lang="en-ZA" dirty="0"/>
              <a:t>African Laser Centre</a:t>
            </a:r>
          </a:p>
          <a:p>
            <a:r>
              <a:rPr lang="en-US" sz="1400" dirty="0"/>
              <a:t>Pan-African NEPAD flagship initiative</a:t>
            </a:r>
          </a:p>
          <a:p>
            <a:endParaRPr lang="en-ZA" sz="1000" dirty="0"/>
          </a:p>
          <a:p>
            <a:r>
              <a:rPr lang="en-ZA" dirty="0"/>
              <a:t>ICTP-EAIFR - Rwanda</a:t>
            </a:r>
          </a:p>
          <a:p>
            <a:r>
              <a:rPr lang="en-ZA" sz="1400" dirty="0"/>
              <a:t>Condensed matter, Geology, Particle Physics, </a:t>
            </a:r>
            <a:br>
              <a:rPr lang="en-ZA" sz="1400" dirty="0"/>
            </a:br>
            <a:r>
              <a:rPr lang="en-ZA" sz="1400" dirty="0"/>
              <a:t>Cosmology, </a:t>
            </a:r>
            <a:r>
              <a:rPr lang="en-ZA" sz="1400" dirty="0" err="1"/>
              <a:t>Astroparticle</a:t>
            </a:r>
            <a:r>
              <a:rPr lang="en-ZA" sz="1400" dirty="0"/>
              <a:t> physics</a:t>
            </a:r>
          </a:p>
          <a:p>
            <a:endParaRPr lang="en-ZA" sz="1000" dirty="0"/>
          </a:p>
          <a:p>
            <a:r>
              <a:rPr lang="en-ZA" sz="1400" dirty="0"/>
              <a:t>Partner with LAAAMP, </a:t>
            </a:r>
            <a:r>
              <a:rPr lang="en-ZA" sz="1400" dirty="0" err="1"/>
              <a:t>IUCr</a:t>
            </a:r>
            <a:r>
              <a:rPr lang="en-ZA" sz="1400" dirty="0"/>
              <a:t> – </a:t>
            </a:r>
            <a:r>
              <a:rPr lang="en-ZA" sz="1400" dirty="0" err="1"/>
              <a:t>OpenLABS</a:t>
            </a:r>
            <a:r>
              <a:rPr lang="en-ZA" sz="1400" dirty="0"/>
              <a:t>, START, Others …. </a:t>
            </a:r>
          </a:p>
        </p:txBody>
      </p:sp>
      <p:pic>
        <p:nvPicPr>
          <p:cNvPr id="15" name="Picture 14" descr="A picture containing text, indoor, microscope, table&#10;&#10;Description automatically generated">
            <a:extLst>
              <a:ext uri="{FF2B5EF4-FFF2-40B4-BE49-F238E27FC236}">
                <a16:creationId xmlns:a16="http://schemas.microsoft.com/office/drawing/2014/main" id="{F9C4C74F-58EF-5248-B222-DFB010E0A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007" y="3429000"/>
            <a:ext cx="4741333" cy="1332864"/>
          </a:xfrm>
          <a:prstGeom prst="rect">
            <a:avLst/>
          </a:prstGeom>
        </p:spPr>
      </p:pic>
      <p:pic>
        <p:nvPicPr>
          <p:cNvPr id="17" name="Picture 16" descr="A picture containing text, outdoor object, web&#10;&#10;Description automatically generated">
            <a:extLst>
              <a:ext uri="{FF2B5EF4-FFF2-40B4-BE49-F238E27FC236}">
                <a16:creationId xmlns:a16="http://schemas.microsoft.com/office/drawing/2014/main" id="{ED42F4D7-088D-3143-A80F-F7166DBF8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590" y="4925995"/>
            <a:ext cx="3698749" cy="1374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DACFD-0848-726D-0973-3A9FC663C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9" y="5626713"/>
            <a:ext cx="2348401" cy="881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2BE9E-12EB-9ADE-CC85-0C34FFD63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602" y="5720772"/>
            <a:ext cx="1859506" cy="7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8D7D2-4BA4-F648-CD3C-253AD7F8544C}"/>
              </a:ext>
            </a:extLst>
          </p:cNvPr>
          <p:cNvSpPr txBox="1"/>
          <p:nvPr/>
        </p:nvSpPr>
        <p:spPr>
          <a:xfrm>
            <a:off x="102475" y="1481958"/>
            <a:ext cx="90415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 Strategic Task Forces to report by Dec 2023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432FF"/>
                </a:solidFill>
              </a:rPr>
              <a:t>The African Beamline at an international </a:t>
            </a:r>
            <a:r>
              <a:rPr lang="en-US" sz="2000" b="1" dirty="0" err="1">
                <a:solidFill>
                  <a:srgbClr val="0432FF"/>
                </a:solidFill>
              </a:rPr>
              <a:t>AdLS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</a:p>
          <a:p>
            <a:r>
              <a:rPr lang="en-US" sz="1800" dirty="0"/>
              <a:t>This is an African designed and operated beamline at an International </a:t>
            </a:r>
            <a:r>
              <a:rPr lang="en-US" sz="1800" dirty="0" err="1"/>
              <a:t>AdLS</a:t>
            </a:r>
            <a:r>
              <a:rPr lang="en-US" sz="1800" dirty="0"/>
              <a:t> that can address selected African Research Imperatives. It leads additionally to the training of engineers and technologists and will result in Technology Transfer.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432FF"/>
                </a:solidFill>
              </a:rPr>
              <a:t>The Collective African membership of an international </a:t>
            </a:r>
            <a:r>
              <a:rPr lang="en-US" sz="2000" b="1" dirty="0" err="1">
                <a:solidFill>
                  <a:srgbClr val="0432FF"/>
                </a:solidFill>
              </a:rPr>
              <a:t>AdLS</a:t>
            </a:r>
            <a:r>
              <a:rPr lang="en-US" sz="2000" b="1" dirty="0">
                <a:solidFill>
                  <a:srgbClr val="0432FF"/>
                </a:solidFill>
              </a:rPr>
              <a:t> </a:t>
            </a:r>
          </a:p>
          <a:p>
            <a:r>
              <a:rPr lang="en-US" sz="1800" dirty="0"/>
              <a:t>Here several African countries jointly acquire formal membership of an international </a:t>
            </a:r>
            <a:r>
              <a:rPr lang="en-US" sz="1800" dirty="0" err="1"/>
              <a:t>AdLS</a:t>
            </a:r>
            <a:r>
              <a:rPr lang="en-US" sz="1800" dirty="0"/>
              <a:t>. They leverage a threshold of participation that allows African Government involvement in the Council of the Facility, so that there is increased African Access of Researchers, technologists, Industries and also Governments.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0432FF"/>
                </a:solidFill>
              </a:rPr>
              <a:t>African Regional Infrastructure</a:t>
            </a:r>
          </a:p>
          <a:p>
            <a:r>
              <a:rPr lang="en-US" sz="1800" dirty="0"/>
              <a:t>This is research infrastructure that is both highly competitive in its own right but which is also seen as important training and feeder infrastructure to an </a:t>
            </a:r>
            <a:r>
              <a:rPr lang="en-US" sz="1800" dirty="0" err="1"/>
              <a:t>AdLS</a:t>
            </a:r>
            <a:r>
              <a:rPr lang="en-US" sz="1800" dirty="0"/>
              <a:t>.  </a:t>
            </a:r>
          </a:p>
          <a:p>
            <a:r>
              <a:rPr lang="en-US" sz="1800" dirty="0"/>
              <a:t>“Leave no country behind.”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0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4CDA5-E24B-2AF3-D266-0104FEA3BB9A}"/>
              </a:ext>
            </a:extLst>
          </p:cNvPr>
          <p:cNvSpPr txBox="1"/>
          <p:nvPr/>
        </p:nvSpPr>
        <p:spPr>
          <a:xfrm>
            <a:off x="-20516" y="1876575"/>
            <a:ext cx="89953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0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ZA" sz="20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ZA" sz="20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136525" indent="-136525">
              <a:buFont typeface="Arial" panose="020B0604020202020204" pitchFamily="34" charset="0"/>
              <a:buChar char="•"/>
            </a:pPr>
            <a:r>
              <a:rPr lang="en-ZA" sz="20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4</a:t>
            </a:r>
            <a:r>
              <a:rPr lang="en-ZA" sz="2000" b="1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th</a:t>
            </a:r>
            <a:r>
              <a:rPr lang="en-ZA" sz="20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Generation - </a:t>
            </a:r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MBA Upgrades </a:t>
            </a:r>
            <a:endParaRPr lang="en-ZA" sz="20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74638" lvl="1" indent="-127000">
              <a:buFont typeface="Arial" panose="020B0604020202020204" pitchFamily="34" charset="0"/>
              <a:buChar char="•"/>
            </a:pPr>
            <a:r>
              <a:rPr lang="en-ZA" sz="2000" i="0" u="none" strike="noStrike" dirty="0">
                <a:solidFill>
                  <a:srgbClr val="0432FF"/>
                </a:solidFill>
                <a:effectLst/>
                <a:latin typeface="Helvetica" pitchFamily="2" charset="0"/>
              </a:rPr>
              <a:t>10</a:t>
            </a:r>
            <a:r>
              <a:rPr lang="en-ZA" sz="2000" i="0" u="none" strike="noStrike" baseline="30000" dirty="0">
                <a:solidFill>
                  <a:srgbClr val="0432FF"/>
                </a:solidFill>
                <a:effectLst/>
                <a:latin typeface="Helvetica" pitchFamily="2" charset="0"/>
              </a:rPr>
              <a:t>4</a:t>
            </a:r>
            <a:r>
              <a:rPr lang="en-ZA" sz="2000" i="0" u="none" strike="noStrike" dirty="0">
                <a:solidFill>
                  <a:srgbClr val="0432FF"/>
                </a:solidFill>
                <a:effectLst/>
                <a:latin typeface="Helvetica" pitchFamily="2" charset="0"/>
              </a:rPr>
              <a:t> x better : </a:t>
            </a:r>
          </a:p>
          <a:p>
            <a:pPr marL="731838" lvl="2" indent="-127000">
              <a:buFont typeface="Arial" panose="020B0604020202020204" pitchFamily="34" charset="0"/>
              <a:buChar char="•"/>
            </a:pPr>
            <a:r>
              <a:rPr lang="en-ZA" sz="2000" i="0" u="none" strike="noStrike" dirty="0">
                <a:solidFill>
                  <a:srgbClr val="0432FF"/>
                </a:solidFill>
                <a:effectLst/>
                <a:latin typeface="Helvetica" pitchFamily="2" charset="0"/>
              </a:rPr>
              <a:t>x100 – emittance, </a:t>
            </a:r>
          </a:p>
          <a:p>
            <a:pPr marL="731838" lvl="2" indent="-127000">
              <a:buFont typeface="Arial" panose="020B0604020202020204" pitchFamily="34" charset="0"/>
              <a:buChar char="•"/>
            </a:pPr>
            <a:r>
              <a:rPr lang="en-ZA" sz="2000" i="0" u="none" strike="noStrike" dirty="0">
                <a:solidFill>
                  <a:srgbClr val="0432FF"/>
                </a:solidFill>
                <a:effectLst/>
                <a:latin typeface="Helvetica" pitchFamily="2" charset="0"/>
              </a:rPr>
              <a:t>x100 - detectors</a:t>
            </a:r>
          </a:p>
          <a:p>
            <a:pPr marL="581025" lvl="2" indent="-1270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ESRF upgrade </a:t>
            </a:r>
            <a:r>
              <a:rPr lang="en-US" sz="20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EBS</a:t>
            </a:r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  <a:p>
            <a:pPr marL="581025" lvl="2" indent="-1270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Sirius in Campinas, Brazil</a:t>
            </a:r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  <a:p>
            <a:pPr marL="581025" lvl="2" indent="-1270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MAX IV in Lund, Sweden</a:t>
            </a:r>
          </a:p>
          <a:p>
            <a:pPr marL="274638" lvl="1" indent="-1270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3 GeV, MBA, 20 Beamlines</a:t>
            </a:r>
          </a:p>
          <a:p>
            <a:pPr marL="581025" lvl="2" indent="-1270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Imaging</a:t>
            </a:r>
          </a:p>
          <a:p>
            <a:pPr marL="581025" lvl="2" indent="-1270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Diffraction</a:t>
            </a:r>
          </a:p>
          <a:p>
            <a:pPr marL="581025" lvl="2" indent="-1270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Spectroscopy</a:t>
            </a:r>
            <a:endParaRPr lang="en-ZA" sz="2000" b="1" dirty="0">
              <a:solidFill>
                <a:srgbClr val="000000"/>
              </a:solidFill>
              <a:latin typeface="Helvetica" pitchFamily="2" charset="0"/>
            </a:endParaRPr>
          </a:p>
          <a:p>
            <a:pPr marL="136525" indent="-136525">
              <a:buFont typeface="Arial" panose="020B0604020202020204" pitchFamily="34" charset="0"/>
              <a:buChar char="•"/>
            </a:pPr>
            <a:r>
              <a:rPr lang="en-ZA" sz="2000" b="1" dirty="0">
                <a:solidFill>
                  <a:srgbClr val="000000"/>
                </a:solidFill>
                <a:latin typeface="Helvetica" pitchFamily="2" charset="0"/>
              </a:rPr>
              <a:t>5</a:t>
            </a:r>
            <a:r>
              <a:rPr lang="en-ZA" sz="2000" b="1" baseline="30000" dirty="0">
                <a:solidFill>
                  <a:srgbClr val="000000"/>
                </a:solidFill>
                <a:latin typeface="Helvetica" pitchFamily="2" charset="0"/>
              </a:rPr>
              <a:t>th</a:t>
            </a:r>
            <a:r>
              <a:rPr lang="en-ZA" sz="2000" b="1" dirty="0">
                <a:solidFill>
                  <a:srgbClr val="000000"/>
                </a:solidFill>
                <a:latin typeface="Helvetica" pitchFamily="2" charset="0"/>
              </a:rPr>
              <a:t> Generation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36BC8-CAFA-EC3F-FBF0-2F1789A84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6" r="3955"/>
          <a:stretch/>
        </p:blipFill>
        <p:spPr>
          <a:xfrm>
            <a:off x="3884650" y="3157870"/>
            <a:ext cx="5090210" cy="3219369"/>
          </a:xfrm>
          <a:prstGeom prst="rect">
            <a:avLst/>
          </a:prstGeom>
        </p:spPr>
      </p:pic>
      <p:pic>
        <p:nvPicPr>
          <p:cNvPr id="10" name="Picture 9" descr="A diagram of a structure&#10;&#10;Description automatically generated">
            <a:extLst>
              <a:ext uri="{FF2B5EF4-FFF2-40B4-BE49-F238E27FC236}">
                <a16:creationId xmlns:a16="http://schemas.microsoft.com/office/drawing/2014/main" id="{8C4A6AC1-50F5-0FC2-9725-87DEF4D8E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2" b="10462"/>
          <a:stretch/>
        </p:blipFill>
        <p:spPr>
          <a:xfrm>
            <a:off x="2426" y="1362213"/>
            <a:ext cx="6739847" cy="1384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E3622C-9CB5-D030-5ECC-4162B790A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273" y="1485501"/>
            <a:ext cx="2362200" cy="13843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75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factory&#10;&#10;Description automatically generated">
            <a:extLst>
              <a:ext uri="{FF2B5EF4-FFF2-40B4-BE49-F238E27FC236}">
                <a16:creationId xmlns:a16="http://schemas.microsoft.com/office/drawing/2014/main" id="{FB75600F-7AA8-D6D1-88AD-DE20EBFDF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1"/>
          <a:stretch/>
        </p:blipFill>
        <p:spPr>
          <a:xfrm>
            <a:off x="107504" y="1676400"/>
            <a:ext cx="8500851" cy="465248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4CDA5-E24B-2AF3-D266-0104FEA3BB9A}"/>
              </a:ext>
            </a:extLst>
          </p:cNvPr>
          <p:cNvSpPr txBox="1"/>
          <p:nvPr/>
        </p:nvSpPr>
        <p:spPr>
          <a:xfrm>
            <a:off x="107504" y="1415643"/>
            <a:ext cx="8995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Compact Light Source : Inverse Compton Scattering : STAR in Calabria</a:t>
            </a:r>
          </a:p>
          <a:p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Logarithmic performance : lab source - CLS - synchrotron</a:t>
            </a:r>
            <a:endParaRPr lang="en-ZA" sz="20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EEEEB-09E3-8EEF-C0AF-89EADF8D9518}"/>
              </a:ext>
            </a:extLst>
          </p:cNvPr>
          <p:cNvSpPr txBox="1"/>
          <p:nvPr/>
        </p:nvSpPr>
        <p:spPr>
          <a:xfrm>
            <a:off x="53796" y="6057864"/>
            <a:ext cx="621114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ZA" sz="20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Milestone on AfLS Roadmap </a:t>
            </a:r>
            <a:r>
              <a:rPr lang="en-ZA" sz="20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 Destination is AfLS !</a:t>
            </a:r>
            <a:endParaRPr lang="en-ZA" sz="20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B529D-FEFC-CE35-AE6E-860BA28B3E37}"/>
              </a:ext>
            </a:extLst>
          </p:cNvPr>
          <p:cNvSpPr txBox="1"/>
          <p:nvPr/>
        </p:nvSpPr>
        <p:spPr>
          <a:xfrm>
            <a:off x="6513816" y="3626040"/>
            <a:ext cx="263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3"/>
              </a:rPr>
              <a:t>African Regional Infrastructure</a:t>
            </a:r>
            <a:endParaRPr lang="en-US" dirty="0"/>
          </a:p>
          <a:p>
            <a:pPr algn="r"/>
            <a:r>
              <a:rPr lang="en-US" dirty="0"/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42846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4CDA5-E24B-2AF3-D266-0104FEA3BB9A}"/>
              </a:ext>
            </a:extLst>
          </p:cNvPr>
          <p:cNvSpPr txBox="1"/>
          <p:nvPr/>
        </p:nvSpPr>
        <p:spPr>
          <a:xfrm>
            <a:off x="107504" y="1415643"/>
            <a:ext cx="89953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rgbClr val="000000"/>
                </a:solidFill>
                <a:latin typeface="Helvetica" pitchFamily="2" charset="0"/>
              </a:rPr>
              <a:t>Accelerator Physics Capacity in Africa</a:t>
            </a:r>
          </a:p>
          <a:p>
            <a:endParaRPr lang="en-ZA" sz="20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ZA" sz="1600" b="1" i="0" u="none" strike="noStrike" dirty="0">
                <a:solidFill>
                  <a:srgbClr val="333333"/>
                </a:solidFill>
                <a:effectLst/>
                <a:latin typeface="+mn-lt"/>
              </a:rPr>
              <a:t>Ghana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: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  <a:hlinkClick r:id="rId2"/>
              </a:rPr>
              <a:t>Accelerator Laboratory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at the Obafemi Awolowo University. 1.7MV </a:t>
            </a:r>
            <a:r>
              <a:rPr lang="en-ZA" sz="1600" b="0" i="0" u="none" strike="noStrike" dirty="0" err="1">
                <a:solidFill>
                  <a:srgbClr val="333333"/>
                </a:solidFill>
                <a:effectLst/>
                <a:latin typeface="+mn-lt"/>
              </a:rPr>
              <a:t>Pelletron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 Tandem Accelerator</a:t>
            </a:r>
            <a:endParaRPr lang="en-ZA" sz="1600" b="1" dirty="0">
              <a:solidFill>
                <a:srgbClr val="000000"/>
              </a:solidFill>
              <a:latin typeface="+mn-lt"/>
            </a:endParaRPr>
          </a:p>
          <a:p>
            <a:endParaRPr lang="en-ZA" sz="16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en-ZA" sz="1600" b="1" i="0" u="none" strike="noStrike" dirty="0">
                <a:solidFill>
                  <a:srgbClr val="333333"/>
                </a:solidFill>
                <a:effectLst/>
                <a:latin typeface="+mn-lt"/>
              </a:rPr>
              <a:t>Nigeria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: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  <a:hlinkClick r:id="rId3"/>
              </a:rPr>
              <a:t>Accelerator Laboratory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at the Obafemi Awolowo University. 1.7MV </a:t>
            </a:r>
            <a:r>
              <a:rPr lang="en-ZA" sz="1600" b="0" i="0" u="none" strike="noStrike" dirty="0" err="1">
                <a:solidFill>
                  <a:srgbClr val="333333"/>
                </a:solidFill>
                <a:effectLst/>
                <a:latin typeface="+mn-lt"/>
              </a:rPr>
              <a:t>Pelletron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 Tandem Accelerator</a:t>
            </a:r>
            <a:endParaRPr lang="en-ZA" sz="16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ZA" sz="1600" b="1" dirty="0">
              <a:solidFill>
                <a:srgbClr val="000000"/>
              </a:solidFill>
              <a:latin typeface="+mn-lt"/>
            </a:endParaRPr>
          </a:p>
          <a:p>
            <a:r>
              <a:rPr lang="en-ZA" sz="1600" b="1" i="0" u="none" strike="noStrike" dirty="0">
                <a:solidFill>
                  <a:srgbClr val="333333"/>
                </a:solidFill>
                <a:effectLst/>
                <a:latin typeface="+mn-lt"/>
              </a:rPr>
              <a:t>Egypt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: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  <a:hlinkClick r:id="rId4"/>
              </a:rPr>
              <a:t>Nuclear Research Centre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 (NRC). </a:t>
            </a:r>
          </a:p>
          <a:p>
            <a:r>
              <a:rPr lang="en-ZA" sz="1600" dirty="0">
                <a:effectLst/>
                <a:latin typeface="+mn-lt"/>
              </a:rPr>
              <a:t>MGC-20 cyclotron, </a:t>
            </a:r>
            <a:br>
              <a:rPr lang="en-ZA" sz="1600" dirty="0">
                <a:effectLst/>
                <a:latin typeface="+mn-lt"/>
              </a:rPr>
            </a:br>
            <a:r>
              <a:rPr lang="en-ZA" sz="1600" dirty="0">
                <a:effectLst/>
                <a:latin typeface="+mn-lt"/>
              </a:rPr>
              <a:t>3 MV </a:t>
            </a:r>
            <a:r>
              <a:rPr lang="en-ZA" sz="1600" dirty="0" err="1">
                <a:effectLst/>
                <a:latin typeface="+mn-lt"/>
              </a:rPr>
              <a:t>Tandetron</a:t>
            </a:r>
            <a:r>
              <a:rPr lang="en-ZA" sz="1600" dirty="0">
                <a:effectLst/>
                <a:latin typeface="+mn-lt"/>
              </a:rPr>
              <a:t> (commissioned ?) </a:t>
            </a:r>
            <a:endParaRPr lang="en-ZA" sz="16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ZA" sz="1600" b="1" dirty="0">
              <a:solidFill>
                <a:srgbClr val="000000"/>
              </a:solidFill>
              <a:latin typeface="+mn-lt"/>
            </a:endParaRPr>
          </a:p>
          <a:p>
            <a:r>
              <a:rPr lang="en-ZA" sz="1600" b="1" i="0" u="none" strike="noStrike" dirty="0">
                <a:solidFill>
                  <a:srgbClr val="333333"/>
                </a:solidFill>
                <a:effectLst/>
                <a:latin typeface="+mn-lt"/>
              </a:rPr>
              <a:t>Algiers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: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  <a:hlinkClick r:id="rId5"/>
              </a:rPr>
              <a:t>Nuclear Research Centre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of Algiers (CRNA). </a:t>
            </a:r>
          </a:p>
          <a:p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3.75 MV Van de Graaff accelerator</a:t>
            </a:r>
            <a:endParaRPr lang="en-ZA" sz="1600" b="1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9" name="Picture 8" descr="A building with a reflection of the sun&#10;&#10;Description automatically generated">
            <a:extLst>
              <a:ext uri="{FF2B5EF4-FFF2-40B4-BE49-F238E27FC236}">
                <a16:creationId xmlns:a16="http://schemas.microsoft.com/office/drawing/2014/main" id="{CD7EBD39-EA13-CAFD-837E-AA9C02B4F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76" r="7959"/>
          <a:stretch/>
        </p:blipFill>
        <p:spPr>
          <a:xfrm>
            <a:off x="4605192" y="3223141"/>
            <a:ext cx="4380615" cy="3145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9EB07A-B330-AF7B-FF8F-E3C1D58FE4C7}"/>
              </a:ext>
            </a:extLst>
          </p:cNvPr>
          <p:cNvSpPr txBox="1"/>
          <p:nvPr/>
        </p:nvSpPr>
        <p:spPr>
          <a:xfrm>
            <a:off x="107504" y="4677491"/>
            <a:ext cx="4431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i="0" u="none" strike="noStrike" dirty="0">
                <a:solidFill>
                  <a:srgbClr val="333333"/>
                </a:solidFill>
                <a:effectLst/>
                <a:latin typeface="+mn-lt"/>
              </a:rPr>
              <a:t>South Africa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: 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  <a:hlinkClick r:id="rId7"/>
              </a:rPr>
              <a:t>iThemba LABS</a:t>
            </a:r>
            <a:r>
              <a:rPr lang="en-ZA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 200 MeV separated-sector cyclotron with two injector cyclotrons., 11 MeV PET Isotopes, 6 MV Tandem accelerator, 3 MV </a:t>
            </a:r>
            <a:r>
              <a:rPr lang="en-ZA" sz="1600" b="0" i="0" u="none" strike="noStrike" dirty="0" err="1">
                <a:solidFill>
                  <a:srgbClr val="333333"/>
                </a:solidFill>
                <a:effectLst/>
                <a:latin typeface="+mn-lt"/>
              </a:rPr>
              <a:t>Tandetron</a:t>
            </a:r>
            <a:r>
              <a:rPr lang="en-ZA" sz="1600" dirty="0">
                <a:solidFill>
                  <a:srgbClr val="333333"/>
                </a:solidFill>
                <a:latin typeface="+mn-lt"/>
              </a:rPr>
              <a:t>.</a:t>
            </a:r>
            <a:endParaRPr lang="en-ZA" sz="1600" b="1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CB792C3C-AD28-F79F-9FDC-E25E416218B8}"/>
              </a:ext>
            </a:extLst>
          </p:cNvPr>
          <p:cNvSpPr/>
          <p:nvPr/>
        </p:nvSpPr>
        <p:spPr>
          <a:xfrm>
            <a:off x="169140" y="2106202"/>
            <a:ext cx="8440604" cy="359596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5CCE5E5-FCC6-8DFF-B1EB-2D3E0E7741C6}"/>
              </a:ext>
            </a:extLst>
          </p:cNvPr>
          <p:cNvSpPr/>
          <p:nvPr/>
        </p:nvSpPr>
        <p:spPr bwMode="auto">
          <a:xfrm>
            <a:off x="90906" y="4175440"/>
            <a:ext cx="1762018" cy="1087649"/>
          </a:xfrm>
          <a:prstGeom prst="wedgeRoundRectCallout">
            <a:avLst>
              <a:gd name="adj1" fmla="val 19932"/>
              <a:gd name="adj2" fmla="val -21364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End 2025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Audit &gt;1000 active 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Updated Roadmap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African Light Source Secretariat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Executive Office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45D4DE05-1E03-A0A4-0BFA-833F81BAE11C}"/>
              </a:ext>
            </a:extLst>
          </p:cNvPr>
          <p:cNvSpPr/>
          <p:nvPr/>
        </p:nvSpPr>
        <p:spPr bwMode="auto">
          <a:xfrm>
            <a:off x="1877979" y="5056835"/>
            <a:ext cx="2587111" cy="1311665"/>
          </a:xfrm>
          <a:prstGeom prst="wedgeRoundRectCallout">
            <a:avLst>
              <a:gd name="adj1" fmla="val -42887"/>
              <a:gd name="adj2" fmla="val -25126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2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</a:rPr>
              <a:t>End 2026</a:t>
            </a:r>
          </a:p>
          <a:p>
            <a:pPr marL="131763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Model for African National contributions. </a:t>
            </a:r>
          </a:p>
          <a:p>
            <a:pPr marL="131763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Income stream </a:t>
            </a: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 training, conferences, Executive office etc.</a:t>
            </a:r>
          </a:p>
          <a:p>
            <a:pPr marL="131763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endParaRPr lang="en-ZA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4BD0132-DC28-DD85-9608-B07BCEC51933}"/>
              </a:ext>
            </a:extLst>
          </p:cNvPr>
          <p:cNvSpPr/>
          <p:nvPr/>
        </p:nvSpPr>
        <p:spPr bwMode="auto">
          <a:xfrm>
            <a:off x="4637982" y="5077383"/>
            <a:ext cx="2774022" cy="1087649"/>
          </a:xfrm>
          <a:prstGeom prst="wedgeRoundRectCallout">
            <a:avLst>
              <a:gd name="adj1" fmla="val -127565"/>
              <a:gd name="adj2" fmla="val -29458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</a:rPr>
              <a:t>End 2026</a:t>
            </a:r>
          </a:p>
          <a:p>
            <a:pPr marL="131763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The AfLS established as next large-scale research Infrastructure to follow on from the SKA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7B77522-2135-E9B1-6749-0C742A8174DD}"/>
              </a:ext>
            </a:extLst>
          </p:cNvPr>
          <p:cNvSpPr/>
          <p:nvPr/>
        </p:nvSpPr>
        <p:spPr bwMode="auto">
          <a:xfrm>
            <a:off x="7584896" y="4985201"/>
            <a:ext cx="1476495" cy="1014907"/>
          </a:xfrm>
          <a:prstGeom prst="wedgeRoundRectCallout">
            <a:avLst>
              <a:gd name="adj1" fmla="val -4687"/>
              <a:gd name="adj2" fmla="val -3026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ZA" sz="1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2035 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An operational African light source, for Africa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52A6D1B-99D2-CDD8-D978-488220AD95E9}"/>
              </a:ext>
            </a:extLst>
          </p:cNvPr>
          <p:cNvSpPr/>
          <p:nvPr/>
        </p:nvSpPr>
        <p:spPr bwMode="auto">
          <a:xfrm>
            <a:off x="156889" y="2826498"/>
            <a:ext cx="1649387" cy="1087649"/>
          </a:xfrm>
          <a:prstGeom prst="wedgeRoundRectCallout">
            <a:avLst>
              <a:gd name="adj1" fmla="val -27920"/>
              <a:gd name="adj2" fmla="val -8518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End 2023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6th AFLS Conference,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CDR published</a:t>
            </a:r>
          </a:p>
          <a:p>
            <a:pPr marL="131763" indent="-131763">
              <a:buFont typeface="Arial" panose="020B0604020202020204" pitchFamily="34" charset="0"/>
              <a:buChar char="•"/>
              <a:defRPr/>
            </a:pPr>
            <a:r>
              <a:rPr lang="en-ZA" sz="12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Strategic Task Force feedback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DA50E1F-9B9A-2729-0C86-FFF5F48E2EA1}"/>
              </a:ext>
            </a:extLst>
          </p:cNvPr>
          <p:cNvSpPr/>
          <p:nvPr/>
        </p:nvSpPr>
        <p:spPr bwMode="auto">
          <a:xfrm>
            <a:off x="5041450" y="2964773"/>
            <a:ext cx="2774022" cy="1255516"/>
          </a:xfrm>
          <a:prstGeom prst="wedgeRoundRectCallout">
            <a:avLst>
              <a:gd name="adj1" fmla="val -137565"/>
              <a:gd name="adj2" fmla="val -9269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</a:rPr>
              <a:t>End 2026</a:t>
            </a:r>
          </a:p>
          <a:p>
            <a:pPr marL="131763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 AfLS is a regular session in meetings such as AUC-ESTI, AfDB, All Pan African and Regional meetings of African National Science Ministries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96A14-BC7B-5817-15C1-B48CE008B8E1}"/>
              </a:ext>
            </a:extLst>
          </p:cNvPr>
          <p:cNvSpPr txBox="1"/>
          <p:nvPr/>
        </p:nvSpPr>
        <p:spPr>
          <a:xfrm>
            <a:off x="1417634" y="1517279"/>
            <a:ext cx="5943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Milestones on the Timeline of the Roadmap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A108743-9263-62E0-FFA7-DCAA1B497263}"/>
              </a:ext>
            </a:extLst>
          </p:cNvPr>
          <p:cNvSpPr/>
          <p:nvPr/>
        </p:nvSpPr>
        <p:spPr bwMode="auto">
          <a:xfrm>
            <a:off x="2036852" y="3250368"/>
            <a:ext cx="2774022" cy="1255516"/>
          </a:xfrm>
          <a:prstGeom prst="wedgeRoundRectCallout">
            <a:avLst>
              <a:gd name="adj1" fmla="val -41639"/>
              <a:gd name="adj2" fmla="val -117243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tx1"/>
                </a:solidFill>
              </a:rPr>
              <a:t>End 2026</a:t>
            </a:r>
          </a:p>
          <a:p>
            <a:pPr marL="131763" lvl="0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 African joint National participation in an </a:t>
            </a:r>
            <a:r>
              <a:rPr lang="en-ZA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AdLS</a:t>
            </a: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  <a:p>
            <a:pPr marL="131763" lvl="0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African Beamline at an </a:t>
            </a:r>
            <a:r>
              <a:rPr lang="en-ZA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AdLS</a:t>
            </a: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131763" lvl="0" indent="-131763">
              <a:lnSpc>
                <a:spcPct val="115000"/>
              </a:lnSpc>
              <a:buFont typeface="Arial" panose="020B0604020202020204" pitchFamily="34" charset="0"/>
              <a:buChar char="•"/>
              <a:defRPr/>
            </a:pPr>
            <a:r>
              <a:rPr lang="en-ZA" sz="1200" dirty="0">
                <a:solidFill>
                  <a:schemeClr val="tx1"/>
                </a:solidFill>
                <a:latin typeface="Arial" panose="020B0604020202020204" pitchFamily="34" charset="0"/>
              </a:rPr>
              <a:t>5 new National / Regional facilities (1 x CLS)</a:t>
            </a:r>
          </a:p>
        </p:txBody>
      </p:sp>
    </p:spTree>
    <p:extLst>
      <p:ext uri="{BB962C8B-B14F-4D97-AF65-F5344CB8AC3E}">
        <p14:creationId xmlns:p14="http://schemas.microsoft.com/office/powerpoint/2010/main" val="33857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C3F86C-C02A-EFA0-31B1-DC885016992C}"/>
              </a:ext>
            </a:extLst>
          </p:cNvPr>
          <p:cNvCxnSpPr/>
          <p:nvPr/>
        </p:nvCxnSpPr>
        <p:spPr>
          <a:xfrm flipH="1">
            <a:off x="4025034" y="5064994"/>
            <a:ext cx="5922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4AE6C1A-8D3C-BD69-5004-78F54C19EAEA}"/>
              </a:ext>
            </a:extLst>
          </p:cNvPr>
          <p:cNvSpPr txBox="1"/>
          <p:nvPr/>
        </p:nvSpPr>
        <p:spPr>
          <a:xfrm>
            <a:off x="4217918" y="4920156"/>
            <a:ext cx="1157048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Ready soon !!!!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38EB37-6301-BD01-8642-D4B681ED052F}"/>
              </a:ext>
            </a:extLst>
          </p:cNvPr>
          <p:cNvSpPr/>
          <p:nvPr/>
        </p:nvSpPr>
        <p:spPr>
          <a:xfrm>
            <a:off x="95251" y="5238750"/>
            <a:ext cx="6067488" cy="980243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2023/11/13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5055808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The African Light Source - AfLS6-2023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95250" y="1289997"/>
            <a:ext cx="89535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Roadmap : AfLS Conference 2015</a:t>
            </a:r>
            <a:endParaRPr lang="en-US" dirty="0"/>
          </a:p>
          <a:p>
            <a:pPr marL="9525" lvl="2"/>
            <a:r>
              <a:rPr lang="en-US" sz="1000" dirty="0">
                <a:latin typeface="Courier"/>
                <a:cs typeface="Courier"/>
                <a:hlinkClick r:id="rId2"/>
              </a:rPr>
              <a:t>http://events.saip.org.za/conferenceDisplay.py/getPic?picId=66&amp;confId=61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5D690-382F-B246-95A7-2578082F129C}"/>
              </a:ext>
            </a:extLst>
          </p:cNvPr>
          <p:cNvSpPr txBox="1"/>
          <p:nvPr/>
        </p:nvSpPr>
        <p:spPr>
          <a:xfrm>
            <a:off x="53975" y="1905550"/>
            <a:ext cx="679691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ZA" sz="1800" b="1" dirty="0">
                <a:solidFill>
                  <a:srgbClr val="0432FF"/>
                </a:solidFill>
              </a:rPr>
              <a:t>Bottom Up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Human Capacity: scientists, engineers, technicians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African scientists access existing LSs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African relationships with existing LSs.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Involvement of industry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Community for the African light source Users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0432FF"/>
                </a:solidFill>
              </a:rPr>
              <a:t>Conferences, Workshops, Outreach, Media </a:t>
            </a:r>
          </a:p>
          <a:p>
            <a:pPr marL="457200" indent="-457200">
              <a:spcAft>
                <a:spcPts val="300"/>
              </a:spcAft>
              <a:buFont typeface="+mj-lt"/>
              <a:buAutoNum type="arabicPeriod"/>
            </a:pPr>
            <a:endParaRPr lang="en-ZA" sz="800" dirty="0">
              <a:solidFill>
                <a:srgbClr val="0432FF"/>
              </a:solidFill>
            </a:endParaRPr>
          </a:p>
          <a:p>
            <a:pPr>
              <a:spcAft>
                <a:spcPts val="300"/>
              </a:spcAft>
            </a:pPr>
            <a:r>
              <a:rPr lang="en-ZA" sz="1800" b="1" dirty="0">
                <a:solidFill>
                  <a:srgbClr val="FF0000"/>
                </a:solidFill>
              </a:rPr>
              <a:t>Top Down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Strategic approach to African Governments and (Pan) African orgs.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Conceptual Design Report (CDR)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b="1" dirty="0">
                <a:solidFill>
                  <a:srgbClr val="FF0000"/>
                </a:solidFill>
              </a:rPr>
              <a:t>Inter-African co-operation on Regional feeder infrastructure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b="1" dirty="0">
                <a:solidFill>
                  <a:srgbClr val="FF0000"/>
                </a:solidFill>
              </a:rPr>
              <a:t>African multinational beamlines at existing LSs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b="1" dirty="0">
                <a:solidFill>
                  <a:srgbClr val="FF0000"/>
                </a:solidFill>
              </a:rPr>
              <a:t>Regional / Pan African membership of existing LSs </a:t>
            </a:r>
          </a:p>
          <a:p>
            <a:pPr marL="223838" indent="-214313">
              <a:spcAft>
                <a:spcPts val="300"/>
              </a:spcAft>
              <a:buFont typeface="+mj-lt"/>
              <a:buAutoNum type="arabicPeriod"/>
            </a:pPr>
            <a:r>
              <a:rPr lang="en-ZA" sz="1800" dirty="0">
                <a:solidFill>
                  <a:srgbClr val="FF0000"/>
                </a:solidFill>
              </a:rPr>
              <a:t>Technical Design Report (TDR) </a:t>
            </a:r>
          </a:p>
        </p:txBody>
      </p:sp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D66B22CA-7FA4-8D83-5AAD-4BCAFC62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64" y="1971441"/>
            <a:ext cx="3995635" cy="2226926"/>
          </a:xfrm>
          <a:prstGeom prst="rect">
            <a:avLst/>
          </a:prstGeom>
        </p:spPr>
      </p:pic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51FA8DB-B063-79E5-5DB1-756C1AC20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78" y="4885597"/>
            <a:ext cx="456156" cy="353153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1AE486-BBDE-1358-BBB5-A99F99C22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874" y="4338265"/>
            <a:ext cx="412012" cy="353153"/>
          </a:xfrm>
          <a:prstGeom prst="rect">
            <a:avLst/>
          </a:prstGeom>
        </p:spPr>
      </p:pic>
      <p:pic>
        <p:nvPicPr>
          <p:cNvPr id="23" name="Picture 22" descr="A picture containing text, different, posing, same&#10;&#10;Description automatically generated">
            <a:extLst>
              <a:ext uri="{FF2B5EF4-FFF2-40B4-BE49-F238E27FC236}">
                <a16:creationId xmlns:a16="http://schemas.microsoft.com/office/drawing/2014/main" id="{7AC80111-ED60-B236-7EB7-1CDA263555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455" y="5508872"/>
            <a:ext cx="1723775" cy="106569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64194AE-0917-3031-78A1-6A9689C1DF29}"/>
              </a:ext>
            </a:extLst>
          </p:cNvPr>
          <p:cNvGrpSpPr/>
          <p:nvPr/>
        </p:nvGrpSpPr>
        <p:grpSpPr>
          <a:xfrm>
            <a:off x="6793120" y="4768799"/>
            <a:ext cx="1062451" cy="718049"/>
            <a:chOff x="6972922" y="4305666"/>
            <a:chExt cx="1062451" cy="71804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F0EB478B-1C2A-82EA-6A28-D429C8932A18}"/>
                </a:ext>
              </a:extLst>
            </p:cNvPr>
            <p:cNvSpPr/>
            <p:nvPr/>
          </p:nvSpPr>
          <p:spPr>
            <a:xfrm>
              <a:off x="6972922" y="4305666"/>
              <a:ext cx="1062451" cy="67418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244F00-90FD-5775-68A5-150F74A1C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0691" y="4391333"/>
              <a:ext cx="422525" cy="3267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AF2A08-024E-F62C-12A7-AD49AA2B7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4148" y="4427697"/>
              <a:ext cx="506873" cy="1754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231451-3EE9-D45F-BD0D-4E563DC3D84C}"/>
                </a:ext>
              </a:extLst>
            </p:cNvPr>
            <p:cNvSpPr txBox="1"/>
            <p:nvPr/>
          </p:nvSpPr>
          <p:spPr>
            <a:xfrm>
              <a:off x="7204408" y="4715938"/>
              <a:ext cx="548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MoU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CA6598-B963-F721-1B61-33E8B0902D59}"/>
              </a:ext>
            </a:extLst>
          </p:cNvPr>
          <p:cNvGrpSpPr/>
          <p:nvPr/>
        </p:nvGrpSpPr>
        <p:grpSpPr>
          <a:xfrm>
            <a:off x="8093142" y="4286133"/>
            <a:ext cx="996883" cy="2233230"/>
            <a:chOff x="8093142" y="4286133"/>
            <a:chExt cx="996883" cy="223323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6C6DF67E-DCD7-9F77-1DE8-C108371AB891}"/>
                </a:ext>
              </a:extLst>
            </p:cNvPr>
            <p:cNvSpPr/>
            <p:nvPr/>
          </p:nvSpPr>
          <p:spPr>
            <a:xfrm>
              <a:off x="8093142" y="4286133"/>
              <a:ext cx="996883" cy="22217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796139-5694-552A-B5A6-5BCBE7471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84"/>
            <a:stretch/>
          </p:blipFill>
          <p:spPr>
            <a:xfrm>
              <a:off x="8145264" y="4372941"/>
              <a:ext cx="266700" cy="1846052"/>
            </a:xfrm>
            <a:prstGeom prst="rect">
              <a:avLst/>
            </a:prstGeom>
          </p:spPr>
        </p:pic>
        <p:pic>
          <p:nvPicPr>
            <p:cNvPr id="17" name="Picture 16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B8D1C086-7A4F-2232-6EF6-086BAD663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0450" y="4364967"/>
              <a:ext cx="368300" cy="17399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02C72A3-07CA-C5A0-0876-DE333E46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25825" y="4372941"/>
              <a:ext cx="241300" cy="635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671F12-6BAA-1FA2-3B7A-C3617997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1140" y="5007941"/>
              <a:ext cx="279400" cy="4826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3B2570D-6E71-242F-87ED-941286CB6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140" y="5510942"/>
              <a:ext cx="266700" cy="30606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37515B-A55D-23A5-7BC6-2849C86DC4BA}"/>
                </a:ext>
              </a:extLst>
            </p:cNvPr>
            <p:cNvSpPr txBox="1"/>
            <p:nvPr/>
          </p:nvSpPr>
          <p:spPr>
            <a:xfrm>
              <a:off x="8314500" y="6211586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LoS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24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4C9C2-7846-9C47-B7EA-BEAB46AF958B}"/>
              </a:ext>
            </a:extLst>
          </p:cNvPr>
          <p:cNvSpPr txBox="1"/>
          <p:nvPr/>
        </p:nvSpPr>
        <p:spPr>
          <a:xfrm>
            <a:off x="-2151529" y="166743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BBD72-859F-82F6-F726-1D22DFCB8FAF}"/>
              </a:ext>
            </a:extLst>
          </p:cNvPr>
          <p:cNvSpPr txBox="1"/>
          <p:nvPr/>
        </p:nvSpPr>
        <p:spPr>
          <a:xfrm>
            <a:off x="37812" y="1341247"/>
            <a:ext cx="3114057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sym typeface="Wingdings" pitchFamily="2" charset="2"/>
              </a:rPr>
              <a:t>Conferences </a:t>
            </a:r>
          </a:p>
          <a:p>
            <a:pPr algn="just">
              <a:spcAft>
                <a:spcPts val="600"/>
              </a:spcAft>
            </a:pPr>
            <a:r>
              <a:rPr lang="en-GB" sz="2400" b="1" dirty="0">
                <a:sym typeface="Wingdings" pitchFamily="2" charset="2"/>
              </a:rPr>
              <a:t>2015, 2019, 2020, </a:t>
            </a:r>
          </a:p>
          <a:p>
            <a:pPr algn="just">
              <a:spcAft>
                <a:spcPts val="600"/>
              </a:spcAft>
            </a:pPr>
            <a:r>
              <a:rPr lang="en-GB" sz="2400" b="1" dirty="0">
                <a:sym typeface="Wingdings" pitchFamily="2" charset="2"/>
              </a:rPr>
              <a:t>2021, 2022,</a:t>
            </a:r>
          </a:p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2023</a:t>
            </a:r>
            <a:endParaRPr lang="en-GB" sz="2400" b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D9663FA-D245-9158-54C4-0732E536B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79" y="1360537"/>
            <a:ext cx="5467795" cy="19431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1C2437-4E80-9A74-53CC-8F334F492897}"/>
              </a:ext>
            </a:extLst>
          </p:cNvPr>
          <p:cNvSpPr/>
          <p:nvPr/>
        </p:nvSpPr>
        <p:spPr>
          <a:xfrm>
            <a:off x="6034056" y="3841058"/>
            <a:ext cx="3745883" cy="26930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AfLS1 2015 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  <a:hlinkClick r:id="rId3"/>
              </a:rPr>
              <a:t>https://events.saip.org.za/event/61/</a:t>
            </a:r>
            <a:endParaRPr lang="en-GB" sz="1200" dirty="0">
              <a:sym typeface="Wingdings" pitchFamily="2" charset="2"/>
            </a:endParaRP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AfLS2 2019 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  <a:hlinkClick r:id="rId4"/>
              </a:rPr>
              <a:t>https://events.saip.org.za/event/145/</a:t>
            </a:r>
            <a:endParaRPr lang="en-GB" sz="1200" dirty="0">
              <a:sym typeface="Wingdings" pitchFamily="2" charset="2"/>
            </a:endParaRP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AfLS3 2020 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  <a:hlinkClick r:id="rId5"/>
              </a:rPr>
              <a:t>https://events.saip.org.za/event/211/</a:t>
            </a:r>
            <a:endParaRPr lang="en-GB" sz="1200" dirty="0">
              <a:sym typeface="Wingdings" pitchFamily="2" charset="2"/>
            </a:endParaRP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AfLS4 2021 </a:t>
            </a:r>
            <a:br>
              <a:rPr lang="en-GB" sz="1200" dirty="0">
                <a:sym typeface="Wingdings" pitchFamily="2" charset="2"/>
              </a:rPr>
            </a:br>
            <a:r>
              <a:rPr lang="en-ZA" sz="1200" dirty="0">
                <a:hlinkClick r:id="rId6"/>
              </a:rPr>
              <a:t>https://events.saip.org.za/e/AFLS3</a:t>
            </a:r>
            <a:endParaRPr lang="en-ZA" sz="1200" dirty="0"/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sym typeface="Wingdings" pitchFamily="2" charset="2"/>
              </a:rPr>
              <a:t>AfLS5 2022</a:t>
            </a:r>
            <a:br>
              <a:rPr lang="en-ZA" sz="1200" dirty="0">
                <a:sym typeface="Wingdings" pitchFamily="2" charset="2"/>
              </a:rPr>
            </a:br>
            <a:r>
              <a:rPr lang="en-ZA" sz="1200" dirty="0">
                <a:sym typeface="Wingdings" pitchFamily="2" charset="2"/>
              </a:rPr>
              <a:t> </a:t>
            </a:r>
            <a:r>
              <a:rPr lang="en-ZA" sz="1200" dirty="0">
                <a:sym typeface="Wingdings" pitchFamily="2" charset="2"/>
                <a:hlinkClick r:id="rId7"/>
              </a:rPr>
              <a:t>https://events.saip.org.za/e/AfLS2022</a:t>
            </a:r>
            <a:r>
              <a:rPr lang="en-ZA" sz="1200" dirty="0">
                <a:sym typeface="Wingdings" pitchFamily="2" charset="2"/>
              </a:rPr>
              <a:t> </a:t>
            </a:r>
          </a:p>
          <a:p>
            <a:pPr marL="9525" lvl="1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200" dirty="0">
                <a:sym typeface="Wingdings" pitchFamily="2" charset="2"/>
              </a:rPr>
              <a:t>AfLS6 2023</a:t>
            </a:r>
            <a:br>
              <a:rPr lang="en-ZA" sz="1200" dirty="0">
                <a:sym typeface="Wingdings" pitchFamily="2" charset="2"/>
              </a:rPr>
            </a:br>
            <a:r>
              <a:rPr lang="en-ZA" sz="1200" dirty="0">
                <a:sym typeface="Wingdings" pitchFamily="2" charset="2"/>
                <a:hlinkClick r:id="rId8"/>
              </a:rPr>
              <a:t>https://</a:t>
            </a:r>
            <a:r>
              <a:rPr lang="en-ZA" sz="1200" dirty="0" err="1">
                <a:sym typeface="Wingdings" pitchFamily="2" charset="2"/>
                <a:hlinkClick r:id="rId8"/>
              </a:rPr>
              <a:t>events.saip.org.za</a:t>
            </a:r>
            <a:r>
              <a:rPr lang="en-ZA" sz="1200" dirty="0">
                <a:sym typeface="Wingdings" pitchFamily="2" charset="2"/>
                <a:hlinkClick r:id="rId8"/>
              </a:rPr>
              <a:t>/event/243/</a:t>
            </a:r>
            <a:endParaRPr lang="en-GB" sz="1200" dirty="0">
              <a:sym typeface="Wingdings" pitchFamily="2" charset="2"/>
            </a:endParaRPr>
          </a:p>
        </p:txBody>
      </p:sp>
      <p:pic>
        <p:nvPicPr>
          <p:cNvPr id="29" name="Picture 2" descr="2015_11_18_AFLS CONFERENCE_GROUP-LR_01.jpg">
            <a:extLst>
              <a:ext uri="{FF2B5EF4-FFF2-40B4-BE49-F238E27FC236}">
                <a16:creationId xmlns:a16="http://schemas.microsoft.com/office/drawing/2014/main" id="{DDA9A0E1-85A3-9541-7725-17379B7816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26" y="3119679"/>
            <a:ext cx="6559459" cy="174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A773CD-E28F-58B0-5B25-A8B1180B724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2" y="4895083"/>
            <a:ext cx="6560973" cy="16390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E90218-1965-E320-0516-E5E8FDC167C9}"/>
              </a:ext>
            </a:extLst>
          </p:cNvPr>
          <p:cNvGrpSpPr/>
          <p:nvPr/>
        </p:nvGrpSpPr>
        <p:grpSpPr>
          <a:xfrm>
            <a:off x="1534743" y="1115057"/>
            <a:ext cx="3003896" cy="2795220"/>
            <a:chOff x="6156242" y="4284868"/>
            <a:chExt cx="3003896" cy="2795220"/>
          </a:xfrm>
        </p:grpSpPr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110D8037-90EC-7F95-7243-40E5B54D9FEA}"/>
                </a:ext>
              </a:extLst>
            </p:cNvPr>
            <p:cNvSpPr/>
            <p:nvPr/>
          </p:nvSpPr>
          <p:spPr>
            <a:xfrm>
              <a:off x="6156242" y="4284868"/>
              <a:ext cx="3003896" cy="2795220"/>
            </a:xfrm>
            <a:prstGeom prst="star5">
              <a:avLst/>
            </a:prstGeom>
            <a:gradFill flip="none" rotWithShape="1">
              <a:gsLst>
                <a:gs pos="0">
                  <a:srgbClr val="FFC000"/>
                </a:gs>
                <a:gs pos="99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DCAB7D-29CD-44FC-1BA2-85ED9334D369}"/>
                </a:ext>
              </a:extLst>
            </p:cNvPr>
            <p:cNvSpPr txBox="1"/>
            <p:nvPr/>
          </p:nvSpPr>
          <p:spPr>
            <a:xfrm>
              <a:off x="6694036" y="4977961"/>
              <a:ext cx="18825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2021</a:t>
              </a:r>
            </a:p>
            <a:p>
              <a:pPr algn="ctr"/>
              <a:r>
                <a:rPr lang="en-US" sz="1200" dirty="0"/>
                <a:t>Now 5 African Governments involved</a:t>
              </a:r>
            </a:p>
            <a:p>
              <a:pPr algn="ctr"/>
              <a:r>
                <a:rPr lang="en-US" sz="1200" dirty="0"/>
                <a:t>Many co-conveners</a:t>
              </a:r>
            </a:p>
            <a:p>
              <a:pPr algn="ctr"/>
              <a:r>
                <a:rPr lang="en-US" sz="1200" dirty="0"/>
                <a:t>Prof bodies</a:t>
              </a:r>
            </a:p>
            <a:p>
              <a:pPr algn="ctr"/>
              <a:r>
                <a:rPr lang="en-US" sz="1200" dirty="0"/>
                <a:t>Academies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1DD860-E521-EBEE-7CF3-2D7A125AF380}"/>
              </a:ext>
            </a:extLst>
          </p:cNvPr>
          <p:cNvGrpSpPr/>
          <p:nvPr/>
        </p:nvGrpSpPr>
        <p:grpSpPr>
          <a:xfrm>
            <a:off x="5388316" y="2129100"/>
            <a:ext cx="1882588" cy="1919378"/>
            <a:chOff x="383571" y="4247352"/>
            <a:chExt cx="1882588" cy="1919378"/>
          </a:xfrm>
        </p:grpSpPr>
        <p:sp>
          <p:nvSpPr>
            <p:cNvPr id="24" name="5-point Star 23">
              <a:extLst>
                <a:ext uri="{FF2B5EF4-FFF2-40B4-BE49-F238E27FC236}">
                  <a16:creationId xmlns:a16="http://schemas.microsoft.com/office/drawing/2014/main" id="{02600E22-50C6-A92B-BFF2-1CC4148395A5}"/>
                </a:ext>
              </a:extLst>
            </p:cNvPr>
            <p:cNvSpPr/>
            <p:nvPr/>
          </p:nvSpPr>
          <p:spPr>
            <a:xfrm>
              <a:off x="383571" y="4247352"/>
              <a:ext cx="1882588" cy="1919378"/>
            </a:xfrm>
            <a:prstGeom prst="star5">
              <a:avLst/>
            </a:prstGeom>
            <a:gradFill flip="none" rotWithShape="1">
              <a:gsLst>
                <a:gs pos="0">
                  <a:srgbClr val="FFC000"/>
                </a:gs>
                <a:gs pos="99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2E4617-EA87-EA4D-FD5A-DCCCEB447075}"/>
                </a:ext>
              </a:extLst>
            </p:cNvPr>
            <p:cNvSpPr txBox="1"/>
            <p:nvPr/>
          </p:nvSpPr>
          <p:spPr>
            <a:xfrm>
              <a:off x="383571" y="4861232"/>
              <a:ext cx="188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2021</a:t>
              </a:r>
            </a:p>
            <a:p>
              <a:pPr algn="ctr"/>
              <a:r>
                <a:rPr lang="en-US" sz="1200" dirty="0"/>
                <a:t>&gt;500 registrations</a:t>
              </a:r>
            </a:p>
          </p:txBody>
        </p:sp>
      </p:grpSp>
      <p:sp>
        <p:nvSpPr>
          <p:cNvPr id="5" name="5-point Star 4">
            <a:extLst>
              <a:ext uri="{FF2B5EF4-FFF2-40B4-BE49-F238E27FC236}">
                <a16:creationId xmlns:a16="http://schemas.microsoft.com/office/drawing/2014/main" id="{E2F3ABE4-5FAB-F8B3-F934-2EC4E5160D9B}"/>
              </a:ext>
            </a:extLst>
          </p:cNvPr>
          <p:cNvSpPr/>
          <p:nvPr/>
        </p:nvSpPr>
        <p:spPr>
          <a:xfrm>
            <a:off x="7270904" y="1783291"/>
            <a:ext cx="1882588" cy="1919378"/>
          </a:xfrm>
          <a:prstGeom prst="star5">
            <a:avLst/>
          </a:prstGeom>
          <a:gradFill flip="none" rotWithShape="1">
            <a:gsLst>
              <a:gs pos="0">
                <a:srgbClr val="FFC000"/>
              </a:gs>
              <a:gs pos="99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748D9-D1C8-124C-16D3-EF75C6622D39}"/>
              </a:ext>
            </a:extLst>
          </p:cNvPr>
          <p:cNvSpPr txBox="1"/>
          <p:nvPr/>
        </p:nvSpPr>
        <p:spPr>
          <a:xfrm>
            <a:off x="7275173" y="2505265"/>
            <a:ext cx="188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2022</a:t>
            </a:r>
          </a:p>
          <a:p>
            <a:pPr algn="ctr"/>
            <a:r>
              <a:rPr lang="en-US" sz="1200" dirty="0"/>
              <a:t>~1000 registrations</a:t>
            </a:r>
          </a:p>
        </p:txBody>
      </p:sp>
    </p:spTree>
    <p:extLst>
      <p:ext uri="{BB962C8B-B14F-4D97-AF65-F5344CB8AC3E}">
        <p14:creationId xmlns:p14="http://schemas.microsoft.com/office/powerpoint/2010/main" val="7347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324F-53D7-DA4E-9F9E-B9942373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4FE612E-C6FE-E141-8B71-35A035FC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65" y="4860192"/>
            <a:ext cx="2073320" cy="1605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F87A0-AB62-1046-8FB2-D5A4342A9E76}"/>
              </a:ext>
            </a:extLst>
          </p:cNvPr>
          <p:cNvSpPr txBox="1"/>
          <p:nvPr/>
        </p:nvSpPr>
        <p:spPr>
          <a:xfrm>
            <a:off x="750899" y="1410825"/>
            <a:ext cx="8208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Global and Africa relevant Research and Innovation – by Africans and partners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33AA5E-F3F9-644A-8A19-106E614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" y="1827585"/>
            <a:ext cx="1852700" cy="1561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8B439-79B8-C74D-A5D7-79D2B13DC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7302"/>
            <a:ext cx="2316698" cy="1529895"/>
          </a:xfrm>
          <a:prstGeom prst="rect">
            <a:avLst/>
          </a:prstGeom>
        </p:spPr>
      </p:pic>
      <p:pic>
        <p:nvPicPr>
          <p:cNvPr id="13" name="Picture 12" descr="A picture containing table, looking, small, sitting&#10;&#10;Description automatically generated">
            <a:extLst>
              <a:ext uri="{FF2B5EF4-FFF2-40B4-BE49-F238E27FC236}">
                <a16:creationId xmlns:a16="http://schemas.microsoft.com/office/drawing/2014/main" id="{53A3D6AC-C140-8140-9C75-AD1C5D8B8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812" y="1990010"/>
            <a:ext cx="3685319" cy="771226"/>
          </a:xfrm>
          <a:prstGeom prst="rect">
            <a:avLst/>
          </a:prstGeom>
        </p:spPr>
      </p:pic>
      <p:pic>
        <p:nvPicPr>
          <p:cNvPr id="14" name="Picture 13" descr="A picture containing game, sport, flower&#10;&#10;Description automatically generated">
            <a:extLst>
              <a:ext uri="{FF2B5EF4-FFF2-40B4-BE49-F238E27FC236}">
                <a16:creationId xmlns:a16="http://schemas.microsoft.com/office/drawing/2014/main" id="{3A83C8B0-E3B0-F34A-81C6-21082CD4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169" y="3435497"/>
            <a:ext cx="4028288" cy="964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C0C2A4-B95E-C445-AB51-7901671DB3F7}"/>
              </a:ext>
            </a:extLst>
          </p:cNvPr>
          <p:cNvSpPr txBox="1"/>
          <p:nvPr/>
        </p:nvSpPr>
        <p:spPr>
          <a:xfrm>
            <a:off x="229322" y="4601794"/>
            <a:ext cx="186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African Cultural and Paleo Heritage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210CC-399F-E941-B5B2-51CABA7800CC}"/>
              </a:ext>
            </a:extLst>
          </p:cNvPr>
          <p:cNvSpPr txBox="1"/>
          <p:nvPr/>
        </p:nvSpPr>
        <p:spPr>
          <a:xfrm>
            <a:off x="2208975" y="2854416"/>
            <a:ext cx="356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Developing medical interventions for Africa’s disease burden, Malaria, HIV, TB, Ebola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D8EC12-D937-5C47-BBAF-6D70525F69BC}"/>
              </a:ext>
            </a:extLst>
          </p:cNvPr>
          <p:cNvSpPr txBox="1"/>
          <p:nvPr/>
        </p:nvSpPr>
        <p:spPr>
          <a:xfrm>
            <a:off x="3036440" y="5819012"/>
            <a:ext cx="127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/>
              <a:t>AfLS</a:t>
            </a:r>
            <a:r>
              <a:rPr lang="en-GB" sz="1200" dirty="0"/>
              <a:t>-CDR Conceptual Design Report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667A30-BCA2-1643-BE74-1D272CE53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457" y="2047259"/>
            <a:ext cx="3093421" cy="31619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ECCECF-9446-8B4A-BEC3-07F40851166A}"/>
              </a:ext>
            </a:extLst>
          </p:cNvPr>
          <p:cNvSpPr txBox="1"/>
          <p:nvPr/>
        </p:nvSpPr>
        <p:spPr>
          <a:xfrm>
            <a:off x="4206138" y="4416218"/>
            <a:ext cx="194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Beneficiating Africa’s mineral wealth: Mining Review Africa</a:t>
            </a:r>
          </a:p>
        </p:txBody>
      </p:sp>
      <p:pic>
        <p:nvPicPr>
          <p:cNvPr id="20" name="Picture 19" descr="A picture containing water, sitting, table, boat&#10;&#10;Description automatically generated">
            <a:extLst>
              <a:ext uri="{FF2B5EF4-FFF2-40B4-BE49-F238E27FC236}">
                <a16:creationId xmlns:a16="http://schemas.microsoft.com/office/drawing/2014/main" id="{84D1AD04-9D79-174D-8186-9C7BF70B6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393" y="5297607"/>
            <a:ext cx="1635348" cy="11957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D573E3-DDEB-E346-86F3-99AD8BB51073}"/>
              </a:ext>
            </a:extLst>
          </p:cNvPr>
          <p:cNvSpPr txBox="1"/>
          <p:nvPr/>
        </p:nvSpPr>
        <p:spPr>
          <a:xfrm>
            <a:off x="5905505" y="5374898"/>
            <a:ext cx="139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Energy Materials</a:t>
            </a:r>
          </a:p>
          <a:p>
            <a:pPr algn="r"/>
            <a:endParaRPr lang="en-GB" sz="400" dirty="0"/>
          </a:p>
          <a:p>
            <a:pPr algn="r"/>
            <a:r>
              <a:rPr lang="en-GB" sz="1200" b="1" dirty="0"/>
              <a:t>Innovations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39C3DB-E14D-4F40-A077-8CB0C5AED48E}"/>
              </a:ext>
            </a:extLst>
          </p:cNvPr>
          <p:cNvSpPr txBox="1"/>
          <p:nvPr/>
        </p:nvSpPr>
        <p:spPr>
          <a:xfrm>
            <a:off x="7610167" y="6046466"/>
            <a:ext cx="139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solidFill>
                  <a:srgbClr val="FF0000"/>
                </a:solidFill>
              </a:rPr>
              <a:t>….. and much more</a:t>
            </a:r>
          </a:p>
        </p:txBody>
      </p:sp>
      <p:pic>
        <p:nvPicPr>
          <p:cNvPr id="23" name="Picture 22" descr="A made bed&#10;&#10;Description automatically generated">
            <a:extLst>
              <a:ext uri="{FF2B5EF4-FFF2-40B4-BE49-F238E27FC236}">
                <a16:creationId xmlns:a16="http://schemas.microsoft.com/office/drawing/2014/main" id="{74840C67-59ED-124D-B995-AA9DB2291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321" y="5257608"/>
            <a:ext cx="1522334" cy="11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2023/11/13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- AfLS6-2023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241232" y="2176430"/>
            <a:ext cx="47520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South Africa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Aaron Klug Centre, UCT, </a:t>
            </a:r>
            <a:r>
              <a:rPr lang="en-ZA" sz="1400" dirty="0">
                <a:hlinkClick r:id="rId2"/>
              </a:rPr>
              <a:t>link</a:t>
            </a:r>
            <a:r>
              <a:rPr lang="en-ZA" sz="1400" dirty="0"/>
              <a:t>, </a:t>
            </a:r>
            <a:br>
              <a:rPr lang="en-ZA" sz="1400" dirty="0"/>
            </a:br>
            <a:r>
              <a:rPr lang="en-ZA" sz="1400" dirty="0"/>
              <a:t>U Witwatersrand, U Free State, </a:t>
            </a:r>
            <a:br>
              <a:rPr lang="en-ZA" sz="1400" dirty="0"/>
            </a:br>
            <a:r>
              <a:rPr lang="en-ZA" sz="1400" dirty="0"/>
              <a:t>U Stellenbosch, </a:t>
            </a:r>
            <a:r>
              <a:rPr lang="en-ZA" sz="1400" dirty="0" err="1"/>
              <a:t>iThemba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Benin</a:t>
            </a:r>
            <a:r>
              <a:rPr lang="en-ZA" sz="1400" dirty="0"/>
              <a:t>, X-</a:t>
            </a:r>
            <a:r>
              <a:rPr lang="en-ZA" sz="1400" dirty="0" err="1"/>
              <a:t>TechLab</a:t>
            </a:r>
            <a:r>
              <a:rPr lang="en-ZA" sz="1400" dirty="0"/>
              <a:t>, Benin, </a:t>
            </a:r>
            <a:r>
              <a:rPr lang="en-ZA" sz="1400" dirty="0">
                <a:hlinkClick r:id="rId3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Ghana</a:t>
            </a:r>
            <a:r>
              <a:rPr lang="en-ZA" sz="1400" dirty="0"/>
              <a:t>,  U Ghana,  </a:t>
            </a:r>
            <a:r>
              <a:rPr lang="en-ZA" sz="1400" dirty="0">
                <a:hlinkClick r:id="rId4"/>
              </a:rPr>
              <a:t>link</a:t>
            </a: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Côte d'Ivoire</a:t>
            </a:r>
            <a:r>
              <a:rPr lang="en-ZA" sz="1400" dirty="0"/>
              <a:t>,  </a:t>
            </a:r>
            <a:r>
              <a:rPr lang="en-ZA" sz="1400" dirty="0" err="1"/>
              <a:t>LaCPM</a:t>
            </a:r>
            <a:r>
              <a:rPr lang="en-ZA" sz="1400" dirty="0"/>
              <a:t>, 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br>
              <a:rPr lang="en-ZA" sz="1400" dirty="0"/>
            </a:b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, </a:t>
            </a:r>
            <a:r>
              <a:rPr lang="en-ZA" sz="1400" b="1" dirty="0"/>
              <a:t>Abidjan</a:t>
            </a:r>
            <a:r>
              <a:rPr lang="en-ZA" sz="1400" dirty="0"/>
              <a:t>, </a:t>
            </a:r>
            <a:r>
              <a:rPr lang="en-ZA" sz="1400" dirty="0">
                <a:hlinkClick r:id="rId5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Senegal</a:t>
            </a:r>
            <a:r>
              <a:rPr lang="en-ZA" sz="1400" dirty="0"/>
              <a:t>, </a:t>
            </a:r>
            <a:r>
              <a:rPr lang="en-ZA" sz="1400" dirty="0" err="1"/>
              <a:t>Ziguinchor</a:t>
            </a:r>
            <a:r>
              <a:rPr lang="en-ZA" sz="1400" dirty="0"/>
              <a:t>, </a:t>
            </a:r>
            <a:r>
              <a:rPr lang="en-ZA" sz="1400" dirty="0">
                <a:hlinkClick r:id="rId6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Cameroon</a:t>
            </a:r>
            <a:r>
              <a:rPr lang="en-ZA" sz="1400" dirty="0"/>
              <a:t>, </a:t>
            </a:r>
            <a:r>
              <a:rPr lang="en-ZA" sz="1400" dirty="0" err="1"/>
              <a:t>Dschang</a:t>
            </a:r>
            <a:r>
              <a:rPr lang="en-ZA" sz="1400" dirty="0"/>
              <a:t>, </a:t>
            </a:r>
            <a:r>
              <a:rPr lang="en-ZA" sz="1400" dirty="0">
                <a:hlinkClick r:id="rId7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Kenya</a:t>
            </a:r>
            <a:r>
              <a:rPr lang="en-ZA" sz="1400" dirty="0"/>
              <a:t>, Kenyatta University, </a:t>
            </a:r>
            <a:r>
              <a:rPr lang="en-ZA" sz="1400" dirty="0">
                <a:hlinkClick r:id="rId8"/>
              </a:rPr>
              <a:t>link</a:t>
            </a:r>
            <a:r>
              <a:rPr lang="en-ZA" sz="1400" dirty="0"/>
              <a:t> 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Tunisia</a:t>
            </a:r>
            <a:r>
              <a:rPr lang="en-ZA" sz="1400" dirty="0"/>
              <a:t>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Monastir, </a:t>
            </a:r>
            <a:r>
              <a:rPr lang="en-ZA" sz="1400" dirty="0">
                <a:hlinkClick r:id="rId9"/>
              </a:rPr>
              <a:t>link</a:t>
            </a:r>
            <a:r>
              <a:rPr lang="en-ZA" sz="1400" dirty="0"/>
              <a:t>, </a:t>
            </a:r>
            <a:r>
              <a:rPr lang="en-ZA" sz="1400" dirty="0" err="1"/>
              <a:t>Nabuel</a:t>
            </a:r>
            <a:r>
              <a:rPr lang="en-ZA" sz="1400" dirty="0"/>
              <a:t>, Tunisia, </a:t>
            </a:r>
            <a:r>
              <a:rPr lang="en-ZA" sz="1400" dirty="0">
                <a:hlinkClick r:id="rId9"/>
              </a:rPr>
              <a:t>link</a:t>
            </a:r>
            <a:r>
              <a:rPr lang="en-ZA" sz="1400" dirty="0"/>
              <a:t>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Algeria</a:t>
            </a:r>
            <a:r>
              <a:rPr lang="en-ZA" sz="1400" dirty="0"/>
              <a:t>, Constantine 1, </a:t>
            </a:r>
            <a:r>
              <a:rPr lang="en-ZA" sz="1400" dirty="0">
                <a:hlinkClick r:id="rId10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Morocco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U Rabat,, </a:t>
            </a:r>
            <a:r>
              <a:rPr lang="en-ZA" sz="1400" dirty="0">
                <a:hlinkClick r:id="rId11"/>
              </a:rPr>
              <a:t>link</a:t>
            </a:r>
            <a:r>
              <a:rPr lang="en-ZA" sz="1400" dirty="0"/>
              <a:t>, El </a:t>
            </a:r>
            <a:r>
              <a:rPr lang="en-ZA" sz="1400" dirty="0" err="1"/>
              <a:t>Jadida</a:t>
            </a:r>
            <a:r>
              <a:rPr lang="en-ZA" sz="1400" dirty="0"/>
              <a:t>, Morocco, </a:t>
            </a:r>
            <a:r>
              <a:rPr lang="en-ZA" sz="1400" dirty="0">
                <a:hlinkClick r:id="rId11"/>
              </a:rPr>
              <a:t>link</a:t>
            </a:r>
            <a:r>
              <a:rPr lang="en-ZA" sz="1400" dirty="0"/>
              <a:t> , </a:t>
            </a:r>
            <a:br>
              <a:rPr lang="en-ZA" sz="1400" dirty="0"/>
            </a:br>
            <a:r>
              <a:rPr lang="en-ZA" sz="1400" dirty="0" err="1"/>
              <a:t>Agidir</a:t>
            </a:r>
            <a:r>
              <a:rPr lang="en-ZA" sz="1400" dirty="0"/>
              <a:t>, Morocco, </a:t>
            </a:r>
            <a:r>
              <a:rPr lang="en-ZA" sz="1400" dirty="0">
                <a:hlinkClick r:id="rId11"/>
              </a:rPr>
              <a:t>link</a:t>
            </a:r>
            <a:endParaRPr lang="en-ZA" sz="1400" dirty="0"/>
          </a:p>
        </p:txBody>
      </p:sp>
      <p:pic>
        <p:nvPicPr>
          <p:cNvPr id="1025" name="Picture 1" descr="page1image42112496">
            <a:extLst>
              <a:ext uri="{FF2B5EF4-FFF2-40B4-BE49-F238E27FC236}">
                <a16:creationId xmlns:a16="http://schemas.microsoft.com/office/drawing/2014/main" id="{AE003BE3-6F6E-3D4D-809E-8491C793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7" y="4923495"/>
            <a:ext cx="1037624" cy="14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AE25130-E4F9-2548-9395-021BAA767724}"/>
              </a:ext>
            </a:extLst>
          </p:cNvPr>
          <p:cNvSpPr/>
          <p:nvPr/>
        </p:nvSpPr>
        <p:spPr>
          <a:xfrm>
            <a:off x="4050844" y="3831820"/>
            <a:ext cx="296334" cy="258233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EF62E6E-A7E5-624B-8C92-314D1AC71ADD}"/>
              </a:ext>
            </a:extLst>
          </p:cNvPr>
          <p:cNvSpPr/>
          <p:nvPr/>
        </p:nvSpPr>
        <p:spPr>
          <a:xfrm>
            <a:off x="4050844" y="2274568"/>
            <a:ext cx="296334" cy="130386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47093-0C5F-B242-935C-5102844419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9113" y="2066520"/>
            <a:ext cx="3529460" cy="4347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65912E-EFC5-B240-A31C-A8D2FBC9412C}"/>
              </a:ext>
            </a:extLst>
          </p:cNvPr>
          <p:cNvSpPr txBox="1"/>
          <p:nvPr/>
        </p:nvSpPr>
        <p:spPr>
          <a:xfrm>
            <a:off x="4199011" y="2403281"/>
            <a:ext cx="95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Significant 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224BE-4154-7943-95D7-A2A129BFEED3}"/>
              </a:ext>
            </a:extLst>
          </p:cNvPr>
          <p:cNvSpPr txBox="1"/>
          <p:nvPr/>
        </p:nvSpPr>
        <p:spPr>
          <a:xfrm>
            <a:off x="4267331" y="3882350"/>
            <a:ext cx="889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IUCr</a:t>
            </a:r>
            <a:r>
              <a:rPr lang="en-US" sz="1400" dirty="0"/>
              <a:t> </a:t>
            </a:r>
            <a:r>
              <a:rPr lang="en-US" sz="1400" dirty="0" err="1"/>
              <a:t>OpenLab</a:t>
            </a:r>
            <a:r>
              <a:rPr lang="en-US" sz="1400" dirty="0"/>
              <a:t> venues with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A89D-FAF6-CC4F-AF8A-CE87EF3C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BDC0E-82A6-2743-9F4B-4324828C4DE4}"/>
              </a:ext>
            </a:extLst>
          </p:cNvPr>
          <p:cNvSpPr/>
          <p:nvPr/>
        </p:nvSpPr>
        <p:spPr>
          <a:xfrm>
            <a:off x="0" y="1794504"/>
            <a:ext cx="2231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Feeder Facilities</a:t>
            </a:r>
          </a:p>
        </p:txBody>
      </p:sp>
    </p:spTree>
    <p:extLst>
      <p:ext uri="{BB962C8B-B14F-4D97-AF65-F5344CB8AC3E}">
        <p14:creationId xmlns:p14="http://schemas.microsoft.com/office/powerpoint/2010/main" val="194537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ZA" sz="1200"/>
              <a:t>2023/11/13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- AfLS6-2023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78231" y="1970419"/>
            <a:ext cx="46069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Ghana</a:t>
            </a:r>
            <a:endParaRPr lang="en-GB" sz="1400" b="1" dirty="0"/>
          </a:p>
          <a:p>
            <a:r>
              <a:rPr lang="en-ZA" sz="1400" dirty="0"/>
              <a:t>	University of Ghana </a:t>
            </a:r>
          </a:p>
          <a:p>
            <a:r>
              <a:rPr lang="en-ZA" sz="1400" b="1" dirty="0"/>
              <a:t>Zambia</a:t>
            </a:r>
          </a:p>
          <a:p>
            <a:r>
              <a:rPr lang="en-ZA" sz="1400" dirty="0"/>
              <a:t>	The University of Zambia </a:t>
            </a:r>
            <a:endParaRPr lang="en-US" sz="1400" dirty="0"/>
          </a:p>
          <a:p>
            <a:r>
              <a:rPr lang="en-ZA" sz="1400" b="1" dirty="0"/>
              <a:t>Algeria</a:t>
            </a:r>
          </a:p>
          <a:p>
            <a:r>
              <a:rPr lang="fr-FR" sz="1400" dirty="0"/>
              <a:t>	Ecole Nationale Polytechnique de Constantine</a:t>
            </a:r>
            <a:endParaRPr lang="en-ZA" sz="1400" dirty="0"/>
          </a:p>
          <a:p>
            <a:r>
              <a:rPr lang="en-ZA" sz="1400" b="1" dirty="0"/>
              <a:t>Nigeria</a:t>
            </a:r>
          </a:p>
          <a:p>
            <a:r>
              <a:rPr lang="en-ZA" sz="1400" dirty="0"/>
              <a:t>	Federal University of Technology, Akure</a:t>
            </a:r>
          </a:p>
          <a:p>
            <a:r>
              <a:rPr lang="en-ZA" sz="1400" dirty="0"/>
              <a:t>	University Ile-Ife 	</a:t>
            </a:r>
          </a:p>
          <a:p>
            <a:r>
              <a:rPr lang="en-ZA" sz="1400" b="1" dirty="0"/>
              <a:t>Burkina Faso</a:t>
            </a:r>
          </a:p>
          <a:p>
            <a:r>
              <a:rPr lang="en-ZA" sz="1400" dirty="0"/>
              <a:t>	Institute of Research in Health Sciences, Burkina Faso</a:t>
            </a:r>
          </a:p>
          <a:p>
            <a:r>
              <a:rPr lang="en-ZA" sz="1400" b="1" dirty="0"/>
              <a:t>Morocco</a:t>
            </a:r>
          </a:p>
          <a:p>
            <a:r>
              <a:rPr lang="en-ZA" sz="1400" dirty="0"/>
              <a:t>	University Sidi Mohamed Ben </a:t>
            </a:r>
            <a:r>
              <a:rPr lang="en-ZA" sz="1400" dirty="0" err="1"/>
              <a:t>Abdellah</a:t>
            </a:r>
            <a:r>
              <a:rPr lang="en-ZA" sz="1400" dirty="0"/>
              <a:t> </a:t>
            </a:r>
          </a:p>
          <a:p>
            <a:r>
              <a:rPr lang="en-ZA" sz="1400" b="1" dirty="0"/>
              <a:t>Ivory Coast</a:t>
            </a:r>
          </a:p>
          <a:p>
            <a:r>
              <a:rPr lang="en-ZA" sz="1400" dirty="0"/>
              <a:t>	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 </a:t>
            </a:r>
          </a:p>
          <a:p>
            <a:r>
              <a:rPr lang="en-ZA" sz="1400" b="1" dirty="0"/>
              <a:t>Egypt</a:t>
            </a:r>
          </a:p>
          <a:p>
            <a:r>
              <a:rPr lang="en-US" sz="1400" dirty="0"/>
              <a:t>	Helwan University, Ain Shams University</a:t>
            </a:r>
          </a:p>
          <a:p>
            <a:r>
              <a:rPr lang="en-US" sz="1400" b="1" dirty="0"/>
              <a:t>Lesotho</a:t>
            </a:r>
          </a:p>
          <a:p>
            <a:r>
              <a:rPr lang="en-US" sz="1400" dirty="0"/>
              <a:t>	National University of Lesotho</a:t>
            </a:r>
          </a:p>
          <a:p>
            <a:r>
              <a:rPr lang="en-US" sz="1400" b="1" dirty="0"/>
              <a:t>Ethiopia</a:t>
            </a:r>
          </a:p>
          <a:p>
            <a:r>
              <a:rPr lang="en-ZA" sz="1400" dirty="0"/>
              <a:t>	Addis Ababa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F1DB9-CC8C-9348-A679-A7DA817AC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5" r="12254"/>
          <a:stretch/>
        </p:blipFill>
        <p:spPr>
          <a:xfrm>
            <a:off x="5195383" y="1917700"/>
            <a:ext cx="3948617" cy="46735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A5B6-A96D-2C4E-990D-671D235F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6BA76-9F98-2341-810F-35D17A11B34F}"/>
              </a:ext>
            </a:extLst>
          </p:cNvPr>
          <p:cNvSpPr/>
          <p:nvPr/>
        </p:nvSpPr>
        <p:spPr>
          <a:xfrm>
            <a:off x="1264692" y="1834408"/>
            <a:ext cx="3930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Bio-Science Capacity in Africa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83AF21-A83D-9049-89C7-6FD4465EAA84}"/>
              </a:ext>
            </a:extLst>
          </p:cNvPr>
          <p:cNvSpPr txBox="1"/>
          <p:nvPr/>
        </p:nvSpPr>
        <p:spPr>
          <a:xfrm>
            <a:off x="12700" y="1289468"/>
            <a:ext cx="204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Bottom Up</a:t>
            </a:r>
          </a:p>
        </p:txBody>
      </p:sp>
    </p:spTree>
    <p:extLst>
      <p:ext uri="{BB962C8B-B14F-4D97-AF65-F5344CB8AC3E}">
        <p14:creationId xmlns:p14="http://schemas.microsoft.com/office/powerpoint/2010/main" val="28756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324F-53D7-DA4E-9F9E-B9942373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679F2-25F7-3A27-4029-3A58AB3C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69" y="1345785"/>
            <a:ext cx="5134459" cy="51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pic>
        <p:nvPicPr>
          <p:cNvPr id="8" name="Picture 7" descr="African Synchrotron U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5" t="36700" r="22639" b="13123"/>
          <a:stretch/>
        </p:blipFill>
        <p:spPr>
          <a:xfrm>
            <a:off x="592666" y="1981200"/>
            <a:ext cx="8069817" cy="455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067" y="6162244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PhD / Paper / Programme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5266" y="4780688"/>
            <a:ext cx="110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28/52 &gt; 50%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77441-2434-F146-857B-14D6D92D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185A2-7AF0-EE42-875C-3E69B0BD67CD}"/>
              </a:ext>
            </a:extLst>
          </p:cNvPr>
          <p:cNvSpPr txBox="1"/>
          <p:nvPr/>
        </p:nvSpPr>
        <p:spPr>
          <a:xfrm>
            <a:off x="12700" y="1289468"/>
            <a:ext cx="204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Bottom Up</a:t>
            </a:r>
          </a:p>
        </p:txBody>
      </p:sp>
    </p:spTree>
    <p:extLst>
      <p:ext uri="{BB962C8B-B14F-4D97-AF65-F5344CB8AC3E}">
        <p14:creationId xmlns:p14="http://schemas.microsoft.com/office/powerpoint/2010/main" val="131515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8EB90-37D6-716E-047B-0F4977B4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r>
              <a:rPr lang="en-ZA"/>
              <a:t>2023/11/13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3EED0-9FF8-9EE7-6273-460CEE7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- AfLS6-2023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17399-5719-432F-21F8-FED04251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4CDA5-E24B-2AF3-D266-0104FEA3BB9A}"/>
              </a:ext>
            </a:extLst>
          </p:cNvPr>
          <p:cNvSpPr txBox="1"/>
          <p:nvPr/>
        </p:nvSpPr>
        <p:spPr>
          <a:xfrm>
            <a:off x="414986" y="3429000"/>
            <a:ext cx="29189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rgbClr val="000000"/>
                </a:solidFill>
                <a:latin typeface="Helvetica" pitchFamily="2" charset="0"/>
              </a:rPr>
              <a:t>Clinical </a:t>
            </a:r>
            <a:r>
              <a:rPr lang="en-ZA" sz="2000" b="1" dirty="0" err="1">
                <a:solidFill>
                  <a:srgbClr val="000000"/>
                </a:solidFill>
                <a:latin typeface="Helvetica" pitchFamily="2" charset="0"/>
              </a:rPr>
              <a:t>Linacs</a:t>
            </a:r>
            <a:endParaRPr lang="en-ZA" sz="2000" b="1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ZA" sz="2000" b="1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ZA" sz="2000" dirty="0">
                <a:solidFill>
                  <a:srgbClr val="000000"/>
                </a:solidFill>
                <a:latin typeface="Helvetica" pitchFamily="2" charset="0"/>
              </a:rPr>
              <a:t>Possible extra route to skills development ?</a:t>
            </a:r>
          </a:p>
          <a:p>
            <a:endParaRPr lang="en-ZA" sz="20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ZA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ZA" sz="1000" dirty="0">
                <a:solidFill>
                  <a:srgbClr val="000000"/>
                </a:solidFill>
                <a:latin typeface="Helvetica" pitchFamily="2" charset="0"/>
                <a:hlinkClick r:id="rId2"/>
              </a:rPr>
              <a:t>https://dirac.iaea.org/Query/Map2?mapId=2</a:t>
            </a:r>
            <a:r>
              <a:rPr lang="en-ZA" sz="1000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  <a:p>
            <a:endParaRPr lang="en-ZA" sz="20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0316B-FEF2-CD39-97A5-2BB7A13AB2F9}"/>
              </a:ext>
            </a:extLst>
          </p:cNvPr>
          <p:cNvGrpSpPr/>
          <p:nvPr/>
        </p:nvGrpSpPr>
        <p:grpSpPr>
          <a:xfrm>
            <a:off x="4441976" y="2010167"/>
            <a:ext cx="4660904" cy="4405453"/>
            <a:chOff x="5162136" y="2860815"/>
            <a:chExt cx="3524664" cy="3331487"/>
          </a:xfrm>
        </p:grpSpPr>
        <p:pic>
          <p:nvPicPr>
            <p:cNvPr id="12" name="Picture 11" descr="A map of africa with blue and orange dots&#10;&#10;Description automatically generated">
              <a:extLst>
                <a:ext uri="{FF2B5EF4-FFF2-40B4-BE49-F238E27FC236}">
                  <a16:creationId xmlns:a16="http://schemas.microsoft.com/office/drawing/2014/main" id="{C4FF3700-EDB2-1D46-BAAD-3BA2992E3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46" t="-150" r="3189" b="150"/>
            <a:stretch/>
          </p:blipFill>
          <p:spPr>
            <a:xfrm>
              <a:off x="5292191" y="3205635"/>
              <a:ext cx="3111884" cy="2121244"/>
            </a:xfrm>
            <a:prstGeom prst="rect">
              <a:avLst/>
            </a:prstGeom>
          </p:spPr>
        </p:pic>
        <p:pic>
          <p:nvPicPr>
            <p:cNvPr id="14" name="Picture 13" descr="A map of europe with blue and orange dots&#10;&#10;Description automatically generated">
              <a:extLst>
                <a:ext uri="{FF2B5EF4-FFF2-40B4-BE49-F238E27FC236}">
                  <a16:creationId xmlns:a16="http://schemas.microsoft.com/office/drawing/2014/main" id="{05D5FC67-AD2C-CD63-C4B0-B9F52F9C6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89" t="24557" b="34084"/>
            <a:stretch/>
          </p:blipFill>
          <p:spPr>
            <a:xfrm>
              <a:off x="5235546" y="2860815"/>
              <a:ext cx="3168529" cy="876823"/>
            </a:xfrm>
            <a:prstGeom prst="rect">
              <a:avLst/>
            </a:prstGeom>
          </p:spPr>
        </p:pic>
        <p:pic>
          <p:nvPicPr>
            <p:cNvPr id="10" name="Picture 9" descr="A map of africa with blue and orange dots&#10;&#10;Description automatically generated">
              <a:extLst>
                <a:ext uri="{FF2B5EF4-FFF2-40B4-BE49-F238E27FC236}">
                  <a16:creationId xmlns:a16="http://schemas.microsoft.com/office/drawing/2014/main" id="{13264304-05C2-D44C-EEA1-B1D46A04E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60" t="51688" b="6976"/>
            <a:stretch/>
          </p:blipFill>
          <p:spPr>
            <a:xfrm>
              <a:off x="5397388" y="5315480"/>
              <a:ext cx="3289412" cy="87682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96F32-BD6F-CDD6-7767-FD3E048FD071}"/>
                </a:ext>
              </a:extLst>
            </p:cNvPr>
            <p:cNvSpPr/>
            <p:nvPr/>
          </p:nvSpPr>
          <p:spPr>
            <a:xfrm>
              <a:off x="5162136" y="5140669"/>
              <a:ext cx="1124794" cy="255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D03952-C1DA-3EDB-28F2-A1DDCB98ECB8}"/>
              </a:ext>
            </a:extLst>
          </p:cNvPr>
          <p:cNvCxnSpPr>
            <a:cxnSpLocks/>
          </p:cNvCxnSpPr>
          <p:nvPr/>
        </p:nvCxnSpPr>
        <p:spPr>
          <a:xfrm>
            <a:off x="4572000" y="3354637"/>
            <a:ext cx="32004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326F69-5442-E6C5-3400-5E665F30CFA9}"/>
              </a:ext>
            </a:extLst>
          </p:cNvPr>
          <p:cNvCxnSpPr>
            <a:cxnSpLocks/>
          </p:cNvCxnSpPr>
          <p:nvPr/>
        </p:nvCxnSpPr>
        <p:spPr>
          <a:xfrm>
            <a:off x="5929368" y="5256138"/>
            <a:ext cx="193786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C5F895-9CD9-1791-97F3-1EDF3E08A14E}"/>
              </a:ext>
            </a:extLst>
          </p:cNvPr>
          <p:cNvSpPr txBox="1"/>
          <p:nvPr/>
        </p:nvSpPr>
        <p:spPr>
          <a:xfrm>
            <a:off x="5688366" y="5563595"/>
            <a:ext cx="983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107</a:t>
            </a:r>
          </a:p>
          <a:p>
            <a:r>
              <a:rPr lang="en-US" sz="1400" dirty="0"/>
              <a:t>Southern Africa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1A593-51A7-56CB-F79F-477EDE391DD4}"/>
              </a:ext>
            </a:extLst>
          </p:cNvPr>
          <p:cNvSpPr txBox="1"/>
          <p:nvPr/>
        </p:nvSpPr>
        <p:spPr>
          <a:xfrm>
            <a:off x="4652735" y="4143026"/>
            <a:ext cx="983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88</a:t>
            </a:r>
          </a:p>
          <a:p>
            <a:r>
              <a:rPr lang="en-US" sz="1400" dirty="0"/>
              <a:t>Middle  Africa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392C7F-E4DB-749B-C199-FFAA814EE091}"/>
              </a:ext>
            </a:extLst>
          </p:cNvPr>
          <p:cNvSpPr txBox="1"/>
          <p:nvPr/>
        </p:nvSpPr>
        <p:spPr>
          <a:xfrm>
            <a:off x="4113632" y="2371476"/>
            <a:ext cx="983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237</a:t>
            </a:r>
          </a:p>
          <a:p>
            <a:r>
              <a:rPr lang="en-US" sz="1400" dirty="0"/>
              <a:t>Northern Africa</a:t>
            </a:r>
          </a:p>
        </p:txBody>
      </p:sp>
      <p:pic>
        <p:nvPicPr>
          <p:cNvPr id="27" name="Picture 26" descr="A blue sign with white text&#10;&#10;Description automatically generated">
            <a:extLst>
              <a:ext uri="{FF2B5EF4-FFF2-40B4-BE49-F238E27FC236}">
                <a16:creationId xmlns:a16="http://schemas.microsoft.com/office/drawing/2014/main" id="{05A68041-B3ED-EF78-67D8-A5F70DF77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64" y="1443059"/>
            <a:ext cx="3960868" cy="6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70283</TotalTime>
  <Words>1427</Words>
  <Application>Microsoft Macintosh PowerPoint</Application>
  <PresentationFormat>On-screen Show (4:3)</PresentationFormat>
  <Paragraphs>276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</vt:lpstr>
      <vt:lpstr>Helvetica</vt:lpstr>
      <vt:lpstr>Karla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Connell, Simon</cp:lastModifiedBy>
  <cp:revision>438</cp:revision>
  <cp:lastPrinted>2019-07-30T08:55:25Z</cp:lastPrinted>
  <dcterms:created xsi:type="dcterms:W3CDTF">2012-03-22T13:34:35Z</dcterms:created>
  <dcterms:modified xsi:type="dcterms:W3CDTF">2023-11-13T09:52:10Z</dcterms:modified>
</cp:coreProperties>
</file>