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9" r:id="rId3"/>
    <p:sldId id="275" r:id="rId4"/>
    <p:sldId id="260" r:id="rId5"/>
    <p:sldId id="261" r:id="rId6"/>
    <p:sldId id="268" r:id="rId7"/>
    <p:sldId id="263" r:id="rId8"/>
    <p:sldId id="269" r:id="rId9"/>
    <p:sldId id="264" r:id="rId10"/>
    <p:sldId id="270" r:id="rId11"/>
    <p:sldId id="265" r:id="rId12"/>
    <p:sldId id="271" r:id="rId13"/>
    <p:sldId id="266" r:id="rId14"/>
    <p:sldId id="267" r:id="rId15"/>
    <p:sldId id="273" r:id="rId16"/>
    <p:sldId id="272" r:id="rId17"/>
    <p:sldId id="274" r:id="rId18"/>
    <p:sldId id="258" r:id="rId19"/>
    <p:sldId id="262" r:id="rId20"/>
  </p:sldIdLst>
  <p:sldSz cx="12192000" cy="6858000"/>
  <p:notesSz cx="6858000" cy="9144000"/>
  <p:defaultTextStyle>
    <a:defPPr>
      <a:defRPr lang="en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F6D5"/>
    <a:srgbClr val="FFECD1"/>
    <a:srgbClr val="E1F0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63"/>
    <p:restoredTop sz="94745"/>
  </p:normalViewPr>
  <p:slideViewPr>
    <p:cSldViewPr snapToGrid="0">
      <p:cViewPr varScale="1">
        <p:scale>
          <a:sx n="106" d="100"/>
          <a:sy n="106" d="100"/>
        </p:scale>
        <p:origin x="9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7D84E2-4CB4-DC4B-B8D8-6A4EA948CE9A}" type="datetimeFigureOut">
              <a:rPr lang="en-NL" smtClean="0"/>
              <a:t>13/11/2023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CB19D-8CFB-954B-A063-E6A12097AB9F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836840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NL" dirty="0"/>
              <a:t>- e.g. founding members can veto the accession of a new member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CB19D-8CFB-954B-A063-E6A12097AB9F}" type="slidenum">
              <a:rPr lang="en-NL" smtClean="0"/>
              <a:t>7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038763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L" dirty="0"/>
              <a:t>That depends on:</a:t>
            </a:r>
          </a:p>
          <a:p>
            <a:pPr marL="0" indent="0">
              <a:buNone/>
            </a:pPr>
            <a:endParaRPr lang="en-NL" dirty="0"/>
          </a:p>
          <a:p>
            <a:pPr marL="914400" lvl="1" indent="-457200">
              <a:buFont typeface="+mj-lt"/>
              <a:buAutoNum type="arabicPeriod"/>
            </a:pPr>
            <a:r>
              <a:rPr lang="en-NL" dirty="0"/>
              <a:t>The objective(s) that the country in question is pursuing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NL" dirty="0"/>
              <a:t>The institutional maturity of the collaboration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NL" dirty="0"/>
              <a:t>A country’s scientific, political and industrial capacities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CB19D-8CFB-954B-A063-E6A12097AB9F}" type="slidenum">
              <a:rPr lang="en-NL" smtClean="0"/>
              <a:t>14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38667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/>
            <a:r>
              <a:rPr lang="en-GB" dirty="0"/>
              <a:t>Our study indicates that t</a:t>
            </a:r>
            <a:r>
              <a:rPr lang="en-NL" dirty="0"/>
              <a:t>he earlier a country joins a Big Science collaboration, the liklier it will have a sizable impact on the collaboration’s scientific goals and institutional set-up</a:t>
            </a:r>
          </a:p>
          <a:p>
            <a:pPr lvl="1"/>
            <a:r>
              <a:rPr lang="en-NL" dirty="0"/>
              <a:t>If a country seeks to take a leadership position in a collaboration, it should thus get involved as early as possible</a:t>
            </a:r>
          </a:p>
          <a:p>
            <a:r>
              <a:rPr lang="en-NL" dirty="0"/>
              <a:t>S</a:t>
            </a:r>
            <a:r>
              <a:rPr lang="en-GB" dirty="0"/>
              <a:t>t</a:t>
            </a:r>
            <a:r>
              <a:rPr lang="en-NL" dirty="0"/>
              <a:t>rengthen capacities:</a:t>
            </a:r>
          </a:p>
          <a:p>
            <a:pPr lvl="1"/>
            <a:r>
              <a:rPr lang="en-NL" dirty="0"/>
              <a:t>Big Science collaborations with more rigid frameworks (e.g. CERN) still allow non-founding countries to gain crucial experience in cutting-edge research</a:t>
            </a:r>
          </a:p>
          <a:p>
            <a:pPr lvl="1"/>
            <a:r>
              <a:rPr lang="en-NL" dirty="0"/>
              <a:t>If the objective is to acquire such experience, countries can join collaborations later on  </a:t>
            </a:r>
          </a:p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CB19D-8CFB-954B-A063-E6A12097AB9F}" type="slidenum">
              <a:rPr lang="en-NL" smtClean="0"/>
              <a:t>16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5562110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F7A1E9-5BDE-F7B9-0244-A154D431D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2868D8F-8822-E694-E0FA-C9C8D152FB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B8DD4-CD13-9A6B-2FF2-A68EF547D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D5D-9F9C-734E-9EEB-95754D56B035}" type="datetimeFigureOut">
              <a:rPr lang="en-NL" smtClean="0"/>
              <a:t>13/11/2023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43D162-B2EC-ED6D-94D7-72870744F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FCC1A-EEEB-4CC5-17FE-D0E14B196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B285-7582-1448-BC80-85E858A6BF5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439058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8C7B09-B6E4-16B2-2ED8-820A85C373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D97679D-1EEE-5693-7BA4-4764691353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6082DB-67E8-81F5-01A6-533A674AB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D5D-9F9C-734E-9EEB-95754D56B035}" type="datetimeFigureOut">
              <a:rPr lang="en-NL" smtClean="0"/>
              <a:t>13/11/2023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0073C7-134A-AA39-0851-DB14CAA91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9960D-F6AF-2C72-B062-99AE7E87F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B285-7582-1448-BC80-85E858A6BF5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95183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FC48C14-573C-B2ED-BD80-9883514309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69A3C7-171E-4AAE-B5FA-B1F8C85A4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45BB39-0A25-5EEB-E551-3AEE8C798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D5D-9F9C-734E-9EEB-95754D56B035}" type="datetimeFigureOut">
              <a:rPr lang="en-NL" smtClean="0"/>
              <a:t>13/11/2023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BB53FF-C73D-B2B9-668D-F583D5C46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8CE603-19F5-09B7-44E3-06A96E23B9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B285-7582-1448-BC80-85E858A6BF5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608301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F5A53F-FCA8-C124-F6B2-A8D98DD15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1DED91-70A0-1DA5-F44C-E8F5B1B0DD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6C997-D30B-9640-D2EB-14587D1DC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D5D-9F9C-734E-9EEB-95754D56B035}" type="datetimeFigureOut">
              <a:rPr lang="en-NL" smtClean="0"/>
              <a:t>13/11/2023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26D02E-63CF-49AA-1ED2-41934C958C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15261E-3C1B-EA24-3A41-FB0CC6843C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B285-7582-1448-BC80-85E858A6BF5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27429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7231D4-7944-1670-4FC0-139DDF5BF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8CCF22-6811-B32B-1FCE-87EC3A7948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2DE55-0994-1AB8-D437-FA9B1A1BF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D5D-9F9C-734E-9EEB-95754D56B035}" type="datetimeFigureOut">
              <a:rPr lang="en-NL" smtClean="0"/>
              <a:t>13/11/2023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A9F22F-BEDE-0209-82D7-AFF879D383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075DE-32B6-CC3B-523A-B603D70FD7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B285-7582-1448-BC80-85E858A6BF5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204530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1A511E-BB4A-D4F9-F472-07A8C7CBC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C01332-FE03-A26C-CDB6-C130562848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F4D8A-A0D6-12FE-2475-7ED065553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BBCFDE-BC74-DF60-4D71-083280D56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D5D-9F9C-734E-9EEB-95754D56B035}" type="datetimeFigureOut">
              <a:rPr lang="en-NL" smtClean="0"/>
              <a:t>13/11/2023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BE807-960B-B9B7-91E9-CB5B7145DD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39A8E43-6CC2-9821-C6C0-FF1876E094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B285-7582-1448-BC80-85E858A6BF5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751932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75409-AA51-5B33-695F-45F675A82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B819D3-B35D-4447-2FB2-ED72908C73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FF4DBA-6ABE-BF7F-878E-A7CDCEC4F3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0E4D8D-7ABE-9767-2225-023EF32F8F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9B965D8-D773-6560-7B75-DB22F16A4E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2107C3-17CD-04A4-D451-CDEA8F954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D5D-9F9C-734E-9EEB-95754D56B035}" type="datetimeFigureOut">
              <a:rPr lang="en-NL" smtClean="0"/>
              <a:t>13/11/2023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D879E22-0C68-C3D0-672B-1896AF635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306E174-0572-6CD0-03A5-E7A62C3D9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B285-7582-1448-BC80-85E858A6BF5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384098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F9C3AC-2ADE-5B13-E045-89B8268B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A670C24-B6C6-DCF9-C872-5CCA2EAEA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D5D-9F9C-734E-9EEB-95754D56B035}" type="datetimeFigureOut">
              <a:rPr lang="en-NL" smtClean="0"/>
              <a:t>13/11/2023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29F279-2550-FD44-2705-AB2782322A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579699-0FA5-3E23-3992-E4792A7B1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B285-7582-1448-BC80-85E858A6BF5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822052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24E4569-081D-8858-3B16-CADA73306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D5D-9F9C-734E-9EEB-95754D56B035}" type="datetimeFigureOut">
              <a:rPr lang="en-NL" smtClean="0"/>
              <a:t>13/11/2023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452E85-C0EF-D502-CF91-05BC085F7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006613-F32E-AFE0-D57D-E5F1A047D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B285-7582-1448-BC80-85E858A6BF5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398684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52CC15-C3F6-4424-8AB7-E14169FDA8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93424A-3AAD-5B3A-C667-7AC1756AD0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4BC9D9-6638-C3E7-20E5-3F6D72D037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5645B4-F9A9-A871-875B-4EC52BB38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D5D-9F9C-734E-9EEB-95754D56B035}" type="datetimeFigureOut">
              <a:rPr lang="en-NL" smtClean="0"/>
              <a:t>13/11/2023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4A0152-249E-215D-552C-E0CB986C76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6D49C-4CD2-9AAA-D6FA-22CE5A7CA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B285-7582-1448-BC80-85E858A6BF5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33867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305DD5-8945-D98B-9A16-AF0601A25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EACD79-65D8-A259-4BB6-51D9B5C573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F1C252-E8EA-56BB-B579-F1AF3DC007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8E5E04-7CE6-3F80-1483-D2B2B836F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9EFD5D-9F9C-734E-9EEB-95754D56B035}" type="datetimeFigureOut">
              <a:rPr lang="en-NL" smtClean="0"/>
              <a:t>13/11/2023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E38C8-5062-AE6A-774B-67A8937B4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36B986-3AE5-2303-88CD-C8B00681D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54B285-7582-1448-BC80-85E858A6BF5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957359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FFC5D4-AA88-656B-A2E9-0473B705B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0362E7-17D5-20A4-CD8F-F87203452C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3ED86-472A-6830-C90F-7CF6318A8D6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9EFD5D-9F9C-734E-9EEB-95754D56B035}" type="datetimeFigureOut">
              <a:rPr lang="en-NL" smtClean="0"/>
              <a:t>13/11/2023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7EA629-1F96-5852-920E-FC03737C1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843AA2-05B4-C43B-5171-D7B4594368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54B285-7582-1448-BC80-85E858A6BF57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455757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svg"/><Relationship Id="rId7" Type="http://schemas.openxmlformats.org/officeDocument/2006/relationships/image" Target="../media/image19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sv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rwflags.com/fotw/flags/int-iter.html" TargetMode="External"/><Relationship Id="rId2" Type="http://schemas.openxmlformats.org/officeDocument/2006/relationships/hyperlink" Target="https://1000logos.net/cern-logo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doi.org/10.1093/scipol/scad024" TargetMode="External"/><Relationship Id="rId5" Type="http://schemas.openxmlformats.org/officeDocument/2006/relationships/hyperlink" Target="https://en.wikipedia.org/wiki/African_Light_Source" TargetMode="External"/><Relationship Id="rId4" Type="http://schemas.openxmlformats.org/officeDocument/2006/relationships/hyperlink" Target="https://projectescape.eu/partners/square-kilometre-array-organisation-united-kingdom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B60A4-E82F-57E9-1439-4DB4061E12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3490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NL" dirty="0"/>
              <a:t>The Global South in Big Science: Maximizing Benefits from Membership and Participation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65E071-0B52-BDB9-551F-552DD66913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114619"/>
            <a:ext cx="9144000" cy="2387600"/>
          </a:xfrm>
        </p:spPr>
        <p:txBody>
          <a:bodyPr>
            <a:normAutofit fontScale="77500" lnSpcReduction="20000"/>
          </a:bodyPr>
          <a:lstStyle/>
          <a:p>
            <a:r>
              <a:rPr lang="en-NL" dirty="0"/>
              <a:t>African Light Source Conference, 13-17 </a:t>
            </a:r>
            <a:r>
              <a:rPr lang="en-NL"/>
              <a:t>November 2023</a:t>
            </a:r>
            <a:endParaRPr lang="en-NL" dirty="0"/>
          </a:p>
          <a:p>
            <a:endParaRPr lang="en-NL" sz="1900" dirty="0"/>
          </a:p>
          <a:p>
            <a:r>
              <a:rPr lang="en-NL" sz="1900" dirty="0"/>
              <a:t>Anna-Lena Rüland, Leiden University</a:t>
            </a:r>
          </a:p>
          <a:p>
            <a:r>
              <a:rPr lang="en-NL" sz="1900" dirty="0"/>
              <a:t>Nicolas Rüffin, University of Bonn</a:t>
            </a:r>
          </a:p>
          <a:p>
            <a:r>
              <a:rPr lang="en-NL" sz="1900" dirty="0"/>
              <a:t>Katharina Cramer, University of Bonn</a:t>
            </a:r>
          </a:p>
          <a:p>
            <a:r>
              <a:rPr lang="en-NL" sz="1900" dirty="0"/>
              <a:t>Manoj Saxena, King’s College London</a:t>
            </a:r>
          </a:p>
          <a:p>
            <a:r>
              <a:rPr lang="en-NL" sz="1900" dirty="0"/>
              <a:t>Prosper Ngabonziza, Louisiana State U</a:t>
            </a:r>
            <a:r>
              <a:rPr lang="en-GB" sz="1900" dirty="0"/>
              <a:t>n</a:t>
            </a:r>
            <a:r>
              <a:rPr lang="en-NL" sz="1900" dirty="0"/>
              <a:t>iversity </a:t>
            </a:r>
          </a:p>
          <a:p>
            <a:r>
              <a:rPr lang="en-NL" sz="1900" dirty="0"/>
              <a:t>Stefan S</a:t>
            </a:r>
            <a:r>
              <a:rPr lang="en-GB" sz="1900" dirty="0"/>
              <a:t>k</a:t>
            </a:r>
            <a:r>
              <a:rPr lang="en-NL" sz="1900" dirty="0"/>
              <a:t>upien, Berlin Social Science Center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DCB6209-EF13-E668-7841-6BBE56099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329" y="5993021"/>
            <a:ext cx="2160337" cy="86497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A322AD4-1CB5-3E8D-A708-ADBA3D8A6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2810" y="5958359"/>
            <a:ext cx="1816768" cy="95077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64B659AA-45FB-635E-62EC-A56936913A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433" y="5969641"/>
            <a:ext cx="2213810" cy="85439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EF1C2724-19F7-8B8A-9AD9-EC3F069A2B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86454" y="5806356"/>
            <a:ext cx="2305217" cy="101767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58114B-946D-C903-C9A4-CDE44B23D2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1653" y="5944159"/>
            <a:ext cx="1816768" cy="905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3734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B788D-B5A8-2BDE-7FC5-47FC8231D4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India in ITER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C3A59-9E68-66FF-3ACD-BEF5FE4F237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India last to join but able to determine some key institutional issues </a:t>
            </a:r>
          </a:p>
          <a:p>
            <a:pPr lvl="1"/>
            <a:r>
              <a:rPr lang="en-GB" dirty="0"/>
              <a:t>No influence on s</a:t>
            </a:r>
            <a:r>
              <a:rPr lang="en-NL" dirty="0"/>
              <a:t>cientific objectives</a:t>
            </a:r>
          </a:p>
          <a:p>
            <a:r>
              <a:rPr lang="en-NL" dirty="0"/>
              <a:t>Motivation to join:</a:t>
            </a:r>
          </a:p>
          <a:p>
            <a:pPr lvl="1"/>
            <a:r>
              <a:rPr lang="en-NL" dirty="0"/>
              <a:t>Strengthen national capacities in fusion research</a:t>
            </a:r>
          </a:p>
          <a:p>
            <a:pPr lvl="1"/>
            <a:r>
              <a:rPr lang="en-GB" dirty="0"/>
              <a:t>R</a:t>
            </a:r>
            <a:r>
              <a:rPr lang="en-NL" dirty="0"/>
              <a:t>e-estblish itself as a trustworthy nuclear power</a:t>
            </a:r>
          </a:p>
          <a:p>
            <a:r>
              <a:rPr lang="en-NL" dirty="0"/>
              <a:t>Institutional setting in theory favorable</a:t>
            </a:r>
          </a:p>
          <a:p>
            <a:pPr lvl="1"/>
            <a:r>
              <a:rPr lang="en-NL" dirty="0"/>
              <a:t>But India does not exploit it to its advantage </a:t>
            </a:r>
          </a:p>
          <a:p>
            <a:pPr lvl="1"/>
            <a:r>
              <a:rPr lang="en-NL" dirty="0"/>
              <a:t>Too little personnel at ITER </a:t>
            </a:r>
          </a:p>
          <a:p>
            <a:pPr lvl="1"/>
            <a:r>
              <a:rPr lang="en-NL" dirty="0"/>
              <a:t>Fails to provide in-cash contributions; this leads to ill-will among remaining partners</a:t>
            </a:r>
          </a:p>
        </p:txBody>
      </p:sp>
    </p:spTree>
    <p:extLst>
      <p:ext uri="{BB962C8B-B14F-4D97-AF65-F5344CB8AC3E}">
        <p14:creationId xmlns:p14="http://schemas.microsoft.com/office/powerpoint/2010/main" val="3718667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A3D94-C713-9354-2DBB-E2E9FBEB23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SKA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DC75ED-5917-18DE-B67B-25BDB1BCBA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91188" cy="4351338"/>
          </a:xfrm>
        </p:spPr>
        <p:txBody>
          <a:bodyPr>
            <a:normAutofit lnSpcReduction="10000"/>
          </a:bodyPr>
          <a:lstStyle/>
          <a:p>
            <a:r>
              <a:rPr lang="en-NL" dirty="0"/>
              <a:t>Big Science collaboration in radio astronomy </a:t>
            </a:r>
          </a:p>
          <a:p>
            <a:r>
              <a:rPr lang="en-NL" dirty="0"/>
              <a:t>Formally established in 2019; earliest deliberations began in late 1980s</a:t>
            </a:r>
          </a:p>
          <a:p>
            <a:r>
              <a:rPr lang="en-NL" dirty="0"/>
              <a:t>Founding members: The UK, Portugal, China, Italy, The Netherlands, Australia and S</a:t>
            </a:r>
            <a:r>
              <a:rPr lang="en-GB" dirty="0"/>
              <a:t>o</a:t>
            </a:r>
            <a:r>
              <a:rPr lang="en-NL" dirty="0"/>
              <a:t>uth Africa </a:t>
            </a:r>
          </a:p>
          <a:p>
            <a:r>
              <a:rPr lang="en-NL" dirty="0"/>
              <a:t>Under construction in South Africa and Australia </a:t>
            </a:r>
          </a:p>
          <a:p>
            <a:endParaRPr lang="en-NL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C01C44C-8CC4-A8EF-4179-4553EAA997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8099" y="2416175"/>
            <a:ext cx="5537200" cy="27686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279E87-40F0-878B-A4CA-AD01444489BE}"/>
              </a:ext>
            </a:extLst>
          </p:cNvPr>
          <p:cNvSpPr txBox="1"/>
          <p:nvPr/>
        </p:nvSpPr>
        <p:spPr>
          <a:xfrm>
            <a:off x="6388099" y="5329238"/>
            <a:ext cx="55371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400" dirty="0"/>
              <a:t>S</a:t>
            </a:r>
            <a:r>
              <a:rPr lang="en-GB" sz="1400" dirty="0"/>
              <a:t>o</a:t>
            </a:r>
            <a:r>
              <a:rPr lang="en-NL" sz="1400" dirty="0"/>
              <a:t>urce: </a:t>
            </a:r>
            <a:r>
              <a:rPr lang="en-GB" sz="1400" dirty="0"/>
              <a:t>https://</a:t>
            </a:r>
            <a:r>
              <a:rPr lang="en-GB" sz="1400" dirty="0" err="1"/>
              <a:t>physicsworld.com</a:t>
            </a:r>
            <a:r>
              <a:rPr lang="en-GB" sz="1400" dirty="0"/>
              <a:t>/a/construction-go-ahead-for-e2bn-square-kilometre-array/</a:t>
            </a:r>
            <a:endParaRPr lang="en-NL" sz="1400" dirty="0"/>
          </a:p>
        </p:txBody>
      </p:sp>
    </p:spTree>
    <p:extLst>
      <p:ext uri="{BB962C8B-B14F-4D97-AF65-F5344CB8AC3E}">
        <p14:creationId xmlns:p14="http://schemas.microsoft.com/office/powerpoint/2010/main" val="36979202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3FA11-F57B-43A4-3E89-CF0E8559F3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South Africa in SKA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8EFB75-2A30-BE0D-31CA-5ED14C073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L" dirty="0"/>
              <a:t>South Africa got involved in early deliberations for SKA</a:t>
            </a:r>
          </a:p>
          <a:p>
            <a:r>
              <a:rPr lang="en-NL" dirty="0"/>
              <a:t>Early on, its radio astronomy community proposed and worked towards hosting SKA</a:t>
            </a:r>
          </a:p>
          <a:p>
            <a:pPr lvl="1"/>
            <a:r>
              <a:rPr lang="en-GB" dirty="0"/>
              <a:t>W</a:t>
            </a:r>
            <a:r>
              <a:rPr lang="en-NL" dirty="0"/>
              <a:t>as aware of geographic advantage</a:t>
            </a:r>
          </a:p>
          <a:p>
            <a:pPr lvl="1"/>
            <a:r>
              <a:rPr lang="en-GB" dirty="0"/>
              <a:t>B</a:t>
            </a:r>
            <a:r>
              <a:rPr lang="en-NL" dirty="0"/>
              <a:t>uilt up significant capacity in radio astronomy</a:t>
            </a:r>
          </a:p>
          <a:p>
            <a:r>
              <a:rPr lang="en-NL" dirty="0"/>
              <a:t>Two main motivations:</a:t>
            </a:r>
          </a:p>
          <a:p>
            <a:pPr lvl="1"/>
            <a:r>
              <a:rPr lang="en-NL" dirty="0"/>
              <a:t>Develop national science and technology skills</a:t>
            </a:r>
          </a:p>
          <a:p>
            <a:pPr lvl="1"/>
            <a:r>
              <a:rPr lang="en-GB" dirty="0"/>
              <a:t>R</a:t>
            </a:r>
            <a:r>
              <a:rPr lang="en-NL" dirty="0"/>
              <a:t>econnect with regional and international scientific and political communities </a:t>
            </a:r>
          </a:p>
          <a:p>
            <a:r>
              <a:rPr lang="en-NL" dirty="0"/>
              <a:t>Through its early involvement, South Africa had considerable influence on the institutional set up of SKA</a:t>
            </a:r>
          </a:p>
          <a:p>
            <a:pPr marL="457200" lvl="1" indent="0">
              <a:buNone/>
            </a:pP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252341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E915FA-BAC3-5519-8B2B-EAD01A3AE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AfLS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FE7C6E-B5B4-0DD5-11EE-1D2CF8BC52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L" dirty="0"/>
              <a:t>Idea first brought up in 1990s</a:t>
            </a:r>
          </a:p>
          <a:p>
            <a:r>
              <a:rPr lang="en-NL" dirty="0"/>
              <a:t>By 2018 </a:t>
            </a:r>
            <a:r>
              <a:rPr lang="en-US" dirty="0"/>
              <a:t>establishment of the </a:t>
            </a:r>
            <a:r>
              <a:rPr lang="en-US" dirty="0" err="1"/>
              <a:t>AfLS</a:t>
            </a:r>
            <a:r>
              <a:rPr lang="en-US" dirty="0"/>
              <a:t> Foundation</a:t>
            </a:r>
          </a:p>
          <a:p>
            <a:r>
              <a:rPr lang="en-US" dirty="0"/>
              <a:t>Motivation for the establishment of an </a:t>
            </a:r>
            <a:r>
              <a:rPr lang="en-US" dirty="0" err="1"/>
              <a:t>AfLS</a:t>
            </a:r>
            <a:r>
              <a:rPr lang="en-US" dirty="0"/>
              <a:t>:</a:t>
            </a:r>
          </a:p>
          <a:p>
            <a:pPr lvl="1"/>
            <a:r>
              <a:rPr lang="en-US" dirty="0"/>
              <a:t>Advance African research agendas and capacity-building</a:t>
            </a:r>
          </a:p>
          <a:p>
            <a:pPr lvl="1"/>
            <a:r>
              <a:rPr lang="en-US" dirty="0"/>
              <a:t>Decrease scientific and technological dependency </a:t>
            </a:r>
          </a:p>
          <a:p>
            <a:r>
              <a:rPr lang="en-US" dirty="0" err="1"/>
              <a:t>AfLS</a:t>
            </a:r>
            <a:r>
              <a:rPr lang="en-US" dirty="0"/>
              <a:t> promoted as a project “by the community for the community” by African (diaspora) science community</a:t>
            </a:r>
          </a:p>
          <a:p>
            <a:pPr lvl="1"/>
            <a:r>
              <a:rPr lang="en-US" dirty="0"/>
              <a:t>Unclear if this community spirit will prevail when siting and funding need to be discussed </a:t>
            </a:r>
          </a:p>
        </p:txBody>
      </p:sp>
    </p:spTree>
    <p:extLst>
      <p:ext uri="{BB962C8B-B14F-4D97-AF65-F5344CB8AC3E}">
        <p14:creationId xmlns:p14="http://schemas.microsoft.com/office/powerpoint/2010/main" val="140536198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564C0-D2DD-2FEE-1441-81846A50C9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2938"/>
            <a:ext cx="10515600" cy="3032124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6600" b="1" dirty="0">
                <a:latin typeface="+mj-lt"/>
                <a:ea typeface="+mj-ea"/>
                <a:cs typeface="+mj-cs"/>
              </a:rPr>
              <a:t>Lessons Learned </a:t>
            </a: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buNone/>
            </a:pPr>
            <a:r>
              <a:rPr lang="en-US" sz="6600" b="1" dirty="0">
                <a:latin typeface="+mj-lt"/>
                <a:ea typeface="+mj-ea"/>
                <a:cs typeface="+mj-cs"/>
              </a:rPr>
              <a:t>&amp; Policy Implications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4358739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D58208-8D0E-B059-F172-C6DEA6B930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Lessons Learned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7DEC23-7A83-2439-993A-F9A81E11F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76413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NL" dirty="0"/>
              <a:t>Our comparative analysis indicates that:</a:t>
            </a:r>
          </a:p>
          <a:p>
            <a:pPr marL="0" indent="0">
              <a:buNone/>
            </a:pPr>
            <a:endParaRPr lang="en-NL" dirty="0"/>
          </a:p>
          <a:p>
            <a:pPr marL="457200" lvl="1" indent="0">
              <a:buNone/>
            </a:pPr>
            <a:r>
              <a:rPr lang="en-NL" dirty="0"/>
              <a:t>Countries can leverage their in-cash and in-kind contributions to take on a stronger role in Big Science collaborations of an “older” generation (see CERN). </a:t>
            </a:r>
          </a:p>
          <a:p>
            <a:pPr marL="457200" lvl="1" indent="0">
              <a:buNone/>
            </a:pPr>
            <a:endParaRPr lang="en-NL" dirty="0"/>
          </a:p>
          <a:p>
            <a:pPr marL="457200" lvl="1" indent="0">
              <a:buNone/>
            </a:pPr>
            <a:r>
              <a:rPr lang="en-NL" dirty="0"/>
              <a:t>An active and strong scientific (diaspora) community is often a requirement for a country to get involved in a Big Science collaboration (see SKA &amp; AfLS). </a:t>
            </a:r>
          </a:p>
          <a:p>
            <a:pPr marL="457200" lvl="1" indent="0">
              <a:buNone/>
            </a:pPr>
            <a:endParaRPr lang="en-NL" dirty="0"/>
          </a:p>
          <a:p>
            <a:pPr marL="457200" lvl="1" indent="0">
              <a:buNone/>
            </a:pPr>
            <a:r>
              <a:rPr lang="en-NL" dirty="0"/>
              <a:t>Strong industrial capacities are needed to take on procurement contracts for the large infrastructures that many Big Science collaborations rely on.</a:t>
            </a:r>
          </a:p>
          <a:p>
            <a:pPr marL="457200" lvl="1" indent="0">
              <a:buNone/>
            </a:pPr>
            <a:endParaRPr lang="en-NL" dirty="0"/>
          </a:p>
          <a:p>
            <a:pPr marL="457200" lvl="1" indent="0">
              <a:buNone/>
            </a:pPr>
            <a:r>
              <a:rPr lang="en-NL" dirty="0"/>
              <a:t>If a Big Science collaboration has strict geographic requirements, countries that meet said requirements can use their location as a leverage (see SKA). </a:t>
            </a:r>
          </a:p>
          <a:p>
            <a:pPr marL="914400" lvl="1" indent="-457200">
              <a:buFont typeface="+mj-lt"/>
              <a:buAutoNum type="arabicPeriod"/>
            </a:pPr>
            <a:endParaRPr lang="en-NL" dirty="0"/>
          </a:p>
          <a:p>
            <a:pPr marL="914400" lvl="1" indent="-457200">
              <a:buFont typeface="+mj-lt"/>
              <a:buAutoNum type="arabicPeriod"/>
            </a:pPr>
            <a:endParaRPr lang="en-NL" dirty="0"/>
          </a:p>
        </p:txBody>
      </p:sp>
      <p:pic>
        <p:nvPicPr>
          <p:cNvPr id="5" name="Graphic 4" descr="Coins with solid fill">
            <a:extLst>
              <a:ext uri="{FF2B5EF4-FFF2-40B4-BE49-F238E27FC236}">
                <a16:creationId xmlns:a16="http://schemas.microsoft.com/office/drawing/2014/main" id="{204F76E6-5189-3CA5-0AB5-500363DF8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42923" y="2487611"/>
            <a:ext cx="742950" cy="742950"/>
          </a:xfrm>
          <a:prstGeom prst="rect">
            <a:avLst/>
          </a:prstGeom>
        </p:spPr>
      </p:pic>
      <p:pic>
        <p:nvPicPr>
          <p:cNvPr id="7" name="Graphic 6" descr="Brain in head outline">
            <a:extLst>
              <a:ext uri="{FF2B5EF4-FFF2-40B4-BE49-F238E27FC236}">
                <a16:creationId xmlns:a16="http://schemas.microsoft.com/office/drawing/2014/main" id="{C60FBD27-B188-A448-EF6F-3842391BBC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42923" y="3391692"/>
            <a:ext cx="742950" cy="742950"/>
          </a:xfrm>
          <a:prstGeom prst="rect">
            <a:avLst/>
          </a:prstGeom>
        </p:spPr>
      </p:pic>
      <p:pic>
        <p:nvPicPr>
          <p:cNvPr id="9" name="Graphic 8" descr="Production with solid fill">
            <a:extLst>
              <a:ext uri="{FF2B5EF4-FFF2-40B4-BE49-F238E27FC236}">
                <a16:creationId xmlns:a16="http://schemas.microsoft.com/office/drawing/2014/main" id="{BF276AA3-DB87-39AD-0BCB-FF0254489BB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47687" y="4348160"/>
            <a:ext cx="742950" cy="742950"/>
          </a:xfrm>
          <a:prstGeom prst="rect">
            <a:avLst/>
          </a:prstGeom>
        </p:spPr>
      </p:pic>
      <p:pic>
        <p:nvPicPr>
          <p:cNvPr id="11" name="Graphic 10" descr="Mountains outline">
            <a:extLst>
              <a:ext uri="{FF2B5EF4-FFF2-40B4-BE49-F238E27FC236}">
                <a16:creationId xmlns:a16="http://schemas.microsoft.com/office/drawing/2014/main" id="{9E568FAF-E577-C72F-6D7F-1013FFB6726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7686" y="5252241"/>
            <a:ext cx="742951" cy="742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147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6065D-7F00-E856-73D9-01612176C3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Policy Implications Part 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9526C1-F75B-2DAD-7722-5384C2E44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L"/>
              <a:t>Our study </a:t>
            </a:r>
            <a:r>
              <a:rPr lang="en-NL" dirty="0"/>
              <a:t>indicates that the institutional maturity of a Big Science collaboration conditions what objectives countries can pursue</a:t>
            </a:r>
          </a:p>
          <a:p>
            <a:r>
              <a:rPr lang="en-NL" dirty="0"/>
              <a:t>If the goal is to:</a:t>
            </a:r>
          </a:p>
          <a:p>
            <a:pPr marL="0" indent="0">
              <a:buNone/>
            </a:pPr>
            <a:endParaRPr lang="en-NL" dirty="0"/>
          </a:p>
          <a:p>
            <a:pPr marL="914400" lvl="1" indent="-457200">
              <a:buAutoNum type="arabicPeriod"/>
            </a:pPr>
            <a:r>
              <a:rPr lang="en-NL" dirty="0"/>
              <a:t>Take a leadership position, then countries are well advised to get involved as early as possible.</a:t>
            </a:r>
          </a:p>
          <a:p>
            <a:pPr marL="914400" lvl="1" indent="-457200">
              <a:buAutoNum type="arabicPeriod"/>
            </a:pPr>
            <a:r>
              <a:rPr lang="en-NL" dirty="0"/>
              <a:t>Strengthen capacities in science and technology, then countries can join later on.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7226601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65BAD5-D421-6987-212A-935391143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Policy Implication Part 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E11C8-58E0-BF18-A284-1074F836CC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Many countries of the Global South have to navigate investments into Big Science under more acute political, human resource and economic constraints</a:t>
            </a:r>
          </a:p>
          <a:p>
            <a:r>
              <a:rPr lang="en-NL" dirty="0"/>
              <a:t>They may benefit from strategically investing into Big Science</a:t>
            </a:r>
          </a:p>
          <a:p>
            <a:pPr lvl="1"/>
            <a:r>
              <a:rPr lang="en-NL" dirty="0"/>
              <a:t>E.g. prioritise collaborations in research areas in which they possess a </a:t>
            </a:r>
            <a:r>
              <a:rPr lang="en-NL"/>
              <a:t>competitive advantage</a:t>
            </a:r>
            <a:endParaRPr lang="en-NL" dirty="0"/>
          </a:p>
          <a:p>
            <a:r>
              <a:rPr lang="en-NL" dirty="0"/>
              <a:t>A requirement for strategic investments is to map out one’s objectives</a:t>
            </a:r>
          </a:p>
          <a:p>
            <a:pPr marL="457200" lvl="1" indent="0">
              <a:buNone/>
            </a:pPr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8010990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A3A9663C-CCDD-6951-5CD3-D1113D3246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42152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NL" sz="4000" dirty="0"/>
              <a:t>Thank you for your attention! </a:t>
            </a:r>
          </a:p>
          <a:p>
            <a:pPr marL="0" indent="0" algn="ctr">
              <a:buNone/>
            </a:pPr>
            <a:r>
              <a:rPr lang="en-NL" sz="4000" dirty="0"/>
              <a:t>Questions or comments? </a:t>
            </a:r>
          </a:p>
          <a:p>
            <a:pPr marL="0" indent="0" algn="ctr">
              <a:buNone/>
            </a:pPr>
            <a:r>
              <a:rPr lang="en-NL" sz="4000" dirty="0"/>
              <a:t>Get in touch: a.n.ruland@sbb.leidenuniv.nl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7315317-87B2-0D8A-0AEE-38F44AD29DBB}"/>
              </a:ext>
            </a:extLst>
          </p:cNvPr>
          <p:cNvSpPr txBox="1"/>
          <p:nvPr/>
        </p:nvSpPr>
        <p:spPr>
          <a:xfrm>
            <a:off x="4912988" y="5782653"/>
            <a:ext cx="6120680" cy="936104"/>
          </a:xfrm>
          <a:prstGeom prst="rect">
            <a:avLst/>
          </a:prstGeom>
          <a:noFill/>
        </p:spPr>
        <p:txBody>
          <a:bodyPr wrap="square" lIns="108000" tIns="108000" rIns="108000" bIns="108000" rtlCol="0">
            <a:noAutofit/>
          </a:bodyPr>
          <a:lstStyle/>
          <a:p>
            <a:r>
              <a:rPr lang="en-GB" sz="1200" i="1" dirty="0"/>
              <a:t>This project has received funding from the European Research Council (ERC) under the European Union’s Horizon 2020 research and innovation programme (Grant Agreement No. 819533)</a:t>
            </a:r>
            <a:endParaRPr lang="en-DE" sz="1200" noProof="0" dirty="0" err="1">
              <a:solidFill>
                <a:schemeClr val="bg2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310120C-B800-8FC8-5720-A22467EF82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3862" y="5479964"/>
            <a:ext cx="2987676" cy="1238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9875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6E238-3325-454C-E442-25E1D7864C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References and images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037EF-1E90-5DBB-A8CD-C5087D63CB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NL" dirty="0"/>
              <a:t>CERN logo: </a:t>
            </a:r>
            <a:r>
              <a:rPr lang="en-GB" dirty="0">
                <a:hlinkClick r:id="rId2"/>
              </a:rPr>
              <a:t>https://1000logos.net/cern-logo/</a:t>
            </a:r>
            <a:r>
              <a:rPr lang="en-GB" dirty="0"/>
              <a:t>.</a:t>
            </a:r>
          </a:p>
          <a:p>
            <a:r>
              <a:rPr lang="en-GB" dirty="0"/>
              <a:t>ITER logo: </a:t>
            </a:r>
            <a:r>
              <a:rPr lang="en-GB" dirty="0">
                <a:hlinkClick r:id="rId3"/>
              </a:rPr>
              <a:t>https://www.crwflags.com/fotw/flags/int-iter.html</a:t>
            </a:r>
            <a:r>
              <a:rPr lang="en-GB" dirty="0"/>
              <a:t>.</a:t>
            </a:r>
            <a:endParaRPr lang="en-NL" dirty="0"/>
          </a:p>
          <a:p>
            <a:r>
              <a:rPr lang="en-NL" dirty="0"/>
              <a:t>SKA logo: </a:t>
            </a:r>
            <a:r>
              <a:rPr lang="en-GB" dirty="0">
                <a:hlinkClick r:id="rId4"/>
              </a:rPr>
              <a:t>https://projectescape.eu/partners/square-kilometre-array-organisation-united-kingdom</a:t>
            </a:r>
            <a:r>
              <a:rPr lang="en-GB" dirty="0"/>
              <a:t>.</a:t>
            </a:r>
          </a:p>
          <a:p>
            <a:r>
              <a:rPr lang="en-GB" dirty="0" err="1"/>
              <a:t>AfLS</a:t>
            </a:r>
            <a:r>
              <a:rPr lang="en-GB" dirty="0"/>
              <a:t> logo: </a:t>
            </a:r>
            <a:r>
              <a:rPr lang="en-GB" dirty="0">
                <a:hlinkClick r:id="rId5"/>
              </a:rPr>
              <a:t>https://en.wikipedia.org/wiki/African_Light_Source</a:t>
            </a:r>
            <a:r>
              <a:rPr lang="en-GB" dirty="0"/>
              <a:t>. </a:t>
            </a:r>
          </a:p>
          <a:p>
            <a:r>
              <a:rPr lang="en-GB" dirty="0"/>
              <a:t>Anna-Lena </a:t>
            </a:r>
            <a:r>
              <a:rPr lang="en-GB" dirty="0" err="1"/>
              <a:t>Rüland</a:t>
            </a:r>
            <a:r>
              <a:rPr lang="en-GB" dirty="0"/>
              <a:t> et al. (2023). Science Diplomacy from the Global South: The Case of Intergovernmental Science Organizations, </a:t>
            </a:r>
            <a:r>
              <a:rPr lang="en-GB" i="1" dirty="0"/>
              <a:t>Science and Public Policy</a:t>
            </a:r>
            <a:r>
              <a:rPr lang="en-GB" dirty="0"/>
              <a:t>, 50 (4): 782-793. DOI: </a:t>
            </a:r>
            <a:r>
              <a:rPr lang="en-GB" b="0" i="0" u="none" strike="noStrike" dirty="0">
                <a:solidFill>
                  <a:srgbClr val="006FB7"/>
                </a:solidFill>
                <a:effectLst/>
                <a:latin typeface="Source Sans Pro" panose="020F0502020204030204" pitchFamily="34" charset="0"/>
                <a:hlinkClick r:id="rId6"/>
              </a:rPr>
              <a:t>https://doi.org/10.1093/scipol/scad024</a:t>
            </a:r>
            <a:r>
              <a:rPr lang="en-GB" b="0" i="0" u="none" strike="noStrike" dirty="0">
                <a:solidFill>
                  <a:srgbClr val="006FB7"/>
                </a:solidFill>
                <a:effectLst/>
                <a:latin typeface="Source Sans Pro" panose="020F0502020204030204" pitchFamily="34" charset="0"/>
              </a:rPr>
              <a:t>.</a:t>
            </a:r>
            <a:endParaRPr lang="en-GB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17217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D10612-80C6-53E2-278C-3BE2334E5C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07E1A4-BC60-ACFE-AFFD-6125E1CCA0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“Old generation” of Big Science organizations in Global North increasingly internationalized</a:t>
            </a:r>
          </a:p>
          <a:p>
            <a:r>
              <a:rPr lang="en-NL" dirty="0"/>
              <a:t>“New generation” of Big Science projects established in world regions where until recently no or very few existed </a:t>
            </a:r>
          </a:p>
          <a:p>
            <a:r>
              <a:rPr lang="en-NL" dirty="0"/>
              <a:t>Emerging powers of the Global S</a:t>
            </a:r>
            <a:r>
              <a:rPr lang="en-GB" dirty="0"/>
              <a:t>o</a:t>
            </a:r>
            <a:r>
              <a:rPr lang="en-NL" dirty="0"/>
              <a:t>uth increasingly active in both types of Big Science </a:t>
            </a:r>
          </a:p>
          <a:p>
            <a:r>
              <a:rPr lang="en-NL" dirty="0"/>
              <a:t>Yet, so far, little research on the role of the Global South in Big Science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8483197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3442D-CA96-2B5D-1F15-2FD35356FA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/>
              <a:t>Research Questions</a:t>
            </a:r>
            <a:endParaRPr lang="en-NL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6490A7-6B02-BD22-7D64-9428E460F1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NL" dirty="0"/>
              <a:t>What objectives do emerging powers of the Global South pursue in B</a:t>
            </a:r>
            <a:r>
              <a:rPr lang="en-GB" dirty="0" err="1"/>
              <a:t>i</a:t>
            </a:r>
            <a:r>
              <a:rPr lang="en-NL" dirty="0"/>
              <a:t>g Science collaborations?</a:t>
            </a:r>
          </a:p>
          <a:p>
            <a:pPr marL="514350" indent="-514350">
              <a:buFont typeface="+mj-lt"/>
              <a:buAutoNum type="arabicPeriod"/>
            </a:pPr>
            <a:r>
              <a:rPr lang="en-NL" dirty="0"/>
              <a:t>Under which conditions are they likely to achieve these objectives?</a:t>
            </a:r>
          </a:p>
        </p:txBody>
      </p:sp>
    </p:spTree>
    <p:extLst>
      <p:ext uri="{BB962C8B-B14F-4D97-AF65-F5344CB8AC3E}">
        <p14:creationId xmlns:p14="http://schemas.microsoft.com/office/powerpoint/2010/main" val="4228362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30CDF8-8F88-BF21-395A-05BAAEECE9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Study Set-up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6D864E-B28F-389F-6FD8-07CFC0F6D3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We conducted a comparative analysis of the participation of emerging powers of the Global South in: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3CC4747-4B20-1DE2-7436-28E92900A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63549" y="1825625"/>
            <a:ext cx="5715000" cy="38100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07EEBD0-684F-AF8D-E098-DB4878C9D738}"/>
              </a:ext>
            </a:extLst>
          </p:cNvPr>
          <p:cNvSpPr txBox="1"/>
          <p:nvPr/>
        </p:nvSpPr>
        <p:spPr>
          <a:xfrm>
            <a:off x="390452" y="6492875"/>
            <a:ext cx="10963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Source: See last slide.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89409CD-2A5F-B4BD-B76E-6CAD84AA30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97" y="2911198"/>
            <a:ext cx="3544666" cy="299878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2BED767-B1E2-4973-ADE8-AA81A361C5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08928" y="3831433"/>
            <a:ext cx="3119437" cy="270351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AF9AE49C-0059-0601-6CD4-45CDBFA338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408" y="4410592"/>
            <a:ext cx="3321845" cy="2214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6423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1BB69-D002-887D-EFA8-1B1B169288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Study Set-up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80FE3-05F0-2CD9-B6C0-E68867E29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We examined participation during two phases in the life cycle of a Big Science organization: </a:t>
            </a:r>
          </a:p>
          <a:p>
            <a:pPr lvl="1"/>
            <a:r>
              <a:rPr lang="en-NL" dirty="0"/>
              <a:t>Initiation (early planning and construction phase)</a:t>
            </a:r>
          </a:p>
          <a:p>
            <a:pPr lvl="1"/>
            <a:r>
              <a:rPr lang="en-NL" dirty="0"/>
              <a:t>Development (late construction and operational phase)</a:t>
            </a:r>
          </a:p>
          <a:p>
            <a:r>
              <a:rPr lang="en-NL" dirty="0"/>
              <a:t>We combined a document analysis with qualitative interviews</a:t>
            </a:r>
          </a:p>
        </p:txBody>
      </p:sp>
    </p:spTree>
    <p:extLst>
      <p:ext uri="{BB962C8B-B14F-4D97-AF65-F5344CB8AC3E}">
        <p14:creationId xmlns:p14="http://schemas.microsoft.com/office/powerpoint/2010/main" val="381255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5DC80-CDCB-9893-5075-985534D6A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52912" y="2465388"/>
            <a:ext cx="4105275" cy="1325563"/>
          </a:xfrm>
        </p:spPr>
        <p:txBody>
          <a:bodyPr>
            <a:normAutofit/>
          </a:bodyPr>
          <a:lstStyle/>
          <a:p>
            <a:r>
              <a:rPr lang="en-NL" sz="6600" b="1" dirty="0"/>
              <a:t>Findings</a:t>
            </a:r>
          </a:p>
        </p:txBody>
      </p:sp>
    </p:spTree>
    <p:extLst>
      <p:ext uri="{BB962C8B-B14F-4D97-AF65-F5344CB8AC3E}">
        <p14:creationId xmlns:p14="http://schemas.microsoft.com/office/powerpoint/2010/main" val="17576273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620EB-0184-7988-4524-EA6257B0E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CERN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966E7C-5B85-8EAF-7EA6-3F5999515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419850" cy="4351338"/>
          </a:xfrm>
        </p:spPr>
        <p:txBody>
          <a:bodyPr/>
          <a:lstStyle/>
          <a:p>
            <a:r>
              <a:rPr lang="en-NL" dirty="0"/>
              <a:t>Big Science collaboration in high energy physics</a:t>
            </a:r>
          </a:p>
          <a:p>
            <a:r>
              <a:rPr lang="en-NL" dirty="0"/>
              <a:t>Founded in 1954</a:t>
            </a:r>
          </a:p>
          <a:p>
            <a:r>
              <a:rPr lang="nl-NL" dirty="0"/>
              <a:t>G</a:t>
            </a:r>
            <a:r>
              <a:rPr lang="en-NL" dirty="0"/>
              <a:t>overnance was and is dominated by European founding members</a:t>
            </a:r>
          </a:p>
          <a:p>
            <a:r>
              <a:rPr lang="en-NL" dirty="0"/>
              <a:t>Need for bigger and costlier instruments (e.g. LHC) enbled non-founding members to take on a more prominent role in the organization</a:t>
            </a:r>
          </a:p>
          <a:p>
            <a:pPr marL="457200" lvl="1" indent="0">
              <a:buNone/>
            </a:pPr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1312CA0-3928-B783-C0EC-E72797A50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8050" y="2398911"/>
            <a:ext cx="4579145" cy="25757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786F718-E1C3-D41C-216D-4898288D8EE7}"/>
              </a:ext>
            </a:extLst>
          </p:cNvPr>
          <p:cNvSpPr txBox="1"/>
          <p:nvPr/>
        </p:nvSpPr>
        <p:spPr>
          <a:xfrm>
            <a:off x="7258049" y="5066870"/>
            <a:ext cx="45791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dirty="0"/>
              <a:t>Source: </a:t>
            </a:r>
            <a:r>
              <a:rPr lang="en-GB" sz="1200" dirty="0"/>
              <a:t>https://</a:t>
            </a:r>
            <a:r>
              <a:rPr lang="en-GB" sz="1200" dirty="0" err="1"/>
              <a:t>www.swr.de</a:t>
            </a:r>
            <a:r>
              <a:rPr lang="en-GB" sz="1200" dirty="0"/>
              <a:t>/</a:t>
            </a:r>
            <a:r>
              <a:rPr lang="en-GB" sz="1200" dirty="0" err="1"/>
              <a:t>wissen</a:t>
            </a:r>
            <a:r>
              <a:rPr lang="en-GB" sz="1200" dirty="0"/>
              <a:t>/1000-antworten/wie-gefaehrlich-ist-der-lhc-teilchenbeschleuniger-am-cern-in-genf-100.html</a:t>
            </a:r>
            <a:endParaRPr lang="en-NL" sz="1200" dirty="0"/>
          </a:p>
        </p:txBody>
      </p:sp>
    </p:spTree>
    <p:extLst>
      <p:ext uri="{BB962C8B-B14F-4D97-AF65-F5344CB8AC3E}">
        <p14:creationId xmlns:p14="http://schemas.microsoft.com/office/powerpoint/2010/main" val="26190378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13DD27-29C0-19B6-E487-13AA1D3C8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India in CERN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C8B221-FFFD-A7E2-E5A2-1F37C2422D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NL" dirty="0"/>
              <a:t>India’s motivation for involvement in early phase of LHC:</a:t>
            </a:r>
          </a:p>
          <a:p>
            <a:pPr lvl="1"/>
            <a:r>
              <a:rPr lang="en-NL" dirty="0"/>
              <a:t>Strengthen national high energy physics program</a:t>
            </a:r>
          </a:p>
          <a:p>
            <a:pPr lvl="1"/>
            <a:r>
              <a:rPr lang="en-NL" dirty="0"/>
              <a:t>Showcase technological capabilities</a:t>
            </a:r>
          </a:p>
          <a:p>
            <a:pPr lvl="1"/>
            <a:r>
              <a:rPr lang="en-NL" dirty="0"/>
              <a:t>Strengthen reputation as regional science and technology power</a:t>
            </a:r>
          </a:p>
          <a:p>
            <a:r>
              <a:rPr lang="en-NL" dirty="0"/>
              <a:t>Observer status only granted during LHC construction phase </a:t>
            </a:r>
          </a:p>
          <a:p>
            <a:r>
              <a:rPr lang="en-NL" dirty="0"/>
              <a:t>Another 15 years before India became associate member </a:t>
            </a:r>
          </a:p>
          <a:p>
            <a:pPr lvl="1"/>
            <a:r>
              <a:rPr lang="en-GB" dirty="0"/>
              <a:t>Status that </a:t>
            </a:r>
            <a:r>
              <a:rPr lang="en-GB" dirty="0" err="1"/>
              <a:t>i</a:t>
            </a:r>
            <a:r>
              <a:rPr lang="en-NL" dirty="0"/>
              <a:t>ncreases a country’s political standing and prestige in CERN</a:t>
            </a:r>
          </a:p>
          <a:p>
            <a:r>
              <a:rPr lang="en-NL" dirty="0"/>
              <a:t>Ultimately new membership types have not significantly changed CERN’s governance</a:t>
            </a:r>
          </a:p>
          <a:p>
            <a:pPr lvl="1"/>
            <a:r>
              <a:rPr lang="en-NL" dirty="0"/>
              <a:t>Only three European states in pre-stage to full membership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4298949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9AE4A5-C65E-5D70-FE36-C952C2095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b="1" dirty="0"/>
              <a:t>ITER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C6FE6-B5A7-2A32-1C17-AA98D08AFF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6119648" cy="4351338"/>
          </a:xfrm>
        </p:spPr>
        <p:txBody>
          <a:bodyPr/>
          <a:lstStyle/>
          <a:p>
            <a:r>
              <a:rPr lang="en-NL" dirty="0"/>
              <a:t>Big Science collaboration in nuclear fusion</a:t>
            </a:r>
          </a:p>
          <a:p>
            <a:r>
              <a:rPr lang="en-NL" dirty="0"/>
              <a:t>Established in 2007 with roots going back to 1980s</a:t>
            </a:r>
          </a:p>
          <a:p>
            <a:r>
              <a:rPr lang="en-NL" dirty="0"/>
              <a:t>Founding members: United States, European Union, South Korea, China, Russia and India </a:t>
            </a:r>
          </a:p>
          <a:p>
            <a:r>
              <a:rPr lang="en-NL" dirty="0"/>
              <a:t>Currently under construction in Cadarache, France</a:t>
            </a:r>
          </a:p>
          <a:p>
            <a:pPr lvl="1"/>
            <a:endParaRPr lang="en-NL" dirty="0"/>
          </a:p>
          <a:p>
            <a:endParaRPr lang="en-NL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7020FA-ED27-16CD-7F41-E45E4324A4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5083" y="1962150"/>
            <a:ext cx="4864979" cy="318864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D4FCD3A-5140-546C-3527-15CF4C98AE3A}"/>
              </a:ext>
            </a:extLst>
          </p:cNvPr>
          <p:cNvSpPr txBox="1"/>
          <p:nvPr/>
        </p:nvSpPr>
        <p:spPr>
          <a:xfrm>
            <a:off x="7065083" y="5191425"/>
            <a:ext cx="4772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1200" dirty="0"/>
              <a:t>Source: </a:t>
            </a:r>
            <a:r>
              <a:rPr lang="en-GB" sz="1200" dirty="0"/>
              <a:t>https://</a:t>
            </a:r>
            <a:r>
              <a:rPr lang="en-GB" sz="1200" dirty="0" err="1"/>
              <a:t>www.scientificamerican.com</a:t>
            </a:r>
            <a:r>
              <a:rPr lang="en-GB" sz="1200" dirty="0"/>
              <a:t>/article/worlds-largest-fusion-project-is-in-big-trouble-new-documents-reveal/</a:t>
            </a:r>
            <a:endParaRPr lang="en-NL" sz="1200" dirty="0"/>
          </a:p>
        </p:txBody>
      </p:sp>
    </p:spTree>
    <p:extLst>
      <p:ext uri="{BB962C8B-B14F-4D97-AF65-F5344CB8AC3E}">
        <p14:creationId xmlns:p14="http://schemas.microsoft.com/office/powerpoint/2010/main" val="16095405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1092</TotalTime>
  <Words>1252</Words>
  <Application>Microsoft Macintosh PowerPoint</Application>
  <PresentationFormat>Widescreen</PresentationFormat>
  <Paragraphs>129</Paragraphs>
  <Slides>19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Source Sans Pro</vt:lpstr>
      <vt:lpstr>Office Theme</vt:lpstr>
      <vt:lpstr>The Global South in Big Science: Maximizing Benefits from Membership and Participation</vt:lpstr>
      <vt:lpstr>Background</vt:lpstr>
      <vt:lpstr>Research Questions</vt:lpstr>
      <vt:lpstr>Study Set-up</vt:lpstr>
      <vt:lpstr>Study Set-up</vt:lpstr>
      <vt:lpstr>Findings</vt:lpstr>
      <vt:lpstr>CERN </vt:lpstr>
      <vt:lpstr>India in CERN</vt:lpstr>
      <vt:lpstr>ITER</vt:lpstr>
      <vt:lpstr>India in ITER</vt:lpstr>
      <vt:lpstr>SKA</vt:lpstr>
      <vt:lpstr>South Africa in SKA</vt:lpstr>
      <vt:lpstr>AfLS</vt:lpstr>
      <vt:lpstr>PowerPoint Presentation</vt:lpstr>
      <vt:lpstr>Lessons Learned</vt:lpstr>
      <vt:lpstr>Policy Implications Part I</vt:lpstr>
      <vt:lpstr>Policy Implication Part II</vt:lpstr>
      <vt:lpstr>PowerPoint Presentation</vt:lpstr>
      <vt:lpstr>References and images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Science and the Global South: Maximizing Benefits from Membership and Participation</dc:title>
  <dc:creator>Rüland, A.N. (Anna-Lena)</dc:creator>
  <cp:lastModifiedBy>Rüland, A.N. (Anna-Lena)</cp:lastModifiedBy>
  <cp:revision>198</cp:revision>
  <dcterms:created xsi:type="dcterms:W3CDTF">2023-10-27T10:59:47Z</dcterms:created>
  <dcterms:modified xsi:type="dcterms:W3CDTF">2023-11-13T13:25:06Z</dcterms:modified>
</cp:coreProperties>
</file>