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1718" r:id="rId4"/>
    <p:sldId id="1710" r:id="rId5"/>
    <p:sldId id="1717" r:id="rId6"/>
    <p:sldId id="1719" r:id="rId7"/>
    <p:sldId id="1720" r:id="rId8"/>
    <p:sldId id="1722" r:id="rId9"/>
    <p:sldId id="1723" r:id="rId10"/>
    <p:sldId id="1724" r:id="rId11"/>
    <p:sldId id="1726" r:id="rId12"/>
    <p:sldId id="1727" r:id="rId13"/>
    <p:sldId id="1728" r:id="rId14"/>
    <p:sldId id="262" r:id="rId15"/>
    <p:sldId id="1729" r:id="rId16"/>
    <p:sldId id="258"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1928" autoAdjust="0"/>
  </p:normalViewPr>
  <p:slideViewPr>
    <p:cSldViewPr>
      <p:cViewPr varScale="1">
        <p:scale>
          <a:sx n="102" d="100"/>
          <a:sy n="102" d="100"/>
        </p:scale>
        <p:origin x="1824"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610BCF-4C56-4665-AEF4-55F506ED0C55}" type="datetimeFigureOut">
              <a:rPr lang="en-US" smtClean="0"/>
              <a:t>11/12/23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1A69EA-49DB-4A98-9D92-02EA52673273}" type="slidenum">
              <a:rPr lang="en-US" smtClean="0"/>
              <a:t>‹N°›</a:t>
            </a:fld>
            <a:endParaRPr lang="en-US"/>
          </a:p>
        </p:txBody>
      </p:sp>
    </p:spTree>
    <p:extLst>
      <p:ext uri="{BB962C8B-B14F-4D97-AF65-F5344CB8AC3E}">
        <p14:creationId xmlns:p14="http://schemas.microsoft.com/office/powerpoint/2010/main" val="1784224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1A69EA-49DB-4A98-9D92-02EA52673273}" type="slidenum">
              <a:rPr lang="en-US" smtClean="0"/>
              <a:t>1</a:t>
            </a:fld>
            <a:endParaRPr lang="en-US"/>
          </a:p>
        </p:txBody>
      </p:sp>
    </p:spTree>
    <p:extLst>
      <p:ext uri="{BB962C8B-B14F-4D97-AF65-F5344CB8AC3E}">
        <p14:creationId xmlns:p14="http://schemas.microsoft.com/office/powerpoint/2010/main" val="254391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1A69EA-49DB-4A98-9D92-02EA52673273}" type="slidenum">
              <a:rPr lang="en-US" smtClean="0"/>
              <a:t>2</a:t>
            </a:fld>
            <a:endParaRPr lang="en-US"/>
          </a:p>
        </p:txBody>
      </p:sp>
    </p:spTree>
    <p:extLst>
      <p:ext uri="{BB962C8B-B14F-4D97-AF65-F5344CB8AC3E}">
        <p14:creationId xmlns:p14="http://schemas.microsoft.com/office/powerpoint/2010/main" val="2246385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1A69EA-49DB-4A98-9D92-02EA52673273}" type="slidenum">
              <a:rPr lang="en-US" smtClean="0"/>
              <a:t>3</a:t>
            </a:fld>
            <a:endParaRPr lang="en-US"/>
          </a:p>
        </p:txBody>
      </p:sp>
    </p:spTree>
    <p:extLst>
      <p:ext uri="{BB962C8B-B14F-4D97-AF65-F5344CB8AC3E}">
        <p14:creationId xmlns:p14="http://schemas.microsoft.com/office/powerpoint/2010/main" val="1313504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1858BD1-DCA8-4F7F-A71E-8D98763CBBE8}" type="datetimeFigureOut">
              <a:rPr lang="en-US" smtClean="0"/>
              <a:t>11/12/23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0165-5C0A-44F6-8D7C-5E4E69276602}" type="slidenum">
              <a:rPr lang="en-US" smtClean="0"/>
              <a:t>‹N°›</a:t>
            </a:fld>
            <a:endParaRPr lang="en-US"/>
          </a:p>
        </p:txBody>
      </p:sp>
    </p:spTree>
    <p:extLst>
      <p:ext uri="{BB962C8B-B14F-4D97-AF65-F5344CB8AC3E}">
        <p14:creationId xmlns:p14="http://schemas.microsoft.com/office/powerpoint/2010/main" val="27543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58BD1-DCA8-4F7F-A71E-8D98763CBBE8}" type="datetimeFigureOut">
              <a:rPr lang="en-US" smtClean="0"/>
              <a:t>11/12/23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0165-5C0A-44F6-8D7C-5E4E69276602}" type="slidenum">
              <a:rPr lang="en-US" smtClean="0"/>
              <a:t>‹N°›</a:t>
            </a:fld>
            <a:endParaRPr lang="en-US"/>
          </a:p>
        </p:txBody>
      </p:sp>
    </p:spTree>
    <p:extLst>
      <p:ext uri="{BB962C8B-B14F-4D97-AF65-F5344CB8AC3E}">
        <p14:creationId xmlns:p14="http://schemas.microsoft.com/office/powerpoint/2010/main" val="3566669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58BD1-DCA8-4F7F-A71E-8D98763CBBE8}" type="datetimeFigureOut">
              <a:rPr lang="en-US" smtClean="0"/>
              <a:t>11/12/23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0165-5C0A-44F6-8D7C-5E4E69276602}" type="slidenum">
              <a:rPr lang="en-US" smtClean="0"/>
              <a:t>‹N°›</a:t>
            </a:fld>
            <a:endParaRPr lang="en-US"/>
          </a:p>
        </p:txBody>
      </p:sp>
    </p:spTree>
    <p:extLst>
      <p:ext uri="{BB962C8B-B14F-4D97-AF65-F5344CB8AC3E}">
        <p14:creationId xmlns:p14="http://schemas.microsoft.com/office/powerpoint/2010/main" val="802447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EFEFA7A6-BB71-5CF5-9D97-0F2A9239F34C}"/>
              </a:ext>
            </a:extLst>
          </p:cNvPr>
          <p:cNvSpPr>
            <a:spLocks noGrp="1"/>
          </p:cNvSpPr>
          <p:nvPr>
            <p:ph type="dt" sz="half" idx="10"/>
          </p:nvPr>
        </p:nvSpPr>
        <p:spPr/>
        <p:txBody>
          <a:bodyPr/>
          <a:lstStyle/>
          <a:p>
            <a:r>
              <a:rPr lang="en-ZA"/>
              <a:t>10 Oct 2023</a:t>
            </a:r>
            <a:endParaRPr lang="en-US" dirty="0"/>
          </a:p>
        </p:txBody>
      </p:sp>
      <p:sp>
        <p:nvSpPr>
          <p:cNvPr id="9" name="Footer Placeholder 8">
            <a:extLst>
              <a:ext uri="{FF2B5EF4-FFF2-40B4-BE49-F238E27FC236}">
                <a16:creationId xmlns:a16="http://schemas.microsoft.com/office/drawing/2014/main" id="{0B5439E6-4468-FDC1-0685-FC342A721DBF}"/>
              </a:ext>
            </a:extLst>
          </p:cNvPr>
          <p:cNvSpPr>
            <a:spLocks noGrp="1"/>
          </p:cNvSpPr>
          <p:nvPr>
            <p:ph type="ftr" sz="quarter" idx="11"/>
          </p:nvPr>
        </p:nvSpPr>
        <p:spPr/>
        <p:txBody>
          <a:bodyPr/>
          <a:lstStyle/>
          <a:p>
            <a:pPr>
              <a:defRPr/>
            </a:pPr>
            <a:r>
              <a:rPr lang="en-ZA"/>
              <a:t>The African Light Source : AfLS-STF-ARI</a:t>
            </a:r>
            <a:endParaRPr lang="en-US" dirty="0"/>
          </a:p>
        </p:txBody>
      </p:sp>
      <p:sp>
        <p:nvSpPr>
          <p:cNvPr id="10" name="Slide Number Placeholder 9">
            <a:extLst>
              <a:ext uri="{FF2B5EF4-FFF2-40B4-BE49-F238E27FC236}">
                <a16:creationId xmlns:a16="http://schemas.microsoft.com/office/drawing/2014/main" id="{C795D1BC-23E2-6304-545D-01A07B6C2435}"/>
              </a:ext>
            </a:extLst>
          </p:cNvPr>
          <p:cNvSpPr>
            <a:spLocks noGrp="1"/>
          </p:cNvSpPr>
          <p:nvPr>
            <p:ph type="sldNum" sz="quarter" idx="12"/>
          </p:nvPr>
        </p:nvSpPr>
        <p:spPr/>
        <p:txBody>
          <a:bodyPr/>
          <a:lstStyle/>
          <a:p>
            <a:pPr>
              <a:defRPr/>
            </a:pPr>
            <a:fld id="{CC6FDDF5-ED94-A942-98BA-E67C1C676D12}" type="slidenum">
              <a:rPr lang="en-US" smtClean="0"/>
              <a:pPr>
                <a:defRPr/>
              </a:pPr>
              <a:t>‹N°›</a:t>
            </a:fld>
            <a:endParaRPr lang="en-US" dirty="0"/>
          </a:p>
        </p:txBody>
      </p:sp>
    </p:spTree>
    <p:extLst>
      <p:ext uri="{BB962C8B-B14F-4D97-AF65-F5344CB8AC3E}">
        <p14:creationId xmlns:p14="http://schemas.microsoft.com/office/powerpoint/2010/main" val="1763280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58BD1-DCA8-4F7F-A71E-8D98763CBBE8}" type="datetimeFigureOut">
              <a:rPr lang="en-US" smtClean="0"/>
              <a:t>11/12/23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0165-5C0A-44F6-8D7C-5E4E69276602}" type="slidenum">
              <a:rPr lang="en-US" smtClean="0"/>
              <a:t>‹N°›</a:t>
            </a:fld>
            <a:endParaRPr lang="en-US"/>
          </a:p>
        </p:txBody>
      </p:sp>
    </p:spTree>
    <p:extLst>
      <p:ext uri="{BB962C8B-B14F-4D97-AF65-F5344CB8AC3E}">
        <p14:creationId xmlns:p14="http://schemas.microsoft.com/office/powerpoint/2010/main" val="1323756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858BD1-DCA8-4F7F-A71E-8D98763CBBE8}" type="datetimeFigureOut">
              <a:rPr lang="en-US" smtClean="0"/>
              <a:t>11/12/23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0165-5C0A-44F6-8D7C-5E4E69276602}" type="slidenum">
              <a:rPr lang="en-US" smtClean="0"/>
              <a:t>‹N°›</a:t>
            </a:fld>
            <a:endParaRPr lang="en-US"/>
          </a:p>
        </p:txBody>
      </p:sp>
    </p:spTree>
    <p:extLst>
      <p:ext uri="{BB962C8B-B14F-4D97-AF65-F5344CB8AC3E}">
        <p14:creationId xmlns:p14="http://schemas.microsoft.com/office/powerpoint/2010/main" val="3565824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858BD1-DCA8-4F7F-A71E-8D98763CBBE8}" type="datetimeFigureOut">
              <a:rPr lang="en-US" smtClean="0"/>
              <a:t>11/12/23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B0165-5C0A-44F6-8D7C-5E4E69276602}" type="slidenum">
              <a:rPr lang="en-US" smtClean="0"/>
              <a:t>‹N°›</a:t>
            </a:fld>
            <a:endParaRPr lang="en-US"/>
          </a:p>
        </p:txBody>
      </p:sp>
    </p:spTree>
    <p:extLst>
      <p:ext uri="{BB962C8B-B14F-4D97-AF65-F5344CB8AC3E}">
        <p14:creationId xmlns:p14="http://schemas.microsoft.com/office/powerpoint/2010/main" val="1864314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858BD1-DCA8-4F7F-A71E-8D98763CBBE8}" type="datetimeFigureOut">
              <a:rPr lang="en-US" smtClean="0"/>
              <a:t>11/12/23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6B0165-5C0A-44F6-8D7C-5E4E69276602}" type="slidenum">
              <a:rPr lang="en-US" smtClean="0"/>
              <a:t>‹N°›</a:t>
            </a:fld>
            <a:endParaRPr lang="en-US"/>
          </a:p>
        </p:txBody>
      </p:sp>
    </p:spTree>
    <p:extLst>
      <p:ext uri="{BB962C8B-B14F-4D97-AF65-F5344CB8AC3E}">
        <p14:creationId xmlns:p14="http://schemas.microsoft.com/office/powerpoint/2010/main" val="3863629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858BD1-DCA8-4F7F-A71E-8D98763CBBE8}" type="datetimeFigureOut">
              <a:rPr lang="en-US" smtClean="0"/>
              <a:t>11/12/23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6B0165-5C0A-44F6-8D7C-5E4E69276602}" type="slidenum">
              <a:rPr lang="en-US" smtClean="0"/>
              <a:t>‹N°›</a:t>
            </a:fld>
            <a:endParaRPr lang="en-US"/>
          </a:p>
        </p:txBody>
      </p:sp>
    </p:spTree>
    <p:extLst>
      <p:ext uri="{BB962C8B-B14F-4D97-AF65-F5344CB8AC3E}">
        <p14:creationId xmlns:p14="http://schemas.microsoft.com/office/powerpoint/2010/main" val="3377236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858BD1-DCA8-4F7F-A71E-8D98763CBBE8}" type="datetimeFigureOut">
              <a:rPr lang="en-US" smtClean="0"/>
              <a:t>11/12/23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6B0165-5C0A-44F6-8D7C-5E4E69276602}" type="slidenum">
              <a:rPr lang="en-US" smtClean="0"/>
              <a:t>‹N°›</a:t>
            </a:fld>
            <a:endParaRPr lang="en-US"/>
          </a:p>
        </p:txBody>
      </p:sp>
    </p:spTree>
    <p:extLst>
      <p:ext uri="{BB962C8B-B14F-4D97-AF65-F5344CB8AC3E}">
        <p14:creationId xmlns:p14="http://schemas.microsoft.com/office/powerpoint/2010/main" val="669495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858BD1-DCA8-4F7F-A71E-8D98763CBBE8}" type="datetimeFigureOut">
              <a:rPr lang="en-US" smtClean="0"/>
              <a:t>11/12/23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B0165-5C0A-44F6-8D7C-5E4E69276602}" type="slidenum">
              <a:rPr lang="en-US" smtClean="0"/>
              <a:t>‹N°›</a:t>
            </a:fld>
            <a:endParaRPr lang="en-US"/>
          </a:p>
        </p:txBody>
      </p:sp>
    </p:spTree>
    <p:extLst>
      <p:ext uri="{BB962C8B-B14F-4D97-AF65-F5344CB8AC3E}">
        <p14:creationId xmlns:p14="http://schemas.microsoft.com/office/powerpoint/2010/main" val="3706026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858BD1-DCA8-4F7F-A71E-8D98763CBBE8}" type="datetimeFigureOut">
              <a:rPr lang="en-US" smtClean="0"/>
              <a:t>11/12/23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B0165-5C0A-44F6-8D7C-5E4E69276602}" type="slidenum">
              <a:rPr lang="en-US" smtClean="0"/>
              <a:t>‹N°›</a:t>
            </a:fld>
            <a:endParaRPr lang="en-US"/>
          </a:p>
        </p:txBody>
      </p:sp>
    </p:spTree>
    <p:extLst>
      <p:ext uri="{BB962C8B-B14F-4D97-AF65-F5344CB8AC3E}">
        <p14:creationId xmlns:p14="http://schemas.microsoft.com/office/powerpoint/2010/main" val="816597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858BD1-DCA8-4F7F-A71E-8D98763CBBE8}" type="datetimeFigureOut">
              <a:rPr lang="en-US" smtClean="0"/>
              <a:t>11/12/23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B0165-5C0A-44F6-8D7C-5E4E69276602}" type="slidenum">
              <a:rPr lang="en-US" smtClean="0"/>
              <a:t>‹N°›</a:t>
            </a:fld>
            <a:endParaRPr lang="en-US"/>
          </a:p>
        </p:txBody>
      </p:sp>
    </p:spTree>
    <p:extLst>
      <p:ext uri="{BB962C8B-B14F-4D97-AF65-F5344CB8AC3E}">
        <p14:creationId xmlns:p14="http://schemas.microsoft.com/office/powerpoint/2010/main" val="2330425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tiff"/></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mail.google.com/mail/u/0/#m_-2810739140625407105_survey"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mail.google.com/mail/u/0/#m_-2810739140625407105_afls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B23B2BD-370C-CD62-72E4-5D71E899D206}"/>
              </a:ext>
            </a:extLst>
          </p:cNvPr>
          <p:cNvSpPr txBox="1"/>
          <p:nvPr/>
        </p:nvSpPr>
        <p:spPr>
          <a:xfrm>
            <a:off x="6785" y="1963001"/>
            <a:ext cx="9067800" cy="400110"/>
          </a:xfrm>
          <a:prstGeom prst="rect">
            <a:avLst/>
          </a:prstGeom>
          <a:noFill/>
        </p:spPr>
        <p:txBody>
          <a:bodyPr wrap="square">
            <a:spAutoFit/>
          </a:bodyPr>
          <a:lstStyle/>
          <a:p>
            <a:pPr algn="ctr"/>
            <a:r>
              <a:rPr lang="en-US" sz="2000" b="1" dirty="0">
                <a:effectLst/>
                <a:latin typeface="Calibri" panose="020F0502020204030204" pitchFamily="34" charset="0"/>
                <a:ea typeface="Calibri" panose="020F0502020204030204" pitchFamily="34" charset="0"/>
                <a:cs typeface="Times New Roman" panose="02020603050405020304" pitchFamily="18" charset="0"/>
              </a:rPr>
              <a:t>African Regional Infrastructures Strategic Task Force</a:t>
            </a:r>
            <a:endParaRPr lang="fr-SN"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15BFEEF7-445C-004A-BCF8-5C75629E8113}"/>
              </a:ext>
            </a:extLst>
          </p:cNvPr>
          <p:cNvSpPr txBox="1"/>
          <p:nvPr/>
        </p:nvSpPr>
        <p:spPr>
          <a:xfrm>
            <a:off x="3315590" y="2337137"/>
            <a:ext cx="2333075" cy="1015663"/>
          </a:xfrm>
          <a:prstGeom prst="rect">
            <a:avLst/>
          </a:prstGeom>
          <a:noFill/>
        </p:spPr>
        <p:txBody>
          <a:bodyPr wrap="none" rtlCol="0">
            <a:spAutoFit/>
          </a:bodyPr>
          <a:lstStyle/>
          <a:p>
            <a:pPr algn="ctr"/>
            <a:r>
              <a:rPr lang="fr-FR" sz="2000" dirty="0"/>
              <a:t>Prof. </a:t>
            </a:r>
            <a:r>
              <a:rPr lang="fr-FR" sz="2000" dirty="0" err="1"/>
              <a:t>Diouma</a:t>
            </a:r>
            <a:r>
              <a:rPr lang="fr-FR" sz="2000" dirty="0"/>
              <a:t> KOBOR</a:t>
            </a:r>
          </a:p>
          <a:p>
            <a:pPr algn="ctr"/>
            <a:r>
              <a:rPr lang="fr-FR" sz="2000" dirty="0"/>
              <a:t>UASZ/</a:t>
            </a:r>
            <a:r>
              <a:rPr lang="fr-FR" sz="2000" dirty="0" err="1"/>
              <a:t>Senegal</a:t>
            </a:r>
            <a:endParaRPr lang="fr-FR" sz="2000" dirty="0"/>
          </a:p>
          <a:p>
            <a:pPr algn="ctr"/>
            <a:r>
              <a:rPr lang="fr-FR" sz="2000" dirty="0"/>
              <a:t>Chair</a:t>
            </a:r>
          </a:p>
        </p:txBody>
      </p:sp>
      <p:sp>
        <p:nvSpPr>
          <p:cNvPr id="9" name="ZoneTexte 8">
            <a:extLst>
              <a:ext uri="{FF2B5EF4-FFF2-40B4-BE49-F238E27FC236}">
                <a16:creationId xmlns:a16="http://schemas.microsoft.com/office/drawing/2014/main" id="{2F4EBE85-D34E-7ECB-3FAB-AB3DED39C090}"/>
              </a:ext>
            </a:extLst>
          </p:cNvPr>
          <p:cNvSpPr txBox="1"/>
          <p:nvPr/>
        </p:nvSpPr>
        <p:spPr>
          <a:xfrm>
            <a:off x="0" y="3505200"/>
            <a:ext cx="9081370" cy="3359061"/>
          </a:xfrm>
          <a:prstGeom prst="rect">
            <a:avLst/>
          </a:prstGeom>
          <a:noFill/>
        </p:spPr>
        <p:txBody>
          <a:bodyPr wrap="square">
            <a:spAutoFit/>
          </a:bodyPr>
          <a:lstStyle/>
          <a:p>
            <a:pPr marL="342900" indent="-342900">
              <a:lnSpc>
                <a:spcPct val="150000"/>
              </a:lnSpc>
              <a:buFont typeface="Wingdings" pitchFamily="2" charset="2"/>
              <a:buChar char="Ø"/>
            </a:pPr>
            <a:r>
              <a:rPr lang="en-US" sz="2400" dirty="0">
                <a:effectLst/>
                <a:latin typeface="Calibri" panose="020F0502020204030204" pitchFamily="34" charset="0"/>
                <a:ea typeface="Calibri" panose="020F0502020204030204" pitchFamily="34" charset="0"/>
                <a:cs typeface="Times New Roman" panose="02020603050405020304" pitchFamily="18" charset="0"/>
              </a:rPr>
              <a:t>Develop the understanding of the relevant issues </a:t>
            </a:r>
            <a:endParaRPr lang="fr-SN"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50000"/>
              </a:lnSpc>
              <a:buFont typeface="Wingdings" pitchFamily="2" charset="2"/>
              <a:buChar char="Ø"/>
            </a:pPr>
            <a:r>
              <a:rPr lang="en-US" sz="2400" dirty="0">
                <a:effectLst/>
                <a:latin typeface="Calibri" panose="020F0502020204030204" pitchFamily="34" charset="0"/>
                <a:ea typeface="Calibri" panose="020F0502020204030204" pitchFamily="34" charset="0"/>
                <a:cs typeface="Times New Roman" panose="02020603050405020304" pitchFamily="18" charset="0"/>
              </a:rPr>
              <a:t>Science Cases</a:t>
            </a:r>
            <a:endParaRPr lang="fr-SN"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50000"/>
              </a:lnSpc>
              <a:buFont typeface="Wingdings" pitchFamily="2" charset="2"/>
              <a:buChar char="Ø"/>
            </a:pPr>
            <a:r>
              <a:rPr lang="en-US" sz="2400" dirty="0">
                <a:effectLst/>
                <a:latin typeface="Calibri" panose="020F0502020204030204" pitchFamily="34" charset="0"/>
                <a:ea typeface="Calibri" panose="020F0502020204030204" pitchFamily="34" charset="0"/>
                <a:cs typeface="Times New Roman" panose="02020603050405020304" pitchFamily="18" charset="0"/>
              </a:rPr>
              <a:t>Survey of locations</a:t>
            </a:r>
            <a:endParaRPr lang="fr-SN"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50000"/>
              </a:lnSpc>
              <a:buFont typeface="Wingdings" pitchFamily="2" charset="2"/>
              <a:buChar char="Ø"/>
            </a:pPr>
            <a:r>
              <a:rPr lang="en-US" sz="2400" dirty="0">
                <a:effectLst/>
                <a:latin typeface="Calibri" panose="020F0502020204030204" pitchFamily="34" charset="0"/>
                <a:ea typeface="Calibri" panose="020F0502020204030204" pitchFamily="34" charset="0"/>
                <a:cs typeface="Times New Roman" panose="02020603050405020304" pitchFamily="18" charset="0"/>
              </a:rPr>
              <a:t>Skills development audit</a:t>
            </a:r>
            <a:endParaRPr lang="fr-SN"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50000"/>
              </a:lnSpc>
              <a:buFont typeface="Wingdings" pitchFamily="2" charset="2"/>
              <a:buChar char="Ø"/>
            </a:pPr>
            <a:r>
              <a:rPr lang="en-US" sz="2400" dirty="0">
                <a:effectLst/>
                <a:latin typeface="Calibri" panose="020F0502020204030204" pitchFamily="34" charset="0"/>
                <a:ea typeface="Calibri" panose="020F0502020204030204" pitchFamily="34" charset="0"/>
                <a:cs typeface="Times New Roman" panose="02020603050405020304" pitchFamily="18" charset="0"/>
              </a:rPr>
              <a:t>Analysis of deliverables, advantages, disadvantages</a:t>
            </a:r>
            <a:endParaRPr lang="fr-SN"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50000"/>
              </a:lnSpc>
              <a:buFont typeface="Wingdings" pitchFamily="2" charset="2"/>
              <a:buChar char="Ø"/>
            </a:pPr>
            <a:r>
              <a:rPr lang="en-US" sz="2400" dirty="0">
                <a:effectLst/>
                <a:latin typeface="Calibri" panose="020F0502020204030204" pitchFamily="34" charset="0"/>
                <a:ea typeface="Calibri" panose="020F0502020204030204" pitchFamily="34" charset="0"/>
                <a:cs typeface="Times New Roman" panose="02020603050405020304" pitchFamily="18" charset="0"/>
              </a:rPr>
              <a:t>Cost - Benefit Analysis, short term, longer term</a:t>
            </a:r>
            <a:endParaRPr lang="fr-SN"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DA1EF7B6-36CD-807C-9603-2D4A8758D4DC}"/>
              </a:ext>
            </a:extLst>
          </p:cNvPr>
          <p:cNvSpPr txBox="1"/>
          <p:nvPr/>
        </p:nvSpPr>
        <p:spPr>
          <a:xfrm>
            <a:off x="-25052" y="3121967"/>
            <a:ext cx="4597052" cy="461665"/>
          </a:xfrm>
          <a:prstGeom prst="rect">
            <a:avLst/>
          </a:prstGeom>
          <a:noFill/>
        </p:spPr>
        <p:txBody>
          <a:bodyPr wrap="square">
            <a:spAutoFit/>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Objective of the Group</a:t>
            </a:r>
            <a:endParaRPr lang="fr-SN"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2" descr="Image">
            <a:extLst>
              <a:ext uri="{FF2B5EF4-FFF2-40B4-BE49-F238E27FC236}">
                <a16:creationId xmlns:a16="http://schemas.microsoft.com/office/drawing/2014/main" id="{CF7B2DE5-6753-F0F7-5E6A-B1845D511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4" y="11130"/>
            <a:ext cx="9144000" cy="191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164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35E8324-6CB2-0BC6-917E-2A78EE11EB08}"/>
              </a:ext>
            </a:extLst>
          </p:cNvPr>
          <p:cNvSpPr txBox="1"/>
          <p:nvPr/>
        </p:nvSpPr>
        <p:spPr>
          <a:xfrm>
            <a:off x="1066800" y="1006874"/>
            <a:ext cx="6629400" cy="456535"/>
          </a:xfrm>
          <a:prstGeom prst="rect">
            <a:avLst/>
          </a:prstGeom>
          <a:noFill/>
        </p:spPr>
        <p:txBody>
          <a:bodyPr wrap="square">
            <a:spAutoFit/>
          </a:bodyPr>
          <a:lstStyle/>
          <a:p>
            <a:pPr>
              <a:lnSpc>
                <a:spcPct val="150000"/>
              </a:lnSpc>
            </a:pPr>
            <a:r>
              <a:rPr lang="en-US" sz="1800" b="1" dirty="0">
                <a:solidFill>
                  <a:srgbClr val="00B050"/>
                </a:solidFill>
                <a:effectLst/>
                <a:latin typeface="Arial" panose="020B0604020202020204" pitchFamily="34" charset="0"/>
                <a:ea typeface="Calibri" panose="020F0502020204030204" pitchFamily="34" charset="0"/>
              </a:rPr>
              <a:t>Existing Examples/Case Studies in Africa and Worldwide</a:t>
            </a:r>
          </a:p>
        </p:txBody>
      </p:sp>
      <p:pic>
        <p:nvPicPr>
          <p:cNvPr id="5" name="Picture 2" descr="Image">
            <a:extLst>
              <a:ext uri="{FF2B5EF4-FFF2-40B4-BE49-F238E27FC236}">
                <a16:creationId xmlns:a16="http://schemas.microsoft.com/office/drawing/2014/main" id="{D71B9922-ED7C-0A16-2A1B-7160CD8C4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ED12D439-5C1B-6BCA-7B23-FA070EF11BD9}"/>
              </a:ext>
            </a:extLst>
          </p:cNvPr>
          <p:cNvSpPr txBox="1"/>
          <p:nvPr/>
        </p:nvSpPr>
        <p:spPr>
          <a:xfrm>
            <a:off x="-22966" y="1397238"/>
            <a:ext cx="6499965" cy="369332"/>
          </a:xfrm>
          <a:prstGeom prst="rect">
            <a:avLst/>
          </a:prstGeom>
          <a:noFill/>
        </p:spPr>
        <p:txBody>
          <a:bodyPr wrap="square">
            <a:spAutoFit/>
          </a:bodyPr>
          <a:lstStyle/>
          <a:p>
            <a:pPr rtl="0">
              <a:spcBef>
                <a:spcPts val="0"/>
              </a:spcBef>
              <a:spcAft>
                <a:spcPts val="0"/>
              </a:spcAft>
            </a:pPr>
            <a:r>
              <a:rPr lang="fr-SN" b="1" dirty="0">
                <a:solidFill>
                  <a:srgbClr val="000000"/>
                </a:solidFill>
                <a:latin typeface="Calibri" panose="020F0502020204030204" pitchFamily="34" charset="0"/>
              </a:rPr>
              <a:t>4</a:t>
            </a:r>
            <a:r>
              <a:rPr lang="fr-SN" sz="1800" b="1" i="0" u="none" strike="noStrike" dirty="0">
                <a:solidFill>
                  <a:srgbClr val="000000"/>
                </a:solidFill>
                <a:effectLst/>
                <a:latin typeface="Calibri" panose="020F0502020204030204" pitchFamily="34" charset="0"/>
              </a:rPr>
              <a:t>. </a:t>
            </a:r>
            <a:r>
              <a:rPr lang="fr-SN" sz="1800" b="1" i="0" u="none" strike="noStrike" dirty="0" err="1">
                <a:solidFill>
                  <a:srgbClr val="000000"/>
                </a:solidFill>
                <a:effectLst/>
                <a:latin typeface="Calibri" panose="020F0502020204030204" pitchFamily="34" charset="0"/>
              </a:rPr>
              <a:t>SmartLicht</a:t>
            </a:r>
            <a:r>
              <a:rPr lang="fr-SN" sz="1800" b="1" i="0" u="none" strike="noStrike" dirty="0">
                <a:solidFill>
                  <a:srgbClr val="000000"/>
                </a:solidFill>
                <a:effectLst/>
                <a:latin typeface="Calibri" panose="020F0502020204030204" pitchFamily="34" charset="0"/>
              </a:rPr>
              <a:t> in the </a:t>
            </a:r>
            <a:r>
              <a:rPr lang="fr-SN" sz="1800" b="1" i="0" u="none" strike="noStrike" dirty="0" err="1">
                <a:solidFill>
                  <a:srgbClr val="000000"/>
                </a:solidFill>
                <a:effectLst/>
                <a:latin typeface="Calibri" panose="020F0502020204030204" pitchFamily="34" charset="0"/>
              </a:rPr>
              <a:t>Netherlands</a:t>
            </a:r>
            <a:endParaRPr lang="fr-SN" b="0" dirty="0">
              <a:effectLst/>
            </a:endParaRPr>
          </a:p>
        </p:txBody>
      </p:sp>
      <p:pic>
        <p:nvPicPr>
          <p:cNvPr id="9218" name="Picture 2">
            <a:extLst>
              <a:ext uri="{FF2B5EF4-FFF2-40B4-BE49-F238E27FC236}">
                <a16:creationId xmlns:a16="http://schemas.microsoft.com/office/drawing/2014/main" id="{EB72196A-4A75-8B8C-7912-F3D42F8A0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27" y="1766570"/>
            <a:ext cx="4448827" cy="269871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D18E5952-4495-4FC5-FB16-3C7017F70FD9}"/>
              </a:ext>
            </a:extLst>
          </p:cNvPr>
          <p:cNvSpPr txBox="1"/>
          <p:nvPr/>
        </p:nvSpPr>
        <p:spPr>
          <a:xfrm>
            <a:off x="-29227" y="4549676"/>
            <a:ext cx="8458200" cy="2308324"/>
          </a:xfrm>
          <a:prstGeom prst="rect">
            <a:avLst/>
          </a:prstGeom>
          <a:noFill/>
        </p:spPr>
        <p:txBody>
          <a:bodyPr wrap="square">
            <a:spAutoFit/>
          </a:bodyPr>
          <a:lstStyle/>
          <a:p>
            <a:pPr rtl="0">
              <a:spcBef>
                <a:spcPts val="0"/>
              </a:spcBef>
              <a:spcAft>
                <a:spcPts val="0"/>
              </a:spcAft>
            </a:pPr>
            <a:r>
              <a:rPr lang="fr-SN" sz="1800" b="1" i="0" u="none" strike="noStrike" dirty="0">
                <a:solidFill>
                  <a:srgbClr val="000000"/>
                </a:solidFill>
                <a:effectLst/>
                <a:latin typeface="Calibri" panose="020F0502020204030204" pitchFamily="34" charset="0"/>
              </a:rPr>
              <a:t>SMART*LIGHT: </a:t>
            </a:r>
            <a:r>
              <a:rPr lang="fr-SN" sz="1800" b="0" i="0" u="none" strike="noStrike" dirty="0">
                <a:solidFill>
                  <a:srgbClr val="000000"/>
                </a:solidFill>
                <a:effectLst/>
                <a:latin typeface="Calibri" panose="020F0502020204030204" pitchFamily="34" charset="0"/>
              </a:rPr>
              <a:t>A ‘TABLE-TOP SYNCHROTRON’ FOR MATERIALS SCIENCE RESEARCH, MEDICAL DIAGNOSTICS AND CULTURAL HERITAGE</a:t>
            </a:r>
            <a:endParaRPr lang="fr-SN" b="0" dirty="0">
              <a:effectLst/>
            </a:endParaRPr>
          </a:p>
          <a:p>
            <a:pPr rtl="0">
              <a:spcBef>
                <a:spcPts val="0"/>
              </a:spcBef>
              <a:spcAft>
                <a:spcPts val="0"/>
              </a:spcAft>
            </a:pPr>
            <a:r>
              <a:rPr lang="fr-SN" sz="1800" b="0" i="0" u="none" strike="noStrike" dirty="0" err="1">
                <a:solidFill>
                  <a:srgbClr val="000000"/>
                </a:solidFill>
                <a:effectLst/>
                <a:latin typeface="Calibri" panose="020F0502020204030204" pitchFamily="34" charset="0"/>
              </a:rPr>
              <a:t>Research</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project</a:t>
            </a:r>
            <a:r>
              <a:rPr lang="fr-SN" sz="1800" b="0" i="0" u="none" strike="noStrike" dirty="0">
                <a:solidFill>
                  <a:srgbClr val="000000"/>
                </a:solidFill>
                <a:effectLst/>
                <a:latin typeface="Calibri" panose="020F0502020204030204" pitchFamily="34" charset="0"/>
              </a:rPr>
              <a:t> Smart*Light </a:t>
            </a:r>
            <a:r>
              <a:rPr lang="fr-SN" sz="1800" b="0" i="0" u="none" strike="noStrike" dirty="0" err="1">
                <a:solidFill>
                  <a:srgbClr val="000000"/>
                </a:solidFill>
                <a:effectLst/>
                <a:latin typeface="Calibri" panose="020F0502020204030204" pitchFamily="34" charset="0"/>
              </a:rPr>
              <a:t>aims</a:t>
            </a:r>
            <a:r>
              <a:rPr lang="fr-SN" sz="1800" b="0" i="0" u="none" strike="noStrike" dirty="0">
                <a:solidFill>
                  <a:srgbClr val="000000"/>
                </a:solidFill>
                <a:effectLst/>
                <a:latin typeface="Calibri" panose="020F0502020204030204" pitchFamily="34" charset="0"/>
              </a:rPr>
              <a:t> to </a:t>
            </a:r>
            <a:r>
              <a:rPr lang="fr-SN" sz="1800" b="0" i="0" u="none" strike="noStrike" dirty="0" err="1">
                <a:solidFill>
                  <a:srgbClr val="000000"/>
                </a:solidFill>
                <a:effectLst/>
                <a:latin typeface="Calibri" panose="020F0502020204030204" pitchFamily="34" charset="0"/>
              </a:rPr>
              <a:t>develop</a:t>
            </a:r>
            <a:r>
              <a:rPr lang="fr-SN" sz="1800" b="0" i="0" u="none" strike="noStrike" dirty="0">
                <a:solidFill>
                  <a:srgbClr val="000000"/>
                </a:solidFill>
                <a:effectLst/>
                <a:latin typeface="Calibri" panose="020F0502020204030204" pitchFamily="34" charset="0"/>
              </a:rPr>
              <a:t> a compact and </a:t>
            </a:r>
            <a:r>
              <a:rPr lang="fr-SN" sz="1800" b="0" i="0" u="none" strike="noStrike" dirty="0" err="1">
                <a:solidFill>
                  <a:srgbClr val="000000"/>
                </a:solidFill>
                <a:effectLst/>
                <a:latin typeface="Calibri" panose="020F0502020204030204" pitchFamily="34" charset="0"/>
              </a:rPr>
              <a:t>bright</a:t>
            </a:r>
            <a:r>
              <a:rPr lang="fr-SN" sz="1800" b="0" i="0" u="none" strike="noStrike" dirty="0">
                <a:solidFill>
                  <a:srgbClr val="000000"/>
                </a:solidFill>
                <a:effectLst/>
                <a:latin typeface="Calibri" panose="020F0502020204030204" pitchFamily="34" charset="0"/>
              </a:rPr>
              <a:t> X-ray source </a:t>
            </a:r>
            <a:r>
              <a:rPr lang="fr-SN" sz="1800" b="0" i="0" u="none" strike="noStrike" dirty="0" err="1">
                <a:solidFill>
                  <a:srgbClr val="000000"/>
                </a:solidFill>
                <a:effectLst/>
                <a:latin typeface="Calibri" panose="020F0502020204030204" pitchFamily="34" charset="0"/>
              </a:rPr>
              <a:t>with</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tunable</a:t>
            </a:r>
            <a:r>
              <a:rPr lang="fr-SN" sz="1800" b="0" i="0" u="none" strike="noStrike" dirty="0">
                <a:solidFill>
                  <a:srgbClr val="000000"/>
                </a:solidFill>
                <a:effectLst/>
                <a:latin typeface="Calibri" panose="020F0502020204030204" pitchFamily="34" charset="0"/>
              </a:rPr>
              <a:t> X-ray </a:t>
            </a:r>
            <a:r>
              <a:rPr lang="fr-SN" sz="1800" b="0" i="0" u="none" strike="noStrike" dirty="0" err="1">
                <a:solidFill>
                  <a:srgbClr val="000000"/>
                </a:solidFill>
                <a:effectLst/>
                <a:latin typeface="Calibri" panose="020F0502020204030204" pitchFamily="34" charset="0"/>
              </a:rPr>
              <a:t>energy</a:t>
            </a:r>
            <a:r>
              <a:rPr lang="fr-SN" sz="1800" b="0" i="0" u="none" strike="noStrike" dirty="0">
                <a:solidFill>
                  <a:srgbClr val="000000"/>
                </a:solidFill>
                <a:effectLst/>
                <a:latin typeface="Calibri" panose="020F0502020204030204" pitchFamily="34" charset="0"/>
              </a:rPr>
              <a:t>. To </a:t>
            </a:r>
            <a:r>
              <a:rPr lang="fr-SN" sz="1800" b="0" i="0" u="none" strike="noStrike" dirty="0" err="1">
                <a:solidFill>
                  <a:srgbClr val="000000"/>
                </a:solidFill>
                <a:effectLst/>
                <a:latin typeface="Calibri" panose="020F0502020204030204" pitchFamily="34" charset="0"/>
              </a:rPr>
              <a:t>achieve</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this</a:t>
            </a:r>
            <a:r>
              <a:rPr lang="fr-SN" sz="1800" b="0" i="0" u="none" strike="noStrike" dirty="0">
                <a:solidFill>
                  <a:srgbClr val="000000"/>
                </a:solidFill>
                <a:effectLst/>
                <a:latin typeface="Calibri" panose="020F0502020204030204" pitchFamily="34" charset="0"/>
              </a:rPr>
              <a:t>, a consortium of 13 </a:t>
            </a:r>
            <a:r>
              <a:rPr lang="fr-SN" sz="1800" b="0" i="0" u="none" strike="noStrike" dirty="0" err="1">
                <a:solidFill>
                  <a:srgbClr val="000000"/>
                </a:solidFill>
                <a:effectLst/>
                <a:latin typeface="Calibri" panose="020F0502020204030204" pitchFamily="34" charset="0"/>
              </a:rPr>
              <a:t>partners</a:t>
            </a:r>
            <a:r>
              <a:rPr lang="fr-SN" sz="1800" b="0" i="0" u="none" strike="noStrike" dirty="0">
                <a:solidFill>
                  <a:srgbClr val="000000"/>
                </a:solidFill>
                <a:effectLst/>
                <a:latin typeface="Calibri" panose="020F0502020204030204" pitchFamily="34" charset="0"/>
              </a:rPr>
              <a:t> in the </a:t>
            </a:r>
            <a:r>
              <a:rPr lang="fr-SN" sz="1800" b="0" i="0" u="none" strike="noStrike" dirty="0" err="1">
                <a:solidFill>
                  <a:srgbClr val="000000"/>
                </a:solidFill>
                <a:effectLst/>
                <a:latin typeface="Calibri" panose="020F0502020204030204" pitchFamily="34" charset="0"/>
              </a:rPr>
              <a:t>Netherlands</a:t>
            </a:r>
            <a:r>
              <a:rPr lang="fr-SN" sz="1800" b="0" i="0" u="none" strike="noStrike" dirty="0">
                <a:solidFill>
                  <a:srgbClr val="000000"/>
                </a:solidFill>
                <a:effectLst/>
                <a:latin typeface="Calibri" panose="020F0502020204030204" pitchFamily="34" charset="0"/>
              </a:rPr>
              <a:t> and </a:t>
            </a:r>
            <a:r>
              <a:rPr lang="fr-SN" sz="1800" b="0" i="0" u="none" strike="noStrike" dirty="0" err="1">
                <a:solidFill>
                  <a:srgbClr val="000000"/>
                </a:solidFill>
                <a:effectLst/>
                <a:latin typeface="Calibri" panose="020F0502020204030204" pitchFamily="34" charset="0"/>
              </a:rPr>
              <a:t>Flanders</a:t>
            </a:r>
            <a:r>
              <a:rPr lang="fr-SN" sz="1800" b="0" i="0" u="none" strike="noStrike" dirty="0">
                <a:solidFill>
                  <a:srgbClr val="000000"/>
                </a:solidFill>
                <a:effectLst/>
                <a:latin typeface="Calibri" panose="020F0502020204030204" pitchFamily="34" charset="0"/>
              </a:rPr>
              <a:t> has </a:t>
            </a:r>
            <a:r>
              <a:rPr lang="fr-SN" sz="1800" b="0" i="0" u="none" strike="noStrike" dirty="0" err="1">
                <a:solidFill>
                  <a:srgbClr val="000000"/>
                </a:solidFill>
                <a:effectLst/>
                <a:latin typeface="Calibri" panose="020F0502020204030204" pitchFamily="34" charset="0"/>
              </a:rPr>
              <a:t>received</a:t>
            </a:r>
            <a:r>
              <a:rPr lang="fr-SN" sz="1800" b="0" i="0" u="none" strike="noStrike" dirty="0">
                <a:solidFill>
                  <a:srgbClr val="000000"/>
                </a:solidFill>
                <a:effectLst/>
                <a:latin typeface="Calibri" panose="020F0502020204030204" pitchFamily="34" charset="0"/>
              </a:rPr>
              <a:t> 2.85 M€ of the </a:t>
            </a:r>
            <a:r>
              <a:rPr lang="fr-SN" sz="1800" b="0" i="0" u="none" strike="noStrike" dirty="0" err="1">
                <a:solidFill>
                  <a:srgbClr val="000000"/>
                </a:solidFill>
                <a:effectLst/>
                <a:latin typeface="Calibri" panose="020F0502020204030204" pitchFamily="34" charset="0"/>
              </a:rPr>
              <a:t>European</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Regional</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Development</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Fund</a:t>
            </a:r>
            <a:r>
              <a:rPr lang="fr-SN" sz="1800" b="0" i="0" u="none" strike="noStrike" dirty="0">
                <a:solidFill>
                  <a:srgbClr val="000000"/>
                </a:solidFill>
                <a:effectLst/>
                <a:latin typeface="Calibri" panose="020F0502020204030204" pitchFamily="34" charset="0"/>
              </a:rPr>
              <a:t> (EFRO) </a:t>
            </a:r>
            <a:r>
              <a:rPr lang="fr-SN" sz="1800" b="0" i="0" u="none" strike="noStrike" dirty="0" err="1">
                <a:solidFill>
                  <a:srgbClr val="000000"/>
                </a:solidFill>
                <a:effectLst/>
                <a:latin typeface="Calibri" panose="020F0502020204030204" pitchFamily="34" charset="0"/>
              </a:rPr>
              <a:t>funding</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from</a:t>
            </a:r>
            <a:r>
              <a:rPr lang="fr-SN" sz="1800" b="0" i="0" u="none" strike="noStrike" dirty="0">
                <a:solidFill>
                  <a:srgbClr val="000000"/>
                </a:solidFill>
                <a:effectLst/>
                <a:latin typeface="Calibri" panose="020F0502020204030204" pitchFamily="34" charset="0"/>
              </a:rPr>
              <a:t> Interreg. The Smart*Light X-ray source can </a:t>
            </a:r>
            <a:r>
              <a:rPr lang="fr-SN" sz="1800" b="0" i="0" u="none" strike="noStrike" dirty="0" err="1">
                <a:solidFill>
                  <a:srgbClr val="000000"/>
                </a:solidFill>
                <a:effectLst/>
                <a:latin typeface="Calibri" panose="020F0502020204030204" pitchFamily="34" charset="0"/>
              </a:rPr>
              <a:t>expectedly</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be</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applied</a:t>
            </a:r>
            <a:r>
              <a:rPr lang="fr-SN" sz="1800" b="0" i="0" u="none" strike="noStrike" dirty="0">
                <a:solidFill>
                  <a:srgbClr val="000000"/>
                </a:solidFill>
                <a:effectLst/>
                <a:latin typeface="Calibri" panose="020F0502020204030204" pitchFamily="34" charset="0"/>
              </a:rPr>
              <a:t> in </a:t>
            </a:r>
            <a:r>
              <a:rPr lang="fr-SN" sz="1800" b="0" i="0" u="none" strike="noStrike" dirty="0" err="1">
                <a:solidFill>
                  <a:srgbClr val="000000"/>
                </a:solidFill>
                <a:effectLst/>
                <a:latin typeface="Calibri" panose="020F0502020204030204" pitchFamily="34" charset="0"/>
              </a:rPr>
              <a:t>clinical</a:t>
            </a:r>
            <a:r>
              <a:rPr lang="fr-SN" sz="1800" b="0" i="0" u="none" strike="noStrike" dirty="0">
                <a:solidFill>
                  <a:srgbClr val="000000"/>
                </a:solidFill>
                <a:effectLst/>
                <a:latin typeface="Calibri" panose="020F0502020204030204" pitchFamily="34" charset="0"/>
              </a:rPr>
              <a:t> diagnostics, in state-of-the art </a:t>
            </a:r>
            <a:r>
              <a:rPr lang="fr-SN" sz="1800" b="0" i="0" u="none" strike="noStrike" dirty="0" err="1">
                <a:solidFill>
                  <a:srgbClr val="000000"/>
                </a:solidFill>
                <a:effectLst/>
                <a:latin typeface="Calibri" panose="020F0502020204030204" pitchFamily="34" charset="0"/>
              </a:rPr>
              <a:t>materials</a:t>
            </a:r>
            <a:r>
              <a:rPr lang="fr-SN" sz="1800" b="0" i="0" u="none" strike="noStrike" dirty="0">
                <a:solidFill>
                  <a:srgbClr val="000000"/>
                </a:solidFill>
                <a:effectLst/>
                <a:latin typeface="Calibri" panose="020F0502020204030204" pitchFamily="34" charset="0"/>
              </a:rPr>
              <a:t> science </a:t>
            </a:r>
            <a:r>
              <a:rPr lang="fr-SN" sz="1800" b="0" i="0" u="none" strike="noStrike" dirty="0" err="1">
                <a:solidFill>
                  <a:srgbClr val="000000"/>
                </a:solidFill>
                <a:effectLst/>
                <a:latin typeface="Calibri" panose="020F0502020204030204" pitchFamily="34" charset="0"/>
              </a:rPr>
              <a:t>research</a:t>
            </a:r>
            <a:r>
              <a:rPr lang="fr-SN" sz="1800" b="0" i="0" u="none" strike="noStrike" dirty="0">
                <a:solidFill>
                  <a:srgbClr val="000000"/>
                </a:solidFill>
                <a:effectLst/>
                <a:latin typeface="Calibri" panose="020F0502020204030204" pitchFamily="34" charset="0"/>
              </a:rPr>
              <a:t> and for the investigation of important artworks.</a:t>
            </a:r>
            <a:endParaRPr lang="fr-SN" b="0" dirty="0">
              <a:effectLst/>
            </a:endParaRPr>
          </a:p>
        </p:txBody>
      </p:sp>
      <p:sp>
        <p:nvSpPr>
          <p:cNvPr id="11" name="ZoneTexte 10">
            <a:extLst>
              <a:ext uri="{FF2B5EF4-FFF2-40B4-BE49-F238E27FC236}">
                <a16:creationId xmlns:a16="http://schemas.microsoft.com/office/drawing/2014/main" id="{991C6065-5A92-886F-08B3-8D911B283586}"/>
              </a:ext>
            </a:extLst>
          </p:cNvPr>
          <p:cNvSpPr txBox="1"/>
          <p:nvPr/>
        </p:nvSpPr>
        <p:spPr>
          <a:xfrm>
            <a:off x="4724402" y="1951672"/>
            <a:ext cx="4419598" cy="1477328"/>
          </a:xfrm>
          <a:prstGeom prst="rect">
            <a:avLst/>
          </a:prstGeom>
          <a:noFill/>
        </p:spPr>
        <p:txBody>
          <a:bodyPr wrap="square">
            <a:spAutoFit/>
          </a:bodyPr>
          <a:lstStyle/>
          <a:p>
            <a:pPr rtl="0">
              <a:spcBef>
                <a:spcPts val="0"/>
              </a:spcBef>
              <a:spcAft>
                <a:spcPts val="0"/>
              </a:spcAft>
            </a:pPr>
            <a:r>
              <a:rPr lang="fr-SN" sz="1800" b="1" i="0" u="none" strike="noStrike" dirty="0">
                <a:solidFill>
                  <a:srgbClr val="000000"/>
                </a:solidFill>
                <a:effectLst/>
                <a:latin typeface="Calibri" panose="020F0502020204030204" pitchFamily="34" charset="0"/>
              </a:rPr>
              <a:t>Collisions </a:t>
            </a:r>
            <a:r>
              <a:rPr lang="fr-SN" sz="1800" b="1" i="0" u="none" strike="noStrike" dirty="0" err="1">
                <a:solidFill>
                  <a:srgbClr val="000000"/>
                </a:solidFill>
                <a:effectLst/>
                <a:latin typeface="Calibri" panose="020F0502020204030204" pitchFamily="34" charset="0"/>
              </a:rPr>
              <a:t>between</a:t>
            </a:r>
            <a:r>
              <a:rPr lang="fr-SN" sz="1800" b="1" i="0" u="none" strike="noStrike" dirty="0">
                <a:solidFill>
                  <a:srgbClr val="000000"/>
                </a:solidFill>
                <a:effectLst/>
                <a:latin typeface="Calibri" panose="020F0502020204030204" pitchFamily="34" charset="0"/>
              </a:rPr>
              <a:t> laser and </a:t>
            </a:r>
            <a:r>
              <a:rPr lang="fr-SN" sz="1800" b="1" i="0" u="none" strike="noStrike" dirty="0" err="1">
                <a:solidFill>
                  <a:srgbClr val="000000"/>
                </a:solidFill>
                <a:effectLst/>
                <a:latin typeface="Calibri" panose="020F0502020204030204" pitchFamily="34" charset="0"/>
              </a:rPr>
              <a:t>electrons</a:t>
            </a:r>
            <a:endParaRPr lang="fr-SN" b="0" dirty="0">
              <a:effectLst/>
            </a:endParaRPr>
          </a:p>
          <a:p>
            <a:pPr rtl="0">
              <a:spcBef>
                <a:spcPts val="0"/>
              </a:spcBef>
              <a:spcAft>
                <a:spcPts val="0"/>
              </a:spcAft>
            </a:pPr>
            <a:r>
              <a:rPr lang="fr-SN" sz="1800" b="0" i="0" u="none" strike="noStrike" dirty="0">
                <a:solidFill>
                  <a:srgbClr val="000000"/>
                </a:solidFill>
                <a:effectLst/>
                <a:latin typeface="Calibri" panose="020F0502020204030204" pitchFamily="34" charset="0"/>
              </a:rPr>
              <a:t>Smart*Light uses new </a:t>
            </a:r>
            <a:r>
              <a:rPr lang="fr-SN" sz="1800" b="0" i="0" u="none" strike="noStrike" dirty="0" err="1">
                <a:solidFill>
                  <a:srgbClr val="000000"/>
                </a:solidFill>
                <a:effectLst/>
                <a:latin typeface="Calibri" panose="020F0502020204030204" pitchFamily="34" charset="0"/>
              </a:rPr>
              <a:t>accelerator</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technology</a:t>
            </a:r>
            <a:r>
              <a:rPr lang="fr-SN" sz="1800" b="0" i="0" u="none" strike="noStrike" dirty="0">
                <a:solidFill>
                  <a:srgbClr val="000000"/>
                </a:solidFill>
                <a:effectLst/>
                <a:latin typeface="Calibri" panose="020F0502020204030204" pitchFamily="34" charset="0"/>
              </a:rPr>
              <a:t> to </a:t>
            </a:r>
            <a:r>
              <a:rPr lang="fr-SN" sz="1800" b="0" i="0" u="none" strike="noStrike" dirty="0" err="1">
                <a:solidFill>
                  <a:srgbClr val="000000"/>
                </a:solidFill>
                <a:effectLst/>
                <a:latin typeface="Calibri" panose="020F0502020204030204" pitchFamily="34" charset="0"/>
              </a:rPr>
              <a:t>convert</a:t>
            </a:r>
            <a:r>
              <a:rPr lang="fr-SN" sz="1800" b="0" i="0" u="none" strike="noStrike" dirty="0">
                <a:solidFill>
                  <a:srgbClr val="000000"/>
                </a:solidFill>
                <a:effectLst/>
                <a:latin typeface="Calibri" panose="020F0502020204030204" pitchFamily="34" charset="0"/>
              </a:rPr>
              <a:t> laser light </a:t>
            </a:r>
            <a:r>
              <a:rPr lang="fr-SN" sz="1800" b="0" i="0" u="none" strike="noStrike" dirty="0" err="1">
                <a:solidFill>
                  <a:srgbClr val="000000"/>
                </a:solidFill>
                <a:effectLst/>
                <a:latin typeface="Calibri" panose="020F0502020204030204" pitchFamily="34" charset="0"/>
              </a:rPr>
              <a:t>into</a:t>
            </a:r>
            <a:r>
              <a:rPr lang="fr-SN" sz="1800" b="0" i="0" u="none" strike="noStrike" dirty="0">
                <a:solidFill>
                  <a:srgbClr val="000000"/>
                </a:solidFill>
                <a:effectLst/>
                <a:latin typeface="Calibri" panose="020F0502020204030204" pitchFamily="34" charset="0"/>
              </a:rPr>
              <a:t> intense and </a:t>
            </a:r>
            <a:r>
              <a:rPr lang="fr-SN" sz="1800" b="0" i="0" u="none" strike="noStrike" dirty="0" err="1">
                <a:solidFill>
                  <a:srgbClr val="000000"/>
                </a:solidFill>
                <a:effectLst/>
                <a:latin typeface="Calibri" panose="020F0502020204030204" pitchFamily="34" charset="0"/>
              </a:rPr>
              <a:t>coherent</a:t>
            </a:r>
            <a:r>
              <a:rPr lang="fr-SN" sz="1800" b="0" i="0" u="none" strike="noStrike" dirty="0">
                <a:solidFill>
                  <a:srgbClr val="000000"/>
                </a:solidFill>
                <a:effectLst/>
                <a:latin typeface="Calibri" panose="020F0502020204030204" pitchFamily="34" charset="0"/>
              </a:rPr>
              <a:t> X-rays by </a:t>
            </a:r>
            <a:r>
              <a:rPr lang="fr-SN" sz="1800" b="0" i="0" u="none" strike="noStrike" dirty="0" err="1">
                <a:solidFill>
                  <a:srgbClr val="000000"/>
                </a:solidFill>
                <a:effectLst/>
                <a:latin typeface="Calibri" panose="020F0502020204030204" pitchFamily="34" charset="0"/>
              </a:rPr>
              <a:t>making</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them</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collide</a:t>
            </a:r>
            <a:r>
              <a:rPr lang="fr-SN" sz="1800" b="0" i="0" u="none" strike="noStrike" dirty="0">
                <a:solidFill>
                  <a:srgbClr val="000000"/>
                </a:solidFill>
                <a:effectLst/>
                <a:latin typeface="Calibri" panose="020F0502020204030204" pitchFamily="34" charset="0"/>
              </a:rPr>
              <a:t> (via 'inverse Compton </a:t>
            </a:r>
            <a:r>
              <a:rPr lang="fr-SN" sz="1800" b="0" i="0" u="none" strike="noStrike" dirty="0" err="1">
                <a:solidFill>
                  <a:srgbClr val="000000"/>
                </a:solidFill>
                <a:effectLst/>
                <a:latin typeface="Calibri" panose="020F0502020204030204" pitchFamily="34" charset="0"/>
              </a:rPr>
              <a:t>scattering</a:t>
            </a:r>
            <a:r>
              <a:rPr lang="fr-SN" sz="1800" b="0" i="0" u="none" strike="noStrike" dirty="0">
                <a:solidFill>
                  <a:srgbClr val="000000"/>
                </a:solidFill>
                <a:effectLst/>
                <a:latin typeface="Calibri" panose="020F0502020204030204" pitchFamily="34" charset="0"/>
              </a:rPr>
              <a:t>')</a:t>
            </a:r>
            <a:endParaRPr lang="fr-SN" b="0" dirty="0">
              <a:effectLst/>
            </a:endParaRPr>
          </a:p>
        </p:txBody>
      </p:sp>
    </p:spTree>
    <p:extLst>
      <p:ext uri="{BB962C8B-B14F-4D97-AF65-F5344CB8AC3E}">
        <p14:creationId xmlns:p14="http://schemas.microsoft.com/office/powerpoint/2010/main" val="220918037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35E8324-6CB2-0BC6-917E-2A78EE11EB08}"/>
              </a:ext>
            </a:extLst>
          </p:cNvPr>
          <p:cNvSpPr txBox="1"/>
          <p:nvPr/>
        </p:nvSpPr>
        <p:spPr>
          <a:xfrm>
            <a:off x="1066800" y="1006874"/>
            <a:ext cx="6629400" cy="456535"/>
          </a:xfrm>
          <a:prstGeom prst="rect">
            <a:avLst/>
          </a:prstGeom>
          <a:noFill/>
        </p:spPr>
        <p:txBody>
          <a:bodyPr wrap="square">
            <a:spAutoFit/>
          </a:bodyPr>
          <a:lstStyle/>
          <a:p>
            <a:pPr>
              <a:lnSpc>
                <a:spcPct val="150000"/>
              </a:lnSpc>
            </a:pPr>
            <a:r>
              <a:rPr lang="en-US" sz="1800" b="1" dirty="0">
                <a:solidFill>
                  <a:srgbClr val="00B050"/>
                </a:solidFill>
                <a:effectLst/>
                <a:latin typeface="Arial" panose="020B0604020202020204" pitchFamily="34" charset="0"/>
                <a:ea typeface="Calibri" panose="020F0502020204030204" pitchFamily="34" charset="0"/>
              </a:rPr>
              <a:t>Existing Examples/Case Studies in Africa and Worldwide</a:t>
            </a:r>
          </a:p>
        </p:txBody>
      </p:sp>
      <p:pic>
        <p:nvPicPr>
          <p:cNvPr id="5" name="Picture 2" descr="Image">
            <a:extLst>
              <a:ext uri="{FF2B5EF4-FFF2-40B4-BE49-F238E27FC236}">
                <a16:creationId xmlns:a16="http://schemas.microsoft.com/office/drawing/2014/main" id="{D71B9922-ED7C-0A16-2A1B-7160CD8C4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ED12D439-5C1B-6BCA-7B23-FA070EF11BD9}"/>
              </a:ext>
            </a:extLst>
          </p:cNvPr>
          <p:cNvSpPr txBox="1"/>
          <p:nvPr/>
        </p:nvSpPr>
        <p:spPr>
          <a:xfrm>
            <a:off x="-22966" y="1397238"/>
            <a:ext cx="6499965" cy="369332"/>
          </a:xfrm>
          <a:prstGeom prst="rect">
            <a:avLst/>
          </a:prstGeom>
          <a:noFill/>
        </p:spPr>
        <p:txBody>
          <a:bodyPr wrap="square">
            <a:spAutoFit/>
          </a:bodyPr>
          <a:lstStyle/>
          <a:p>
            <a:pPr rtl="0">
              <a:spcBef>
                <a:spcPts val="0"/>
              </a:spcBef>
              <a:spcAft>
                <a:spcPts val="0"/>
              </a:spcAft>
            </a:pPr>
            <a:r>
              <a:rPr lang="fr-SN" sz="1800" b="1" i="0" u="none" strike="noStrike" dirty="0">
                <a:solidFill>
                  <a:srgbClr val="000000"/>
                </a:solidFill>
                <a:effectLst/>
                <a:latin typeface="Calibri" panose="020F0502020204030204" pitchFamily="34" charset="0"/>
              </a:rPr>
              <a:t>5.  CXFEL-Compact X-ray</a:t>
            </a:r>
            <a:endParaRPr lang="fr-SN" b="0" dirty="0">
              <a:effectLst/>
            </a:endParaRPr>
          </a:p>
        </p:txBody>
      </p:sp>
      <p:pic>
        <p:nvPicPr>
          <p:cNvPr id="11266" name="Picture 2">
            <a:extLst>
              <a:ext uri="{FF2B5EF4-FFF2-40B4-BE49-F238E27FC236}">
                <a16:creationId xmlns:a16="http://schemas.microsoft.com/office/drawing/2014/main" id="{567B0F99-8392-B570-E474-A610E31ED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3137"/>
            <a:ext cx="4501743" cy="3504663"/>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7DF974D6-611B-084A-812C-15A28E28DA53}"/>
              </a:ext>
            </a:extLst>
          </p:cNvPr>
          <p:cNvSpPr txBox="1"/>
          <p:nvPr/>
        </p:nvSpPr>
        <p:spPr>
          <a:xfrm>
            <a:off x="4572000" y="2395478"/>
            <a:ext cx="4609578" cy="2862322"/>
          </a:xfrm>
          <a:prstGeom prst="rect">
            <a:avLst/>
          </a:prstGeom>
          <a:noFill/>
        </p:spPr>
        <p:txBody>
          <a:bodyPr wrap="square">
            <a:spAutoFit/>
          </a:bodyPr>
          <a:lstStyle/>
          <a:p>
            <a:pPr rtl="0">
              <a:spcBef>
                <a:spcPts val="0"/>
              </a:spcBef>
              <a:spcAft>
                <a:spcPts val="0"/>
              </a:spcAft>
            </a:pPr>
            <a:r>
              <a:rPr lang="fr-SN" sz="1800" b="1" i="0" u="none" strike="noStrike" dirty="0">
                <a:solidFill>
                  <a:srgbClr val="000000"/>
                </a:solidFill>
                <a:effectLst/>
                <a:latin typeface="Calibri" panose="020F0502020204030204" pitchFamily="34" charset="0"/>
              </a:rPr>
              <a:t>The CXFEL </a:t>
            </a:r>
            <a:r>
              <a:rPr lang="fr-SN" sz="1800" b="1" i="0" u="none" strike="noStrike" dirty="0" err="1">
                <a:solidFill>
                  <a:srgbClr val="000000"/>
                </a:solidFill>
                <a:effectLst/>
                <a:latin typeface="Calibri" panose="020F0502020204030204" pitchFamily="34" charset="0"/>
              </a:rPr>
              <a:t>will</a:t>
            </a:r>
            <a:r>
              <a:rPr lang="fr-SN" sz="1800" b="1" i="0" u="none" strike="noStrike" dirty="0">
                <a:solidFill>
                  <a:srgbClr val="000000"/>
                </a:solidFill>
                <a:effectLst/>
                <a:latin typeface="Calibri" panose="020F0502020204030204" pitchFamily="34" charset="0"/>
              </a:rPr>
              <a:t> enable</a:t>
            </a:r>
            <a:endParaRPr lang="fr-SN" b="0" dirty="0">
              <a:effectLst/>
            </a:endParaRPr>
          </a:p>
          <a:p>
            <a:pPr rtl="0" fontAlgn="base">
              <a:spcBef>
                <a:spcPts val="0"/>
              </a:spcBef>
              <a:spcAft>
                <a:spcPts val="0"/>
              </a:spcAft>
              <a:buFont typeface="Arial" panose="020B0604020202020204" pitchFamily="34" charset="0"/>
              <a:buChar char="•"/>
            </a:pPr>
            <a:r>
              <a:rPr lang="fr-SN" sz="1800" b="0" i="0" u="none" strike="noStrike" dirty="0">
                <a:solidFill>
                  <a:srgbClr val="000000"/>
                </a:solidFill>
                <a:effectLst/>
                <a:latin typeface="Calibri" panose="020F0502020204030204" pitchFamily="34" charset="0"/>
              </a:rPr>
              <a:t>To </a:t>
            </a:r>
            <a:r>
              <a:rPr lang="fr-SN" sz="1800" b="0" i="0" u="none" strike="noStrike" dirty="0" err="1">
                <a:solidFill>
                  <a:srgbClr val="000000"/>
                </a:solidFill>
                <a:effectLst/>
                <a:latin typeface="Calibri" panose="020F0502020204030204" pitchFamily="34" charset="0"/>
              </a:rPr>
              <a:t>visualize</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drugs</a:t>
            </a:r>
            <a:r>
              <a:rPr lang="fr-SN" sz="1800" b="0" i="0" u="none" strike="noStrike" dirty="0">
                <a:solidFill>
                  <a:srgbClr val="000000"/>
                </a:solidFill>
                <a:effectLst/>
                <a:latin typeface="Calibri" panose="020F0502020204030204" pitchFamily="34" charset="0"/>
              </a:rPr>
              <a:t> binding to </a:t>
            </a:r>
            <a:r>
              <a:rPr lang="fr-SN" sz="1800" b="0" i="0" u="none" strike="noStrike" dirty="0" err="1">
                <a:solidFill>
                  <a:srgbClr val="000000"/>
                </a:solidFill>
                <a:effectLst/>
                <a:latin typeface="Calibri" panose="020F0502020204030204" pitchFamily="34" charset="0"/>
              </a:rPr>
              <a:t>receptors</a:t>
            </a:r>
            <a:r>
              <a:rPr lang="fr-SN" sz="1800" b="0" i="0" u="none" strike="noStrike" dirty="0">
                <a:solidFill>
                  <a:srgbClr val="000000"/>
                </a:solidFill>
                <a:effectLst/>
                <a:latin typeface="Calibri" panose="020F0502020204030204" pitchFamily="34" charset="0"/>
              </a:rPr>
              <a:t> at the surface of a cancer </a:t>
            </a:r>
            <a:r>
              <a:rPr lang="fr-SN" sz="1800" b="0" i="0" u="none" strike="noStrike" dirty="0" err="1">
                <a:solidFill>
                  <a:srgbClr val="000000"/>
                </a:solidFill>
                <a:effectLst/>
                <a:latin typeface="Calibri" panose="020F0502020204030204" pitchFamily="34" charset="0"/>
              </a:rPr>
              <a:t>cell</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will</a:t>
            </a:r>
            <a:r>
              <a:rPr lang="fr-SN" sz="1800" b="0" i="0" u="none" strike="noStrike" dirty="0">
                <a:solidFill>
                  <a:srgbClr val="000000"/>
                </a:solidFill>
                <a:effectLst/>
                <a:latin typeface="Calibri" panose="020F0502020204030204" pitchFamily="34" charset="0"/>
              </a:rPr>
              <a:t> fuel </a:t>
            </a:r>
            <a:r>
              <a:rPr lang="fr-SN" sz="1800" b="0" i="0" u="none" strike="noStrike" dirty="0" err="1">
                <a:solidFill>
                  <a:srgbClr val="000000"/>
                </a:solidFill>
                <a:effectLst/>
                <a:latin typeface="Calibri" panose="020F0502020204030204" pitchFamily="34" charset="0"/>
              </a:rPr>
              <a:t>development</a:t>
            </a:r>
            <a:r>
              <a:rPr lang="fr-SN" sz="1800" b="0" i="0" u="none" strike="noStrike" dirty="0">
                <a:solidFill>
                  <a:srgbClr val="000000"/>
                </a:solidFill>
                <a:effectLst/>
                <a:latin typeface="Calibri" panose="020F0502020204030204" pitchFamily="34" charset="0"/>
              </a:rPr>
              <a:t> of </a:t>
            </a:r>
            <a:r>
              <a:rPr lang="fr-SN" sz="1800" b="0" i="0" u="none" strike="noStrike" dirty="0" err="1">
                <a:solidFill>
                  <a:srgbClr val="000000"/>
                </a:solidFill>
                <a:effectLst/>
                <a:latin typeface="Calibri" panose="020F0502020204030204" pitchFamily="34" charset="0"/>
              </a:rPr>
              <a:t>novel</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drugs</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with</a:t>
            </a:r>
            <a:r>
              <a:rPr lang="fr-SN" sz="1800" b="0" i="0" u="none" strike="noStrike" dirty="0">
                <a:solidFill>
                  <a:srgbClr val="000000"/>
                </a:solidFill>
                <a:effectLst/>
                <a:latin typeface="Calibri" panose="020F0502020204030204" pitchFamily="34" charset="0"/>
              </a:rPr>
              <a:t> more </a:t>
            </a:r>
            <a:r>
              <a:rPr lang="fr-SN" sz="1800" b="0" i="0" u="none" strike="noStrike" dirty="0" err="1">
                <a:solidFill>
                  <a:srgbClr val="000000"/>
                </a:solidFill>
                <a:effectLst/>
                <a:latin typeface="Calibri" panose="020F0502020204030204" pitchFamily="34" charset="0"/>
              </a:rPr>
              <a:t>specific</a:t>
            </a:r>
            <a:r>
              <a:rPr lang="fr-SN" sz="1800" b="0" i="0" u="none" strike="noStrike" dirty="0">
                <a:solidFill>
                  <a:srgbClr val="000000"/>
                </a:solidFill>
                <a:effectLst/>
                <a:latin typeface="Calibri" panose="020F0502020204030204" pitchFamily="34" charset="0"/>
              </a:rPr>
              <a:t> binding and </a:t>
            </a:r>
            <a:r>
              <a:rPr lang="fr-SN" sz="1800" b="0" i="0" u="none" strike="noStrike" dirty="0" err="1">
                <a:solidFill>
                  <a:srgbClr val="000000"/>
                </a:solidFill>
                <a:effectLst/>
                <a:latin typeface="Calibri" panose="020F0502020204030204" pitchFamily="34" charset="0"/>
              </a:rPr>
              <a:t>fewer</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side</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effects</a:t>
            </a:r>
            <a:r>
              <a:rPr lang="fr-SN" sz="1800" b="0" i="0" u="none" strike="noStrike" dirty="0">
                <a:solidFill>
                  <a:srgbClr val="000000"/>
                </a:solidFill>
                <a:effectLst/>
                <a:latin typeface="Calibri" panose="020F0502020204030204" pitchFamily="34" charset="0"/>
              </a:rPr>
              <a:t>.</a:t>
            </a:r>
          </a:p>
          <a:p>
            <a:pPr rtl="0" fontAlgn="base">
              <a:spcBef>
                <a:spcPts val="0"/>
              </a:spcBef>
              <a:spcAft>
                <a:spcPts val="0"/>
              </a:spcAft>
              <a:buFont typeface="Arial" panose="020B0604020202020204" pitchFamily="34" charset="0"/>
              <a:buChar char="•"/>
            </a:pPr>
            <a:r>
              <a:rPr lang="fr-SN" sz="1800" b="0" i="0" u="none" strike="noStrike" dirty="0" err="1">
                <a:solidFill>
                  <a:srgbClr val="000000"/>
                </a:solidFill>
                <a:effectLst/>
                <a:latin typeface="Calibri" panose="020F0502020204030204" pitchFamily="34" charset="0"/>
              </a:rPr>
              <a:t>Visualizing</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biopsy</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samples</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with</a:t>
            </a:r>
            <a:r>
              <a:rPr lang="fr-SN" sz="1800" b="0" i="0" u="none" strike="noStrike" dirty="0">
                <a:solidFill>
                  <a:srgbClr val="000000"/>
                </a:solidFill>
                <a:effectLst/>
                <a:latin typeface="Calibri" panose="020F0502020204030204" pitchFamily="34" charset="0"/>
              </a:rPr>
              <a:t> fine </a:t>
            </a:r>
            <a:r>
              <a:rPr lang="fr-SN" sz="1800" b="0" i="0" u="none" strike="noStrike" dirty="0" err="1">
                <a:solidFill>
                  <a:srgbClr val="000000"/>
                </a:solidFill>
                <a:effectLst/>
                <a:latin typeface="Calibri" panose="020F0502020204030204" pitchFamily="34" charset="0"/>
              </a:rPr>
              <a:t>resolution</a:t>
            </a:r>
            <a:r>
              <a:rPr lang="fr-SN" sz="1800" b="0" i="0" u="none" strike="noStrike" dirty="0">
                <a:solidFill>
                  <a:srgbClr val="000000"/>
                </a:solidFill>
                <a:effectLst/>
                <a:latin typeface="Calibri" panose="020F0502020204030204" pitchFamily="34" charset="0"/>
              </a:rPr>
              <a:t> of the </a:t>
            </a:r>
            <a:r>
              <a:rPr lang="fr-SN" sz="1800" b="0" i="0" u="none" strike="noStrike" dirty="0" err="1">
                <a:solidFill>
                  <a:srgbClr val="000000"/>
                </a:solidFill>
                <a:effectLst/>
                <a:latin typeface="Calibri" panose="020F0502020204030204" pitchFamily="34" charset="0"/>
              </a:rPr>
              <a:t>cell</a:t>
            </a:r>
            <a:r>
              <a:rPr lang="fr-SN" sz="1800" b="0" i="0" u="none" strike="noStrike" dirty="0">
                <a:solidFill>
                  <a:srgbClr val="000000"/>
                </a:solidFill>
                <a:effectLst/>
                <a:latin typeface="Calibri" panose="020F0502020204030204" pitchFamily="34" charset="0"/>
              </a:rPr>
              <a:t> structure at </a:t>
            </a:r>
            <a:r>
              <a:rPr lang="fr-SN" sz="1800" b="0" i="0" u="none" strike="noStrike" dirty="0" err="1">
                <a:solidFill>
                  <a:srgbClr val="000000"/>
                </a:solidFill>
                <a:effectLst/>
                <a:latin typeface="Calibri" panose="020F0502020204030204" pitchFamily="34" charset="0"/>
              </a:rPr>
              <a:t>much</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higher</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detail</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than</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even</a:t>
            </a:r>
            <a:r>
              <a:rPr lang="fr-SN" sz="1800" b="0" i="0" u="none" strike="noStrike" dirty="0">
                <a:solidFill>
                  <a:srgbClr val="000000"/>
                </a:solidFill>
                <a:effectLst/>
                <a:latin typeface="Calibri" panose="020F0502020204030204" pitchFamily="34" charset="0"/>
              </a:rPr>
              <a:t> a CT scan.</a:t>
            </a:r>
          </a:p>
          <a:p>
            <a:pPr rtl="0" fontAlgn="base">
              <a:spcBef>
                <a:spcPts val="0"/>
              </a:spcBef>
              <a:spcAft>
                <a:spcPts val="0"/>
              </a:spcAft>
              <a:buFont typeface="Arial" panose="020B0604020202020204" pitchFamily="34" charset="0"/>
              <a:buChar char="•"/>
            </a:pPr>
            <a:r>
              <a:rPr lang="fr-SN" sz="1800" b="0" i="0" u="none" strike="noStrike" dirty="0">
                <a:solidFill>
                  <a:srgbClr val="000000"/>
                </a:solidFill>
                <a:effectLst/>
                <a:latin typeface="Calibri" panose="020F0502020204030204" pitchFamily="34" charset="0"/>
              </a:rPr>
              <a:t>To </a:t>
            </a:r>
            <a:r>
              <a:rPr lang="fr-SN" sz="1800" b="0" i="0" u="none" strike="noStrike" dirty="0" err="1">
                <a:solidFill>
                  <a:srgbClr val="000000"/>
                </a:solidFill>
                <a:effectLst/>
                <a:latin typeface="Calibri" panose="020F0502020204030204" pitchFamily="34" charset="0"/>
              </a:rPr>
              <a:t>unravel</a:t>
            </a:r>
            <a:r>
              <a:rPr lang="fr-SN" sz="1800" b="0" i="0" u="none" strike="noStrike" dirty="0">
                <a:solidFill>
                  <a:srgbClr val="000000"/>
                </a:solidFill>
                <a:effectLst/>
                <a:latin typeface="Calibri" panose="020F0502020204030204" pitchFamily="34" charset="0"/>
              </a:rPr>
              <a:t> the </a:t>
            </a:r>
            <a:r>
              <a:rPr lang="fr-SN" sz="1800" b="0" i="0" u="none" strike="noStrike" dirty="0" err="1">
                <a:solidFill>
                  <a:srgbClr val="000000"/>
                </a:solidFill>
                <a:effectLst/>
                <a:latin typeface="Calibri" panose="020F0502020204030204" pitchFamily="34" charset="0"/>
              </a:rPr>
              <a:t>mechanism</a:t>
            </a:r>
            <a:r>
              <a:rPr lang="fr-SN" sz="1800" b="0" i="0" u="none" strike="noStrike" dirty="0">
                <a:solidFill>
                  <a:srgbClr val="000000"/>
                </a:solidFill>
                <a:effectLst/>
                <a:latin typeface="Calibri" panose="020F0502020204030204" pitchFamily="34" charset="0"/>
              </a:rPr>
              <a:t> of </a:t>
            </a:r>
            <a:r>
              <a:rPr lang="fr-SN" sz="1800" b="0" i="0" u="none" strike="noStrike" dirty="0" err="1">
                <a:solidFill>
                  <a:srgbClr val="000000"/>
                </a:solidFill>
                <a:effectLst/>
                <a:latin typeface="Calibri" panose="020F0502020204030204" pitchFamily="34" charset="0"/>
              </a:rPr>
              <a:t>superconductance</a:t>
            </a:r>
            <a:r>
              <a:rPr lang="fr-SN" sz="1800" b="0" i="0" u="none" strike="noStrike" dirty="0">
                <a:solidFill>
                  <a:srgbClr val="000000"/>
                </a:solidFill>
                <a:effectLst/>
                <a:latin typeface="Calibri" panose="020F0502020204030204" pitchFamily="34" charset="0"/>
              </a:rPr>
              <a:t> of quantum </a:t>
            </a:r>
            <a:r>
              <a:rPr lang="fr-SN" sz="1800" b="0" i="0" u="none" strike="noStrike" dirty="0" err="1">
                <a:solidFill>
                  <a:srgbClr val="000000"/>
                </a:solidFill>
                <a:effectLst/>
                <a:latin typeface="Calibri" panose="020F0502020204030204" pitchFamily="34" charset="0"/>
              </a:rPr>
              <a:t>material</a:t>
            </a:r>
            <a:endParaRPr lang="fr-SN" sz="18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101728448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35E8324-6CB2-0BC6-917E-2A78EE11EB08}"/>
              </a:ext>
            </a:extLst>
          </p:cNvPr>
          <p:cNvSpPr txBox="1"/>
          <p:nvPr/>
        </p:nvSpPr>
        <p:spPr>
          <a:xfrm>
            <a:off x="1066800" y="1006874"/>
            <a:ext cx="6629400" cy="456535"/>
          </a:xfrm>
          <a:prstGeom prst="rect">
            <a:avLst/>
          </a:prstGeom>
          <a:noFill/>
        </p:spPr>
        <p:txBody>
          <a:bodyPr wrap="square">
            <a:spAutoFit/>
          </a:bodyPr>
          <a:lstStyle/>
          <a:p>
            <a:pPr>
              <a:lnSpc>
                <a:spcPct val="150000"/>
              </a:lnSpc>
            </a:pPr>
            <a:r>
              <a:rPr lang="en-US" sz="1800" b="1" dirty="0">
                <a:solidFill>
                  <a:srgbClr val="00B050"/>
                </a:solidFill>
                <a:effectLst/>
                <a:latin typeface="Arial" panose="020B0604020202020204" pitchFamily="34" charset="0"/>
                <a:ea typeface="Calibri" panose="020F0502020204030204" pitchFamily="34" charset="0"/>
              </a:rPr>
              <a:t>Existing Examples/Case Studies in Africa and Worldwide</a:t>
            </a:r>
          </a:p>
        </p:txBody>
      </p:sp>
      <p:pic>
        <p:nvPicPr>
          <p:cNvPr id="5" name="Picture 2" descr="Image">
            <a:extLst>
              <a:ext uri="{FF2B5EF4-FFF2-40B4-BE49-F238E27FC236}">
                <a16:creationId xmlns:a16="http://schemas.microsoft.com/office/drawing/2014/main" id="{D71B9922-ED7C-0A16-2A1B-7160CD8C4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ED12D439-5C1B-6BCA-7B23-FA070EF11BD9}"/>
              </a:ext>
            </a:extLst>
          </p:cNvPr>
          <p:cNvSpPr txBox="1"/>
          <p:nvPr/>
        </p:nvSpPr>
        <p:spPr>
          <a:xfrm>
            <a:off x="-22966" y="1397238"/>
            <a:ext cx="6499965" cy="369332"/>
          </a:xfrm>
          <a:prstGeom prst="rect">
            <a:avLst/>
          </a:prstGeom>
          <a:noFill/>
        </p:spPr>
        <p:txBody>
          <a:bodyPr wrap="square">
            <a:spAutoFit/>
          </a:bodyPr>
          <a:lstStyle/>
          <a:p>
            <a:pPr rtl="0">
              <a:spcBef>
                <a:spcPts val="0"/>
              </a:spcBef>
              <a:spcAft>
                <a:spcPts val="0"/>
              </a:spcAft>
            </a:pPr>
            <a:r>
              <a:rPr lang="fr-SN" b="1" dirty="0">
                <a:solidFill>
                  <a:srgbClr val="000000"/>
                </a:solidFill>
                <a:latin typeface="Calibri" panose="020F0502020204030204" pitchFamily="34" charset="0"/>
              </a:rPr>
              <a:t>6</a:t>
            </a:r>
            <a:r>
              <a:rPr lang="fr-SN" sz="1800" b="1" i="0" u="none" strike="noStrike" dirty="0">
                <a:solidFill>
                  <a:srgbClr val="000000"/>
                </a:solidFill>
                <a:effectLst/>
                <a:latin typeface="Calibri" panose="020F0502020204030204" pitchFamily="34" charset="0"/>
              </a:rPr>
              <a:t>.  </a:t>
            </a:r>
            <a:r>
              <a:rPr lang="fr-SN" sz="1800" b="1" i="0" u="none" strike="noStrike" dirty="0" err="1">
                <a:solidFill>
                  <a:srgbClr val="000000"/>
                </a:solidFill>
                <a:effectLst/>
                <a:latin typeface="Calibri" panose="020F0502020204030204" pitchFamily="34" charset="0"/>
              </a:rPr>
              <a:t>ThomX</a:t>
            </a:r>
            <a:r>
              <a:rPr lang="fr-SN" sz="1800" b="1" i="0" u="none" strike="noStrike" dirty="0">
                <a:solidFill>
                  <a:srgbClr val="000000"/>
                </a:solidFill>
                <a:effectLst/>
                <a:latin typeface="Calibri" panose="020F0502020204030204" pitchFamily="34" charset="0"/>
              </a:rPr>
              <a:t> in France</a:t>
            </a:r>
            <a:endParaRPr lang="fr-SN" b="0" dirty="0">
              <a:effectLst/>
            </a:endParaRPr>
          </a:p>
        </p:txBody>
      </p:sp>
      <p:pic>
        <p:nvPicPr>
          <p:cNvPr id="13314" name="Picture 2">
            <a:extLst>
              <a:ext uri="{FF2B5EF4-FFF2-40B4-BE49-F238E27FC236}">
                <a16:creationId xmlns:a16="http://schemas.microsoft.com/office/drawing/2014/main" id="{C835BD5D-4050-8347-A509-E7D830ED7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6" y="1766570"/>
            <a:ext cx="5015456" cy="282689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DA8C23B-38C7-EF07-DF18-243807FA14F0}"/>
              </a:ext>
            </a:extLst>
          </p:cNvPr>
          <p:cNvSpPr txBox="1"/>
          <p:nvPr/>
        </p:nvSpPr>
        <p:spPr>
          <a:xfrm>
            <a:off x="4876800" y="1535737"/>
            <a:ext cx="4267200" cy="923330"/>
          </a:xfrm>
          <a:prstGeom prst="rect">
            <a:avLst/>
          </a:prstGeom>
          <a:noFill/>
        </p:spPr>
        <p:txBody>
          <a:bodyPr wrap="square">
            <a:spAutoFit/>
          </a:bodyPr>
          <a:lstStyle/>
          <a:p>
            <a:r>
              <a:rPr lang="fr-SN" sz="1800" b="0" i="0" u="none" strike="noStrike" dirty="0" err="1">
                <a:solidFill>
                  <a:srgbClr val="000000"/>
                </a:solidFill>
                <a:effectLst/>
                <a:latin typeface="Calibri" panose="020F0502020204030204" pitchFamily="34" charset="0"/>
              </a:rPr>
              <a:t>ThomX</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is</a:t>
            </a:r>
            <a:r>
              <a:rPr lang="fr-SN" sz="1800" b="0" i="0" u="none" strike="noStrike" dirty="0">
                <a:solidFill>
                  <a:srgbClr val="000000"/>
                </a:solidFill>
                <a:effectLst/>
                <a:latin typeface="Calibri" panose="020F0502020204030204" pitchFamily="34" charset="0"/>
              </a:rPr>
              <a:t> an </a:t>
            </a:r>
            <a:r>
              <a:rPr lang="fr-SN" sz="1800" b="0" i="0" u="none" strike="noStrike" dirty="0" err="1">
                <a:solidFill>
                  <a:srgbClr val="000000"/>
                </a:solidFill>
                <a:effectLst/>
                <a:latin typeface="Calibri" panose="020F0502020204030204" pitchFamily="34" charset="0"/>
              </a:rPr>
              <a:t>electron</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accelerator</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aimed</a:t>
            </a:r>
            <a:r>
              <a:rPr lang="fr-SN" sz="1800" b="0" i="0" u="none" strike="noStrike" dirty="0">
                <a:solidFill>
                  <a:srgbClr val="000000"/>
                </a:solidFill>
                <a:effectLst/>
                <a:latin typeface="Calibri" panose="020F0502020204030204" pitchFamily="34" charset="0"/>
              </a:rPr>
              <a:t> at </a:t>
            </a:r>
            <a:r>
              <a:rPr lang="fr-SN" sz="1800" b="0" i="0" u="none" strike="noStrike" dirty="0" err="1">
                <a:solidFill>
                  <a:srgbClr val="000000"/>
                </a:solidFill>
                <a:effectLst/>
                <a:latin typeface="Calibri" panose="020F0502020204030204" pitchFamily="34" charset="0"/>
              </a:rPr>
              <a:t>generating</a:t>
            </a:r>
            <a:r>
              <a:rPr lang="fr-SN" sz="1800" b="0" i="0" u="none" strike="noStrike" dirty="0">
                <a:solidFill>
                  <a:srgbClr val="000000"/>
                </a:solidFill>
                <a:effectLst/>
                <a:latin typeface="Calibri" panose="020F0502020204030204" pitchFamily="34" charset="0"/>
              </a:rPr>
              <a:t> X-rays. It </a:t>
            </a:r>
            <a:r>
              <a:rPr lang="fr-SN" sz="1800" b="0" i="0" u="none" strike="noStrike" dirty="0" err="1">
                <a:solidFill>
                  <a:srgbClr val="000000"/>
                </a:solidFill>
                <a:effectLst/>
                <a:latin typeface="Calibri" panose="020F0502020204030204" pitchFamily="34" charset="0"/>
              </a:rPr>
              <a:t>is</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installed</a:t>
            </a:r>
            <a:r>
              <a:rPr lang="fr-SN" sz="1800" b="0" i="0" u="none" strike="noStrike" dirty="0">
                <a:solidFill>
                  <a:srgbClr val="000000"/>
                </a:solidFill>
                <a:effectLst/>
                <a:latin typeface="Calibri" panose="020F0502020204030204" pitchFamily="34" charset="0"/>
              </a:rPr>
              <a:t> in IGLEX, on the Paris-Saclay </a:t>
            </a:r>
            <a:r>
              <a:rPr lang="fr-SN" sz="1800" b="0" i="0" u="none" strike="noStrike" dirty="0" err="1">
                <a:solidFill>
                  <a:srgbClr val="000000"/>
                </a:solidFill>
                <a:effectLst/>
                <a:latin typeface="Calibri" panose="020F0502020204030204" pitchFamily="34" charset="0"/>
              </a:rPr>
              <a:t>faculty</a:t>
            </a:r>
            <a:r>
              <a:rPr lang="fr-SN" sz="1800" b="0" i="0" u="none" strike="noStrike" dirty="0">
                <a:solidFill>
                  <a:srgbClr val="000000"/>
                </a:solidFill>
                <a:effectLst/>
                <a:latin typeface="Calibri" panose="020F0502020204030204" pitchFamily="34" charset="0"/>
              </a:rPr>
              <a:t> in Orsay (France)</a:t>
            </a:r>
            <a:endParaRPr lang="fr-FR" dirty="0"/>
          </a:p>
        </p:txBody>
      </p:sp>
      <p:sp>
        <p:nvSpPr>
          <p:cNvPr id="10" name="ZoneTexte 9">
            <a:extLst>
              <a:ext uri="{FF2B5EF4-FFF2-40B4-BE49-F238E27FC236}">
                <a16:creationId xmlns:a16="http://schemas.microsoft.com/office/drawing/2014/main" id="{250771F9-C1AC-E337-B8C1-E0C28261D90A}"/>
              </a:ext>
            </a:extLst>
          </p:cNvPr>
          <p:cNvSpPr txBox="1"/>
          <p:nvPr/>
        </p:nvSpPr>
        <p:spPr>
          <a:xfrm>
            <a:off x="4841834" y="2466694"/>
            <a:ext cx="4413333" cy="1754326"/>
          </a:xfrm>
          <a:prstGeom prst="rect">
            <a:avLst/>
          </a:prstGeom>
          <a:noFill/>
        </p:spPr>
        <p:txBody>
          <a:bodyPr wrap="square">
            <a:spAutoFit/>
          </a:bodyPr>
          <a:lstStyle/>
          <a:p>
            <a:pPr rtl="0">
              <a:spcBef>
                <a:spcPts val="0"/>
              </a:spcBef>
              <a:spcAft>
                <a:spcPts val="0"/>
              </a:spcAft>
            </a:pPr>
            <a:r>
              <a:rPr lang="fr-SN" sz="1800" b="0" i="0" u="none" strike="noStrike" dirty="0" err="1">
                <a:solidFill>
                  <a:srgbClr val="000000"/>
                </a:solidFill>
                <a:effectLst/>
                <a:latin typeface="Calibri" panose="020F0502020204030204" pitchFamily="34" charset="0"/>
              </a:rPr>
              <a:t>ThomX</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is</a:t>
            </a:r>
            <a:r>
              <a:rPr lang="fr-SN" sz="1800" b="0" i="0" u="none" strike="noStrike" dirty="0">
                <a:solidFill>
                  <a:srgbClr val="000000"/>
                </a:solidFill>
                <a:effectLst/>
                <a:latin typeface="Calibri" panose="020F0502020204030204" pitchFamily="34" charset="0"/>
              </a:rPr>
              <a:t> a </a:t>
            </a:r>
            <a:r>
              <a:rPr lang="fr-SN" sz="1800" b="0" i="0" u="none" strike="noStrike" dirty="0" err="1">
                <a:solidFill>
                  <a:srgbClr val="000000"/>
                </a:solidFill>
                <a:effectLst/>
                <a:latin typeface="Calibri" panose="020F0502020204030204" pitchFamily="34" charset="0"/>
              </a:rPr>
              <a:t>demonstrator</a:t>
            </a:r>
            <a:r>
              <a:rPr lang="fr-SN" sz="1800" b="0" i="0" u="none" strike="noStrike" dirty="0">
                <a:solidFill>
                  <a:srgbClr val="000000"/>
                </a:solidFill>
                <a:effectLst/>
                <a:latin typeface="Calibri" panose="020F0502020204030204" pitchFamily="34" charset="0"/>
              </a:rPr>
              <a:t> of a compact source of high flux of X-rays </a:t>
            </a:r>
            <a:r>
              <a:rPr lang="fr-SN" sz="1800" b="0" i="0" u="none" strike="noStrike" dirty="0" err="1">
                <a:solidFill>
                  <a:srgbClr val="000000"/>
                </a:solidFill>
                <a:effectLst/>
                <a:latin typeface="Calibri" panose="020F0502020204030204" pitchFamily="34" charset="0"/>
              </a:rPr>
              <a:t>generated</a:t>
            </a:r>
            <a:r>
              <a:rPr lang="fr-SN" sz="1800" b="0" i="0" u="none" strike="noStrike" dirty="0">
                <a:solidFill>
                  <a:srgbClr val="000000"/>
                </a:solidFill>
                <a:effectLst/>
                <a:latin typeface="Calibri" panose="020F0502020204030204" pitchFamily="34" charset="0"/>
              </a:rPr>
              <a:t> by the inverse Compton </a:t>
            </a:r>
            <a:r>
              <a:rPr lang="fr-SN" sz="1800" b="0" i="0" u="none" strike="noStrike" dirty="0" err="1">
                <a:solidFill>
                  <a:srgbClr val="000000"/>
                </a:solidFill>
                <a:effectLst/>
                <a:latin typeface="Calibri" panose="020F0502020204030204" pitchFamily="34" charset="0"/>
              </a:rPr>
              <a:t>effect</a:t>
            </a:r>
            <a:r>
              <a:rPr lang="fr-SN" sz="1800" b="0" i="0" u="none" strike="noStrike" dirty="0">
                <a:solidFill>
                  <a:srgbClr val="000000"/>
                </a:solidFill>
                <a:effectLst/>
                <a:latin typeface="Calibri" panose="020F0502020204030204" pitchFamily="34" charset="0"/>
              </a:rPr>
              <a:t>.</a:t>
            </a:r>
            <a:br>
              <a:rPr lang="fr-SN" b="0" dirty="0">
                <a:effectLst/>
              </a:rPr>
            </a:br>
            <a:r>
              <a:rPr lang="fr-SN" sz="1800" b="0" i="0" u="none" strike="noStrike" dirty="0" err="1">
                <a:solidFill>
                  <a:srgbClr val="000000"/>
                </a:solidFill>
                <a:effectLst/>
                <a:latin typeface="Calibri" panose="020F0502020204030204" pitchFamily="34" charset="0"/>
              </a:rPr>
              <a:t>Demonstrator</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it</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is</a:t>
            </a:r>
            <a:r>
              <a:rPr lang="fr-SN" sz="1800" b="0" i="0" u="none" strike="noStrike" dirty="0">
                <a:solidFill>
                  <a:srgbClr val="000000"/>
                </a:solidFill>
                <a:effectLst/>
                <a:latin typeface="Calibri" panose="020F0502020204030204" pitchFamily="34" charset="0"/>
              </a:rPr>
              <a:t> a prototype </a:t>
            </a:r>
            <a:r>
              <a:rPr lang="fr-SN" sz="1800" b="0" i="0" u="none" strike="noStrike" dirty="0" err="1">
                <a:solidFill>
                  <a:srgbClr val="000000"/>
                </a:solidFill>
                <a:effectLst/>
                <a:latin typeface="Calibri" panose="020F0502020204030204" pitchFamily="34" charset="0"/>
              </a:rPr>
              <a:t>whose</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aim</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is</a:t>
            </a:r>
            <a:r>
              <a:rPr lang="fr-SN" sz="1800" b="0" i="0" u="none" strike="noStrike" dirty="0">
                <a:solidFill>
                  <a:srgbClr val="000000"/>
                </a:solidFill>
                <a:effectLst/>
                <a:latin typeface="Calibri" panose="020F0502020204030204" pitchFamily="34" charset="0"/>
              </a:rPr>
              <a:t> to </a:t>
            </a:r>
            <a:r>
              <a:rPr lang="fr-SN" sz="1800" b="0" i="0" u="none" strike="noStrike" dirty="0" err="1">
                <a:solidFill>
                  <a:srgbClr val="000000"/>
                </a:solidFill>
                <a:effectLst/>
                <a:latin typeface="Calibri" panose="020F0502020204030204" pitchFamily="34" charset="0"/>
              </a:rPr>
              <a:t>demonstrate</a:t>
            </a:r>
            <a:r>
              <a:rPr lang="fr-SN" sz="1800" b="0" i="0" u="none" strike="noStrike" dirty="0">
                <a:solidFill>
                  <a:srgbClr val="000000"/>
                </a:solidFill>
                <a:effectLst/>
                <a:latin typeface="Calibri" panose="020F0502020204030204" pitchFamily="34" charset="0"/>
              </a:rPr>
              <a:t> the </a:t>
            </a:r>
            <a:r>
              <a:rPr lang="fr-SN" sz="1800" b="0" i="0" u="none" strike="noStrike" dirty="0" err="1">
                <a:solidFill>
                  <a:srgbClr val="000000"/>
                </a:solidFill>
                <a:effectLst/>
                <a:latin typeface="Calibri" panose="020F0502020204030204" pitchFamily="34" charset="0"/>
              </a:rPr>
              <a:t>feasibility</a:t>
            </a:r>
            <a:r>
              <a:rPr lang="fr-SN" sz="1800" b="0" i="0" u="none" strike="noStrike" dirty="0">
                <a:solidFill>
                  <a:srgbClr val="000000"/>
                </a:solidFill>
                <a:effectLst/>
                <a:latin typeface="Calibri" panose="020F0502020204030204" pitchFamily="34" charset="0"/>
              </a:rPr>
              <a:t> of </a:t>
            </a:r>
            <a:r>
              <a:rPr lang="fr-SN" sz="1800" b="0" i="0" u="none" strike="noStrike" dirty="0" err="1">
                <a:solidFill>
                  <a:srgbClr val="000000"/>
                </a:solidFill>
                <a:effectLst/>
                <a:latin typeface="Calibri" panose="020F0502020204030204" pitchFamily="34" charset="0"/>
              </a:rPr>
              <a:t>such</a:t>
            </a:r>
            <a:r>
              <a:rPr lang="fr-SN" sz="1800" b="0" i="0" u="none" strike="noStrike" dirty="0">
                <a:solidFill>
                  <a:srgbClr val="000000"/>
                </a:solidFill>
                <a:effectLst/>
                <a:latin typeface="Calibri" panose="020F0502020204030204" pitchFamily="34" charset="0"/>
              </a:rPr>
              <a:t> a machine.</a:t>
            </a:r>
            <a:endParaRPr lang="fr-SN" b="0" dirty="0">
              <a:effectLst/>
            </a:endParaRPr>
          </a:p>
        </p:txBody>
      </p:sp>
      <p:sp>
        <p:nvSpPr>
          <p:cNvPr id="12" name="ZoneTexte 11">
            <a:extLst>
              <a:ext uri="{FF2B5EF4-FFF2-40B4-BE49-F238E27FC236}">
                <a16:creationId xmlns:a16="http://schemas.microsoft.com/office/drawing/2014/main" id="{CD9A6427-E9D0-F6BA-A193-5888EB3426F9}"/>
              </a:ext>
            </a:extLst>
          </p:cNvPr>
          <p:cNvSpPr txBox="1"/>
          <p:nvPr/>
        </p:nvSpPr>
        <p:spPr>
          <a:xfrm>
            <a:off x="35490" y="4569455"/>
            <a:ext cx="4460310" cy="2308324"/>
          </a:xfrm>
          <a:prstGeom prst="rect">
            <a:avLst/>
          </a:prstGeom>
          <a:noFill/>
        </p:spPr>
        <p:txBody>
          <a:bodyPr wrap="square">
            <a:spAutoFit/>
          </a:bodyPr>
          <a:lstStyle/>
          <a:p>
            <a:pPr rtl="0">
              <a:spcBef>
                <a:spcPts val="0"/>
              </a:spcBef>
              <a:spcAft>
                <a:spcPts val="0"/>
              </a:spcAft>
            </a:pPr>
            <a:r>
              <a:rPr lang="fr-SN" sz="1800" b="1" i="0" u="none" strike="noStrike" dirty="0" err="1">
                <a:solidFill>
                  <a:srgbClr val="000000"/>
                </a:solidFill>
                <a:effectLst/>
                <a:latin typeface="Calibri" panose="020F0502020204030204" pitchFamily="34" charset="0"/>
              </a:rPr>
              <a:t>What</a:t>
            </a:r>
            <a:r>
              <a:rPr lang="fr-SN" sz="1800" b="1" i="0" u="none" strike="noStrike" dirty="0">
                <a:solidFill>
                  <a:srgbClr val="000000"/>
                </a:solidFill>
                <a:effectLst/>
                <a:latin typeface="Calibri" panose="020F0502020204030204" pitchFamily="34" charset="0"/>
              </a:rPr>
              <a:t> are the </a:t>
            </a:r>
            <a:r>
              <a:rPr lang="fr-SN" sz="1800" b="1" i="0" u="none" strike="noStrike" dirty="0" err="1">
                <a:solidFill>
                  <a:srgbClr val="000000"/>
                </a:solidFill>
                <a:effectLst/>
                <a:latin typeface="Calibri" panose="020F0502020204030204" pitchFamily="34" charset="0"/>
              </a:rPr>
              <a:t>benefits</a:t>
            </a:r>
            <a:r>
              <a:rPr lang="fr-SN" sz="1800" b="1" i="0" u="none" strike="noStrike" dirty="0">
                <a:solidFill>
                  <a:srgbClr val="000000"/>
                </a:solidFill>
                <a:effectLst/>
                <a:latin typeface="Calibri" panose="020F0502020204030204" pitchFamily="34" charset="0"/>
              </a:rPr>
              <a:t> for the </a:t>
            </a:r>
            <a:r>
              <a:rPr lang="fr-SN" sz="1800" b="1" i="0" u="none" strike="noStrike" dirty="0" err="1">
                <a:solidFill>
                  <a:srgbClr val="000000"/>
                </a:solidFill>
                <a:effectLst/>
                <a:latin typeface="Calibri" panose="020F0502020204030204" pitchFamily="34" charset="0"/>
              </a:rPr>
              <a:t>health</a:t>
            </a:r>
            <a:r>
              <a:rPr lang="fr-SN" sz="1800" b="1" i="0" u="none" strike="noStrike" dirty="0">
                <a:solidFill>
                  <a:srgbClr val="000000"/>
                </a:solidFill>
                <a:effectLst/>
                <a:latin typeface="Calibri" panose="020F0502020204030204" pitchFamily="34" charset="0"/>
              </a:rPr>
              <a:t> </a:t>
            </a:r>
            <a:r>
              <a:rPr lang="fr-SN" sz="1800" b="1" i="0" u="none" strike="noStrike" dirty="0" err="1">
                <a:solidFill>
                  <a:srgbClr val="000000"/>
                </a:solidFill>
                <a:effectLst/>
                <a:latin typeface="Calibri" panose="020F0502020204030204" pitchFamily="34" charset="0"/>
              </a:rPr>
              <a:t>sector</a:t>
            </a:r>
            <a:r>
              <a:rPr lang="fr-SN" sz="1800" b="1" i="0" u="none" strike="noStrike" dirty="0">
                <a:solidFill>
                  <a:srgbClr val="000000"/>
                </a:solidFill>
                <a:effectLst/>
                <a:latin typeface="Calibri" panose="020F0502020204030204" pitchFamily="34" charset="0"/>
              </a:rPr>
              <a:t>?</a:t>
            </a:r>
            <a:endParaRPr lang="fr-SN" b="0" dirty="0">
              <a:effectLst/>
            </a:endParaRPr>
          </a:p>
          <a:p>
            <a:pPr rtl="0">
              <a:spcBef>
                <a:spcPts val="0"/>
              </a:spcBef>
              <a:spcAft>
                <a:spcPts val="0"/>
              </a:spcAft>
            </a:pPr>
            <a:r>
              <a:rPr lang="fr-SN" dirty="0">
                <a:solidFill>
                  <a:srgbClr val="000000"/>
                </a:solidFill>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human</a:t>
            </a:r>
            <a:r>
              <a:rPr lang="fr-SN" sz="1800" b="0" i="0" u="none" strike="noStrike" dirty="0">
                <a:solidFill>
                  <a:srgbClr val="000000"/>
                </a:solidFill>
                <a:effectLst/>
                <a:latin typeface="Calibri" panose="020F0502020204030204" pitchFamily="34" charset="0"/>
              </a:rPr>
              <a:t> body </a:t>
            </a:r>
            <a:r>
              <a:rPr lang="fr-SN" sz="1800" b="0" i="0" u="none" strike="noStrike" dirty="0" err="1">
                <a:solidFill>
                  <a:srgbClr val="000000"/>
                </a:solidFill>
                <a:effectLst/>
                <a:latin typeface="Calibri" panose="020F0502020204030204" pitchFamily="34" charset="0"/>
              </a:rPr>
              <a:t>with</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better</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resolution</a:t>
            </a:r>
            <a:r>
              <a:rPr lang="fr-SN" sz="1800" b="0" i="0" u="none" strike="noStrike" dirty="0">
                <a:solidFill>
                  <a:srgbClr val="000000"/>
                </a:solidFill>
                <a:effectLst/>
                <a:latin typeface="Calibri" panose="020F0502020204030204" pitchFamily="34" charset="0"/>
              </a:rPr>
              <a:t> for </a:t>
            </a:r>
            <a:r>
              <a:rPr lang="fr-SN" sz="1800" b="0" i="0" u="none" strike="noStrike" dirty="0" err="1">
                <a:solidFill>
                  <a:srgbClr val="000000"/>
                </a:solidFill>
                <a:effectLst/>
                <a:latin typeface="Calibri" panose="020F0502020204030204" pitchFamily="34" charset="0"/>
              </a:rPr>
              <a:t>details</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than</a:t>
            </a:r>
            <a:r>
              <a:rPr lang="fr-SN" sz="1800" b="0" i="0" u="none" strike="noStrike" dirty="0">
                <a:solidFill>
                  <a:srgbClr val="000000"/>
                </a:solidFill>
                <a:effectLst/>
                <a:latin typeface="Calibri" panose="020F0502020204030204" pitchFamily="34" charset="0"/>
              </a:rPr>
              <a:t> a </a:t>
            </a:r>
            <a:r>
              <a:rPr lang="fr-SN" sz="1800" b="0" i="0" u="none" strike="noStrike" dirty="0" err="1">
                <a:solidFill>
                  <a:srgbClr val="000000"/>
                </a:solidFill>
                <a:effectLst/>
                <a:latin typeface="Calibri" panose="020F0502020204030204" pitchFamily="34" charset="0"/>
              </a:rPr>
              <a:t>traditional</a:t>
            </a:r>
            <a:r>
              <a:rPr lang="fr-SN" sz="1800" b="0" i="0" u="none" strike="noStrike" dirty="0">
                <a:solidFill>
                  <a:srgbClr val="000000"/>
                </a:solidFill>
                <a:effectLst/>
                <a:latin typeface="Calibri" panose="020F0502020204030204" pitchFamily="34" charset="0"/>
              </a:rPr>
              <a:t> x-ray.</a:t>
            </a:r>
            <a:endParaRPr lang="fr-SN" dirty="0"/>
          </a:p>
          <a:p>
            <a:pPr rtl="0">
              <a:spcBef>
                <a:spcPts val="0"/>
              </a:spcBef>
              <a:spcAft>
                <a:spcPts val="0"/>
              </a:spcAft>
            </a:pP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treat</a:t>
            </a:r>
            <a:r>
              <a:rPr lang="fr-SN" sz="1800" b="0" i="0" u="none" strike="noStrike" dirty="0">
                <a:solidFill>
                  <a:srgbClr val="000000"/>
                </a:solidFill>
                <a:effectLst/>
                <a:latin typeface="Calibri" panose="020F0502020204030204" pitchFamily="34" charset="0"/>
              </a:rPr>
              <a:t> pathologies.</a:t>
            </a:r>
            <a:endParaRPr lang="fr-SN" b="0" dirty="0">
              <a:effectLst/>
            </a:endParaRPr>
          </a:p>
          <a:p>
            <a:pPr rtl="0">
              <a:spcBef>
                <a:spcPts val="0"/>
              </a:spcBef>
              <a:spcAft>
                <a:spcPts val="0"/>
              </a:spcAft>
            </a:pPr>
            <a:r>
              <a:rPr lang="fr-SN" sz="1800" b="0" i="0" u="none" strike="noStrike" dirty="0">
                <a:solidFill>
                  <a:srgbClr val="000000"/>
                </a:solidFill>
                <a:effectLst/>
                <a:latin typeface="Calibri" panose="020F0502020204030204" pitchFamily="34" charset="0"/>
              </a:rPr>
              <a:t>- Reconstruction of </a:t>
            </a:r>
            <a:r>
              <a:rPr lang="fr-SN" sz="1800" b="0" i="0" u="none" strike="noStrike" dirty="0" err="1">
                <a:solidFill>
                  <a:srgbClr val="000000"/>
                </a:solidFill>
                <a:effectLst/>
                <a:latin typeface="Calibri" panose="020F0502020204030204" pitchFamily="34" charset="0"/>
              </a:rPr>
              <a:t>extremely</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complex</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crystallized</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molecules</a:t>
            </a:r>
            <a:r>
              <a:rPr lang="fr-SN" sz="1800" b="0" i="0" u="none" strike="noStrike" dirty="0">
                <a:solidFill>
                  <a:srgbClr val="000000"/>
                </a:solidFill>
                <a:effectLst/>
                <a:latin typeface="Calibri" panose="020F0502020204030204" pitchFamily="34" charset="0"/>
              </a:rPr>
              <a:t> in 3D. </a:t>
            </a:r>
          </a:p>
          <a:p>
            <a:pPr rtl="0">
              <a:spcBef>
                <a:spcPts val="0"/>
              </a:spcBef>
              <a:spcAft>
                <a:spcPts val="0"/>
              </a:spcAft>
            </a:pPr>
            <a:r>
              <a:rPr lang="fr-SN" sz="1800" b="0" i="0" u="none" strike="noStrike" dirty="0">
                <a:solidFill>
                  <a:srgbClr val="000000"/>
                </a:solidFill>
                <a:effectLst/>
                <a:latin typeface="Calibri" panose="020F0502020204030204" pitchFamily="34" charset="0"/>
              </a:rPr>
              <a:t>(</a:t>
            </a:r>
            <a:r>
              <a:rPr lang="fr-SN" sz="1800" b="0" i="0" u="none" strike="noStrike" dirty="0" err="1">
                <a:solidFill>
                  <a:srgbClr val="000000"/>
                </a:solidFill>
                <a:effectLst/>
                <a:latin typeface="Calibri" panose="020F0502020204030204" pitchFamily="34" charset="0"/>
              </a:rPr>
              <a:t>popular</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with</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pharmaceutical</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companies</a:t>
            </a:r>
            <a:r>
              <a:rPr lang="fr-SN" sz="1800" b="0" i="0" u="none" strike="noStrike" dirty="0">
                <a:solidFill>
                  <a:srgbClr val="000000"/>
                </a:solidFill>
                <a:effectLst/>
                <a:latin typeface="Calibri" panose="020F0502020204030204" pitchFamily="34" charset="0"/>
              </a:rPr>
              <a:t> to </a:t>
            </a:r>
            <a:r>
              <a:rPr lang="fr-SN" sz="1800" b="0" i="0" u="none" strike="noStrike" dirty="0" err="1">
                <a:solidFill>
                  <a:srgbClr val="000000"/>
                </a:solidFill>
                <a:effectLst/>
                <a:latin typeface="Calibri" panose="020F0502020204030204" pitchFamily="34" charset="0"/>
              </a:rPr>
              <a:t>study</a:t>
            </a:r>
            <a:r>
              <a:rPr lang="fr-SN" sz="1800" b="0" i="0" u="none" strike="noStrike" dirty="0">
                <a:solidFill>
                  <a:srgbClr val="000000"/>
                </a:solidFill>
                <a:effectLst/>
                <a:latin typeface="Calibri" panose="020F0502020204030204" pitchFamily="34" charset="0"/>
              </a:rPr>
              <a:t> and </a:t>
            </a:r>
            <a:r>
              <a:rPr lang="fr-SN" sz="1800" b="0" i="0" u="none" strike="noStrike" dirty="0" err="1">
                <a:solidFill>
                  <a:srgbClr val="000000"/>
                </a:solidFill>
                <a:effectLst/>
                <a:latin typeface="Calibri" panose="020F0502020204030204" pitchFamily="34" charset="0"/>
              </a:rPr>
              <a:t>develop</a:t>
            </a:r>
            <a:r>
              <a:rPr lang="fr-SN" sz="1800" b="0" i="0" u="none" strike="noStrike" dirty="0">
                <a:solidFill>
                  <a:srgbClr val="000000"/>
                </a:solidFill>
                <a:effectLst/>
                <a:latin typeface="Calibri" panose="020F0502020204030204" pitchFamily="34" charset="0"/>
              </a:rPr>
              <a:t> new </a:t>
            </a:r>
            <a:r>
              <a:rPr lang="fr-SN" sz="1800" b="0" i="0" u="none" strike="noStrike" dirty="0" err="1">
                <a:solidFill>
                  <a:srgbClr val="000000"/>
                </a:solidFill>
                <a:effectLst/>
                <a:latin typeface="Calibri" panose="020F0502020204030204" pitchFamily="34" charset="0"/>
              </a:rPr>
              <a:t>drugs</a:t>
            </a:r>
            <a:r>
              <a:rPr lang="fr-SN" sz="1800" b="0" i="0" u="none" strike="noStrike" dirty="0">
                <a:solidFill>
                  <a:srgbClr val="000000"/>
                </a:solidFill>
                <a:effectLst/>
                <a:latin typeface="Calibri" panose="020F0502020204030204" pitchFamily="34" charset="0"/>
              </a:rPr>
              <a:t>).</a:t>
            </a:r>
            <a:endParaRPr lang="fr-SN" b="0" dirty="0">
              <a:effectLst/>
            </a:endParaRPr>
          </a:p>
        </p:txBody>
      </p:sp>
      <p:pic>
        <p:nvPicPr>
          <p:cNvPr id="13316" name="Picture 4">
            <a:extLst>
              <a:ext uri="{FF2B5EF4-FFF2-40B4-BE49-F238E27FC236}">
                <a16:creationId xmlns:a16="http://schemas.microsoft.com/office/drawing/2014/main" id="{B58DB0DD-725B-3D57-7DFF-4B3B88D0D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4159576"/>
            <a:ext cx="2403430" cy="138446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7EEF01D4-877D-78C6-F227-FD655ACDE7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159576"/>
            <a:ext cx="2414763" cy="1384464"/>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3137A40A-FC7F-7B24-BA04-3DF95D65C3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5571883"/>
            <a:ext cx="2605263" cy="130589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925D61C6-5A2D-C749-4603-7563E0E4261E}"/>
              </a:ext>
            </a:extLst>
          </p:cNvPr>
          <p:cNvSpPr txBox="1"/>
          <p:nvPr/>
        </p:nvSpPr>
        <p:spPr>
          <a:xfrm>
            <a:off x="6819900" y="5482596"/>
            <a:ext cx="2288611" cy="1384995"/>
          </a:xfrm>
          <a:prstGeom prst="rect">
            <a:avLst/>
          </a:prstGeom>
          <a:noFill/>
        </p:spPr>
        <p:txBody>
          <a:bodyPr wrap="square">
            <a:spAutoFit/>
          </a:bodyPr>
          <a:lstStyle/>
          <a:p>
            <a:pPr rtl="0">
              <a:spcBef>
                <a:spcPts val="0"/>
              </a:spcBef>
              <a:spcAft>
                <a:spcPts val="0"/>
              </a:spcAft>
            </a:pPr>
            <a:r>
              <a:rPr lang="fr-SN" sz="1400" b="0" i="0" u="none" strike="noStrike" dirty="0">
                <a:solidFill>
                  <a:srgbClr val="000000"/>
                </a:solidFill>
                <a:effectLst/>
                <a:latin typeface="Calibri" panose="020F0502020204030204" pitchFamily="34" charset="0"/>
              </a:rPr>
              <a:t>Face </a:t>
            </a:r>
            <a:r>
              <a:rPr lang="fr-SN" sz="1400" b="0" i="0" u="none" strike="noStrike" dirty="0" err="1">
                <a:solidFill>
                  <a:srgbClr val="000000"/>
                </a:solidFill>
                <a:effectLst/>
                <a:latin typeface="Calibri" panose="020F0502020204030204" pitchFamily="34" charset="0"/>
              </a:rPr>
              <a:t>hidden</a:t>
            </a:r>
            <a:r>
              <a:rPr lang="fr-SN" sz="1400" b="0" i="0" u="none" strike="noStrike" dirty="0">
                <a:solidFill>
                  <a:srgbClr val="000000"/>
                </a:solidFill>
                <a:effectLst/>
                <a:latin typeface="Calibri" panose="020F0502020204030204" pitchFamily="34" charset="0"/>
              </a:rPr>
              <a:t> “</a:t>
            </a:r>
            <a:r>
              <a:rPr lang="fr-SN" sz="1400" b="0" i="0" u="none" strike="noStrike" dirty="0" err="1">
                <a:solidFill>
                  <a:srgbClr val="000000"/>
                </a:solidFill>
                <a:effectLst/>
                <a:latin typeface="Calibri" panose="020F0502020204030204" pitchFamily="34" charset="0"/>
              </a:rPr>
              <a:t>under</a:t>
            </a:r>
            <a:r>
              <a:rPr lang="fr-SN" sz="1400" b="0" i="0" u="none" strike="noStrike" dirty="0">
                <a:solidFill>
                  <a:srgbClr val="000000"/>
                </a:solidFill>
                <a:effectLst/>
                <a:latin typeface="Calibri" panose="020F0502020204030204" pitchFamily="34" charset="0"/>
              </a:rPr>
              <a:t>” the </a:t>
            </a:r>
            <a:r>
              <a:rPr lang="fr-SN" sz="1400" b="0" i="0" u="none" strike="noStrike" dirty="0" err="1">
                <a:solidFill>
                  <a:srgbClr val="000000"/>
                </a:solidFill>
                <a:effectLst/>
                <a:latin typeface="Calibri" panose="020F0502020204030204" pitchFamily="34" charset="0"/>
              </a:rPr>
              <a:t>lawn</a:t>
            </a:r>
            <a:r>
              <a:rPr lang="fr-SN" sz="1400" b="0" i="0" u="none" strike="noStrike" dirty="0">
                <a:solidFill>
                  <a:srgbClr val="000000"/>
                </a:solidFill>
                <a:effectLst/>
                <a:latin typeface="Calibri" panose="020F0502020204030204" pitchFamily="34" charset="0"/>
              </a:rPr>
              <a:t> and </a:t>
            </a:r>
            <a:r>
              <a:rPr lang="fr-SN" sz="1400" b="0" i="0" u="none" strike="noStrike" dirty="0" err="1">
                <a:solidFill>
                  <a:srgbClr val="000000"/>
                </a:solidFill>
                <a:effectLst/>
                <a:latin typeface="Calibri" panose="020F0502020204030204" pitchFamily="34" charset="0"/>
              </a:rPr>
              <a:t>revealed</a:t>
            </a:r>
            <a:r>
              <a:rPr lang="fr-SN" sz="1400" b="0" i="0" u="none" strike="noStrike" dirty="0">
                <a:solidFill>
                  <a:srgbClr val="000000"/>
                </a:solidFill>
                <a:effectLst/>
                <a:latin typeface="Calibri" panose="020F0502020204030204" pitchFamily="34" charset="0"/>
              </a:rPr>
              <a:t> by X-rays</a:t>
            </a:r>
            <a:endParaRPr lang="fr-SN" sz="1400" b="0" dirty="0">
              <a:effectLst/>
            </a:endParaRPr>
          </a:p>
          <a:p>
            <a:pPr rtl="0">
              <a:spcBef>
                <a:spcPts val="0"/>
              </a:spcBef>
              <a:spcAft>
                <a:spcPts val="0"/>
              </a:spcAft>
            </a:pPr>
            <a:r>
              <a:rPr lang="fr-SN" sz="1400" b="0" i="0" u="none" strike="noStrike" dirty="0">
                <a:solidFill>
                  <a:srgbClr val="000000"/>
                </a:solidFill>
                <a:effectLst/>
                <a:latin typeface="Calibri" panose="020F0502020204030204" pitchFamily="34" charset="0"/>
              </a:rPr>
              <a:t>(“A Corner of Grass” (1887), Vincent van Gogh, in</a:t>
            </a:r>
            <a:endParaRPr lang="fr-SN" sz="1400" b="0" dirty="0">
              <a:effectLst/>
            </a:endParaRPr>
          </a:p>
          <a:p>
            <a:pPr rtl="0">
              <a:spcBef>
                <a:spcPts val="0"/>
              </a:spcBef>
              <a:spcAft>
                <a:spcPts val="0"/>
              </a:spcAft>
            </a:pPr>
            <a:r>
              <a:rPr lang="fr-SN" sz="1400" b="0" i="0" u="none" strike="noStrike" dirty="0">
                <a:solidFill>
                  <a:srgbClr val="000000"/>
                </a:solidFill>
                <a:effectLst/>
                <a:latin typeface="Calibri" panose="020F0502020204030204" pitchFamily="34" charset="0"/>
              </a:rPr>
              <a:t>J. </a:t>
            </a:r>
            <a:r>
              <a:rPr lang="fr-SN" sz="1400" b="0" i="0" u="none" strike="noStrike" dirty="0" err="1">
                <a:solidFill>
                  <a:srgbClr val="000000"/>
                </a:solidFill>
                <a:effectLst/>
                <a:latin typeface="Calibri" panose="020F0502020204030204" pitchFamily="34" charset="0"/>
              </a:rPr>
              <a:t>Dik</a:t>
            </a:r>
            <a:r>
              <a:rPr lang="fr-SN" sz="1400" b="0" i="0" u="none" strike="noStrike" dirty="0">
                <a:solidFill>
                  <a:srgbClr val="000000"/>
                </a:solidFill>
                <a:effectLst/>
                <a:latin typeface="Calibri" panose="020F0502020204030204" pitchFamily="34" charset="0"/>
              </a:rPr>
              <a:t> et al., </a:t>
            </a:r>
            <a:r>
              <a:rPr lang="fr-SN" sz="1400" b="0" i="0" u="none" strike="noStrike" dirty="0" err="1">
                <a:solidFill>
                  <a:srgbClr val="000000"/>
                </a:solidFill>
                <a:effectLst/>
                <a:latin typeface="Calibri" panose="020F0502020204030204" pitchFamily="34" charset="0"/>
              </a:rPr>
              <a:t>Analytical</a:t>
            </a:r>
            <a:r>
              <a:rPr lang="fr-SN" sz="1400" b="0" i="0" u="none" strike="noStrike" dirty="0">
                <a:solidFill>
                  <a:srgbClr val="000000"/>
                </a:solidFill>
                <a:effectLst/>
                <a:latin typeface="Calibri" panose="020F0502020204030204" pitchFamily="34" charset="0"/>
              </a:rPr>
              <a:t> Chemistry, 2008, 80, 6436)</a:t>
            </a:r>
            <a:endParaRPr lang="fr-SN" sz="1400" b="0" dirty="0">
              <a:effectLst/>
            </a:endParaRPr>
          </a:p>
        </p:txBody>
      </p:sp>
    </p:spTree>
    <p:extLst>
      <p:ext uri="{BB962C8B-B14F-4D97-AF65-F5344CB8AC3E}">
        <p14:creationId xmlns:p14="http://schemas.microsoft.com/office/powerpoint/2010/main" val="312823914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35E8324-6CB2-0BC6-917E-2A78EE11EB08}"/>
              </a:ext>
            </a:extLst>
          </p:cNvPr>
          <p:cNvSpPr txBox="1"/>
          <p:nvPr/>
        </p:nvSpPr>
        <p:spPr>
          <a:xfrm>
            <a:off x="1066800" y="1006874"/>
            <a:ext cx="6629400" cy="456535"/>
          </a:xfrm>
          <a:prstGeom prst="rect">
            <a:avLst/>
          </a:prstGeom>
          <a:noFill/>
        </p:spPr>
        <p:txBody>
          <a:bodyPr wrap="square">
            <a:spAutoFit/>
          </a:bodyPr>
          <a:lstStyle/>
          <a:p>
            <a:pPr>
              <a:lnSpc>
                <a:spcPct val="150000"/>
              </a:lnSpc>
            </a:pPr>
            <a:r>
              <a:rPr lang="en-US" sz="1800" b="1" dirty="0">
                <a:solidFill>
                  <a:srgbClr val="00B050"/>
                </a:solidFill>
                <a:effectLst/>
                <a:latin typeface="Arial" panose="020B0604020202020204" pitchFamily="34" charset="0"/>
                <a:ea typeface="Calibri" panose="020F0502020204030204" pitchFamily="34" charset="0"/>
              </a:rPr>
              <a:t>Existing Examples/Case Studies in Africa and Worldwide</a:t>
            </a:r>
          </a:p>
        </p:txBody>
      </p:sp>
      <p:pic>
        <p:nvPicPr>
          <p:cNvPr id="5" name="Picture 2" descr="Image">
            <a:extLst>
              <a:ext uri="{FF2B5EF4-FFF2-40B4-BE49-F238E27FC236}">
                <a16:creationId xmlns:a16="http://schemas.microsoft.com/office/drawing/2014/main" id="{D71B9922-ED7C-0A16-2A1B-7160CD8C4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ED12D439-5C1B-6BCA-7B23-FA070EF11BD9}"/>
              </a:ext>
            </a:extLst>
          </p:cNvPr>
          <p:cNvSpPr txBox="1"/>
          <p:nvPr/>
        </p:nvSpPr>
        <p:spPr>
          <a:xfrm>
            <a:off x="-22966" y="1397238"/>
            <a:ext cx="6499965" cy="369332"/>
          </a:xfrm>
          <a:prstGeom prst="rect">
            <a:avLst/>
          </a:prstGeom>
          <a:noFill/>
        </p:spPr>
        <p:txBody>
          <a:bodyPr wrap="square">
            <a:spAutoFit/>
          </a:bodyPr>
          <a:lstStyle/>
          <a:p>
            <a:pPr rtl="0">
              <a:spcBef>
                <a:spcPts val="0"/>
              </a:spcBef>
              <a:spcAft>
                <a:spcPts val="0"/>
              </a:spcAft>
            </a:pPr>
            <a:r>
              <a:rPr lang="fr-SN" sz="1800" b="1" i="0" u="none" strike="noStrike" dirty="0">
                <a:solidFill>
                  <a:srgbClr val="000000"/>
                </a:solidFill>
                <a:effectLst/>
                <a:latin typeface="Calibri" panose="020F0502020204030204" pitchFamily="34" charset="0"/>
              </a:rPr>
              <a:t>7.  </a:t>
            </a:r>
            <a:r>
              <a:rPr lang="fr-SN" sz="1800" b="1" i="0" u="none" strike="noStrike" dirty="0" err="1">
                <a:solidFill>
                  <a:srgbClr val="000000"/>
                </a:solidFill>
                <a:effectLst/>
                <a:latin typeface="Calibri" panose="020F0502020204030204" pitchFamily="34" charset="0"/>
              </a:rPr>
              <a:t>iThemba</a:t>
            </a:r>
            <a:r>
              <a:rPr lang="fr-SN" sz="1800" b="1" i="0" u="none" strike="noStrike" dirty="0">
                <a:solidFill>
                  <a:srgbClr val="000000"/>
                </a:solidFill>
                <a:effectLst/>
                <a:latin typeface="Calibri" panose="020F0502020204030204" pitchFamily="34" charset="0"/>
              </a:rPr>
              <a:t> LABS</a:t>
            </a:r>
            <a:endParaRPr lang="fr-SN" b="0" dirty="0">
              <a:effectLst/>
            </a:endParaRPr>
          </a:p>
        </p:txBody>
      </p:sp>
      <p:pic>
        <p:nvPicPr>
          <p:cNvPr id="15362" name="Picture 2">
            <a:extLst>
              <a:ext uri="{FF2B5EF4-FFF2-40B4-BE49-F238E27FC236}">
                <a16:creationId xmlns:a16="http://schemas.microsoft.com/office/drawing/2014/main" id="{E5FD517B-4CD4-49F6-C1CD-26CC57088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8" y="1733167"/>
            <a:ext cx="4028162" cy="279449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6DA4C208-7B65-32BC-DE6E-F827FB08FB74}"/>
              </a:ext>
            </a:extLst>
          </p:cNvPr>
          <p:cNvSpPr txBox="1"/>
          <p:nvPr/>
        </p:nvSpPr>
        <p:spPr>
          <a:xfrm>
            <a:off x="4072004" y="1502688"/>
            <a:ext cx="5080347" cy="5355312"/>
          </a:xfrm>
          <a:prstGeom prst="rect">
            <a:avLst/>
          </a:prstGeom>
          <a:noFill/>
        </p:spPr>
        <p:txBody>
          <a:bodyPr wrap="square">
            <a:spAutoFit/>
          </a:bodyPr>
          <a:lstStyle/>
          <a:p>
            <a:pPr algn="just" rtl="0">
              <a:spcBef>
                <a:spcPts val="0"/>
              </a:spcBef>
              <a:spcAft>
                <a:spcPts val="0"/>
              </a:spcAft>
            </a:pPr>
            <a:r>
              <a:rPr lang="fr-SN" b="1" i="0" u="none" strike="noStrike" dirty="0">
                <a:solidFill>
                  <a:srgbClr val="000000"/>
                </a:solidFill>
                <a:effectLst/>
                <a:latin typeface="Calibri" panose="020F0502020204030204" pitchFamily="34" charset="0"/>
              </a:rPr>
              <a:t>RESEARCH EXCELLENCE AND INFRASTRUCTURE AT ITHEMBA</a:t>
            </a:r>
            <a:endParaRPr lang="fr-SN" b="0" dirty="0">
              <a:effectLst/>
            </a:endParaRPr>
          </a:p>
          <a:p>
            <a:pPr algn="just" rtl="0">
              <a:spcBef>
                <a:spcPts val="0"/>
              </a:spcBef>
              <a:spcAft>
                <a:spcPts val="0"/>
              </a:spcAft>
            </a:pPr>
            <a:r>
              <a:rPr lang="fr-SN" b="0" i="0" u="none" strike="noStrike" dirty="0">
                <a:solidFill>
                  <a:srgbClr val="000000"/>
                </a:solidFill>
                <a:effectLst/>
                <a:latin typeface="Calibri" panose="020F0502020204030204" pitchFamily="34" charset="0"/>
              </a:rPr>
              <a:t>The </a:t>
            </a:r>
            <a:r>
              <a:rPr lang="fr-SN" b="0" i="0" u="none" strike="noStrike" dirty="0" err="1">
                <a:solidFill>
                  <a:srgbClr val="000000"/>
                </a:solidFill>
                <a:effectLst/>
                <a:latin typeface="Calibri" panose="020F0502020204030204" pitchFamily="34" charset="0"/>
              </a:rPr>
              <a:t>research</a:t>
            </a:r>
            <a:r>
              <a:rPr lang="fr-SN" b="0" i="0" u="none" strike="noStrike" dirty="0">
                <a:solidFill>
                  <a:srgbClr val="000000"/>
                </a:solidFill>
                <a:effectLst/>
                <a:latin typeface="Calibri" panose="020F0502020204030204" pitchFamily="34" charset="0"/>
              </a:rPr>
              <a:t> </a:t>
            </a:r>
            <a:r>
              <a:rPr lang="fr-SN" b="0" i="0" u="none" strike="noStrike" dirty="0" err="1">
                <a:solidFill>
                  <a:srgbClr val="000000"/>
                </a:solidFill>
                <a:effectLst/>
                <a:latin typeface="Calibri" panose="020F0502020204030204" pitchFamily="34" charset="0"/>
              </a:rPr>
              <a:t>activities</a:t>
            </a:r>
            <a:r>
              <a:rPr lang="fr-SN" b="0" i="0" u="none" strike="noStrike" dirty="0">
                <a:solidFill>
                  <a:srgbClr val="000000"/>
                </a:solidFill>
                <a:effectLst/>
                <a:latin typeface="Calibri" panose="020F0502020204030204" pitchFamily="34" charset="0"/>
              </a:rPr>
              <a:t> are spread over </a:t>
            </a:r>
            <a:r>
              <a:rPr lang="fr-SN" b="0" i="0" u="none" strike="noStrike" dirty="0" err="1">
                <a:solidFill>
                  <a:srgbClr val="000000"/>
                </a:solidFill>
                <a:effectLst/>
                <a:latin typeface="Calibri" panose="020F0502020204030204" pitchFamily="34" charset="0"/>
              </a:rPr>
              <a:t>three</a:t>
            </a:r>
            <a:r>
              <a:rPr lang="fr-SN" b="0" i="0" u="none" strike="noStrike" dirty="0">
                <a:solidFill>
                  <a:srgbClr val="000000"/>
                </a:solidFill>
                <a:effectLst/>
                <a:latin typeface="Calibri" panose="020F0502020204030204" pitchFamily="34" charset="0"/>
              </a:rPr>
              <a:t> </a:t>
            </a:r>
            <a:r>
              <a:rPr lang="fr-SN" b="0" i="0" u="none" strike="noStrike" dirty="0" err="1">
                <a:solidFill>
                  <a:srgbClr val="000000"/>
                </a:solidFill>
                <a:effectLst/>
                <a:latin typeface="Calibri" panose="020F0502020204030204" pitchFamily="34" charset="0"/>
              </a:rPr>
              <a:t>accelerator</a:t>
            </a:r>
            <a:r>
              <a:rPr lang="fr-SN" b="0" i="0" u="none" strike="noStrike" dirty="0">
                <a:solidFill>
                  <a:srgbClr val="000000"/>
                </a:solidFill>
                <a:effectLst/>
                <a:latin typeface="Calibri" panose="020F0502020204030204" pitchFamily="34" charset="0"/>
              </a:rPr>
              <a:t> </a:t>
            </a:r>
            <a:r>
              <a:rPr lang="fr-SN" b="0" i="0" u="none" strike="noStrike" dirty="0" err="1">
                <a:solidFill>
                  <a:srgbClr val="000000"/>
                </a:solidFill>
                <a:effectLst/>
                <a:latin typeface="Calibri" panose="020F0502020204030204" pitchFamily="34" charset="0"/>
              </a:rPr>
              <a:t>laboratories</a:t>
            </a:r>
            <a:r>
              <a:rPr lang="fr-SN" b="0" i="0" u="none" strike="noStrike" dirty="0">
                <a:solidFill>
                  <a:srgbClr val="000000"/>
                </a:solidFill>
                <a:effectLst/>
                <a:latin typeface="Calibri" panose="020F0502020204030204" pitchFamily="34" charset="0"/>
              </a:rPr>
              <a:t> and </a:t>
            </a:r>
            <a:r>
              <a:rPr lang="fr-SN" b="0" i="0" u="none" strike="noStrike" dirty="0" err="1">
                <a:solidFill>
                  <a:srgbClr val="000000"/>
                </a:solidFill>
                <a:effectLst/>
                <a:latin typeface="Calibri" panose="020F0502020204030204" pitchFamily="34" charset="0"/>
              </a:rPr>
              <a:t>facilitated</a:t>
            </a:r>
            <a:r>
              <a:rPr lang="fr-SN" b="0" i="0" u="none" strike="noStrike" dirty="0">
                <a:solidFill>
                  <a:srgbClr val="000000"/>
                </a:solidFill>
                <a:effectLst/>
                <a:latin typeface="Calibri" panose="020F0502020204030204" pitchFamily="34" charset="0"/>
              </a:rPr>
              <a:t> by stable </a:t>
            </a:r>
            <a:r>
              <a:rPr lang="fr-SN" b="0" i="0" u="none" strike="noStrike" dirty="0" err="1">
                <a:solidFill>
                  <a:srgbClr val="000000"/>
                </a:solidFill>
                <a:effectLst/>
                <a:latin typeface="Calibri" panose="020F0502020204030204" pitchFamily="34" charset="0"/>
              </a:rPr>
              <a:t>beams</a:t>
            </a:r>
            <a:r>
              <a:rPr lang="fr-SN" b="0" i="0" u="none" strike="noStrike" dirty="0">
                <a:solidFill>
                  <a:srgbClr val="000000"/>
                </a:solidFill>
                <a:effectLst/>
                <a:latin typeface="Calibri" panose="020F0502020204030204" pitchFamily="34" charset="0"/>
              </a:rPr>
              <a:t> </a:t>
            </a:r>
            <a:r>
              <a:rPr lang="fr-SN" b="0" i="0" u="none" strike="noStrike" dirty="0" err="1">
                <a:solidFill>
                  <a:srgbClr val="000000"/>
                </a:solidFill>
                <a:effectLst/>
                <a:latin typeface="Calibri" panose="020F0502020204030204" pitchFamily="34" charset="0"/>
              </a:rPr>
              <a:t>from</a:t>
            </a:r>
            <a:r>
              <a:rPr lang="fr-SN" b="0" i="0" u="none" strike="noStrike" dirty="0">
                <a:solidFill>
                  <a:srgbClr val="000000"/>
                </a:solidFill>
                <a:effectLst/>
                <a:latin typeface="Calibri" panose="020F0502020204030204" pitchFamily="34" charset="0"/>
              </a:rPr>
              <a:t> the 200-MeV </a:t>
            </a:r>
            <a:r>
              <a:rPr lang="fr-SN" b="0" i="0" u="none" strike="noStrike" dirty="0" err="1">
                <a:solidFill>
                  <a:srgbClr val="000000"/>
                </a:solidFill>
                <a:effectLst/>
                <a:latin typeface="Calibri" panose="020F0502020204030204" pitchFamily="34" charset="0"/>
              </a:rPr>
              <a:t>Separated</a:t>
            </a:r>
            <a:r>
              <a:rPr lang="fr-SN" b="0" i="0" u="none" strike="noStrike" dirty="0">
                <a:solidFill>
                  <a:srgbClr val="000000"/>
                </a:solidFill>
                <a:effectLst/>
                <a:latin typeface="Calibri" panose="020F0502020204030204" pitchFamily="34" charset="0"/>
              </a:rPr>
              <a:t> </a:t>
            </a:r>
            <a:r>
              <a:rPr lang="fr-SN" b="0" i="0" u="none" strike="noStrike" dirty="0" err="1">
                <a:solidFill>
                  <a:srgbClr val="000000"/>
                </a:solidFill>
                <a:effectLst/>
                <a:latin typeface="Calibri" panose="020F0502020204030204" pitchFamily="34" charset="0"/>
              </a:rPr>
              <a:t>Sector</a:t>
            </a:r>
            <a:r>
              <a:rPr lang="fr-SN" b="0" i="0" u="none" strike="noStrike" dirty="0">
                <a:solidFill>
                  <a:srgbClr val="000000"/>
                </a:solidFill>
                <a:effectLst/>
                <a:latin typeface="Calibri" panose="020F0502020204030204" pitchFamily="34" charset="0"/>
              </a:rPr>
              <a:t> Cyclotron (SSC), the 3-MV </a:t>
            </a:r>
            <a:r>
              <a:rPr lang="fr-SN" b="0" i="0" u="none" strike="noStrike" dirty="0" err="1">
                <a:solidFill>
                  <a:srgbClr val="000000"/>
                </a:solidFill>
                <a:effectLst/>
                <a:latin typeface="Calibri" panose="020F0502020204030204" pitchFamily="34" charset="0"/>
              </a:rPr>
              <a:t>Tandetron</a:t>
            </a:r>
            <a:r>
              <a:rPr lang="fr-SN" b="0" i="0" u="none" strike="noStrike" dirty="0">
                <a:solidFill>
                  <a:srgbClr val="000000"/>
                </a:solidFill>
                <a:effectLst/>
                <a:latin typeface="Calibri" panose="020F0502020204030204" pitchFamily="34" charset="0"/>
              </a:rPr>
              <a:t> and the 6-MV Tandem. </a:t>
            </a:r>
            <a:endParaRPr lang="fr-SN" b="0" dirty="0">
              <a:effectLst/>
            </a:endParaRPr>
          </a:p>
          <a:p>
            <a:pPr algn="just" rtl="0" fontAlgn="base">
              <a:spcBef>
                <a:spcPts val="0"/>
              </a:spcBef>
              <a:spcAft>
                <a:spcPts val="0"/>
              </a:spcAft>
              <a:buFont typeface="Arial" panose="020B0604020202020204" pitchFamily="34" charset="0"/>
              <a:buChar char="•"/>
            </a:pPr>
            <a:r>
              <a:rPr lang="fr-SN" b="0" i="0" u="none" strike="noStrike" dirty="0">
                <a:solidFill>
                  <a:srgbClr val="000000"/>
                </a:solidFill>
                <a:effectLst/>
                <a:latin typeface="Calibri" panose="020F0502020204030204" pitchFamily="34" charset="0"/>
              </a:rPr>
              <a:t>TIP - TECHNOLOGY INNOVATION PLATFORM</a:t>
            </a:r>
          </a:p>
          <a:p>
            <a:pPr algn="just" rtl="0" fontAlgn="base">
              <a:spcBef>
                <a:spcPts val="0"/>
              </a:spcBef>
              <a:spcAft>
                <a:spcPts val="0"/>
              </a:spcAft>
              <a:buFont typeface="Arial" panose="020B0604020202020204" pitchFamily="34" charset="0"/>
              <a:buChar char="•"/>
            </a:pPr>
            <a:r>
              <a:rPr lang="fr-SN" b="0" i="0" u="none" strike="noStrike" dirty="0">
                <a:solidFill>
                  <a:srgbClr val="000000"/>
                </a:solidFill>
                <a:effectLst/>
                <a:latin typeface="Calibri" panose="020F0502020204030204" pitchFamily="34" charset="0"/>
              </a:rPr>
              <a:t>G-IRI - GATEWAY TO INTERNATIONAL RESEARCH INFRASTRUCTURE</a:t>
            </a:r>
          </a:p>
          <a:p>
            <a:pPr algn="just" rtl="0" fontAlgn="base">
              <a:spcBef>
                <a:spcPts val="0"/>
              </a:spcBef>
              <a:spcAft>
                <a:spcPts val="0"/>
              </a:spcAft>
              <a:buFont typeface="Arial" panose="020B0604020202020204" pitchFamily="34" charset="0"/>
              <a:buChar char="•"/>
            </a:pPr>
            <a:r>
              <a:rPr lang="fr-SN" b="0" i="0" u="none" strike="noStrike" dirty="0">
                <a:solidFill>
                  <a:srgbClr val="000000"/>
                </a:solidFill>
                <a:effectLst/>
                <a:latin typeface="Calibri" panose="020F0502020204030204" pitchFamily="34" charset="0"/>
              </a:rPr>
              <a:t>INTERNATIONAL COLLABORATIONS</a:t>
            </a:r>
          </a:p>
          <a:p>
            <a:pPr algn="just" rtl="0" fontAlgn="base">
              <a:spcBef>
                <a:spcPts val="0"/>
              </a:spcBef>
              <a:spcAft>
                <a:spcPts val="0"/>
              </a:spcAft>
              <a:buFont typeface="Arial" panose="020B0604020202020204" pitchFamily="34" charset="0"/>
              <a:buChar char="•"/>
            </a:pPr>
            <a:r>
              <a:rPr lang="fr-SN" b="0" i="0" u="none" strike="noStrike" dirty="0">
                <a:solidFill>
                  <a:srgbClr val="000000"/>
                </a:solidFill>
                <a:effectLst/>
                <a:latin typeface="Calibri" panose="020F0502020204030204" pitchFamily="34" charset="0"/>
              </a:rPr>
              <a:t>ALICE DEVELOPMENT AND TESTING FACILITY</a:t>
            </a:r>
          </a:p>
          <a:p>
            <a:pPr algn="just" rtl="0" fontAlgn="base">
              <a:spcBef>
                <a:spcPts val="0"/>
              </a:spcBef>
              <a:spcAft>
                <a:spcPts val="0"/>
              </a:spcAft>
              <a:buFont typeface="Arial" panose="020B0604020202020204" pitchFamily="34" charset="0"/>
              <a:buChar char="•"/>
            </a:pPr>
            <a:r>
              <a:rPr lang="fr-SN" b="0" i="0" u="none" strike="noStrike" dirty="0">
                <a:solidFill>
                  <a:srgbClr val="000000"/>
                </a:solidFill>
                <a:effectLst/>
                <a:latin typeface="Calibri" panose="020F0502020204030204" pitchFamily="34" charset="0"/>
              </a:rPr>
              <a:t>CONFERENCES: SHARING KNOWLEDGE AND SHOWCASING EXCELLENCE</a:t>
            </a:r>
          </a:p>
          <a:p>
            <a:pPr algn="just" rtl="0" fontAlgn="base">
              <a:spcBef>
                <a:spcPts val="0"/>
              </a:spcBef>
              <a:spcAft>
                <a:spcPts val="0"/>
              </a:spcAft>
              <a:buFont typeface="Arial" panose="020B0604020202020204" pitchFamily="34" charset="0"/>
              <a:buChar char="•"/>
            </a:pPr>
            <a:r>
              <a:rPr lang="fr-SN" b="0" i="0" u="none" strike="noStrike" dirty="0">
                <a:solidFill>
                  <a:srgbClr val="000000"/>
                </a:solidFill>
                <a:effectLst/>
                <a:latin typeface="Calibri" panose="020F0502020204030204" pitchFamily="34" charset="0"/>
              </a:rPr>
              <a:t>FUNDAMENTAL STUDIES WITH THE SEPARATED SECTOR CYCLOTRON (SSC): ALBA and AFRODITE+PLUS, GAMKA, AFRODITE+PLUS, ALBA, SCIENCE WITH THE TANDEM ACCELERATOR, SCIENCE WITH THE TANDETRON ACCELERATOR, </a:t>
            </a:r>
          </a:p>
        </p:txBody>
      </p:sp>
    </p:spTree>
    <p:extLst>
      <p:ext uri="{BB962C8B-B14F-4D97-AF65-F5344CB8AC3E}">
        <p14:creationId xmlns:p14="http://schemas.microsoft.com/office/powerpoint/2010/main" val="344755044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DD31783-D7D7-B490-7368-8E0C876BC71A}"/>
              </a:ext>
            </a:extLst>
          </p:cNvPr>
          <p:cNvSpPr txBox="1"/>
          <p:nvPr/>
        </p:nvSpPr>
        <p:spPr>
          <a:xfrm>
            <a:off x="0" y="1676637"/>
            <a:ext cx="9144000" cy="1295163"/>
          </a:xfrm>
          <a:prstGeom prst="rect">
            <a:avLst/>
          </a:prstGeom>
          <a:noFill/>
        </p:spPr>
        <p:txBody>
          <a:bodyPr wrap="square" rtlCol="0">
            <a:spAutoFit/>
          </a:bodyPr>
          <a:lstStyle/>
          <a:p>
            <a:pPr>
              <a:lnSpc>
                <a:spcPct val="150000"/>
              </a:lnSpc>
            </a:pPr>
            <a:r>
              <a:rPr lang="fr-SN" b="0" i="0" dirty="0" err="1">
                <a:solidFill>
                  <a:srgbClr val="777777"/>
                </a:solidFill>
                <a:effectLst/>
                <a:latin typeface="Roboto" panose="020F0502020204030204" pitchFamily="34" charset="0"/>
              </a:rPr>
              <a:t>Some</a:t>
            </a:r>
            <a:r>
              <a:rPr lang="fr-SN" b="0" i="0" dirty="0">
                <a:solidFill>
                  <a:srgbClr val="777777"/>
                </a:solidFill>
                <a:effectLst/>
                <a:latin typeface="Roboto" panose="020F0502020204030204" pitchFamily="34" charset="0"/>
              </a:rPr>
              <a:t> </a:t>
            </a:r>
            <a:r>
              <a:rPr lang="fr-SN" b="0" i="0" dirty="0" err="1">
                <a:solidFill>
                  <a:srgbClr val="777777"/>
                </a:solidFill>
                <a:effectLst/>
                <a:latin typeface="Roboto" panose="020F0502020204030204" pitchFamily="34" charset="0"/>
              </a:rPr>
              <a:t>current</a:t>
            </a:r>
            <a:r>
              <a:rPr lang="fr-SN" b="0" i="0" dirty="0">
                <a:solidFill>
                  <a:srgbClr val="777777"/>
                </a:solidFill>
                <a:effectLst/>
                <a:latin typeface="Roboto" panose="020F0502020204030204" pitchFamily="34" charset="0"/>
              </a:rPr>
              <a:t> </a:t>
            </a:r>
            <a:r>
              <a:rPr lang="fr-SN" b="0" i="0" dirty="0" err="1">
                <a:solidFill>
                  <a:srgbClr val="777777"/>
                </a:solidFill>
                <a:effectLst/>
                <a:latin typeface="Roboto" panose="020F0502020204030204" pitchFamily="34" charset="0"/>
              </a:rPr>
              <a:t>examples</a:t>
            </a:r>
            <a:r>
              <a:rPr lang="fr-SN" b="0" i="0" dirty="0">
                <a:solidFill>
                  <a:srgbClr val="777777"/>
                </a:solidFill>
                <a:effectLst/>
                <a:latin typeface="Roboto" panose="020F0502020204030204" pitchFamily="34" charset="0"/>
              </a:rPr>
              <a:t> are the </a:t>
            </a:r>
            <a:r>
              <a:rPr lang="fr-SN" b="0" i="0" dirty="0" err="1">
                <a:solidFill>
                  <a:srgbClr val="777777"/>
                </a:solidFill>
                <a:effectLst/>
                <a:latin typeface="Roboto" panose="020F0502020204030204" pitchFamily="34" charset="0"/>
              </a:rPr>
              <a:t>OpenLabs</a:t>
            </a:r>
            <a:r>
              <a:rPr lang="fr-SN" b="0" i="0" dirty="0">
                <a:solidFill>
                  <a:srgbClr val="777777"/>
                </a:solidFill>
                <a:effectLst/>
                <a:latin typeface="Roboto" panose="020F0502020204030204" pitchFamily="34" charset="0"/>
              </a:rPr>
              <a:t> </a:t>
            </a:r>
            <a:r>
              <a:rPr lang="fr-SN" b="0" i="0" dirty="0" err="1">
                <a:solidFill>
                  <a:srgbClr val="777777"/>
                </a:solidFill>
                <a:effectLst/>
                <a:latin typeface="Roboto" panose="020F0502020204030204" pitchFamily="34" charset="0"/>
              </a:rPr>
              <a:t>started</a:t>
            </a:r>
            <a:r>
              <a:rPr lang="fr-SN" b="0" i="0" dirty="0">
                <a:solidFill>
                  <a:srgbClr val="777777"/>
                </a:solidFill>
                <a:effectLst/>
                <a:latin typeface="Roboto" panose="020F0502020204030204" pitchFamily="34" charset="0"/>
              </a:rPr>
              <a:t> in </a:t>
            </a:r>
            <a:r>
              <a:rPr lang="fr-SN" b="0" i="0" dirty="0" err="1">
                <a:solidFill>
                  <a:srgbClr val="777777"/>
                </a:solidFill>
                <a:effectLst/>
                <a:latin typeface="Roboto" panose="020F0502020204030204" pitchFamily="34" charset="0"/>
              </a:rPr>
              <a:t>several</a:t>
            </a:r>
            <a:r>
              <a:rPr lang="fr-SN" b="0" i="0" dirty="0">
                <a:solidFill>
                  <a:srgbClr val="777777"/>
                </a:solidFill>
                <a:effectLst/>
                <a:latin typeface="Roboto" panose="020F0502020204030204" pitchFamily="34" charset="0"/>
              </a:rPr>
              <a:t> </a:t>
            </a:r>
            <a:r>
              <a:rPr lang="fr-SN" b="0" i="0" dirty="0" err="1">
                <a:solidFill>
                  <a:srgbClr val="777777"/>
                </a:solidFill>
                <a:effectLst/>
                <a:latin typeface="Roboto" panose="020F0502020204030204" pitchFamily="34" charset="0"/>
              </a:rPr>
              <a:t>African</a:t>
            </a:r>
            <a:r>
              <a:rPr lang="fr-SN" b="0" i="0" dirty="0">
                <a:solidFill>
                  <a:srgbClr val="777777"/>
                </a:solidFill>
                <a:effectLst/>
                <a:latin typeface="Roboto" panose="020F0502020204030204" pitchFamily="34" charset="0"/>
              </a:rPr>
              <a:t> countries </a:t>
            </a:r>
            <a:r>
              <a:rPr lang="fr-SN" b="0" i="0" dirty="0" err="1">
                <a:solidFill>
                  <a:srgbClr val="777777"/>
                </a:solidFill>
                <a:effectLst/>
                <a:latin typeface="Roboto" panose="020F0502020204030204" pitchFamily="34" charset="0"/>
              </a:rPr>
              <a:t>together</a:t>
            </a:r>
            <a:r>
              <a:rPr lang="fr-SN" b="0" i="0" dirty="0">
                <a:solidFill>
                  <a:srgbClr val="777777"/>
                </a:solidFill>
                <a:effectLst/>
                <a:latin typeface="Roboto" panose="020F0502020204030204" pitchFamily="34" charset="0"/>
              </a:rPr>
              <a:t> by the </a:t>
            </a:r>
            <a:r>
              <a:rPr lang="fr-SN" b="0" i="0" dirty="0" err="1">
                <a:solidFill>
                  <a:srgbClr val="777777"/>
                </a:solidFill>
                <a:effectLst/>
                <a:latin typeface="Roboto" panose="020F0502020204030204" pitchFamily="34" charset="0"/>
              </a:rPr>
              <a:t>IUCr</a:t>
            </a:r>
            <a:r>
              <a:rPr lang="fr-SN" b="0" i="0" dirty="0">
                <a:solidFill>
                  <a:srgbClr val="777777"/>
                </a:solidFill>
                <a:effectLst/>
                <a:latin typeface="Roboto" panose="020F0502020204030204" pitchFamily="34" charset="0"/>
              </a:rPr>
              <a:t>, X-</a:t>
            </a:r>
            <a:r>
              <a:rPr lang="fr-SN" b="0" i="0" dirty="0" err="1">
                <a:solidFill>
                  <a:srgbClr val="777777"/>
                </a:solidFill>
                <a:effectLst/>
                <a:latin typeface="Roboto" panose="020F0502020204030204" pitchFamily="34" charset="0"/>
              </a:rPr>
              <a:t>TechLab</a:t>
            </a:r>
            <a:r>
              <a:rPr lang="fr-SN" b="0" i="0" dirty="0">
                <a:solidFill>
                  <a:srgbClr val="777777"/>
                </a:solidFill>
                <a:effectLst/>
                <a:latin typeface="Roboto" panose="020F0502020204030204" pitchFamily="34" charset="0"/>
              </a:rPr>
              <a:t> in Benin, </a:t>
            </a:r>
            <a:r>
              <a:rPr lang="fr-SN" b="0" i="0" dirty="0" err="1">
                <a:solidFill>
                  <a:srgbClr val="777777"/>
                </a:solidFill>
                <a:effectLst/>
                <a:latin typeface="Roboto" panose="020F0502020204030204" pitchFamily="34" charset="0"/>
              </a:rPr>
              <a:t>Crystallography</a:t>
            </a:r>
            <a:r>
              <a:rPr lang="fr-SN" b="0" i="0" dirty="0">
                <a:solidFill>
                  <a:srgbClr val="777777"/>
                </a:solidFill>
                <a:effectLst/>
                <a:latin typeface="Roboto" panose="020F0502020204030204" pitchFamily="34" charset="0"/>
              </a:rPr>
              <a:t> Summer </a:t>
            </a:r>
            <a:r>
              <a:rPr lang="fr-SN" b="0" i="0" dirty="0" err="1">
                <a:solidFill>
                  <a:srgbClr val="777777"/>
                </a:solidFill>
                <a:effectLst/>
                <a:latin typeface="Roboto" panose="020F0502020204030204" pitchFamily="34" charset="0"/>
              </a:rPr>
              <a:t>Schools</a:t>
            </a:r>
            <a:r>
              <a:rPr lang="fr-SN" b="0" i="0" dirty="0">
                <a:solidFill>
                  <a:srgbClr val="777777"/>
                </a:solidFill>
                <a:effectLst/>
                <a:latin typeface="Roboto" panose="020F0502020204030204" pitchFamily="34" charset="0"/>
              </a:rPr>
              <a:t> in </a:t>
            </a:r>
            <a:r>
              <a:rPr lang="fr-SN" b="0" i="0" dirty="0" err="1">
                <a:solidFill>
                  <a:srgbClr val="777777"/>
                </a:solidFill>
                <a:effectLst/>
                <a:latin typeface="Roboto" panose="020F0502020204030204" pitchFamily="34" charset="0"/>
              </a:rPr>
              <a:t>Senegal</a:t>
            </a:r>
            <a:r>
              <a:rPr lang="fr-SN" b="0" i="0" dirty="0">
                <a:solidFill>
                  <a:srgbClr val="777777"/>
                </a:solidFill>
                <a:effectLst/>
                <a:latin typeface="Roboto" panose="020F0502020204030204" pitchFamily="34" charset="0"/>
              </a:rPr>
              <a:t> and a NCEM and a 1T Data centre in Dakar-</a:t>
            </a:r>
            <a:r>
              <a:rPr lang="fr-SN" b="0" i="0" dirty="0" err="1">
                <a:solidFill>
                  <a:srgbClr val="777777"/>
                </a:solidFill>
                <a:effectLst/>
                <a:latin typeface="Roboto" panose="020F0502020204030204" pitchFamily="34" charset="0"/>
              </a:rPr>
              <a:t>Senegal</a:t>
            </a:r>
            <a:r>
              <a:rPr lang="fr-SN" b="0" i="0" dirty="0">
                <a:solidFill>
                  <a:srgbClr val="777777"/>
                </a:solidFill>
                <a:effectLst/>
                <a:latin typeface="Roboto" panose="020F0502020204030204" pitchFamily="34" charset="0"/>
              </a:rPr>
              <a:t>.</a:t>
            </a:r>
            <a:endParaRPr lang="fr-FR" b="1" dirty="0"/>
          </a:p>
        </p:txBody>
      </p:sp>
      <p:pic>
        <p:nvPicPr>
          <p:cNvPr id="12" name="Picture 2" descr="Image">
            <a:extLst>
              <a:ext uri="{FF2B5EF4-FFF2-40B4-BE49-F238E27FC236}">
                <a16:creationId xmlns:a16="http://schemas.microsoft.com/office/drawing/2014/main" id="{50D7661F-CBCD-F41C-0AF1-52E7D2071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3" y="11131"/>
            <a:ext cx="9090243" cy="128426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63750B54-5412-0BF6-EA96-7CA87A29F011}"/>
              </a:ext>
            </a:extLst>
          </p:cNvPr>
          <p:cNvPicPr>
            <a:picLocks noChangeAspect="1"/>
          </p:cNvPicPr>
          <p:nvPr/>
        </p:nvPicPr>
        <p:blipFill>
          <a:blip r:embed="rId3"/>
          <a:stretch>
            <a:fillRect/>
          </a:stretch>
        </p:blipFill>
        <p:spPr>
          <a:xfrm>
            <a:off x="25573" y="2990849"/>
            <a:ext cx="2819400" cy="2114551"/>
          </a:xfrm>
          <a:prstGeom prst="rect">
            <a:avLst/>
          </a:prstGeom>
        </p:spPr>
      </p:pic>
      <p:pic>
        <p:nvPicPr>
          <p:cNvPr id="3" name="Image 2">
            <a:extLst>
              <a:ext uri="{FF2B5EF4-FFF2-40B4-BE49-F238E27FC236}">
                <a16:creationId xmlns:a16="http://schemas.microsoft.com/office/drawing/2014/main" id="{A302C725-CE75-9B5D-4997-96260937270D}"/>
              </a:ext>
            </a:extLst>
          </p:cNvPr>
          <p:cNvPicPr>
            <a:picLocks noChangeAspect="1"/>
          </p:cNvPicPr>
          <p:nvPr/>
        </p:nvPicPr>
        <p:blipFill>
          <a:blip r:embed="rId4"/>
          <a:stretch>
            <a:fillRect/>
          </a:stretch>
        </p:blipFill>
        <p:spPr>
          <a:xfrm>
            <a:off x="2894673" y="2968089"/>
            <a:ext cx="2848945" cy="2114551"/>
          </a:xfrm>
          <a:prstGeom prst="rect">
            <a:avLst/>
          </a:prstGeom>
        </p:spPr>
      </p:pic>
      <p:sp>
        <p:nvSpPr>
          <p:cNvPr id="4" name="ZoneTexte 3">
            <a:extLst>
              <a:ext uri="{FF2B5EF4-FFF2-40B4-BE49-F238E27FC236}">
                <a16:creationId xmlns:a16="http://schemas.microsoft.com/office/drawing/2014/main" id="{C68A21B5-AF9C-7FA5-42B5-DE0D43599BB8}"/>
              </a:ext>
            </a:extLst>
          </p:cNvPr>
          <p:cNvSpPr txBox="1"/>
          <p:nvPr/>
        </p:nvSpPr>
        <p:spPr>
          <a:xfrm>
            <a:off x="523388" y="4462341"/>
            <a:ext cx="1823769" cy="369332"/>
          </a:xfrm>
          <a:prstGeom prst="rect">
            <a:avLst/>
          </a:prstGeom>
          <a:noFill/>
        </p:spPr>
        <p:txBody>
          <a:bodyPr wrap="none" rtlCol="0">
            <a:spAutoFit/>
          </a:bodyPr>
          <a:lstStyle/>
          <a:p>
            <a:r>
              <a:rPr lang="fr-FR" b="1" dirty="0">
                <a:solidFill>
                  <a:schemeClr val="bg1"/>
                </a:solidFill>
              </a:rPr>
              <a:t>TEM Microscope </a:t>
            </a:r>
          </a:p>
        </p:txBody>
      </p:sp>
      <p:sp>
        <p:nvSpPr>
          <p:cNvPr id="6" name="ZoneTexte 5">
            <a:extLst>
              <a:ext uri="{FF2B5EF4-FFF2-40B4-BE49-F238E27FC236}">
                <a16:creationId xmlns:a16="http://schemas.microsoft.com/office/drawing/2014/main" id="{D86CF7EE-9C96-7475-56B0-57436DFA713E}"/>
              </a:ext>
            </a:extLst>
          </p:cNvPr>
          <p:cNvSpPr txBox="1"/>
          <p:nvPr/>
        </p:nvSpPr>
        <p:spPr>
          <a:xfrm>
            <a:off x="2854760" y="4595960"/>
            <a:ext cx="1804533" cy="369332"/>
          </a:xfrm>
          <a:prstGeom prst="rect">
            <a:avLst/>
          </a:prstGeom>
          <a:noFill/>
        </p:spPr>
        <p:txBody>
          <a:bodyPr wrap="none" rtlCol="0">
            <a:spAutoFit/>
          </a:bodyPr>
          <a:lstStyle/>
          <a:p>
            <a:r>
              <a:rPr lang="fr-FR" b="1" dirty="0">
                <a:solidFill>
                  <a:schemeClr val="bg1"/>
                </a:solidFill>
              </a:rPr>
              <a:t>SEM microscope </a:t>
            </a:r>
          </a:p>
        </p:txBody>
      </p:sp>
      <p:pic>
        <p:nvPicPr>
          <p:cNvPr id="7" name="Image 6">
            <a:extLst>
              <a:ext uri="{FF2B5EF4-FFF2-40B4-BE49-F238E27FC236}">
                <a16:creationId xmlns:a16="http://schemas.microsoft.com/office/drawing/2014/main" id="{78E0D4EB-AD72-3885-65CA-4294C403D5C1}"/>
              </a:ext>
            </a:extLst>
          </p:cNvPr>
          <p:cNvPicPr>
            <a:picLocks noChangeAspect="1"/>
          </p:cNvPicPr>
          <p:nvPr/>
        </p:nvPicPr>
        <p:blipFill>
          <a:blip r:embed="rId5"/>
          <a:stretch>
            <a:fillRect/>
          </a:stretch>
        </p:blipFill>
        <p:spPr>
          <a:xfrm rot="5400000">
            <a:off x="6299029" y="4171981"/>
            <a:ext cx="2743200" cy="2743200"/>
          </a:xfrm>
          <a:prstGeom prst="rect">
            <a:avLst/>
          </a:prstGeom>
        </p:spPr>
      </p:pic>
      <p:pic>
        <p:nvPicPr>
          <p:cNvPr id="8" name="Image 7">
            <a:extLst>
              <a:ext uri="{FF2B5EF4-FFF2-40B4-BE49-F238E27FC236}">
                <a16:creationId xmlns:a16="http://schemas.microsoft.com/office/drawing/2014/main" id="{DFB6BE10-A7F5-2B4A-8CE3-5B87F7E3BAC0}"/>
              </a:ext>
            </a:extLst>
          </p:cNvPr>
          <p:cNvPicPr>
            <a:picLocks noChangeAspect="1"/>
          </p:cNvPicPr>
          <p:nvPr/>
        </p:nvPicPr>
        <p:blipFill>
          <a:blip r:embed="rId6"/>
          <a:stretch>
            <a:fillRect/>
          </a:stretch>
        </p:blipFill>
        <p:spPr>
          <a:xfrm>
            <a:off x="0" y="5152016"/>
            <a:ext cx="2514600" cy="1705984"/>
          </a:xfrm>
          <a:prstGeom prst="rect">
            <a:avLst/>
          </a:prstGeom>
        </p:spPr>
      </p:pic>
      <p:sp>
        <p:nvSpPr>
          <p:cNvPr id="11" name="ZoneTexte 10">
            <a:extLst>
              <a:ext uri="{FF2B5EF4-FFF2-40B4-BE49-F238E27FC236}">
                <a16:creationId xmlns:a16="http://schemas.microsoft.com/office/drawing/2014/main" id="{BDBF22C4-9A51-3366-EB39-829B271585B2}"/>
              </a:ext>
            </a:extLst>
          </p:cNvPr>
          <p:cNvSpPr txBox="1"/>
          <p:nvPr/>
        </p:nvSpPr>
        <p:spPr>
          <a:xfrm>
            <a:off x="1066800" y="1219865"/>
            <a:ext cx="6629400" cy="456535"/>
          </a:xfrm>
          <a:prstGeom prst="rect">
            <a:avLst/>
          </a:prstGeom>
          <a:noFill/>
        </p:spPr>
        <p:txBody>
          <a:bodyPr wrap="square">
            <a:spAutoFit/>
          </a:bodyPr>
          <a:lstStyle/>
          <a:p>
            <a:pPr>
              <a:lnSpc>
                <a:spcPct val="150000"/>
              </a:lnSpc>
            </a:pPr>
            <a:r>
              <a:rPr lang="en-US" sz="1800" b="1" dirty="0">
                <a:solidFill>
                  <a:srgbClr val="00B050"/>
                </a:solidFill>
                <a:effectLst/>
                <a:latin typeface="Arial" panose="020B0604020202020204" pitchFamily="34" charset="0"/>
                <a:ea typeface="Calibri" panose="020F0502020204030204" pitchFamily="34" charset="0"/>
              </a:rPr>
              <a:t>Existing Examples/Case Studies in Africa and Worldwide</a:t>
            </a:r>
          </a:p>
        </p:txBody>
      </p:sp>
    </p:spTree>
    <p:extLst>
      <p:ext uri="{BB962C8B-B14F-4D97-AF65-F5344CB8AC3E}">
        <p14:creationId xmlns:p14="http://schemas.microsoft.com/office/powerpoint/2010/main" val="1742617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a:extLst>
              <a:ext uri="{FF2B5EF4-FFF2-40B4-BE49-F238E27FC236}">
                <a16:creationId xmlns:a16="http://schemas.microsoft.com/office/drawing/2014/main" id="{50D7661F-CBCD-F41C-0AF1-52E7D2071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3" y="11131"/>
            <a:ext cx="9090243" cy="1284269"/>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128E63FA-F3CC-17F5-70E1-F6A000186D67}"/>
              </a:ext>
            </a:extLst>
          </p:cNvPr>
          <p:cNvSpPr txBox="1"/>
          <p:nvPr/>
        </p:nvSpPr>
        <p:spPr>
          <a:xfrm>
            <a:off x="25573" y="2286000"/>
            <a:ext cx="9090242" cy="2542363"/>
          </a:xfrm>
          <a:prstGeom prst="rect">
            <a:avLst/>
          </a:prstGeom>
          <a:noFill/>
        </p:spPr>
        <p:txBody>
          <a:bodyPr wrap="square">
            <a:spAutoFit/>
          </a:bodyPr>
          <a:lstStyle/>
          <a:p>
            <a:pPr marL="285750" indent="-285750" rtl="0" fontAlgn="base">
              <a:lnSpc>
                <a:spcPct val="150000"/>
              </a:lnSpc>
              <a:spcBef>
                <a:spcPts val="0"/>
              </a:spcBef>
              <a:spcAft>
                <a:spcPts val="0"/>
              </a:spcAft>
              <a:buFont typeface="Wingdings" pitchFamily="2" charset="2"/>
              <a:buChar char="Ø"/>
            </a:pPr>
            <a:r>
              <a:rPr lang="fr-SN" b="0" i="0" u="none" strike="noStrike" dirty="0">
                <a:solidFill>
                  <a:srgbClr val="000000"/>
                </a:solidFill>
                <a:effectLst/>
                <a:latin typeface="Calibri" panose="020F0502020204030204" pitchFamily="34" charset="0"/>
              </a:rPr>
              <a:t>The </a:t>
            </a:r>
            <a:r>
              <a:rPr lang="fr-SN" b="0" i="0" u="none" strike="noStrike" dirty="0" err="1">
                <a:solidFill>
                  <a:srgbClr val="000000"/>
                </a:solidFill>
                <a:effectLst/>
                <a:latin typeface="Calibri" panose="020F0502020204030204" pitchFamily="34" charset="0"/>
              </a:rPr>
              <a:t>number</a:t>
            </a:r>
            <a:r>
              <a:rPr lang="fr-SN" b="0" i="0" u="none" strike="noStrike" dirty="0">
                <a:solidFill>
                  <a:srgbClr val="000000"/>
                </a:solidFill>
                <a:effectLst/>
                <a:latin typeface="Calibri" panose="020F0502020204030204" pitchFamily="34" charset="0"/>
              </a:rPr>
              <a:t> of people </a:t>
            </a:r>
            <a:r>
              <a:rPr lang="fr-SN" b="0" i="0" u="none" strike="noStrike" dirty="0" err="1">
                <a:solidFill>
                  <a:srgbClr val="000000"/>
                </a:solidFill>
                <a:effectLst/>
                <a:latin typeface="Calibri" panose="020F0502020204030204" pitchFamily="34" charset="0"/>
              </a:rPr>
              <a:t>required</a:t>
            </a:r>
            <a:r>
              <a:rPr lang="fr-SN" b="0" i="0" u="none" strike="noStrike" dirty="0">
                <a:solidFill>
                  <a:srgbClr val="000000"/>
                </a:solidFill>
                <a:effectLst/>
                <a:latin typeface="Calibri" panose="020F0502020204030204" pitchFamily="34" charset="0"/>
              </a:rPr>
              <a:t> </a:t>
            </a:r>
            <a:r>
              <a:rPr lang="fr-SN" b="0" i="0" u="none" strike="noStrike" dirty="0" err="1">
                <a:solidFill>
                  <a:srgbClr val="000000"/>
                </a:solidFill>
                <a:effectLst/>
                <a:latin typeface="Calibri" panose="020F0502020204030204" pitchFamily="34" charset="0"/>
              </a:rPr>
              <a:t>depends</a:t>
            </a:r>
            <a:r>
              <a:rPr lang="fr-SN" b="0" i="0" u="none" strike="noStrike" dirty="0">
                <a:solidFill>
                  <a:srgbClr val="000000"/>
                </a:solidFill>
                <a:effectLst/>
                <a:latin typeface="Calibri" panose="020F0502020204030204" pitchFamily="34" charset="0"/>
              </a:rPr>
              <a:t> on the </a:t>
            </a:r>
            <a:r>
              <a:rPr lang="fr-SN" b="0" i="0" u="none" strike="noStrike" dirty="0" err="1">
                <a:solidFill>
                  <a:srgbClr val="000000"/>
                </a:solidFill>
                <a:effectLst/>
                <a:latin typeface="Calibri" panose="020F0502020204030204" pitchFamily="34" charset="0"/>
              </a:rPr>
              <a:t>hours</a:t>
            </a:r>
            <a:r>
              <a:rPr lang="fr-SN" b="0" i="0" u="none" strike="noStrike" dirty="0">
                <a:solidFill>
                  <a:srgbClr val="000000"/>
                </a:solidFill>
                <a:effectLst/>
                <a:latin typeface="Calibri" panose="020F0502020204030204" pitchFamily="34" charset="0"/>
              </a:rPr>
              <a:t> of </a:t>
            </a:r>
            <a:r>
              <a:rPr lang="fr-SN" b="0" i="0" u="none" strike="noStrike" dirty="0" err="1">
                <a:solidFill>
                  <a:srgbClr val="000000"/>
                </a:solidFill>
                <a:effectLst/>
                <a:latin typeface="Calibri" panose="020F0502020204030204" pitchFamily="34" charset="0"/>
              </a:rPr>
              <a:t>operation</a:t>
            </a:r>
            <a:r>
              <a:rPr lang="fr-SN" b="0" i="0" u="none" strike="noStrike" dirty="0">
                <a:solidFill>
                  <a:srgbClr val="000000"/>
                </a:solidFill>
                <a:effectLst/>
                <a:latin typeface="Calibri" panose="020F0502020204030204" pitchFamily="34" charset="0"/>
              </a:rPr>
              <a:t>.</a:t>
            </a:r>
          </a:p>
          <a:p>
            <a:pPr marL="285750" indent="-285750" rtl="0" fontAlgn="base">
              <a:lnSpc>
                <a:spcPct val="150000"/>
              </a:lnSpc>
              <a:spcBef>
                <a:spcPts val="0"/>
              </a:spcBef>
              <a:spcAft>
                <a:spcPts val="0"/>
              </a:spcAft>
              <a:buFont typeface="Wingdings" pitchFamily="2" charset="2"/>
              <a:buChar char="Ø"/>
            </a:pPr>
            <a:r>
              <a:rPr lang="fr-SN" b="0" i="0" u="none" strike="noStrike" dirty="0" err="1">
                <a:solidFill>
                  <a:srgbClr val="000000"/>
                </a:solidFill>
                <a:effectLst/>
                <a:latin typeface="Calibri" panose="020F0502020204030204" pitchFamily="34" charset="0"/>
              </a:rPr>
              <a:t>Users</a:t>
            </a:r>
            <a:r>
              <a:rPr lang="fr-SN" b="0" i="0" u="none" strike="noStrike" dirty="0">
                <a:solidFill>
                  <a:srgbClr val="000000"/>
                </a:solidFill>
                <a:effectLst/>
                <a:latin typeface="Calibri" panose="020F0502020204030204" pitchFamily="34" charset="0"/>
              </a:rPr>
              <a:t> can </a:t>
            </a:r>
            <a:r>
              <a:rPr lang="fr-SN" b="0" i="0" u="none" strike="noStrike" dirty="0" err="1">
                <a:solidFill>
                  <a:srgbClr val="000000"/>
                </a:solidFill>
                <a:effectLst/>
                <a:latin typeface="Calibri" panose="020F0502020204030204" pitchFamily="34" charset="0"/>
              </a:rPr>
              <a:t>be</a:t>
            </a:r>
            <a:r>
              <a:rPr lang="fr-SN" b="0" i="0" u="none" strike="noStrike" dirty="0">
                <a:solidFill>
                  <a:srgbClr val="000000"/>
                </a:solidFill>
                <a:effectLst/>
                <a:latin typeface="Calibri" panose="020F0502020204030204" pitchFamily="34" charset="0"/>
              </a:rPr>
              <a:t> </a:t>
            </a:r>
            <a:r>
              <a:rPr lang="fr-SN" b="0" i="0" u="none" strike="noStrike" dirty="0" err="1">
                <a:solidFill>
                  <a:srgbClr val="000000"/>
                </a:solidFill>
                <a:effectLst/>
                <a:latin typeface="Calibri" panose="020F0502020204030204" pitchFamily="34" charset="0"/>
              </a:rPr>
              <a:t>trained</a:t>
            </a:r>
            <a:r>
              <a:rPr lang="fr-SN" b="0" i="0" u="none" strike="noStrike" dirty="0">
                <a:solidFill>
                  <a:srgbClr val="000000"/>
                </a:solidFill>
                <a:effectLst/>
                <a:latin typeface="Calibri" panose="020F0502020204030204" pitchFamily="34" charset="0"/>
              </a:rPr>
              <a:t> as </a:t>
            </a:r>
            <a:r>
              <a:rPr lang="fr-SN" b="0" i="0" u="none" strike="noStrike" dirty="0" err="1">
                <a:solidFill>
                  <a:srgbClr val="000000"/>
                </a:solidFill>
                <a:effectLst/>
                <a:latin typeface="Calibri" panose="020F0502020204030204" pitchFamily="34" charset="0"/>
              </a:rPr>
              <a:t>operators</a:t>
            </a:r>
            <a:r>
              <a:rPr lang="fr-SN" b="0" i="0" u="none" strike="noStrike" dirty="0">
                <a:solidFill>
                  <a:srgbClr val="000000"/>
                </a:solidFill>
                <a:effectLst/>
                <a:latin typeface="Calibri" panose="020F0502020204030204" pitchFamily="34" charset="0"/>
              </a:rPr>
              <a:t>, or </a:t>
            </a:r>
            <a:r>
              <a:rPr lang="fr-SN" b="0" i="0" u="none" strike="noStrike" dirty="0" err="1">
                <a:solidFill>
                  <a:srgbClr val="000000"/>
                </a:solidFill>
                <a:effectLst/>
                <a:latin typeface="Calibri" panose="020F0502020204030204" pitchFamily="34" charset="0"/>
              </a:rPr>
              <a:t>you</a:t>
            </a:r>
            <a:r>
              <a:rPr lang="fr-SN" b="0" i="0" u="none" strike="noStrike" dirty="0">
                <a:solidFill>
                  <a:srgbClr val="000000"/>
                </a:solidFill>
                <a:effectLst/>
                <a:latin typeface="Calibri" panose="020F0502020204030204" pitchFamily="34" charset="0"/>
              </a:rPr>
              <a:t> can </a:t>
            </a:r>
            <a:r>
              <a:rPr lang="fr-SN" b="0" i="0" u="none" strike="noStrike" dirty="0" err="1">
                <a:solidFill>
                  <a:srgbClr val="000000"/>
                </a:solidFill>
                <a:effectLst/>
                <a:latin typeface="Calibri" panose="020F0502020204030204" pitchFamily="34" charset="0"/>
              </a:rPr>
              <a:t>designate</a:t>
            </a:r>
            <a:r>
              <a:rPr lang="fr-SN" b="0" i="0" u="none" strike="noStrike" dirty="0">
                <a:solidFill>
                  <a:srgbClr val="000000"/>
                </a:solidFill>
                <a:effectLst/>
                <a:latin typeface="Calibri" panose="020F0502020204030204" pitchFamily="34" charset="0"/>
              </a:rPr>
              <a:t> </a:t>
            </a:r>
            <a:r>
              <a:rPr lang="fr-SN" b="0" i="0" u="none" strike="noStrike" dirty="0" err="1">
                <a:solidFill>
                  <a:srgbClr val="000000"/>
                </a:solidFill>
                <a:effectLst/>
                <a:latin typeface="Calibri" panose="020F0502020204030204" pitchFamily="34" charset="0"/>
              </a:rPr>
              <a:t>specific</a:t>
            </a:r>
            <a:r>
              <a:rPr lang="fr-SN" b="0" i="0" u="none" strike="noStrike" dirty="0">
                <a:solidFill>
                  <a:srgbClr val="000000"/>
                </a:solidFill>
                <a:effectLst/>
                <a:latin typeface="Calibri" panose="020F0502020204030204" pitchFamily="34" charset="0"/>
              </a:rPr>
              <a:t> people to </a:t>
            </a:r>
            <a:r>
              <a:rPr lang="fr-SN" b="0" i="0" u="none" strike="noStrike" dirty="0" err="1">
                <a:solidFill>
                  <a:srgbClr val="000000"/>
                </a:solidFill>
                <a:effectLst/>
                <a:latin typeface="Calibri" panose="020F0502020204030204" pitchFamily="34" charset="0"/>
              </a:rPr>
              <a:t>operate</a:t>
            </a:r>
            <a:r>
              <a:rPr lang="fr-SN" b="0" i="0" u="none" strike="noStrike" dirty="0">
                <a:solidFill>
                  <a:srgbClr val="000000"/>
                </a:solidFill>
                <a:effectLst/>
                <a:latin typeface="Calibri" panose="020F0502020204030204" pitchFamily="34" charset="0"/>
              </a:rPr>
              <a:t> the CLS</a:t>
            </a:r>
          </a:p>
          <a:p>
            <a:pPr marL="285750" indent="-285750" rtl="0" fontAlgn="base">
              <a:lnSpc>
                <a:spcPct val="150000"/>
              </a:lnSpc>
              <a:spcBef>
                <a:spcPts val="0"/>
              </a:spcBef>
              <a:spcAft>
                <a:spcPts val="0"/>
              </a:spcAft>
              <a:buFont typeface="Wingdings" pitchFamily="2" charset="2"/>
              <a:buChar char="Ø"/>
            </a:pPr>
            <a:r>
              <a:rPr lang="fr-SN" b="0" i="0" u="none" strike="noStrike" dirty="0">
                <a:solidFill>
                  <a:srgbClr val="000000"/>
                </a:solidFill>
                <a:effectLst/>
                <a:latin typeface="Calibri" panose="020F0502020204030204" pitchFamily="34" charset="0"/>
              </a:rPr>
              <a:t>An </a:t>
            </a:r>
            <a:r>
              <a:rPr lang="fr-SN" b="0" i="0" u="none" strike="noStrike" dirty="0" err="1">
                <a:solidFill>
                  <a:srgbClr val="000000"/>
                </a:solidFill>
                <a:effectLst/>
                <a:latin typeface="Calibri" panose="020F0502020204030204" pitchFamily="34" charset="0"/>
              </a:rPr>
              <a:t>accelerator</a:t>
            </a:r>
            <a:r>
              <a:rPr lang="fr-SN" b="0" i="0" u="none" strike="noStrike" dirty="0">
                <a:solidFill>
                  <a:srgbClr val="000000"/>
                </a:solidFill>
                <a:effectLst/>
                <a:latin typeface="Calibri" panose="020F0502020204030204" pitchFamily="34" charset="0"/>
              </a:rPr>
              <a:t> </a:t>
            </a:r>
            <a:r>
              <a:rPr lang="fr-SN" b="0" i="0" u="none" strike="noStrike" dirty="0" err="1">
                <a:solidFill>
                  <a:srgbClr val="000000"/>
                </a:solidFill>
                <a:effectLst/>
                <a:latin typeface="Calibri" panose="020F0502020204030204" pitchFamily="34" charset="0"/>
              </a:rPr>
              <a:t>physicist</a:t>
            </a:r>
            <a:r>
              <a:rPr lang="fr-SN" b="0" i="0" u="none" strike="noStrike" dirty="0">
                <a:solidFill>
                  <a:srgbClr val="000000"/>
                </a:solidFill>
                <a:effectLst/>
                <a:latin typeface="Calibri" panose="020F0502020204030204" pitchFamily="34" charset="0"/>
              </a:rPr>
              <a:t> or laser expert </a:t>
            </a:r>
            <a:r>
              <a:rPr lang="fr-SN" b="0" i="0" u="none" strike="noStrike" dirty="0" err="1">
                <a:solidFill>
                  <a:srgbClr val="000000"/>
                </a:solidFill>
                <a:effectLst/>
                <a:latin typeface="Calibri" panose="020F0502020204030204" pitchFamily="34" charset="0"/>
              </a:rPr>
              <a:t>is</a:t>
            </a:r>
            <a:r>
              <a:rPr lang="fr-SN" b="0" i="0" u="none" strike="noStrike" dirty="0">
                <a:solidFill>
                  <a:srgbClr val="000000"/>
                </a:solidFill>
                <a:effectLst/>
                <a:latin typeface="Calibri" panose="020F0502020204030204" pitchFamily="34" charset="0"/>
              </a:rPr>
              <a:t> not </a:t>
            </a:r>
            <a:r>
              <a:rPr lang="fr-SN" b="0" i="0" u="none" strike="noStrike" dirty="0" err="1">
                <a:solidFill>
                  <a:srgbClr val="000000"/>
                </a:solidFill>
                <a:effectLst/>
                <a:latin typeface="Calibri" panose="020F0502020204030204" pitchFamily="34" charset="0"/>
              </a:rPr>
              <a:t>needed</a:t>
            </a:r>
            <a:r>
              <a:rPr lang="fr-SN" b="0" i="0" u="none" strike="noStrike" dirty="0">
                <a:solidFill>
                  <a:srgbClr val="000000"/>
                </a:solidFill>
                <a:effectLst/>
                <a:latin typeface="Calibri" panose="020F0502020204030204" pitchFamily="34" charset="0"/>
              </a:rPr>
              <a:t> but </a:t>
            </a:r>
            <a:r>
              <a:rPr lang="fr-SN" b="0" i="0" u="none" strike="noStrike" dirty="0" err="1">
                <a:solidFill>
                  <a:srgbClr val="000000"/>
                </a:solidFill>
                <a:effectLst/>
                <a:latin typeface="Calibri" panose="020F0502020204030204" pitchFamily="34" charset="0"/>
              </a:rPr>
              <a:t>some</a:t>
            </a:r>
            <a:r>
              <a:rPr lang="fr-SN" b="0" i="0" u="none" strike="noStrike" dirty="0">
                <a:solidFill>
                  <a:srgbClr val="000000"/>
                </a:solidFill>
                <a:effectLst/>
                <a:latin typeface="Calibri" panose="020F0502020204030204" pitchFamily="34" charset="0"/>
              </a:rPr>
              <a:t> </a:t>
            </a:r>
            <a:r>
              <a:rPr lang="fr-SN" b="0" i="0" u="none" strike="noStrike" dirty="0" err="1">
                <a:solidFill>
                  <a:srgbClr val="000000"/>
                </a:solidFill>
                <a:effectLst/>
                <a:latin typeface="Calibri" panose="020F0502020204030204" pitchFamily="34" charset="0"/>
              </a:rPr>
              <a:t>knowledge</a:t>
            </a:r>
            <a:r>
              <a:rPr lang="fr-SN" b="0" i="0" u="none" strike="noStrike" dirty="0">
                <a:solidFill>
                  <a:srgbClr val="000000"/>
                </a:solidFill>
                <a:effectLst/>
                <a:latin typeface="Calibri" panose="020F0502020204030204" pitchFamily="34" charset="0"/>
              </a:rPr>
              <a:t> in </a:t>
            </a:r>
            <a:r>
              <a:rPr lang="fr-SN" b="0" i="0" u="none" strike="noStrike" dirty="0" err="1">
                <a:solidFill>
                  <a:srgbClr val="000000"/>
                </a:solidFill>
                <a:effectLst/>
                <a:latin typeface="Calibri" panose="020F0502020204030204" pitchFamily="34" charset="0"/>
              </a:rPr>
              <a:t>these</a:t>
            </a:r>
            <a:r>
              <a:rPr lang="fr-SN" b="0" i="0" u="none" strike="noStrike" dirty="0">
                <a:solidFill>
                  <a:srgbClr val="000000"/>
                </a:solidFill>
                <a:effectLst/>
                <a:latin typeface="Calibri" panose="020F0502020204030204" pitchFamily="34" charset="0"/>
              </a:rPr>
              <a:t> areas </a:t>
            </a:r>
            <a:r>
              <a:rPr lang="fr-SN" b="0" i="0" u="none" strike="noStrike" dirty="0" err="1">
                <a:solidFill>
                  <a:srgbClr val="000000"/>
                </a:solidFill>
                <a:effectLst/>
                <a:latin typeface="Calibri" panose="020F0502020204030204" pitchFamily="34" charset="0"/>
              </a:rPr>
              <a:t>need</a:t>
            </a:r>
            <a:r>
              <a:rPr lang="fr-SN" b="0" i="0" u="none" strike="noStrike" dirty="0">
                <a:solidFill>
                  <a:srgbClr val="000000"/>
                </a:solidFill>
                <a:effectLst/>
                <a:latin typeface="Calibri" panose="020F0502020204030204" pitchFamily="34" charset="0"/>
              </a:rPr>
              <a:t> to </a:t>
            </a:r>
            <a:r>
              <a:rPr lang="fr-SN" b="0" i="0" u="none" strike="noStrike" dirty="0" err="1">
                <a:solidFill>
                  <a:srgbClr val="000000"/>
                </a:solidFill>
                <a:effectLst/>
                <a:latin typeface="Calibri" panose="020F0502020204030204" pitchFamily="34" charset="0"/>
              </a:rPr>
              <a:t>be</a:t>
            </a:r>
            <a:r>
              <a:rPr lang="fr-SN" b="0" i="0" u="none" strike="noStrike" dirty="0">
                <a:solidFill>
                  <a:srgbClr val="000000"/>
                </a:solidFill>
                <a:effectLst/>
                <a:latin typeface="Calibri" panose="020F0502020204030204" pitchFamily="34" charset="0"/>
              </a:rPr>
              <a:t> </a:t>
            </a:r>
            <a:r>
              <a:rPr lang="fr-SN" b="0" i="0" u="none" strike="noStrike" dirty="0" err="1">
                <a:solidFill>
                  <a:srgbClr val="000000"/>
                </a:solidFill>
                <a:effectLst/>
                <a:latin typeface="Calibri" panose="020F0502020204030204" pitchFamily="34" charset="0"/>
              </a:rPr>
              <a:t>acquired</a:t>
            </a:r>
            <a:r>
              <a:rPr lang="fr-SN" b="0" i="0" u="none" strike="noStrike" dirty="0">
                <a:solidFill>
                  <a:srgbClr val="000000"/>
                </a:solidFill>
                <a:effectLst/>
                <a:latin typeface="Calibri" panose="020F0502020204030204" pitchFamily="34" charset="0"/>
              </a:rPr>
              <a:t>.</a:t>
            </a:r>
          </a:p>
          <a:p>
            <a:pPr marL="285750" indent="-285750" rtl="0" fontAlgn="base">
              <a:lnSpc>
                <a:spcPct val="150000"/>
              </a:lnSpc>
              <a:spcBef>
                <a:spcPts val="0"/>
              </a:spcBef>
              <a:spcAft>
                <a:spcPts val="0"/>
              </a:spcAft>
              <a:buFont typeface="Wingdings" pitchFamily="2" charset="2"/>
              <a:buChar char="Ø"/>
            </a:pPr>
            <a:r>
              <a:rPr lang="fr-SN" b="0" i="0" u="none" strike="noStrike" dirty="0">
                <a:solidFill>
                  <a:srgbClr val="000000"/>
                </a:solidFill>
                <a:effectLst/>
                <a:latin typeface="Calibri" panose="020F0502020204030204" pitchFamily="34" charset="0"/>
              </a:rPr>
              <a:t>The </a:t>
            </a:r>
            <a:r>
              <a:rPr lang="fr-SN" b="0" i="0" u="none" strike="noStrike" dirty="0" err="1">
                <a:solidFill>
                  <a:srgbClr val="000000"/>
                </a:solidFill>
                <a:effectLst/>
                <a:latin typeface="Calibri" panose="020F0502020204030204" pitchFamily="34" charset="0"/>
              </a:rPr>
              <a:t>skills</a:t>
            </a:r>
            <a:r>
              <a:rPr lang="fr-SN" b="0" i="0" u="none" strike="noStrike" dirty="0">
                <a:solidFill>
                  <a:srgbClr val="000000"/>
                </a:solidFill>
                <a:effectLst/>
                <a:latin typeface="Calibri" panose="020F0502020204030204" pitchFamily="34" charset="0"/>
              </a:rPr>
              <a:t> </a:t>
            </a:r>
            <a:r>
              <a:rPr lang="fr-SN" b="0" i="0" u="none" strike="noStrike" dirty="0" err="1">
                <a:solidFill>
                  <a:srgbClr val="000000"/>
                </a:solidFill>
                <a:effectLst/>
                <a:latin typeface="Calibri" panose="020F0502020204030204" pitchFamily="34" charset="0"/>
              </a:rPr>
              <a:t>required</a:t>
            </a:r>
            <a:r>
              <a:rPr lang="fr-SN" b="0" i="0" u="none" strike="noStrike" dirty="0">
                <a:solidFill>
                  <a:srgbClr val="000000"/>
                </a:solidFill>
                <a:effectLst/>
                <a:latin typeface="Calibri" panose="020F0502020204030204" pitchFamily="34" charset="0"/>
              </a:rPr>
              <a:t> can </a:t>
            </a:r>
            <a:r>
              <a:rPr lang="fr-SN" b="0" i="0" u="none" strike="noStrike" dirty="0" err="1">
                <a:solidFill>
                  <a:srgbClr val="000000"/>
                </a:solidFill>
                <a:effectLst/>
                <a:latin typeface="Calibri" panose="020F0502020204030204" pitchFamily="34" charset="0"/>
              </a:rPr>
              <a:t>be</a:t>
            </a:r>
            <a:r>
              <a:rPr lang="fr-SN" b="0" i="0" u="none" strike="noStrike" dirty="0">
                <a:solidFill>
                  <a:srgbClr val="000000"/>
                </a:solidFill>
                <a:effectLst/>
                <a:latin typeface="Calibri" panose="020F0502020204030204" pitchFamily="34" charset="0"/>
              </a:rPr>
              <a:t> </a:t>
            </a:r>
            <a:r>
              <a:rPr lang="fr-SN" b="0" i="0" u="none" strike="noStrike" dirty="0" err="1">
                <a:solidFill>
                  <a:srgbClr val="000000"/>
                </a:solidFill>
                <a:effectLst/>
                <a:latin typeface="Calibri" panose="020F0502020204030204" pitchFamily="34" charset="0"/>
              </a:rPr>
              <a:t>found</a:t>
            </a:r>
            <a:r>
              <a:rPr lang="fr-SN" b="0" i="0" u="none" strike="noStrike" dirty="0">
                <a:solidFill>
                  <a:srgbClr val="000000"/>
                </a:solidFill>
                <a:effectLst/>
                <a:latin typeface="Calibri" panose="020F0502020204030204" pitchFamily="34" charset="0"/>
              </a:rPr>
              <a:t> in a synchrotron </a:t>
            </a:r>
            <a:r>
              <a:rPr lang="fr-SN" b="0" i="0" u="none" strike="noStrike" dirty="0" err="1">
                <a:solidFill>
                  <a:srgbClr val="000000"/>
                </a:solidFill>
                <a:effectLst/>
                <a:latin typeface="Calibri" panose="020F0502020204030204" pitchFamily="34" charset="0"/>
              </a:rPr>
              <a:t>beamline</a:t>
            </a:r>
            <a:r>
              <a:rPr lang="fr-SN" b="0" i="0" u="none" strike="noStrike" dirty="0">
                <a:solidFill>
                  <a:srgbClr val="000000"/>
                </a:solidFill>
                <a:effectLst/>
                <a:latin typeface="Calibri" panose="020F0502020204030204" pitchFamily="34" charset="0"/>
              </a:rPr>
              <a:t> </a:t>
            </a:r>
            <a:r>
              <a:rPr lang="fr-SN" b="0" i="0" u="none" strike="noStrike" dirty="0" err="1">
                <a:solidFill>
                  <a:srgbClr val="000000"/>
                </a:solidFill>
                <a:effectLst/>
                <a:latin typeface="Calibri" panose="020F0502020204030204" pitchFamily="34" charset="0"/>
              </a:rPr>
              <a:t>scientist</a:t>
            </a:r>
            <a:r>
              <a:rPr lang="fr-SN" b="0" i="0" u="none" strike="noStrike" dirty="0">
                <a:solidFill>
                  <a:srgbClr val="000000"/>
                </a:solidFill>
                <a:effectLst/>
                <a:latin typeface="Calibri" panose="020F0502020204030204" pitchFamily="34" charset="0"/>
              </a:rPr>
              <a:t> or </a:t>
            </a:r>
            <a:r>
              <a:rPr lang="fr-SN" b="0" i="0" u="none" strike="noStrike" dirty="0" err="1">
                <a:solidFill>
                  <a:srgbClr val="000000"/>
                </a:solidFill>
                <a:effectLst/>
                <a:latin typeface="Calibri" panose="020F0502020204030204" pitchFamily="34" charset="0"/>
              </a:rPr>
              <a:t>other</a:t>
            </a:r>
            <a:r>
              <a:rPr lang="fr-SN" b="0" i="0" u="none" strike="noStrike" dirty="0">
                <a:solidFill>
                  <a:srgbClr val="000000"/>
                </a:solidFill>
                <a:effectLst/>
                <a:latin typeface="Calibri" panose="020F0502020204030204" pitchFamily="34" charset="0"/>
              </a:rPr>
              <a:t> instrumentation </a:t>
            </a:r>
            <a:r>
              <a:rPr lang="fr-SN" b="0" i="0" u="none" strike="noStrike" dirty="0" err="1">
                <a:solidFill>
                  <a:srgbClr val="000000"/>
                </a:solidFill>
                <a:effectLst/>
                <a:latin typeface="Calibri" panose="020F0502020204030204" pitchFamily="34" charset="0"/>
              </a:rPr>
              <a:t>engineer</a:t>
            </a:r>
            <a:r>
              <a:rPr lang="fr-SN" b="0" i="0" u="none" strike="noStrike" dirty="0">
                <a:solidFill>
                  <a:srgbClr val="000000"/>
                </a:solidFill>
                <a:effectLst/>
                <a:latin typeface="Calibri" panose="020F0502020204030204" pitchFamily="34" charset="0"/>
              </a:rPr>
              <a:t>.</a:t>
            </a:r>
          </a:p>
        </p:txBody>
      </p:sp>
      <p:sp>
        <p:nvSpPr>
          <p:cNvPr id="11" name="ZoneTexte 10">
            <a:extLst>
              <a:ext uri="{FF2B5EF4-FFF2-40B4-BE49-F238E27FC236}">
                <a16:creationId xmlns:a16="http://schemas.microsoft.com/office/drawing/2014/main" id="{10C7CE11-7C90-550E-41CC-13EAE349245E}"/>
              </a:ext>
            </a:extLst>
          </p:cNvPr>
          <p:cNvSpPr txBox="1"/>
          <p:nvPr/>
        </p:nvSpPr>
        <p:spPr>
          <a:xfrm>
            <a:off x="1447800" y="1558264"/>
            <a:ext cx="4609578" cy="464871"/>
          </a:xfrm>
          <a:prstGeom prst="rect">
            <a:avLst/>
          </a:prstGeom>
          <a:noFill/>
        </p:spPr>
        <p:txBody>
          <a:bodyPr wrap="square">
            <a:spAutoFit/>
          </a:bodyPr>
          <a:lstStyle/>
          <a:p>
            <a:pPr algn="just" rtl="0">
              <a:lnSpc>
                <a:spcPct val="150000"/>
              </a:lnSpc>
              <a:spcBef>
                <a:spcPts val="0"/>
              </a:spcBef>
              <a:spcAft>
                <a:spcPts val="0"/>
              </a:spcAft>
            </a:pPr>
            <a:r>
              <a:rPr lang="fr-SN" b="1" i="0" u="none" strike="noStrike" dirty="0">
                <a:solidFill>
                  <a:srgbClr val="000000"/>
                </a:solidFill>
                <a:effectLst/>
                <a:latin typeface="Calibri" panose="020F0502020204030204" pitchFamily="34" charset="0"/>
              </a:rPr>
              <a:t>Human Ressources and </a:t>
            </a:r>
            <a:r>
              <a:rPr lang="fr-SN" b="1" i="0" u="none" strike="noStrike" dirty="0" err="1">
                <a:solidFill>
                  <a:srgbClr val="000000"/>
                </a:solidFill>
                <a:effectLst/>
                <a:latin typeface="Calibri" panose="020F0502020204030204" pitchFamily="34" charset="0"/>
              </a:rPr>
              <a:t>Skills</a:t>
            </a:r>
            <a:r>
              <a:rPr lang="fr-SN" b="1" i="0" u="none" strike="noStrike" dirty="0">
                <a:solidFill>
                  <a:srgbClr val="000000"/>
                </a:solidFill>
                <a:effectLst/>
                <a:latin typeface="Calibri" panose="020F0502020204030204" pitchFamily="34" charset="0"/>
              </a:rPr>
              <a:t> </a:t>
            </a:r>
            <a:r>
              <a:rPr lang="fr-SN" b="1" i="0" u="none" strike="noStrike" dirty="0" err="1">
                <a:solidFill>
                  <a:srgbClr val="000000"/>
                </a:solidFill>
                <a:effectLst/>
                <a:latin typeface="Calibri" panose="020F0502020204030204" pitchFamily="34" charset="0"/>
              </a:rPr>
              <a:t>Development</a:t>
            </a:r>
            <a:endParaRPr lang="fr-SN" b="1" dirty="0">
              <a:effectLst/>
            </a:endParaRPr>
          </a:p>
        </p:txBody>
      </p:sp>
    </p:spTree>
    <p:extLst>
      <p:ext uri="{BB962C8B-B14F-4D97-AF65-F5344CB8AC3E}">
        <p14:creationId xmlns:p14="http://schemas.microsoft.com/office/powerpoint/2010/main" val="1311106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a:extLst>
              <a:ext uri="{FF2B5EF4-FFF2-40B4-BE49-F238E27FC236}">
                <a16:creationId xmlns:a16="http://schemas.microsoft.com/office/drawing/2014/main" id="{03BFAE9F-D0D5-A512-F2BB-DF3E213C7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4" y="11130"/>
            <a:ext cx="9144000" cy="1914525"/>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EE1E92AC-1F37-A8AA-4D86-FEC5D6FF4513}"/>
              </a:ext>
            </a:extLst>
          </p:cNvPr>
          <p:cNvSpPr txBox="1"/>
          <p:nvPr/>
        </p:nvSpPr>
        <p:spPr>
          <a:xfrm>
            <a:off x="0" y="5084320"/>
            <a:ext cx="9144000" cy="830997"/>
          </a:xfrm>
          <a:prstGeom prst="rect">
            <a:avLst/>
          </a:prstGeom>
          <a:noFill/>
        </p:spPr>
        <p:txBody>
          <a:bodyPr wrap="square">
            <a:spAutoFit/>
          </a:bodyPr>
          <a:lstStyle/>
          <a:p>
            <a:pPr algn="ctr"/>
            <a:r>
              <a:rPr lang="fr-FR" sz="2400" b="1" dirty="0"/>
              <a:t>You </a:t>
            </a:r>
            <a:r>
              <a:rPr lang="fr-FR" sz="2400" b="1" dirty="0" err="1"/>
              <a:t>want</a:t>
            </a:r>
            <a:r>
              <a:rPr lang="fr-FR" sz="2400" b="1" dirty="0"/>
              <a:t> to </a:t>
            </a:r>
            <a:r>
              <a:rPr lang="fr-FR" sz="2400" b="1" dirty="0" err="1"/>
              <a:t>join</a:t>
            </a:r>
            <a:r>
              <a:rPr lang="fr-FR" sz="2400" b="1" dirty="0"/>
              <a:t> the </a:t>
            </a:r>
            <a:r>
              <a:rPr lang="fr-FR" sz="2400" b="1" dirty="0" err="1"/>
              <a:t>AfLS</a:t>
            </a:r>
            <a:r>
              <a:rPr lang="fr-FR" sz="2400" b="1" dirty="0"/>
              <a:t> Project Community </a:t>
            </a:r>
            <a:r>
              <a:rPr lang="fr-FR" sz="2400" b="1" dirty="0" err="1"/>
              <a:t>please</a:t>
            </a:r>
            <a:r>
              <a:rPr lang="fr-FR" sz="2400" b="1" dirty="0"/>
              <a:t> </a:t>
            </a:r>
            <a:r>
              <a:rPr lang="fr-FR" sz="2400" b="1" dirty="0" err="1"/>
              <a:t>register</a:t>
            </a:r>
            <a:r>
              <a:rPr lang="fr-FR" sz="2400" b="1" dirty="0"/>
              <a:t> to </a:t>
            </a:r>
            <a:r>
              <a:rPr lang="fr-FR" sz="2400" b="1" dirty="0" err="1"/>
              <a:t>our</a:t>
            </a:r>
            <a:r>
              <a:rPr lang="fr-FR" sz="2400" b="1" dirty="0"/>
              <a:t> </a:t>
            </a:r>
            <a:r>
              <a:rPr lang="fr-FR" sz="2400" b="1" dirty="0" err="1"/>
              <a:t>different</a:t>
            </a:r>
            <a:r>
              <a:rPr lang="fr-FR" sz="2400" b="1" dirty="0"/>
              <a:t> </a:t>
            </a:r>
            <a:r>
              <a:rPr lang="fr-FR" sz="2400" b="1" dirty="0" err="1"/>
              <a:t>event</a:t>
            </a:r>
            <a:r>
              <a:rPr lang="fr-FR" sz="2400" b="1" dirty="0"/>
              <a:t> and </a:t>
            </a:r>
            <a:r>
              <a:rPr lang="fr-FR" sz="2400" b="1" dirty="0" err="1"/>
              <a:t>Answer</a:t>
            </a:r>
            <a:r>
              <a:rPr lang="fr-FR" sz="2400" b="1" dirty="0"/>
              <a:t> to </a:t>
            </a:r>
            <a:r>
              <a:rPr lang="fr-FR" sz="2400" b="1" dirty="0" err="1"/>
              <a:t>our</a:t>
            </a:r>
            <a:r>
              <a:rPr lang="fr-FR" sz="2400" b="1" dirty="0"/>
              <a:t> Survey. </a:t>
            </a:r>
          </a:p>
        </p:txBody>
      </p:sp>
      <p:sp>
        <p:nvSpPr>
          <p:cNvPr id="16" name="ZoneTexte 15">
            <a:extLst>
              <a:ext uri="{FF2B5EF4-FFF2-40B4-BE49-F238E27FC236}">
                <a16:creationId xmlns:a16="http://schemas.microsoft.com/office/drawing/2014/main" id="{C0EE13E4-B5D7-DC63-B43E-4AF40FE67364}"/>
              </a:ext>
            </a:extLst>
          </p:cNvPr>
          <p:cNvSpPr txBox="1"/>
          <p:nvPr/>
        </p:nvSpPr>
        <p:spPr>
          <a:xfrm>
            <a:off x="83977" y="5978977"/>
            <a:ext cx="9085597" cy="879023"/>
          </a:xfrm>
          <a:prstGeom prst="rect">
            <a:avLst/>
          </a:prstGeom>
          <a:noFill/>
        </p:spPr>
        <p:txBody>
          <a:bodyPr wrap="square">
            <a:spAutoFit/>
          </a:bodyPr>
          <a:lstStyle/>
          <a:p>
            <a:pPr algn="l">
              <a:lnSpc>
                <a:spcPct val="150000"/>
              </a:lnSpc>
            </a:pPr>
            <a:r>
              <a:rPr lang="fr-SN" b="1" i="0" u="none" strike="noStrike" dirty="0">
                <a:solidFill>
                  <a:srgbClr val="5457FF"/>
                </a:solidFill>
                <a:effectLst/>
                <a:latin typeface="Open Sans" panose="020B0606030504020204" pitchFamily="34" charset="0"/>
                <a:hlinkClick r:id="rId3"/>
              </a:rPr>
              <a:t>AfLS Community Survey</a:t>
            </a:r>
            <a:endParaRPr lang="fr-SN" b="1" i="0" dirty="0">
              <a:solidFill>
                <a:srgbClr val="5F5F5F"/>
              </a:solidFill>
              <a:effectLst/>
              <a:latin typeface="Open Sans" panose="020B0606030504020204" pitchFamily="34" charset="0"/>
            </a:endParaRPr>
          </a:p>
          <a:p>
            <a:pPr algn="l">
              <a:lnSpc>
                <a:spcPct val="150000"/>
              </a:lnSpc>
            </a:pPr>
            <a:r>
              <a:rPr lang="fr-SN" b="1" i="0" u="none" strike="noStrike" dirty="0">
                <a:solidFill>
                  <a:srgbClr val="5457FF"/>
                </a:solidFill>
                <a:effectLst/>
                <a:latin typeface="Open Sans" panose="020B0606030504020204" pitchFamily="34" charset="0"/>
                <a:hlinkClick r:id="rId4"/>
              </a:rPr>
              <a:t>6th AfLS Conference</a:t>
            </a:r>
            <a:r>
              <a:rPr lang="fr-SN" b="1" i="0" u="none" strike="noStrike" dirty="0">
                <a:solidFill>
                  <a:srgbClr val="5457FF"/>
                </a:solidFill>
                <a:effectLst/>
                <a:latin typeface="Open Sans" panose="020B0606030504020204" pitchFamily="34" charset="0"/>
              </a:rPr>
              <a:t> in South </a:t>
            </a:r>
            <a:r>
              <a:rPr lang="fr-SN" b="1" i="0" u="none" strike="noStrike" dirty="0" err="1">
                <a:solidFill>
                  <a:srgbClr val="5457FF"/>
                </a:solidFill>
                <a:effectLst/>
                <a:latin typeface="Open Sans" panose="020B0606030504020204" pitchFamily="34" charset="0"/>
              </a:rPr>
              <a:t>Africa</a:t>
            </a:r>
            <a:endParaRPr lang="fr-SN" b="1" i="0" dirty="0">
              <a:solidFill>
                <a:srgbClr val="5F5F5F"/>
              </a:solidFill>
              <a:effectLst/>
              <a:latin typeface="Open Sans" panose="020B0606030504020204" pitchFamily="34" charset="0"/>
            </a:endParaRPr>
          </a:p>
        </p:txBody>
      </p:sp>
      <p:sp>
        <p:nvSpPr>
          <p:cNvPr id="2" name="Rectangle 1">
            <a:extLst>
              <a:ext uri="{FF2B5EF4-FFF2-40B4-BE49-F238E27FC236}">
                <a16:creationId xmlns:a16="http://schemas.microsoft.com/office/drawing/2014/main" id="{818740BA-FAED-7CEF-3D4D-B2EA1D6FE956}"/>
              </a:ext>
            </a:extLst>
          </p:cNvPr>
          <p:cNvSpPr>
            <a:spLocks noChangeArrowheads="1"/>
          </p:cNvSpPr>
          <p:nvPr/>
        </p:nvSpPr>
        <p:spPr bwMode="auto">
          <a:xfrm>
            <a:off x="25574" y="3625141"/>
            <a:ext cx="858502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fr-FR" altLang="fr-FR" b="1" i="0" u="none" strike="noStrike" cap="none" normalizeH="0" baseline="0" dirty="0">
                <a:ln>
                  <a:noFill/>
                </a:ln>
                <a:solidFill>
                  <a:srgbClr val="000000"/>
                </a:solidFill>
                <a:effectLst/>
                <a:latin typeface="Calibri" panose="020F0502020204030204" pitchFamily="34" charset="0"/>
              </a:rPr>
              <a:t>CLS 300 at </a:t>
            </a:r>
            <a:r>
              <a:rPr kumimoji="0" lang="fr-FR" altLang="fr-FR" b="1" i="0" u="none" strike="noStrike" cap="none" normalizeH="0" baseline="0" dirty="0" err="1">
                <a:ln>
                  <a:noFill/>
                </a:ln>
                <a:solidFill>
                  <a:srgbClr val="000000"/>
                </a:solidFill>
                <a:effectLst/>
                <a:latin typeface="Calibri" panose="020F0502020204030204" pitchFamily="34" charset="0"/>
              </a:rPr>
              <a:t>Lycean</a:t>
            </a:r>
            <a:r>
              <a:rPr kumimoji="0" lang="fr-FR" altLang="fr-FR" b="1" i="0" u="none" strike="noStrike" cap="none" normalizeH="0" baseline="0" dirty="0">
                <a:ln>
                  <a:noFill/>
                </a:ln>
                <a:solidFill>
                  <a:srgbClr val="000000"/>
                </a:solidFill>
                <a:effectLst/>
                <a:latin typeface="Calibri" panose="020F0502020204030204" pitchFamily="34" charset="0"/>
              </a:rPr>
              <a:t> CLS: CLS Facility </a:t>
            </a:r>
            <a:r>
              <a:rPr kumimoji="0" lang="fr-FR" altLang="fr-FR" b="1" i="0" u="none" strike="noStrike" cap="none" normalizeH="0" baseline="0" dirty="0" err="1">
                <a:ln>
                  <a:noFill/>
                </a:ln>
                <a:solidFill>
                  <a:srgbClr val="000000"/>
                </a:solidFill>
                <a:effectLst/>
                <a:latin typeface="Calibri" panose="020F0502020204030204" pitchFamily="34" charset="0"/>
              </a:rPr>
              <a:t>Costs</a:t>
            </a:r>
            <a:r>
              <a:rPr lang="fr-FR" altLang="fr-FR" b="1" dirty="0"/>
              <a:t>: </a:t>
            </a:r>
            <a:r>
              <a:rPr kumimoji="0" lang="fr-FR" altLang="fr-FR" b="1" i="0" u="none" strike="noStrike" cap="none" normalizeH="0" baseline="0" dirty="0">
                <a:ln>
                  <a:noFill/>
                </a:ln>
                <a:solidFill>
                  <a:srgbClr val="000000"/>
                </a:solidFill>
                <a:effectLst/>
                <a:latin typeface="Calibri" panose="020F0502020204030204" pitchFamily="34" charset="0"/>
              </a:rPr>
              <a:t>The </a:t>
            </a:r>
            <a:r>
              <a:rPr kumimoji="0" lang="fr-FR" altLang="fr-FR" b="1" i="0" u="none" strike="noStrike" cap="none" normalizeH="0" baseline="0" dirty="0" err="1">
                <a:ln>
                  <a:noFill/>
                </a:ln>
                <a:solidFill>
                  <a:srgbClr val="000000"/>
                </a:solidFill>
                <a:effectLst/>
                <a:latin typeface="Calibri" panose="020F0502020204030204" pitchFamily="34" charset="0"/>
              </a:rPr>
              <a:t>cost</a:t>
            </a:r>
            <a:r>
              <a:rPr kumimoji="0" lang="fr-FR" altLang="fr-FR" b="1" i="0" u="none" strike="noStrike" cap="none" normalizeH="0" baseline="0" dirty="0">
                <a:ln>
                  <a:noFill/>
                </a:ln>
                <a:solidFill>
                  <a:srgbClr val="000000"/>
                </a:solidFill>
                <a:effectLst/>
                <a:latin typeface="Calibri" panose="020F0502020204030204" pitchFamily="34" charset="0"/>
              </a:rPr>
              <a:t> of </a:t>
            </a:r>
            <a:r>
              <a:rPr kumimoji="0" lang="fr-FR" altLang="fr-FR" b="1" i="0" u="none" strike="noStrike" cap="none" normalizeH="0" baseline="0" dirty="0" err="1">
                <a:ln>
                  <a:noFill/>
                </a:ln>
                <a:solidFill>
                  <a:srgbClr val="000000"/>
                </a:solidFill>
                <a:effectLst/>
                <a:latin typeface="Calibri" panose="020F0502020204030204" pitchFamily="34" charset="0"/>
              </a:rPr>
              <a:t>executing</a:t>
            </a:r>
            <a:r>
              <a:rPr kumimoji="0" lang="fr-FR" altLang="fr-FR" b="1" i="0" u="none" strike="noStrike" cap="none" normalizeH="0" baseline="0" dirty="0">
                <a:ln>
                  <a:noFill/>
                </a:ln>
                <a:solidFill>
                  <a:srgbClr val="000000"/>
                </a:solidFill>
                <a:effectLst/>
                <a:latin typeface="Calibri" panose="020F0502020204030204" pitchFamily="34" charset="0"/>
              </a:rPr>
              <a:t> a </a:t>
            </a:r>
            <a:r>
              <a:rPr kumimoji="0" lang="fr-FR" altLang="fr-FR" b="1" i="0" u="none" strike="noStrike" cap="none" normalizeH="0" baseline="0" dirty="0" err="1">
                <a:ln>
                  <a:noFill/>
                </a:ln>
                <a:solidFill>
                  <a:srgbClr val="000000"/>
                </a:solidFill>
                <a:effectLst/>
                <a:latin typeface="Calibri" panose="020F0502020204030204" pitchFamily="34" charset="0"/>
              </a:rPr>
              <a:t>project</a:t>
            </a:r>
            <a:r>
              <a:rPr kumimoji="0" lang="fr-FR" altLang="fr-FR" b="1" i="0" u="none" strike="noStrike" cap="none" normalizeH="0" baseline="0" dirty="0">
                <a:ln>
                  <a:noFill/>
                </a:ln>
                <a:solidFill>
                  <a:srgbClr val="000000"/>
                </a:solidFill>
                <a:effectLst/>
                <a:latin typeface="Calibri" panose="020F0502020204030204" pitchFamily="34" charset="0"/>
              </a:rPr>
              <a:t> to </a:t>
            </a:r>
            <a:r>
              <a:rPr kumimoji="0" lang="fr-FR" altLang="fr-FR" b="1" i="0" u="none" strike="noStrike" cap="none" normalizeH="0" baseline="0" dirty="0" err="1">
                <a:ln>
                  <a:noFill/>
                </a:ln>
                <a:solidFill>
                  <a:srgbClr val="000000"/>
                </a:solidFill>
                <a:effectLst/>
                <a:latin typeface="Calibri" panose="020F0502020204030204" pitchFamily="34" charset="0"/>
              </a:rPr>
              <a:t>establish</a:t>
            </a:r>
            <a:r>
              <a:rPr kumimoji="0" lang="fr-FR" altLang="fr-FR" b="1" i="0" u="none" strike="noStrike" cap="none" normalizeH="0" baseline="0" dirty="0">
                <a:ln>
                  <a:noFill/>
                </a:ln>
                <a:solidFill>
                  <a:srgbClr val="000000"/>
                </a:solidFill>
                <a:effectLst/>
                <a:latin typeface="Calibri" panose="020F0502020204030204" pitchFamily="34" charset="0"/>
              </a:rPr>
              <a:t> a CLS </a:t>
            </a:r>
            <a:r>
              <a:rPr kumimoji="0" lang="fr-FR" altLang="fr-FR" b="1" i="0" u="none" strike="noStrike" cap="none" normalizeH="0" baseline="0" dirty="0" err="1">
                <a:ln>
                  <a:noFill/>
                </a:ln>
                <a:solidFill>
                  <a:srgbClr val="000000"/>
                </a:solidFill>
                <a:effectLst/>
                <a:latin typeface="Calibri" panose="020F0502020204030204" pitchFamily="34" charset="0"/>
              </a:rPr>
              <a:t>facility</a:t>
            </a:r>
            <a:r>
              <a:rPr kumimoji="0" lang="fr-FR" altLang="fr-FR" b="1" i="0" u="none" strike="noStrike" cap="none" normalizeH="0" baseline="0" dirty="0">
                <a:ln>
                  <a:noFill/>
                </a:ln>
                <a:solidFill>
                  <a:srgbClr val="000000"/>
                </a:solidFill>
                <a:effectLst/>
                <a:latin typeface="Calibri" panose="020F0502020204030204" pitchFamily="34" charset="0"/>
              </a:rPr>
              <a:t> </a:t>
            </a:r>
            <a:r>
              <a:rPr kumimoji="0" lang="fr-FR" altLang="fr-FR" b="1" i="0" u="none" strike="noStrike" cap="none" normalizeH="0" baseline="0" dirty="0" err="1">
                <a:ln>
                  <a:noFill/>
                </a:ln>
                <a:solidFill>
                  <a:srgbClr val="000000"/>
                </a:solidFill>
                <a:effectLst/>
                <a:latin typeface="Calibri" panose="020F0502020204030204" pitchFamily="34" charset="0"/>
              </a:rPr>
              <a:t>is</a:t>
            </a:r>
            <a:r>
              <a:rPr kumimoji="0" lang="fr-FR" altLang="fr-FR" b="1" i="0" u="none" strike="noStrike" cap="none" normalizeH="0" baseline="0" dirty="0">
                <a:ln>
                  <a:noFill/>
                </a:ln>
                <a:solidFill>
                  <a:srgbClr val="000000"/>
                </a:solidFill>
                <a:effectLst/>
                <a:latin typeface="Calibri" panose="020F0502020204030204" pitchFamily="34" charset="0"/>
              </a:rPr>
              <a:t> on the </a:t>
            </a:r>
            <a:r>
              <a:rPr kumimoji="0" lang="fr-FR" altLang="fr-FR" b="1" i="0" u="none" strike="noStrike" cap="none" normalizeH="0" baseline="0" dirty="0" err="1">
                <a:ln>
                  <a:noFill/>
                </a:ln>
                <a:solidFill>
                  <a:srgbClr val="000000"/>
                </a:solidFill>
                <a:effectLst/>
                <a:latin typeface="Calibri" panose="020F0502020204030204" pitchFamily="34" charset="0"/>
              </a:rPr>
              <a:t>order</a:t>
            </a:r>
            <a:r>
              <a:rPr kumimoji="0" lang="fr-FR" altLang="fr-FR" b="1" i="0" u="none" strike="noStrike" cap="none" normalizeH="0" baseline="0" dirty="0">
                <a:ln>
                  <a:noFill/>
                </a:ln>
                <a:solidFill>
                  <a:srgbClr val="000000"/>
                </a:solidFill>
                <a:effectLst/>
                <a:latin typeface="Calibri" panose="020F0502020204030204" pitchFamily="34" charset="0"/>
              </a:rPr>
              <a:t> of USD 20M.</a:t>
            </a:r>
            <a:endParaRPr lang="fr-FR" altLang="fr-FR" b="1" dirty="0"/>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fr-FR" altLang="fr-FR" b="1" i="0" u="none" strike="noStrike" cap="none" normalizeH="0" baseline="0" dirty="0">
                <a:ln>
                  <a:noFill/>
                </a:ln>
                <a:solidFill>
                  <a:srgbClr val="000000"/>
                </a:solidFill>
                <a:effectLst/>
                <a:latin typeface="Calibri" panose="020F0502020204030204" pitchFamily="34" charset="0"/>
              </a:rPr>
              <a:t>for a CXFEL </a:t>
            </a:r>
            <a:r>
              <a:rPr kumimoji="0" lang="fr-FR" altLang="fr-FR" b="1" i="0" u="none" strike="noStrike" cap="none" normalizeH="0" baseline="0" dirty="0" err="1">
                <a:ln>
                  <a:noFill/>
                </a:ln>
                <a:solidFill>
                  <a:srgbClr val="000000"/>
                </a:solidFill>
                <a:effectLst/>
                <a:latin typeface="Calibri" panose="020F0502020204030204" pitchFamily="34" charset="0"/>
              </a:rPr>
              <a:t>facility</a:t>
            </a:r>
            <a:r>
              <a:rPr kumimoji="0" lang="fr-FR" altLang="fr-FR" b="1" i="0" u="none" strike="noStrike" cap="none" normalizeH="0" baseline="0" dirty="0">
                <a:ln>
                  <a:noFill/>
                </a:ln>
                <a:solidFill>
                  <a:srgbClr val="000000"/>
                </a:solidFill>
                <a:effectLst/>
                <a:latin typeface="Calibri" panose="020F0502020204030204" pitchFamily="34" charset="0"/>
              </a:rPr>
              <a:t> in USA: Total </a:t>
            </a:r>
            <a:r>
              <a:rPr kumimoji="0" lang="fr-FR" altLang="fr-FR" b="1" i="0" u="none" strike="noStrike" cap="none" normalizeH="0" baseline="0" dirty="0" err="1">
                <a:ln>
                  <a:noFill/>
                </a:ln>
                <a:solidFill>
                  <a:srgbClr val="000000"/>
                </a:solidFill>
                <a:effectLst/>
                <a:latin typeface="Calibri" panose="020F0502020204030204" pitchFamily="34" charset="0"/>
              </a:rPr>
              <a:t>Awarded</a:t>
            </a:r>
            <a:r>
              <a:rPr kumimoji="0" lang="fr-FR" altLang="fr-FR" b="1" i="0" u="none" strike="noStrike" cap="none" normalizeH="0" baseline="0" dirty="0">
                <a:ln>
                  <a:noFill/>
                </a:ln>
                <a:solidFill>
                  <a:srgbClr val="000000"/>
                </a:solidFill>
                <a:effectLst/>
                <a:latin typeface="Calibri" panose="020F0502020204030204" pitchFamily="34" charset="0"/>
              </a:rPr>
              <a:t> </a:t>
            </a:r>
            <a:r>
              <a:rPr kumimoji="0" lang="fr-FR" altLang="fr-FR" b="1" i="0" u="none" strike="noStrike" cap="none" normalizeH="0" baseline="0" dirty="0" err="1">
                <a:ln>
                  <a:noFill/>
                </a:ln>
                <a:solidFill>
                  <a:srgbClr val="000000"/>
                </a:solidFill>
                <a:effectLst/>
                <a:latin typeface="Calibri" panose="020F0502020204030204" pitchFamily="34" charset="0"/>
              </a:rPr>
              <a:t>Amount</a:t>
            </a:r>
            <a:r>
              <a:rPr kumimoji="0" lang="fr-FR" altLang="fr-FR" b="1" i="0" u="none" strike="noStrike" cap="none" normalizeH="0" baseline="0" dirty="0">
                <a:ln>
                  <a:noFill/>
                </a:ln>
                <a:solidFill>
                  <a:srgbClr val="000000"/>
                </a:solidFill>
                <a:effectLst/>
                <a:latin typeface="Calibri" panose="020F0502020204030204" pitchFamily="34" charset="0"/>
              </a:rPr>
              <a:t> to Date: $31,627,021.00</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fr-FR" altLang="fr-FR" b="1" i="0" u="none" strike="noStrike" cap="none" normalizeH="0" baseline="0" dirty="0" err="1">
                <a:ln>
                  <a:noFill/>
                </a:ln>
                <a:solidFill>
                  <a:srgbClr val="000000"/>
                </a:solidFill>
                <a:effectLst/>
                <a:latin typeface="Calibri" panose="020F0502020204030204" pitchFamily="34" charset="0"/>
              </a:rPr>
              <a:t>ThomX</a:t>
            </a:r>
            <a:r>
              <a:rPr kumimoji="0" lang="fr-FR" altLang="fr-FR" b="1" i="0" u="none" strike="noStrike" cap="none" normalizeH="0" baseline="0" dirty="0">
                <a:ln>
                  <a:noFill/>
                </a:ln>
                <a:solidFill>
                  <a:srgbClr val="000000"/>
                </a:solidFill>
                <a:effectLst/>
                <a:latin typeface="Calibri" panose="020F0502020204030204" pitchFamily="34" charset="0"/>
              </a:rPr>
              <a:t> in France: </a:t>
            </a:r>
            <a:r>
              <a:rPr kumimoji="0" lang="fr-FR" altLang="fr-FR" b="1" i="0" u="none" strike="noStrike" cap="none" normalizeH="0" baseline="0" dirty="0" err="1">
                <a:ln>
                  <a:noFill/>
                </a:ln>
                <a:solidFill>
                  <a:srgbClr val="000000"/>
                </a:solidFill>
                <a:effectLst/>
                <a:latin typeface="Calibri" panose="020F0502020204030204" pitchFamily="34" charset="0"/>
              </a:rPr>
              <a:t>around</a:t>
            </a:r>
            <a:r>
              <a:rPr kumimoji="0" lang="fr-FR" altLang="fr-FR" b="1" i="0" u="none" strike="noStrike" cap="none" normalizeH="0" baseline="0" dirty="0">
                <a:ln>
                  <a:noFill/>
                </a:ln>
                <a:solidFill>
                  <a:srgbClr val="000000"/>
                </a:solidFill>
                <a:effectLst/>
                <a:latin typeface="Calibri" panose="020F0502020204030204" pitchFamily="34" charset="0"/>
              </a:rPr>
              <a:t> 15 M€</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Ø"/>
              <a:tabLst/>
            </a:pPr>
            <a:r>
              <a:rPr kumimoji="0" lang="fr-FR" altLang="fr-FR" b="1" i="0" u="none" strike="noStrike" cap="none" normalizeH="0" baseline="0" dirty="0" err="1">
                <a:ln>
                  <a:noFill/>
                </a:ln>
                <a:solidFill>
                  <a:srgbClr val="000000"/>
                </a:solidFill>
                <a:effectLst/>
                <a:latin typeface="Calibri" panose="020F0502020204030204" pitchFamily="34" charset="0"/>
              </a:rPr>
              <a:t>Lycean</a:t>
            </a:r>
            <a:r>
              <a:rPr kumimoji="0" lang="fr-FR" altLang="fr-FR" b="1" i="0" u="none" strike="noStrike" cap="none" normalizeH="0" baseline="0" dirty="0">
                <a:ln>
                  <a:noFill/>
                </a:ln>
                <a:solidFill>
                  <a:srgbClr val="000000"/>
                </a:solidFill>
                <a:effectLst/>
                <a:latin typeface="Calibri" panose="020F0502020204030204" pitchFamily="34" charset="0"/>
              </a:rPr>
              <a:t> CLS: 20 M $</a:t>
            </a:r>
            <a:endParaRPr kumimoji="0" lang="fr-FR" altLang="fr-FR" b="1" i="0" u="none" strike="noStrike" cap="none" normalizeH="0" baseline="0" dirty="0">
              <a:ln>
                <a:noFill/>
              </a:ln>
              <a:solidFill>
                <a:schemeClr val="tx1"/>
              </a:solidFill>
              <a:effectLst/>
            </a:endParaRPr>
          </a:p>
        </p:txBody>
      </p:sp>
      <p:pic>
        <p:nvPicPr>
          <p:cNvPr id="16386" name="Picture 2">
            <a:extLst>
              <a:ext uri="{FF2B5EF4-FFF2-40B4-BE49-F238E27FC236}">
                <a16:creationId xmlns:a16="http://schemas.microsoft.com/office/drawing/2014/main" id="{13EE458A-1382-7AA5-F5EC-76267F320A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26" y="2218456"/>
            <a:ext cx="7235347" cy="130355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A459AF2E-FB5D-3B89-B3AC-17A8D2888DEC}"/>
              </a:ext>
            </a:extLst>
          </p:cNvPr>
          <p:cNvSpPr txBox="1"/>
          <p:nvPr/>
        </p:nvSpPr>
        <p:spPr>
          <a:xfrm>
            <a:off x="1143000" y="1847704"/>
            <a:ext cx="708660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dirty="0" err="1">
                <a:ln>
                  <a:noFill/>
                </a:ln>
                <a:solidFill>
                  <a:srgbClr val="00B050"/>
                </a:solidFill>
                <a:effectLst/>
                <a:latin typeface="Calibri" panose="020F0502020204030204" pitchFamily="34" charset="0"/>
              </a:rPr>
              <a:t>Costs</a:t>
            </a:r>
            <a:r>
              <a:rPr lang="fr-FR" altLang="fr-FR" b="1" dirty="0">
                <a:solidFill>
                  <a:srgbClr val="00B050"/>
                </a:solidFill>
                <a:latin typeface="Calibri" panose="020F0502020204030204" pitchFamily="34" charset="0"/>
              </a:rPr>
              <a:t> of </a:t>
            </a:r>
            <a:r>
              <a:rPr lang="fr-FR" altLang="fr-FR" b="1" dirty="0" err="1">
                <a:solidFill>
                  <a:srgbClr val="00B050"/>
                </a:solidFill>
                <a:latin typeface="Calibri" panose="020F0502020204030204" pitchFamily="34" charset="0"/>
              </a:rPr>
              <a:t>different</a:t>
            </a:r>
            <a:r>
              <a:rPr lang="fr-FR" altLang="fr-FR" b="1" dirty="0">
                <a:solidFill>
                  <a:srgbClr val="00B050"/>
                </a:solidFill>
                <a:latin typeface="Calibri" panose="020F0502020204030204" pitchFamily="34" charset="0"/>
              </a:rPr>
              <a:t> CLS</a:t>
            </a:r>
            <a:r>
              <a:rPr kumimoji="0" lang="fr-FR" altLang="fr-FR" sz="1800" b="1" i="0" u="none" strike="noStrike" cap="none" normalizeH="0" baseline="0" dirty="0">
                <a:ln>
                  <a:noFill/>
                </a:ln>
                <a:solidFill>
                  <a:srgbClr val="00B050"/>
                </a:solidFill>
                <a:effectLst/>
                <a:latin typeface="Calibri" panose="020F0502020204030204" pitchFamily="34" charset="0"/>
              </a:rPr>
              <a:t> </a:t>
            </a:r>
            <a:endParaRPr kumimoji="0" lang="fr-FR" altLang="fr-FR" sz="1050" b="0" i="0" u="none" strike="noStrike" cap="none" normalizeH="0" baseline="0" dirty="0">
              <a:ln>
                <a:noFill/>
              </a:ln>
              <a:solidFill>
                <a:srgbClr val="00B050"/>
              </a:solidFill>
              <a:effectLst/>
            </a:endParaRPr>
          </a:p>
        </p:txBody>
      </p:sp>
    </p:spTree>
    <p:extLst>
      <p:ext uri="{BB962C8B-B14F-4D97-AF65-F5344CB8AC3E}">
        <p14:creationId xmlns:p14="http://schemas.microsoft.com/office/powerpoint/2010/main" val="267638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3EF2816-AD34-1392-3E6F-6BEDA9B1DCCD}"/>
              </a:ext>
            </a:extLst>
          </p:cNvPr>
          <p:cNvSpPr txBox="1"/>
          <p:nvPr/>
        </p:nvSpPr>
        <p:spPr>
          <a:xfrm>
            <a:off x="2057400" y="914401"/>
            <a:ext cx="4572000" cy="461665"/>
          </a:xfrm>
          <a:prstGeom prst="rect">
            <a:avLst/>
          </a:prstGeom>
          <a:noFill/>
        </p:spPr>
        <p:txBody>
          <a:bodyPr wrap="square">
            <a:spAutoFit/>
          </a:bodyPr>
          <a:lstStyle/>
          <a:p>
            <a:pPr algn="ctr"/>
            <a:r>
              <a:rPr lang="en-US" sz="2400" b="1" dirty="0" err="1">
                <a:effectLst/>
                <a:latin typeface="Arial" panose="020B0604020202020204" pitchFamily="34" charset="0"/>
                <a:ea typeface="Calibri" panose="020F0502020204030204" pitchFamily="34" charset="0"/>
                <a:cs typeface="Arial" panose="020B0604020202020204" pitchFamily="34" charset="0"/>
              </a:rPr>
              <a:t>AfLS</a:t>
            </a:r>
            <a:r>
              <a:rPr lang="en-US" sz="2400" b="1" dirty="0">
                <a:effectLst/>
                <a:latin typeface="Arial" panose="020B0604020202020204" pitchFamily="34" charset="0"/>
                <a:ea typeface="Calibri" panose="020F0502020204030204" pitchFamily="34" charset="0"/>
                <a:cs typeface="Arial" panose="020B0604020202020204" pitchFamily="34" charset="0"/>
              </a:rPr>
              <a:t>-ARI Expected Work</a:t>
            </a:r>
            <a:endParaRPr lang="fr-FR" sz="2400" b="1"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30EF813E-5FBC-4C69-3583-A2C5FDF6A2B8}"/>
              </a:ext>
            </a:extLst>
          </p:cNvPr>
          <p:cNvSpPr txBox="1"/>
          <p:nvPr/>
        </p:nvSpPr>
        <p:spPr>
          <a:xfrm>
            <a:off x="0" y="1241431"/>
            <a:ext cx="9144000" cy="5625964"/>
          </a:xfrm>
          <a:prstGeom prst="rect">
            <a:avLst/>
          </a:prstGeom>
          <a:noFill/>
        </p:spPr>
        <p:txBody>
          <a:bodyPr wrap="square">
            <a:spAutoFit/>
          </a:bodyPr>
          <a:lstStyle/>
          <a:p>
            <a:pPr marL="342900" indent="-342900">
              <a:lnSpc>
                <a:spcPct val="150000"/>
              </a:lnSpc>
              <a:buFont typeface="Wingdings" pitchFamily="2" charset="2"/>
              <a:buChar char="Ø"/>
            </a:pPr>
            <a:r>
              <a:rPr lang="en-US" sz="2200" b="1" dirty="0">
                <a:solidFill>
                  <a:srgbClr val="00B050"/>
                </a:solidFill>
                <a:effectLst/>
                <a:latin typeface="Arial" panose="020B0604020202020204" pitchFamily="34" charset="0"/>
                <a:ea typeface="Calibri" panose="020F0502020204030204" pitchFamily="34" charset="0"/>
              </a:rPr>
              <a:t>CLS - In or out of the </a:t>
            </a:r>
            <a:r>
              <a:rPr lang="en-US" sz="2200" b="1" dirty="0" err="1">
                <a:solidFill>
                  <a:srgbClr val="00B050"/>
                </a:solidFill>
                <a:effectLst/>
                <a:latin typeface="Arial" panose="020B0604020202020204" pitchFamily="34" charset="0"/>
                <a:ea typeface="Calibri" panose="020F0502020204030204" pitchFamily="34" charset="0"/>
              </a:rPr>
              <a:t>AfLS</a:t>
            </a:r>
            <a:r>
              <a:rPr lang="en-US" sz="2200" b="1" dirty="0">
                <a:solidFill>
                  <a:srgbClr val="00B050"/>
                </a:solidFill>
                <a:effectLst/>
                <a:latin typeface="Arial" panose="020B0604020202020204" pitchFamily="34" charset="0"/>
                <a:ea typeface="Calibri" panose="020F0502020204030204" pitchFamily="34" charset="0"/>
              </a:rPr>
              <a:t> Roadmap?</a:t>
            </a:r>
          </a:p>
          <a:p>
            <a:pPr>
              <a:lnSpc>
                <a:spcPct val="150000"/>
              </a:lnSpc>
            </a:pPr>
            <a:r>
              <a:rPr lang="en-US" sz="2200" dirty="0">
                <a:solidFill>
                  <a:srgbClr val="000000"/>
                </a:solidFill>
                <a:effectLst/>
                <a:latin typeface="Arial" panose="020B0604020202020204" pitchFamily="34" charset="0"/>
                <a:ea typeface="Calibri" panose="020F0502020204030204" pitchFamily="34" charset="0"/>
              </a:rPr>
              <a:t>The answer is clearly Yes. But how and where without compromising our Final Objective which is the African </a:t>
            </a:r>
            <a:r>
              <a:rPr lang="en-US" sz="2200" dirty="0" err="1">
                <a:solidFill>
                  <a:srgbClr val="000000"/>
                </a:solidFill>
                <a:effectLst/>
                <a:latin typeface="Arial" panose="020B0604020202020204" pitchFamily="34" charset="0"/>
                <a:ea typeface="Calibri" panose="020F0502020204030204" pitchFamily="34" charset="0"/>
              </a:rPr>
              <a:t>LightSource</a:t>
            </a:r>
            <a:endParaRPr lang="en-US" sz="2200" dirty="0">
              <a:solidFill>
                <a:srgbClr val="000000"/>
              </a:solidFill>
              <a:effectLst/>
              <a:latin typeface="Arial" panose="020B0604020202020204" pitchFamily="34" charset="0"/>
              <a:ea typeface="Calibri" panose="020F0502020204030204" pitchFamily="34" charset="0"/>
            </a:endParaRPr>
          </a:p>
          <a:p>
            <a:pPr marL="342900" indent="-342900">
              <a:lnSpc>
                <a:spcPct val="150000"/>
              </a:lnSpc>
              <a:buFont typeface="Wingdings" pitchFamily="2" charset="2"/>
              <a:buChar char="Ø"/>
            </a:pPr>
            <a:r>
              <a:rPr lang="en-US" sz="2200" b="1" dirty="0">
                <a:solidFill>
                  <a:srgbClr val="00B050"/>
                </a:solidFill>
                <a:effectLst/>
                <a:latin typeface="Arial" panose="020B0604020202020204" pitchFamily="34" charset="0"/>
                <a:ea typeface="Calibri" panose="020F0502020204030204" pitchFamily="34" charset="0"/>
              </a:rPr>
              <a:t>Motivations: Background/Definitions </a:t>
            </a:r>
          </a:p>
          <a:p>
            <a:pPr>
              <a:lnSpc>
                <a:spcPct val="150000"/>
              </a:lnSpc>
            </a:pPr>
            <a:r>
              <a:rPr lang="en-US" sz="2200" dirty="0">
                <a:solidFill>
                  <a:srgbClr val="000000"/>
                </a:solidFill>
                <a:latin typeface="Arial" panose="020B0604020202020204" pitchFamily="34" charset="0"/>
                <a:ea typeface="Calibri" panose="020F0502020204030204" pitchFamily="34" charset="0"/>
              </a:rPr>
              <a:t>Scientific questions, principles related and reasons to get CLS and </a:t>
            </a:r>
            <a:r>
              <a:rPr lang="en-US" sz="2200" dirty="0" err="1">
                <a:solidFill>
                  <a:srgbClr val="000000"/>
                </a:solidFill>
                <a:latin typeface="Arial" panose="020B0604020202020204" pitchFamily="34" charset="0"/>
                <a:ea typeface="Calibri" panose="020F0502020204030204" pitchFamily="34" charset="0"/>
              </a:rPr>
              <a:t>AfLS</a:t>
            </a:r>
            <a:endParaRPr lang="en-US" sz="2200" dirty="0">
              <a:solidFill>
                <a:srgbClr val="000000"/>
              </a:solidFill>
              <a:effectLst/>
              <a:latin typeface="Arial" panose="020B0604020202020204" pitchFamily="34" charset="0"/>
              <a:ea typeface="Calibri" panose="020F0502020204030204" pitchFamily="34" charset="0"/>
            </a:endParaRPr>
          </a:p>
          <a:p>
            <a:pPr marL="342900" indent="-342900">
              <a:lnSpc>
                <a:spcPct val="150000"/>
              </a:lnSpc>
              <a:buFont typeface="Wingdings" pitchFamily="2" charset="2"/>
              <a:buChar char="Ø"/>
            </a:pPr>
            <a:r>
              <a:rPr lang="en-US" sz="2200" b="1" dirty="0">
                <a:solidFill>
                  <a:srgbClr val="00B050"/>
                </a:solidFill>
                <a:effectLst/>
                <a:latin typeface="Arial" panose="020B0604020202020204" pitchFamily="34" charset="0"/>
                <a:ea typeface="Calibri" panose="020F0502020204030204" pitchFamily="34" charset="0"/>
              </a:rPr>
              <a:t>Existing Examples/Case Studies in Africa and Worldwide</a:t>
            </a:r>
          </a:p>
          <a:p>
            <a:pPr>
              <a:lnSpc>
                <a:spcPct val="150000"/>
              </a:lnSpc>
            </a:pPr>
            <a:r>
              <a:rPr lang="en-US" sz="2200" dirty="0">
                <a:solidFill>
                  <a:srgbClr val="000000"/>
                </a:solidFill>
                <a:latin typeface="Arial" panose="020B0604020202020204" pitchFamily="34" charset="0"/>
                <a:ea typeface="Calibri" panose="020F0502020204030204" pitchFamily="34" charset="0"/>
              </a:rPr>
              <a:t>What type of CLS? For what applications? domain </a:t>
            </a:r>
            <a:r>
              <a:rPr lang="en-US" sz="2200" dirty="0" err="1">
                <a:solidFill>
                  <a:srgbClr val="000000"/>
                </a:solidFill>
                <a:latin typeface="Arial" panose="020B0604020202020204" pitchFamily="34" charset="0"/>
                <a:ea typeface="Calibri" panose="020F0502020204030204" pitchFamily="34" charset="0"/>
              </a:rPr>
              <a:t>etc</a:t>
            </a:r>
            <a:r>
              <a:rPr lang="en-US" sz="2200" dirty="0">
                <a:solidFill>
                  <a:srgbClr val="000000"/>
                </a:solidFill>
                <a:latin typeface="Arial" panose="020B0604020202020204" pitchFamily="34" charset="0"/>
                <a:ea typeface="Calibri" panose="020F0502020204030204" pitchFamily="34" charset="0"/>
              </a:rPr>
              <a:t>…</a:t>
            </a:r>
            <a:endParaRPr lang="en-US" sz="2200" dirty="0">
              <a:solidFill>
                <a:srgbClr val="000000"/>
              </a:solidFill>
              <a:effectLst/>
              <a:latin typeface="Arial" panose="020B0604020202020204" pitchFamily="34" charset="0"/>
              <a:ea typeface="Calibri" panose="020F0502020204030204" pitchFamily="34" charset="0"/>
            </a:endParaRPr>
          </a:p>
          <a:p>
            <a:pPr marL="342900" indent="-342900">
              <a:lnSpc>
                <a:spcPct val="150000"/>
              </a:lnSpc>
              <a:buFont typeface="Wingdings" pitchFamily="2" charset="2"/>
              <a:buChar char="Ø"/>
            </a:pPr>
            <a:r>
              <a:rPr lang="en-US" sz="2200" b="1" dirty="0">
                <a:solidFill>
                  <a:srgbClr val="00B050"/>
                </a:solidFill>
                <a:effectLst/>
                <a:latin typeface="Arial" panose="020B0604020202020204" pitchFamily="34" charset="0"/>
                <a:ea typeface="Calibri" panose="020F0502020204030204" pitchFamily="34" charset="0"/>
              </a:rPr>
              <a:t>Costs/</a:t>
            </a:r>
            <a:r>
              <a:rPr lang="en-US" sz="2200" b="1" dirty="0">
                <a:solidFill>
                  <a:srgbClr val="000000"/>
                </a:solidFill>
                <a:effectLst/>
                <a:latin typeface="Arial" panose="020B0604020202020204" pitchFamily="34" charset="0"/>
                <a:ea typeface="Calibri" panose="020F0502020204030204" pitchFamily="34" charset="0"/>
              </a:rPr>
              <a:t>Benefits-ROI/Risks and SWOT analysis or similar   </a:t>
            </a:r>
          </a:p>
          <a:p>
            <a:pPr marL="342900" indent="-342900">
              <a:lnSpc>
                <a:spcPct val="150000"/>
              </a:lnSpc>
              <a:buFont typeface="Wingdings" pitchFamily="2" charset="2"/>
              <a:buChar char="Ø"/>
            </a:pPr>
            <a:r>
              <a:rPr lang="fr-FR" sz="2200" b="1" dirty="0"/>
              <a:t>Recommandations</a:t>
            </a:r>
          </a:p>
          <a:p>
            <a:pPr marL="342900" indent="-342900">
              <a:lnSpc>
                <a:spcPct val="150000"/>
              </a:lnSpc>
              <a:buFont typeface="Wingdings" pitchFamily="2" charset="2"/>
              <a:buChar char="Ø"/>
            </a:pPr>
            <a:r>
              <a:rPr lang="fr-FR" sz="2200" b="1" dirty="0" err="1"/>
              <a:t>Presentation</a:t>
            </a:r>
            <a:r>
              <a:rPr lang="fr-FR" sz="2200" b="1" dirty="0"/>
              <a:t> to the </a:t>
            </a:r>
            <a:r>
              <a:rPr lang="fr-FR" sz="2200" b="1" dirty="0" err="1"/>
              <a:t>Executive</a:t>
            </a:r>
            <a:r>
              <a:rPr lang="fr-FR" sz="2200" b="1" dirty="0"/>
              <a:t> </a:t>
            </a:r>
            <a:r>
              <a:rPr lang="fr-FR" sz="2200" b="1" dirty="0" err="1"/>
              <a:t>Committee</a:t>
            </a:r>
            <a:r>
              <a:rPr lang="fr-FR" sz="2200" b="1" dirty="0"/>
              <a:t> by 1 </a:t>
            </a:r>
            <a:r>
              <a:rPr lang="fr-FR" sz="2200" b="1" dirty="0" err="1"/>
              <a:t>December</a:t>
            </a:r>
            <a:r>
              <a:rPr lang="fr-FR" sz="2200" b="1" dirty="0"/>
              <a:t> 2023</a:t>
            </a:r>
          </a:p>
          <a:p>
            <a:pPr>
              <a:lnSpc>
                <a:spcPct val="150000"/>
              </a:lnSpc>
            </a:pPr>
            <a:r>
              <a:rPr lang="fr-FR" sz="2200" b="1" dirty="0" err="1"/>
              <a:t>During</a:t>
            </a:r>
            <a:r>
              <a:rPr lang="fr-FR" sz="2200" b="1" dirty="0"/>
              <a:t> </a:t>
            </a:r>
            <a:r>
              <a:rPr lang="fr-FR" sz="2200" b="1" dirty="0" err="1"/>
              <a:t>AfLS</a:t>
            </a:r>
            <a:r>
              <a:rPr lang="fr-FR" sz="2200" b="1" dirty="0"/>
              <a:t> </a:t>
            </a:r>
            <a:r>
              <a:rPr lang="fr-FR" sz="2200" b="1" dirty="0" err="1"/>
              <a:t>conference</a:t>
            </a:r>
            <a:r>
              <a:rPr lang="fr-FR" sz="2200" b="1" dirty="0"/>
              <a:t> in South </a:t>
            </a:r>
            <a:r>
              <a:rPr lang="fr-FR" sz="2200" b="1" dirty="0" err="1"/>
              <a:t>Africa</a:t>
            </a:r>
            <a:endParaRPr lang="fr-FR" sz="2200" b="1" dirty="0"/>
          </a:p>
        </p:txBody>
      </p:sp>
      <p:pic>
        <p:nvPicPr>
          <p:cNvPr id="7" name="Picture 2" descr="Image">
            <a:extLst>
              <a:ext uri="{FF2B5EF4-FFF2-40B4-BE49-F238E27FC236}">
                <a16:creationId xmlns:a16="http://schemas.microsoft.com/office/drawing/2014/main" id="{C4B9C3B2-63E4-DBED-844B-BF8733A3F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4" y="11131"/>
            <a:ext cx="9144000" cy="90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36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3EF2816-AD34-1392-3E6F-6BEDA9B1DCCD}"/>
              </a:ext>
            </a:extLst>
          </p:cNvPr>
          <p:cNvSpPr txBox="1"/>
          <p:nvPr/>
        </p:nvSpPr>
        <p:spPr>
          <a:xfrm>
            <a:off x="2057400" y="914401"/>
            <a:ext cx="4572000" cy="461665"/>
          </a:xfrm>
          <a:prstGeom prst="rect">
            <a:avLst/>
          </a:prstGeom>
          <a:noFill/>
        </p:spPr>
        <p:txBody>
          <a:bodyPr wrap="square">
            <a:spAutoFit/>
          </a:bodyPr>
          <a:lstStyle/>
          <a:p>
            <a:pPr algn="ctr"/>
            <a:r>
              <a:rPr lang="en-US" sz="2400" b="1" dirty="0" err="1">
                <a:effectLst/>
                <a:latin typeface="Arial" panose="020B0604020202020204" pitchFamily="34" charset="0"/>
                <a:ea typeface="Calibri" panose="020F0502020204030204" pitchFamily="34" charset="0"/>
                <a:cs typeface="Arial" panose="020B0604020202020204" pitchFamily="34" charset="0"/>
              </a:rPr>
              <a:t>AfLS</a:t>
            </a:r>
            <a:r>
              <a:rPr lang="en-US" sz="2400" b="1" dirty="0">
                <a:effectLst/>
                <a:latin typeface="Arial" panose="020B0604020202020204" pitchFamily="34" charset="0"/>
                <a:ea typeface="Calibri" panose="020F0502020204030204" pitchFamily="34" charset="0"/>
                <a:cs typeface="Arial" panose="020B0604020202020204" pitchFamily="34" charset="0"/>
              </a:rPr>
              <a:t>-ARI Expected Work</a:t>
            </a:r>
            <a:endParaRPr lang="fr-FR" sz="2400" b="1" dirty="0">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30EF813E-5FBC-4C69-3583-A2C5FDF6A2B8}"/>
              </a:ext>
            </a:extLst>
          </p:cNvPr>
          <p:cNvSpPr txBox="1"/>
          <p:nvPr/>
        </p:nvSpPr>
        <p:spPr>
          <a:xfrm>
            <a:off x="0" y="1241431"/>
            <a:ext cx="9144000" cy="537391"/>
          </a:xfrm>
          <a:prstGeom prst="rect">
            <a:avLst/>
          </a:prstGeom>
          <a:noFill/>
        </p:spPr>
        <p:txBody>
          <a:bodyPr wrap="square">
            <a:spAutoFit/>
          </a:bodyPr>
          <a:lstStyle/>
          <a:p>
            <a:pPr marL="342900" indent="-342900">
              <a:lnSpc>
                <a:spcPct val="150000"/>
              </a:lnSpc>
              <a:buFont typeface="Wingdings" pitchFamily="2" charset="2"/>
              <a:buChar char="Ø"/>
            </a:pPr>
            <a:r>
              <a:rPr lang="en-US" sz="2200" b="1" dirty="0">
                <a:solidFill>
                  <a:srgbClr val="00B050"/>
                </a:solidFill>
                <a:effectLst/>
                <a:latin typeface="Arial" panose="020B0604020202020204" pitchFamily="34" charset="0"/>
                <a:ea typeface="Calibri" panose="020F0502020204030204" pitchFamily="34" charset="0"/>
              </a:rPr>
              <a:t>CLS - In or out of the </a:t>
            </a:r>
            <a:r>
              <a:rPr lang="en-US" sz="2200" b="1" dirty="0" err="1">
                <a:solidFill>
                  <a:srgbClr val="00B050"/>
                </a:solidFill>
                <a:effectLst/>
                <a:latin typeface="Arial" panose="020B0604020202020204" pitchFamily="34" charset="0"/>
                <a:ea typeface="Calibri" panose="020F0502020204030204" pitchFamily="34" charset="0"/>
              </a:rPr>
              <a:t>AfLS</a:t>
            </a:r>
            <a:r>
              <a:rPr lang="en-US" sz="2200" b="1" dirty="0">
                <a:solidFill>
                  <a:srgbClr val="00B050"/>
                </a:solidFill>
                <a:effectLst/>
                <a:latin typeface="Arial" panose="020B0604020202020204" pitchFamily="34" charset="0"/>
                <a:ea typeface="Calibri" panose="020F0502020204030204" pitchFamily="34" charset="0"/>
              </a:rPr>
              <a:t> Roadmap?</a:t>
            </a:r>
          </a:p>
        </p:txBody>
      </p:sp>
      <p:pic>
        <p:nvPicPr>
          <p:cNvPr id="7" name="Picture 2" descr="Image">
            <a:extLst>
              <a:ext uri="{FF2B5EF4-FFF2-40B4-BE49-F238E27FC236}">
                <a16:creationId xmlns:a16="http://schemas.microsoft.com/office/drawing/2014/main" id="{C4B9C3B2-63E4-DBED-844B-BF8733A3F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4" y="11131"/>
            <a:ext cx="9144000" cy="90327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FA2BAB2F-2981-F966-812E-C7AD7CA49E57}"/>
              </a:ext>
            </a:extLst>
          </p:cNvPr>
          <p:cNvSpPr txBox="1"/>
          <p:nvPr/>
        </p:nvSpPr>
        <p:spPr>
          <a:xfrm>
            <a:off x="0" y="1817671"/>
            <a:ext cx="9092852" cy="5032340"/>
          </a:xfrm>
          <a:prstGeom prst="rect">
            <a:avLst/>
          </a:prstGeom>
          <a:noFill/>
        </p:spPr>
        <p:txBody>
          <a:bodyPr wrap="square">
            <a:spAutoFit/>
          </a:bodyPr>
          <a:lstStyle/>
          <a:p>
            <a:pPr marL="285750" indent="-285750">
              <a:lnSpc>
                <a:spcPct val="150000"/>
              </a:lnSpc>
              <a:spcAft>
                <a:spcPts val="800"/>
              </a:spcAft>
              <a:buFont typeface="Wingdings" pitchFamily="2" charset="2"/>
              <a:buChar char="Ø"/>
            </a:pPr>
            <a:r>
              <a:rPr lang="en-US" sz="1800" dirty="0">
                <a:effectLst/>
                <a:latin typeface="Calibri" panose="020F0502020204030204" pitchFamily="34" charset="0"/>
                <a:ea typeface="Calibri" panose="020F0502020204030204" pitchFamily="34" charset="0"/>
                <a:cs typeface="Times New Roman" panose="02020603050405020304" pitchFamily="18" charset="0"/>
              </a:rPr>
              <a:t>Despite the excellent performance of a CLS, the</a:t>
            </a:r>
            <a:r>
              <a:rPr lang="en-US"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 </a:t>
            </a:r>
            <a:r>
              <a:rPr lang="en-ZA"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final destination for Africa remains absolutely, unequivocally, a very competitive top of the range </a:t>
            </a:r>
            <a:r>
              <a:rPr lang="en-ZA" sz="1800" kern="0" dirty="0" err="1">
                <a:solidFill>
                  <a:srgbClr val="000000"/>
                </a:solidFill>
                <a:effectLst/>
                <a:latin typeface="Helvetica" pitchFamily="2" charset="0"/>
                <a:ea typeface="Times New Roman" panose="02020603050405020304" pitchFamily="18" charset="0"/>
                <a:cs typeface="Times New Roman" panose="02020603050405020304" pitchFamily="18" charset="0"/>
              </a:rPr>
              <a:t>AdLS</a:t>
            </a:r>
            <a:r>
              <a:rPr lang="en-ZA"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a:t>
            </a:r>
            <a:r>
              <a:rPr lang="fr-SN" dirty="0">
                <a:effectLst/>
              </a:rPr>
              <a:t> </a:t>
            </a:r>
          </a:p>
          <a:p>
            <a:pPr marL="285750" indent="-285750">
              <a:lnSpc>
                <a:spcPct val="150000"/>
              </a:lnSpc>
              <a:spcAft>
                <a:spcPts val="800"/>
              </a:spcAft>
              <a:buFont typeface="Wingdings" pitchFamily="2" charset="2"/>
              <a:buChar char="Ø"/>
            </a:pPr>
            <a:r>
              <a:rPr lang="en-ZA"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Africa must have a premier instrument. The scale of an </a:t>
            </a:r>
            <a:r>
              <a:rPr lang="en-ZA" sz="1800" kern="0" dirty="0" err="1">
                <a:solidFill>
                  <a:srgbClr val="000000"/>
                </a:solidFill>
                <a:effectLst/>
                <a:latin typeface="Helvetica" pitchFamily="2" charset="0"/>
                <a:ea typeface="Times New Roman" panose="02020603050405020304" pitchFamily="18" charset="0"/>
                <a:cs typeface="Times New Roman" panose="02020603050405020304" pitchFamily="18" charset="0"/>
              </a:rPr>
              <a:t>AfLS</a:t>
            </a:r>
            <a:r>
              <a:rPr lang="en-ZA"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 means a larger critical mass of  experts on site, locally, working together, This advanced cohort consists of Scientists, Engineers, Technologists. This means the </a:t>
            </a:r>
            <a:r>
              <a:rPr lang="en-ZA" sz="1800" kern="0" dirty="0" err="1">
                <a:solidFill>
                  <a:srgbClr val="000000"/>
                </a:solidFill>
                <a:effectLst/>
                <a:latin typeface="Helvetica" pitchFamily="2" charset="0"/>
                <a:ea typeface="Times New Roman" panose="02020603050405020304" pitchFamily="18" charset="0"/>
                <a:cs typeface="Times New Roman" panose="02020603050405020304" pitchFamily="18" charset="0"/>
              </a:rPr>
              <a:t>AfLS</a:t>
            </a:r>
            <a:r>
              <a:rPr lang="en-ZA"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 provides more training, more research, more development, more innovation than a CLS. </a:t>
            </a:r>
          </a:p>
          <a:p>
            <a:pPr marL="285750" indent="-285750">
              <a:lnSpc>
                <a:spcPct val="150000"/>
              </a:lnSpc>
              <a:spcAft>
                <a:spcPts val="800"/>
              </a:spcAft>
              <a:buFont typeface="Wingdings" pitchFamily="2" charset="2"/>
              <a:buChar char="Ø"/>
            </a:pPr>
            <a:r>
              <a:rPr lang="en-ZA"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The CLS is an important milestone on the Roadmap, however, its not the endpoint.</a:t>
            </a:r>
          </a:p>
          <a:p>
            <a:pPr marL="285750" indent="-285750">
              <a:lnSpc>
                <a:spcPct val="150000"/>
              </a:lnSpc>
              <a:spcAft>
                <a:spcPts val="800"/>
              </a:spcAft>
              <a:buFont typeface="Wingdings" pitchFamily="2" charset="2"/>
              <a:buChar char="Ø"/>
            </a:pPr>
            <a:r>
              <a:rPr lang="en-ZA"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The </a:t>
            </a:r>
            <a:r>
              <a:rPr lang="en-ZA" sz="1800" kern="0" dirty="0" err="1">
                <a:solidFill>
                  <a:srgbClr val="000000"/>
                </a:solidFill>
                <a:effectLst/>
                <a:latin typeface="Helvetica" pitchFamily="2" charset="0"/>
                <a:ea typeface="Times New Roman" panose="02020603050405020304" pitchFamily="18" charset="0"/>
                <a:cs typeface="Times New Roman" panose="02020603050405020304" pitchFamily="18" charset="0"/>
              </a:rPr>
              <a:t>AfLS</a:t>
            </a:r>
            <a:r>
              <a:rPr lang="en-ZA"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 is what ultimately brings the co-located </a:t>
            </a:r>
            <a:r>
              <a:rPr lang="en-ZA" sz="1800" kern="0" dirty="0" err="1">
                <a:solidFill>
                  <a:srgbClr val="000000"/>
                </a:solidFill>
                <a:effectLst/>
                <a:latin typeface="Helvetica" pitchFamily="2" charset="0"/>
                <a:ea typeface="Times New Roman" panose="02020603050405020304" pitchFamily="18" charset="0"/>
                <a:cs typeface="Times New Roman" panose="02020603050405020304" pitchFamily="18" charset="0"/>
              </a:rPr>
              <a:t>megatroplis</a:t>
            </a:r>
            <a:r>
              <a:rPr lang="en-ZA"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 of new industrial start-ups as a new innovative industry hub. </a:t>
            </a:r>
          </a:p>
          <a:p>
            <a:pPr marL="285750" indent="-285750">
              <a:lnSpc>
                <a:spcPct val="150000"/>
              </a:lnSpc>
              <a:spcAft>
                <a:spcPts val="800"/>
              </a:spcAft>
              <a:buFont typeface="Wingdings" pitchFamily="2" charset="2"/>
              <a:buChar char="Ø"/>
            </a:pPr>
            <a:r>
              <a:rPr lang="en-ZA" sz="1800" kern="0" dirty="0">
                <a:solidFill>
                  <a:srgbClr val="000000"/>
                </a:solidFill>
                <a:effectLst/>
                <a:latin typeface="Helvetica" pitchFamily="2" charset="0"/>
                <a:ea typeface="Times New Roman" panose="02020603050405020304" pitchFamily="18" charset="0"/>
                <a:cs typeface="Times New Roman" panose="02020603050405020304" pitchFamily="18" charset="0"/>
              </a:rPr>
              <a:t>This is what will have the highest likelihood of African Nobel Prizes. This is a hub that builds the other nodes of African Excellence everywhere.</a:t>
            </a:r>
            <a:endParaRPr lang="fr-SN"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4387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a:extLst>
              <a:ext uri="{FF2B5EF4-FFF2-40B4-BE49-F238E27FC236}">
                <a16:creationId xmlns:a16="http://schemas.microsoft.com/office/drawing/2014/main" id="{D71B9922-ED7C-0A16-2A1B-7160CD8C4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0910429C-5FA7-828B-0F50-2AC4241096BA}"/>
              </a:ext>
            </a:extLst>
          </p:cNvPr>
          <p:cNvSpPr txBox="1"/>
          <p:nvPr/>
        </p:nvSpPr>
        <p:spPr>
          <a:xfrm>
            <a:off x="-6263" y="1371600"/>
            <a:ext cx="9144000" cy="5553443"/>
          </a:xfrm>
          <a:prstGeom prst="rect">
            <a:avLst/>
          </a:prstGeom>
          <a:noFill/>
        </p:spPr>
        <p:txBody>
          <a:bodyPr wrap="square">
            <a:spAutoFit/>
          </a:bodyPr>
          <a:lstStyle/>
          <a:p>
            <a:pPr marL="285750" indent="-285750">
              <a:lnSpc>
                <a:spcPct val="150000"/>
              </a:lnSpc>
              <a:spcAft>
                <a:spcPts val="800"/>
              </a:spcAft>
              <a:buFont typeface="Wingdings" pitchFamily="2" charset="2"/>
              <a:buChar char="Ø"/>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Typical facilities would be tube and rotating anode scale X-ray facilities (for spectrometry, imaging and diffraction), sample preparation systems and associated analytical measurements. However, there is an intermediate class of instrument known as the Compact Light Source, and these are also included in the Roadmap towards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AfLS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fr-SN"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buFont typeface="Wingdings" pitchFamily="2" charset="2"/>
              <a:buChar char="Ø"/>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large storage ring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Lightsource</a:t>
            </a:r>
            <a:r>
              <a:rPr lang="en-US" sz="1800" dirty="0">
                <a:effectLst/>
                <a:latin typeface="Calibri" panose="020F0502020204030204" pitchFamily="34" charset="0"/>
                <a:ea typeface="Calibri" panose="020F0502020204030204" pitchFamily="34" charset="0"/>
                <a:cs typeface="Times New Roman" panose="02020603050405020304" pitchFamily="18" charset="0"/>
              </a:rPr>
              <a:t> facilities can be the size of many football fields, and cost upwards of $1b USD in construction plus 10% of that to operate per year, CLS can cost $20-30m USD to procure, and less than 10% of that to operate per year.  </a:t>
            </a:r>
          </a:p>
          <a:p>
            <a:pPr marL="285750" indent="-285750">
              <a:lnSpc>
                <a:spcPct val="150000"/>
              </a:lnSpc>
              <a:buFont typeface="Wingdings" pitchFamily="2" charset="2"/>
              <a:buChar char="Ø"/>
            </a:pPr>
            <a:r>
              <a:rPr lang="en-US" sz="1800" dirty="0">
                <a:effectLst/>
                <a:latin typeface="Calibri" panose="020F0502020204030204" pitchFamily="34" charset="0"/>
                <a:ea typeface="Calibri" panose="020F0502020204030204" pitchFamily="34" charset="0"/>
                <a:cs typeface="Times New Roman" panose="02020603050405020304" pitchFamily="18" charset="0"/>
              </a:rPr>
              <a:t>CLS machines fit logarithmically between the small laboratory-based facilities and the advanced light sources in terms of the brilliance of the X-ray.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50000"/>
              </a:lnSpc>
              <a:buFont typeface="Wingdings" pitchFamily="2" charset="2"/>
              <a:buChar char="Ø"/>
            </a:pPr>
            <a:r>
              <a:rPr lang="en-US" sz="1800" dirty="0">
                <a:effectLst/>
                <a:latin typeface="Calibri" panose="020F0502020204030204" pitchFamily="34" charset="0"/>
                <a:ea typeface="Calibri" panose="020F0502020204030204" pitchFamily="34" charset="0"/>
                <a:cs typeface="Times New Roman" panose="02020603050405020304" pitchFamily="18" charset="0"/>
              </a:rPr>
              <a:t>CLS would be an enhanced opportunity for engineering and technician training and technology transfer towards an Advanced light source</a:t>
            </a:r>
          </a:p>
          <a:p>
            <a:pPr marL="285750" indent="-285750">
              <a:lnSpc>
                <a:spcPct val="150000"/>
              </a:lnSpc>
              <a:buFont typeface="Wingdings" pitchFamily="2" charset="2"/>
              <a:buChar char="Ø"/>
            </a:pPr>
            <a:r>
              <a:rPr lang="en-US" sz="1800" dirty="0">
                <a:effectLst/>
                <a:latin typeface="Calibri" panose="020F0502020204030204" pitchFamily="34" charset="0"/>
                <a:ea typeface="Calibri" panose="020F0502020204030204" pitchFamily="34" charset="0"/>
                <a:cs typeface="Times New Roman" panose="02020603050405020304" pitchFamily="18" charset="0"/>
              </a:rPr>
              <a:t>It would boost regional African research and African participation in Advanced Light Source based science</a:t>
            </a:r>
            <a:r>
              <a:rPr lang="fr-SN" dirty="0">
                <a:effectLst/>
              </a:rPr>
              <a:t> </a:t>
            </a:r>
            <a:endParaRPr lang="fr-FR" dirty="0"/>
          </a:p>
        </p:txBody>
      </p:sp>
      <p:sp>
        <p:nvSpPr>
          <p:cNvPr id="8" name="ZoneTexte 7">
            <a:extLst>
              <a:ext uri="{FF2B5EF4-FFF2-40B4-BE49-F238E27FC236}">
                <a16:creationId xmlns:a16="http://schemas.microsoft.com/office/drawing/2014/main" id="{A3874420-C385-B400-F10B-4D5741FD5A24}"/>
              </a:ext>
            </a:extLst>
          </p:cNvPr>
          <p:cNvSpPr txBox="1"/>
          <p:nvPr/>
        </p:nvSpPr>
        <p:spPr>
          <a:xfrm>
            <a:off x="1752600" y="1066800"/>
            <a:ext cx="4578262" cy="456535"/>
          </a:xfrm>
          <a:prstGeom prst="rect">
            <a:avLst/>
          </a:prstGeom>
          <a:noFill/>
        </p:spPr>
        <p:txBody>
          <a:bodyPr wrap="square">
            <a:spAutoFit/>
          </a:bodyPr>
          <a:lstStyle/>
          <a:p>
            <a:pPr marL="342900" indent="-342900">
              <a:lnSpc>
                <a:spcPct val="150000"/>
              </a:lnSpc>
              <a:buFont typeface="Wingdings" pitchFamily="2" charset="2"/>
              <a:buChar char="Ø"/>
            </a:pPr>
            <a:r>
              <a:rPr lang="en-US" sz="1800" b="1" dirty="0">
                <a:solidFill>
                  <a:srgbClr val="00B050"/>
                </a:solidFill>
                <a:effectLst/>
                <a:latin typeface="Arial" panose="020B0604020202020204" pitchFamily="34" charset="0"/>
                <a:ea typeface="Calibri" panose="020F0502020204030204" pitchFamily="34" charset="0"/>
              </a:rPr>
              <a:t>Motivations: Background/Definitions </a:t>
            </a:r>
          </a:p>
        </p:txBody>
      </p:sp>
    </p:spTree>
    <p:extLst>
      <p:ext uri="{BB962C8B-B14F-4D97-AF65-F5344CB8AC3E}">
        <p14:creationId xmlns:p14="http://schemas.microsoft.com/office/powerpoint/2010/main" val="6339653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4294967295"/>
          </p:nvPr>
        </p:nvSpPr>
        <p:spPr>
          <a:xfrm>
            <a:off x="12700" y="6587067"/>
            <a:ext cx="1358900" cy="270933"/>
          </a:xfrm>
        </p:spPr>
        <p:txBody>
          <a:bodyPr/>
          <a:lstStyle/>
          <a:p>
            <a:r>
              <a:rPr lang="en-ZA"/>
              <a:t>10 Oct 2023</a:t>
            </a:r>
            <a:endParaRPr lang="en-US" dirty="0"/>
          </a:p>
        </p:txBody>
      </p:sp>
      <p:sp>
        <p:nvSpPr>
          <p:cNvPr id="4" name="Footer Placeholder 3"/>
          <p:cNvSpPr>
            <a:spLocks noGrp="1"/>
          </p:cNvSpPr>
          <p:nvPr>
            <p:ph type="ftr" sz="quarter" idx="4294967295"/>
          </p:nvPr>
        </p:nvSpPr>
        <p:spPr>
          <a:xfrm>
            <a:off x="1561256" y="6587067"/>
            <a:ext cx="6211144" cy="270933"/>
          </a:xfrm>
        </p:spPr>
        <p:txBody>
          <a:bodyPr/>
          <a:lstStyle/>
          <a:p>
            <a:pPr>
              <a:defRPr/>
            </a:pPr>
            <a:r>
              <a:rPr lang="en-ZA"/>
              <a:t>The African Light Source : AfLS-STF-ARI</a:t>
            </a:r>
            <a:endParaRPr lang="en-US" dirty="0"/>
          </a:p>
        </p:txBody>
      </p:sp>
      <p:sp>
        <p:nvSpPr>
          <p:cNvPr id="6" name="TextBox 5">
            <a:extLst>
              <a:ext uri="{FF2B5EF4-FFF2-40B4-BE49-F238E27FC236}">
                <a16:creationId xmlns:a16="http://schemas.microsoft.com/office/drawing/2014/main" id="{FB7B0ED9-24E7-944C-B717-B7368701C928}"/>
              </a:ext>
            </a:extLst>
          </p:cNvPr>
          <p:cNvSpPr txBox="1"/>
          <p:nvPr/>
        </p:nvSpPr>
        <p:spPr>
          <a:xfrm>
            <a:off x="99390" y="1780517"/>
            <a:ext cx="8945219" cy="2862322"/>
          </a:xfrm>
          <a:prstGeom prst="rect">
            <a:avLst/>
          </a:prstGeom>
          <a:noFill/>
        </p:spPr>
        <p:txBody>
          <a:bodyPr wrap="square" rtlCol="0">
            <a:spAutoFit/>
          </a:bodyPr>
          <a:lstStyle/>
          <a:p>
            <a:pPr marL="285750" indent="-285750">
              <a:buFont typeface="Arial" panose="020B0604020202020204" pitchFamily="34" charset="0"/>
              <a:buChar char="•"/>
            </a:pPr>
            <a:r>
              <a:rPr lang="en-ZA" sz="1800" dirty="0">
                <a:effectLst/>
                <a:latin typeface="CMR10"/>
              </a:rPr>
              <a:t>SARS-CoV-2, </a:t>
            </a:r>
          </a:p>
          <a:p>
            <a:pPr marL="285750" indent="-285750">
              <a:buFont typeface="Arial" panose="020B0604020202020204" pitchFamily="34" charset="0"/>
              <a:buChar char="•"/>
            </a:pPr>
            <a:r>
              <a:rPr lang="en-ZA" sz="1800" dirty="0">
                <a:effectLst/>
                <a:latin typeface="CMR10"/>
              </a:rPr>
              <a:t>snakebite envenomation, </a:t>
            </a:r>
          </a:p>
          <a:p>
            <a:pPr marL="285750" indent="-285750">
              <a:buFont typeface="Arial" panose="020B0604020202020204" pitchFamily="34" charset="0"/>
              <a:buChar char="•"/>
            </a:pPr>
            <a:r>
              <a:rPr lang="en-ZA" sz="1800" dirty="0">
                <a:effectLst/>
                <a:latin typeface="CMR10"/>
              </a:rPr>
              <a:t>HIV, tuberculosis, </a:t>
            </a:r>
          </a:p>
          <a:p>
            <a:pPr marL="285750" indent="-285750">
              <a:buFont typeface="Arial" panose="020B0604020202020204" pitchFamily="34" charset="0"/>
              <a:buChar char="•"/>
            </a:pPr>
            <a:r>
              <a:rPr lang="en-ZA" sz="1800" dirty="0">
                <a:effectLst/>
                <a:latin typeface="CMR10"/>
              </a:rPr>
              <a:t>malaria, </a:t>
            </a:r>
          </a:p>
          <a:p>
            <a:pPr marL="285750" indent="-285750">
              <a:buFont typeface="Arial" panose="020B0604020202020204" pitchFamily="34" charset="0"/>
              <a:buChar char="•"/>
            </a:pPr>
            <a:r>
              <a:rPr lang="en-ZA" sz="1800" dirty="0">
                <a:effectLst/>
                <a:latin typeface="CMR10"/>
              </a:rPr>
              <a:t>bilharzia, </a:t>
            </a:r>
          </a:p>
          <a:p>
            <a:pPr marL="285750" indent="-285750">
              <a:buFont typeface="Arial" panose="020B0604020202020204" pitchFamily="34" charset="0"/>
              <a:buChar char="•"/>
            </a:pPr>
            <a:r>
              <a:rPr lang="en-ZA" sz="1800" dirty="0">
                <a:effectLst/>
                <a:latin typeface="CMR10"/>
              </a:rPr>
              <a:t>human papilloma virus, </a:t>
            </a:r>
          </a:p>
          <a:p>
            <a:pPr marL="285750" indent="-285750">
              <a:buFont typeface="Arial" panose="020B0604020202020204" pitchFamily="34" charset="0"/>
              <a:buChar char="•"/>
            </a:pPr>
            <a:r>
              <a:rPr lang="en-ZA" sz="1800" dirty="0">
                <a:effectLst/>
                <a:latin typeface="CMR10"/>
              </a:rPr>
              <a:t>cardiovascular disease, </a:t>
            </a:r>
          </a:p>
          <a:p>
            <a:pPr marL="285750" indent="-285750">
              <a:buFont typeface="Arial" panose="020B0604020202020204" pitchFamily="34" charset="0"/>
              <a:buChar char="•"/>
            </a:pPr>
            <a:r>
              <a:rPr lang="en-ZA" sz="1800" dirty="0">
                <a:effectLst/>
                <a:latin typeface="CMR10"/>
              </a:rPr>
              <a:t>human metabolic disorders, </a:t>
            </a:r>
          </a:p>
          <a:p>
            <a:pPr marL="285750" indent="-285750">
              <a:buFont typeface="Arial" panose="020B0604020202020204" pitchFamily="34" charset="0"/>
              <a:buChar char="•"/>
            </a:pPr>
            <a:r>
              <a:rPr lang="en-ZA" sz="1800" dirty="0">
                <a:effectLst/>
                <a:latin typeface="CMR10"/>
              </a:rPr>
              <a:t>African Horse Sickness virus, </a:t>
            </a:r>
          </a:p>
          <a:p>
            <a:pPr marL="285750" indent="-285750">
              <a:buFont typeface="Arial" panose="020B0604020202020204" pitchFamily="34" charset="0"/>
              <a:buChar char="•"/>
            </a:pPr>
            <a:r>
              <a:rPr lang="en-ZA" sz="1800" dirty="0">
                <a:latin typeface="CMR10"/>
              </a:rPr>
              <a:t>I</a:t>
            </a:r>
            <a:r>
              <a:rPr lang="en-ZA" sz="1800" dirty="0">
                <a:effectLst/>
                <a:latin typeface="CMR10"/>
              </a:rPr>
              <a:t>ndustrial enzymes</a:t>
            </a:r>
            <a:endParaRPr lang="en-ZA" sz="1400" dirty="0"/>
          </a:p>
        </p:txBody>
      </p:sp>
      <p:sp>
        <p:nvSpPr>
          <p:cNvPr id="5" name="Slide Number Placeholder 4">
            <a:extLst>
              <a:ext uri="{FF2B5EF4-FFF2-40B4-BE49-F238E27FC236}">
                <a16:creationId xmlns:a16="http://schemas.microsoft.com/office/drawing/2014/main" id="{CFD58C55-6A8A-A443-8827-36401F51E816}"/>
              </a:ext>
            </a:extLst>
          </p:cNvPr>
          <p:cNvSpPr>
            <a:spLocks noGrp="1"/>
          </p:cNvSpPr>
          <p:nvPr>
            <p:ph type="sldNum" sz="quarter" idx="4294967295"/>
          </p:nvPr>
        </p:nvSpPr>
        <p:spPr>
          <a:xfrm>
            <a:off x="8686800" y="6587067"/>
            <a:ext cx="457200" cy="266171"/>
          </a:xfrm>
        </p:spPr>
        <p:txBody>
          <a:bodyPr/>
          <a:lstStyle/>
          <a:p>
            <a:pPr>
              <a:defRPr/>
            </a:pPr>
            <a:fld id="{3899B65E-74F1-5F4B-897B-7BF665B639FA}" type="slidenum">
              <a:rPr lang="en-US" smtClean="0"/>
              <a:pPr>
                <a:defRPr/>
              </a:pPr>
              <a:t>5</a:t>
            </a:fld>
            <a:endParaRPr lang="en-US"/>
          </a:p>
        </p:txBody>
      </p:sp>
      <p:pic>
        <p:nvPicPr>
          <p:cNvPr id="8" name="Picture 7" descr="Several molecules with numbers and a black ball&#10;&#10;Description automatically generated with medium confidence">
            <a:extLst>
              <a:ext uri="{FF2B5EF4-FFF2-40B4-BE49-F238E27FC236}">
                <a16:creationId xmlns:a16="http://schemas.microsoft.com/office/drawing/2014/main" id="{1CC8F061-D9AE-452E-9DFB-57362607A593}"/>
              </a:ext>
            </a:extLst>
          </p:cNvPr>
          <p:cNvPicPr>
            <a:picLocks noChangeAspect="1"/>
          </p:cNvPicPr>
          <p:nvPr/>
        </p:nvPicPr>
        <p:blipFill>
          <a:blip r:embed="rId2"/>
          <a:stretch>
            <a:fillRect/>
          </a:stretch>
        </p:blipFill>
        <p:spPr>
          <a:xfrm>
            <a:off x="3480166" y="1780517"/>
            <a:ext cx="2373323" cy="1661326"/>
          </a:xfrm>
          <a:prstGeom prst="rect">
            <a:avLst/>
          </a:prstGeom>
        </p:spPr>
      </p:pic>
      <p:pic>
        <p:nvPicPr>
          <p:cNvPr id="10" name="Picture 9" descr="A diagram of the internal organs&#10;&#10;Description automatically generated">
            <a:extLst>
              <a:ext uri="{FF2B5EF4-FFF2-40B4-BE49-F238E27FC236}">
                <a16:creationId xmlns:a16="http://schemas.microsoft.com/office/drawing/2014/main" id="{099FEB15-241C-350D-75FF-4B621A26D53F}"/>
              </a:ext>
            </a:extLst>
          </p:cNvPr>
          <p:cNvPicPr>
            <a:picLocks noChangeAspect="1"/>
          </p:cNvPicPr>
          <p:nvPr/>
        </p:nvPicPr>
        <p:blipFill>
          <a:blip r:embed="rId3"/>
          <a:stretch>
            <a:fillRect/>
          </a:stretch>
        </p:blipFill>
        <p:spPr>
          <a:xfrm>
            <a:off x="6018626" y="1809014"/>
            <a:ext cx="2392309" cy="1661326"/>
          </a:xfrm>
          <a:prstGeom prst="rect">
            <a:avLst/>
          </a:prstGeom>
        </p:spPr>
      </p:pic>
      <p:pic>
        <p:nvPicPr>
          <p:cNvPr id="12" name="Picture 11" descr="A close-up of a green structure&#10;&#10;Description automatically generated">
            <a:extLst>
              <a:ext uri="{FF2B5EF4-FFF2-40B4-BE49-F238E27FC236}">
                <a16:creationId xmlns:a16="http://schemas.microsoft.com/office/drawing/2014/main" id="{1ABD9B3C-8FD2-3F27-76A8-0DCD3C97363F}"/>
              </a:ext>
            </a:extLst>
          </p:cNvPr>
          <p:cNvPicPr>
            <a:picLocks noChangeAspect="1"/>
          </p:cNvPicPr>
          <p:nvPr/>
        </p:nvPicPr>
        <p:blipFill>
          <a:blip r:embed="rId4"/>
          <a:stretch>
            <a:fillRect/>
          </a:stretch>
        </p:blipFill>
        <p:spPr>
          <a:xfrm>
            <a:off x="3592154" y="3617668"/>
            <a:ext cx="3081695" cy="1098835"/>
          </a:xfrm>
          <a:prstGeom prst="rect">
            <a:avLst/>
          </a:prstGeom>
        </p:spPr>
      </p:pic>
      <p:pic>
        <p:nvPicPr>
          <p:cNvPr id="14" name="Picture 13" descr="A large round water tanks&#10;&#10;Description automatically generated with medium confidence">
            <a:extLst>
              <a:ext uri="{FF2B5EF4-FFF2-40B4-BE49-F238E27FC236}">
                <a16:creationId xmlns:a16="http://schemas.microsoft.com/office/drawing/2014/main" id="{321E39E9-8644-A436-3BF8-525FAD8F76F9}"/>
              </a:ext>
            </a:extLst>
          </p:cNvPr>
          <p:cNvPicPr>
            <a:picLocks noChangeAspect="1"/>
          </p:cNvPicPr>
          <p:nvPr/>
        </p:nvPicPr>
        <p:blipFill>
          <a:blip r:embed="rId5"/>
          <a:stretch>
            <a:fillRect/>
          </a:stretch>
        </p:blipFill>
        <p:spPr>
          <a:xfrm>
            <a:off x="6822823" y="3611723"/>
            <a:ext cx="2072811" cy="1172499"/>
          </a:xfrm>
          <a:prstGeom prst="rect">
            <a:avLst/>
          </a:prstGeom>
        </p:spPr>
      </p:pic>
      <p:pic>
        <p:nvPicPr>
          <p:cNvPr id="16" name="Picture 15" descr="A diagram of a virus&#10;&#10;Description automatically generated">
            <a:extLst>
              <a:ext uri="{FF2B5EF4-FFF2-40B4-BE49-F238E27FC236}">
                <a16:creationId xmlns:a16="http://schemas.microsoft.com/office/drawing/2014/main" id="{0902B9F5-6BA7-113E-C7EC-4F8B4C76BA02}"/>
              </a:ext>
            </a:extLst>
          </p:cNvPr>
          <p:cNvPicPr>
            <a:picLocks noChangeAspect="1"/>
          </p:cNvPicPr>
          <p:nvPr/>
        </p:nvPicPr>
        <p:blipFill>
          <a:blip r:embed="rId6"/>
          <a:stretch>
            <a:fillRect/>
          </a:stretch>
        </p:blipFill>
        <p:spPr>
          <a:xfrm>
            <a:off x="196754" y="4607871"/>
            <a:ext cx="3298036" cy="1905532"/>
          </a:xfrm>
          <a:prstGeom prst="rect">
            <a:avLst/>
          </a:prstGeom>
        </p:spPr>
      </p:pic>
      <p:pic>
        <p:nvPicPr>
          <p:cNvPr id="18" name="Picture 17" descr="A red structure with text and red lines&#10;&#10;Description automatically generated with medium confidence">
            <a:extLst>
              <a:ext uri="{FF2B5EF4-FFF2-40B4-BE49-F238E27FC236}">
                <a16:creationId xmlns:a16="http://schemas.microsoft.com/office/drawing/2014/main" id="{11AF574E-04EF-89A7-A3F6-CD6568059935}"/>
              </a:ext>
            </a:extLst>
          </p:cNvPr>
          <p:cNvPicPr>
            <a:picLocks noChangeAspect="1"/>
          </p:cNvPicPr>
          <p:nvPr/>
        </p:nvPicPr>
        <p:blipFill>
          <a:blip r:embed="rId7"/>
          <a:stretch>
            <a:fillRect/>
          </a:stretch>
        </p:blipFill>
        <p:spPr>
          <a:xfrm>
            <a:off x="3862087" y="4925605"/>
            <a:ext cx="4800600" cy="1600200"/>
          </a:xfrm>
          <a:prstGeom prst="rect">
            <a:avLst/>
          </a:prstGeom>
        </p:spPr>
      </p:pic>
      <p:pic>
        <p:nvPicPr>
          <p:cNvPr id="7" name="Picture 2" descr="Image">
            <a:extLst>
              <a:ext uri="{FF2B5EF4-FFF2-40B4-BE49-F238E27FC236}">
                <a16:creationId xmlns:a16="http://schemas.microsoft.com/office/drawing/2014/main" id="{ACAACD7A-AEC0-06D0-9731-1DAB72B0CE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1130"/>
            <a:ext cx="9144000" cy="13077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a:extLst>
              <a:ext uri="{FF2B5EF4-FFF2-40B4-BE49-F238E27FC236}">
                <a16:creationId xmlns:a16="http://schemas.microsoft.com/office/drawing/2014/main" id="{98C4B921-9A1A-69B2-920E-C3BCCA1DE94F}"/>
              </a:ext>
            </a:extLst>
          </p:cNvPr>
          <p:cNvSpPr txBox="1"/>
          <p:nvPr/>
        </p:nvSpPr>
        <p:spPr>
          <a:xfrm>
            <a:off x="4901615" y="1275569"/>
            <a:ext cx="4142994" cy="369332"/>
          </a:xfrm>
          <a:prstGeom prst="rect">
            <a:avLst/>
          </a:prstGeom>
          <a:noFill/>
        </p:spPr>
        <p:txBody>
          <a:bodyPr wrap="none" rtlCol="0">
            <a:spAutoFit/>
          </a:bodyPr>
          <a:lstStyle/>
          <a:p>
            <a:r>
              <a:rPr lang="en-US" b="1" dirty="0">
                <a:solidFill>
                  <a:srgbClr val="00B050"/>
                </a:solidFill>
              </a:rPr>
              <a:t>Example motivation based on Bio Science</a:t>
            </a:r>
          </a:p>
        </p:txBody>
      </p:sp>
      <p:sp>
        <p:nvSpPr>
          <p:cNvPr id="11" name="ZoneTexte 10">
            <a:extLst>
              <a:ext uri="{FF2B5EF4-FFF2-40B4-BE49-F238E27FC236}">
                <a16:creationId xmlns:a16="http://schemas.microsoft.com/office/drawing/2014/main" id="{154F0F99-4F60-7814-642A-166137F0EE51}"/>
              </a:ext>
            </a:extLst>
          </p:cNvPr>
          <p:cNvSpPr txBox="1"/>
          <p:nvPr/>
        </p:nvSpPr>
        <p:spPr>
          <a:xfrm>
            <a:off x="7066117" y="6488668"/>
            <a:ext cx="1534394" cy="369332"/>
          </a:xfrm>
          <a:prstGeom prst="rect">
            <a:avLst/>
          </a:prstGeom>
          <a:noFill/>
        </p:spPr>
        <p:txBody>
          <a:bodyPr wrap="none" rtlCol="0">
            <a:spAutoFit/>
          </a:bodyPr>
          <a:lstStyle/>
          <a:p>
            <a:r>
              <a:rPr lang="fr-FR" dirty="0"/>
              <a:t>Simon </a:t>
            </a:r>
            <a:r>
              <a:rPr lang="fr-FR" dirty="0" err="1"/>
              <a:t>Connell</a:t>
            </a:r>
            <a:endParaRPr lang="fr-FR" dirty="0"/>
          </a:p>
        </p:txBody>
      </p:sp>
      <p:sp>
        <p:nvSpPr>
          <p:cNvPr id="15" name="ZoneTexte 14">
            <a:extLst>
              <a:ext uri="{FF2B5EF4-FFF2-40B4-BE49-F238E27FC236}">
                <a16:creationId xmlns:a16="http://schemas.microsoft.com/office/drawing/2014/main" id="{45EC00FE-C7F0-A7DA-7543-38E16D8A6EFC}"/>
              </a:ext>
            </a:extLst>
          </p:cNvPr>
          <p:cNvSpPr txBox="1"/>
          <p:nvPr/>
        </p:nvSpPr>
        <p:spPr>
          <a:xfrm>
            <a:off x="7307" y="1248873"/>
            <a:ext cx="4578262" cy="456535"/>
          </a:xfrm>
          <a:prstGeom prst="rect">
            <a:avLst/>
          </a:prstGeom>
          <a:noFill/>
        </p:spPr>
        <p:txBody>
          <a:bodyPr wrap="square">
            <a:spAutoFit/>
          </a:bodyPr>
          <a:lstStyle/>
          <a:p>
            <a:pPr marL="342900" indent="-342900">
              <a:lnSpc>
                <a:spcPct val="150000"/>
              </a:lnSpc>
              <a:buFont typeface="Wingdings" pitchFamily="2" charset="2"/>
              <a:buChar char="Ø"/>
            </a:pPr>
            <a:r>
              <a:rPr lang="en-US" sz="1800" b="1" dirty="0">
                <a:solidFill>
                  <a:srgbClr val="00B050"/>
                </a:solidFill>
                <a:effectLst/>
                <a:latin typeface="Arial" panose="020B0604020202020204" pitchFamily="34" charset="0"/>
                <a:ea typeface="Calibri" panose="020F0502020204030204" pitchFamily="34" charset="0"/>
              </a:rPr>
              <a:t>Motivations: Background/Definitions </a:t>
            </a:r>
          </a:p>
        </p:txBody>
      </p:sp>
    </p:spTree>
    <p:extLst>
      <p:ext uri="{BB962C8B-B14F-4D97-AF65-F5344CB8AC3E}">
        <p14:creationId xmlns:p14="http://schemas.microsoft.com/office/powerpoint/2010/main" val="17770254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35E8324-6CB2-0BC6-917E-2A78EE11EB08}"/>
              </a:ext>
            </a:extLst>
          </p:cNvPr>
          <p:cNvSpPr txBox="1"/>
          <p:nvPr/>
        </p:nvSpPr>
        <p:spPr>
          <a:xfrm>
            <a:off x="1143000" y="1219200"/>
            <a:ext cx="6629400" cy="456535"/>
          </a:xfrm>
          <a:prstGeom prst="rect">
            <a:avLst/>
          </a:prstGeom>
          <a:noFill/>
        </p:spPr>
        <p:txBody>
          <a:bodyPr wrap="square">
            <a:spAutoFit/>
          </a:bodyPr>
          <a:lstStyle/>
          <a:p>
            <a:pPr>
              <a:lnSpc>
                <a:spcPct val="150000"/>
              </a:lnSpc>
            </a:pPr>
            <a:r>
              <a:rPr lang="en-US" sz="1800" b="1" dirty="0">
                <a:solidFill>
                  <a:srgbClr val="00B050"/>
                </a:solidFill>
                <a:effectLst/>
                <a:latin typeface="Arial" panose="020B0604020202020204" pitchFamily="34" charset="0"/>
                <a:ea typeface="Calibri" panose="020F0502020204030204" pitchFamily="34" charset="0"/>
              </a:rPr>
              <a:t>Existing Examples/Case Studies in Africa and Worldwide</a:t>
            </a:r>
          </a:p>
        </p:txBody>
      </p:sp>
      <p:pic>
        <p:nvPicPr>
          <p:cNvPr id="5" name="Picture 2" descr="Image">
            <a:extLst>
              <a:ext uri="{FF2B5EF4-FFF2-40B4-BE49-F238E27FC236}">
                <a16:creationId xmlns:a16="http://schemas.microsoft.com/office/drawing/2014/main" id="{D71B9922-ED7C-0A16-2A1B-7160CD8C4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30772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1E239280-B34C-8C0E-765C-38FBA00DF230}"/>
              </a:ext>
            </a:extLst>
          </p:cNvPr>
          <p:cNvSpPr txBox="1"/>
          <p:nvPr/>
        </p:nvSpPr>
        <p:spPr>
          <a:xfrm>
            <a:off x="31314" y="1675735"/>
            <a:ext cx="9143999" cy="369332"/>
          </a:xfrm>
          <a:prstGeom prst="rect">
            <a:avLst/>
          </a:prstGeom>
          <a:noFill/>
        </p:spPr>
        <p:txBody>
          <a:bodyPr wrap="square">
            <a:spAutoFit/>
          </a:bodyPr>
          <a:lstStyle/>
          <a:p>
            <a:pPr rtl="0" fontAlgn="base">
              <a:spcBef>
                <a:spcPts val="0"/>
              </a:spcBef>
              <a:spcAft>
                <a:spcPts val="0"/>
              </a:spcAft>
              <a:buFont typeface="+mj-lt"/>
              <a:buAutoNum type="arabicPeriod"/>
            </a:pPr>
            <a:r>
              <a:rPr lang="fr-SN" sz="1800" b="1" i="0" u="none" strike="noStrike" dirty="0">
                <a:solidFill>
                  <a:srgbClr val="000000"/>
                </a:solidFill>
                <a:effectLst/>
                <a:latin typeface="Calibri" panose="020F0502020204030204" pitchFamily="34" charset="0"/>
              </a:rPr>
              <a:t> Compact Light Source : Inverse Compton </a:t>
            </a:r>
            <a:r>
              <a:rPr lang="fr-SN" sz="1800" b="1" i="0" u="none" strike="noStrike" dirty="0" err="1">
                <a:solidFill>
                  <a:srgbClr val="000000"/>
                </a:solidFill>
                <a:effectLst/>
                <a:latin typeface="Calibri" panose="020F0502020204030204" pitchFamily="34" charset="0"/>
              </a:rPr>
              <a:t>Scattering</a:t>
            </a:r>
            <a:r>
              <a:rPr lang="fr-SN" sz="1800" b="1" i="0" u="none" strike="noStrike" dirty="0">
                <a:solidFill>
                  <a:srgbClr val="000000"/>
                </a:solidFill>
                <a:effectLst/>
                <a:latin typeface="Calibri" panose="020F0502020204030204" pitchFamily="34" charset="0"/>
              </a:rPr>
              <a:t> (STAR in </a:t>
            </a:r>
            <a:r>
              <a:rPr lang="fr-SN" sz="1800" b="1" i="0" u="none" strike="noStrike" dirty="0" err="1">
                <a:solidFill>
                  <a:srgbClr val="000000"/>
                </a:solidFill>
                <a:effectLst/>
                <a:latin typeface="Calibri" panose="020F0502020204030204" pitchFamily="34" charset="0"/>
              </a:rPr>
              <a:t>Calabria</a:t>
            </a:r>
            <a:r>
              <a:rPr lang="fr-SN" sz="1800" b="1" i="0" u="none" strike="noStrike" dirty="0">
                <a:solidFill>
                  <a:srgbClr val="000000"/>
                </a:solidFill>
                <a:effectLst/>
                <a:latin typeface="Calibri" panose="020F0502020204030204" pitchFamily="34" charset="0"/>
              </a:rPr>
              <a:t>)</a:t>
            </a:r>
          </a:p>
        </p:txBody>
      </p:sp>
      <p:pic>
        <p:nvPicPr>
          <p:cNvPr id="1026" name="Picture 2">
            <a:extLst>
              <a:ext uri="{FF2B5EF4-FFF2-40B4-BE49-F238E27FC236}">
                <a16:creationId xmlns:a16="http://schemas.microsoft.com/office/drawing/2014/main" id="{B0AE90E3-FC79-D2FA-22C9-C54D6726F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1" y="2046687"/>
            <a:ext cx="5317299" cy="280366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195E6579-532F-5424-C46D-1DFFE2E685F6}"/>
              </a:ext>
            </a:extLst>
          </p:cNvPr>
          <p:cNvSpPr txBox="1"/>
          <p:nvPr/>
        </p:nvSpPr>
        <p:spPr>
          <a:xfrm>
            <a:off x="-37578" y="4850354"/>
            <a:ext cx="5317299" cy="1754326"/>
          </a:xfrm>
          <a:prstGeom prst="rect">
            <a:avLst/>
          </a:prstGeom>
          <a:noFill/>
        </p:spPr>
        <p:txBody>
          <a:bodyPr wrap="square">
            <a:spAutoFit/>
          </a:bodyPr>
          <a:lstStyle/>
          <a:p>
            <a:pPr rtl="0">
              <a:spcBef>
                <a:spcPts val="0"/>
              </a:spcBef>
              <a:spcAft>
                <a:spcPts val="0"/>
              </a:spcAft>
            </a:pPr>
            <a:r>
              <a:rPr lang="fr-SN" sz="1800" b="1" i="0" u="none" strike="noStrike" dirty="0" err="1">
                <a:solidFill>
                  <a:srgbClr val="000000"/>
                </a:solidFill>
                <a:effectLst/>
                <a:latin typeface="Calibri" panose="020F0502020204030204" pitchFamily="34" charset="0"/>
              </a:rPr>
              <a:t>Courtesy</a:t>
            </a:r>
            <a:r>
              <a:rPr lang="fr-SN" sz="1800" b="1" i="0" u="none" strike="noStrike" dirty="0">
                <a:solidFill>
                  <a:srgbClr val="000000"/>
                </a:solidFill>
                <a:effectLst/>
                <a:latin typeface="Calibri" panose="020F0502020204030204" pitchFamily="34" charset="0"/>
              </a:rPr>
              <a:t> of Prof. R. Agostino - </a:t>
            </a:r>
            <a:r>
              <a:rPr lang="fr-SN" sz="1800" b="1" i="0" u="none" strike="noStrike" dirty="0" err="1">
                <a:solidFill>
                  <a:srgbClr val="000000"/>
                </a:solidFill>
                <a:effectLst/>
                <a:latin typeface="Calibri" panose="020F0502020204030204" pitchFamily="34" charset="0"/>
              </a:rPr>
              <a:t>UniCal</a:t>
            </a:r>
            <a:endParaRPr lang="fr-SN" b="0" dirty="0">
              <a:effectLst/>
            </a:endParaRPr>
          </a:p>
          <a:p>
            <a:pPr rtl="0">
              <a:spcBef>
                <a:spcPts val="0"/>
              </a:spcBef>
              <a:spcAft>
                <a:spcPts val="0"/>
              </a:spcAft>
            </a:pPr>
            <a:r>
              <a:rPr lang="fr-SN" sz="1800" b="0" i="0" u="none" strike="noStrike" dirty="0">
                <a:solidFill>
                  <a:srgbClr val="000000"/>
                </a:solidFill>
                <a:effectLst/>
                <a:latin typeface="Calibri" panose="020F0502020204030204" pitchFamily="34" charset="0"/>
              </a:rPr>
              <a:t>STAR (</a:t>
            </a:r>
            <a:r>
              <a:rPr lang="fr-SN" sz="1800" b="0" i="0" u="none" strike="noStrike" dirty="0" err="1">
                <a:solidFill>
                  <a:srgbClr val="000000"/>
                </a:solidFill>
                <a:effectLst/>
                <a:latin typeface="Calibri" panose="020F0502020204030204" pitchFamily="34" charset="0"/>
              </a:rPr>
              <a:t>Southern</a:t>
            </a:r>
            <a:r>
              <a:rPr lang="fr-SN" sz="1800" b="0" i="0" u="none" strike="noStrike" dirty="0">
                <a:solidFill>
                  <a:srgbClr val="000000"/>
                </a:solidFill>
                <a:effectLst/>
                <a:latin typeface="Calibri" panose="020F0502020204030204" pitchFamily="34" charset="0"/>
              </a:rPr>
              <a:t> Europe Thomson source for </a:t>
            </a:r>
            <a:r>
              <a:rPr lang="fr-SN" sz="1800" b="0" i="0" u="none" strike="noStrike" dirty="0" err="1">
                <a:solidFill>
                  <a:srgbClr val="000000"/>
                </a:solidFill>
                <a:effectLst/>
                <a:latin typeface="Calibri" panose="020F0502020204030204" pitchFamily="34" charset="0"/>
              </a:rPr>
              <a:t>Applied</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Research</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is</a:t>
            </a:r>
            <a:r>
              <a:rPr lang="fr-SN" sz="1800" b="0" i="0" u="none" strike="noStrike" dirty="0">
                <a:solidFill>
                  <a:srgbClr val="000000"/>
                </a:solidFill>
                <a:effectLst/>
                <a:latin typeface="Calibri" panose="020F0502020204030204" pitchFamily="34" charset="0"/>
              </a:rPr>
              <a:t> a Compton Source of mono-</a:t>
            </a:r>
            <a:r>
              <a:rPr lang="fr-SN" sz="1800" b="0" i="0" u="none" strike="noStrike" dirty="0" err="1">
                <a:solidFill>
                  <a:srgbClr val="000000"/>
                </a:solidFill>
                <a:effectLst/>
                <a:latin typeface="Calibri" panose="020F0502020204030204" pitchFamily="34" charset="0"/>
              </a:rPr>
              <a:t>chromatic</a:t>
            </a:r>
            <a:r>
              <a:rPr lang="fr-SN" sz="1800" b="0" i="0" u="none" strike="noStrike" dirty="0">
                <a:solidFill>
                  <a:srgbClr val="000000"/>
                </a:solidFill>
                <a:effectLst/>
                <a:latin typeface="Calibri" panose="020F0502020204030204" pitchFamily="34" charset="0"/>
              </a:rPr>
              <a:t> X-rays </a:t>
            </a:r>
            <a:r>
              <a:rPr lang="fr-SN" sz="1800" b="0" i="0" u="none" strike="noStrike" dirty="0" err="1">
                <a:solidFill>
                  <a:srgbClr val="000000"/>
                </a:solidFill>
                <a:effectLst/>
                <a:latin typeface="Calibri" panose="020F0502020204030204" pitchFamily="34" charset="0"/>
              </a:rPr>
              <a:t>tunable</a:t>
            </a:r>
            <a:r>
              <a:rPr lang="fr-SN" sz="1800" b="0" i="0" u="none" strike="noStrike" dirty="0">
                <a:solidFill>
                  <a:srgbClr val="000000"/>
                </a:solidFill>
                <a:effectLst/>
                <a:latin typeface="Calibri" panose="020F0502020204030204" pitchFamily="34" charset="0"/>
              </a:rPr>
              <a:t> in the range 20-350 keV, </a:t>
            </a:r>
            <a:r>
              <a:rPr lang="fr-SN" sz="1800" b="0" i="0" u="none" strike="noStrike" dirty="0" err="1">
                <a:solidFill>
                  <a:srgbClr val="000000"/>
                </a:solidFill>
                <a:effectLst/>
                <a:latin typeface="Calibri" panose="020F0502020204030204" pitchFamily="34" charset="0"/>
              </a:rPr>
              <a:t>devoted</a:t>
            </a:r>
            <a:r>
              <a:rPr lang="fr-SN" sz="1800" b="0" i="0" u="none" strike="noStrike" dirty="0">
                <a:solidFill>
                  <a:srgbClr val="000000"/>
                </a:solidFill>
                <a:effectLst/>
                <a:latin typeface="Calibri" panose="020F0502020204030204" pitchFamily="34" charset="0"/>
              </a:rPr>
              <a:t> to </a:t>
            </a:r>
            <a:r>
              <a:rPr lang="fr-SN" sz="1800" b="0" i="0" u="none" strike="noStrike" dirty="0" err="1">
                <a:solidFill>
                  <a:srgbClr val="000000"/>
                </a:solidFill>
                <a:effectLst/>
                <a:latin typeface="Calibri" panose="020F0502020204030204" pitchFamily="34" charset="0"/>
              </a:rPr>
              <a:t>advanced</a:t>
            </a:r>
            <a:r>
              <a:rPr lang="fr-SN" sz="1800" b="0" i="0" u="none" strike="noStrike" dirty="0">
                <a:solidFill>
                  <a:srgbClr val="000000"/>
                </a:solidFill>
                <a:effectLst/>
                <a:latin typeface="Calibri" panose="020F0502020204030204" pitchFamily="34" charset="0"/>
              </a:rPr>
              <a:t> non-invasive diagnostics of cultural </a:t>
            </a:r>
            <a:r>
              <a:rPr lang="fr-SN" sz="1800" b="0" i="0" u="none" strike="noStrike" dirty="0" err="1">
                <a:solidFill>
                  <a:srgbClr val="000000"/>
                </a:solidFill>
                <a:effectLst/>
                <a:latin typeface="Calibri" panose="020F0502020204030204" pitchFamily="34" charset="0"/>
              </a:rPr>
              <a:t>heritage</a:t>
            </a:r>
            <a:r>
              <a:rPr lang="fr-SN" sz="1800" b="0" i="0" u="none" strike="noStrike" dirty="0">
                <a:solidFill>
                  <a:srgbClr val="000000"/>
                </a:solidFill>
                <a:effectLst/>
                <a:latin typeface="Calibri" panose="020F0502020204030204" pitchFamily="34" charset="0"/>
              </a:rPr>
              <a:t>/</a:t>
            </a:r>
            <a:r>
              <a:rPr lang="fr-SN" sz="1800" b="0" i="0" u="none" strike="noStrike" dirty="0" err="1">
                <a:solidFill>
                  <a:srgbClr val="000000"/>
                </a:solidFill>
                <a:effectLst/>
                <a:latin typeface="Calibri" panose="020F0502020204030204" pitchFamily="34" charset="0"/>
              </a:rPr>
              <a:t>archeological</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samples</a:t>
            </a:r>
            <a:r>
              <a:rPr lang="fr-SN" sz="1800" b="0" i="0" u="none" strike="noStrike" dirty="0">
                <a:solidFill>
                  <a:srgbClr val="000000"/>
                </a:solidFill>
                <a:effectLst/>
                <a:latin typeface="Calibri" panose="020F0502020204030204" pitchFamily="34" charset="0"/>
              </a:rPr>
              <a:t>.</a:t>
            </a:r>
            <a:endParaRPr lang="fr-SN" b="0" dirty="0">
              <a:effectLst/>
            </a:endParaRPr>
          </a:p>
        </p:txBody>
      </p:sp>
      <p:sp>
        <p:nvSpPr>
          <p:cNvPr id="9" name="ZoneTexte 8">
            <a:extLst>
              <a:ext uri="{FF2B5EF4-FFF2-40B4-BE49-F238E27FC236}">
                <a16:creationId xmlns:a16="http://schemas.microsoft.com/office/drawing/2014/main" id="{873867F8-2327-2B2A-44B9-F2F8C5B0B3FA}"/>
              </a:ext>
            </a:extLst>
          </p:cNvPr>
          <p:cNvSpPr txBox="1"/>
          <p:nvPr/>
        </p:nvSpPr>
        <p:spPr>
          <a:xfrm>
            <a:off x="5279721" y="2211508"/>
            <a:ext cx="3834530" cy="2308324"/>
          </a:xfrm>
          <a:prstGeom prst="rect">
            <a:avLst/>
          </a:prstGeom>
          <a:noFill/>
        </p:spPr>
        <p:txBody>
          <a:bodyPr wrap="square">
            <a:spAutoFit/>
          </a:bodyPr>
          <a:lstStyle/>
          <a:p>
            <a:pPr rtl="0">
              <a:spcBef>
                <a:spcPts val="0"/>
              </a:spcBef>
              <a:spcAft>
                <a:spcPts val="0"/>
              </a:spcAft>
            </a:pPr>
            <a:r>
              <a:rPr lang="fr-SN" sz="1800" b="1" i="0" u="none" strike="noStrike" dirty="0">
                <a:solidFill>
                  <a:srgbClr val="000000"/>
                </a:solidFill>
                <a:effectLst/>
                <a:latin typeface="Calibri" panose="020F0502020204030204" pitchFamily="34" charset="0"/>
              </a:rPr>
              <a:t>STAR ICS SOURCE</a:t>
            </a:r>
            <a:endParaRPr lang="fr-SN" b="0" dirty="0">
              <a:effectLst/>
            </a:endParaRPr>
          </a:p>
          <a:p>
            <a:pPr rtl="0">
              <a:spcBef>
                <a:spcPts val="0"/>
              </a:spcBef>
              <a:spcAft>
                <a:spcPts val="0"/>
              </a:spcAft>
            </a:pPr>
            <a:r>
              <a:rPr lang="fr-SN" sz="1800" b="0" i="0" u="none" strike="noStrike" dirty="0">
                <a:solidFill>
                  <a:srgbClr val="000000"/>
                </a:solidFill>
                <a:effectLst/>
                <a:latin typeface="Calibri" panose="020F0502020204030204" pitchFamily="34" charset="0"/>
              </a:rPr>
              <a:t>e- infrastructure</a:t>
            </a:r>
            <a:endParaRPr lang="fr-SN" b="0" dirty="0">
              <a:effectLst/>
            </a:endParaRPr>
          </a:p>
          <a:p>
            <a:pPr rtl="0" fontAlgn="base">
              <a:spcBef>
                <a:spcPts val="0"/>
              </a:spcBef>
              <a:spcAft>
                <a:spcPts val="0"/>
              </a:spcAft>
              <a:buFont typeface="+mj-lt"/>
              <a:buAutoNum type="arabicPeriod"/>
            </a:pPr>
            <a:r>
              <a:rPr lang="fr-SN" sz="1800" b="0" i="0" u="none" strike="noStrike" dirty="0" err="1">
                <a:solidFill>
                  <a:srgbClr val="000000"/>
                </a:solidFill>
                <a:effectLst/>
                <a:latin typeface="Calibri" panose="020F0502020204030204" pitchFamily="34" charset="0"/>
              </a:rPr>
              <a:t>Accelerating</a:t>
            </a:r>
            <a:r>
              <a:rPr lang="fr-SN" sz="1800" b="0" i="0" u="none" strike="noStrike" dirty="0">
                <a:solidFill>
                  <a:srgbClr val="000000"/>
                </a:solidFill>
                <a:effectLst/>
                <a:latin typeface="Calibri" panose="020F0502020204030204" pitchFamily="34" charset="0"/>
              </a:rPr>
              <a:t> section (1 S-band and 2 C-band </a:t>
            </a:r>
            <a:r>
              <a:rPr lang="fr-SN" sz="1800" b="0" i="0" u="none" strike="noStrike" dirty="0" err="1">
                <a:solidFill>
                  <a:srgbClr val="000000"/>
                </a:solidFill>
                <a:effectLst/>
                <a:latin typeface="Calibri" panose="020F0502020204030204" pitchFamily="34" charset="0"/>
              </a:rPr>
              <a:t>LINACs</a:t>
            </a:r>
            <a:r>
              <a:rPr lang="fr-SN" sz="1800" b="0" i="0" u="none" strike="noStrike" dirty="0">
                <a:solidFill>
                  <a:srgbClr val="000000"/>
                </a:solidFill>
                <a:effectLst/>
                <a:latin typeface="Calibri" panose="020F0502020204030204" pitchFamily="34" charset="0"/>
              </a:rPr>
              <a:t>)</a:t>
            </a:r>
          </a:p>
          <a:p>
            <a:pPr rtl="0" fontAlgn="base">
              <a:spcBef>
                <a:spcPts val="0"/>
              </a:spcBef>
              <a:spcAft>
                <a:spcPts val="0"/>
              </a:spcAft>
              <a:buFont typeface="+mj-lt"/>
              <a:buAutoNum type="arabicPeriod"/>
            </a:pPr>
            <a:r>
              <a:rPr lang="fr-SN" sz="1800" b="0" i="0" u="none" strike="noStrike" dirty="0">
                <a:solidFill>
                  <a:srgbClr val="000000"/>
                </a:solidFill>
                <a:effectLst/>
                <a:latin typeface="Calibri" panose="020F0502020204030204" pitchFamily="34" charset="0"/>
              </a:rPr>
              <a:t>High Energy </a:t>
            </a:r>
            <a:r>
              <a:rPr lang="fr-SN" sz="1800" b="0" i="0" u="none" strike="noStrike" dirty="0" err="1">
                <a:solidFill>
                  <a:srgbClr val="000000"/>
                </a:solidFill>
                <a:effectLst/>
                <a:latin typeface="Calibri" panose="020F0502020204030204" pitchFamily="34" charset="0"/>
              </a:rPr>
              <a:t>branch</a:t>
            </a:r>
            <a:r>
              <a:rPr lang="fr-SN" sz="1800" b="0" i="0" u="none" strike="noStrike" dirty="0">
                <a:solidFill>
                  <a:srgbClr val="000000"/>
                </a:solidFill>
                <a:effectLst/>
                <a:latin typeface="Calibri" panose="020F0502020204030204" pitchFamily="34" charset="0"/>
              </a:rPr>
              <a:t> «STAR-HE-Linac» </a:t>
            </a:r>
          </a:p>
          <a:p>
            <a:pPr rtl="0" fontAlgn="base">
              <a:spcBef>
                <a:spcPts val="0"/>
              </a:spcBef>
              <a:spcAft>
                <a:spcPts val="0"/>
              </a:spcAft>
              <a:buFont typeface="+mj-lt"/>
              <a:buAutoNum type="arabicPeriod"/>
            </a:pPr>
            <a:r>
              <a:rPr lang="fr-SN" sz="1800" b="0" i="0" u="none" strike="noStrike" dirty="0">
                <a:solidFill>
                  <a:srgbClr val="000000"/>
                </a:solidFill>
                <a:effectLst/>
                <a:latin typeface="Calibri" panose="020F0502020204030204" pitchFamily="34" charset="0"/>
              </a:rPr>
              <a:t>Low Energy </a:t>
            </a:r>
            <a:r>
              <a:rPr lang="fr-SN" sz="1800" b="0" i="0" u="none" strike="noStrike" dirty="0" err="1">
                <a:solidFill>
                  <a:srgbClr val="000000"/>
                </a:solidFill>
                <a:effectLst/>
                <a:latin typeface="Calibri" panose="020F0502020204030204" pitchFamily="34" charset="0"/>
              </a:rPr>
              <a:t>branch</a:t>
            </a:r>
            <a:r>
              <a:rPr lang="fr-SN" sz="1800" b="0" i="0" u="none" strike="noStrike" dirty="0">
                <a:solidFill>
                  <a:srgbClr val="000000"/>
                </a:solidFill>
                <a:effectLst/>
                <a:latin typeface="Calibri" panose="020F0502020204030204" pitchFamily="34" charset="0"/>
              </a:rPr>
              <a:t> «STAR-LE-Linac»</a:t>
            </a:r>
          </a:p>
          <a:p>
            <a:pPr rtl="0" fontAlgn="base">
              <a:spcBef>
                <a:spcPts val="0"/>
              </a:spcBef>
              <a:spcAft>
                <a:spcPts val="0"/>
              </a:spcAft>
              <a:buFont typeface="+mj-lt"/>
              <a:buAutoNum type="arabicPeriod"/>
            </a:pPr>
            <a:r>
              <a:rPr lang="fr-SN" sz="1800" b="0" i="0" u="none" strike="noStrike" dirty="0">
                <a:solidFill>
                  <a:srgbClr val="000000"/>
                </a:solidFill>
                <a:effectLst/>
                <a:latin typeface="Calibri" panose="020F0502020204030204" pitchFamily="34" charset="0"/>
              </a:rPr>
              <a:t>Beam dumps</a:t>
            </a:r>
          </a:p>
          <a:p>
            <a:pPr rtl="0" fontAlgn="base">
              <a:spcBef>
                <a:spcPts val="0"/>
              </a:spcBef>
              <a:spcAft>
                <a:spcPts val="0"/>
              </a:spcAft>
              <a:buFont typeface="+mj-lt"/>
              <a:buAutoNum type="arabicPeriod"/>
            </a:pPr>
            <a:r>
              <a:rPr lang="fr-SN" sz="1800" b="0" i="0" u="none" strike="noStrike" dirty="0">
                <a:solidFill>
                  <a:srgbClr val="000000"/>
                </a:solidFill>
                <a:effectLst/>
                <a:latin typeface="Calibri" panose="020F0502020204030204" pitchFamily="34" charset="0"/>
              </a:rPr>
              <a:t>Impact </a:t>
            </a:r>
            <a:r>
              <a:rPr lang="fr-SN" sz="1800" b="0" i="0" u="none" strike="noStrike" dirty="0" err="1">
                <a:solidFill>
                  <a:srgbClr val="000000"/>
                </a:solidFill>
                <a:effectLst/>
                <a:latin typeface="Calibri" panose="020F0502020204030204" pitchFamily="34" charset="0"/>
              </a:rPr>
              <a:t>chambers</a:t>
            </a:r>
            <a:endParaRPr lang="fr-SN" sz="1800" b="0" i="0" u="none" strike="noStrike" dirty="0">
              <a:solidFill>
                <a:srgbClr val="000000"/>
              </a:solidFill>
              <a:effectLst/>
              <a:latin typeface="Calibri" panose="020F0502020204030204" pitchFamily="34" charset="0"/>
            </a:endParaRPr>
          </a:p>
        </p:txBody>
      </p:sp>
      <p:sp>
        <p:nvSpPr>
          <p:cNvPr id="13" name="ZoneTexte 12">
            <a:extLst>
              <a:ext uri="{FF2B5EF4-FFF2-40B4-BE49-F238E27FC236}">
                <a16:creationId xmlns:a16="http://schemas.microsoft.com/office/drawing/2014/main" id="{3278F507-847E-27B4-B5A1-8463E348D17E}"/>
              </a:ext>
            </a:extLst>
          </p:cNvPr>
          <p:cNvSpPr txBox="1"/>
          <p:nvPr/>
        </p:nvSpPr>
        <p:spPr>
          <a:xfrm>
            <a:off x="5229613" y="4900136"/>
            <a:ext cx="3945700" cy="1477328"/>
          </a:xfrm>
          <a:prstGeom prst="rect">
            <a:avLst/>
          </a:prstGeom>
          <a:noFill/>
        </p:spPr>
        <p:txBody>
          <a:bodyPr wrap="square">
            <a:spAutoFit/>
          </a:bodyPr>
          <a:lstStyle/>
          <a:p>
            <a:pPr rtl="0">
              <a:spcBef>
                <a:spcPts val="0"/>
              </a:spcBef>
              <a:spcAft>
                <a:spcPts val="0"/>
              </a:spcAft>
            </a:pPr>
            <a:r>
              <a:rPr lang="fr-SN" sz="1800" b="1" i="0" u="none" strike="noStrike" dirty="0">
                <a:solidFill>
                  <a:srgbClr val="000000"/>
                </a:solidFill>
                <a:effectLst/>
                <a:latin typeface="Calibri" panose="020F0502020204030204" pitchFamily="34" charset="0"/>
              </a:rPr>
              <a:t>STAR </a:t>
            </a:r>
            <a:r>
              <a:rPr lang="fr-SN" sz="1800" b="1" i="0" u="none" strike="noStrike" dirty="0" err="1">
                <a:solidFill>
                  <a:srgbClr val="000000"/>
                </a:solidFill>
                <a:effectLst/>
                <a:latin typeface="Calibri" panose="020F0502020204030204" pitchFamily="34" charset="0"/>
              </a:rPr>
              <a:t>Beamlines</a:t>
            </a:r>
            <a:endParaRPr lang="fr-SN" b="0" dirty="0">
              <a:effectLst/>
            </a:endParaRPr>
          </a:p>
          <a:p>
            <a:pPr rtl="0">
              <a:spcBef>
                <a:spcPts val="0"/>
              </a:spcBef>
              <a:spcAft>
                <a:spcPts val="0"/>
              </a:spcAft>
            </a:pPr>
            <a:r>
              <a:rPr lang="fr-SN" sz="1800" b="1" i="0" u="none" strike="noStrike" dirty="0">
                <a:solidFill>
                  <a:srgbClr val="000000"/>
                </a:solidFill>
                <a:effectLst/>
                <a:latin typeface="Calibri" panose="020F0502020204030204" pitchFamily="34" charset="0"/>
              </a:rPr>
              <a:t>ICS:</a:t>
            </a:r>
            <a:endParaRPr lang="fr-SN" dirty="0"/>
          </a:p>
          <a:p>
            <a:pPr rtl="0">
              <a:spcBef>
                <a:spcPts val="0"/>
              </a:spcBef>
              <a:spcAft>
                <a:spcPts val="0"/>
              </a:spcAft>
            </a:pPr>
            <a:r>
              <a:rPr lang="fr-SN" sz="1800" b="0" i="0" u="none" strike="noStrike" dirty="0">
                <a:solidFill>
                  <a:srgbClr val="000000"/>
                </a:solidFill>
                <a:effectLst/>
                <a:latin typeface="Calibri" panose="020F0502020204030204" pitchFamily="34" charset="0"/>
              </a:rPr>
              <a:t>HE-LINAC   µTomo2  -  </a:t>
            </a:r>
            <a:r>
              <a:rPr lang="fr-SN" sz="1800" b="0" i="0" u="none" strike="noStrike" dirty="0" err="1">
                <a:solidFill>
                  <a:srgbClr val="000000"/>
                </a:solidFill>
                <a:effectLst/>
                <a:latin typeface="Calibri" panose="020F0502020204030204" pitchFamily="34" charset="0"/>
              </a:rPr>
              <a:t>Elettra</a:t>
            </a:r>
            <a:r>
              <a:rPr lang="fr-SN" dirty="0">
                <a:solidFill>
                  <a:srgbClr val="000000"/>
                </a:solidFill>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Sincrotrone</a:t>
            </a:r>
            <a:r>
              <a:rPr lang="fr-SN" sz="1800" b="0" i="0" u="none" strike="noStrike" dirty="0">
                <a:solidFill>
                  <a:srgbClr val="000000"/>
                </a:solidFill>
                <a:effectLst/>
                <a:latin typeface="Calibri" panose="020F0502020204030204" pitchFamily="34" charset="0"/>
              </a:rPr>
              <a:t> Trieste</a:t>
            </a:r>
            <a:endParaRPr lang="fr-SN" dirty="0"/>
          </a:p>
          <a:p>
            <a:pPr rtl="0">
              <a:spcBef>
                <a:spcPts val="0"/>
              </a:spcBef>
              <a:spcAft>
                <a:spcPts val="0"/>
              </a:spcAft>
            </a:pPr>
            <a:r>
              <a:rPr lang="fr-SN" sz="1800" b="0" i="0" u="none" strike="noStrike" dirty="0">
                <a:solidFill>
                  <a:srgbClr val="000000"/>
                </a:solidFill>
                <a:effectLst/>
                <a:latin typeface="Calibri" panose="020F0502020204030204" pitchFamily="34" charset="0"/>
              </a:rPr>
              <a:t>LE-LINAC   </a:t>
            </a:r>
            <a:r>
              <a:rPr lang="fr-SN" sz="1800" b="0" i="0" u="none" strike="noStrike" dirty="0" err="1">
                <a:solidFill>
                  <a:srgbClr val="000000"/>
                </a:solidFill>
                <a:effectLst/>
                <a:latin typeface="Calibri" panose="020F0502020204030204" pitchFamily="34" charset="0"/>
              </a:rPr>
              <a:t>SoftX</a:t>
            </a:r>
            <a:r>
              <a:rPr lang="fr-SN" sz="1800" b="0" i="0" u="none" strike="noStrike" dirty="0">
                <a:solidFill>
                  <a:srgbClr val="000000"/>
                </a:solidFill>
                <a:effectLst/>
                <a:latin typeface="Calibri" panose="020F0502020204030204" pitchFamily="34" charset="0"/>
              </a:rPr>
              <a:t> -  ASF </a:t>
            </a:r>
            <a:r>
              <a:rPr lang="fr-SN" sz="1800" b="0" i="0" u="none" strike="noStrike" dirty="0" err="1">
                <a:solidFill>
                  <a:srgbClr val="000000"/>
                </a:solidFill>
                <a:effectLst/>
                <a:latin typeface="Calibri" panose="020F0502020204030204" pitchFamily="34" charset="0"/>
              </a:rPr>
              <a:t>Metrology</a:t>
            </a:r>
            <a:endParaRPr lang="fr-SN" b="0" dirty="0">
              <a:effectLst/>
            </a:endParaRPr>
          </a:p>
        </p:txBody>
      </p:sp>
    </p:spTree>
    <p:extLst>
      <p:ext uri="{BB962C8B-B14F-4D97-AF65-F5344CB8AC3E}">
        <p14:creationId xmlns:p14="http://schemas.microsoft.com/office/powerpoint/2010/main" val="421243124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35E8324-6CB2-0BC6-917E-2A78EE11EB08}"/>
              </a:ext>
            </a:extLst>
          </p:cNvPr>
          <p:cNvSpPr txBox="1"/>
          <p:nvPr/>
        </p:nvSpPr>
        <p:spPr>
          <a:xfrm>
            <a:off x="1066800" y="1006874"/>
            <a:ext cx="6629400" cy="456535"/>
          </a:xfrm>
          <a:prstGeom prst="rect">
            <a:avLst/>
          </a:prstGeom>
          <a:noFill/>
        </p:spPr>
        <p:txBody>
          <a:bodyPr wrap="square">
            <a:spAutoFit/>
          </a:bodyPr>
          <a:lstStyle/>
          <a:p>
            <a:pPr>
              <a:lnSpc>
                <a:spcPct val="150000"/>
              </a:lnSpc>
            </a:pPr>
            <a:r>
              <a:rPr lang="en-US" sz="1800" b="1" dirty="0">
                <a:solidFill>
                  <a:srgbClr val="00B050"/>
                </a:solidFill>
                <a:effectLst/>
                <a:latin typeface="Arial" panose="020B0604020202020204" pitchFamily="34" charset="0"/>
                <a:ea typeface="Calibri" panose="020F0502020204030204" pitchFamily="34" charset="0"/>
              </a:rPr>
              <a:t>Existing Examples/Case Studies in Africa and Worldwide</a:t>
            </a:r>
          </a:p>
        </p:txBody>
      </p:sp>
      <p:pic>
        <p:nvPicPr>
          <p:cNvPr id="5" name="Picture 2" descr="Image">
            <a:extLst>
              <a:ext uri="{FF2B5EF4-FFF2-40B4-BE49-F238E27FC236}">
                <a16:creationId xmlns:a16="http://schemas.microsoft.com/office/drawing/2014/main" id="{D71B9922-ED7C-0A16-2A1B-7160CD8C4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ED12D439-5C1B-6BCA-7B23-FA070EF11BD9}"/>
              </a:ext>
            </a:extLst>
          </p:cNvPr>
          <p:cNvSpPr txBox="1"/>
          <p:nvPr/>
        </p:nvSpPr>
        <p:spPr>
          <a:xfrm>
            <a:off x="-22965" y="1397238"/>
            <a:ext cx="4572000" cy="369332"/>
          </a:xfrm>
          <a:prstGeom prst="rect">
            <a:avLst/>
          </a:prstGeom>
          <a:noFill/>
        </p:spPr>
        <p:txBody>
          <a:bodyPr wrap="square">
            <a:spAutoFit/>
          </a:bodyPr>
          <a:lstStyle/>
          <a:p>
            <a:r>
              <a:rPr lang="fr-SN" sz="1800" b="1" i="0" u="none" strike="noStrike" dirty="0">
                <a:solidFill>
                  <a:srgbClr val="000000"/>
                </a:solidFill>
                <a:effectLst/>
                <a:latin typeface="Calibri" panose="020F0502020204030204" pitchFamily="34" charset="0"/>
              </a:rPr>
              <a:t>2. The </a:t>
            </a:r>
            <a:r>
              <a:rPr lang="fr-SN" sz="1800" b="1" i="0" u="none" strike="noStrike" dirty="0" err="1">
                <a:solidFill>
                  <a:srgbClr val="000000"/>
                </a:solidFill>
                <a:effectLst/>
                <a:latin typeface="Calibri" panose="020F0502020204030204" pitchFamily="34" charset="0"/>
              </a:rPr>
              <a:t>Lyncean</a:t>
            </a:r>
            <a:r>
              <a:rPr lang="fr-SN" sz="1800" b="1" i="0" u="none" strike="noStrike" dirty="0">
                <a:solidFill>
                  <a:srgbClr val="000000"/>
                </a:solidFill>
                <a:effectLst/>
                <a:latin typeface="Calibri" panose="020F0502020204030204" pitchFamily="34" charset="0"/>
              </a:rPr>
              <a:t> Compact Light Source</a:t>
            </a:r>
            <a:endParaRPr lang="fr-FR" dirty="0"/>
          </a:p>
        </p:txBody>
      </p:sp>
      <p:pic>
        <p:nvPicPr>
          <p:cNvPr id="3076" name="Picture 4">
            <a:extLst>
              <a:ext uri="{FF2B5EF4-FFF2-40B4-BE49-F238E27FC236}">
                <a16:creationId xmlns:a16="http://schemas.microsoft.com/office/drawing/2014/main" id="{AE072315-A3C8-CC46-8668-DD523AABA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65" y="1766571"/>
            <a:ext cx="6118965" cy="3438757"/>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A61F6887-5E75-8860-2F22-21DD73BE40E0}"/>
              </a:ext>
            </a:extLst>
          </p:cNvPr>
          <p:cNvSpPr txBox="1"/>
          <p:nvPr/>
        </p:nvSpPr>
        <p:spPr>
          <a:xfrm>
            <a:off x="6095999" y="2362200"/>
            <a:ext cx="3048001" cy="4247317"/>
          </a:xfrm>
          <a:prstGeom prst="rect">
            <a:avLst/>
          </a:prstGeom>
          <a:noFill/>
        </p:spPr>
        <p:txBody>
          <a:bodyPr wrap="square">
            <a:spAutoFit/>
          </a:bodyPr>
          <a:lstStyle/>
          <a:p>
            <a:pPr rtl="0">
              <a:spcBef>
                <a:spcPts val="0"/>
              </a:spcBef>
              <a:spcAft>
                <a:spcPts val="0"/>
              </a:spcAft>
            </a:pPr>
            <a:r>
              <a:rPr lang="fr-SN" sz="1800" b="1" i="0" u="none" strike="noStrike" dirty="0">
                <a:solidFill>
                  <a:srgbClr val="000000"/>
                </a:solidFill>
                <a:effectLst/>
                <a:latin typeface="Calibri" panose="020F0502020204030204" pitchFamily="34" charset="0"/>
              </a:rPr>
              <a:t>A Next </a:t>
            </a:r>
            <a:r>
              <a:rPr lang="fr-SN" sz="1800" b="1" i="0" u="none" strike="noStrike" dirty="0" err="1">
                <a:solidFill>
                  <a:srgbClr val="000000"/>
                </a:solidFill>
                <a:effectLst/>
                <a:latin typeface="Calibri" panose="020F0502020204030204" pitchFamily="34" charset="0"/>
              </a:rPr>
              <a:t>Generation</a:t>
            </a:r>
            <a:r>
              <a:rPr lang="fr-SN" sz="1800" b="1" i="0" u="none" strike="noStrike" dirty="0">
                <a:solidFill>
                  <a:srgbClr val="000000"/>
                </a:solidFill>
                <a:effectLst/>
                <a:latin typeface="Calibri" panose="020F0502020204030204" pitchFamily="34" charset="0"/>
              </a:rPr>
              <a:t> CLS opens up a new application </a:t>
            </a:r>
            <a:r>
              <a:rPr lang="fr-SN" sz="1800" b="1" i="0" u="none" strike="noStrike" dirty="0" err="1">
                <a:solidFill>
                  <a:srgbClr val="000000"/>
                </a:solidFill>
                <a:effectLst/>
                <a:latin typeface="Calibri" panose="020F0502020204030204" pitchFamily="34" charset="0"/>
              </a:rPr>
              <a:t>space</a:t>
            </a:r>
            <a:endParaRPr lang="fr-SN" b="0" dirty="0">
              <a:effectLst/>
            </a:endParaRPr>
          </a:p>
          <a:p>
            <a:pPr rtl="0" fontAlgn="base">
              <a:spcBef>
                <a:spcPts val="0"/>
              </a:spcBef>
              <a:spcAft>
                <a:spcPts val="0"/>
              </a:spcAft>
              <a:buFont typeface="Arial" panose="020B0604020202020204" pitchFamily="34" charset="0"/>
              <a:buChar char="•"/>
            </a:pPr>
            <a:r>
              <a:rPr lang="fr-SN" sz="1800" b="0" i="0" u="none" strike="noStrike" dirty="0">
                <a:solidFill>
                  <a:srgbClr val="000000"/>
                </a:solidFill>
                <a:effectLst/>
                <a:latin typeface="Calibri" panose="020F0502020204030204" pitchFamily="34" charset="0"/>
              </a:rPr>
              <a:t>High </a:t>
            </a:r>
            <a:r>
              <a:rPr lang="fr-SN" sz="1800" b="0" i="0" u="none" strike="noStrike" dirty="0" err="1">
                <a:solidFill>
                  <a:srgbClr val="000000"/>
                </a:solidFill>
                <a:effectLst/>
                <a:latin typeface="Calibri" panose="020F0502020204030204" pitchFamily="34" charset="0"/>
              </a:rPr>
              <a:t>brightness</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monochromatic</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tunable</a:t>
            </a:r>
            <a:r>
              <a:rPr lang="fr-SN" sz="1800" b="0" i="0" u="none" strike="noStrike" dirty="0">
                <a:solidFill>
                  <a:srgbClr val="000000"/>
                </a:solidFill>
                <a:effectLst/>
                <a:latin typeface="Calibri" panose="020F0502020204030204" pitchFamily="34" charset="0"/>
              </a:rPr>
              <a:t> high </a:t>
            </a:r>
            <a:r>
              <a:rPr lang="fr-SN" sz="1800" b="0" i="0" u="none" strike="noStrike" dirty="0" err="1">
                <a:solidFill>
                  <a:srgbClr val="000000"/>
                </a:solidFill>
                <a:effectLst/>
                <a:latin typeface="Calibri" panose="020F0502020204030204" pitchFamily="34" charset="0"/>
              </a:rPr>
              <a:t>energy</a:t>
            </a:r>
            <a:endParaRPr lang="fr-SN" sz="1800" b="0" i="0" u="none" strike="noStrike" dirty="0">
              <a:solidFill>
                <a:srgbClr val="000000"/>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fr-SN" sz="1800" b="0" i="0" u="none" strike="noStrike" dirty="0" err="1">
                <a:solidFill>
                  <a:srgbClr val="000000"/>
                </a:solidFill>
                <a:effectLst/>
                <a:latin typeface="Calibri" panose="020F0502020204030204" pitchFamily="34" charset="0"/>
              </a:rPr>
              <a:t>Provides</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capabilities</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that</a:t>
            </a:r>
            <a:r>
              <a:rPr lang="fr-SN" sz="1800" b="0" i="0" u="none" strike="noStrike" dirty="0">
                <a:solidFill>
                  <a:srgbClr val="000000"/>
                </a:solidFill>
                <a:effectLst/>
                <a:latin typeface="Calibri" panose="020F0502020204030204" pitchFamily="34" charset="0"/>
              </a:rPr>
              <a:t> can </a:t>
            </a:r>
            <a:r>
              <a:rPr lang="fr-SN" sz="1800" b="0" i="0" u="none" strike="noStrike" dirty="0" err="1">
                <a:solidFill>
                  <a:srgbClr val="000000"/>
                </a:solidFill>
                <a:effectLst/>
                <a:latin typeface="Calibri" panose="020F0502020204030204" pitchFamily="34" charset="0"/>
              </a:rPr>
              <a:t>only</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be</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found</a:t>
            </a:r>
            <a:r>
              <a:rPr lang="fr-SN" sz="1800" b="0" i="0" u="none" strike="noStrike" dirty="0">
                <a:solidFill>
                  <a:srgbClr val="000000"/>
                </a:solidFill>
                <a:effectLst/>
                <a:latin typeface="Calibri" panose="020F0502020204030204" pitchFamily="34" charset="0"/>
              </a:rPr>
              <a:t> at a </a:t>
            </a:r>
            <a:r>
              <a:rPr lang="fr-SN" sz="1800" b="0" i="0" u="none" strike="noStrike" dirty="0" err="1">
                <a:solidFill>
                  <a:srgbClr val="000000"/>
                </a:solidFill>
                <a:effectLst/>
                <a:latin typeface="Calibri" panose="020F0502020204030204" pitchFamily="34" charset="0"/>
              </a:rPr>
              <a:t>handful</a:t>
            </a:r>
            <a:r>
              <a:rPr lang="fr-SN" sz="1800" b="0" i="0" u="none" strike="noStrike" dirty="0">
                <a:solidFill>
                  <a:srgbClr val="000000"/>
                </a:solidFill>
                <a:effectLst/>
                <a:latin typeface="Calibri" panose="020F0502020204030204" pitchFamily="34" charset="0"/>
              </a:rPr>
              <a:t> of synchrotron </a:t>
            </a:r>
            <a:r>
              <a:rPr lang="fr-SN" sz="1800" b="0" i="0" u="none" strike="noStrike" dirty="0" err="1">
                <a:solidFill>
                  <a:srgbClr val="000000"/>
                </a:solidFill>
                <a:effectLst/>
                <a:latin typeface="Calibri" panose="020F0502020204030204" pitchFamily="34" charset="0"/>
              </a:rPr>
              <a:t>beamlines</a:t>
            </a:r>
            <a:endParaRPr lang="fr-SN" sz="1800" b="0" i="0" u="none" strike="noStrike" dirty="0">
              <a:solidFill>
                <a:srgbClr val="000000"/>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fr-SN" sz="1800" b="0" i="0" u="none" strike="noStrike" dirty="0">
                <a:solidFill>
                  <a:srgbClr val="000000"/>
                </a:solidFill>
                <a:effectLst/>
                <a:latin typeface="Calibri" panose="020F0502020204030204" pitchFamily="34" charset="0"/>
              </a:rPr>
              <a:t>High flux </a:t>
            </a:r>
            <a:r>
              <a:rPr lang="fr-SN" sz="1800" b="0" i="0" u="none" strike="noStrike" dirty="0" err="1">
                <a:solidFill>
                  <a:srgbClr val="000000"/>
                </a:solidFill>
                <a:effectLst/>
                <a:latin typeface="Calibri" panose="020F0502020204030204" pitchFamily="34" charset="0"/>
              </a:rPr>
              <a:t>density</a:t>
            </a:r>
            <a:r>
              <a:rPr lang="fr-SN" sz="1800" b="0" i="0" u="none" strike="noStrike" dirty="0">
                <a:solidFill>
                  <a:srgbClr val="000000"/>
                </a:solidFill>
                <a:effectLst/>
                <a:latin typeface="Calibri" panose="020F0502020204030204" pitchFamily="34" charset="0"/>
              </a:rPr>
              <a:t> at high </a:t>
            </a:r>
            <a:r>
              <a:rPr lang="fr-SN" sz="1800" b="0" i="0" u="none" strike="noStrike" dirty="0" err="1">
                <a:solidFill>
                  <a:srgbClr val="000000"/>
                </a:solidFill>
                <a:effectLst/>
                <a:latin typeface="Calibri" panose="020F0502020204030204" pitchFamily="34" charset="0"/>
              </a:rPr>
              <a:t>energy</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is</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ideal</a:t>
            </a:r>
            <a:r>
              <a:rPr lang="fr-SN" sz="1800" b="0" i="0" u="none" strike="noStrike" dirty="0">
                <a:solidFill>
                  <a:srgbClr val="000000"/>
                </a:solidFill>
                <a:effectLst/>
                <a:latin typeface="Calibri" panose="020F0502020204030204" pitchFamily="34" charset="0"/>
              </a:rPr>
              <a:t> for micro-CT of </a:t>
            </a:r>
            <a:r>
              <a:rPr lang="fr-SN" sz="1800" b="0" i="0" u="none" strike="noStrike" dirty="0" err="1">
                <a:solidFill>
                  <a:srgbClr val="000000"/>
                </a:solidFill>
                <a:effectLst/>
                <a:latin typeface="Calibri" panose="020F0502020204030204" pitchFamily="34" charset="0"/>
              </a:rPr>
              <a:t>materials</a:t>
            </a:r>
            <a:r>
              <a:rPr lang="fr-SN" sz="1800" b="0" i="0" u="none" strike="noStrike" dirty="0">
                <a:solidFill>
                  <a:srgbClr val="000000"/>
                </a:solidFill>
                <a:effectLst/>
                <a:latin typeface="Calibri" panose="020F0502020204030204" pitchFamily="34" charset="0"/>
              </a:rPr>
              <a:t> science </a:t>
            </a:r>
            <a:r>
              <a:rPr lang="fr-SN" sz="1800" b="0" i="0" u="none" strike="noStrike" dirty="0" err="1">
                <a:solidFill>
                  <a:srgbClr val="000000"/>
                </a:solidFill>
                <a:effectLst/>
                <a:latin typeface="Calibri" panose="020F0502020204030204" pitchFamily="34" charset="0"/>
              </a:rPr>
              <a:t>samples</a:t>
            </a:r>
            <a:r>
              <a:rPr lang="fr-SN" sz="1800" b="0" i="0" u="none" strike="noStrike" dirty="0">
                <a:solidFill>
                  <a:srgbClr val="000000"/>
                </a:solidFill>
                <a:effectLst/>
                <a:latin typeface="Calibri" panose="020F0502020204030204" pitchFamily="34" charset="0"/>
              </a:rPr>
              <a:t> </a:t>
            </a:r>
          </a:p>
          <a:p>
            <a:pPr rtl="0" fontAlgn="base">
              <a:spcBef>
                <a:spcPts val="0"/>
              </a:spcBef>
              <a:spcAft>
                <a:spcPts val="0"/>
              </a:spcAft>
              <a:buFont typeface="Arial" panose="020B0604020202020204" pitchFamily="34" charset="0"/>
              <a:buChar char="•"/>
            </a:pPr>
            <a:r>
              <a:rPr lang="fr-SN" sz="1800" b="0" i="0" u="none" strike="noStrike" dirty="0">
                <a:solidFill>
                  <a:srgbClr val="000000"/>
                </a:solidFill>
                <a:effectLst/>
                <a:latin typeface="Calibri" panose="020F0502020204030204" pitchFamily="34" charset="0"/>
              </a:rPr>
              <a:t>Supports the </a:t>
            </a:r>
            <a:r>
              <a:rPr lang="fr-SN" sz="1800" b="0" i="0" u="none" strike="noStrike" dirty="0" err="1">
                <a:solidFill>
                  <a:srgbClr val="000000"/>
                </a:solidFill>
                <a:effectLst/>
                <a:latin typeface="Calibri" panose="020F0502020204030204" pitchFamily="34" charset="0"/>
              </a:rPr>
              <a:t>growing</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demand</a:t>
            </a:r>
            <a:r>
              <a:rPr lang="fr-SN" sz="1800" b="0" i="0" u="none" strike="noStrike" dirty="0">
                <a:solidFill>
                  <a:srgbClr val="000000"/>
                </a:solidFill>
                <a:effectLst/>
                <a:latin typeface="Calibri" panose="020F0502020204030204" pitchFamily="34" charset="0"/>
              </a:rPr>
              <a:t> for high </a:t>
            </a:r>
            <a:r>
              <a:rPr lang="fr-SN" sz="1800" b="0" i="0" u="none" strike="noStrike" dirty="0" err="1">
                <a:solidFill>
                  <a:srgbClr val="000000"/>
                </a:solidFill>
                <a:effectLst/>
                <a:latin typeface="Calibri" panose="020F0502020204030204" pitchFamily="34" charset="0"/>
              </a:rPr>
              <a:t>energy</a:t>
            </a:r>
            <a:r>
              <a:rPr lang="fr-SN" sz="1800" b="0" i="0" u="none" strike="noStrike" dirty="0">
                <a:solidFill>
                  <a:srgbClr val="000000"/>
                </a:solidFill>
                <a:effectLst/>
                <a:latin typeface="Calibri" panose="020F0502020204030204" pitchFamily="34" charset="0"/>
              </a:rPr>
              <a:t>, high </a:t>
            </a:r>
            <a:r>
              <a:rPr lang="fr-SN" sz="1800" b="0" i="0" u="none" strike="noStrike" dirty="0" err="1">
                <a:solidFill>
                  <a:srgbClr val="000000"/>
                </a:solidFill>
                <a:effectLst/>
                <a:latin typeface="Calibri" panose="020F0502020204030204" pitchFamily="34" charset="0"/>
              </a:rPr>
              <a:t>resolution</a:t>
            </a:r>
            <a:r>
              <a:rPr lang="fr-SN" sz="1800" b="0" i="0" u="none" strike="noStrike" dirty="0">
                <a:solidFill>
                  <a:srgbClr val="000000"/>
                </a:solidFill>
                <a:effectLst/>
                <a:latin typeface="Calibri" panose="020F0502020204030204" pitchFamily="34" charset="0"/>
              </a:rPr>
              <a:t> diffraction</a:t>
            </a:r>
          </a:p>
        </p:txBody>
      </p:sp>
      <p:sp>
        <p:nvSpPr>
          <p:cNvPr id="23" name="ZoneTexte 22">
            <a:extLst>
              <a:ext uri="{FF2B5EF4-FFF2-40B4-BE49-F238E27FC236}">
                <a16:creationId xmlns:a16="http://schemas.microsoft.com/office/drawing/2014/main" id="{E7B9B1EC-70C8-B26E-EBCA-4AC23C0F8C0F}"/>
              </a:ext>
            </a:extLst>
          </p:cNvPr>
          <p:cNvSpPr txBox="1"/>
          <p:nvPr/>
        </p:nvSpPr>
        <p:spPr>
          <a:xfrm>
            <a:off x="4549035" y="4971010"/>
            <a:ext cx="1089765" cy="375214"/>
          </a:xfrm>
          <a:prstGeom prst="rect">
            <a:avLst/>
          </a:prstGeom>
          <a:noFill/>
        </p:spPr>
        <p:txBody>
          <a:bodyPr wrap="square">
            <a:spAutoFit/>
          </a:bodyPr>
          <a:lstStyle/>
          <a:p>
            <a:r>
              <a:rPr lang="en-US" b="1" dirty="0"/>
              <a:t>Lyncean</a:t>
            </a:r>
            <a:endParaRPr lang="fr-FR" b="1" dirty="0"/>
          </a:p>
        </p:txBody>
      </p:sp>
    </p:spTree>
    <p:extLst>
      <p:ext uri="{BB962C8B-B14F-4D97-AF65-F5344CB8AC3E}">
        <p14:creationId xmlns:p14="http://schemas.microsoft.com/office/powerpoint/2010/main" val="343496158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35E8324-6CB2-0BC6-917E-2A78EE11EB08}"/>
              </a:ext>
            </a:extLst>
          </p:cNvPr>
          <p:cNvSpPr txBox="1"/>
          <p:nvPr/>
        </p:nvSpPr>
        <p:spPr>
          <a:xfrm>
            <a:off x="1066800" y="1006874"/>
            <a:ext cx="6629400" cy="456535"/>
          </a:xfrm>
          <a:prstGeom prst="rect">
            <a:avLst/>
          </a:prstGeom>
          <a:noFill/>
        </p:spPr>
        <p:txBody>
          <a:bodyPr wrap="square">
            <a:spAutoFit/>
          </a:bodyPr>
          <a:lstStyle/>
          <a:p>
            <a:pPr>
              <a:lnSpc>
                <a:spcPct val="150000"/>
              </a:lnSpc>
            </a:pPr>
            <a:r>
              <a:rPr lang="en-US" sz="1800" b="1" dirty="0">
                <a:solidFill>
                  <a:srgbClr val="00B050"/>
                </a:solidFill>
                <a:effectLst/>
                <a:latin typeface="Arial" panose="020B0604020202020204" pitchFamily="34" charset="0"/>
                <a:ea typeface="Calibri" panose="020F0502020204030204" pitchFamily="34" charset="0"/>
              </a:rPr>
              <a:t>Existing Examples/Case Studies in Africa and Worldwide</a:t>
            </a:r>
          </a:p>
        </p:txBody>
      </p:sp>
      <p:pic>
        <p:nvPicPr>
          <p:cNvPr id="5" name="Picture 2" descr="Image">
            <a:extLst>
              <a:ext uri="{FF2B5EF4-FFF2-40B4-BE49-F238E27FC236}">
                <a16:creationId xmlns:a16="http://schemas.microsoft.com/office/drawing/2014/main" id="{D71B9922-ED7C-0A16-2A1B-7160CD8C4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ED12D439-5C1B-6BCA-7B23-FA070EF11BD9}"/>
              </a:ext>
            </a:extLst>
          </p:cNvPr>
          <p:cNvSpPr txBox="1"/>
          <p:nvPr/>
        </p:nvSpPr>
        <p:spPr>
          <a:xfrm>
            <a:off x="-22966" y="1397238"/>
            <a:ext cx="6499965" cy="369332"/>
          </a:xfrm>
          <a:prstGeom prst="rect">
            <a:avLst/>
          </a:prstGeom>
          <a:noFill/>
        </p:spPr>
        <p:txBody>
          <a:bodyPr wrap="square">
            <a:spAutoFit/>
          </a:bodyPr>
          <a:lstStyle/>
          <a:p>
            <a:pPr rtl="0">
              <a:spcBef>
                <a:spcPts val="0"/>
              </a:spcBef>
              <a:spcAft>
                <a:spcPts val="0"/>
              </a:spcAft>
            </a:pPr>
            <a:r>
              <a:rPr lang="fr-SN" b="1" dirty="0">
                <a:solidFill>
                  <a:srgbClr val="000000"/>
                </a:solidFill>
                <a:latin typeface="Calibri" panose="020F0502020204030204" pitchFamily="34" charset="0"/>
              </a:rPr>
              <a:t>3</a:t>
            </a:r>
            <a:r>
              <a:rPr lang="fr-SN" sz="1800" b="1" i="0" u="none" strike="noStrike" dirty="0">
                <a:solidFill>
                  <a:srgbClr val="000000"/>
                </a:solidFill>
                <a:effectLst/>
                <a:latin typeface="Calibri" panose="020F0502020204030204" pitchFamily="34" charset="0"/>
              </a:rPr>
              <a:t>. </a:t>
            </a:r>
            <a:r>
              <a:rPr lang="fr-SN" sz="1800" b="1" i="0" u="none" strike="noStrike" dirty="0" err="1">
                <a:solidFill>
                  <a:srgbClr val="000000"/>
                </a:solidFill>
                <a:effectLst/>
                <a:latin typeface="Calibri" panose="020F0502020204030204" pitchFamily="34" charset="0"/>
              </a:rPr>
              <a:t>Lab</a:t>
            </a:r>
            <a:r>
              <a:rPr lang="fr-SN" sz="1800" b="1" i="0" u="none" strike="noStrike" dirty="0">
                <a:solidFill>
                  <a:srgbClr val="000000"/>
                </a:solidFill>
                <a:effectLst/>
                <a:latin typeface="Calibri" panose="020F0502020204030204" pitchFamily="34" charset="0"/>
              </a:rPr>
              <a:t> </a:t>
            </a:r>
            <a:r>
              <a:rPr lang="fr-SN" sz="1800" b="1" i="0" u="none" strike="noStrike" dirty="0" err="1">
                <a:solidFill>
                  <a:srgbClr val="000000"/>
                </a:solidFill>
                <a:effectLst/>
                <a:latin typeface="Calibri" panose="020F0502020204030204" pitchFamily="34" charset="0"/>
              </a:rPr>
              <a:t>scale</a:t>
            </a:r>
            <a:r>
              <a:rPr lang="fr-SN" sz="1800" b="1" i="0" u="none" strike="noStrike" dirty="0">
                <a:solidFill>
                  <a:srgbClr val="000000"/>
                </a:solidFill>
                <a:effectLst/>
                <a:latin typeface="Calibri" panose="020F0502020204030204" pitchFamily="34" charset="0"/>
              </a:rPr>
              <a:t> X-ray </a:t>
            </a:r>
            <a:r>
              <a:rPr lang="fr-SN" sz="1800" b="1" i="0" u="none" strike="noStrike" dirty="0" err="1">
                <a:solidFill>
                  <a:srgbClr val="000000"/>
                </a:solidFill>
                <a:effectLst/>
                <a:latin typeface="Calibri" panose="020F0502020204030204" pitchFamily="34" charset="0"/>
              </a:rPr>
              <a:t>facilities</a:t>
            </a:r>
            <a:r>
              <a:rPr lang="fr-SN" sz="1800" b="1" i="0" u="none" strike="noStrike" dirty="0">
                <a:solidFill>
                  <a:srgbClr val="000000"/>
                </a:solidFill>
                <a:effectLst/>
                <a:latin typeface="Calibri" panose="020F0502020204030204" pitchFamily="34" charset="0"/>
              </a:rPr>
              <a:t> and</a:t>
            </a:r>
            <a:r>
              <a:rPr lang="fr-SN" dirty="0"/>
              <a:t> </a:t>
            </a:r>
            <a:r>
              <a:rPr lang="fr-SN" sz="1800" b="1" i="0" u="none" strike="noStrike" dirty="0">
                <a:solidFill>
                  <a:srgbClr val="000000"/>
                </a:solidFill>
                <a:effectLst/>
                <a:latin typeface="Calibri" panose="020F0502020204030204" pitchFamily="34" charset="0"/>
              </a:rPr>
              <a:t>X-ray </a:t>
            </a:r>
            <a:r>
              <a:rPr lang="fr-SN" sz="1800" b="1" i="0" u="none" strike="noStrike" dirty="0" err="1">
                <a:solidFill>
                  <a:srgbClr val="000000"/>
                </a:solidFill>
                <a:effectLst/>
                <a:latin typeface="Calibri" panose="020F0502020204030204" pitchFamily="34" charset="0"/>
              </a:rPr>
              <a:t>scattering</a:t>
            </a:r>
            <a:r>
              <a:rPr lang="fr-SN" sz="1800" b="1" i="0" u="none" strike="noStrike" dirty="0">
                <a:solidFill>
                  <a:srgbClr val="000000"/>
                </a:solidFill>
                <a:effectLst/>
                <a:latin typeface="Calibri" panose="020F0502020204030204" pitchFamily="34" charset="0"/>
              </a:rPr>
              <a:t> techniques</a:t>
            </a:r>
            <a:endParaRPr lang="fr-SN" b="0" dirty="0">
              <a:effectLst/>
            </a:endParaRPr>
          </a:p>
        </p:txBody>
      </p:sp>
      <p:pic>
        <p:nvPicPr>
          <p:cNvPr id="5122" name="Picture 2">
            <a:extLst>
              <a:ext uri="{FF2B5EF4-FFF2-40B4-BE49-F238E27FC236}">
                <a16:creationId xmlns:a16="http://schemas.microsoft.com/office/drawing/2014/main" id="{AC8EA414-98B3-01BD-5C17-FC08F96FF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4" y="1817855"/>
            <a:ext cx="6396626" cy="177625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AD87F11F-EC48-0C31-A888-B3E11644AD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94226"/>
            <a:ext cx="4724400" cy="3463774"/>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33DE625D-E0D2-818A-1FA6-7DA88217114A}"/>
              </a:ext>
            </a:extLst>
          </p:cNvPr>
          <p:cNvSpPr txBox="1"/>
          <p:nvPr/>
        </p:nvSpPr>
        <p:spPr>
          <a:xfrm>
            <a:off x="19311" y="3594108"/>
            <a:ext cx="3257289" cy="1200329"/>
          </a:xfrm>
          <a:prstGeom prst="rect">
            <a:avLst/>
          </a:prstGeom>
          <a:noFill/>
        </p:spPr>
        <p:txBody>
          <a:bodyPr wrap="square">
            <a:spAutoFit/>
          </a:bodyPr>
          <a:lstStyle/>
          <a:p>
            <a:pPr rtl="0">
              <a:spcBef>
                <a:spcPts val="0"/>
              </a:spcBef>
              <a:spcAft>
                <a:spcPts val="0"/>
              </a:spcAft>
            </a:pPr>
            <a:r>
              <a:rPr lang="fr-SN" sz="1800" b="1" i="0" u="none" strike="noStrike" dirty="0">
                <a:solidFill>
                  <a:srgbClr val="000000"/>
                </a:solidFill>
                <a:effectLst/>
                <a:latin typeface="Calibri" panose="020F0502020204030204" pitchFamily="34" charset="0"/>
              </a:rPr>
              <a:t>Single Crystal XRD</a:t>
            </a:r>
            <a:endParaRPr lang="fr-SN" b="0" dirty="0">
              <a:effectLst/>
            </a:endParaRPr>
          </a:p>
          <a:p>
            <a:pPr rtl="0">
              <a:spcBef>
                <a:spcPts val="0"/>
              </a:spcBef>
              <a:spcAft>
                <a:spcPts val="0"/>
              </a:spcAft>
            </a:pPr>
            <a:r>
              <a:rPr lang="fr-SN" sz="1800" b="0" i="0" u="none" strike="noStrike" dirty="0">
                <a:solidFill>
                  <a:srgbClr val="000000"/>
                </a:solidFill>
                <a:effectLst/>
                <a:latin typeface="Calibri" panose="020F0502020204030204" pitchFamily="34" charset="0"/>
              </a:rPr>
              <a:t>Techniques to solve the structure of </a:t>
            </a:r>
            <a:r>
              <a:rPr lang="fr-SN" sz="1800" b="0" i="0" u="none" strike="noStrike" dirty="0" err="1">
                <a:solidFill>
                  <a:srgbClr val="000000"/>
                </a:solidFill>
                <a:effectLst/>
                <a:latin typeface="Calibri" panose="020F0502020204030204" pitchFamily="34" charset="0"/>
              </a:rPr>
              <a:t>unknown</a:t>
            </a:r>
            <a:r>
              <a:rPr lang="fr-SN" sz="1800" b="0" i="0" u="none" strike="noStrike" dirty="0">
                <a:solidFill>
                  <a:srgbClr val="000000"/>
                </a:solidFill>
                <a:effectLst/>
                <a:latin typeface="Calibri" panose="020F0502020204030204" pitchFamily="34" charset="0"/>
              </a:rPr>
              <a:t> compounds</a:t>
            </a:r>
            <a:endParaRPr lang="fr-SN" b="0" dirty="0">
              <a:effectLst/>
            </a:endParaRPr>
          </a:p>
        </p:txBody>
      </p:sp>
      <p:sp>
        <p:nvSpPr>
          <p:cNvPr id="9" name="ZoneTexte 8">
            <a:extLst>
              <a:ext uri="{FF2B5EF4-FFF2-40B4-BE49-F238E27FC236}">
                <a16:creationId xmlns:a16="http://schemas.microsoft.com/office/drawing/2014/main" id="{D5215E38-E57D-CBAF-D746-67BFFA1FE18A}"/>
              </a:ext>
            </a:extLst>
          </p:cNvPr>
          <p:cNvSpPr txBox="1"/>
          <p:nvPr/>
        </p:nvSpPr>
        <p:spPr>
          <a:xfrm>
            <a:off x="5029200" y="2362200"/>
            <a:ext cx="4114800" cy="4524315"/>
          </a:xfrm>
          <a:prstGeom prst="rect">
            <a:avLst/>
          </a:prstGeom>
          <a:noFill/>
        </p:spPr>
        <p:txBody>
          <a:bodyPr wrap="square">
            <a:spAutoFit/>
          </a:bodyPr>
          <a:lstStyle/>
          <a:p>
            <a:pPr rtl="0">
              <a:spcBef>
                <a:spcPts val="0"/>
              </a:spcBef>
              <a:spcAft>
                <a:spcPts val="0"/>
              </a:spcAft>
            </a:pPr>
            <a:r>
              <a:rPr lang="fr-SN" sz="1800" b="1" i="0" u="none" strike="noStrike" dirty="0">
                <a:solidFill>
                  <a:srgbClr val="000000"/>
                </a:solidFill>
                <a:effectLst/>
                <a:latin typeface="Calibri" panose="020F0502020204030204" pitchFamily="34" charset="0"/>
              </a:rPr>
              <a:t>Powder X-ray Diffraction</a:t>
            </a:r>
            <a:endParaRPr lang="fr-SN" b="0" dirty="0">
              <a:effectLst/>
            </a:endParaRPr>
          </a:p>
          <a:p>
            <a:pPr rtl="0">
              <a:spcBef>
                <a:spcPts val="0"/>
              </a:spcBef>
              <a:spcAft>
                <a:spcPts val="0"/>
              </a:spcAft>
            </a:pPr>
            <a:r>
              <a:rPr lang="fr-SN" sz="1800" b="1" i="0" u="none" strike="noStrike" dirty="0" err="1">
                <a:solidFill>
                  <a:srgbClr val="000000"/>
                </a:solidFill>
                <a:effectLst/>
                <a:latin typeface="Calibri" panose="020F0502020204030204" pitchFamily="34" charset="0"/>
              </a:rPr>
              <a:t>Residual</a:t>
            </a:r>
            <a:r>
              <a:rPr lang="fr-SN" sz="1800" b="1" i="0" u="none" strike="noStrike" dirty="0">
                <a:solidFill>
                  <a:srgbClr val="000000"/>
                </a:solidFill>
                <a:effectLst/>
                <a:latin typeface="Calibri" panose="020F0502020204030204" pitchFamily="34" charset="0"/>
              </a:rPr>
              <a:t> Stress</a:t>
            </a:r>
            <a:endParaRPr lang="fr-SN" b="0" dirty="0">
              <a:effectLst/>
            </a:endParaRPr>
          </a:p>
          <a:p>
            <a:pPr rtl="0">
              <a:spcBef>
                <a:spcPts val="0"/>
              </a:spcBef>
              <a:spcAft>
                <a:spcPts val="0"/>
              </a:spcAft>
            </a:pPr>
            <a:r>
              <a:rPr lang="fr-SN" sz="1800" b="0" i="0" u="none" strike="noStrike" dirty="0">
                <a:solidFill>
                  <a:srgbClr val="000000"/>
                </a:solidFill>
                <a:effectLst/>
                <a:latin typeface="Calibri" panose="020F0502020204030204" pitchFamily="34" charset="0"/>
              </a:rPr>
              <a:t>XRD can </a:t>
            </a:r>
            <a:r>
              <a:rPr lang="fr-SN" sz="1800" b="0" i="0" u="none" strike="noStrike" dirty="0" err="1">
                <a:solidFill>
                  <a:srgbClr val="000000"/>
                </a:solidFill>
                <a:effectLst/>
                <a:latin typeface="Calibri" panose="020F0502020204030204" pitchFamily="34" charset="0"/>
              </a:rPr>
              <a:t>be</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used</a:t>
            </a:r>
            <a:r>
              <a:rPr lang="fr-SN" sz="1800" b="0" i="0" u="none" strike="noStrike" dirty="0">
                <a:solidFill>
                  <a:srgbClr val="000000"/>
                </a:solidFill>
                <a:effectLst/>
                <a:latin typeface="Calibri" panose="020F0502020204030204" pitchFamily="34" charset="0"/>
              </a:rPr>
              <a:t> to </a:t>
            </a:r>
            <a:r>
              <a:rPr lang="fr-SN" sz="1800" b="0" i="0" u="none" strike="noStrike" dirty="0" err="1">
                <a:solidFill>
                  <a:srgbClr val="000000"/>
                </a:solidFill>
                <a:effectLst/>
                <a:latin typeface="Calibri" panose="020F0502020204030204" pitchFamily="34" charset="0"/>
              </a:rPr>
              <a:t>accurately</a:t>
            </a:r>
            <a:r>
              <a:rPr lang="fr-SN" sz="1800" b="0" i="0" u="none" strike="noStrike" dirty="0">
                <a:solidFill>
                  <a:srgbClr val="000000"/>
                </a:solidFill>
                <a:effectLst/>
                <a:latin typeface="Calibri" panose="020F0502020204030204" pitchFamily="34" charset="0"/>
              </a:rPr>
              <a:t> and non-</a:t>
            </a:r>
            <a:r>
              <a:rPr lang="fr-SN" sz="1800" b="0" i="0" u="none" strike="noStrike" dirty="0" err="1">
                <a:solidFill>
                  <a:srgbClr val="000000"/>
                </a:solidFill>
                <a:effectLst/>
                <a:latin typeface="Calibri" panose="020F0502020204030204" pitchFamily="34" charset="0"/>
              </a:rPr>
              <a:t>destructively</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measure</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residual</a:t>
            </a:r>
            <a:r>
              <a:rPr lang="fr-SN" sz="1800" b="0" i="0" u="none" strike="noStrike" dirty="0">
                <a:solidFill>
                  <a:srgbClr val="000000"/>
                </a:solidFill>
                <a:effectLst/>
                <a:latin typeface="Calibri" panose="020F0502020204030204" pitchFamily="34" charset="0"/>
              </a:rPr>
              <a:t> stress</a:t>
            </a:r>
            <a:endParaRPr lang="fr-SN" b="0" dirty="0">
              <a:effectLst/>
            </a:endParaRPr>
          </a:p>
          <a:p>
            <a:pPr rtl="0">
              <a:spcBef>
                <a:spcPts val="0"/>
              </a:spcBef>
              <a:spcAft>
                <a:spcPts val="0"/>
              </a:spcAft>
            </a:pPr>
            <a:r>
              <a:rPr lang="fr-SN" sz="1800" b="1" i="0" u="none" strike="noStrike" dirty="0">
                <a:solidFill>
                  <a:srgbClr val="000000"/>
                </a:solidFill>
                <a:effectLst/>
                <a:latin typeface="Calibri" panose="020F0502020204030204" pitchFamily="34" charset="0"/>
              </a:rPr>
              <a:t>Texture</a:t>
            </a:r>
            <a:endParaRPr lang="fr-SN" b="0" dirty="0">
              <a:effectLst/>
            </a:endParaRPr>
          </a:p>
          <a:p>
            <a:pPr rtl="0">
              <a:spcBef>
                <a:spcPts val="0"/>
              </a:spcBef>
              <a:spcAft>
                <a:spcPts val="0"/>
              </a:spcAft>
            </a:pPr>
            <a:r>
              <a:rPr lang="fr-SN" sz="1800" b="0" i="0" u="none" strike="noStrike" dirty="0">
                <a:solidFill>
                  <a:srgbClr val="000000"/>
                </a:solidFill>
                <a:effectLst/>
                <a:latin typeface="Calibri" panose="020F0502020204030204" pitchFamily="34" charset="0"/>
              </a:rPr>
              <a:t>The texture of a </a:t>
            </a:r>
            <a:r>
              <a:rPr lang="fr-SN" sz="1800" b="0" i="0" u="none" strike="noStrike" dirty="0" err="1">
                <a:solidFill>
                  <a:srgbClr val="000000"/>
                </a:solidFill>
                <a:effectLst/>
                <a:latin typeface="Calibri" panose="020F0502020204030204" pitchFamily="34" charset="0"/>
              </a:rPr>
              <a:t>material</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refers</a:t>
            </a:r>
            <a:r>
              <a:rPr lang="fr-SN" sz="1800" b="0" i="0" u="none" strike="noStrike" dirty="0">
                <a:solidFill>
                  <a:srgbClr val="000000"/>
                </a:solidFill>
                <a:effectLst/>
                <a:latin typeface="Calibri" panose="020F0502020204030204" pitchFamily="34" charset="0"/>
              </a:rPr>
              <a:t> to the relative orientation of </a:t>
            </a:r>
            <a:r>
              <a:rPr lang="fr-SN" sz="1800" b="0" i="0" u="none" strike="noStrike" dirty="0" err="1">
                <a:solidFill>
                  <a:srgbClr val="000000"/>
                </a:solidFill>
                <a:effectLst/>
                <a:latin typeface="Calibri" panose="020F0502020204030204" pitchFamily="34" charset="0"/>
              </a:rPr>
              <a:t>its</a:t>
            </a:r>
            <a:r>
              <a:rPr lang="fr-SN" sz="1800" b="0" i="0" u="none" strike="noStrike" dirty="0">
                <a:solidFill>
                  <a:srgbClr val="000000"/>
                </a:solidFill>
                <a:effectLst/>
                <a:latin typeface="Calibri" panose="020F0502020204030204" pitchFamily="34" charset="0"/>
              </a:rPr>
              <a:t> grains, </a:t>
            </a:r>
          </a:p>
          <a:p>
            <a:pPr rtl="0">
              <a:spcBef>
                <a:spcPts val="0"/>
              </a:spcBef>
              <a:spcAft>
                <a:spcPts val="0"/>
              </a:spcAft>
            </a:pPr>
            <a:r>
              <a:rPr lang="fr-SN" sz="1800" b="1" i="0" u="none" strike="noStrike" dirty="0">
                <a:solidFill>
                  <a:srgbClr val="000000"/>
                </a:solidFill>
                <a:effectLst/>
                <a:latin typeface="Calibri" panose="020F0502020204030204" pitchFamily="34" charset="0"/>
              </a:rPr>
              <a:t>High </a:t>
            </a:r>
            <a:r>
              <a:rPr lang="fr-SN" sz="1800" b="1" i="0" u="none" strike="noStrike" dirty="0" err="1">
                <a:solidFill>
                  <a:srgbClr val="000000"/>
                </a:solidFill>
                <a:effectLst/>
                <a:latin typeface="Calibri" panose="020F0502020204030204" pitchFamily="34" charset="0"/>
              </a:rPr>
              <a:t>Resolution</a:t>
            </a:r>
            <a:r>
              <a:rPr lang="fr-SN" sz="1800" b="1" i="0" u="none" strike="noStrike" dirty="0">
                <a:solidFill>
                  <a:srgbClr val="000000"/>
                </a:solidFill>
                <a:effectLst/>
                <a:latin typeface="Calibri" panose="020F0502020204030204" pitchFamily="34" charset="0"/>
              </a:rPr>
              <a:t> X-Ray Diffraction</a:t>
            </a:r>
            <a:r>
              <a:rPr lang="fr-SN" dirty="0"/>
              <a:t> </a:t>
            </a:r>
            <a:r>
              <a:rPr lang="fr-SN" sz="1800" b="0" i="0" u="none" strike="noStrike" dirty="0">
                <a:solidFill>
                  <a:srgbClr val="000000"/>
                </a:solidFill>
                <a:effectLst/>
                <a:latin typeface="Calibri" panose="020F0502020204030204" pitchFamily="34" charset="0"/>
              </a:rPr>
              <a:t>(HRXRD) can permit to </a:t>
            </a:r>
            <a:r>
              <a:rPr lang="fr-SN" sz="1800" b="0" i="0" u="none" strike="noStrike" dirty="0" err="1">
                <a:solidFill>
                  <a:srgbClr val="000000"/>
                </a:solidFill>
                <a:effectLst/>
                <a:latin typeface="Calibri" panose="020F0502020204030204" pitchFamily="34" charset="0"/>
              </a:rPr>
              <a:t>determine</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parameters</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such</a:t>
            </a:r>
            <a:r>
              <a:rPr lang="fr-SN" sz="1800" b="0" i="0" u="none" strike="noStrike" dirty="0">
                <a:solidFill>
                  <a:srgbClr val="000000"/>
                </a:solidFill>
                <a:effectLst/>
                <a:latin typeface="Calibri" panose="020F0502020204030204" pitchFamily="34" charset="0"/>
              </a:rPr>
              <a:t> as layer </a:t>
            </a:r>
            <a:r>
              <a:rPr lang="fr-SN" sz="1800" b="0" i="0" u="none" strike="noStrike" dirty="0" err="1">
                <a:solidFill>
                  <a:srgbClr val="000000"/>
                </a:solidFill>
                <a:effectLst/>
                <a:latin typeface="Calibri" panose="020F0502020204030204" pitchFamily="34" charset="0"/>
              </a:rPr>
              <a:t>thickness</a:t>
            </a:r>
            <a:r>
              <a:rPr lang="fr-SN" sz="1800" b="0" i="0" u="none" strike="noStrike" dirty="0">
                <a:solidFill>
                  <a:srgbClr val="000000"/>
                </a:solidFill>
                <a:effectLst/>
                <a:latin typeface="Calibri" panose="020F0502020204030204" pitchFamily="34" charset="0"/>
              </a:rPr>
              <a:t>, composition, </a:t>
            </a:r>
            <a:r>
              <a:rPr lang="fr-SN" sz="1800" b="0" i="0" u="none" strike="noStrike" dirty="0" err="1">
                <a:solidFill>
                  <a:srgbClr val="000000"/>
                </a:solidFill>
                <a:effectLst/>
                <a:latin typeface="Calibri" panose="020F0502020204030204" pitchFamily="34" charset="0"/>
              </a:rPr>
              <a:t>strain</a:t>
            </a:r>
            <a:r>
              <a:rPr lang="fr-SN" sz="1800" b="0" i="0" u="none" strike="noStrike" dirty="0">
                <a:solidFill>
                  <a:srgbClr val="000000"/>
                </a:solidFill>
                <a:effectLst/>
                <a:latin typeface="Calibri" panose="020F0502020204030204" pitchFamily="34" charset="0"/>
              </a:rPr>
              <a:t>, relaxation and structural </a:t>
            </a:r>
            <a:r>
              <a:rPr lang="fr-SN" sz="1800" b="0" i="0" u="none" strike="noStrike" dirty="0" err="1">
                <a:solidFill>
                  <a:srgbClr val="000000"/>
                </a:solidFill>
                <a:effectLst/>
                <a:latin typeface="Calibri" panose="020F0502020204030204" pitchFamily="34" charset="0"/>
              </a:rPr>
              <a:t>quality</a:t>
            </a:r>
            <a:endParaRPr lang="fr-SN" sz="1800" b="0" i="0" u="none" strike="noStrike" dirty="0">
              <a:solidFill>
                <a:srgbClr val="000000"/>
              </a:solidFill>
              <a:effectLst/>
              <a:latin typeface="Calibri" panose="020F0502020204030204" pitchFamily="34" charset="0"/>
            </a:endParaRPr>
          </a:p>
          <a:p>
            <a:pPr rtl="0">
              <a:spcBef>
                <a:spcPts val="0"/>
              </a:spcBef>
              <a:spcAft>
                <a:spcPts val="0"/>
              </a:spcAft>
            </a:pPr>
            <a:r>
              <a:rPr lang="fr-SN" sz="1800" b="1" i="0" u="none" strike="noStrike" dirty="0">
                <a:solidFill>
                  <a:srgbClr val="000000"/>
                </a:solidFill>
                <a:effectLst/>
                <a:latin typeface="Calibri" panose="020F0502020204030204" pitchFamily="34" charset="0"/>
              </a:rPr>
              <a:t>SAXS</a:t>
            </a:r>
            <a:endParaRPr lang="fr-SN" dirty="0">
              <a:solidFill>
                <a:srgbClr val="000000"/>
              </a:solidFill>
              <a:latin typeface="Calibri" panose="020F0502020204030204" pitchFamily="34" charset="0"/>
            </a:endParaRPr>
          </a:p>
          <a:p>
            <a:pPr rtl="0">
              <a:spcBef>
                <a:spcPts val="0"/>
              </a:spcBef>
              <a:spcAft>
                <a:spcPts val="0"/>
              </a:spcAft>
            </a:pPr>
            <a:r>
              <a:rPr lang="fr-SN" sz="1800" b="1" i="0" u="none" strike="noStrike" dirty="0">
                <a:solidFill>
                  <a:srgbClr val="000000"/>
                </a:solidFill>
                <a:effectLst/>
                <a:latin typeface="Calibri" panose="020F0502020204030204" pitchFamily="34" charset="0"/>
              </a:rPr>
              <a:t>X-ray </a:t>
            </a:r>
            <a:r>
              <a:rPr lang="fr-SN" sz="1800" b="1" i="0" u="none" strike="noStrike" dirty="0" err="1">
                <a:solidFill>
                  <a:srgbClr val="000000"/>
                </a:solidFill>
                <a:effectLst/>
                <a:latin typeface="Calibri" panose="020F0502020204030204" pitchFamily="34" charset="0"/>
              </a:rPr>
              <a:t>Reflectivity</a:t>
            </a:r>
            <a:endParaRPr lang="fr-SN" sz="1800" b="1" i="0" u="none" strike="noStrike" dirty="0">
              <a:solidFill>
                <a:srgbClr val="000000"/>
              </a:solidFill>
              <a:effectLst/>
              <a:latin typeface="Calibri" panose="020F0502020204030204" pitchFamily="34" charset="0"/>
            </a:endParaRPr>
          </a:p>
          <a:p>
            <a:pPr rtl="0">
              <a:spcBef>
                <a:spcPts val="0"/>
              </a:spcBef>
              <a:spcAft>
                <a:spcPts val="0"/>
              </a:spcAft>
            </a:pPr>
            <a:r>
              <a:rPr lang="fr-SN" sz="1800" b="1" i="0" u="none" strike="noStrike" dirty="0">
                <a:solidFill>
                  <a:srgbClr val="000000"/>
                </a:solidFill>
                <a:effectLst/>
                <a:latin typeface="Calibri" panose="020F0502020204030204" pitchFamily="34" charset="0"/>
              </a:rPr>
              <a:t>Total </a:t>
            </a:r>
            <a:r>
              <a:rPr lang="fr-SN" sz="1800" b="1" i="0" u="none" strike="noStrike" dirty="0" err="1">
                <a:solidFill>
                  <a:srgbClr val="000000"/>
                </a:solidFill>
                <a:effectLst/>
                <a:latin typeface="Calibri" panose="020F0502020204030204" pitchFamily="34" charset="0"/>
              </a:rPr>
              <a:t>scattering</a:t>
            </a:r>
            <a:endParaRPr lang="fr-SN" b="1" dirty="0">
              <a:solidFill>
                <a:srgbClr val="000000"/>
              </a:solidFill>
              <a:latin typeface="Calibri" panose="020F0502020204030204" pitchFamily="34" charset="0"/>
            </a:endParaRPr>
          </a:p>
          <a:p>
            <a:pPr rtl="0">
              <a:spcBef>
                <a:spcPts val="0"/>
              </a:spcBef>
              <a:spcAft>
                <a:spcPts val="0"/>
              </a:spcAft>
            </a:pPr>
            <a:r>
              <a:rPr lang="fr-SN" sz="1800" b="1" i="0" u="none" strike="noStrike" dirty="0">
                <a:solidFill>
                  <a:srgbClr val="000000"/>
                </a:solidFill>
                <a:effectLst/>
                <a:latin typeface="Calibri" panose="020F0502020204030204" pitchFamily="34" charset="0"/>
              </a:rPr>
              <a:t>X-ray </a:t>
            </a:r>
            <a:r>
              <a:rPr lang="fr-SN" sz="1800" b="1" i="0" u="none" strike="noStrike" dirty="0" err="1">
                <a:solidFill>
                  <a:srgbClr val="000000"/>
                </a:solidFill>
                <a:effectLst/>
                <a:latin typeface="Calibri" panose="020F0502020204030204" pitchFamily="34" charset="0"/>
              </a:rPr>
              <a:t>spectroscopy</a:t>
            </a:r>
            <a:r>
              <a:rPr lang="fr-SN" sz="1800" b="1" i="0" u="none" strike="noStrike" dirty="0">
                <a:solidFill>
                  <a:srgbClr val="000000"/>
                </a:solidFill>
                <a:effectLst/>
                <a:latin typeface="Calibri" panose="020F0502020204030204" pitchFamily="34" charset="0"/>
              </a:rPr>
              <a:t> techniques</a:t>
            </a:r>
            <a:endParaRPr lang="fr-SN" sz="1800" b="0" i="0" u="none" strike="noStrik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79681854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35E8324-6CB2-0BC6-917E-2A78EE11EB08}"/>
              </a:ext>
            </a:extLst>
          </p:cNvPr>
          <p:cNvSpPr txBox="1"/>
          <p:nvPr/>
        </p:nvSpPr>
        <p:spPr>
          <a:xfrm>
            <a:off x="1066800" y="1006874"/>
            <a:ext cx="6629400" cy="456535"/>
          </a:xfrm>
          <a:prstGeom prst="rect">
            <a:avLst/>
          </a:prstGeom>
          <a:noFill/>
        </p:spPr>
        <p:txBody>
          <a:bodyPr wrap="square">
            <a:spAutoFit/>
          </a:bodyPr>
          <a:lstStyle/>
          <a:p>
            <a:pPr>
              <a:lnSpc>
                <a:spcPct val="150000"/>
              </a:lnSpc>
            </a:pPr>
            <a:r>
              <a:rPr lang="en-US" sz="1800" b="1" dirty="0">
                <a:solidFill>
                  <a:srgbClr val="00B050"/>
                </a:solidFill>
                <a:effectLst/>
                <a:latin typeface="Arial" panose="020B0604020202020204" pitchFamily="34" charset="0"/>
                <a:ea typeface="Calibri" panose="020F0502020204030204" pitchFamily="34" charset="0"/>
              </a:rPr>
              <a:t>Existing Examples/Case Studies in Africa and Worldwide</a:t>
            </a:r>
          </a:p>
        </p:txBody>
      </p:sp>
      <p:pic>
        <p:nvPicPr>
          <p:cNvPr id="5" name="Picture 2" descr="Image">
            <a:extLst>
              <a:ext uri="{FF2B5EF4-FFF2-40B4-BE49-F238E27FC236}">
                <a16:creationId xmlns:a16="http://schemas.microsoft.com/office/drawing/2014/main" id="{D71B9922-ED7C-0A16-2A1B-7160CD8C4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ED12D439-5C1B-6BCA-7B23-FA070EF11BD9}"/>
              </a:ext>
            </a:extLst>
          </p:cNvPr>
          <p:cNvSpPr txBox="1"/>
          <p:nvPr/>
        </p:nvSpPr>
        <p:spPr>
          <a:xfrm>
            <a:off x="-22966" y="1397238"/>
            <a:ext cx="6499965" cy="369332"/>
          </a:xfrm>
          <a:prstGeom prst="rect">
            <a:avLst/>
          </a:prstGeom>
          <a:noFill/>
        </p:spPr>
        <p:txBody>
          <a:bodyPr wrap="square">
            <a:spAutoFit/>
          </a:bodyPr>
          <a:lstStyle/>
          <a:p>
            <a:pPr rtl="0">
              <a:spcBef>
                <a:spcPts val="0"/>
              </a:spcBef>
              <a:spcAft>
                <a:spcPts val="0"/>
              </a:spcAft>
            </a:pPr>
            <a:r>
              <a:rPr lang="fr-SN" b="1" dirty="0">
                <a:solidFill>
                  <a:srgbClr val="000000"/>
                </a:solidFill>
                <a:latin typeface="Calibri" panose="020F0502020204030204" pitchFamily="34" charset="0"/>
              </a:rPr>
              <a:t>3</a:t>
            </a:r>
            <a:r>
              <a:rPr lang="fr-SN" sz="1800" b="1" i="0" u="none" strike="noStrike" dirty="0">
                <a:solidFill>
                  <a:srgbClr val="000000"/>
                </a:solidFill>
                <a:effectLst/>
                <a:latin typeface="Calibri" panose="020F0502020204030204" pitchFamily="34" charset="0"/>
              </a:rPr>
              <a:t>. </a:t>
            </a:r>
            <a:r>
              <a:rPr lang="fr-SN" sz="1800" b="1" i="0" u="none" strike="noStrike" dirty="0" err="1">
                <a:solidFill>
                  <a:srgbClr val="000000"/>
                </a:solidFill>
                <a:effectLst/>
                <a:latin typeface="Calibri" panose="020F0502020204030204" pitchFamily="34" charset="0"/>
              </a:rPr>
              <a:t>Lab</a:t>
            </a:r>
            <a:r>
              <a:rPr lang="fr-SN" sz="1800" b="1" i="0" u="none" strike="noStrike" dirty="0">
                <a:solidFill>
                  <a:srgbClr val="000000"/>
                </a:solidFill>
                <a:effectLst/>
                <a:latin typeface="Calibri" panose="020F0502020204030204" pitchFamily="34" charset="0"/>
              </a:rPr>
              <a:t> </a:t>
            </a:r>
            <a:r>
              <a:rPr lang="fr-SN" sz="1800" b="1" i="0" u="none" strike="noStrike" dirty="0" err="1">
                <a:solidFill>
                  <a:srgbClr val="000000"/>
                </a:solidFill>
                <a:effectLst/>
                <a:latin typeface="Calibri" panose="020F0502020204030204" pitchFamily="34" charset="0"/>
              </a:rPr>
              <a:t>scale</a:t>
            </a:r>
            <a:r>
              <a:rPr lang="fr-SN" sz="1800" b="1" i="0" u="none" strike="noStrike" dirty="0">
                <a:solidFill>
                  <a:srgbClr val="000000"/>
                </a:solidFill>
                <a:effectLst/>
                <a:latin typeface="Calibri" panose="020F0502020204030204" pitchFamily="34" charset="0"/>
              </a:rPr>
              <a:t> X-ray </a:t>
            </a:r>
            <a:r>
              <a:rPr lang="fr-SN" sz="1800" b="1" i="0" u="none" strike="noStrike" dirty="0" err="1">
                <a:solidFill>
                  <a:srgbClr val="000000"/>
                </a:solidFill>
                <a:effectLst/>
                <a:latin typeface="Calibri" panose="020F0502020204030204" pitchFamily="34" charset="0"/>
              </a:rPr>
              <a:t>facilities</a:t>
            </a:r>
            <a:r>
              <a:rPr lang="fr-SN" sz="1800" b="1" i="0" u="none" strike="noStrike" dirty="0">
                <a:solidFill>
                  <a:srgbClr val="000000"/>
                </a:solidFill>
                <a:effectLst/>
                <a:latin typeface="Calibri" panose="020F0502020204030204" pitchFamily="34" charset="0"/>
              </a:rPr>
              <a:t> and</a:t>
            </a:r>
            <a:r>
              <a:rPr lang="fr-SN" dirty="0"/>
              <a:t> </a:t>
            </a:r>
            <a:r>
              <a:rPr lang="fr-SN" sz="1800" b="1" i="0" u="none" strike="noStrike" dirty="0">
                <a:solidFill>
                  <a:srgbClr val="000000"/>
                </a:solidFill>
                <a:effectLst/>
                <a:latin typeface="Calibri" panose="020F0502020204030204" pitchFamily="34" charset="0"/>
              </a:rPr>
              <a:t>X-ray </a:t>
            </a:r>
            <a:r>
              <a:rPr lang="fr-SN" sz="1800" b="1" i="0" u="none" strike="noStrike" dirty="0" err="1">
                <a:solidFill>
                  <a:srgbClr val="000000"/>
                </a:solidFill>
                <a:effectLst/>
                <a:latin typeface="Calibri" panose="020F0502020204030204" pitchFamily="34" charset="0"/>
              </a:rPr>
              <a:t>scattering</a:t>
            </a:r>
            <a:r>
              <a:rPr lang="fr-SN" sz="1800" b="1" i="0" u="none" strike="noStrike" dirty="0">
                <a:solidFill>
                  <a:srgbClr val="000000"/>
                </a:solidFill>
                <a:effectLst/>
                <a:latin typeface="Calibri" panose="020F0502020204030204" pitchFamily="34" charset="0"/>
              </a:rPr>
              <a:t> techniques</a:t>
            </a:r>
            <a:endParaRPr lang="fr-SN" b="0" dirty="0">
              <a:effectLst/>
            </a:endParaRPr>
          </a:p>
        </p:txBody>
      </p:sp>
      <p:pic>
        <p:nvPicPr>
          <p:cNvPr id="7170" name="Picture 2">
            <a:extLst>
              <a:ext uri="{FF2B5EF4-FFF2-40B4-BE49-F238E27FC236}">
                <a16:creationId xmlns:a16="http://schemas.microsoft.com/office/drawing/2014/main" id="{6197D834-AA0C-B695-5B5D-8773E9129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2" y="1752600"/>
            <a:ext cx="5358634" cy="301146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2795E99-01F3-6B0F-7A46-64FB568F9C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0915" y="1600200"/>
            <a:ext cx="4693085" cy="304856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1C7C40D9-BFDF-E900-5146-82CBD243A7AD}"/>
              </a:ext>
            </a:extLst>
          </p:cNvPr>
          <p:cNvSpPr txBox="1"/>
          <p:nvPr/>
        </p:nvSpPr>
        <p:spPr>
          <a:xfrm>
            <a:off x="11482" y="4546544"/>
            <a:ext cx="9121036" cy="2308324"/>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fr-SN" sz="1800" b="0" i="0" u="none" strike="noStrike" dirty="0">
                <a:solidFill>
                  <a:srgbClr val="000000"/>
                </a:solidFill>
                <a:effectLst/>
                <a:latin typeface="Calibri" panose="020F0502020204030204" pitchFamily="34" charset="0"/>
              </a:rPr>
              <a:t>Small-angle X-ray </a:t>
            </a:r>
            <a:r>
              <a:rPr lang="fr-SN" sz="1800" b="0" i="0" u="none" strike="noStrike" dirty="0" err="1">
                <a:solidFill>
                  <a:srgbClr val="000000"/>
                </a:solidFill>
                <a:effectLst/>
                <a:latin typeface="Calibri" panose="020F0502020204030204" pitchFamily="34" charset="0"/>
              </a:rPr>
              <a:t>scattering</a:t>
            </a:r>
            <a:r>
              <a:rPr lang="fr-SN" sz="1800" b="0" i="0" u="none" strike="noStrike" dirty="0">
                <a:solidFill>
                  <a:srgbClr val="000000"/>
                </a:solidFill>
                <a:effectLst/>
                <a:latin typeface="Calibri" panose="020F0502020204030204" pitchFamily="34" charset="0"/>
              </a:rPr>
              <a:t> (SAXS) </a:t>
            </a:r>
            <a:r>
              <a:rPr lang="fr-SN" sz="1800" b="0" i="0" u="none" strike="noStrike" dirty="0" err="1">
                <a:solidFill>
                  <a:srgbClr val="000000"/>
                </a:solidFill>
                <a:effectLst/>
                <a:latin typeface="Calibri" panose="020F0502020204030204" pitchFamily="34" charset="0"/>
              </a:rPr>
              <a:t>is</a:t>
            </a:r>
            <a:r>
              <a:rPr lang="fr-SN" sz="1800" b="0" i="0" u="none" strike="noStrike" dirty="0">
                <a:solidFill>
                  <a:srgbClr val="000000"/>
                </a:solidFill>
                <a:effectLst/>
                <a:latin typeface="Calibri" panose="020F0502020204030204" pitchFamily="34" charset="0"/>
              </a:rPr>
              <a:t> a technique </a:t>
            </a:r>
            <a:r>
              <a:rPr lang="fr-SN" sz="1800" b="0" i="0" u="none" strike="noStrike" dirty="0" err="1">
                <a:solidFill>
                  <a:srgbClr val="000000"/>
                </a:solidFill>
                <a:effectLst/>
                <a:latin typeface="Calibri" panose="020F0502020204030204" pitchFamily="34" charset="0"/>
              </a:rPr>
              <a:t>that</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measures</a:t>
            </a:r>
            <a:r>
              <a:rPr lang="fr-SN" sz="1800" b="0" i="0" u="none" strike="noStrike" dirty="0">
                <a:solidFill>
                  <a:srgbClr val="000000"/>
                </a:solidFill>
                <a:effectLst/>
                <a:latin typeface="Calibri" panose="020F0502020204030204" pitchFamily="34" charset="0"/>
              </a:rPr>
              <a:t> the </a:t>
            </a:r>
            <a:r>
              <a:rPr lang="fr-SN" sz="1800" b="0" i="0" u="none" strike="noStrike" dirty="0" err="1">
                <a:solidFill>
                  <a:srgbClr val="000000"/>
                </a:solidFill>
                <a:effectLst/>
                <a:latin typeface="Calibri" panose="020F0502020204030204" pitchFamily="34" charset="0"/>
              </a:rPr>
              <a:t>intensities</a:t>
            </a:r>
            <a:r>
              <a:rPr lang="fr-SN" sz="1800" b="0" i="0" u="none" strike="noStrike" dirty="0">
                <a:solidFill>
                  <a:srgbClr val="000000"/>
                </a:solidFill>
                <a:effectLst/>
                <a:latin typeface="Calibri" panose="020F0502020204030204" pitchFamily="34" charset="0"/>
              </a:rPr>
              <a:t> of X-rays </a:t>
            </a:r>
            <a:r>
              <a:rPr lang="fr-SN" sz="1800" b="0" i="0" u="none" strike="noStrike" dirty="0" err="1">
                <a:solidFill>
                  <a:srgbClr val="000000"/>
                </a:solidFill>
                <a:effectLst/>
                <a:latin typeface="Calibri" panose="020F0502020204030204" pitchFamily="34" charset="0"/>
              </a:rPr>
              <a:t>scattered</a:t>
            </a:r>
            <a:r>
              <a:rPr lang="fr-SN" sz="1800" b="0" i="0" u="none" strike="noStrike" dirty="0">
                <a:solidFill>
                  <a:srgbClr val="000000"/>
                </a:solidFill>
                <a:effectLst/>
                <a:latin typeface="Calibri" panose="020F0502020204030204" pitchFamily="34" charset="0"/>
              </a:rPr>
              <a:t> at </a:t>
            </a:r>
            <a:r>
              <a:rPr lang="fr-SN" sz="1800" b="0" i="0" u="none" strike="noStrike" dirty="0" err="1">
                <a:solidFill>
                  <a:srgbClr val="000000"/>
                </a:solidFill>
                <a:effectLst/>
                <a:latin typeface="Calibri" panose="020F0502020204030204" pitchFamily="34" charset="0"/>
              </a:rPr>
              <a:t>small</a:t>
            </a:r>
            <a:r>
              <a:rPr lang="fr-SN" sz="1800" b="0" i="0" u="none" strike="noStrike" dirty="0">
                <a:solidFill>
                  <a:srgbClr val="000000"/>
                </a:solidFill>
                <a:effectLst/>
                <a:latin typeface="Calibri" panose="020F0502020204030204" pitchFamily="34" charset="0"/>
              </a:rPr>
              <a:t> angles (</a:t>
            </a:r>
            <a:r>
              <a:rPr lang="fr-SN" sz="1800" b="0" i="0" u="none" strike="noStrike" dirty="0" err="1">
                <a:solidFill>
                  <a:srgbClr val="000000"/>
                </a:solidFill>
                <a:effectLst/>
                <a:latin typeface="Calibri" panose="020F0502020204030204" pitchFamily="34" charset="0"/>
              </a:rPr>
              <a:t>typically</a:t>
            </a:r>
            <a:r>
              <a:rPr lang="fr-SN" sz="1800" b="0" i="0" u="none" strike="noStrike" dirty="0">
                <a:solidFill>
                  <a:srgbClr val="000000"/>
                </a:solidFill>
                <a:effectLst/>
                <a:latin typeface="Calibri" panose="020F0502020204030204" pitchFamily="34" charset="0"/>
              </a:rPr>
              <a:t> in the range of 0.1 </a:t>
            </a:r>
            <a:r>
              <a:rPr lang="fr-SN" sz="1800" b="0" i="0" u="none" strike="noStrike" dirty="0" err="1">
                <a:solidFill>
                  <a:srgbClr val="000000"/>
                </a:solidFill>
                <a:effectLst/>
                <a:latin typeface="Calibri" panose="020F0502020204030204" pitchFamily="34" charset="0"/>
              </a:rPr>
              <a:t>deg</a:t>
            </a:r>
            <a:r>
              <a:rPr lang="fr-SN" sz="1800" b="0" i="0" u="none" strike="noStrike" dirty="0">
                <a:solidFill>
                  <a:srgbClr val="000000"/>
                </a:solidFill>
                <a:effectLst/>
                <a:latin typeface="Calibri" panose="020F0502020204030204" pitchFamily="34" charset="0"/>
              </a:rPr>
              <a:t> to 5 </a:t>
            </a:r>
            <a:r>
              <a:rPr lang="fr-SN" sz="1800" b="0" i="0" u="none" strike="noStrike" dirty="0" err="1">
                <a:solidFill>
                  <a:srgbClr val="000000"/>
                </a:solidFill>
                <a:effectLst/>
                <a:latin typeface="Calibri" panose="020F0502020204030204" pitchFamily="34" charset="0"/>
              </a:rPr>
              <a:t>deg</a:t>
            </a:r>
            <a:r>
              <a:rPr lang="fr-SN" sz="1800" b="0" i="0" u="none" strike="noStrike" dirty="0">
                <a:solidFill>
                  <a:srgbClr val="000000"/>
                </a:solidFill>
                <a:effectLst/>
                <a:latin typeface="Calibri" panose="020F0502020204030204" pitchFamily="34" charset="0"/>
              </a:rPr>
              <a:t>)</a:t>
            </a:r>
          </a:p>
          <a:p>
            <a:pPr rtl="0" fontAlgn="base">
              <a:spcBef>
                <a:spcPts val="0"/>
              </a:spcBef>
              <a:spcAft>
                <a:spcPts val="0"/>
              </a:spcAft>
              <a:buFont typeface="Arial" panose="020B0604020202020204" pitchFamily="34" charset="0"/>
              <a:buChar char="•"/>
            </a:pPr>
            <a:r>
              <a:rPr lang="fr-SN" sz="1800" b="0" i="0" u="none" strike="noStrike" dirty="0">
                <a:solidFill>
                  <a:srgbClr val="000000"/>
                </a:solidFill>
                <a:effectLst/>
                <a:latin typeface="Calibri" panose="020F0502020204030204" pitchFamily="34" charset="0"/>
              </a:rPr>
              <a:t>A SAXS signal </a:t>
            </a:r>
            <a:r>
              <a:rPr lang="fr-SN" sz="1800" b="0" i="0" u="none" strike="noStrike" dirty="0" err="1">
                <a:solidFill>
                  <a:srgbClr val="000000"/>
                </a:solidFill>
                <a:effectLst/>
                <a:latin typeface="Calibri" panose="020F0502020204030204" pitchFamily="34" charset="0"/>
              </a:rPr>
              <a:t>is</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observed</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whenever</a:t>
            </a:r>
            <a:r>
              <a:rPr lang="fr-SN" sz="1800" b="0" i="0" u="none" strike="noStrike" dirty="0">
                <a:solidFill>
                  <a:srgbClr val="000000"/>
                </a:solidFill>
                <a:effectLst/>
                <a:latin typeface="Calibri" panose="020F0502020204030204" pitchFamily="34" charset="0"/>
              </a:rPr>
              <a:t> a </a:t>
            </a:r>
            <a:r>
              <a:rPr lang="fr-SN" sz="1800" b="0" i="0" u="none" strike="noStrike" dirty="0" err="1">
                <a:solidFill>
                  <a:srgbClr val="000000"/>
                </a:solidFill>
                <a:effectLst/>
                <a:latin typeface="Calibri" panose="020F0502020204030204" pitchFamily="34" charset="0"/>
              </a:rPr>
              <a:t>material</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contains</a:t>
            </a:r>
            <a:r>
              <a:rPr lang="fr-SN" sz="1800" b="0" i="0" u="none" strike="noStrike" dirty="0">
                <a:solidFill>
                  <a:srgbClr val="000000"/>
                </a:solidFill>
                <a:effectLst/>
                <a:latin typeface="Calibri" panose="020F0502020204030204" pitchFamily="34" charset="0"/>
              </a:rPr>
              <a:t> structural </a:t>
            </a:r>
            <a:r>
              <a:rPr lang="fr-SN" sz="1800" b="0" i="0" u="none" strike="noStrike" dirty="0" err="1">
                <a:solidFill>
                  <a:srgbClr val="000000"/>
                </a:solidFill>
                <a:effectLst/>
                <a:latin typeface="Calibri" panose="020F0502020204030204" pitchFamily="34" charset="0"/>
              </a:rPr>
              <a:t>features</a:t>
            </a:r>
            <a:r>
              <a:rPr lang="fr-SN" sz="1800" b="0" i="0" u="none" strike="noStrike" dirty="0">
                <a:solidFill>
                  <a:srgbClr val="000000"/>
                </a:solidFill>
                <a:effectLst/>
                <a:latin typeface="Calibri" panose="020F0502020204030204" pitchFamily="34" charset="0"/>
              </a:rPr>
              <a:t> on the </a:t>
            </a:r>
            <a:r>
              <a:rPr lang="fr-SN" sz="1800" b="0" i="0" u="none" strike="noStrike" dirty="0" err="1">
                <a:solidFill>
                  <a:srgbClr val="000000"/>
                </a:solidFill>
                <a:effectLst/>
                <a:latin typeface="Calibri" panose="020F0502020204030204" pitchFamily="34" charset="0"/>
              </a:rPr>
              <a:t>length</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scale</a:t>
            </a:r>
            <a:r>
              <a:rPr lang="fr-SN" sz="1800" b="0" i="0" u="none" strike="noStrike" dirty="0">
                <a:solidFill>
                  <a:srgbClr val="000000"/>
                </a:solidFill>
                <a:effectLst/>
                <a:latin typeface="Calibri" panose="020F0502020204030204" pitchFamily="34" charset="0"/>
              </a:rPr>
              <a:t> of </a:t>
            </a:r>
            <a:r>
              <a:rPr lang="fr-SN" sz="1800" b="0" i="0" u="none" strike="noStrike" dirty="0" err="1">
                <a:solidFill>
                  <a:srgbClr val="000000"/>
                </a:solidFill>
                <a:effectLst/>
                <a:latin typeface="Calibri" panose="020F0502020204030204" pitchFamily="34" charset="0"/>
              </a:rPr>
              <a:t>nanometers</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typically</a:t>
            </a:r>
            <a:r>
              <a:rPr lang="fr-SN" sz="1800" b="0" i="0" u="none" strike="noStrike" dirty="0">
                <a:solidFill>
                  <a:srgbClr val="000000"/>
                </a:solidFill>
                <a:effectLst/>
                <a:latin typeface="Calibri" panose="020F0502020204030204" pitchFamily="34" charset="0"/>
              </a:rPr>
              <a:t> in the range of 1-100 nm</a:t>
            </a:r>
          </a:p>
          <a:p>
            <a:pPr rtl="0" fontAlgn="base">
              <a:spcBef>
                <a:spcPts val="0"/>
              </a:spcBef>
              <a:spcAft>
                <a:spcPts val="0"/>
              </a:spcAft>
              <a:buFont typeface="Arial" panose="020B0604020202020204" pitchFamily="34" charset="0"/>
              <a:buChar char="•"/>
            </a:pPr>
            <a:r>
              <a:rPr lang="fr-SN" sz="1800" b="0" i="0" u="none" strike="noStrike" dirty="0" err="1">
                <a:solidFill>
                  <a:srgbClr val="000000"/>
                </a:solidFill>
                <a:effectLst/>
                <a:latin typeface="Calibri" panose="020F0502020204030204" pitchFamily="34" charset="0"/>
              </a:rPr>
              <a:t>Typical</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samples</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that</a:t>
            </a:r>
            <a:r>
              <a:rPr lang="fr-SN" sz="1800" b="0" i="0" u="none" strike="noStrike" dirty="0">
                <a:solidFill>
                  <a:srgbClr val="000000"/>
                </a:solidFill>
                <a:effectLst/>
                <a:latin typeface="Calibri" panose="020F0502020204030204" pitchFamily="34" charset="0"/>
              </a:rPr>
              <a:t> can </a:t>
            </a:r>
            <a:r>
              <a:rPr lang="fr-SN" sz="1800" b="0" i="0" u="none" strike="noStrike" dirty="0" err="1">
                <a:solidFill>
                  <a:srgbClr val="000000"/>
                </a:solidFill>
                <a:effectLst/>
                <a:latin typeface="Calibri" panose="020F0502020204030204" pitchFamily="34" charset="0"/>
              </a:rPr>
              <a:t>be</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studied</a:t>
            </a:r>
            <a:r>
              <a:rPr lang="fr-SN" sz="1800" b="0" i="0" u="none" strike="noStrike" dirty="0">
                <a:solidFill>
                  <a:srgbClr val="000000"/>
                </a:solidFill>
                <a:effectLst/>
                <a:latin typeface="Calibri" panose="020F0502020204030204" pitchFamily="34" charset="0"/>
              </a:rPr>
              <a:t> by SAXS </a:t>
            </a:r>
            <a:r>
              <a:rPr lang="fr-SN" sz="1800" b="0" i="0" u="none" strike="noStrike" dirty="0" err="1">
                <a:solidFill>
                  <a:srgbClr val="000000"/>
                </a:solidFill>
                <a:effectLst/>
                <a:latin typeface="Calibri" panose="020F0502020204030204" pitchFamily="34" charset="0"/>
              </a:rPr>
              <a:t>include</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liquid</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nanoparticle</a:t>
            </a:r>
            <a:r>
              <a:rPr lang="fr-SN" sz="1800" b="0" i="0" u="none" strike="noStrike" dirty="0">
                <a:solidFill>
                  <a:srgbClr val="000000"/>
                </a:solidFill>
                <a:effectLst/>
                <a:latin typeface="Calibri" panose="020F0502020204030204" pitchFamily="34" charset="0"/>
              </a:rPr>
              <a:t> dispersions / </a:t>
            </a:r>
            <a:r>
              <a:rPr lang="fr-SN" sz="1800" b="0" i="0" u="none" strike="noStrike" dirty="0" err="1">
                <a:solidFill>
                  <a:srgbClr val="000000"/>
                </a:solidFill>
                <a:effectLst/>
                <a:latin typeface="Calibri" panose="020F0502020204030204" pitchFamily="34" charset="0"/>
              </a:rPr>
              <a:t>colloids</a:t>
            </a:r>
            <a:r>
              <a:rPr lang="fr-SN" sz="1800" b="0" i="0" u="none" strike="noStrike" dirty="0">
                <a:solidFill>
                  <a:srgbClr val="000000"/>
                </a:solidFill>
                <a:effectLst/>
                <a:latin typeface="Calibri" panose="020F0502020204030204" pitchFamily="34" charset="0"/>
              </a:rPr>
              <a:t>, nano </a:t>
            </a:r>
            <a:r>
              <a:rPr lang="fr-SN" sz="1800" b="0" i="0" u="none" strike="noStrike" dirty="0" err="1">
                <a:solidFill>
                  <a:srgbClr val="000000"/>
                </a:solidFill>
                <a:effectLst/>
                <a:latin typeface="Calibri" panose="020F0502020204030204" pitchFamily="34" charset="0"/>
              </a:rPr>
              <a:t>powders</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biomacromolecules</a:t>
            </a:r>
            <a:r>
              <a:rPr lang="fr-SN" sz="1800" b="0" i="0" u="none" strike="noStrike" dirty="0">
                <a:solidFill>
                  <a:srgbClr val="000000"/>
                </a:solidFill>
                <a:effectLst/>
                <a:latin typeface="Calibri" panose="020F0502020204030204" pitchFamily="34" charset="0"/>
              </a:rPr>
              <a:t>…</a:t>
            </a:r>
          </a:p>
          <a:p>
            <a:pPr rtl="0" fontAlgn="base">
              <a:spcBef>
                <a:spcPts val="0"/>
              </a:spcBef>
              <a:spcAft>
                <a:spcPts val="0"/>
              </a:spcAft>
              <a:buFont typeface="Arial" panose="020B0604020202020204" pitchFamily="34" charset="0"/>
              <a:buChar char="•"/>
            </a:pPr>
            <a:r>
              <a:rPr lang="fr-SN" sz="1800" b="0" i="0" u="none" strike="noStrike" dirty="0" err="1">
                <a:solidFill>
                  <a:srgbClr val="000000"/>
                </a:solidFill>
                <a:effectLst/>
                <a:latin typeface="Calibri" panose="020F0502020204030204" pitchFamily="34" charset="0"/>
              </a:rPr>
              <a:t>From</a:t>
            </a:r>
            <a:r>
              <a:rPr lang="fr-SN" sz="1800" b="0" i="0" u="none" strike="noStrike" dirty="0">
                <a:solidFill>
                  <a:srgbClr val="000000"/>
                </a:solidFill>
                <a:effectLst/>
                <a:latin typeface="Calibri" panose="020F0502020204030204" pitchFamily="34" charset="0"/>
              </a:rPr>
              <a:t> SAXS </a:t>
            </a:r>
            <a:r>
              <a:rPr lang="fr-SN" sz="1800" b="0" i="0" u="none" strike="noStrike" dirty="0" err="1">
                <a:solidFill>
                  <a:srgbClr val="000000"/>
                </a:solidFill>
                <a:effectLst/>
                <a:latin typeface="Calibri" panose="020F0502020204030204" pitchFamily="34" charset="0"/>
              </a:rPr>
              <a:t>is</a:t>
            </a:r>
            <a:r>
              <a:rPr lang="fr-SN" sz="1800" b="0" i="0" u="none" strike="noStrike" dirty="0">
                <a:solidFill>
                  <a:srgbClr val="000000"/>
                </a:solidFill>
                <a:effectLst/>
                <a:latin typeface="Calibri" panose="020F0502020204030204" pitchFamily="34" charset="0"/>
              </a:rPr>
              <a:t> possible to </a:t>
            </a:r>
            <a:r>
              <a:rPr lang="fr-SN" sz="1800" b="0" i="0" u="none" strike="noStrike" dirty="0" err="1">
                <a:solidFill>
                  <a:srgbClr val="000000"/>
                </a:solidFill>
                <a:effectLst/>
                <a:latin typeface="Calibri" panose="020F0502020204030204" pitchFamily="34" charset="0"/>
              </a:rPr>
              <a:t>obtain</a:t>
            </a:r>
            <a:r>
              <a:rPr lang="fr-SN" sz="1800" b="0" i="0" u="none" strike="noStrike" dirty="0">
                <a:solidFill>
                  <a:srgbClr val="000000"/>
                </a:solidFill>
                <a:effectLst/>
                <a:latin typeface="Calibri" panose="020F0502020204030204" pitchFamily="34" charset="0"/>
              </a:rPr>
              <a:t> information e.g. </a:t>
            </a:r>
            <a:r>
              <a:rPr lang="fr-SN" sz="1800" b="0" i="0" u="none" strike="noStrike" dirty="0" err="1">
                <a:solidFill>
                  <a:srgbClr val="000000"/>
                </a:solidFill>
                <a:effectLst/>
                <a:latin typeface="Calibri" panose="020F0502020204030204" pitchFamily="34" charset="0"/>
              </a:rPr>
              <a:t>nanoparticle</a:t>
            </a:r>
            <a:r>
              <a:rPr lang="fr-SN" sz="1800" b="0" i="0" u="none" strike="noStrike" dirty="0">
                <a:solidFill>
                  <a:srgbClr val="000000"/>
                </a:solidFill>
                <a:effectLst/>
                <a:latin typeface="Calibri" panose="020F0502020204030204" pitchFamily="34" charset="0"/>
              </a:rPr>
              <a:t> size distribution, </a:t>
            </a:r>
            <a:r>
              <a:rPr lang="fr-SN" sz="1800" b="0" i="0" u="none" strike="noStrike" dirty="0" err="1">
                <a:solidFill>
                  <a:srgbClr val="000000"/>
                </a:solidFill>
                <a:effectLst/>
                <a:latin typeface="Calibri" panose="020F0502020204030204" pitchFamily="34" charset="0"/>
              </a:rPr>
              <a:t>particle</a:t>
            </a:r>
            <a:r>
              <a:rPr lang="fr-SN" sz="1800" b="0" i="0" u="none" strike="noStrike" dirty="0">
                <a:solidFill>
                  <a:srgbClr val="000000"/>
                </a:solidFill>
                <a:effectLst/>
                <a:latin typeface="Calibri" panose="020F0502020204030204" pitchFamily="34" charset="0"/>
              </a:rPr>
              <a:t> </a:t>
            </a:r>
            <a:r>
              <a:rPr lang="fr-SN" sz="1800" b="0" i="0" u="none" strike="noStrike" dirty="0" err="1">
                <a:solidFill>
                  <a:srgbClr val="000000"/>
                </a:solidFill>
                <a:effectLst/>
                <a:latin typeface="Calibri" panose="020F0502020204030204" pitchFamily="34" charset="0"/>
              </a:rPr>
              <a:t>shape</a:t>
            </a:r>
            <a:r>
              <a:rPr lang="fr-SN" sz="1800" b="0" i="0" u="none" strike="noStrike" dirty="0">
                <a:solidFill>
                  <a:srgbClr val="000000"/>
                </a:solidFill>
                <a:effectLst/>
                <a:latin typeface="Calibri" panose="020F0502020204030204" pitchFamily="34" charset="0"/>
              </a:rPr>
              <a:t> and </a:t>
            </a:r>
            <a:r>
              <a:rPr lang="fr-SN" sz="1800" b="0" i="0" u="none" strike="noStrike" dirty="0" err="1">
                <a:solidFill>
                  <a:srgbClr val="000000"/>
                </a:solidFill>
                <a:effectLst/>
                <a:latin typeface="Calibri" panose="020F0502020204030204" pitchFamily="34" charset="0"/>
              </a:rPr>
              <a:t>particle</a:t>
            </a:r>
            <a:r>
              <a:rPr lang="fr-SN" sz="1800" b="0" i="0" u="none" strike="noStrike" dirty="0">
                <a:solidFill>
                  <a:srgbClr val="000000"/>
                </a:solidFill>
                <a:effectLst/>
                <a:latin typeface="Calibri" panose="020F0502020204030204" pitchFamily="34" charset="0"/>
              </a:rPr>
              <a:t> structure (e.g. </a:t>
            </a:r>
            <a:r>
              <a:rPr lang="fr-SN" sz="1800" b="0" i="0" u="none" strike="noStrike" dirty="0" err="1">
                <a:solidFill>
                  <a:srgbClr val="000000"/>
                </a:solidFill>
                <a:effectLst/>
                <a:latin typeface="Calibri" panose="020F0502020204030204" pitchFamily="34" charset="0"/>
              </a:rPr>
              <a:t>core-shell</a:t>
            </a:r>
            <a:r>
              <a:rPr lang="fr-SN" sz="1800" b="0" i="0" u="none" strike="noStrike" dirty="0">
                <a:solidFill>
                  <a:srgbClr val="000000"/>
                </a:solidFill>
                <a:effectLst/>
                <a:latin typeface="Calibri" panose="020F0502020204030204" pitchFamily="34" charset="0"/>
              </a:rPr>
              <a:t>)</a:t>
            </a:r>
          </a:p>
        </p:txBody>
      </p:sp>
    </p:spTree>
    <p:extLst>
      <p:ext uri="{BB962C8B-B14F-4D97-AF65-F5344CB8AC3E}">
        <p14:creationId xmlns:p14="http://schemas.microsoft.com/office/powerpoint/2010/main" val="392495865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4577</TotalTime>
  <Words>1647</Words>
  <Application>Microsoft Macintosh PowerPoint</Application>
  <PresentationFormat>Affichage à l'écran (4:3)</PresentationFormat>
  <Paragraphs>148</Paragraphs>
  <Slides>16</Slides>
  <Notes>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16</vt:i4>
      </vt:variant>
    </vt:vector>
  </HeadingPairs>
  <TitlesOfParts>
    <vt:vector size="24" baseType="lpstr">
      <vt:lpstr>Arial</vt:lpstr>
      <vt:lpstr>Calibri</vt:lpstr>
      <vt:lpstr>CMR10</vt:lpstr>
      <vt:lpstr>Helvetica</vt:lpstr>
      <vt:lpstr>Open Sans</vt:lpstr>
      <vt:lpstr>Roboto</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MPI FKF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Prosper Ngabonziza</dc:creator>
  <cp:lastModifiedBy>Diouma KOBOR</cp:lastModifiedBy>
  <cp:revision>18</cp:revision>
  <dcterms:created xsi:type="dcterms:W3CDTF">2019-05-10T14:47:11Z</dcterms:created>
  <dcterms:modified xsi:type="dcterms:W3CDTF">2023-11-12T20:35:09Z</dcterms:modified>
</cp:coreProperties>
</file>