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337" r:id="rId4"/>
    <p:sldId id="273" r:id="rId5"/>
    <p:sldId id="331" r:id="rId6"/>
    <p:sldId id="257" r:id="rId7"/>
    <p:sldId id="258" r:id="rId8"/>
    <p:sldId id="259" r:id="rId9"/>
    <p:sldId id="260" r:id="rId10"/>
    <p:sldId id="274" r:id="rId11"/>
    <p:sldId id="333" r:id="rId12"/>
    <p:sldId id="334" r:id="rId13"/>
    <p:sldId id="336" r:id="rId14"/>
    <p:sldId id="264" r:id="rId15"/>
    <p:sldId id="265" r:id="rId16"/>
    <p:sldId id="267" r:id="rId17"/>
    <p:sldId id="268" r:id="rId18"/>
    <p:sldId id="332" r:id="rId19"/>
    <p:sldId id="272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6" autoAdjust="0"/>
    <p:restoredTop sz="94660"/>
  </p:normalViewPr>
  <p:slideViewPr>
    <p:cSldViewPr snapToGrid="0">
      <p:cViewPr>
        <p:scale>
          <a:sx n="80" d="100"/>
          <a:sy n="80" d="100"/>
        </p:scale>
        <p:origin x="2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2E9EE-0D25-4439-BE00-5943871F9351}" type="datetimeFigureOut">
              <a:rPr lang="fr-FR" smtClean="0"/>
              <a:t>16/11/2023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9AF0B-4A3B-47AF-9FFC-DD803189C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80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8A87DF2-9FAD-4EAF-A612-3778C77C4FA1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D3D7-CB59-4C3A-BB5C-67B5AA8A8981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A047-CEAC-43B6-951A-D93DEB51FCAD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B0A5-D1CD-4C18-B307-6D82C0B87FE8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9EF1-D12B-453A-A91C-A01373888930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AA1F-7B91-4672-8A33-ECEC799BA19B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FE170-78E5-4690-A72B-F821E80CF0EE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9017-99A9-47A3-A532-F7FE3E53C88C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DFD8-9C10-4E47-9EAF-949E62F33D32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1371" y="908720"/>
            <a:ext cx="11137237" cy="4248472"/>
          </a:xfrm>
        </p:spPr>
        <p:txBody>
          <a:bodyPr lIns="180000" tIns="108000" rIns="180000" bIns="108000"/>
          <a:lstStyle>
            <a:lvl1pPr marL="265113" indent="-265113" defTabSz="358775">
              <a:lnSpc>
                <a:spcPts val="2400"/>
              </a:lnSpc>
              <a:buFont typeface="Arial" pitchFamily="34" charset="0"/>
              <a:buChar char="•"/>
              <a:defRPr sz="2000" b="1" cap="none">
                <a:solidFill>
                  <a:schemeClr val="tx1"/>
                </a:solidFill>
              </a:defRPr>
            </a:lvl1pPr>
            <a:lvl2pPr marL="539750" indent="-265113" defTabSz="358775">
              <a:lnSpc>
                <a:spcPts val="2400"/>
              </a:lnSpc>
              <a:spcBef>
                <a:spcPts val="600"/>
              </a:spcBef>
              <a:buFont typeface="Arial" pitchFamily="34" charset="0"/>
              <a:buChar char="•"/>
              <a:defRPr sz="1800" b="0" cap="none">
                <a:solidFill>
                  <a:schemeClr val="tx2"/>
                </a:solidFill>
              </a:defRPr>
            </a:lvl2pPr>
            <a:lvl3pPr marL="1073150" indent="-265113" defTabSz="358775">
              <a:lnSpc>
                <a:spcPts val="24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1165225" algn="l"/>
              </a:tabLst>
              <a:defRPr sz="1600" b="1" cap="none">
                <a:solidFill>
                  <a:schemeClr val="tx1"/>
                </a:solidFill>
              </a:defRPr>
            </a:lvl3pPr>
            <a:lvl4pPr marL="1339850" indent="-265113" defTabSz="358775">
              <a:lnSpc>
                <a:spcPts val="2400"/>
              </a:lnSpc>
              <a:spcBef>
                <a:spcPts val="300"/>
              </a:spcBef>
              <a:buFont typeface="Arial" pitchFamily="34" charset="0"/>
              <a:buChar char="•"/>
              <a:defRPr sz="1400" b="1" cap="none">
                <a:solidFill>
                  <a:schemeClr val="tx2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  <a:lvl6pPr marL="541338" indent="-228600">
              <a:defRPr/>
            </a:lvl6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31371" y="5949280"/>
            <a:ext cx="11137237" cy="432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anchor="ctr"/>
          <a:lstStyle>
            <a:lvl1pPr marL="182563" indent="0">
              <a:defRPr sz="1800" cap="none" baseline="0">
                <a:solidFill>
                  <a:schemeClr val="tx1"/>
                </a:solidFill>
                <a:sym typeface="Wingdings" pitchFamily="2" charset="2"/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9203861" y="6520260"/>
            <a:ext cx="2844800" cy="33774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97501-0060-48E6-B3DD-1DF33B72AA8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7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5153-E9AE-4B35-846B-A481AD74172D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C8E79-CD93-440B-9415-65B9705393C1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4702-674B-4FF9-855F-F93631DDF1D1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A16E-3B46-4103-8FFE-ACAFACD8F146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4BA0-BFCA-483D-8446-F1D06317B594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FD977-DDCB-4BB1-835B-C678819E3490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43FF-4A52-48E7-BBEE-D65D8AAC0A30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D4F8-AD0B-4DE1-8A1B-B3B26904A432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F9A1AD2-7261-474B-81E3-65F82587F34C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Temperature and Moisture Triggered Crystallization of Triple Cation-Mixed Halide Perovskite Cells to Reduce Phase Segregations </a:t>
            </a:r>
            <a:endParaRPr lang="fr-FR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577389"/>
            <a:ext cx="6815669" cy="1460274"/>
          </a:xfrm>
        </p:spPr>
        <p:txBody>
          <a:bodyPr>
            <a:normAutofit fontScale="85000" lnSpcReduction="20000"/>
          </a:bodyPr>
          <a:lstStyle/>
          <a:p>
            <a:r>
              <a:rPr lang="en-US" sz="2600" b="1" dirty="0"/>
              <a:t>Miller Shatsala and </a:t>
            </a:r>
            <a:r>
              <a:rPr lang="en-US" sz="2600" b="1" dirty="0" err="1"/>
              <a:t>Celline</a:t>
            </a:r>
            <a:r>
              <a:rPr lang="en-US" sz="2600" b="1" dirty="0"/>
              <a:t> </a:t>
            </a:r>
            <a:r>
              <a:rPr lang="en-US" sz="2600" b="1" dirty="0" err="1"/>
              <a:t>Awino</a:t>
            </a:r>
            <a:endParaRPr lang="en-US" sz="26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Department of Physics</a:t>
            </a:r>
          </a:p>
          <a:p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Masinde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Muliro University of Science and Technology,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Kakamega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Kenya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1DBB-B9CD-4194-AAD5-4D10B6EA2561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398" y="1444268"/>
            <a:ext cx="6828316" cy="94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D0DC5A-FFD2-5850-7088-021CDE3B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2316-DA99-46C0-A3D9-5F22F2563183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E43E4-4633-CBAF-B63E-8B5296C5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9BA94B-9EA4-5351-CF23-E0CAA6C06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768" y="803189"/>
            <a:ext cx="10155451" cy="51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5864FA-A753-7E6D-715E-59A17045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DCEC-359F-47D8-A0C2-5D9F07CA37A1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8E54F-0953-584C-6A3F-20DE1D72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30D8AD-17B4-D4EA-0A80-1F3043BE3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84" y="763044"/>
            <a:ext cx="6656749" cy="3318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A19F2-584B-0356-E7AC-087E1A8C2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49" y="4081394"/>
            <a:ext cx="7344284" cy="2038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31A2C0-0D4C-DE61-81CA-90B90C627014}"/>
              </a:ext>
            </a:extLst>
          </p:cNvPr>
          <p:cNvSpPr txBox="1"/>
          <p:nvPr/>
        </p:nvSpPr>
        <p:spPr>
          <a:xfrm>
            <a:off x="3160450" y="461639"/>
            <a:ext cx="293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7.3.3 GIWAXS/GISAXS</a:t>
            </a:r>
            <a:endParaRPr lang="en-ZW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B3E4FC-1AB7-6CB5-04EF-98DFC96D3FD7}"/>
              </a:ext>
            </a:extLst>
          </p:cNvPr>
          <p:cNvSpPr txBox="1"/>
          <p:nvPr/>
        </p:nvSpPr>
        <p:spPr>
          <a:xfrm>
            <a:off x="7447076" y="1968509"/>
            <a:ext cx="406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W" dirty="0"/>
              <a:t>Beamline 7.3.3 is a GISAXS/GIWAXS beamline, covering a wide q range (0.004 - 3 Å</a:t>
            </a:r>
            <a:r>
              <a:rPr lang="en-ZW" sz="660" baseline="30000" dirty="0">
                <a:effectLst/>
              </a:rPr>
              <a:t>−1</a:t>
            </a:r>
            <a:r>
              <a:rPr lang="en-ZW" dirty="0"/>
              <a:t>) and length scale (2 - 1500 angstrom)</a:t>
            </a:r>
          </a:p>
        </p:txBody>
      </p:sp>
    </p:spTree>
    <p:extLst>
      <p:ext uri="{BB962C8B-B14F-4D97-AF65-F5344CB8AC3E}">
        <p14:creationId xmlns:p14="http://schemas.microsoft.com/office/powerpoint/2010/main" val="71498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7DCAC9-4AB7-A1A2-6595-AB824082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B296-F8E8-4A2F-A589-9C9797129794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19AB96-6E0D-5519-210A-0D22AA3F4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28A9C8-E050-1819-F37D-2F4A779C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24" y="1339671"/>
            <a:ext cx="5341943" cy="4323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90B68-AE3A-AF37-C82E-290BB4F8FB87}"/>
              </a:ext>
            </a:extLst>
          </p:cNvPr>
          <p:cNvSpPr txBox="1"/>
          <p:nvPr/>
        </p:nvSpPr>
        <p:spPr>
          <a:xfrm>
            <a:off x="2982897" y="772357"/>
            <a:ext cx="3331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  <a:r>
              <a:rPr lang="de-DE" sz="2400" b="1" dirty="0"/>
              <a:t>12.3.2. Microdiffraction </a:t>
            </a:r>
            <a:endParaRPr lang="en-ZW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9A6AAB-CAC3-45CD-17B7-B636A0CBA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351" y="1192278"/>
            <a:ext cx="2272166" cy="501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732804"/>
            <a:ext cx="9982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Sample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Testing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AutoShape 4" descr="blob:https://web.whatsapp.com/b03499f6-9e89-4867-b4f7-a8800b849a6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2CF2C-D0F7-48FD-8C7C-8ED55C2624B7}" type="datetime1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17/11/2023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855743" y="1287518"/>
            <a:ext cx="10099512" cy="4508484"/>
            <a:chOff x="797086" y="1696825"/>
            <a:chExt cx="10099512" cy="4508484"/>
          </a:xfrm>
        </p:grpSpPr>
        <p:sp>
          <p:nvSpPr>
            <p:cNvPr id="3" name="Rectangle 2"/>
            <p:cNvSpPr/>
            <p:nvPr/>
          </p:nvSpPr>
          <p:spPr>
            <a:xfrm>
              <a:off x="917004" y="2107827"/>
              <a:ext cx="194048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custom-built Multi-Modal Spin Coater with auxiliary inputs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5837" y="2017828"/>
              <a:ext cx="3740922" cy="1683415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>
              <a:off x="6574155" y="2798201"/>
              <a:ext cx="1594334" cy="281247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7885752">
              <a:off x="7636521" y="4495953"/>
              <a:ext cx="714747" cy="165062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3903" y="4382367"/>
              <a:ext cx="3429836" cy="154342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483" y="4675080"/>
              <a:ext cx="2584928" cy="153022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1450" y="1696825"/>
              <a:ext cx="2725148" cy="435901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97086" y="3449781"/>
              <a:ext cx="23261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Sample viewed from the computer interface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7280" y="1820893"/>
              <a:ext cx="12153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MMSC mounted on the stage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97311" y="3805662"/>
              <a:ext cx="194048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Computer Interface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601425" y="2523325"/>
              <a:ext cx="1166590" cy="415499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646543" y="2383576"/>
              <a:ext cx="1030958" cy="414626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2" idx="2"/>
            </p:cNvCxnSpPr>
            <p:nvPr/>
          </p:nvCxnSpPr>
          <p:spPr>
            <a:xfrm>
              <a:off x="3867555" y="4144216"/>
              <a:ext cx="1355861" cy="530864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187001" y="4006262"/>
              <a:ext cx="285946" cy="1705084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765411" y="4578484"/>
              <a:ext cx="3164778" cy="965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3749369" y="4863252"/>
              <a:ext cx="3113575" cy="13260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5647780" y="3864133"/>
              <a:ext cx="194048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Humidity Controller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7384136" y="3911140"/>
              <a:ext cx="1895629" cy="125564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83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4998500" cy="1277174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Results</a:t>
            </a:r>
            <a:r>
              <a:rPr lang="fr-FR" sz="1800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fr-FR" sz="1800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</a:b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2984570"/>
            <a:ext cx="5246475" cy="2346847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Diffraction characteristics of 2T films.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GIWAXS spectra of 2T films based on precursor solutions prepared by different solvent conditions: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GBL, GBL/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MeOH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GBL/DMSO, GBL/DMSO/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MeOH</a:t>
            </a:r>
            <a:r>
              <a:rPr lang="fr-FR" dirty="0">
                <a:latin typeface="ScalaSansPro-Regular"/>
              </a:rPr>
              <a:t>.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715" t="53816" r="75747" b="-31"/>
          <a:stretch/>
        </p:blipFill>
        <p:spPr>
          <a:xfrm>
            <a:off x="6655098" y="1319938"/>
            <a:ext cx="3841944" cy="357924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5884-2D32-4A7D-92D1-014D6B8C4A8B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46232" y="5039029"/>
            <a:ext cx="3950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Coffey</a:t>
            </a:r>
            <a:r>
              <a:rPr lang="fr-FR" sz="1600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A. H. </a:t>
            </a:r>
            <a:r>
              <a:rPr lang="fr-FR" sz="1600" i="1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et al. </a:t>
            </a:r>
            <a:r>
              <a:rPr lang="fr-FR" sz="1600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(2023). </a:t>
            </a:r>
            <a:r>
              <a:rPr lang="fr-FR" sz="1600" i="1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Advanced </a:t>
            </a:r>
            <a:r>
              <a:rPr lang="fr-FR" sz="1600" i="1" dirty="0" err="1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Energy</a:t>
            </a:r>
            <a:r>
              <a:rPr lang="fr-FR" sz="1600" i="1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Materials</a:t>
            </a:r>
            <a:r>
              <a:rPr lang="fr-FR" sz="1600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 </a:t>
            </a:r>
            <a:r>
              <a:rPr lang="fr-FR" sz="1600" i="1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13</a:t>
            </a:r>
            <a:r>
              <a:rPr lang="fr-FR" sz="1600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(33), 2201501.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21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32" y="1454598"/>
            <a:ext cx="4865779" cy="3581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011" y="1603944"/>
            <a:ext cx="5109698" cy="35522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9229" y="5036353"/>
            <a:ext cx="9240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Liu, Y. </a:t>
            </a:r>
            <a:r>
              <a:rPr lang="fr-FR" sz="2000" i="1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et al</a:t>
            </a:r>
            <a:r>
              <a:rPr lang="fr-FR" sz="2000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(2019).  </a:t>
            </a:r>
            <a:r>
              <a:rPr lang="fr-FR" sz="2000" i="1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Science </a:t>
            </a:r>
            <a:r>
              <a:rPr lang="fr-FR" sz="2000" i="1" dirty="0" err="1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advances</a:t>
            </a:r>
            <a:r>
              <a:rPr lang="fr-FR" sz="2000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 </a:t>
            </a:r>
            <a:r>
              <a:rPr lang="fr-FR" sz="2000" i="1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</a:t>
            </a:r>
            <a:r>
              <a:rPr lang="fr-FR" sz="2000" dirty="0">
                <a:ln w="3175" cmpd="sng">
                  <a:noFill/>
                </a:ln>
                <a:solidFill>
                  <a:srgbClr val="22222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(6), 2543.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2A17-C29A-4428-A088-6B38D753D440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53" y="790113"/>
            <a:ext cx="8075536" cy="1204754"/>
          </a:xfrm>
        </p:spPr>
        <p:txBody>
          <a:bodyPr/>
          <a:lstStyle/>
          <a:p>
            <a:r>
              <a:rPr lang="en-US" dirty="0"/>
              <a:t>Degradation of perovskite samples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9673" y="3281707"/>
            <a:ext cx="8139586" cy="324854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en-US" dirty="0"/>
              <a:t>  </a:t>
            </a:r>
            <a:r>
              <a:rPr lang="en-US" sz="5500" dirty="0"/>
              <a:t>Fresh samples				Degraded samples</a:t>
            </a:r>
            <a:endParaRPr lang="fr-FR" sz="55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9964-8170-489D-98B8-915050FF87F0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947353" y="4087343"/>
            <a:ext cx="8161906" cy="1531070"/>
            <a:chOff x="1947353" y="4087343"/>
            <a:chExt cx="8161906" cy="15310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4116" t="45637" r="38612" b="47418"/>
            <a:stretch/>
          </p:blipFill>
          <p:spPr>
            <a:xfrm>
              <a:off x="8677501" y="4235091"/>
              <a:ext cx="1431758" cy="13676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9273" t="46338" r="63239" b="45523"/>
            <a:stretch/>
          </p:blipFill>
          <p:spPr>
            <a:xfrm>
              <a:off x="6602122" y="4235091"/>
              <a:ext cx="1272655" cy="13833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55643" t="70429" r="36543" b="17200"/>
            <a:stretch/>
          </p:blipFill>
          <p:spPr>
            <a:xfrm>
              <a:off x="4804212" y="4128607"/>
              <a:ext cx="931032" cy="14741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7353" y="4087343"/>
              <a:ext cx="1404845" cy="1348651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3383566" y="4630532"/>
              <a:ext cx="1235844" cy="15724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693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9fc7cc0d-9ebc-4670-924f-4b3ca6e875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73" r="13559" b="5720"/>
          <a:stretch/>
        </p:blipFill>
        <p:spPr>
          <a:xfrm>
            <a:off x="1197518" y="825285"/>
            <a:ext cx="9852773" cy="528675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E199-6701-4356-B562-528BC253642E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5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50D349-0B8A-12F1-0BDF-242204CB1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E29C-3C7D-487F-8B25-DEECA7C75772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4320B-6FDE-5E4D-54A8-7386A673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B6C86-D86B-6DF9-4003-50B8D2DFB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19" y="1272852"/>
            <a:ext cx="1969423" cy="4374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7DCD8-8F3E-C082-BB2B-0BB329D7F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346" y="1272851"/>
            <a:ext cx="2029155" cy="430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36" y="3388719"/>
            <a:ext cx="1527288" cy="1343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85" y="3388540"/>
            <a:ext cx="1393661" cy="1393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810" y="3672966"/>
            <a:ext cx="1627201" cy="1059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662" y="3751597"/>
            <a:ext cx="1469921" cy="980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787" y="1545877"/>
            <a:ext cx="1576387" cy="1576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922" y="1545877"/>
            <a:ext cx="1799724" cy="1799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7394" y="2502996"/>
            <a:ext cx="2633970" cy="842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570" y="2647769"/>
            <a:ext cx="2326106" cy="697832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0986-DF26-4F6F-8ED7-B9F194A586F0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63562" y="4788616"/>
            <a:ext cx="9009114" cy="1223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Chenhui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Zhu and Aidan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Coffey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– Advanced Light Source (LBNL)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Carolin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Sutter-Fellow- Molecular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Foundary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(LBNL)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Prof.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Husein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Golicha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and Dr. Maxwell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Mageto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- MMUST 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725585" y="853127"/>
            <a:ext cx="400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Acknowledgements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423890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303" y="4524161"/>
            <a:ext cx="3399034" cy="1261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303" y="852427"/>
            <a:ext cx="28575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052" y="4524161"/>
            <a:ext cx="2560264" cy="1329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03" y="2540095"/>
            <a:ext cx="2796092" cy="1863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1026" t="25932" r="26204" b="15954"/>
          <a:stretch/>
        </p:blipFill>
        <p:spPr>
          <a:xfrm>
            <a:off x="1444247" y="904270"/>
            <a:ext cx="5678448" cy="351586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1C73-4D48-4183-91EA-E9EAD862F375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Explosion 1 9"/>
          <p:cNvSpPr/>
          <p:nvPr/>
        </p:nvSpPr>
        <p:spPr>
          <a:xfrm>
            <a:off x="6176211" y="2967789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24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You.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B80A-A54C-4575-A986-56DEA1C46C3D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4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F7-8288-435D-81A9-9ACD6227475F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85411" y="5255569"/>
            <a:ext cx="26950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Google source</a:t>
            </a:r>
            <a:endParaRPr lang="fr-FR" sz="1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902368" y="1782211"/>
            <a:ext cx="10383251" cy="3198863"/>
            <a:chOff x="902368" y="1782211"/>
            <a:chExt cx="10383251" cy="3198863"/>
          </a:xfrm>
        </p:grpSpPr>
        <p:pic>
          <p:nvPicPr>
            <p:cNvPr id="1026" name="Picture 2" descr="Lawrence Berkeley National Laboratory - HukariAscend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3424" y="1782211"/>
              <a:ext cx="5282195" cy="3164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866" t="16062" r="1719" b="21278"/>
            <a:stretch/>
          </p:blipFill>
          <p:spPr>
            <a:xfrm>
              <a:off x="902368" y="1782211"/>
              <a:ext cx="4973085" cy="3198863"/>
            </a:xfrm>
            <a:prstGeom prst="rect">
              <a:avLst/>
            </a:prstGeom>
          </p:spPr>
        </p:pic>
        <p:sp>
          <p:nvSpPr>
            <p:cNvPr id="6" name="Explosion 1 5"/>
            <p:cNvSpPr/>
            <p:nvPr/>
          </p:nvSpPr>
          <p:spPr>
            <a:xfrm>
              <a:off x="974557" y="3128209"/>
              <a:ext cx="108284" cy="187917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Straight Connector 7"/>
            <p:cNvCxnSpPr>
              <a:stCxn id="6" idx="0"/>
            </p:cNvCxnSpPr>
            <p:nvPr/>
          </p:nvCxnSpPr>
          <p:spPr>
            <a:xfrm flipV="1">
              <a:off x="1047358" y="1782211"/>
              <a:ext cx="4956066" cy="134599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3"/>
            </p:cNvCxnSpPr>
            <p:nvPr/>
          </p:nvCxnSpPr>
          <p:spPr>
            <a:xfrm>
              <a:off x="1082841" y="3243830"/>
              <a:ext cx="4920583" cy="16904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12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F7BE-CC7B-4F38-8A7F-048C0653B6B9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 descr="The three generations of solar photovoltaic (PV) cell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00" y="904207"/>
            <a:ext cx="7124554" cy="440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1800" y="5449045"/>
            <a:ext cx="67954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Zhang, T., Wang, M., &amp; Yang, H. (2018). </a:t>
            </a:r>
            <a:r>
              <a:rPr lang="en-US" sz="1600" i="1" dirty="0">
                <a:solidFill>
                  <a:srgbClr val="222222"/>
                </a:solidFill>
                <a:latin typeface="Arial" panose="020B0604020202020204" pitchFamily="34" charset="0"/>
              </a:rPr>
              <a:t>Energies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600" i="1" dirty="0">
                <a:solidFill>
                  <a:srgbClr val="222222"/>
                </a:solidFill>
                <a:latin typeface="Arial" panose="020B0604020202020204" pitchFamily="34" charset="0"/>
              </a:rPr>
              <a:t>11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(11), 3157.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8502315" y="1312642"/>
            <a:ext cx="25346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40C28"/>
                </a:solidFill>
                <a:latin typeface="Google Sans"/>
              </a:rPr>
              <a:t>PEROVSKITE USES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B050"/>
                </a:solidFill>
                <a:latin typeface="Google Sans"/>
              </a:rPr>
              <a:t>Sensors and catalyst electrodes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B050"/>
                </a:solidFill>
                <a:latin typeface="Google Sans"/>
              </a:rPr>
              <a:t>fuel cells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C00000"/>
                </a:solidFill>
                <a:latin typeface="Google Sans"/>
              </a:rPr>
              <a:t>solar cells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B050"/>
                </a:solidFill>
                <a:latin typeface="Google Sans"/>
              </a:rPr>
              <a:t>Lasers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B050"/>
                </a:solidFill>
                <a:latin typeface="Google Sans"/>
              </a:rPr>
              <a:t>memory devices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rgbClr val="00B050"/>
                </a:solidFill>
                <a:latin typeface="Google Sans"/>
              </a:rPr>
              <a:t>Spintronics</a:t>
            </a:r>
            <a:endParaRPr lang="en-US" sz="2000" dirty="0">
              <a:solidFill>
                <a:srgbClr val="00B050"/>
              </a:solidFill>
              <a:latin typeface="Google Sans"/>
            </a:endParaRPr>
          </a:p>
          <a:p>
            <a:endParaRPr lang="en-US" sz="2000" dirty="0">
              <a:solidFill>
                <a:srgbClr val="040C28"/>
              </a:solidFill>
              <a:latin typeface="Google Sans"/>
            </a:endParaRPr>
          </a:p>
          <a:p>
            <a:r>
              <a:rPr lang="en-US" sz="2000" b="1" dirty="0">
                <a:solidFill>
                  <a:srgbClr val="040C28"/>
                </a:solidFill>
                <a:latin typeface="Google Sans"/>
              </a:rPr>
              <a:t>ISSUES</a:t>
            </a:r>
          </a:p>
          <a:p>
            <a:r>
              <a:rPr lang="en-US" sz="2000" dirty="0">
                <a:solidFill>
                  <a:srgbClr val="FF0000"/>
                </a:solidFill>
                <a:latin typeface="Google Sans"/>
              </a:rPr>
              <a:t>INSTABILITY</a:t>
            </a:r>
            <a:endParaRPr lang="en-US" sz="2000" dirty="0">
              <a:solidFill>
                <a:srgbClr val="FF0000"/>
              </a:solidFill>
              <a:latin typeface="Roboto"/>
            </a:endParaRPr>
          </a:p>
          <a:p>
            <a:r>
              <a:rPr lang="en-US" sz="2000" dirty="0">
                <a:solidFill>
                  <a:srgbClr val="202124"/>
                </a:solidFill>
                <a:latin typeface="Roboto"/>
              </a:rPr>
              <a:t/>
            </a:r>
            <a:br>
              <a:rPr lang="en-US" sz="2000" dirty="0">
                <a:solidFill>
                  <a:srgbClr val="202124"/>
                </a:solidFill>
                <a:latin typeface="Roboto"/>
              </a:rPr>
            </a:br>
            <a:endParaRPr lang="fr-FR" sz="2000" dirty="0"/>
          </a:p>
        </p:txBody>
      </p:sp>
      <p:sp>
        <p:nvSpPr>
          <p:cNvPr id="6" name="Left Arrow 5"/>
          <p:cNvSpPr/>
          <p:nvPr/>
        </p:nvSpPr>
        <p:spPr>
          <a:xfrm>
            <a:off x="7074569" y="2277978"/>
            <a:ext cx="320842" cy="1604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9DF97501-0060-48E6-B3DD-1DF33B72AA8A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3" name="AutoShape 19" descr="data:image/jpeg;base64,/9j/4AAQSkZJRgABAQAAAQABAAD/2wCEAAkGBxQQEBAUExQWFBUVGBYYFxcXFhoUFRQYGx0eGBgVGB0aKCggGholGxgbITEhJSorLi4uGiEzODMsOSgtMCsBCgoKDg0OGxAQGzEmICQwLjU0Lyw3LDQwNy84NSw0NDQsLCw0NDQsLDQ1NywsLywsLCwsLC02NCwsLCwsLCwsLP/AABEIAKMBNQMBIgACEQEDEQH/xAAcAAACAgMBAQAAAAAAAAAAAAAABgUHAQQIAwL/xABFEAACAQMBBQMIBgkEAQQDAAABAgMABBESBQYTITEUQVEHIjJhcYGRoSNCVHJz0RUXNDVSkpOxwTNTYqIkFkNjgiWy8P/EABoBAQADAQEBAAAAAAAAAAAAAAADBAUGAQL/xAAtEQABAwIDBgYDAQEAAAAAAAAAAQIDBBEFEiETM0FRUnEUFSIxYbEjMoGhkf/aAAwDAQACEQMRAD8AuyOMaRyHQd1ffDHgPhWIvRHsFJG1/KOtvPLCYGYxsVyHAzjv6VJHE+RbMS5FLMyJLvWw8cMeA+FHDHgPhVd/rUT7O384/Kj9aifZ2/nH5VN4Kfp+iHx0HV9licMeA+FHDHgPhVd/rUT7O384/Ksr5VEyM27478OCcfCngp+n6HjoOr7LD4Y8B8KOGPAfClbZXlAs5yAWMTE4AkGkHw5jI+dNKOCAQcg9COYNQPjexbOSxYZIx6Xatw4Y8B8KOGPAfCs0V8H2Y4Y8B8KOGPAfCs0UBjhjwHwo4Y8B8Kid6NvLYwcVl1+cqhQcEk+v1DJ91KP61E+zt/OPyqeOmlkS7U0IJKmKNcrlspYnDHgPhRwx4D4VXf61E+zt/OPypo3S3mTaEbsq6CjYKk5OMZDew8/hSSmljTM5NDyOqikdlaupOcMeA+FHDHgPhWaKgLBjhjwHwo4Y8B8KzRQGOGPAfCjhjwHwrNFAY4Y8B8KOGPAfCojeneBLCESMpYlgqqDgknn17sAE0pfrUT7O384/Kp46aWRMzU0IJKqKNcrlspYnDHgPhRwx4D4VXf61E+zt/OPypp3T3lTaEbuqlCjaSpOe7IOf/wC6UkppY0zOTQ8jqopFytXUm+GPAfCjhjwHwrNFQFgxwx4D4UcMeA+FZqI3p26LCDilC41KuAcdc8/lX01quXKnufLnI1My+xLcMeA+FHDHgPhVd/rUT7O384/Kj9aifZ2/nH5VY8FP0/RW8dB1fZYnDHgPhRwx4D4VXf61E+zt/OPyo/Won2dv5x+VPBT9P0PHQdX2WJwx4D4UcMeA+FIdn5UYGOJIpEHiMOB6z0PwzTVsjb9vdgGGRWOM6ejj2qedRyU8kermksdRFJ+riS4Y8B8KOGPAfCs1moSY1LxB5vId/dWK+736vvooD2i9EewVQ2+P7wvPxWq+YvRHsFUNvj+8Lz8Vq0sM3i9jLxXdt7kNWcVir53RhU2FplR/pJ3DwrRqqnYIi2vczKSl26ql7WKHxWBXR7WyEEFFIP8AxFQu1dzbO4HnRBD3NH5jD4cj7xVVuJtVfU0uPwpyJ6XFFVPbs71TWLDSS8WfOiJ80j/j/CfZX1vZutLYOM+fE3oyAYGf4WHc396X6v8A45mc0UzvyQP5Kh0Psfakd3CssTalb4qe9WHcRW7VMeTrb5tbpY2P0U5CkfwueSsPaeR93hVz1z9VAsL8vDgdHS1CTx5uPEKKK8by4WKN5GOFRWZj4ADJ/tVdNSwq21Ks8rO09dzHAD5sS6m8NbfkuPjSJWztK8M80srdZGLfHoPhivXYtibi4hiH13APs6sfgDXTRMSGJEXghy0z1mmVU4qaNNvky2pwL4IxwsylD94c0+eR76ht5tmdlu54hnSreZnn5h5r7eXL3VHwTFGV15MpDD2jmK9e1Jo1Tmh5G5YZUVeCnSFFaWxb8XNvDMP/AHEVseBI5j3HIrdrmVRUWynVIqKl0CiiivD0KKK8by4EUbyNyVFLH2AZoiXCrYqryr7U4tzHCOkKnPhqfB+QA+NI1bF/dtPLJK/NpGLH393w5Vsbv7P7TdQQ9zuAfujm3/UGuniakMSIvBDlZXLPMqpxUj6cfJftTg3nDPozjT1x5wyV/wAj30vbf2f2a6nh7kcgfdPNT8CK07edo3R1OGQhlPgQcikjUmjVOaHkT1hlReSnSFFauy7wTwRSr0dVb4itquZVLLZTqkW6XQKTfKv+7x+LH/mnKk3yr/u8fix/5qel3ze5BVbl3Yp6iinHyVKDfnIB+ifrz71roZZNmxXcjmoY9o9GcxOxWDXSHAX+FfgK8LrZkMoxJEjDBHNQeR61mpiicW/6ai4SvB3+HO9fUUhVgykqwOQQcEHxBFWnvH5N45Az2p4b/wC2T9GfZ3qflVW3ELRuyOCrKSrA9QR1FX4ahkyen/hnz00kC+r/AKWhuLvyZ2S3uf8AUPJJcgaz3Kw7m9Y61YFc2A1d+4O3je2oLnMsZ0P6/wCFvePmDWXXUqM9bPY1cPq1k/G/3Jy9+r76KL36vvorNNQ9ovRHsFUNvj+8Lz8VqvmL0R7BVDb4/vC8/FatLDN4vYy8V3be5DVfu6H7BafhJ/aqCq/d0P2C0/CT+1WMT/Rvcr4T+7uxL0UUVim4aW2dmpdQSQyDKuMew9Qw9YPOufry3MUkkbekjMp9oOK6OqkfKPbCPaU+PrhH6YxlcEfLOfXWphki5lZ/TJxWNFaj/wCC0CRzHIjmD4HxroTYN72i1glznWik8888YPPxzXPdXV5M5y+zYcgDQXUY7wGPP286mxNt2I7kpBhT7Pc34Gmk3ypbV4Nnwh6U50//AFHNv8D305VS3lJ2px75lBysI0D73V/ny91UaGLPKnJNTQr5dnCvNdBVp78kmzddxLMekS6R95/yUfOkOru8nWzeBYQ5GGl+kP8A9vR/64rUr5MkVuehlYdFnmvyFbyvbNw8FwB6QMbe0c1PwyPdVdVe2++ze02M6gZZV1p46l549+Me+qJFeYfJmityGJRZJr8y1PJJtTXDLbnrEQy/dbr8G/vVgVRG5O0+zX0Dk4Vjobw0tyyfYcGr3rNr4skt+ZqYdLnhsvumgUUUVSLwUleVTavCtBEpw0zYODz0Dm3uJwPfTrVJ+UbanaL5wpykQEa+0c3P83L3VcoYs8qck1KVfLs4V5roK9WD5Itm6pppz9QaF9rcz8sfGq+q89wdm9nsIVPJnzI3tbn/AGwPdWniEmWK3MysNizzX5CZ5XNm6ZoZwOUg0N95eY+WfhVf1em/Wyu1WUqj0kHET7y88e8ZFUWKYfJnityGIxZJr8y1/JLtTXbyQMfOibUo/wCDf4DZ+NPtUXuJtTs19CxOEfMb+xuSn3Nj51elZtfFklvz1NTD5c8KJxTQKTfKv+7x+LH/AJpypN8q/wC7x+LH/moqXfN7k1VuXdinqcvJR+3n8J/7rSbTl5KP28/hP/da3avcu7HP0e/b3LhooormjqAqtPKzsQDh3SAAkhJMDry81z8MZ9lWXUDv1bcTZ90uCxCagB4qQwPuxmrFLIrJWqV6uNJInIUTTv5J74pePFk4lQ8u7UnPPq5Z+VJFTu4zEbRtMHHn492k8q3qlqOhci8jnaVytmaqcy7736vvrFZvfq++iuZOqPaL0R7BVDb4/vC8/Far5i9EewVQ2+P7wvPxWrSwzeL2MvFd23uQ1X7uh+wWn4Sf2qgqv3dD9gtPwk/tVjE/0b3K+E/u7sS9FFFYpuBVM+VH94t+HH/mrmJqgN6b4XF7cyjozkD2KAoPvC5rRwxqrIq8kMzFHIkSJzUiqubyWfu5PxJP/wBqpmr53KtjFs+1VuugHpjGrzsc/bVvE3WiRPkqYU28qr8G7tzaAtreWVjjQpI9Z7h8a57kkLEsxyzEkk9STzJqz/K7tTEUNuDzdtbj/ivJR725+6quph0WWPNzPMTlzSIxOBu7FsO03MMI/wDccA+zq3yBroWNAoAHQAAewVQG722WspuMiK7BSBqzgZ6nl345e+mj9aNz/sw/9vzr5raeWZyZU0Q+qCohhYuZdVLYIzVA70bO7NeXEXcGyv3W84fI/Kmb9aNz/sw/9vzpa3k2619KsroiMF0nRnzgOYznv50oqeWF65k0U9rqmGZiZV1QiSKvvdDanarOCTOW06X9TLyP5++qEqxPJFtTS81uejfSLz7xyYD3YPuqTEIs0WbkRYbLkly8y0KKKKwToSO3h2iLW1nm/gUkDxboo+JFc/SOWJY8ySSfWTzNWb5Xdq4SG2B9L6R/YDhfZzz8KrCt3DosseZeJgYnLmkyJw+yR3e2f2m6gi7ncavujm3yBroJVwAB0FUDu5ttrGUyoiu2kqNWcDPUjHspm/Wjc/7MP/b86+K2nlmemVNEPuhqYYWLmXVS2SK5/wB5tm9lu54u5WJX7p5r8jj3Uz/rRuf9mH/t+dLW8m3WvpVldERguk6c+cAcjOfbSip5YXrmTRRXVMMzEyrqhFA1fm6W0+1WcEp9Irh/vryb5jNUFVj+SLavnTWzHkRxEHr6OB8j8akxGLNFmTgR4bLllyrxLNpN8q/7vH4sf+acqTfKv+7x+LH/AJrJpd83ubFVuXdinqcvJR+3n8J/7rSbTl5KP28/hP8A3Wt2r3Luxz9Hv29y4aKKK5o6gKit6pxHZXTEZxG3T1jH+alaUPKhtDhWDIDhpmVB7PSb3YGPeKlgbmkanyRTvyRud8FNCpzcf942n3/8GoOmjybWnE2jEe6MM554xgYHt5kV0VQtondlOZpkVZm90Lkvfq++ii9+r76xXMHVnvF6I9gqht8f3hefitV8xeiPYKobfH94Xn4rVpYZvF7GXiu7b3Iar93Q/YLT8JP7VQVOGzfKHcQQxxLHGVjUKCdWSB486u10D5WojSjQVDIXKr+JclFVJ+s+5/24vg351DbS3zvJxhpig7xH9Hn2kc/nWe3DpVXWyGi7E4UTS6j15Qt71hje3gbMrjDMvMRKeRGf4iMjHd18KqWsk162dq8zqkal3boqjJPr9Q9da0EDYGWT+qY9RO+ofdf4hv7s7Ia8uooh6JILn+FBzY/499X8qgAAcgOnqFLe5G64sITqw00mC7Du8EB8B8zWzvrtTstlNIPSI0J95uQ+HM+6siql8RKjW+3shtUkPhoVc7391Ki3y2p2q9nf6obQn3V5A+85PvqEore2JYG4uYIh9d1B9S5yx/lBrcREjZbgiGAqulffiqmU2NcMARBKQeYIjbBHjWf0Hc/Z5f6bflXQSKFAA5ADA9gr6rJ80d0mx5SzqU57/Qdz9nl/pt+VB2JcAEmCXl/8bV0JQaeaO6R5SzqU5rqQ2BtI2tzDMPqMM+tTyYfAmvXejZ3Zry4i7g5K/dbzl+Rx7qiq1tJGfCoY/qjf8op0kjhgCOhGR7K+iaVvJttLj2EYJy0RMZ55OBzU/wApHwra352r2WymYek44afebln3DJ91c0sLtrs+N7HUJM3ZbTha5UW920u1Xs8gOV1aV+6vIY+Z99Q9AFSW7uzu03UEXczDV90c2+QrpNI2fCIcx6pZPlVPhdi3BAIglIPMHhtzHwrP6Dufs8v9NvyroNRjlWayvNHdJr+Us6lOe/0Hc/Z5f6bflWG2LcAEmCXA5n6NvyroWg080d0jylnUpzXUju9tLst1BN3Iw1fdPJvka9N6NndmvLiLuDEr91vOHyOPdUVWtpIz4VDH9UT/AJRTpNGBAIOQRkHxHjSd5V/3ePxY/wDNbfk72r2mxjz6UX0bc8k6fRPvUitTyr/u8fix/wCa5+FisqEavBTo53o+mVycUKepy8lH7efwn/utJtSe7u23sZjLGqs2krhs4wcHu9lbs7FfGrU91OfpnoyVrneyHQFFVL+s+5/24vg35143PlKu2A0iJPWFLZ+JrGTDpvg3FxKDmWvtG/jt42klYIijJJ/sB1J9Qqkt8d4Tf3BbpGmVjHQ6f4j6z+VRu0tqTXLappGkPdqPIewDkPdWnWjS0SQ+pdVMyrrlmTK1LIFWv5J9jGOF7hhzl5J9wd/vOfcBSnuTug18+uQFYFPM9DJ/xX1eLfD1XPFGFUKowAAAB0AHQVXxCpS2yb/SxhtKt9q7+Hje/V99FF79X30VkG0e0foj2CqV3r2LcPfXTLBKymRiCI2II8Qcc6uuL0V9gr6qxT1CwuVUS5WqaZJ2o1Vsc+foC6+zTf02/Kj9AXX2ab+m35V0HRVvzN/ShT8qZ1Kc+foC6+zTf02/Ktqz3RvZfRt3AzjLjhge3Vg49dXzRRcTfwah6mFR8XKVTsnyYzOQbiRY171Tz3+PQfOrC2HsGCyTTCmnPVjzdvaalKKqTVMkv7LpyLkNLFF+qa8zFVx5U4553giiikdUBdiqMw1HkBkDuAPxqyKK+IZdk9H2ufU8W1YrL2OfP0BdfZpv6bflTp5L9gSpcSzTRvHoXSmtSuS3UjPgB86s+irUuIPkYrbe5Uhw5kb0fe9jFFZoqgaJiis0UBW/lT2FJLJBNFG0hIKOEUsRjmpOPeKRP0BdfZpv6bflXQdFX4a98bEZa9jPmw5kr1fe1yq/JnFcW10ySQSrHKuMmNgFZeaknHIYyPhW15UkuJ5YYoopXjjBYlUZlLnkOYHcP71ZVFR+L/NtcupJ4NNjsc2hz5+gLr7NN/Tb8qdfJbsGWO4mmliePSmhdalSSxySM+ofOrOoqSXEHyMVtvcihw5kb0fe9jFFZoqgaJiis0UBW/lT2DJLJDNFG0hIKOEUseXNTy7uZFIn6Auvs039NvyroOir8Ne+NiNtexnzYcyV6vva5V/kxjuLa4eOSGVI5V6tGwAZenPGBkE/KmPym2jy2IWNGduKhwqljgZ54FNtFQuqVdKkttSZlMjYVivoc+foC6+zTf02/Kj9AXX2ab+m35V0HRVrzN/ShU8pZ1Kc+foC6+zTf02/Ksru9dEgC2myeX+mw/v0roKinmb+lB5UzqUpOw3AvZT50YiGcZdh8cLnNOOw/JrDCyvO5mYfVxpjz6x1b3mnuioJK6Z+l7dixFQQx62v3PlECgADAHIAcgB3AVms0VTLprXv1ffRRe/V99FAe8Xor7BX1XzF6K+wV9UAUUUUAUUUUAUUUUAUUUUAUUUUAUUUUAUUUUAUUUUAUUUUAUUUUAUUUUAUUUUAUUUUAUUUUAUUUUAUUUUAUUUUAUUUUBrXv1ffRRe/V99FAe8Xor7BQZADjIz7aIvRX2CkWLdq0vdqbVNzBHMVNsFLjJUGFcgUA+UVXFtt9tnLNZoyMUu+z27XEhCRxmFbj6RjzZY1bSB1PmjPU1IWm+rsgUiF5Uu7e2kaJ9cLJMRiWM5JBwT5p6EHr1oB3oqud99v3EibRhiCJ2a52egYlgXWUxOQdP8AycKR/DqrfXem7a7khRLYmB4kkhMhS4lDKpeaHUQOGNRwCDq0nmDQDvWAaUl2/eSyyvbwRyW0U/AYFiJ5cELJLGchAqEnzTzOhunKoTZu2Lm07ZIscRthtGVHyW4zcWVU1JjzRpZhyOc8+lAWTRSBtPf145Ll0Nr2e1kaORHl03MuggSvGM4Gk5AUgltJ6cqmNnbbubi/uIkSHs0DIGkJbiOHiEi6B0yCRnPcaAZiaM0geUj/AMmaC3DqjQRy3ilmCjjR4W3XmRnzmY479NG8+88MbbHvWP0bJO6gekzPGumNf+RJxQFgUUq7R2texQW5ZbWF3DNLJNJi3t8c1j6hpHOcZGByJ8AY7Zu+c93HbJbpAbiV7hWcsz2wS3bQ0qacMysSukZ+t15cwHoGs1V2wdvyWcEqaYYri4v7sfSyYgiwdcjs3Iuo5YAwTqHTniWXfaZolWNIJbgXaWr6JCYG1oZFlRhk404JBzjzh66Ae6wDVfXW999DHeu8NuRYOBcFWccZSqyfQg+gwRwfOJ58vXWbreQ2r3giSGJpL/gtNKzcFT2eOTizc+RPJAAQCcUBYNYzSi+8N2UtohFCLqd5QG1l7YRx8zcDSdRVhpwmQctzPKovat3evebJJgiS5HboyGYmHACDjjHnFCACF5HngmgLDopEbfaXgQqVgiunmnhYyORbR8EnXLnIYqRpwuc5YDPImvlt952iiWKOCS4N4LR9MhMB1RNKsqMOenSFOO7mM8s0A+1gHNQe3dqSWmzZppdHGSInC54ZlIwoXPPSXI60v7kuthDe2qOJezoJ0OvXkSIS4JH/AMySfzUA+0UqLvS//wCMPDB7VbyTOFyWBSJZAqeOS2OdR2x95ry8t5JFFqyyQSOrRSMTbSADEM4J1FuZ5qBgqcgcqAfKKrrYu2byHZmzudrGGgDNc3EhESgBdCEFg7SMCSWzgYPsqV3c3wa7awGhALiO5ZyrFgGhdU+jPejZJBPdigHCiq/ffmZo7bSLeF55ruISTlhAvAk4aryIJkfuGR0bwxUlJt+8c2sEcMMd1JHJLJxHMkMSRsEypjOX1kgrzGASTzGKAbc1mq8ubq8k2jZMkMUVy1lcB1lYtHFiWPLeZzcEgYGRyYZ6Yps3a2sbyzjmZQjMGDqDkK6kqwB7xkGgJVZAehB99ZzVabt7l2dxswTcIR3B47C4TzJlcSPpcMO8YH9qzZb3COMXckSNM1haMX1FOJJI5RYyT5qpxDnOOWTQFl0UhHfiWKO9EptZpYbZ7mNreQtE4XIaNgSWVlOOfQhuWMEVsf8Aqu6gaUXMEbHskl3EsBZmxGVDQvq9JsuuGAAPPly5gOtFV1tDb15PszaD5tXXsryJPbSsVQlTriIzrEgXmGGBnqBTpu6ZOyW/F06+GmdGdPTljPPpQGxe/V99FF79X30UB7xeivsFKNzszaMN7eTWotGjuOEfppJVdSiBDyRCCOWetN0Xor7BUJtveVbeVYI4ZbmcrrMcIUlE6B3ZiFQEggZPPBxQEHcbly8GJ9UM12s73EnFXEEzOuh48YYqoXSFOCRoHrr6k3ZuntWP/jR3AuYbiKONdMCCIqVhZwod84YlyvItyGBTFu/t1L1HZVeN420SxSLpkifGdLD2EEEciDkVKZoBBn3Su5Y9pPI0AmupLSZFVn4atbmMiNmK5weEBqA784HSvrbm7V7esBKtoVZo3Wbzu0WZGkukJCDXhgdLkr15jlT5ms5oBNbYV9E80VvJDHbTT8Yy5YXEIZg8sSLgq2ohsMWGA55chX3dbrzNaXUIaPVLedoU5bSE4yS4PLOrSp7sZ76bs0ZoBEn3SuUmuFgWz4U8zTcaVNdxBrbXKqoVKyZOoqSwxq6chli2Jsl4Li/kYrpnkjZAucgLGsZDDAAOVPTPKtvb21Us7eWdwzLGM6VGXc9AqjvYkgAeuvfZ14s8UcqejIoYewjPP10BADdGKe6u57yGC4Lsiwh0EnDiRQNPnjkS5djjxHOo6Lcgns8Uoie2he8CpzyIJ1wiAacArqZevQDnTvmgGgEOXde8/wDBZuzXTWyzRBZ2cIysy8K45Ifpgi6WGMec2DzrGz907y1Ec0bW8lxHNdsQxeOKWK4YOV5AmNlYAgAMOWO/k2W22Uku57YBtcMcUhblpIkLBQO/PmH5VI5oBAG5t0I1kc201ylzPNpcNwJI5gA0RJUlCMDBwfRHia37fdq4KWxk7OjpeLcMkS6I441VkEaEKDI3nA6mA6npgU4ZrWF2eOYuG+NAfiY+j640Z/i78eFALG1t1ZpbfbcatGDfMDFkthRwY4vpMDlzQ9M8sVi53fu0N40Rt3E10ZjDLkxzRGFIuG7aSUYMmoaQRyAPU4cgaWNq73GG5lt47O6uWjVGdoVjKrryVHnMpz5poCJ2dujc2scEsHZ1njmnk4ALrarHMMNAjBdS4IVgdOM55AGpKx2DdG4s57iWN2jN00gUtpQTaBHFFkecqhMZbBPXvqd2PftcRCRoZICSRw5QocYOMnSSMHr1rdzQCLc7nzjTKgt5JUubmVY5cmKSKbqjHSSjjCtkA81x0NbMG7NwVs2kNurxXnaXSJdEaR8OSNYoyFBkYa185sZ59OQpjfaqi6W2wdTRGXPLTpDBceOcmt4mgITenYpvRbREIYBMsk6vn6REBZUAwQ2ZNGQcDAPWtCXc6OK4R7SOG3jeKaG4VFEetXAKOAowzK478cmb2U1ZozQCJsfdm+WSwM0luq2cMsCmMszvqjCLMQyhQfNBKdPWelfWy91rlrpZrhbWNkhliaS31B7suAA8q6VVQMZx53MnBA6vWaKArqx3TvYxYs0dnK9vB2fTIzsiBTyuI/MzrYcmUgdBhute1hure2qWbxG3kmga7DB2eON4531hgVVirAgebgjmRk45zO1d7xFNLFFbXFyYQDM0KqViyNQU6iCz6SDpXJwRU5szaMdzBFNE2qORQynpkHpkHofV3UAl2e617BZxQ5tbn6S5aaGUEQziWQujg6GZGXJ83BHnHmcA197N3Vu7JLV7cwPNGk8bxuzpDw5ZOKqRsFZgIzhRkcxnpyw9ZrNAK+x9gXEd1bTzyrKy280cjcweJJKkgCDGOGoUqMnPIVv7rbKe1tFhcqWDSnKklfOdmHUA9CK3tm3vGj1mN4vOddMg0t5rFdWPA4yD3gitomgELZ+wtqx23ZA9nHEeIOMrSyTKjszEqjIF14bHM4HXnXttPcTWHSNkSNba2hh1Zcq9u/EQuOjJyXPPJ508UUAiy7sXU9vfo6Wdu01u0MUcAJQMwOZZJCgfByBpAIAGeZqV2jsGd7iOWKVYilnNbh8a2WV2iZHCsNLKOGc59XKmWigK/i3OuJe3PKlrbPPayW+LYsyyu4/1pcqvTuGCcE86cthpKtvCs6osiqFYRsXTlyBBIBOQM9K3qKA1r36vvoovfq++igPeL0V9gpT2IxXaO2V83jMYJIgx5NHwVRT46BIrg47802ReivsFRW3d27e90GZCWTOmRGaORQeoDoQ2D4ZxQCFtrbV2e1W8kcCymaxSRrWUoZEmLgo0jgFGIjCZ6jVyrz2jbTQ220owjWkLLalYhciaSKRpgruhBLIrLp5dMqfGn233Ts0t5LdYF4cnNwclnbudmPnFhjk2cjur5tN0rWOGWIIWWUo0jO7ySSFCCmp2JY4IGBn+9ALVzuxAb8W30vAS0kk0caXzpGk9NjqySMsQCcAn1CozYiiCPYl0ZZOJOJFuJGkZ9cYgkcZUkjzeGpHLuPiasttnxmYzafpDHw85PoE6sY6da1Y937dUtkEY022eECSQuVKHr181mHPxoCuNlK0d1siWOGaFZ5JFaaa54k92rQyPqkjUlQCQG7tPIACvbYdpwo9i3KvIZp7t4pGaR2DxFZyIypOnSOGmOXd6zTnYbkWUDxukR1RtqjLSO/C5Y0R6idCYPojlW/HsCBY7eMJ5tvJxYhk+Y+GGr18pG6+NAL3lBvHMuz4IoGuWMvaHiRlVjHb4YHLkAfStH16gEVBQ38ps3tJFktT2+KJ1LrxEtrh+KoDxnAB1GMFTyHrqx/0fHx+Pp+k0cPVk8kzqwB0HOtW/3ft52maWMOZkSOTJOGVGLpy7mViSGHMcufIUAp7btLa0jmtopLhzNLbgWkU2H1MGIRXc5jSQRMzecPQbHXmvBpIpL21Km1ikn2WjRJO0vCSeR0lw/wBQuFAIU4HUHnVgruZaCB4eGxV2Ds5kdpi68lfik69SjkDnkOVZg3Ns0SZRCCJlVZcszNJoyVZmJyXBJOvOfXQCDvBB2CfaqWpcaotmpgSHVGss7xuiu5JTKnkc+bryMcq+tqwT2tvtRUia0iNjI/DN2J3EqkBJUAJZQVLAnvIHfT5Zbm2cSzKItQnQJMZGaVpVGcay5JYjPXryHgKLbc60jiniEbMs66JC8jyOyc8JrYlgoycAHlmgFn/0xD+kBCTMYntOLIhmkxLKH0iVvOzqwT0IHTlyGINdpzC1ibivqaxtUZ9RLBXuxC8mf4xGSdXqzVrfo6PjCbT9II+FnJ9DOrTj21pQ7sWqro4QKmLgFWJZTFktoIPXmTQGtsLZFvZXMkcErgvErGBpGkACkrxhrJIJzg8+fXrUI9ldS7W2j2a5FuBHaaswrLq5SY5t0pm2Hu7BZazCp1PgMzu0jkLnSmpyTpGThegzWrtbc20upmmlRjIwVSyySJkL6IOkjpk0BA78yXFlZ204m4t9E5WPCaRda9WqIxry5R+dnu4ee+tfZ2zIbmawt3lee37G1yDxGTtMzuoaVtJBOAxIXourpyFN2zt2La3MJRDmHicPU7voMmNbDUTzIGM9wJHfXhc7m2kkaRmNlCM7IUkeN4+IdTqjKQVQnqgOOnLlQCrDsa3ur6ziM0lzDHaTqG4rAyFZgmHZCC5Ugjn3jPWtSzl7TbbNhaOe8kC3JEPGEUZjilMImnckFyo0qBk5LZxyzVh2Ww4IWiaOMIY4+EgXICx51aQOnUda0bjc20dIVMbKIi+gpI8bgO2t0LKQSrMclScUAh7BtzdfouCZn0CfaaMizuylInCpEZOTSIvIZPUDn1Irb2bAJHtbGR5Dbdrvl0mRsyCIa4oC2dRUambGeiAHIp52fuzbW5iMUQThGVowpIVDLjXpHQA4HKorebYH0arDapOhmaWVDIYpQ7D/AFYZM+awPUcsgmgEuTWmbWLiTxPtKWIr2gozxxw6lg4rHOAwxjOTox3nLnuHFLGbyN04USuhiiM63DQ6ly6EgkqucMFPTUccsV57u7nJ2SWK5hRBLM0wiRieznkE0yDB4gAyXGObGmHYuxobOMpCukElmJJd3Y8i7s2WZsADJPcKAW1tXkub+TZ9yIpBIFuIZouJC0qouH6q6gppGVODjp1pbF6+0ZrZOyGSNLd27PFcC3i4olMTyg5Uuo0+b4a89cU9bY3PtLuXiyRkSEBWZHeIyKOivoI1j219bQ3StZkhQx6BCumMxM0LInegaMg6TgZHQ4oBLsrB7qXZEN27MvD2gSEuCeIqSRCESPEfPYKRk56g16xSsJo9lBnyl6XJLEt2QDta5bqV1kR+7FPVtsOCJrcxxhOzo8cQXICI+nUoHTnoXr4V9/oiHtXatA4/D4Wvv4edWn40BXe70AvZra3uGdodO0JdGtlEki3PDXUVIJCqxwM4GfUK+blDNdQWsYl2hbwW7Mv/AJIhLScaSJi7ZBkMYQKOZweZ54NO13uhayRJGYyoRndGSR45EaQ6pNLqQwDE8xnB5eFF5ufaSxQx8LQsIKxmJmiZFPpIGQhtJxzGedAfO4nF7DEJzqZWlUHiCY6FkYRhnXIZgoCk9cqc86YK19n2UdvEkUSBI0GlVUYCitigCiiigCiiigNa9+r76KL36vvooDwSdsDn3DuFfXaG8fkKKKAO0N4/IUdobx+QoooA7Q3j8hR2hvH5CiigDtDePyFHaG8fkKKKAO0N4/IUdobx+QoooA7Q3j8hR2hvH5CiigDtDePyFHaG8fkKKKAO0N4/IUdobx+QoooA7Q3j8hR2hvH5CiigDtDePyFHaG8fkKKKAO0N4/IUdobx+QoooA7Q3j8hR2hvH5CiigDtDePyFHaG8fkKKKAO0N4/IUdobx+QoooA7Q3j8hR2hvH5CiigDtDePyFHaG8fkKKKAO0N4/IUdobx+QoooA7Q3j8hR2hvH5CiigDtDePyFHaG8fkKKKA8LqduXPx7hRRRQH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5" name="Titre 3"/>
          <p:cNvSpPr>
            <a:spLocks noGrp="1"/>
          </p:cNvSpPr>
          <p:nvPr/>
        </p:nvSpPr>
        <p:spPr bwMode="auto">
          <a:xfrm>
            <a:off x="1124544" y="840771"/>
            <a:ext cx="2918067" cy="40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Perovskites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8554" y="5717638"/>
            <a:ext cx="5959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Kojima et al., J. Am. </a:t>
            </a:r>
            <a:r>
              <a:rPr lang="en-US" sz="1100" dirty="0" err="1"/>
              <a:t>Chem.Soc</a:t>
            </a:r>
            <a:r>
              <a:rPr lang="en-US" sz="1100" dirty="0"/>
              <a:t>. 131 (2009) </a:t>
            </a:r>
            <a:r>
              <a:rPr lang="en-US" sz="1100" dirty="0" smtClean="0"/>
              <a:t>6050 </a:t>
            </a:r>
          </a:p>
          <a:p>
            <a:r>
              <a:rPr lang="en-US" sz="1100" dirty="0" err="1" smtClean="0"/>
              <a:t>Stranks</a:t>
            </a:r>
            <a:r>
              <a:rPr lang="en-US" sz="1100" dirty="0" smtClean="0"/>
              <a:t> </a:t>
            </a:r>
            <a:r>
              <a:rPr lang="en-US" sz="1100" dirty="0"/>
              <a:t>et al., Science 342 (2014) 341  </a:t>
            </a:r>
            <a:endParaRPr lang="de-DE" sz="1100" dirty="0"/>
          </a:p>
        </p:txBody>
      </p:sp>
      <p:sp>
        <p:nvSpPr>
          <p:cNvPr id="18" name="TextBox 5"/>
          <p:cNvSpPr txBox="1"/>
          <p:nvPr/>
        </p:nvSpPr>
        <p:spPr>
          <a:xfrm>
            <a:off x="3382021" y="3863724"/>
            <a:ext cx="50672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>
                <a:solidFill>
                  <a:srgbClr val="FF0000"/>
                </a:solidFill>
              </a:rPr>
              <a:t>Processing </a:t>
            </a:r>
            <a:r>
              <a:rPr lang="de-DE" sz="2000" dirty="0" err="1">
                <a:solidFill>
                  <a:srgbClr val="FF0000"/>
                </a:solidFill>
              </a:rPr>
              <a:t>from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salt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solutions</a:t>
            </a:r>
            <a:endParaRPr lang="de-DE" sz="2000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2000" dirty="0" smtClean="0"/>
              <a:t>CH</a:t>
            </a:r>
            <a:r>
              <a:rPr lang="de-DE" sz="2000" baseline="-25000" dirty="0" smtClean="0"/>
              <a:t>3</a:t>
            </a:r>
            <a:r>
              <a:rPr lang="de-DE" sz="2000" dirty="0" smtClean="0"/>
              <a:t>NH</a:t>
            </a:r>
            <a:r>
              <a:rPr lang="de-DE" sz="2000" baseline="-25000" dirty="0" smtClean="0"/>
              <a:t>3</a:t>
            </a:r>
            <a:r>
              <a:rPr lang="de-DE" sz="2000" dirty="0" smtClean="0"/>
              <a:t>PbI</a:t>
            </a:r>
            <a:r>
              <a:rPr lang="de-DE" sz="2000" baseline="-25000" dirty="0" smtClean="0"/>
              <a:t>3</a:t>
            </a:r>
            <a:r>
              <a:rPr lang="de-DE" sz="2000" dirty="0"/>
              <a:t>: mature, most prominent</a:t>
            </a:r>
          </a:p>
          <a:p>
            <a:pPr>
              <a:spcAft>
                <a:spcPts val="600"/>
              </a:spcAft>
            </a:pPr>
            <a:r>
              <a:rPr lang="de-DE" sz="2000" dirty="0"/>
              <a:t>                      E</a:t>
            </a:r>
            <a:r>
              <a:rPr lang="de-DE" sz="2000" baseline="-25000" dirty="0"/>
              <a:t>g</a:t>
            </a:r>
            <a:r>
              <a:rPr lang="de-DE" sz="2000" dirty="0"/>
              <a:t> = 1.55 eV, </a:t>
            </a:r>
            <a:r>
              <a:rPr lang="de-DE" sz="2000" dirty="0" err="1"/>
              <a:t>long</a:t>
            </a:r>
            <a:r>
              <a:rPr lang="de-DE" sz="2000" dirty="0"/>
              <a:t> </a:t>
            </a:r>
            <a:r>
              <a:rPr lang="de-DE" sz="2000" dirty="0" err="1"/>
              <a:t>diffusion</a:t>
            </a:r>
            <a:r>
              <a:rPr lang="de-DE" sz="2000" dirty="0"/>
              <a:t> </a:t>
            </a:r>
            <a:r>
              <a:rPr lang="de-DE" sz="2000" dirty="0" err="1"/>
              <a:t>length</a:t>
            </a:r>
            <a:endParaRPr lang="de-DE" sz="2000" dirty="0"/>
          </a:p>
          <a:p>
            <a:pPr>
              <a:spcAft>
                <a:spcPts val="600"/>
              </a:spcAft>
            </a:pPr>
            <a:r>
              <a:rPr lang="de-DE" sz="2000" dirty="0" smtClean="0"/>
              <a:t>CH</a:t>
            </a:r>
            <a:r>
              <a:rPr lang="de-DE" sz="2000" baseline="-25000" dirty="0" smtClean="0"/>
              <a:t>3</a:t>
            </a:r>
            <a:r>
              <a:rPr lang="de-DE" sz="2000" dirty="0" smtClean="0"/>
              <a:t>NH</a:t>
            </a:r>
            <a:r>
              <a:rPr lang="de-DE" sz="2000" baseline="-25000" dirty="0" smtClean="0"/>
              <a:t>3</a:t>
            </a:r>
            <a:r>
              <a:rPr lang="de-DE" sz="2000" dirty="0" smtClean="0"/>
              <a:t>Pb(IxBr1-x)</a:t>
            </a:r>
            <a:r>
              <a:rPr lang="de-DE" sz="2000" baseline="-25000" dirty="0" smtClean="0"/>
              <a:t>3</a:t>
            </a:r>
            <a:r>
              <a:rPr lang="de-DE" sz="2000" dirty="0"/>
              <a:t>: tunability of E</a:t>
            </a:r>
            <a:r>
              <a:rPr lang="de-DE" sz="2000" baseline="-25000" dirty="0"/>
              <a:t>g</a:t>
            </a:r>
          </a:p>
          <a:p>
            <a:pPr>
              <a:spcAft>
                <a:spcPts val="600"/>
              </a:spcAft>
            </a:pPr>
            <a:r>
              <a:rPr lang="de-DE" sz="2000" dirty="0" smtClean="0"/>
              <a:t>Cs(MA,FA)Pb(IxBr1-x)3</a:t>
            </a:r>
            <a:r>
              <a:rPr lang="de-DE" sz="2000" dirty="0"/>
              <a:t>: increase of stability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1679575" y="1464723"/>
            <a:ext cx="7524286" cy="2374938"/>
            <a:chOff x="1068129" y="1151709"/>
            <a:chExt cx="5959378" cy="2010006"/>
          </a:xfrm>
        </p:grpSpPr>
        <p:sp>
          <p:nvSpPr>
            <p:cNvPr id="87" name="Text Box 48"/>
            <p:cNvSpPr txBox="1">
              <a:spLocks noChangeArrowheads="1"/>
            </p:cNvSpPr>
            <p:nvPr/>
          </p:nvSpPr>
          <p:spPr bwMode="auto">
            <a:xfrm>
              <a:off x="1608934" y="1151709"/>
              <a:ext cx="8131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 dirty="0"/>
                <a:t>ABX</a:t>
              </a:r>
              <a:r>
                <a:rPr lang="de-DE" altLang="de-DE" sz="1800" baseline="-25000" dirty="0"/>
                <a:t>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35896" y="1772816"/>
              <a:ext cx="3217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A: (CH</a:t>
              </a:r>
              <a:r>
                <a:rPr lang="de-DE" sz="1600" baseline="-25000" dirty="0"/>
                <a:t>3</a:t>
              </a:r>
              <a:r>
                <a:rPr lang="de-DE" sz="1600" dirty="0"/>
                <a:t>NH</a:t>
              </a:r>
              <a:r>
                <a:rPr lang="de-DE" sz="1600" baseline="-25000" dirty="0"/>
                <a:t>3</a:t>
              </a:r>
              <a:r>
                <a:rPr lang="de-DE" sz="1600" dirty="0"/>
                <a:t>)</a:t>
              </a:r>
              <a:r>
                <a:rPr lang="de-DE" sz="1600" baseline="30000" dirty="0"/>
                <a:t>+</a:t>
              </a:r>
              <a:r>
                <a:rPr lang="de-DE" sz="1600" dirty="0"/>
                <a:t>, </a:t>
              </a:r>
              <a:r>
                <a:rPr lang="de-DE" sz="1600" dirty="0" err="1"/>
                <a:t>Cs</a:t>
              </a:r>
              <a:r>
                <a:rPr lang="de-DE" sz="1600" baseline="30000" dirty="0"/>
                <a:t>+</a:t>
              </a:r>
              <a:r>
                <a:rPr lang="de-DE" sz="1600" dirty="0"/>
                <a:t>, (CH</a:t>
              </a:r>
              <a:r>
                <a:rPr lang="de-DE" sz="1600" baseline="-25000" dirty="0"/>
                <a:t>3</a:t>
              </a:r>
              <a:r>
                <a:rPr lang="de-DE" sz="1600" dirty="0"/>
                <a:t>(NH</a:t>
              </a:r>
              <a:r>
                <a:rPr lang="de-DE" sz="1600" baseline="-25000" dirty="0"/>
                <a:t>2</a:t>
              </a:r>
              <a:r>
                <a:rPr lang="de-DE" sz="1600" dirty="0"/>
                <a:t>)</a:t>
              </a:r>
              <a:r>
                <a:rPr lang="de-DE" sz="1600" baseline="-25000" dirty="0"/>
                <a:t>2</a:t>
              </a:r>
              <a:r>
                <a:rPr lang="de-DE" sz="1600" dirty="0"/>
                <a:t>)</a:t>
              </a:r>
              <a:r>
                <a:rPr lang="de-DE" sz="1600" baseline="30000" dirty="0"/>
                <a:t>+</a:t>
              </a:r>
              <a:r>
                <a:rPr lang="de-DE" sz="1600" dirty="0"/>
                <a:t>,…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35896" y="2206525"/>
              <a:ext cx="2144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B: Pb</a:t>
              </a:r>
              <a:r>
                <a:rPr lang="de-DE" sz="1600" baseline="30000" dirty="0"/>
                <a:t>2+</a:t>
              </a:r>
              <a:r>
                <a:rPr lang="de-DE" sz="1600" dirty="0"/>
                <a:t>, Sn</a:t>
              </a:r>
              <a:r>
                <a:rPr lang="de-DE" sz="1600" baseline="30000" dirty="0"/>
                <a:t>2+</a:t>
              </a:r>
              <a:r>
                <a:rPr lang="de-DE" sz="1600" dirty="0"/>
                <a:t>,…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38978" y="2564904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X: I</a:t>
              </a:r>
              <a:r>
                <a:rPr lang="de-DE" baseline="30000" dirty="0"/>
                <a:t>-</a:t>
              </a:r>
              <a:r>
                <a:rPr lang="de-DE" dirty="0"/>
                <a:t>, </a:t>
              </a:r>
              <a:r>
                <a:rPr lang="de-DE" dirty="0" err="1"/>
                <a:t>Br</a:t>
              </a:r>
              <a:r>
                <a:rPr lang="de-DE" baseline="30000" dirty="0"/>
                <a:t>-</a:t>
              </a:r>
              <a:r>
                <a:rPr lang="de-DE" dirty="0"/>
                <a:t>, Cl</a:t>
              </a:r>
              <a:r>
                <a:rPr lang="de-DE" baseline="30000" dirty="0"/>
                <a:t>-</a:t>
              </a:r>
            </a:p>
          </p:txBody>
        </p:sp>
        <p:pic>
          <p:nvPicPr>
            <p:cNvPr id="17" name="Picture 16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09" r="8397"/>
            <a:stretch/>
          </p:blipFill>
          <p:spPr>
            <a:xfrm>
              <a:off x="1068129" y="1620666"/>
              <a:ext cx="2441329" cy="1541049"/>
            </a:xfrm>
            <a:prstGeom prst="rect">
              <a:avLst/>
            </a:prstGeom>
          </p:spPr>
        </p:pic>
        <p:sp>
          <p:nvSpPr>
            <p:cNvPr id="19" name="TextBox 21"/>
            <p:cNvSpPr txBox="1"/>
            <p:nvPr/>
          </p:nvSpPr>
          <p:spPr>
            <a:xfrm>
              <a:off x="5271898" y="1248928"/>
              <a:ext cx="17556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MA: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methyl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ammonium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FA: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formamidinium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hteck 11"/>
          <p:cNvSpPr/>
          <p:nvPr/>
        </p:nvSpPr>
        <p:spPr>
          <a:xfrm>
            <a:off x="1467555" y="1300359"/>
            <a:ext cx="7784135" cy="259651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060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Perovskite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crystallization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has not been understood well to date.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Over emphasis on their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efficiencies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Difficulty in measuring the critical nucleus sizes in the range of 100 to 1000 atoms.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Synchrotron radiation-based X-ray techniques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allow structural characterization providing valuable information about the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inner film morphology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4CCD1-F377-4E56-BA4B-E238EFD34BC4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6360" y="1177872"/>
            <a:ext cx="92834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Sizes, shapes, distances, and correlations of particles are determined from these measurements.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These parameters are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fundamental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understanding the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process of nucleation and growth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We seek to address the influence of heat stress and moisture probing on the crystallization kinetics of triple cation-mixed halide perovskite cells. </a:t>
            </a:r>
          </a:p>
          <a:p>
            <a:pPr algn="just"/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Using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situ and static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GIWAXS/GISAXS, Micro-Diffraction and Optical microscopy through photoluminescence techniques.</a:t>
            </a:r>
            <a:endParaRPr lang="fr-FR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A4C9-5084-4DC1-B16F-8DB1764B10E4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2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Perovskite preparation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556932"/>
            <a:ext cx="3132220" cy="449560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Sample Preparation: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4824E-DD1A-4F91-BB74-B1F0A1851075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443791" y="2556933"/>
            <a:ext cx="9542503" cy="3584070"/>
            <a:chOff x="1443791" y="2556933"/>
            <a:chExt cx="9542503" cy="35840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2506" y="4462118"/>
              <a:ext cx="3353788" cy="15092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261" y="2556933"/>
              <a:ext cx="2704608" cy="17593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73870" y="3034553"/>
              <a:ext cx="2518610" cy="14773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CsI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MAI &amp; FAI and PbI</a:t>
              </a:r>
              <a:r>
                <a:rPr lang="en-US" sz="2200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 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&amp; PbBr</a:t>
              </a:r>
              <a:r>
                <a:rPr lang="en-US" sz="2200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in 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stoichiometric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ratios</a:t>
              </a:r>
              <a:endParaRPr lang="fr-FR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23426" y="2836542"/>
              <a:ext cx="2473384" cy="230832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dissolved in 800 µl of DMF and 200 µl dimethyl sulfoxide (DMSO) in ratio of 4:1</a:t>
              </a:r>
              <a:endParaRPr lang="fr-FR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43791" y="4835427"/>
              <a:ext cx="3319527" cy="12003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/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Mixed overnight at 60° C in a nitrogen filled glovebox. 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008522" y="3588551"/>
              <a:ext cx="802921" cy="19565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Curved Left Arrow 13"/>
            <p:cNvSpPr/>
            <p:nvPr/>
          </p:nvSpPr>
          <p:spPr>
            <a:xfrm rot="3278620">
              <a:off x="4994929" y="5122650"/>
              <a:ext cx="385938" cy="750288"/>
            </a:xfrm>
            <a:prstGeom prst="curvedLeftArrow">
              <a:avLst>
                <a:gd name="adj1" fmla="val 25000"/>
                <a:gd name="adj2" fmla="val 31291"/>
                <a:gd name="adj3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74687" y="5204729"/>
              <a:ext cx="19404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600" dirty="0">
                  <a:solidFill>
                    <a:srgbClr val="FF0000"/>
                  </a:solidFill>
                </a:rPr>
                <a:t>MMUST – MRL Glove Box</a:t>
              </a:r>
              <a:endParaRPr lang="en-US" sz="16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92018" y="5802449"/>
              <a:ext cx="194048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600" dirty="0">
                  <a:solidFill>
                    <a:srgbClr val="FF0000"/>
                  </a:solidFill>
                </a:rPr>
                <a:t>Precursor Solution</a:t>
              </a:r>
              <a:endParaRPr lang="en-US" sz="16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7222065" y="4100469"/>
              <a:ext cx="1140203" cy="119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7220988" y="5577662"/>
              <a:ext cx="1967130" cy="309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59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A5463-5C81-4C2E-8DCD-8551106A6540}" type="datetime1">
              <a:rPr lang="fr-FR" smtClean="0"/>
              <a:t>17/11/2023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328628" y="1025512"/>
            <a:ext cx="9126053" cy="1355343"/>
            <a:chOff x="1328628" y="1201974"/>
            <a:chExt cx="9126053" cy="1355343"/>
          </a:xfrm>
        </p:grpSpPr>
        <p:sp>
          <p:nvSpPr>
            <p:cNvPr id="39" name="TextBox 38"/>
            <p:cNvSpPr txBox="1"/>
            <p:nvPr/>
          </p:nvSpPr>
          <p:spPr>
            <a:xfrm>
              <a:off x="1328628" y="1201974"/>
              <a:ext cx="2518610" cy="1323439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just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100ul of precursor solution spin coated onto a substrate in two steps 30s.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7493" y="1364506"/>
              <a:ext cx="2518610" cy="10156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algn="just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Anti-solvent introduced after 20s of spin coating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36071" y="1233878"/>
              <a:ext cx="2518610" cy="1323439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just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Annealing at 150</a:t>
              </a:r>
              <a:r>
                <a:rPr lang="en-US" sz="2000" baseline="30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0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 for 15 minutes on a hot plate with 500 rpm.. 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3877443" y="1728804"/>
              <a:ext cx="736091" cy="294701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7140639" y="1724077"/>
              <a:ext cx="736091" cy="294701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AutoShape 6" descr="Influence of External Conditions on the Black-to-Yellow Phase Transition of  CsPbI3 Based on First-Principles Calculations: Pressure and Moisture |  Chemistry of Materi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1116098" y="2397893"/>
            <a:ext cx="9199703" cy="3710807"/>
            <a:chOff x="1116098" y="2397893"/>
            <a:chExt cx="9199703" cy="3710807"/>
          </a:xfrm>
        </p:grpSpPr>
        <p:grpSp>
          <p:nvGrpSpPr>
            <p:cNvPr id="21" name="Group 20"/>
            <p:cNvGrpSpPr/>
            <p:nvPr/>
          </p:nvGrpSpPr>
          <p:grpSpPr>
            <a:xfrm>
              <a:off x="1116098" y="2397893"/>
              <a:ext cx="9199703" cy="3710807"/>
              <a:chOff x="922865" y="2411450"/>
              <a:chExt cx="7444437" cy="3710807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922865" y="2411450"/>
                <a:ext cx="7444437" cy="2357409"/>
                <a:chOff x="1668566" y="3066998"/>
                <a:chExt cx="7483183" cy="2096961"/>
              </a:xfrm>
            </p:grpSpPr>
            <p:grpSp>
              <p:nvGrpSpPr>
                <p:cNvPr id="82" name="Group 81"/>
                <p:cNvGrpSpPr/>
                <p:nvPr/>
              </p:nvGrpSpPr>
              <p:grpSpPr>
                <a:xfrm>
                  <a:off x="1668566" y="3066998"/>
                  <a:ext cx="7483183" cy="2096961"/>
                  <a:chOff x="3078912" y="2803527"/>
                  <a:chExt cx="7483183" cy="2096961"/>
                </a:xfrm>
              </p:grpSpPr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3078912" y="2803527"/>
                    <a:ext cx="7483183" cy="2096961"/>
                    <a:chOff x="3078912" y="2803527"/>
                    <a:chExt cx="7483183" cy="2096961"/>
                  </a:xfrm>
                </p:grpSpPr>
                <p:sp>
                  <p:nvSpPr>
                    <p:cNvPr id="5" name="Can 4"/>
                    <p:cNvSpPr/>
                    <p:nvPr/>
                  </p:nvSpPr>
                  <p:spPr>
                    <a:xfrm>
                      <a:off x="5362414" y="3891157"/>
                      <a:ext cx="139484" cy="603351"/>
                    </a:xfrm>
                    <a:prstGeom prst="can">
                      <a:avLst/>
                    </a:prstGeom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" name="Parallelogram 6"/>
                    <p:cNvSpPr/>
                    <p:nvPr/>
                  </p:nvSpPr>
                  <p:spPr>
                    <a:xfrm>
                      <a:off x="3603356" y="3686504"/>
                      <a:ext cx="712922" cy="386371"/>
                    </a:xfrm>
                    <a:prstGeom prst="parallelogram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" name="Parallelogram 7"/>
                    <p:cNvSpPr/>
                    <p:nvPr/>
                  </p:nvSpPr>
                  <p:spPr>
                    <a:xfrm>
                      <a:off x="4788977" y="3502618"/>
                      <a:ext cx="1472338" cy="774914"/>
                    </a:xfrm>
                    <a:prstGeom prst="parallelogram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" name="Parallelogram 8"/>
                    <p:cNvSpPr/>
                    <p:nvPr/>
                  </p:nvSpPr>
                  <p:spPr>
                    <a:xfrm>
                      <a:off x="5075695" y="3686504"/>
                      <a:ext cx="712922" cy="386371"/>
                    </a:xfrm>
                    <a:prstGeom prst="parallelogram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grpSp>
                  <p:nvGrpSpPr>
                    <p:cNvPr id="55" name="Group 54"/>
                    <p:cNvGrpSpPr/>
                    <p:nvPr/>
                  </p:nvGrpSpPr>
                  <p:grpSpPr>
                    <a:xfrm>
                      <a:off x="6834752" y="3492232"/>
                      <a:ext cx="1596326" cy="1002276"/>
                      <a:chOff x="6834752" y="3492232"/>
                      <a:chExt cx="1596326" cy="1002276"/>
                    </a:xfrm>
                  </p:grpSpPr>
                  <p:sp>
                    <p:nvSpPr>
                      <p:cNvPr id="10" name="Parallelogram 9"/>
                      <p:cNvSpPr/>
                      <p:nvPr/>
                    </p:nvSpPr>
                    <p:spPr>
                      <a:xfrm>
                        <a:off x="6834752" y="3492232"/>
                        <a:ext cx="1596326" cy="785300"/>
                      </a:xfrm>
                      <a:prstGeom prst="parallelogram">
                        <a:avLst/>
                      </a:prstGeom>
                    </p:spPr>
                    <p:style>
                      <a:lnRef idx="1">
                        <a:schemeClr val="accent4"/>
                      </a:lnRef>
                      <a:fillRef idx="3">
                        <a:schemeClr val="accent4"/>
                      </a:fillRef>
                      <a:effectRef idx="2">
                        <a:schemeClr val="accent4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1" name="Parallelogram 10"/>
                      <p:cNvSpPr/>
                      <p:nvPr/>
                    </p:nvSpPr>
                    <p:spPr>
                      <a:xfrm>
                        <a:off x="7160216" y="3683325"/>
                        <a:ext cx="712922" cy="386371"/>
                      </a:xfrm>
                      <a:prstGeom prst="parallelogram">
                        <a:avLst/>
                      </a:prstGeom>
                      <a:ln/>
                    </p:spPr>
                    <p:style>
                      <a:lnRef idx="1">
                        <a:schemeClr val="accent3"/>
                      </a:lnRef>
                      <a:fillRef idx="3">
                        <a:schemeClr val="accent3"/>
                      </a:fillRef>
                      <a:effectRef idx="2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34" name="Rectangle 33"/>
                      <p:cNvSpPr/>
                      <p:nvPr/>
                    </p:nvSpPr>
                    <p:spPr>
                      <a:xfrm>
                        <a:off x="6834752" y="4277532"/>
                        <a:ext cx="1394848" cy="216976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grpSp>
                  <p:nvGrpSpPr>
                    <p:cNvPr id="56" name="Group 55"/>
                    <p:cNvGrpSpPr/>
                    <p:nvPr/>
                  </p:nvGrpSpPr>
                  <p:grpSpPr>
                    <a:xfrm>
                      <a:off x="8965769" y="3471622"/>
                      <a:ext cx="1596326" cy="1002276"/>
                      <a:chOff x="6834752" y="3492232"/>
                      <a:chExt cx="1596326" cy="1002276"/>
                    </a:xfrm>
                  </p:grpSpPr>
                  <p:sp>
                    <p:nvSpPr>
                      <p:cNvPr id="57" name="Parallelogram 56"/>
                      <p:cNvSpPr/>
                      <p:nvPr/>
                    </p:nvSpPr>
                    <p:spPr>
                      <a:xfrm>
                        <a:off x="6834752" y="3492232"/>
                        <a:ext cx="1596326" cy="785300"/>
                      </a:xfrm>
                      <a:prstGeom prst="parallelogram">
                        <a:avLst/>
                      </a:prstGeom>
                    </p:spPr>
                    <p:style>
                      <a:lnRef idx="1">
                        <a:schemeClr val="accent4"/>
                      </a:lnRef>
                      <a:fillRef idx="3">
                        <a:schemeClr val="accent4"/>
                      </a:fillRef>
                      <a:effectRef idx="2">
                        <a:schemeClr val="accent4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58" name="Parallelogram 57"/>
                      <p:cNvSpPr/>
                      <p:nvPr/>
                    </p:nvSpPr>
                    <p:spPr>
                      <a:xfrm>
                        <a:off x="7160216" y="3683325"/>
                        <a:ext cx="712922" cy="386371"/>
                      </a:xfrm>
                      <a:prstGeom prst="parallelogram">
                        <a:avLst/>
                      </a:prstGeom>
                      <a:ln/>
                    </p:spPr>
                    <p:style>
                      <a:lnRef idx="0">
                        <a:schemeClr val="dk1"/>
                      </a:lnRef>
                      <a:fillRef idx="3">
                        <a:schemeClr val="dk1"/>
                      </a:fillRef>
                      <a:effectRef idx="3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6834752" y="4277532"/>
                        <a:ext cx="1394848" cy="216976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pic>
                  <p:nvPicPr>
                    <p:cNvPr id="62" name="Picture 61"/>
                    <p:cNvPicPr/>
                    <p:nvPr/>
                  </p:nvPicPr>
                  <p:blipFill rotWithShape="1">
                    <a:blip r:embed="rId2"/>
                    <a:srcRect l="2180" t="40914" r="94223" b="52379"/>
                    <a:stretch/>
                  </p:blipFill>
                  <p:spPr bwMode="auto">
                    <a:xfrm>
                      <a:off x="5225426" y="2842972"/>
                      <a:ext cx="599440" cy="628650"/>
                    </a:xfrm>
                    <a:prstGeom prst="rect">
                      <a:avLst/>
                    </a:prstGeom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sp>
                  <p:nvSpPr>
                    <p:cNvPr id="65" name="Curved Right Arrow 64"/>
                    <p:cNvSpPr/>
                    <p:nvPr/>
                  </p:nvSpPr>
                  <p:spPr>
                    <a:xfrm>
                      <a:off x="4788978" y="4316977"/>
                      <a:ext cx="436448" cy="464987"/>
                    </a:xfrm>
                    <a:prstGeom prst="curvedRightArrow">
                      <a:avLst/>
                    </a:prstGeom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7" name="TextBox 66"/>
                    <p:cNvSpPr txBox="1"/>
                    <p:nvPr/>
                  </p:nvSpPr>
                  <p:spPr>
                    <a:xfrm>
                      <a:off x="6935491" y="4457816"/>
                      <a:ext cx="10771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Hot plate</a:t>
                      </a:r>
                      <a:endParaRPr lang="fr-FR" dirty="0"/>
                    </a:p>
                  </p:txBody>
                </p:sp>
                <p:sp>
                  <p:nvSpPr>
                    <p:cNvPr id="68" name="TextBox 67"/>
                    <p:cNvSpPr txBox="1"/>
                    <p:nvPr/>
                  </p:nvSpPr>
                  <p:spPr>
                    <a:xfrm>
                      <a:off x="5225426" y="4531156"/>
                      <a:ext cx="12838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Spin Coater</a:t>
                      </a:r>
                      <a:endParaRPr lang="fr-FR" dirty="0"/>
                    </a:p>
                  </p:txBody>
                </p:sp>
                <p:sp>
                  <p:nvSpPr>
                    <p:cNvPr id="69" name="TextBox 68"/>
                    <p:cNvSpPr txBox="1"/>
                    <p:nvPr/>
                  </p:nvSpPr>
                  <p:spPr>
                    <a:xfrm>
                      <a:off x="3078912" y="4112471"/>
                      <a:ext cx="149308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ITO substrate</a:t>
                      </a:r>
                      <a:endParaRPr lang="fr-FR" dirty="0"/>
                    </a:p>
                  </p:txBody>
                </p:sp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5761493" y="2803527"/>
                      <a:ext cx="1073259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Precursor dropping</a:t>
                      </a:r>
                      <a:endParaRPr lang="fr-FR" dirty="0"/>
                    </a:p>
                  </p:txBody>
                </p:sp>
              </p:grp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8803037" y="4386022"/>
                    <a:ext cx="175905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Perovskite film</a:t>
                    </a:r>
                    <a:endParaRPr lang="fr-FR" dirty="0"/>
                  </a:p>
                </p:txBody>
              </p:sp>
              <p:cxnSp>
                <p:nvCxnSpPr>
                  <p:cNvPr id="74" name="Straight Connector 73"/>
                  <p:cNvCxnSpPr/>
                  <p:nvPr/>
                </p:nvCxnSpPr>
                <p:spPr>
                  <a:xfrm flipH="1">
                    <a:off x="9291233" y="4049086"/>
                    <a:ext cx="154984" cy="48207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 flipV="1">
                    <a:off x="7160216" y="4386022"/>
                    <a:ext cx="247974" cy="14513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>
                    <a:endCxn id="8" idx="4"/>
                  </p:cNvCxnSpPr>
                  <p:nvPr/>
                </p:nvCxnSpPr>
                <p:spPr>
                  <a:xfrm flipH="1" flipV="1">
                    <a:off x="5525146" y="4277532"/>
                    <a:ext cx="472698" cy="2536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>
                    <a:endCxn id="7" idx="5"/>
                  </p:cNvCxnSpPr>
                  <p:nvPr/>
                </p:nvCxnSpPr>
                <p:spPr>
                  <a:xfrm flipV="1">
                    <a:off x="3316637" y="3879690"/>
                    <a:ext cx="335015" cy="2327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Right Arrow 83"/>
                <p:cNvSpPr/>
                <p:nvPr/>
              </p:nvSpPr>
              <p:spPr>
                <a:xfrm flipV="1">
                  <a:off x="2905932" y="4036609"/>
                  <a:ext cx="534691" cy="193185"/>
                </a:xfrm>
                <a:prstGeom prst="rightArrow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5" name="Right Arrow 84"/>
                <p:cNvSpPr/>
                <p:nvPr/>
              </p:nvSpPr>
              <p:spPr>
                <a:xfrm flipV="1">
                  <a:off x="4870342" y="4051760"/>
                  <a:ext cx="534691" cy="193185"/>
                </a:xfrm>
                <a:prstGeom prst="rightArrow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6" name="Right Arrow 85"/>
                <p:cNvSpPr/>
                <p:nvPr/>
              </p:nvSpPr>
              <p:spPr>
                <a:xfrm flipV="1">
                  <a:off x="6997482" y="4066366"/>
                  <a:ext cx="534691" cy="193185"/>
                </a:xfrm>
                <a:prstGeom prst="rightArrow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t="13252" r="72360" b="13705"/>
              <a:stretch/>
            </p:blipFill>
            <p:spPr>
              <a:xfrm>
                <a:off x="7140639" y="4537334"/>
                <a:ext cx="976665" cy="142869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l="73181" t="23515" r="-55" b="3141"/>
              <a:stretch/>
            </p:blipFill>
            <p:spPr>
              <a:xfrm>
                <a:off x="3073839" y="4696871"/>
                <a:ext cx="917374" cy="1425386"/>
              </a:xfrm>
              <a:prstGeom prst="rect">
                <a:avLst/>
              </a:prstGeom>
            </p:spPr>
          </p:pic>
          <p:sp>
            <p:nvSpPr>
              <p:cNvPr id="19" name="Right Arrow 18"/>
              <p:cNvSpPr/>
              <p:nvPr/>
            </p:nvSpPr>
            <p:spPr>
              <a:xfrm>
                <a:off x="4191946" y="5069305"/>
                <a:ext cx="2690450" cy="160421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Left Arrow 19"/>
              <p:cNvSpPr/>
              <p:nvPr/>
            </p:nvSpPr>
            <p:spPr>
              <a:xfrm>
                <a:off x="4191946" y="5361356"/>
                <a:ext cx="2667321" cy="144379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126536" y="5526440"/>
              <a:ext cx="1835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Reversible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74790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2279</TotalTime>
  <Words>538</Words>
  <Application>Microsoft Office PowerPoint</Application>
  <PresentationFormat>Widescreen</PresentationFormat>
  <Paragraphs>120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Courier New</vt:lpstr>
      <vt:lpstr>Garamond</vt:lpstr>
      <vt:lpstr>Google Sans</vt:lpstr>
      <vt:lpstr>Roboto</vt:lpstr>
      <vt:lpstr>ScalaSansPro-Regular</vt:lpstr>
      <vt:lpstr>Times New Roman</vt:lpstr>
      <vt:lpstr>Wingdings</vt:lpstr>
      <vt:lpstr>Organic</vt:lpstr>
      <vt:lpstr>       Temperature and Moisture Triggered Crystallization of Triple Cation-Mixed Halide Perovskite Cells to Reduce Phase Segregations </vt:lpstr>
      <vt:lpstr>PowerPoint Presentation</vt:lpstr>
      <vt:lpstr>PowerPoint Presentation</vt:lpstr>
      <vt:lpstr>PowerPoint Presentation</vt:lpstr>
      <vt:lpstr>PowerPoint Presentation</vt:lpstr>
      <vt:lpstr>Motivation</vt:lpstr>
      <vt:lpstr>PowerPoint Presentation</vt:lpstr>
      <vt:lpstr>Perovskite preparation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</vt:lpstr>
      <vt:lpstr>PowerPoint Presentation</vt:lpstr>
      <vt:lpstr>Degradation of perovskite samples</vt:lpstr>
      <vt:lpstr>PowerPoint Presentation</vt:lpstr>
      <vt:lpstr>PowerPoint Presentation</vt:lpstr>
      <vt:lpstr>PowerPoint Presentation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and Moisture Triggered Crystallization of Triple Cation-Mixed Halide Perovskite Cells to Reduce Phase Segregations</dc:title>
  <dc:creator>ADMIN</dc:creator>
  <cp:lastModifiedBy>ADMIN</cp:lastModifiedBy>
  <cp:revision>88</cp:revision>
  <dcterms:created xsi:type="dcterms:W3CDTF">2023-11-13T12:21:21Z</dcterms:created>
  <dcterms:modified xsi:type="dcterms:W3CDTF">2023-11-16T21:37:39Z</dcterms:modified>
</cp:coreProperties>
</file>