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0" roundtripDataSignature="AMtx7mh7fVIpgptFHYGt2CPBoAw4UDHx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customschemas.google.com/relationships/presentationmetadata" Target="meta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eb41b85247_0_1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1eb41b85247_0_1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eb41b85247_0_1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1eb41b85247_0_17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eb41b85247_3_1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1eb41b85247_3_1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eb41b85247_3_3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1eb41b85247_3_34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eb41b85247_3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1eb41b85247_3_8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987193bec2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2987193bec2_0_5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71" name="Google Shape;471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eb41b85247_3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g1eb41b85247_3_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eb41b85247_3_3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g1eb41b85247_3_3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eb41b85247_3_3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g1eb41b85247_3_36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987193bec2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2987193bec2_0_7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eb41b85247_0_1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1eb41b85247_0_1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5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3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6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7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7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8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8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93" name="Google Shape;93;p38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8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8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8"/>
          <p:cNvSpPr txBox="1"/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8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48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48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48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9"/>
          <p:cNvSpPr txBox="1"/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49"/>
          <p:cNvSpPr txBox="1"/>
          <p:nvPr>
            <p:ph idx="1" type="body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p49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49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49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0"/>
          <p:cNvSpPr txBox="1"/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0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50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50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50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50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1"/>
          <p:cNvSpPr txBox="1"/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51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18" name="Google Shape;118;p51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51"/>
          <p:cNvSpPr txBox="1"/>
          <p:nvPr>
            <p:ph idx="3" type="body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20" name="Google Shape;120;p51"/>
          <p:cNvSpPr txBox="1"/>
          <p:nvPr>
            <p:ph idx="4" type="body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51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51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51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2"/>
          <p:cNvSpPr txBox="1"/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52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52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52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3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53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53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4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54"/>
          <p:cNvSpPr txBox="1"/>
          <p:nvPr>
            <p:ph idx="1" type="body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36" name="Google Shape;136;p54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37" name="Google Shape;137;p54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54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54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6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6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3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55"/>
          <p:cNvSpPr/>
          <p:nvPr>
            <p:ph idx="2" type="pic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55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44" name="Google Shape;144;p55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55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55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6"/>
          <p:cNvSpPr txBox="1"/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56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56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56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56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7"/>
          <p:cNvSpPr txBox="1"/>
          <p:nvPr>
            <p:ph type="title"/>
          </p:nvPr>
        </p:nvSpPr>
        <p:spPr>
          <a:xfrm rot="5400000">
            <a:off x="4623595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57"/>
          <p:cNvSpPr txBox="1"/>
          <p:nvPr>
            <p:ph idx="1" type="body"/>
          </p:nvPr>
        </p:nvSpPr>
        <p:spPr>
          <a:xfrm rot="5400000">
            <a:off x="623095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57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57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57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9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9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" name="Google Shape;30;p39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39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2" name="Google Shape;32;p39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3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0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4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1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41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4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4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4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4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4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5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5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4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7"/>
          <p:cNvSpPr txBox="1"/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3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37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37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37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3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usafricainitiative.org/" TargetMode="External"/><Relationship Id="rId4" Type="http://schemas.openxmlformats.org/officeDocument/2006/relationships/image" Target="../media/image23.jpg"/><Relationship Id="rId5" Type="http://schemas.openxmlformats.org/officeDocument/2006/relationships/image" Target="../media/image22.png"/><Relationship Id="rId6" Type="http://schemas.openxmlformats.org/officeDocument/2006/relationships/hyperlink" Target="https://usafricainitiative.org/" TargetMode="External"/><Relationship Id="rId7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jp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30.jpg"/><Relationship Id="rId10" Type="http://schemas.openxmlformats.org/officeDocument/2006/relationships/image" Target="../media/image32.jpg"/><Relationship Id="rId9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image" Target="../media/image6.gif"/><Relationship Id="rId7" Type="http://schemas.openxmlformats.org/officeDocument/2006/relationships/image" Target="../media/image3.jpg"/><Relationship Id="rId8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3" Type="http://schemas.openxmlformats.org/officeDocument/2006/relationships/image" Target="../media/image14.jp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9" Type="http://schemas.openxmlformats.org/officeDocument/2006/relationships/image" Target="../media/image17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9.png"/><Relationship Id="rId8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601430" y="684292"/>
            <a:ext cx="8181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African School for Electronic Structure </a:t>
            </a:r>
            <a:br>
              <a:rPr b="1" i="0" lang="en-US" sz="27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7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Methods and Applications</a:t>
            </a:r>
            <a:endParaRPr b="0" i="0" sz="2700" u="none" cap="none" strike="noStrike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" name="Google Shape;164;p1"/>
          <p:cNvGrpSpPr/>
          <p:nvPr/>
        </p:nvGrpSpPr>
        <p:grpSpPr>
          <a:xfrm>
            <a:off x="2515440" y="2854486"/>
            <a:ext cx="3830029" cy="2786147"/>
            <a:chOff x="2165370" y="1980513"/>
            <a:chExt cx="5638200" cy="4326315"/>
          </a:xfrm>
        </p:grpSpPr>
        <p:pic>
          <p:nvPicPr>
            <p:cNvPr descr="Image associée" id="165" name="Google Shape;165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741796" y="1980513"/>
              <a:ext cx="4344804" cy="4326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p1"/>
            <p:cNvSpPr txBox="1"/>
            <p:nvPr/>
          </p:nvSpPr>
          <p:spPr>
            <a:xfrm>
              <a:off x="2165370" y="3030410"/>
              <a:ext cx="5638200" cy="17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r>
                <a:rPr b="1" i="0" lang="en-US" sz="67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r>
                <a:rPr b="1" i="0" lang="en-US" sz="6700" u="none" cap="none" strike="noStrike">
                  <a:solidFill>
                    <a:srgbClr val="548135"/>
                  </a:solidFill>
                  <a:latin typeface="Arial"/>
                  <a:ea typeface="Arial"/>
                  <a:cs typeface="Arial"/>
                  <a:sym typeface="Arial"/>
                </a:rPr>
                <a:t>E</a:t>
              </a:r>
              <a:r>
                <a:rPr b="1" i="0" lang="en-US" sz="6700" u="none" cap="none" strike="noStrike">
                  <a:solidFill>
                    <a:srgbClr val="FFD966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r>
                <a:rPr b="1" i="0" lang="en-US" sz="67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r>
                <a:rPr b="1" i="0" lang="en-US" sz="6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b="0" i="0" sz="6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" name="Google Shape;167;p1"/>
          <p:cNvSpPr txBox="1"/>
          <p:nvPr/>
        </p:nvSpPr>
        <p:spPr>
          <a:xfrm>
            <a:off x="601434" y="5758974"/>
            <a:ext cx="794113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Richard M. Martin </a:t>
            </a:r>
            <a:br>
              <a:rPr b="1" i="0" lang="en-US" sz="20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0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 University of Illinois and Stanford</a:t>
            </a:r>
            <a:endParaRPr/>
          </a:p>
        </p:txBody>
      </p:sp>
      <p:sp>
        <p:nvSpPr>
          <p:cNvPr id="168" name="Google Shape;168;p1"/>
          <p:cNvSpPr txBox="1"/>
          <p:nvPr/>
        </p:nvSpPr>
        <p:spPr>
          <a:xfrm>
            <a:off x="244507" y="1792037"/>
            <a:ext cx="8655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</a:rPr>
              <a:t>The second decade and its role in new initiatives for scientific research</a:t>
            </a:r>
            <a:endParaRPr b="0" i="0" sz="2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"/>
          <p:cNvSpPr txBox="1"/>
          <p:nvPr/>
        </p:nvSpPr>
        <p:spPr>
          <a:xfrm>
            <a:off x="3589950" y="129400"/>
            <a:ext cx="19641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ASESMA</a:t>
            </a:r>
            <a:endParaRPr b="1" sz="37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eb41b85247_0_127"/>
          <p:cNvSpPr txBox="1"/>
          <p:nvPr/>
        </p:nvSpPr>
        <p:spPr>
          <a:xfrm>
            <a:off x="-324617" y="438545"/>
            <a:ext cx="9793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Electronic Structure is one of the </a:t>
            </a:r>
            <a:br>
              <a:rPr b="1" i="0" lang="en-US" sz="2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grand challenges of physics</a:t>
            </a:r>
            <a:endParaRPr/>
          </a:p>
        </p:txBody>
      </p:sp>
      <p:sp>
        <p:nvSpPr>
          <p:cNvPr id="312" name="Google Shape;312;g1eb41b85247_0_127"/>
          <p:cNvSpPr txBox="1"/>
          <p:nvPr>
            <p:ph idx="11" type="ftr"/>
          </p:nvPr>
        </p:nvSpPr>
        <p:spPr>
          <a:xfrm>
            <a:off x="3028950" y="6564176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sp>
        <p:nvSpPr>
          <p:cNvPr id="313" name="Google Shape;313;g1eb41b85247_0_127"/>
          <p:cNvSpPr txBox="1"/>
          <p:nvPr/>
        </p:nvSpPr>
        <p:spPr>
          <a:xfrm>
            <a:off x="920670" y="1392838"/>
            <a:ext cx="7879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28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 Many-Body problem of interacting electrons </a:t>
            </a:r>
            <a:endParaRPr b="1" i="0" sz="2800" u="none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28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and nucle</a:t>
            </a:r>
            <a:r>
              <a:rPr b="1" lang="en-US" sz="28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i in </a:t>
            </a:r>
            <a:r>
              <a:rPr b="1" i="0" lang="en-US" sz="28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molecules, solids, liquids,  ….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g1eb41b85247_0_127"/>
          <p:cNvPicPr preferRelativeResize="0"/>
          <p:nvPr/>
        </p:nvPicPr>
        <p:blipFill rotWithShape="1">
          <a:blip r:embed="rId3">
            <a:alphaModFix/>
          </a:blip>
          <a:srcRect b="47531" l="0" r="0" t="0"/>
          <a:stretch/>
        </p:blipFill>
        <p:spPr>
          <a:xfrm>
            <a:off x="2110025" y="4741423"/>
            <a:ext cx="4902725" cy="7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1eb41b85247_0_127"/>
          <p:cNvSpPr txBox="1"/>
          <p:nvPr/>
        </p:nvSpPr>
        <p:spPr>
          <a:xfrm>
            <a:off x="758475" y="4125220"/>
            <a:ext cx="1935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20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Kinetic energy </a:t>
            </a:r>
            <a:endParaRPr b="1" i="0" sz="2000" u="none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20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of electrons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6" name="Google Shape;316;g1eb41b85247_0_127"/>
          <p:cNvCxnSpPr/>
          <p:nvPr/>
        </p:nvCxnSpPr>
        <p:spPr>
          <a:xfrm>
            <a:off x="2325757" y="4609020"/>
            <a:ext cx="639900" cy="378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7" name="Google Shape;317;g1eb41b85247_0_127"/>
          <p:cNvCxnSpPr/>
          <p:nvPr/>
        </p:nvCxnSpPr>
        <p:spPr>
          <a:xfrm flipH="1" rot="10800000">
            <a:off x="6451750" y="4654720"/>
            <a:ext cx="291900" cy="141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8" name="Google Shape;318;g1eb41b85247_0_127"/>
          <p:cNvSpPr txBox="1"/>
          <p:nvPr/>
        </p:nvSpPr>
        <p:spPr>
          <a:xfrm>
            <a:off x="6707950" y="4186112"/>
            <a:ext cx="2095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20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electron-electron interactions</a:t>
            </a:r>
            <a:endParaRPr b="1" i="0" sz="2000" u="none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1eb41b85247_0_127"/>
          <p:cNvSpPr txBox="1"/>
          <p:nvPr/>
        </p:nvSpPr>
        <p:spPr>
          <a:xfrm>
            <a:off x="3273075" y="4201420"/>
            <a:ext cx="381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20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electron-nuclei interactions</a:t>
            </a:r>
            <a:endParaRPr b="1" i="0" sz="2000" u="none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0" name="Google Shape;320;g1eb41b85247_0_127"/>
          <p:cNvCxnSpPr/>
          <p:nvPr/>
        </p:nvCxnSpPr>
        <p:spPr>
          <a:xfrm>
            <a:off x="4572000" y="4609020"/>
            <a:ext cx="328500" cy="252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21" name="Google Shape;321;g1eb41b85247_0_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8633" y="3434790"/>
            <a:ext cx="1487277" cy="446182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1eb41b85247_0_127"/>
          <p:cNvSpPr txBox="1"/>
          <p:nvPr/>
        </p:nvSpPr>
        <p:spPr>
          <a:xfrm>
            <a:off x="1725975" y="3055407"/>
            <a:ext cx="577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20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We must solve the many-body Schrodinger Equation</a:t>
            </a:r>
            <a:endParaRPr b="1" i="0" sz="2000" u="none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1eb41b85247_0_127"/>
          <p:cNvSpPr txBox="1"/>
          <p:nvPr/>
        </p:nvSpPr>
        <p:spPr>
          <a:xfrm>
            <a:off x="3100913" y="2469663"/>
            <a:ext cx="2647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Equations!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1eb41b85247_0_127"/>
          <p:cNvSpPr txBox="1"/>
          <p:nvPr/>
        </p:nvSpPr>
        <p:spPr>
          <a:xfrm>
            <a:off x="659175" y="5874800"/>
            <a:ext cx="7879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 reason to show the equations is to emphasize that we are </a:t>
            </a:r>
            <a:endParaRPr b="1" sz="200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dealing with the REAL problem - not some model!</a:t>
            </a:r>
            <a:endParaRPr b="1" i="0" sz="2000" u="none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eb41b85247_0_172"/>
          <p:cNvSpPr txBox="1"/>
          <p:nvPr/>
        </p:nvSpPr>
        <p:spPr>
          <a:xfrm>
            <a:off x="-324617" y="438545"/>
            <a:ext cx="9793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Electronic Structure is one of the </a:t>
            </a:r>
            <a:br>
              <a:rPr b="1" i="0" lang="en-US" sz="2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grand challenges of physics</a:t>
            </a:r>
            <a:endParaRPr/>
          </a:p>
        </p:txBody>
      </p:sp>
      <p:sp>
        <p:nvSpPr>
          <p:cNvPr id="330" name="Google Shape;330;g1eb41b85247_0_172"/>
          <p:cNvSpPr txBox="1"/>
          <p:nvPr>
            <p:ph idx="11" type="ftr"/>
          </p:nvPr>
        </p:nvSpPr>
        <p:spPr>
          <a:xfrm>
            <a:off x="3028950" y="6564176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sp>
        <p:nvSpPr>
          <p:cNvPr id="331" name="Google Shape;331;g1eb41b85247_0_172"/>
          <p:cNvSpPr txBox="1"/>
          <p:nvPr/>
        </p:nvSpPr>
        <p:spPr>
          <a:xfrm>
            <a:off x="920670" y="1392838"/>
            <a:ext cx="7879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28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 Many-Body problem of interacting electrons </a:t>
            </a:r>
            <a:endParaRPr b="1" i="0" sz="2800" u="none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28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and nucle</a:t>
            </a:r>
            <a:r>
              <a:rPr b="1" lang="en-US" sz="28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i in </a:t>
            </a:r>
            <a:r>
              <a:rPr b="1" i="0" lang="en-US" sz="28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molecules, solids, liquids,  ….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1eb41b85247_0_172"/>
          <p:cNvSpPr txBox="1"/>
          <p:nvPr/>
        </p:nvSpPr>
        <p:spPr>
          <a:xfrm>
            <a:off x="1725975" y="3055400"/>
            <a:ext cx="659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24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We must solve the </a:t>
            </a:r>
            <a:r>
              <a:rPr b="1" lang="en-US" sz="24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quantum mechanics problem</a:t>
            </a:r>
            <a:endParaRPr b="1" i="0" sz="2400" u="none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1eb41b85247_0_172"/>
          <p:cNvSpPr txBox="1"/>
          <p:nvPr/>
        </p:nvSpPr>
        <p:spPr>
          <a:xfrm>
            <a:off x="1099725" y="2393475"/>
            <a:ext cx="7218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can understand the challenges without 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Equations!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1eb41b85247_0_172"/>
          <p:cNvSpPr txBox="1"/>
          <p:nvPr/>
        </p:nvSpPr>
        <p:spPr>
          <a:xfrm>
            <a:off x="2329575" y="3679838"/>
            <a:ext cx="4077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3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of Many Interacting Electrons</a:t>
            </a:r>
            <a:endParaRPr b="1" i="0" sz="2300" u="none" cap="none" strike="noStrik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g1eb41b85247_0_172"/>
          <p:cNvSpPr txBox="1"/>
          <p:nvPr/>
        </p:nvSpPr>
        <p:spPr>
          <a:xfrm>
            <a:off x="2155275" y="4797025"/>
            <a:ext cx="4425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3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in a system defined by the Nuclei</a:t>
            </a:r>
            <a:endParaRPr b="1" i="0" sz="2300" u="none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g1eb41b85247_0_172"/>
          <p:cNvSpPr txBox="1"/>
          <p:nvPr/>
        </p:nvSpPr>
        <p:spPr>
          <a:xfrm>
            <a:off x="6269925" y="3501925"/>
            <a:ext cx="28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3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Hard Problem</a:t>
            </a:r>
            <a:br>
              <a:rPr b="1" lang="en-US" sz="23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3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Grand Challenge</a:t>
            </a:r>
            <a:endParaRPr b="1" i="0" sz="2300" u="none" cap="none" strike="noStrik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1eb41b85247_0_172"/>
          <p:cNvSpPr txBox="1"/>
          <p:nvPr/>
        </p:nvSpPr>
        <p:spPr>
          <a:xfrm>
            <a:off x="6406575" y="4492225"/>
            <a:ext cx="28740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3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Vast array of Problems</a:t>
            </a:r>
            <a:br>
              <a:rPr b="1" lang="en-US" sz="23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3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Must be solved accurately</a:t>
            </a:r>
            <a:endParaRPr b="1" i="0" sz="2300" u="none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"/>
          <p:cNvSpPr txBox="1"/>
          <p:nvPr/>
        </p:nvSpPr>
        <p:spPr>
          <a:xfrm>
            <a:off x="-324617" y="438545"/>
            <a:ext cx="979323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Density Functional Theory (DFT)</a:t>
            </a:r>
            <a:endParaRPr/>
          </a:p>
        </p:txBody>
      </p:sp>
      <p:sp>
        <p:nvSpPr>
          <p:cNvPr id="343" name="Google Shape;343;p6"/>
          <p:cNvSpPr txBox="1"/>
          <p:nvPr>
            <p:ph idx="11" type="ftr"/>
          </p:nvPr>
        </p:nvSpPr>
        <p:spPr>
          <a:xfrm>
            <a:off x="3028950" y="6564176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sp>
        <p:nvSpPr>
          <p:cNvPr id="344" name="Google Shape;344;p6"/>
          <p:cNvSpPr txBox="1"/>
          <p:nvPr/>
        </p:nvSpPr>
        <p:spPr>
          <a:xfrm>
            <a:off x="1096086" y="2037150"/>
            <a:ext cx="7211679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18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Sounds like magic! How can this possibly be true?</a:t>
            </a:r>
            <a:endParaRPr b="0" i="0" sz="1800" u="none" cap="none" strike="noStrik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6"/>
          <p:cNvSpPr txBox="1"/>
          <p:nvPr/>
        </p:nvSpPr>
        <p:spPr>
          <a:xfrm>
            <a:off x="156051" y="950418"/>
            <a:ext cx="7879080" cy="1138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Hohenberg-Kohn Theorem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2200" u="sng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b="1" i="0" lang="en-US" sz="22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 properties of the system are determined </a:t>
            </a:r>
            <a:br>
              <a:rPr b="1" i="0" lang="en-US" sz="22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2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by the ground state density  n</a:t>
            </a:r>
            <a:r>
              <a:rPr b="1" baseline="-25000" i="0" lang="en-US" sz="22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i="0" lang="en-US" sz="22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(r)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6"/>
          <p:cNvSpPr txBox="1"/>
          <p:nvPr/>
        </p:nvSpPr>
        <p:spPr>
          <a:xfrm>
            <a:off x="7036718" y="1311983"/>
            <a:ext cx="1618606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18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Function of r</a:t>
            </a:r>
            <a:br>
              <a:rPr b="1" i="0" lang="en-US" sz="18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8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3 dimensions</a:t>
            </a:r>
            <a:endParaRPr b="1" i="0" sz="1800" u="none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7" name="Google Shape;347;p6"/>
          <p:cNvCxnSpPr>
            <a:endCxn id="346" idx="1"/>
          </p:cNvCxnSpPr>
          <p:nvPr/>
        </p:nvCxnSpPr>
        <p:spPr>
          <a:xfrm flipH="1" rot="10800000">
            <a:off x="6173918" y="1635128"/>
            <a:ext cx="862800" cy="165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8" name="Google Shape;348;p6"/>
          <p:cNvSpPr txBox="1"/>
          <p:nvPr/>
        </p:nvSpPr>
        <p:spPr>
          <a:xfrm>
            <a:off x="3765765" y="2418256"/>
            <a:ext cx="1107793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20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Answer </a:t>
            </a:r>
            <a:endParaRPr b="1" i="0" sz="2000" u="none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9" name="Google Shape;349;p6"/>
          <p:cNvCxnSpPr/>
          <p:nvPr/>
        </p:nvCxnSpPr>
        <p:spPr>
          <a:xfrm>
            <a:off x="544748" y="2491041"/>
            <a:ext cx="7694578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350" name="Google Shape;350;p6"/>
          <p:cNvGrpSpPr/>
          <p:nvPr/>
        </p:nvGrpSpPr>
        <p:grpSpPr>
          <a:xfrm>
            <a:off x="586455" y="3432401"/>
            <a:ext cx="7613962" cy="400069"/>
            <a:chOff x="586455" y="3449526"/>
            <a:chExt cx="7613962" cy="400069"/>
          </a:xfrm>
        </p:grpSpPr>
        <p:sp>
          <p:nvSpPr>
            <p:cNvPr id="351" name="Google Shape;351;p6"/>
            <p:cNvSpPr txBox="1"/>
            <p:nvPr/>
          </p:nvSpPr>
          <p:spPr>
            <a:xfrm>
              <a:off x="586455" y="3449526"/>
              <a:ext cx="7613962" cy="4000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2. HK showed there is a </a:t>
              </a:r>
              <a:r>
                <a:rPr b="1" i="0" lang="en-US" sz="2000" u="sng" cap="none" strike="noStrik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one-to-one correspondence</a:t>
              </a:r>
              <a:r>
                <a:rPr b="1" i="0" lang="en-US" sz="2000" cap="none" strike="noStrik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 V</a:t>
              </a:r>
              <a:r>
                <a:rPr b="1" baseline="-25000" i="0" lang="en-US" sz="2000" cap="none" strike="noStrik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ext</a:t>
              </a:r>
              <a:r>
                <a:rPr b="1" i="0" lang="en-US" sz="2000" cap="none" strike="noStrik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(r)           </a:t>
              </a:r>
              <a:r>
                <a:rPr b="1" lang="en-US" sz="2000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   n</a:t>
              </a:r>
              <a:r>
                <a:rPr b="1" baseline="-25000" lang="en-US" sz="2000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r>
                <a:rPr b="1" lang="en-US" sz="2000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(r)</a:t>
              </a:r>
              <a:endParaRPr b="0" i="0" sz="2000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2" name="Google Shape;352;p6"/>
            <p:cNvCxnSpPr/>
            <p:nvPr/>
          </p:nvCxnSpPr>
          <p:spPr>
            <a:xfrm>
              <a:off x="6837837" y="3716031"/>
              <a:ext cx="585600" cy="11100"/>
            </a:xfrm>
            <a:prstGeom prst="straightConnector1">
              <a:avLst/>
            </a:prstGeom>
            <a:noFill/>
            <a:ln cap="flat" cmpd="sng" w="38100">
              <a:solidFill>
                <a:srgbClr val="548135"/>
              </a:solidFill>
              <a:prstDash val="solid"/>
              <a:miter lim="800000"/>
              <a:headEnd len="sm" w="sm" type="stealth"/>
              <a:tailEnd len="med" w="med" type="none"/>
            </a:ln>
          </p:spPr>
        </p:cxnSp>
      </p:grpSp>
      <p:sp>
        <p:nvSpPr>
          <p:cNvPr id="353" name="Google Shape;353;p6"/>
          <p:cNvSpPr txBox="1"/>
          <p:nvPr/>
        </p:nvSpPr>
        <p:spPr>
          <a:xfrm>
            <a:off x="592938" y="3830156"/>
            <a:ext cx="7613962" cy="1015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3. Therefore </a:t>
            </a:r>
            <a:r>
              <a:rPr b="1" i="0" lang="en-US" sz="2000" u="sng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b="1" i="0" lang="en-US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properties of the system are determined by n</a:t>
            </a:r>
            <a:r>
              <a:rPr b="1" baseline="-25000" i="0" lang="en-US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0 </a:t>
            </a:r>
            <a:r>
              <a:rPr b="1" i="0" lang="en-US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(r)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en-US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Each property is a </a:t>
            </a:r>
            <a:r>
              <a:rPr b="1" i="0" lang="en-US" sz="2000" u="sng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functional of </a:t>
            </a:r>
            <a:r>
              <a:rPr b="1" i="0" lang="en-US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n</a:t>
            </a:r>
            <a:r>
              <a:rPr b="1" baseline="-25000" i="0" lang="en-US" sz="2000" u="sng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 </a:t>
            </a:r>
            <a:r>
              <a:rPr b="1" i="0" lang="en-US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(r):  F[n</a:t>
            </a:r>
            <a:r>
              <a:rPr b="1" baseline="-25000" i="0" lang="en-US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 </a:t>
            </a:r>
            <a:r>
              <a:rPr b="1" i="0" lang="en-US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(r)]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6"/>
          <p:cNvSpPr txBox="1"/>
          <p:nvPr/>
        </p:nvSpPr>
        <p:spPr>
          <a:xfrm>
            <a:off x="4018103" y="4665681"/>
            <a:ext cx="1107793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20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But</a:t>
            </a:r>
            <a:endParaRPr b="1" i="0" sz="2000" u="none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5" name="Google Shape;355;p6"/>
          <p:cNvCxnSpPr/>
          <p:nvPr/>
        </p:nvCxnSpPr>
        <p:spPr>
          <a:xfrm>
            <a:off x="541506" y="4665337"/>
            <a:ext cx="7694578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6" name="Google Shape;356;p6"/>
          <p:cNvSpPr txBox="1"/>
          <p:nvPr/>
        </p:nvSpPr>
        <p:spPr>
          <a:xfrm>
            <a:off x="782955" y="4932938"/>
            <a:ext cx="7211679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“theorem” gives no way to calculate </a:t>
            </a:r>
            <a:r>
              <a:rPr b="1" i="0" lang="en-US" sz="2000" u="sng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any</a:t>
            </a:r>
            <a:r>
              <a:rPr b="1" i="0" lang="en-US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property except to solve the original problem!</a:t>
            </a:r>
            <a:endParaRPr b="0" i="0" sz="2000" u="none" cap="none" strike="noStrik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6"/>
          <p:cNvSpPr txBox="1"/>
          <p:nvPr/>
        </p:nvSpPr>
        <p:spPr>
          <a:xfrm>
            <a:off x="2527223" y="5936900"/>
            <a:ext cx="3909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27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A Nobel Prize for that?</a:t>
            </a:r>
            <a:endParaRPr b="1" i="0" sz="2700" u="none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8" name="Google Shape;358;p6"/>
          <p:cNvCxnSpPr/>
          <p:nvPr/>
        </p:nvCxnSpPr>
        <p:spPr>
          <a:xfrm>
            <a:off x="557716" y="5817525"/>
            <a:ext cx="7694578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359" name="Google Shape;359;p6"/>
          <p:cNvGrpSpPr/>
          <p:nvPr/>
        </p:nvGrpSpPr>
        <p:grpSpPr>
          <a:xfrm>
            <a:off x="579973" y="2695785"/>
            <a:ext cx="8507145" cy="754875"/>
            <a:chOff x="579973" y="2763710"/>
            <a:chExt cx="8507145" cy="754875"/>
          </a:xfrm>
        </p:grpSpPr>
        <p:sp>
          <p:nvSpPr>
            <p:cNvPr id="360" name="Google Shape;360;p6"/>
            <p:cNvSpPr txBox="1"/>
            <p:nvPr/>
          </p:nvSpPr>
          <p:spPr>
            <a:xfrm>
              <a:off x="579973" y="2810739"/>
              <a:ext cx="7211679" cy="7078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1. </a:t>
              </a:r>
              <a:r>
                <a:rPr b="1" i="0" lang="en-US" sz="2000" u="sng" cap="none" strike="noStrik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All</a:t>
              </a:r>
              <a:r>
                <a:rPr b="1" i="0" lang="en-US" sz="2000" u="none" cap="none" strike="noStrik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 properties of the system are determined by the potential acting on the electrons (due to the nuclei) V</a:t>
              </a:r>
              <a:r>
                <a:rPr b="1" baseline="-25000" i="0" lang="en-US" sz="2000" u="none" cap="none" strike="noStrik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ext</a:t>
              </a:r>
              <a:r>
                <a:rPr b="1" i="0" lang="en-US" sz="2000" u="none" cap="none" strike="noStrik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(r)</a:t>
              </a:r>
              <a:endParaRPr b="0" i="0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6"/>
            <p:cNvSpPr txBox="1"/>
            <p:nvPr/>
          </p:nvSpPr>
          <p:spPr>
            <a:xfrm>
              <a:off x="7468512" y="2763710"/>
              <a:ext cx="1618606" cy="646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buSzPts val="2000"/>
                <a:buFont typeface="Times New Roman"/>
                <a:buNone/>
              </a:pPr>
              <a:r>
                <a:rPr b="1" i="0" lang="en-US" sz="1800" u="none" cap="none" strike="noStrike">
                  <a:solidFill>
                    <a:srgbClr val="FF3300"/>
                  </a:solidFill>
                  <a:latin typeface="Calibri"/>
                  <a:ea typeface="Calibri"/>
                  <a:cs typeface="Calibri"/>
                  <a:sym typeface="Calibri"/>
                </a:rPr>
                <a:t>Function of r</a:t>
              </a:r>
              <a:br>
                <a:rPr b="1" i="0" lang="en-US" sz="1800" u="none" cap="none" strike="noStrike">
                  <a:solidFill>
                    <a:srgbClr val="FF33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en-US" sz="1800" u="none" cap="none" strike="noStrike">
                  <a:solidFill>
                    <a:srgbClr val="FF3300"/>
                  </a:solidFill>
                  <a:latin typeface="Calibri"/>
                  <a:ea typeface="Calibri"/>
                  <a:cs typeface="Calibri"/>
                  <a:sym typeface="Calibri"/>
                </a:rPr>
                <a:t>3 dimensions</a:t>
              </a:r>
              <a:endParaRPr b="1" i="0" sz="18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2" name="Google Shape;362;p6"/>
            <p:cNvCxnSpPr>
              <a:endCxn id="361" idx="1"/>
            </p:cNvCxnSpPr>
            <p:nvPr/>
          </p:nvCxnSpPr>
          <p:spPr>
            <a:xfrm flipH="1" rot="10800000">
              <a:off x="5846412" y="3086855"/>
              <a:ext cx="1622100" cy="2304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363" name="Google Shape;363;p6"/>
          <p:cNvCxnSpPr/>
          <p:nvPr/>
        </p:nvCxnSpPr>
        <p:spPr>
          <a:xfrm flipH="1">
            <a:off x="6899212" y="3558656"/>
            <a:ext cx="585600" cy="11100"/>
          </a:xfrm>
          <a:prstGeom prst="straightConnector1">
            <a:avLst/>
          </a:prstGeom>
          <a:noFill/>
          <a:ln cap="flat" cmpd="sng" w="38100">
            <a:solidFill>
              <a:srgbClr val="548135"/>
            </a:solidFill>
            <a:prstDash val="solid"/>
            <a:miter lim="800000"/>
            <a:headEnd len="sm" w="sm" type="stealth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7"/>
          <p:cNvSpPr txBox="1"/>
          <p:nvPr>
            <p:ph idx="11" type="ftr"/>
          </p:nvPr>
        </p:nvSpPr>
        <p:spPr>
          <a:xfrm>
            <a:off x="3028950" y="6564176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sp>
        <p:nvSpPr>
          <p:cNvPr id="369" name="Google Shape;369;p7"/>
          <p:cNvSpPr txBox="1"/>
          <p:nvPr/>
        </p:nvSpPr>
        <p:spPr>
          <a:xfrm>
            <a:off x="747310" y="1209921"/>
            <a:ext cx="7879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28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This is the idea worth a Nobel Prize!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7"/>
          <p:cNvSpPr txBox="1"/>
          <p:nvPr/>
        </p:nvSpPr>
        <p:spPr>
          <a:xfrm>
            <a:off x="488975" y="2019625"/>
            <a:ext cx="8979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Construct a </a:t>
            </a:r>
            <a:r>
              <a:rPr b="1" lang="en-US" sz="22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1" i="0" lang="en-US" sz="22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oluble</a:t>
            </a:r>
            <a:r>
              <a:rPr b="1" i="0" lang="en-US" sz="2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independent-particle problem with</a:t>
            </a:r>
            <a:endParaRPr b="1" sz="2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density equal to the density </a:t>
            </a:r>
            <a:r>
              <a:rPr b="1" lang="en-US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1" baseline="-25000" lang="en-US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0 </a:t>
            </a:r>
            <a:r>
              <a:rPr b="1" lang="en-US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(r) </a:t>
            </a:r>
            <a:r>
              <a:rPr b="1" lang="en-US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of the full interacting electron problem</a:t>
            </a:r>
            <a:endParaRPr b="1" sz="2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-324617" y="438545"/>
            <a:ext cx="9793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The Kohn-Sham Auxiliary System</a:t>
            </a:r>
            <a:endParaRPr/>
          </a:p>
        </p:txBody>
      </p:sp>
      <p:sp>
        <p:nvSpPr>
          <p:cNvPr id="372" name="Google Shape;372;p7"/>
          <p:cNvSpPr txBox="1"/>
          <p:nvPr/>
        </p:nvSpPr>
        <p:spPr>
          <a:xfrm>
            <a:off x="704160" y="2943591"/>
            <a:ext cx="78792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Energy = E</a:t>
            </a:r>
            <a:r>
              <a:rPr b="1" baseline="-25000" lang="en-US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Ind. part. </a:t>
            </a:r>
            <a:r>
              <a:rPr b="1" lang="en-US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+ E</a:t>
            </a:r>
            <a:r>
              <a:rPr b="1" baseline="-25000" lang="en-US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xc</a:t>
            </a:r>
            <a:r>
              <a:rPr b="1" lang="en-US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b="1" lang="en-US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1" baseline="-25000" lang="en-US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0 </a:t>
            </a:r>
            <a:r>
              <a:rPr b="1" lang="en-US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] </a:t>
            </a:r>
            <a:endParaRPr b="0" baseline="-25000" i="0" sz="2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7"/>
          <p:cNvSpPr txBox="1"/>
          <p:nvPr/>
        </p:nvSpPr>
        <p:spPr>
          <a:xfrm>
            <a:off x="597950" y="3840088"/>
            <a:ext cx="2904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Soluble on a computer!</a:t>
            </a:r>
            <a:endParaRPr b="1"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Many very efficient codes </a:t>
            </a:r>
            <a:endParaRPr b="1"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7"/>
          <p:cNvSpPr txBox="1"/>
          <p:nvPr/>
        </p:nvSpPr>
        <p:spPr>
          <a:xfrm>
            <a:off x="5041025" y="3840100"/>
            <a:ext cx="4035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All the hard parts of the problem!</a:t>
            </a:r>
            <a:endParaRPr b="1"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Exchange-correlation)</a:t>
            </a:r>
            <a:endParaRPr b="1"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5" name="Google Shape;375;p7"/>
          <p:cNvCxnSpPr/>
          <p:nvPr/>
        </p:nvCxnSpPr>
        <p:spPr>
          <a:xfrm flipH="1" rot="10800000">
            <a:off x="3502550" y="3436400"/>
            <a:ext cx="810000" cy="520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6" name="Google Shape;376;p7"/>
          <p:cNvCxnSpPr/>
          <p:nvPr/>
        </p:nvCxnSpPr>
        <p:spPr>
          <a:xfrm rot="10800000">
            <a:off x="5754150" y="3528875"/>
            <a:ext cx="360900" cy="422400"/>
          </a:xfrm>
          <a:prstGeom prst="straightConnector1">
            <a:avLst/>
          </a:prstGeom>
          <a:noFill/>
          <a:ln cap="flat" cmpd="sng" w="9525">
            <a:solidFill>
              <a:srgbClr val="FF33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7" name="Google Shape;377;p7"/>
          <p:cNvSpPr txBox="1"/>
          <p:nvPr/>
        </p:nvSpPr>
        <p:spPr>
          <a:xfrm>
            <a:off x="641375" y="5143825"/>
            <a:ext cx="8979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 Nobel Prize because this construction made possible </a:t>
            </a:r>
            <a:br>
              <a:rPr b="1" lang="en-US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2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accurate approximations for </a:t>
            </a:r>
            <a:r>
              <a:rPr b="1" lang="en-US" sz="22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 E</a:t>
            </a:r>
            <a:r>
              <a:rPr b="1" baseline="-25000" lang="en-US" sz="22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xc</a:t>
            </a:r>
            <a:r>
              <a:rPr b="1" lang="en-US" sz="22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[n</a:t>
            </a:r>
            <a:r>
              <a:rPr b="1" baseline="-25000" lang="en-US" sz="22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0 </a:t>
            </a:r>
            <a:r>
              <a:rPr b="1" lang="en-US" sz="22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r>
              <a:rPr b="1" lang="en-US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b="1" sz="2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7"/>
          <p:cNvSpPr/>
          <p:nvPr/>
        </p:nvSpPr>
        <p:spPr>
          <a:xfrm>
            <a:off x="1276625" y="4913800"/>
            <a:ext cx="7647300" cy="1137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8"/>
          <p:cNvSpPr txBox="1"/>
          <p:nvPr/>
        </p:nvSpPr>
        <p:spPr>
          <a:xfrm>
            <a:off x="-324617" y="438545"/>
            <a:ext cx="979323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548135"/>
                </a:solidFill>
              </a:rPr>
              <a:t>How useful is it? </a:t>
            </a:r>
            <a:endParaRPr/>
          </a:p>
        </p:txBody>
      </p:sp>
      <p:sp>
        <p:nvSpPr>
          <p:cNvPr id="384" name="Google Shape;384;p8"/>
          <p:cNvSpPr txBox="1"/>
          <p:nvPr>
            <p:ph idx="11" type="ftr"/>
          </p:nvPr>
        </p:nvSpPr>
        <p:spPr>
          <a:xfrm>
            <a:off x="3028950" y="6564176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sp>
        <p:nvSpPr>
          <p:cNvPr id="385" name="Google Shape;385;p8"/>
          <p:cNvSpPr txBox="1"/>
          <p:nvPr/>
        </p:nvSpPr>
        <p:spPr>
          <a:xfrm>
            <a:off x="782955" y="1556952"/>
            <a:ext cx="7392185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LDA - Local density approximation,  proposed by Kohn and Sham in the 1964 paper</a:t>
            </a:r>
            <a:endParaRPr b="0" i="0" sz="2000" u="sng" cap="none" strike="noStrik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8"/>
          <p:cNvSpPr txBox="1"/>
          <p:nvPr/>
        </p:nvSpPr>
        <p:spPr>
          <a:xfrm>
            <a:off x="156051" y="1090118"/>
            <a:ext cx="7879080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4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i="0" lang="en-US" sz="24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here are good approximations!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7" name="Google Shape;387;p8"/>
          <p:cNvCxnSpPr/>
          <p:nvPr/>
        </p:nvCxnSpPr>
        <p:spPr>
          <a:xfrm>
            <a:off x="529023" y="3221623"/>
            <a:ext cx="7694578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8" name="Google Shape;388;p8"/>
          <p:cNvSpPr txBox="1"/>
          <p:nvPr/>
        </p:nvSpPr>
        <p:spPr>
          <a:xfrm>
            <a:off x="1941930" y="3391529"/>
            <a:ext cx="4636670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Now an essential part of research!</a:t>
            </a:r>
            <a:endParaRPr b="0" i="0" sz="2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8"/>
          <p:cNvSpPr txBox="1"/>
          <p:nvPr/>
        </p:nvSpPr>
        <p:spPr>
          <a:xfrm>
            <a:off x="672066" y="3897096"/>
            <a:ext cx="7614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Calculations of structures – lattice constants with ~1% accuracy</a:t>
            </a:r>
            <a:br>
              <a:rPr b="1" i="0" lang="en-US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-- phonons ~5% accuracy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-- </a:t>
            </a:r>
            <a:r>
              <a:rPr b="1" lang="en-US" sz="20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structures of molecules ……</a:t>
            </a:r>
            <a:endParaRPr b="0" i="0" sz="2000" u="none" cap="none" strike="noStrik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8"/>
          <p:cNvSpPr txBox="1"/>
          <p:nvPr/>
        </p:nvSpPr>
        <p:spPr>
          <a:xfrm>
            <a:off x="672066" y="4841373"/>
            <a:ext cx="7613962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Useful approximations for many other properties </a:t>
            </a:r>
            <a:endParaRPr b="0" i="0" sz="2000" u="none" cap="none" strike="noStrik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8"/>
          <p:cNvSpPr txBox="1"/>
          <p:nvPr/>
        </p:nvSpPr>
        <p:spPr>
          <a:xfrm>
            <a:off x="782955" y="2191952"/>
            <a:ext cx="7392185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GGAs - Generalized Gradient approximations</a:t>
            </a:r>
            <a:endParaRPr b="0" i="0" sz="2000" u="sng" cap="none" strike="noStrik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8"/>
          <p:cNvSpPr txBox="1"/>
          <p:nvPr/>
        </p:nvSpPr>
        <p:spPr>
          <a:xfrm>
            <a:off x="808355" y="2496752"/>
            <a:ext cx="7392185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Hybrid –  GGA + Hartree-Fock </a:t>
            </a:r>
            <a:endParaRPr b="0" i="0" sz="2000" u="sng" cap="none" strike="noStrik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8"/>
          <p:cNvSpPr txBox="1"/>
          <p:nvPr/>
        </p:nvSpPr>
        <p:spPr>
          <a:xfrm>
            <a:off x="833755" y="2801552"/>
            <a:ext cx="7392185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i="0" lang="en-US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. . . . .</a:t>
            </a:r>
            <a:endParaRPr b="0" i="0" sz="2000" u="sng" cap="none" strike="noStrik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8"/>
          <p:cNvSpPr txBox="1"/>
          <p:nvPr/>
        </p:nvSpPr>
        <p:spPr>
          <a:xfrm>
            <a:off x="765019" y="5388436"/>
            <a:ext cx="761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Physics, Chemistry, Materials science, Engineering, . . .  </a:t>
            </a:r>
            <a:endParaRPr b="0" i="0" sz="2000" u="none" cap="none" strike="noStrik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eb41b85247_3_117"/>
          <p:cNvSpPr txBox="1"/>
          <p:nvPr/>
        </p:nvSpPr>
        <p:spPr>
          <a:xfrm>
            <a:off x="-324617" y="438545"/>
            <a:ext cx="9793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548135"/>
                </a:solidFill>
              </a:rPr>
              <a:t>How useful is it? </a:t>
            </a:r>
            <a:endParaRPr/>
          </a:p>
        </p:txBody>
      </p:sp>
      <p:sp>
        <p:nvSpPr>
          <p:cNvPr id="400" name="Google Shape;400;g1eb41b85247_3_117"/>
          <p:cNvSpPr txBox="1"/>
          <p:nvPr>
            <p:ph idx="11" type="ftr"/>
          </p:nvPr>
        </p:nvSpPr>
        <p:spPr>
          <a:xfrm>
            <a:off x="3028950" y="6564176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sp>
        <p:nvSpPr>
          <p:cNvPr id="401" name="Google Shape;401;g1eb41b85247_3_117"/>
          <p:cNvSpPr txBox="1"/>
          <p:nvPr/>
        </p:nvSpPr>
        <p:spPr>
          <a:xfrm>
            <a:off x="473950" y="1785550"/>
            <a:ext cx="8132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lang="en-US" sz="20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ability</a:t>
            </a:r>
            <a:r>
              <a:rPr b="1" lang="en-US" sz="20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to do accurate calculations of the minimum energy structure of a complex solids and molecules has transformed </a:t>
            </a:r>
            <a:r>
              <a:rPr b="1" lang="en-US" sz="20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r>
              <a:rPr b="1" lang="en-US" sz="20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b="1" sz="20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g1eb41b85247_3_117"/>
          <p:cNvSpPr txBox="1"/>
          <p:nvPr/>
        </p:nvSpPr>
        <p:spPr>
          <a:xfrm>
            <a:off x="231075" y="1272550"/>
            <a:ext cx="8496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2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The Kohn-Sham papers are the most widely cited papers in Physics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3" name="Google Shape;403;g1eb41b85247_3_117"/>
          <p:cNvCxnSpPr/>
          <p:nvPr/>
        </p:nvCxnSpPr>
        <p:spPr>
          <a:xfrm>
            <a:off x="631748" y="2583348"/>
            <a:ext cx="76947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04" name="Google Shape;404;g1eb41b85247_3_117"/>
          <p:cNvSpPr txBox="1"/>
          <p:nvPr/>
        </p:nvSpPr>
        <p:spPr>
          <a:xfrm>
            <a:off x="1638475" y="2718838"/>
            <a:ext cx="5511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Approximately 50,000 papers per year!</a:t>
            </a:r>
            <a:endParaRPr b="1"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g1eb41b85247_3_117"/>
          <p:cNvSpPr txBox="1"/>
          <p:nvPr/>
        </p:nvSpPr>
        <p:spPr>
          <a:xfrm>
            <a:off x="782941" y="3334634"/>
            <a:ext cx="7614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(Estimate based on current trends and a study of the literature</a:t>
            </a:r>
            <a:endParaRPr b="1" sz="20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20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10 years ago, which found ~30,000 papers per year.)</a:t>
            </a:r>
            <a:endParaRPr b="1" sz="20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6" name="Google Shape;406;g1eb41b85247_3_117"/>
          <p:cNvCxnSpPr/>
          <p:nvPr/>
        </p:nvCxnSpPr>
        <p:spPr>
          <a:xfrm>
            <a:off x="631748" y="4335948"/>
            <a:ext cx="76947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07" name="Google Shape;407;g1eb41b85247_3_117"/>
          <p:cNvSpPr txBox="1"/>
          <p:nvPr/>
        </p:nvSpPr>
        <p:spPr>
          <a:xfrm>
            <a:off x="1638475" y="4471450"/>
            <a:ext cx="631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I made a little survey of papers </a:t>
            </a:r>
            <a:r>
              <a:rPr b="1" lang="en-US" sz="20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in Nature and Science</a:t>
            </a:r>
            <a:endParaRPr b="1" sz="24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g1eb41b85247_3_117"/>
          <p:cNvSpPr txBox="1"/>
          <p:nvPr/>
        </p:nvSpPr>
        <p:spPr>
          <a:xfrm>
            <a:off x="782950" y="4883700"/>
            <a:ext cx="7944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Of all papers </a:t>
            </a: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on experimental materials at the atomic level</a:t>
            </a:r>
            <a:b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almost 1/2  involved DFT calculations working together with experiments </a:t>
            </a:r>
            <a:endParaRPr b="1" sz="20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9"/>
          <p:cNvSpPr txBox="1"/>
          <p:nvPr/>
        </p:nvSpPr>
        <p:spPr>
          <a:xfrm>
            <a:off x="-324617" y="438545"/>
            <a:ext cx="9793234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Electronic Structure Calculations are </a:t>
            </a:r>
            <a:br>
              <a:rPr b="1" i="0" lang="en-US" sz="2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REALLY USEFUL !</a:t>
            </a:r>
            <a:br>
              <a:rPr b="1" i="0" lang="en-US" sz="2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Example in Science Magazine</a:t>
            </a:r>
            <a:endParaRPr b="1" i="0" sz="2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9"/>
          <p:cNvSpPr txBox="1"/>
          <p:nvPr>
            <p:ph idx="11" type="ftr"/>
          </p:nvPr>
        </p:nvSpPr>
        <p:spPr>
          <a:xfrm>
            <a:off x="3028950" y="6564176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pic>
        <p:nvPicPr>
          <p:cNvPr id="415" name="Google Shape;415;p9"/>
          <p:cNvPicPr preferRelativeResize="0"/>
          <p:nvPr/>
        </p:nvPicPr>
        <p:blipFill rotWithShape="1">
          <a:blip r:embed="rId3">
            <a:alphaModFix/>
          </a:blip>
          <a:srcRect b="15202" l="0" r="0" t="0"/>
          <a:stretch/>
        </p:blipFill>
        <p:spPr>
          <a:xfrm>
            <a:off x="580610" y="1686792"/>
            <a:ext cx="4340552" cy="49073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9"/>
          <p:cNvSpPr txBox="1"/>
          <p:nvPr/>
        </p:nvSpPr>
        <p:spPr>
          <a:xfrm>
            <a:off x="5569750" y="1624542"/>
            <a:ext cx="3170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Aqueous redox flow batteries could provide viable grid-scale elecrochemical energy storage for renewable energy because …...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9"/>
          <p:cNvSpPr/>
          <p:nvPr/>
        </p:nvSpPr>
        <p:spPr>
          <a:xfrm>
            <a:off x="403325" y="2387583"/>
            <a:ext cx="1768200" cy="6819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8" name="Google Shape;418;p9"/>
          <p:cNvCxnSpPr>
            <a:stCxn id="417" idx="6"/>
          </p:cNvCxnSpPr>
          <p:nvPr/>
        </p:nvCxnSpPr>
        <p:spPr>
          <a:xfrm flipH="1" rot="10800000">
            <a:off x="2171525" y="1959033"/>
            <a:ext cx="3411000" cy="769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19" name="Google Shape;419;p9"/>
          <p:cNvGrpSpPr/>
          <p:nvPr/>
        </p:nvGrpSpPr>
        <p:grpSpPr>
          <a:xfrm>
            <a:off x="2003525" y="2844783"/>
            <a:ext cx="6812525" cy="1764925"/>
            <a:chOff x="2003525" y="2652275"/>
            <a:chExt cx="6812525" cy="1764925"/>
          </a:xfrm>
        </p:grpSpPr>
        <p:sp>
          <p:nvSpPr>
            <p:cNvPr id="420" name="Google Shape;420;p9"/>
            <p:cNvSpPr/>
            <p:nvPr/>
          </p:nvSpPr>
          <p:spPr>
            <a:xfrm>
              <a:off x="2003525" y="2652275"/>
              <a:ext cx="1768200" cy="681900"/>
            </a:xfrm>
            <a:prstGeom prst="ellipse">
              <a:avLst/>
            </a:prstGeom>
            <a:noFill/>
            <a:ln cap="flat" cmpd="sng" w="19050">
              <a:solidFill>
                <a:srgbClr val="0066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1" name="Google Shape;421;p9"/>
            <p:cNvCxnSpPr>
              <a:stCxn id="420" idx="6"/>
            </p:cNvCxnSpPr>
            <p:nvPr/>
          </p:nvCxnSpPr>
          <p:spPr>
            <a:xfrm>
              <a:off x="3771725" y="2993225"/>
              <a:ext cx="1950300" cy="549000"/>
            </a:xfrm>
            <a:prstGeom prst="straightConnector1">
              <a:avLst/>
            </a:prstGeom>
            <a:noFill/>
            <a:ln cap="flat" cmpd="sng" w="19050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22" name="Google Shape;422;p9"/>
            <p:cNvSpPr txBox="1"/>
            <p:nvPr/>
          </p:nvSpPr>
          <p:spPr>
            <a:xfrm>
              <a:off x="5645950" y="3124200"/>
              <a:ext cx="3170100" cy="129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density functional theory calculations of a series of FL-OH derivatives also suggest that …...</a:t>
              </a:r>
              <a:endPara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eb41b85247_3_346"/>
          <p:cNvSpPr txBox="1"/>
          <p:nvPr/>
        </p:nvSpPr>
        <p:spPr>
          <a:xfrm>
            <a:off x="-324617" y="438545"/>
            <a:ext cx="9793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548135"/>
                </a:solidFill>
              </a:rPr>
              <a:t>One must go beyond DFT for many things! </a:t>
            </a:r>
            <a:r>
              <a:rPr b="1" lang="en-US" sz="2800">
                <a:solidFill>
                  <a:srgbClr val="548135"/>
                </a:solidFill>
              </a:rPr>
              <a:t> </a:t>
            </a:r>
            <a:endParaRPr/>
          </a:p>
        </p:txBody>
      </p:sp>
      <p:sp>
        <p:nvSpPr>
          <p:cNvPr id="428" name="Google Shape;428;g1eb41b85247_3_346"/>
          <p:cNvSpPr txBox="1"/>
          <p:nvPr>
            <p:ph idx="11" type="ftr"/>
          </p:nvPr>
        </p:nvSpPr>
        <p:spPr>
          <a:xfrm>
            <a:off x="3028950" y="6564176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sp>
        <p:nvSpPr>
          <p:cNvPr id="429" name="Google Shape;429;g1eb41b85247_3_346"/>
          <p:cNvSpPr txBox="1"/>
          <p:nvPr/>
        </p:nvSpPr>
        <p:spPr>
          <a:xfrm>
            <a:off x="231075" y="1272550"/>
            <a:ext cx="8496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2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Kohn-Sham DFT is amazing good for structures:</a:t>
            </a:r>
            <a:endParaRPr b="1" sz="220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2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Where are the atoms?</a:t>
            </a:r>
            <a:endParaRPr b="1" sz="220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2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What are vibration frequencies?</a:t>
            </a:r>
            <a:endParaRPr b="1" sz="220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0" name="Google Shape;430;g1eb41b85247_3_346"/>
          <p:cNvCxnSpPr/>
          <p:nvPr/>
        </p:nvCxnSpPr>
        <p:spPr>
          <a:xfrm>
            <a:off x="631748" y="2583348"/>
            <a:ext cx="76947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1" name="Google Shape;431;g1eb41b85247_3_346"/>
          <p:cNvSpPr txBox="1"/>
          <p:nvPr/>
        </p:nvSpPr>
        <p:spPr>
          <a:xfrm>
            <a:off x="1638475" y="2718850"/>
            <a:ext cx="625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But DFT is NOT meant to give spectra correctly</a:t>
            </a:r>
            <a:endParaRPr b="1"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g1eb41b85247_3_346"/>
          <p:cNvSpPr txBox="1"/>
          <p:nvPr/>
        </p:nvSpPr>
        <p:spPr>
          <a:xfrm>
            <a:off x="2228422" y="3235388"/>
            <a:ext cx="513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20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Often very bad - “The band gap problem”</a:t>
            </a:r>
            <a:endParaRPr b="1" sz="20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3" name="Google Shape;433;g1eb41b85247_3_346"/>
          <p:cNvCxnSpPr/>
          <p:nvPr/>
        </p:nvCxnSpPr>
        <p:spPr>
          <a:xfrm>
            <a:off x="631748" y="4869348"/>
            <a:ext cx="76947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4" name="Google Shape;434;g1eb41b85247_3_346"/>
          <p:cNvSpPr txBox="1"/>
          <p:nvPr/>
        </p:nvSpPr>
        <p:spPr>
          <a:xfrm>
            <a:off x="793975" y="5144600"/>
            <a:ext cx="7944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It is a hard problem!</a:t>
            </a:r>
            <a:r>
              <a:rPr b="1" lang="en-US" sz="2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There is great experience in how to understand and use the methods!</a:t>
            </a:r>
            <a:endParaRPr b="1"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g1eb41b85247_3_346"/>
          <p:cNvSpPr txBox="1"/>
          <p:nvPr/>
        </p:nvSpPr>
        <p:spPr>
          <a:xfrm>
            <a:off x="1429825" y="3690425"/>
            <a:ext cx="6735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20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For Spectra one needs methods like:</a:t>
            </a:r>
            <a:endParaRPr b="1" sz="20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20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Time-dependent DFT</a:t>
            </a:r>
            <a:endParaRPr b="1" sz="20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20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Many-body perturbation theory (The GW method, etc.) </a:t>
            </a:r>
            <a:endParaRPr b="1" sz="20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6"/>
          <p:cNvSpPr txBox="1"/>
          <p:nvPr/>
        </p:nvSpPr>
        <p:spPr>
          <a:xfrm>
            <a:off x="-685801" y="42271"/>
            <a:ext cx="10515600" cy="1314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ASESMA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16"/>
          <p:cNvSpPr txBox="1"/>
          <p:nvPr/>
        </p:nvSpPr>
        <p:spPr>
          <a:xfrm>
            <a:off x="500548" y="894625"/>
            <a:ext cx="81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548135"/>
                </a:solidFill>
              </a:rPr>
              <a:t>Core Topics + Hands-on Tutorials and Projects </a:t>
            </a:r>
            <a:r>
              <a:rPr b="1" lang="en-US" sz="24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443" name="Google Shape;443;p16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sp>
        <p:nvSpPr>
          <p:cNvPr id="444" name="Google Shape;444;p16"/>
          <p:cNvSpPr txBox="1"/>
          <p:nvPr/>
        </p:nvSpPr>
        <p:spPr>
          <a:xfrm>
            <a:off x="3442168" y="3716259"/>
            <a:ext cx="305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548135"/>
                </a:solidFill>
              </a:rPr>
              <a:t>Marc Casida – pioneer of time-dependent DFT</a:t>
            </a:r>
            <a:endParaRPr b="1">
              <a:solidFill>
                <a:srgbClr val="548135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548135"/>
                </a:solidFill>
              </a:rPr>
              <a:t>with project in 2023</a:t>
            </a:r>
            <a:endParaRPr b="1">
              <a:solidFill>
                <a:srgbClr val="548135"/>
              </a:solidFill>
            </a:endParaRPr>
          </a:p>
        </p:txBody>
      </p:sp>
      <p:sp>
        <p:nvSpPr>
          <p:cNvPr id="445" name="Google Shape;445;p16"/>
          <p:cNvSpPr txBox="1"/>
          <p:nvPr/>
        </p:nvSpPr>
        <p:spPr>
          <a:xfrm>
            <a:off x="183290" y="3732930"/>
            <a:ext cx="2883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548135"/>
                </a:solidFill>
              </a:rPr>
              <a:t>Alberto Carta - Mentor helping students in DFT project in 2023</a:t>
            </a:r>
            <a:endParaRPr b="1">
              <a:solidFill>
                <a:srgbClr val="548135"/>
              </a:solidFill>
            </a:endParaRPr>
          </a:p>
        </p:txBody>
      </p:sp>
      <p:sp>
        <p:nvSpPr>
          <p:cNvPr id="446" name="Google Shape;446;p16"/>
          <p:cNvSpPr txBox="1"/>
          <p:nvPr/>
        </p:nvSpPr>
        <p:spPr>
          <a:xfrm>
            <a:off x="162863" y="1479100"/>
            <a:ext cx="315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548135"/>
                </a:solidFill>
              </a:rPr>
              <a:t>Density Functional Theory</a:t>
            </a:r>
            <a:endParaRPr sz="1800"/>
          </a:p>
        </p:txBody>
      </p:sp>
      <p:sp>
        <p:nvSpPr>
          <p:cNvPr id="447" name="Google Shape;447;p16"/>
          <p:cNvSpPr txBox="1"/>
          <p:nvPr/>
        </p:nvSpPr>
        <p:spPr>
          <a:xfrm>
            <a:off x="3331550" y="1326700"/>
            <a:ext cx="3159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548135"/>
                </a:solidFill>
              </a:rPr>
              <a:t>Quantum Chemistry</a:t>
            </a:r>
            <a:br>
              <a:rPr b="1" lang="en-US" sz="1800">
                <a:solidFill>
                  <a:srgbClr val="548135"/>
                </a:solidFill>
              </a:rPr>
            </a:br>
            <a:r>
              <a:rPr b="1" lang="en-US" sz="1800">
                <a:solidFill>
                  <a:srgbClr val="548135"/>
                </a:solidFill>
              </a:rPr>
              <a:t>and </a:t>
            </a:r>
            <a:r>
              <a:rPr b="1" lang="en-US" sz="1800">
                <a:solidFill>
                  <a:srgbClr val="548135"/>
                </a:solidFill>
              </a:rPr>
              <a:t>molecular</a:t>
            </a:r>
            <a:r>
              <a:rPr b="1" lang="en-US" sz="1800">
                <a:solidFill>
                  <a:srgbClr val="548135"/>
                </a:solidFill>
              </a:rPr>
              <a:t> systems</a:t>
            </a:r>
            <a:endParaRPr sz="1800"/>
          </a:p>
        </p:txBody>
      </p:sp>
      <p:sp>
        <p:nvSpPr>
          <p:cNvPr id="448" name="Google Shape;448;p16"/>
          <p:cNvSpPr txBox="1"/>
          <p:nvPr/>
        </p:nvSpPr>
        <p:spPr>
          <a:xfrm>
            <a:off x="6242625" y="1326700"/>
            <a:ext cx="3159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548135"/>
                </a:solidFill>
              </a:rPr>
              <a:t>Many-body methods</a:t>
            </a:r>
            <a:br>
              <a:rPr b="1" lang="en-US" sz="1800">
                <a:solidFill>
                  <a:srgbClr val="548135"/>
                </a:solidFill>
              </a:rPr>
            </a:br>
            <a:r>
              <a:rPr b="1" lang="en-US" sz="1800">
                <a:solidFill>
                  <a:srgbClr val="548135"/>
                </a:solidFill>
              </a:rPr>
              <a:t>for</a:t>
            </a:r>
            <a:r>
              <a:rPr b="1" lang="en-US" sz="1800">
                <a:solidFill>
                  <a:srgbClr val="548135"/>
                </a:solidFill>
              </a:rPr>
              <a:t> spectroscopy</a:t>
            </a:r>
            <a:endParaRPr sz="1800"/>
          </a:p>
        </p:txBody>
      </p:sp>
      <p:sp>
        <p:nvSpPr>
          <p:cNvPr id="449" name="Google Shape;449;p16"/>
          <p:cNvSpPr txBox="1"/>
          <p:nvPr/>
        </p:nvSpPr>
        <p:spPr>
          <a:xfrm>
            <a:off x="6006912" y="4025989"/>
            <a:ext cx="33843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Azima Seidu from Ghana in 2016</a:t>
            </a:r>
            <a:endParaRPr b="1" i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the lecturers </a:t>
            </a:r>
            <a:br>
              <a:rPr b="1" i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Andrea Marini and Matteo Gatti</a:t>
            </a:r>
            <a:endParaRPr b="1" i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chemeClr val="dk1"/>
                </a:solidFill>
              </a:rPr>
              <a:t>(Afterward Azima visited Gatti in France.)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16"/>
          <p:cNvPicPr preferRelativeResize="0"/>
          <p:nvPr/>
        </p:nvPicPr>
        <p:blipFill rotWithShape="1">
          <a:blip r:embed="rId3">
            <a:alphaModFix/>
          </a:blip>
          <a:srcRect b="33612" l="39897" r="24009" t="7777"/>
          <a:stretch/>
        </p:blipFill>
        <p:spPr>
          <a:xfrm>
            <a:off x="6680500" y="1931100"/>
            <a:ext cx="2300942" cy="21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16"/>
          <p:cNvSpPr txBox="1"/>
          <p:nvPr/>
        </p:nvSpPr>
        <p:spPr>
          <a:xfrm>
            <a:off x="3925538" y="5337825"/>
            <a:ext cx="315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548135"/>
                </a:solidFill>
              </a:rPr>
              <a:t>Machine Learning</a:t>
            </a:r>
            <a:endParaRPr sz="1800"/>
          </a:p>
        </p:txBody>
      </p:sp>
      <p:pic>
        <p:nvPicPr>
          <p:cNvPr id="452" name="Google Shape;452;p16"/>
          <p:cNvPicPr preferRelativeResize="0"/>
          <p:nvPr/>
        </p:nvPicPr>
        <p:blipFill rotWithShape="1">
          <a:blip r:embed="rId4">
            <a:alphaModFix/>
          </a:blip>
          <a:srcRect b="27766" l="5476" r="5467" t="19346"/>
          <a:stretch/>
        </p:blipFill>
        <p:spPr>
          <a:xfrm>
            <a:off x="30926" y="4490175"/>
            <a:ext cx="4325074" cy="192645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16"/>
          <p:cNvSpPr txBox="1"/>
          <p:nvPr/>
        </p:nvSpPr>
        <p:spPr>
          <a:xfrm>
            <a:off x="4154140" y="5683655"/>
            <a:ext cx="2883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548135"/>
                </a:solidFill>
              </a:rPr>
              <a:t>Alex Urban leading project</a:t>
            </a:r>
            <a:endParaRPr b="1">
              <a:solidFill>
                <a:srgbClr val="548135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548135"/>
                </a:solidFill>
              </a:rPr>
              <a:t>in 2023</a:t>
            </a:r>
            <a:endParaRPr b="1">
              <a:solidFill>
                <a:srgbClr val="548135"/>
              </a:solidFill>
            </a:endParaRPr>
          </a:p>
        </p:txBody>
      </p:sp>
      <p:pic>
        <p:nvPicPr>
          <p:cNvPr id="454" name="Google Shape;454;p16"/>
          <p:cNvPicPr preferRelativeResize="0"/>
          <p:nvPr/>
        </p:nvPicPr>
        <p:blipFill rotWithShape="1">
          <a:blip r:embed="rId5">
            <a:alphaModFix/>
          </a:blip>
          <a:srcRect b="25638" l="12800" r="0" t="7102"/>
          <a:stretch/>
        </p:blipFill>
        <p:spPr>
          <a:xfrm>
            <a:off x="3255350" y="1894975"/>
            <a:ext cx="3159899" cy="1827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6"/>
          <p:cNvPicPr preferRelativeResize="0"/>
          <p:nvPr/>
        </p:nvPicPr>
        <p:blipFill rotWithShape="1">
          <a:blip r:embed="rId6">
            <a:alphaModFix/>
          </a:blip>
          <a:srcRect b="26932" l="0" r="-10363" t="0"/>
          <a:stretch/>
        </p:blipFill>
        <p:spPr>
          <a:xfrm>
            <a:off x="183335" y="1971175"/>
            <a:ext cx="3153393" cy="1642551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16"/>
          <p:cNvSpPr txBox="1"/>
          <p:nvPr/>
        </p:nvSpPr>
        <p:spPr>
          <a:xfrm>
            <a:off x="6090237" y="5113339"/>
            <a:ext cx="3384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rgbClr val="FF3300"/>
                </a:solidFill>
              </a:rPr>
              <a:t>Three ASESMA participants</a:t>
            </a:r>
            <a:br>
              <a:rPr b="1" i="1" lang="en-US">
                <a:solidFill>
                  <a:srgbClr val="FF3300"/>
                </a:solidFill>
              </a:rPr>
            </a:br>
            <a:r>
              <a:rPr b="1" i="1" lang="en-US">
                <a:solidFill>
                  <a:srgbClr val="FF3300"/>
                </a:solidFill>
              </a:rPr>
              <a:t>are working in Gatti’s group</a:t>
            </a:r>
            <a:endParaRPr b="1" i="1">
              <a:solidFill>
                <a:srgbClr val="FF3300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rgbClr val="FF3300"/>
                </a:solidFill>
              </a:rPr>
              <a:t>right now!</a:t>
            </a:r>
            <a:endParaRPr b="1" i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eb41b85247_3_87"/>
          <p:cNvSpPr txBox="1"/>
          <p:nvPr>
            <p:ph idx="11" type="ftr"/>
          </p:nvPr>
        </p:nvSpPr>
        <p:spPr>
          <a:xfrm>
            <a:off x="3028950" y="6335576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sp>
        <p:nvSpPr>
          <p:cNvPr id="462" name="Google Shape;462;g1eb41b85247_3_87"/>
          <p:cNvSpPr txBox="1"/>
          <p:nvPr/>
        </p:nvSpPr>
        <p:spPr>
          <a:xfrm>
            <a:off x="3066003" y="1404600"/>
            <a:ext cx="301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 a few Examples </a:t>
            </a:r>
            <a:endParaRPr b="0" i="0" sz="24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g1eb41b85247_3_87"/>
          <p:cNvSpPr txBox="1"/>
          <p:nvPr/>
        </p:nvSpPr>
        <p:spPr>
          <a:xfrm>
            <a:off x="840450" y="2103075"/>
            <a:ext cx="7694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ASESMANet  </a:t>
            </a:r>
            <a:b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Program for providing small amounts of funds for meetings and collaborations</a:t>
            </a:r>
            <a:endParaRPr b="0" i="0" sz="2000" u="sng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g1eb41b85247_3_87"/>
          <p:cNvSpPr txBox="1"/>
          <p:nvPr/>
        </p:nvSpPr>
        <p:spPr>
          <a:xfrm>
            <a:off x="1083225" y="3322238"/>
            <a:ext cx="7694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US-Africa Initiative of the American Physical Society  </a:t>
            </a:r>
            <a:b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slide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g1eb41b85247_3_87"/>
          <p:cNvSpPr txBox="1"/>
          <p:nvPr/>
        </p:nvSpPr>
        <p:spPr>
          <a:xfrm>
            <a:off x="1417675" y="5486175"/>
            <a:ext cx="769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t/>
            </a:r>
            <a:endParaRPr b="0" i="0" sz="2000" u="sng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g1eb41b85247_3_87"/>
          <p:cNvSpPr txBox="1"/>
          <p:nvPr/>
        </p:nvSpPr>
        <p:spPr>
          <a:xfrm>
            <a:off x="-685801" y="42271"/>
            <a:ext cx="10515600" cy="13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ASESMA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g1eb41b85247_3_87"/>
          <p:cNvSpPr txBox="1"/>
          <p:nvPr/>
        </p:nvSpPr>
        <p:spPr>
          <a:xfrm>
            <a:off x="500548" y="894575"/>
            <a:ext cx="81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548135"/>
                </a:solidFill>
              </a:rPr>
              <a:t>Results (in addition to the ASESMA network!)</a:t>
            </a:r>
            <a:r>
              <a:rPr b="1" lang="en-US" sz="2400">
                <a:solidFill>
                  <a:srgbClr val="548135"/>
                </a:solidFill>
              </a:rPr>
              <a:t> </a:t>
            </a:r>
            <a:r>
              <a:rPr b="1" lang="en-US" sz="24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468" name="Google Shape;468;g1eb41b85247_3_87"/>
          <p:cNvSpPr txBox="1"/>
          <p:nvPr/>
        </p:nvSpPr>
        <p:spPr>
          <a:xfrm>
            <a:off x="1083225" y="4541438"/>
            <a:ext cx="769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example of a collaborations started in ASESMA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987193bec2_0_57"/>
          <p:cNvSpPr txBox="1"/>
          <p:nvPr/>
        </p:nvSpPr>
        <p:spPr>
          <a:xfrm>
            <a:off x="601430" y="684292"/>
            <a:ext cx="8181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African School for Electronic Structure </a:t>
            </a:r>
            <a:br>
              <a:rPr b="1" i="0" lang="en-US" sz="27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7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Methods and Applications</a:t>
            </a:r>
            <a:endParaRPr b="0" i="0" sz="2700" u="none" cap="none" strike="noStrike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" name="Google Shape;176;g2987193bec2_0_57"/>
          <p:cNvGrpSpPr/>
          <p:nvPr/>
        </p:nvGrpSpPr>
        <p:grpSpPr>
          <a:xfrm>
            <a:off x="1143840" y="2854486"/>
            <a:ext cx="3830029" cy="2786147"/>
            <a:chOff x="2165370" y="1980513"/>
            <a:chExt cx="5638200" cy="4326315"/>
          </a:xfrm>
        </p:grpSpPr>
        <p:pic>
          <p:nvPicPr>
            <p:cNvPr descr="Image associée" id="177" name="Google Shape;177;g2987193bec2_0_5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741796" y="1980513"/>
              <a:ext cx="4344804" cy="4326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" name="Google Shape;178;g2987193bec2_0_57"/>
            <p:cNvSpPr txBox="1"/>
            <p:nvPr/>
          </p:nvSpPr>
          <p:spPr>
            <a:xfrm>
              <a:off x="2165370" y="3030410"/>
              <a:ext cx="5638200" cy="17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r>
                <a:rPr b="1" i="0" lang="en-US" sz="67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r>
                <a:rPr b="1" i="0" lang="en-US" sz="6700" u="none" cap="none" strike="noStrike">
                  <a:solidFill>
                    <a:srgbClr val="548135"/>
                  </a:solidFill>
                  <a:latin typeface="Arial"/>
                  <a:ea typeface="Arial"/>
                  <a:cs typeface="Arial"/>
                  <a:sym typeface="Arial"/>
                </a:rPr>
                <a:t>E</a:t>
              </a:r>
              <a:r>
                <a:rPr b="1" i="0" lang="en-US" sz="6700" u="none" cap="none" strike="noStrike">
                  <a:solidFill>
                    <a:srgbClr val="FFD966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r>
                <a:rPr b="1" i="0" lang="en-US" sz="67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r>
                <a:rPr b="1" i="0" lang="en-US" sz="6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b="0" i="0" sz="6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" name="Google Shape;179;g2987193bec2_0_57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</a:t>
            </a:r>
            <a:r>
              <a:rPr lang="en-US"/>
              <a:t> 2023</a:t>
            </a:r>
            <a:endParaRPr/>
          </a:p>
        </p:txBody>
      </p:sp>
      <p:sp>
        <p:nvSpPr>
          <p:cNvPr id="180" name="Google Shape;180;g2987193bec2_0_57"/>
          <p:cNvSpPr txBox="1"/>
          <p:nvPr/>
        </p:nvSpPr>
        <p:spPr>
          <a:xfrm>
            <a:off x="601434" y="5758974"/>
            <a:ext cx="7941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Richard M. Martin </a:t>
            </a:r>
            <a:br>
              <a:rPr b="1" i="0" lang="en-US" sz="20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0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 University of Illinois and Stanford</a:t>
            </a:r>
            <a:endParaRPr/>
          </a:p>
        </p:txBody>
      </p:sp>
      <p:sp>
        <p:nvSpPr>
          <p:cNvPr id="181" name="Google Shape;181;g2987193bec2_0_57"/>
          <p:cNvSpPr txBox="1"/>
          <p:nvPr/>
        </p:nvSpPr>
        <p:spPr>
          <a:xfrm>
            <a:off x="244507" y="1792037"/>
            <a:ext cx="8655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</a:rPr>
              <a:t>The second decade and its role in new initiatives for scientific research</a:t>
            </a:r>
            <a:endParaRPr b="0" i="0" sz="2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2987193bec2_0_57"/>
          <p:cNvSpPr/>
          <p:nvPr/>
        </p:nvSpPr>
        <p:spPr>
          <a:xfrm>
            <a:off x="4334235" y="407960"/>
            <a:ext cx="4071000" cy="10275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2987193bec2_0_57"/>
          <p:cNvSpPr txBox="1"/>
          <p:nvPr/>
        </p:nvSpPr>
        <p:spPr>
          <a:xfrm>
            <a:off x="5426128" y="3026697"/>
            <a:ext cx="37563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Why</a:t>
            </a:r>
            <a:br>
              <a:rPr b="1" i="0" lang="en-US" sz="2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Electronic Structure</a:t>
            </a:r>
            <a:endParaRPr sz="12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FF0000"/>
                </a:solidFill>
              </a:rPr>
              <a:t>T</a:t>
            </a:r>
            <a:r>
              <a:rPr b="1" i="0" lang="en-US" sz="2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heory</a:t>
            </a:r>
            <a:endParaRPr sz="12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FF0000"/>
                </a:solidFill>
              </a:rPr>
              <a:t>(</a:t>
            </a:r>
            <a:r>
              <a:rPr b="1" i="0" lang="en-US" sz="2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with </a:t>
            </a:r>
            <a:r>
              <a:rPr b="1" lang="en-US" sz="2200">
                <a:solidFill>
                  <a:srgbClr val="FF0000"/>
                </a:solidFill>
              </a:rPr>
              <a:t>no</a:t>
            </a:r>
            <a:r>
              <a:rPr b="1" i="0" lang="en-US" sz="2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equations!)</a:t>
            </a:r>
            <a:endParaRPr b="1" i="0" sz="2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FF0000"/>
                </a:solidFill>
              </a:rPr>
              <a:t>Role in Research Today</a:t>
            </a:r>
            <a:endParaRPr b="1" sz="2200">
              <a:solidFill>
                <a:srgbClr val="FF0000"/>
              </a:solidFill>
            </a:endParaRPr>
          </a:p>
        </p:txBody>
      </p:sp>
      <p:cxnSp>
        <p:nvCxnSpPr>
          <p:cNvPr id="184" name="Google Shape;184;g2987193bec2_0_57"/>
          <p:cNvCxnSpPr/>
          <p:nvPr/>
        </p:nvCxnSpPr>
        <p:spPr>
          <a:xfrm>
            <a:off x="7043725" y="1403325"/>
            <a:ext cx="291000" cy="1698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5" name="Google Shape;185;g2987193bec2_0_57"/>
          <p:cNvSpPr txBox="1"/>
          <p:nvPr/>
        </p:nvSpPr>
        <p:spPr>
          <a:xfrm>
            <a:off x="3589950" y="129400"/>
            <a:ext cx="19641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ASESMA</a:t>
            </a:r>
            <a:endParaRPr b="1" sz="37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4"/>
          <p:cNvSpPr txBox="1"/>
          <p:nvPr/>
        </p:nvSpPr>
        <p:spPr>
          <a:xfrm>
            <a:off x="789075" y="4669583"/>
            <a:ext cx="6891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It could happen only because of ASESMA and the</a:t>
            </a:r>
            <a:r>
              <a:rPr b="1" lang="en-US" sz="1800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 network of African scientists at a level to fully participate in global community</a:t>
            </a:r>
            <a:r>
              <a:rPr b="1" lang="en-US" sz="1350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1350">
              <a:solidFill>
                <a:srgbClr val="5381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24"/>
          <p:cNvSpPr txBox="1"/>
          <p:nvPr/>
        </p:nvSpPr>
        <p:spPr>
          <a:xfrm>
            <a:off x="565000" y="1638125"/>
            <a:ext cx="77199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APS funded a set of workshops and v</a:t>
            </a: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isits of </a:t>
            </a:r>
            <a:endParaRPr b="1"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15 African </a:t>
            </a: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Scientists</a:t>
            </a: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Universities</a:t>
            </a: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and Labs in the US to </a:t>
            </a: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initiate</a:t>
            </a: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collaborations </a:t>
            </a:r>
            <a:endParaRPr sz="1800"/>
          </a:p>
        </p:txBody>
      </p:sp>
      <p:sp>
        <p:nvSpPr>
          <p:cNvPr id="475" name="Google Shape;475;p24"/>
          <p:cNvSpPr txBox="1"/>
          <p:nvPr/>
        </p:nvSpPr>
        <p:spPr>
          <a:xfrm>
            <a:off x="490350" y="5394850"/>
            <a:ext cx="8028900" cy="860400"/>
          </a:xfrm>
          <a:prstGeom prst="rect">
            <a:avLst/>
          </a:prstGeom>
          <a:noFill/>
          <a:ln cap="flat" cmpd="sng" w="1905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USAfrI finished in 2022.    </a:t>
            </a: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What is needed is long-term support!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USAfrI is just an example of what can be done.</a:t>
            </a:r>
            <a:r>
              <a:rPr b="1" lang="en-US" sz="1500" u="sng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lang="en-US" sz="1500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There is great interest and willingness to participate</a:t>
            </a:r>
            <a:r>
              <a:rPr b="1" lang="en-US" sz="15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b="1" lang="en-US" sz="135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Over 100 US scientists were definitely interested in USAfrI!</a:t>
            </a:r>
            <a:endParaRPr b="1" sz="1500" u="sng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24"/>
          <p:cNvSpPr txBox="1"/>
          <p:nvPr/>
        </p:nvSpPr>
        <p:spPr>
          <a:xfrm>
            <a:off x="5444844" y="6355154"/>
            <a:ext cx="2630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For more information see </a:t>
            </a:r>
            <a:br>
              <a:rPr b="1" lang="en-US"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14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https://usafricainitiative.org/</a:t>
            </a:r>
            <a:endParaRPr b="1" sz="14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CTP - Growing Scientific Communities Internationally" id="477" name="Google Shape;47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479" y="1477"/>
            <a:ext cx="1624652" cy="1125223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24"/>
          <p:cNvSpPr txBox="1"/>
          <p:nvPr/>
        </p:nvSpPr>
        <p:spPr>
          <a:xfrm>
            <a:off x="899537" y="162326"/>
            <a:ext cx="7344900" cy="39238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US Africa Initiative for Electronic Structure (USAfrI) </a:t>
            </a:r>
            <a:endParaRPr b="1"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9" name="Google Shape;479;p24"/>
          <p:cNvGrpSpPr/>
          <p:nvPr/>
        </p:nvGrpSpPr>
        <p:grpSpPr>
          <a:xfrm>
            <a:off x="6421429" y="293194"/>
            <a:ext cx="2678805" cy="860321"/>
            <a:chOff x="6421429" y="369394"/>
            <a:chExt cx="2678805" cy="860321"/>
          </a:xfrm>
        </p:grpSpPr>
        <p:sp>
          <p:nvSpPr>
            <p:cNvPr id="480" name="Google Shape;480;p24"/>
            <p:cNvSpPr txBox="1"/>
            <p:nvPr/>
          </p:nvSpPr>
          <p:spPr>
            <a:xfrm>
              <a:off x="6421429" y="369394"/>
              <a:ext cx="2005636" cy="806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50" spcFirstLastPara="1" rIns="68550" wrap="square" tIns="34275">
              <a:norm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-US"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lang="en-US"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Sponsored by the APS </a:t>
              </a:r>
              <a:br>
                <a:rPr b="1" lang="en-US"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lang="en-US"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2019 Innovation Fund</a:t>
              </a:r>
              <a:endParaRPr sz="82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81" name="Google Shape;481;p24"/>
            <p:cNvPicPr preferRelativeResize="0"/>
            <p:nvPr/>
          </p:nvPicPr>
          <p:blipFill rotWithShape="1">
            <a:blip r:embed="rId5">
              <a:alphaModFix/>
            </a:blip>
            <a:srcRect b="469" l="0" r="22618" t="1576"/>
            <a:stretch/>
          </p:blipFill>
          <p:spPr>
            <a:xfrm>
              <a:off x="7909609" y="378779"/>
              <a:ext cx="1190625" cy="8509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2" name="Google Shape;482;p24"/>
          <p:cNvSpPr txBox="1"/>
          <p:nvPr/>
        </p:nvSpPr>
        <p:spPr>
          <a:xfrm>
            <a:off x="979865" y="870769"/>
            <a:ext cx="70953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USAfrI</a:t>
            </a: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was created by a grant from the APS with the far-reaching goal </a:t>
            </a:r>
            <a:endParaRPr sz="18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“to create a platform for exchange between African and U.S. physicists with opportunities to have a major impact on research and education in Africa.” </a:t>
            </a:r>
            <a:endParaRPr b="1" sz="165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2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pic>
        <p:nvPicPr>
          <p:cNvPr id="484" name="Google Shape;484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02726" y="2310125"/>
            <a:ext cx="6444434" cy="2290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eb41b85247_3_8"/>
          <p:cNvSpPr txBox="1"/>
          <p:nvPr/>
        </p:nvSpPr>
        <p:spPr>
          <a:xfrm>
            <a:off x="-324617" y="209945"/>
            <a:ext cx="9793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548135"/>
                </a:solidFill>
              </a:rPr>
              <a:t>Results of ASESMA:  One Example</a:t>
            </a:r>
            <a:endParaRPr/>
          </a:p>
        </p:txBody>
      </p:sp>
      <p:sp>
        <p:nvSpPr>
          <p:cNvPr id="490" name="Google Shape;490;g1eb41b85247_3_8"/>
          <p:cNvSpPr txBox="1"/>
          <p:nvPr>
            <p:ph idx="11" type="ftr"/>
          </p:nvPr>
        </p:nvSpPr>
        <p:spPr>
          <a:xfrm>
            <a:off x="3028950" y="6335576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sp>
        <p:nvSpPr>
          <p:cNvPr id="491" name="Google Shape;491;g1eb41b85247_3_8"/>
          <p:cNvSpPr txBox="1"/>
          <p:nvPr/>
        </p:nvSpPr>
        <p:spPr>
          <a:xfrm>
            <a:off x="1539905" y="719777"/>
            <a:ext cx="7392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Prosper Ngabonziza attended ASESMA </a:t>
            </a:r>
            <a:b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he was a student</a:t>
            </a:r>
            <a:endParaRPr b="0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g1eb41b85247_3_8"/>
          <p:cNvSpPr txBox="1"/>
          <p:nvPr/>
        </p:nvSpPr>
        <p:spPr>
          <a:xfrm>
            <a:off x="148025" y="719775"/>
            <a:ext cx="163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4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2010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g1eb41b85247_3_8"/>
          <p:cNvSpPr txBox="1"/>
          <p:nvPr/>
        </p:nvSpPr>
        <p:spPr>
          <a:xfrm>
            <a:off x="1342680" y="2056615"/>
            <a:ext cx="7392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Garu Gebreyesus  attended ASESMA 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Had not worked in Electronic Structure before </a:t>
            </a:r>
            <a:b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Organized ASESMA in 2016 in Ghana!</a:t>
            </a:r>
            <a:endParaRPr b="0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g1eb41b85247_3_8"/>
          <p:cNvSpPr txBox="1"/>
          <p:nvPr/>
        </p:nvSpPr>
        <p:spPr>
          <a:xfrm>
            <a:off x="148025" y="2015175"/>
            <a:ext cx="163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4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2015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g1eb41b85247_3_8"/>
          <p:cNvSpPr txBox="1"/>
          <p:nvPr/>
        </p:nvSpPr>
        <p:spPr>
          <a:xfrm>
            <a:off x="1539905" y="1329377"/>
            <a:ext cx="7392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Several times Pr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osper proposed making </a:t>
            </a:r>
            <a:b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experiment/theory project in ASESMA</a:t>
            </a:r>
            <a:endParaRPr b="0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g1eb41b85247_3_8"/>
          <p:cNvSpPr txBox="1"/>
          <p:nvPr/>
        </p:nvSpPr>
        <p:spPr>
          <a:xfrm>
            <a:off x="148025" y="1329375"/>
            <a:ext cx="163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4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2012 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g1eb41b85247_3_8"/>
          <p:cNvSpPr txBox="1"/>
          <p:nvPr/>
        </p:nvSpPr>
        <p:spPr>
          <a:xfrm>
            <a:off x="223875" y="1566800"/>
            <a:ext cx="163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4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---</a:t>
            </a:r>
            <a:r>
              <a:rPr b="1" lang="en-US" sz="24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g1eb41b85247_3_8"/>
          <p:cNvSpPr txBox="1"/>
          <p:nvPr/>
        </p:nvSpPr>
        <p:spPr>
          <a:xfrm>
            <a:off x="1342675" y="3199625"/>
            <a:ext cx="7694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Started ASESMA collaboration (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Ghana, Nigeria, Rwanda, Italy, Germany, US) 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based on Prosper’s experimental work 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Photoemission (ARPES) on Sr</a:t>
            </a:r>
            <a:r>
              <a:rPr b="1"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</a:t>
            </a:r>
            <a:r>
              <a:rPr b="1"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b="1"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b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Phys. Rev. paper in 2022</a:t>
            </a:r>
            <a:endParaRPr b="0" i="0" sz="2000" u="sng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g1eb41b85247_3_8"/>
          <p:cNvSpPr txBox="1"/>
          <p:nvPr/>
        </p:nvSpPr>
        <p:spPr>
          <a:xfrm>
            <a:off x="148025" y="3158175"/>
            <a:ext cx="163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4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g1eb41b85247_3_8"/>
          <p:cNvSpPr txBox="1"/>
          <p:nvPr/>
        </p:nvSpPr>
        <p:spPr>
          <a:xfrm>
            <a:off x="1342675" y="4418825"/>
            <a:ext cx="7694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Idea from that work led to new collaboration with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experimentalists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Advanced Light Source In US </a:t>
            </a:r>
            <a:endParaRPr b="1" sz="20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Remote Access!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Paper submitted 2023</a:t>
            </a:r>
            <a:endParaRPr b="0" i="0" sz="2000" u="sng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g1eb41b85247_3_8"/>
          <p:cNvSpPr txBox="1"/>
          <p:nvPr/>
        </p:nvSpPr>
        <p:spPr>
          <a:xfrm>
            <a:off x="148025" y="4377375"/>
            <a:ext cx="163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4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2" name="Google Shape;502;g1eb41b85247_3_8"/>
          <p:cNvPicPr preferRelativeResize="0"/>
          <p:nvPr/>
        </p:nvPicPr>
        <p:blipFill rotWithShape="1">
          <a:blip r:embed="rId3">
            <a:alphaModFix/>
          </a:blip>
          <a:srcRect b="36881" l="61236" r="27174" t="46930"/>
          <a:stretch/>
        </p:blipFill>
        <p:spPr>
          <a:xfrm>
            <a:off x="7054954" y="1873148"/>
            <a:ext cx="1147544" cy="1202275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g1eb41b85247_3_8"/>
          <p:cNvSpPr txBox="1"/>
          <p:nvPr/>
        </p:nvSpPr>
        <p:spPr>
          <a:xfrm>
            <a:off x="6394373" y="3036090"/>
            <a:ext cx="234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4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Garu in audience in 2015</a:t>
            </a:r>
            <a:endParaRPr sz="1400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g1eb41b85247_3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1964" y="703400"/>
            <a:ext cx="1299512" cy="9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g1eb41b85247_3_8"/>
          <p:cNvSpPr txBox="1"/>
          <p:nvPr/>
        </p:nvSpPr>
        <p:spPr>
          <a:xfrm>
            <a:off x="6394373" y="1572765"/>
            <a:ext cx="234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rgbClr val="FF3300"/>
                </a:solidFill>
              </a:rPr>
              <a:t>Prosper </a:t>
            </a:r>
            <a:endParaRPr sz="1400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6" name="Google Shape;506;g1eb41b85247_3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3750" y="4215425"/>
            <a:ext cx="1015800" cy="101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g1eb41b85247_3_8"/>
          <p:cNvSpPr txBox="1"/>
          <p:nvPr/>
        </p:nvSpPr>
        <p:spPr>
          <a:xfrm>
            <a:off x="6849173" y="5292765"/>
            <a:ext cx="234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rgbClr val="FF3300"/>
                </a:solidFill>
              </a:rPr>
              <a:t>Jonathan Denlinger</a:t>
            </a:r>
            <a:endParaRPr sz="1400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g1eb41b85247_3_8"/>
          <p:cNvSpPr txBox="1"/>
          <p:nvPr/>
        </p:nvSpPr>
        <p:spPr>
          <a:xfrm>
            <a:off x="1342675" y="5638025"/>
            <a:ext cx="769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Discoveries from that work are leading to further work</a:t>
            </a:r>
            <a:endParaRPr b="0" i="0" sz="2000" u="sng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g1eb41b85247_3_8"/>
          <p:cNvSpPr txBox="1"/>
          <p:nvPr/>
        </p:nvSpPr>
        <p:spPr>
          <a:xfrm>
            <a:off x="148025" y="5596575"/>
            <a:ext cx="163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4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eb41b85247_3_324"/>
          <p:cNvSpPr txBox="1"/>
          <p:nvPr/>
        </p:nvSpPr>
        <p:spPr>
          <a:xfrm>
            <a:off x="-324617" y="209945"/>
            <a:ext cx="9793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548135"/>
                </a:solidFill>
              </a:rPr>
              <a:t>Results of ASESMA:  One Example</a:t>
            </a:r>
            <a:endParaRPr/>
          </a:p>
        </p:txBody>
      </p:sp>
      <p:sp>
        <p:nvSpPr>
          <p:cNvPr id="515" name="Google Shape;515;g1eb41b85247_3_324"/>
          <p:cNvSpPr txBox="1"/>
          <p:nvPr>
            <p:ph idx="11" type="ftr"/>
          </p:nvPr>
        </p:nvSpPr>
        <p:spPr>
          <a:xfrm>
            <a:off x="3028950" y="6335576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sp>
        <p:nvSpPr>
          <p:cNvPr id="516" name="Google Shape;516;g1eb41b85247_3_324"/>
          <p:cNvSpPr txBox="1"/>
          <p:nvPr/>
        </p:nvSpPr>
        <p:spPr>
          <a:xfrm>
            <a:off x="1342680" y="1655477"/>
            <a:ext cx="7392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Young physicists Prosper and Garu  experiment/theory collaboration</a:t>
            </a:r>
            <a:b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help from senior people in theory and experiment</a:t>
            </a:r>
            <a:endParaRPr b="0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g1eb41b85247_3_324"/>
          <p:cNvSpPr txBox="1"/>
          <p:nvPr/>
        </p:nvSpPr>
        <p:spPr>
          <a:xfrm>
            <a:off x="1417675" y="2490775"/>
            <a:ext cx="7694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papers and new discoveries (confirmation of theory and additional unexpected discoveries!) leading to further work</a:t>
            </a:r>
            <a:endParaRPr b="0" i="0" sz="2000" u="sng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g1eb41b85247_3_324"/>
          <p:cNvSpPr txBox="1"/>
          <p:nvPr/>
        </p:nvSpPr>
        <p:spPr>
          <a:xfrm>
            <a:off x="2692125" y="3426450"/>
            <a:ext cx="4002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9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What could be better?</a:t>
            </a:r>
            <a:r>
              <a:rPr b="1" lang="en-US" sz="20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b="0" i="0" sz="2000" u="sng" cap="none" strike="noStrik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g1eb41b85247_3_324"/>
          <p:cNvSpPr txBox="1"/>
          <p:nvPr/>
        </p:nvSpPr>
        <p:spPr>
          <a:xfrm>
            <a:off x="1069055" y="3951827"/>
            <a:ext cx="7392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For this to be standard - not take 13 years!</a:t>
            </a:r>
            <a:endParaRPr b="1" sz="200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Scientists working together with </a:t>
            </a:r>
            <a:r>
              <a:rPr b="1" lang="en-US" sz="2000" u="sng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local support </a:t>
            </a:r>
            <a: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(funding, colleagues)</a:t>
            </a:r>
            <a:endParaRPr b="1" sz="200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as part of the </a:t>
            </a:r>
            <a:r>
              <a:rPr b="1" lang="en-US" sz="2000" u="sng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global community</a:t>
            </a:r>
            <a:endParaRPr b="0" i="0" sz="2000" u="sng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g1eb41b85247_3_324"/>
          <p:cNvSpPr txBox="1"/>
          <p:nvPr/>
        </p:nvSpPr>
        <p:spPr>
          <a:xfrm>
            <a:off x="2692125" y="1140450"/>
            <a:ext cx="4594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9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 successful collaboration!</a:t>
            </a:r>
            <a:r>
              <a:rPr b="1" lang="en-US" sz="20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b="0" i="0" sz="2000" u="sng" cap="none" strike="noStrik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eb41b85247_3_360"/>
          <p:cNvSpPr txBox="1"/>
          <p:nvPr/>
        </p:nvSpPr>
        <p:spPr>
          <a:xfrm>
            <a:off x="-324617" y="209945"/>
            <a:ext cx="9793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548135"/>
                </a:solidFill>
              </a:rPr>
              <a:t>Role </a:t>
            </a:r>
            <a:r>
              <a:rPr b="1" lang="en-US" sz="2800">
                <a:solidFill>
                  <a:srgbClr val="548135"/>
                </a:solidFill>
              </a:rPr>
              <a:t>of ASESMA for the future</a:t>
            </a:r>
            <a:endParaRPr/>
          </a:p>
        </p:txBody>
      </p:sp>
      <p:sp>
        <p:nvSpPr>
          <p:cNvPr id="526" name="Google Shape;526;g1eb41b85247_3_360"/>
          <p:cNvSpPr txBox="1"/>
          <p:nvPr>
            <p:ph idx="11" type="ftr"/>
          </p:nvPr>
        </p:nvSpPr>
        <p:spPr>
          <a:xfrm>
            <a:off x="3028950" y="6335576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sp>
        <p:nvSpPr>
          <p:cNvPr id="527" name="Google Shape;527;g1eb41b85247_3_360"/>
          <p:cNvSpPr txBox="1"/>
          <p:nvPr/>
        </p:nvSpPr>
        <p:spPr>
          <a:xfrm>
            <a:off x="1128880" y="773602"/>
            <a:ext cx="7392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Theoretical calculations are an essential part of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Can be world class with much less cost than experimental facilities!</a:t>
            </a:r>
            <a:endParaRPr b="1" sz="200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g1eb41b85247_3_360"/>
          <p:cNvSpPr txBox="1"/>
          <p:nvPr/>
        </p:nvSpPr>
        <p:spPr>
          <a:xfrm>
            <a:off x="1599826" y="1450375"/>
            <a:ext cx="6187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Major Research Project needs a theory component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Especially a light source!</a:t>
            </a:r>
            <a:endParaRPr b="1" sz="200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g1eb41b85247_3_360"/>
          <p:cNvSpPr txBox="1"/>
          <p:nvPr/>
        </p:nvSpPr>
        <p:spPr>
          <a:xfrm>
            <a:off x="1053205" y="2411602"/>
            <a:ext cx="7392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Theory should not be “and add-on”</a:t>
            </a:r>
            <a:endParaRPr b="1" sz="200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It should be part of </a:t>
            </a:r>
            <a: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planning</a:t>
            </a:r>
            <a: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 from the start</a:t>
            </a:r>
            <a:endParaRPr b="1" sz="200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g1eb41b85247_3_360"/>
          <p:cNvSpPr txBox="1"/>
          <p:nvPr/>
        </p:nvSpPr>
        <p:spPr>
          <a:xfrm>
            <a:off x="875855" y="3099665"/>
            <a:ext cx="73923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b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is now remote access for experiments at light sources in the US and elsewhere. The LAAAMP program provides the possibility for a professor and a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visit a Lab to learn techniques and use remotely  or in person</a:t>
            </a:r>
            <a:endParaRPr b="0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1" name="Google Shape;531;g1eb41b85247_3_360"/>
          <p:cNvCxnSpPr/>
          <p:nvPr/>
        </p:nvCxnSpPr>
        <p:spPr>
          <a:xfrm>
            <a:off x="631748" y="2278548"/>
            <a:ext cx="76947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32" name="Google Shape;532;g1eb41b85247_3_360"/>
          <p:cNvSpPr txBox="1"/>
          <p:nvPr/>
        </p:nvSpPr>
        <p:spPr>
          <a:xfrm>
            <a:off x="997280" y="4756927"/>
            <a:ext cx="73923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5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 multiplier effect!</a:t>
            </a:r>
            <a:b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Combining with theory at the start can build up expertise for analysis, choosing experiments, teaching students, …..</a:t>
            </a:r>
            <a:endParaRPr b="0" i="0" sz="2000" u="sng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g1eb41b85247_3_360"/>
          <p:cNvSpPr txBox="1"/>
          <p:nvPr/>
        </p:nvSpPr>
        <p:spPr>
          <a:xfrm>
            <a:off x="782955" y="5875377"/>
            <a:ext cx="739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Low cost and -- more important -- an essential part of science </a:t>
            </a:r>
            <a:endParaRPr b="0" i="0" sz="2000" u="sng" cap="none" strike="noStrike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987193bec2_0_71"/>
          <p:cNvSpPr txBox="1"/>
          <p:nvPr/>
        </p:nvSpPr>
        <p:spPr>
          <a:xfrm>
            <a:off x="601430" y="684292"/>
            <a:ext cx="8181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African School for Electronic Structure </a:t>
            </a:r>
            <a:br>
              <a:rPr b="1" i="0" lang="en-US" sz="27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7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Methods and Applications</a:t>
            </a:r>
            <a:endParaRPr b="0" i="0" sz="2700" u="none" cap="none" strike="noStrike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1" name="Google Shape;191;g2987193bec2_0_71"/>
          <p:cNvGrpSpPr/>
          <p:nvPr/>
        </p:nvGrpSpPr>
        <p:grpSpPr>
          <a:xfrm>
            <a:off x="1143840" y="2854486"/>
            <a:ext cx="3830029" cy="2786147"/>
            <a:chOff x="2165370" y="1980513"/>
            <a:chExt cx="5638200" cy="4326315"/>
          </a:xfrm>
        </p:grpSpPr>
        <p:pic>
          <p:nvPicPr>
            <p:cNvPr descr="Image associée" id="192" name="Google Shape;192;g2987193bec2_0_7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741796" y="1980513"/>
              <a:ext cx="4344804" cy="4326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g2987193bec2_0_71"/>
            <p:cNvSpPr txBox="1"/>
            <p:nvPr/>
          </p:nvSpPr>
          <p:spPr>
            <a:xfrm>
              <a:off x="2165370" y="3030410"/>
              <a:ext cx="5638200" cy="17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r>
                <a:rPr b="1" i="0" lang="en-US" sz="67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r>
                <a:rPr b="1" i="0" lang="en-US" sz="6700" u="none" cap="none" strike="noStrike">
                  <a:solidFill>
                    <a:srgbClr val="548135"/>
                  </a:solidFill>
                  <a:latin typeface="Arial"/>
                  <a:ea typeface="Arial"/>
                  <a:cs typeface="Arial"/>
                  <a:sym typeface="Arial"/>
                </a:rPr>
                <a:t>E</a:t>
              </a:r>
              <a:r>
                <a:rPr b="1" i="0" lang="en-US" sz="6700" u="none" cap="none" strike="noStrike">
                  <a:solidFill>
                    <a:srgbClr val="FFD966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r>
                <a:rPr b="1" i="0" lang="en-US" sz="67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r>
                <a:rPr b="1" i="0" lang="en-US" sz="6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b="0" i="0" sz="6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4" name="Google Shape;194;g2987193bec2_0_71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sp>
        <p:nvSpPr>
          <p:cNvPr id="195" name="Google Shape;195;g2987193bec2_0_71"/>
          <p:cNvSpPr txBox="1"/>
          <p:nvPr/>
        </p:nvSpPr>
        <p:spPr>
          <a:xfrm>
            <a:off x="601434" y="5758974"/>
            <a:ext cx="7941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Richard M. Martin </a:t>
            </a:r>
            <a:br>
              <a:rPr b="1" i="0" lang="en-US" sz="20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0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 University of Illinois and Stanford</a:t>
            </a:r>
            <a:endParaRPr/>
          </a:p>
        </p:txBody>
      </p:sp>
      <p:sp>
        <p:nvSpPr>
          <p:cNvPr id="196" name="Google Shape;196;g2987193bec2_0_71"/>
          <p:cNvSpPr txBox="1"/>
          <p:nvPr/>
        </p:nvSpPr>
        <p:spPr>
          <a:xfrm>
            <a:off x="244507" y="1792037"/>
            <a:ext cx="8655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</a:rPr>
              <a:t>The second decade and its role in new initiatives for scientific research</a:t>
            </a:r>
            <a:endParaRPr b="0" i="0" sz="2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2987193bec2_0_71"/>
          <p:cNvSpPr/>
          <p:nvPr/>
        </p:nvSpPr>
        <p:spPr>
          <a:xfrm>
            <a:off x="3135825" y="1469075"/>
            <a:ext cx="6115200" cy="1385400"/>
          </a:xfrm>
          <a:prstGeom prst="ellipse">
            <a:avLst/>
          </a:prstGeom>
          <a:noFill/>
          <a:ln cap="flat" cmpd="sng" w="19050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g2987193bec2_0_71"/>
          <p:cNvSpPr txBox="1"/>
          <p:nvPr/>
        </p:nvSpPr>
        <p:spPr>
          <a:xfrm>
            <a:off x="4572000" y="3282900"/>
            <a:ext cx="47967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i="0" lang="en-US" sz="2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2200">
                <a:solidFill>
                  <a:srgbClr val="6AA84F"/>
                </a:solidFill>
              </a:rPr>
              <a:t>Role of theory</a:t>
            </a:r>
            <a:endParaRPr sz="1200">
              <a:solidFill>
                <a:srgbClr val="6AA84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FF0000"/>
                </a:solidFill>
              </a:rPr>
              <a:t>1) Research in all fields today</a:t>
            </a:r>
            <a:endParaRPr b="1" sz="2200">
              <a:solidFill>
                <a:srgbClr val="FF0000"/>
              </a:solidFill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FF0000"/>
                </a:solidFill>
              </a:rPr>
              <a:t>2) Research at Light Sources</a:t>
            </a:r>
            <a:endParaRPr b="1" sz="2200">
              <a:solidFill>
                <a:srgbClr val="FF0000"/>
              </a:solidFill>
            </a:endParaRPr>
          </a:p>
        </p:txBody>
      </p:sp>
      <p:cxnSp>
        <p:nvCxnSpPr>
          <p:cNvPr id="199" name="Google Shape;199;g2987193bec2_0_71"/>
          <p:cNvCxnSpPr/>
          <p:nvPr/>
        </p:nvCxnSpPr>
        <p:spPr>
          <a:xfrm>
            <a:off x="6816125" y="2844700"/>
            <a:ext cx="227700" cy="986100"/>
          </a:xfrm>
          <a:prstGeom prst="straightConnector1">
            <a:avLst/>
          </a:prstGeom>
          <a:noFill/>
          <a:ln cap="flat" cmpd="sng" w="19050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0" name="Google Shape;200;g2987193bec2_0_71"/>
          <p:cNvSpPr txBox="1"/>
          <p:nvPr/>
        </p:nvSpPr>
        <p:spPr>
          <a:xfrm>
            <a:off x="3589950" y="129400"/>
            <a:ext cx="19641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ASESMA</a:t>
            </a:r>
            <a:endParaRPr b="1" sz="37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"/>
          <p:cNvSpPr txBox="1"/>
          <p:nvPr/>
        </p:nvSpPr>
        <p:spPr>
          <a:xfrm>
            <a:off x="-324617" y="438545"/>
            <a:ext cx="979323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ASESMA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2"/>
          <p:cNvSpPr txBox="1"/>
          <p:nvPr/>
        </p:nvSpPr>
        <p:spPr>
          <a:xfrm>
            <a:off x="932074" y="1032584"/>
            <a:ext cx="7305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  10-year program from 2010 to 2020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Endorsed by IUPAP (International Union of Pure and Applied Physics)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Supported by ICTP (International Centre for Theoretical Physics) , …..</a:t>
            </a:r>
            <a:endParaRPr/>
          </a:p>
        </p:txBody>
      </p:sp>
      <p:cxnSp>
        <p:nvCxnSpPr>
          <p:cNvPr id="207" name="Google Shape;207;p12"/>
          <p:cNvCxnSpPr/>
          <p:nvPr/>
        </p:nvCxnSpPr>
        <p:spPr>
          <a:xfrm>
            <a:off x="2591441" y="2778734"/>
            <a:ext cx="37173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8" name="Google Shape;208;p12"/>
          <p:cNvSpPr txBox="1"/>
          <p:nvPr>
            <p:ph idx="11" type="ftr"/>
          </p:nvPr>
        </p:nvSpPr>
        <p:spPr>
          <a:xfrm>
            <a:off x="3028950" y="6287454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sp>
        <p:nvSpPr>
          <p:cNvPr id="209" name="Google Shape;209;p12"/>
          <p:cNvSpPr txBox="1"/>
          <p:nvPr/>
        </p:nvSpPr>
        <p:spPr>
          <a:xfrm>
            <a:off x="2146764" y="2922601"/>
            <a:ext cx="505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 new larger vision for ASESMA – 2020-2030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2"/>
          <p:cNvSpPr txBox="1"/>
          <p:nvPr/>
        </p:nvSpPr>
        <p:spPr>
          <a:xfrm>
            <a:off x="932765" y="1982320"/>
            <a:ext cx="7609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Schools each 2 years to foster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collaborative network for research and higher education within Africa  </a:t>
            </a:r>
            <a:endParaRPr/>
          </a:p>
        </p:txBody>
      </p:sp>
      <p:sp>
        <p:nvSpPr>
          <p:cNvPr id="211" name="Google Shape;211;p12"/>
          <p:cNvSpPr txBox="1"/>
          <p:nvPr/>
        </p:nvSpPr>
        <p:spPr>
          <a:xfrm>
            <a:off x="2318339" y="3181665"/>
            <a:ext cx="501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Endorsed by IUPAP for a second decade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Based on accomplishments in the first 10 years</a:t>
            </a:r>
            <a:endParaRPr/>
          </a:p>
        </p:txBody>
      </p:sp>
      <p:cxnSp>
        <p:nvCxnSpPr>
          <p:cNvPr id="212" name="Google Shape;212;p12"/>
          <p:cNvCxnSpPr/>
          <p:nvPr/>
        </p:nvCxnSpPr>
        <p:spPr>
          <a:xfrm>
            <a:off x="2591438" y="4066680"/>
            <a:ext cx="37173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3" name="Google Shape;213;p12"/>
          <p:cNvSpPr txBox="1"/>
          <p:nvPr/>
        </p:nvSpPr>
        <p:spPr>
          <a:xfrm>
            <a:off x="1714932" y="4210547"/>
            <a:ext cx="5921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</a:rPr>
              <a:t>More emphasis on </a:t>
            </a:r>
            <a:endParaRPr b="1" sz="1800">
              <a:solidFill>
                <a:srgbClr val="C00000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</a:rPr>
              <a:t>Problems related to biology</a:t>
            </a:r>
            <a:endParaRPr b="1" sz="1800">
              <a:solidFill>
                <a:srgbClr val="C00000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</a:rPr>
              <a:t>Machine Learning</a:t>
            </a:r>
            <a:br>
              <a:rPr b="1" lang="en-US" sz="1800">
                <a:solidFill>
                  <a:srgbClr val="C00000"/>
                </a:solidFill>
              </a:rPr>
            </a:br>
            <a:r>
              <a:rPr b="1" lang="en-US" sz="1800">
                <a:solidFill>
                  <a:srgbClr val="C00000"/>
                </a:solidFill>
              </a:rPr>
              <a:t>……….</a:t>
            </a:r>
            <a:endParaRPr b="1" sz="1800">
              <a:solidFill>
                <a:srgbClr val="C00000"/>
              </a:solidFill>
            </a:endParaRPr>
          </a:p>
        </p:txBody>
      </p:sp>
      <p:sp>
        <p:nvSpPr>
          <p:cNvPr id="214" name="Google Shape;214;p12"/>
          <p:cNvSpPr txBox="1"/>
          <p:nvPr/>
        </p:nvSpPr>
        <p:spPr>
          <a:xfrm>
            <a:off x="1624107" y="5793697"/>
            <a:ext cx="592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The key is the long term support of ICTP and IUPAP</a:t>
            </a:r>
            <a:endParaRPr sz="1800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2"/>
          <p:cNvSpPr/>
          <p:nvPr/>
        </p:nvSpPr>
        <p:spPr>
          <a:xfrm>
            <a:off x="1581550" y="5682325"/>
            <a:ext cx="6054900" cy="523200"/>
          </a:xfrm>
          <a:prstGeom prst="rect">
            <a:avLst/>
          </a:prstGeom>
          <a:noFill/>
          <a:ln cap="flat" cmpd="sng" w="28575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"/>
          <p:cNvSpPr txBox="1"/>
          <p:nvPr/>
        </p:nvSpPr>
        <p:spPr>
          <a:xfrm>
            <a:off x="-324617" y="479641"/>
            <a:ext cx="979323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The ASESMA Approach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3"/>
          <p:cNvSpPr txBox="1"/>
          <p:nvPr/>
        </p:nvSpPr>
        <p:spPr>
          <a:xfrm>
            <a:off x="312434" y="943380"/>
            <a:ext cx="8759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Computational Science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core guiding principle is that computation makes it possible to do world-class research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modest investment. Computation is important in every area of science and technology. </a:t>
            </a:r>
            <a:endParaRPr/>
          </a:p>
        </p:txBody>
      </p:sp>
      <p:sp>
        <p:nvSpPr>
          <p:cNvPr id="222" name="Google Shape;222;p13"/>
          <p:cNvSpPr txBox="1"/>
          <p:nvPr/>
        </p:nvSpPr>
        <p:spPr>
          <a:xfrm>
            <a:off x="312434" y="1907225"/>
            <a:ext cx="8519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Choice of Topics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Electronic structure is an important field that is narrow enough to build up a network for joint work and collaboration, yet broad enough to span the range from fundamental physics to applications in materials science, chemistry, and many other fields.</a:t>
            </a:r>
            <a:endParaRPr/>
          </a:p>
        </p:txBody>
      </p:sp>
      <p:sp>
        <p:nvSpPr>
          <p:cNvPr id="223" name="Google Shape;223;p13"/>
          <p:cNvSpPr txBox="1"/>
          <p:nvPr/>
        </p:nvSpPr>
        <p:spPr>
          <a:xfrm>
            <a:off x="455537" y="3113927"/>
            <a:ext cx="84735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An ASESMA school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Typically  ~ 1/2 participants new to the field, 1/2 returning to increase their knowledge, collaborate, and tutor the new people.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school includes basic theory and methods and hands-on computing. 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participant is involved in a project in an area of current research.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3"/>
          <p:cNvSpPr txBox="1"/>
          <p:nvPr>
            <p:ph idx="11" type="ftr"/>
          </p:nvPr>
        </p:nvSpPr>
        <p:spPr>
          <a:xfrm>
            <a:off x="3028950" y="65849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pic>
        <p:nvPicPr>
          <p:cNvPr id="225" name="Google Shape;22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96250" y="3963633"/>
            <a:ext cx="3086099" cy="208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825" y="4209410"/>
            <a:ext cx="3876326" cy="159564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3"/>
          <p:cNvSpPr/>
          <p:nvPr/>
        </p:nvSpPr>
        <p:spPr>
          <a:xfrm>
            <a:off x="1202225" y="3474700"/>
            <a:ext cx="4976700" cy="460200"/>
          </a:xfrm>
          <a:prstGeom prst="ellipse">
            <a:avLst/>
          </a:prstGeom>
          <a:noFill/>
          <a:ln cap="flat" cmpd="sng" w="28575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0827" y="1018868"/>
            <a:ext cx="2266950" cy="11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4"/>
          <p:cNvPicPr preferRelativeResize="0"/>
          <p:nvPr/>
        </p:nvPicPr>
        <p:blipFill rotWithShape="1">
          <a:blip r:embed="rId4">
            <a:alphaModFix/>
          </a:blip>
          <a:srcRect b="7843" l="2942" r="0" t="29411"/>
          <a:stretch/>
        </p:blipFill>
        <p:spPr>
          <a:xfrm>
            <a:off x="6647296" y="2331800"/>
            <a:ext cx="1873250" cy="9715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</p:pic>
      <p:pic>
        <p:nvPicPr>
          <p:cNvPr id="234" name="Google Shape;23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2593" y="1119457"/>
            <a:ext cx="1873250" cy="982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78704" y="1589383"/>
            <a:ext cx="3762375" cy="374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61447" y="5346956"/>
            <a:ext cx="2570162" cy="12509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37" name="Google Shape;237;p14"/>
          <p:cNvSpPr txBox="1"/>
          <p:nvPr/>
        </p:nvSpPr>
        <p:spPr>
          <a:xfrm>
            <a:off x="2008000" y="3225500"/>
            <a:ext cx="2432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ASESMA 2016 - Gh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14"/>
          <p:cNvPicPr preferRelativeResize="0"/>
          <p:nvPr/>
        </p:nvPicPr>
        <p:blipFill rotWithShape="1">
          <a:blip r:embed="rId8">
            <a:alphaModFix/>
          </a:blip>
          <a:srcRect b="9245" l="3762" r="3763" t="10907"/>
          <a:stretch/>
        </p:blipFill>
        <p:spPr>
          <a:xfrm>
            <a:off x="2011275" y="3490826"/>
            <a:ext cx="1974900" cy="104739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39" name="Google Shape;239;p14"/>
          <p:cNvSpPr txBox="1"/>
          <p:nvPr/>
        </p:nvSpPr>
        <p:spPr>
          <a:xfrm>
            <a:off x="5204115" y="5086598"/>
            <a:ext cx="3425825" cy="319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ASESMA 2015 - Johannesburg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4"/>
          <p:cNvSpPr txBox="1"/>
          <p:nvPr/>
        </p:nvSpPr>
        <p:spPr>
          <a:xfrm>
            <a:off x="6668079" y="2075438"/>
            <a:ext cx="1787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ASESMA 2012 - Kenya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01957" y="4995498"/>
            <a:ext cx="1974850" cy="124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4"/>
          <p:cNvSpPr txBox="1"/>
          <p:nvPr/>
        </p:nvSpPr>
        <p:spPr>
          <a:xfrm>
            <a:off x="2339972" y="4724976"/>
            <a:ext cx="2090737" cy="319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ASESMA 2010 - Capetown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4"/>
          <p:cNvSpPr txBox="1"/>
          <p:nvPr/>
        </p:nvSpPr>
        <p:spPr>
          <a:xfrm>
            <a:off x="148524" y="2300825"/>
            <a:ext cx="26430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Regional workshops </a:t>
            </a:r>
            <a:endParaRPr b="0" i="0" sz="1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(Mini-ASESMAs)</a:t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Republic of Congo – 2017, 2021, 2023</a:t>
            </a:r>
            <a:endParaRPr b="1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lang="en-US" sz="1200">
                <a:latin typeface="Calibri"/>
                <a:ea typeface="Calibri"/>
                <a:cs typeface="Calibri"/>
                <a:sym typeface="Calibri"/>
              </a:rPr>
              <a:t>Dem. Rep. of Congo - 2022</a:t>
            </a: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Cameroon 2018, 2019, 2022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Ethiopia – 20</a:t>
            </a:r>
            <a:r>
              <a:rPr b="1" lang="en-US" sz="1200">
                <a:latin typeface="Calibri"/>
                <a:ea typeface="Calibri"/>
                <a:cs typeface="Calibri"/>
                <a:sym typeface="Calibri"/>
              </a:rPr>
              <a:t>21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Kenya - 2021, 2022,  2023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Rwanda - 2019, 2023 </a:t>
            </a:r>
            <a:b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South Africa – 2019, 2022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lang="en-US" sz="1200">
                <a:latin typeface="Calibri"/>
                <a:ea typeface="Calibri"/>
                <a:cs typeface="Calibri"/>
                <a:sym typeface="Calibri"/>
              </a:rPr>
              <a:t>Tanzania - 2019</a:t>
            </a:r>
            <a:b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4"/>
          <p:cNvSpPr txBox="1"/>
          <p:nvPr/>
        </p:nvSpPr>
        <p:spPr>
          <a:xfrm>
            <a:off x="4457425" y="1147900"/>
            <a:ext cx="29133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udan  2013, 2015, </a:t>
            </a:r>
            <a:r>
              <a:rPr b="1" lang="en-US" sz="1200"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Tutorials at Khartoum</a:t>
            </a:r>
            <a:r>
              <a:rPr b="1" lang="en-US" sz="1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Workshop</a:t>
            </a:r>
            <a:endParaRPr b="1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on Advanced Materials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4"/>
          <p:cNvSpPr txBox="1"/>
          <p:nvPr/>
        </p:nvSpPr>
        <p:spPr>
          <a:xfrm>
            <a:off x="134723" y="4900908"/>
            <a:ext cx="237648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Sessions at African </a:t>
            </a:r>
            <a:b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Materials Science Society</a:t>
            </a:r>
            <a:endParaRPr b="1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Botswana – 2017</a:t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Tanzania – 2019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Senegal - 2022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4"/>
          <p:cNvSpPr txBox="1"/>
          <p:nvPr/>
        </p:nvSpPr>
        <p:spPr>
          <a:xfrm>
            <a:off x="6765711" y="753607"/>
            <a:ext cx="2252663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ASESMA  2018 - Ethiopia  </a:t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4"/>
          <p:cNvSpPr txBox="1"/>
          <p:nvPr/>
        </p:nvSpPr>
        <p:spPr>
          <a:xfrm>
            <a:off x="2261465" y="463400"/>
            <a:ext cx="57189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135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1800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79</a:t>
            </a:r>
            <a:r>
              <a:rPr b="1" i="0" lang="en-US" sz="1800" u="none" cap="none" strike="noStrike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 participants from 29 African countries (2008 -202</a:t>
            </a:r>
            <a:r>
              <a:rPr b="1" lang="en-US" sz="1800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i="0" lang="en-US" sz="1800" u="none" cap="none" strike="noStrike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4"/>
          <p:cNvSpPr txBox="1"/>
          <p:nvPr/>
        </p:nvSpPr>
        <p:spPr>
          <a:xfrm>
            <a:off x="1801753" y="6322366"/>
            <a:ext cx="304958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2008 - Capetown - Workshop that </a:t>
            </a:r>
            <a:b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led to foundation of ASESMA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4"/>
          <p:cNvSpPr txBox="1"/>
          <p:nvPr/>
        </p:nvSpPr>
        <p:spPr>
          <a:xfrm>
            <a:off x="2867604" y="27709"/>
            <a:ext cx="4337050" cy="388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ASESMA Schools 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4"/>
          <p:cNvSpPr txBox="1"/>
          <p:nvPr/>
        </p:nvSpPr>
        <p:spPr>
          <a:xfrm>
            <a:off x="345930" y="698287"/>
            <a:ext cx="2252663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ASESMA  2021 - Virtual  </a:t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4"/>
          <p:cNvSpPr txBox="1"/>
          <p:nvPr/>
        </p:nvSpPr>
        <p:spPr>
          <a:xfrm>
            <a:off x="281275" y="884800"/>
            <a:ext cx="237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(Showing only </a:t>
            </a: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Lecturers, Mentors)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4"/>
          <p:cNvSpPr/>
          <p:nvPr/>
        </p:nvSpPr>
        <p:spPr>
          <a:xfrm>
            <a:off x="0" y="1157213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b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26804" y="3662125"/>
            <a:ext cx="2114258" cy="1326048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4"/>
          <p:cNvSpPr txBox="1"/>
          <p:nvPr/>
        </p:nvSpPr>
        <p:spPr>
          <a:xfrm>
            <a:off x="6820474" y="3370850"/>
            <a:ext cx="1974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ASESMA 20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Rwanda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4"/>
          <p:cNvSpPr txBox="1"/>
          <p:nvPr/>
        </p:nvSpPr>
        <p:spPr>
          <a:xfrm>
            <a:off x="1804265" y="844400"/>
            <a:ext cx="57189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135"/>
              </a:buClr>
              <a:buSzPts val="1800"/>
              <a:buFont typeface="Calibri"/>
              <a:buNone/>
            </a:pPr>
            <a:r>
              <a:rPr b="1" lang="en-US" sz="19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Now Many Active Research Groups!</a:t>
            </a:r>
            <a:endParaRPr b="1" i="0" sz="21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 txBox="1"/>
          <p:nvPr/>
        </p:nvSpPr>
        <p:spPr>
          <a:xfrm>
            <a:off x="-324617" y="298348"/>
            <a:ext cx="979323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538135"/>
                </a:solidFill>
                <a:latin typeface="Arial"/>
                <a:ea typeface="Arial"/>
                <a:cs typeface="Arial"/>
                <a:sym typeface="Arial"/>
              </a:rPr>
              <a:t>Active Research Groups</a:t>
            </a:r>
            <a:endParaRPr b="1" sz="2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1"/>
          <p:cNvSpPr/>
          <p:nvPr/>
        </p:nvSpPr>
        <p:spPr>
          <a:xfrm>
            <a:off x="324617" y="311365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1"/>
          <p:cNvSpPr/>
          <p:nvPr/>
        </p:nvSpPr>
        <p:spPr>
          <a:xfrm>
            <a:off x="324617" y="311365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2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sp>
        <p:nvSpPr>
          <p:cNvPr id="265" name="Google Shape;265;p21"/>
          <p:cNvSpPr txBox="1"/>
          <p:nvPr/>
        </p:nvSpPr>
        <p:spPr>
          <a:xfrm>
            <a:off x="-310764" y="880248"/>
            <a:ext cx="9793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00000"/>
                </a:solidFill>
              </a:rPr>
              <a:t>Indicating countries,</a:t>
            </a:r>
            <a:br>
              <a:rPr b="1" lang="en-US" sz="2400">
                <a:solidFill>
                  <a:srgbClr val="C00000"/>
                </a:solidFill>
              </a:rPr>
            </a:br>
            <a:r>
              <a:rPr b="1" lang="en-US" sz="2400">
                <a:solidFill>
                  <a:srgbClr val="C00000"/>
                </a:solidFill>
              </a:rPr>
              <a:t>many (most!) with several active groups</a:t>
            </a:r>
            <a:endParaRPr b="1" sz="2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associée" id="266" name="Google Shape;266;p21"/>
          <p:cNvPicPr preferRelativeResize="0"/>
          <p:nvPr/>
        </p:nvPicPr>
        <p:blipFill rotWithShape="1">
          <a:blip r:embed="rId3">
            <a:alphaModFix/>
          </a:blip>
          <a:srcRect b="0" l="8729" r="0" t="0"/>
          <a:stretch/>
        </p:blipFill>
        <p:spPr>
          <a:xfrm>
            <a:off x="3310413" y="1919137"/>
            <a:ext cx="3172436" cy="3461052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1"/>
          <p:cNvSpPr/>
          <p:nvPr/>
        </p:nvSpPr>
        <p:spPr>
          <a:xfrm>
            <a:off x="3897342" y="3206754"/>
            <a:ext cx="154966" cy="154965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1"/>
          <p:cNvSpPr/>
          <p:nvPr/>
        </p:nvSpPr>
        <p:spPr>
          <a:xfrm>
            <a:off x="4166049" y="3177070"/>
            <a:ext cx="154966" cy="154965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21"/>
          <p:cNvSpPr/>
          <p:nvPr/>
        </p:nvSpPr>
        <p:spPr>
          <a:xfrm>
            <a:off x="4543042" y="3387269"/>
            <a:ext cx="154966" cy="154965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1"/>
          <p:cNvSpPr/>
          <p:nvPr/>
        </p:nvSpPr>
        <p:spPr>
          <a:xfrm>
            <a:off x="4566462" y="3796811"/>
            <a:ext cx="154966" cy="154965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1"/>
          <p:cNvSpPr/>
          <p:nvPr/>
        </p:nvSpPr>
        <p:spPr>
          <a:xfrm>
            <a:off x="5246857" y="3695221"/>
            <a:ext cx="154966" cy="154965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1"/>
          <p:cNvSpPr/>
          <p:nvPr/>
        </p:nvSpPr>
        <p:spPr>
          <a:xfrm>
            <a:off x="5534894" y="3468296"/>
            <a:ext cx="154966" cy="154965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1"/>
          <p:cNvSpPr/>
          <p:nvPr/>
        </p:nvSpPr>
        <p:spPr>
          <a:xfrm>
            <a:off x="5443037" y="3171985"/>
            <a:ext cx="154966" cy="154965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1"/>
          <p:cNvSpPr/>
          <p:nvPr/>
        </p:nvSpPr>
        <p:spPr>
          <a:xfrm>
            <a:off x="5145899" y="3058343"/>
            <a:ext cx="154966" cy="154965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1"/>
          <p:cNvSpPr/>
          <p:nvPr/>
        </p:nvSpPr>
        <p:spPr>
          <a:xfrm>
            <a:off x="5397763" y="4086951"/>
            <a:ext cx="154966" cy="154965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1"/>
          <p:cNvSpPr/>
          <p:nvPr/>
        </p:nvSpPr>
        <p:spPr>
          <a:xfrm>
            <a:off x="4860353" y="4740175"/>
            <a:ext cx="154966" cy="154965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1"/>
          <p:cNvSpPr txBox="1"/>
          <p:nvPr/>
        </p:nvSpPr>
        <p:spPr>
          <a:xfrm>
            <a:off x="-314776" y="5761065"/>
            <a:ext cx="979323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These are teachers of future scientists/citizens!</a:t>
            </a:r>
            <a:endParaRPr b="1" sz="2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1"/>
          <p:cNvSpPr/>
          <p:nvPr/>
        </p:nvSpPr>
        <p:spPr>
          <a:xfrm>
            <a:off x="5145899" y="2448743"/>
            <a:ext cx="155100" cy="155100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1"/>
          <p:cNvSpPr/>
          <p:nvPr/>
        </p:nvSpPr>
        <p:spPr>
          <a:xfrm>
            <a:off x="4383899" y="2143943"/>
            <a:ext cx="155100" cy="155100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1"/>
          <p:cNvSpPr/>
          <p:nvPr/>
        </p:nvSpPr>
        <p:spPr>
          <a:xfrm>
            <a:off x="4155299" y="2296343"/>
            <a:ext cx="155100" cy="155100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1"/>
          <p:cNvSpPr/>
          <p:nvPr/>
        </p:nvSpPr>
        <p:spPr>
          <a:xfrm>
            <a:off x="3698099" y="2448743"/>
            <a:ext cx="155100" cy="155100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"/>
          <p:cNvSpPr txBox="1"/>
          <p:nvPr/>
        </p:nvSpPr>
        <p:spPr>
          <a:xfrm>
            <a:off x="-685801" y="42271"/>
            <a:ext cx="10515600" cy="1314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Arial"/>
              <a:buNone/>
            </a:pPr>
            <a:r>
              <a:rPr b="1" lang="en-US" sz="44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Sponsors – so far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8400" y="1284696"/>
            <a:ext cx="3794479" cy="50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899" y="1990984"/>
            <a:ext cx="4354462" cy="138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2475" y="3630151"/>
            <a:ext cx="863269" cy="70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40867" y="3475889"/>
            <a:ext cx="951058" cy="90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40867" y="1109595"/>
            <a:ext cx="2302049" cy="74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89866" y="3329269"/>
            <a:ext cx="1068112" cy="106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966377" y="4638453"/>
            <a:ext cx="1419272" cy="731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115050" y="4733029"/>
            <a:ext cx="1794818" cy="75597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pic>
        <p:nvPicPr>
          <p:cNvPr id="296" name="Google Shape;296;p2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878603" y="1952996"/>
            <a:ext cx="3714750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15018" y="4449001"/>
            <a:ext cx="3095306" cy="942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 - The African Lightsource" id="298" name="Google Shape;298;p2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626244" y="3279290"/>
            <a:ext cx="1485024" cy="148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eb41b85247_0_119"/>
          <p:cNvSpPr txBox="1"/>
          <p:nvPr/>
        </p:nvSpPr>
        <p:spPr>
          <a:xfrm>
            <a:off x="-324617" y="2038745"/>
            <a:ext cx="9793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Electronic Structure is one of the </a:t>
            </a:r>
            <a:br>
              <a:rPr b="1" i="0" lang="en-US" sz="2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grand challenges of physics</a:t>
            </a:r>
            <a:endParaRPr/>
          </a:p>
        </p:txBody>
      </p:sp>
      <p:sp>
        <p:nvSpPr>
          <p:cNvPr id="304" name="Google Shape;304;g1eb41b85247_0_119"/>
          <p:cNvSpPr txBox="1"/>
          <p:nvPr>
            <p:ph idx="11" type="ftr"/>
          </p:nvPr>
        </p:nvSpPr>
        <p:spPr>
          <a:xfrm>
            <a:off x="3028950" y="6564176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AfPS-AfLS 2023</a:t>
            </a:r>
            <a:endParaRPr/>
          </a:p>
        </p:txBody>
      </p:sp>
      <p:sp>
        <p:nvSpPr>
          <p:cNvPr id="305" name="Google Shape;305;g1eb41b85247_0_119"/>
          <p:cNvSpPr txBox="1"/>
          <p:nvPr/>
        </p:nvSpPr>
        <p:spPr>
          <a:xfrm>
            <a:off x="-324617" y="3105545"/>
            <a:ext cx="97932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C00000"/>
                </a:solidFill>
              </a:rPr>
              <a:t>With Application to Physics, Chemistry, </a:t>
            </a:r>
            <a:br>
              <a:rPr b="1" lang="en-US" sz="2500">
                <a:solidFill>
                  <a:srgbClr val="C00000"/>
                </a:solidFill>
              </a:rPr>
            </a:br>
            <a:r>
              <a:rPr b="1" lang="en-US" sz="2500">
                <a:solidFill>
                  <a:srgbClr val="C00000"/>
                </a:solidFill>
              </a:rPr>
              <a:t>Materials Science, and many other areas</a:t>
            </a:r>
            <a:r>
              <a:rPr b="1" lang="en-US" sz="2800">
                <a:solidFill>
                  <a:srgbClr val="548135"/>
                </a:solidFill>
              </a:rPr>
              <a:t> </a:t>
            </a:r>
            <a:endParaRPr/>
          </a:p>
        </p:txBody>
      </p:sp>
      <p:sp>
        <p:nvSpPr>
          <p:cNvPr id="306" name="Google Shape;306;g1eb41b85247_0_119"/>
          <p:cNvSpPr txBox="1"/>
          <p:nvPr/>
        </p:nvSpPr>
        <p:spPr>
          <a:xfrm>
            <a:off x="-324617" y="667145"/>
            <a:ext cx="9793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548135"/>
                </a:solidFill>
              </a:rPr>
              <a:t>Why </a:t>
            </a:r>
            <a:r>
              <a:rPr b="1" i="0" lang="en-US" sz="2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Electronic Structure</a:t>
            </a:r>
            <a:r>
              <a:rPr b="1" lang="en-US" sz="2800">
                <a:solidFill>
                  <a:srgbClr val="548135"/>
                </a:solidFill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2016-06-12T19:19:01Z</dcterms:created>
  <dc:creator>Richard</dc:creator>
</cp:coreProperties>
</file>