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handoutMasterIdLst>
    <p:handoutMasterId r:id="rId17"/>
  </p:handoutMasterIdLst>
  <p:sldIdLst>
    <p:sldId id="502" r:id="rId2"/>
    <p:sldId id="595" r:id="rId3"/>
    <p:sldId id="479" r:id="rId4"/>
    <p:sldId id="540" r:id="rId5"/>
    <p:sldId id="560" r:id="rId6"/>
    <p:sldId id="517" r:id="rId7"/>
    <p:sldId id="542" r:id="rId8"/>
    <p:sldId id="492" r:id="rId9"/>
    <p:sldId id="555" r:id="rId10"/>
    <p:sldId id="593" r:id="rId11"/>
    <p:sldId id="545" r:id="rId12"/>
    <p:sldId id="564" r:id="rId13"/>
    <p:sldId id="596" r:id="rId14"/>
    <p:sldId id="303" r:id="rId15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FFBF7A81-2722-493E-B73E-B890CCE4C63C}">
          <p14:sldIdLst>
            <p14:sldId id="502"/>
            <p14:sldId id="595"/>
            <p14:sldId id="479"/>
            <p14:sldId id="540"/>
            <p14:sldId id="560"/>
            <p14:sldId id="517"/>
            <p14:sldId id="542"/>
            <p14:sldId id="492"/>
            <p14:sldId id="555"/>
            <p14:sldId id="593"/>
            <p14:sldId id="545"/>
            <p14:sldId id="564"/>
            <p14:sldId id="596"/>
            <p14:sldId id="303"/>
          </p14:sldIdLst>
        </p14:section>
        <p14:section name="Sección sin título" id="{4C75CE9D-22CB-414D-8D27-C0AC2E4A7D2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lileo Violini" initials="GV" lastIdx="1" clrIdx="0">
    <p:extLst>
      <p:ext uri="{19B8F6BF-5375-455C-9EA6-DF929625EA0E}">
        <p15:presenceInfo xmlns:p15="http://schemas.microsoft.com/office/powerpoint/2012/main" userId="4937bebef71aa32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4" autoAdjust="0"/>
    <p:restoredTop sz="94590" autoAdjust="0"/>
  </p:normalViewPr>
  <p:slideViewPr>
    <p:cSldViewPr>
      <p:cViewPr varScale="1">
        <p:scale>
          <a:sx n="75" d="100"/>
          <a:sy n="75" d="100"/>
        </p:scale>
        <p:origin x="85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21D9E737-F39F-4A1B-A780-36BA25648528}" type="datetimeFigureOut">
              <a:rPr lang="es-ES" smtClean="0"/>
              <a:t>17/11/2023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EFEBD665-AC62-4377-A7BE-CE76602B40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1661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6C059116-DF61-4245-8212-4AE58D2BF0E1}" type="datetimeFigureOut">
              <a:rPr lang="es-ES" smtClean="0"/>
              <a:pPr/>
              <a:t>17/11/2023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59CB63C8-CD35-46BD-8379-D62B196131F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3375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B63C8-CD35-46BD-8379-D62B196131FD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0885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EA7B-1C33-4E5D-9697-9E27CC7C3324}" type="datetimeFigureOut">
              <a:rPr lang="es-CO" smtClean="0"/>
              <a:pPr/>
              <a:t>17/11/2023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F80A7-7353-4948-A30C-B2E4C1043C22}" type="slidenum">
              <a:rPr lang="es-CO" smtClean="0"/>
              <a:pPr/>
              <a:t>‹Nº›</a:t>
            </a:fld>
            <a:endParaRPr lang="es-CO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6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EA7B-1C33-4E5D-9697-9E27CC7C3324}" type="datetimeFigureOut">
              <a:rPr lang="es-CO" smtClean="0"/>
              <a:pPr/>
              <a:t>17/11/2023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F80A7-7353-4948-A30C-B2E4C1043C2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913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EA7B-1C33-4E5D-9697-9E27CC7C3324}" type="datetimeFigureOut">
              <a:rPr lang="es-CO" smtClean="0"/>
              <a:pPr/>
              <a:t>17/11/2023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F80A7-7353-4948-A30C-B2E4C1043C2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663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EA7B-1C33-4E5D-9697-9E27CC7C3324}" type="datetimeFigureOut">
              <a:rPr lang="es-CO" smtClean="0"/>
              <a:pPr/>
              <a:t>17/11/2023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F80A7-7353-4948-A30C-B2E4C1043C2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139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EA7B-1C33-4E5D-9697-9E27CC7C3324}" type="datetimeFigureOut">
              <a:rPr lang="es-CO" smtClean="0"/>
              <a:pPr/>
              <a:t>17/11/2023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F80A7-7353-4948-A30C-B2E4C1043C22}" type="slidenum">
              <a:rPr lang="es-CO" smtClean="0"/>
              <a:pPr/>
              <a:t>‹Nº›</a:t>
            </a:fld>
            <a:endParaRPr lang="es-CO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08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EA7B-1C33-4E5D-9697-9E27CC7C3324}" type="datetimeFigureOut">
              <a:rPr lang="es-CO" smtClean="0"/>
              <a:pPr/>
              <a:t>17/11/2023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F80A7-7353-4948-A30C-B2E4C1043C2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803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EA7B-1C33-4E5D-9697-9E27CC7C3324}" type="datetimeFigureOut">
              <a:rPr lang="es-CO" smtClean="0"/>
              <a:pPr/>
              <a:t>17/11/2023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F80A7-7353-4948-A30C-B2E4C1043C2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88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EA7B-1C33-4E5D-9697-9E27CC7C3324}" type="datetimeFigureOut">
              <a:rPr lang="es-CO" smtClean="0"/>
              <a:pPr/>
              <a:t>17/11/2023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F80A7-7353-4948-A30C-B2E4C1043C2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514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EA7B-1C33-4E5D-9697-9E27CC7C3324}" type="datetimeFigureOut">
              <a:rPr lang="es-CO" smtClean="0"/>
              <a:pPr/>
              <a:t>17/11/2023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F80A7-7353-4948-A30C-B2E4C1043C2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371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616EA7B-1C33-4E5D-9697-9E27CC7C3324}" type="datetimeFigureOut">
              <a:rPr lang="es-CO" smtClean="0"/>
              <a:pPr/>
              <a:t>17/11/2023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6F80A7-7353-4948-A30C-B2E4C1043C2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465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EA7B-1C33-4E5D-9697-9E27CC7C3324}" type="datetimeFigureOut">
              <a:rPr lang="es-CO" smtClean="0"/>
              <a:pPr/>
              <a:t>17/11/2023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F80A7-7353-4948-A30C-B2E4C1043C2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360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616EA7B-1C33-4E5D-9697-9E27CC7C3324}" type="datetimeFigureOut">
              <a:rPr lang="es-CO" smtClean="0"/>
              <a:pPr/>
              <a:t>17/11/2023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56F80A7-7353-4948-A30C-B2E4C1043C22}" type="slidenum">
              <a:rPr lang="es-CO" smtClean="0"/>
              <a:pPr/>
              <a:t>‹Nº›</a:t>
            </a:fld>
            <a:endParaRPr lang="es-CO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624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search/physics?searchtype=author&amp;query=Posada%2C+E" TargetMode="External"/><Relationship Id="rId3" Type="http://schemas.openxmlformats.org/officeDocument/2006/relationships/hyperlink" Target="https://arxiv.org/search/physics?searchtype=author&amp;query=Violini%2C+G" TargetMode="External"/><Relationship Id="rId7" Type="http://schemas.openxmlformats.org/officeDocument/2006/relationships/hyperlink" Target="https://arxiv.org/search/physics?searchtype=author&amp;query=Asensio%2C+G+M" TargetMode="External"/><Relationship Id="rId2" Type="http://schemas.openxmlformats.org/officeDocument/2006/relationships/hyperlink" Target="https://arxiv.org/abs/2109.1197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search/physics?searchtype=author&amp;query=Ram%C3%ADrez%2C+P+G" TargetMode="External"/><Relationship Id="rId5" Type="http://schemas.openxmlformats.org/officeDocument/2006/relationships/hyperlink" Target="https://arxiv.org/search/physics?searchtype=author&amp;query=Soria%2C+J+A+F" TargetMode="External"/><Relationship Id="rId4" Type="http://schemas.openxmlformats.org/officeDocument/2006/relationships/hyperlink" Target="https://arxiv.org/search/physics?searchtype=author&amp;query=Casta%C3%B1o%2C+V+M" TargetMode="External"/><Relationship Id="rId9" Type="http://schemas.openxmlformats.org/officeDocument/2006/relationships/hyperlink" Target="https://arxiv.org/search/physics?searchtype=author&amp;query=Rudamas%2C+C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para latinoamerica">
            <a:extLst>
              <a:ext uri="{FF2B5EF4-FFF2-40B4-BE49-F238E27FC236}">
                <a16:creationId xmlns:a16="http://schemas.microsoft.com/office/drawing/2014/main" id="{8CBDE452-E7A7-5A38-D224-1913D75F3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172" y="2188812"/>
            <a:ext cx="3018644" cy="333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0" y="322761"/>
            <a:ext cx="9144000" cy="11766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en-US" sz="4000" b="1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  <a:r>
              <a:rPr lang="en-US" sz="4000" b="1" i="0" dirty="0">
                <a:solidFill>
                  <a:srgbClr val="1D22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i="1" dirty="0">
                <a:solidFill>
                  <a:srgbClr val="1D22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LATAM Synchrotron in the Greater Caribbean and </a:t>
            </a:r>
            <a:r>
              <a:rPr lang="en-US" sz="4000" b="1" i="1" dirty="0" err="1">
                <a:solidFill>
                  <a:srgbClr val="1D22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AfLS</a:t>
            </a:r>
            <a:endParaRPr lang="es-DO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E2F088CE-3AB5-36A8-4AC2-DEB1E044F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841963"/>
            <a:ext cx="8042597" cy="402702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n-US" sz="4000" b="1" dirty="0"/>
          </a:p>
          <a:p>
            <a:pPr algn="ctr">
              <a:buNone/>
            </a:pPr>
            <a:r>
              <a:rPr lang="en-US" sz="4000" b="1" dirty="0"/>
              <a:t>Galileo Violini </a:t>
            </a:r>
          </a:p>
          <a:p>
            <a:pPr algn="ctr">
              <a:buNone/>
            </a:pPr>
            <a:r>
              <a:rPr lang="it-IT" sz="2500" dirty="0"/>
              <a:t>Co-chair GCLSI Executive Committee</a:t>
            </a:r>
          </a:p>
          <a:p>
            <a:pPr algn="ctr">
              <a:buNone/>
            </a:pPr>
            <a:r>
              <a:rPr lang="it-IT" sz="2500" dirty="0"/>
              <a:t>CIF, Bogota</a:t>
            </a:r>
          </a:p>
          <a:p>
            <a:pPr algn="ctr">
              <a:buNone/>
            </a:pPr>
            <a:endParaRPr lang="it-IT" sz="2500" dirty="0"/>
          </a:p>
          <a:p>
            <a:pPr algn="ctr">
              <a:buNone/>
            </a:pPr>
            <a:endParaRPr lang="it-IT" sz="2500" dirty="0"/>
          </a:p>
          <a:p>
            <a:pPr algn="ctr">
              <a:buNone/>
            </a:pPr>
            <a:r>
              <a:rPr lang="it-IT" sz="2500" dirty="0"/>
              <a:t>6° AfLS Conference, November 16, 2023</a:t>
            </a:r>
            <a:r>
              <a:rPr lang="it-IT" sz="4000" dirty="0"/>
              <a:t> </a:t>
            </a:r>
            <a:endParaRPr lang="en-US" sz="4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1D5284D-D4F1-82BA-B5AD-F7840B08C3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80" y="2576268"/>
            <a:ext cx="1790700" cy="2558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380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182D68-0CE6-A0F0-2C5D-EBC0AF442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844824"/>
            <a:ext cx="7543801" cy="4464496"/>
          </a:xfrm>
        </p:spPr>
        <p:txBody>
          <a:bodyPr>
            <a:normAutofit fontScale="25000" lnSpcReduction="20000"/>
          </a:bodyPr>
          <a:lstStyle/>
          <a:p>
            <a:r>
              <a:rPr lang="es-DO" sz="7200" dirty="0" err="1"/>
              <a:t>Need</a:t>
            </a:r>
            <a:r>
              <a:rPr lang="es-DO" sz="7200" dirty="0"/>
              <a:t> </a:t>
            </a:r>
            <a:r>
              <a:rPr lang="es-DO" sz="7200" dirty="0" err="1"/>
              <a:t>of</a:t>
            </a:r>
            <a:r>
              <a:rPr lang="es-DO" sz="7200" dirty="0"/>
              <a:t> </a:t>
            </a:r>
            <a:r>
              <a:rPr lang="es-DO" sz="7200" dirty="0" err="1"/>
              <a:t>scientific</a:t>
            </a:r>
            <a:r>
              <a:rPr lang="es-DO" sz="7200" dirty="0"/>
              <a:t> </a:t>
            </a:r>
            <a:r>
              <a:rPr lang="es-DO" sz="7200" dirty="0" err="1"/>
              <a:t>development</a:t>
            </a:r>
            <a:endParaRPr lang="es-DO" sz="7200" dirty="0"/>
          </a:p>
          <a:p>
            <a:r>
              <a:rPr lang="es-DO" sz="7200" dirty="0" err="1"/>
              <a:t>Need</a:t>
            </a:r>
            <a:r>
              <a:rPr lang="es-DO" sz="7200" dirty="0"/>
              <a:t> </a:t>
            </a:r>
            <a:r>
              <a:rPr lang="es-DO" sz="7200" dirty="0" err="1"/>
              <a:t>of</a:t>
            </a:r>
            <a:r>
              <a:rPr lang="es-DO" sz="7200" dirty="0"/>
              <a:t> industrial </a:t>
            </a:r>
            <a:r>
              <a:rPr lang="es-DO" sz="7200" dirty="0" err="1"/>
              <a:t>development</a:t>
            </a:r>
            <a:endParaRPr lang="es-DO" sz="7200" dirty="0"/>
          </a:p>
          <a:p>
            <a:pPr marL="0" indent="0">
              <a:buNone/>
            </a:pPr>
            <a:endParaRPr lang="es-DO" sz="7200" dirty="0"/>
          </a:p>
          <a:p>
            <a:r>
              <a:rPr lang="es-DO" sz="7200" dirty="0"/>
              <a:t>Industrial </a:t>
            </a:r>
            <a:r>
              <a:rPr lang="es-DO" sz="7200" dirty="0" err="1"/>
              <a:t>Demographic</a:t>
            </a:r>
            <a:r>
              <a:rPr lang="es-DO" sz="7200" dirty="0"/>
              <a:t> </a:t>
            </a:r>
            <a:r>
              <a:rPr lang="es-DO" sz="7200" dirty="0" err="1"/>
              <a:t>growth</a:t>
            </a:r>
            <a:endParaRPr lang="es-DO" sz="7200" dirty="0"/>
          </a:p>
          <a:p>
            <a:r>
              <a:rPr lang="es-DO" sz="7200" dirty="0" err="1"/>
              <a:t>Immigration</a:t>
            </a:r>
            <a:r>
              <a:rPr lang="es-DO" sz="7200" dirty="0"/>
              <a:t> </a:t>
            </a:r>
          </a:p>
          <a:p>
            <a:r>
              <a:rPr lang="es-DO" sz="7200" dirty="0" err="1"/>
              <a:t>Interest</a:t>
            </a:r>
            <a:r>
              <a:rPr lang="es-DO" sz="7200" dirty="0"/>
              <a:t> </a:t>
            </a:r>
            <a:r>
              <a:rPr lang="es-DO" sz="7200" dirty="0" err="1"/>
              <a:t>to</a:t>
            </a:r>
            <a:r>
              <a:rPr lang="es-DO" sz="7200" dirty="0"/>
              <a:t> </a:t>
            </a:r>
            <a:r>
              <a:rPr lang="es-DO" sz="7200" dirty="0" err="1"/>
              <a:t>political</a:t>
            </a:r>
            <a:r>
              <a:rPr lang="es-DO" sz="7200" dirty="0"/>
              <a:t> </a:t>
            </a:r>
            <a:r>
              <a:rPr lang="es-DO" sz="7200" dirty="0" err="1"/>
              <a:t>stability</a:t>
            </a:r>
            <a:endParaRPr lang="es-DO" sz="7200" dirty="0"/>
          </a:p>
          <a:p>
            <a:endParaRPr lang="es-DO" sz="7200" dirty="0"/>
          </a:p>
          <a:p>
            <a:r>
              <a:rPr lang="es-DO" sz="7200" dirty="0"/>
              <a:t>Big </a:t>
            </a:r>
            <a:r>
              <a:rPr lang="es-DO" sz="7200" dirty="0" err="1"/>
              <a:t>inequalities</a:t>
            </a:r>
            <a:r>
              <a:rPr lang="es-DO" sz="7200" dirty="0"/>
              <a:t> </a:t>
            </a:r>
            <a:r>
              <a:rPr lang="es-DO" sz="7200" dirty="0" err="1"/>
              <a:t>between</a:t>
            </a:r>
            <a:r>
              <a:rPr lang="es-DO" sz="7200" dirty="0"/>
              <a:t> and </a:t>
            </a:r>
            <a:r>
              <a:rPr lang="es-DO" sz="7200" dirty="0" err="1"/>
              <a:t>within</a:t>
            </a:r>
            <a:r>
              <a:rPr lang="es-DO" sz="7200" dirty="0"/>
              <a:t> </a:t>
            </a:r>
            <a:r>
              <a:rPr lang="es-DO" sz="7200" dirty="0" err="1"/>
              <a:t>countries</a:t>
            </a:r>
            <a:endParaRPr lang="es-DO" sz="7200" dirty="0"/>
          </a:p>
          <a:p>
            <a:r>
              <a:rPr lang="es-DO" sz="7200" dirty="0"/>
              <a:t>Social </a:t>
            </a:r>
            <a:r>
              <a:rPr lang="es-DO" sz="7200" dirty="0" err="1"/>
              <a:t>integration</a:t>
            </a:r>
            <a:endParaRPr lang="es-DO" sz="7200" dirty="0"/>
          </a:p>
          <a:p>
            <a:endParaRPr lang="es-DO" sz="2400" dirty="0"/>
          </a:p>
          <a:p>
            <a:endParaRPr lang="es-DO" sz="2400" dirty="0"/>
          </a:p>
          <a:p>
            <a:r>
              <a:rPr lang="es-DO" sz="11200" b="1" dirty="0" err="1"/>
              <a:t>They</a:t>
            </a:r>
            <a:r>
              <a:rPr lang="es-DO" sz="11200" b="1" dirty="0"/>
              <a:t> </a:t>
            </a:r>
            <a:r>
              <a:rPr lang="es-DO" sz="11200" b="1" dirty="0" err="1"/>
              <a:t>need</a:t>
            </a:r>
            <a:r>
              <a:rPr lang="es-DO" sz="11200" b="1" dirty="0"/>
              <a:t> </a:t>
            </a:r>
            <a:r>
              <a:rPr lang="es-DO" sz="11200" b="1" dirty="0" err="1"/>
              <a:t>immediate</a:t>
            </a:r>
            <a:r>
              <a:rPr lang="es-DO" sz="11200" b="1" dirty="0"/>
              <a:t> </a:t>
            </a:r>
            <a:r>
              <a:rPr lang="es-DO" sz="11200" b="1" dirty="0" err="1"/>
              <a:t>action</a:t>
            </a:r>
            <a:endParaRPr lang="es-DO" sz="11200" b="1" dirty="0"/>
          </a:p>
          <a:p>
            <a:pPr marL="0" indent="0">
              <a:buNone/>
            </a:pPr>
            <a:r>
              <a:rPr lang="es-DO" sz="2400" dirty="0"/>
              <a:t>  </a:t>
            </a:r>
          </a:p>
          <a:p>
            <a:endParaRPr lang="es-DO" sz="2400" dirty="0"/>
          </a:p>
          <a:p>
            <a:endParaRPr lang="es-DO" dirty="0"/>
          </a:p>
          <a:p>
            <a:endParaRPr lang="es-DO" dirty="0"/>
          </a:p>
          <a:p>
            <a:endParaRPr lang="en-US" i="1" dirty="0">
              <a:solidFill>
                <a:srgbClr val="1F3864"/>
              </a:solidFill>
              <a:latin typeface="New serif"/>
            </a:endParaRPr>
          </a:p>
          <a:p>
            <a:endParaRPr lang="es-DO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0A9F6FB4-E86B-A6AF-0668-45A50D3C5A31}"/>
              </a:ext>
            </a:extLst>
          </p:cNvPr>
          <p:cNvSpPr txBox="1">
            <a:spLocks/>
          </p:cNvSpPr>
          <p:nvPr/>
        </p:nvSpPr>
        <p:spPr>
          <a:xfrm>
            <a:off x="467544" y="116632"/>
            <a:ext cx="8072065" cy="11981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4000" b="1" dirty="0">
                <a:solidFill>
                  <a:schemeClr val="bg1"/>
                </a:solidFill>
              </a:rPr>
              <a:t>African and LA common problems</a:t>
            </a:r>
          </a:p>
        </p:txBody>
      </p:sp>
    </p:spTree>
    <p:extLst>
      <p:ext uri="{BB962C8B-B14F-4D97-AF65-F5344CB8AC3E}">
        <p14:creationId xmlns:p14="http://schemas.microsoft.com/office/powerpoint/2010/main" val="183448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395536" y="332657"/>
            <a:ext cx="8072065" cy="6563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4000" b="1" dirty="0">
                <a:solidFill>
                  <a:schemeClr val="bg1"/>
                </a:solidFill>
                <a:latin typeface="Calbri (Cuerpo)"/>
                <a:ea typeface="+mj-ea"/>
                <a:cs typeface="+mj-cs"/>
              </a:rPr>
              <a:t>Humancapacity available in the Human capacity – Do we have?</a:t>
            </a:r>
            <a:endParaRPr lang="it-IT" sz="4000" b="1" dirty="0">
              <a:solidFill>
                <a:schemeClr val="bg1"/>
              </a:solidFill>
              <a:latin typeface="Calbri (Cuerpo)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B785DBA9-F3D1-DE5F-8B3C-5F4E0CB78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1124745"/>
            <a:ext cx="7543800" cy="4744244"/>
          </a:xfrm>
        </p:spPr>
        <p:txBody>
          <a:bodyPr>
            <a:normAutofit fontScale="25000" lnSpcReduction="20000"/>
          </a:bodyPr>
          <a:lstStyle/>
          <a:p>
            <a:r>
              <a:rPr lang="es-DO" sz="9600" b="1" dirty="0" err="1"/>
              <a:t>Potential</a:t>
            </a:r>
            <a:r>
              <a:rPr lang="es-DO" sz="9600" b="1" dirty="0"/>
              <a:t> </a:t>
            </a:r>
            <a:r>
              <a:rPr lang="es-DO" sz="9600" b="1" dirty="0" err="1"/>
              <a:t>users</a:t>
            </a:r>
            <a:r>
              <a:rPr lang="es-DO" sz="9600" b="1" dirty="0"/>
              <a:t> </a:t>
            </a:r>
          </a:p>
          <a:p>
            <a:r>
              <a:rPr lang="es-DO" sz="9600" dirty="0" err="1"/>
              <a:t>Available</a:t>
            </a:r>
            <a:r>
              <a:rPr lang="es-DO" sz="9600" dirty="0"/>
              <a:t>, </a:t>
            </a:r>
            <a:r>
              <a:rPr lang="es-DO" sz="9600" dirty="0" err="1"/>
              <a:t>especially</a:t>
            </a:r>
            <a:r>
              <a:rPr lang="es-DO" sz="9600" dirty="0"/>
              <a:t> in </a:t>
            </a:r>
            <a:r>
              <a:rPr lang="es-DO" sz="9600" dirty="0" err="1"/>
              <a:t>areas</a:t>
            </a:r>
            <a:r>
              <a:rPr lang="es-DO" sz="9600" dirty="0"/>
              <a:t> </a:t>
            </a:r>
            <a:r>
              <a:rPr lang="es-DO" sz="9600" dirty="0" err="1"/>
              <a:t>where</a:t>
            </a:r>
            <a:r>
              <a:rPr lang="es-DO" sz="9600" dirty="0"/>
              <a:t> </a:t>
            </a:r>
            <a:r>
              <a:rPr lang="es-DO" sz="9600" dirty="0" err="1"/>
              <a:t>Region’s</a:t>
            </a:r>
            <a:r>
              <a:rPr lang="es-DO" sz="9600" dirty="0"/>
              <a:t> non-</a:t>
            </a:r>
            <a:r>
              <a:rPr lang="es-DO" sz="9600" dirty="0" err="1"/>
              <a:t>scientific</a:t>
            </a:r>
            <a:r>
              <a:rPr lang="es-DO" sz="9600" dirty="0"/>
              <a:t> </a:t>
            </a:r>
            <a:r>
              <a:rPr lang="es-DO" sz="9600" dirty="0" err="1"/>
              <a:t>demand</a:t>
            </a:r>
            <a:r>
              <a:rPr lang="es-DO" sz="9600" dirty="0"/>
              <a:t> </a:t>
            </a:r>
            <a:r>
              <a:rPr lang="es-DO" sz="9600" dirty="0" err="1"/>
              <a:t>is</a:t>
            </a:r>
            <a:r>
              <a:rPr lang="es-DO" sz="9600" dirty="0"/>
              <a:t> </a:t>
            </a:r>
            <a:r>
              <a:rPr lang="es-DO" sz="9600" dirty="0" err="1"/>
              <a:t>high</a:t>
            </a:r>
            <a:r>
              <a:rPr lang="es-DO" sz="9600" dirty="0"/>
              <a:t>, </a:t>
            </a:r>
            <a:r>
              <a:rPr lang="es-DO" sz="9600" dirty="0" err="1"/>
              <a:t>such</a:t>
            </a:r>
            <a:r>
              <a:rPr lang="es-DO" sz="9600" dirty="0"/>
              <a:t> as </a:t>
            </a:r>
            <a:r>
              <a:rPr lang="es-DO" sz="9600" dirty="0" err="1"/>
              <a:t>health</a:t>
            </a:r>
            <a:r>
              <a:rPr lang="es-DO" sz="9600" dirty="0"/>
              <a:t>, </a:t>
            </a:r>
            <a:r>
              <a:rPr lang="es-DO" sz="9600" dirty="0" err="1"/>
              <a:t>food</a:t>
            </a:r>
            <a:r>
              <a:rPr lang="es-DO" sz="9600" dirty="0"/>
              <a:t> safety, </a:t>
            </a:r>
            <a:r>
              <a:rPr lang="es-DO" sz="9600" dirty="0" err="1"/>
              <a:t>biodiversity</a:t>
            </a:r>
            <a:r>
              <a:rPr lang="es-DO" sz="9600" dirty="0"/>
              <a:t>. </a:t>
            </a:r>
          </a:p>
          <a:p>
            <a:r>
              <a:rPr lang="es-DO" sz="9600" dirty="0" err="1"/>
              <a:t>They</a:t>
            </a:r>
            <a:r>
              <a:rPr lang="es-DO" sz="9600" dirty="0"/>
              <a:t> </a:t>
            </a:r>
            <a:r>
              <a:rPr lang="es-DO" sz="9600" dirty="0" err="1"/>
              <a:t>must</a:t>
            </a:r>
            <a:r>
              <a:rPr lang="es-DO" sz="9600" dirty="0"/>
              <a:t> be </a:t>
            </a:r>
            <a:r>
              <a:rPr lang="es-DO" sz="9600" dirty="0" err="1"/>
              <a:t>trained</a:t>
            </a:r>
            <a:r>
              <a:rPr lang="es-DO" sz="9600" dirty="0"/>
              <a:t> and a </a:t>
            </a:r>
            <a:r>
              <a:rPr lang="es-DO" sz="9600" dirty="0" err="1"/>
              <a:t>first</a:t>
            </a:r>
            <a:r>
              <a:rPr lang="es-DO" sz="9600" dirty="0"/>
              <a:t> </a:t>
            </a:r>
            <a:r>
              <a:rPr lang="es-DO" sz="9600" dirty="0" err="1"/>
              <a:t>need</a:t>
            </a:r>
            <a:r>
              <a:rPr lang="es-DO" sz="9600" dirty="0"/>
              <a:t> </a:t>
            </a:r>
            <a:r>
              <a:rPr lang="es-DO" sz="9600" dirty="0" err="1"/>
              <a:t>is</a:t>
            </a:r>
            <a:r>
              <a:rPr lang="es-DO" sz="9600" dirty="0"/>
              <a:t> </a:t>
            </a:r>
            <a:r>
              <a:rPr lang="es-DO" sz="9600" dirty="0" err="1"/>
              <a:t>to</a:t>
            </a:r>
            <a:r>
              <a:rPr lang="es-DO" sz="9600" dirty="0"/>
              <a:t> </a:t>
            </a:r>
            <a:r>
              <a:rPr lang="es-DO" sz="9600" dirty="0" err="1"/>
              <a:t>broadly</a:t>
            </a:r>
            <a:r>
              <a:rPr lang="es-DO" sz="9600" dirty="0"/>
              <a:t> </a:t>
            </a:r>
            <a:r>
              <a:rPr lang="es-DO" sz="9600" dirty="0" err="1"/>
              <a:t>explain</a:t>
            </a:r>
            <a:r>
              <a:rPr lang="es-DO" sz="9600" dirty="0"/>
              <a:t> </a:t>
            </a:r>
            <a:r>
              <a:rPr lang="es-DO" sz="9600" dirty="0" err="1"/>
              <a:t>that</a:t>
            </a:r>
            <a:r>
              <a:rPr lang="es-DO" sz="9600" dirty="0"/>
              <a:t> </a:t>
            </a:r>
            <a:r>
              <a:rPr lang="es-DO" sz="9600" dirty="0" err="1"/>
              <a:t>main</a:t>
            </a:r>
            <a:r>
              <a:rPr lang="es-DO" sz="9600" dirty="0"/>
              <a:t> use </a:t>
            </a:r>
            <a:r>
              <a:rPr lang="es-DO" sz="9600" dirty="0" err="1"/>
              <a:t>of</a:t>
            </a:r>
            <a:r>
              <a:rPr lang="es-DO" sz="9600" dirty="0"/>
              <a:t> </a:t>
            </a:r>
            <a:r>
              <a:rPr lang="es-DO" sz="9600" dirty="0" err="1"/>
              <a:t>synchrotrons</a:t>
            </a:r>
            <a:r>
              <a:rPr lang="es-DO" sz="9600" dirty="0"/>
              <a:t> </a:t>
            </a:r>
            <a:r>
              <a:rPr lang="es-DO" sz="9600" dirty="0" err="1"/>
              <a:t>is</a:t>
            </a:r>
            <a:r>
              <a:rPr lang="es-DO" sz="9600" dirty="0"/>
              <a:t> </a:t>
            </a:r>
            <a:r>
              <a:rPr lang="es-DO" sz="9600" dirty="0" err="1"/>
              <a:t>not</a:t>
            </a:r>
            <a:r>
              <a:rPr lang="es-DO" sz="9600" dirty="0"/>
              <a:t> </a:t>
            </a:r>
            <a:r>
              <a:rPr lang="es-DO" sz="9600" dirty="0" err="1"/>
              <a:t>for</a:t>
            </a:r>
            <a:r>
              <a:rPr lang="es-DO" sz="9600" dirty="0"/>
              <a:t> </a:t>
            </a:r>
            <a:r>
              <a:rPr lang="es-DO" sz="9600" dirty="0" err="1"/>
              <a:t>physics</a:t>
            </a:r>
            <a:r>
              <a:rPr lang="es-DO" sz="9600" dirty="0"/>
              <a:t> </a:t>
            </a:r>
            <a:r>
              <a:rPr lang="es-DO" sz="9600" dirty="0" err="1"/>
              <a:t>research</a:t>
            </a:r>
            <a:r>
              <a:rPr lang="es-DO" sz="9600" dirty="0"/>
              <a:t>.</a:t>
            </a:r>
          </a:p>
          <a:p>
            <a:r>
              <a:rPr lang="es-DO" sz="9600" dirty="0" err="1"/>
              <a:t>Not</a:t>
            </a:r>
            <a:r>
              <a:rPr lang="es-DO" sz="9600" dirty="0"/>
              <a:t> </a:t>
            </a:r>
            <a:r>
              <a:rPr lang="es-DO" sz="9600" dirty="0" err="1"/>
              <a:t>to</a:t>
            </a:r>
            <a:r>
              <a:rPr lang="es-DO" sz="9600" dirty="0"/>
              <a:t> be </a:t>
            </a:r>
            <a:r>
              <a:rPr lang="es-DO" sz="9600" dirty="0" err="1"/>
              <a:t>forgotten</a:t>
            </a:r>
            <a:r>
              <a:rPr lang="es-DO" sz="9600" dirty="0"/>
              <a:t> posible </a:t>
            </a:r>
            <a:r>
              <a:rPr lang="es-DO" sz="9600" dirty="0" err="1"/>
              <a:t>demand</a:t>
            </a:r>
            <a:r>
              <a:rPr lang="es-DO" sz="9600" dirty="0"/>
              <a:t> </a:t>
            </a:r>
            <a:r>
              <a:rPr lang="es-DO" sz="9600" dirty="0" err="1"/>
              <a:t>from</a:t>
            </a:r>
            <a:r>
              <a:rPr lang="es-DO" sz="9600" dirty="0"/>
              <a:t> </a:t>
            </a:r>
            <a:r>
              <a:rPr lang="es-DO" sz="9600" dirty="0" err="1"/>
              <a:t>outside</a:t>
            </a:r>
            <a:r>
              <a:rPr lang="es-DO" sz="9600" dirty="0"/>
              <a:t> the </a:t>
            </a:r>
            <a:r>
              <a:rPr lang="es-DO" sz="9600" dirty="0" err="1"/>
              <a:t>Region</a:t>
            </a:r>
            <a:endParaRPr lang="es-DO" sz="9600" dirty="0"/>
          </a:p>
          <a:p>
            <a:endParaRPr lang="es-DO" sz="9600" dirty="0"/>
          </a:p>
          <a:p>
            <a:r>
              <a:rPr lang="es-DO" sz="9600" b="1" dirty="0" err="1"/>
              <a:t>Engineers</a:t>
            </a:r>
            <a:r>
              <a:rPr lang="es-DO" sz="9600" b="1" dirty="0"/>
              <a:t>, staff and </a:t>
            </a:r>
            <a:r>
              <a:rPr lang="es-DO" sz="9600" b="1" dirty="0" err="1"/>
              <a:t>technicians</a:t>
            </a:r>
            <a:r>
              <a:rPr lang="es-DO" sz="9600" b="1" dirty="0"/>
              <a:t> </a:t>
            </a:r>
            <a:r>
              <a:rPr lang="es-DO" sz="9600" b="1" dirty="0" err="1"/>
              <a:t>of</a:t>
            </a:r>
            <a:r>
              <a:rPr lang="es-DO" sz="9600" b="1" dirty="0"/>
              <a:t> the </a:t>
            </a:r>
            <a:r>
              <a:rPr lang="es-DO" sz="9600" b="1" dirty="0" err="1"/>
              <a:t>to</a:t>
            </a:r>
            <a:r>
              <a:rPr lang="es-DO" sz="9600" b="1" dirty="0"/>
              <a:t>-be </a:t>
            </a:r>
            <a:r>
              <a:rPr lang="es-DO" sz="9600" b="1" dirty="0" err="1"/>
              <a:t>Synchrotron</a:t>
            </a:r>
            <a:r>
              <a:rPr lang="es-DO" sz="9600" b="1" dirty="0"/>
              <a:t>.</a:t>
            </a:r>
            <a:r>
              <a:rPr lang="es-DO" sz="9600" dirty="0"/>
              <a:t>  </a:t>
            </a:r>
          </a:p>
          <a:p>
            <a:pPr marL="0" indent="0">
              <a:buNone/>
            </a:pPr>
            <a:r>
              <a:rPr lang="es-DO" sz="9600" dirty="0"/>
              <a:t> </a:t>
            </a:r>
            <a:r>
              <a:rPr lang="es-DO" sz="9600" dirty="0" err="1"/>
              <a:t>Only</a:t>
            </a:r>
            <a:r>
              <a:rPr lang="es-DO" sz="9600" dirty="0"/>
              <a:t> </a:t>
            </a:r>
            <a:r>
              <a:rPr lang="es-DO" sz="9600" dirty="0" err="1"/>
              <a:t>apparent</a:t>
            </a:r>
            <a:r>
              <a:rPr lang="es-DO" sz="9600" dirty="0"/>
              <a:t> </a:t>
            </a:r>
            <a:r>
              <a:rPr lang="es-DO" sz="9600" dirty="0" err="1"/>
              <a:t>problem</a:t>
            </a:r>
            <a:r>
              <a:rPr lang="es-DO" sz="9600" dirty="0"/>
              <a:t>. </a:t>
            </a:r>
            <a:r>
              <a:rPr lang="es-DO" sz="9600" dirty="0" err="1"/>
              <a:t>SESAME’s</a:t>
            </a:r>
            <a:r>
              <a:rPr lang="es-DO" sz="9600" dirty="0"/>
              <a:t> </a:t>
            </a:r>
            <a:r>
              <a:rPr lang="es-DO" sz="9600" dirty="0" err="1"/>
              <a:t>experience</a:t>
            </a:r>
            <a:r>
              <a:rPr lang="es-DO" sz="9600" dirty="0"/>
              <a:t> </a:t>
            </a:r>
            <a:r>
              <a:rPr lang="es-DO" sz="9600" dirty="0" err="1"/>
              <a:t>of</a:t>
            </a:r>
            <a:r>
              <a:rPr lang="es-DO" sz="9600" dirty="0"/>
              <a:t> SESAME. </a:t>
            </a:r>
            <a:r>
              <a:rPr lang="es-DO" sz="9600" dirty="0" err="1"/>
              <a:t>When</a:t>
            </a:r>
            <a:r>
              <a:rPr lang="es-DO" sz="9600" dirty="0"/>
              <a:t> </a:t>
            </a:r>
            <a:r>
              <a:rPr lang="es-DO" sz="9600" dirty="0" err="1"/>
              <a:t>building</a:t>
            </a:r>
            <a:r>
              <a:rPr lang="es-DO" sz="9600" dirty="0"/>
              <a:t> the </a:t>
            </a:r>
            <a:r>
              <a:rPr lang="es-DO" sz="9600" dirty="0" err="1"/>
              <a:t>facility</a:t>
            </a:r>
            <a:r>
              <a:rPr lang="es-DO" sz="9600" dirty="0"/>
              <a:t>, </a:t>
            </a:r>
            <a:r>
              <a:rPr lang="es-DO" sz="9600" dirty="0" err="1"/>
              <a:t>enough</a:t>
            </a:r>
            <a:r>
              <a:rPr lang="es-DO" sz="9600" dirty="0"/>
              <a:t> time </a:t>
            </a:r>
            <a:r>
              <a:rPr lang="es-DO" sz="9600" dirty="0" err="1"/>
              <a:t>to</a:t>
            </a:r>
            <a:r>
              <a:rPr lang="es-DO" sz="9600" dirty="0"/>
              <a:t> </a:t>
            </a:r>
            <a:r>
              <a:rPr lang="es-DO" sz="9600" dirty="0" err="1"/>
              <a:t>realize</a:t>
            </a:r>
            <a:r>
              <a:rPr lang="es-DO" sz="9600" dirty="0"/>
              <a:t> a </a:t>
            </a:r>
            <a:r>
              <a:rPr lang="es-DO" sz="9600" dirty="0" err="1"/>
              <a:t>vigorous</a:t>
            </a:r>
            <a:r>
              <a:rPr lang="es-DO" sz="9600" dirty="0"/>
              <a:t> training </a:t>
            </a:r>
            <a:r>
              <a:rPr lang="es-DO" sz="9600" dirty="0" err="1"/>
              <a:t>program</a:t>
            </a:r>
            <a:r>
              <a:rPr lang="es-DO" sz="9600" dirty="0"/>
              <a:t>.</a:t>
            </a:r>
          </a:p>
          <a:p>
            <a:pPr marL="0" indent="0">
              <a:buNone/>
            </a:pPr>
            <a:r>
              <a:rPr lang="es-DO" sz="9600" dirty="0"/>
              <a:t>Civil </a:t>
            </a:r>
            <a:r>
              <a:rPr lang="es-DO" sz="9600" dirty="0" err="1"/>
              <a:t>engineering</a:t>
            </a:r>
            <a:r>
              <a:rPr lang="es-DO" sz="9600" dirty="0"/>
              <a:t> </a:t>
            </a:r>
            <a:r>
              <a:rPr lang="es-DO" sz="9600" dirty="0" err="1"/>
              <a:t>is</a:t>
            </a:r>
            <a:r>
              <a:rPr lang="es-DO" sz="9600" dirty="0"/>
              <a:t> </a:t>
            </a:r>
            <a:r>
              <a:rPr lang="es-DO" sz="9600" dirty="0" err="1"/>
              <a:t>strong</a:t>
            </a:r>
            <a:endParaRPr lang="es-DO" sz="9600" dirty="0"/>
          </a:p>
          <a:p>
            <a:endParaRPr lang="es-DO" sz="8000" dirty="0"/>
          </a:p>
          <a:p>
            <a:endParaRPr lang="es-DO" sz="8000" dirty="0"/>
          </a:p>
          <a:p>
            <a:r>
              <a:rPr lang="es-DO" dirty="0"/>
              <a:t>}</a:t>
            </a:r>
          </a:p>
          <a:p>
            <a:endParaRPr lang="es-DO" dirty="0"/>
          </a:p>
          <a:p>
            <a:pPr marL="0" indent="0">
              <a:buNone/>
            </a:pP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48995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395536" y="188640"/>
            <a:ext cx="8072065" cy="12553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4000" b="1" dirty="0"/>
              <a:t>Synchrotrons  and SGD </a:t>
            </a:r>
          </a:p>
          <a:p>
            <a:pPr algn="ctr"/>
            <a:r>
              <a:rPr lang="it-IT" sz="2000" b="1" dirty="0"/>
              <a:t>(courtesy of V. Del Río)  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DF2C982C-62B0-E846-FE8E-EE2852414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846263"/>
            <a:ext cx="8210821" cy="439104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endParaRPr lang="es-DO" dirty="0"/>
          </a:p>
        </p:txBody>
      </p:sp>
      <p:pic>
        <p:nvPicPr>
          <p:cNvPr id="8" name="Picture 3" descr="A picture containing many, sitting, cat, different&#10;&#10;Description automatically generated">
            <a:extLst>
              <a:ext uri="{FF2B5EF4-FFF2-40B4-BE49-F238E27FC236}">
                <a16:creationId xmlns:a16="http://schemas.microsoft.com/office/drawing/2014/main" id="{0F1AF07D-3268-9FF4-91D2-ECDC94D1F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1916831"/>
            <a:ext cx="4104456" cy="504056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502740D-1890-4BD3-D517-D75B5F416106}"/>
              </a:ext>
            </a:extLst>
          </p:cNvPr>
          <p:cNvSpPr txBox="1"/>
          <p:nvPr/>
        </p:nvSpPr>
        <p:spPr>
          <a:xfrm>
            <a:off x="467544" y="2348880"/>
            <a:ext cx="6390456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200" dirty="0" err="1"/>
              <a:t>Research</a:t>
            </a:r>
            <a:r>
              <a:rPr lang="es-ES_tradnl" sz="2200" dirty="0"/>
              <a:t> at </a:t>
            </a:r>
            <a:r>
              <a:rPr lang="es-ES_tradnl" sz="2200" dirty="0" err="1"/>
              <a:t>Synchrotrons</a:t>
            </a:r>
            <a:r>
              <a:rPr lang="es-ES_tradnl" sz="2200" dirty="0"/>
              <a:t> can </a:t>
            </a:r>
          </a:p>
          <a:p>
            <a:r>
              <a:rPr lang="es-ES_tradnl" sz="2200" dirty="0" err="1"/>
              <a:t>contribute</a:t>
            </a:r>
            <a:r>
              <a:rPr lang="es-ES_tradnl" sz="2200" dirty="0"/>
              <a:t> </a:t>
            </a:r>
            <a:r>
              <a:rPr lang="es-ES_tradnl" sz="2200" dirty="0" err="1"/>
              <a:t>to</a:t>
            </a:r>
            <a:r>
              <a:rPr lang="es-ES_tradnl" sz="2200" dirty="0"/>
              <a:t> </a:t>
            </a:r>
            <a:r>
              <a:rPr lang="es-ES_tradnl" sz="2200" dirty="0" err="1"/>
              <a:t>the</a:t>
            </a:r>
            <a:r>
              <a:rPr lang="es-ES_tradnl" sz="2200" dirty="0"/>
              <a:t> </a:t>
            </a:r>
            <a:r>
              <a:rPr lang="es-ES_tradnl" sz="2200" dirty="0" err="1"/>
              <a:t>achievement</a:t>
            </a:r>
            <a:r>
              <a:rPr lang="es-ES_tradnl" sz="2200" dirty="0"/>
              <a:t> </a:t>
            </a:r>
          </a:p>
          <a:p>
            <a:r>
              <a:rPr lang="es-ES_tradnl" sz="2200" dirty="0" err="1"/>
              <a:t>of</a:t>
            </a:r>
            <a:r>
              <a:rPr lang="es-ES_tradnl" sz="2200" dirty="0"/>
              <a:t> 13 </a:t>
            </a:r>
            <a:r>
              <a:rPr lang="es-ES_tradnl" sz="2200" dirty="0" err="1"/>
              <a:t>out</a:t>
            </a:r>
            <a:r>
              <a:rPr lang="es-ES_tradnl" sz="2200" dirty="0"/>
              <a:t> </a:t>
            </a:r>
            <a:r>
              <a:rPr lang="es-ES_tradnl" sz="2200" dirty="0" err="1"/>
              <a:t>of</a:t>
            </a:r>
            <a:r>
              <a:rPr lang="es-ES_tradnl" sz="2200" dirty="0"/>
              <a:t> 17 </a:t>
            </a:r>
            <a:r>
              <a:rPr lang="es-ES_tradnl" sz="2200" dirty="0" err="1"/>
              <a:t>of</a:t>
            </a:r>
            <a:r>
              <a:rPr lang="es-ES_tradnl" sz="2200" dirty="0"/>
              <a:t> </a:t>
            </a:r>
            <a:r>
              <a:rPr lang="es-ES_tradnl" sz="2200" dirty="0" err="1"/>
              <a:t>the</a:t>
            </a:r>
            <a:r>
              <a:rPr lang="es-ES_tradnl" sz="2200" dirty="0"/>
              <a:t> UN</a:t>
            </a:r>
          </a:p>
          <a:p>
            <a:r>
              <a:rPr lang="es-ES_tradnl" sz="2200" dirty="0" err="1"/>
              <a:t>Sustainable</a:t>
            </a:r>
            <a:r>
              <a:rPr lang="es-ES_tradnl" sz="2200" dirty="0"/>
              <a:t> </a:t>
            </a:r>
            <a:r>
              <a:rPr lang="es-ES_tradnl" sz="2200" dirty="0" err="1"/>
              <a:t>Development</a:t>
            </a:r>
            <a:r>
              <a:rPr lang="es-ES_tradnl" sz="2200" dirty="0"/>
              <a:t> </a:t>
            </a:r>
          </a:p>
          <a:p>
            <a:r>
              <a:rPr lang="es-ES_tradnl" sz="2200" dirty="0" err="1"/>
              <a:t>Goals</a:t>
            </a:r>
            <a:r>
              <a:rPr lang="es-ES_tradnl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214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395536" y="332657"/>
            <a:ext cx="8072065" cy="6563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4000" b="1" dirty="0">
                <a:solidFill>
                  <a:schemeClr val="bg1"/>
                </a:solidFill>
                <a:latin typeface="Calbri (Cuerpo)"/>
                <a:ea typeface="+mj-ea"/>
                <a:cs typeface="+mj-cs"/>
              </a:rPr>
              <a:t>TourismHumancapacity available in Tourism</a:t>
            </a:r>
            <a:endParaRPr lang="it-IT" sz="4000" b="1" dirty="0">
              <a:solidFill>
                <a:schemeClr val="bg1"/>
              </a:solidFill>
              <a:latin typeface="Calbri (Cuerpo)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B785DBA9-F3D1-DE5F-8B3C-5F4E0CB78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1124745"/>
            <a:ext cx="7543800" cy="4744244"/>
          </a:xfrm>
        </p:spPr>
        <p:txBody>
          <a:bodyPr>
            <a:normAutofit/>
          </a:bodyPr>
          <a:lstStyle/>
          <a:p>
            <a:r>
              <a:rPr lang="es-DO" sz="300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African</a:t>
            </a:r>
            <a:r>
              <a:rPr lang="es-DO" sz="30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s-DO" sz="300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Tourism</a:t>
            </a:r>
            <a:r>
              <a:rPr lang="es-DO" sz="30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s-DO" sz="300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Investment</a:t>
            </a:r>
            <a:r>
              <a:rPr lang="es-DO" sz="30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 Summit – April 2023</a:t>
            </a:r>
            <a:endParaRPr lang="es-DO" sz="3000" dirty="0"/>
          </a:p>
          <a:p>
            <a:r>
              <a:rPr lang="en-US" sz="3000" dirty="0">
                <a:solidFill>
                  <a:srgbClr val="000000"/>
                </a:solidFill>
                <a:latin typeface="Noto Sans" panose="020B0502040504020204" pitchFamily="34" charset="0"/>
              </a:rPr>
              <a:t>C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ooperation in human capital development, particularly training, and building out of investment</a:t>
            </a:r>
            <a:endParaRPr lang="es-DO" sz="3000" dirty="0"/>
          </a:p>
          <a:p>
            <a:r>
              <a:rPr lang="en-US" sz="30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Opportunities for investment in tourism industry</a:t>
            </a:r>
          </a:p>
          <a:p>
            <a:r>
              <a:rPr lang="en-US" sz="3000" dirty="0">
                <a:solidFill>
                  <a:srgbClr val="000000"/>
                </a:solidFill>
                <a:latin typeface="Noto Sans" panose="020B0502040504020204" pitchFamily="34" charset="0"/>
              </a:rPr>
              <a:t>More air connectivity</a:t>
            </a:r>
            <a:endParaRPr lang="es-DO" sz="3000" dirty="0"/>
          </a:p>
        </p:txBody>
      </p:sp>
    </p:spTree>
    <p:extLst>
      <p:ext uri="{BB962C8B-B14F-4D97-AF65-F5344CB8AC3E}">
        <p14:creationId xmlns:p14="http://schemas.microsoft.com/office/powerpoint/2010/main" val="97828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8064895" cy="460851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E18C7D18-5889-A66B-7066-1BBE8B686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2852936"/>
            <a:ext cx="7543800" cy="3016052"/>
          </a:xfrm>
        </p:spPr>
        <p:txBody>
          <a:bodyPr>
            <a:normAutofit/>
          </a:bodyPr>
          <a:lstStyle/>
          <a:p>
            <a:r>
              <a:rPr lang="es-DO" dirty="0"/>
              <a:t> </a:t>
            </a:r>
          </a:p>
        </p:txBody>
      </p:sp>
      <p:sp>
        <p:nvSpPr>
          <p:cNvPr id="3" name="1 Título">
            <a:extLst>
              <a:ext uri="{FF2B5EF4-FFF2-40B4-BE49-F238E27FC236}">
                <a16:creationId xmlns:a16="http://schemas.microsoft.com/office/drawing/2014/main" id="{22CB266A-AECF-CA0F-29EF-641D9E01A291}"/>
              </a:ext>
            </a:extLst>
          </p:cNvPr>
          <p:cNvSpPr txBox="1">
            <a:spLocks/>
          </p:cNvSpPr>
          <p:nvPr/>
        </p:nvSpPr>
        <p:spPr>
          <a:xfrm>
            <a:off x="616912" y="-99392"/>
            <a:ext cx="7910175" cy="12486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DO" sz="4000" b="1" dirty="0" err="1"/>
              <a:t>Some</a:t>
            </a:r>
            <a:r>
              <a:rPr lang="es-DO" sz="4000" b="1" dirty="0"/>
              <a:t> Data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50700B8-4AE0-66CA-45D5-F74FA4D4C5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488180"/>
              </p:ext>
            </p:extLst>
          </p:nvPr>
        </p:nvGraphicFramePr>
        <p:xfrm>
          <a:off x="899592" y="1628800"/>
          <a:ext cx="7771512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764406858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960854396"/>
                    </a:ext>
                  </a:extLst>
                </a:gridCol>
                <a:gridCol w="1761520">
                  <a:extLst>
                    <a:ext uri="{9D8B030D-6E8A-4147-A177-3AD203B41FA5}">
                      <a16:colId xmlns:a16="http://schemas.microsoft.com/office/drawing/2014/main" val="303083951"/>
                    </a:ext>
                  </a:extLst>
                </a:gridCol>
                <a:gridCol w="1977544">
                  <a:extLst>
                    <a:ext uri="{9D8B030D-6E8A-4147-A177-3AD203B41FA5}">
                      <a16:colId xmlns:a16="http://schemas.microsoft.com/office/drawing/2014/main" val="10955881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DO" dirty="0" err="1"/>
                        <a:t>Continent</a:t>
                      </a:r>
                      <a:endParaRPr lang="es-D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DO" dirty="0"/>
                        <a:t>GDP per </a:t>
                      </a:r>
                      <a:r>
                        <a:rPr lang="es-DO" dirty="0" err="1"/>
                        <a:t>capita</a:t>
                      </a:r>
                      <a:r>
                        <a:rPr lang="es-DO" dirty="0"/>
                        <a:t> ($)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DO" dirty="0" err="1"/>
                        <a:t>Educaion</a:t>
                      </a:r>
                      <a:r>
                        <a:rPr lang="es-DO" dirty="0"/>
                        <a:t> GDP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DO" dirty="0" err="1"/>
                        <a:t>Science</a:t>
                      </a:r>
                      <a:r>
                        <a:rPr lang="es-DO" dirty="0"/>
                        <a:t> GDP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141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DO" sz="3200" dirty="0"/>
                        <a:t>North </a:t>
                      </a:r>
                      <a:r>
                        <a:rPr lang="es-DO" sz="3200" dirty="0" err="1"/>
                        <a:t>America</a:t>
                      </a:r>
                      <a:endParaRPr lang="es-DO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DO" sz="3200" dirty="0"/>
                        <a:t>64300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DO" sz="3200" dirty="0"/>
                        <a:t>(USA)   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DO" sz="3200" dirty="0"/>
                        <a:t>3.32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71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DO" sz="3200" dirty="0" err="1"/>
                        <a:t>Europe</a:t>
                      </a:r>
                      <a:endParaRPr lang="es-DO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DO" sz="3200" dirty="0"/>
                        <a:t>50100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DO" sz="3200" dirty="0"/>
                        <a:t>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DO" sz="3200" dirty="0"/>
                        <a:t>2.02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103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DO" sz="3200" dirty="0"/>
                        <a:t>South </a:t>
                      </a:r>
                      <a:r>
                        <a:rPr lang="es-DO" sz="3200" dirty="0" err="1"/>
                        <a:t>America</a:t>
                      </a:r>
                      <a:endParaRPr lang="es-DO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DO" sz="3200" dirty="0"/>
                        <a:t>19500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DO" sz="3200" dirty="0"/>
                        <a:t>(LAC) 3.8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DO" sz="3200" dirty="0"/>
                        <a:t>0.55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597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DO" sz="3200" dirty="0" err="1"/>
                        <a:t>Africa</a:t>
                      </a:r>
                      <a:endParaRPr lang="es-DO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DO" sz="3200" dirty="0"/>
                        <a:t>6300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DO" sz="3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DO" sz="3200" dirty="0"/>
                        <a:t>0.33-0.74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56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85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616912" y="620688"/>
            <a:ext cx="7910175" cy="8886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DO" sz="4000" b="1" dirty="0" err="1"/>
              <a:t>Typical</a:t>
            </a:r>
            <a:r>
              <a:rPr lang="es-DO" sz="4000" b="1" dirty="0"/>
              <a:t> </a:t>
            </a:r>
            <a:r>
              <a:rPr lang="es-DO" sz="4000" b="1" dirty="0" err="1"/>
              <a:t>economic</a:t>
            </a:r>
            <a:r>
              <a:rPr lang="es-DO" sz="4000" b="1" dirty="0"/>
              <a:t> Matrix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E18C7D18-5889-A66B-7066-1BBE8B686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1846263"/>
            <a:ext cx="7543800" cy="4022725"/>
          </a:xfrm>
        </p:spPr>
        <p:txBody>
          <a:bodyPr>
            <a:normAutofit lnSpcReduction="10000"/>
          </a:bodyPr>
          <a:lstStyle/>
          <a:p>
            <a:r>
              <a:rPr lang="es-DO" dirty="0"/>
              <a:t> - </a:t>
            </a:r>
            <a:r>
              <a:rPr lang="es-DO" dirty="0" err="1">
                <a:solidFill>
                  <a:srgbClr val="FF0000"/>
                </a:solidFill>
              </a:rPr>
              <a:t>Explotation</a:t>
            </a:r>
            <a:r>
              <a:rPr lang="es-DO" dirty="0">
                <a:solidFill>
                  <a:srgbClr val="FF0000"/>
                </a:solidFill>
              </a:rPr>
              <a:t> </a:t>
            </a:r>
            <a:r>
              <a:rPr lang="es-DO" dirty="0" err="1">
                <a:solidFill>
                  <a:srgbClr val="FF0000"/>
                </a:solidFill>
              </a:rPr>
              <a:t>of</a:t>
            </a:r>
            <a:r>
              <a:rPr lang="es-DO" dirty="0">
                <a:solidFill>
                  <a:srgbClr val="FF0000"/>
                </a:solidFill>
              </a:rPr>
              <a:t> Natural </a:t>
            </a:r>
            <a:r>
              <a:rPr lang="es-DO" dirty="0" err="1">
                <a:solidFill>
                  <a:srgbClr val="FF0000"/>
                </a:solidFill>
              </a:rPr>
              <a:t>Resources</a:t>
            </a:r>
            <a:endParaRPr lang="es-DO" dirty="0">
              <a:solidFill>
                <a:srgbClr val="FF0000"/>
              </a:solidFill>
            </a:endParaRPr>
          </a:p>
          <a:p>
            <a:r>
              <a:rPr lang="es-DO" dirty="0"/>
              <a:t>- </a:t>
            </a:r>
            <a:r>
              <a:rPr lang="es-DO" dirty="0" err="1">
                <a:solidFill>
                  <a:srgbClr val="FF0000"/>
                </a:solidFill>
              </a:rPr>
              <a:t>Agriculture</a:t>
            </a:r>
            <a:endParaRPr lang="es-DO" dirty="0">
              <a:solidFill>
                <a:srgbClr val="FF0000"/>
              </a:solidFill>
            </a:endParaRPr>
          </a:p>
          <a:p>
            <a:r>
              <a:rPr lang="es-DO" dirty="0"/>
              <a:t>- </a:t>
            </a:r>
            <a:r>
              <a:rPr lang="es-DO" dirty="0" err="1"/>
              <a:t>Tourism</a:t>
            </a:r>
            <a:r>
              <a:rPr lang="es-DO" dirty="0"/>
              <a:t> </a:t>
            </a:r>
          </a:p>
          <a:p>
            <a:r>
              <a:rPr lang="es-DO" dirty="0"/>
              <a:t>- </a:t>
            </a:r>
            <a:r>
              <a:rPr lang="es-DO" dirty="0" err="1"/>
              <a:t>Trade</a:t>
            </a:r>
            <a:r>
              <a:rPr lang="es-DO" dirty="0"/>
              <a:t> – </a:t>
            </a:r>
            <a:r>
              <a:rPr lang="es-DO" dirty="0" err="1"/>
              <a:t>Internal</a:t>
            </a:r>
            <a:r>
              <a:rPr lang="es-DO" dirty="0"/>
              <a:t> </a:t>
            </a:r>
            <a:r>
              <a:rPr lang="es-DO" dirty="0" err="1"/>
              <a:t>economies</a:t>
            </a:r>
            <a:r>
              <a:rPr lang="es-DO" dirty="0"/>
              <a:t>                   </a:t>
            </a:r>
          </a:p>
          <a:p>
            <a:r>
              <a:rPr lang="es-DO" dirty="0"/>
              <a:t>- </a:t>
            </a:r>
            <a:r>
              <a:rPr lang="es-DO" dirty="0" err="1"/>
              <a:t>Import</a:t>
            </a:r>
            <a:r>
              <a:rPr lang="es-DO" dirty="0"/>
              <a:t> </a:t>
            </a:r>
            <a:r>
              <a:rPr lang="es-DO" dirty="0" err="1"/>
              <a:t>of</a:t>
            </a:r>
            <a:r>
              <a:rPr lang="es-DO" dirty="0"/>
              <a:t> </a:t>
            </a:r>
            <a:r>
              <a:rPr lang="es-DO" dirty="0" err="1"/>
              <a:t>technological</a:t>
            </a:r>
            <a:r>
              <a:rPr lang="es-DO" dirty="0"/>
              <a:t> </a:t>
            </a:r>
            <a:r>
              <a:rPr lang="es-DO" dirty="0" err="1"/>
              <a:t>goods</a:t>
            </a:r>
            <a:endParaRPr lang="es-DO" dirty="0"/>
          </a:p>
          <a:p>
            <a:r>
              <a:rPr lang="es-DO" dirty="0"/>
              <a:t>- </a:t>
            </a:r>
            <a:r>
              <a:rPr lang="es-DO" dirty="0" err="1"/>
              <a:t>Services</a:t>
            </a:r>
            <a:endParaRPr lang="es-DO" dirty="0"/>
          </a:p>
          <a:p>
            <a:r>
              <a:rPr lang="es-DO" dirty="0"/>
              <a:t>- Migrant Remittances</a:t>
            </a:r>
          </a:p>
          <a:p>
            <a:endParaRPr lang="es-DO" b="1" dirty="0">
              <a:solidFill>
                <a:srgbClr val="FF0000"/>
              </a:solidFill>
            </a:endParaRPr>
          </a:p>
          <a:p>
            <a:r>
              <a:rPr lang="es-DO" b="1" dirty="0">
                <a:solidFill>
                  <a:srgbClr val="FF0000"/>
                </a:solidFill>
              </a:rPr>
              <a:t>A </a:t>
            </a:r>
            <a:r>
              <a:rPr lang="es-DO" b="1" dirty="0" err="1">
                <a:solidFill>
                  <a:srgbClr val="FF0000"/>
                </a:solidFill>
              </a:rPr>
              <a:t>need</a:t>
            </a:r>
            <a:r>
              <a:rPr lang="es-DO" b="1" dirty="0">
                <a:solidFill>
                  <a:srgbClr val="FF0000"/>
                </a:solidFill>
              </a:rPr>
              <a:t>: High </a:t>
            </a:r>
            <a:r>
              <a:rPr lang="es-DO" b="1" dirty="0" err="1">
                <a:solidFill>
                  <a:srgbClr val="FF0000"/>
                </a:solidFill>
              </a:rPr>
              <a:t>Technology</a:t>
            </a:r>
            <a:r>
              <a:rPr lang="es-DO" b="1" dirty="0">
                <a:solidFill>
                  <a:srgbClr val="FF0000"/>
                </a:solidFill>
              </a:rPr>
              <a:t> </a:t>
            </a:r>
            <a:r>
              <a:rPr lang="es-DO" b="1" dirty="0" err="1">
                <a:solidFill>
                  <a:srgbClr val="FF0000"/>
                </a:solidFill>
              </a:rPr>
              <a:t>industry</a:t>
            </a:r>
            <a:r>
              <a:rPr lang="es-DO" b="1" dirty="0">
                <a:solidFill>
                  <a:srgbClr val="FF0000"/>
                </a:solidFill>
              </a:rPr>
              <a:t> (</a:t>
            </a:r>
            <a:r>
              <a:rPr lang="es-DO" b="1" dirty="0" err="1">
                <a:solidFill>
                  <a:srgbClr val="FF0000"/>
                </a:solidFill>
              </a:rPr>
              <a:t>Scientific</a:t>
            </a:r>
            <a:r>
              <a:rPr lang="es-DO" b="1" dirty="0">
                <a:solidFill>
                  <a:srgbClr val="FF0000"/>
                </a:solidFill>
              </a:rPr>
              <a:t> and </a:t>
            </a:r>
            <a:r>
              <a:rPr lang="es-DO" b="1" dirty="0" err="1">
                <a:solidFill>
                  <a:srgbClr val="FF0000"/>
                </a:solidFill>
              </a:rPr>
              <a:t>technological</a:t>
            </a:r>
            <a:r>
              <a:rPr lang="es-DO" b="1" dirty="0">
                <a:solidFill>
                  <a:srgbClr val="FF0000"/>
                </a:solidFill>
              </a:rPr>
              <a:t> </a:t>
            </a:r>
            <a:r>
              <a:rPr lang="es-DO" b="1" dirty="0" err="1">
                <a:solidFill>
                  <a:srgbClr val="FF0000"/>
                </a:solidFill>
              </a:rPr>
              <a:t>development</a:t>
            </a:r>
            <a:r>
              <a:rPr lang="es-DO" b="1" dirty="0">
                <a:solidFill>
                  <a:srgbClr val="FF0000"/>
                </a:solidFill>
              </a:rPr>
              <a:t> </a:t>
            </a:r>
            <a:r>
              <a:rPr lang="es-DO" b="1" dirty="0" err="1">
                <a:solidFill>
                  <a:srgbClr val="FF0000"/>
                </a:solidFill>
              </a:rPr>
              <a:t>prerequirement</a:t>
            </a:r>
            <a:r>
              <a:rPr lang="es-DO" b="1">
                <a:solidFill>
                  <a:srgbClr val="FF0000"/>
                </a:solidFill>
              </a:rPr>
              <a:t>)</a:t>
            </a:r>
            <a:endParaRPr lang="es-DO" b="1" dirty="0">
              <a:solidFill>
                <a:srgbClr val="FF0000"/>
              </a:solidFill>
            </a:endParaRPr>
          </a:p>
          <a:p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165436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683568" y="764704"/>
            <a:ext cx="8072065" cy="9101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DO" sz="3600" b="1" dirty="0" err="1"/>
              <a:t>Latin</a:t>
            </a:r>
            <a:r>
              <a:rPr lang="es-DO" sz="3600" b="1" dirty="0"/>
              <a:t> American </a:t>
            </a:r>
            <a:r>
              <a:rPr lang="es-DO" sz="3600" b="1" dirty="0" err="1"/>
              <a:t>scientific</a:t>
            </a:r>
            <a:r>
              <a:rPr lang="es-DO" sz="3600" b="1" dirty="0"/>
              <a:t> </a:t>
            </a:r>
            <a:r>
              <a:rPr lang="es-DO" sz="3600" b="1" dirty="0" err="1"/>
              <a:t>big</a:t>
            </a:r>
            <a:r>
              <a:rPr lang="es-DO" sz="3600" b="1" dirty="0"/>
              <a:t> </a:t>
            </a:r>
            <a:r>
              <a:rPr lang="es-DO" sz="3600" b="1" dirty="0" err="1"/>
              <a:t>infrastructure</a:t>
            </a:r>
            <a:endParaRPr lang="es-DO" sz="3600" b="1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85B0087-FDEB-786E-691C-A5EA77DEE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es-DO" sz="9200" dirty="0"/>
          </a:p>
          <a:p>
            <a:r>
              <a:rPr lang="es-DO" sz="9200" dirty="0" err="1"/>
              <a:t>Astronomy</a:t>
            </a:r>
            <a:r>
              <a:rPr lang="es-DO" sz="9200" dirty="0"/>
              <a:t> &amp; </a:t>
            </a:r>
            <a:r>
              <a:rPr lang="es-DO" sz="9200" dirty="0" err="1"/>
              <a:t>Astrophysics</a:t>
            </a:r>
            <a:r>
              <a:rPr lang="es-DO" sz="9200" dirty="0"/>
              <a:t>:</a:t>
            </a:r>
          </a:p>
          <a:p>
            <a:r>
              <a:rPr lang="es-DO" sz="9200" dirty="0" err="1"/>
              <a:t>Chacaltaya</a:t>
            </a:r>
            <a:r>
              <a:rPr lang="es-DO" sz="9200" dirty="0"/>
              <a:t> </a:t>
            </a:r>
            <a:r>
              <a:rPr lang="es-DO" sz="9200" dirty="0" err="1"/>
              <a:t>Lab</a:t>
            </a:r>
            <a:r>
              <a:rPr lang="es-DO" sz="9200" dirty="0"/>
              <a:t> in Bolivia, 1947 (pion </a:t>
            </a:r>
            <a:r>
              <a:rPr lang="es-DO" sz="9200" dirty="0" err="1"/>
              <a:t>discovery</a:t>
            </a:r>
            <a:r>
              <a:rPr lang="es-DO" sz="9200" dirty="0"/>
              <a:t>)</a:t>
            </a:r>
          </a:p>
          <a:p>
            <a:r>
              <a:rPr lang="es-DO" sz="9200" dirty="0"/>
              <a:t>La Silla (ESO) and Cerro Tololo (</a:t>
            </a:r>
            <a:r>
              <a:rPr lang="es-DO" sz="9200" dirty="0" err="1"/>
              <a:t>Interamerican</a:t>
            </a:r>
            <a:r>
              <a:rPr lang="es-DO" sz="9200" dirty="0"/>
              <a:t>) </a:t>
            </a:r>
            <a:r>
              <a:rPr lang="es-DO" sz="9200" dirty="0" err="1"/>
              <a:t>Observatories</a:t>
            </a:r>
            <a:r>
              <a:rPr lang="es-DO" sz="9200" dirty="0"/>
              <a:t>, 1969</a:t>
            </a:r>
          </a:p>
          <a:p>
            <a:r>
              <a:rPr lang="es-DO" sz="9200" dirty="0"/>
              <a:t>Pierre </a:t>
            </a:r>
            <a:r>
              <a:rPr lang="es-DO" sz="9200" dirty="0" err="1"/>
              <a:t>Auger</a:t>
            </a:r>
            <a:r>
              <a:rPr lang="es-DO" sz="9200" dirty="0"/>
              <a:t> </a:t>
            </a:r>
            <a:r>
              <a:rPr lang="es-DO" sz="9200" dirty="0" err="1"/>
              <a:t>Observatory</a:t>
            </a:r>
            <a:r>
              <a:rPr lang="es-DO" sz="9200" dirty="0"/>
              <a:t> (Mendoza, </a:t>
            </a:r>
            <a:r>
              <a:rPr lang="es-DO" sz="9200" dirty="0" err="1"/>
              <a:t>Cronin</a:t>
            </a:r>
            <a:r>
              <a:rPr lang="es-DO" sz="9200" dirty="0"/>
              <a:t>) 1999</a:t>
            </a:r>
          </a:p>
          <a:p>
            <a:r>
              <a:rPr lang="es-DO" sz="9200" dirty="0" err="1"/>
              <a:t>Several</a:t>
            </a:r>
            <a:r>
              <a:rPr lang="es-DO" sz="9200" dirty="0"/>
              <a:t> </a:t>
            </a:r>
            <a:r>
              <a:rPr lang="es-DO" sz="9200" dirty="0" err="1"/>
              <a:t>current</a:t>
            </a:r>
            <a:r>
              <a:rPr lang="es-DO" sz="9200" dirty="0"/>
              <a:t> </a:t>
            </a:r>
            <a:r>
              <a:rPr lang="es-DO" sz="9200" dirty="0" err="1"/>
              <a:t>projects</a:t>
            </a:r>
            <a:r>
              <a:rPr lang="es-DO" sz="9200" dirty="0"/>
              <a:t>, </a:t>
            </a:r>
            <a:r>
              <a:rPr lang="es-DO" sz="9200" dirty="0" err="1"/>
              <a:t>both</a:t>
            </a:r>
            <a:r>
              <a:rPr lang="es-DO" sz="9200" dirty="0"/>
              <a:t> open-</a:t>
            </a:r>
            <a:r>
              <a:rPr lang="es-DO" sz="9200" dirty="0" err="1"/>
              <a:t>sky</a:t>
            </a:r>
            <a:r>
              <a:rPr lang="es-DO" sz="9200" dirty="0"/>
              <a:t> (</a:t>
            </a:r>
            <a:r>
              <a:rPr lang="es-DO" sz="9200" dirty="0" err="1"/>
              <a:t>e.g.HAWC</a:t>
            </a:r>
            <a:r>
              <a:rPr lang="es-DO" sz="9200" dirty="0"/>
              <a:t>, Puebla, </a:t>
            </a:r>
            <a:r>
              <a:rPr lang="es-DO" sz="9200" dirty="0" err="1"/>
              <a:t>Mexico</a:t>
            </a:r>
            <a:r>
              <a:rPr lang="es-DO" sz="9200" dirty="0"/>
              <a:t>) and </a:t>
            </a:r>
            <a:r>
              <a:rPr lang="es-DO" sz="9200" dirty="0" err="1"/>
              <a:t>underground</a:t>
            </a:r>
            <a:r>
              <a:rPr lang="es-DO" sz="9200" dirty="0"/>
              <a:t> (ANDES, Argentina- Chile </a:t>
            </a:r>
            <a:r>
              <a:rPr lang="es-DO" sz="9200" dirty="0" err="1"/>
              <a:t>tunnel</a:t>
            </a:r>
            <a:r>
              <a:rPr lang="es-DO" sz="9200" dirty="0"/>
              <a:t>)</a:t>
            </a:r>
          </a:p>
          <a:p>
            <a:endParaRPr lang="es-DO" sz="9200" dirty="0"/>
          </a:p>
          <a:p>
            <a:pPr marL="0" indent="0">
              <a:buNone/>
            </a:pPr>
            <a:endParaRPr lang="es-DO" sz="9200" b="1" dirty="0"/>
          </a:p>
          <a:p>
            <a:pPr marL="0" indent="0" algn="ctr">
              <a:buNone/>
            </a:pPr>
            <a:endParaRPr lang="es-DO" sz="6000" b="1" dirty="0"/>
          </a:p>
        </p:txBody>
      </p:sp>
    </p:spTree>
    <p:extLst>
      <p:ext uri="{BB962C8B-B14F-4D97-AF65-F5344CB8AC3E}">
        <p14:creationId xmlns:p14="http://schemas.microsoft.com/office/powerpoint/2010/main" val="70796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74836" y="764704"/>
            <a:ext cx="8072065" cy="9101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/>
              <a:t>Bernardo Houssay, 1954</a:t>
            </a:r>
            <a:endParaRPr lang="it-IT" sz="3000" b="1" dirty="0">
              <a:solidFill>
                <a:schemeClr val="bg1"/>
              </a:solidFill>
              <a:latin typeface="Calbri (Cuerpo)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75924E1F-14B2-30EE-D677-6291F1DD4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1846263"/>
            <a:ext cx="7543800" cy="4022725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12300" dirty="0"/>
              <a:t>It is very common in backward* countries an inordinate concern for immediate applications, and therefore it is customary to boast of practical judgment and to call for research exclusively of </a:t>
            </a:r>
            <a:r>
              <a:rPr lang="en-US" sz="12300" b="1" dirty="0">
                <a:solidFill>
                  <a:srgbClr val="FF0000"/>
                </a:solidFill>
              </a:rPr>
              <a:t>immediate application and useful to society</a:t>
            </a:r>
            <a:r>
              <a:rPr lang="en-US" sz="12300" dirty="0"/>
              <a:t> </a:t>
            </a:r>
            <a:endParaRPr lang="en-US" sz="3600" dirty="0"/>
          </a:p>
          <a:p>
            <a:pPr marL="0" indent="0">
              <a:buNone/>
            </a:pPr>
            <a:r>
              <a:rPr lang="en-US" sz="6200" dirty="0"/>
              <a:t>* </a:t>
            </a:r>
            <a:r>
              <a:rPr lang="en-US" sz="6200" i="1" dirty="0"/>
              <a:t>backward</a:t>
            </a:r>
            <a:r>
              <a:rPr lang="en-US" sz="6200" dirty="0"/>
              <a:t> may look politically </a:t>
            </a:r>
            <a:r>
              <a:rPr lang="en-US" sz="6200" dirty="0" err="1"/>
              <a:t>uncorrect</a:t>
            </a:r>
            <a:r>
              <a:rPr lang="en-US" sz="6200" dirty="0"/>
              <a:t>, and it could be surprising its use by Houssay.</a:t>
            </a:r>
            <a:r>
              <a:rPr lang="es-DO" sz="6200" dirty="0"/>
              <a:t> </a:t>
            </a:r>
            <a:r>
              <a:rPr lang="es-DO" sz="6200" dirty="0" err="1"/>
              <a:t>The</a:t>
            </a:r>
            <a:r>
              <a:rPr lang="es-DO" sz="6200" dirty="0"/>
              <a:t> </a:t>
            </a:r>
            <a:r>
              <a:rPr lang="es-DO" sz="6200" dirty="0" err="1"/>
              <a:t>modern</a:t>
            </a:r>
            <a:r>
              <a:rPr lang="es-DO" sz="6200" dirty="0"/>
              <a:t> “</a:t>
            </a:r>
            <a:r>
              <a:rPr lang="es-DO" sz="6200" dirty="0" err="1"/>
              <a:t>developing</a:t>
            </a:r>
            <a:r>
              <a:rPr lang="es-DO" sz="6200" dirty="0"/>
              <a:t> “ Word </a:t>
            </a:r>
            <a:r>
              <a:rPr lang="es-DO" sz="6200" dirty="0" err="1"/>
              <a:t>would</a:t>
            </a:r>
            <a:r>
              <a:rPr lang="es-DO" sz="6200" dirty="0"/>
              <a:t> </a:t>
            </a:r>
            <a:r>
              <a:rPr lang="es-DO" sz="6200" dirty="0" err="1"/>
              <a:t>become</a:t>
            </a:r>
            <a:r>
              <a:rPr lang="es-DO" sz="6200" dirty="0"/>
              <a:t> popular </a:t>
            </a:r>
            <a:r>
              <a:rPr lang="es-DO" sz="6200" dirty="0" err="1"/>
              <a:t>only</a:t>
            </a:r>
            <a:r>
              <a:rPr lang="es-DO" sz="6200" dirty="0"/>
              <a:t> </a:t>
            </a:r>
            <a:r>
              <a:rPr lang="es-DO" sz="6200" dirty="0" err="1"/>
              <a:t>later</a:t>
            </a:r>
            <a:r>
              <a:rPr lang="es-DO" sz="6200" dirty="0"/>
              <a:t>, in </a:t>
            </a:r>
            <a:r>
              <a:rPr lang="es-DO" sz="6200" dirty="0" err="1"/>
              <a:t>the</a:t>
            </a:r>
            <a:r>
              <a:rPr lang="es-DO" sz="6200"/>
              <a:t> 60’ies</a:t>
            </a:r>
            <a:endParaRPr lang="en-US" sz="6200" dirty="0"/>
          </a:p>
        </p:txBody>
      </p:sp>
    </p:spTree>
    <p:extLst>
      <p:ext uri="{BB962C8B-B14F-4D97-AF65-F5344CB8AC3E}">
        <p14:creationId xmlns:p14="http://schemas.microsoft.com/office/powerpoint/2010/main" val="405907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395536" y="533832"/>
            <a:ext cx="8072065" cy="9101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4000" b="1" dirty="0"/>
              <a:t>Synchrotrons in the World</a:t>
            </a:r>
            <a:endParaRPr lang="it-IT" sz="4000" b="1" dirty="0">
              <a:solidFill>
                <a:schemeClr val="bg1"/>
              </a:solidFill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DF2C982C-62B0-E846-FE8E-EE2852414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846263"/>
            <a:ext cx="8210821" cy="439104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 Research                                    Teaching                                     Society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/>
              <a:t>  Nanomaterials                  Master &amp; Ph D Thesis             Industrial development                                                                                                              </a:t>
            </a:r>
          </a:p>
          <a:p>
            <a:r>
              <a:rPr lang="es-DO" dirty="0">
                <a:solidFill>
                  <a:schemeClr val="tx1"/>
                </a:solidFill>
              </a:rPr>
              <a:t> </a:t>
            </a:r>
            <a:r>
              <a:rPr lang="es-DO" dirty="0" err="1">
                <a:solidFill>
                  <a:schemeClr val="tx1"/>
                </a:solidFill>
              </a:rPr>
              <a:t>Materials</a:t>
            </a:r>
            <a:r>
              <a:rPr lang="es-DO" dirty="0">
                <a:solidFill>
                  <a:schemeClr val="tx1"/>
                </a:solidFill>
              </a:rPr>
              <a:t> </a:t>
            </a:r>
            <a:r>
              <a:rPr lang="es-DO" dirty="0" err="1">
                <a:solidFill>
                  <a:schemeClr val="tx1"/>
                </a:solidFill>
              </a:rPr>
              <a:t>Science</a:t>
            </a:r>
            <a:r>
              <a:rPr lang="es-DO" dirty="0">
                <a:solidFill>
                  <a:schemeClr val="tx1"/>
                </a:solidFill>
              </a:rPr>
              <a:t>            </a:t>
            </a:r>
            <a:r>
              <a:rPr lang="es-DO" dirty="0" err="1"/>
              <a:t>Technician</a:t>
            </a:r>
            <a:r>
              <a:rPr lang="es-DO" dirty="0"/>
              <a:t> training                 </a:t>
            </a:r>
            <a:r>
              <a:rPr lang="es-DO" dirty="0">
                <a:solidFill>
                  <a:srgbClr val="FF0000"/>
                </a:solidFill>
              </a:rPr>
              <a:t>Medical </a:t>
            </a:r>
            <a:r>
              <a:rPr lang="es-DO" dirty="0" err="1">
                <a:solidFill>
                  <a:srgbClr val="FF0000"/>
                </a:solidFill>
              </a:rPr>
              <a:t>imaging</a:t>
            </a:r>
            <a:endParaRPr lang="es-DO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DO" dirty="0">
                <a:solidFill>
                  <a:schemeClr val="tx1"/>
                </a:solidFill>
              </a:rPr>
              <a:t>   and    </a:t>
            </a:r>
            <a:r>
              <a:rPr lang="es-DO" dirty="0" err="1">
                <a:solidFill>
                  <a:schemeClr val="tx1"/>
                </a:solidFill>
              </a:rPr>
              <a:t>engineering</a:t>
            </a:r>
            <a:r>
              <a:rPr lang="es-DO" dirty="0"/>
              <a:t>                                                               </a:t>
            </a:r>
            <a:r>
              <a:rPr lang="es-DO" dirty="0" err="1"/>
              <a:t>Radioisotopes</a:t>
            </a:r>
            <a:endParaRPr lang="es-DO" dirty="0">
              <a:solidFill>
                <a:srgbClr val="FF0000"/>
              </a:solidFill>
            </a:endParaRPr>
          </a:p>
          <a:p>
            <a:r>
              <a:rPr lang="es-DO" dirty="0" err="1"/>
              <a:t>Chemistry</a:t>
            </a:r>
            <a:r>
              <a:rPr lang="es-DO" dirty="0"/>
              <a:t>                                                                              </a:t>
            </a:r>
            <a:r>
              <a:rPr lang="es-DO" dirty="0" err="1"/>
              <a:t>Minerals</a:t>
            </a:r>
            <a:endParaRPr lang="es-DO" dirty="0"/>
          </a:p>
          <a:p>
            <a:r>
              <a:rPr lang="es-DO" dirty="0" err="1"/>
              <a:t>Archaeology</a:t>
            </a:r>
            <a:r>
              <a:rPr lang="es-DO" dirty="0"/>
              <a:t>                          </a:t>
            </a:r>
            <a:r>
              <a:rPr lang="es-DO" dirty="0" err="1">
                <a:solidFill>
                  <a:srgbClr val="FF0000"/>
                </a:solidFill>
              </a:rPr>
              <a:t>Governance</a:t>
            </a:r>
            <a:r>
              <a:rPr lang="es-DO" dirty="0">
                <a:solidFill>
                  <a:srgbClr val="FF0000"/>
                </a:solidFill>
              </a:rPr>
              <a:t>                          </a:t>
            </a:r>
            <a:r>
              <a:rPr lang="es-DO" dirty="0" err="1">
                <a:solidFill>
                  <a:schemeClr val="tx1"/>
                </a:solidFill>
              </a:rPr>
              <a:t>Environment</a:t>
            </a:r>
            <a:endParaRPr lang="es-DO" dirty="0">
              <a:solidFill>
                <a:schemeClr val="tx1"/>
              </a:solidFill>
            </a:endParaRPr>
          </a:p>
          <a:p>
            <a:r>
              <a:rPr lang="es-DO" dirty="0" err="1"/>
              <a:t>Paleontology</a:t>
            </a:r>
            <a:r>
              <a:rPr lang="es-DO" dirty="0"/>
              <a:t>                      </a:t>
            </a:r>
            <a:r>
              <a:rPr lang="es-DO" dirty="0" err="1"/>
              <a:t>Science</a:t>
            </a:r>
            <a:r>
              <a:rPr lang="es-DO" dirty="0"/>
              <a:t> </a:t>
            </a:r>
            <a:r>
              <a:rPr lang="es-DO" dirty="0" err="1"/>
              <a:t>Diplomacy</a:t>
            </a:r>
            <a:r>
              <a:rPr lang="es-DO" dirty="0"/>
              <a:t>                 </a:t>
            </a:r>
            <a:r>
              <a:rPr lang="es-DO" dirty="0" err="1"/>
              <a:t>Climate</a:t>
            </a:r>
            <a:endParaRPr lang="es-DO" dirty="0"/>
          </a:p>
          <a:p>
            <a:r>
              <a:rPr lang="es-DO" dirty="0" err="1"/>
              <a:t>Geophysics</a:t>
            </a:r>
            <a:endParaRPr lang="es-DO" dirty="0"/>
          </a:p>
          <a:p>
            <a:r>
              <a:rPr lang="es-DO" dirty="0" err="1"/>
              <a:t>Informatics</a:t>
            </a:r>
            <a:endParaRPr lang="es-DO" dirty="0"/>
          </a:p>
          <a:p>
            <a:r>
              <a:rPr lang="es-DO" dirty="0" err="1"/>
              <a:t>Space</a:t>
            </a:r>
            <a:r>
              <a:rPr lang="es-DO" dirty="0"/>
              <a:t> </a:t>
            </a:r>
          </a:p>
        </p:txBody>
      </p:sp>
      <p:pic>
        <p:nvPicPr>
          <p:cNvPr id="3" name="Immagine 4">
            <a:extLst>
              <a:ext uri="{FF2B5EF4-FFF2-40B4-BE49-F238E27FC236}">
                <a16:creationId xmlns:a16="http://schemas.microsoft.com/office/drawing/2014/main" id="{E0F43728-ACD5-8268-C1B2-86B6ACDD9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460" y="1556792"/>
            <a:ext cx="916746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7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395536" y="188640"/>
            <a:ext cx="8072065" cy="12553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4000" b="1" dirty="0"/>
              <a:t>Synchrotrons  Versatility </a:t>
            </a:r>
            <a:endParaRPr lang="it-IT" sz="4000" b="1" dirty="0">
              <a:solidFill>
                <a:schemeClr val="bg1"/>
              </a:solidFill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DF2C982C-62B0-E846-FE8E-EE2852414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846263"/>
            <a:ext cx="8210821" cy="439104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 Research                                    Teaching                                     Society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/>
              <a:t>  Nanomaterials                  Master &amp; Ph D Thesis             Industrial development                                                                                                              </a:t>
            </a:r>
          </a:p>
          <a:p>
            <a:r>
              <a:rPr lang="es-DO" dirty="0">
                <a:solidFill>
                  <a:schemeClr val="tx1"/>
                </a:solidFill>
              </a:rPr>
              <a:t> </a:t>
            </a:r>
            <a:r>
              <a:rPr lang="es-DO" dirty="0" err="1">
                <a:solidFill>
                  <a:schemeClr val="tx1"/>
                </a:solidFill>
              </a:rPr>
              <a:t>Materials</a:t>
            </a:r>
            <a:r>
              <a:rPr lang="es-DO" dirty="0">
                <a:solidFill>
                  <a:schemeClr val="tx1"/>
                </a:solidFill>
              </a:rPr>
              <a:t> </a:t>
            </a:r>
            <a:r>
              <a:rPr lang="es-DO" dirty="0" err="1">
                <a:solidFill>
                  <a:schemeClr val="tx1"/>
                </a:solidFill>
              </a:rPr>
              <a:t>Science</a:t>
            </a:r>
            <a:r>
              <a:rPr lang="es-DO" dirty="0">
                <a:solidFill>
                  <a:schemeClr val="tx1"/>
                </a:solidFill>
              </a:rPr>
              <a:t>            </a:t>
            </a:r>
            <a:r>
              <a:rPr lang="es-DO" dirty="0" err="1"/>
              <a:t>Technician</a:t>
            </a:r>
            <a:r>
              <a:rPr lang="es-DO" dirty="0"/>
              <a:t> training                 </a:t>
            </a:r>
            <a:r>
              <a:rPr lang="es-DO" dirty="0">
                <a:solidFill>
                  <a:srgbClr val="FF0000"/>
                </a:solidFill>
              </a:rPr>
              <a:t>Medical </a:t>
            </a:r>
            <a:r>
              <a:rPr lang="es-DO" dirty="0" err="1">
                <a:solidFill>
                  <a:srgbClr val="FF0000"/>
                </a:solidFill>
              </a:rPr>
              <a:t>imaging</a:t>
            </a:r>
            <a:endParaRPr lang="es-DO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DO" dirty="0">
                <a:solidFill>
                  <a:schemeClr val="tx1"/>
                </a:solidFill>
              </a:rPr>
              <a:t>   and    </a:t>
            </a:r>
            <a:r>
              <a:rPr lang="es-DO" dirty="0" err="1">
                <a:solidFill>
                  <a:schemeClr val="tx1"/>
                </a:solidFill>
              </a:rPr>
              <a:t>engineering</a:t>
            </a:r>
            <a:r>
              <a:rPr lang="es-DO" dirty="0"/>
              <a:t>                                                               </a:t>
            </a:r>
            <a:r>
              <a:rPr lang="es-DO" dirty="0" err="1"/>
              <a:t>Radioisotopes</a:t>
            </a:r>
            <a:endParaRPr lang="es-DO" dirty="0">
              <a:solidFill>
                <a:srgbClr val="FF0000"/>
              </a:solidFill>
            </a:endParaRPr>
          </a:p>
          <a:p>
            <a:r>
              <a:rPr lang="es-DO" dirty="0" err="1"/>
              <a:t>Chemistry</a:t>
            </a:r>
            <a:r>
              <a:rPr lang="es-DO" dirty="0"/>
              <a:t>                                                                              </a:t>
            </a:r>
            <a:r>
              <a:rPr lang="es-DO" dirty="0" err="1"/>
              <a:t>Minerals</a:t>
            </a:r>
            <a:endParaRPr lang="es-DO" dirty="0"/>
          </a:p>
          <a:p>
            <a:r>
              <a:rPr lang="es-DO" dirty="0" err="1"/>
              <a:t>Archaeology</a:t>
            </a:r>
            <a:r>
              <a:rPr lang="es-DO" dirty="0"/>
              <a:t>                          </a:t>
            </a:r>
            <a:r>
              <a:rPr lang="es-DO" dirty="0" err="1">
                <a:solidFill>
                  <a:srgbClr val="FF0000"/>
                </a:solidFill>
              </a:rPr>
              <a:t>Governance</a:t>
            </a:r>
            <a:r>
              <a:rPr lang="es-DO" dirty="0">
                <a:solidFill>
                  <a:srgbClr val="FF0000"/>
                </a:solidFill>
              </a:rPr>
              <a:t>                          </a:t>
            </a:r>
            <a:r>
              <a:rPr lang="es-DO" dirty="0" err="1">
                <a:solidFill>
                  <a:schemeClr val="tx1"/>
                </a:solidFill>
              </a:rPr>
              <a:t>Environment</a:t>
            </a:r>
            <a:endParaRPr lang="es-DO" dirty="0">
              <a:solidFill>
                <a:schemeClr val="tx1"/>
              </a:solidFill>
            </a:endParaRPr>
          </a:p>
          <a:p>
            <a:r>
              <a:rPr lang="es-DO" dirty="0" err="1"/>
              <a:t>Paleontology</a:t>
            </a:r>
            <a:r>
              <a:rPr lang="es-DO" dirty="0"/>
              <a:t>                      </a:t>
            </a:r>
            <a:r>
              <a:rPr lang="es-DO" dirty="0" err="1"/>
              <a:t>Science</a:t>
            </a:r>
            <a:r>
              <a:rPr lang="es-DO" dirty="0"/>
              <a:t> </a:t>
            </a:r>
            <a:r>
              <a:rPr lang="es-DO" dirty="0" err="1"/>
              <a:t>Diplomacy</a:t>
            </a:r>
            <a:r>
              <a:rPr lang="es-DO" dirty="0"/>
              <a:t>                 </a:t>
            </a:r>
            <a:r>
              <a:rPr lang="es-DO" dirty="0" err="1"/>
              <a:t>Climate</a:t>
            </a:r>
            <a:endParaRPr lang="es-DO" dirty="0"/>
          </a:p>
          <a:p>
            <a:r>
              <a:rPr lang="es-DO" dirty="0" err="1"/>
              <a:t>Geophysics</a:t>
            </a:r>
            <a:endParaRPr lang="es-DO" dirty="0"/>
          </a:p>
          <a:p>
            <a:r>
              <a:rPr lang="es-DO" dirty="0"/>
              <a:t>Cultural </a:t>
            </a:r>
            <a:r>
              <a:rPr lang="es-DO" dirty="0" err="1"/>
              <a:t>heritage</a:t>
            </a:r>
            <a:endParaRPr lang="es-DO" dirty="0"/>
          </a:p>
          <a:p>
            <a:r>
              <a:rPr lang="es-DO" dirty="0" err="1"/>
              <a:t>Informatics</a:t>
            </a:r>
            <a:endParaRPr lang="es-DO" dirty="0"/>
          </a:p>
          <a:p>
            <a:r>
              <a:rPr lang="es-DO" dirty="0" err="1"/>
              <a:t>Space</a:t>
            </a:r>
            <a:r>
              <a:rPr lang="es-D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875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535967" y="188640"/>
            <a:ext cx="8072065" cy="9101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4000" b="1" dirty="0"/>
              <a:t>2021 Regional Proposal </a:t>
            </a:r>
            <a:endParaRPr lang="it-IT" sz="4000" b="1" dirty="0">
              <a:solidFill>
                <a:schemeClr val="bg1"/>
              </a:solidFill>
            </a:endParaRP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E65C1A80-1934-741A-DA34-F39CB5493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1340769"/>
            <a:ext cx="7543800" cy="452822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s-DO" sz="10000" dirty="0" err="1">
                <a:latin typeface="Lucida Bright" panose="02040602050505020304" pitchFamily="18" charset="0"/>
                <a:hlinkClick r:id="rId2"/>
              </a:rPr>
              <a:t>ht</a:t>
            </a:r>
            <a:r>
              <a:rPr lang="en-US" sz="10000" dirty="0">
                <a:latin typeface="Lucida Bright" panose="02040602050505020304" pitchFamily="18" charset="0"/>
                <a:hlinkClick r:id="rId2"/>
              </a:rPr>
              <a:t>tps://arxiv.org/abs/2109.11979</a:t>
            </a:r>
            <a:endParaRPr lang="en-US" sz="10000" dirty="0">
              <a:latin typeface="Lucida Bright" panose="020406020505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0000" dirty="0">
                <a:latin typeface="Lucida Bright" panose="02040602050505020304" pitchFamily="18" charset="0"/>
              </a:rPr>
              <a:t>A Synchrotron as Accelerator of Science Development in Central American and the Caribbean</a:t>
            </a:r>
          </a:p>
          <a:p>
            <a:pPr>
              <a:lnSpc>
                <a:spcPct val="120000"/>
              </a:lnSpc>
            </a:pPr>
            <a:r>
              <a:rPr lang="es-DO" sz="10000" b="0" i="0" u="none" strike="noStrike" dirty="0">
                <a:effectLst/>
                <a:latin typeface="Lucida Bright" panose="02040602050505020304" pitchFamily="18" charset="0"/>
                <a:hlinkClick r:id="rId3"/>
              </a:rPr>
              <a:t>Galileo Violini</a:t>
            </a:r>
            <a:r>
              <a:rPr lang="es-DO" sz="10000" b="0" i="0" dirty="0">
                <a:solidFill>
                  <a:srgbClr val="000000"/>
                </a:solidFill>
                <a:effectLst/>
                <a:latin typeface="Lucida Bright" panose="02040602050505020304" pitchFamily="18" charset="0"/>
              </a:rPr>
              <a:t>, </a:t>
            </a:r>
            <a:r>
              <a:rPr lang="es-DO" sz="10000" b="0" i="0" u="none" strike="noStrike" dirty="0" err="1">
                <a:effectLst/>
                <a:latin typeface="Lucida Bright" panose="02040602050505020304" pitchFamily="18" charset="0"/>
                <a:hlinkClick r:id="rId4"/>
              </a:rPr>
              <a:t>VÍctor</a:t>
            </a:r>
            <a:r>
              <a:rPr lang="es-DO" sz="10000" b="0" i="0" u="none" strike="noStrike" dirty="0">
                <a:effectLst/>
                <a:latin typeface="Lucida Bright" panose="02040602050505020304" pitchFamily="18" charset="0"/>
                <a:hlinkClick r:id="rId4"/>
              </a:rPr>
              <a:t> M. Castaño</a:t>
            </a:r>
            <a:r>
              <a:rPr lang="es-DO" sz="10000" b="0" i="0" dirty="0">
                <a:solidFill>
                  <a:srgbClr val="000000"/>
                </a:solidFill>
                <a:effectLst/>
                <a:latin typeface="Lucida Bright" panose="02040602050505020304" pitchFamily="18" charset="0"/>
              </a:rPr>
              <a:t>, </a:t>
            </a:r>
            <a:r>
              <a:rPr lang="es-DO" sz="10000" b="0" i="0" u="none" strike="noStrike" dirty="0">
                <a:effectLst/>
                <a:latin typeface="Lucida Bright" panose="02040602050505020304" pitchFamily="18" charset="0"/>
                <a:hlinkClick r:id="rId5"/>
              </a:rPr>
              <a:t>Juan Alfonso Fuentes Soria</a:t>
            </a:r>
            <a:r>
              <a:rPr lang="es-DO" sz="10000" b="0" i="0" dirty="0">
                <a:solidFill>
                  <a:srgbClr val="000000"/>
                </a:solidFill>
                <a:effectLst/>
                <a:latin typeface="Lucida Bright" panose="02040602050505020304" pitchFamily="18" charset="0"/>
              </a:rPr>
              <a:t>, </a:t>
            </a:r>
            <a:r>
              <a:rPr lang="es-DO" sz="10000" b="0" i="0" u="none" strike="noStrike" dirty="0">
                <a:effectLst/>
                <a:latin typeface="Lucida Bright" panose="02040602050505020304" pitchFamily="18" charset="0"/>
                <a:hlinkClick r:id="rId6"/>
              </a:rPr>
              <a:t>Plácido Gómez Ramírez</a:t>
            </a:r>
            <a:r>
              <a:rPr lang="es-DO" sz="10000" b="0" i="0" dirty="0">
                <a:solidFill>
                  <a:srgbClr val="000000"/>
                </a:solidFill>
                <a:effectLst/>
                <a:latin typeface="Lucida Bright" panose="02040602050505020304" pitchFamily="18" charset="0"/>
              </a:rPr>
              <a:t>, </a:t>
            </a:r>
            <a:r>
              <a:rPr lang="es-DO" sz="10000" b="0" i="0" u="none" strike="noStrike" dirty="0">
                <a:effectLst/>
                <a:latin typeface="Lucida Bright" panose="02040602050505020304" pitchFamily="18" charset="0"/>
                <a:hlinkClick r:id="rId7"/>
              </a:rPr>
              <a:t>Gregorio Medrano Asensio</a:t>
            </a:r>
            <a:r>
              <a:rPr lang="es-DO" sz="10000" b="0" i="0" dirty="0">
                <a:solidFill>
                  <a:srgbClr val="000000"/>
                </a:solidFill>
                <a:effectLst/>
                <a:latin typeface="Lucida Bright" panose="02040602050505020304" pitchFamily="18" charset="0"/>
              </a:rPr>
              <a:t>, </a:t>
            </a:r>
            <a:r>
              <a:rPr lang="es-DO" sz="10000" b="0" i="0" u="none" strike="noStrike" dirty="0">
                <a:effectLst/>
                <a:latin typeface="Lucida Bright" panose="02040602050505020304" pitchFamily="18" charset="0"/>
                <a:hlinkClick r:id="rId8"/>
              </a:rPr>
              <a:t>Eduardo Posada</a:t>
            </a:r>
            <a:r>
              <a:rPr lang="es-DO" sz="10000" b="0" i="0" dirty="0">
                <a:solidFill>
                  <a:srgbClr val="000000"/>
                </a:solidFill>
                <a:effectLst/>
                <a:latin typeface="Lucida Bright" panose="02040602050505020304" pitchFamily="18" charset="0"/>
              </a:rPr>
              <a:t>, </a:t>
            </a:r>
            <a:r>
              <a:rPr lang="es-DO" sz="10000" dirty="0">
                <a:latin typeface="Lucida Bright" panose="02040602050505020304" pitchFamily="18" charset="0"/>
                <a:hlinkClick r:id="rId9"/>
              </a:rPr>
              <a:t>Carlos </a:t>
            </a:r>
            <a:r>
              <a:rPr lang="es-DO" sz="10000" dirty="0" err="1">
                <a:latin typeface="Lucida Bright" panose="02040602050505020304" pitchFamily="18" charset="0"/>
                <a:hlinkClick r:id="rId9"/>
              </a:rPr>
              <a:t>Rudamas</a:t>
            </a:r>
            <a:endParaRPr lang="es-DO" sz="10000" b="0" i="0" u="none" strike="noStrike" dirty="0">
              <a:solidFill>
                <a:srgbClr val="FF0000"/>
              </a:solidFill>
              <a:effectLst/>
              <a:latin typeface="Lucida Bright" panose="02040602050505020304" pitchFamily="18" charset="0"/>
            </a:endParaRPr>
          </a:p>
          <a:p>
            <a:pPr>
              <a:lnSpc>
                <a:spcPct val="120000"/>
              </a:lnSpc>
            </a:pPr>
            <a:endParaRPr lang="es-DO" sz="6800" dirty="0">
              <a:latin typeface="Lucida Bright" panose="020406020505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s-DO" sz="6000" dirty="0">
              <a:latin typeface="Lucida Bright" panose="020406020505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s-DO" sz="6000" dirty="0">
              <a:latin typeface="Lucida Bright" panose="020406020505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s-DO" sz="6000" dirty="0">
                <a:latin typeface="Lucida Bright" panose="02040602050505020304" pitchFamily="18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DO" sz="6000" dirty="0">
                <a:latin typeface="Lucida Grande"/>
              </a:rPr>
              <a:t> </a:t>
            </a:r>
            <a:endParaRPr lang="en-US" sz="6000" b="1" i="0" dirty="0">
              <a:solidFill>
                <a:srgbClr val="000000"/>
              </a:solidFill>
              <a:effectLst/>
              <a:latin typeface="Lucida Grande"/>
            </a:endParaRPr>
          </a:p>
          <a:p>
            <a:pPr>
              <a:lnSpc>
                <a:spcPct val="120000"/>
              </a:lnSpc>
              <a:buNone/>
            </a:pPr>
            <a:r>
              <a:rPr lang="en-US" sz="7200" dirty="0"/>
              <a:t>   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725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683568" y="212736"/>
            <a:ext cx="8072065" cy="840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4000" b="1" dirty="0">
                <a:solidFill>
                  <a:schemeClr val="bg1"/>
                </a:solidFill>
              </a:rPr>
              <a:t>A Name for the GCS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9B6626-E8FE-D76B-2AAE-4C86AFD41A91}"/>
              </a:ext>
            </a:extLst>
          </p:cNvPr>
          <p:cNvSpPr txBox="1"/>
          <p:nvPr/>
        </p:nvSpPr>
        <p:spPr>
          <a:xfrm>
            <a:off x="683568" y="1340768"/>
            <a:ext cx="799288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0" dirty="0"/>
              <a:t>English acronym with Spanish interpretation</a:t>
            </a:r>
          </a:p>
          <a:p>
            <a:r>
              <a:rPr lang="it-IT" sz="3000" dirty="0"/>
              <a:t> </a:t>
            </a:r>
          </a:p>
          <a:p>
            <a:pPr algn="ctr"/>
            <a:r>
              <a:rPr lang="it-IT" sz="5000" b="1" dirty="0">
                <a:solidFill>
                  <a:srgbClr val="7030A0"/>
                </a:solidFill>
              </a:rPr>
              <a:t>LAMISTAD </a:t>
            </a:r>
          </a:p>
          <a:p>
            <a:endParaRPr lang="it-IT" sz="3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3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Latin American International Synchrotron for Technology, Analysis and Development</a:t>
            </a:r>
            <a:r>
              <a:rPr lang="it-IT" sz="3000" dirty="0"/>
              <a:t> </a:t>
            </a:r>
            <a:endParaRPr lang="es-DO" sz="3000" dirty="0"/>
          </a:p>
        </p:txBody>
      </p:sp>
    </p:spTree>
    <p:extLst>
      <p:ext uri="{BB962C8B-B14F-4D97-AF65-F5344CB8AC3E}">
        <p14:creationId xmlns:p14="http://schemas.microsoft.com/office/powerpoint/2010/main" val="66823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4669</TotalTime>
  <Words>612</Words>
  <Application>Microsoft Office PowerPoint</Application>
  <PresentationFormat>Presentación en pantalla (4:3)</PresentationFormat>
  <Paragraphs>133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Calbri (Cuerpo)</vt:lpstr>
      <vt:lpstr>Calibri</vt:lpstr>
      <vt:lpstr>Calibri Light</vt:lpstr>
      <vt:lpstr>Lucida Bright</vt:lpstr>
      <vt:lpstr>Lucida Grande</vt:lpstr>
      <vt:lpstr>New serif</vt:lpstr>
      <vt:lpstr>Noto Sans</vt:lpstr>
      <vt:lpstr>Times New Roman</vt:lpstr>
      <vt:lpstr>Retrospección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Gloria Naranjo Africano</dc:creator>
  <cp:lastModifiedBy>Owner</cp:lastModifiedBy>
  <cp:revision>395</cp:revision>
  <dcterms:created xsi:type="dcterms:W3CDTF">2012-01-20T13:08:42Z</dcterms:created>
  <dcterms:modified xsi:type="dcterms:W3CDTF">2023-11-17T14:11:19Z</dcterms:modified>
</cp:coreProperties>
</file>