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6"/>
  </p:sldMasterIdLst>
  <p:notesMasterIdLst>
    <p:notesMasterId r:id="rId25"/>
  </p:notesMasterIdLst>
  <p:handoutMasterIdLst>
    <p:handoutMasterId r:id="rId26"/>
  </p:handoutMasterIdLst>
  <p:sldIdLst>
    <p:sldId id="261" r:id="rId7"/>
    <p:sldId id="279" r:id="rId8"/>
    <p:sldId id="291" r:id="rId9"/>
    <p:sldId id="282" r:id="rId10"/>
    <p:sldId id="295" r:id="rId11"/>
    <p:sldId id="290" r:id="rId12"/>
    <p:sldId id="283" r:id="rId13"/>
    <p:sldId id="284" r:id="rId14"/>
    <p:sldId id="305" r:id="rId15"/>
    <p:sldId id="286" r:id="rId16"/>
    <p:sldId id="296" r:id="rId17"/>
    <p:sldId id="303" r:id="rId18"/>
    <p:sldId id="300" r:id="rId19"/>
    <p:sldId id="306" r:id="rId20"/>
    <p:sldId id="307" r:id="rId21"/>
    <p:sldId id="308" r:id="rId22"/>
    <p:sldId id="281" r:id="rId23"/>
    <p:sldId id="26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BFCC4C2-9CC8-4292-B4E1-745751363934}">
          <p14:sldIdLst>
            <p14:sldId id="261"/>
            <p14:sldId id="279"/>
            <p14:sldId id="291"/>
            <p14:sldId id="282"/>
            <p14:sldId id="295"/>
            <p14:sldId id="290"/>
            <p14:sldId id="283"/>
            <p14:sldId id="284"/>
            <p14:sldId id="305"/>
            <p14:sldId id="286"/>
            <p14:sldId id="296"/>
            <p14:sldId id="303"/>
            <p14:sldId id="300"/>
            <p14:sldId id="306"/>
            <p14:sldId id="307"/>
            <p14:sldId id="308"/>
            <p14:sldId id="281"/>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esh Jina" initials="JJ" lastIdx="0" clrIdx="0">
    <p:extLst>
      <p:ext uri="{19B8F6BF-5375-455C-9EA6-DF929625EA0E}">
        <p15:presenceInfo xmlns:p15="http://schemas.microsoft.com/office/powerpoint/2012/main" userId="S-1-5-21-3318779359-955985169-2311089029-11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63F"/>
    <a:srgbClr val="0E572A"/>
    <a:srgbClr val="003300"/>
    <a:srgbClr val="E6E6E6"/>
    <a:srgbClr val="003E00"/>
    <a:srgbClr val="AF80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4F22C-583F-40DF-95B8-E72AC8E51FEE}" v="402" dt="2023-06-27T09:37:05.791"/>
    <p1510:client id="{94B3F9D6-AADA-4071-8701-C749BDAAFDFC}" v="412" dt="2023-07-05T06:21:07.248"/>
    <p1510:client id="{AAA9908D-68A8-6FC7-26FC-62786AF6F91B}" v="3" dt="2023-07-05T08:11:11.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1" d="100"/>
          <a:sy n="91" d="100"/>
        </p:scale>
        <p:origin x="1013" y="77"/>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FF88FF-8252-4052-834D-354CE8593A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74D6A4AB-C8BC-48CC-BBA6-685DD38E35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44A10E-484E-410E-B0A5-D2841C85B1D1}" type="datetimeFigureOut">
              <a:rPr lang="en-ZA" smtClean="0"/>
              <a:t>2023/07/05</a:t>
            </a:fld>
            <a:endParaRPr lang="en-ZA"/>
          </a:p>
        </p:txBody>
      </p:sp>
      <p:sp>
        <p:nvSpPr>
          <p:cNvPr id="4" name="Footer Placeholder 3">
            <a:extLst>
              <a:ext uri="{FF2B5EF4-FFF2-40B4-BE49-F238E27FC236}">
                <a16:creationId xmlns:a16="http://schemas.microsoft.com/office/drawing/2014/main" id="{85362459-7056-4C50-9D5D-766A165B6A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485D08AE-480B-4703-BA8C-02E8BDF997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746EC0-02E4-4C36-BE4D-2E9702A3A957}" type="slidenum">
              <a:rPr lang="en-ZA" smtClean="0"/>
              <a:t>‹#›</a:t>
            </a:fld>
            <a:endParaRPr lang="en-ZA"/>
          </a:p>
        </p:txBody>
      </p:sp>
    </p:spTree>
    <p:extLst>
      <p:ext uri="{BB962C8B-B14F-4D97-AF65-F5344CB8AC3E}">
        <p14:creationId xmlns:p14="http://schemas.microsoft.com/office/powerpoint/2010/main" val="2606611774"/>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5T10:08:49.560"/>
    </inkml:context>
    <inkml:brush xml:id="br0">
      <inkml:brushProperty name="width" value="0.05" units="cm"/>
      <inkml:brushProperty name="height" value="0.05" units="cm"/>
      <inkml:brushProperty name="color" value="#008C3A"/>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FB02D-0CE1-43BA-8BDF-F5B825E3A88F}" type="datetimeFigureOut">
              <a:rPr lang="en-US" smtClean="0"/>
              <a:t>7/5/2023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90AA7-A5C8-4B3D-A433-781E3D184CBE}" type="slidenum">
              <a:rPr lang="en-US" smtClean="0"/>
              <a:t>‹#›</a:t>
            </a:fld>
            <a:endParaRPr lang="en-US"/>
          </a:p>
        </p:txBody>
      </p:sp>
    </p:spTree>
    <p:extLst>
      <p:ext uri="{BB962C8B-B14F-4D97-AF65-F5344CB8AC3E}">
        <p14:creationId xmlns:p14="http://schemas.microsoft.com/office/powerpoint/2010/main" val="41823364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descr="Title"/>
          <p:cNvSpPr>
            <a:spLocks noGrp="1"/>
          </p:cNvSpPr>
          <p:nvPr>
            <p:ph type="ctrTitle"/>
          </p:nvPr>
        </p:nvSpPr>
        <p:spPr>
          <a:xfrm>
            <a:off x="415636" y="1600200"/>
            <a:ext cx="7456517" cy="906852"/>
          </a:xfrm>
        </p:spPr>
        <p:txBody>
          <a:bodyPr anchor="b">
            <a:normAutofit/>
          </a:bodyPr>
          <a:lstStyle>
            <a:lvl1pPr algn="l">
              <a:defRPr sz="4000" b="0" cap="none" spc="0">
                <a:ln w="0"/>
                <a:solidFill>
                  <a:schemeClr val="accent1"/>
                </a:solidFill>
                <a:effectLst>
                  <a:outerShdw blurRad="38100" dist="25400" dir="5400000" algn="ctr" rotWithShape="0">
                    <a:srgbClr val="6E747A">
                      <a:alpha val="43000"/>
                    </a:srgbClr>
                  </a:outerShdw>
                </a:effectLst>
              </a:defRPr>
            </a:lvl1pPr>
          </a:lstStyle>
          <a:p>
            <a:r>
              <a:rPr lang="en-US"/>
              <a:t>Click to edit Master title style</a:t>
            </a:r>
          </a:p>
        </p:txBody>
      </p:sp>
      <p:sp>
        <p:nvSpPr>
          <p:cNvPr id="3" name="Subtitle 2"/>
          <p:cNvSpPr>
            <a:spLocks noGrp="1"/>
          </p:cNvSpPr>
          <p:nvPr>
            <p:ph type="subTitle" idx="1"/>
          </p:nvPr>
        </p:nvSpPr>
        <p:spPr>
          <a:xfrm>
            <a:off x="415636" y="2627790"/>
            <a:ext cx="5137266" cy="827881"/>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9">
            <a:extLst>
              <a:ext uri="{FF2B5EF4-FFF2-40B4-BE49-F238E27FC236}">
                <a16:creationId xmlns:a16="http://schemas.microsoft.com/office/drawing/2014/main" id="{CF1E015F-20B2-4E80-9D00-7116F60040EE}"/>
              </a:ext>
            </a:extLst>
          </p:cNvPr>
          <p:cNvSpPr>
            <a:spLocks noGrp="1"/>
          </p:cNvSpPr>
          <p:nvPr>
            <p:ph type="body" sz="quarter" idx="10" hasCustomPrompt="1"/>
          </p:nvPr>
        </p:nvSpPr>
        <p:spPr>
          <a:xfrm>
            <a:off x="415636" y="3576409"/>
            <a:ext cx="4521489" cy="756256"/>
          </a:xfrm>
        </p:spPr>
        <p:txBody>
          <a:bodyPr/>
          <a:lstStyle>
            <a:lvl1pPr marL="0" indent="0">
              <a:buFontTx/>
              <a:buNone/>
              <a:defRPr sz="2000"/>
            </a:lvl1pPr>
          </a:lstStyle>
          <a:p>
            <a:pPr lvl="0"/>
            <a:r>
              <a:rPr lang="en-US"/>
              <a:t>Click to edit Name &amp; Designation</a:t>
            </a:r>
          </a:p>
        </p:txBody>
      </p:sp>
      <p:sp>
        <p:nvSpPr>
          <p:cNvPr id="12" name="Text Placeholder 11">
            <a:extLst>
              <a:ext uri="{FF2B5EF4-FFF2-40B4-BE49-F238E27FC236}">
                <a16:creationId xmlns:a16="http://schemas.microsoft.com/office/drawing/2014/main" id="{D9DE8D31-CED1-474C-A7BC-FEF4EDA5AFF6}"/>
              </a:ext>
            </a:extLst>
          </p:cNvPr>
          <p:cNvSpPr>
            <a:spLocks noGrp="1"/>
          </p:cNvSpPr>
          <p:nvPr>
            <p:ph type="body" sz="quarter" idx="11" hasCustomPrompt="1"/>
          </p:nvPr>
        </p:nvSpPr>
        <p:spPr>
          <a:xfrm>
            <a:off x="415636" y="4453403"/>
            <a:ext cx="4156364" cy="1038974"/>
          </a:xfrm>
        </p:spPr>
        <p:txBody>
          <a:bodyPr>
            <a:normAutofit/>
          </a:bodyPr>
          <a:lstStyle>
            <a:lvl1pPr marL="0" indent="0">
              <a:buNone/>
              <a:defRPr sz="1600">
                <a:solidFill>
                  <a:schemeClr val="accent5">
                    <a:lumMod val="50000"/>
                  </a:schemeClr>
                </a:solidFill>
              </a:defRPr>
            </a:lvl1pPr>
          </a:lstStyle>
          <a:p>
            <a:pPr lvl="0"/>
            <a:r>
              <a:rPr lang="en-US"/>
              <a:t>Click to edit Venue &amp; Date</a:t>
            </a:r>
          </a:p>
        </p:txBody>
      </p:sp>
    </p:spTree>
    <p:extLst>
      <p:ext uri="{BB962C8B-B14F-4D97-AF65-F5344CB8AC3E}">
        <p14:creationId xmlns:p14="http://schemas.microsoft.com/office/powerpoint/2010/main" val="320380633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8680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05222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C2D58240-93D4-4CA4-B97E-AC801DC319A4}"/>
              </a:ext>
            </a:extLst>
          </p:cNvPr>
          <p:cNvSpPr>
            <a:spLocks noGrp="1"/>
          </p:cNvSpPr>
          <p:nvPr>
            <p:ph type="tbl" sz="quarter" idx="10"/>
          </p:nvPr>
        </p:nvSpPr>
        <p:spPr>
          <a:xfrm>
            <a:off x="523701" y="1720735"/>
            <a:ext cx="8179767" cy="4356533"/>
          </a:xfrm>
        </p:spPr>
        <p:txBody>
          <a:bodyPr/>
          <a:lstStyle/>
          <a:p>
            <a:r>
              <a:rPr lang="en-US"/>
              <a:t>Click icon to add table</a:t>
            </a:r>
            <a:endParaRPr lang="en-ZA"/>
          </a:p>
        </p:txBody>
      </p:sp>
      <p:sp>
        <p:nvSpPr>
          <p:cNvPr id="7" name="Title 6">
            <a:extLst>
              <a:ext uri="{FF2B5EF4-FFF2-40B4-BE49-F238E27FC236}">
                <a16:creationId xmlns:a16="http://schemas.microsoft.com/office/drawing/2014/main" id="{4F428435-2F89-4E5E-859B-5A27D6C9102D}"/>
              </a:ext>
            </a:extLst>
          </p:cNvPr>
          <p:cNvSpPr>
            <a:spLocks noGrp="1"/>
          </p:cNvSpPr>
          <p:nvPr>
            <p:ph type="title"/>
          </p:nvPr>
        </p:nvSpPr>
        <p:spPr>
          <a:xfrm>
            <a:off x="514969" y="709162"/>
            <a:ext cx="8179767" cy="803755"/>
          </a:xfrm>
        </p:spPr>
        <p:txBody>
          <a:bodyPr/>
          <a:lstStyle/>
          <a:p>
            <a:r>
              <a:rPr lang="en-US"/>
              <a:t>Click to edit Master title style</a:t>
            </a:r>
            <a:endParaRPr lang="en-ZA"/>
          </a:p>
        </p:txBody>
      </p:sp>
    </p:spTree>
    <p:extLst>
      <p:ext uri="{BB962C8B-B14F-4D97-AF65-F5344CB8AC3E}">
        <p14:creationId xmlns:p14="http://schemas.microsoft.com/office/powerpoint/2010/main" val="2178859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martArt Placeholder 7">
            <a:extLst>
              <a:ext uri="{FF2B5EF4-FFF2-40B4-BE49-F238E27FC236}">
                <a16:creationId xmlns:a16="http://schemas.microsoft.com/office/drawing/2014/main" id="{0583E399-11A8-4696-9E9F-310348B28125}"/>
              </a:ext>
            </a:extLst>
          </p:cNvPr>
          <p:cNvSpPr>
            <a:spLocks noGrp="1"/>
          </p:cNvSpPr>
          <p:nvPr>
            <p:ph type="dgm" sz="quarter" idx="10"/>
          </p:nvPr>
        </p:nvSpPr>
        <p:spPr>
          <a:xfrm>
            <a:off x="540327" y="1679171"/>
            <a:ext cx="8121535" cy="4422370"/>
          </a:xfrm>
        </p:spPr>
        <p:txBody>
          <a:bodyPr/>
          <a:lstStyle/>
          <a:p>
            <a:r>
              <a:rPr lang="en-US"/>
              <a:t>Click icon to add SmartArt graphic</a:t>
            </a:r>
            <a:endParaRPr lang="en-ZA"/>
          </a:p>
        </p:txBody>
      </p:sp>
      <p:sp>
        <p:nvSpPr>
          <p:cNvPr id="9" name="Title 8">
            <a:extLst>
              <a:ext uri="{FF2B5EF4-FFF2-40B4-BE49-F238E27FC236}">
                <a16:creationId xmlns:a16="http://schemas.microsoft.com/office/drawing/2014/main" id="{9D3A0AC4-FF9B-4575-A788-7D80870D92DB}"/>
              </a:ext>
            </a:extLst>
          </p:cNvPr>
          <p:cNvSpPr>
            <a:spLocks noGrp="1"/>
          </p:cNvSpPr>
          <p:nvPr>
            <p:ph type="title"/>
          </p:nvPr>
        </p:nvSpPr>
        <p:spPr>
          <a:xfrm>
            <a:off x="540327" y="615142"/>
            <a:ext cx="7975023" cy="803755"/>
          </a:xfrm>
        </p:spPr>
        <p:txBody>
          <a:bodyPr/>
          <a:lstStyle/>
          <a:p>
            <a:r>
              <a:rPr lang="en-US"/>
              <a:t>Click to edit Master title style</a:t>
            </a:r>
            <a:endParaRPr lang="en-ZA"/>
          </a:p>
        </p:txBody>
      </p:sp>
    </p:spTree>
    <p:extLst>
      <p:ext uri="{BB962C8B-B14F-4D97-AF65-F5344CB8AC3E}">
        <p14:creationId xmlns:p14="http://schemas.microsoft.com/office/powerpoint/2010/main" val="77051003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7A651-A5EA-4F52-9E12-7DF03A3A5DE8}"/>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39226598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68155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2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30894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15142"/>
            <a:ext cx="7886700" cy="803755"/>
          </a:xfrm>
          <a:prstGeom prst="rect">
            <a:avLst/>
          </a:prstGeom>
        </p:spPr>
        <p:txBody>
          <a:bodyPr vert="horz" lIns="91440" tIns="45720" rIns="91440" bIns="45720" rtlCol="0" anchor="ctr">
            <a:normAutofit/>
          </a:bodyPr>
          <a:lstStyle/>
          <a:p>
            <a:r>
              <a:rPr lang="en-US"/>
              <a:t>Click to edit Master title style</a:t>
            </a:r>
          </a:p>
        </p:txBody>
      </p:sp>
      <p:sp useBgFill="1">
        <p:nvSpPr>
          <p:cNvPr id="3" name="Text Placeholder 2"/>
          <p:cNvSpPr>
            <a:spLocks noGrp="1"/>
          </p:cNvSpPr>
          <p:nvPr>
            <p:ph type="body" idx="1"/>
          </p:nvPr>
        </p:nvSpPr>
        <p:spPr>
          <a:xfrm>
            <a:off x="628650" y="1524000"/>
            <a:ext cx="7886700" cy="50846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5574583"/>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4" r:id="rId3"/>
    <p:sldLayoutId id="2147483676" r:id="rId4"/>
    <p:sldLayoutId id="2147483671" r:id="rId5"/>
    <p:sldLayoutId id="2147483678" r:id="rId6"/>
    <p:sldLayoutId id="2147483677" r:id="rId7"/>
    <p:sldLayoutId id="2147483679" r:id="rId8"/>
  </p:sldLayoutIdLst>
  <p:hf hdr="0" ft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3.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70.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rediblecarbon.com/news-and-info/news/sas-nuclear-medicine-facility-ready-to-restart-produc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5479A5-367C-4FD9-8BB8-BA4F1A881F74}"/>
              </a:ext>
            </a:extLst>
          </p:cNvPr>
          <p:cNvSpPr>
            <a:spLocks noGrp="1"/>
          </p:cNvSpPr>
          <p:nvPr>
            <p:ph type="ctrTitle"/>
          </p:nvPr>
        </p:nvSpPr>
        <p:spPr>
          <a:xfrm>
            <a:off x="305694" y="1735486"/>
            <a:ext cx="7456517" cy="906852"/>
          </a:xfrm>
        </p:spPr>
        <p:txBody>
          <a:bodyPr>
            <a:noAutofit/>
          </a:bodyPr>
          <a:lstStyle/>
          <a:p>
            <a:pPr algn="ctr"/>
            <a:r>
              <a:rPr lang="en-GB" sz="2400" dirty="0"/>
              <a:t>Nuclear Orientation Thermometry using the UCT Dilution Refrigerator</a:t>
            </a:r>
            <a:endParaRPr lang="en-ZA" sz="2400" dirty="0"/>
          </a:p>
        </p:txBody>
      </p:sp>
      <p:sp>
        <p:nvSpPr>
          <p:cNvPr id="17" name="Text Placeholder 16">
            <a:extLst>
              <a:ext uri="{FF2B5EF4-FFF2-40B4-BE49-F238E27FC236}">
                <a16:creationId xmlns:a16="http://schemas.microsoft.com/office/drawing/2014/main" id="{872603D7-63DA-489E-802B-535F3A5AC206}"/>
              </a:ext>
            </a:extLst>
          </p:cNvPr>
          <p:cNvSpPr>
            <a:spLocks noGrp="1"/>
          </p:cNvSpPr>
          <p:nvPr>
            <p:ph type="body" sz="quarter" idx="10"/>
          </p:nvPr>
        </p:nvSpPr>
        <p:spPr>
          <a:xfrm>
            <a:off x="415636" y="3119206"/>
            <a:ext cx="4521489" cy="756256"/>
          </a:xfrm>
        </p:spPr>
        <p:txBody>
          <a:bodyPr>
            <a:normAutofit/>
          </a:bodyPr>
          <a:lstStyle/>
          <a:p>
            <a:r>
              <a:rPr lang="en-US" dirty="0"/>
              <a:t>By Yanga Ntolosi </a:t>
            </a:r>
          </a:p>
          <a:p>
            <a:endParaRPr lang="en-ZA" dirty="0"/>
          </a:p>
        </p:txBody>
      </p:sp>
      <p:sp>
        <p:nvSpPr>
          <p:cNvPr id="2" name="TextBox 1">
            <a:extLst>
              <a:ext uri="{FF2B5EF4-FFF2-40B4-BE49-F238E27FC236}">
                <a16:creationId xmlns:a16="http://schemas.microsoft.com/office/drawing/2014/main" id="{1F201C7E-7FE2-4F81-B294-B3275614BC09}"/>
              </a:ext>
            </a:extLst>
          </p:cNvPr>
          <p:cNvSpPr txBox="1"/>
          <p:nvPr/>
        </p:nvSpPr>
        <p:spPr>
          <a:xfrm>
            <a:off x="415636" y="3429000"/>
            <a:ext cx="4156364" cy="923330"/>
          </a:xfrm>
          <a:prstGeom prst="rect">
            <a:avLst/>
          </a:prstGeom>
          <a:noFill/>
        </p:spPr>
        <p:txBody>
          <a:bodyPr wrap="square" rtlCol="0">
            <a:spAutoFit/>
          </a:bodyPr>
          <a:lstStyle/>
          <a:p>
            <a:r>
              <a:rPr lang="en-ZA" dirty="0">
                <a:solidFill>
                  <a:schemeClr val="accent1"/>
                </a:solidFill>
              </a:rPr>
              <a:t>Supervisor :Dr Steve Peterson</a:t>
            </a:r>
          </a:p>
          <a:p>
            <a:r>
              <a:rPr lang="en-ZA" dirty="0">
                <a:solidFill>
                  <a:schemeClr val="accent1"/>
                </a:solidFill>
              </a:rPr>
              <a:t>Co-Supervisor :Prof Mark Blumenthal &amp; Dr Dominique Gouveia</a:t>
            </a:r>
          </a:p>
        </p:txBody>
      </p:sp>
    </p:spTree>
    <p:extLst>
      <p:ext uri="{BB962C8B-B14F-4D97-AF65-F5344CB8AC3E}">
        <p14:creationId xmlns:p14="http://schemas.microsoft.com/office/powerpoint/2010/main" val="3731300074"/>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EEE63E-FC97-4940-A38C-F82F336812E8}"/>
              </a:ext>
            </a:extLst>
          </p:cNvPr>
          <p:cNvSpPr>
            <a:spLocks noGrp="1"/>
          </p:cNvSpPr>
          <p:nvPr>
            <p:ph type="title"/>
          </p:nvPr>
        </p:nvSpPr>
        <p:spPr>
          <a:xfrm>
            <a:off x="628650" y="361508"/>
            <a:ext cx="7886700" cy="402581"/>
          </a:xfrm>
        </p:spPr>
        <p:txBody>
          <a:bodyPr>
            <a:noAutofit/>
          </a:bodyPr>
          <a:lstStyle/>
          <a:p>
            <a:pPr algn="ctr"/>
            <a:r>
              <a:rPr lang="en-ZA" sz="3200" dirty="0"/>
              <a:t>Temperature calculations</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165CE97F-1AFB-48BA-9E2B-7494DC2A6EB6}"/>
                  </a:ext>
                </a:extLst>
              </p:cNvPr>
              <p:cNvSpPr>
                <a:spLocks noGrp="1"/>
              </p:cNvSpPr>
              <p:nvPr>
                <p:ph sz="half" idx="1"/>
              </p:nvPr>
            </p:nvSpPr>
            <p:spPr>
              <a:xfrm>
                <a:off x="715040" y="897470"/>
                <a:ext cx="7674048" cy="5885022"/>
              </a:xfrm>
            </p:spPr>
            <p:txBody>
              <a:bodyPr>
                <a:normAutofit fontScale="25000" lnSpcReduction="20000"/>
              </a:bodyPr>
              <a:lstStyle/>
              <a:p>
                <a:pPr algn="just">
                  <a:lnSpc>
                    <a:spcPct val="150000"/>
                  </a:lnSpc>
                </a:pPr>
                <a:endParaRPr lang="en-US" sz="2300" dirty="0"/>
              </a:p>
              <a:p>
                <a:pPr algn="just">
                  <a:lnSpc>
                    <a:spcPct val="150000"/>
                  </a:lnSpc>
                </a:pPr>
                <a:r>
                  <a:rPr lang="en-US" sz="5600" dirty="0"/>
                  <a:t>The  </a:t>
                </a:r>
                <a:r>
                  <a:rPr lang="en-GB" sz="5600" dirty="0"/>
                  <a:t>directional distribution function is defined as,</a:t>
                </a:r>
              </a:p>
              <a:p>
                <a:pPr marL="0" indent="0" algn="ctr">
                  <a:lnSpc>
                    <a:spcPct val="150000"/>
                  </a:lnSpc>
                  <a:buNone/>
                </a:pPr>
                <a:r>
                  <a:rPr lang="en-US" sz="5600" dirty="0"/>
                  <a:t>W(</a:t>
                </a:r>
                <a:r>
                  <a:rPr lang="el-GR" sz="5600" dirty="0"/>
                  <a:t>θ) =</a:t>
                </a:r>
                <a:r>
                  <a:rPr lang="en-ZA" sz="5600" dirty="0"/>
                  <a:t> </a:t>
                </a:r>
                <a14:m>
                  <m:oMath xmlns:m="http://schemas.openxmlformats.org/officeDocument/2006/math">
                    <m:nary>
                      <m:naryPr>
                        <m:chr m:val="∑"/>
                        <m:ctrlPr>
                          <a:rPr lang="en-ZA" sz="5600" i="1" smtClean="0">
                            <a:latin typeface="Cambria Math" panose="02040503050406030204" pitchFamily="18" charset="0"/>
                          </a:rPr>
                        </m:ctrlPr>
                      </m:naryPr>
                      <m:sub>
                        <m:sSub>
                          <m:sSubPr>
                            <m:ctrlPr>
                              <a:rPr lang="en-ZA" sz="5600" i="1" smtClean="0">
                                <a:latin typeface="Cambria Math" panose="02040503050406030204" pitchFamily="18" charset="0"/>
                              </a:rPr>
                            </m:ctrlPr>
                          </m:sSubPr>
                          <m:e>
                            <m:r>
                              <a:rPr lang="en-ZA" sz="5600" i="1" smtClean="0">
                                <a:latin typeface="Cambria Math" panose="02040503050406030204" pitchFamily="18" charset="0"/>
                                <a:ea typeface="Cambria Math" panose="02040503050406030204" pitchFamily="18" charset="0"/>
                              </a:rPr>
                              <m:t>𝜆</m:t>
                            </m:r>
                          </m:e>
                          <m:sub>
                            <m:r>
                              <a:rPr lang="en-ZA" sz="5600" b="0" i="1" smtClean="0">
                                <a:latin typeface="Cambria Math" panose="02040503050406030204" pitchFamily="18" charset="0"/>
                              </a:rPr>
                              <m:t>=0</m:t>
                            </m:r>
                          </m:sub>
                        </m:sSub>
                      </m:sub>
                      <m:sup>
                        <m:sSub>
                          <m:sSubPr>
                            <m:ctrlPr>
                              <a:rPr lang="en-ZA" sz="5600" i="1" smtClean="0">
                                <a:latin typeface="Cambria Math" panose="02040503050406030204" pitchFamily="18" charset="0"/>
                              </a:rPr>
                            </m:ctrlPr>
                          </m:sSubPr>
                          <m:e>
                            <m:r>
                              <a:rPr lang="en-ZA" sz="5600" i="1" smtClean="0">
                                <a:latin typeface="Cambria Math" panose="02040503050406030204" pitchFamily="18" charset="0"/>
                                <a:ea typeface="Cambria Math" panose="02040503050406030204" pitchFamily="18" charset="0"/>
                              </a:rPr>
                              <m:t>𝜆</m:t>
                            </m:r>
                          </m:e>
                          <m:sub>
                            <m:r>
                              <a:rPr lang="en-ZA" sz="5600" b="0" i="1" smtClean="0">
                                <a:latin typeface="Cambria Math" panose="02040503050406030204" pitchFamily="18" charset="0"/>
                              </a:rPr>
                              <m:t>=</m:t>
                            </m:r>
                            <m:r>
                              <a:rPr lang="en-ZA" sz="5600" b="0" i="1" smtClean="0">
                                <a:latin typeface="Cambria Math" panose="02040503050406030204" pitchFamily="18" charset="0"/>
                              </a:rPr>
                              <m:t>𝑚𝑎𝑥</m:t>
                            </m:r>
                          </m:sub>
                        </m:sSub>
                      </m:sup>
                      <m:e>
                        <m:sSub>
                          <m:sSubPr>
                            <m:ctrlPr>
                              <a:rPr lang="en-ZA" sz="5600" i="1" smtClean="0">
                                <a:latin typeface="Cambria Math" panose="02040503050406030204" pitchFamily="18" charset="0"/>
                              </a:rPr>
                            </m:ctrlPr>
                          </m:sSubPr>
                          <m:e>
                            <m:r>
                              <a:rPr lang="en-ZA" sz="5600" b="0" i="1" smtClean="0">
                                <a:latin typeface="Cambria Math" panose="02040503050406030204" pitchFamily="18" charset="0"/>
                              </a:rPr>
                              <m:t>𝐵</m:t>
                            </m:r>
                          </m:e>
                          <m:sub>
                            <m:r>
                              <a:rPr lang="en-ZA" sz="5600" i="1" smtClean="0">
                                <a:latin typeface="Cambria Math" panose="02040503050406030204" pitchFamily="18" charset="0"/>
                                <a:ea typeface="Cambria Math" panose="02040503050406030204" pitchFamily="18" charset="0"/>
                              </a:rPr>
                              <m:t>𝜆</m:t>
                            </m:r>
                          </m:sub>
                        </m:sSub>
                        <m:d>
                          <m:dPr>
                            <m:ctrlPr>
                              <a:rPr lang="en-ZA" sz="5600" b="0" i="1" smtClean="0">
                                <a:latin typeface="Cambria Math" panose="02040503050406030204" pitchFamily="18" charset="0"/>
                              </a:rPr>
                            </m:ctrlPr>
                          </m:dPr>
                          <m:e>
                            <m:r>
                              <a:rPr lang="en-ZA" sz="5600" b="0" i="1" smtClean="0">
                                <a:latin typeface="Cambria Math" panose="02040503050406030204" pitchFamily="18" charset="0"/>
                              </a:rPr>
                              <m:t>𝐼</m:t>
                            </m:r>
                            <m:r>
                              <a:rPr lang="en-ZA" sz="5600" b="0" i="1" smtClean="0">
                                <a:latin typeface="Cambria Math" panose="02040503050406030204" pitchFamily="18" charset="0"/>
                              </a:rPr>
                              <m:t>,</m:t>
                            </m:r>
                            <m:r>
                              <a:rPr lang="en-ZA" sz="5600" b="0" i="1" smtClean="0">
                                <a:latin typeface="Cambria Math" panose="02040503050406030204" pitchFamily="18" charset="0"/>
                              </a:rPr>
                              <m:t>𝑇</m:t>
                            </m:r>
                          </m:e>
                        </m:d>
                        <m:sSub>
                          <m:sSubPr>
                            <m:ctrlPr>
                              <a:rPr lang="en-ZA" sz="5600" b="0" i="1" smtClean="0">
                                <a:latin typeface="Cambria Math" panose="02040503050406030204" pitchFamily="18" charset="0"/>
                              </a:rPr>
                            </m:ctrlPr>
                          </m:sSubPr>
                          <m:e>
                            <m:r>
                              <a:rPr lang="en-ZA" sz="5600" b="0" i="1" smtClean="0">
                                <a:latin typeface="Cambria Math" panose="02040503050406030204" pitchFamily="18" charset="0"/>
                              </a:rPr>
                              <m:t>𝑈</m:t>
                            </m:r>
                          </m:e>
                          <m:sub>
                            <m:r>
                              <a:rPr lang="en-ZA" sz="5600" b="0" i="1" smtClean="0">
                                <a:latin typeface="Cambria Math" panose="02040503050406030204" pitchFamily="18" charset="0"/>
                                <a:ea typeface="Cambria Math" panose="02040503050406030204" pitchFamily="18" charset="0"/>
                              </a:rPr>
                              <m:t>𝜆</m:t>
                            </m:r>
                          </m:sub>
                        </m:sSub>
                        <m:sSub>
                          <m:sSubPr>
                            <m:ctrlPr>
                              <a:rPr lang="en-ZA" sz="5600" b="0" i="1" smtClean="0">
                                <a:latin typeface="Cambria Math" panose="02040503050406030204" pitchFamily="18" charset="0"/>
                              </a:rPr>
                            </m:ctrlPr>
                          </m:sSubPr>
                          <m:e>
                            <m:r>
                              <a:rPr lang="en-ZA" sz="5600" b="0" i="1" smtClean="0">
                                <a:latin typeface="Cambria Math" panose="02040503050406030204" pitchFamily="18" charset="0"/>
                              </a:rPr>
                              <m:t>𝐴</m:t>
                            </m:r>
                          </m:e>
                          <m:sub>
                            <m:r>
                              <a:rPr lang="en-ZA" sz="5600" b="0" i="1" smtClean="0">
                                <a:latin typeface="Cambria Math" panose="02040503050406030204" pitchFamily="18" charset="0"/>
                                <a:ea typeface="Cambria Math" panose="02040503050406030204" pitchFamily="18" charset="0"/>
                              </a:rPr>
                              <m:t>𝜆</m:t>
                            </m:r>
                          </m:sub>
                        </m:sSub>
                        <m:sSub>
                          <m:sSubPr>
                            <m:ctrlPr>
                              <a:rPr lang="en-ZA" sz="5600" b="0" i="1" smtClean="0">
                                <a:latin typeface="Cambria Math" panose="02040503050406030204" pitchFamily="18" charset="0"/>
                              </a:rPr>
                            </m:ctrlPr>
                          </m:sSubPr>
                          <m:e>
                            <m:r>
                              <a:rPr lang="en-ZA" sz="5600" b="0" i="1" smtClean="0">
                                <a:latin typeface="Cambria Math" panose="02040503050406030204" pitchFamily="18" charset="0"/>
                              </a:rPr>
                              <m:t>𝑄</m:t>
                            </m:r>
                          </m:e>
                          <m:sub>
                            <m:r>
                              <a:rPr lang="en-ZA" sz="5600" b="0" i="1" smtClean="0">
                                <a:latin typeface="Cambria Math" panose="02040503050406030204" pitchFamily="18" charset="0"/>
                                <a:ea typeface="Cambria Math" panose="02040503050406030204" pitchFamily="18" charset="0"/>
                              </a:rPr>
                              <m:t>𝜆</m:t>
                            </m:r>
                          </m:sub>
                        </m:sSub>
                        <m:sSub>
                          <m:sSubPr>
                            <m:ctrlPr>
                              <a:rPr lang="en-ZA" sz="5600" b="0" i="1" smtClean="0">
                                <a:latin typeface="Cambria Math" panose="02040503050406030204" pitchFamily="18" charset="0"/>
                              </a:rPr>
                            </m:ctrlPr>
                          </m:sSubPr>
                          <m:e>
                            <m:r>
                              <a:rPr lang="en-ZA" sz="5600" b="0" i="1" smtClean="0">
                                <a:latin typeface="Cambria Math" panose="02040503050406030204" pitchFamily="18" charset="0"/>
                              </a:rPr>
                              <m:t>𝑃</m:t>
                            </m:r>
                          </m:e>
                          <m:sub>
                            <m:r>
                              <a:rPr lang="en-ZA" sz="5600" b="0" i="1" smtClean="0">
                                <a:latin typeface="Cambria Math" panose="02040503050406030204" pitchFamily="18" charset="0"/>
                                <a:ea typeface="Cambria Math" panose="02040503050406030204" pitchFamily="18" charset="0"/>
                              </a:rPr>
                              <m:t>𝜆</m:t>
                            </m:r>
                          </m:sub>
                        </m:sSub>
                        <m:r>
                          <m:rPr>
                            <m:sty m:val="p"/>
                          </m:rPr>
                          <a:rPr lang="en-ZA" sz="5600" b="0" i="0" smtClean="0">
                            <a:latin typeface="Cambria Math" panose="02040503050406030204" pitchFamily="18" charset="0"/>
                          </a:rPr>
                          <m:t>cos</m:t>
                        </m:r>
                        <m:r>
                          <a:rPr lang="en-ZA" sz="5600" b="0" i="1" smtClean="0">
                            <a:latin typeface="Cambria Math" panose="02040503050406030204" pitchFamily="18" charset="0"/>
                          </a:rPr>
                          <m:t>⁡(</m:t>
                        </m:r>
                        <m:r>
                          <a:rPr lang="en-ZA" sz="5600" b="0" i="1" smtClean="0">
                            <a:latin typeface="Cambria Math" panose="02040503050406030204" pitchFamily="18" charset="0"/>
                            <a:ea typeface="Cambria Math" panose="02040503050406030204" pitchFamily="18" charset="0"/>
                          </a:rPr>
                          <m:t>𝜃</m:t>
                        </m:r>
                        <m:r>
                          <a:rPr lang="en-ZA" sz="5600" b="0" i="1" smtClean="0">
                            <a:latin typeface="Cambria Math" panose="02040503050406030204" pitchFamily="18" charset="0"/>
                            <a:ea typeface="Cambria Math" panose="02040503050406030204" pitchFamily="18" charset="0"/>
                          </a:rPr>
                          <m:t>)</m:t>
                        </m:r>
                      </m:e>
                    </m:nary>
                  </m:oMath>
                </a14:m>
                <a:endParaRPr lang="en-US" sz="5600" dirty="0"/>
              </a:p>
              <a:p>
                <a:pPr marL="0" indent="0" algn="just">
                  <a:lnSpc>
                    <a:spcPct val="150000"/>
                  </a:lnSpc>
                  <a:buNone/>
                </a:pPr>
                <a:endParaRPr lang="en-US" sz="5600" dirty="0"/>
              </a:p>
              <a:p>
                <a:pPr algn="just">
                  <a:lnSpc>
                    <a:spcPct val="150000"/>
                  </a:lnSpc>
                </a:pPr>
                <a:r>
                  <a:rPr lang="en-US" sz="5600" dirty="0"/>
                  <a:t>W</a:t>
                </a:r>
                <a14:m>
                  <m:oMath xmlns:m="http://schemas.openxmlformats.org/officeDocument/2006/math">
                    <m:d>
                      <m:dPr>
                        <m:ctrlPr>
                          <a:rPr lang="en-ZA" sz="5600" b="0" i="1" smtClean="0">
                            <a:latin typeface="Cambria Math" panose="02040503050406030204" pitchFamily="18" charset="0"/>
                          </a:rPr>
                        </m:ctrlPr>
                      </m:dPr>
                      <m:e>
                        <m:r>
                          <a:rPr lang="en-ZA" sz="5600" b="0" i="1" smtClean="0">
                            <a:latin typeface="Cambria Math" panose="02040503050406030204" pitchFamily="18" charset="0"/>
                            <a:ea typeface="Cambria Math" panose="02040503050406030204" pitchFamily="18" charset="0"/>
                          </a:rPr>
                          <m:t>𝜃</m:t>
                        </m:r>
                      </m:e>
                    </m:d>
                  </m:oMath>
                </a14:m>
                <a:r>
                  <a:rPr lang="en-ZA" sz="5600" b="0" dirty="0">
                    <a:ea typeface="Cambria Math" panose="02040503050406030204" pitchFamily="18" charset="0"/>
                  </a:rPr>
                  <a:t> distribution which is defined by the orientation function that contains our variable T and the experimental gamma radiation </a:t>
                </a:r>
                <a14:m>
                  <m:oMath xmlns:m="http://schemas.openxmlformats.org/officeDocument/2006/math">
                    <m:sSub>
                      <m:sSubPr>
                        <m:ctrlPr>
                          <a:rPr lang="en-ZA" sz="5600" b="0" i="1" smtClean="0">
                            <a:latin typeface="Cambria Math" panose="02040503050406030204" pitchFamily="18" charset="0"/>
                            <a:ea typeface="Cambria Math" panose="02040503050406030204" pitchFamily="18" charset="0"/>
                          </a:rPr>
                        </m:ctrlPr>
                      </m:sSubPr>
                      <m:e>
                        <m:r>
                          <a:rPr lang="en-ZA" sz="5600" b="0" i="1" smtClean="0">
                            <a:latin typeface="Cambria Math" panose="02040503050406030204" pitchFamily="18" charset="0"/>
                            <a:ea typeface="Cambria Math" panose="02040503050406030204" pitchFamily="18" charset="0"/>
                          </a:rPr>
                          <m:t>𝑊</m:t>
                        </m:r>
                      </m:e>
                      <m:sub>
                        <m:r>
                          <a:rPr lang="en-ZA" sz="5600" b="0" i="1" smtClean="0">
                            <a:latin typeface="Cambria Math" panose="02040503050406030204" pitchFamily="18" charset="0"/>
                            <a:ea typeface="Cambria Math" panose="02040503050406030204" pitchFamily="18" charset="0"/>
                          </a:rPr>
                          <m:t>𝑒</m:t>
                        </m:r>
                      </m:sub>
                    </m:sSub>
                    <m:d>
                      <m:dPr>
                        <m:ctrlPr>
                          <a:rPr lang="en-ZA" sz="5600" b="0" i="1" smtClean="0">
                            <a:latin typeface="Cambria Math" panose="02040503050406030204" pitchFamily="18" charset="0"/>
                            <a:ea typeface="Cambria Math" panose="02040503050406030204" pitchFamily="18" charset="0"/>
                          </a:rPr>
                        </m:ctrlPr>
                      </m:dPr>
                      <m:e>
                        <m:r>
                          <a:rPr lang="en-ZA" sz="5600" b="0" i="1" smtClean="0">
                            <a:latin typeface="Cambria Math" panose="02040503050406030204" pitchFamily="18" charset="0"/>
                            <a:ea typeface="Cambria Math" panose="02040503050406030204" pitchFamily="18" charset="0"/>
                          </a:rPr>
                          <m:t>𝜃</m:t>
                        </m:r>
                      </m:e>
                    </m:d>
                  </m:oMath>
                </a14:m>
                <a:r>
                  <a:rPr lang="en-ZA" sz="5600" b="0" dirty="0">
                    <a:ea typeface="Cambria Math" panose="02040503050406030204" pitchFamily="18" charset="0"/>
                  </a:rPr>
                  <a:t>.</a:t>
                </a:r>
              </a:p>
              <a:p>
                <a:pPr marL="0" indent="0" algn="just">
                  <a:lnSpc>
                    <a:spcPct val="150000"/>
                  </a:lnSpc>
                  <a:buNone/>
                </a:pPr>
                <a:endParaRPr lang="en-ZA" sz="2300" b="0" dirty="0">
                  <a:ea typeface="Cambria Math" panose="02040503050406030204" pitchFamily="18" charset="0"/>
                </a:endParaRPr>
              </a:p>
              <a:p>
                <a:pPr marL="0" indent="0" algn="just">
                  <a:lnSpc>
                    <a:spcPct val="150000"/>
                  </a:lnSpc>
                  <a:buNone/>
                </a:pPr>
                <a:endParaRPr lang="en-ZA" sz="2300" dirty="0">
                  <a:ea typeface="Cambria Math" panose="02040503050406030204" pitchFamily="18" charset="0"/>
                </a:endParaRPr>
              </a:p>
              <a:p>
                <a:pPr marL="0" indent="0" algn="just">
                  <a:lnSpc>
                    <a:spcPct val="150000"/>
                  </a:lnSpc>
                  <a:buNone/>
                </a:pPr>
                <a:endParaRPr lang="en-ZA" sz="2300" b="0" dirty="0">
                  <a:ea typeface="Cambria Math" panose="02040503050406030204" pitchFamily="18" charset="0"/>
                </a:endParaRPr>
              </a:p>
              <a:p>
                <a:pPr marL="0" indent="0" algn="just">
                  <a:lnSpc>
                    <a:spcPct val="150000"/>
                  </a:lnSpc>
                  <a:buNone/>
                </a:pPr>
                <a:endParaRPr lang="en-ZA" sz="2300" b="0" dirty="0">
                  <a:ea typeface="Cambria Math" panose="02040503050406030204" pitchFamily="18" charset="0"/>
                </a:endParaRPr>
              </a:p>
              <a:p>
                <a:pPr marL="0" indent="0" algn="just">
                  <a:lnSpc>
                    <a:spcPct val="150000"/>
                  </a:lnSpc>
                  <a:buNone/>
                </a:pPr>
                <a:endParaRPr lang="en-ZA" sz="2300" dirty="0">
                  <a:ea typeface="Cambria Math" panose="02040503050406030204" pitchFamily="18" charset="0"/>
                </a:endParaRPr>
              </a:p>
              <a:p>
                <a:pPr marL="0" indent="0" algn="just">
                  <a:lnSpc>
                    <a:spcPct val="150000"/>
                  </a:lnSpc>
                  <a:buNone/>
                </a:pPr>
                <a:endParaRPr lang="en-ZA" sz="2300" b="0" dirty="0">
                  <a:ea typeface="Cambria Math" panose="02040503050406030204" pitchFamily="18" charset="0"/>
                </a:endParaRPr>
              </a:p>
              <a:p>
                <a:pPr marL="0" indent="0" algn="just">
                  <a:lnSpc>
                    <a:spcPct val="150000"/>
                  </a:lnSpc>
                  <a:buNone/>
                </a:pPr>
                <a:endParaRPr lang="en-ZA" sz="2300" b="0" dirty="0">
                  <a:ea typeface="Cambria Math" panose="02040503050406030204" pitchFamily="18" charset="0"/>
                </a:endParaRPr>
              </a:p>
              <a:p>
                <a:pPr marL="0" indent="0" algn="just">
                  <a:lnSpc>
                    <a:spcPct val="150000"/>
                  </a:lnSpc>
                  <a:buNone/>
                </a:pPr>
                <a:endParaRPr lang="en-ZA" sz="2300" b="0" dirty="0">
                  <a:ea typeface="Cambria Math" panose="02040503050406030204" pitchFamily="18" charset="0"/>
                </a:endParaRPr>
              </a:p>
              <a:p>
                <a:pPr algn="just">
                  <a:lnSpc>
                    <a:spcPct val="150000"/>
                  </a:lnSpc>
                </a:pPr>
                <a:endParaRPr lang="en-ZA" sz="5600" b="0" i="1" dirty="0">
                  <a:latin typeface="Cambria Math" panose="02040503050406030204" pitchFamily="18" charset="0"/>
                  <a:ea typeface="Cambria Math" panose="02040503050406030204" pitchFamily="18" charset="0"/>
                </a:endParaRPr>
              </a:p>
              <a:p>
                <a:pPr algn="just">
                  <a:lnSpc>
                    <a:spcPct val="150000"/>
                  </a:lnSpc>
                </a:pPr>
                <a:endParaRPr lang="en-ZA" sz="5600" i="1" dirty="0">
                  <a:latin typeface="Cambria Math" panose="02040503050406030204" pitchFamily="18" charset="0"/>
                  <a:ea typeface="Cambria Math" panose="02040503050406030204" pitchFamily="18" charset="0"/>
                </a:endParaRPr>
              </a:p>
              <a:p>
                <a:pPr algn="just">
                  <a:lnSpc>
                    <a:spcPct val="150000"/>
                  </a:lnSpc>
                </a:pPr>
                <a:endParaRPr lang="en-ZA" sz="2300" b="0" dirty="0">
                  <a:ea typeface="Cambria Math" panose="02040503050406030204" pitchFamily="18" charset="0"/>
                </a:endParaRPr>
              </a:p>
              <a:p>
                <a:pPr marL="0" indent="0" algn="just">
                  <a:lnSpc>
                    <a:spcPct val="150000"/>
                  </a:lnSpc>
                  <a:buNone/>
                </a:pPr>
                <a:endParaRPr lang="en-US" sz="2300" dirty="0"/>
              </a:p>
              <a:p>
                <a:pPr algn="just">
                  <a:lnSpc>
                    <a:spcPct val="150000"/>
                  </a:lnSpc>
                </a:pPr>
                <a:endParaRPr lang="en-US" sz="2300" dirty="0"/>
              </a:p>
              <a:p>
                <a:pPr algn="just">
                  <a:lnSpc>
                    <a:spcPct val="150000"/>
                  </a:lnSpc>
                </a:pPr>
                <a:endParaRPr lang="en-US" sz="1800" dirty="0"/>
              </a:p>
              <a:p>
                <a:pPr algn="just">
                  <a:lnSpc>
                    <a:spcPct val="150000"/>
                  </a:lnSpc>
                </a:pPr>
                <a:endParaRPr lang="en-US" sz="1800" dirty="0"/>
              </a:p>
              <a:p>
                <a:pPr marL="0" indent="0" algn="just">
                  <a:lnSpc>
                    <a:spcPct val="150000"/>
                  </a:lnSpc>
                  <a:buNone/>
                </a:pPr>
                <a:endParaRPr lang="en-US" sz="1800" dirty="0"/>
              </a:p>
              <a:p>
                <a:pPr algn="just">
                  <a:lnSpc>
                    <a:spcPct val="150000"/>
                  </a:lnSpc>
                </a:pPr>
                <a:endParaRPr lang="en-US" sz="1800" dirty="0"/>
              </a:p>
              <a:p>
                <a:pPr marL="0" indent="0" algn="just">
                  <a:lnSpc>
                    <a:spcPct val="150000"/>
                  </a:lnSpc>
                  <a:buNone/>
                </a:pPr>
                <a:endParaRPr lang="en-US" sz="1800" dirty="0">
                  <a:solidFill>
                    <a:schemeClr val="accent1"/>
                  </a:solidFill>
                </a:endParaRPr>
              </a:p>
              <a:p>
                <a:pPr marL="0" indent="0" algn="just">
                  <a:lnSpc>
                    <a:spcPct val="150000"/>
                  </a:lnSpc>
                  <a:buNone/>
                </a:pPr>
                <a:r>
                  <a:rPr lang="en-US" sz="1800" dirty="0">
                    <a:solidFill>
                      <a:schemeClr val="accent1"/>
                    </a:solidFill>
                  </a:rPr>
                  <a:t>   </a:t>
                </a:r>
              </a:p>
              <a:p>
                <a:pPr marL="0" indent="0" algn="just">
                  <a:lnSpc>
                    <a:spcPct val="150000"/>
                  </a:lnSpc>
                  <a:buNone/>
                </a:pPr>
                <a:endParaRPr lang="en-US" sz="1800" dirty="0">
                  <a:solidFill>
                    <a:schemeClr val="tx1"/>
                  </a:solidFill>
                </a:endParaRPr>
              </a:p>
              <a:p>
                <a:pPr marL="0" indent="0" algn="just">
                  <a:lnSpc>
                    <a:spcPct val="150000"/>
                  </a:lnSpc>
                  <a:buNone/>
                </a:pPr>
                <a:endParaRPr lang="en-US" sz="1800" dirty="0">
                  <a:solidFill>
                    <a:schemeClr val="tx1"/>
                  </a:solidFill>
                </a:endParaRPr>
              </a:p>
              <a:p>
                <a:pPr marL="0" indent="0" algn="just">
                  <a:lnSpc>
                    <a:spcPct val="150000"/>
                  </a:lnSpc>
                  <a:buNone/>
                </a:pPr>
                <a:endParaRPr lang="en-ZA" sz="1800" dirty="0">
                  <a:solidFill>
                    <a:schemeClr val="tx1"/>
                  </a:solidFill>
                </a:endParaRPr>
              </a:p>
              <a:p>
                <a:pPr algn="just">
                  <a:lnSpc>
                    <a:spcPct val="150000"/>
                  </a:lnSpc>
                </a:pPr>
                <a:endParaRPr lang="en-ZA" sz="2000" dirty="0">
                  <a:solidFill>
                    <a:schemeClr val="tx1"/>
                  </a:solidFill>
                </a:endParaRPr>
              </a:p>
              <a:p>
                <a:pPr marL="0" indent="0" algn="just">
                  <a:lnSpc>
                    <a:spcPct val="150000"/>
                  </a:lnSpc>
                  <a:buNone/>
                </a:pPr>
                <a:endParaRPr lang="en-ZA" sz="2000" dirty="0">
                  <a:solidFill>
                    <a:schemeClr val="tx1"/>
                  </a:solidFill>
                </a:endParaRPr>
              </a:p>
              <a:p>
                <a:pPr algn="just">
                  <a:lnSpc>
                    <a:spcPct val="150000"/>
                  </a:lnSpc>
                </a:pPr>
                <a:endParaRPr lang="en-ZA" sz="2000" dirty="0">
                  <a:solidFill>
                    <a:schemeClr val="tx1"/>
                  </a:solidFill>
                </a:endParaRPr>
              </a:p>
              <a:p>
                <a:pPr marL="0" indent="0" algn="just">
                  <a:lnSpc>
                    <a:spcPct val="150000"/>
                  </a:lnSpc>
                  <a:buNone/>
                </a:pPr>
                <a:endParaRPr lang="en-ZA" sz="1800" dirty="0">
                  <a:solidFill>
                    <a:schemeClr val="tx1"/>
                  </a:solidFill>
                </a:endParaRPr>
              </a:p>
              <a:p>
                <a:pPr marL="0" indent="0" algn="just">
                  <a:lnSpc>
                    <a:spcPct val="150000"/>
                  </a:lnSpc>
                  <a:buNone/>
                </a:pPr>
                <a:endParaRPr lang="en-ZA" sz="1800" dirty="0">
                  <a:solidFill>
                    <a:schemeClr val="tx1"/>
                  </a:solidFill>
                </a:endParaRPr>
              </a:p>
              <a:p>
                <a:pPr marL="0" indent="0" algn="just">
                  <a:lnSpc>
                    <a:spcPct val="150000"/>
                  </a:lnSpc>
                  <a:buNone/>
                </a:pPr>
                <a:endParaRPr lang="en-ZA" sz="1800" dirty="0">
                  <a:solidFill>
                    <a:schemeClr val="tx1"/>
                  </a:solidFill>
                </a:endParaRPr>
              </a:p>
              <a:p>
                <a:pPr marL="0" indent="0" algn="just">
                  <a:lnSpc>
                    <a:spcPct val="150000"/>
                  </a:lnSpc>
                  <a:buNone/>
                </a:pPr>
                <a:endParaRPr lang="en-US" sz="2000" dirty="0">
                  <a:solidFill>
                    <a:schemeClr val="tx1"/>
                  </a:solidFill>
                </a:endParaRPr>
              </a:p>
              <a:p>
                <a:pPr algn="just">
                  <a:lnSpc>
                    <a:spcPct val="150000"/>
                  </a:lnSpc>
                </a:pPr>
                <a:endParaRPr lang="en-US" sz="2000" dirty="0">
                  <a:solidFill>
                    <a:schemeClr val="tx1"/>
                  </a:solidFill>
                </a:endParaRPr>
              </a:p>
              <a:p>
                <a:pPr algn="just">
                  <a:lnSpc>
                    <a:spcPct val="150000"/>
                  </a:lnSpc>
                </a:pPr>
                <a:endParaRPr lang="en-US" sz="2000" dirty="0">
                  <a:solidFill>
                    <a:schemeClr val="tx1"/>
                  </a:solidFill>
                </a:endParaRPr>
              </a:p>
              <a:p>
                <a:pPr algn="just"/>
                <a:endParaRPr lang="en-US" sz="2000" dirty="0">
                  <a:solidFill>
                    <a:schemeClr val="tx1"/>
                  </a:solidFill>
                </a:endParaRPr>
              </a:p>
              <a:p>
                <a:endParaRPr lang="en-ZA" sz="2000" dirty="0">
                  <a:solidFill>
                    <a:schemeClr val="tx1"/>
                  </a:solidFill>
                </a:endParaRPr>
              </a:p>
              <a:p>
                <a:endParaRPr lang="en-ZA" dirty="0"/>
              </a:p>
            </p:txBody>
          </p:sp>
        </mc:Choice>
        <mc:Fallback xmlns="">
          <p:sp>
            <p:nvSpPr>
              <p:cNvPr id="10" name="Content Placeholder 9">
                <a:extLst>
                  <a:ext uri="{FF2B5EF4-FFF2-40B4-BE49-F238E27FC236}">
                    <a16:creationId xmlns:a16="http://schemas.microsoft.com/office/drawing/2014/main" id="{165CE97F-1AFB-48BA-9E2B-7494DC2A6EB6}"/>
                  </a:ext>
                </a:extLst>
              </p:cNvPr>
              <p:cNvSpPr>
                <a:spLocks noGrp="1" noRot="1" noChangeAspect="1" noMove="1" noResize="1" noEditPoints="1" noAdjustHandles="1" noChangeArrowheads="1" noChangeShapeType="1" noTextEdit="1"/>
              </p:cNvSpPr>
              <p:nvPr>
                <p:ph sz="half" idx="1"/>
              </p:nvPr>
            </p:nvSpPr>
            <p:spPr>
              <a:xfrm>
                <a:off x="715040" y="897470"/>
                <a:ext cx="7674048" cy="5885022"/>
              </a:xfrm>
              <a:blipFill>
                <a:blip r:embed="rId2"/>
                <a:stretch>
                  <a:fillRect l="-79" r="-238"/>
                </a:stretch>
              </a:blipFill>
            </p:spPr>
            <p:txBody>
              <a:bodyPr/>
              <a:lstStyle/>
              <a:p>
                <a:r>
                  <a:rPr lang="en-ZA">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5" name="Ink 44">
                <a:extLst>
                  <a:ext uri="{FF2B5EF4-FFF2-40B4-BE49-F238E27FC236}">
                    <a16:creationId xmlns:a16="http://schemas.microsoft.com/office/drawing/2014/main" id="{4E91BAB8-1105-4E17-9684-1B055510015E}"/>
                  </a:ext>
                </a:extLst>
              </p14:cNvPr>
              <p14:cNvContentPartPr/>
              <p14:nvPr/>
            </p14:nvContentPartPr>
            <p14:xfrm>
              <a:off x="-872481" y="1743137"/>
              <a:ext cx="360" cy="360"/>
            </p14:xfrm>
          </p:contentPart>
        </mc:Choice>
        <mc:Fallback xmlns="">
          <p:pic>
            <p:nvPicPr>
              <p:cNvPr id="45" name="Ink 44">
                <a:extLst>
                  <a:ext uri="{FF2B5EF4-FFF2-40B4-BE49-F238E27FC236}">
                    <a16:creationId xmlns:a16="http://schemas.microsoft.com/office/drawing/2014/main" id="{4E91BAB8-1105-4E17-9684-1B055510015E}"/>
                  </a:ext>
                </a:extLst>
              </p:cNvPr>
              <p:cNvPicPr/>
              <p:nvPr/>
            </p:nvPicPr>
            <p:blipFill>
              <a:blip r:embed="rId5"/>
              <a:stretch>
                <a:fillRect/>
              </a:stretch>
            </p:blipFill>
            <p:spPr>
              <a:xfrm>
                <a:off x="-881481" y="1734137"/>
                <a:ext cx="18000" cy="18000"/>
              </a:xfrm>
              <a:prstGeom prst="rect">
                <a:avLst/>
              </a:prstGeom>
            </p:spPr>
          </p:pic>
        </mc:Fallback>
      </mc:AlternateContent>
      <p:pic>
        <p:nvPicPr>
          <p:cNvPr id="2" name="Picture 1">
            <a:extLst>
              <a:ext uri="{FF2B5EF4-FFF2-40B4-BE49-F238E27FC236}">
                <a16:creationId xmlns:a16="http://schemas.microsoft.com/office/drawing/2014/main" id="{4969B965-8E14-4AA9-8BD7-6EAF4E510C29}"/>
              </a:ext>
            </a:extLst>
          </p:cNvPr>
          <p:cNvPicPr>
            <a:picLocks noChangeAspect="1"/>
          </p:cNvPicPr>
          <p:nvPr/>
        </p:nvPicPr>
        <p:blipFill>
          <a:blip r:embed="rId6"/>
          <a:stretch>
            <a:fillRect/>
          </a:stretch>
        </p:blipFill>
        <p:spPr>
          <a:xfrm>
            <a:off x="977319" y="3220098"/>
            <a:ext cx="3363861" cy="2434163"/>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765565AE-7F2C-275D-54C4-5F8760F3F243}"/>
              </a:ext>
            </a:extLst>
          </p:cNvPr>
          <p:cNvPicPr>
            <a:picLocks noChangeAspect="1"/>
          </p:cNvPicPr>
          <p:nvPr/>
        </p:nvPicPr>
        <p:blipFill>
          <a:blip r:embed="rId7"/>
          <a:stretch>
            <a:fillRect/>
          </a:stretch>
        </p:blipFill>
        <p:spPr>
          <a:xfrm>
            <a:off x="4664279" y="3220098"/>
            <a:ext cx="3502402" cy="2209162"/>
          </a:xfrm>
          <a:prstGeom prst="rect">
            <a:avLst/>
          </a:prstGeom>
        </p:spPr>
      </p:pic>
    </p:spTree>
    <p:extLst>
      <p:ext uri="{BB962C8B-B14F-4D97-AF65-F5344CB8AC3E}">
        <p14:creationId xmlns:p14="http://schemas.microsoft.com/office/powerpoint/2010/main" val="314132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CDD69B-5C8E-4D21-AE37-576E86B0CF1B}"/>
                  </a:ext>
                </a:extLst>
              </p:cNvPr>
              <p:cNvSpPr>
                <a:spLocks noGrp="1"/>
              </p:cNvSpPr>
              <p:nvPr>
                <p:ph sz="half" idx="1"/>
              </p:nvPr>
            </p:nvSpPr>
            <p:spPr>
              <a:xfrm>
                <a:off x="628650" y="737301"/>
                <a:ext cx="7886700" cy="5248137"/>
              </a:xfrm>
            </p:spPr>
            <p:txBody>
              <a:bodyPr/>
              <a:lstStyle/>
              <a:p>
                <a:endParaRPr lang="en-ZA" sz="1400" b="0" i="1" dirty="0">
                  <a:latin typeface="Cambria Math" panose="02040503050406030204" pitchFamily="18" charset="0"/>
                  <a:ea typeface="Cambria Math" panose="02040503050406030204" pitchFamily="18" charset="0"/>
                </a:endParaRPr>
              </a:p>
              <a:p>
                <a:pPr algn="just">
                  <a:lnSpc>
                    <a:spcPct val="150000"/>
                  </a:lnSpc>
                </a:pPr>
                <a14:m>
                  <m:oMath xmlns:m="http://schemas.openxmlformats.org/officeDocument/2006/math">
                    <m:sSub>
                      <m:sSubPr>
                        <m:ctrlPr>
                          <a:rPr lang="en-ZA" sz="1400" b="0" i="1" smtClean="0">
                            <a:latin typeface="Cambria Math" panose="02040503050406030204" pitchFamily="18" charset="0"/>
                            <a:ea typeface="Cambria Math" panose="02040503050406030204" pitchFamily="18" charset="0"/>
                          </a:rPr>
                        </m:ctrlPr>
                      </m:sSubPr>
                      <m:e>
                        <m:r>
                          <a:rPr lang="en-ZA" sz="1400" b="0" i="1" smtClean="0">
                            <a:latin typeface="Cambria Math" panose="02040503050406030204" pitchFamily="18" charset="0"/>
                            <a:ea typeface="Cambria Math" panose="02040503050406030204" pitchFamily="18" charset="0"/>
                          </a:rPr>
                          <m:t>𝑊</m:t>
                        </m:r>
                      </m:e>
                      <m:sub>
                        <m:r>
                          <a:rPr lang="en-ZA" sz="1400" b="0" i="1" smtClean="0">
                            <a:latin typeface="Cambria Math" panose="02040503050406030204" pitchFamily="18" charset="0"/>
                            <a:ea typeface="Cambria Math" panose="02040503050406030204" pitchFamily="18" charset="0"/>
                          </a:rPr>
                          <m:t>𝑒</m:t>
                        </m:r>
                      </m:sub>
                    </m:sSub>
                    <m:d>
                      <m:dPr>
                        <m:ctrlPr>
                          <a:rPr lang="en-ZA" sz="1400" b="0" i="1" smtClean="0">
                            <a:latin typeface="Cambria Math" panose="02040503050406030204" pitchFamily="18" charset="0"/>
                            <a:ea typeface="Cambria Math" panose="02040503050406030204" pitchFamily="18" charset="0"/>
                          </a:rPr>
                        </m:ctrlPr>
                      </m:dPr>
                      <m:e>
                        <m:r>
                          <a:rPr lang="en-ZA" sz="1400" b="0" i="1" smtClean="0">
                            <a:latin typeface="Cambria Math" panose="02040503050406030204" pitchFamily="18" charset="0"/>
                            <a:ea typeface="Cambria Math" panose="02040503050406030204" pitchFamily="18" charset="0"/>
                          </a:rPr>
                          <m:t>𝜃</m:t>
                        </m:r>
                      </m:e>
                    </m:d>
                  </m:oMath>
                </a14:m>
                <a:r>
                  <a:rPr lang="en-ZA" sz="1400" b="0" dirty="0">
                    <a:ea typeface="Cambria Math" panose="02040503050406030204" pitchFamily="18" charset="0"/>
                  </a:rPr>
                  <a:t>  is defined as a ratio given as,</a:t>
                </a:r>
              </a:p>
              <a:p>
                <a:pPr marL="0" indent="0" algn="ctr">
                  <a:lnSpc>
                    <a:spcPct val="150000"/>
                  </a:lnSpc>
                  <a:buNone/>
                </a:pPr>
                <a14:m>
                  <m:oMath xmlns:m="http://schemas.openxmlformats.org/officeDocument/2006/math">
                    <m:sSub>
                      <m:sSubPr>
                        <m:ctrlPr>
                          <a:rPr lang="en-ZA" sz="1400" b="0" i="1" smtClean="0">
                            <a:latin typeface="Cambria Math" panose="02040503050406030204" pitchFamily="18" charset="0"/>
                            <a:ea typeface="Cambria Math" panose="02040503050406030204" pitchFamily="18" charset="0"/>
                          </a:rPr>
                        </m:ctrlPr>
                      </m:sSubPr>
                      <m:e>
                        <m:r>
                          <a:rPr lang="en-ZA" sz="1400" b="0" i="1" smtClean="0">
                            <a:latin typeface="Cambria Math" panose="02040503050406030204" pitchFamily="18" charset="0"/>
                            <a:ea typeface="Cambria Math" panose="02040503050406030204" pitchFamily="18" charset="0"/>
                          </a:rPr>
                          <m:t>𝑊</m:t>
                        </m:r>
                      </m:e>
                      <m:sub>
                        <m:r>
                          <a:rPr lang="en-ZA" sz="1400" b="0" i="1" smtClean="0">
                            <a:latin typeface="Cambria Math" panose="02040503050406030204" pitchFamily="18" charset="0"/>
                            <a:ea typeface="Cambria Math" panose="02040503050406030204" pitchFamily="18" charset="0"/>
                          </a:rPr>
                          <m:t>𝑒</m:t>
                        </m:r>
                      </m:sub>
                    </m:sSub>
                    <m:r>
                      <a:rPr lang="en-ZA" sz="1400" b="0" i="1" smtClean="0">
                        <a:latin typeface="Cambria Math" panose="02040503050406030204" pitchFamily="18" charset="0"/>
                        <a:ea typeface="Cambria Math" panose="02040503050406030204" pitchFamily="18" charset="0"/>
                      </a:rPr>
                      <m:t>(</m:t>
                    </m:r>
                    <m:r>
                      <a:rPr lang="en-ZA" sz="1400" b="0" i="1" smtClean="0">
                        <a:latin typeface="Cambria Math" panose="02040503050406030204" pitchFamily="18" charset="0"/>
                        <a:ea typeface="Cambria Math" panose="02040503050406030204" pitchFamily="18" charset="0"/>
                      </a:rPr>
                      <m:t>𝜃</m:t>
                    </m:r>
                    <m:r>
                      <a:rPr lang="en-ZA" sz="1400" b="0" i="1" smtClean="0">
                        <a:latin typeface="Cambria Math" panose="02040503050406030204" pitchFamily="18" charset="0"/>
                        <a:ea typeface="Cambria Math" panose="02040503050406030204" pitchFamily="18" charset="0"/>
                      </a:rPr>
                      <m:t>)</m:t>
                    </m:r>
                  </m:oMath>
                </a14:m>
                <a:r>
                  <a:rPr lang="en-ZA" sz="1400" b="0" dirty="0">
                    <a:ea typeface="Cambria Math" panose="02040503050406030204" pitchFamily="18" charset="0"/>
                  </a:rPr>
                  <a:t> = </a:t>
                </a:r>
                <a14:m>
                  <m:oMath xmlns:m="http://schemas.openxmlformats.org/officeDocument/2006/math">
                    <m:f>
                      <m:fPr>
                        <m:ctrlPr>
                          <a:rPr lang="en-ZA" sz="1400" b="0" i="1" smtClean="0">
                            <a:latin typeface="Cambria Math" panose="02040503050406030204" pitchFamily="18" charset="0"/>
                            <a:ea typeface="Cambria Math" panose="02040503050406030204" pitchFamily="18" charset="0"/>
                          </a:rPr>
                        </m:ctrlPr>
                      </m:fPr>
                      <m:num>
                        <m:sSub>
                          <m:sSubPr>
                            <m:ctrlPr>
                              <a:rPr lang="en-ZA" sz="1400" b="0" i="1" smtClean="0">
                                <a:latin typeface="Cambria Math" panose="02040503050406030204" pitchFamily="18" charset="0"/>
                                <a:ea typeface="Cambria Math" panose="02040503050406030204" pitchFamily="18" charset="0"/>
                              </a:rPr>
                            </m:ctrlPr>
                          </m:sSubPr>
                          <m:e>
                            <m:r>
                              <a:rPr lang="en-ZA" sz="1400" b="0" i="1" smtClean="0">
                                <a:latin typeface="Cambria Math" panose="02040503050406030204" pitchFamily="18" charset="0"/>
                                <a:ea typeface="Cambria Math" panose="02040503050406030204" pitchFamily="18" charset="0"/>
                              </a:rPr>
                              <m:t>𝐶</m:t>
                            </m:r>
                          </m:e>
                          <m:sub>
                            <m:r>
                              <a:rPr lang="en-ZA" sz="1400" b="0" i="1" smtClean="0">
                                <a:latin typeface="Cambria Math" panose="02040503050406030204" pitchFamily="18" charset="0"/>
                                <a:ea typeface="Cambria Math" panose="02040503050406030204" pitchFamily="18" charset="0"/>
                              </a:rPr>
                              <m:t>𝑐</m:t>
                            </m:r>
                          </m:sub>
                        </m:sSub>
                      </m:num>
                      <m:den>
                        <m:sSub>
                          <m:sSubPr>
                            <m:ctrlPr>
                              <a:rPr lang="en-ZA" sz="1400" b="0" i="1" smtClean="0">
                                <a:latin typeface="Cambria Math" panose="02040503050406030204" pitchFamily="18" charset="0"/>
                                <a:ea typeface="Cambria Math" panose="02040503050406030204" pitchFamily="18" charset="0"/>
                              </a:rPr>
                            </m:ctrlPr>
                          </m:sSubPr>
                          <m:e>
                            <m:r>
                              <a:rPr lang="en-ZA" sz="1400" b="0" i="1" smtClean="0">
                                <a:latin typeface="Cambria Math" panose="02040503050406030204" pitchFamily="18" charset="0"/>
                                <a:ea typeface="Cambria Math" panose="02040503050406030204" pitchFamily="18" charset="0"/>
                              </a:rPr>
                              <m:t>𝐶</m:t>
                            </m:r>
                          </m:e>
                          <m:sub>
                            <m:r>
                              <a:rPr lang="en-ZA" sz="1400" b="0" i="1" smtClean="0">
                                <a:latin typeface="Cambria Math" panose="02040503050406030204" pitchFamily="18" charset="0"/>
                                <a:ea typeface="Cambria Math" panose="02040503050406030204" pitchFamily="18" charset="0"/>
                              </a:rPr>
                              <m:t>𝑤</m:t>
                            </m:r>
                          </m:sub>
                        </m:sSub>
                      </m:den>
                    </m:f>
                  </m:oMath>
                </a14:m>
                <a:endParaRPr lang="en-ZA" sz="1400" i="1" dirty="0">
                  <a:latin typeface="Cambria Math" panose="02040503050406030204" pitchFamily="18" charset="0"/>
                  <a:ea typeface="Cambria Math" panose="02040503050406030204" pitchFamily="18" charset="0"/>
                </a:endParaRPr>
              </a:p>
              <a:p>
                <a14:m>
                  <m:oMath xmlns:m="http://schemas.openxmlformats.org/officeDocument/2006/math">
                    <m:sSub>
                      <m:sSubPr>
                        <m:ctrlPr>
                          <a:rPr lang="en-ZA" sz="1400" b="0" i="1" smtClean="0">
                            <a:latin typeface="Cambria Math" panose="02040503050406030204" pitchFamily="18" charset="0"/>
                            <a:ea typeface="Cambria Math" panose="02040503050406030204" pitchFamily="18" charset="0"/>
                          </a:rPr>
                        </m:ctrlPr>
                      </m:sSubPr>
                      <m:e>
                        <m:r>
                          <a:rPr lang="en-ZA" sz="1400" b="0" i="1" smtClean="0">
                            <a:latin typeface="Cambria Math" panose="02040503050406030204" pitchFamily="18" charset="0"/>
                            <a:ea typeface="Cambria Math" panose="02040503050406030204" pitchFamily="18" charset="0"/>
                          </a:rPr>
                          <m:t>𝐶</m:t>
                        </m:r>
                      </m:e>
                      <m:sub>
                        <m:r>
                          <a:rPr lang="en-ZA" sz="1400" b="0" i="1" smtClean="0">
                            <a:latin typeface="Cambria Math" panose="02040503050406030204" pitchFamily="18" charset="0"/>
                            <a:ea typeface="Cambria Math" panose="02040503050406030204" pitchFamily="18" charset="0"/>
                          </a:rPr>
                          <m:t>𝑤</m:t>
                        </m:r>
                      </m:sub>
                    </m:sSub>
                  </m:oMath>
                </a14:m>
                <a:r>
                  <a:rPr lang="en-ZA" sz="1400" b="0" dirty="0">
                    <a:ea typeface="Cambria Math" panose="02040503050406030204" pitchFamily="18" charset="0"/>
                  </a:rPr>
                  <a:t> </a:t>
                </a:r>
                <a:r>
                  <a:rPr lang="en-GB" sz="1400" dirty="0"/>
                  <a:t>is determined at a temperature where anisotropy does not occur (&gt; 1 K) </a:t>
                </a:r>
              </a:p>
              <a:p>
                <a14:m>
                  <m:oMath xmlns:m="http://schemas.openxmlformats.org/officeDocument/2006/math">
                    <m:sSub>
                      <m:sSubPr>
                        <m:ctrlPr>
                          <a:rPr lang="en-ZA" sz="1400" i="1">
                            <a:latin typeface="Cambria Math" panose="02040503050406030204" pitchFamily="18" charset="0"/>
                            <a:ea typeface="Cambria Math" panose="02040503050406030204" pitchFamily="18" charset="0"/>
                          </a:rPr>
                        </m:ctrlPr>
                      </m:sSubPr>
                      <m:e>
                        <m:r>
                          <a:rPr lang="en-ZA" sz="1400" i="1">
                            <a:latin typeface="Cambria Math" panose="02040503050406030204" pitchFamily="18" charset="0"/>
                            <a:ea typeface="Cambria Math" panose="02040503050406030204" pitchFamily="18" charset="0"/>
                          </a:rPr>
                          <m:t>𝐶</m:t>
                        </m:r>
                      </m:e>
                      <m:sub>
                        <m:r>
                          <a:rPr lang="en-ZA" sz="1400" i="1">
                            <a:latin typeface="Cambria Math" panose="02040503050406030204" pitchFamily="18" charset="0"/>
                            <a:ea typeface="Cambria Math" panose="02040503050406030204" pitchFamily="18" charset="0"/>
                          </a:rPr>
                          <m:t>𝑐</m:t>
                        </m:r>
                      </m:sub>
                    </m:sSub>
                  </m:oMath>
                </a14:m>
                <a:r>
                  <a:rPr lang="en-ZA" sz="1400" dirty="0">
                    <a:ea typeface="Cambria Math" panose="02040503050406030204" pitchFamily="18" charset="0"/>
                  </a:rPr>
                  <a:t> </a:t>
                </a:r>
                <a:r>
                  <a:rPr lang="en-GB" sz="1400" dirty="0"/>
                  <a:t>will be measure at the desired temperature of interest (&lt;100 </a:t>
                </a:r>
                <a:r>
                  <a:rPr lang="en-GB" sz="1400" dirty="0" err="1"/>
                  <a:t>mK</a:t>
                </a:r>
                <a:r>
                  <a:rPr lang="en-GB" sz="1400" dirty="0"/>
                  <a:t>) which is the base temperature of the UCT dilution refrigerator. </a:t>
                </a:r>
              </a:p>
              <a:p>
                <a:r>
                  <a:rPr lang="en-GB" sz="1400" dirty="0"/>
                  <a:t>The value of </a:t>
                </a:r>
                <a14:m>
                  <m:oMath xmlns:m="http://schemas.openxmlformats.org/officeDocument/2006/math">
                    <m:sSub>
                      <m:sSubPr>
                        <m:ctrlPr>
                          <a:rPr lang="en-ZA" sz="1400" i="1">
                            <a:latin typeface="Cambria Math" panose="02040503050406030204" pitchFamily="18" charset="0"/>
                            <a:ea typeface="Cambria Math" panose="02040503050406030204" pitchFamily="18" charset="0"/>
                          </a:rPr>
                        </m:ctrlPr>
                      </m:sSubPr>
                      <m:e>
                        <m:r>
                          <a:rPr lang="en-ZA" sz="1400" i="1">
                            <a:latin typeface="Cambria Math" panose="02040503050406030204" pitchFamily="18" charset="0"/>
                            <a:ea typeface="Cambria Math" panose="02040503050406030204" pitchFamily="18" charset="0"/>
                          </a:rPr>
                          <m:t>𝐶</m:t>
                        </m:r>
                      </m:e>
                      <m:sub>
                        <m:r>
                          <a:rPr lang="en-ZA" sz="1400" i="1">
                            <a:latin typeface="Cambria Math" panose="02040503050406030204" pitchFamily="18" charset="0"/>
                            <a:ea typeface="Cambria Math" panose="02040503050406030204" pitchFamily="18" charset="0"/>
                          </a:rPr>
                          <m:t>𝑐</m:t>
                        </m:r>
                      </m:sub>
                    </m:sSub>
                  </m:oMath>
                </a14:m>
                <a:r>
                  <a:rPr lang="en-ZA" sz="1400" dirty="0">
                    <a:ea typeface="Cambria Math" panose="02040503050406030204" pitchFamily="18" charset="0"/>
                  </a:rPr>
                  <a:t> </a:t>
                </a:r>
                <a:r>
                  <a:rPr lang="en-GB" sz="1400" dirty="0"/>
                  <a:t>and </a:t>
                </a:r>
                <a14:m>
                  <m:oMath xmlns:m="http://schemas.openxmlformats.org/officeDocument/2006/math">
                    <m:sSub>
                      <m:sSubPr>
                        <m:ctrlPr>
                          <a:rPr lang="en-ZA" sz="1400" b="0" i="1" smtClean="0">
                            <a:latin typeface="Cambria Math" panose="02040503050406030204" pitchFamily="18" charset="0"/>
                            <a:ea typeface="Cambria Math" panose="02040503050406030204" pitchFamily="18" charset="0"/>
                          </a:rPr>
                        </m:ctrlPr>
                      </m:sSubPr>
                      <m:e>
                        <m:r>
                          <a:rPr lang="en-ZA" sz="1400" b="0" i="1" smtClean="0">
                            <a:latin typeface="Cambria Math" panose="02040503050406030204" pitchFamily="18" charset="0"/>
                            <a:ea typeface="Cambria Math" panose="02040503050406030204" pitchFamily="18" charset="0"/>
                          </a:rPr>
                          <m:t>𝐶</m:t>
                        </m:r>
                      </m:e>
                      <m:sub>
                        <m:r>
                          <a:rPr lang="en-ZA" sz="1400" b="0" i="1" smtClean="0">
                            <a:latin typeface="Cambria Math" panose="02040503050406030204" pitchFamily="18" charset="0"/>
                            <a:ea typeface="Cambria Math" panose="02040503050406030204" pitchFamily="18" charset="0"/>
                          </a:rPr>
                          <m:t>𝑤</m:t>
                        </m:r>
                      </m:sub>
                    </m:sSub>
                  </m:oMath>
                </a14:m>
                <a:r>
                  <a:rPr lang="en-ZA" sz="1400" b="0" dirty="0">
                    <a:ea typeface="Cambria Math" panose="02040503050406030204" pitchFamily="18" charset="0"/>
                  </a:rPr>
                  <a:t> </a:t>
                </a:r>
                <a:r>
                  <a:rPr lang="en-GB" sz="1400" dirty="0"/>
                  <a:t>are determined by calculating the area under the peak of the gamma spectrum.</a:t>
                </a:r>
              </a:p>
              <a:p>
                <a:r>
                  <a:rPr lang="en-ZA" sz="1400" dirty="0"/>
                  <a:t>To calculate for the absolute temperature, we will have to solve for T in the given equation,</a:t>
                </a:r>
              </a:p>
              <a:p>
                <a:pPr marL="0" indent="0" algn="ctr">
                  <a:buNone/>
                </a:pPr>
                <a:endParaRPr lang="en-ZA" sz="1400" i="1" dirty="0">
                  <a:latin typeface="Cambria Math" panose="02040503050406030204" pitchFamily="18" charset="0"/>
                </a:endParaRPr>
              </a:p>
              <a:p>
                <a:pPr marL="0" indent="0" algn="ctr">
                  <a:buNone/>
                </a:pPr>
                <a14:m>
                  <m:oMath xmlns:m="http://schemas.openxmlformats.org/officeDocument/2006/math">
                    <m:r>
                      <a:rPr lang="en-ZA" sz="1400" i="1">
                        <a:latin typeface="Cambria Math" panose="02040503050406030204" pitchFamily="18" charset="0"/>
                      </a:rPr>
                      <m:t>𝑊</m:t>
                    </m:r>
                    <m:r>
                      <a:rPr lang="en-ZA" sz="1400" i="1">
                        <a:latin typeface="Cambria Math" panose="02040503050406030204" pitchFamily="18" charset="0"/>
                      </a:rPr>
                      <m:t>(</m:t>
                    </m:r>
                    <m:r>
                      <a:rPr lang="en-ZA" sz="1400" i="1">
                        <a:latin typeface="Cambria Math" panose="02040503050406030204" pitchFamily="18" charset="0"/>
                        <a:ea typeface="Cambria Math" panose="02040503050406030204" pitchFamily="18" charset="0"/>
                      </a:rPr>
                      <m:t>𝜃</m:t>
                    </m:r>
                    <m:r>
                      <a:rPr lang="en-ZA" sz="1400" i="1">
                        <a:latin typeface="Cambria Math" panose="02040503050406030204" pitchFamily="18" charset="0"/>
                        <a:ea typeface="Cambria Math" panose="02040503050406030204" pitchFamily="18" charset="0"/>
                      </a:rPr>
                      <m:t>,</m:t>
                    </m:r>
                    <m:r>
                      <a:rPr lang="en-ZA" sz="1400" i="1">
                        <a:latin typeface="Cambria Math" panose="02040503050406030204" pitchFamily="18" charset="0"/>
                        <a:ea typeface="Cambria Math" panose="02040503050406030204" pitchFamily="18" charset="0"/>
                      </a:rPr>
                      <m:t>𝑇</m:t>
                    </m:r>
                    <m:r>
                      <a:rPr lang="en-ZA" sz="1400" i="1">
                        <a:latin typeface="Cambria Math" panose="02040503050406030204" pitchFamily="18" charset="0"/>
                        <a:ea typeface="Cambria Math" panose="02040503050406030204" pitchFamily="18" charset="0"/>
                      </a:rPr>
                      <m:t>)′ </m:t>
                    </m:r>
                  </m:oMath>
                </a14:m>
                <a:r>
                  <a:rPr lang="en-ZA" sz="1400" b="0" dirty="0"/>
                  <a:t>= </a:t>
                </a:r>
                <a14:m>
                  <m:oMath xmlns:m="http://schemas.openxmlformats.org/officeDocument/2006/math">
                    <m:r>
                      <m:rPr>
                        <m:sty m:val="p"/>
                      </m:rPr>
                      <a:rPr lang="en-ZA" sz="1400" b="0" i="0" smtClean="0">
                        <a:latin typeface="Cambria Math" panose="02040503050406030204" pitchFamily="18" charset="0"/>
                      </a:rPr>
                      <m:t>W</m:t>
                    </m:r>
                    <m:r>
                      <a:rPr lang="en-ZA" sz="1400" b="0" i="0" smtClean="0">
                        <a:latin typeface="Cambria Math" panose="02040503050406030204" pitchFamily="18" charset="0"/>
                      </a:rPr>
                      <m:t>(</m:t>
                    </m:r>
                    <m:r>
                      <m:rPr>
                        <m:sty m:val="p"/>
                      </m:rPr>
                      <a:rPr lang="el-GR" sz="1400" b="0" i="1" smtClean="0">
                        <a:latin typeface="Cambria Math" panose="02040503050406030204" pitchFamily="18" charset="0"/>
                        <a:ea typeface="Cambria Math" panose="02040503050406030204" pitchFamily="18" charset="0"/>
                      </a:rPr>
                      <m:t>θ</m:t>
                    </m:r>
                    <m:r>
                      <a:rPr lang="en-ZA" sz="1400" b="0" i="1" smtClean="0">
                        <a:latin typeface="Cambria Math" panose="02040503050406030204" pitchFamily="18" charset="0"/>
                        <a:ea typeface="Cambria Math" panose="02040503050406030204" pitchFamily="18" charset="0"/>
                      </a:rPr>
                      <m:t>,</m:t>
                    </m:r>
                    <m:r>
                      <a:rPr lang="en-ZA" sz="1400" b="0" i="1" smtClean="0">
                        <a:latin typeface="Cambria Math" panose="02040503050406030204" pitchFamily="18" charset="0"/>
                        <a:ea typeface="Cambria Math" panose="02040503050406030204" pitchFamily="18" charset="0"/>
                      </a:rPr>
                      <m:t>𝑇</m:t>
                    </m:r>
                    <m:r>
                      <a:rPr lang="en-ZA" sz="1400" b="0" i="1" smtClean="0">
                        <a:latin typeface="Cambria Math" panose="02040503050406030204" pitchFamily="18" charset="0"/>
                        <a:ea typeface="Cambria Math" panose="02040503050406030204" pitchFamily="18" charset="0"/>
                      </a:rPr>
                      <m:t>)−</m:t>
                    </m:r>
                    <m:sSub>
                      <m:sSubPr>
                        <m:ctrlPr>
                          <a:rPr lang="en-ZA" sz="1400" b="0" i="1" smtClean="0">
                            <a:latin typeface="Cambria Math" panose="02040503050406030204" pitchFamily="18" charset="0"/>
                          </a:rPr>
                        </m:ctrlPr>
                      </m:sSubPr>
                      <m:e>
                        <m:r>
                          <a:rPr lang="en-ZA" sz="1400" b="0" i="1" smtClean="0">
                            <a:latin typeface="Cambria Math" panose="02040503050406030204" pitchFamily="18" charset="0"/>
                          </a:rPr>
                          <m:t>𝑊</m:t>
                        </m:r>
                        <m:r>
                          <a:rPr lang="en-ZA" sz="1400" b="0" i="1" smtClean="0">
                            <a:latin typeface="Cambria Math" panose="02040503050406030204" pitchFamily="18" charset="0"/>
                          </a:rPr>
                          <m:t>(</m:t>
                        </m:r>
                        <m:r>
                          <a:rPr lang="en-ZA" sz="1400" b="0" i="1" smtClean="0">
                            <a:latin typeface="Cambria Math" panose="02040503050406030204" pitchFamily="18" charset="0"/>
                            <a:ea typeface="Cambria Math" panose="02040503050406030204" pitchFamily="18" charset="0"/>
                          </a:rPr>
                          <m:t>𝜃</m:t>
                        </m:r>
                        <m:r>
                          <a:rPr lang="en-ZA" sz="1400" b="0" i="1" smtClean="0">
                            <a:latin typeface="Cambria Math" panose="02040503050406030204" pitchFamily="18" charset="0"/>
                            <a:ea typeface="Cambria Math" panose="02040503050406030204" pitchFamily="18" charset="0"/>
                          </a:rPr>
                          <m:t>)</m:t>
                        </m:r>
                      </m:e>
                      <m:sub>
                        <m:r>
                          <a:rPr lang="en-ZA" sz="1400" b="0" i="1" smtClean="0">
                            <a:latin typeface="Cambria Math" panose="02040503050406030204" pitchFamily="18" charset="0"/>
                          </a:rPr>
                          <m:t>𝑒</m:t>
                        </m:r>
                      </m:sub>
                    </m:sSub>
                  </m:oMath>
                </a14:m>
                <a:endParaRPr lang="en-ZA" sz="1400" dirty="0"/>
              </a:p>
              <a:p>
                <a:endParaRPr lang="en-ZA" sz="1400" dirty="0"/>
              </a:p>
            </p:txBody>
          </p:sp>
        </mc:Choice>
        <mc:Fallback xmlns="">
          <p:sp>
            <p:nvSpPr>
              <p:cNvPr id="3" name="Content Placeholder 2">
                <a:extLst>
                  <a:ext uri="{FF2B5EF4-FFF2-40B4-BE49-F238E27FC236}">
                    <a16:creationId xmlns:a16="http://schemas.microsoft.com/office/drawing/2014/main" id="{94CDD69B-5C8E-4D21-AE37-576E86B0CF1B}"/>
                  </a:ext>
                </a:extLst>
              </p:cNvPr>
              <p:cNvSpPr>
                <a:spLocks noGrp="1" noRot="1" noChangeAspect="1" noMove="1" noResize="1" noEditPoints="1" noAdjustHandles="1" noChangeArrowheads="1" noChangeShapeType="1" noTextEdit="1"/>
              </p:cNvSpPr>
              <p:nvPr>
                <p:ph sz="half" idx="1"/>
              </p:nvPr>
            </p:nvSpPr>
            <p:spPr>
              <a:xfrm>
                <a:off x="628650" y="737301"/>
                <a:ext cx="7886700" cy="5248137"/>
              </a:xfrm>
              <a:blipFill>
                <a:blip r:embed="rId2"/>
                <a:stretch>
                  <a:fillRect l="-77"/>
                </a:stretch>
              </a:blipFill>
            </p:spPr>
            <p:txBody>
              <a:bodyPr/>
              <a:lstStyle/>
              <a:p>
                <a:r>
                  <a:rPr lang="en-US">
                    <a:noFill/>
                  </a:rPr>
                  <a:t> </a:t>
                </a:r>
              </a:p>
            </p:txBody>
          </p:sp>
        </mc:Fallback>
      </mc:AlternateContent>
    </p:spTree>
    <p:extLst>
      <p:ext uri="{BB962C8B-B14F-4D97-AF65-F5344CB8AC3E}">
        <p14:creationId xmlns:p14="http://schemas.microsoft.com/office/powerpoint/2010/main" val="297612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FB1C-14C3-EACE-F7DE-60290B78FCA0}"/>
              </a:ext>
            </a:extLst>
          </p:cNvPr>
          <p:cNvSpPr>
            <a:spLocks noGrp="1"/>
          </p:cNvSpPr>
          <p:nvPr>
            <p:ph type="title"/>
          </p:nvPr>
        </p:nvSpPr>
        <p:spPr>
          <a:xfrm>
            <a:off x="780176" y="615143"/>
            <a:ext cx="7735174" cy="425092"/>
          </a:xfrm>
        </p:spPr>
        <p:txBody>
          <a:bodyPr>
            <a:normAutofit fontScale="90000"/>
          </a:bodyPr>
          <a:lstStyle/>
          <a:p>
            <a:pPr algn="ctr"/>
            <a:r>
              <a:rPr lang="en-ZA" dirty="0"/>
              <a:t>Results</a:t>
            </a:r>
          </a:p>
        </p:txBody>
      </p:sp>
      <p:pic>
        <p:nvPicPr>
          <p:cNvPr id="4" name="Content Placeholder 3">
            <a:extLst>
              <a:ext uri="{FF2B5EF4-FFF2-40B4-BE49-F238E27FC236}">
                <a16:creationId xmlns:a16="http://schemas.microsoft.com/office/drawing/2014/main" id="{F90D63AF-20FB-AF4D-6560-312E2C255437}"/>
              </a:ext>
            </a:extLst>
          </p:cNvPr>
          <p:cNvPicPr>
            <a:picLocks noGrp="1" noChangeAspect="1"/>
          </p:cNvPicPr>
          <p:nvPr>
            <p:ph sz="half" idx="1"/>
          </p:nvPr>
        </p:nvPicPr>
        <p:blipFill>
          <a:blip r:embed="rId2"/>
          <a:stretch>
            <a:fillRect/>
          </a:stretch>
        </p:blipFill>
        <p:spPr>
          <a:xfrm>
            <a:off x="976450" y="1825625"/>
            <a:ext cx="7191099" cy="4351338"/>
          </a:xfrm>
          <a:prstGeom prst="rect">
            <a:avLst/>
          </a:prstGeom>
        </p:spPr>
      </p:pic>
    </p:spTree>
    <p:extLst>
      <p:ext uri="{BB962C8B-B14F-4D97-AF65-F5344CB8AC3E}">
        <p14:creationId xmlns:p14="http://schemas.microsoft.com/office/powerpoint/2010/main" val="199066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A093C7-4B64-FD04-D393-3DC36D3E82F1}"/>
              </a:ext>
            </a:extLst>
          </p:cNvPr>
          <p:cNvPicPr>
            <a:picLocks noGrp="1" noChangeAspect="1"/>
          </p:cNvPicPr>
          <p:nvPr>
            <p:ph sz="half" idx="1"/>
          </p:nvPr>
        </p:nvPicPr>
        <p:blipFill>
          <a:blip r:embed="rId2"/>
          <a:stretch>
            <a:fillRect/>
          </a:stretch>
        </p:blipFill>
        <p:spPr>
          <a:xfrm>
            <a:off x="480401" y="1051370"/>
            <a:ext cx="7867926" cy="4927003"/>
          </a:xfrm>
        </p:spPr>
      </p:pic>
    </p:spTree>
    <p:extLst>
      <p:ext uri="{BB962C8B-B14F-4D97-AF65-F5344CB8AC3E}">
        <p14:creationId xmlns:p14="http://schemas.microsoft.com/office/powerpoint/2010/main" val="224542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screenshot, line, diagram&#10;&#10;Description automatically generated">
            <a:extLst>
              <a:ext uri="{FF2B5EF4-FFF2-40B4-BE49-F238E27FC236}">
                <a16:creationId xmlns:a16="http://schemas.microsoft.com/office/drawing/2014/main" id="{7BEBFD3B-CF78-7039-B12B-C31995BC3FEE}"/>
              </a:ext>
            </a:extLst>
          </p:cNvPr>
          <p:cNvPicPr>
            <a:picLocks noGrp="1" noChangeAspect="1"/>
          </p:cNvPicPr>
          <p:nvPr>
            <p:ph sz="half" idx="1"/>
          </p:nvPr>
        </p:nvPicPr>
        <p:blipFill>
          <a:blip r:embed="rId2"/>
          <a:stretch>
            <a:fillRect/>
          </a:stretch>
        </p:blipFill>
        <p:spPr>
          <a:xfrm>
            <a:off x="566752" y="695616"/>
            <a:ext cx="7164989" cy="5341510"/>
          </a:xfrm>
          <a:noFill/>
        </p:spPr>
      </p:pic>
    </p:spTree>
    <p:extLst>
      <p:ext uri="{BB962C8B-B14F-4D97-AF65-F5344CB8AC3E}">
        <p14:creationId xmlns:p14="http://schemas.microsoft.com/office/powerpoint/2010/main" val="1612174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screenshot, line, plot&#10;&#10;Description automatically generated">
            <a:extLst>
              <a:ext uri="{FF2B5EF4-FFF2-40B4-BE49-F238E27FC236}">
                <a16:creationId xmlns:a16="http://schemas.microsoft.com/office/drawing/2014/main" id="{1A956514-0442-251C-12E9-1F5B497673DC}"/>
              </a:ext>
            </a:extLst>
          </p:cNvPr>
          <p:cNvPicPr>
            <a:picLocks noGrp="1" noChangeAspect="1"/>
          </p:cNvPicPr>
          <p:nvPr>
            <p:ph sz="half" idx="1"/>
          </p:nvPr>
        </p:nvPicPr>
        <p:blipFill>
          <a:blip r:embed="rId2"/>
          <a:stretch>
            <a:fillRect/>
          </a:stretch>
        </p:blipFill>
        <p:spPr>
          <a:xfrm>
            <a:off x="418736" y="740037"/>
            <a:ext cx="7273130" cy="5384735"/>
          </a:xfrm>
          <a:noFill/>
        </p:spPr>
      </p:pic>
    </p:spTree>
    <p:extLst>
      <p:ext uri="{BB962C8B-B14F-4D97-AF65-F5344CB8AC3E}">
        <p14:creationId xmlns:p14="http://schemas.microsoft.com/office/powerpoint/2010/main" val="1101417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A602-30FB-3ECE-B808-D326EE9DF917}"/>
              </a:ext>
            </a:extLst>
          </p:cNvPr>
          <p:cNvSpPr>
            <a:spLocks noGrp="1"/>
          </p:cNvSpPr>
          <p:nvPr>
            <p:ph type="title"/>
          </p:nvPr>
        </p:nvSpPr>
        <p:spPr/>
        <p:txBody>
          <a:bodyPr/>
          <a:lstStyle/>
          <a:p>
            <a:r>
              <a:rPr lang="en-US" dirty="0">
                <a:cs typeface="Arial"/>
              </a:rPr>
              <a:t>Conclusion</a:t>
            </a:r>
            <a:endParaRPr lang="en-US" dirty="0"/>
          </a:p>
        </p:txBody>
      </p:sp>
      <p:sp>
        <p:nvSpPr>
          <p:cNvPr id="3" name="Content Placeholder 2">
            <a:extLst>
              <a:ext uri="{FF2B5EF4-FFF2-40B4-BE49-F238E27FC236}">
                <a16:creationId xmlns:a16="http://schemas.microsoft.com/office/drawing/2014/main" id="{1CD01A64-CD80-78AB-9F33-70BC2238D142}"/>
              </a:ext>
            </a:extLst>
          </p:cNvPr>
          <p:cNvSpPr>
            <a:spLocks noGrp="1"/>
          </p:cNvSpPr>
          <p:nvPr>
            <p:ph sz="half" idx="1"/>
          </p:nvPr>
        </p:nvSpPr>
        <p:spPr/>
        <p:txBody>
          <a:bodyPr vert="horz" lIns="91440" tIns="45720" rIns="91440" bIns="45720" rtlCol="0" anchor="t">
            <a:normAutofit/>
          </a:bodyPr>
          <a:lstStyle/>
          <a:p>
            <a:r>
              <a:rPr lang="en-US" sz="2000" dirty="0">
                <a:cs typeface="Arial"/>
              </a:rPr>
              <a:t>The more directional the radiation the less uncertainty of measurement </a:t>
            </a:r>
          </a:p>
          <a:p>
            <a:endParaRPr lang="en-US" sz="2000" dirty="0">
              <a:cs typeface="Arial"/>
            </a:endParaRPr>
          </a:p>
          <a:p>
            <a:r>
              <a:rPr lang="en-US" sz="2000" dirty="0">
                <a:cs typeface="Arial"/>
              </a:rPr>
              <a:t>LaBr3 detector give a more accurate temperature measurement in the upper temperature range of the </a:t>
            </a:r>
            <a:r>
              <a:rPr lang="en-ZA" sz="2000" baseline="30000" dirty="0">
                <a:cs typeface="Arial"/>
              </a:rPr>
              <a:t>60</a:t>
            </a:r>
            <a:r>
              <a:rPr lang="en-ZA" sz="1800" dirty="0">
                <a:cs typeface="Arial"/>
              </a:rPr>
              <a:t>Co</a:t>
            </a:r>
            <a:r>
              <a:rPr lang="en-US" sz="2000" dirty="0">
                <a:cs typeface="Arial"/>
              </a:rPr>
              <a:t> as compared to the </a:t>
            </a:r>
            <a:r>
              <a:rPr lang="en-US" sz="2000" err="1">
                <a:cs typeface="Arial"/>
              </a:rPr>
              <a:t>NaI</a:t>
            </a:r>
            <a:r>
              <a:rPr lang="en-US" sz="2000" dirty="0">
                <a:cs typeface="Arial"/>
              </a:rPr>
              <a:t> detector</a:t>
            </a:r>
          </a:p>
          <a:p>
            <a:r>
              <a:rPr lang="en-US" sz="2000" dirty="0">
                <a:cs typeface="Arial"/>
              </a:rPr>
              <a:t>More repeated measurement need to be done to improve the overall accuracy of the NO thermometer.</a:t>
            </a:r>
            <a:endParaRPr lang="en-US" dirty="0">
              <a:cs typeface="Arial"/>
            </a:endParaRPr>
          </a:p>
          <a:p>
            <a:endParaRPr lang="en-US" dirty="0">
              <a:cs typeface="Arial"/>
            </a:endParaRPr>
          </a:p>
          <a:p>
            <a:endParaRPr lang="en-US" dirty="0">
              <a:cs typeface="Arial"/>
            </a:endParaRPr>
          </a:p>
        </p:txBody>
      </p:sp>
    </p:spTree>
    <p:extLst>
      <p:ext uri="{BB962C8B-B14F-4D97-AF65-F5344CB8AC3E}">
        <p14:creationId xmlns:p14="http://schemas.microsoft.com/office/powerpoint/2010/main" val="49528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EEE63E-FC97-4940-A38C-F82F336812E8}"/>
              </a:ext>
            </a:extLst>
          </p:cNvPr>
          <p:cNvSpPr>
            <a:spLocks noGrp="1"/>
          </p:cNvSpPr>
          <p:nvPr>
            <p:ph type="title"/>
          </p:nvPr>
        </p:nvSpPr>
        <p:spPr>
          <a:xfrm>
            <a:off x="628650" y="308344"/>
            <a:ext cx="7886700" cy="478465"/>
          </a:xfrm>
        </p:spPr>
        <p:txBody>
          <a:bodyPr>
            <a:normAutofit fontScale="90000"/>
          </a:bodyPr>
          <a:lstStyle/>
          <a:p>
            <a:r>
              <a:rPr lang="en-US" sz="3200" dirty="0"/>
              <a:t>Bibliography</a:t>
            </a:r>
            <a:endParaRPr lang="en-ZA" sz="3200" dirty="0"/>
          </a:p>
        </p:txBody>
      </p:sp>
      <p:sp>
        <p:nvSpPr>
          <p:cNvPr id="10" name="Content Placeholder 9">
            <a:extLst>
              <a:ext uri="{FF2B5EF4-FFF2-40B4-BE49-F238E27FC236}">
                <a16:creationId xmlns:a16="http://schemas.microsoft.com/office/drawing/2014/main" id="{165CE97F-1AFB-48BA-9E2B-7494DC2A6EB6}"/>
              </a:ext>
            </a:extLst>
          </p:cNvPr>
          <p:cNvSpPr>
            <a:spLocks noGrp="1"/>
          </p:cNvSpPr>
          <p:nvPr>
            <p:ph sz="half" idx="1"/>
          </p:nvPr>
        </p:nvSpPr>
        <p:spPr>
          <a:xfrm>
            <a:off x="628650" y="861237"/>
            <a:ext cx="7886700" cy="2662251"/>
          </a:xfrm>
        </p:spPr>
        <p:txBody>
          <a:bodyPr>
            <a:normAutofit/>
          </a:bodyPr>
          <a:lstStyle/>
          <a:p>
            <a:pPr algn="just"/>
            <a:r>
              <a:rPr lang="en-GB" sz="1800" dirty="0" err="1">
                <a:hlinkClick r:id="rId2"/>
              </a:rPr>
              <a:t>Marshak,H</a:t>
            </a:r>
            <a:r>
              <a:rPr lang="en-GB" sz="1800" dirty="0">
                <a:hlinkClick r:id="rId2"/>
              </a:rPr>
              <a:t>.(1983) ‘Nuclear Orientation Thermometry’,Vol.88,175-217p</a:t>
            </a:r>
          </a:p>
          <a:p>
            <a:pPr algn="just"/>
            <a:r>
              <a:rPr lang="en-GB" sz="1800" dirty="0" err="1">
                <a:hlinkClick r:id="rId2"/>
              </a:rPr>
              <a:t>Hyslop,N</a:t>
            </a:r>
            <a:r>
              <a:rPr lang="en-GB" sz="1800" dirty="0">
                <a:hlinkClick r:id="rId2"/>
              </a:rPr>
              <a:t>.(2017) ‘Practical Considerations when Performing Nuclear Orientation Thermometry for the Helium Dilution Fridge in the Physics Department of the University of Cape Town ’ ,University of Cape Town.</a:t>
            </a:r>
          </a:p>
          <a:p>
            <a:pPr algn="just"/>
            <a:r>
              <a:rPr lang="en-GB" sz="1800" dirty="0" err="1">
                <a:hlinkClick r:id="rId2"/>
              </a:rPr>
              <a:t>New,T</a:t>
            </a:r>
            <a:r>
              <a:rPr lang="en-GB" sz="1800" dirty="0">
                <a:hlinkClick r:id="rId2"/>
              </a:rPr>
              <a:t>.(2016) ‘60CoCo(hcp) nuclear orientation thermometry’, University of Cape Town</a:t>
            </a:r>
            <a:endParaRPr lang="en-ZA" sz="1800" dirty="0">
              <a:hlinkClick r:id="rId2"/>
            </a:endParaRPr>
          </a:p>
          <a:p>
            <a:pPr algn="just"/>
            <a:r>
              <a:rPr lang="en-ZA" sz="1800" dirty="0">
                <a:hlinkClick r:id="rId2"/>
              </a:rPr>
              <a:t>https://www.crediblecarbon.com/news-and-info/news/sas-nuclear-medicine-facility-ready-to-restart-production/</a:t>
            </a:r>
            <a:endParaRPr lang="en-ZA" sz="1800" dirty="0"/>
          </a:p>
          <a:p>
            <a:pPr algn="just"/>
            <a:endParaRPr lang="en-US" sz="2000" dirty="0"/>
          </a:p>
          <a:p>
            <a:pPr algn="just"/>
            <a:endParaRPr lang="en-US" sz="2000" dirty="0"/>
          </a:p>
          <a:p>
            <a:pPr algn="just"/>
            <a:endParaRPr lang="en-US" sz="2000" dirty="0"/>
          </a:p>
          <a:p>
            <a:endParaRPr lang="en-ZA" sz="2000" dirty="0">
              <a:solidFill>
                <a:schemeClr val="tx1"/>
              </a:solidFill>
            </a:endParaRPr>
          </a:p>
          <a:p>
            <a:endParaRPr lang="en-ZA" dirty="0"/>
          </a:p>
        </p:txBody>
      </p:sp>
    </p:spTree>
    <p:extLst>
      <p:ext uri="{BB962C8B-B14F-4D97-AF65-F5344CB8AC3E}">
        <p14:creationId xmlns:p14="http://schemas.microsoft.com/office/powerpoint/2010/main" val="1670412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571912"/>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EEE63E-FC97-4940-A38C-F82F336812E8}"/>
              </a:ext>
            </a:extLst>
          </p:cNvPr>
          <p:cNvSpPr>
            <a:spLocks noGrp="1"/>
          </p:cNvSpPr>
          <p:nvPr>
            <p:ph type="title"/>
          </p:nvPr>
        </p:nvSpPr>
        <p:spPr>
          <a:xfrm>
            <a:off x="628650" y="270934"/>
            <a:ext cx="7886700" cy="756356"/>
          </a:xfrm>
        </p:spPr>
        <p:txBody>
          <a:bodyPr>
            <a:normAutofit/>
          </a:bodyPr>
          <a:lstStyle/>
          <a:p>
            <a:r>
              <a:rPr lang="en-US" sz="3200" dirty="0"/>
              <a:t>Table of content</a:t>
            </a:r>
            <a:endParaRPr lang="en-ZA" sz="3200" dirty="0"/>
          </a:p>
        </p:txBody>
      </p:sp>
      <p:sp>
        <p:nvSpPr>
          <p:cNvPr id="10" name="Content Placeholder 9">
            <a:extLst>
              <a:ext uri="{FF2B5EF4-FFF2-40B4-BE49-F238E27FC236}">
                <a16:creationId xmlns:a16="http://schemas.microsoft.com/office/drawing/2014/main" id="{165CE97F-1AFB-48BA-9E2B-7494DC2A6EB6}"/>
              </a:ext>
            </a:extLst>
          </p:cNvPr>
          <p:cNvSpPr>
            <a:spLocks noGrp="1"/>
          </p:cNvSpPr>
          <p:nvPr>
            <p:ph sz="half" idx="1"/>
          </p:nvPr>
        </p:nvSpPr>
        <p:spPr>
          <a:xfrm>
            <a:off x="628650" y="1027290"/>
            <a:ext cx="7886700" cy="5437305"/>
          </a:xfrm>
        </p:spPr>
        <p:txBody>
          <a:bodyPr vert="horz" lIns="91440" tIns="45720" rIns="91440" bIns="45720" rtlCol="0" anchor="t">
            <a:normAutofit/>
          </a:bodyPr>
          <a:lstStyle/>
          <a:p>
            <a:pPr algn="just">
              <a:lnSpc>
                <a:spcPct val="150000"/>
              </a:lnSpc>
            </a:pPr>
            <a:r>
              <a:rPr lang="en-ZA" sz="1800" dirty="0"/>
              <a:t>Introduction</a:t>
            </a:r>
          </a:p>
          <a:p>
            <a:pPr algn="just">
              <a:lnSpc>
                <a:spcPct val="150000"/>
              </a:lnSpc>
            </a:pPr>
            <a:r>
              <a:rPr lang="en-ZA" sz="1800" dirty="0"/>
              <a:t>What is Nuclear Orientation  </a:t>
            </a:r>
            <a:r>
              <a:rPr lang="en-US" sz="1800" dirty="0"/>
              <a:t> </a:t>
            </a:r>
          </a:p>
          <a:p>
            <a:pPr algn="just">
              <a:lnSpc>
                <a:spcPct val="150000"/>
              </a:lnSpc>
            </a:pPr>
            <a:r>
              <a:rPr lang="en-ZA" sz="1800" dirty="0"/>
              <a:t>Aim  </a:t>
            </a:r>
            <a:r>
              <a:rPr lang="en-US" sz="1800" dirty="0"/>
              <a:t> </a:t>
            </a:r>
          </a:p>
          <a:p>
            <a:pPr algn="just">
              <a:lnSpc>
                <a:spcPct val="150000"/>
              </a:lnSpc>
            </a:pPr>
            <a:r>
              <a:rPr lang="en-US" sz="1800" dirty="0"/>
              <a:t>Preparation of Nuclear Orientation Thermometer</a:t>
            </a:r>
          </a:p>
          <a:p>
            <a:pPr algn="just">
              <a:lnSpc>
                <a:spcPct val="150000"/>
              </a:lnSpc>
            </a:pPr>
            <a:r>
              <a:rPr lang="en-US" sz="1800" dirty="0"/>
              <a:t>Dilution Refrigerator at UCT and Experimental Set up</a:t>
            </a:r>
            <a:endParaRPr lang="en-US" sz="1800" dirty="0">
              <a:cs typeface="Arial"/>
            </a:endParaRPr>
          </a:p>
          <a:p>
            <a:pPr algn="just">
              <a:lnSpc>
                <a:spcPct val="150000"/>
              </a:lnSpc>
            </a:pPr>
            <a:r>
              <a:rPr lang="en-US" sz="1800" dirty="0"/>
              <a:t>Temperature calculations</a:t>
            </a:r>
          </a:p>
          <a:p>
            <a:pPr algn="just">
              <a:lnSpc>
                <a:spcPct val="150000"/>
              </a:lnSpc>
            </a:pPr>
            <a:r>
              <a:rPr lang="en-US" sz="1800" dirty="0"/>
              <a:t>Results and Conclusion </a:t>
            </a:r>
            <a:endParaRPr lang="en-US" sz="1800" dirty="0">
              <a:cs typeface="Arial"/>
            </a:endParaRPr>
          </a:p>
          <a:p>
            <a:pPr algn="just">
              <a:lnSpc>
                <a:spcPct val="150000"/>
              </a:lnSpc>
            </a:pPr>
            <a:r>
              <a:rPr lang="en-US" sz="1800" dirty="0"/>
              <a:t>Bibliography</a:t>
            </a:r>
          </a:p>
          <a:p>
            <a:pPr algn="just">
              <a:lnSpc>
                <a:spcPct val="150000"/>
              </a:lnSpc>
            </a:pPr>
            <a:endParaRPr lang="en-US" sz="1800" dirty="0">
              <a:solidFill>
                <a:schemeClr val="tx1"/>
              </a:solidFill>
            </a:endParaRPr>
          </a:p>
          <a:p>
            <a:pPr algn="just">
              <a:lnSpc>
                <a:spcPct val="150000"/>
              </a:lnSpc>
            </a:pPr>
            <a:endParaRPr lang="en-US" sz="2000" dirty="0">
              <a:solidFill>
                <a:schemeClr val="tx1"/>
              </a:solidFill>
            </a:endParaRPr>
          </a:p>
          <a:p>
            <a:pPr algn="just"/>
            <a:endParaRPr lang="en-US" sz="2000" dirty="0">
              <a:solidFill>
                <a:schemeClr val="tx1"/>
              </a:solidFill>
            </a:endParaRPr>
          </a:p>
          <a:p>
            <a:endParaRPr lang="en-ZA" sz="2000" dirty="0">
              <a:solidFill>
                <a:schemeClr val="tx1"/>
              </a:solidFill>
            </a:endParaRPr>
          </a:p>
          <a:p>
            <a:endParaRPr lang="en-ZA" dirty="0"/>
          </a:p>
        </p:txBody>
      </p:sp>
    </p:spTree>
    <p:extLst>
      <p:ext uri="{BB962C8B-B14F-4D97-AF65-F5344CB8AC3E}">
        <p14:creationId xmlns:p14="http://schemas.microsoft.com/office/powerpoint/2010/main" val="235375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EEE63E-FC97-4940-A38C-F82F336812E8}"/>
              </a:ext>
            </a:extLst>
          </p:cNvPr>
          <p:cNvSpPr>
            <a:spLocks noGrp="1"/>
          </p:cNvSpPr>
          <p:nvPr>
            <p:ph type="title"/>
          </p:nvPr>
        </p:nvSpPr>
        <p:spPr>
          <a:xfrm>
            <a:off x="628650" y="265814"/>
            <a:ext cx="7886700" cy="627321"/>
          </a:xfrm>
        </p:spPr>
        <p:txBody>
          <a:bodyPr>
            <a:normAutofit/>
          </a:bodyPr>
          <a:lstStyle/>
          <a:p>
            <a:r>
              <a:rPr lang="en-US" sz="3200" dirty="0"/>
              <a:t>Introduction  </a:t>
            </a:r>
            <a:endParaRPr lang="en-ZA" sz="3200" dirty="0"/>
          </a:p>
        </p:txBody>
      </p:sp>
      <p:sp>
        <p:nvSpPr>
          <p:cNvPr id="10" name="Content Placeholder 9">
            <a:extLst>
              <a:ext uri="{FF2B5EF4-FFF2-40B4-BE49-F238E27FC236}">
                <a16:creationId xmlns:a16="http://schemas.microsoft.com/office/drawing/2014/main" id="{165CE97F-1AFB-48BA-9E2B-7494DC2A6EB6}"/>
              </a:ext>
            </a:extLst>
          </p:cNvPr>
          <p:cNvSpPr>
            <a:spLocks noGrp="1"/>
          </p:cNvSpPr>
          <p:nvPr>
            <p:ph sz="half" idx="1"/>
          </p:nvPr>
        </p:nvSpPr>
        <p:spPr>
          <a:xfrm>
            <a:off x="628650" y="893135"/>
            <a:ext cx="7886700" cy="5699051"/>
          </a:xfrm>
        </p:spPr>
        <p:txBody>
          <a:bodyPr vert="horz" lIns="91440" tIns="45720" rIns="91440" bIns="45720" rtlCol="0" anchor="t">
            <a:normAutofit/>
          </a:bodyPr>
          <a:lstStyle/>
          <a:p>
            <a:pPr algn="just">
              <a:lnSpc>
                <a:spcPct val="150000"/>
              </a:lnSpc>
            </a:pPr>
            <a:r>
              <a:rPr lang="en-GB" sz="1800" dirty="0"/>
              <a:t>The accurate measurement in low temperature physics is important for research purposes and for the development of the low temperature scale.</a:t>
            </a:r>
            <a:endParaRPr lang="en-US" sz="1800" dirty="0"/>
          </a:p>
          <a:p>
            <a:pPr algn="just">
              <a:lnSpc>
                <a:spcPct val="150000"/>
              </a:lnSpc>
            </a:pPr>
            <a:r>
              <a:rPr lang="en-GB" sz="1800" dirty="0"/>
              <a:t>A significant challenge in low temperature thermometry is the accurate measurement of temperatures below 1 K.</a:t>
            </a:r>
            <a:endParaRPr lang="en-GB" sz="1800" dirty="0">
              <a:cs typeface="Arial"/>
            </a:endParaRPr>
          </a:p>
          <a:p>
            <a:pPr algn="just">
              <a:lnSpc>
                <a:spcPct val="150000"/>
              </a:lnSpc>
            </a:pPr>
            <a:r>
              <a:rPr lang="en-GB" sz="1800" dirty="0"/>
              <a:t>The traditional approach of using a resistance thermometer to measure low temperature has its shortcomings and an alternative approach is needed.</a:t>
            </a:r>
            <a:endParaRPr lang="en-US" sz="1800" dirty="0"/>
          </a:p>
          <a:p>
            <a:pPr algn="just">
              <a:lnSpc>
                <a:spcPct val="150000"/>
              </a:lnSpc>
            </a:pPr>
            <a:r>
              <a:rPr lang="en-GB" sz="1800" dirty="0"/>
              <a:t>Nuclear Orientation (NO) is a non-electronic technique to measure ultra-low temperature accurately as opposed to traditional resistive thermometers.</a:t>
            </a:r>
            <a:endParaRPr lang="en-US" sz="1800" dirty="0"/>
          </a:p>
          <a:p>
            <a:pPr marL="0" indent="0" algn="just">
              <a:lnSpc>
                <a:spcPct val="150000"/>
              </a:lnSpc>
              <a:buNone/>
            </a:pPr>
            <a:endParaRPr lang="en-US" sz="1800" b="1" dirty="0"/>
          </a:p>
          <a:p>
            <a:pPr marL="0" indent="0" algn="just">
              <a:lnSpc>
                <a:spcPct val="150000"/>
              </a:lnSpc>
              <a:buNone/>
            </a:pPr>
            <a:endParaRPr lang="en-ZA" sz="1800" dirty="0">
              <a:solidFill>
                <a:schemeClr val="tx1"/>
              </a:solidFill>
            </a:endParaRPr>
          </a:p>
          <a:p>
            <a:pPr marL="0" indent="0" algn="just">
              <a:lnSpc>
                <a:spcPct val="150000"/>
              </a:lnSpc>
              <a:buNone/>
            </a:pPr>
            <a:endParaRPr lang="en-US" sz="2000" dirty="0">
              <a:solidFill>
                <a:schemeClr val="tx1"/>
              </a:solidFill>
            </a:endParaRPr>
          </a:p>
          <a:p>
            <a:pPr algn="just">
              <a:lnSpc>
                <a:spcPct val="150000"/>
              </a:lnSpc>
            </a:pPr>
            <a:endParaRPr lang="en-US" sz="2000" dirty="0">
              <a:solidFill>
                <a:schemeClr val="tx1"/>
              </a:solidFill>
            </a:endParaRPr>
          </a:p>
          <a:p>
            <a:pPr algn="just">
              <a:lnSpc>
                <a:spcPct val="150000"/>
              </a:lnSpc>
            </a:pPr>
            <a:endParaRPr lang="en-US" sz="2000" dirty="0">
              <a:solidFill>
                <a:schemeClr val="tx1"/>
              </a:solidFill>
            </a:endParaRPr>
          </a:p>
          <a:p>
            <a:pPr algn="just"/>
            <a:endParaRPr lang="en-US" sz="2000" dirty="0">
              <a:solidFill>
                <a:schemeClr val="tx1"/>
              </a:solidFill>
            </a:endParaRPr>
          </a:p>
          <a:p>
            <a:endParaRPr lang="en-ZA" sz="2000" dirty="0">
              <a:solidFill>
                <a:schemeClr val="tx1"/>
              </a:solidFill>
            </a:endParaRPr>
          </a:p>
          <a:p>
            <a:endParaRPr lang="en-ZA" dirty="0"/>
          </a:p>
        </p:txBody>
      </p:sp>
    </p:spTree>
    <p:extLst>
      <p:ext uri="{BB962C8B-B14F-4D97-AF65-F5344CB8AC3E}">
        <p14:creationId xmlns:p14="http://schemas.microsoft.com/office/powerpoint/2010/main" val="75938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EEE63E-FC97-4940-A38C-F82F336812E8}"/>
              </a:ext>
            </a:extLst>
          </p:cNvPr>
          <p:cNvSpPr>
            <a:spLocks noGrp="1"/>
          </p:cNvSpPr>
          <p:nvPr>
            <p:ph type="title"/>
          </p:nvPr>
        </p:nvSpPr>
        <p:spPr>
          <a:xfrm>
            <a:off x="628650" y="138223"/>
            <a:ext cx="7886700" cy="723014"/>
          </a:xfrm>
        </p:spPr>
        <p:txBody>
          <a:bodyPr>
            <a:normAutofit/>
          </a:bodyPr>
          <a:lstStyle/>
          <a:p>
            <a:pPr algn="ctr"/>
            <a:r>
              <a:rPr lang="en-US" sz="3200" dirty="0"/>
              <a:t>What is Nuclear Orientation </a:t>
            </a:r>
            <a:endParaRPr lang="en-ZA" sz="3200" dirty="0"/>
          </a:p>
        </p:txBody>
      </p:sp>
      <p:sp>
        <p:nvSpPr>
          <p:cNvPr id="10" name="Content Placeholder 9">
            <a:extLst>
              <a:ext uri="{FF2B5EF4-FFF2-40B4-BE49-F238E27FC236}">
                <a16:creationId xmlns:a16="http://schemas.microsoft.com/office/drawing/2014/main" id="{165CE97F-1AFB-48BA-9E2B-7494DC2A6EB6}"/>
              </a:ext>
            </a:extLst>
          </p:cNvPr>
          <p:cNvSpPr>
            <a:spLocks noGrp="1"/>
          </p:cNvSpPr>
          <p:nvPr>
            <p:ph sz="half" idx="1"/>
          </p:nvPr>
        </p:nvSpPr>
        <p:spPr>
          <a:xfrm>
            <a:off x="628650" y="861237"/>
            <a:ext cx="7886700" cy="5667155"/>
          </a:xfrm>
        </p:spPr>
        <p:txBody>
          <a:bodyPr>
            <a:normAutofit/>
          </a:bodyPr>
          <a:lstStyle/>
          <a:p>
            <a:pPr algn="just">
              <a:lnSpc>
                <a:spcPct val="150000"/>
              </a:lnSpc>
            </a:pPr>
            <a:r>
              <a:rPr lang="en-GB" sz="1800" dirty="0"/>
              <a:t>NO is basically the degree of ordering of a nuclear spin system from which the absolute temperature can be derived from the Boltzmann distribution. </a:t>
            </a:r>
            <a:endParaRPr lang="en-US" sz="1800" dirty="0">
              <a:solidFill>
                <a:schemeClr val="accent1"/>
              </a:solidFill>
            </a:endParaRPr>
          </a:p>
          <a:p>
            <a:pPr algn="just">
              <a:lnSpc>
                <a:spcPct val="150000"/>
              </a:lnSpc>
            </a:pPr>
            <a:r>
              <a:rPr lang="en-GB" sz="1800" dirty="0">
                <a:solidFill>
                  <a:schemeClr val="accent1"/>
                </a:solidFill>
              </a:rPr>
              <a:t>The self-heating of gamma ray anisotropy thermometer, which is caused by the radioactivity of the nuclide, is small as compared to a resistance thermometer</a:t>
            </a:r>
            <a:endParaRPr lang="en-US" sz="1800" dirty="0">
              <a:solidFill>
                <a:schemeClr val="accent1"/>
              </a:solidFill>
            </a:endParaRPr>
          </a:p>
          <a:p>
            <a:pPr algn="just">
              <a:lnSpc>
                <a:spcPct val="150000"/>
              </a:lnSpc>
            </a:pPr>
            <a:endParaRPr lang="en-US" sz="1800" dirty="0">
              <a:solidFill>
                <a:schemeClr val="accent1"/>
              </a:solidFill>
            </a:endParaRPr>
          </a:p>
          <a:p>
            <a:pPr algn="just">
              <a:lnSpc>
                <a:spcPct val="150000"/>
              </a:lnSpc>
            </a:pPr>
            <a:endParaRPr lang="en-US" sz="1800" dirty="0">
              <a:solidFill>
                <a:schemeClr val="accent1"/>
              </a:solidFill>
            </a:endParaRPr>
          </a:p>
          <a:p>
            <a:pPr algn="just">
              <a:lnSpc>
                <a:spcPct val="150000"/>
              </a:lnSpc>
            </a:pPr>
            <a:endParaRPr lang="en-ZA" sz="1800" dirty="0"/>
          </a:p>
          <a:p>
            <a:pPr marL="0" indent="0" algn="just">
              <a:lnSpc>
                <a:spcPct val="150000"/>
              </a:lnSpc>
              <a:buNone/>
            </a:pPr>
            <a:endParaRPr lang="en-ZA" sz="1800" dirty="0">
              <a:solidFill>
                <a:schemeClr val="tx1"/>
              </a:solidFill>
            </a:endParaRPr>
          </a:p>
          <a:p>
            <a:pPr marL="0" indent="0" algn="just">
              <a:lnSpc>
                <a:spcPct val="150000"/>
              </a:lnSpc>
              <a:buNone/>
            </a:pPr>
            <a:endParaRPr lang="en-US" sz="2000" dirty="0">
              <a:solidFill>
                <a:schemeClr val="tx1"/>
              </a:solidFill>
            </a:endParaRPr>
          </a:p>
          <a:p>
            <a:pPr algn="just">
              <a:lnSpc>
                <a:spcPct val="150000"/>
              </a:lnSpc>
            </a:pPr>
            <a:endParaRPr lang="en-US" sz="2000" dirty="0">
              <a:solidFill>
                <a:schemeClr val="tx1"/>
              </a:solidFill>
            </a:endParaRPr>
          </a:p>
          <a:p>
            <a:pPr algn="just">
              <a:lnSpc>
                <a:spcPct val="150000"/>
              </a:lnSpc>
            </a:pPr>
            <a:endParaRPr lang="en-US" sz="2000" dirty="0">
              <a:solidFill>
                <a:schemeClr val="tx1"/>
              </a:solidFill>
            </a:endParaRPr>
          </a:p>
          <a:p>
            <a:pPr algn="just"/>
            <a:endParaRPr lang="en-US" sz="2000" dirty="0">
              <a:solidFill>
                <a:schemeClr val="tx1"/>
              </a:solidFill>
            </a:endParaRPr>
          </a:p>
          <a:p>
            <a:endParaRPr lang="en-ZA" sz="2000" dirty="0">
              <a:solidFill>
                <a:schemeClr val="tx1"/>
              </a:solidFill>
            </a:endParaRPr>
          </a:p>
          <a:p>
            <a:endParaRPr lang="en-ZA" dirty="0"/>
          </a:p>
        </p:txBody>
      </p:sp>
      <p:pic>
        <p:nvPicPr>
          <p:cNvPr id="2" name="Picture 1">
            <a:extLst>
              <a:ext uri="{FF2B5EF4-FFF2-40B4-BE49-F238E27FC236}">
                <a16:creationId xmlns:a16="http://schemas.microsoft.com/office/drawing/2014/main" id="{B2466999-87A0-C90F-EBF7-A56F5E8082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2907" y="3905917"/>
            <a:ext cx="6518186" cy="2090846"/>
          </a:xfrm>
          <a:prstGeom prst="rect">
            <a:avLst/>
          </a:prstGeom>
          <a:noFill/>
          <a:ln>
            <a:noFill/>
          </a:ln>
        </p:spPr>
      </p:pic>
    </p:spTree>
    <p:extLst>
      <p:ext uri="{BB962C8B-B14F-4D97-AF65-F5344CB8AC3E}">
        <p14:creationId xmlns:p14="http://schemas.microsoft.com/office/powerpoint/2010/main" val="115203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EEE63E-FC97-4940-A38C-F82F336812E8}"/>
              </a:ext>
            </a:extLst>
          </p:cNvPr>
          <p:cNvSpPr>
            <a:spLocks noGrp="1"/>
          </p:cNvSpPr>
          <p:nvPr>
            <p:ph type="title"/>
          </p:nvPr>
        </p:nvSpPr>
        <p:spPr>
          <a:xfrm>
            <a:off x="628650" y="265814"/>
            <a:ext cx="7886700" cy="627321"/>
          </a:xfrm>
        </p:spPr>
        <p:txBody>
          <a:bodyPr>
            <a:normAutofit/>
          </a:bodyPr>
          <a:lstStyle/>
          <a:p>
            <a:pPr algn="ctr"/>
            <a:r>
              <a:rPr lang="en-US" sz="3200" dirty="0"/>
              <a:t>Aim</a:t>
            </a:r>
            <a:endParaRPr lang="en-ZA" sz="3200" dirty="0"/>
          </a:p>
        </p:txBody>
      </p:sp>
      <p:sp>
        <p:nvSpPr>
          <p:cNvPr id="10" name="Content Placeholder 9">
            <a:extLst>
              <a:ext uri="{FF2B5EF4-FFF2-40B4-BE49-F238E27FC236}">
                <a16:creationId xmlns:a16="http://schemas.microsoft.com/office/drawing/2014/main" id="{165CE97F-1AFB-48BA-9E2B-7494DC2A6EB6}"/>
              </a:ext>
            </a:extLst>
          </p:cNvPr>
          <p:cNvSpPr>
            <a:spLocks noGrp="1"/>
          </p:cNvSpPr>
          <p:nvPr>
            <p:ph sz="half" idx="1"/>
          </p:nvPr>
        </p:nvSpPr>
        <p:spPr>
          <a:xfrm>
            <a:off x="628650" y="893135"/>
            <a:ext cx="7886700" cy="5699051"/>
          </a:xfrm>
        </p:spPr>
        <p:txBody>
          <a:bodyPr>
            <a:normAutofit/>
          </a:bodyPr>
          <a:lstStyle/>
          <a:p>
            <a:pPr algn="just">
              <a:lnSpc>
                <a:spcPct val="150000"/>
              </a:lnSpc>
            </a:pPr>
            <a:r>
              <a:rPr lang="en-GB" sz="1800" dirty="0"/>
              <a:t>The aim is to develop a NO thermometry system using the recently procured gamma-ray anisotropy thermometer (</a:t>
            </a:r>
            <a:r>
              <a:rPr lang="en-ZA" sz="1800" baseline="30000" dirty="0">
                <a:effectLst/>
                <a:ea typeface="Calibri" panose="020F0502020204030204" pitchFamily="34" charset="0"/>
                <a:cs typeface="Times New Roman" panose="02020603050405020304" pitchFamily="18" charset="0"/>
              </a:rPr>
              <a:t>60</a:t>
            </a:r>
            <a:r>
              <a:rPr lang="en-ZA" sz="1800" dirty="0">
                <a:effectLst/>
                <a:ea typeface="Calibri" panose="020F0502020204030204" pitchFamily="34" charset="0"/>
                <a:cs typeface="Times New Roman" panose="02020603050405020304" pitchFamily="18" charset="0"/>
              </a:rPr>
              <a:t>CoCo(hcp) </a:t>
            </a:r>
            <a:r>
              <a:rPr lang="en-GB" sz="1800" dirty="0"/>
              <a:t>crystal) source for use in the University of Cape Town Department of Physics Dilution refrigerator.</a:t>
            </a:r>
          </a:p>
          <a:p>
            <a:pPr algn="just">
              <a:lnSpc>
                <a:spcPct val="150000"/>
              </a:lnSpc>
            </a:pPr>
            <a:endParaRPr lang="en-US" sz="1800" dirty="0"/>
          </a:p>
          <a:p>
            <a:pPr marL="0" indent="0" algn="just">
              <a:lnSpc>
                <a:spcPct val="150000"/>
              </a:lnSpc>
              <a:buNone/>
            </a:pPr>
            <a:endParaRPr lang="en-US" sz="2000" dirty="0">
              <a:solidFill>
                <a:schemeClr val="tx1"/>
              </a:solidFill>
            </a:endParaRPr>
          </a:p>
          <a:p>
            <a:pPr algn="just">
              <a:lnSpc>
                <a:spcPct val="150000"/>
              </a:lnSpc>
            </a:pPr>
            <a:endParaRPr lang="en-US" sz="2000" dirty="0">
              <a:solidFill>
                <a:schemeClr val="tx1"/>
              </a:solidFill>
            </a:endParaRPr>
          </a:p>
          <a:p>
            <a:pPr algn="just">
              <a:lnSpc>
                <a:spcPct val="150000"/>
              </a:lnSpc>
            </a:pPr>
            <a:endParaRPr lang="en-US" sz="2000" dirty="0">
              <a:solidFill>
                <a:schemeClr val="tx1"/>
              </a:solidFill>
            </a:endParaRPr>
          </a:p>
          <a:p>
            <a:pPr algn="just"/>
            <a:endParaRPr lang="en-US" sz="2000" dirty="0">
              <a:solidFill>
                <a:schemeClr val="tx1"/>
              </a:solidFill>
            </a:endParaRPr>
          </a:p>
          <a:p>
            <a:endParaRPr lang="en-ZA" sz="2000" dirty="0">
              <a:solidFill>
                <a:schemeClr val="tx1"/>
              </a:solidFill>
            </a:endParaRPr>
          </a:p>
          <a:p>
            <a:endParaRPr lang="en-ZA" dirty="0"/>
          </a:p>
        </p:txBody>
      </p:sp>
      <p:pic>
        <p:nvPicPr>
          <p:cNvPr id="5" name="Picture 4" descr="A picture containing indoor, metal, pan&#10;&#10;Description automatically generated">
            <a:extLst>
              <a:ext uri="{FF2B5EF4-FFF2-40B4-BE49-F238E27FC236}">
                <a16:creationId xmlns:a16="http://schemas.microsoft.com/office/drawing/2014/main" id="{62911499-E18C-0F9D-25B6-16C6D856C238}"/>
              </a:ext>
            </a:extLst>
          </p:cNvPr>
          <p:cNvPicPr>
            <a:picLocks noChangeAspect="1"/>
          </p:cNvPicPr>
          <p:nvPr/>
        </p:nvPicPr>
        <p:blipFill>
          <a:blip r:embed="rId2"/>
          <a:stretch>
            <a:fillRect/>
          </a:stretch>
        </p:blipFill>
        <p:spPr>
          <a:xfrm>
            <a:off x="1336124" y="3098238"/>
            <a:ext cx="2027709" cy="2963446"/>
          </a:xfrm>
          <a:prstGeom prst="rect">
            <a:avLst/>
          </a:prstGeom>
        </p:spPr>
      </p:pic>
      <p:pic>
        <p:nvPicPr>
          <p:cNvPr id="7" name="Picture 6" descr="A picture containing cable, electrical wiring, tool, indoor&#10;&#10;Description automatically generated">
            <a:extLst>
              <a:ext uri="{FF2B5EF4-FFF2-40B4-BE49-F238E27FC236}">
                <a16:creationId xmlns:a16="http://schemas.microsoft.com/office/drawing/2014/main" id="{118FB874-DCBF-7E0A-B692-E91F31D42944}"/>
              </a:ext>
            </a:extLst>
          </p:cNvPr>
          <p:cNvPicPr>
            <a:picLocks noChangeAspect="1"/>
          </p:cNvPicPr>
          <p:nvPr/>
        </p:nvPicPr>
        <p:blipFill>
          <a:blip r:embed="rId3"/>
          <a:stretch>
            <a:fillRect/>
          </a:stretch>
        </p:blipFill>
        <p:spPr>
          <a:xfrm>
            <a:off x="4410772" y="3510200"/>
            <a:ext cx="3840813" cy="1847248"/>
          </a:xfrm>
          <a:prstGeom prst="rect">
            <a:avLst/>
          </a:prstGeom>
        </p:spPr>
      </p:pic>
    </p:spTree>
    <p:extLst>
      <p:ext uri="{BB962C8B-B14F-4D97-AF65-F5344CB8AC3E}">
        <p14:creationId xmlns:p14="http://schemas.microsoft.com/office/powerpoint/2010/main" val="85126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EEE63E-FC97-4940-A38C-F82F336812E8}"/>
              </a:ext>
            </a:extLst>
          </p:cNvPr>
          <p:cNvSpPr>
            <a:spLocks noGrp="1"/>
          </p:cNvSpPr>
          <p:nvPr>
            <p:ph type="title"/>
          </p:nvPr>
        </p:nvSpPr>
        <p:spPr>
          <a:xfrm>
            <a:off x="580139" y="488065"/>
            <a:ext cx="7886700" cy="882502"/>
          </a:xfrm>
        </p:spPr>
        <p:txBody>
          <a:bodyPr>
            <a:normAutofit fontScale="90000"/>
          </a:bodyPr>
          <a:lstStyle/>
          <a:p>
            <a:pPr algn="ctr"/>
            <a:r>
              <a:rPr lang="en-GB" sz="3200" dirty="0"/>
              <a:t>Preparation of gamma-ray anisotropy thermometer</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165CE97F-1AFB-48BA-9E2B-7494DC2A6EB6}"/>
                  </a:ext>
                </a:extLst>
              </p:cNvPr>
              <p:cNvSpPr>
                <a:spLocks noGrp="1"/>
              </p:cNvSpPr>
              <p:nvPr>
                <p:ph sz="half" idx="1"/>
              </p:nvPr>
            </p:nvSpPr>
            <p:spPr>
              <a:xfrm>
                <a:off x="531628" y="861237"/>
                <a:ext cx="7983722" cy="5805376"/>
              </a:xfrm>
            </p:spPr>
            <p:txBody>
              <a:bodyPr>
                <a:noAutofit/>
              </a:bodyPr>
              <a:lstStyle/>
              <a:p>
                <a:pPr algn="just">
                  <a:lnSpc>
                    <a:spcPct val="150000"/>
                  </a:lnSpc>
                </a:pPr>
                <a:endParaRPr lang="en-US" sz="1800" dirty="0"/>
              </a:p>
              <a:p>
                <a:pPr algn="just">
                  <a:lnSpc>
                    <a:spcPct val="150000"/>
                  </a:lnSpc>
                </a:pPr>
                <a:r>
                  <a:rPr lang="en-GB" sz="1800" dirty="0"/>
                  <a:t>The cobalt used is a high-quality cobalt of high purity.</a:t>
                </a:r>
              </a:p>
              <a:p>
                <a:pPr algn="just">
                  <a:lnSpc>
                    <a:spcPct val="150000"/>
                  </a:lnSpc>
                </a:pPr>
                <a:r>
                  <a:rPr lang="en-GB" sz="1800" dirty="0"/>
                  <a:t> This high-quality cobalt was cut into size (approx. 10x1x1</a:t>
                </a:r>
                <a14:m>
                  <m:oMath xmlns:m="http://schemas.openxmlformats.org/officeDocument/2006/math">
                    <m:sSup>
                      <m:sSupPr>
                        <m:ctrlPr>
                          <a:rPr lang="en-GB" sz="1800" i="1" smtClean="0">
                            <a:latin typeface="Cambria Math" panose="02040503050406030204" pitchFamily="18" charset="0"/>
                          </a:rPr>
                        </m:ctrlPr>
                      </m:sSupPr>
                      <m:e>
                        <m:r>
                          <a:rPr lang="en-ZA" sz="1800" b="0" i="1" smtClean="0">
                            <a:latin typeface="Cambria Math" panose="02040503050406030204" pitchFamily="18" charset="0"/>
                          </a:rPr>
                          <m:t>𝑚𝑚</m:t>
                        </m:r>
                      </m:e>
                      <m:sup>
                        <m:r>
                          <a:rPr lang="en-ZA" sz="1800" b="0" i="1" smtClean="0">
                            <a:latin typeface="Cambria Math" panose="02040503050406030204" pitchFamily="18" charset="0"/>
                          </a:rPr>
                          <m:t>3</m:t>
                        </m:r>
                      </m:sup>
                    </m:sSup>
                  </m:oMath>
                </a14:m>
                <a:r>
                  <a:rPr lang="en-GB" sz="1800" dirty="0"/>
                  <a:t>) and the long side will be cut parallel to c-axis which was accurately determined.</a:t>
                </a:r>
              </a:p>
              <a:p>
                <a:pPr algn="just">
                  <a:lnSpc>
                    <a:spcPct val="150000"/>
                  </a:lnSpc>
                </a:pPr>
                <a:r>
                  <a:rPr lang="en-GB" sz="1800" dirty="0"/>
                  <a:t>The cobalt source was irradiated (made unstable) at NECSA (Nuclear Energy Corporation of South Africa) using the SAFARI-1( South African Fundamental Atomic Research Installation) nuclear reactor</a:t>
                </a:r>
              </a:p>
              <a:p>
                <a:pPr algn="just">
                  <a:lnSpc>
                    <a:spcPct val="150000"/>
                  </a:lnSpc>
                </a:pPr>
                <a:endParaRPr lang="en-US" sz="1800" dirty="0"/>
              </a:p>
              <a:p>
                <a:pPr algn="just">
                  <a:lnSpc>
                    <a:spcPct val="150000"/>
                  </a:lnSpc>
                </a:pPr>
                <a:endParaRPr lang="en-US" sz="1800" dirty="0">
                  <a:solidFill>
                    <a:schemeClr val="accent1"/>
                  </a:solidFill>
                </a:endParaRPr>
              </a:p>
              <a:p>
                <a:pPr marL="457200" lvl="1" indent="0" algn="just">
                  <a:lnSpc>
                    <a:spcPct val="150000"/>
                  </a:lnSpc>
                  <a:buNone/>
                </a:pPr>
                <a:endParaRPr lang="en-US" sz="1800" dirty="0">
                  <a:solidFill>
                    <a:schemeClr val="accent1"/>
                  </a:solidFill>
                </a:endParaRPr>
              </a:p>
              <a:p>
                <a:pPr lvl="1" algn="just">
                  <a:lnSpc>
                    <a:spcPct val="150000"/>
                  </a:lnSpc>
                </a:pPr>
                <a:endParaRPr lang="en-US" sz="1800" dirty="0">
                  <a:solidFill>
                    <a:schemeClr val="accent1"/>
                  </a:solidFill>
                </a:endParaRPr>
              </a:p>
              <a:p>
                <a:pPr marL="0" indent="0" algn="just">
                  <a:lnSpc>
                    <a:spcPct val="150000"/>
                  </a:lnSpc>
                  <a:buNone/>
                </a:pPr>
                <a:r>
                  <a:rPr lang="en-US" sz="1800" dirty="0"/>
                  <a:t>         </a:t>
                </a:r>
              </a:p>
              <a:p>
                <a:pPr marL="0" indent="0" algn="just">
                  <a:lnSpc>
                    <a:spcPct val="150000"/>
                  </a:lnSpc>
                  <a:buNone/>
                </a:pPr>
                <a:endParaRPr lang="en-US" sz="1800" dirty="0"/>
              </a:p>
              <a:p>
                <a:pPr marL="0" indent="0" algn="just">
                  <a:lnSpc>
                    <a:spcPct val="150000"/>
                  </a:lnSpc>
                  <a:buNone/>
                </a:pPr>
                <a:endParaRPr lang="en-US" sz="1800" dirty="0"/>
              </a:p>
              <a:p>
                <a:pPr algn="just">
                  <a:lnSpc>
                    <a:spcPct val="150000"/>
                  </a:lnSpc>
                </a:pPr>
                <a:endParaRPr lang="en-US" sz="1800" dirty="0">
                  <a:solidFill>
                    <a:schemeClr val="tx1"/>
                  </a:solidFill>
                </a:endParaRPr>
              </a:p>
              <a:p>
                <a:pPr algn="just">
                  <a:lnSpc>
                    <a:spcPct val="150000"/>
                  </a:lnSpc>
                </a:pPr>
                <a:endParaRPr lang="en-US" sz="1800" dirty="0">
                  <a:solidFill>
                    <a:schemeClr val="tx1"/>
                  </a:solidFill>
                </a:endParaRPr>
              </a:p>
              <a:p>
                <a:pPr marL="0" indent="0" algn="just">
                  <a:lnSpc>
                    <a:spcPct val="150000"/>
                  </a:lnSpc>
                  <a:buNone/>
                </a:pPr>
                <a:endParaRPr lang="en-ZA" sz="1800" dirty="0">
                  <a:solidFill>
                    <a:schemeClr val="tx1"/>
                  </a:solidFill>
                </a:endParaRPr>
              </a:p>
              <a:p>
                <a:pPr algn="just">
                  <a:lnSpc>
                    <a:spcPct val="150000"/>
                  </a:lnSpc>
                </a:pPr>
                <a:endParaRPr lang="en-ZA" sz="1800" dirty="0"/>
              </a:p>
              <a:p>
                <a:pPr algn="just">
                  <a:lnSpc>
                    <a:spcPct val="150000"/>
                  </a:lnSpc>
                </a:pPr>
                <a:endParaRPr lang="en-ZA" sz="1800" dirty="0">
                  <a:solidFill>
                    <a:schemeClr val="tx1"/>
                  </a:solidFill>
                </a:endParaRPr>
              </a:p>
              <a:p>
                <a:pPr marL="0" indent="0" algn="just">
                  <a:lnSpc>
                    <a:spcPct val="150000"/>
                  </a:lnSpc>
                  <a:buNone/>
                </a:pPr>
                <a:endParaRPr lang="en-ZA" sz="1800" dirty="0">
                  <a:solidFill>
                    <a:schemeClr val="tx1"/>
                  </a:solidFill>
                </a:endParaRPr>
              </a:p>
              <a:p>
                <a:pPr algn="just">
                  <a:lnSpc>
                    <a:spcPct val="150000"/>
                  </a:lnSpc>
                </a:pPr>
                <a:endParaRPr lang="en-ZA" sz="1800" dirty="0">
                  <a:solidFill>
                    <a:schemeClr val="tx1"/>
                  </a:solidFill>
                </a:endParaRPr>
              </a:p>
              <a:p>
                <a:pPr marL="0" indent="0" algn="just">
                  <a:lnSpc>
                    <a:spcPct val="150000"/>
                  </a:lnSpc>
                  <a:buNone/>
                </a:pPr>
                <a:endParaRPr lang="en-ZA" sz="1800" dirty="0">
                  <a:solidFill>
                    <a:schemeClr val="tx1"/>
                  </a:solidFill>
                </a:endParaRPr>
              </a:p>
              <a:p>
                <a:pPr algn="just">
                  <a:lnSpc>
                    <a:spcPct val="150000"/>
                  </a:lnSpc>
                </a:pPr>
                <a:endParaRPr lang="en-ZA" sz="1800" dirty="0">
                  <a:solidFill>
                    <a:schemeClr val="tx1"/>
                  </a:solidFill>
                </a:endParaRPr>
              </a:p>
              <a:p>
                <a:pPr marL="0" indent="0" algn="just">
                  <a:lnSpc>
                    <a:spcPct val="150000"/>
                  </a:lnSpc>
                  <a:buNone/>
                </a:pPr>
                <a:endParaRPr lang="en-ZA" sz="1800" dirty="0">
                  <a:solidFill>
                    <a:schemeClr val="tx1"/>
                  </a:solidFill>
                </a:endParaRPr>
              </a:p>
              <a:p>
                <a:pPr marL="0" indent="0" algn="just">
                  <a:lnSpc>
                    <a:spcPct val="150000"/>
                  </a:lnSpc>
                  <a:buNone/>
                </a:pPr>
                <a:endParaRPr lang="en-ZA" sz="1800" dirty="0">
                  <a:solidFill>
                    <a:schemeClr val="tx1"/>
                  </a:solidFill>
                </a:endParaRPr>
              </a:p>
              <a:p>
                <a:pPr marL="0" indent="0" algn="just">
                  <a:lnSpc>
                    <a:spcPct val="150000"/>
                  </a:lnSpc>
                  <a:buNone/>
                </a:pPr>
                <a:endParaRPr lang="en-ZA" sz="1800" dirty="0">
                  <a:solidFill>
                    <a:schemeClr val="tx1"/>
                  </a:solidFill>
                </a:endParaRPr>
              </a:p>
              <a:p>
                <a:pPr marL="0" indent="0" algn="just">
                  <a:lnSpc>
                    <a:spcPct val="150000"/>
                  </a:lnSpc>
                  <a:buNone/>
                </a:pPr>
                <a:endParaRPr lang="en-US" sz="1800" dirty="0">
                  <a:solidFill>
                    <a:schemeClr val="tx1"/>
                  </a:solidFill>
                </a:endParaRPr>
              </a:p>
              <a:p>
                <a:pPr algn="just">
                  <a:lnSpc>
                    <a:spcPct val="150000"/>
                  </a:lnSpc>
                </a:pPr>
                <a:endParaRPr lang="en-US" sz="1800" dirty="0">
                  <a:solidFill>
                    <a:schemeClr val="tx1"/>
                  </a:solidFill>
                </a:endParaRPr>
              </a:p>
              <a:p>
                <a:pPr algn="just">
                  <a:lnSpc>
                    <a:spcPct val="150000"/>
                  </a:lnSpc>
                </a:pPr>
                <a:endParaRPr lang="en-US" sz="1800" dirty="0">
                  <a:solidFill>
                    <a:schemeClr val="tx1"/>
                  </a:solidFill>
                </a:endParaRPr>
              </a:p>
              <a:p>
                <a:pPr algn="just"/>
                <a:endParaRPr lang="en-US" sz="1800" dirty="0">
                  <a:solidFill>
                    <a:schemeClr val="tx1"/>
                  </a:solidFill>
                </a:endParaRPr>
              </a:p>
              <a:p>
                <a:endParaRPr lang="en-ZA" sz="1800" dirty="0">
                  <a:solidFill>
                    <a:schemeClr val="tx1"/>
                  </a:solidFill>
                </a:endParaRPr>
              </a:p>
              <a:p>
                <a:endParaRPr lang="en-ZA" sz="1800" dirty="0"/>
              </a:p>
            </p:txBody>
          </p:sp>
        </mc:Choice>
        <mc:Fallback xmlns="">
          <p:sp>
            <p:nvSpPr>
              <p:cNvPr id="10" name="Content Placeholder 9">
                <a:extLst>
                  <a:ext uri="{FF2B5EF4-FFF2-40B4-BE49-F238E27FC236}">
                    <a16:creationId xmlns:a16="http://schemas.microsoft.com/office/drawing/2014/main" id="{165CE97F-1AFB-48BA-9E2B-7494DC2A6EB6}"/>
                  </a:ext>
                </a:extLst>
              </p:cNvPr>
              <p:cNvSpPr>
                <a:spLocks noGrp="1" noRot="1" noChangeAspect="1" noMove="1" noResize="1" noEditPoints="1" noAdjustHandles="1" noChangeArrowheads="1" noChangeShapeType="1" noTextEdit="1"/>
              </p:cNvSpPr>
              <p:nvPr>
                <p:ph sz="half" idx="1"/>
              </p:nvPr>
            </p:nvSpPr>
            <p:spPr>
              <a:xfrm>
                <a:off x="531628" y="861237"/>
                <a:ext cx="7983722" cy="5805376"/>
              </a:xfrm>
              <a:blipFill>
                <a:blip r:embed="rId2"/>
                <a:stretch>
                  <a:fillRect l="-458" r="-611"/>
                </a:stretch>
              </a:blipFill>
            </p:spPr>
            <p:txBody>
              <a:bodyPr/>
              <a:lstStyle/>
              <a:p>
                <a:r>
                  <a:rPr lang="en-US">
                    <a:noFill/>
                  </a:rPr>
                  <a:t> </a:t>
                </a:r>
              </a:p>
            </p:txBody>
          </p:sp>
        </mc:Fallback>
      </mc:AlternateContent>
      <p:pic>
        <p:nvPicPr>
          <p:cNvPr id="3" name="Picture 2" descr="A picture containing text&#10;&#10;Description automatically generated">
            <a:extLst>
              <a:ext uri="{FF2B5EF4-FFF2-40B4-BE49-F238E27FC236}">
                <a16:creationId xmlns:a16="http://schemas.microsoft.com/office/drawing/2014/main" id="{6CAD2E55-3444-4F85-9350-FB1895E7A61F}"/>
              </a:ext>
            </a:extLst>
          </p:cNvPr>
          <p:cNvPicPr>
            <a:picLocks noChangeAspect="1"/>
          </p:cNvPicPr>
          <p:nvPr/>
        </p:nvPicPr>
        <p:blipFill>
          <a:blip r:embed="rId3"/>
          <a:stretch>
            <a:fillRect/>
          </a:stretch>
        </p:blipFill>
        <p:spPr>
          <a:xfrm>
            <a:off x="2290439" y="4265255"/>
            <a:ext cx="4110362" cy="2312581"/>
          </a:xfrm>
          <a:prstGeom prst="rect">
            <a:avLst/>
          </a:prstGeom>
        </p:spPr>
      </p:pic>
    </p:spTree>
    <p:extLst>
      <p:ext uri="{BB962C8B-B14F-4D97-AF65-F5344CB8AC3E}">
        <p14:creationId xmlns:p14="http://schemas.microsoft.com/office/powerpoint/2010/main" val="4878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65CE97F-1AFB-48BA-9E2B-7494DC2A6EB6}"/>
              </a:ext>
            </a:extLst>
          </p:cNvPr>
          <p:cNvSpPr>
            <a:spLocks noGrp="1"/>
          </p:cNvSpPr>
          <p:nvPr>
            <p:ph sz="half" idx="1"/>
          </p:nvPr>
        </p:nvSpPr>
        <p:spPr>
          <a:xfrm>
            <a:off x="628650" y="237671"/>
            <a:ext cx="7886700" cy="5539565"/>
          </a:xfrm>
        </p:spPr>
        <p:txBody>
          <a:bodyPr vert="horz" lIns="91440" tIns="45720" rIns="91440" bIns="45720" rtlCol="0" anchor="t">
            <a:normAutofit/>
          </a:bodyPr>
          <a:lstStyle/>
          <a:p>
            <a:pPr marL="0" indent="0" algn="just">
              <a:lnSpc>
                <a:spcPct val="150000"/>
              </a:lnSpc>
              <a:buNone/>
            </a:pPr>
            <a:endParaRPr lang="en-US" sz="1800" dirty="0"/>
          </a:p>
          <a:p>
            <a:pPr algn="just">
              <a:lnSpc>
                <a:spcPct val="150000"/>
              </a:lnSpc>
            </a:pPr>
            <a:r>
              <a:rPr lang="en-GB" sz="1800" dirty="0"/>
              <a:t>The sample was irradiated using a rabbit which is a PTS (pneumatic transport system) that is used for precisely-timed irradiation. The rabbit facility uses a vacuum system to position and remove the sample for the core of the reactor. </a:t>
            </a:r>
            <a:endParaRPr lang="en-GB" sz="1800" dirty="0">
              <a:cs typeface="Arial"/>
            </a:endParaRPr>
          </a:p>
          <a:p>
            <a:pPr algn="just">
              <a:lnSpc>
                <a:spcPct val="150000"/>
              </a:lnSpc>
            </a:pPr>
            <a:r>
              <a:rPr lang="en-ZA" sz="1800" baseline="30000" dirty="0">
                <a:effectLst/>
                <a:ea typeface="Calibri" panose="020F0502020204030204" pitchFamily="34" charset="0"/>
                <a:cs typeface="Times New Roman" panose="02020603050405020304" pitchFamily="18" charset="0"/>
              </a:rPr>
              <a:t>60</a:t>
            </a:r>
            <a:r>
              <a:rPr lang="en-ZA" sz="1800" dirty="0">
                <a:effectLst/>
                <a:ea typeface="Calibri" panose="020F0502020204030204" pitchFamily="34" charset="0"/>
                <a:cs typeface="Times New Roman" panose="02020603050405020304" pitchFamily="18" charset="0"/>
              </a:rPr>
              <a:t>Co</a:t>
            </a:r>
            <a:r>
              <a:rPr lang="en-GB" sz="1800" dirty="0"/>
              <a:t> crystal was irradiated for 6 mins and a preliminary activity of 1.3MBq was achieved. </a:t>
            </a:r>
          </a:p>
          <a:p>
            <a:pPr marL="0" indent="0" algn="just">
              <a:lnSpc>
                <a:spcPct val="150000"/>
              </a:lnSpc>
              <a:buNone/>
            </a:pPr>
            <a:endParaRPr lang="en-GB" sz="1800" dirty="0"/>
          </a:p>
          <a:p>
            <a:pPr algn="just">
              <a:lnSpc>
                <a:spcPct val="150000"/>
              </a:lnSpc>
            </a:pPr>
            <a:endParaRPr lang="en-US" sz="1800" dirty="0"/>
          </a:p>
          <a:p>
            <a:pPr marL="0" indent="0" algn="just">
              <a:lnSpc>
                <a:spcPct val="150000"/>
              </a:lnSpc>
              <a:buNone/>
            </a:pPr>
            <a:endParaRPr lang="en-US" sz="1800" dirty="0"/>
          </a:p>
          <a:p>
            <a:pPr algn="just">
              <a:lnSpc>
                <a:spcPct val="150000"/>
              </a:lnSpc>
            </a:pPr>
            <a:endParaRPr lang="en-US" sz="1800" b="1" dirty="0"/>
          </a:p>
          <a:p>
            <a:pPr algn="just">
              <a:lnSpc>
                <a:spcPct val="150000"/>
              </a:lnSpc>
            </a:pPr>
            <a:endParaRPr lang="en-US" sz="1800" b="1" dirty="0"/>
          </a:p>
          <a:p>
            <a:pPr algn="just">
              <a:lnSpc>
                <a:spcPct val="150000"/>
              </a:lnSpc>
            </a:pPr>
            <a:endParaRPr lang="en-US" sz="1800" b="1" dirty="0"/>
          </a:p>
          <a:p>
            <a:pPr marL="0" indent="0" algn="just">
              <a:lnSpc>
                <a:spcPct val="150000"/>
              </a:lnSpc>
              <a:buNone/>
            </a:pPr>
            <a:endParaRPr lang="en-US" sz="1800" b="1" dirty="0"/>
          </a:p>
          <a:p>
            <a:pPr algn="just">
              <a:lnSpc>
                <a:spcPct val="150000"/>
              </a:lnSpc>
            </a:pPr>
            <a:endParaRPr lang="en-US" sz="1800" dirty="0"/>
          </a:p>
          <a:p>
            <a:pPr marL="0" indent="0" algn="just">
              <a:lnSpc>
                <a:spcPct val="150000"/>
              </a:lnSpc>
              <a:buNone/>
            </a:pPr>
            <a:endParaRPr lang="en-ZA" sz="1800" dirty="0">
              <a:solidFill>
                <a:schemeClr val="tx1"/>
              </a:solidFill>
            </a:endParaRPr>
          </a:p>
          <a:p>
            <a:pPr algn="just">
              <a:lnSpc>
                <a:spcPct val="150000"/>
              </a:lnSpc>
            </a:pPr>
            <a:endParaRPr lang="en-ZA" sz="2000" dirty="0">
              <a:solidFill>
                <a:schemeClr val="tx1"/>
              </a:solidFill>
            </a:endParaRPr>
          </a:p>
          <a:p>
            <a:pPr marL="0" indent="0" algn="just">
              <a:lnSpc>
                <a:spcPct val="150000"/>
              </a:lnSpc>
              <a:buNone/>
            </a:pPr>
            <a:endParaRPr lang="en-ZA" sz="2000" dirty="0">
              <a:solidFill>
                <a:schemeClr val="tx1"/>
              </a:solidFill>
            </a:endParaRPr>
          </a:p>
          <a:p>
            <a:pPr algn="just">
              <a:lnSpc>
                <a:spcPct val="150000"/>
              </a:lnSpc>
            </a:pPr>
            <a:endParaRPr lang="en-ZA" sz="2000" dirty="0">
              <a:solidFill>
                <a:schemeClr val="tx1"/>
              </a:solidFill>
            </a:endParaRPr>
          </a:p>
          <a:p>
            <a:pPr marL="0" indent="0" algn="just">
              <a:lnSpc>
                <a:spcPct val="150000"/>
              </a:lnSpc>
              <a:buNone/>
            </a:pPr>
            <a:endParaRPr lang="en-ZA" sz="1800" dirty="0">
              <a:solidFill>
                <a:schemeClr val="tx1"/>
              </a:solidFill>
            </a:endParaRPr>
          </a:p>
          <a:p>
            <a:pPr marL="0" indent="0" algn="just">
              <a:lnSpc>
                <a:spcPct val="150000"/>
              </a:lnSpc>
              <a:buNone/>
            </a:pPr>
            <a:endParaRPr lang="en-ZA" sz="1800" dirty="0">
              <a:solidFill>
                <a:schemeClr val="tx1"/>
              </a:solidFill>
            </a:endParaRPr>
          </a:p>
          <a:p>
            <a:pPr marL="0" indent="0" algn="just">
              <a:lnSpc>
                <a:spcPct val="150000"/>
              </a:lnSpc>
              <a:buNone/>
            </a:pPr>
            <a:endParaRPr lang="en-ZA" sz="1800" dirty="0">
              <a:solidFill>
                <a:schemeClr val="tx1"/>
              </a:solidFill>
            </a:endParaRPr>
          </a:p>
          <a:p>
            <a:pPr marL="0" indent="0" algn="just">
              <a:lnSpc>
                <a:spcPct val="150000"/>
              </a:lnSpc>
              <a:buNone/>
            </a:pPr>
            <a:endParaRPr lang="en-US" sz="2000" dirty="0">
              <a:solidFill>
                <a:schemeClr val="tx1"/>
              </a:solidFill>
            </a:endParaRPr>
          </a:p>
          <a:p>
            <a:pPr algn="just">
              <a:lnSpc>
                <a:spcPct val="150000"/>
              </a:lnSpc>
            </a:pPr>
            <a:endParaRPr lang="en-US" sz="2000" dirty="0">
              <a:solidFill>
                <a:schemeClr val="tx1"/>
              </a:solidFill>
            </a:endParaRPr>
          </a:p>
          <a:p>
            <a:pPr algn="just">
              <a:lnSpc>
                <a:spcPct val="150000"/>
              </a:lnSpc>
            </a:pPr>
            <a:endParaRPr lang="en-US" sz="2000" dirty="0">
              <a:solidFill>
                <a:schemeClr val="tx1"/>
              </a:solidFill>
            </a:endParaRPr>
          </a:p>
          <a:p>
            <a:pPr algn="just"/>
            <a:endParaRPr lang="en-US" sz="2000" dirty="0">
              <a:solidFill>
                <a:schemeClr val="tx1"/>
              </a:solidFill>
            </a:endParaRPr>
          </a:p>
          <a:p>
            <a:endParaRPr lang="en-ZA" sz="2000" dirty="0">
              <a:solidFill>
                <a:schemeClr val="tx1"/>
              </a:solidFill>
            </a:endParaRPr>
          </a:p>
          <a:p>
            <a:endParaRPr lang="en-ZA" dirty="0"/>
          </a:p>
        </p:txBody>
      </p:sp>
      <p:pic>
        <p:nvPicPr>
          <p:cNvPr id="2" name="Picture 1">
            <a:extLst>
              <a:ext uri="{FF2B5EF4-FFF2-40B4-BE49-F238E27FC236}">
                <a16:creationId xmlns:a16="http://schemas.microsoft.com/office/drawing/2014/main" id="{C6D6C455-47DA-1EB6-D55A-4F7F3A4DCD60}"/>
              </a:ext>
            </a:extLst>
          </p:cNvPr>
          <p:cNvPicPr>
            <a:picLocks noChangeAspect="1"/>
          </p:cNvPicPr>
          <p:nvPr/>
        </p:nvPicPr>
        <p:blipFill>
          <a:blip r:embed="rId2"/>
          <a:stretch>
            <a:fillRect/>
          </a:stretch>
        </p:blipFill>
        <p:spPr>
          <a:xfrm>
            <a:off x="3525396" y="3429000"/>
            <a:ext cx="1684691" cy="2903875"/>
          </a:xfrm>
          <a:prstGeom prst="rect">
            <a:avLst/>
          </a:prstGeom>
        </p:spPr>
      </p:pic>
    </p:spTree>
    <p:extLst>
      <p:ext uri="{BB962C8B-B14F-4D97-AF65-F5344CB8AC3E}">
        <p14:creationId xmlns:p14="http://schemas.microsoft.com/office/powerpoint/2010/main" val="124312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EEE63E-FC97-4940-A38C-F82F336812E8}"/>
              </a:ext>
            </a:extLst>
          </p:cNvPr>
          <p:cNvSpPr>
            <a:spLocks noGrp="1"/>
          </p:cNvSpPr>
          <p:nvPr>
            <p:ph type="title"/>
          </p:nvPr>
        </p:nvSpPr>
        <p:spPr>
          <a:xfrm>
            <a:off x="628650" y="358199"/>
            <a:ext cx="7886700" cy="609467"/>
          </a:xfrm>
        </p:spPr>
        <p:txBody>
          <a:bodyPr>
            <a:normAutofit fontScale="90000"/>
          </a:bodyPr>
          <a:lstStyle/>
          <a:p>
            <a:pPr algn="ctr"/>
            <a:r>
              <a:rPr lang="en-US" sz="3200" dirty="0"/>
              <a:t>Dilution Refrigerator at UCT</a:t>
            </a:r>
            <a:br>
              <a:rPr lang="en-US" sz="3200" dirty="0"/>
            </a:br>
            <a:endParaRPr lang="en-ZA" sz="3200" dirty="0"/>
          </a:p>
        </p:txBody>
      </p:sp>
      <p:sp>
        <p:nvSpPr>
          <p:cNvPr id="10" name="Content Placeholder 9">
            <a:extLst>
              <a:ext uri="{FF2B5EF4-FFF2-40B4-BE49-F238E27FC236}">
                <a16:creationId xmlns:a16="http://schemas.microsoft.com/office/drawing/2014/main" id="{165CE97F-1AFB-48BA-9E2B-7494DC2A6EB6}"/>
              </a:ext>
            </a:extLst>
          </p:cNvPr>
          <p:cNvSpPr>
            <a:spLocks noGrp="1"/>
          </p:cNvSpPr>
          <p:nvPr>
            <p:ph sz="half" idx="1"/>
          </p:nvPr>
        </p:nvSpPr>
        <p:spPr>
          <a:xfrm>
            <a:off x="4163626" y="1084523"/>
            <a:ext cx="4351723" cy="6217977"/>
          </a:xfrm>
        </p:spPr>
        <p:txBody>
          <a:bodyPr vert="horz" lIns="91440" tIns="45720" rIns="91440" bIns="45720" rtlCol="0" anchor="t">
            <a:normAutofit fontScale="70000" lnSpcReduction="20000"/>
          </a:bodyPr>
          <a:lstStyle/>
          <a:p>
            <a:pPr>
              <a:lnSpc>
                <a:spcPct val="150000"/>
              </a:lnSpc>
            </a:pPr>
            <a:r>
              <a:rPr lang="en-GB" sz="1800" dirty="0"/>
              <a:t>The UCT dilution refrigerator consists of a dilution cryostat unit ,a GHS (gas handling system) and a pulse tube compressor. </a:t>
            </a:r>
            <a:r>
              <a:rPr lang="en-US" sz="1800" dirty="0"/>
              <a:t>                                              </a:t>
            </a:r>
          </a:p>
          <a:p>
            <a:pPr algn="just">
              <a:lnSpc>
                <a:spcPct val="150000"/>
              </a:lnSpc>
            </a:pPr>
            <a:r>
              <a:rPr lang="en-GB" sz="1800" dirty="0"/>
              <a:t>A dilution refrigerator is able to achieve ultra-low temperatures by taking advantage of the properties of the 3-He and 4-He with boiling points of 1 K and 3 K.</a:t>
            </a:r>
            <a:endParaRPr lang="en-GB" sz="1800" dirty="0">
              <a:cs typeface="Arial"/>
            </a:endParaRPr>
          </a:p>
          <a:p>
            <a:pPr algn="just">
              <a:lnSpc>
                <a:spcPct val="150000"/>
              </a:lnSpc>
            </a:pPr>
            <a:r>
              <a:rPr lang="en-GB" sz="1800" dirty="0"/>
              <a:t>When 3-He and 4-He are mixed and cooled, they separates into two phases which increases the cooling power. The process is known as the dilution process. The UCT dilution refrigerators is able to achieve ultra-low temperatures down to 8mK (-273.142 ºC)  .</a:t>
            </a:r>
            <a:endParaRPr lang="en-GB" sz="1800" dirty="0">
              <a:cs typeface="Arial"/>
            </a:endParaRPr>
          </a:p>
          <a:p>
            <a:pPr algn="just">
              <a:lnSpc>
                <a:spcPct val="150000"/>
              </a:lnSpc>
            </a:pPr>
            <a:endParaRPr lang="en-US" sz="1800" dirty="0">
              <a:solidFill>
                <a:schemeClr val="accent1"/>
              </a:solidFill>
            </a:endParaRPr>
          </a:p>
          <a:p>
            <a:pPr marL="0" indent="0" algn="just">
              <a:lnSpc>
                <a:spcPct val="150000"/>
              </a:lnSpc>
              <a:buNone/>
            </a:pPr>
            <a:endParaRPr lang="en-US" sz="1800" dirty="0"/>
          </a:p>
          <a:p>
            <a:pPr algn="just">
              <a:lnSpc>
                <a:spcPct val="150000"/>
              </a:lnSpc>
            </a:pPr>
            <a:endParaRPr lang="en-US" sz="1800" dirty="0">
              <a:solidFill>
                <a:schemeClr val="accent1"/>
              </a:solidFill>
            </a:endParaRPr>
          </a:p>
          <a:p>
            <a:pPr algn="just">
              <a:lnSpc>
                <a:spcPct val="150000"/>
              </a:lnSpc>
            </a:pPr>
            <a:endParaRPr lang="en-US" sz="1800" dirty="0">
              <a:solidFill>
                <a:schemeClr val="accent1"/>
              </a:solidFill>
            </a:endParaRPr>
          </a:p>
          <a:p>
            <a:pPr marL="0" indent="0" algn="just">
              <a:lnSpc>
                <a:spcPct val="150000"/>
              </a:lnSpc>
              <a:buNone/>
            </a:pPr>
            <a:endParaRPr lang="en-US" sz="1800" dirty="0">
              <a:solidFill>
                <a:schemeClr val="accent1"/>
              </a:solidFill>
            </a:endParaRPr>
          </a:p>
          <a:p>
            <a:pPr marL="0" indent="0" algn="just">
              <a:lnSpc>
                <a:spcPct val="150000"/>
              </a:lnSpc>
              <a:buNone/>
            </a:pPr>
            <a:r>
              <a:rPr lang="en-US" sz="1800" dirty="0">
                <a:solidFill>
                  <a:schemeClr val="accent1"/>
                </a:solidFill>
              </a:rPr>
              <a:t>   </a:t>
            </a:r>
          </a:p>
          <a:p>
            <a:pPr marL="0" indent="0" algn="just">
              <a:lnSpc>
                <a:spcPct val="150000"/>
              </a:lnSpc>
              <a:buNone/>
            </a:pPr>
            <a:endParaRPr lang="en-US" sz="1800" dirty="0">
              <a:solidFill>
                <a:schemeClr val="tx1"/>
              </a:solidFill>
            </a:endParaRPr>
          </a:p>
          <a:p>
            <a:pPr marL="0" indent="0" algn="just">
              <a:lnSpc>
                <a:spcPct val="150000"/>
              </a:lnSpc>
              <a:buNone/>
            </a:pPr>
            <a:endParaRPr lang="en-US" sz="1800" dirty="0">
              <a:solidFill>
                <a:schemeClr val="tx1"/>
              </a:solidFill>
            </a:endParaRPr>
          </a:p>
          <a:p>
            <a:pPr marL="0" indent="0" algn="just">
              <a:lnSpc>
                <a:spcPct val="150000"/>
              </a:lnSpc>
              <a:buNone/>
            </a:pPr>
            <a:endParaRPr lang="en-ZA" sz="1800" dirty="0">
              <a:solidFill>
                <a:schemeClr val="tx1"/>
              </a:solidFill>
            </a:endParaRPr>
          </a:p>
          <a:p>
            <a:pPr algn="just">
              <a:lnSpc>
                <a:spcPct val="150000"/>
              </a:lnSpc>
            </a:pPr>
            <a:endParaRPr lang="en-ZA" sz="2000" dirty="0">
              <a:solidFill>
                <a:schemeClr val="tx1"/>
              </a:solidFill>
            </a:endParaRPr>
          </a:p>
          <a:p>
            <a:pPr marL="0" indent="0" algn="just">
              <a:lnSpc>
                <a:spcPct val="150000"/>
              </a:lnSpc>
              <a:buNone/>
            </a:pPr>
            <a:endParaRPr lang="en-ZA" sz="2000" dirty="0">
              <a:solidFill>
                <a:schemeClr val="tx1"/>
              </a:solidFill>
            </a:endParaRPr>
          </a:p>
          <a:p>
            <a:pPr algn="just">
              <a:lnSpc>
                <a:spcPct val="150000"/>
              </a:lnSpc>
            </a:pPr>
            <a:endParaRPr lang="en-ZA" sz="2000" dirty="0">
              <a:solidFill>
                <a:schemeClr val="tx1"/>
              </a:solidFill>
            </a:endParaRPr>
          </a:p>
          <a:p>
            <a:pPr marL="0" indent="0" algn="just">
              <a:lnSpc>
                <a:spcPct val="150000"/>
              </a:lnSpc>
              <a:buNone/>
            </a:pPr>
            <a:endParaRPr lang="en-ZA" sz="1800" dirty="0">
              <a:solidFill>
                <a:schemeClr val="tx1"/>
              </a:solidFill>
            </a:endParaRPr>
          </a:p>
          <a:p>
            <a:pPr marL="0" indent="0" algn="just">
              <a:lnSpc>
                <a:spcPct val="150000"/>
              </a:lnSpc>
              <a:buNone/>
            </a:pPr>
            <a:endParaRPr lang="en-ZA" sz="1800" dirty="0">
              <a:solidFill>
                <a:schemeClr val="tx1"/>
              </a:solidFill>
            </a:endParaRPr>
          </a:p>
          <a:p>
            <a:pPr marL="0" indent="0" algn="just">
              <a:lnSpc>
                <a:spcPct val="150000"/>
              </a:lnSpc>
              <a:buNone/>
            </a:pPr>
            <a:endParaRPr lang="en-ZA" sz="1800" dirty="0">
              <a:solidFill>
                <a:schemeClr val="tx1"/>
              </a:solidFill>
            </a:endParaRPr>
          </a:p>
          <a:p>
            <a:pPr marL="0" indent="0" algn="just">
              <a:lnSpc>
                <a:spcPct val="150000"/>
              </a:lnSpc>
              <a:buNone/>
            </a:pPr>
            <a:endParaRPr lang="en-US" sz="2000" dirty="0">
              <a:solidFill>
                <a:schemeClr val="tx1"/>
              </a:solidFill>
            </a:endParaRPr>
          </a:p>
          <a:p>
            <a:pPr algn="just">
              <a:lnSpc>
                <a:spcPct val="150000"/>
              </a:lnSpc>
            </a:pPr>
            <a:endParaRPr lang="en-US" sz="2000" dirty="0">
              <a:solidFill>
                <a:schemeClr val="tx1"/>
              </a:solidFill>
            </a:endParaRPr>
          </a:p>
          <a:p>
            <a:pPr algn="just">
              <a:lnSpc>
                <a:spcPct val="150000"/>
              </a:lnSpc>
            </a:pPr>
            <a:endParaRPr lang="en-US" sz="2000" dirty="0">
              <a:solidFill>
                <a:schemeClr val="tx1"/>
              </a:solidFill>
            </a:endParaRPr>
          </a:p>
          <a:p>
            <a:pPr algn="just"/>
            <a:endParaRPr lang="en-US" sz="2000" dirty="0">
              <a:solidFill>
                <a:schemeClr val="tx1"/>
              </a:solidFill>
            </a:endParaRPr>
          </a:p>
          <a:p>
            <a:endParaRPr lang="en-ZA" sz="2000" dirty="0">
              <a:solidFill>
                <a:schemeClr val="tx1"/>
              </a:solidFill>
            </a:endParaRPr>
          </a:p>
          <a:p>
            <a:endParaRPr lang="en-ZA" dirty="0"/>
          </a:p>
        </p:txBody>
      </p:sp>
      <p:pic>
        <p:nvPicPr>
          <p:cNvPr id="4" name="Picture 3" descr="A picture containing text, indoor, blue&#10;&#10;Description automatically generated">
            <a:extLst>
              <a:ext uri="{FF2B5EF4-FFF2-40B4-BE49-F238E27FC236}">
                <a16:creationId xmlns:a16="http://schemas.microsoft.com/office/drawing/2014/main" id="{902D7805-C690-4C3E-B139-BDBFC0C2B3D4}"/>
              </a:ext>
            </a:extLst>
          </p:cNvPr>
          <p:cNvPicPr>
            <a:picLocks noChangeAspect="1"/>
          </p:cNvPicPr>
          <p:nvPr/>
        </p:nvPicPr>
        <p:blipFill>
          <a:blip r:embed="rId2"/>
          <a:stretch>
            <a:fillRect/>
          </a:stretch>
        </p:blipFill>
        <p:spPr>
          <a:xfrm>
            <a:off x="310718" y="1322773"/>
            <a:ext cx="3722795" cy="4954447"/>
          </a:xfrm>
          <a:prstGeom prst="rect">
            <a:avLst/>
          </a:prstGeom>
        </p:spPr>
      </p:pic>
    </p:spTree>
    <p:extLst>
      <p:ext uri="{BB962C8B-B14F-4D97-AF65-F5344CB8AC3E}">
        <p14:creationId xmlns:p14="http://schemas.microsoft.com/office/powerpoint/2010/main" val="130848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9D1B-68D3-D9FE-79E0-3DABF60779CD}"/>
              </a:ext>
            </a:extLst>
          </p:cNvPr>
          <p:cNvSpPr>
            <a:spLocks noGrp="1"/>
          </p:cNvSpPr>
          <p:nvPr>
            <p:ph type="title"/>
          </p:nvPr>
        </p:nvSpPr>
        <p:spPr>
          <a:xfrm>
            <a:off x="629841" y="365127"/>
            <a:ext cx="7886700" cy="616386"/>
          </a:xfrm>
        </p:spPr>
        <p:txBody>
          <a:bodyPr/>
          <a:lstStyle/>
          <a:p>
            <a:pPr algn="ctr"/>
            <a:r>
              <a:rPr lang="en-ZA" sz="3600" dirty="0"/>
              <a:t>Experimental Set up</a:t>
            </a:r>
            <a:endParaRPr lang="en-ZA" dirty="0"/>
          </a:p>
        </p:txBody>
      </p:sp>
      <p:pic>
        <p:nvPicPr>
          <p:cNvPr id="10" name="Content Placeholder 9">
            <a:extLst>
              <a:ext uri="{FF2B5EF4-FFF2-40B4-BE49-F238E27FC236}">
                <a16:creationId xmlns:a16="http://schemas.microsoft.com/office/drawing/2014/main" id="{E8947ED7-C9C3-FE10-4568-C27414A4F728}"/>
              </a:ext>
            </a:extLst>
          </p:cNvPr>
          <p:cNvPicPr>
            <a:picLocks noGrp="1" noChangeAspect="1"/>
          </p:cNvPicPr>
          <p:nvPr>
            <p:ph sz="half" idx="2"/>
          </p:nvPr>
        </p:nvPicPr>
        <p:blipFill>
          <a:blip r:embed="rId2"/>
          <a:stretch>
            <a:fillRect/>
          </a:stretch>
        </p:blipFill>
        <p:spPr>
          <a:xfrm>
            <a:off x="596708" y="1181100"/>
            <a:ext cx="3950125" cy="5236478"/>
          </a:xfrm>
          <a:prstGeom prst="rect">
            <a:avLst/>
          </a:prstGeom>
        </p:spPr>
      </p:pic>
      <p:sp>
        <p:nvSpPr>
          <p:cNvPr id="6" name="Content Placeholder 5">
            <a:extLst>
              <a:ext uri="{FF2B5EF4-FFF2-40B4-BE49-F238E27FC236}">
                <a16:creationId xmlns:a16="http://schemas.microsoft.com/office/drawing/2014/main" id="{07F9AEF8-182E-0D75-5DDA-5A41AB317F89}"/>
              </a:ext>
            </a:extLst>
          </p:cNvPr>
          <p:cNvSpPr>
            <a:spLocks noGrp="1"/>
          </p:cNvSpPr>
          <p:nvPr>
            <p:ph sz="quarter" idx="4"/>
          </p:nvPr>
        </p:nvSpPr>
        <p:spPr>
          <a:xfrm>
            <a:off x="4629150" y="1350628"/>
            <a:ext cx="3887391" cy="5236478"/>
          </a:xfrm>
        </p:spPr>
        <p:txBody>
          <a:bodyPr vert="horz" lIns="91440" tIns="45720" rIns="91440" bIns="45720" rtlCol="0" anchor="t">
            <a:normAutofit/>
          </a:bodyPr>
          <a:lstStyle/>
          <a:p>
            <a:pPr marL="0" indent="0">
              <a:buNone/>
            </a:pPr>
            <a:r>
              <a:rPr lang="en-GB" sz="1400" dirty="0"/>
              <a:t>Figure 1: Cross section of the UCT Dilution Refrigerator with the </a:t>
            </a:r>
            <a:r>
              <a:rPr lang="en-ZA" sz="1200" baseline="30000" dirty="0"/>
              <a:t>60</a:t>
            </a:r>
            <a:r>
              <a:rPr lang="en-ZA" sz="1400" dirty="0"/>
              <a:t>Co</a:t>
            </a:r>
            <a:r>
              <a:rPr lang="en-GB" sz="1400" dirty="0"/>
              <a:t>Co(hcp) crystal    placed next to the  Mixing Chamber</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pPr marL="0" indent="0">
              <a:buNone/>
            </a:pPr>
            <a:r>
              <a:rPr lang="en-GB" sz="1400" dirty="0"/>
              <a:t>Figure 2: Detector positioned at a 0◦ angle</a:t>
            </a:r>
          </a:p>
          <a:p>
            <a:pPr marL="0" indent="0">
              <a:buNone/>
            </a:pPr>
            <a:r>
              <a:rPr lang="en-GB" sz="1400" dirty="0"/>
              <a:t>from the </a:t>
            </a:r>
            <a:r>
              <a:rPr lang="en-ZA" sz="1200" baseline="30000" dirty="0"/>
              <a:t>60</a:t>
            </a:r>
            <a:r>
              <a:rPr lang="en-ZA" sz="1400" dirty="0"/>
              <a:t>Co</a:t>
            </a:r>
            <a:r>
              <a:rPr lang="en-GB" sz="1400" dirty="0"/>
              <a:t>Co(hcp) crystal.</a:t>
            </a:r>
            <a:endParaRPr lang="en-GB" sz="1400" dirty="0">
              <a:cs typeface="Arial"/>
            </a:endParaRPr>
          </a:p>
          <a:p>
            <a:pPr marL="0" indent="0">
              <a:buNone/>
            </a:pPr>
            <a:endParaRPr lang="en-ZA" sz="1400" dirty="0"/>
          </a:p>
        </p:txBody>
      </p:sp>
    </p:spTree>
    <p:extLst>
      <p:ext uri="{BB962C8B-B14F-4D97-AF65-F5344CB8AC3E}">
        <p14:creationId xmlns:p14="http://schemas.microsoft.com/office/powerpoint/2010/main" val="1539516927"/>
      </p:ext>
    </p:extLst>
  </p:cSld>
  <p:clrMapOvr>
    <a:masterClrMapping/>
  </p:clrMapOvr>
</p:sld>
</file>

<file path=ppt/theme/theme1.xml><?xml version="1.0" encoding="utf-8"?>
<a:theme xmlns:a="http://schemas.openxmlformats.org/drawingml/2006/main" name="nmisa">
  <a:themeElements>
    <a:clrScheme name="NMISA">
      <a:dk1>
        <a:srgbClr val="000000"/>
      </a:dk1>
      <a:lt1>
        <a:srgbClr val="FFFFFF"/>
      </a:lt1>
      <a:dk2>
        <a:srgbClr val="000000"/>
      </a:dk2>
      <a:lt2>
        <a:srgbClr val="808080"/>
      </a:lt2>
      <a:accent1>
        <a:srgbClr val="005D28"/>
      </a:accent1>
      <a:accent2>
        <a:srgbClr val="B46E12"/>
      </a:accent2>
      <a:accent3>
        <a:srgbClr val="FFFFFF"/>
      </a:accent3>
      <a:accent4>
        <a:srgbClr val="000000"/>
      </a:accent4>
      <a:accent5>
        <a:srgbClr val="AAB6AC"/>
      </a:accent5>
      <a:accent6>
        <a:srgbClr val="A3630F"/>
      </a:accent6>
      <a:hlink>
        <a:srgbClr val="D8A851"/>
      </a:hlink>
      <a:folHlink>
        <a:srgbClr val="C9DCCF"/>
      </a:folHlink>
    </a:clrScheme>
    <a:fontScheme name="NMISA">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MISA 2019 Template" id="{356AE10C-492A-451F-86FC-C7D15E7244E3}" vid="{55B6EEBE-02B2-4E60-A613-63EC0C12C6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NMISA 2019 PowerPoint Template" ma:contentTypeID="0x0101007C0391D0D8F52D40ACC739D694FBA5C90040FA492966CE3749A533114AEDB05017" ma:contentTypeVersion="8" ma:contentTypeDescription="" ma:contentTypeScope="" ma:versionID="7827cbbf97862d698a41c647e93ed6ba">
  <xsd:schema xmlns:xsd="http://www.w3.org/2001/XMLSchema" xmlns:xs="http://www.w3.org/2001/XMLSchema" xmlns:p="http://schemas.microsoft.com/office/2006/metadata/properties" xmlns:ns1="http://schemas.microsoft.com/sharepoint/v3" xmlns:ns2="c23db4d1-bd25-4899-af01-d66e4e84f7ea" targetNamespace="http://schemas.microsoft.com/office/2006/metadata/properties" ma:root="true" ma:fieldsID="724656c55028836b23d70a59c0847a14" ns1:_="" ns2:_="">
    <xsd:import namespace="http://schemas.microsoft.com/sharepoint/v3"/>
    <xsd:import namespace="c23db4d1-bd25-4899-af01-d66e4e84f7ea"/>
    <xsd:element name="properties">
      <xsd:complexType>
        <xsd:sequence>
          <xsd:element name="documentManagement">
            <xsd:complexType>
              <xsd:all>
                <xsd:element ref="ns2:_dlc_DocId" minOccurs="0"/>
                <xsd:element ref="ns2:_dlc_DocIdUrl" minOccurs="0"/>
                <xsd:element ref="ns2:_dlc_DocIdPersistId" minOccurs="0"/>
                <xsd:element ref="ns2:b3190821f07a4196882983f1c5322b7a" minOccurs="0"/>
                <xsd:element ref="ns2:TaxCatchAll" minOccurs="0"/>
                <xsd:element ref="ns2:TaxCatchAllLabel" minOccurs="0"/>
                <xsd:element ref="ns2:pb52dec9c6504f5d991623953dc83fd0" minOccurs="0"/>
                <xsd:element ref="ns1:_dlc_Exempt" minOccurs="0"/>
                <xsd:element ref="ns2:_dlc_BarcodeValue" minOccurs="0"/>
                <xsd:element ref="ns2:_dlc_BarcodeImage" minOccurs="0"/>
                <xsd:element ref="ns2:_dlc_BarcodePreview"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7" nillable="true" ma:displayName="Exempt from Policy" ma:hidden="true" ma:internalName="_dlc_Exempt" ma:readOnly="true">
      <xsd:simpleType>
        <xsd:restriction base="dms:Unknown"/>
      </xsd:simpleType>
    </xsd:element>
    <xsd:element name="_dlc_ExpireDateSaved" ma:index="21" nillable="true" ma:displayName="Original Expiration Date" ma:hidden="true" ma:internalName="_dlc_ExpireDateSaved" ma:readOnly="true">
      <xsd:simpleType>
        <xsd:restriction base="dms:DateTime"/>
      </xsd:simpleType>
    </xsd:element>
    <xsd:element name="_dlc_ExpireDate" ma:index="22"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23db4d1-bd25-4899-af01-d66e4e84f7e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b3190821f07a4196882983f1c5322b7a" ma:index="11" ma:taxonomy="true" ma:internalName="b3190821f07a4196882983f1c5322b7a" ma:taxonomyFieldName="Area" ma:displayName="Area" ma:readOnly="false" ma:default="1349;#All|2d901530-9b3d-4adc-abdb-41649ad30728" ma:fieldId="{b3190821-f07a-4196-8829-83f1c5322b7a}" ma:sspId="64897659-ddfa-4c3b-bbc3-cd026127ec8d" ma:termSetId="c72cca18-9a1c-4eeb-b48a-a7e22da9a630"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1ed7618d-45df-4e4a-b9e9-dfedc4221ad7}" ma:internalName="TaxCatchAll" ma:showField="CatchAllData" ma:web="c23db4d1-bd25-4899-af01-d66e4e84f7e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1ed7618d-45df-4e4a-b9e9-dfedc4221ad7}" ma:internalName="TaxCatchAllLabel" ma:readOnly="true" ma:showField="CatchAllDataLabel" ma:web="c23db4d1-bd25-4899-af01-d66e4e84f7ea">
      <xsd:complexType>
        <xsd:complexContent>
          <xsd:extension base="dms:MultiChoiceLookup">
            <xsd:sequence>
              <xsd:element name="Value" type="dms:Lookup" maxOccurs="unbounded" minOccurs="0" nillable="true"/>
            </xsd:sequence>
          </xsd:extension>
        </xsd:complexContent>
      </xsd:complexType>
    </xsd:element>
    <xsd:element name="pb52dec9c6504f5d991623953dc83fd0" ma:index="15" ma:taxonomy="true" ma:internalName="pb52dec9c6504f5d991623953dc83fd0" ma:taxonomyFieldName="Document_x0020_Type" ma:displayName="Document Type" ma:readOnly="false" ma:default="1380;#Template|86de3562-38f4-461b-a3fe-eebeb3a47f39" ma:fieldId="{9b52dec9-c650-4f5d-9916-23953dc83fd0}" ma:sspId="64897659-ddfa-4c3b-bbc3-cd026127ec8d" ma:termSetId="6684e28e-b15f-4401-ad56-9f257b62a802" ma:anchorId="00000000-0000-0000-0000-000000000000" ma:open="false" ma:isKeyword="false">
      <xsd:complexType>
        <xsd:sequence>
          <xsd:element ref="pc:Terms" minOccurs="0" maxOccurs="1"/>
        </xsd:sequence>
      </xsd:complexType>
    </xsd:element>
    <xsd:element name="_dlc_BarcodeValue" ma:index="18" nillable="true" ma:displayName="Barcode Value" ma:description="The value of the barcode assigned to this item." ma:internalName="_dlc_BarcodeValue" ma:readOnly="true">
      <xsd:simpleType>
        <xsd:restriction base="dms:Text"/>
      </xsd:simpleType>
    </xsd:element>
    <xsd:element name="_dlc_BarcodeImage" ma:index="19" nillable="true" ma:displayName="Barcode Image" ma:description="" ma:hidden="true" ma:internalName="_dlc_BarcodeImage" ma:readOnly="false">
      <xsd:simpleType>
        <xsd:restriction base="dms:Note"/>
      </xsd:simpleType>
    </xsd:element>
    <xsd:element name="_dlc_BarcodePreview" ma:index="20" nillable="true" ma:displayName="Barcode" ma:description="The barcode assigned to this item." ma:format="Image" ma:hidden="true" ma:internalName="_dlc_BarcodePreview"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b52dec9c6504f5d991623953dc83fd0 xmlns="c23db4d1-bd25-4899-af01-d66e4e84f7ea">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86de3562-38f4-461b-a3fe-eebeb3a47f39</TermId>
        </TermInfo>
      </Terms>
    </pb52dec9c6504f5d991623953dc83fd0>
    <TaxCatchAll xmlns="c23db4d1-bd25-4899-af01-d66e4e84f7ea"/>
    <_dlc_BarcodeImage xmlns="c23db4d1-bd25-4899-af01-d66e4e84f7ea" xsi:nil="true"/>
    <b3190821f07a4196882983f1c5322b7a xmlns="c23db4d1-bd25-4899-af01-d66e4e84f7ea">
      <Terms xmlns="http://schemas.microsoft.com/office/infopath/2007/PartnerControls">
        <TermInfo xmlns="http://schemas.microsoft.com/office/infopath/2007/PartnerControls">
          <TermName xmlns="http://schemas.microsoft.com/office/infopath/2007/PartnerControls">All</TermName>
          <TermId xmlns="http://schemas.microsoft.com/office/infopath/2007/PartnerControls">2d901530-9b3d-4adc-abdb-41649ad30728</TermId>
        </TermInfo>
      </Terms>
    </b3190821f07a4196882983f1c5322b7a>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Policy Barcode Generator</Name>
    <Synchronization>Synchronous</Synchronization>
    <Type>10001</Type>
    <SequenceNumber>1000</SequenceNumber>
    <Assembly>Microsoft.Office.Policy, Version=14.0.0.0, Culture=neutral, PublicKeyToken=71e9bce111e9429c</Assembly>
    <Class>Microsoft.Office.RecordsManagement.Internal.BarcodeHandler</Class>
    <Data/>
    <Filter/>
  </Receiver>
  <Receiver>
    <Name>Policy Barcode Generator</Name>
    <Synchronization>Synchronous</Synchronization>
    <Type>10002</Type>
    <SequenceNumber>1001</SequenceNumber>
    <Assembly>Microsoft.Office.Policy, Version=14.0.0.0, Culture=neutral, PublicKeyToken=71e9bce111e9429c</Assembly>
    <Class>Microsoft.Office.RecordsManagement.Internal.BarcodeHandler</Class>
    <Data/>
    <Filter/>
  </Receiver>
  <Receiver>
    <Name>Policy Barcode Generator</Name>
    <Synchronization>Synchronous</Synchronization>
    <Type>10004</Type>
    <SequenceNumber>1002</SequenceNumber>
    <Assembly>Microsoft.Office.Policy, Version=14.0.0.0, Culture=neutral, PublicKeyToken=71e9bce111e9429c</Assembly>
    <Class>Microsoft.Office.RecordsManagement.Internal.BarcodeHandler</Class>
    <Data/>
    <Filter/>
  </Receiver>
  <Receiver>
    <Name>Policy Barcode Generator</Name>
    <Synchronization>Synchronous</Synchronization>
    <Type>10006</Type>
    <SequenceNumber>1003</SequenceNumber>
    <Assembly>Microsoft.Office.Policy, Version=14.0.0.0, Culture=neutral, PublicKeyToken=71e9bce111e9429c</Assembly>
    <Class>Microsoft.Office.RecordsManagement.Internal.BarcodeHandler</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Policy Auditing</Name>
    <Synchronization>Synchronous</Synchronization>
    <Type>10001</Type>
    <SequenceNumber>1100</SequenceNumber>
    <Assembly>Microsoft.Office.Policy, Version=14.0.0.0, Culture=neutral, PublicKeyToken=71e9bce111e9429c</Assembly>
    <Class>Microsoft.Office.RecordsManagement.Internal.AuditHandler</Class>
    <Data/>
    <Filter/>
  </Receiver>
  <Receiver>
    <Name>Policy Auditing</Name>
    <Synchronization>Synchronous</Synchronization>
    <Type>10002</Type>
    <SequenceNumber>1101</SequenceNumber>
    <Assembly>Microsoft.Office.Policy, Version=14.0.0.0, Culture=neutral, PublicKeyToken=71e9bce111e9429c</Assembly>
    <Class>Microsoft.Office.RecordsManagement.Internal.AuditHandler</Class>
    <Data/>
    <Filter/>
  </Receiver>
  <Receiver>
    <Name>Policy Auditing</Name>
    <Synchronization>Synchronous</Synchronization>
    <Type>10004</Type>
    <SequenceNumber>1102</SequenceNumber>
    <Assembly>Microsoft.Office.Policy, Version=14.0.0.0, Culture=neutral, PublicKeyToken=71e9bce111e9429c</Assembly>
    <Class>Microsoft.Office.RecordsManagement.Internal.AuditHandler</Class>
    <Data/>
    <Filter/>
  </Receiver>
  <Receiver>
    <Name>Policy Auditing</Name>
    <Synchronization>Synchronous</Synchronization>
    <Type>10006</Type>
    <SequenceNumber>1103</SequenceNumber>
    <Assembly>Microsoft.Office.Policy, Version=14.0.0.0, Culture=neutral, PublicKeyToken=71e9bce111e9429c</Assembly>
    <Class>Microsoft.Office.RecordsManagement.Internal.AuditHandler</Class>
    <Data/>
    <Filter/>
  </Receiver>
  <Receiver>
    <Name>Policy Barcode Generator</Name>
    <Synchronization>Synchronous</Synchronization>
    <Type>10001</Type>
    <SequenceNumber>1000</SequenceNumber>
    <Assembly>Microsoft.Office.Policy, Version=14.0.0.0, Culture=neutral, PublicKeyToken=71e9bce111e9429c</Assembly>
    <Class>Microsoft.Office.RecordsManagement.Internal.BarcodeHandler</Class>
    <Data/>
    <Filter/>
  </Receiver>
  <Receiver>
    <Name>Policy Barcode Generator</Name>
    <Synchronization>Synchronous</Synchronization>
    <Type>10002</Type>
    <SequenceNumber>1001</SequenceNumber>
    <Assembly>Microsoft.Office.Policy, Version=14.0.0.0, Culture=neutral, PublicKeyToken=71e9bce111e9429c</Assembly>
    <Class>Microsoft.Office.RecordsManagement.Internal.BarcodeHandler</Class>
    <Data/>
    <Filter/>
  </Receiver>
  <Receiver>
    <Name>Policy Barcode Generator</Name>
    <Synchronization>Synchronous</Synchronization>
    <Type>10004</Type>
    <SequenceNumber>1002</SequenceNumber>
    <Assembly>Microsoft.Office.Policy, Version=14.0.0.0, Culture=neutral, PublicKeyToken=71e9bce111e9429c</Assembly>
    <Class>Microsoft.Office.RecordsManagement.Internal.BarcodeHandler</Class>
    <Data/>
    <Filter/>
  </Receiver>
  <Receiver>
    <Name>Policy Barcode Generator</Name>
    <Synchronization>Synchronous</Synchronization>
    <Type>10006</Type>
    <SequenceNumber>1003</SequenceNumber>
    <Assembly>Microsoft.Office.Policy, Version=14.0.0.0, Culture=neutral, PublicKeyToken=71e9bce111e9429c</Assembly>
    <Class>Microsoft.Office.RecordsManagement.Internal.BarcodeHandler</Class>
    <Data/>
    <Filter/>
  </Receiver>
</spe:Receivers>
</file>

<file path=customXml/item5.xml><?xml version="1.0" encoding="utf-8"?>
<?mso-contentType ?>
<p:Policy xmlns:p="office.server.policy" id="" local="true">
  <p:Name>Item</p:Name>
  <p:Description/>
  <p:Statement/>
  <p:PolicyItems>
    <p:PolicyItem featureId="Microsoft.Office.RecordsManagement.PolicyFeatures.Expiration" staticId="0x01|645367742" UniqueId="560be684-5482-425b-b011-df4f15933aa2">
      <p:Name>Retention</p:Name>
      <p:Description>Automatic scheduling of content for processing, and performing a retention action on content that has reached its due date.</p:Description>
      <p:CustomData>
        <Schedules nextStageId="1">
          <Schedule type="Default">
            <stages/>
          </Schedule>
        </Schedules>
      </p:CustomData>
    </p:PolicyItem>
    <p:PolicyItem featureId="Microsoft.Office.RecordsManagement.PolicyFeatures.PolicyAudit" staticId="0x01|1665009279" UniqueId="bb0027de-387d-4c53-9d87-ccf014454a45">
      <p:Name>Auditing</p:Name>
      <p:Description>Audits user actions on documents and list items to the Audit Log.</p:Description>
      <p:CustomData>
        <Audit>
          <DeleteRestore/>
        </Audit>
      </p:CustomData>
    </p:PolicyItem>
    <p:PolicyItem featureId="Microsoft.Office.RecordsManagement.PolicyFeatures.Barcode" staticId="0x01|-708099503" UniqueId="d25a313e-4d18-4254-b067-38e6b6a1761d">
      <p:Name>Barcodes</p:Name>
      <p:Description>Generates unique identifiers that can be inserted in Microsoft Office documents. Barcodes can also be used to search for documents.</p:Description>
      <p:CustomData>
        <barcode/>
      </p:CustomData>
    </p:PolicyItem>
  </p:PolicyItems>
</p:Policy>
</file>

<file path=customXml/itemProps1.xml><?xml version="1.0" encoding="utf-8"?>
<ds:datastoreItem xmlns:ds="http://schemas.openxmlformats.org/officeDocument/2006/customXml" ds:itemID="{9DFA7935-764F-4F72-90A9-38BFE5D654E6}">
  <ds:schemaRefs>
    <ds:schemaRef ds:uri="http://schemas.microsoft.com/sharepoint/v3/contenttype/forms"/>
  </ds:schemaRefs>
</ds:datastoreItem>
</file>

<file path=customXml/itemProps2.xml><?xml version="1.0" encoding="utf-8"?>
<ds:datastoreItem xmlns:ds="http://schemas.openxmlformats.org/officeDocument/2006/customXml" ds:itemID="{7D93ED59-DDAD-4495-9918-EA2B9AFB77D3}">
  <ds:schemaRefs>
    <ds:schemaRef ds:uri="c23db4d1-bd25-4899-af01-d66e4e84f7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C467AFE-7936-4614-BA4C-194E23ED4A12}">
  <ds:schemaRefs>
    <ds:schemaRef ds:uri="c23db4d1-bd25-4899-af01-d66e4e84f7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44C84648-2046-4FCC-A744-9B3B077F649B}">
  <ds:schemaRefs>
    <ds:schemaRef ds:uri="http://schemas.microsoft.com/sharepoint/events"/>
  </ds:schemaRefs>
</ds:datastoreItem>
</file>

<file path=customXml/itemProps5.xml><?xml version="1.0" encoding="utf-8"?>
<ds:datastoreItem xmlns:ds="http://schemas.openxmlformats.org/officeDocument/2006/customXml" ds:itemID="{BDFB9322-9250-46F3-B782-C972DB2892AE}">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TQM 5134-4 NMISA 2019 Template</Template>
  <TotalTime>8896</TotalTime>
  <Words>891</Words>
  <Application>Microsoft Office PowerPoint</Application>
  <PresentationFormat>On-screen Show (4:3)</PresentationFormat>
  <Paragraphs>262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nmisa</vt:lpstr>
      <vt:lpstr>Nuclear Orientation Thermometry using the UCT Dilution Refrigerator</vt:lpstr>
      <vt:lpstr>Table of content</vt:lpstr>
      <vt:lpstr>Introduction  </vt:lpstr>
      <vt:lpstr>What is Nuclear Orientation </vt:lpstr>
      <vt:lpstr>Aim</vt:lpstr>
      <vt:lpstr>Preparation of gamma-ray anisotropy thermometer</vt:lpstr>
      <vt:lpstr>PowerPoint Presentation</vt:lpstr>
      <vt:lpstr>Dilution Refrigerator at UCT </vt:lpstr>
      <vt:lpstr>Experimental Set up</vt:lpstr>
      <vt:lpstr>Temperature calculations</vt:lpstr>
      <vt:lpstr>PowerPoint Presentation</vt:lpstr>
      <vt:lpstr>Results</vt:lpstr>
      <vt:lpstr>PowerPoint Presentation</vt:lpstr>
      <vt:lpstr>PowerPoint Presentation</vt:lpstr>
      <vt:lpstr>PowerPoint Presentation</vt:lpstr>
      <vt:lpstr>Conclusion</vt:lpstr>
      <vt:lpstr>Bibliography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Yanga Ntolosi</dc:creator>
  <cp:keywords>NCC Proposal</cp:keywords>
  <cp:lastModifiedBy>Yanga Ntolosi</cp:lastModifiedBy>
  <cp:revision>220</cp:revision>
  <dcterms:created xsi:type="dcterms:W3CDTF">2019-09-11T13:04:21Z</dcterms:created>
  <dcterms:modified xsi:type="dcterms:W3CDTF">2023-07-05T08:11:22Z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0x0101007C0391D0D8F52D40ACC739D694FBA5C90040FA492966CE3749A533114AEDB05017</vt:lpwstr>
  </property>
  <property fmtid="{D5CDD505-2E9C-101B-9397-08002B2CF9AE}" pid="3" name="_dlc_DocIdItemGuid">
    <vt:lpwstr>9318a2da-9122-4487-b44b-83b7a4e95c52</vt:lpwstr>
  </property>
</Properties>
</file>