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4" r:id="rId3"/>
    <p:sldId id="276" r:id="rId4"/>
    <p:sldId id="258" r:id="rId5"/>
    <p:sldId id="259" r:id="rId6"/>
    <p:sldId id="261" r:id="rId7"/>
    <p:sldId id="278" r:id="rId8"/>
    <p:sldId id="263" r:id="rId9"/>
    <p:sldId id="264" r:id="rId10"/>
    <p:sldId id="266" r:id="rId11"/>
    <p:sldId id="279" r:id="rId12"/>
    <p:sldId id="282" r:id="rId13"/>
    <p:sldId id="283" r:id="rId14"/>
    <p:sldId id="281" r:id="rId15"/>
    <p:sldId id="269" r:id="rId16"/>
    <p:sldId id="270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199" autoAdjust="0"/>
    <p:restoredTop sz="94660"/>
  </p:normalViewPr>
  <p:slideViewPr>
    <p:cSldViewPr snapToGrid="0">
      <p:cViewPr varScale="1">
        <p:scale>
          <a:sx n="82" d="100"/>
          <a:sy n="82" d="100"/>
        </p:scale>
        <p:origin x="176" y="8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8ECCAB-E36E-4BAF-A5F1-E42E232684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AC70177-9476-42C1-852D-527BDB8700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24DB2B-C51E-4B66-87D1-80122B4F9F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1A4C4-5159-402D-9413-23C13A43539F}" type="datetimeFigureOut">
              <a:rPr lang="en-ZA" smtClean="0"/>
              <a:t>2023/07/01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313AEB-B6E9-4E6C-9E32-99567505E7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FE002E-D971-483D-A086-3C3EA1130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445F0-9A9C-45BA-A8C4-0396606A4F4A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3393654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AF2702-457F-4D51-AD38-074728C185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CED1F37-C273-4AB5-882B-3DA986CA6B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5235A4-8D02-4F5C-8B0B-25D32B5F83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1A4C4-5159-402D-9413-23C13A43539F}" type="datetimeFigureOut">
              <a:rPr lang="en-ZA" smtClean="0"/>
              <a:t>2023/07/01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2D5D52-2FFE-4CB1-A319-498A047221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31E42E-66C5-4DE0-B106-02C8152AE2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445F0-9A9C-45BA-A8C4-0396606A4F4A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193717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089084D-0B4F-4A66-80FD-D379FB2AEFD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6BE90F-C122-469A-8D42-CBDCA89363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3DEB9E-4686-4962-8313-B1AE5445F8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1A4C4-5159-402D-9413-23C13A43539F}" type="datetimeFigureOut">
              <a:rPr lang="en-ZA" smtClean="0"/>
              <a:t>2023/07/01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A86790-1BBC-437A-9065-F57D0460DE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DD0BA8-0686-49C9-A618-5207CAFA41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445F0-9A9C-45BA-A8C4-0396606A4F4A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8233418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36CA50-F4D7-4F15-9DB8-3B7910450C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4EECB6-9053-4E61-A7EA-E42EF6CD6E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BB4A24-390D-4130-996B-2F41AB345B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1A4C4-5159-402D-9413-23C13A43539F}" type="datetimeFigureOut">
              <a:rPr lang="en-ZA" smtClean="0"/>
              <a:t>2023/07/01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599A2B-CBC1-4D34-9ACA-8A3F564A5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62EAF6-27E0-4D2A-8F05-20227502CB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445F0-9A9C-45BA-A8C4-0396606A4F4A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3705357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D1B7E5-D3C6-4A0C-A1F6-46518CA7F8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456FAC-A5C3-436A-B1B2-14DCC0325B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993B2F-BB9F-4796-89FC-2977E9221E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1A4C4-5159-402D-9413-23C13A43539F}" type="datetimeFigureOut">
              <a:rPr lang="en-ZA" smtClean="0"/>
              <a:t>2023/07/01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DEFDD1-FFB6-457A-8B6E-D2518DEA31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4B7608-59DB-43B7-8876-6DF9011DD5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445F0-9A9C-45BA-A8C4-0396606A4F4A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1147564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3568D5-1077-41F6-AB01-9F50D231F8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7F354C-3DF7-4274-A0BC-7B2C5430D2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0F8C24-C5F8-41A3-9B60-48B9A5621E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D62632-AFC6-4223-A4E8-B0F3FDB7F9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1A4C4-5159-402D-9413-23C13A43539F}" type="datetimeFigureOut">
              <a:rPr lang="en-ZA" smtClean="0"/>
              <a:t>2023/07/01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B636B1-EB21-41F8-8FE4-ED2F283C0E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971661-6BE8-4202-AC25-CA6BBEDBE2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445F0-9A9C-45BA-A8C4-0396606A4F4A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8844168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602846-8C62-44EF-A77C-CC5C1C3312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CAE78A-124A-4867-BB47-AFD5FC52EA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15205A-ADFB-4A50-BC18-DB0E6B4507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0C40683-8D50-4069-93F3-BADB77AB28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261FB07-6EC8-4FED-9465-55DA215DD5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7D7C93B-AA0B-4DFE-9EED-58E8E7FACF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1A4C4-5159-402D-9413-23C13A43539F}" type="datetimeFigureOut">
              <a:rPr lang="en-ZA" smtClean="0"/>
              <a:t>2023/07/01</a:t>
            </a:fld>
            <a:endParaRPr lang="en-Z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19580B0-54DD-4483-AE3D-984BBD9DA0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8C5167F-548B-4902-AAB2-DDD0034DD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445F0-9A9C-45BA-A8C4-0396606A4F4A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9477936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3D084F-F3A0-4596-94E1-1F6A55B2AF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11C4046-912F-4F57-8F5C-8768D85A52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1A4C4-5159-402D-9413-23C13A43539F}" type="datetimeFigureOut">
              <a:rPr lang="en-ZA" smtClean="0"/>
              <a:t>2023/07/01</a:t>
            </a:fld>
            <a:endParaRPr lang="en-Z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2E90CD-235B-4922-A86D-9C65BCAC41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4AC4BD-D0AC-436B-8FA2-3F6FF323BB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445F0-9A9C-45BA-A8C4-0396606A4F4A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8486963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1B7CE1-8494-45FC-9D4E-9B2A794C87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1A4C4-5159-402D-9413-23C13A43539F}" type="datetimeFigureOut">
              <a:rPr lang="en-ZA" smtClean="0"/>
              <a:t>2023/07/01</a:t>
            </a:fld>
            <a:endParaRPr lang="en-Z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4FAC2CF-A4E2-4F3D-BDB1-85AF5B270A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BC1EED-F13D-472C-9371-FD50ECAFB0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445F0-9A9C-45BA-A8C4-0396606A4F4A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7929669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24E25-CB66-4F4E-B384-9FC3CC47B7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82CC4D-5F41-46AA-B0C3-235A3488B3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516E9C-EAF0-4154-9DF2-A3E044CE3D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77A505-38AC-44E1-9F3B-3285DFA40D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1A4C4-5159-402D-9413-23C13A43539F}" type="datetimeFigureOut">
              <a:rPr lang="en-ZA" smtClean="0"/>
              <a:t>2023/07/01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022F3D-2448-4F2F-95A7-27319129DB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719D64-CB29-41AD-A2C9-9FE4411DB5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445F0-9A9C-45BA-A8C4-0396606A4F4A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1920172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B5DE4A-8BFC-44FE-AE12-7D4F81FFC5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4923FCE-D5EF-48EE-9EFF-F8BA49A57A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65C6C3-2146-4D0D-99C7-0A3DD419D2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270568-7E80-475A-8689-D938D41020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1A4C4-5159-402D-9413-23C13A43539F}" type="datetimeFigureOut">
              <a:rPr lang="en-ZA" smtClean="0"/>
              <a:t>2023/07/01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5E0394-0353-4786-8C58-62C958541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0BABD0-65FE-4508-87DC-3BB78A7FDF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445F0-9A9C-45BA-A8C4-0396606A4F4A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3303863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36810BA-0C45-4BBD-923B-1C5791F88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DB5C52-0742-427B-8AEB-DCF90A0131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906B93-630E-488C-8E32-A693E457A5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B1A4C4-5159-402D-9413-23C13A43539F}" type="datetimeFigureOut">
              <a:rPr lang="en-ZA" smtClean="0"/>
              <a:t>2023/07/01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8E645E-D6CB-4A38-A79A-5764D195A7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142D1B-ECE4-453C-AC9B-C48981E168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8445F0-9A9C-45BA-A8C4-0396606A4F4A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207287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5.png"/><Relationship Id="rId3" Type="http://schemas.openxmlformats.org/officeDocument/2006/relationships/image" Target="../media/image36.png"/><Relationship Id="rId7" Type="http://schemas.openxmlformats.org/officeDocument/2006/relationships/image" Target="../media/image34.png"/><Relationship Id="rId12" Type="http://schemas.openxmlformats.org/officeDocument/2006/relationships/image" Target="../media/image44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11" Type="http://schemas.openxmlformats.org/officeDocument/2006/relationships/image" Target="../media/image43.png"/><Relationship Id="rId5" Type="http://schemas.openxmlformats.org/officeDocument/2006/relationships/image" Target="../media/image38.png"/><Relationship Id="rId10" Type="http://schemas.openxmlformats.org/officeDocument/2006/relationships/image" Target="../media/image42.png"/><Relationship Id="rId4" Type="http://schemas.openxmlformats.org/officeDocument/2006/relationships/image" Target="../media/image37.png"/><Relationship Id="rId9" Type="http://schemas.openxmlformats.org/officeDocument/2006/relationships/image" Target="../media/image4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8.png"/><Relationship Id="rId7" Type="http://schemas.openxmlformats.org/officeDocument/2006/relationships/image" Target="../media/image270.png"/><Relationship Id="rId2" Type="http://schemas.openxmlformats.org/officeDocument/2006/relationships/image" Target="../media/image27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0.png"/><Relationship Id="rId5" Type="http://schemas.openxmlformats.org/officeDocument/2006/relationships/image" Target="../media/image250.png"/><Relationship Id="rId4" Type="http://schemas.openxmlformats.org/officeDocument/2006/relationships/image" Target="../media/image290.png"/><Relationship Id="rId9" Type="http://schemas.openxmlformats.org/officeDocument/2006/relationships/image" Target="../media/image3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0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.svg"/><Relationship Id="rId21" Type="http://schemas.openxmlformats.org/officeDocument/2006/relationships/image" Target="../media/image20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5" Type="http://schemas.openxmlformats.org/officeDocument/2006/relationships/image" Target="../media/image24.sv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8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24" Type="http://schemas.openxmlformats.org/officeDocument/2006/relationships/image" Target="../media/image23.pn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23" Type="http://schemas.openxmlformats.org/officeDocument/2006/relationships/image" Target="../media/image22.svg"/><Relationship Id="rId28" Type="http://schemas.openxmlformats.org/officeDocument/2006/relationships/image" Target="../media/image27.png"/><Relationship Id="rId10" Type="http://schemas.openxmlformats.org/officeDocument/2006/relationships/image" Target="../media/image9.png"/><Relationship Id="rId19" Type="http://schemas.openxmlformats.org/officeDocument/2006/relationships/image" Target="../media/image18.svg"/><Relationship Id="rId31" Type="http://schemas.openxmlformats.org/officeDocument/2006/relationships/image" Target="../media/image30.sv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svg"/><Relationship Id="rId30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0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E22FDC-7791-4558-8C1F-13CA9A3049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237957"/>
            <a:ext cx="9144000" cy="1853993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b="1" dirty="0"/>
              <a:t>A Physics Approach to Ecological Networks</a:t>
            </a:r>
            <a:endParaRPr lang="en-ZA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274DA9-C62C-444E-82EF-85AB9667F8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24552"/>
            <a:ext cx="9144000" cy="1655762"/>
          </a:xfrm>
        </p:spPr>
        <p:txBody>
          <a:bodyPr/>
          <a:lstStyle/>
          <a:p>
            <a:r>
              <a:rPr lang="en-US" dirty="0"/>
              <a:t>Prof Alan Matthews</a:t>
            </a:r>
          </a:p>
          <a:p>
            <a:r>
              <a:rPr lang="en-US" dirty="0"/>
              <a:t>School of Chemistry and Physics</a:t>
            </a:r>
          </a:p>
          <a:p>
            <a:r>
              <a:rPr lang="en-US" dirty="0"/>
              <a:t>University of KwaZulu-Natal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0249650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DFF898-EB9F-CF5E-1827-2B621A610792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n-US" b="1" dirty="0"/>
              <a:t>Linear Inverse Model (LIM)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D4F87ED-57E4-A316-8089-BD5402084C3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Constraints (equalities):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𝑖𝑘</m:t>
                            </m:r>
                          </m:sub>
                        </m:sSub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nary>
                    <m:r>
                      <a:rPr lang="en-US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(per node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)</a:t>
                </a:r>
                <a:endParaRPr lang="en-US" dirty="0"/>
              </a:p>
              <a:p>
                <a:r>
                  <a:rPr lang="en-US" dirty="0"/>
                  <a:t>Inequalities: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dirty="0"/>
                  <a:t> for all edges </a:t>
                </a:r>
                <a:r>
                  <a:rPr lang="en-US" dirty="0">
                    <a:solidFill>
                      <a:srgbClr val="FF0000"/>
                    </a:solidFill>
                  </a:rPr>
                  <a:t>(negative flows are unphysical)</a:t>
                </a:r>
              </a:p>
              <a:p>
                <a:r>
                  <a:rPr lang="en-US" b="0" dirty="0"/>
                  <a:t>Solve with matrix methods 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dirty="0"/>
                  <a:t> and inequalities)</a:t>
                </a:r>
                <a:endParaRPr lang="en-US" b="0" dirty="0"/>
              </a:p>
              <a:p>
                <a:r>
                  <a:rPr lang="en-US" dirty="0"/>
                  <a:t>Gives basis:</a:t>
                </a:r>
              </a:p>
              <a:p>
                <a:pPr lvl="1"/>
                <a:r>
                  <a:rPr lang="en-US" sz="2800" b="0" dirty="0">
                    <a:solidFill>
                      <a:srgbClr val="0070C0"/>
                    </a:solidFill>
                  </a:rPr>
                  <a:t>Set of basis flows (represented as vectors)</a:t>
                </a:r>
              </a:p>
              <a:p>
                <a:pPr lvl="1"/>
                <a:r>
                  <a:rPr lang="en-US" sz="2800" dirty="0">
                    <a:solidFill>
                      <a:srgbClr val="0070C0"/>
                    </a:solidFill>
                  </a:rPr>
                  <a:t>Each basis flow is a solution</a:t>
                </a:r>
              </a:p>
              <a:p>
                <a:pPr lvl="1"/>
                <a:r>
                  <a:rPr lang="en-US" sz="2800" dirty="0">
                    <a:solidFill>
                      <a:srgbClr val="0070C0"/>
                    </a:solidFill>
                  </a:rPr>
                  <a:t>Flow solution = weighted sum of basis flows</a:t>
                </a:r>
              </a:p>
              <a:p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3200" b="0" dirty="0">
                    <a:solidFill>
                      <a:srgbClr val="FF0000"/>
                    </a:solidFill>
                  </a:rPr>
                  <a:t> free variables (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sz="3200" b="0" dirty="0">
                    <a:solidFill>
                      <a:srgbClr val="FF0000"/>
                    </a:solidFill>
                  </a:rPr>
                  <a:t> for global scale): 12 in this example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D4F87ED-57E4-A316-8089-BD5402084C3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27" t="-16570" r="-6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966178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339FA3-2E64-4CB6-9373-C463E648FD4D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n-US" b="1" dirty="0"/>
              <a:t>Singular Value Decomposition</a:t>
            </a:r>
            <a:endParaRPr lang="en-ZA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29002EC-0239-448D-B027-CC84DB4E82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151094"/>
            <a:ext cx="5831048" cy="3948377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F7071F9-9E7A-4D7B-A892-600A0DA5FA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9248" y="2073603"/>
            <a:ext cx="4949504" cy="4103360"/>
          </a:xfrm>
        </p:spPr>
        <p:txBody>
          <a:bodyPr>
            <a:normAutofit/>
          </a:bodyPr>
          <a:lstStyle/>
          <a:p>
            <a:r>
              <a:rPr lang="en-US" dirty="0"/>
              <a:t>Orthonormal basis, very nice, but …</a:t>
            </a:r>
          </a:p>
          <a:p>
            <a:r>
              <a:rPr lang="en-US" dirty="0">
                <a:solidFill>
                  <a:srgbClr val="FF0000"/>
                </a:solidFill>
              </a:rPr>
              <a:t>Many negative flows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Plants eat herbivores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Herbivores eat carnivores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Carnivores rise from the dead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Heat recovered</a:t>
            </a:r>
          </a:p>
          <a:p>
            <a:r>
              <a:rPr lang="en-US" dirty="0">
                <a:solidFill>
                  <a:srgbClr val="0070C0"/>
                </a:solidFill>
              </a:rPr>
              <a:t>Must exclude negative flows</a:t>
            </a:r>
          </a:p>
          <a:p>
            <a:r>
              <a:rPr lang="en-US" dirty="0">
                <a:solidFill>
                  <a:srgbClr val="0070C0"/>
                </a:solidFill>
              </a:rPr>
              <a:t>(Same with QR decomposition)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A53B94D-5D50-4469-8120-6DBEF0F82FAA}"/>
              </a:ext>
            </a:extLst>
          </p:cNvPr>
          <p:cNvSpPr txBox="1">
            <a:spLocks/>
          </p:cNvSpPr>
          <p:nvPr/>
        </p:nvSpPr>
        <p:spPr>
          <a:xfrm>
            <a:off x="838200" y="1813540"/>
            <a:ext cx="1339441" cy="812213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 dirty="0"/>
              <a:t>Basis flow</a:t>
            </a:r>
          </a:p>
          <a:p>
            <a:pPr algn="ctr"/>
            <a:r>
              <a:rPr lang="en-US" sz="2800" b="1" dirty="0"/>
              <a:t>example </a:t>
            </a:r>
            <a:endParaRPr lang="en-ZA" sz="2800" b="1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3927A3B9-749F-441E-9040-A2C072610A79}"/>
              </a:ext>
            </a:extLst>
          </p:cNvPr>
          <p:cNvSpPr txBox="1">
            <a:spLocks/>
          </p:cNvSpPr>
          <p:nvPr/>
        </p:nvSpPr>
        <p:spPr>
          <a:xfrm>
            <a:off x="838200" y="5770856"/>
            <a:ext cx="1686886" cy="722019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 dirty="0"/>
              <a:t>Values scaled up by 1000</a:t>
            </a:r>
            <a:endParaRPr lang="en-ZA" sz="2800" b="1" dirty="0"/>
          </a:p>
        </p:txBody>
      </p:sp>
    </p:spTree>
    <p:extLst>
      <p:ext uri="{BB962C8B-B14F-4D97-AF65-F5344CB8AC3E}">
        <p14:creationId xmlns:p14="http://schemas.microsoft.com/office/powerpoint/2010/main" val="1301063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339FA3-2E64-4CB6-9373-C463E648FD4D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n-US" b="1" dirty="0"/>
              <a:t>Reduced Row-Echelon Form</a:t>
            </a:r>
            <a:endParaRPr lang="en-ZA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5D6FD6-D446-4262-9412-FCED94853A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19534" y="2219645"/>
            <a:ext cx="4678184" cy="3982429"/>
          </a:xfrm>
        </p:spPr>
        <p:txBody>
          <a:bodyPr/>
          <a:lstStyle/>
          <a:p>
            <a:r>
              <a:rPr lang="en-US" dirty="0"/>
              <a:t>Simpler basis</a:t>
            </a:r>
            <a:r>
              <a:rPr lang="en-ZA" dirty="0"/>
              <a:t> (simple cycles), but …</a:t>
            </a:r>
          </a:p>
          <a:p>
            <a:r>
              <a:rPr lang="en-US" dirty="0">
                <a:solidFill>
                  <a:srgbClr val="FF0000"/>
                </a:solidFill>
              </a:rPr>
              <a:t>S</a:t>
            </a:r>
            <a:r>
              <a:rPr lang="en-ZA" dirty="0">
                <a:solidFill>
                  <a:srgbClr val="FF0000"/>
                </a:solidFill>
              </a:rPr>
              <a:t>till has negative flows</a:t>
            </a:r>
          </a:p>
          <a:p>
            <a:r>
              <a:rPr lang="en-US" dirty="0">
                <a:solidFill>
                  <a:srgbClr val="0070C0"/>
                </a:solidFill>
              </a:rPr>
              <a:t>As for other LIM, basis not interpretable (no meaning)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3452ADE-64CB-58E1-13AF-55880F81EA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219645"/>
            <a:ext cx="5881334" cy="3982428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1E5FEECA-9B1C-478B-AEF0-5F80BB85632E}"/>
              </a:ext>
            </a:extLst>
          </p:cNvPr>
          <p:cNvSpPr txBox="1">
            <a:spLocks/>
          </p:cNvSpPr>
          <p:nvPr/>
        </p:nvSpPr>
        <p:spPr>
          <a:xfrm>
            <a:off x="838200" y="1813540"/>
            <a:ext cx="1339441" cy="812213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 dirty="0"/>
              <a:t>Basis flow</a:t>
            </a:r>
          </a:p>
          <a:p>
            <a:pPr algn="ctr"/>
            <a:r>
              <a:rPr lang="en-US" sz="2800" b="1" dirty="0"/>
              <a:t>example </a:t>
            </a:r>
            <a:endParaRPr lang="en-ZA" sz="2800" b="1" dirty="0"/>
          </a:p>
        </p:txBody>
      </p:sp>
    </p:spTree>
    <p:extLst>
      <p:ext uri="{BB962C8B-B14F-4D97-AF65-F5344CB8AC3E}">
        <p14:creationId xmlns:p14="http://schemas.microsoft.com/office/powerpoint/2010/main" val="220966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720E43BE-ADB2-2EFA-4C72-F59750A2A7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5665" y="5016019"/>
            <a:ext cx="2267621" cy="159260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323D594-2EC7-D986-7CC7-2BD3EC0FA6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8029" y="5012218"/>
            <a:ext cx="2253100" cy="159260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DADF722-9E1B-08B2-10E7-5407311167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0287" y="5027857"/>
            <a:ext cx="2351998" cy="159260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C508307-1851-4D0E-D2F5-86CEA2A3560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23389" y="5027857"/>
            <a:ext cx="2351998" cy="159260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6AB3AA8-6B8F-DE67-C85D-00EBBE6C3E0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23389" y="3086477"/>
            <a:ext cx="2351998" cy="159260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D045224-8781-A30A-A99E-CD00285268F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70824" y="3094518"/>
            <a:ext cx="2272461" cy="159260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3B8FA41-1CB5-913D-AE4C-52ABD3FC43C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43189" y="3078875"/>
            <a:ext cx="2257940" cy="159260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0112C38-F699-50D4-E074-DF2F9798007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30288" y="3078875"/>
            <a:ext cx="2351998" cy="159260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A59A438-D68C-C640-CE3A-6176E609FA4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23388" y="1145098"/>
            <a:ext cx="2351998" cy="159260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83D1D3C-D261-4C29-2781-08A9B20FD8C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374677" y="1176379"/>
            <a:ext cx="2262781" cy="159260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09AA6708-541D-5558-EDEC-2D425048C7E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644175" y="1184420"/>
            <a:ext cx="2262782" cy="1592608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6C5BB891-4AB7-F93C-B047-0EABC31DFAF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24459" y="1161175"/>
            <a:ext cx="2351998" cy="159260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B7C1B6F-9A3D-E940-060B-3064DE56B8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3523"/>
            <a:ext cx="10637186" cy="779973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n-US" b="1" dirty="0"/>
              <a:t>Set of 12 basis flows</a:t>
            </a:r>
            <a:endParaRPr lang="en-ZA" b="1" dirty="0"/>
          </a:p>
        </p:txBody>
      </p:sp>
    </p:spTree>
    <p:extLst>
      <p:ext uri="{BB962C8B-B14F-4D97-AF65-F5344CB8AC3E}">
        <p14:creationId xmlns:p14="http://schemas.microsoft.com/office/powerpoint/2010/main" val="37129683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339FA3-2E64-4CB6-9373-C463E648FD4D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n-US" b="1" dirty="0"/>
              <a:t>“Physics” Approach</a:t>
            </a:r>
            <a:endParaRPr lang="en-ZA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5D6FD6-D446-4262-9412-FCED94853A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83834"/>
            <a:ext cx="10515600" cy="3834920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Avoid negative flows (unphysical, biologically implausible)</a:t>
            </a:r>
          </a:p>
          <a:p>
            <a:r>
              <a:rPr lang="en-US" dirty="0"/>
              <a:t>Mechanisms (respiration, mortality)</a:t>
            </a:r>
          </a:p>
          <a:p>
            <a:r>
              <a:rPr lang="en-US" dirty="0"/>
              <a:t>Conservation of energy</a:t>
            </a:r>
          </a:p>
          <a:p>
            <a:endParaRPr lang="en-US" dirty="0"/>
          </a:p>
          <a:p>
            <a:r>
              <a:rPr lang="en-US" dirty="0">
                <a:solidFill>
                  <a:srgbClr val="0070C0"/>
                </a:solidFill>
              </a:rPr>
              <a:t>Try iterative algorithm (only positive flows)</a:t>
            </a:r>
            <a:endParaRPr lang="en-ZA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0292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43D4DCEF-2821-C987-F192-A40760FB21DE}"/>
              </a:ext>
            </a:extLst>
          </p:cNvPr>
          <p:cNvSpPr txBox="1">
            <a:spLocks/>
          </p:cNvSpPr>
          <p:nvPr/>
        </p:nvSpPr>
        <p:spPr>
          <a:xfrm>
            <a:off x="3862779" y="271740"/>
            <a:ext cx="4488663" cy="76656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/>
              <a:t>Iterative Solution</a:t>
            </a:r>
            <a:endParaRPr lang="en-ZA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0646621-A55B-ABF9-588F-87FE827E8F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528" y="1215079"/>
            <a:ext cx="6539131" cy="4427842"/>
          </a:xfrm>
          <a:prstGeom prst="rect">
            <a:avLst/>
          </a:prstGeom>
        </p:spPr>
      </p:pic>
      <p:sp>
        <p:nvSpPr>
          <p:cNvPr id="2" name="Arrow: Right 5">
            <a:extLst>
              <a:ext uri="{FF2B5EF4-FFF2-40B4-BE49-F238E27FC236}">
                <a16:creationId xmlns:a16="http://schemas.microsoft.com/office/drawing/2014/main" id="{7D2BE9E9-81F4-D461-77A8-2D2B5C64869F}"/>
              </a:ext>
            </a:extLst>
          </p:cNvPr>
          <p:cNvSpPr/>
          <p:nvPr/>
        </p:nvSpPr>
        <p:spPr>
          <a:xfrm rot="19996644">
            <a:off x="5132521" y="4594063"/>
            <a:ext cx="905846" cy="47148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5" name="Arrow: Right 5">
            <a:extLst>
              <a:ext uri="{FF2B5EF4-FFF2-40B4-BE49-F238E27FC236}">
                <a16:creationId xmlns:a16="http://schemas.microsoft.com/office/drawing/2014/main" id="{362247EB-6AF8-915F-539A-719335408028}"/>
              </a:ext>
            </a:extLst>
          </p:cNvPr>
          <p:cNvSpPr/>
          <p:nvPr/>
        </p:nvSpPr>
        <p:spPr>
          <a:xfrm rot="1612825">
            <a:off x="2620956" y="4157636"/>
            <a:ext cx="1196612" cy="258115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E0EBD044-1E03-4031-10BC-5C5B52006BD8}"/>
              </a:ext>
            </a:extLst>
          </p:cNvPr>
          <p:cNvSpPr/>
          <p:nvPr/>
        </p:nvSpPr>
        <p:spPr>
          <a:xfrm rot="2555123">
            <a:off x="2975185" y="3772011"/>
            <a:ext cx="1196612" cy="258115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7" name="Arrow: Right 5">
            <a:extLst>
              <a:ext uri="{FF2B5EF4-FFF2-40B4-BE49-F238E27FC236}">
                <a16:creationId xmlns:a16="http://schemas.microsoft.com/office/drawing/2014/main" id="{B4A85932-8AC1-6FF1-5277-073AC98208D4}"/>
              </a:ext>
            </a:extLst>
          </p:cNvPr>
          <p:cNvSpPr/>
          <p:nvPr/>
        </p:nvSpPr>
        <p:spPr>
          <a:xfrm rot="5400000">
            <a:off x="4283317" y="3173704"/>
            <a:ext cx="1196612" cy="258115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9" name="Arrow: Right 5">
            <a:extLst>
              <a:ext uri="{FF2B5EF4-FFF2-40B4-BE49-F238E27FC236}">
                <a16:creationId xmlns:a16="http://schemas.microsoft.com/office/drawing/2014/main" id="{9FB8925E-E508-59A3-31AB-46C0EE0571A7}"/>
              </a:ext>
            </a:extLst>
          </p:cNvPr>
          <p:cNvSpPr/>
          <p:nvPr/>
        </p:nvSpPr>
        <p:spPr>
          <a:xfrm rot="3947130">
            <a:off x="3497147" y="3299942"/>
            <a:ext cx="1196612" cy="258115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0" name="Arrow: Right 5">
            <a:extLst>
              <a:ext uri="{FF2B5EF4-FFF2-40B4-BE49-F238E27FC236}">
                <a16:creationId xmlns:a16="http://schemas.microsoft.com/office/drawing/2014/main" id="{D93EE176-AAB3-0F40-8EA3-435E3CF629A1}"/>
              </a:ext>
            </a:extLst>
          </p:cNvPr>
          <p:cNvSpPr/>
          <p:nvPr/>
        </p:nvSpPr>
        <p:spPr>
          <a:xfrm rot="14925552" flipV="1">
            <a:off x="6134643" y="2648876"/>
            <a:ext cx="652108" cy="50524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B07A1D3-5E12-B093-667B-D72D6E86F10D}"/>
              </a:ext>
            </a:extLst>
          </p:cNvPr>
          <p:cNvSpPr txBox="1"/>
          <p:nvPr/>
        </p:nvSpPr>
        <p:spPr>
          <a:xfrm>
            <a:off x="7485843" y="5161167"/>
            <a:ext cx="25864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Send energy backwards</a:t>
            </a:r>
            <a:endParaRPr lang="en-ZA" sz="2800" dirty="0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BB5E062-503C-7C2F-3D57-0D9ADCD62AD6}"/>
              </a:ext>
            </a:extLst>
          </p:cNvPr>
          <p:cNvCxnSpPr>
            <a:cxnSpLocks/>
          </p:cNvCxnSpPr>
          <p:nvPr/>
        </p:nvCxnSpPr>
        <p:spPr>
          <a:xfrm flipH="1" flipV="1">
            <a:off x="5662746" y="5036234"/>
            <a:ext cx="1823097" cy="417859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0C7AE633-B2A9-4ED4-41D9-485A9F2533D1}"/>
              </a:ext>
            </a:extLst>
          </p:cNvPr>
          <p:cNvCxnSpPr>
            <a:cxnSpLocks/>
          </p:cNvCxnSpPr>
          <p:nvPr/>
        </p:nvCxnSpPr>
        <p:spPr>
          <a:xfrm flipH="1" flipV="1">
            <a:off x="3811274" y="4672319"/>
            <a:ext cx="894884" cy="1442955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5C623800-7539-B749-8123-20ABE547119E}"/>
              </a:ext>
            </a:extLst>
          </p:cNvPr>
          <p:cNvSpPr txBox="1"/>
          <p:nvPr/>
        </p:nvSpPr>
        <p:spPr>
          <a:xfrm>
            <a:off x="3495483" y="6063040"/>
            <a:ext cx="32048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Split among in-edges</a:t>
            </a:r>
            <a:endParaRPr lang="en-ZA" sz="2800" dirty="0"/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37076333-26B2-448D-8AA1-B461C176140D}"/>
              </a:ext>
            </a:extLst>
          </p:cNvPr>
          <p:cNvCxnSpPr>
            <a:cxnSpLocks/>
          </p:cNvCxnSpPr>
          <p:nvPr/>
        </p:nvCxnSpPr>
        <p:spPr>
          <a:xfrm flipH="1">
            <a:off x="6699891" y="2321234"/>
            <a:ext cx="1210822" cy="343018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75FAC115-E380-47EC-ECB0-D1B5BDEB5833}"/>
              </a:ext>
            </a:extLst>
          </p:cNvPr>
          <p:cNvSpPr txBox="1"/>
          <p:nvPr/>
        </p:nvSpPr>
        <p:spPr>
          <a:xfrm>
            <a:off x="7959551" y="1844180"/>
            <a:ext cx="23375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Continue until S-flow = Z-flow</a:t>
            </a:r>
            <a:endParaRPr lang="en-ZA" sz="2800" dirty="0"/>
          </a:p>
        </p:txBody>
      </p:sp>
      <p:sp>
        <p:nvSpPr>
          <p:cNvPr id="23" name="Arrow: Right 5">
            <a:extLst>
              <a:ext uri="{FF2B5EF4-FFF2-40B4-BE49-F238E27FC236}">
                <a16:creationId xmlns:a16="http://schemas.microsoft.com/office/drawing/2014/main" id="{F733F7AD-7108-8C3C-BEB9-45ADAA7D00AA}"/>
              </a:ext>
            </a:extLst>
          </p:cNvPr>
          <p:cNvSpPr/>
          <p:nvPr/>
        </p:nvSpPr>
        <p:spPr>
          <a:xfrm rot="6914199">
            <a:off x="5064440" y="3379532"/>
            <a:ext cx="1196612" cy="258115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5306722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43D4DCEF-2821-C987-F192-A40760FB21DE}"/>
              </a:ext>
            </a:extLst>
          </p:cNvPr>
          <p:cNvSpPr txBox="1">
            <a:spLocks/>
          </p:cNvSpPr>
          <p:nvPr/>
        </p:nvSpPr>
        <p:spPr>
          <a:xfrm>
            <a:off x="8206736" y="2373290"/>
            <a:ext cx="2432996" cy="21114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/>
              <a:t>Iteration needed for cycles</a:t>
            </a:r>
            <a:endParaRPr lang="en-ZA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0646621-A55B-ABF9-588F-87FE827E8F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528" y="1215079"/>
            <a:ext cx="6539131" cy="4427842"/>
          </a:xfrm>
          <a:prstGeom prst="rect">
            <a:avLst/>
          </a:prstGeom>
        </p:spPr>
      </p:pic>
      <p:sp>
        <p:nvSpPr>
          <p:cNvPr id="7" name="Arrow: Right 5">
            <a:extLst>
              <a:ext uri="{FF2B5EF4-FFF2-40B4-BE49-F238E27FC236}">
                <a16:creationId xmlns:a16="http://schemas.microsoft.com/office/drawing/2014/main" id="{B4A85932-8AC1-6FF1-5277-073AC98208D4}"/>
              </a:ext>
            </a:extLst>
          </p:cNvPr>
          <p:cNvSpPr/>
          <p:nvPr/>
        </p:nvSpPr>
        <p:spPr>
          <a:xfrm rot="9208514">
            <a:off x="2129047" y="2306457"/>
            <a:ext cx="2208366" cy="40248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5FAC115-E380-47EC-ECB0-D1B5BDEB5833}"/>
              </a:ext>
            </a:extLst>
          </p:cNvPr>
          <p:cNvSpPr txBox="1"/>
          <p:nvPr/>
        </p:nvSpPr>
        <p:spPr>
          <a:xfrm>
            <a:off x="2477160" y="3242436"/>
            <a:ext cx="1001569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2800" dirty="0"/>
              <a:t>Cycle</a:t>
            </a:r>
            <a:endParaRPr lang="en-ZA" sz="2800" dirty="0"/>
          </a:p>
        </p:txBody>
      </p:sp>
      <p:sp>
        <p:nvSpPr>
          <p:cNvPr id="8" name="Arrow: Right 5">
            <a:extLst>
              <a:ext uri="{FF2B5EF4-FFF2-40B4-BE49-F238E27FC236}">
                <a16:creationId xmlns:a16="http://schemas.microsoft.com/office/drawing/2014/main" id="{71532983-4929-5441-BA66-25FA34AD370B}"/>
              </a:ext>
            </a:extLst>
          </p:cNvPr>
          <p:cNvSpPr/>
          <p:nvPr/>
        </p:nvSpPr>
        <p:spPr>
          <a:xfrm rot="3889828">
            <a:off x="1402717" y="3764747"/>
            <a:ext cx="619375" cy="42045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3" name="Arrow: Right 5">
            <a:extLst>
              <a:ext uri="{FF2B5EF4-FFF2-40B4-BE49-F238E27FC236}">
                <a16:creationId xmlns:a16="http://schemas.microsoft.com/office/drawing/2014/main" id="{84B6A4D8-1EA6-5D57-C5BE-A810A93EB4CF}"/>
              </a:ext>
            </a:extLst>
          </p:cNvPr>
          <p:cNvSpPr/>
          <p:nvPr/>
        </p:nvSpPr>
        <p:spPr>
          <a:xfrm rot="17645077">
            <a:off x="3328367" y="3049688"/>
            <a:ext cx="1645170" cy="41622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4" name="Arrow: Right 5">
            <a:extLst>
              <a:ext uri="{FF2B5EF4-FFF2-40B4-BE49-F238E27FC236}">
                <a16:creationId xmlns:a16="http://schemas.microsoft.com/office/drawing/2014/main" id="{5B35B6C7-3D2B-0A30-E3B2-4FB59790408E}"/>
              </a:ext>
            </a:extLst>
          </p:cNvPr>
          <p:cNvSpPr/>
          <p:nvPr/>
        </p:nvSpPr>
        <p:spPr>
          <a:xfrm rot="1602634">
            <a:off x="2985378" y="4331273"/>
            <a:ext cx="1196612" cy="310751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6" name="Arrow: Right 5">
            <a:extLst>
              <a:ext uri="{FF2B5EF4-FFF2-40B4-BE49-F238E27FC236}">
                <a16:creationId xmlns:a16="http://schemas.microsoft.com/office/drawing/2014/main" id="{9C1A3E08-C3E6-F0AA-7E4D-69093B68BC25}"/>
              </a:ext>
            </a:extLst>
          </p:cNvPr>
          <p:cNvSpPr/>
          <p:nvPr/>
        </p:nvSpPr>
        <p:spPr>
          <a:xfrm rot="8039780">
            <a:off x="1721232" y="2479493"/>
            <a:ext cx="1196612" cy="258115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7" name="Arrow: Right 5">
            <a:extLst>
              <a:ext uri="{FF2B5EF4-FFF2-40B4-BE49-F238E27FC236}">
                <a16:creationId xmlns:a16="http://schemas.microsoft.com/office/drawing/2014/main" id="{8E907FA6-06BE-395B-AA9C-63C138410FDB}"/>
              </a:ext>
            </a:extLst>
          </p:cNvPr>
          <p:cNvSpPr/>
          <p:nvPr/>
        </p:nvSpPr>
        <p:spPr>
          <a:xfrm rot="11568731">
            <a:off x="4377552" y="1933174"/>
            <a:ext cx="1196612" cy="258115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8" name="Arrow: Right 5">
            <a:extLst>
              <a:ext uri="{FF2B5EF4-FFF2-40B4-BE49-F238E27FC236}">
                <a16:creationId xmlns:a16="http://schemas.microsoft.com/office/drawing/2014/main" id="{38F9A00C-FB14-0315-05C5-414691C285A3}"/>
              </a:ext>
            </a:extLst>
          </p:cNvPr>
          <p:cNvSpPr/>
          <p:nvPr/>
        </p:nvSpPr>
        <p:spPr>
          <a:xfrm rot="14705784">
            <a:off x="6152285" y="2689295"/>
            <a:ext cx="637231" cy="371029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1" name="Arrow: Right 5">
            <a:extLst>
              <a:ext uri="{FF2B5EF4-FFF2-40B4-BE49-F238E27FC236}">
                <a16:creationId xmlns:a16="http://schemas.microsoft.com/office/drawing/2014/main" id="{FE1A5F19-E9BB-C3A5-17AB-32A4E9917240}"/>
              </a:ext>
            </a:extLst>
          </p:cNvPr>
          <p:cNvSpPr/>
          <p:nvPr/>
        </p:nvSpPr>
        <p:spPr>
          <a:xfrm rot="1715085">
            <a:off x="2197039" y="4666450"/>
            <a:ext cx="919467" cy="40829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6856131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4AE744A6-CD3B-40F2-A1B4-496F36999C65}"/>
              </a:ext>
            </a:extLst>
          </p:cNvPr>
          <p:cNvSpPr/>
          <p:nvPr/>
        </p:nvSpPr>
        <p:spPr>
          <a:xfrm>
            <a:off x="5198482" y="2196673"/>
            <a:ext cx="1232327" cy="1232327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5148AE-175C-474F-A195-CE2DACA03C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8052" y="553060"/>
            <a:ext cx="4820194" cy="1007878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n-US" b="1" dirty="0"/>
              <a:t>“Diet fraction”</a:t>
            </a:r>
            <a:endParaRPr lang="en-ZA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D5E8524-38C6-4E58-B851-571778EF6344}"/>
              </a:ext>
            </a:extLst>
          </p:cNvPr>
          <p:cNvSpPr txBox="1"/>
          <p:nvPr/>
        </p:nvSpPr>
        <p:spPr>
          <a:xfrm>
            <a:off x="5606044" y="2496767"/>
            <a:ext cx="6640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K</a:t>
            </a:r>
            <a:endParaRPr lang="en-ZA" sz="2800" dirty="0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F1ACC5BC-16B7-4C40-A7E6-5538FBD2C8CA}"/>
              </a:ext>
            </a:extLst>
          </p:cNvPr>
          <p:cNvCxnSpPr>
            <a:cxnSpLocks/>
            <a:endCxn id="3" idx="3"/>
          </p:cNvCxnSpPr>
          <p:nvPr/>
        </p:nvCxnSpPr>
        <p:spPr>
          <a:xfrm flipV="1">
            <a:off x="4269058" y="3248530"/>
            <a:ext cx="1109894" cy="1523286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0AB88B24-2F53-4196-8563-8875EF3DCBCC}"/>
              </a:ext>
            </a:extLst>
          </p:cNvPr>
          <p:cNvCxnSpPr>
            <a:cxnSpLocks/>
          </p:cNvCxnSpPr>
          <p:nvPr/>
        </p:nvCxnSpPr>
        <p:spPr>
          <a:xfrm flipH="1" flipV="1">
            <a:off x="6307473" y="3241624"/>
            <a:ext cx="773531" cy="149086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C6E0A714-6760-4A1F-BD0E-E437D3EDC587}"/>
                  </a:ext>
                </a:extLst>
              </p:cNvPr>
              <p:cNvSpPr txBox="1"/>
              <p:nvPr/>
            </p:nvSpPr>
            <p:spPr>
              <a:xfrm>
                <a:off x="1248052" y="2905552"/>
                <a:ext cx="2586460" cy="95410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Flow along edge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𝑖𝑛</m:t>
                          </m:r>
                        </m:sub>
                      </m:sSub>
                    </m:oMath>
                  </m:oMathPara>
                </a14:m>
                <a:endParaRPr lang="en-ZA" sz="28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C6E0A714-6760-4A1F-BD0E-E437D3EDC5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8052" y="2905552"/>
                <a:ext cx="2586460" cy="954107"/>
              </a:xfrm>
              <a:prstGeom prst="rect">
                <a:avLst/>
              </a:prstGeom>
              <a:blipFill>
                <a:blip r:embed="rId2"/>
                <a:stretch>
                  <a:fillRect l="-4369" t="-6494" r="-2427" b="-909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6E06DE7-E19E-4158-879D-95CCD1A562F7}"/>
                  </a:ext>
                </a:extLst>
              </p:cNvPr>
              <p:cNvSpPr txBox="1"/>
              <p:nvPr/>
            </p:nvSpPr>
            <p:spPr>
              <a:xfrm>
                <a:off x="1248052" y="5473575"/>
                <a:ext cx="3228944" cy="52322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Fraction of inflow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ZA" sz="28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6E06DE7-E19E-4158-879D-95CCD1A562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8052" y="5473575"/>
                <a:ext cx="3228944" cy="523220"/>
              </a:xfrm>
              <a:prstGeom prst="rect">
                <a:avLst/>
              </a:prstGeom>
              <a:blipFill>
                <a:blip r:embed="rId3"/>
                <a:stretch>
                  <a:fillRect l="-3516" t="-11628" b="-27907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itle 1">
                <a:extLst>
                  <a:ext uri="{FF2B5EF4-FFF2-40B4-BE49-F238E27FC236}">
                    <a16:creationId xmlns:a16="http://schemas.microsoft.com/office/drawing/2014/main" id="{0772C540-97D6-40C8-9C39-9E0508E3520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089634" y="841479"/>
                <a:ext cx="3115561" cy="185246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vert="horz" lIns="91440" tIns="45720" rIns="91440" bIns="45720" rtlCol="0" anchor="ctr">
                <a:norm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ctr"/>
                <a:r>
                  <a:rPr lang="en-ZA" sz="2800" dirty="0">
                    <a:latin typeface="+mn-lt"/>
                  </a:rPr>
                  <a:t>Constraint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ZA" sz="28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en-ZA" sz="2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ZA" sz="2800" dirty="0"/>
              </a:p>
              <a:p>
                <a:pPr algn="ctr"/>
                <a:r>
                  <a:rPr lang="en-ZA" sz="2800" dirty="0">
                    <a:latin typeface="+mn-lt"/>
                  </a:rPr>
                  <a:t>One per node</a:t>
                </a:r>
              </a:p>
            </p:txBody>
          </p:sp>
        </mc:Choice>
        <mc:Fallback xmlns="">
          <p:sp>
            <p:nvSpPr>
              <p:cNvPr id="28" name="Title 1">
                <a:extLst>
                  <a:ext uri="{FF2B5EF4-FFF2-40B4-BE49-F238E27FC236}">
                    <a16:creationId xmlns:a16="http://schemas.microsoft.com/office/drawing/2014/main" id="{0772C540-97D6-40C8-9C39-9E0508E352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89634" y="841479"/>
                <a:ext cx="3115561" cy="1852462"/>
              </a:xfrm>
              <a:prstGeom prst="rect">
                <a:avLst/>
              </a:prstGeom>
              <a:blipFill>
                <a:blip r:embed="rId4"/>
                <a:stretch>
                  <a:fillRect l="-16194" t="-60811" b="-9054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2C0ABC50-B705-ABC0-8BF7-27B0FA787064}"/>
              </a:ext>
            </a:extLst>
          </p:cNvPr>
          <p:cNvCxnSpPr>
            <a:cxnSpLocks/>
          </p:cNvCxnSpPr>
          <p:nvPr/>
        </p:nvCxnSpPr>
        <p:spPr>
          <a:xfrm flipV="1">
            <a:off x="5799624" y="3429000"/>
            <a:ext cx="15021" cy="1868062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F72FFD13-8241-EF74-09CE-F1DF5AC57A3E}"/>
                  </a:ext>
                </a:extLst>
              </p:cNvPr>
              <p:cNvSpPr txBox="1"/>
              <p:nvPr/>
            </p:nvSpPr>
            <p:spPr>
              <a:xfrm>
                <a:off x="3399965" y="4695620"/>
                <a:ext cx="1109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ZA" sz="28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F72FFD13-8241-EF74-09CE-F1DF5AC57A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9965" y="4695620"/>
                <a:ext cx="1109894" cy="523220"/>
              </a:xfrm>
              <a:prstGeom prst="rect">
                <a:avLst/>
              </a:prstGeom>
              <a:blipFill>
                <a:blip r:embed="rId5"/>
                <a:stretch>
                  <a:fillRect b="-190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D60BF2D-A55D-DB43-B963-CDA71EAC74BC}"/>
                  </a:ext>
                </a:extLst>
              </p:cNvPr>
              <p:cNvSpPr txBox="1"/>
              <p:nvPr/>
            </p:nvSpPr>
            <p:spPr>
              <a:xfrm>
                <a:off x="4989958" y="5268569"/>
                <a:ext cx="1109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ZA" sz="28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D60BF2D-A55D-DB43-B963-CDA71EAC74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9958" y="5268569"/>
                <a:ext cx="1109894" cy="523220"/>
              </a:xfrm>
              <a:prstGeom prst="rect">
                <a:avLst/>
              </a:prstGeom>
              <a:blipFill>
                <a:blip r:embed="rId6"/>
                <a:stretch>
                  <a:fillRect b="-162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0C21CD2C-5968-CF67-2635-6B88E789CF9F}"/>
                  </a:ext>
                </a:extLst>
              </p:cNvPr>
              <p:cNvSpPr txBox="1"/>
              <p:nvPr/>
            </p:nvSpPr>
            <p:spPr>
              <a:xfrm>
                <a:off x="6728145" y="4773842"/>
                <a:ext cx="1109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ZA" sz="28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0C21CD2C-5968-CF67-2635-6B88E789CF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8145" y="4773842"/>
                <a:ext cx="1109894" cy="523220"/>
              </a:xfrm>
              <a:prstGeom prst="rect">
                <a:avLst/>
              </a:prstGeom>
              <a:blipFill>
                <a:blip r:embed="rId7"/>
                <a:stretch>
                  <a:fillRect b="-162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71435D62-03E3-1812-478E-D81C1376A2AE}"/>
                  </a:ext>
                </a:extLst>
              </p:cNvPr>
              <p:cNvSpPr txBox="1"/>
              <p:nvPr/>
            </p:nvSpPr>
            <p:spPr>
              <a:xfrm>
                <a:off x="8089634" y="3167161"/>
                <a:ext cx="3228944" cy="138499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</m:oMath>
                </a14:m>
                <a:r>
                  <a:rPr lang="en-US" sz="2800" dirty="0"/>
                  <a:t> edges has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ZA" sz="2800" dirty="0"/>
                  <a:t> free variables</a:t>
                </a:r>
              </a:p>
              <a:p>
                <a:r>
                  <a:rPr lang="en-ZA" sz="2800" dirty="0">
                    <a:highlight>
                      <a:srgbClr val="FFFF00"/>
                    </a:highlight>
                  </a:rPr>
                  <a:t>Just like LIM</a:t>
                </a: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71435D62-03E3-1812-478E-D81C1376A2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89634" y="3167161"/>
                <a:ext cx="3228944" cy="1384995"/>
              </a:xfrm>
              <a:prstGeom prst="rect">
                <a:avLst/>
              </a:prstGeom>
              <a:blipFill>
                <a:blip r:embed="rId8"/>
                <a:stretch>
                  <a:fillRect l="-3906" t="-4505" r="-1172" b="-991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9A7D3D8-A70E-85EA-8D17-0E95DA78A558}"/>
                  </a:ext>
                </a:extLst>
              </p:cNvPr>
              <p:cNvSpPr txBox="1"/>
              <p:nvPr/>
            </p:nvSpPr>
            <p:spPr>
              <a:xfrm>
                <a:off x="8089634" y="5025376"/>
                <a:ext cx="3228944" cy="113556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=−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func>
                            <m:func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sz="2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800"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fName>
                            <m:e>
                              <m:sSub>
                                <m:sSub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func>
                        </m:e>
                      </m:nary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9A7D3D8-A70E-85EA-8D17-0E95DA78A5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89634" y="5025376"/>
                <a:ext cx="3228944" cy="1135567"/>
              </a:xfrm>
              <a:prstGeom prst="rect">
                <a:avLst/>
              </a:prstGeom>
              <a:blipFill>
                <a:blip r:embed="rId9"/>
                <a:stretch>
                  <a:fillRect l="-5078" t="-129670" b="-18022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486711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6F07C3F-995A-8EAD-8713-70C96DAD23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1751" y="1469868"/>
            <a:ext cx="7168285" cy="485386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55464CA-3A46-C1FE-68FD-D490D72CD649}"/>
              </a:ext>
            </a:extLst>
          </p:cNvPr>
          <p:cNvSpPr txBox="1"/>
          <p:nvPr/>
        </p:nvSpPr>
        <p:spPr>
          <a:xfrm>
            <a:off x="1381751" y="562407"/>
            <a:ext cx="7168285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+mj-lt"/>
              </a:rPr>
              <a:t>Solution for equal diet fractions</a:t>
            </a:r>
            <a:endParaRPr lang="en-ZA" sz="2800" b="1" dirty="0"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A4191CB-17AF-0CE8-4B6B-9CC73161D39C}"/>
                  </a:ext>
                </a:extLst>
              </p:cNvPr>
              <p:cNvSpPr txBox="1"/>
              <p:nvPr/>
            </p:nvSpPr>
            <p:spPr>
              <a:xfrm>
                <a:off x="9005612" y="4305956"/>
                <a:ext cx="1917179" cy="52322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𝑍𝑆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=1000</m:t>
                      </m:r>
                    </m:oMath>
                  </m:oMathPara>
                </a14:m>
                <a:endParaRPr lang="en-ZA" sz="28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A4191CB-17AF-0CE8-4B6B-9CC73161D3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05612" y="4305956"/>
                <a:ext cx="1917179" cy="523220"/>
              </a:xfrm>
              <a:prstGeom prst="rect">
                <a:avLst/>
              </a:prstGeom>
              <a:blipFill>
                <a:blip r:embed="rId3"/>
                <a:stretch>
                  <a:fillRect r="-654" b="-465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02BA2FAF-A85E-9D45-1060-EF93BCABE4C8}"/>
              </a:ext>
            </a:extLst>
          </p:cNvPr>
          <p:cNvCxnSpPr>
            <a:cxnSpLocks/>
            <a:stCxn id="3" idx="1"/>
          </p:cNvCxnSpPr>
          <p:nvPr/>
        </p:nvCxnSpPr>
        <p:spPr>
          <a:xfrm flipH="1">
            <a:off x="7779434" y="4567566"/>
            <a:ext cx="1226178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>
            <a:extLst>
              <a:ext uri="{FF2B5EF4-FFF2-40B4-BE49-F238E27FC236}">
                <a16:creationId xmlns:a16="http://schemas.microsoft.com/office/drawing/2014/main" id="{E2C4A84F-650C-4572-9B51-10027B9CEBEB}"/>
              </a:ext>
            </a:extLst>
          </p:cNvPr>
          <p:cNvSpPr txBox="1">
            <a:spLocks/>
          </p:cNvSpPr>
          <p:nvPr/>
        </p:nvSpPr>
        <p:spPr>
          <a:xfrm>
            <a:off x="9005612" y="1933087"/>
            <a:ext cx="2608724" cy="1300763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/>
              <a:t>But mechanisms need attention …</a:t>
            </a:r>
          </a:p>
          <a:p>
            <a:endParaRPr lang="en-US" sz="1000" b="1" dirty="0"/>
          </a:p>
          <a:p>
            <a:r>
              <a:rPr lang="en-US" sz="2800" b="1" dirty="0">
                <a:solidFill>
                  <a:srgbClr val="0070C0"/>
                </a:solidFill>
              </a:rPr>
              <a:t>Next step</a:t>
            </a:r>
            <a:endParaRPr lang="en-ZA" sz="2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19598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B2D1AF-0952-F071-8CA8-25655AEE138C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n-US" b="1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16939E-6243-25AB-29C8-29336A0356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26468"/>
            <a:ext cx="10515600" cy="3711624"/>
          </a:xfrm>
        </p:spPr>
        <p:txBody>
          <a:bodyPr>
            <a:normAutofit/>
          </a:bodyPr>
          <a:lstStyle/>
          <a:p>
            <a:r>
              <a:rPr lang="en-US" sz="3600" dirty="0"/>
              <a:t>Iterative method: </a:t>
            </a:r>
            <a:r>
              <a:rPr lang="en-US" sz="3600" dirty="0">
                <a:solidFill>
                  <a:srgbClr val="FF0000"/>
                </a:solidFill>
              </a:rPr>
              <a:t>No negative flows</a:t>
            </a:r>
          </a:p>
          <a:p>
            <a:r>
              <a:rPr lang="en-US" sz="3600" dirty="0"/>
              <a:t>Diet fraction is </a:t>
            </a:r>
            <a:r>
              <a:rPr lang="en-US" sz="3600" dirty="0">
                <a:solidFill>
                  <a:srgbClr val="0070C0"/>
                </a:solidFill>
              </a:rPr>
              <a:t>interpretable</a:t>
            </a:r>
          </a:p>
          <a:p>
            <a:r>
              <a:rPr lang="en-US" sz="3600" dirty="0"/>
              <a:t>Can specify biomass, respiration, mortality</a:t>
            </a:r>
          </a:p>
          <a:p>
            <a:pPr lvl="1"/>
            <a:r>
              <a:rPr lang="en-US" sz="3200" dirty="0">
                <a:solidFill>
                  <a:srgbClr val="0070C0"/>
                </a:solidFill>
              </a:rPr>
              <a:t>Also interpretable</a:t>
            </a:r>
          </a:p>
          <a:p>
            <a:r>
              <a:rPr lang="en-US" sz="3600" dirty="0">
                <a:solidFill>
                  <a:srgbClr val="FFFF00"/>
                </a:solidFill>
                <a:highlight>
                  <a:srgbClr val="000000"/>
                </a:highlight>
              </a:rPr>
              <a:t>Ecosystem structure: many interesting questions</a:t>
            </a:r>
          </a:p>
          <a:p>
            <a:r>
              <a:rPr lang="en-US" sz="3600" dirty="0"/>
              <a:t>Ecological networks can be applied to other systems</a:t>
            </a:r>
          </a:p>
          <a:p>
            <a:endParaRPr lang="en-US" sz="3600" dirty="0"/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6098922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E8B89DE5-C148-755D-284C-BC99F8C2A0CE}"/>
              </a:ext>
            </a:extLst>
          </p:cNvPr>
          <p:cNvSpPr txBox="1"/>
          <p:nvPr/>
        </p:nvSpPr>
        <p:spPr>
          <a:xfrm>
            <a:off x="3950950" y="2145429"/>
            <a:ext cx="4546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+</a:t>
            </a:r>
            <a:endParaRPr lang="en-ZA" sz="3600" dirty="0"/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A700A9E7-CF74-8744-B6F2-28F4DE12C657}"/>
              </a:ext>
            </a:extLst>
          </p:cNvPr>
          <p:cNvSpPr/>
          <p:nvPr/>
        </p:nvSpPr>
        <p:spPr>
          <a:xfrm>
            <a:off x="838200" y="2859659"/>
            <a:ext cx="7860047" cy="319906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9EA77F5-08E4-1661-24ED-BB97F237B855}"/>
              </a:ext>
            </a:extLst>
          </p:cNvPr>
          <p:cNvSpPr txBox="1"/>
          <p:nvPr/>
        </p:nvSpPr>
        <p:spPr>
          <a:xfrm>
            <a:off x="1237901" y="2160287"/>
            <a:ext cx="2622086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3600" dirty="0"/>
              <a:t>Environment</a:t>
            </a:r>
            <a:endParaRPr lang="en-ZA" sz="36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8A8B745-5FD9-7393-64F6-9BA20DD16697}"/>
              </a:ext>
            </a:extLst>
          </p:cNvPr>
          <p:cNvSpPr txBox="1"/>
          <p:nvPr/>
        </p:nvSpPr>
        <p:spPr>
          <a:xfrm>
            <a:off x="3184968" y="5331022"/>
            <a:ext cx="3505014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600" dirty="0"/>
              <a:t>Living organisms</a:t>
            </a:r>
            <a:endParaRPr lang="en-ZA" sz="3600" dirty="0"/>
          </a:p>
        </p:txBody>
      </p:sp>
      <p:pic>
        <p:nvPicPr>
          <p:cNvPr id="30" name="Graphic 29" descr="Ant with solid fill">
            <a:extLst>
              <a:ext uri="{FF2B5EF4-FFF2-40B4-BE49-F238E27FC236}">
                <a16:creationId xmlns:a16="http://schemas.microsoft.com/office/drawing/2014/main" id="{817B58B7-0B32-7940-79D8-8838DD014C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031267" y="5019834"/>
            <a:ext cx="914400" cy="914400"/>
          </a:xfrm>
          <a:prstGeom prst="rect">
            <a:avLst/>
          </a:prstGeom>
        </p:spPr>
      </p:pic>
      <p:pic>
        <p:nvPicPr>
          <p:cNvPr id="32" name="Graphic 31" descr="Bamboo with solid fill">
            <a:extLst>
              <a:ext uri="{FF2B5EF4-FFF2-40B4-BE49-F238E27FC236}">
                <a16:creationId xmlns:a16="http://schemas.microsoft.com/office/drawing/2014/main" id="{098F629A-044C-CAB9-34F3-745C43262B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472049" y="4067386"/>
            <a:ext cx="914400" cy="914400"/>
          </a:xfrm>
          <a:prstGeom prst="rect">
            <a:avLst/>
          </a:prstGeom>
        </p:spPr>
      </p:pic>
      <p:pic>
        <p:nvPicPr>
          <p:cNvPr id="34" name="Graphic 33" descr="Bats with solid fill">
            <a:extLst>
              <a:ext uri="{FF2B5EF4-FFF2-40B4-BE49-F238E27FC236}">
                <a16:creationId xmlns:a16="http://schemas.microsoft.com/office/drawing/2014/main" id="{65B21548-5583-1082-8D8E-4A5B8DBB174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858099" y="3033584"/>
            <a:ext cx="914400" cy="914400"/>
          </a:xfrm>
          <a:prstGeom prst="rect">
            <a:avLst/>
          </a:prstGeom>
        </p:spPr>
      </p:pic>
      <p:pic>
        <p:nvPicPr>
          <p:cNvPr id="38" name="Graphic 37" descr="Beaver outline">
            <a:extLst>
              <a:ext uri="{FF2B5EF4-FFF2-40B4-BE49-F238E27FC236}">
                <a16:creationId xmlns:a16="http://schemas.microsoft.com/office/drawing/2014/main" id="{135F7058-D319-67B5-AF40-731859EE06A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flipH="1">
            <a:off x="5622817" y="4318365"/>
            <a:ext cx="933607" cy="914400"/>
          </a:xfrm>
          <a:prstGeom prst="rect">
            <a:avLst/>
          </a:prstGeom>
        </p:spPr>
      </p:pic>
      <p:pic>
        <p:nvPicPr>
          <p:cNvPr id="40" name="Graphic 39" descr="Bee outline">
            <a:extLst>
              <a:ext uri="{FF2B5EF4-FFF2-40B4-BE49-F238E27FC236}">
                <a16:creationId xmlns:a16="http://schemas.microsoft.com/office/drawing/2014/main" id="{FD2734A1-D03D-8700-7101-367BE0F5996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689982" y="4241311"/>
            <a:ext cx="914400" cy="914400"/>
          </a:xfrm>
          <a:prstGeom prst="rect">
            <a:avLst/>
          </a:prstGeom>
        </p:spPr>
      </p:pic>
      <p:pic>
        <p:nvPicPr>
          <p:cNvPr id="46" name="Graphic 45" descr="Butterfly outline">
            <a:extLst>
              <a:ext uri="{FF2B5EF4-FFF2-40B4-BE49-F238E27FC236}">
                <a16:creationId xmlns:a16="http://schemas.microsoft.com/office/drawing/2014/main" id="{75805367-1192-BE51-B80B-B25003B5737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3721060" y="3621254"/>
            <a:ext cx="914400" cy="914400"/>
          </a:xfrm>
          <a:prstGeom prst="rect">
            <a:avLst/>
          </a:prstGeom>
        </p:spPr>
      </p:pic>
      <p:pic>
        <p:nvPicPr>
          <p:cNvPr id="48" name="Graphic 47" descr="Chameleon with solid fill">
            <a:extLst>
              <a:ext uri="{FF2B5EF4-FFF2-40B4-BE49-F238E27FC236}">
                <a16:creationId xmlns:a16="http://schemas.microsoft.com/office/drawing/2014/main" id="{5A249A22-4DA5-DF71-7AF1-0C9D58A7276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3979439" y="4331272"/>
            <a:ext cx="914400" cy="914400"/>
          </a:xfrm>
          <a:prstGeom prst="rect">
            <a:avLst/>
          </a:prstGeom>
        </p:spPr>
      </p:pic>
      <p:pic>
        <p:nvPicPr>
          <p:cNvPr id="52" name="Graphic 51" descr="Deer outline">
            <a:extLst>
              <a:ext uri="{FF2B5EF4-FFF2-40B4-BE49-F238E27FC236}">
                <a16:creationId xmlns:a16="http://schemas.microsoft.com/office/drawing/2014/main" id="{98345975-91BD-AEEE-39D2-5F6C57F42A9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 flipH="1">
            <a:off x="5852591" y="3403965"/>
            <a:ext cx="994161" cy="914400"/>
          </a:xfrm>
          <a:prstGeom prst="rect">
            <a:avLst/>
          </a:prstGeom>
        </p:spPr>
      </p:pic>
      <p:pic>
        <p:nvPicPr>
          <p:cNvPr id="54" name="Graphic 53" descr="Eagle with solid fill">
            <a:extLst>
              <a:ext uri="{FF2B5EF4-FFF2-40B4-BE49-F238E27FC236}">
                <a16:creationId xmlns:a16="http://schemas.microsoft.com/office/drawing/2014/main" id="{7AB6A8F0-6C8A-8145-AD40-E027E684C2F9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1237901" y="4082814"/>
            <a:ext cx="914400" cy="914400"/>
          </a:xfrm>
          <a:prstGeom prst="rect">
            <a:avLst/>
          </a:prstGeom>
        </p:spPr>
      </p:pic>
      <p:pic>
        <p:nvPicPr>
          <p:cNvPr id="58" name="Graphic 57" descr="Frog outline">
            <a:extLst>
              <a:ext uri="{FF2B5EF4-FFF2-40B4-BE49-F238E27FC236}">
                <a16:creationId xmlns:a16="http://schemas.microsoft.com/office/drawing/2014/main" id="{AE104540-3A72-977D-CB92-5A8EDFC567D1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2686458" y="4001993"/>
            <a:ext cx="910561" cy="914400"/>
          </a:xfrm>
          <a:prstGeom prst="rect">
            <a:avLst/>
          </a:prstGeom>
        </p:spPr>
      </p:pic>
      <p:pic>
        <p:nvPicPr>
          <p:cNvPr id="60" name="Graphic 59" descr="Grasshopper outline">
            <a:extLst>
              <a:ext uri="{FF2B5EF4-FFF2-40B4-BE49-F238E27FC236}">
                <a16:creationId xmlns:a16="http://schemas.microsoft.com/office/drawing/2014/main" id="{EDEF4E84-6665-9751-7191-2D706008C680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1952202" y="4960107"/>
            <a:ext cx="914400" cy="914400"/>
          </a:xfrm>
          <a:prstGeom prst="rect">
            <a:avLst/>
          </a:prstGeom>
        </p:spPr>
      </p:pic>
      <p:pic>
        <p:nvPicPr>
          <p:cNvPr id="62" name="Graphic 61" descr="Lion outline">
            <a:extLst>
              <a:ext uri="{FF2B5EF4-FFF2-40B4-BE49-F238E27FC236}">
                <a16:creationId xmlns:a16="http://schemas.microsoft.com/office/drawing/2014/main" id="{57EA6B74-CEB0-C942-073E-C91DF164BA27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2906319" y="2907264"/>
            <a:ext cx="914400" cy="914400"/>
          </a:xfrm>
          <a:prstGeom prst="rect">
            <a:avLst/>
          </a:prstGeom>
        </p:spPr>
      </p:pic>
      <p:pic>
        <p:nvPicPr>
          <p:cNvPr id="64" name="Graphic 63" descr="Plant With Roots with solid fill">
            <a:extLst>
              <a:ext uri="{FF2B5EF4-FFF2-40B4-BE49-F238E27FC236}">
                <a16:creationId xmlns:a16="http://schemas.microsoft.com/office/drawing/2014/main" id="{76048BA5-D7C7-236D-B3AF-1D7477AB09C1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1822472" y="3410416"/>
            <a:ext cx="914400" cy="914400"/>
          </a:xfrm>
          <a:prstGeom prst="rect">
            <a:avLst/>
          </a:prstGeom>
        </p:spPr>
      </p:pic>
      <p:pic>
        <p:nvPicPr>
          <p:cNvPr id="66" name="Graphic 65" descr="Palm tree outline">
            <a:extLst>
              <a:ext uri="{FF2B5EF4-FFF2-40B4-BE49-F238E27FC236}">
                <a16:creationId xmlns:a16="http://schemas.microsoft.com/office/drawing/2014/main" id="{CA13088D-02C6-645D-7A5B-E6D7BD6EFDE5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1110530" y="4913343"/>
            <a:ext cx="914400" cy="914400"/>
          </a:xfrm>
          <a:prstGeom prst="rect">
            <a:avLst/>
          </a:prstGeom>
        </p:spPr>
      </p:pic>
      <p:pic>
        <p:nvPicPr>
          <p:cNvPr id="68" name="Graphic 67" descr="Deciduous tree with solid fill">
            <a:extLst>
              <a:ext uri="{FF2B5EF4-FFF2-40B4-BE49-F238E27FC236}">
                <a16:creationId xmlns:a16="http://schemas.microsoft.com/office/drawing/2014/main" id="{0048270E-2261-2F63-B640-853D87E560B5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4701299" y="3726788"/>
            <a:ext cx="914400" cy="914400"/>
          </a:xfrm>
          <a:prstGeom prst="rect">
            <a:avLst/>
          </a:prstGeom>
        </p:spPr>
      </p:pic>
      <p:sp>
        <p:nvSpPr>
          <p:cNvPr id="69" name="Title 1">
            <a:extLst>
              <a:ext uri="{FF2B5EF4-FFF2-40B4-BE49-F238E27FC236}">
                <a16:creationId xmlns:a16="http://schemas.microsoft.com/office/drawing/2014/main" id="{67F6A02E-8CE9-F024-3592-7B5BE1F11A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n-US" b="1" dirty="0"/>
              <a:t>Ecosystem</a:t>
            </a:r>
            <a:endParaRPr lang="en-ZA" b="1" dirty="0"/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88CA5EE2-79AB-038B-8AD5-50C72D1D3C05}"/>
              </a:ext>
            </a:extLst>
          </p:cNvPr>
          <p:cNvSpPr txBox="1"/>
          <p:nvPr/>
        </p:nvSpPr>
        <p:spPr>
          <a:xfrm>
            <a:off x="8956626" y="2751033"/>
            <a:ext cx="276362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/>
              <a:t>Ecology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/>
              <a:t>Biology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/>
              <a:t>Chemistry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/>
              <a:t>Geology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/>
              <a:t>Geography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/>
              <a:t>Physics!</a:t>
            </a:r>
            <a:endParaRPr lang="en-ZA" sz="3600" dirty="0"/>
          </a:p>
        </p:txBody>
      </p:sp>
    </p:spTree>
    <p:extLst>
      <p:ext uri="{BB962C8B-B14F-4D97-AF65-F5344CB8AC3E}">
        <p14:creationId xmlns:p14="http://schemas.microsoft.com/office/powerpoint/2010/main" val="14777016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2744ED-FBFD-456E-9E39-DDC9514152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132" y="339351"/>
            <a:ext cx="4775638" cy="1063953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n-US" b="1" dirty="0"/>
              <a:t>Ecological Network</a:t>
            </a:r>
            <a:endParaRPr lang="en-ZA" b="1" dirty="0"/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665697C7-71CD-484D-A7CB-3F7527319A88}"/>
              </a:ext>
            </a:extLst>
          </p:cNvPr>
          <p:cNvSpPr/>
          <p:nvPr/>
        </p:nvSpPr>
        <p:spPr>
          <a:xfrm flipH="1">
            <a:off x="9355354" y="3763760"/>
            <a:ext cx="1983130" cy="927463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DE97ED3-CEBD-4E12-A1FA-F9262458F122}"/>
              </a:ext>
            </a:extLst>
          </p:cNvPr>
          <p:cNvSpPr txBox="1"/>
          <p:nvPr/>
        </p:nvSpPr>
        <p:spPr>
          <a:xfrm flipH="1">
            <a:off x="9680711" y="3965881"/>
            <a:ext cx="16577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sunlight</a:t>
            </a:r>
            <a:endParaRPr lang="en-ZA" sz="2800" dirty="0"/>
          </a:p>
        </p:txBody>
      </p:sp>
      <p:sp>
        <p:nvSpPr>
          <p:cNvPr id="58" name="Title 1">
            <a:extLst>
              <a:ext uri="{FF2B5EF4-FFF2-40B4-BE49-F238E27FC236}">
                <a16:creationId xmlns:a16="http://schemas.microsoft.com/office/drawing/2014/main" id="{68B5D894-7C08-4C97-B292-3F014D6C5E79}"/>
              </a:ext>
            </a:extLst>
          </p:cNvPr>
          <p:cNvSpPr txBox="1">
            <a:spLocks/>
          </p:cNvSpPr>
          <p:nvPr/>
        </p:nvSpPr>
        <p:spPr>
          <a:xfrm>
            <a:off x="6427671" y="557215"/>
            <a:ext cx="4775638" cy="587619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 dirty="0"/>
              <a:t>Flow of </a:t>
            </a:r>
            <a:r>
              <a:rPr lang="en-US" sz="2800" b="1" dirty="0">
                <a:solidFill>
                  <a:srgbClr val="FFFF00"/>
                </a:solidFill>
              </a:rPr>
              <a:t>energy,</a:t>
            </a:r>
            <a:r>
              <a:rPr lang="en-US" sz="2800" b="1" dirty="0"/>
              <a:t> mass, nutrients</a:t>
            </a:r>
            <a:endParaRPr lang="en-ZA" sz="2800" b="1" dirty="0"/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7BEAAB6A-2797-4A20-BA1F-26673C4BD8D2}"/>
              </a:ext>
            </a:extLst>
          </p:cNvPr>
          <p:cNvSpPr/>
          <p:nvPr/>
        </p:nvSpPr>
        <p:spPr>
          <a:xfrm>
            <a:off x="7706429" y="3768669"/>
            <a:ext cx="1554480" cy="927463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84B1D52A-C75E-4AEF-9A19-FAE8C1FC237C}"/>
              </a:ext>
            </a:extLst>
          </p:cNvPr>
          <p:cNvSpPr txBox="1"/>
          <p:nvPr/>
        </p:nvSpPr>
        <p:spPr>
          <a:xfrm>
            <a:off x="7940532" y="3913818"/>
            <a:ext cx="13977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plants</a:t>
            </a:r>
            <a:endParaRPr lang="en-ZA" sz="2800" dirty="0">
              <a:solidFill>
                <a:schemeClr val="bg1"/>
              </a:solidFill>
            </a:endParaRPr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8A2F0022-E2E4-4026-A11D-EA91A98CA927}"/>
              </a:ext>
            </a:extLst>
          </p:cNvPr>
          <p:cNvCxnSpPr>
            <a:cxnSpLocks/>
            <a:endCxn id="63" idx="3"/>
          </p:cNvCxnSpPr>
          <p:nvPr/>
        </p:nvCxnSpPr>
        <p:spPr>
          <a:xfrm flipH="1" flipV="1">
            <a:off x="5040299" y="2087838"/>
            <a:ext cx="2666130" cy="1756385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66436EB8-8CF1-4D46-A267-2E6701368906}"/>
              </a:ext>
            </a:extLst>
          </p:cNvPr>
          <p:cNvCxnSpPr>
            <a:cxnSpLocks/>
          </p:cNvCxnSpPr>
          <p:nvPr/>
        </p:nvCxnSpPr>
        <p:spPr>
          <a:xfrm flipH="1">
            <a:off x="8543556" y="4684583"/>
            <a:ext cx="1" cy="995207"/>
          </a:xfrm>
          <a:prstGeom prst="straightConnector1">
            <a:avLst/>
          </a:prstGeom>
          <a:ln w="381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ctangle: Rounded Corners 58">
            <a:extLst>
              <a:ext uri="{FF2B5EF4-FFF2-40B4-BE49-F238E27FC236}">
                <a16:creationId xmlns:a16="http://schemas.microsoft.com/office/drawing/2014/main" id="{94275BA3-6305-4083-ACDE-555660758CD8}"/>
              </a:ext>
            </a:extLst>
          </p:cNvPr>
          <p:cNvSpPr/>
          <p:nvPr/>
        </p:nvSpPr>
        <p:spPr>
          <a:xfrm>
            <a:off x="3800943" y="5550446"/>
            <a:ext cx="2129244" cy="927463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E9CEEF62-ED33-45A2-BFA1-76265857FA40}"/>
              </a:ext>
            </a:extLst>
          </p:cNvPr>
          <p:cNvSpPr txBox="1"/>
          <p:nvPr/>
        </p:nvSpPr>
        <p:spPr>
          <a:xfrm>
            <a:off x="4212421" y="5729583"/>
            <a:ext cx="18549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detritus</a:t>
            </a:r>
            <a:endParaRPr lang="en-ZA" sz="2800" dirty="0">
              <a:solidFill>
                <a:schemeClr val="bg1"/>
              </a:solidFill>
            </a:endParaRPr>
          </a:p>
        </p:txBody>
      </p: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9DFC2330-3BFC-4060-816E-23F6B3146454}"/>
              </a:ext>
            </a:extLst>
          </p:cNvPr>
          <p:cNvCxnSpPr>
            <a:cxnSpLocks/>
            <a:stCxn id="39" idx="1"/>
          </p:cNvCxnSpPr>
          <p:nvPr/>
        </p:nvCxnSpPr>
        <p:spPr>
          <a:xfrm flipH="1">
            <a:off x="5838738" y="4232401"/>
            <a:ext cx="1867691" cy="1245610"/>
          </a:xfrm>
          <a:prstGeom prst="straightConnector1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CFC74673-DC53-4E05-9AE2-BCAD762F61B5}"/>
              </a:ext>
            </a:extLst>
          </p:cNvPr>
          <p:cNvSpPr/>
          <p:nvPr/>
        </p:nvSpPr>
        <p:spPr>
          <a:xfrm>
            <a:off x="3075256" y="1640332"/>
            <a:ext cx="1897514" cy="927463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E408CE65-0FD9-4C8E-B387-151AD5A57602}"/>
              </a:ext>
            </a:extLst>
          </p:cNvPr>
          <p:cNvSpPr txBox="1"/>
          <p:nvPr/>
        </p:nvSpPr>
        <p:spPr>
          <a:xfrm>
            <a:off x="3185374" y="1826228"/>
            <a:ext cx="18549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herbivores</a:t>
            </a:r>
            <a:endParaRPr lang="en-ZA" sz="2800" dirty="0"/>
          </a:p>
        </p:txBody>
      </p:sp>
      <p:sp>
        <p:nvSpPr>
          <p:cNvPr id="64" name="Rectangle: Rounded Corners 63">
            <a:extLst>
              <a:ext uri="{FF2B5EF4-FFF2-40B4-BE49-F238E27FC236}">
                <a16:creationId xmlns:a16="http://schemas.microsoft.com/office/drawing/2014/main" id="{03732A80-6879-4F39-9E2F-9F4FAB4BDB3A}"/>
              </a:ext>
            </a:extLst>
          </p:cNvPr>
          <p:cNvSpPr/>
          <p:nvPr/>
        </p:nvSpPr>
        <p:spPr>
          <a:xfrm>
            <a:off x="678272" y="2828708"/>
            <a:ext cx="2129244" cy="927463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59E14ED0-E274-4759-896D-4B19EB9564F9}"/>
              </a:ext>
            </a:extLst>
          </p:cNvPr>
          <p:cNvSpPr txBox="1"/>
          <p:nvPr/>
        </p:nvSpPr>
        <p:spPr>
          <a:xfrm>
            <a:off x="927549" y="2991746"/>
            <a:ext cx="18549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carnivores</a:t>
            </a:r>
            <a:endParaRPr lang="en-ZA" sz="2800" dirty="0"/>
          </a:p>
        </p:txBody>
      </p: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3A8BC03D-6A5A-410B-BB35-E7E97D4DB152}"/>
              </a:ext>
            </a:extLst>
          </p:cNvPr>
          <p:cNvCxnSpPr>
            <a:cxnSpLocks/>
          </p:cNvCxnSpPr>
          <p:nvPr/>
        </p:nvCxnSpPr>
        <p:spPr>
          <a:xfrm flipV="1">
            <a:off x="5461282" y="2704409"/>
            <a:ext cx="1772367" cy="2846038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Rectangle: Rounded Corners 66">
            <a:extLst>
              <a:ext uri="{FF2B5EF4-FFF2-40B4-BE49-F238E27FC236}">
                <a16:creationId xmlns:a16="http://schemas.microsoft.com/office/drawing/2014/main" id="{A2E484E3-2010-4E7B-BFAF-8A609B5B6E5C}"/>
              </a:ext>
            </a:extLst>
          </p:cNvPr>
          <p:cNvSpPr/>
          <p:nvPr/>
        </p:nvSpPr>
        <p:spPr>
          <a:xfrm>
            <a:off x="6196826" y="1717458"/>
            <a:ext cx="2129244" cy="927463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2E6A48B6-6E6D-4613-AC28-5A739C3CFA63}"/>
              </a:ext>
            </a:extLst>
          </p:cNvPr>
          <p:cNvSpPr txBox="1"/>
          <p:nvPr/>
        </p:nvSpPr>
        <p:spPr>
          <a:xfrm>
            <a:off x="6333985" y="1919579"/>
            <a:ext cx="18549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detritivores</a:t>
            </a:r>
            <a:endParaRPr lang="en-ZA" sz="2800" dirty="0"/>
          </a:p>
        </p:txBody>
      </p: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C50BE835-6792-466C-9C36-5D8806E3A5A8}"/>
              </a:ext>
            </a:extLst>
          </p:cNvPr>
          <p:cNvCxnSpPr>
            <a:cxnSpLocks/>
          </p:cNvCxnSpPr>
          <p:nvPr/>
        </p:nvCxnSpPr>
        <p:spPr>
          <a:xfrm flipH="1">
            <a:off x="4930554" y="2656306"/>
            <a:ext cx="1727955" cy="2757526"/>
          </a:xfrm>
          <a:prstGeom prst="straightConnector1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288AEE8E-CF49-4176-BAC3-6E8F2F960EB5}"/>
              </a:ext>
            </a:extLst>
          </p:cNvPr>
          <p:cNvCxnSpPr>
            <a:cxnSpLocks/>
          </p:cNvCxnSpPr>
          <p:nvPr/>
        </p:nvCxnSpPr>
        <p:spPr>
          <a:xfrm>
            <a:off x="7834780" y="2644920"/>
            <a:ext cx="0" cy="693652"/>
          </a:xfrm>
          <a:prstGeom prst="straightConnector1">
            <a:avLst/>
          </a:prstGeom>
          <a:ln w="381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Rectangle: Rounded Corners 73">
            <a:extLst>
              <a:ext uri="{FF2B5EF4-FFF2-40B4-BE49-F238E27FC236}">
                <a16:creationId xmlns:a16="http://schemas.microsoft.com/office/drawing/2014/main" id="{2E5728FD-2161-47AA-B2C0-FC28030A8B8C}"/>
              </a:ext>
            </a:extLst>
          </p:cNvPr>
          <p:cNvSpPr/>
          <p:nvPr/>
        </p:nvSpPr>
        <p:spPr>
          <a:xfrm>
            <a:off x="400506" y="4461913"/>
            <a:ext cx="2645229" cy="927464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0938B294-3C9D-4F27-BF98-3DC22C84BA6F}"/>
              </a:ext>
            </a:extLst>
          </p:cNvPr>
          <p:cNvSpPr txBox="1"/>
          <p:nvPr/>
        </p:nvSpPr>
        <p:spPr>
          <a:xfrm>
            <a:off x="674826" y="4670919"/>
            <a:ext cx="23709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top carnivores</a:t>
            </a:r>
            <a:endParaRPr lang="en-ZA" sz="2800" dirty="0">
              <a:solidFill>
                <a:schemeClr val="bg1"/>
              </a:solidFill>
            </a:endParaRPr>
          </a:p>
        </p:txBody>
      </p: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D2E28C19-6183-472D-A771-6B838C6DF61D}"/>
              </a:ext>
            </a:extLst>
          </p:cNvPr>
          <p:cNvCxnSpPr>
            <a:cxnSpLocks/>
          </p:cNvCxnSpPr>
          <p:nvPr/>
        </p:nvCxnSpPr>
        <p:spPr>
          <a:xfrm>
            <a:off x="1650823" y="5389378"/>
            <a:ext cx="0" cy="801697"/>
          </a:xfrm>
          <a:prstGeom prst="straightConnector1">
            <a:avLst/>
          </a:prstGeom>
          <a:ln w="381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220C206B-E207-4529-90B6-5EF7DAEFB0D2}"/>
              </a:ext>
            </a:extLst>
          </p:cNvPr>
          <p:cNvCxnSpPr>
            <a:cxnSpLocks/>
            <a:stCxn id="62" idx="1"/>
          </p:cNvCxnSpPr>
          <p:nvPr/>
        </p:nvCxnSpPr>
        <p:spPr>
          <a:xfrm flipH="1">
            <a:off x="1929468" y="2104064"/>
            <a:ext cx="1145788" cy="655914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>
            <a:extLst>
              <a:ext uri="{FF2B5EF4-FFF2-40B4-BE49-F238E27FC236}">
                <a16:creationId xmlns:a16="http://schemas.microsoft.com/office/drawing/2014/main" id="{DB45E399-E438-4440-BC4C-47F6807F9920}"/>
              </a:ext>
            </a:extLst>
          </p:cNvPr>
          <p:cNvCxnSpPr>
            <a:cxnSpLocks/>
          </p:cNvCxnSpPr>
          <p:nvPr/>
        </p:nvCxnSpPr>
        <p:spPr>
          <a:xfrm>
            <a:off x="1590203" y="3756171"/>
            <a:ext cx="0" cy="582558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2275301F-E57E-4711-8C91-88F2B250AF5D}"/>
              </a:ext>
            </a:extLst>
          </p:cNvPr>
          <p:cNvCxnSpPr>
            <a:cxnSpLocks/>
          </p:cNvCxnSpPr>
          <p:nvPr/>
        </p:nvCxnSpPr>
        <p:spPr>
          <a:xfrm flipH="1">
            <a:off x="2480487" y="2566210"/>
            <a:ext cx="1195660" cy="1801082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2DB3E0FC-A610-4444-9F0A-E1D19051E4AE}"/>
              </a:ext>
            </a:extLst>
          </p:cNvPr>
          <p:cNvCxnSpPr>
            <a:cxnSpLocks/>
          </p:cNvCxnSpPr>
          <p:nvPr/>
        </p:nvCxnSpPr>
        <p:spPr>
          <a:xfrm flipH="1">
            <a:off x="2846650" y="2531310"/>
            <a:ext cx="3350176" cy="1854645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72FEF101-CD20-41FD-B3EA-776172C2FDF9}"/>
              </a:ext>
            </a:extLst>
          </p:cNvPr>
          <p:cNvCxnSpPr>
            <a:cxnSpLocks/>
          </p:cNvCxnSpPr>
          <p:nvPr/>
        </p:nvCxnSpPr>
        <p:spPr>
          <a:xfrm>
            <a:off x="1155873" y="3768669"/>
            <a:ext cx="0" cy="570060"/>
          </a:xfrm>
          <a:prstGeom prst="straightConnector1">
            <a:avLst/>
          </a:prstGeom>
          <a:ln w="381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>
            <a:extLst>
              <a:ext uri="{FF2B5EF4-FFF2-40B4-BE49-F238E27FC236}">
                <a16:creationId xmlns:a16="http://schemas.microsoft.com/office/drawing/2014/main" id="{DCA222D1-76E3-4DCD-8B3F-88C2C94D648A}"/>
              </a:ext>
            </a:extLst>
          </p:cNvPr>
          <p:cNvCxnSpPr>
            <a:cxnSpLocks/>
          </p:cNvCxnSpPr>
          <p:nvPr/>
        </p:nvCxnSpPr>
        <p:spPr>
          <a:xfrm>
            <a:off x="3025040" y="4986597"/>
            <a:ext cx="994458" cy="478738"/>
          </a:xfrm>
          <a:prstGeom prst="straightConnector1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104">
            <a:extLst>
              <a:ext uri="{FF2B5EF4-FFF2-40B4-BE49-F238E27FC236}">
                <a16:creationId xmlns:a16="http://schemas.microsoft.com/office/drawing/2014/main" id="{3F0A4F4F-F81D-4202-87C0-5F29BA7500C1}"/>
              </a:ext>
            </a:extLst>
          </p:cNvPr>
          <p:cNvCxnSpPr>
            <a:cxnSpLocks/>
          </p:cNvCxnSpPr>
          <p:nvPr/>
        </p:nvCxnSpPr>
        <p:spPr>
          <a:xfrm>
            <a:off x="4165170" y="2566210"/>
            <a:ext cx="527164" cy="2847622"/>
          </a:xfrm>
          <a:prstGeom prst="straightConnector1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Arrow Connector 106">
            <a:extLst>
              <a:ext uri="{FF2B5EF4-FFF2-40B4-BE49-F238E27FC236}">
                <a16:creationId xmlns:a16="http://schemas.microsoft.com/office/drawing/2014/main" id="{5BF7625B-99B1-4F36-B6CE-2A8E00CC0C79}"/>
              </a:ext>
            </a:extLst>
          </p:cNvPr>
          <p:cNvCxnSpPr>
            <a:cxnSpLocks/>
          </p:cNvCxnSpPr>
          <p:nvPr/>
        </p:nvCxnSpPr>
        <p:spPr>
          <a:xfrm>
            <a:off x="2788984" y="3650956"/>
            <a:ext cx="1679887" cy="1762876"/>
          </a:xfrm>
          <a:prstGeom prst="straightConnector1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109">
            <a:extLst>
              <a:ext uri="{FF2B5EF4-FFF2-40B4-BE49-F238E27FC236}">
                <a16:creationId xmlns:a16="http://schemas.microsoft.com/office/drawing/2014/main" id="{67BA2987-3B03-4EC7-B02C-A561061B2967}"/>
              </a:ext>
            </a:extLst>
          </p:cNvPr>
          <p:cNvCxnSpPr>
            <a:cxnSpLocks/>
          </p:cNvCxnSpPr>
          <p:nvPr/>
        </p:nvCxnSpPr>
        <p:spPr>
          <a:xfrm>
            <a:off x="3883566" y="2566210"/>
            <a:ext cx="0" cy="862790"/>
          </a:xfrm>
          <a:prstGeom prst="straightConnector1">
            <a:avLst/>
          </a:prstGeom>
          <a:ln w="381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Arrow Connector 111">
            <a:extLst>
              <a:ext uri="{FF2B5EF4-FFF2-40B4-BE49-F238E27FC236}">
                <a16:creationId xmlns:a16="http://schemas.microsoft.com/office/drawing/2014/main" id="{AD87A4B2-DD45-4BF8-A278-BFA62A2702F2}"/>
              </a:ext>
            </a:extLst>
          </p:cNvPr>
          <p:cNvCxnSpPr>
            <a:cxnSpLocks/>
          </p:cNvCxnSpPr>
          <p:nvPr/>
        </p:nvCxnSpPr>
        <p:spPr>
          <a:xfrm flipH="1">
            <a:off x="2875045" y="2203507"/>
            <a:ext cx="3302215" cy="1085754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Oval 116">
            <a:extLst>
              <a:ext uri="{FF2B5EF4-FFF2-40B4-BE49-F238E27FC236}">
                <a16:creationId xmlns:a16="http://schemas.microsoft.com/office/drawing/2014/main" id="{8C887282-6584-4A10-8192-F84F6371FCC7}"/>
              </a:ext>
            </a:extLst>
          </p:cNvPr>
          <p:cNvSpPr/>
          <p:nvPr/>
        </p:nvSpPr>
        <p:spPr>
          <a:xfrm>
            <a:off x="6454474" y="4489101"/>
            <a:ext cx="741687" cy="741687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CE595C4D-1C4F-4282-BFF2-AEF083AA4495}"/>
              </a:ext>
            </a:extLst>
          </p:cNvPr>
          <p:cNvSpPr txBox="1"/>
          <p:nvPr/>
        </p:nvSpPr>
        <p:spPr>
          <a:xfrm>
            <a:off x="6616387" y="4593596"/>
            <a:ext cx="520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d</a:t>
            </a:r>
            <a:endParaRPr lang="en-ZA" sz="2800" dirty="0"/>
          </a:p>
        </p:txBody>
      </p:sp>
      <p:sp>
        <p:nvSpPr>
          <p:cNvPr id="119" name="Arrow: Right 118">
            <a:extLst>
              <a:ext uri="{FF2B5EF4-FFF2-40B4-BE49-F238E27FC236}">
                <a16:creationId xmlns:a16="http://schemas.microsoft.com/office/drawing/2014/main" id="{458FFD80-4599-41E0-84CE-5D1E1F27BBEC}"/>
              </a:ext>
            </a:extLst>
          </p:cNvPr>
          <p:cNvSpPr/>
          <p:nvPr/>
        </p:nvSpPr>
        <p:spPr>
          <a:xfrm>
            <a:off x="5100100" y="732573"/>
            <a:ext cx="1200241" cy="277507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23" name="Oval 122">
            <a:extLst>
              <a:ext uri="{FF2B5EF4-FFF2-40B4-BE49-F238E27FC236}">
                <a16:creationId xmlns:a16="http://schemas.microsoft.com/office/drawing/2014/main" id="{91242CEA-1660-4880-AC31-839B39AE271F}"/>
              </a:ext>
            </a:extLst>
          </p:cNvPr>
          <p:cNvSpPr/>
          <p:nvPr/>
        </p:nvSpPr>
        <p:spPr>
          <a:xfrm>
            <a:off x="8160325" y="5736222"/>
            <a:ext cx="741687" cy="74168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4D8E13B4-FDD8-44EE-A8BE-0F01D0629880}"/>
              </a:ext>
            </a:extLst>
          </p:cNvPr>
          <p:cNvSpPr txBox="1"/>
          <p:nvPr/>
        </p:nvSpPr>
        <p:spPr>
          <a:xfrm>
            <a:off x="8336102" y="5809415"/>
            <a:ext cx="6065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R</a:t>
            </a:r>
            <a:endParaRPr lang="en-ZA" sz="2800" dirty="0"/>
          </a:p>
        </p:txBody>
      </p:sp>
      <p:sp>
        <p:nvSpPr>
          <p:cNvPr id="125" name="Oval 124">
            <a:extLst>
              <a:ext uri="{FF2B5EF4-FFF2-40B4-BE49-F238E27FC236}">
                <a16:creationId xmlns:a16="http://schemas.microsoft.com/office/drawing/2014/main" id="{0D5D6E39-1536-41C0-ADFE-B9E1BA600D10}"/>
              </a:ext>
            </a:extLst>
          </p:cNvPr>
          <p:cNvSpPr/>
          <p:nvPr/>
        </p:nvSpPr>
        <p:spPr>
          <a:xfrm>
            <a:off x="5478362" y="3542975"/>
            <a:ext cx="741687" cy="741687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EB48385F-ED98-435D-86DA-2AFABBD5D455}"/>
              </a:ext>
            </a:extLst>
          </p:cNvPr>
          <p:cNvSpPr txBox="1"/>
          <p:nvPr/>
        </p:nvSpPr>
        <p:spPr>
          <a:xfrm>
            <a:off x="5461282" y="3617205"/>
            <a:ext cx="925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d, e</a:t>
            </a:r>
            <a:endParaRPr lang="en-ZA" sz="2800" dirty="0"/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58321AF9-B1A8-4A90-9363-C9E38E4404FA}"/>
              </a:ext>
            </a:extLst>
          </p:cNvPr>
          <p:cNvSpPr txBox="1"/>
          <p:nvPr/>
        </p:nvSpPr>
        <p:spPr>
          <a:xfrm>
            <a:off x="8543556" y="4864619"/>
            <a:ext cx="14896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highlight>
                  <a:srgbClr val="000000"/>
                </a:highlight>
              </a:rPr>
              <a:t>heat loss</a:t>
            </a:r>
            <a:endParaRPr lang="en-ZA" sz="2800" dirty="0">
              <a:solidFill>
                <a:srgbClr val="FF0000"/>
              </a:solidFill>
              <a:highlight>
                <a:srgbClr val="000000"/>
              </a:highlight>
            </a:endParaRP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4DC7B841-38C7-432D-A8B4-BA5F03F657A2}"/>
              </a:ext>
            </a:extLst>
          </p:cNvPr>
          <p:cNvSpPr txBox="1"/>
          <p:nvPr/>
        </p:nvSpPr>
        <p:spPr>
          <a:xfrm>
            <a:off x="9904825" y="3374438"/>
            <a:ext cx="12021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  <a:highlight>
                  <a:srgbClr val="000000"/>
                </a:highlight>
              </a:rPr>
              <a:t>source  </a:t>
            </a:r>
            <a:endParaRPr lang="en-ZA" sz="2800" dirty="0">
              <a:solidFill>
                <a:srgbClr val="FFFF00"/>
              </a:solidFill>
              <a:highlight>
                <a:srgbClr val="000000"/>
              </a:highlight>
            </a:endParaRP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0702F167-BDC4-4422-9035-FF3E4EDA37F1}"/>
              </a:ext>
            </a:extLst>
          </p:cNvPr>
          <p:cNvSpPr txBox="1"/>
          <p:nvPr/>
        </p:nvSpPr>
        <p:spPr>
          <a:xfrm>
            <a:off x="1351603" y="1508935"/>
            <a:ext cx="148967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trophic transfer</a:t>
            </a:r>
            <a:endParaRPr lang="en-ZA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84419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5148AE-175C-474F-A195-CE2DACA03C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3302" y="365126"/>
            <a:ext cx="8360229" cy="1007878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n-US" b="1" dirty="0"/>
              <a:t>Compartment (group of species)</a:t>
            </a:r>
            <a:endParaRPr lang="en-ZA" b="1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8453493-6C3E-43B1-98A5-CE972BAD88EE}"/>
              </a:ext>
            </a:extLst>
          </p:cNvPr>
          <p:cNvSpPr/>
          <p:nvPr/>
        </p:nvSpPr>
        <p:spPr>
          <a:xfrm>
            <a:off x="3825722" y="3675350"/>
            <a:ext cx="2129244" cy="927463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D5E8524-38C6-4E58-B851-571778EF6344}"/>
              </a:ext>
            </a:extLst>
          </p:cNvPr>
          <p:cNvSpPr txBox="1"/>
          <p:nvPr/>
        </p:nvSpPr>
        <p:spPr>
          <a:xfrm>
            <a:off x="4202843" y="3884356"/>
            <a:ext cx="18549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biomass</a:t>
            </a:r>
            <a:endParaRPr lang="en-ZA" sz="2800" dirty="0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F1ACC5BC-16B7-4C40-A7E6-5538FBD2C8CA}"/>
              </a:ext>
            </a:extLst>
          </p:cNvPr>
          <p:cNvCxnSpPr>
            <a:cxnSpLocks/>
          </p:cNvCxnSpPr>
          <p:nvPr/>
        </p:nvCxnSpPr>
        <p:spPr>
          <a:xfrm flipV="1">
            <a:off x="3785309" y="4602813"/>
            <a:ext cx="835069" cy="1281502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9A867CDD-0B79-4FE6-A7D2-816CEEDA4F64}"/>
              </a:ext>
            </a:extLst>
          </p:cNvPr>
          <p:cNvCxnSpPr>
            <a:cxnSpLocks/>
          </p:cNvCxnSpPr>
          <p:nvPr/>
        </p:nvCxnSpPr>
        <p:spPr>
          <a:xfrm flipV="1">
            <a:off x="5026422" y="3024503"/>
            <a:ext cx="0" cy="650847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00A968D-0F27-4607-87FC-459AD5324317}"/>
              </a:ext>
            </a:extLst>
          </p:cNvPr>
          <p:cNvCxnSpPr>
            <a:cxnSpLocks/>
          </p:cNvCxnSpPr>
          <p:nvPr/>
        </p:nvCxnSpPr>
        <p:spPr>
          <a:xfrm flipH="1" flipV="1">
            <a:off x="2703539" y="4145966"/>
            <a:ext cx="1081770" cy="1"/>
          </a:xfrm>
          <a:prstGeom prst="straightConnector1">
            <a:avLst/>
          </a:prstGeom>
          <a:ln w="381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0AB88B24-2F53-4196-8563-8875EF3DCBCC}"/>
              </a:ext>
            </a:extLst>
          </p:cNvPr>
          <p:cNvCxnSpPr>
            <a:cxnSpLocks/>
          </p:cNvCxnSpPr>
          <p:nvPr/>
        </p:nvCxnSpPr>
        <p:spPr>
          <a:xfrm flipH="1" flipV="1">
            <a:off x="5364363" y="4602814"/>
            <a:ext cx="584892" cy="1281501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7F0F4BC5-2BE6-4DA9-8C77-1162625F77CB}"/>
              </a:ext>
            </a:extLst>
          </p:cNvPr>
          <p:cNvSpPr txBox="1"/>
          <p:nvPr/>
        </p:nvSpPr>
        <p:spPr>
          <a:xfrm>
            <a:off x="7707088" y="3597610"/>
            <a:ext cx="351738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“mortality”</a:t>
            </a:r>
          </a:p>
          <a:p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non-predation death, excretion</a:t>
            </a:r>
            <a:endParaRPr lang="en-ZA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5C2FDF28-0B8A-43D4-A289-235ECD4856F5}"/>
              </a:ext>
            </a:extLst>
          </p:cNvPr>
          <p:cNvCxnSpPr>
            <a:cxnSpLocks/>
          </p:cNvCxnSpPr>
          <p:nvPr/>
        </p:nvCxnSpPr>
        <p:spPr>
          <a:xfrm>
            <a:off x="5954966" y="4074664"/>
            <a:ext cx="1587140" cy="0"/>
          </a:xfrm>
          <a:prstGeom prst="straightConnector1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3A226534-669D-4E4F-ABC5-B9CADE5ACD59}"/>
              </a:ext>
            </a:extLst>
          </p:cNvPr>
          <p:cNvSpPr txBox="1"/>
          <p:nvPr/>
        </p:nvSpPr>
        <p:spPr>
          <a:xfrm>
            <a:off x="843484" y="3820666"/>
            <a:ext cx="18967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respiration</a:t>
            </a:r>
          </a:p>
          <a:p>
            <a:r>
              <a:rPr lang="en-US" sz="2800" dirty="0">
                <a:solidFill>
                  <a:srgbClr val="FF0000"/>
                </a:solidFill>
              </a:rPr>
              <a:t>(heat loss)</a:t>
            </a:r>
            <a:endParaRPr lang="en-ZA" sz="2800" dirty="0">
              <a:solidFill>
                <a:srgbClr val="FF0000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46D6FC2-6BFA-49A2-917C-C88A087B6AA8}"/>
              </a:ext>
            </a:extLst>
          </p:cNvPr>
          <p:cNvSpPr txBox="1"/>
          <p:nvPr/>
        </p:nvSpPr>
        <p:spPr>
          <a:xfrm>
            <a:off x="843484" y="2197350"/>
            <a:ext cx="25864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trophic transfer</a:t>
            </a:r>
          </a:p>
          <a:p>
            <a:r>
              <a:rPr lang="en-US" sz="2800" dirty="0">
                <a:solidFill>
                  <a:srgbClr val="0070C0"/>
                </a:solidFill>
              </a:rPr>
              <a:t>(food)</a:t>
            </a:r>
            <a:endParaRPr lang="en-ZA" sz="2800" dirty="0">
              <a:solidFill>
                <a:srgbClr val="0070C0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926F3AF-040E-4B7F-B28C-37158A8E9345}"/>
              </a:ext>
            </a:extLst>
          </p:cNvPr>
          <p:cNvSpPr txBox="1"/>
          <p:nvPr/>
        </p:nvSpPr>
        <p:spPr>
          <a:xfrm>
            <a:off x="4071133" y="2434840"/>
            <a:ext cx="25864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being eaten</a:t>
            </a:r>
            <a:endParaRPr lang="en-ZA" sz="28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6E0A714-6760-4A1F-BD0E-E437D3EDC587}"/>
              </a:ext>
            </a:extLst>
          </p:cNvPr>
          <p:cNvSpPr txBox="1"/>
          <p:nvPr/>
        </p:nvSpPr>
        <p:spPr>
          <a:xfrm>
            <a:off x="4363579" y="5622705"/>
            <a:ext cx="25864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eating</a:t>
            </a:r>
            <a:endParaRPr lang="en-ZA" sz="2800" dirty="0"/>
          </a:p>
        </p:txBody>
      </p:sp>
    </p:spTree>
    <p:extLst>
      <p:ext uri="{BB962C8B-B14F-4D97-AF65-F5344CB8AC3E}">
        <p14:creationId xmlns:p14="http://schemas.microsoft.com/office/powerpoint/2010/main" val="5639420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4AE744A6-CD3B-40F2-A1B4-496F36999C65}"/>
              </a:ext>
            </a:extLst>
          </p:cNvPr>
          <p:cNvSpPr/>
          <p:nvPr/>
        </p:nvSpPr>
        <p:spPr>
          <a:xfrm>
            <a:off x="7120585" y="3597642"/>
            <a:ext cx="1232327" cy="1232327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5148AE-175C-474F-A195-CE2DACA03C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1109" y="365126"/>
            <a:ext cx="4820194" cy="1007878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n-US" b="1" dirty="0"/>
              <a:t>Node in Network</a:t>
            </a:r>
            <a:endParaRPr lang="en-ZA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D5E8524-38C6-4E58-B851-571778EF6344}"/>
              </a:ext>
            </a:extLst>
          </p:cNvPr>
          <p:cNvSpPr txBox="1"/>
          <p:nvPr/>
        </p:nvSpPr>
        <p:spPr>
          <a:xfrm>
            <a:off x="7528147" y="3897736"/>
            <a:ext cx="6640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B</a:t>
            </a:r>
            <a:endParaRPr lang="en-ZA" sz="2800" dirty="0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F1ACC5BC-16B7-4C40-A7E6-5538FBD2C8CA}"/>
              </a:ext>
            </a:extLst>
          </p:cNvPr>
          <p:cNvCxnSpPr>
            <a:cxnSpLocks/>
            <a:endCxn id="3" idx="3"/>
          </p:cNvCxnSpPr>
          <p:nvPr/>
        </p:nvCxnSpPr>
        <p:spPr>
          <a:xfrm flipV="1">
            <a:off x="6645128" y="4649499"/>
            <a:ext cx="655927" cy="1207474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9A867CDD-0B79-4FE6-A7D2-816CEEDA4F64}"/>
              </a:ext>
            </a:extLst>
          </p:cNvPr>
          <p:cNvCxnSpPr>
            <a:cxnSpLocks/>
          </p:cNvCxnSpPr>
          <p:nvPr/>
        </p:nvCxnSpPr>
        <p:spPr>
          <a:xfrm flipH="1" flipV="1">
            <a:off x="7746258" y="2874153"/>
            <a:ext cx="3408" cy="686275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00A968D-0F27-4607-87FC-459AD5324317}"/>
              </a:ext>
            </a:extLst>
          </p:cNvPr>
          <p:cNvCxnSpPr>
            <a:cxnSpLocks/>
          </p:cNvCxnSpPr>
          <p:nvPr/>
        </p:nvCxnSpPr>
        <p:spPr>
          <a:xfrm flipH="1" flipV="1">
            <a:off x="6450566" y="3186836"/>
            <a:ext cx="739514" cy="688086"/>
          </a:xfrm>
          <a:prstGeom prst="straightConnector1">
            <a:avLst/>
          </a:prstGeom>
          <a:ln w="381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0AB88B24-2F53-4196-8563-8875EF3DCBCC}"/>
              </a:ext>
            </a:extLst>
          </p:cNvPr>
          <p:cNvCxnSpPr>
            <a:cxnSpLocks/>
          </p:cNvCxnSpPr>
          <p:nvPr/>
        </p:nvCxnSpPr>
        <p:spPr>
          <a:xfrm flipH="1" flipV="1">
            <a:off x="8139729" y="4681925"/>
            <a:ext cx="584892" cy="1281501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7F0F4BC5-2BE6-4DA9-8C77-1162625F77CB}"/>
              </a:ext>
            </a:extLst>
          </p:cNvPr>
          <p:cNvSpPr txBox="1"/>
          <p:nvPr/>
        </p:nvSpPr>
        <p:spPr>
          <a:xfrm>
            <a:off x="9257066" y="2999382"/>
            <a:ext cx="7073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M</a:t>
            </a:r>
            <a:endParaRPr lang="en-ZA" sz="2800" dirty="0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5C2FDF28-0B8A-43D4-A289-235ECD4856F5}"/>
              </a:ext>
            </a:extLst>
          </p:cNvPr>
          <p:cNvCxnSpPr>
            <a:cxnSpLocks/>
          </p:cNvCxnSpPr>
          <p:nvPr/>
        </p:nvCxnSpPr>
        <p:spPr>
          <a:xfrm flipV="1">
            <a:off x="8342140" y="3418353"/>
            <a:ext cx="764962" cy="573368"/>
          </a:xfrm>
          <a:prstGeom prst="straightConnector1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3A226534-669D-4E4F-ABC5-B9CADE5ACD59}"/>
              </a:ext>
            </a:extLst>
          </p:cNvPr>
          <p:cNvSpPr txBox="1"/>
          <p:nvPr/>
        </p:nvSpPr>
        <p:spPr>
          <a:xfrm>
            <a:off x="5982407" y="2663616"/>
            <a:ext cx="4197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R</a:t>
            </a:r>
            <a:endParaRPr lang="en-ZA" sz="2800" dirty="0">
              <a:solidFill>
                <a:srgbClr val="FF0000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926F3AF-040E-4B7F-B28C-37158A8E9345}"/>
              </a:ext>
            </a:extLst>
          </p:cNvPr>
          <p:cNvSpPr txBox="1"/>
          <p:nvPr/>
        </p:nvSpPr>
        <p:spPr>
          <a:xfrm>
            <a:off x="6793639" y="2301629"/>
            <a:ext cx="25864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being eaten</a:t>
            </a:r>
            <a:endParaRPr lang="en-ZA" sz="28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6E0A714-6760-4A1F-BD0E-E437D3EDC587}"/>
              </a:ext>
            </a:extLst>
          </p:cNvPr>
          <p:cNvSpPr txBox="1"/>
          <p:nvPr/>
        </p:nvSpPr>
        <p:spPr>
          <a:xfrm>
            <a:off x="7190080" y="5649565"/>
            <a:ext cx="25864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eating</a:t>
            </a:r>
            <a:endParaRPr lang="en-ZA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94F4853-3AB0-4F6B-B9CA-3AA2CA6CC0B9}"/>
                  </a:ext>
                </a:extLst>
              </p:cNvPr>
              <p:cNvSpPr txBox="1"/>
              <p:nvPr/>
            </p:nvSpPr>
            <p:spPr>
              <a:xfrm>
                <a:off x="3003729" y="5061065"/>
                <a:ext cx="258646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Inflow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𝑖𝑛</m:t>
                        </m:r>
                      </m:sub>
                    </m:sSub>
                  </m:oMath>
                </a14:m>
                <a:endParaRPr lang="en-ZA" sz="28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94F4853-3AB0-4F6B-B9CA-3AA2CA6CC0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3729" y="5061065"/>
                <a:ext cx="2586460" cy="523220"/>
              </a:xfrm>
              <a:prstGeom prst="rect">
                <a:avLst/>
              </a:prstGeom>
              <a:blipFill>
                <a:blip r:embed="rId2"/>
                <a:stretch>
                  <a:fillRect l="-4953" t="-10465" b="-32558"/>
                </a:stretch>
              </a:blipFill>
            </p:spPr>
            <p:txBody>
              <a:bodyPr/>
              <a:lstStyle/>
              <a:p>
                <a:r>
                  <a:rPr lang="en-Z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6E06DE7-E19E-4158-879D-95CCD1A562F7}"/>
                  </a:ext>
                </a:extLst>
              </p:cNvPr>
              <p:cNvSpPr txBox="1"/>
              <p:nvPr/>
            </p:nvSpPr>
            <p:spPr>
              <a:xfrm>
                <a:off x="2735758" y="2894279"/>
                <a:ext cx="258646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Outflow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𝑜𝑢𝑡</m:t>
                        </m:r>
                      </m:sub>
                    </m:sSub>
                  </m:oMath>
                </a14:m>
                <a:endParaRPr lang="en-ZA" sz="28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6E06DE7-E19E-4158-879D-95CCD1A562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5758" y="2894279"/>
                <a:ext cx="2586460" cy="523220"/>
              </a:xfrm>
              <a:prstGeom prst="rect">
                <a:avLst/>
              </a:prstGeom>
              <a:blipFill>
                <a:blip r:embed="rId3"/>
                <a:stretch>
                  <a:fillRect l="-4953" t="-11628" b="-32558"/>
                </a:stretch>
              </a:blipFill>
            </p:spPr>
            <p:txBody>
              <a:bodyPr/>
              <a:lstStyle/>
              <a:p>
                <a:r>
                  <a:rPr lang="en-Z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Left Brace 6">
            <a:extLst>
              <a:ext uri="{FF2B5EF4-FFF2-40B4-BE49-F238E27FC236}">
                <a16:creationId xmlns:a16="http://schemas.microsoft.com/office/drawing/2014/main" id="{7C028683-5DE1-45E5-AB9C-2E9CAD8B4BC7}"/>
              </a:ext>
            </a:extLst>
          </p:cNvPr>
          <p:cNvSpPr/>
          <p:nvPr/>
        </p:nvSpPr>
        <p:spPr>
          <a:xfrm>
            <a:off x="4910618" y="2220851"/>
            <a:ext cx="707387" cy="2080282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6" name="Left Brace 25">
            <a:extLst>
              <a:ext uri="{FF2B5EF4-FFF2-40B4-BE49-F238E27FC236}">
                <a16:creationId xmlns:a16="http://schemas.microsoft.com/office/drawing/2014/main" id="{C4C4E3AD-6C1B-465D-9B11-838EB6FED558}"/>
              </a:ext>
            </a:extLst>
          </p:cNvPr>
          <p:cNvSpPr/>
          <p:nvPr/>
        </p:nvSpPr>
        <p:spPr>
          <a:xfrm>
            <a:off x="4882802" y="4420077"/>
            <a:ext cx="707387" cy="1945689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E4688FA5-0F94-4AD1-88DE-551588B6DF90}"/>
                  </a:ext>
                </a:extLst>
              </p:cNvPr>
              <p:cNvSpPr txBox="1"/>
              <p:nvPr/>
            </p:nvSpPr>
            <p:spPr>
              <a:xfrm>
                <a:off x="392335" y="3762228"/>
                <a:ext cx="2586460" cy="95410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Static network </a:t>
                </a:r>
                <a:endParaRPr lang="en-US" sz="280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𝑖𝑛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𝑜𝑢𝑡</m:t>
                          </m:r>
                        </m:sub>
                      </m:sSub>
                    </m:oMath>
                  </m:oMathPara>
                </a14:m>
                <a:endParaRPr lang="en-ZA" sz="2800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E4688FA5-0F94-4AD1-88DE-551588B6DF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335" y="3762228"/>
                <a:ext cx="2586460" cy="954107"/>
              </a:xfrm>
              <a:prstGeom prst="rect">
                <a:avLst/>
              </a:prstGeom>
              <a:blipFill>
                <a:blip r:embed="rId4"/>
                <a:stretch>
                  <a:fillRect l="-4854" t="-6494" b="-1299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itle 1">
            <a:extLst>
              <a:ext uri="{FF2B5EF4-FFF2-40B4-BE49-F238E27FC236}">
                <a16:creationId xmlns:a16="http://schemas.microsoft.com/office/drawing/2014/main" id="{0772C540-97D6-40C8-9C39-9E0508E35207}"/>
              </a:ext>
            </a:extLst>
          </p:cNvPr>
          <p:cNvSpPr txBox="1">
            <a:spLocks/>
          </p:cNvSpPr>
          <p:nvPr/>
        </p:nvSpPr>
        <p:spPr>
          <a:xfrm>
            <a:off x="9107102" y="4681925"/>
            <a:ext cx="2109133" cy="57481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 dirty="0"/>
              <a:t>directed links</a:t>
            </a:r>
            <a:endParaRPr lang="en-ZA" sz="2800" b="1" dirty="0"/>
          </a:p>
        </p:txBody>
      </p:sp>
    </p:spTree>
    <p:extLst>
      <p:ext uri="{BB962C8B-B14F-4D97-AF65-F5344CB8AC3E}">
        <p14:creationId xmlns:p14="http://schemas.microsoft.com/office/powerpoint/2010/main" val="14176044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Oval 51">
            <a:extLst>
              <a:ext uri="{FF2B5EF4-FFF2-40B4-BE49-F238E27FC236}">
                <a16:creationId xmlns:a16="http://schemas.microsoft.com/office/drawing/2014/main" id="{22348F11-7BA1-4BAE-9E14-8C9A9D8FE0CE}"/>
              </a:ext>
            </a:extLst>
          </p:cNvPr>
          <p:cNvSpPr/>
          <p:nvPr/>
        </p:nvSpPr>
        <p:spPr>
          <a:xfrm>
            <a:off x="3756107" y="5281645"/>
            <a:ext cx="961477" cy="961477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928BC921-6C05-4F5C-97C8-F0146B454D23}"/>
              </a:ext>
            </a:extLst>
          </p:cNvPr>
          <p:cNvSpPr/>
          <p:nvPr/>
        </p:nvSpPr>
        <p:spPr>
          <a:xfrm>
            <a:off x="3756105" y="2253066"/>
            <a:ext cx="961477" cy="961477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2567147-0B61-4FE4-8432-43BD66F97961}"/>
                  </a:ext>
                </a:extLst>
              </p:cNvPr>
              <p:cNvSpPr txBox="1"/>
              <p:nvPr/>
            </p:nvSpPr>
            <p:spPr>
              <a:xfrm>
                <a:off x="3972388" y="5400368"/>
                <a:ext cx="52891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ZA" sz="36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2567147-0B61-4FE4-8432-43BD66F979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2388" y="5400368"/>
                <a:ext cx="528915" cy="64633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Z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C5BEE04-1195-4CEC-8C7B-B6B2247A5E7A}"/>
                  </a:ext>
                </a:extLst>
              </p:cNvPr>
              <p:cNvSpPr txBox="1"/>
              <p:nvPr/>
            </p:nvSpPr>
            <p:spPr>
              <a:xfrm>
                <a:off x="3998447" y="2334571"/>
                <a:ext cx="47679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𝑗</m:t>
                      </m:r>
                    </m:oMath>
                  </m:oMathPara>
                </a14:m>
                <a:endParaRPr lang="en-ZA" sz="36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C5BEE04-1195-4CEC-8C7B-B6B2247A5E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8447" y="2334571"/>
                <a:ext cx="476796" cy="6463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Z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190892CB-D404-4BBD-BBC1-3B8695993F26}"/>
              </a:ext>
            </a:extLst>
          </p:cNvPr>
          <p:cNvCxnSpPr>
            <a:cxnSpLocks/>
            <a:stCxn id="52" idx="0"/>
          </p:cNvCxnSpPr>
          <p:nvPr/>
        </p:nvCxnSpPr>
        <p:spPr>
          <a:xfrm flipV="1">
            <a:off x="4236846" y="3195340"/>
            <a:ext cx="0" cy="2086305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FE2B857F-9653-4FCB-B0EA-068CFD7533BB}"/>
                  </a:ext>
                </a:extLst>
              </p:cNvPr>
              <p:cNvSpPr txBox="1"/>
              <p:nvPr/>
            </p:nvSpPr>
            <p:spPr>
              <a:xfrm>
                <a:off x="3849955" y="4024358"/>
                <a:ext cx="848153" cy="690895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</m:oMath>
                  </m:oMathPara>
                </a14:m>
                <a:endParaRPr lang="en-ZA" sz="3600" dirty="0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FE2B857F-9653-4FCB-B0EA-068CFD7533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9955" y="4024358"/>
                <a:ext cx="848153" cy="69089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Z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B3E175F3-D74F-4881-A311-ED6FDAB57DE2}"/>
              </a:ext>
            </a:extLst>
          </p:cNvPr>
          <p:cNvCxnSpPr>
            <a:cxnSpLocks/>
          </p:cNvCxnSpPr>
          <p:nvPr/>
        </p:nvCxnSpPr>
        <p:spPr>
          <a:xfrm flipH="1" flipV="1">
            <a:off x="4576779" y="3054535"/>
            <a:ext cx="1243361" cy="1785221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4D612582-1386-4788-B80D-0093107030EB}"/>
              </a:ext>
            </a:extLst>
          </p:cNvPr>
          <p:cNvCxnSpPr>
            <a:cxnSpLocks/>
          </p:cNvCxnSpPr>
          <p:nvPr/>
        </p:nvCxnSpPr>
        <p:spPr>
          <a:xfrm flipV="1">
            <a:off x="2571323" y="3054536"/>
            <a:ext cx="1325589" cy="1860721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6A7023F7-265B-4CC9-AFD0-18EAB3AACEB6}"/>
                  </a:ext>
                </a:extLst>
              </p:cNvPr>
              <p:cNvSpPr txBox="1"/>
              <p:nvPr/>
            </p:nvSpPr>
            <p:spPr>
              <a:xfrm>
                <a:off x="838200" y="2253066"/>
                <a:ext cx="2507568" cy="1137876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𝑖𝑛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ZA" sz="2800" dirty="0"/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6A7023F7-265B-4CC9-AFD0-18EAB3AACE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253066"/>
                <a:ext cx="2507568" cy="1137876"/>
              </a:xfrm>
              <a:prstGeom prst="rect">
                <a:avLst/>
              </a:prstGeom>
              <a:blipFill>
                <a:blip r:embed="rId5"/>
                <a:stretch>
                  <a:fillRect l="-3015" t="-128571" r="-4523" b="-18022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itle 28">
            <a:extLst>
              <a:ext uri="{FF2B5EF4-FFF2-40B4-BE49-F238E27FC236}">
                <a16:creationId xmlns:a16="http://schemas.microsoft.com/office/drawing/2014/main" id="{F7A3E715-36BA-416D-86ED-7343274319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03317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n-US" b="1" dirty="0"/>
              <a:t>Trophic Transfer and Entropy</a:t>
            </a:r>
            <a:endParaRPr lang="en-ZA" b="1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4A655754-FDF7-4752-A414-8F0E23A4226D}"/>
              </a:ext>
            </a:extLst>
          </p:cNvPr>
          <p:cNvSpPr/>
          <p:nvPr/>
        </p:nvSpPr>
        <p:spPr>
          <a:xfrm>
            <a:off x="1985856" y="4915257"/>
            <a:ext cx="961477" cy="961477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44DDDEEB-6355-46EA-9EA2-1430CF9CACBE}"/>
              </a:ext>
            </a:extLst>
          </p:cNvPr>
          <p:cNvSpPr/>
          <p:nvPr/>
        </p:nvSpPr>
        <p:spPr>
          <a:xfrm>
            <a:off x="5649490" y="4741777"/>
            <a:ext cx="961477" cy="961477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ontent Placeholder 2">
                <a:extLst>
                  <a:ext uri="{FF2B5EF4-FFF2-40B4-BE49-F238E27FC236}">
                    <a16:creationId xmlns:a16="http://schemas.microsoft.com/office/drawing/2014/main" id="{3E78EF4F-F83B-4C56-82E6-C363D5618F0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811861" y="2259762"/>
                <a:ext cx="4541939" cy="3491301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Measure of order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fName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𝑖𝑗</m:t>
                                  </m:r>
                                </m:sub>
                              </m:sSub>
                            </m:e>
                          </m:func>
                        </m:e>
                      </m:nary>
                    </m:oMath>
                  </m:oMathPara>
                </a14:m>
                <a:endParaRPr lang="en-US" b="0" dirty="0"/>
              </a:p>
              <a:p>
                <a:r>
                  <a:rPr lang="en-US" dirty="0"/>
                  <a:t>Probability of energy through link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𝑖𝑗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sz="8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ZA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</m:num>
                        <m:den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𝑖𝑗</m:t>
                                  </m:r>
                                </m:sub>
                              </m:sSub>
                            </m:e>
                          </m:nary>
                        </m:den>
                      </m:f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22" name="Content Placeholder 2">
                <a:extLst>
                  <a:ext uri="{FF2B5EF4-FFF2-40B4-BE49-F238E27FC236}">
                    <a16:creationId xmlns:a16="http://schemas.microsoft.com/office/drawing/2014/main" id="{3E78EF4F-F83B-4C56-82E6-C363D5618F0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11861" y="2259762"/>
                <a:ext cx="4541939" cy="3491301"/>
              </a:xfrm>
              <a:blipFill>
                <a:blip r:embed="rId6"/>
                <a:stretch>
                  <a:fillRect l="-2228" t="-34182" b="-254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itle 1">
            <a:extLst>
              <a:ext uri="{FF2B5EF4-FFF2-40B4-BE49-F238E27FC236}">
                <a16:creationId xmlns:a16="http://schemas.microsoft.com/office/drawing/2014/main" id="{E2E093D1-1CEC-4147-82AD-9B35EC4A2EE8}"/>
              </a:ext>
            </a:extLst>
          </p:cNvPr>
          <p:cNvSpPr txBox="1">
            <a:spLocks/>
          </p:cNvSpPr>
          <p:nvPr/>
        </p:nvSpPr>
        <p:spPr>
          <a:xfrm>
            <a:off x="838200" y="1599272"/>
            <a:ext cx="2507568" cy="57481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 dirty="0"/>
              <a:t>Trophic Transfer</a:t>
            </a:r>
            <a:endParaRPr lang="en-ZA" sz="2800" b="1" dirty="0"/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FB7E8273-0DBB-4E96-9698-2D6624B50E6F}"/>
              </a:ext>
            </a:extLst>
          </p:cNvPr>
          <p:cNvSpPr txBox="1">
            <a:spLocks/>
          </p:cNvSpPr>
          <p:nvPr/>
        </p:nvSpPr>
        <p:spPr>
          <a:xfrm>
            <a:off x="6813508" y="1599272"/>
            <a:ext cx="4540291" cy="57481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 dirty="0"/>
              <a:t>Entropy (Information Theory)</a:t>
            </a:r>
            <a:endParaRPr lang="en-ZA" sz="2800" b="1" dirty="0"/>
          </a:p>
        </p:txBody>
      </p:sp>
    </p:spTree>
    <p:extLst>
      <p:ext uri="{BB962C8B-B14F-4D97-AF65-F5344CB8AC3E}">
        <p14:creationId xmlns:p14="http://schemas.microsoft.com/office/powerpoint/2010/main" val="6823357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2744ED-FBFD-456E-9E39-DDC9514152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2702" y="142741"/>
            <a:ext cx="3781800" cy="949169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b="1" dirty="0"/>
              <a:t>Directed Graph</a:t>
            </a:r>
            <a:endParaRPr lang="en-ZA" b="1" dirty="0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24205EEC-96F9-42F8-ACAC-131C679847D8}"/>
              </a:ext>
            </a:extLst>
          </p:cNvPr>
          <p:cNvSpPr/>
          <p:nvPr/>
        </p:nvSpPr>
        <p:spPr>
          <a:xfrm>
            <a:off x="9729367" y="3130145"/>
            <a:ext cx="961477" cy="96147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1E9F9A7B-8C83-4D1B-9782-D45852ACACC9}"/>
              </a:ext>
            </a:extLst>
          </p:cNvPr>
          <p:cNvSpPr txBox="1"/>
          <p:nvPr/>
        </p:nvSpPr>
        <p:spPr>
          <a:xfrm>
            <a:off x="10029766" y="3331298"/>
            <a:ext cx="4800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S</a:t>
            </a:r>
            <a:endParaRPr lang="en-ZA" sz="2800" dirty="0"/>
          </a:p>
        </p:txBody>
      </p:sp>
      <p:sp>
        <p:nvSpPr>
          <p:cNvPr id="57" name="Arrow: Right 56">
            <a:extLst>
              <a:ext uri="{FF2B5EF4-FFF2-40B4-BE49-F238E27FC236}">
                <a16:creationId xmlns:a16="http://schemas.microsoft.com/office/drawing/2014/main" id="{4528D2DE-E9FA-4C51-9E73-FB4F8C52853A}"/>
              </a:ext>
            </a:extLst>
          </p:cNvPr>
          <p:cNvSpPr/>
          <p:nvPr/>
        </p:nvSpPr>
        <p:spPr>
          <a:xfrm rot="12096742">
            <a:off x="8798620" y="3001970"/>
            <a:ext cx="890494" cy="456004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58" name="Title 1">
            <a:extLst>
              <a:ext uri="{FF2B5EF4-FFF2-40B4-BE49-F238E27FC236}">
                <a16:creationId xmlns:a16="http://schemas.microsoft.com/office/drawing/2014/main" id="{49172CDA-FFA4-4E5A-B45F-AB0BAF097027}"/>
              </a:ext>
            </a:extLst>
          </p:cNvPr>
          <p:cNvSpPr txBox="1">
            <a:spLocks/>
          </p:cNvSpPr>
          <p:nvPr/>
        </p:nvSpPr>
        <p:spPr>
          <a:xfrm>
            <a:off x="10134530" y="2353260"/>
            <a:ext cx="1357790" cy="61539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 dirty="0"/>
              <a:t>Source</a:t>
            </a:r>
            <a:endParaRPr lang="en-ZA" sz="2800" b="1" dirty="0"/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A92753AD-B598-4C30-B02F-B6CE255398A0}"/>
              </a:ext>
            </a:extLst>
          </p:cNvPr>
          <p:cNvSpPr/>
          <p:nvPr/>
        </p:nvSpPr>
        <p:spPr>
          <a:xfrm>
            <a:off x="7836074" y="2371491"/>
            <a:ext cx="961477" cy="961477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3CEA6D05-1FD0-443A-9157-37DFC947E2EB}"/>
              </a:ext>
            </a:extLst>
          </p:cNvPr>
          <p:cNvSpPr txBox="1"/>
          <p:nvPr/>
        </p:nvSpPr>
        <p:spPr>
          <a:xfrm>
            <a:off x="8123580" y="2555052"/>
            <a:ext cx="3851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P</a:t>
            </a:r>
            <a:endParaRPr lang="en-ZA" sz="2800" dirty="0">
              <a:solidFill>
                <a:schemeClr val="bg1"/>
              </a:solidFill>
            </a:endParaRPr>
          </a:p>
        </p:txBody>
      </p: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656456D1-94CE-4B15-8F2D-FBFD64DBB8A5}"/>
              </a:ext>
            </a:extLst>
          </p:cNvPr>
          <p:cNvCxnSpPr>
            <a:cxnSpLocks/>
            <a:stCxn id="59" idx="2"/>
          </p:cNvCxnSpPr>
          <p:nvPr/>
        </p:nvCxnSpPr>
        <p:spPr>
          <a:xfrm flipH="1" flipV="1">
            <a:off x="4902484" y="1996826"/>
            <a:ext cx="2933590" cy="855404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Oval 63">
            <a:extLst>
              <a:ext uri="{FF2B5EF4-FFF2-40B4-BE49-F238E27FC236}">
                <a16:creationId xmlns:a16="http://schemas.microsoft.com/office/drawing/2014/main" id="{4B959F78-99DA-4021-B560-2F4029083AA1}"/>
              </a:ext>
            </a:extLst>
          </p:cNvPr>
          <p:cNvSpPr/>
          <p:nvPr/>
        </p:nvSpPr>
        <p:spPr>
          <a:xfrm>
            <a:off x="3956559" y="1314845"/>
            <a:ext cx="961477" cy="961477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B83FBD4D-F34F-498A-BAF4-8635FD43F233}"/>
              </a:ext>
            </a:extLst>
          </p:cNvPr>
          <p:cNvSpPr txBox="1"/>
          <p:nvPr/>
        </p:nvSpPr>
        <p:spPr>
          <a:xfrm>
            <a:off x="4214816" y="1517197"/>
            <a:ext cx="5289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H</a:t>
            </a:r>
            <a:endParaRPr lang="en-ZA" sz="2800" dirty="0"/>
          </a:p>
        </p:txBody>
      </p: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60C96423-161A-4E1F-B487-C6EDB06BD9C8}"/>
              </a:ext>
            </a:extLst>
          </p:cNvPr>
          <p:cNvCxnSpPr>
            <a:cxnSpLocks/>
            <a:endCxn id="69" idx="6"/>
          </p:cNvCxnSpPr>
          <p:nvPr/>
        </p:nvCxnSpPr>
        <p:spPr>
          <a:xfrm flipH="1">
            <a:off x="3026333" y="1989048"/>
            <a:ext cx="3377704" cy="905707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Oval 68">
            <a:extLst>
              <a:ext uri="{FF2B5EF4-FFF2-40B4-BE49-F238E27FC236}">
                <a16:creationId xmlns:a16="http://schemas.microsoft.com/office/drawing/2014/main" id="{F3233D23-F8B0-4515-840D-AF0500553F56}"/>
              </a:ext>
            </a:extLst>
          </p:cNvPr>
          <p:cNvSpPr/>
          <p:nvPr/>
        </p:nvSpPr>
        <p:spPr>
          <a:xfrm>
            <a:off x="2064856" y="2414016"/>
            <a:ext cx="961477" cy="961477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D5081A75-E770-4D4C-A5A3-748B2427EF93}"/>
              </a:ext>
            </a:extLst>
          </p:cNvPr>
          <p:cNvSpPr txBox="1"/>
          <p:nvPr/>
        </p:nvSpPr>
        <p:spPr>
          <a:xfrm>
            <a:off x="2361556" y="2590549"/>
            <a:ext cx="4767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C</a:t>
            </a:r>
            <a:endParaRPr lang="en-ZA" sz="2800" dirty="0"/>
          </a:p>
        </p:txBody>
      </p: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9DF534E5-B70E-48C7-8AA7-4CBB5E249A74}"/>
              </a:ext>
            </a:extLst>
          </p:cNvPr>
          <p:cNvCxnSpPr>
            <a:cxnSpLocks/>
            <a:stCxn id="79" idx="3"/>
          </p:cNvCxnSpPr>
          <p:nvPr/>
        </p:nvCxnSpPr>
        <p:spPr>
          <a:xfrm flipH="1">
            <a:off x="3014310" y="2111907"/>
            <a:ext cx="3491652" cy="2329367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Oval 71">
            <a:extLst>
              <a:ext uri="{FF2B5EF4-FFF2-40B4-BE49-F238E27FC236}">
                <a16:creationId xmlns:a16="http://schemas.microsoft.com/office/drawing/2014/main" id="{8E477AC2-BDA3-4C29-BBD6-2CE7DBCEC3B9}"/>
              </a:ext>
            </a:extLst>
          </p:cNvPr>
          <p:cNvSpPr/>
          <p:nvPr/>
        </p:nvSpPr>
        <p:spPr>
          <a:xfrm>
            <a:off x="2052833" y="4075616"/>
            <a:ext cx="961477" cy="961477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4CB37A6B-FEEB-4760-AE97-F07D9BEE9A73}"/>
              </a:ext>
            </a:extLst>
          </p:cNvPr>
          <p:cNvSpPr txBox="1"/>
          <p:nvPr/>
        </p:nvSpPr>
        <p:spPr>
          <a:xfrm>
            <a:off x="2347015" y="4240642"/>
            <a:ext cx="4625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K</a:t>
            </a:r>
            <a:endParaRPr lang="en-ZA" sz="2800" dirty="0">
              <a:solidFill>
                <a:schemeClr val="bg1"/>
              </a:solidFill>
            </a:endParaRPr>
          </a:p>
        </p:txBody>
      </p: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4374D289-A4AA-47FF-A416-65A6A0CD54C7}"/>
              </a:ext>
            </a:extLst>
          </p:cNvPr>
          <p:cNvCxnSpPr>
            <a:cxnSpLocks/>
            <a:endCxn id="72" idx="0"/>
          </p:cNvCxnSpPr>
          <p:nvPr/>
        </p:nvCxnSpPr>
        <p:spPr>
          <a:xfrm>
            <a:off x="2515991" y="3376715"/>
            <a:ext cx="17581" cy="698901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Oval 74">
            <a:extLst>
              <a:ext uri="{FF2B5EF4-FFF2-40B4-BE49-F238E27FC236}">
                <a16:creationId xmlns:a16="http://schemas.microsoft.com/office/drawing/2014/main" id="{8EB186A2-BA54-4888-82CE-4B4FFB7E195B}"/>
              </a:ext>
            </a:extLst>
          </p:cNvPr>
          <p:cNvSpPr/>
          <p:nvPr/>
        </p:nvSpPr>
        <p:spPr>
          <a:xfrm>
            <a:off x="3442619" y="5295612"/>
            <a:ext cx="961477" cy="961477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2EA85E21-6B14-43C7-A9C6-023EA9C2373E}"/>
              </a:ext>
            </a:extLst>
          </p:cNvPr>
          <p:cNvSpPr txBox="1"/>
          <p:nvPr/>
        </p:nvSpPr>
        <p:spPr>
          <a:xfrm>
            <a:off x="3684227" y="5491130"/>
            <a:ext cx="653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M</a:t>
            </a:r>
            <a:endParaRPr lang="en-ZA" sz="2800" dirty="0">
              <a:solidFill>
                <a:srgbClr val="FF0000"/>
              </a:solidFill>
            </a:endParaRPr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2B4743F0-9403-4909-8F57-C403253C4D57}"/>
              </a:ext>
            </a:extLst>
          </p:cNvPr>
          <p:cNvSpPr/>
          <p:nvPr/>
        </p:nvSpPr>
        <p:spPr>
          <a:xfrm>
            <a:off x="5335243" y="5546941"/>
            <a:ext cx="961477" cy="961477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34023FD0-B0F7-4490-A0F1-EA319AC6FADB}"/>
              </a:ext>
            </a:extLst>
          </p:cNvPr>
          <p:cNvSpPr txBox="1"/>
          <p:nvPr/>
        </p:nvSpPr>
        <p:spPr>
          <a:xfrm>
            <a:off x="5643576" y="5732896"/>
            <a:ext cx="653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D</a:t>
            </a:r>
            <a:endParaRPr lang="en-ZA" sz="2800" dirty="0">
              <a:solidFill>
                <a:schemeClr val="bg1"/>
              </a:solidFill>
            </a:endParaRPr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E753979F-6DEA-4A2E-AFBE-56F63BA38FC6}"/>
              </a:ext>
            </a:extLst>
          </p:cNvPr>
          <p:cNvSpPr/>
          <p:nvPr/>
        </p:nvSpPr>
        <p:spPr>
          <a:xfrm>
            <a:off x="6365157" y="1291235"/>
            <a:ext cx="961477" cy="961477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0207868B-67E8-47D1-A491-A0419A9FDE26}"/>
              </a:ext>
            </a:extLst>
          </p:cNvPr>
          <p:cNvSpPr txBox="1"/>
          <p:nvPr/>
        </p:nvSpPr>
        <p:spPr>
          <a:xfrm>
            <a:off x="6620926" y="1510363"/>
            <a:ext cx="4767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V</a:t>
            </a:r>
            <a:endParaRPr lang="en-ZA" sz="2800" dirty="0"/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1E56B4EF-30A9-49F7-8F00-616A90A31AD2}"/>
              </a:ext>
            </a:extLst>
          </p:cNvPr>
          <p:cNvSpPr/>
          <p:nvPr/>
        </p:nvSpPr>
        <p:spPr>
          <a:xfrm>
            <a:off x="7227867" y="5295612"/>
            <a:ext cx="1017284" cy="101728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3FEE7BC9-43E9-4410-A6CF-C42B1B80502C}"/>
              </a:ext>
            </a:extLst>
          </p:cNvPr>
          <p:cNvSpPr txBox="1"/>
          <p:nvPr/>
        </p:nvSpPr>
        <p:spPr>
          <a:xfrm>
            <a:off x="7519852" y="5504460"/>
            <a:ext cx="6065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R</a:t>
            </a:r>
            <a:endParaRPr lang="en-ZA" sz="2800" dirty="0"/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D24E5DFE-A1A3-4AC3-AB69-114700364B59}"/>
              </a:ext>
            </a:extLst>
          </p:cNvPr>
          <p:cNvSpPr/>
          <p:nvPr/>
        </p:nvSpPr>
        <p:spPr>
          <a:xfrm>
            <a:off x="9143371" y="5112966"/>
            <a:ext cx="961477" cy="961477"/>
          </a:xfrm>
          <a:prstGeom prst="ellipse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43318841-7F7C-45FA-8875-6A8E5847B0EC}"/>
              </a:ext>
            </a:extLst>
          </p:cNvPr>
          <p:cNvSpPr txBox="1"/>
          <p:nvPr/>
        </p:nvSpPr>
        <p:spPr>
          <a:xfrm>
            <a:off x="9430878" y="5308484"/>
            <a:ext cx="4800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Z</a:t>
            </a:r>
            <a:endParaRPr lang="en-ZA" sz="2800" dirty="0"/>
          </a:p>
        </p:txBody>
      </p: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EBB5B96B-5B4F-4A14-BCF8-09F4423A960D}"/>
              </a:ext>
            </a:extLst>
          </p:cNvPr>
          <p:cNvCxnSpPr>
            <a:cxnSpLocks/>
            <a:endCxn id="69" idx="7"/>
          </p:cNvCxnSpPr>
          <p:nvPr/>
        </p:nvCxnSpPr>
        <p:spPr>
          <a:xfrm flipH="1">
            <a:off x="2885528" y="1962054"/>
            <a:ext cx="1091586" cy="592767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>
            <a:extLst>
              <a:ext uri="{FF2B5EF4-FFF2-40B4-BE49-F238E27FC236}">
                <a16:creationId xmlns:a16="http://schemas.microsoft.com/office/drawing/2014/main" id="{0E0F2BAE-D0CC-4737-B25B-07E423BD70B9}"/>
              </a:ext>
            </a:extLst>
          </p:cNvPr>
          <p:cNvCxnSpPr>
            <a:cxnSpLocks/>
            <a:endCxn id="72" idx="7"/>
          </p:cNvCxnSpPr>
          <p:nvPr/>
        </p:nvCxnSpPr>
        <p:spPr>
          <a:xfrm flipH="1">
            <a:off x="2873505" y="2231787"/>
            <a:ext cx="1339434" cy="1984634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id="{84DB1384-F3AC-40CB-8755-5096A4BC31A9}"/>
              </a:ext>
            </a:extLst>
          </p:cNvPr>
          <p:cNvCxnSpPr>
            <a:cxnSpLocks/>
            <a:endCxn id="81" idx="1"/>
          </p:cNvCxnSpPr>
          <p:nvPr/>
        </p:nvCxnSpPr>
        <p:spPr>
          <a:xfrm>
            <a:off x="4588779" y="2231787"/>
            <a:ext cx="2788066" cy="3212803"/>
          </a:xfrm>
          <a:prstGeom prst="straightConnector1">
            <a:avLst/>
          </a:prstGeom>
          <a:ln w="381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id="{2B1B2BEC-15FD-4905-91BE-E9994A3BAE0F}"/>
              </a:ext>
            </a:extLst>
          </p:cNvPr>
          <p:cNvCxnSpPr>
            <a:cxnSpLocks/>
          </p:cNvCxnSpPr>
          <p:nvPr/>
        </p:nvCxnSpPr>
        <p:spPr>
          <a:xfrm>
            <a:off x="6992704" y="2220975"/>
            <a:ext cx="582926" cy="3126662"/>
          </a:xfrm>
          <a:prstGeom prst="straightConnector1">
            <a:avLst/>
          </a:prstGeom>
          <a:ln w="381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>
            <a:extLst>
              <a:ext uri="{FF2B5EF4-FFF2-40B4-BE49-F238E27FC236}">
                <a16:creationId xmlns:a16="http://schemas.microsoft.com/office/drawing/2014/main" id="{72FA2EFB-C931-4639-A136-E6C0CEA320E9}"/>
              </a:ext>
            </a:extLst>
          </p:cNvPr>
          <p:cNvCxnSpPr>
            <a:cxnSpLocks/>
          </p:cNvCxnSpPr>
          <p:nvPr/>
        </p:nvCxnSpPr>
        <p:spPr>
          <a:xfrm flipH="1">
            <a:off x="7873127" y="3326504"/>
            <a:ext cx="410070" cy="1962932"/>
          </a:xfrm>
          <a:prstGeom prst="straightConnector1">
            <a:avLst/>
          </a:prstGeom>
          <a:ln w="381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>
            <a:extLst>
              <a:ext uri="{FF2B5EF4-FFF2-40B4-BE49-F238E27FC236}">
                <a16:creationId xmlns:a16="http://schemas.microsoft.com/office/drawing/2014/main" id="{9609A0EE-4B24-42E4-ADC0-45C2C1FE484E}"/>
              </a:ext>
            </a:extLst>
          </p:cNvPr>
          <p:cNvCxnSpPr>
            <a:cxnSpLocks/>
          </p:cNvCxnSpPr>
          <p:nvPr/>
        </p:nvCxnSpPr>
        <p:spPr>
          <a:xfrm>
            <a:off x="3014556" y="4651965"/>
            <a:ext cx="4151513" cy="1084029"/>
          </a:xfrm>
          <a:prstGeom prst="straightConnector1">
            <a:avLst/>
          </a:prstGeom>
          <a:ln w="381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>
            <a:extLst>
              <a:ext uri="{FF2B5EF4-FFF2-40B4-BE49-F238E27FC236}">
                <a16:creationId xmlns:a16="http://schemas.microsoft.com/office/drawing/2014/main" id="{6CF518C2-044A-4B2F-BF71-75C8921DF753}"/>
              </a:ext>
            </a:extLst>
          </p:cNvPr>
          <p:cNvCxnSpPr>
            <a:cxnSpLocks/>
          </p:cNvCxnSpPr>
          <p:nvPr/>
        </p:nvCxnSpPr>
        <p:spPr>
          <a:xfrm>
            <a:off x="2984707" y="3104737"/>
            <a:ext cx="4243160" cy="2488968"/>
          </a:xfrm>
          <a:prstGeom prst="straightConnector1">
            <a:avLst/>
          </a:prstGeom>
          <a:ln w="381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Arrow Connector 106">
            <a:extLst>
              <a:ext uri="{FF2B5EF4-FFF2-40B4-BE49-F238E27FC236}">
                <a16:creationId xmlns:a16="http://schemas.microsoft.com/office/drawing/2014/main" id="{8583E11A-9C84-42D4-9D01-13CD023AFF0F}"/>
              </a:ext>
            </a:extLst>
          </p:cNvPr>
          <p:cNvCxnSpPr>
            <a:cxnSpLocks/>
          </p:cNvCxnSpPr>
          <p:nvPr/>
        </p:nvCxnSpPr>
        <p:spPr>
          <a:xfrm>
            <a:off x="2837573" y="4922721"/>
            <a:ext cx="624789" cy="563543"/>
          </a:xfrm>
          <a:prstGeom prst="straightConnector1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Arrow Connector 110">
            <a:extLst>
              <a:ext uri="{FF2B5EF4-FFF2-40B4-BE49-F238E27FC236}">
                <a16:creationId xmlns:a16="http://schemas.microsoft.com/office/drawing/2014/main" id="{80D6BD17-9A58-41D6-B4DA-2B78A955C401}"/>
              </a:ext>
            </a:extLst>
          </p:cNvPr>
          <p:cNvCxnSpPr>
            <a:cxnSpLocks/>
          </p:cNvCxnSpPr>
          <p:nvPr/>
        </p:nvCxnSpPr>
        <p:spPr>
          <a:xfrm>
            <a:off x="2873505" y="3243574"/>
            <a:ext cx="922286" cy="2044805"/>
          </a:xfrm>
          <a:prstGeom prst="straightConnector1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Arrow Connector 111">
            <a:extLst>
              <a:ext uri="{FF2B5EF4-FFF2-40B4-BE49-F238E27FC236}">
                <a16:creationId xmlns:a16="http://schemas.microsoft.com/office/drawing/2014/main" id="{8C41BC9C-2EB6-4185-9AF8-A8B6003FAD05}"/>
              </a:ext>
            </a:extLst>
          </p:cNvPr>
          <p:cNvCxnSpPr>
            <a:cxnSpLocks/>
          </p:cNvCxnSpPr>
          <p:nvPr/>
        </p:nvCxnSpPr>
        <p:spPr>
          <a:xfrm flipH="1">
            <a:off x="4048260" y="2275378"/>
            <a:ext cx="384733" cy="2990448"/>
          </a:xfrm>
          <a:prstGeom prst="straightConnector1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Arrow Connector 112">
            <a:extLst>
              <a:ext uri="{FF2B5EF4-FFF2-40B4-BE49-F238E27FC236}">
                <a16:creationId xmlns:a16="http://schemas.microsoft.com/office/drawing/2014/main" id="{96A56965-4741-4877-A77E-AC263A81E5BF}"/>
              </a:ext>
            </a:extLst>
          </p:cNvPr>
          <p:cNvCxnSpPr>
            <a:cxnSpLocks/>
          </p:cNvCxnSpPr>
          <p:nvPr/>
        </p:nvCxnSpPr>
        <p:spPr>
          <a:xfrm flipH="1">
            <a:off x="4201768" y="2210746"/>
            <a:ext cx="2403490" cy="3092799"/>
          </a:xfrm>
          <a:prstGeom prst="straightConnector1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Arrow Connector 115">
            <a:extLst>
              <a:ext uri="{FF2B5EF4-FFF2-40B4-BE49-F238E27FC236}">
                <a16:creationId xmlns:a16="http://schemas.microsoft.com/office/drawing/2014/main" id="{32483BDF-42C3-4D34-937A-C0FA316B3CAC}"/>
              </a:ext>
            </a:extLst>
          </p:cNvPr>
          <p:cNvCxnSpPr>
            <a:cxnSpLocks/>
          </p:cNvCxnSpPr>
          <p:nvPr/>
        </p:nvCxnSpPr>
        <p:spPr>
          <a:xfrm flipH="1">
            <a:off x="4318874" y="3147381"/>
            <a:ext cx="3603679" cy="2343556"/>
          </a:xfrm>
          <a:prstGeom prst="straightConnector1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Arrow Connector 117">
            <a:extLst>
              <a:ext uri="{FF2B5EF4-FFF2-40B4-BE49-F238E27FC236}">
                <a16:creationId xmlns:a16="http://schemas.microsoft.com/office/drawing/2014/main" id="{F425626E-089B-4512-862E-E7C3E9CE8CD3}"/>
              </a:ext>
            </a:extLst>
          </p:cNvPr>
          <p:cNvCxnSpPr>
            <a:cxnSpLocks/>
            <a:endCxn id="79" idx="4"/>
          </p:cNvCxnSpPr>
          <p:nvPr/>
        </p:nvCxnSpPr>
        <p:spPr>
          <a:xfrm flipV="1">
            <a:off x="5997525" y="2252712"/>
            <a:ext cx="848371" cy="3314053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Arrow Connector 122">
            <a:extLst>
              <a:ext uri="{FF2B5EF4-FFF2-40B4-BE49-F238E27FC236}">
                <a16:creationId xmlns:a16="http://schemas.microsoft.com/office/drawing/2014/main" id="{F4AA4407-8C10-42F5-B003-64BE57BA8CD0}"/>
              </a:ext>
            </a:extLst>
          </p:cNvPr>
          <p:cNvCxnSpPr>
            <a:cxnSpLocks/>
          </p:cNvCxnSpPr>
          <p:nvPr/>
        </p:nvCxnSpPr>
        <p:spPr>
          <a:xfrm flipV="1">
            <a:off x="9741791" y="4154021"/>
            <a:ext cx="287975" cy="958946"/>
          </a:xfrm>
          <a:prstGeom prst="straightConnector1">
            <a:avLst/>
          </a:prstGeom>
          <a:ln w="635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Arrow Connector 126">
            <a:extLst>
              <a:ext uri="{FF2B5EF4-FFF2-40B4-BE49-F238E27FC236}">
                <a16:creationId xmlns:a16="http://schemas.microsoft.com/office/drawing/2014/main" id="{6B17E55B-FD22-4487-8426-4FE57B95F577}"/>
              </a:ext>
            </a:extLst>
          </p:cNvPr>
          <p:cNvCxnSpPr>
            <a:cxnSpLocks/>
          </p:cNvCxnSpPr>
          <p:nvPr/>
        </p:nvCxnSpPr>
        <p:spPr>
          <a:xfrm flipV="1">
            <a:off x="8282048" y="5831704"/>
            <a:ext cx="894250" cy="49963"/>
          </a:xfrm>
          <a:prstGeom prst="straightConnector1">
            <a:avLst/>
          </a:prstGeom>
          <a:ln w="635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" name="Title 1">
            <a:extLst>
              <a:ext uri="{FF2B5EF4-FFF2-40B4-BE49-F238E27FC236}">
                <a16:creationId xmlns:a16="http://schemas.microsoft.com/office/drawing/2014/main" id="{F7FDA98A-67A8-4B7B-A915-CB38CB1D8EDE}"/>
              </a:ext>
            </a:extLst>
          </p:cNvPr>
          <p:cNvSpPr txBox="1">
            <a:spLocks/>
          </p:cNvSpPr>
          <p:nvPr/>
        </p:nvSpPr>
        <p:spPr>
          <a:xfrm>
            <a:off x="10269812" y="5311962"/>
            <a:ext cx="1357790" cy="61539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 dirty="0"/>
              <a:t>Sink</a:t>
            </a:r>
            <a:endParaRPr lang="en-ZA" sz="2800" b="1" dirty="0"/>
          </a:p>
        </p:txBody>
      </p:sp>
      <p:sp>
        <p:nvSpPr>
          <p:cNvPr id="130" name="Title 1">
            <a:extLst>
              <a:ext uri="{FF2B5EF4-FFF2-40B4-BE49-F238E27FC236}">
                <a16:creationId xmlns:a16="http://schemas.microsoft.com/office/drawing/2014/main" id="{DFFDB940-D773-4243-95A7-4F2A4CA975E7}"/>
              </a:ext>
            </a:extLst>
          </p:cNvPr>
          <p:cNvSpPr txBox="1">
            <a:spLocks/>
          </p:cNvSpPr>
          <p:nvPr/>
        </p:nvSpPr>
        <p:spPr>
          <a:xfrm>
            <a:off x="1849190" y="5803688"/>
            <a:ext cx="1472625" cy="76421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 dirty="0"/>
              <a:t>Mortality</a:t>
            </a:r>
            <a:endParaRPr lang="en-ZA" sz="2800" b="1" dirty="0"/>
          </a:p>
        </p:txBody>
      </p:sp>
      <p:cxnSp>
        <p:nvCxnSpPr>
          <p:cNvPr id="131" name="Straight Arrow Connector 130">
            <a:extLst>
              <a:ext uri="{FF2B5EF4-FFF2-40B4-BE49-F238E27FC236}">
                <a16:creationId xmlns:a16="http://schemas.microsoft.com/office/drawing/2014/main" id="{AE892CBB-4C3A-4D2A-B139-343483E8F240}"/>
              </a:ext>
            </a:extLst>
          </p:cNvPr>
          <p:cNvCxnSpPr>
            <a:cxnSpLocks/>
          </p:cNvCxnSpPr>
          <p:nvPr/>
        </p:nvCxnSpPr>
        <p:spPr>
          <a:xfrm>
            <a:off x="4432993" y="5888856"/>
            <a:ext cx="831277" cy="63655"/>
          </a:xfrm>
          <a:prstGeom prst="straightConnector1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7" name="Title 1">
            <a:extLst>
              <a:ext uri="{FF2B5EF4-FFF2-40B4-BE49-F238E27FC236}">
                <a16:creationId xmlns:a16="http://schemas.microsoft.com/office/drawing/2014/main" id="{6ADC083E-76BA-45CD-AFCB-45D142B1F264}"/>
              </a:ext>
            </a:extLst>
          </p:cNvPr>
          <p:cNvSpPr txBox="1">
            <a:spLocks/>
          </p:cNvSpPr>
          <p:nvPr/>
        </p:nvSpPr>
        <p:spPr>
          <a:xfrm>
            <a:off x="333176" y="659150"/>
            <a:ext cx="2816791" cy="10838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/>
              <a:t>  Vertices (nodes)</a:t>
            </a:r>
          </a:p>
          <a:p>
            <a:r>
              <a:rPr lang="en-US" sz="2800" b="1" dirty="0"/>
              <a:t>  Edges (links)</a:t>
            </a:r>
          </a:p>
        </p:txBody>
      </p:sp>
      <p:sp>
        <p:nvSpPr>
          <p:cNvPr id="138" name="Title 1">
            <a:extLst>
              <a:ext uri="{FF2B5EF4-FFF2-40B4-BE49-F238E27FC236}">
                <a16:creationId xmlns:a16="http://schemas.microsoft.com/office/drawing/2014/main" id="{875FFC27-E235-42C7-B6D5-22F1C6E759E2}"/>
              </a:ext>
            </a:extLst>
          </p:cNvPr>
          <p:cNvSpPr txBox="1">
            <a:spLocks/>
          </p:cNvSpPr>
          <p:nvPr/>
        </p:nvSpPr>
        <p:spPr>
          <a:xfrm>
            <a:off x="8540386" y="590381"/>
            <a:ext cx="2489306" cy="1016338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/>
              <a:t>Directed edges also called “arcs”</a:t>
            </a:r>
          </a:p>
        </p:txBody>
      </p:sp>
      <p:sp>
        <p:nvSpPr>
          <p:cNvPr id="139" name="Title 1">
            <a:extLst>
              <a:ext uri="{FF2B5EF4-FFF2-40B4-BE49-F238E27FC236}">
                <a16:creationId xmlns:a16="http://schemas.microsoft.com/office/drawing/2014/main" id="{F9A75DA6-C172-4681-99E2-CDAC73F0D1BF}"/>
              </a:ext>
            </a:extLst>
          </p:cNvPr>
          <p:cNvSpPr txBox="1">
            <a:spLocks/>
          </p:cNvSpPr>
          <p:nvPr/>
        </p:nvSpPr>
        <p:spPr>
          <a:xfrm>
            <a:off x="10269812" y="4272631"/>
            <a:ext cx="1528178" cy="764462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 dirty="0"/>
              <a:t>Global bridge</a:t>
            </a:r>
            <a:endParaRPr lang="en-ZA" sz="2800" b="1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0AE5722E-A5BE-4ED1-86BA-BC7E6549922F}"/>
              </a:ext>
            </a:extLst>
          </p:cNvPr>
          <p:cNvSpPr txBox="1">
            <a:spLocks/>
          </p:cNvSpPr>
          <p:nvPr/>
        </p:nvSpPr>
        <p:spPr>
          <a:xfrm>
            <a:off x="394010" y="4272631"/>
            <a:ext cx="1426278" cy="961477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 dirty="0"/>
              <a:t>“King” carnivore</a:t>
            </a:r>
            <a:endParaRPr lang="en-ZA" sz="2800" b="1" dirty="0"/>
          </a:p>
        </p:txBody>
      </p:sp>
    </p:spTree>
    <p:extLst>
      <p:ext uri="{BB962C8B-B14F-4D97-AF65-F5344CB8AC3E}">
        <p14:creationId xmlns:p14="http://schemas.microsoft.com/office/powerpoint/2010/main" val="29998758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43D4DCEF-2821-C987-F192-A40760FB21DE}"/>
              </a:ext>
            </a:extLst>
          </p:cNvPr>
          <p:cNvSpPr txBox="1">
            <a:spLocks/>
          </p:cNvSpPr>
          <p:nvPr/>
        </p:nvSpPr>
        <p:spPr>
          <a:xfrm>
            <a:off x="1329800" y="424907"/>
            <a:ext cx="7413671" cy="67658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/>
              <a:t>Python: </a:t>
            </a:r>
            <a:r>
              <a:rPr lang="en-US" b="1" dirty="0" err="1"/>
              <a:t>Networkx</a:t>
            </a:r>
            <a:endParaRPr lang="en-ZA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0646621-A55B-ABF9-588F-87FE827E8F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9799" y="1413073"/>
            <a:ext cx="7413672" cy="502002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FCF6272-F800-CB99-CCDB-3CE74C55F3E5}"/>
              </a:ext>
            </a:extLst>
          </p:cNvPr>
          <p:cNvSpPr txBox="1">
            <a:spLocks/>
          </p:cNvSpPr>
          <p:nvPr/>
        </p:nvSpPr>
        <p:spPr>
          <a:xfrm>
            <a:off x="9222971" y="2557234"/>
            <a:ext cx="1817649" cy="273959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/>
              <a:t>Nodes</a:t>
            </a:r>
          </a:p>
          <a:p>
            <a:pPr algn="ctr"/>
            <a:endParaRPr lang="en-US" sz="3200" b="1" dirty="0"/>
          </a:p>
          <a:p>
            <a:pPr algn="ctr"/>
            <a:r>
              <a:rPr lang="en-US" sz="3200" b="1" dirty="0"/>
              <a:t>and</a:t>
            </a:r>
          </a:p>
          <a:p>
            <a:pPr algn="ctr"/>
            <a:endParaRPr lang="en-US" sz="3200" b="1" dirty="0"/>
          </a:p>
          <a:p>
            <a:pPr algn="ctr"/>
            <a:r>
              <a:rPr lang="en-US" sz="3200" b="1" dirty="0"/>
              <a:t>Edges</a:t>
            </a:r>
            <a:endParaRPr lang="en-ZA" sz="3200" b="1" dirty="0"/>
          </a:p>
        </p:txBody>
      </p:sp>
    </p:spTree>
    <p:extLst>
      <p:ext uri="{BB962C8B-B14F-4D97-AF65-F5344CB8AC3E}">
        <p14:creationId xmlns:p14="http://schemas.microsoft.com/office/powerpoint/2010/main" val="24930511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6F07C3F-995A-8EAD-8713-70C96DAD23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9252" y="1456006"/>
            <a:ext cx="7168285" cy="485386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55464CA-3A46-C1FE-68FD-D490D72CD649}"/>
                  </a:ext>
                </a:extLst>
              </p:cNvPr>
              <p:cNvSpPr txBox="1"/>
              <p:nvPr/>
            </p:nvSpPr>
            <p:spPr>
              <a:xfrm>
                <a:off x="1110430" y="297233"/>
                <a:ext cx="2772253" cy="2862322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/>
                  <a:t>Network has:</a:t>
                </a:r>
              </a:p>
              <a:p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=10</m:t>
                    </m:r>
                  </m:oMath>
                </a14:m>
                <a:r>
                  <a:rPr lang="en-ZA" sz="3200" dirty="0"/>
                  <a:t> nodes</a:t>
                </a:r>
              </a:p>
              <a:p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=21</m:t>
                    </m:r>
                  </m:oMath>
                </a14:m>
                <a:r>
                  <a:rPr lang="en-ZA" sz="3200" dirty="0"/>
                  <a:t> edges</a:t>
                </a:r>
              </a:p>
              <a:p>
                <a:endParaRPr lang="en-US" sz="2800" dirty="0"/>
              </a:p>
              <a:p>
                <a:r>
                  <a:rPr lang="en-US" sz="2800" dirty="0"/>
                  <a:t>Flow vector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endParaRPr lang="en-US" sz="2800" b="1" dirty="0"/>
              </a:p>
              <a:p>
                <a:r>
                  <a:rPr lang="en-ZA" sz="2800" dirty="0"/>
                  <a:t>of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ZA" sz="2800" dirty="0"/>
                  <a:t>flow values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55464CA-3A46-C1FE-68FD-D490D72CD6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0430" y="297233"/>
                <a:ext cx="2772253" cy="2862322"/>
              </a:xfrm>
              <a:prstGeom prst="rect">
                <a:avLst/>
              </a:prstGeom>
              <a:blipFill>
                <a:blip r:embed="rId3"/>
                <a:stretch>
                  <a:fillRect l="-5479" t="-2655" b="-53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F76E2324-CA6B-B471-4556-A8902834530B}"/>
              </a:ext>
            </a:extLst>
          </p:cNvPr>
          <p:cNvCxnSpPr>
            <a:cxnSpLocks/>
          </p:cNvCxnSpPr>
          <p:nvPr/>
        </p:nvCxnSpPr>
        <p:spPr>
          <a:xfrm>
            <a:off x="3651154" y="2897945"/>
            <a:ext cx="1652366" cy="319333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Double Bracket 18">
            <a:extLst>
              <a:ext uri="{FF2B5EF4-FFF2-40B4-BE49-F238E27FC236}">
                <a16:creationId xmlns:a16="http://schemas.microsoft.com/office/drawing/2014/main" id="{312BB462-332B-C455-07AE-B3C7D88E5654}"/>
              </a:ext>
            </a:extLst>
          </p:cNvPr>
          <p:cNvSpPr/>
          <p:nvPr/>
        </p:nvSpPr>
        <p:spPr>
          <a:xfrm>
            <a:off x="1661551" y="3217278"/>
            <a:ext cx="747221" cy="3253926"/>
          </a:xfrm>
          <a:prstGeom prst="bracket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AD0BCAF4-E5D2-0DB1-F538-03E1A66F5A2A}"/>
                  </a:ext>
                </a:extLst>
              </p:cNvPr>
              <p:cNvSpPr txBox="1"/>
              <p:nvPr/>
            </p:nvSpPr>
            <p:spPr>
              <a:xfrm>
                <a:off x="1463713" y="3217278"/>
                <a:ext cx="1142896" cy="35394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ZA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ZA" sz="2800" dirty="0"/>
              </a:p>
              <a:p>
                <a:pPr algn="ctr"/>
                <a:r>
                  <a:rPr lang="en-ZA" sz="2800" dirty="0"/>
                  <a:t>.</a:t>
                </a:r>
              </a:p>
              <a:p>
                <a:pPr algn="ctr"/>
                <a:r>
                  <a:rPr lang="en-ZA" sz="2800" dirty="0"/>
                  <a:t>.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ZA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ZA" sz="2800" dirty="0"/>
              </a:p>
              <a:p>
                <a:pPr algn="ctr"/>
                <a:r>
                  <a:rPr lang="en-ZA" sz="2800" dirty="0"/>
                  <a:t>.</a:t>
                </a:r>
              </a:p>
              <a:p>
                <a:pPr algn="ctr"/>
                <a:r>
                  <a:rPr lang="en-ZA" sz="2800" dirty="0"/>
                  <a:t>.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ZA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ZA" sz="2800" dirty="0"/>
              </a:p>
              <a:p>
                <a:endParaRPr lang="en-ZA" sz="28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AD0BCAF4-E5D2-0DB1-F538-03E1A66F5A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3713" y="3217278"/>
                <a:ext cx="1142896" cy="353943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Z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itle 1">
            <a:extLst>
              <a:ext uri="{FF2B5EF4-FFF2-40B4-BE49-F238E27FC236}">
                <a16:creationId xmlns:a16="http://schemas.microsoft.com/office/drawing/2014/main" id="{BB568210-4C5B-0A16-B94C-3275F51C2F52}"/>
              </a:ext>
            </a:extLst>
          </p:cNvPr>
          <p:cNvSpPr txBox="1">
            <a:spLocks/>
          </p:cNvSpPr>
          <p:nvPr/>
        </p:nvSpPr>
        <p:spPr>
          <a:xfrm>
            <a:off x="4499253" y="538329"/>
            <a:ext cx="7168284" cy="67658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/>
              <a:t>With edge flow values</a:t>
            </a:r>
            <a:endParaRPr lang="en-ZA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991DFED-57C2-4215-A750-B02B1874F80E}"/>
                  </a:ext>
                </a:extLst>
              </p:cNvPr>
              <p:cNvSpPr txBox="1"/>
              <p:nvPr/>
            </p:nvSpPr>
            <p:spPr>
              <a:xfrm>
                <a:off x="2728085" y="4524085"/>
                <a:ext cx="1453243" cy="55791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</m:oMath>
                  </m:oMathPara>
                </a14:m>
                <a:endParaRPr lang="en-ZA" sz="28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991DFED-57C2-4215-A750-B02B1874F8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8085" y="4524085"/>
                <a:ext cx="1453243" cy="5579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Z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015903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38292</TotalTime>
  <Words>518</Words>
  <Application>Microsoft Macintosh PowerPoint</Application>
  <PresentationFormat>Widescreen</PresentationFormat>
  <Paragraphs>169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Cambria Math</vt:lpstr>
      <vt:lpstr>Office Theme</vt:lpstr>
      <vt:lpstr>A Physics Approach to Ecological Networks</vt:lpstr>
      <vt:lpstr>Ecosystem</vt:lpstr>
      <vt:lpstr>Ecological Network</vt:lpstr>
      <vt:lpstr>Compartment (group of species)</vt:lpstr>
      <vt:lpstr>Node in Network</vt:lpstr>
      <vt:lpstr>Trophic Transfer and Entropy</vt:lpstr>
      <vt:lpstr>Directed Graph</vt:lpstr>
      <vt:lpstr>PowerPoint Presentation</vt:lpstr>
      <vt:lpstr>PowerPoint Presentation</vt:lpstr>
      <vt:lpstr>Linear Inverse Model (LIM)</vt:lpstr>
      <vt:lpstr>Singular Value Decomposition</vt:lpstr>
      <vt:lpstr>Reduced Row-Echelon Form</vt:lpstr>
      <vt:lpstr>Set of 12 basis flows</vt:lpstr>
      <vt:lpstr>“Physics” Approach</vt:lpstr>
      <vt:lpstr>PowerPoint Presentation</vt:lpstr>
      <vt:lpstr>PowerPoint Presentation</vt:lpstr>
      <vt:lpstr>“Diet fraction”</vt:lpstr>
      <vt:lpstr>PowerPoint Presentation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Physics Approach to Ecological Networks</dc:title>
  <dc:creator>Alan Matthews</dc:creator>
  <cp:lastModifiedBy>Alan Matthews</cp:lastModifiedBy>
  <cp:revision>81</cp:revision>
  <dcterms:created xsi:type="dcterms:W3CDTF">2023-06-02T09:17:23Z</dcterms:created>
  <dcterms:modified xsi:type="dcterms:W3CDTF">2023-07-02T10:25:05Z</dcterms:modified>
</cp:coreProperties>
</file>