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2" r:id="rId1"/>
  </p:sldMasterIdLst>
  <p:notesMasterIdLst>
    <p:notesMasterId r:id="rId22"/>
  </p:notesMasterIdLst>
  <p:sldIdLst>
    <p:sldId id="258" r:id="rId2"/>
    <p:sldId id="260" r:id="rId3"/>
    <p:sldId id="305" r:id="rId4"/>
    <p:sldId id="262" r:id="rId5"/>
    <p:sldId id="264" r:id="rId6"/>
    <p:sldId id="265" r:id="rId7"/>
    <p:sldId id="269" r:id="rId8"/>
    <p:sldId id="294" r:id="rId9"/>
    <p:sldId id="295" r:id="rId10"/>
    <p:sldId id="296" r:id="rId11"/>
    <p:sldId id="306" r:id="rId12"/>
    <p:sldId id="288" r:id="rId13"/>
    <p:sldId id="304" r:id="rId14"/>
    <p:sldId id="266" r:id="rId15"/>
    <p:sldId id="291" r:id="rId16"/>
    <p:sldId id="307" r:id="rId17"/>
    <p:sldId id="308" r:id="rId18"/>
    <p:sldId id="286" r:id="rId19"/>
    <p:sldId id="285" r:id="rId20"/>
    <p:sldId id="28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500"/>
    <a:srgbClr val="CC6600"/>
    <a:srgbClr val="35B113"/>
    <a:srgbClr val="008000"/>
    <a:srgbClr val="339933"/>
    <a:srgbClr val="3366CC"/>
    <a:srgbClr val="FF3399"/>
    <a:srgbClr val="FF5050"/>
    <a:srgbClr val="33CC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8C9B6-7BD7-479C-AEB3-19529B89F5C5}" v="28" dt="2023-07-04T15:49:02.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69" d="100"/>
          <a:sy n="69" d="100"/>
        </p:scale>
        <p:origin x="141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ledi Segale" userId="45197024-269d-461b-b0aa-538a369c40b1" providerId="ADAL" clId="{A308C9B6-7BD7-479C-AEB3-19529B89F5C5}"/>
    <pc:docChg chg="undo custSel addSld delSld modSld">
      <pc:chgData name="Naledi Segale" userId="45197024-269d-461b-b0aa-538a369c40b1" providerId="ADAL" clId="{A308C9B6-7BD7-479C-AEB3-19529B89F5C5}" dt="2023-07-04T16:51:46.752" v="516" actId="20577"/>
      <pc:docMkLst>
        <pc:docMk/>
      </pc:docMkLst>
      <pc:sldChg chg="modSp mod">
        <pc:chgData name="Naledi Segale" userId="45197024-269d-461b-b0aa-538a369c40b1" providerId="ADAL" clId="{A308C9B6-7BD7-479C-AEB3-19529B89F5C5}" dt="2023-07-03T21:12:22.281" v="263" actId="1076"/>
        <pc:sldMkLst>
          <pc:docMk/>
          <pc:sldMk cId="2357039190" sldId="258"/>
        </pc:sldMkLst>
        <pc:spChg chg="mod">
          <ac:chgData name="Naledi Segale" userId="45197024-269d-461b-b0aa-538a369c40b1" providerId="ADAL" clId="{A308C9B6-7BD7-479C-AEB3-19529B89F5C5}" dt="2023-07-03T21:12:22.281" v="263" actId="1076"/>
          <ac:spMkLst>
            <pc:docMk/>
            <pc:sldMk cId="2357039190" sldId="258"/>
            <ac:spMk id="2" creationId="{7F2D8724-3F40-8BCF-AA71-68C3E012686E}"/>
          </ac:spMkLst>
        </pc:spChg>
        <pc:spChg chg="mod">
          <ac:chgData name="Naledi Segale" userId="45197024-269d-461b-b0aa-538a369c40b1" providerId="ADAL" clId="{A308C9B6-7BD7-479C-AEB3-19529B89F5C5}" dt="2023-07-03T19:24:06.114" v="6" actId="403"/>
          <ac:spMkLst>
            <pc:docMk/>
            <pc:sldMk cId="2357039190" sldId="258"/>
            <ac:spMk id="3" creationId="{680FDEFC-04F1-AA1E-B066-77D0D6D84BC7}"/>
          </ac:spMkLst>
        </pc:spChg>
      </pc:sldChg>
      <pc:sldChg chg="modSp mod">
        <pc:chgData name="Naledi Segale" userId="45197024-269d-461b-b0aa-538a369c40b1" providerId="ADAL" clId="{A308C9B6-7BD7-479C-AEB3-19529B89F5C5}" dt="2023-07-03T19:31:00.891" v="46" actId="1076"/>
        <pc:sldMkLst>
          <pc:docMk/>
          <pc:sldMk cId="3813476858" sldId="264"/>
        </pc:sldMkLst>
        <pc:spChg chg="mod">
          <ac:chgData name="Naledi Segale" userId="45197024-269d-461b-b0aa-538a369c40b1" providerId="ADAL" clId="{A308C9B6-7BD7-479C-AEB3-19529B89F5C5}" dt="2023-07-03T19:30:27.773" v="43" actId="1076"/>
          <ac:spMkLst>
            <pc:docMk/>
            <pc:sldMk cId="3813476858" sldId="264"/>
            <ac:spMk id="2" creationId="{CDB21F68-D66D-B41C-DE38-0E0E8489A7DE}"/>
          </ac:spMkLst>
        </pc:spChg>
        <pc:spChg chg="mod">
          <ac:chgData name="Naledi Segale" userId="45197024-269d-461b-b0aa-538a369c40b1" providerId="ADAL" clId="{A308C9B6-7BD7-479C-AEB3-19529B89F5C5}" dt="2023-07-03T19:31:00.891" v="46" actId="1076"/>
          <ac:spMkLst>
            <pc:docMk/>
            <pc:sldMk cId="3813476858" sldId="264"/>
            <ac:spMk id="11" creationId="{A17E3FBA-CDEF-DFE7-E112-AB1196812DDA}"/>
          </ac:spMkLst>
        </pc:spChg>
        <pc:spChg chg="mod">
          <ac:chgData name="Naledi Segale" userId="45197024-269d-461b-b0aa-538a369c40b1" providerId="ADAL" clId="{A308C9B6-7BD7-479C-AEB3-19529B89F5C5}" dt="2023-07-03T19:30:11.022" v="41" actId="1076"/>
          <ac:spMkLst>
            <pc:docMk/>
            <pc:sldMk cId="3813476858" sldId="264"/>
            <ac:spMk id="14" creationId="{83BAD3C1-E83E-94FC-A315-668B4CB32DE1}"/>
          </ac:spMkLst>
        </pc:spChg>
        <pc:spChg chg="mod">
          <ac:chgData name="Naledi Segale" userId="45197024-269d-461b-b0aa-538a369c40b1" providerId="ADAL" clId="{A308C9B6-7BD7-479C-AEB3-19529B89F5C5}" dt="2023-07-03T19:28:51.425" v="34" actId="1076"/>
          <ac:spMkLst>
            <pc:docMk/>
            <pc:sldMk cId="3813476858" sldId="264"/>
            <ac:spMk id="17" creationId="{301D67B0-B622-8C4C-6710-1B33A98EABFB}"/>
          </ac:spMkLst>
        </pc:spChg>
        <pc:picChg chg="mod">
          <ac:chgData name="Naledi Segale" userId="45197024-269d-461b-b0aa-538a369c40b1" providerId="ADAL" clId="{A308C9B6-7BD7-479C-AEB3-19529B89F5C5}" dt="2023-07-03T19:29:56.378" v="40" actId="1076"/>
          <ac:picMkLst>
            <pc:docMk/>
            <pc:sldMk cId="3813476858" sldId="264"/>
            <ac:picMk id="8" creationId="{1B3D5800-8FF6-6C68-84A7-12166AB6DF93}"/>
          </ac:picMkLst>
        </pc:picChg>
        <pc:picChg chg="mod">
          <ac:chgData name="Naledi Segale" userId="45197024-269d-461b-b0aa-538a369c40b1" providerId="ADAL" clId="{A308C9B6-7BD7-479C-AEB3-19529B89F5C5}" dt="2023-07-03T19:30:53.617" v="45" actId="1076"/>
          <ac:picMkLst>
            <pc:docMk/>
            <pc:sldMk cId="3813476858" sldId="264"/>
            <ac:picMk id="33" creationId="{E4DC844C-9933-FB3B-AFAA-72DB22C310F2}"/>
          </ac:picMkLst>
        </pc:picChg>
        <pc:cxnChg chg="mod">
          <ac:chgData name="Naledi Segale" userId="45197024-269d-461b-b0aa-538a369c40b1" providerId="ADAL" clId="{A308C9B6-7BD7-479C-AEB3-19529B89F5C5}" dt="2023-07-03T19:30:21.601" v="42" actId="1076"/>
          <ac:cxnSpMkLst>
            <pc:docMk/>
            <pc:sldMk cId="3813476858" sldId="264"/>
            <ac:cxnSpMk id="22" creationId="{EAFE5FAA-9FE7-2FDB-F536-A866E08D6900}"/>
          </ac:cxnSpMkLst>
        </pc:cxnChg>
      </pc:sldChg>
      <pc:sldChg chg="addSp delSp modSp mod">
        <pc:chgData name="Naledi Segale" userId="45197024-269d-461b-b0aa-538a369c40b1" providerId="ADAL" clId="{A308C9B6-7BD7-479C-AEB3-19529B89F5C5}" dt="2023-07-03T21:05:49.966" v="244" actId="1076"/>
        <pc:sldMkLst>
          <pc:docMk/>
          <pc:sldMk cId="3468107734" sldId="265"/>
        </pc:sldMkLst>
        <pc:spChg chg="mod">
          <ac:chgData name="Naledi Segale" userId="45197024-269d-461b-b0aa-538a369c40b1" providerId="ADAL" clId="{A308C9B6-7BD7-479C-AEB3-19529B89F5C5}" dt="2023-07-03T21:05:42.877" v="243" actId="20577"/>
          <ac:spMkLst>
            <pc:docMk/>
            <pc:sldMk cId="3468107734" sldId="265"/>
            <ac:spMk id="3" creationId="{E1F2E344-72D2-03E8-1FE6-856CA3738E76}"/>
          </ac:spMkLst>
        </pc:spChg>
        <pc:spChg chg="add del mod">
          <ac:chgData name="Naledi Segale" userId="45197024-269d-461b-b0aa-538a369c40b1" providerId="ADAL" clId="{A308C9B6-7BD7-479C-AEB3-19529B89F5C5}" dt="2023-07-03T21:05:20.876" v="237"/>
          <ac:spMkLst>
            <pc:docMk/>
            <pc:sldMk cId="3468107734" sldId="265"/>
            <ac:spMk id="6" creationId="{4DBCFEED-BBFB-3819-066A-2271633219F5}"/>
          </ac:spMkLst>
        </pc:spChg>
        <pc:spChg chg="add mod">
          <ac:chgData name="Naledi Segale" userId="45197024-269d-461b-b0aa-538a369c40b1" providerId="ADAL" clId="{A308C9B6-7BD7-479C-AEB3-19529B89F5C5}" dt="2023-07-03T21:05:49.966" v="244" actId="1076"/>
          <ac:spMkLst>
            <pc:docMk/>
            <pc:sldMk cId="3468107734" sldId="265"/>
            <ac:spMk id="7" creationId="{1EBE58D0-6236-D119-C354-390539DCFF9C}"/>
          </ac:spMkLst>
        </pc:spChg>
      </pc:sldChg>
      <pc:sldChg chg="modSp mod">
        <pc:chgData name="Naledi Segale" userId="45197024-269d-461b-b0aa-538a369c40b1" providerId="ADAL" clId="{A308C9B6-7BD7-479C-AEB3-19529B89F5C5}" dt="2023-07-03T21:10:32.421" v="258" actId="20577"/>
        <pc:sldMkLst>
          <pc:docMk/>
          <pc:sldMk cId="2866039598" sldId="266"/>
        </pc:sldMkLst>
        <pc:spChg chg="mod">
          <ac:chgData name="Naledi Segale" userId="45197024-269d-461b-b0aa-538a369c40b1" providerId="ADAL" clId="{A308C9B6-7BD7-479C-AEB3-19529B89F5C5}" dt="2023-07-03T21:10:32.421" v="258" actId="20577"/>
          <ac:spMkLst>
            <pc:docMk/>
            <pc:sldMk cId="2866039598" sldId="266"/>
            <ac:spMk id="12" creationId="{940BA02B-56FF-6D04-719B-B5BC172516C4}"/>
          </ac:spMkLst>
        </pc:spChg>
        <pc:spChg chg="mod">
          <ac:chgData name="Naledi Segale" userId="45197024-269d-461b-b0aa-538a369c40b1" providerId="ADAL" clId="{A308C9B6-7BD7-479C-AEB3-19529B89F5C5}" dt="2023-07-03T21:08:41.952" v="246" actId="2711"/>
          <ac:spMkLst>
            <pc:docMk/>
            <pc:sldMk cId="2866039598" sldId="266"/>
            <ac:spMk id="13" creationId="{A6341C33-E00E-A314-9651-1FFDD2EE4C72}"/>
          </ac:spMkLst>
        </pc:spChg>
      </pc:sldChg>
      <pc:sldChg chg="modSp mod">
        <pc:chgData name="Naledi Segale" userId="45197024-269d-461b-b0aa-538a369c40b1" providerId="ADAL" clId="{A308C9B6-7BD7-479C-AEB3-19529B89F5C5}" dt="2023-07-03T19:57:52.695" v="228" actId="20577"/>
        <pc:sldMkLst>
          <pc:docMk/>
          <pc:sldMk cId="588298351" sldId="285"/>
        </pc:sldMkLst>
        <pc:spChg chg="mod">
          <ac:chgData name="Naledi Segale" userId="45197024-269d-461b-b0aa-538a369c40b1" providerId="ADAL" clId="{A308C9B6-7BD7-479C-AEB3-19529B89F5C5}" dt="2023-07-03T19:57:52.695" v="228" actId="20577"/>
          <ac:spMkLst>
            <pc:docMk/>
            <pc:sldMk cId="588298351" sldId="285"/>
            <ac:spMk id="3" creationId="{CF3C28FF-005D-2420-F0E3-7141B5E3D821}"/>
          </ac:spMkLst>
        </pc:spChg>
      </pc:sldChg>
      <pc:sldChg chg="modSp add del mod">
        <pc:chgData name="Naledi Segale" userId="45197024-269d-461b-b0aa-538a369c40b1" providerId="ADAL" clId="{A308C9B6-7BD7-479C-AEB3-19529B89F5C5}" dt="2023-07-04T16:51:04.318" v="453" actId="47"/>
        <pc:sldMkLst>
          <pc:docMk/>
          <pc:sldMk cId="460860990" sldId="286"/>
        </pc:sldMkLst>
        <pc:spChg chg="mod">
          <ac:chgData name="Naledi Segale" userId="45197024-269d-461b-b0aa-538a369c40b1" providerId="ADAL" clId="{A308C9B6-7BD7-479C-AEB3-19529B89F5C5}" dt="2023-07-03T19:57:30.135" v="225" actId="20577"/>
          <ac:spMkLst>
            <pc:docMk/>
            <pc:sldMk cId="460860990" sldId="286"/>
            <ac:spMk id="3" creationId="{A8309538-0C55-8361-72D6-EB2C8420E162}"/>
          </ac:spMkLst>
        </pc:spChg>
      </pc:sldChg>
      <pc:sldChg chg="modSp mod">
        <pc:chgData name="Naledi Segale" userId="45197024-269d-461b-b0aa-538a369c40b1" providerId="ADAL" clId="{A308C9B6-7BD7-479C-AEB3-19529B89F5C5}" dt="2023-07-03T19:39:03.948" v="93" actId="20577"/>
        <pc:sldMkLst>
          <pc:docMk/>
          <pc:sldMk cId="3340079852" sldId="288"/>
        </pc:sldMkLst>
        <pc:spChg chg="mod">
          <ac:chgData name="Naledi Segale" userId="45197024-269d-461b-b0aa-538a369c40b1" providerId="ADAL" clId="{A308C9B6-7BD7-479C-AEB3-19529B89F5C5}" dt="2023-07-03T19:39:03.948" v="93" actId="20577"/>
          <ac:spMkLst>
            <pc:docMk/>
            <pc:sldMk cId="3340079852" sldId="288"/>
            <ac:spMk id="2" creationId="{8F3A9AD7-0D73-7264-56DC-E3F5DECBB4E5}"/>
          </ac:spMkLst>
        </pc:spChg>
      </pc:sldChg>
      <pc:sldChg chg="modSp mod">
        <pc:chgData name="Naledi Segale" userId="45197024-269d-461b-b0aa-538a369c40b1" providerId="ADAL" clId="{A308C9B6-7BD7-479C-AEB3-19529B89F5C5}" dt="2023-07-03T19:41:41.534" v="104" actId="20577"/>
        <pc:sldMkLst>
          <pc:docMk/>
          <pc:sldMk cId="4191792398" sldId="291"/>
        </pc:sldMkLst>
        <pc:spChg chg="mod">
          <ac:chgData name="Naledi Segale" userId="45197024-269d-461b-b0aa-538a369c40b1" providerId="ADAL" clId="{A308C9B6-7BD7-479C-AEB3-19529B89F5C5}" dt="2023-07-03T19:41:41.534" v="104" actId="20577"/>
          <ac:spMkLst>
            <pc:docMk/>
            <pc:sldMk cId="4191792398" sldId="291"/>
            <ac:spMk id="10" creationId="{B15633E0-85BB-7ED8-F750-B0BE9AC98B5B}"/>
          </ac:spMkLst>
        </pc:spChg>
      </pc:sldChg>
      <pc:sldChg chg="modSp mod">
        <pc:chgData name="Naledi Segale" userId="45197024-269d-461b-b0aa-538a369c40b1" providerId="ADAL" clId="{A308C9B6-7BD7-479C-AEB3-19529B89F5C5}" dt="2023-07-03T19:34:52.098" v="61" actId="20577"/>
        <pc:sldMkLst>
          <pc:docMk/>
          <pc:sldMk cId="570133426" sldId="294"/>
        </pc:sldMkLst>
        <pc:spChg chg="mod">
          <ac:chgData name="Naledi Segale" userId="45197024-269d-461b-b0aa-538a369c40b1" providerId="ADAL" clId="{A308C9B6-7BD7-479C-AEB3-19529B89F5C5}" dt="2023-07-03T19:34:52.098" v="61" actId="20577"/>
          <ac:spMkLst>
            <pc:docMk/>
            <pc:sldMk cId="570133426" sldId="294"/>
            <ac:spMk id="3" creationId="{FCB52C6A-94B4-4543-8C40-291C1F92E46C}"/>
          </ac:spMkLst>
        </pc:spChg>
      </pc:sldChg>
      <pc:sldChg chg="modSp mod">
        <pc:chgData name="Naledi Segale" userId="45197024-269d-461b-b0aa-538a369c40b1" providerId="ADAL" clId="{A308C9B6-7BD7-479C-AEB3-19529B89F5C5}" dt="2023-07-04T16:01:08.643" v="354" actId="1076"/>
        <pc:sldMkLst>
          <pc:docMk/>
          <pc:sldMk cId="4162265590" sldId="295"/>
        </pc:sldMkLst>
        <pc:spChg chg="mod">
          <ac:chgData name="Naledi Segale" userId="45197024-269d-461b-b0aa-538a369c40b1" providerId="ADAL" clId="{A308C9B6-7BD7-479C-AEB3-19529B89F5C5}" dt="2023-07-04T11:50:04.174" v="265" actId="20577"/>
          <ac:spMkLst>
            <pc:docMk/>
            <pc:sldMk cId="4162265590" sldId="295"/>
            <ac:spMk id="2" creationId="{D4EB0990-9FA9-1B69-AEE8-077CE8E62ABD}"/>
          </ac:spMkLst>
        </pc:spChg>
        <pc:spChg chg="mod">
          <ac:chgData name="Naledi Segale" userId="45197024-269d-461b-b0aa-538a369c40b1" providerId="ADAL" clId="{A308C9B6-7BD7-479C-AEB3-19529B89F5C5}" dt="2023-07-04T16:01:08.643" v="354" actId="1076"/>
          <ac:spMkLst>
            <pc:docMk/>
            <pc:sldMk cId="4162265590" sldId="295"/>
            <ac:spMk id="3" creationId="{C1AD5EF5-442C-F2A7-2473-CE1940AAFA65}"/>
          </ac:spMkLst>
        </pc:spChg>
      </pc:sldChg>
      <pc:sldChg chg="addSp delSp modSp mod">
        <pc:chgData name="Naledi Segale" userId="45197024-269d-461b-b0aa-538a369c40b1" providerId="ADAL" clId="{A308C9B6-7BD7-479C-AEB3-19529B89F5C5}" dt="2023-07-04T15:49:30.222" v="351" actId="1076"/>
        <pc:sldMkLst>
          <pc:docMk/>
          <pc:sldMk cId="4145156197" sldId="296"/>
        </pc:sldMkLst>
        <pc:spChg chg="del mod">
          <ac:chgData name="Naledi Segale" userId="45197024-269d-461b-b0aa-538a369c40b1" providerId="ADAL" clId="{A308C9B6-7BD7-479C-AEB3-19529B89F5C5}" dt="2023-07-04T15:48:56.122" v="337" actId="21"/>
          <ac:spMkLst>
            <pc:docMk/>
            <pc:sldMk cId="4145156197" sldId="296"/>
            <ac:spMk id="7" creationId="{9F396A26-68C2-30A2-E6E7-B5D3E860F90B}"/>
          </ac:spMkLst>
        </pc:spChg>
        <pc:spChg chg="add mod">
          <ac:chgData name="Naledi Segale" userId="45197024-269d-461b-b0aa-538a369c40b1" providerId="ADAL" clId="{A308C9B6-7BD7-479C-AEB3-19529B89F5C5}" dt="2023-07-04T15:49:30.222" v="351" actId="1076"/>
          <ac:spMkLst>
            <pc:docMk/>
            <pc:sldMk cId="4145156197" sldId="296"/>
            <ac:spMk id="10" creationId="{C3DE8603-CD15-276A-5D75-74954319B15D}"/>
          </ac:spMkLst>
        </pc:spChg>
        <pc:picChg chg="add del mod">
          <ac:chgData name="Naledi Segale" userId="45197024-269d-461b-b0aa-538a369c40b1" providerId="ADAL" clId="{A308C9B6-7BD7-479C-AEB3-19529B89F5C5}" dt="2023-07-04T15:45:23.280" v="322" actId="21"/>
          <ac:picMkLst>
            <pc:docMk/>
            <pc:sldMk cId="4145156197" sldId="296"/>
            <ac:picMk id="3" creationId="{DA780657-AECC-967E-8D2B-989E26A739F3}"/>
          </ac:picMkLst>
        </pc:picChg>
        <pc:picChg chg="mod">
          <ac:chgData name="Naledi Segale" userId="45197024-269d-461b-b0aa-538a369c40b1" providerId="ADAL" clId="{A308C9B6-7BD7-479C-AEB3-19529B89F5C5}" dt="2023-07-04T11:51:07.298" v="278" actId="14100"/>
          <ac:picMkLst>
            <pc:docMk/>
            <pc:sldMk cId="4145156197" sldId="296"/>
            <ac:picMk id="4" creationId="{6CDBC85C-5361-E2F1-D25D-68B0F6793536}"/>
          </ac:picMkLst>
        </pc:picChg>
        <pc:picChg chg="add mod">
          <ac:chgData name="Naledi Segale" userId="45197024-269d-461b-b0aa-538a369c40b1" providerId="ADAL" clId="{A308C9B6-7BD7-479C-AEB3-19529B89F5C5}" dt="2023-07-04T15:48:34.704" v="334" actId="1076"/>
          <ac:picMkLst>
            <pc:docMk/>
            <pc:sldMk cId="4145156197" sldId="296"/>
            <ac:picMk id="9" creationId="{85BDB6BD-C119-6D15-C9C7-4114B2F11248}"/>
          </ac:picMkLst>
        </pc:picChg>
        <pc:picChg chg="del mod">
          <ac:chgData name="Naledi Segale" userId="45197024-269d-461b-b0aa-538a369c40b1" providerId="ADAL" clId="{A308C9B6-7BD7-479C-AEB3-19529B89F5C5}" dt="2023-07-04T11:52:06.857" v="299" actId="21"/>
          <ac:picMkLst>
            <pc:docMk/>
            <pc:sldMk cId="4145156197" sldId="296"/>
            <ac:picMk id="23" creationId="{B9340AD3-3E6F-90D6-BA73-DD859CF312FC}"/>
          </ac:picMkLst>
        </pc:picChg>
        <pc:inkChg chg="add del">
          <ac:chgData name="Naledi Segale" userId="45197024-269d-461b-b0aa-538a369c40b1" providerId="ADAL" clId="{A308C9B6-7BD7-479C-AEB3-19529B89F5C5}" dt="2023-07-04T15:45:19.008" v="321"/>
          <ac:inkMkLst>
            <pc:docMk/>
            <pc:sldMk cId="4145156197" sldId="296"/>
            <ac:inkMk id="5" creationId="{713251E4-DBDF-BB58-9574-0CFDFA42FF5B}"/>
          </ac:inkMkLst>
        </pc:inkChg>
        <pc:inkChg chg="add del">
          <ac:chgData name="Naledi Segale" userId="45197024-269d-461b-b0aa-538a369c40b1" providerId="ADAL" clId="{A308C9B6-7BD7-479C-AEB3-19529B89F5C5}" dt="2023-07-04T15:45:57.375" v="324"/>
          <ac:inkMkLst>
            <pc:docMk/>
            <pc:sldMk cId="4145156197" sldId="296"/>
            <ac:inkMk id="6" creationId="{6511D72E-4740-E83C-CBD4-6A18E0B24EEF}"/>
          </ac:inkMkLst>
        </pc:inkChg>
        <pc:inkChg chg="add del">
          <ac:chgData name="Naledi Segale" userId="45197024-269d-461b-b0aa-538a369c40b1" providerId="ADAL" clId="{A308C9B6-7BD7-479C-AEB3-19529B89F5C5}" dt="2023-07-04T15:47:00.385" v="326"/>
          <ac:inkMkLst>
            <pc:docMk/>
            <pc:sldMk cId="4145156197" sldId="296"/>
            <ac:inkMk id="8" creationId="{1FFFF8BF-2B61-1C97-1386-841F2EF79A6B}"/>
          </ac:inkMkLst>
        </pc:inkChg>
        <pc:cxnChg chg="del mod">
          <ac:chgData name="Naledi Segale" userId="45197024-269d-461b-b0aa-538a369c40b1" providerId="ADAL" clId="{A308C9B6-7BD7-479C-AEB3-19529B89F5C5}" dt="2023-07-04T11:52:58.663" v="313" actId="21"/>
          <ac:cxnSpMkLst>
            <pc:docMk/>
            <pc:sldMk cId="4145156197" sldId="296"/>
            <ac:cxnSpMk id="6" creationId="{76FDA3B1-A05C-C5D3-87D3-2F25E1CA0BEC}"/>
          </ac:cxnSpMkLst>
        </pc:cxnChg>
        <pc:cxnChg chg="add del mod">
          <ac:chgData name="Naledi Segale" userId="45197024-269d-461b-b0aa-538a369c40b1" providerId="ADAL" clId="{A308C9B6-7BD7-479C-AEB3-19529B89F5C5}" dt="2023-07-04T11:53:23.143" v="316" actId="21"/>
          <ac:cxnSpMkLst>
            <pc:docMk/>
            <pc:sldMk cId="4145156197" sldId="296"/>
            <ac:cxnSpMk id="8" creationId="{CFE21EDF-8E73-E90E-CBCE-0AAB783037BC}"/>
          </ac:cxnSpMkLst>
        </pc:cxnChg>
        <pc:cxnChg chg="add del mod">
          <ac:chgData name="Naledi Segale" userId="45197024-269d-461b-b0aa-538a369c40b1" providerId="ADAL" clId="{A308C9B6-7BD7-479C-AEB3-19529B89F5C5}" dt="2023-07-04T11:54:00.289" v="319" actId="21"/>
          <ac:cxnSpMkLst>
            <pc:docMk/>
            <pc:sldMk cId="4145156197" sldId="296"/>
            <ac:cxnSpMk id="10" creationId="{12EC9A6F-830B-C094-CACA-CE46CECC21CB}"/>
          </ac:cxnSpMkLst>
        </pc:cxnChg>
      </pc:sldChg>
      <pc:sldChg chg="modSp mod">
        <pc:chgData name="Naledi Segale" userId="45197024-269d-461b-b0aa-538a369c40b1" providerId="ADAL" clId="{A308C9B6-7BD7-479C-AEB3-19529B89F5C5}" dt="2023-07-03T19:39:30.186" v="103" actId="20577"/>
        <pc:sldMkLst>
          <pc:docMk/>
          <pc:sldMk cId="3337331365" sldId="304"/>
        </pc:sldMkLst>
        <pc:spChg chg="mod">
          <ac:chgData name="Naledi Segale" userId="45197024-269d-461b-b0aa-538a369c40b1" providerId="ADAL" clId="{A308C9B6-7BD7-479C-AEB3-19529B89F5C5}" dt="2023-07-03T19:39:30.186" v="103" actId="20577"/>
          <ac:spMkLst>
            <pc:docMk/>
            <pc:sldMk cId="3337331365" sldId="304"/>
            <ac:spMk id="21" creationId="{C382EE0C-0008-9439-BFBA-365CBFECA28B}"/>
          </ac:spMkLst>
        </pc:spChg>
      </pc:sldChg>
      <pc:sldChg chg="modSp mod">
        <pc:chgData name="Naledi Segale" userId="45197024-269d-461b-b0aa-538a369c40b1" providerId="ADAL" clId="{A308C9B6-7BD7-479C-AEB3-19529B89F5C5}" dt="2023-07-03T19:25:27.456" v="30" actId="20577"/>
        <pc:sldMkLst>
          <pc:docMk/>
          <pc:sldMk cId="4263831282" sldId="305"/>
        </pc:sldMkLst>
        <pc:spChg chg="mod">
          <ac:chgData name="Naledi Segale" userId="45197024-269d-461b-b0aa-538a369c40b1" providerId="ADAL" clId="{A308C9B6-7BD7-479C-AEB3-19529B89F5C5}" dt="2023-07-03T19:25:27.456" v="30" actId="20577"/>
          <ac:spMkLst>
            <pc:docMk/>
            <pc:sldMk cId="4263831282" sldId="305"/>
            <ac:spMk id="10" creationId="{66E56771-CDB5-4638-694F-996EBC86FC5C}"/>
          </ac:spMkLst>
        </pc:spChg>
        <pc:graphicFrameChg chg="modGraphic">
          <ac:chgData name="Naledi Segale" userId="45197024-269d-461b-b0aa-538a369c40b1" providerId="ADAL" clId="{A308C9B6-7BD7-479C-AEB3-19529B89F5C5}" dt="2023-07-03T19:25:01.903" v="10"/>
          <ac:graphicFrameMkLst>
            <pc:docMk/>
            <pc:sldMk cId="4263831282" sldId="305"/>
            <ac:graphicFrameMk id="7" creationId="{44F137B9-F35F-067B-8F38-17DE47783236}"/>
          </ac:graphicFrameMkLst>
        </pc:graphicFrameChg>
        <pc:picChg chg="mod">
          <ac:chgData name="Naledi Segale" userId="45197024-269d-461b-b0aa-538a369c40b1" providerId="ADAL" clId="{A308C9B6-7BD7-479C-AEB3-19529B89F5C5}" dt="2023-07-03T19:25:13.641" v="11" actId="1076"/>
          <ac:picMkLst>
            <pc:docMk/>
            <pc:sldMk cId="4263831282" sldId="305"/>
            <ac:picMk id="5" creationId="{82B144E1-CEB7-4E49-9FDF-796290C0265D}"/>
          </ac:picMkLst>
        </pc:picChg>
      </pc:sldChg>
      <pc:sldChg chg="modSp mod">
        <pc:chgData name="Naledi Segale" userId="45197024-269d-461b-b0aa-538a369c40b1" providerId="ADAL" clId="{A308C9B6-7BD7-479C-AEB3-19529B89F5C5}" dt="2023-07-04T16:44:41.437" v="450" actId="1036"/>
        <pc:sldMkLst>
          <pc:docMk/>
          <pc:sldMk cId="1735405692" sldId="306"/>
        </pc:sldMkLst>
        <pc:spChg chg="mod">
          <ac:chgData name="Naledi Segale" userId="45197024-269d-461b-b0aa-538a369c40b1" providerId="ADAL" clId="{A308C9B6-7BD7-479C-AEB3-19529B89F5C5}" dt="2023-07-04T16:44:41.437" v="450" actId="1036"/>
          <ac:spMkLst>
            <pc:docMk/>
            <pc:sldMk cId="1735405692" sldId="306"/>
            <ac:spMk id="66" creationId="{82E424E6-4C23-1752-5A77-9C03877A4342}"/>
          </ac:spMkLst>
        </pc:spChg>
        <pc:cxnChg chg="mod">
          <ac:chgData name="Naledi Segale" userId="45197024-269d-461b-b0aa-538a369c40b1" providerId="ADAL" clId="{A308C9B6-7BD7-479C-AEB3-19529B89F5C5}" dt="2023-07-04T16:44:41.437" v="450" actId="1036"/>
          <ac:cxnSpMkLst>
            <pc:docMk/>
            <pc:sldMk cId="1735405692" sldId="306"/>
            <ac:cxnSpMk id="16" creationId="{A61B3409-15AC-54E4-C2D8-3F683208EE4B}"/>
          </ac:cxnSpMkLst>
        </pc:cxnChg>
      </pc:sldChg>
      <pc:sldChg chg="modSp mod">
        <pc:chgData name="Naledi Segale" userId="45197024-269d-461b-b0aa-538a369c40b1" providerId="ADAL" clId="{A308C9B6-7BD7-479C-AEB3-19529B89F5C5}" dt="2023-07-03T19:41:47.671" v="105" actId="20577"/>
        <pc:sldMkLst>
          <pc:docMk/>
          <pc:sldMk cId="1683763605" sldId="307"/>
        </pc:sldMkLst>
        <pc:spChg chg="mod">
          <ac:chgData name="Naledi Segale" userId="45197024-269d-461b-b0aa-538a369c40b1" providerId="ADAL" clId="{A308C9B6-7BD7-479C-AEB3-19529B89F5C5}" dt="2023-07-03T19:41:47.671" v="105" actId="20577"/>
          <ac:spMkLst>
            <pc:docMk/>
            <pc:sldMk cId="1683763605" sldId="307"/>
            <ac:spMk id="11" creationId="{7BA942C5-30EE-F912-88E3-C5416466BF5F}"/>
          </ac:spMkLst>
        </pc:spChg>
      </pc:sldChg>
      <pc:sldChg chg="modSp add del mod">
        <pc:chgData name="Naledi Segale" userId="45197024-269d-461b-b0aa-538a369c40b1" providerId="ADAL" clId="{A308C9B6-7BD7-479C-AEB3-19529B89F5C5}" dt="2023-07-04T16:51:46.752" v="516" actId="20577"/>
        <pc:sldMkLst>
          <pc:docMk/>
          <pc:sldMk cId="81672584" sldId="308"/>
        </pc:sldMkLst>
        <pc:spChg chg="mod">
          <ac:chgData name="Naledi Segale" userId="45197024-269d-461b-b0aa-538a369c40b1" providerId="ADAL" clId="{A308C9B6-7BD7-479C-AEB3-19529B89F5C5}" dt="2023-07-03T19:42:05.879" v="112" actId="20577"/>
          <ac:spMkLst>
            <pc:docMk/>
            <pc:sldMk cId="81672584" sldId="308"/>
            <ac:spMk id="2" creationId="{7BBE835B-4001-0B81-E055-2C17BBF82739}"/>
          </ac:spMkLst>
        </pc:spChg>
        <pc:spChg chg="mod">
          <ac:chgData name="Naledi Segale" userId="45197024-269d-461b-b0aa-538a369c40b1" providerId="ADAL" clId="{A308C9B6-7BD7-479C-AEB3-19529B89F5C5}" dt="2023-07-04T16:51:46.752" v="516" actId="20577"/>
          <ac:spMkLst>
            <pc:docMk/>
            <pc:sldMk cId="81672584" sldId="308"/>
            <ac:spMk id="13" creationId="{3A2F33DE-B90A-D26A-B86F-6C0E6C84E379}"/>
          </ac:spMkLst>
        </pc:spChg>
        <pc:picChg chg="mod">
          <ac:chgData name="Naledi Segale" userId="45197024-269d-461b-b0aa-538a369c40b1" providerId="ADAL" clId="{A308C9B6-7BD7-479C-AEB3-19529B89F5C5}" dt="2023-07-03T19:44:35.333" v="222" actId="1076"/>
          <ac:picMkLst>
            <pc:docMk/>
            <pc:sldMk cId="81672584" sldId="308"/>
            <ac:picMk id="27" creationId="{DB3EEE94-0061-08D3-C20C-D3E393D98B1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D9207-8876-7E4F-B64B-C80F44789253}" type="datetimeFigureOut">
              <a:rPr lang="en-GB" smtClean="0"/>
              <a:t>04/07/2023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974C9-480E-7341-953A-9CA9BBAAA4EE}" type="slidenum">
              <a:rPr lang="en-GB" smtClean="0"/>
              <a:t>‹#›</a:t>
            </a:fld>
            <a:endParaRPr lang="en-GB" dirty="0"/>
          </a:p>
        </p:txBody>
      </p:sp>
    </p:spTree>
    <p:extLst>
      <p:ext uri="{BB962C8B-B14F-4D97-AF65-F5344CB8AC3E}">
        <p14:creationId xmlns:p14="http://schemas.microsoft.com/office/powerpoint/2010/main" val="91300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974C9-480E-7341-953A-9CA9BBAAA4EE}" type="slidenum">
              <a:rPr lang="en-GB" smtClean="0"/>
              <a:t>10</a:t>
            </a:fld>
            <a:endParaRPr lang="en-GB"/>
          </a:p>
        </p:txBody>
      </p:sp>
    </p:spTree>
    <p:extLst>
      <p:ext uri="{BB962C8B-B14F-4D97-AF65-F5344CB8AC3E}">
        <p14:creationId xmlns:p14="http://schemas.microsoft.com/office/powerpoint/2010/main" val="99667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5400" b="1">
                <a:solidFill>
                  <a:srgbClr val="D55500"/>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6" name="Slide Number Placeholder 5"/>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208508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3230803-D97C-D144-9E62-AC9927C412DB}" type="datetime1">
              <a:rPr lang="en-ZA" smtClean="0"/>
              <a:t>2023/07/04</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357334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63AFA77-0538-E841-A776-EC480B96B709}" type="datetime1">
              <a:rPr lang="en-ZA" smtClean="0"/>
              <a:t>2023/07/04</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92363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493DC4-4133-FD4A-8BE9-22B4310D51D7}" type="datetime1">
              <a:rPr lang="en-ZA" smtClean="0"/>
              <a:t>2023/07/04</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37538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309450E-6A73-3648-9A6F-79DE321A4D80}" type="datetime1">
              <a:rPr lang="en-ZA" smtClean="0"/>
              <a:t>2023/07/04</a:t>
            </a:fld>
            <a:endParaRPr lang="en-GB"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59511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1547EA9-7097-F042-ADAC-EB3F425134D9}" type="datetime1">
              <a:rPr lang="en-ZA" smtClean="0"/>
              <a:t>2023/07/04</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113478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B01A5D3-CABC-5442-A7A7-793BC6997E8E}" type="datetime1">
              <a:rPr lang="en-ZA" smtClean="0"/>
              <a:t>2023/07/04</a:t>
            </a:fld>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10183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11FBE85-C49A-F947-86FE-A284BD877217}" type="datetime1">
              <a:rPr lang="en-ZA" smtClean="0"/>
              <a:t>2023/07/04</a:t>
            </a:fld>
            <a:endParaRPr lang="en-GB"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386961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D2FC4EC-DC18-FF47-A76F-1AFD6CBF3CED}" type="datetime1">
              <a:rPr lang="en-ZA" smtClean="0"/>
              <a:t>2023/07/04</a:t>
            </a:fld>
            <a:endParaRPr lang="en-GB"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65629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8FAC5E6-98BF-9E43-8B4A-658545BBDCFE}" type="datetime1">
              <a:rPr lang="en-ZA" smtClean="0"/>
              <a:t>2023/07/04</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3400356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FC0E467-F368-754F-AF6B-C6D05B39CFCD}" type="datetime1">
              <a:rPr lang="en-ZA" smtClean="0"/>
              <a:t>2023/07/04</a:t>
            </a:fld>
            <a:endParaRPr lang="en-GB"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A0190986-52EB-4782-80A9-F937F81765EE}" type="slidenum">
              <a:rPr lang="en-GB" smtClean="0"/>
              <a:t>‹#›</a:t>
            </a:fld>
            <a:endParaRPr lang="en-GB" dirty="0"/>
          </a:p>
        </p:txBody>
      </p:sp>
    </p:spTree>
    <p:extLst>
      <p:ext uri="{BB962C8B-B14F-4D97-AF65-F5344CB8AC3E}">
        <p14:creationId xmlns:p14="http://schemas.microsoft.com/office/powerpoint/2010/main" val="245007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80769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242391"/>
            <a:ext cx="7886700" cy="49345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90986-52EB-4782-80A9-F937F81765EE}" type="slidenum">
              <a:rPr lang="en-GB" smtClean="0"/>
              <a:t>‹#›</a:t>
            </a:fld>
            <a:endParaRPr lang="en-GB" dirty="0"/>
          </a:p>
        </p:txBody>
      </p:sp>
    </p:spTree>
    <p:extLst>
      <p:ext uri="{BB962C8B-B14F-4D97-AF65-F5344CB8AC3E}">
        <p14:creationId xmlns:p14="http://schemas.microsoft.com/office/powerpoint/2010/main" val="3180784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b="1" kern="1200">
          <a:solidFill>
            <a:srgbClr val="D555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0.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8724-3F40-8BCF-AA71-68C3E012686E}"/>
              </a:ext>
            </a:extLst>
          </p:cNvPr>
          <p:cNvSpPr>
            <a:spLocks noGrp="1"/>
          </p:cNvSpPr>
          <p:nvPr>
            <p:ph type="ctrTitle"/>
          </p:nvPr>
        </p:nvSpPr>
        <p:spPr>
          <a:xfrm>
            <a:off x="-142009" y="1287766"/>
            <a:ext cx="9428018" cy="2387600"/>
          </a:xfrm>
        </p:spPr>
        <p:txBody>
          <a:bodyPr>
            <a:normAutofit/>
          </a:bodyPr>
          <a:lstStyle/>
          <a:p>
            <a:r>
              <a:rPr lang="en-US" dirty="0"/>
              <a:t>Fast neutron transmission spectroscopy for the non-destructive analysis of concrete</a:t>
            </a:r>
            <a:endParaRPr lang="en-GB" dirty="0"/>
          </a:p>
        </p:txBody>
      </p:sp>
      <p:sp>
        <p:nvSpPr>
          <p:cNvPr id="3" name="Subtitle 2">
            <a:extLst>
              <a:ext uri="{FF2B5EF4-FFF2-40B4-BE49-F238E27FC236}">
                <a16:creationId xmlns:a16="http://schemas.microsoft.com/office/drawing/2014/main" id="{680FDEFC-04F1-AA1E-B066-77D0D6D84BC7}"/>
              </a:ext>
            </a:extLst>
          </p:cNvPr>
          <p:cNvSpPr>
            <a:spLocks noGrp="1"/>
          </p:cNvSpPr>
          <p:nvPr>
            <p:ph type="subTitle" idx="1"/>
          </p:nvPr>
        </p:nvSpPr>
        <p:spPr/>
        <p:txBody>
          <a:bodyPr>
            <a:normAutofit/>
          </a:bodyPr>
          <a:lstStyle/>
          <a:p>
            <a:r>
              <a:rPr lang="en-GB" sz="2800" u="sng" dirty="0"/>
              <a:t>Naledi Segale</a:t>
            </a:r>
          </a:p>
          <a:p>
            <a:r>
              <a:rPr lang="en-GB" sz="2800" dirty="0"/>
              <a:t>Tanya Hutton, Andy Buffler &amp; Sizwe Mhlongo</a:t>
            </a:r>
          </a:p>
        </p:txBody>
      </p:sp>
      <p:pic>
        <p:nvPicPr>
          <p:cNvPr id="4" name="Picture 3" descr="Timeline&#10;&#10;Description automatically generated">
            <a:extLst>
              <a:ext uri="{FF2B5EF4-FFF2-40B4-BE49-F238E27FC236}">
                <a16:creationId xmlns:a16="http://schemas.microsoft.com/office/drawing/2014/main" id="{80591ACD-5862-850C-43A4-F5B1D5C80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101" y="5119912"/>
            <a:ext cx="3430185" cy="797718"/>
          </a:xfrm>
          <a:prstGeom prst="rect">
            <a:avLst/>
          </a:prstGeom>
        </p:spPr>
      </p:pic>
      <p:pic>
        <p:nvPicPr>
          <p:cNvPr id="5" name="Picture 4" descr="Logo&#10;&#10;Description automatically generated">
            <a:extLst>
              <a:ext uri="{FF2B5EF4-FFF2-40B4-BE49-F238E27FC236}">
                <a16:creationId xmlns:a16="http://schemas.microsoft.com/office/drawing/2014/main" id="{17368A4A-07AC-AAC8-6841-6A036256A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976" y="5119914"/>
            <a:ext cx="1100290" cy="634471"/>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67EE9A34-B14B-A851-7A6D-ABD0075DE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57" y="5142594"/>
            <a:ext cx="1912167" cy="752359"/>
          </a:xfrm>
          <a:prstGeom prst="rect">
            <a:avLst/>
          </a:prstGeom>
        </p:spPr>
      </p:pic>
      <p:sp>
        <p:nvSpPr>
          <p:cNvPr id="7" name="TextBox 6">
            <a:extLst>
              <a:ext uri="{FF2B5EF4-FFF2-40B4-BE49-F238E27FC236}">
                <a16:creationId xmlns:a16="http://schemas.microsoft.com/office/drawing/2014/main" id="{2B138FE2-C851-AF81-4046-29970A6098C7}"/>
              </a:ext>
            </a:extLst>
          </p:cNvPr>
          <p:cNvSpPr txBox="1"/>
          <p:nvPr/>
        </p:nvSpPr>
        <p:spPr>
          <a:xfrm>
            <a:off x="1" y="6464486"/>
            <a:ext cx="9144000" cy="369332"/>
          </a:xfrm>
          <a:prstGeom prst="rect">
            <a:avLst/>
          </a:prstGeom>
          <a:noFill/>
        </p:spPr>
        <p:txBody>
          <a:bodyPr wrap="square">
            <a:spAutoFit/>
          </a:bodyPr>
          <a:lstStyle/>
          <a:p>
            <a:pPr algn="ctr"/>
            <a:r>
              <a:rPr lang="en-GB" dirty="0">
                <a:solidFill>
                  <a:prstClr val="black"/>
                </a:solidFill>
                <a:ea typeface="Times New Roman" panose="02020603050405020304" pitchFamily="18" charset="0"/>
                <a:cs typeface="Times New Roman" panose="02020603050405020304" pitchFamily="18" charset="0"/>
              </a:rPr>
              <a:t>SAIP2023 </a:t>
            </a:r>
            <a:endParaRPr lang="en-ZA" sz="1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03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125FA31-4C5A-47B1-A4C5-3BDE22F99301}"/>
              </a:ext>
            </a:extLst>
          </p:cNvPr>
          <p:cNvSpPr/>
          <p:nvPr/>
        </p:nvSpPr>
        <p:spPr>
          <a:xfrm>
            <a:off x="130644" y="1535029"/>
            <a:ext cx="5642969" cy="2677656"/>
          </a:xfrm>
          <a:prstGeom prst="rect">
            <a:avLst/>
          </a:prstGeom>
        </p:spPr>
        <p:txBody>
          <a:bodyPr wrap="square">
            <a:spAutoFit/>
          </a:bodyPr>
          <a:lstStyle/>
          <a:p>
            <a:r>
              <a:rPr lang="en-ZA" sz="2400" dirty="0">
                <a:latin typeface="Calibri" panose="020F0502020204030204" pitchFamily="34" charset="0"/>
                <a:cs typeface="Calibri" panose="020F0502020204030204" pitchFamily="34" charset="0"/>
              </a:rPr>
              <a:t>EJ-301 reference detector</a:t>
            </a: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2”x 2” organic liquid scintillator</a:t>
            </a: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Well characterised</a:t>
            </a: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Pulse shape discrimination to exclude gamma rays</a:t>
            </a:r>
          </a:p>
          <a:p>
            <a:pPr marL="342900" indent="-342900">
              <a:buFont typeface="Arial" panose="020B0604020202020204" pitchFamily="34" charset="0"/>
              <a:buChar char="•"/>
            </a:pPr>
            <a:r>
              <a:rPr lang="en-ZA" sz="2400" dirty="0">
                <a:latin typeface="Calibri" panose="020F0502020204030204" pitchFamily="34" charset="0"/>
                <a:cs typeface="Calibri" panose="020F0502020204030204" pitchFamily="34" charset="0"/>
              </a:rPr>
              <a:t>Digital data acquisition and pulse processing (QtDAQ)</a:t>
            </a:r>
          </a:p>
        </p:txBody>
      </p:sp>
      <p:grpSp>
        <p:nvGrpSpPr>
          <p:cNvPr id="29" name="Group 28">
            <a:extLst>
              <a:ext uri="{FF2B5EF4-FFF2-40B4-BE49-F238E27FC236}">
                <a16:creationId xmlns:a16="http://schemas.microsoft.com/office/drawing/2014/main" id="{61D20742-F848-094F-AE19-D38265028285}"/>
              </a:ext>
            </a:extLst>
          </p:cNvPr>
          <p:cNvGrpSpPr/>
          <p:nvPr/>
        </p:nvGrpSpPr>
        <p:grpSpPr>
          <a:xfrm>
            <a:off x="543482" y="230949"/>
            <a:ext cx="8057036" cy="1093694"/>
            <a:chOff x="761712" y="2235823"/>
            <a:chExt cx="8057036" cy="1093694"/>
          </a:xfrm>
          <a:solidFill>
            <a:schemeClr val="accent1">
              <a:lumMod val="75000"/>
            </a:schemeClr>
          </a:solidFill>
        </p:grpSpPr>
        <p:grpSp>
          <p:nvGrpSpPr>
            <p:cNvPr id="30" name="Group 29">
              <a:extLst>
                <a:ext uri="{FF2B5EF4-FFF2-40B4-BE49-F238E27FC236}">
                  <a16:creationId xmlns:a16="http://schemas.microsoft.com/office/drawing/2014/main" id="{6533B848-D641-1543-AA73-5FCD897B4EC6}"/>
                </a:ext>
              </a:extLst>
            </p:cNvPr>
            <p:cNvGrpSpPr/>
            <p:nvPr/>
          </p:nvGrpSpPr>
          <p:grpSpPr>
            <a:xfrm>
              <a:off x="761712" y="2235823"/>
              <a:ext cx="1443317" cy="1093694"/>
              <a:chOff x="675483" y="1566147"/>
              <a:chExt cx="1443317" cy="1093694"/>
            </a:xfrm>
            <a:grpFill/>
          </p:grpSpPr>
          <p:sp>
            <p:nvSpPr>
              <p:cNvPr id="43" name="Rectangle: Rounded Corners 6">
                <a:extLst>
                  <a:ext uri="{FF2B5EF4-FFF2-40B4-BE49-F238E27FC236}">
                    <a16:creationId xmlns:a16="http://schemas.microsoft.com/office/drawing/2014/main" id="{27D40077-69A8-A048-916A-89081860948F}"/>
                  </a:ext>
                </a:extLst>
              </p:cNvPr>
              <p:cNvSpPr/>
              <p:nvPr/>
            </p:nvSpPr>
            <p:spPr>
              <a:xfrm>
                <a:off x="675483" y="1566147"/>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CEF3E8C4-808C-7F46-A95D-DF1EFDC1177F}"/>
                  </a:ext>
                </a:extLst>
              </p:cNvPr>
              <p:cNvSpPr txBox="1"/>
              <p:nvPr/>
            </p:nvSpPr>
            <p:spPr>
              <a:xfrm>
                <a:off x="847118" y="1760878"/>
                <a:ext cx="1100045" cy="707886"/>
              </a:xfrm>
              <a:prstGeom prst="rect">
                <a:avLst/>
              </a:prstGeom>
              <a:noFill/>
            </p:spPr>
            <p:txBody>
              <a:bodyPr wrap="none" rtlCol="0">
                <a:spAutoFit/>
              </a:bodyPr>
              <a:lstStyle/>
              <a:p>
                <a:pPr algn="ctr"/>
                <a:r>
                  <a:rPr lang="en-ZA" sz="2000" b="1" dirty="0">
                    <a:solidFill>
                      <a:schemeClr val="bg1">
                        <a:lumMod val="95000"/>
                      </a:schemeClr>
                    </a:solidFill>
                    <a:latin typeface="Calibri" panose="020F0502020204030204" pitchFamily="34" charset="0"/>
                    <a:cs typeface="Calibri" panose="020F0502020204030204" pitchFamily="34" charset="0"/>
                  </a:rPr>
                  <a:t>neutron </a:t>
                </a:r>
              </a:p>
              <a:p>
                <a:pPr algn="ctr"/>
                <a:r>
                  <a:rPr lang="en-ZA" sz="2000" b="1" dirty="0">
                    <a:solidFill>
                      <a:schemeClr val="bg1">
                        <a:lumMod val="95000"/>
                      </a:schemeClr>
                    </a:solidFill>
                    <a:latin typeface="Calibri" panose="020F0502020204030204" pitchFamily="34" charset="0"/>
                    <a:cs typeface="Calibri" panose="020F0502020204030204" pitchFamily="34" charset="0"/>
                  </a:rPr>
                  <a:t>source</a:t>
                </a:r>
              </a:p>
            </p:txBody>
          </p:sp>
        </p:grpSp>
        <p:grpSp>
          <p:nvGrpSpPr>
            <p:cNvPr id="31" name="Group 30">
              <a:extLst>
                <a:ext uri="{FF2B5EF4-FFF2-40B4-BE49-F238E27FC236}">
                  <a16:creationId xmlns:a16="http://schemas.microsoft.com/office/drawing/2014/main" id="{106444F4-32F8-B040-B5D3-B1A08084EA85}"/>
                </a:ext>
              </a:extLst>
            </p:cNvPr>
            <p:cNvGrpSpPr/>
            <p:nvPr/>
          </p:nvGrpSpPr>
          <p:grpSpPr>
            <a:xfrm>
              <a:off x="3086789" y="2235823"/>
              <a:ext cx="1443317" cy="1093694"/>
              <a:chOff x="2436542" y="1566147"/>
              <a:chExt cx="1443317" cy="1093694"/>
            </a:xfrm>
            <a:grpFill/>
          </p:grpSpPr>
          <p:sp>
            <p:nvSpPr>
              <p:cNvPr id="41" name="Rectangle: Rounded Corners 21">
                <a:extLst>
                  <a:ext uri="{FF2B5EF4-FFF2-40B4-BE49-F238E27FC236}">
                    <a16:creationId xmlns:a16="http://schemas.microsoft.com/office/drawing/2014/main" id="{4689F045-24E5-F145-8DA6-416D2E8BAC2B}"/>
                  </a:ext>
                </a:extLst>
              </p:cNvPr>
              <p:cNvSpPr/>
              <p:nvPr/>
            </p:nvSpPr>
            <p:spPr>
              <a:xfrm>
                <a:off x="2436542" y="1566147"/>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8714377F-7019-FD4F-B551-6A0730624C95}"/>
                  </a:ext>
                </a:extLst>
              </p:cNvPr>
              <p:cNvSpPr txBox="1"/>
              <p:nvPr/>
            </p:nvSpPr>
            <p:spPr>
              <a:xfrm>
                <a:off x="2681946" y="1924941"/>
                <a:ext cx="952505" cy="400110"/>
              </a:xfrm>
              <a:prstGeom prst="rect">
                <a:avLst/>
              </a:prstGeom>
              <a:noFill/>
            </p:spPr>
            <p:txBody>
              <a:bodyPr wrap="none" rtlCol="0">
                <a:spAutoFit/>
              </a:bodyPr>
              <a:lstStyle/>
              <a:p>
                <a:pPr algn="ctr"/>
                <a:r>
                  <a:rPr lang="en-ZA" sz="2000" b="1" dirty="0">
                    <a:solidFill>
                      <a:schemeClr val="bg1">
                        <a:lumMod val="95000"/>
                      </a:schemeClr>
                    </a:solidFill>
                    <a:latin typeface="Calibri" panose="020F0502020204030204" pitchFamily="34" charset="0"/>
                    <a:cs typeface="Calibri" panose="020F0502020204030204" pitchFamily="34" charset="0"/>
                  </a:rPr>
                  <a:t>sample</a:t>
                </a:r>
              </a:p>
            </p:txBody>
          </p:sp>
        </p:grpSp>
        <p:grpSp>
          <p:nvGrpSpPr>
            <p:cNvPr id="32" name="Group 31">
              <a:extLst>
                <a:ext uri="{FF2B5EF4-FFF2-40B4-BE49-F238E27FC236}">
                  <a16:creationId xmlns:a16="http://schemas.microsoft.com/office/drawing/2014/main" id="{CF8867E2-F577-CE4C-9D82-639F9B5188E2}"/>
                </a:ext>
              </a:extLst>
            </p:cNvPr>
            <p:cNvGrpSpPr/>
            <p:nvPr/>
          </p:nvGrpSpPr>
          <p:grpSpPr>
            <a:xfrm>
              <a:off x="5398795" y="2235823"/>
              <a:ext cx="1443317" cy="1093694"/>
              <a:chOff x="4615597" y="1443317"/>
              <a:chExt cx="1443317" cy="1093694"/>
            </a:xfrm>
            <a:grpFill/>
          </p:grpSpPr>
          <p:sp>
            <p:nvSpPr>
              <p:cNvPr id="39" name="Rectangle: Rounded Corners 19">
                <a:extLst>
                  <a:ext uri="{FF2B5EF4-FFF2-40B4-BE49-F238E27FC236}">
                    <a16:creationId xmlns:a16="http://schemas.microsoft.com/office/drawing/2014/main" id="{61373C3F-E201-0D4B-B5A9-2EBC001806F2}"/>
                  </a:ext>
                </a:extLst>
              </p:cNvPr>
              <p:cNvSpPr/>
              <p:nvPr/>
            </p:nvSpPr>
            <p:spPr>
              <a:xfrm>
                <a:off x="4615597" y="1443317"/>
                <a:ext cx="1443317" cy="10936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C6B3C9E4-FBD3-174B-AC2D-ACB1A91B5011}"/>
                  </a:ext>
                </a:extLst>
              </p:cNvPr>
              <p:cNvSpPr txBox="1"/>
              <p:nvPr/>
            </p:nvSpPr>
            <p:spPr>
              <a:xfrm>
                <a:off x="4793355" y="1804417"/>
                <a:ext cx="1087798" cy="400110"/>
              </a:xfrm>
              <a:prstGeom prst="rect">
                <a:avLst/>
              </a:prstGeom>
              <a:noFill/>
            </p:spPr>
            <p:txBody>
              <a:bodyPr wrap="none" rtlCol="0">
                <a:spAutoFit/>
              </a:bodyPr>
              <a:lstStyle/>
              <a:p>
                <a:pPr algn="ctr"/>
                <a:r>
                  <a:rPr lang="en-ZA" sz="2000" b="1" dirty="0">
                    <a:solidFill>
                      <a:schemeClr val="bg1">
                        <a:lumMod val="95000"/>
                      </a:schemeClr>
                    </a:solidFill>
                    <a:latin typeface="Calibri" panose="020F0502020204030204" pitchFamily="34" charset="0"/>
                    <a:cs typeface="Calibri" panose="020F0502020204030204" pitchFamily="34" charset="0"/>
                  </a:rPr>
                  <a:t>detector</a:t>
                </a:r>
              </a:p>
            </p:txBody>
          </p:sp>
        </p:grpSp>
        <p:grpSp>
          <p:nvGrpSpPr>
            <p:cNvPr id="33" name="Group 32">
              <a:extLst>
                <a:ext uri="{FF2B5EF4-FFF2-40B4-BE49-F238E27FC236}">
                  <a16:creationId xmlns:a16="http://schemas.microsoft.com/office/drawing/2014/main" id="{C14EC370-46AA-7749-88F3-C66322BA0C81}"/>
                </a:ext>
              </a:extLst>
            </p:cNvPr>
            <p:cNvGrpSpPr/>
            <p:nvPr/>
          </p:nvGrpSpPr>
          <p:grpSpPr>
            <a:xfrm>
              <a:off x="7375431" y="2235823"/>
              <a:ext cx="1443317" cy="1093694"/>
              <a:chOff x="6930790" y="2646419"/>
              <a:chExt cx="1443317" cy="1093694"/>
            </a:xfrm>
            <a:grpFill/>
          </p:grpSpPr>
          <p:sp>
            <p:nvSpPr>
              <p:cNvPr id="37" name="Rectangle: Rounded Corners 20">
                <a:extLst>
                  <a:ext uri="{FF2B5EF4-FFF2-40B4-BE49-F238E27FC236}">
                    <a16:creationId xmlns:a16="http://schemas.microsoft.com/office/drawing/2014/main" id="{D4BF2DDF-3202-094C-8B20-B07C6B38142B}"/>
                  </a:ext>
                </a:extLst>
              </p:cNvPr>
              <p:cNvSpPr/>
              <p:nvPr/>
            </p:nvSpPr>
            <p:spPr>
              <a:xfrm>
                <a:off x="6930790" y="2646419"/>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E4B3FE8-BD65-294B-A758-D4B4681A9E51}"/>
                  </a:ext>
                </a:extLst>
              </p:cNvPr>
              <p:cNvSpPr txBox="1"/>
              <p:nvPr/>
            </p:nvSpPr>
            <p:spPr>
              <a:xfrm>
                <a:off x="7114183" y="2996644"/>
                <a:ext cx="1059906" cy="400110"/>
              </a:xfrm>
              <a:prstGeom prst="rect">
                <a:avLst/>
              </a:prstGeom>
              <a:noFill/>
            </p:spPr>
            <p:txBody>
              <a:bodyPr wrap="none" rtlCol="0">
                <a:spAutoFit/>
              </a:bodyPr>
              <a:lstStyle/>
              <a:p>
                <a:pPr algn="ctr"/>
                <a:r>
                  <a:rPr lang="en-ZA" sz="2000" b="1" dirty="0">
                    <a:solidFill>
                      <a:schemeClr val="bg1">
                        <a:lumMod val="95000"/>
                      </a:schemeClr>
                    </a:solidFill>
                    <a:latin typeface="Calibri" panose="020F0502020204030204" pitchFamily="34" charset="0"/>
                    <a:cs typeface="Calibri" panose="020F0502020204030204" pitchFamily="34" charset="0"/>
                  </a:rPr>
                  <a:t>analysis</a:t>
                </a:r>
              </a:p>
            </p:txBody>
          </p:sp>
        </p:grpSp>
        <p:cxnSp>
          <p:nvCxnSpPr>
            <p:cNvPr id="34" name="Straight Arrow Connector 33">
              <a:extLst>
                <a:ext uri="{FF2B5EF4-FFF2-40B4-BE49-F238E27FC236}">
                  <a16:creationId xmlns:a16="http://schemas.microsoft.com/office/drawing/2014/main" id="{90BE8E7B-6560-634E-A86B-BB67C80106D2}"/>
                </a:ext>
              </a:extLst>
            </p:cNvPr>
            <p:cNvCxnSpPr>
              <a:cxnSpLocks/>
            </p:cNvCxnSpPr>
            <p:nvPr/>
          </p:nvCxnSpPr>
          <p:spPr>
            <a:xfrm>
              <a:off x="6938683" y="2782670"/>
              <a:ext cx="400888"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64E2B40-F7AC-F74B-B1E1-89585E915CB4}"/>
                </a:ext>
              </a:extLst>
            </p:cNvPr>
            <p:cNvCxnSpPr>
              <a:cxnSpLocks/>
            </p:cNvCxnSpPr>
            <p:nvPr/>
          </p:nvCxnSpPr>
          <p:spPr>
            <a:xfrm>
              <a:off x="2337051" y="2791188"/>
              <a:ext cx="675090"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C314CB4-4DE7-074A-94DF-FC604C4CC624}"/>
                </a:ext>
              </a:extLst>
            </p:cNvPr>
            <p:cNvCxnSpPr>
              <a:cxnSpLocks/>
            </p:cNvCxnSpPr>
            <p:nvPr/>
          </p:nvCxnSpPr>
          <p:spPr>
            <a:xfrm>
              <a:off x="4649946" y="2791188"/>
              <a:ext cx="675090"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grpSp>
      <p:pic>
        <p:nvPicPr>
          <p:cNvPr id="47" name="Picture 46" descr="A picture containing indoor&#10;&#10;Description automatically generated">
            <a:extLst>
              <a:ext uri="{FF2B5EF4-FFF2-40B4-BE49-F238E27FC236}">
                <a16:creationId xmlns:a16="http://schemas.microsoft.com/office/drawing/2014/main" id="{736054F6-542F-0646-A24C-E5D3B8857F62}"/>
              </a:ext>
            </a:extLst>
          </p:cNvPr>
          <p:cNvPicPr>
            <a:picLocks noChangeAspect="1"/>
          </p:cNvPicPr>
          <p:nvPr/>
        </p:nvPicPr>
        <p:blipFill>
          <a:blip r:embed="rId2"/>
          <a:stretch>
            <a:fillRect/>
          </a:stretch>
        </p:blipFill>
        <p:spPr>
          <a:xfrm flipH="1">
            <a:off x="5773613" y="1597503"/>
            <a:ext cx="2826905" cy="1821277"/>
          </a:xfrm>
          <a:prstGeom prst="rect">
            <a:avLst/>
          </a:prstGeom>
        </p:spPr>
      </p:pic>
      <p:sp>
        <p:nvSpPr>
          <p:cNvPr id="2" name="Slide Number Placeholder 1">
            <a:extLst>
              <a:ext uri="{FF2B5EF4-FFF2-40B4-BE49-F238E27FC236}">
                <a16:creationId xmlns:a16="http://schemas.microsoft.com/office/drawing/2014/main" id="{5822259D-E0BC-A346-9E38-50E9D3E71B06}"/>
              </a:ext>
            </a:extLst>
          </p:cNvPr>
          <p:cNvSpPr>
            <a:spLocks noGrp="1"/>
          </p:cNvSpPr>
          <p:nvPr>
            <p:ph type="sldNum" sz="quarter" idx="12"/>
          </p:nvPr>
        </p:nvSpPr>
        <p:spPr/>
        <p:txBody>
          <a:bodyPr/>
          <a:lstStyle/>
          <a:p>
            <a:fld id="{37684557-BFAB-1540-9B94-161818072E72}" type="slidenum">
              <a:rPr lang="en-US" smtClean="0">
                <a:latin typeface="Calibri" panose="020F0502020204030204" pitchFamily="34" charset="0"/>
                <a:cs typeface="Calibri" panose="020F0502020204030204" pitchFamily="34" charset="0"/>
              </a:rPr>
              <a:pPr/>
              <a:t>9</a:t>
            </a:fld>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CDBC85C-5361-E2F1-D25D-68B0F6793536}"/>
              </a:ext>
            </a:extLst>
          </p:cNvPr>
          <p:cNvPicPr>
            <a:picLocks noChangeAspect="1"/>
          </p:cNvPicPr>
          <p:nvPr/>
        </p:nvPicPr>
        <p:blipFill>
          <a:blip r:embed="rId3"/>
          <a:stretch>
            <a:fillRect/>
          </a:stretch>
        </p:blipFill>
        <p:spPr>
          <a:xfrm>
            <a:off x="5792663" y="3430768"/>
            <a:ext cx="2980190" cy="3017520"/>
          </a:xfrm>
          <a:prstGeom prst="rect">
            <a:avLst/>
          </a:prstGeom>
        </p:spPr>
      </p:pic>
      <p:pic>
        <p:nvPicPr>
          <p:cNvPr id="9" name="Picture 8">
            <a:extLst>
              <a:ext uri="{FF2B5EF4-FFF2-40B4-BE49-F238E27FC236}">
                <a16:creationId xmlns:a16="http://schemas.microsoft.com/office/drawing/2014/main" id="{85BDB6BD-C119-6D15-C9C7-4114B2F112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528" y="4148147"/>
            <a:ext cx="5029200" cy="1923539"/>
          </a:xfrm>
          <a:prstGeom prst="rect">
            <a:avLst/>
          </a:prstGeom>
          <a:noFill/>
          <a:ln>
            <a:noFill/>
          </a:ln>
        </p:spPr>
      </p:pic>
      <p:sp>
        <p:nvSpPr>
          <p:cNvPr id="10" name="TextBox 9">
            <a:extLst>
              <a:ext uri="{FF2B5EF4-FFF2-40B4-BE49-F238E27FC236}">
                <a16:creationId xmlns:a16="http://schemas.microsoft.com/office/drawing/2014/main" id="{C3DE8603-CD15-276A-5D75-74954319B15D}"/>
              </a:ext>
            </a:extLst>
          </p:cNvPr>
          <p:cNvSpPr txBox="1"/>
          <p:nvPr/>
        </p:nvSpPr>
        <p:spPr>
          <a:xfrm>
            <a:off x="788998" y="4563651"/>
            <a:ext cx="1030539" cy="369332"/>
          </a:xfrm>
          <a:prstGeom prst="rect">
            <a:avLst/>
          </a:prstGeom>
          <a:noFill/>
        </p:spPr>
        <p:txBody>
          <a:bodyPr wrap="none" rtlCol="0">
            <a:spAutoFit/>
          </a:bodyPr>
          <a:lstStyle/>
          <a:p>
            <a:r>
              <a:rPr lang="en-US" dirty="0">
                <a:solidFill>
                  <a:srgbClr val="D55500"/>
                </a:solidFill>
              </a:rPr>
              <a:t>neutrons</a:t>
            </a:r>
          </a:p>
        </p:txBody>
      </p:sp>
    </p:spTree>
    <p:extLst>
      <p:ext uri="{BB962C8B-B14F-4D97-AF65-F5344CB8AC3E}">
        <p14:creationId xmlns:p14="http://schemas.microsoft.com/office/powerpoint/2010/main" val="414515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2969-8229-34FB-9B84-31353025F7E3}"/>
              </a:ext>
            </a:extLst>
          </p:cNvPr>
          <p:cNvSpPr>
            <a:spLocks noGrp="1"/>
          </p:cNvSpPr>
          <p:nvPr>
            <p:ph type="title"/>
          </p:nvPr>
        </p:nvSpPr>
        <p:spPr>
          <a:xfrm>
            <a:off x="628650" y="160407"/>
            <a:ext cx="7886700" cy="807691"/>
          </a:xfrm>
        </p:spPr>
        <p:txBody>
          <a:bodyPr/>
          <a:lstStyle/>
          <a:p>
            <a:r>
              <a:rPr lang="en-US" dirty="0"/>
              <a:t>Spectrum unfolding</a:t>
            </a:r>
          </a:p>
        </p:txBody>
      </p:sp>
      <p:sp>
        <p:nvSpPr>
          <p:cNvPr id="3" name="Content Placeholder 2">
            <a:extLst>
              <a:ext uri="{FF2B5EF4-FFF2-40B4-BE49-F238E27FC236}">
                <a16:creationId xmlns:a16="http://schemas.microsoft.com/office/drawing/2014/main" id="{28079976-839D-8358-93D3-00932F60B2CD}"/>
              </a:ext>
            </a:extLst>
          </p:cNvPr>
          <p:cNvSpPr>
            <a:spLocks noGrp="1"/>
          </p:cNvSpPr>
          <p:nvPr>
            <p:ph idx="1"/>
          </p:nvPr>
        </p:nvSpPr>
        <p:spPr>
          <a:xfrm>
            <a:off x="628650" y="1315929"/>
            <a:ext cx="7886700" cy="4934572"/>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DB2BFAC-1A0D-132E-904B-26F4A39D1FD3}"/>
              </a:ext>
            </a:extLst>
          </p:cNvPr>
          <p:cNvSpPr>
            <a:spLocks noGrp="1"/>
          </p:cNvSpPr>
          <p:nvPr>
            <p:ph type="sldNum" sz="quarter" idx="12"/>
          </p:nvPr>
        </p:nvSpPr>
        <p:spPr/>
        <p:txBody>
          <a:bodyPr/>
          <a:lstStyle/>
          <a:p>
            <a:fld id="{A0190986-52EB-4782-80A9-F937F81765EE}" type="slidenum">
              <a:rPr lang="en-GB" smtClean="0"/>
              <a:t>10</a:t>
            </a:fld>
            <a:endParaRPr lang="en-GB" dirty="0"/>
          </a:p>
        </p:txBody>
      </p:sp>
      <p:pic>
        <p:nvPicPr>
          <p:cNvPr id="34" name="Picture 33" descr="Chart&#10;&#10;Description automatically generated">
            <a:extLst>
              <a:ext uri="{FF2B5EF4-FFF2-40B4-BE49-F238E27FC236}">
                <a16:creationId xmlns:a16="http://schemas.microsoft.com/office/drawing/2014/main" id="{68550B97-A60C-EC7F-BA6E-671B633C15E8}"/>
              </a:ext>
            </a:extLst>
          </p:cNvPr>
          <p:cNvPicPr>
            <a:picLocks noChangeAspect="1"/>
          </p:cNvPicPr>
          <p:nvPr/>
        </p:nvPicPr>
        <p:blipFill>
          <a:blip r:embed="rId3"/>
          <a:stretch>
            <a:fillRect/>
          </a:stretch>
        </p:blipFill>
        <p:spPr>
          <a:xfrm>
            <a:off x="3115489" y="1143382"/>
            <a:ext cx="2468880" cy="2411051"/>
          </a:xfrm>
          <a:prstGeom prst="rect">
            <a:avLst/>
          </a:prstGeom>
        </p:spPr>
      </p:pic>
      <p:sp>
        <p:nvSpPr>
          <p:cNvPr id="64" name="TextBox 63">
            <a:extLst>
              <a:ext uri="{FF2B5EF4-FFF2-40B4-BE49-F238E27FC236}">
                <a16:creationId xmlns:a16="http://schemas.microsoft.com/office/drawing/2014/main" id="{06F312E5-D334-91CA-4C1D-3A04310F34CE}"/>
              </a:ext>
            </a:extLst>
          </p:cNvPr>
          <p:cNvSpPr txBox="1"/>
          <p:nvPr/>
        </p:nvSpPr>
        <p:spPr>
          <a:xfrm>
            <a:off x="168197" y="3707727"/>
            <a:ext cx="3068044" cy="1200329"/>
          </a:xfrm>
          <a:prstGeom prst="rect">
            <a:avLst/>
          </a:prstGeom>
          <a:noFill/>
        </p:spPr>
        <p:txBody>
          <a:bodyPr wrap="square" rtlCol="0">
            <a:spAutoFit/>
          </a:bodyPr>
          <a:lstStyle/>
          <a:p>
            <a:pPr algn="ctr"/>
            <a:r>
              <a:rPr lang="en-US" sz="2400" dirty="0"/>
              <a:t>Measured pulse neutron height spectrum…</a:t>
            </a:r>
          </a:p>
        </p:txBody>
      </p:sp>
      <p:sp>
        <p:nvSpPr>
          <p:cNvPr id="65" name="TextBox 64">
            <a:extLst>
              <a:ext uri="{FF2B5EF4-FFF2-40B4-BE49-F238E27FC236}">
                <a16:creationId xmlns:a16="http://schemas.microsoft.com/office/drawing/2014/main" id="{96720351-DF2A-B762-CCC9-883BC45EB97E}"/>
              </a:ext>
            </a:extLst>
          </p:cNvPr>
          <p:cNvSpPr txBox="1"/>
          <p:nvPr/>
        </p:nvSpPr>
        <p:spPr>
          <a:xfrm>
            <a:off x="3209732" y="3554433"/>
            <a:ext cx="2616090" cy="1569660"/>
          </a:xfrm>
          <a:prstGeom prst="rect">
            <a:avLst/>
          </a:prstGeom>
          <a:noFill/>
        </p:spPr>
        <p:txBody>
          <a:bodyPr wrap="square" rtlCol="0">
            <a:spAutoFit/>
          </a:bodyPr>
          <a:lstStyle/>
          <a:p>
            <a:pPr algn="ctr"/>
            <a:r>
              <a:rPr lang="en-US" sz="2400" dirty="0"/>
              <a:t>… is unfolded (GRAVEL) using detector response functions… </a:t>
            </a:r>
          </a:p>
        </p:txBody>
      </p:sp>
      <p:sp>
        <p:nvSpPr>
          <p:cNvPr id="66" name="TextBox 65">
            <a:extLst>
              <a:ext uri="{FF2B5EF4-FFF2-40B4-BE49-F238E27FC236}">
                <a16:creationId xmlns:a16="http://schemas.microsoft.com/office/drawing/2014/main" id="{82E424E6-4C23-1752-5A77-9C03877A4342}"/>
              </a:ext>
            </a:extLst>
          </p:cNvPr>
          <p:cNvSpPr txBox="1"/>
          <p:nvPr/>
        </p:nvSpPr>
        <p:spPr>
          <a:xfrm>
            <a:off x="6503181" y="3711172"/>
            <a:ext cx="2158847" cy="1200329"/>
          </a:xfrm>
          <a:prstGeom prst="rect">
            <a:avLst/>
          </a:prstGeom>
          <a:noFill/>
        </p:spPr>
        <p:txBody>
          <a:bodyPr wrap="square" rtlCol="0">
            <a:spAutoFit/>
          </a:bodyPr>
          <a:lstStyle/>
          <a:p>
            <a:pPr algn="ctr"/>
            <a:r>
              <a:rPr lang="en-US" sz="2400" dirty="0"/>
              <a:t>… to produce neutron energy spectrum</a:t>
            </a:r>
          </a:p>
        </p:txBody>
      </p:sp>
      <p:pic>
        <p:nvPicPr>
          <p:cNvPr id="18" name="Picture 17" descr="A picture containing text, diagram, line, plot&#10;&#10;Description automatically generated">
            <a:extLst>
              <a:ext uri="{FF2B5EF4-FFF2-40B4-BE49-F238E27FC236}">
                <a16:creationId xmlns:a16="http://schemas.microsoft.com/office/drawing/2014/main" id="{7A67FAC5-21A0-8CD8-4A69-14E729919B98}"/>
              </a:ext>
            </a:extLst>
          </p:cNvPr>
          <p:cNvPicPr>
            <a:picLocks noChangeAspect="1"/>
          </p:cNvPicPr>
          <p:nvPr/>
        </p:nvPicPr>
        <p:blipFill>
          <a:blip r:embed="rId4"/>
          <a:stretch>
            <a:fillRect/>
          </a:stretch>
        </p:blipFill>
        <p:spPr>
          <a:xfrm>
            <a:off x="6529" y="1344780"/>
            <a:ext cx="3108960" cy="2190400"/>
          </a:xfrm>
          <a:prstGeom prst="rect">
            <a:avLst/>
          </a:prstGeom>
        </p:spPr>
      </p:pic>
      <p:pic>
        <p:nvPicPr>
          <p:cNvPr id="15" name="Picture 14" descr="A graph of energy&#10;&#10;Description automatically generated with low confidence">
            <a:extLst>
              <a:ext uri="{FF2B5EF4-FFF2-40B4-BE49-F238E27FC236}">
                <a16:creationId xmlns:a16="http://schemas.microsoft.com/office/drawing/2014/main" id="{EF1AFB88-6807-ECF2-EFDB-5E738AE86223}"/>
              </a:ext>
            </a:extLst>
          </p:cNvPr>
          <p:cNvPicPr>
            <a:picLocks noChangeAspect="1"/>
          </p:cNvPicPr>
          <p:nvPr/>
        </p:nvPicPr>
        <p:blipFill>
          <a:blip r:embed="rId5"/>
          <a:stretch>
            <a:fillRect/>
          </a:stretch>
        </p:blipFill>
        <p:spPr>
          <a:xfrm>
            <a:off x="5689843" y="1280357"/>
            <a:ext cx="3200400" cy="2254823"/>
          </a:xfrm>
          <a:prstGeom prst="rect">
            <a:avLst/>
          </a:prstGeom>
        </p:spPr>
      </p:pic>
      <p:pic>
        <p:nvPicPr>
          <p:cNvPr id="11" name="Picture 10">
            <a:extLst>
              <a:ext uri="{FF2B5EF4-FFF2-40B4-BE49-F238E27FC236}">
                <a16:creationId xmlns:a16="http://schemas.microsoft.com/office/drawing/2014/main" id="{58E8AD94-F271-1716-6D49-37C097FBBE8E}"/>
              </a:ext>
            </a:extLst>
          </p:cNvPr>
          <p:cNvPicPr>
            <a:picLocks noChangeAspect="1"/>
          </p:cNvPicPr>
          <p:nvPr/>
        </p:nvPicPr>
        <p:blipFill>
          <a:blip r:embed="rId6"/>
          <a:stretch>
            <a:fillRect/>
          </a:stretch>
        </p:blipFill>
        <p:spPr>
          <a:xfrm>
            <a:off x="3593907" y="5300448"/>
            <a:ext cx="2261051" cy="1297884"/>
          </a:xfrm>
          <a:prstGeom prst="rect">
            <a:avLst/>
          </a:prstGeom>
        </p:spPr>
      </p:pic>
      <p:cxnSp>
        <p:nvCxnSpPr>
          <p:cNvPr id="16" name="Connector: Elbow 15">
            <a:extLst>
              <a:ext uri="{FF2B5EF4-FFF2-40B4-BE49-F238E27FC236}">
                <a16:creationId xmlns:a16="http://schemas.microsoft.com/office/drawing/2014/main" id="{A61B3409-15AC-54E4-C2D8-3F683208EE4B}"/>
              </a:ext>
            </a:extLst>
          </p:cNvPr>
          <p:cNvCxnSpPr>
            <a:cxnSpLocks/>
            <a:stCxn id="66" idx="2"/>
            <a:endCxn id="11" idx="3"/>
          </p:cNvCxnSpPr>
          <p:nvPr/>
        </p:nvCxnSpPr>
        <p:spPr>
          <a:xfrm rot="5400000">
            <a:off x="6199838" y="4566622"/>
            <a:ext cx="1037889" cy="1727647"/>
          </a:xfrm>
          <a:prstGeom prst="bentConnector2">
            <a:avLst/>
          </a:prstGeom>
          <a:ln w="38100">
            <a:solidFill>
              <a:srgbClr val="D555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EBA4EAA6-A78D-6B7E-5FEA-B3834F2246D6}"/>
              </a:ext>
            </a:extLst>
          </p:cNvPr>
          <p:cNvCxnSpPr>
            <a:cxnSpLocks/>
            <a:stCxn id="64" idx="2"/>
          </p:cNvCxnSpPr>
          <p:nvPr/>
        </p:nvCxnSpPr>
        <p:spPr>
          <a:xfrm rot="16200000" flipH="1">
            <a:off x="2166725" y="4443550"/>
            <a:ext cx="987656" cy="1916668"/>
          </a:xfrm>
          <a:prstGeom prst="bentConnector2">
            <a:avLst/>
          </a:prstGeom>
          <a:ln w="38100">
            <a:solidFill>
              <a:srgbClr val="D555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E43B6C1-C919-E6C3-0872-5A534EDF481A}"/>
              </a:ext>
            </a:extLst>
          </p:cNvPr>
          <p:cNvCxnSpPr/>
          <p:nvPr/>
        </p:nvCxnSpPr>
        <p:spPr>
          <a:xfrm>
            <a:off x="5029200" y="5096761"/>
            <a:ext cx="0" cy="539589"/>
          </a:xfrm>
          <a:prstGeom prst="straightConnector1">
            <a:avLst/>
          </a:prstGeom>
          <a:ln w="38100">
            <a:solidFill>
              <a:srgbClr val="D55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40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9AD7-0D73-7264-56DC-E3F5DECBB4E5}"/>
              </a:ext>
            </a:extLst>
          </p:cNvPr>
          <p:cNvSpPr>
            <a:spLocks noGrp="1"/>
          </p:cNvSpPr>
          <p:nvPr>
            <p:ph type="title"/>
          </p:nvPr>
        </p:nvSpPr>
        <p:spPr/>
        <p:txBody>
          <a:bodyPr>
            <a:normAutofit/>
          </a:bodyPr>
          <a:lstStyle/>
          <a:p>
            <a:r>
              <a:rPr lang="en-US" dirty="0"/>
              <a:t>Measurements with sand</a:t>
            </a:r>
          </a:p>
        </p:txBody>
      </p:sp>
      <p:sp>
        <p:nvSpPr>
          <p:cNvPr id="4" name="Slide Number Placeholder 3">
            <a:extLst>
              <a:ext uri="{FF2B5EF4-FFF2-40B4-BE49-F238E27FC236}">
                <a16:creationId xmlns:a16="http://schemas.microsoft.com/office/drawing/2014/main" id="{19AEB37E-8BEA-2172-B166-999BE05C2F05}"/>
              </a:ext>
            </a:extLst>
          </p:cNvPr>
          <p:cNvSpPr>
            <a:spLocks noGrp="1"/>
          </p:cNvSpPr>
          <p:nvPr>
            <p:ph type="sldNum" sz="quarter" idx="12"/>
          </p:nvPr>
        </p:nvSpPr>
        <p:spPr>
          <a:xfrm>
            <a:off x="6464959" y="6293742"/>
            <a:ext cx="2057400" cy="365125"/>
          </a:xfrm>
        </p:spPr>
        <p:txBody>
          <a:bodyPr/>
          <a:lstStyle/>
          <a:p>
            <a:fld id="{A0190986-52EB-4782-80A9-F937F81765EE}" type="slidenum">
              <a:rPr lang="en-GB" smtClean="0"/>
              <a:t>11</a:t>
            </a:fld>
            <a:endParaRPr lang="en-GB" dirty="0"/>
          </a:p>
        </p:txBody>
      </p:sp>
      <p:sp>
        <p:nvSpPr>
          <p:cNvPr id="9" name="TextBox 8">
            <a:extLst>
              <a:ext uri="{FF2B5EF4-FFF2-40B4-BE49-F238E27FC236}">
                <a16:creationId xmlns:a16="http://schemas.microsoft.com/office/drawing/2014/main" id="{5D5FEBF3-157F-3B81-B2E0-3D5C93577217}"/>
              </a:ext>
            </a:extLst>
          </p:cNvPr>
          <p:cNvSpPr txBox="1"/>
          <p:nvPr/>
        </p:nvSpPr>
        <p:spPr>
          <a:xfrm flipH="1">
            <a:off x="1078684" y="4493844"/>
            <a:ext cx="2452155" cy="1200329"/>
          </a:xfrm>
          <a:prstGeom prst="rect">
            <a:avLst/>
          </a:prstGeom>
          <a:noFill/>
        </p:spPr>
        <p:txBody>
          <a:bodyPr wrap="square" rtlCol="0">
            <a:spAutoFit/>
          </a:bodyPr>
          <a:lstStyle/>
          <a:p>
            <a:pPr algn="ctr"/>
            <a:r>
              <a:rPr lang="en-US" sz="2400" dirty="0"/>
              <a:t>Neutron energy</a:t>
            </a:r>
          </a:p>
          <a:p>
            <a:pPr algn="ctr"/>
            <a:r>
              <a:rPr lang="en-US" sz="2400" dirty="0"/>
              <a:t>unfolded</a:t>
            </a:r>
          </a:p>
          <a:p>
            <a:pPr algn="ctr"/>
            <a:r>
              <a:rPr lang="en-US" sz="2400" dirty="0"/>
              <a:t>with GRAVEL</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8423C9C-0376-D3D9-0BDE-ADC9BF2E9753}"/>
                  </a:ext>
                </a:extLst>
              </p:cNvPr>
              <p:cNvSpPr txBox="1"/>
              <p:nvPr/>
            </p:nvSpPr>
            <p:spPr>
              <a:xfrm>
                <a:off x="3811174" y="5380189"/>
                <a:ext cx="1972784" cy="858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num>
                        <m:den>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𝜙</m:t>
                              </m:r>
                            </m:e>
                            <m:sub>
                              <m:r>
                                <a:rPr lang="en-US" sz="2400" b="0" i="1" smtClean="0">
                                  <a:latin typeface="Cambria Math" panose="02040503050406030204" pitchFamily="18" charset="0"/>
                                </a:rPr>
                                <m:t>0</m:t>
                              </m:r>
                            </m:sub>
                          </m:sSub>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l-GR" sz="2400" b="0" i="0" smtClean="0">
                                  <a:latin typeface="Cambria Math" panose="02040503050406030204" pitchFamily="18" charset="0"/>
                                  <a:ea typeface="Cambria Math" panose="02040503050406030204" pitchFamily="18" charset="0"/>
                                </a:rPr>
                                <m:t>Σ</m:t>
                              </m:r>
                            </m:e>
                            <m:sub>
                              <m:r>
                                <m:rPr>
                                  <m:sty m:val="p"/>
                                </m:rPr>
                                <a:rPr lang="en-US" sz="2400" b="0" i="0" smtClean="0">
                                  <a:latin typeface="Cambria Math" panose="02040503050406030204" pitchFamily="18" charset="0"/>
                                </a:rPr>
                                <m:t>R</m:t>
                              </m:r>
                            </m:sub>
                          </m:sSub>
                          <m:r>
                            <m:rPr>
                              <m:sty m:val="p"/>
                            </m:rPr>
                            <a:rPr lang="en-US" sz="2400" b="0" i="0" smtClean="0">
                              <a:latin typeface="Cambria Math" panose="02040503050406030204" pitchFamily="18" charset="0"/>
                            </a:rPr>
                            <m:t>t</m:t>
                          </m:r>
                        </m:sup>
                      </m:sSup>
                    </m:oMath>
                  </m:oMathPara>
                </a14:m>
                <a:endParaRPr lang="en-US" dirty="0"/>
              </a:p>
            </p:txBody>
          </p:sp>
        </mc:Choice>
        <mc:Fallback xmlns="">
          <p:sp>
            <p:nvSpPr>
              <p:cNvPr id="12" name="TextBox 11">
                <a:extLst>
                  <a:ext uri="{FF2B5EF4-FFF2-40B4-BE49-F238E27FC236}">
                    <a16:creationId xmlns:a16="http://schemas.microsoft.com/office/drawing/2014/main" id="{68423C9C-0376-D3D9-0BDE-ADC9BF2E9753}"/>
                  </a:ext>
                </a:extLst>
              </p:cNvPr>
              <p:cNvSpPr txBox="1">
                <a:spLocks noRot="1" noChangeAspect="1" noMove="1" noResize="1" noEditPoints="1" noAdjustHandles="1" noChangeArrowheads="1" noChangeShapeType="1" noTextEdit="1"/>
              </p:cNvSpPr>
              <p:nvPr/>
            </p:nvSpPr>
            <p:spPr>
              <a:xfrm>
                <a:off x="3811174" y="5380189"/>
                <a:ext cx="1972784" cy="858568"/>
              </a:xfrm>
              <a:prstGeom prst="rect">
                <a:avLst/>
              </a:prstGeom>
              <a:blipFill>
                <a:blip r:embed="rId3"/>
                <a:stretch>
                  <a:fillRect/>
                </a:stretch>
              </a:blipFill>
            </p:spPr>
            <p:txBody>
              <a:bodyPr/>
              <a:lstStyle/>
              <a:p>
                <a:r>
                  <a:rPr lang="en-US">
                    <a:noFill/>
                  </a:rPr>
                  <a:t> </a:t>
                </a:r>
              </a:p>
            </p:txBody>
          </p:sp>
        </mc:Fallback>
      </mc:AlternateContent>
      <p:sp>
        <p:nvSpPr>
          <p:cNvPr id="15" name="Arrow: Curved Up 14">
            <a:extLst>
              <a:ext uri="{FF2B5EF4-FFF2-40B4-BE49-F238E27FC236}">
                <a16:creationId xmlns:a16="http://schemas.microsoft.com/office/drawing/2014/main" id="{4830DFD0-97AE-273E-B5F2-6B700EEF6883}"/>
              </a:ext>
            </a:extLst>
          </p:cNvPr>
          <p:cNvSpPr/>
          <p:nvPr/>
        </p:nvSpPr>
        <p:spPr>
          <a:xfrm>
            <a:off x="3754927" y="4536296"/>
            <a:ext cx="2085278" cy="807691"/>
          </a:xfrm>
          <a:prstGeom prst="curvedUpArrow">
            <a:avLst/>
          </a:prstGeom>
          <a:solidFill>
            <a:srgbClr val="D55500"/>
          </a:solidFill>
          <a:ln>
            <a:solidFill>
              <a:srgbClr val="D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52D90DBE-E265-24E7-49B2-903E280ADC7A}"/>
              </a:ext>
            </a:extLst>
          </p:cNvPr>
          <p:cNvSpPr txBox="1"/>
          <p:nvPr/>
        </p:nvSpPr>
        <p:spPr>
          <a:xfrm>
            <a:off x="5613163" y="4490590"/>
            <a:ext cx="2994346" cy="830997"/>
          </a:xfrm>
          <a:prstGeom prst="rect">
            <a:avLst/>
          </a:prstGeom>
          <a:noFill/>
        </p:spPr>
        <p:txBody>
          <a:bodyPr wrap="none" rtlCol="0">
            <a:spAutoFit/>
          </a:bodyPr>
          <a:lstStyle/>
          <a:p>
            <a:pPr algn="ctr"/>
            <a:r>
              <a:rPr lang="en-US" sz="2400" dirty="0"/>
              <a:t>Energy dependent</a:t>
            </a:r>
          </a:p>
          <a:p>
            <a:pPr algn="ctr"/>
            <a:r>
              <a:rPr lang="en-US" sz="2400" dirty="0"/>
              <a:t>removal cross sections</a:t>
            </a:r>
          </a:p>
        </p:txBody>
      </p:sp>
      <p:pic>
        <p:nvPicPr>
          <p:cNvPr id="5" name="Picture 4" descr="A picture containing text, diagram, line, font&#10;&#10;Description automatically generated">
            <a:extLst>
              <a:ext uri="{FF2B5EF4-FFF2-40B4-BE49-F238E27FC236}">
                <a16:creationId xmlns:a16="http://schemas.microsoft.com/office/drawing/2014/main" id="{B34C5FA8-2D7C-69EE-4ACF-0AE82B24A8C9}"/>
              </a:ext>
            </a:extLst>
          </p:cNvPr>
          <p:cNvPicPr>
            <a:picLocks noChangeAspect="1"/>
          </p:cNvPicPr>
          <p:nvPr/>
        </p:nvPicPr>
        <p:blipFill>
          <a:blip r:embed="rId4"/>
          <a:stretch>
            <a:fillRect/>
          </a:stretch>
        </p:blipFill>
        <p:spPr>
          <a:xfrm>
            <a:off x="4528366" y="1218627"/>
            <a:ext cx="4572000" cy="3221182"/>
          </a:xfrm>
          <a:prstGeom prst="rect">
            <a:avLst/>
          </a:prstGeom>
        </p:spPr>
      </p:pic>
      <p:pic>
        <p:nvPicPr>
          <p:cNvPr id="13" name="Content Placeholder 12">
            <a:extLst>
              <a:ext uri="{FF2B5EF4-FFF2-40B4-BE49-F238E27FC236}">
                <a16:creationId xmlns:a16="http://schemas.microsoft.com/office/drawing/2014/main" id="{FCB5D548-D395-F4F7-ED5F-57229E58CC59}"/>
              </a:ext>
            </a:extLst>
          </p:cNvPr>
          <p:cNvPicPr>
            <a:picLocks noGrp="1" noChangeAspect="1"/>
          </p:cNvPicPr>
          <p:nvPr>
            <p:ph idx="1"/>
          </p:nvPr>
        </p:nvPicPr>
        <p:blipFill>
          <a:blip r:embed="rId5"/>
          <a:stretch>
            <a:fillRect/>
          </a:stretch>
        </p:blipFill>
        <p:spPr>
          <a:xfrm>
            <a:off x="0" y="1213386"/>
            <a:ext cx="4572000" cy="3221182"/>
          </a:xfrm>
        </p:spPr>
      </p:pic>
    </p:spTree>
    <p:extLst>
      <p:ext uri="{BB962C8B-B14F-4D97-AF65-F5344CB8AC3E}">
        <p14:creationId xmlns:p14="http://schemas.microsoft.com/office/powerpoint/2010/main" val="334007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1872-8BBE-5263-B7AD-A5355F2DFEEA}"/>
              </a:ext>
            </a:extLst>
          </p:cNvPr>
          <p:cNvSpPr>
            <a:spLocks noGrp="1"/>
          </p:cNvSpPr>
          <p:nvPr>
            <p:ph type="title"/>
          </p:nvPr>
        </p:nvSpPr>
        <p:spPr/>
        <p:txBody>
          <a:bodyPr/>
          <a:lstStyle/>
          <a:p>
            <a:r>
              <a:rPr lang="en-US" dirty="0"/>
              <a:t>Measured sand</a:t>
            </a:r>
          </a:p>
        </p:txBody>
      </p:sp>
      <p:sp>
        <p:nvSpPr>
          <p:cNvPr id="4" name="Slide Number Placeholder 3">
            <a:extLst>
              <a:ext uri="{FF2B5EF4-FFF2-40B4-BE49-F238E27FC236}">
                <a16:creationId xmlns:a16="http://schemas.microsoft.com/office/drawing/2014/main" id="{C6503ACD-B04D-0EC1-833A-A1AC6E7C9C1E}"/>
              </a:ext>
            </a:extLst>
          </p:cNvPr>
          <p:cNvSpPr>
            <a:spLocks noGrp="1"/>
          </p:cNvSpPr>
          <p:nvPr>
            <p:ph type="sldNum" sz="quarter" idx="12"/>
          </p:nvPr>
        </p:nvSpPr>
        <p:spPr/>
        <p:txBody>
          <a:bodyPr/>
          <a:lstStyle/>
          <a:p>
            <a:fld id="{A0190986-52EB-4782-80A9-F937F81765EE}" type="slidenum">
              <a:rPr lang="en-GB" smtClean="0"/>
              <a:t>12</a:t>
            </a:fld>
            <a:endParaRPr lang="en-GB" dirty="0"/>
          </a:p>
        </p:txBody>
      </p:sp>
      <p:sp>
        <p:nvSpPr>
          <p:cNvPr id="21" name="TextBox 20">
            <a:extLst>
              <a:ext uri="{FF2B5EF4-FFF2-40B4-BE49-F238E27FC236}">
                <a16:creationId xmlns:a16="http://schemas.microsoft.com/office/drawing/2014/main" id="{C382EE0C-0008-9439-BFBA-365CBFECA28B}"/>
              </a:ext>
            </a:extLst>
          </p:cNvPr>
          <p:cNvSpPr txBox="1"/>
          <p:nvPr/>
        </p:nvSpPr>
        <p:spPr>
          <a:xfrm>
            <a:off x="628650" y="4969409"/>
            <a:ext cx="4201780" cy="1569660"/>
          </a:xfrm>
          <a:prstGeom prst="rect">
            <a:avLst/>
          </a:prstGeom>
          <a:noFill/>
        </p:spPr>
        <p:txBody>
          <a:bodyPr wrap="square" rtlCol="0">
            <a:spAutoFit/>
          </a:bodyPr>
          <a:lstStyle/>
          <a:p>
            <a:r>
              <a:rPr lang="en-US" sz="2400" dirty="0"/>
              <a:t>Sand is made up of 78.5 % SiO</a:t>
            </a:r>
            <a:r>
              <a:rPr lang="en-US" sz="2400" baseline="-25000" dirty="0"/>
              <a:t>2</a:t>
            </a:r>
            <a:r>
              <a:rPr lang="en-US" sz="2400" dirty="0"/>
              <a:t>  and 18.6 % CaCO</a:t>
            </a:r>
            <a:r>
              <a:rPr lang="en-US" sz="2400" baseline="-25000" dirty="0"/>
              <a:t>3</a:t>
            </a:r>
            <a:r>
              <a:rPr lang="en-US" sz="2400" dirty="0"/>
              <a:t> with the remaining 2.9 % consisting of other oxides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22FB342-E388-8C4F-A0D5-2F3F7185C415}"/>
                  </a:ext>
                </a:extLst>
              </p:cNvPr>
              <p:cNvSpPr txBox="1"/>
              <p:nvPr/>
            </p:nvSpPr>
            <p:spPr>
              <a:xfrm>
                <a:off x="5303799" y="5146843"/>
                <a:ext cx="3211551" cy="11005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type m:val="lin"/>
                          <m:ctrlPr>
                            <a:rPr lang="en-US" sz="2400" i="1" smtClean="0">
                              <a:latin typeface="Cambria Math" panose="02040503050406030204" pitchFamily="18" charset="0"/>
                            </a:rPr>
                          </m:ctrlPr>
                        </m:fPr>
                        <m:num>
                          <m:sSub>
                            <m:sSubPr>
                              <m:ctrlPr>
                                <a:rPr lang="en-US" sz="2400" i="1" smtClean="0">
                                  <a:solidFill>
                                    <a:srgbClr val="CC6600"/>
                                  </a:solidFill>
                                  <a:latin typeface="Cambria Math" panose="02040503050406030204" pitchFamily="18" charset="0"/>
                                </a:rPr>
                              </m:ctrlPr>
                            </m:sSubPr>
                            <m:e>
                              <m:r>
                                <m:rPr>
                                  <m:sty m:val="p"/>
                                </m:rPr>
                                <a:rPr lang="el-GR" sz="2400" i="1" smtClean="0">
                                  <a:solidFill>
                                    <a:srgbClr val="CC6600"/>
                                  </a:solidFill>
                                  <a:latin typeface="Cambria Math" panose="02040503050406030204" pitchFamily="18" charset="0"/>
                                  <a:ea typeface="Cambria Math" panose="02040503050406030204" pitchFamily="18" charset="0"/>
                                </a:rPr>
                                <m:t>Σ</m:t>
                              </m:r>
                            </m:e>
                            <m:sub>
                              <m:r>
                                <a:rPr lang="en-US" sz="2400" b="0" i="1" smtClean="0">
                                  <a:solidFill>
                                    <a:srgbClr val="CC6600"/>
                                  </a:solidFill>
                                  <a:latin typeface="Cambria Math" panose="02040503050406030204" pitchFamily="18" charset="0"/>
                                </a:rPr>
                                <m:t>𝑅</m:t>
                              </m:r>
                            </m:sub>
                          </m:sSub>
                        </m:num>
                        <m:den>
                          <m:r>
                            <a:rPr lang="en-US" sz="2400" i="1" smtClean="0">
                              <a:latin typeface="Cambria Math" panose="02040503050406030204" pitchFamily="18" charset="0"/>
                              <a:ea typeface="Cambria Math" panose="02040503050406030204" pitchFamily="18" charset="0"/>
                            </a:rPr>
                            <m:t>𝜌</m:t>
                          </m:r>
                        </m:den>
                      </m:f>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b>
                            <m:sSubPr>
                              <m:ctrlPr>
                                <a:rPr lang="en-US" sz="2400" b="0" i="1" smtClean="0">
                                  <a:solidFill>
                                    <a:srgbClr val="35B113"/>
                                  </a:solidFill>
                                  <a:latin typeface="Cambria Math" panose="02040503050406030204" pitchFamily="18" charset="0"/>
                                </a:rPr>
                              </m:ctrlPr>
                            </m:sSubPr>
                            <m:e>
                              <m:r>
                                <a:rPr lang="en-US" sz="2400" b="0" i="1" smtClean="0">
                                  <a:solidFill>
                                    <a:srgbClr val="35B113"/>
                                  </a:solidFill>
                                  <a:latin typeface="Cambria Math" panose="02040503050406030204" pitchFamily="18" charset="0"/>
                                </a:rPr>
                                <m:t>𝑚</m:t>
                              </m:r>
                            </m:e>
                            <m:sub>
                              <m:r>
                                <a:rPr lang="en-US" sz="2400" b="0" i="1" smtClean="0">
                                  <a:solidFill>
                                    <a:srgbClr val="35B113"/>
                                  </a:solidFill>
                                  <a:latin typeface="Cambria Math" panose="02040503050406030204" pitchFamily="18" charset="0"/>
                                </a:rPr>
                                <m:t>𝑘</m:t>
                              </m:r>
                            </m:sub>
                          </m:sSub>
                          <m:f>
                            <m:fPr>
                              <m:type m:val="lin"/>
                              <m:ctrlPr>
                                <a:rPr lang="en-US" sz="2400" b="0" i="1" smtClean="0">
                                  <a:latin typeface="Cambria Math" panose="02040503050406030204" pitchFamily="18" charset="0"/>
                                </a:rPr>
                              </m:ctrlPr>
                            </m:fPr>
                            <m:num>
                              <m:sSub>
                                <m:sSubPr>
                                  <m:ctrlPr>
                                    <a:rPr lang="en-US" sz="2400" b="0" i="1" smtClean="0">
                                      <a:solidFill>
                                        <a:srgbClr val="CC6600"/>
                                      </a:solidFill>
                                      <a:latin typeface="Cambria Math" panose="02040503050406030204" pitchFamily="18" charset="0"/>
                                    </a:rPr>
                                  </m:ctrlPr>
                                </m:sSubPr>
                                <m:e>
                                  <m:r>
                                    <m:rPr>
                                      <m:sty m:val="p"/>
                                    </m:rPr>
                                    <a:rPr lang="el-GR" sz="2400" b="0" i="1" smtClean="0">
                                      <a:solidFill>
                                        <a:srgbClr val="CC6600"/>
                                      </a:solidFill>
                                      <a:latin typeface="Cambria Math" panose="02040503050406030204" pitchFamily="18" charset="0"/>
                                      <a:ea typeface="Cambria Math" panose="02040503050406030204" pitchFamily="18" charset="0"/>
                                    </a:rPr>
                                    <m:t>Σ</m:t>
                                  </m:r>
                                </m:e>
                                <m:sub>
                                  <m:r>
                                    <a:rPr lang="en-US" sz="2400" b="0" i="1" smtClean="0">
                                      <a:solidFill>
                                        <a:srgbClr val="CC6600"/>
                                      </a:solidFill>
                                      <a:latin typeface="Cambria Math" panose="02040503050406030204" pitchFamily="18" charset="0"/>
                                    </a:rPr>
                                    <m:t>𝑅</m:t>
                                  </m:r>
                                  <m:r>
                                    <a:rPr lang="en-US" sz="2400" b="0" i="1" smtClean="0">
                                      <a:solidFill>
                                        <a:srgbClr val="CC6600"/>
                                      </a:solidFill>
                                      <a:latin typeface="Cambria Math" panose="02040503050406030204" pitchFamily="18" charset="0"/>
                                    </a:rPr>
                                    <m:t>,</m:t>
                                  </m:r>
                                  <m:r>
                                    <a:rPr lang="en-US" sz="2400" b="0" i="1" smtClean="0">
                                      <a:solidFill>
                                        <a:srgbClr val="CC6600"/>
                                      </a:solidFill>
                                      <a:latin typeface="Cambria Math" panose="02040503050406030204" pitchFamily="18" charset="0"/>
                                    </a:rPr>
                                    <m:t>𝑘</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𝑘</m:t>
                                  </m:r>
                                </m:sub>
                              </m:sSub>
                            </m:den>
                          </m:f>
                        </m:e>
                      </m:nary>
                    </m:oMath>
                  </m:oMathPara>
                </a14:m>
                <a:endParaRPr lang="en-US" dirty="0"/>
              </a:p>
            </p:txBody>
          </p:sp>
        </mc:Choice>
        <mc:Fallback xmlns="">
          <p:sp>
            <p:nvSpPr>
              <p:cNvPr id="23" name="TextBox 22">
                <a:extLst>
                  <a:ext uri="{FF2B5EF4-FFF2-40B4-BE49-F238E27FC236}">
                    <a16:creationId xmlns:a16="http://schemas.microsoft.com/office/drawing/2014/main" id="{722FB342-E388-8C4F-A0D5-2F3F7185C415}"/>
                  </a:ext>
                </a:extLst>
              </p:cNvPr>
              <p:cNvSpPr txBox="1">
                <a:spLocks noRot="1" noChangeAspect="1" noMove="1" noResize="1" noEditPoints="1" noAdjustHandles="1" noChangeArrowheads="1" noChangeShapeType="1" noTextEdit="1"/>
              </p:cNvSpPr>
              <p:nvPr/>
            </p:nvSpPr>
            <p:spPr>
              <a:xfrm>
                <a:off x="5303799" y="5146843"/>
                <a:ext cx="3211551" cy="1100558"/>
              </a:xfrm>
              <a:prstGeom prst="rect">
                <a:avLst/>
              </a:prstGeom>
              <a:blipFill>
                <a:blip r:embed="rId4"/>
                <a:stretch>
                  <a:fillRect/>
                </a:stretch>
              </a:blipFill>
            </p:spPr>
            <p:txBody>
              <a:bodyPr/>
              <a:lstStyle/>
              <a:p>
                <a:r>
                  <a:rPr lang="en-US">
                    <a:noFill/>
                  </a:rPr>
                  <a:t> </a:t>
                </a:r>
              </a:p>
            </p:txBody>
          </p:sp>
        </mc:Fallback>
      </mc:AlternateContent>
      <p:sp>
        <p:nvSpPr>
          <p:cNvPr id="24" name="Arrow: Right 23">
            <a:extLst>
              <a:ext uri="{FF2B5EF4-FFF2-40B4-BE49-F238E27FC236}">
                <a16:creationId xmlns:a16="http://schemas.microsoft.com/office/drawing/2014/main" id="{B42B7F79-1196-7800-75A2-5512FE8301CE}"/>
              </a:ext>
            </a:extLst>
          </p:cNvPr>
          <p:cNvSpPr/>
          <p:nvPr/>
        </p:nvSpPr>
        <p:spPr>
          <a:xfrm>
            <a:off x="4705815" y="5567519"/>
            <a:ext cx="512956" cy="235327"/>
          </a:xfrm>
          <a:prstGeom prst="rightArrow">
            <a:avLst/>
          </a:prstGeom>
          <a:solidFill>
            <a:srgbClr val="CC6600"/>
          </a:solidFill>
          <a:ln>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icture containing text, diagram, line, font&#10;&#10;Description automatically generated">
            <a:extLst>
              <a:ext uri="{FF2B5EF4-FFF2-40B4-BE49-F238E27FC236}">
                <a16:creationId xmlns:a16="http://schemas.microsoft.com/office/drawing/2014/main" id="{1A64DA79-C3C5-CEA5-AB67-BF77E721F0AE}"/>
              </a:ext>
            </a:extLst>
          </p:cNvPr>
          <p:cNvPicPr>
            <a:picLocks noGrp="1" noChangeAspect="1"/>
          </p:cNvPicPr>
          <p:nvPr>
            <p:ph idx="1"/>
          </p:nvPr>
        </p:nvPicPr>
        <p:blipFill>
          <a:blip r:embed="rId5"/>
          <a:stretch>
            <a:fillRect/>
          </a:stretch>
        </p:blipFill>
        <p:spPr>
          <a:xfrm>
            <a:off x="2106069" y="1422470"/>
            <a:ext cx="4931861" cy="3474720"/>
          </a:xfrm>
        </p:spPr>
      </p:pic>
    </p:spTree>
    <p:extLst>
      <p:ext uri="{BB962C8B-B14F-4D97-AF65-F5344CB8AC3E}">
        <p14:creationId xmlns:p14="http://schemas.microsoft.com/office/powerpoint/2010/main" val="333733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8806-2581-5E60-7B64-0F9354EFEFEF}"/>
              </a:ext>
            </a:extLst>
          </p:cNvPr>
          <p:cNvSpPr>
            <a:spLocks noGrp="1"/>
          </p:cNvSpPr>
          <p:nvPr>
            <p:ph type="title"/>
          </p:nvPr>
        </p:nvSpPr>
        <p:spPr>
          <a:xfrm>
            <a:off x="628650" y="434700"/>
            <a:ext cx="7886700" cy="807691"/>
          </a:xfrm>
        </p:spPr>
        <p:txBody>
          <a:bodyPr/>
          <a:lstStyle/>
          <a:p>
            <a:r>
              <a:rPr lang="en-US" dirty="0"/>
              <a:t>FLUKA simulations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C9E569-F286-3E47-4B56-FFB3EEEE4CCA}"/>
                  </a:ext>
                </a:extLst>
              </p:cNvPr>
              <p:cNvSpPr>
                <a:spLocks noGrp="1"/>
              </p:cNvSpPr>
              <p:nvPr>
                <p:ph idx="1"/>
              </p:nvPr>
            </p:nvSpPr>
            <p:spPr>
              <a:xfrm>
                <a:off x="628650" y="1226372"/>
                <a:ext cx="7886700" cy="4934572"/>
              </a:xfrm>
            </p:spPr>
            <p:txBody>
              <a:bodyPr/>
              <a:lstStyle/>
              <a:p>
                <a:pPr marL="0" indent="0" algn="ctr">
                  <a:buNone/>
                </a:pPr>
                <a:r>
                  <a:rPr lang="en-US" dirty="0"/>
                  <a:t>Simulate the energy dependent neutron fluence transmitted through sand, </a:t>
                </a:r>
                <a14:m>
                  <m:oMath xmlns:m="http://schemas.openxmlformats.org/officeDocument/2006/math">
                    <m:r>
                      <m:rPr>
                        <m:sty m:val="p"/>
                      </m:rPr>
                      <a:rPr lang="en-US" b="0" i="0" smtClean="0">
                        <a:latin typeface="Cambria Math" panose="02040503050406030204" pitchFamily="18" charset="0"/>
                      </a:rPr>
                      <m:t>Si</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2</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m:rPr>
                        <m:sty m:val="p"/>
                      </m:rPr>
                      <a:rPr lang="en-US" b="0" i="0" smtClean="0">
                        <a:latin typeface="Cambria Math" panose="02040503050406030204" pitchFamily="18" charset="0"/>
                      </a:rPr>
                      <m:t>CaC</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3</m:t>
                        </m:r>
                      </m:sub>
                    </m:sSub>
                  </m:oMath>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8C9E569-F286-3E47-4B56-FFB3EEEE4CCA}"/>
                  </a:ext>
                </a:extLst>
              </p:cNvPr>
              <p:cNvSpPr>
                <a:spLocks noGrp="1" noRot="1" noChangeAspect="1" noMove="1" noResize="1" noEditPoints="1" noAdjustHandles="1" noChangeArrowheads="1" noChangeShapeType="1" noTextEdit="1"/>
              </p:cNvSpPr>
              <p:nvPr>
                <p:ph idx="1"/>
              </p:nvPr>
            </p:nvSpPr>
            <p:spPr>
              <a:xfrm>
                <a:off x="628650" y="1226372"/>
                <a:ext cx="7886700" cy="4934572"/>
              </a:xfrm>
              <a:blipFill>
                <a:blip r:embed="rId2"/>
                <a:stretch>
                  <a:fillRect t="-1728" r="-5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4E15938-40C4-46BF-ECBA-69B464271DE7}"/>
              </a:ext>
            </a:extLst>
          </p:cNvPr>
          <p:cNvSpPr>
            <a:spLocks noGrp="1"/>
          </p:cNvSpPr>
          <p:nvPr>
            <p:ph type="sldNum" sz="quarter" idx="12"/>
          </p:nvPr>
        </p:nvSpPr>
        <p:spPr>
          <a:xfrm>
            <a:off x="6457949" y="6240737"/>
            <a:ext cx="2057400" cy="365125"/>
          </a:xfrm>
        </p:spPr>
        <p:txBody>
          <a:bodyPr/>
          <a:lstStyle/>
          <a:p>
            <a:fld id="{A0190986-52EB-4782-80A9-F937F81765EE}" type="slidenum">
              <a:rPr lang="en-GB" smtClean="0"/>
              <a:t>13</a:t>
            </a:fld>
            <a:endParaRPr lang="en-GB" dirty="0"/>
          </a:p>
        </p:txBody>
      </p:sp>
      <p:sp>
        <p:nvSpPr>
          <p:cNvPr id="10" name="TextBox 9">
            <a:extLst>
              <a:ext uri="{FF2B5EF4-FFF2-40B4-BE49-F238E27FC236}">
                <a16:creationId xmlns:a16="http://schemas.microsoft.com/office/drawing/2014/main" id="{434871B3-F1FF-5833-AE62-37F47353D424}"/>
              </a:ext>
            </a:extLst>
          </p:cNvPr>
          <p:cNvSpPr txBox="1"/>
          <p:nvPr/>
        </p:nvSpPr>
        <p:spPr>
          <a:xfrm>
            <a:off x="1030616" y="2248604"/>
            <a:ext cx="1439818" cy="1569660"/>
          </a:xfrm>
          <a:prstGeom prst="rect">
            <a:avLst/>
          </a:prstGeom>
          <a:noFill/>
        </p:spPr>
        <p:txBody>
          <a:bodyPr wrap="none" rtlCol="0">
            <a:spAutoFit/>
          </a:bodyPr>
          <a:lstStyle/>
          <a:p>
            <a:pPr algn="ctr"/>
            <a:r>
              <a:rPr lang="en-US" sz="2400" b="1" dirty="0">
                <a:solidFill>
                  <a:srgbClr val="D55500"/>
                </a:solidFill>
              </a:rPr>
              <a:t>Source</a:t>
            </a:r>
            <a:r>
              <a:rPr lang="en-US" sz="2400" b="0" dirty="0">
                <a:solidFill>
                  <a:srgbClr val="D55500"/>
                </a:solidFill>
              </a:rPr>
              <a:t>:</a:t>
            </a:r>
          </a:p>
          <a:p>
            <a:pPr algn="ctr"/>
            <a:r>
              <a:rPr lang="en-US" sz="2400" b="0" baseline="30000" dirty="0">
                <a:solidFill>
                  <a:srgbClr val="D55500"/>
                </a:solidFill>
              </a:rPr>
              <a:t>241</a:t>
            </a:r>
            <a:r>
              <a:rPr lang="en-US" sz="2400" b="0" dirty="0">
                <a:solidFill>
                  <a:srgbClr val="D55500"/>
                </a:solidFill>
              </a:rPr>
              <a:t>Am-</a:t>
            </a:r>
            <a:r>
              <a:rPr lang="en-US" sz="2400" b="0" baseline="30000" dirty="0">
                <a:solidFill>
                  <a:srgbClr val="D55500"/>
                </a:solidFill>
              </a:rPr>
              <a:t>9</a:t>
            </a:r>
            <a:r>
              <a:rPr lang="en-US" sz="2400" b="0" dirty="0">
                <a:solidFill>
                  <a:srgbClr val="D55500"/>
                </a:solidFill>
              </a:rPr>
              <a:t>Be</a:t>
            </a:r>
          </a:p>
          <a:p>
            <a:pPr algn="ctr"/>
            <a:r>
              <a:rPr lang="en-US" sz="2400" dirty="0">
                <a:solidFill>
                  <a:srgbClr val="D55500"/>
                </a:solidFill>
              </a:rPr>
              <a:t>neutron</a:t>
            </a:r>
          </a:p>
          <a:p>
            <a:pPr algn="ctr"/>
            <a:r>
              <a:rPr lang="en-US" sz="2400" dirty="0">
                <a:solidFill>
                  <a:srgbClr val="D55500"/>
                </a:solidFill>
              </a:rPr>
              <a:t>source</a:t>
            </a:r>
          </a:p>
        </p:txBody>
      </p:sp>
      <p:sp>
        <p:nvSpPr>
          <p:cNvPr id="12" name="TextBox 11">
            <a:extLst>
              <a:ext uri="{FF2B5EF4-FFF2-40B4-BE49-F238E27FC236}">
                <a16:creationId xmlns:a16="http://schemas.microsoft.com/office/drawing/2014/main" id="{940BA02B-56FF-6D04-719B-B5BC172516C4}"/>
              </a:ext>
            </a:extLst>
          </p:cNvPr>
          <p:cNvSpPr txBox="1"/>
          <p:nvPr/>
        </p:nvSpPr>
        <p:spPr>
          <a:xfrm>
            <a:off x="3248088" y="2765961"/>
            <a:ext cx="2805576" cy="830997"/>
          </a:xfrm>
          <a:prstGeom prst="rect">
            <a:avLst/>
          </a:prstGeom>
          <a:noFill/>
        </p:spPr>
        <p:txBody>
          <a:bodyPr wrap="none" rtlCol="0">
            <a:spAutoFit/>
          </a:bodyPr>
          <a:lstStyle/>
          <a:p>
            <a:pPr algn="ctr"/>
            <a:r>
              <a:rPr lang="en-US" sz="2400" b="1" dirty="0">
                <a:solidFill>
                  <a:schemeClr val="accent1">
                    <a:lumMod val="75000"/>
                  </a:schemeClr>
                </a:solidFill>
              </a:rPr>
              <a:t>Sample</a:t>
            </a:r>
            <a:r>
              <a:rPr lang="en-US" sz="2400" dirty="0">
                <a:solidFill>
                  <a:schemeClr val="accent1">
                    <a:lumMod val="75000"/>
                  </a:schemeClr>
                </a:solidFill>
              </a:rPr>
              <a:t>:</a:t>
            </a:r>
          </a:p>
          <a:p>
            <a:pPr algn="ctr"/>
            <a:r>
              <a:rPr lang="en-US" sz="2400" dirty="0">
                <a:solidFill>
                  <a:schemeClr val="accent1">
                    <a:lumMod val="75000"/>
                  </a:schemeClr>
                </a:solidFill>
              </a:rPr>
              <a:t>t= 10.0 cm, r= 5.0 cm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6341C33-E00E-A314-9651-1FFDD2EE4C72}"/>
                  </a:ext>
                </a:extLst>
              </p:cNvPr>
              <p:cNvSpPr txBox="1"/>
              <p:nvPr/>
            </p:nvSpPr>
            <p:spPr>
              <a:xfrm>
                <a:off x="6213256" y="2248604"/>
                <a:ext cx="2546787" cy="1569660"/>
              </a:xfrm>
              <a:prstGeom prst="rect">
                <a:avLst/>
              </a:prstGeom>
              <a:noFill/>
            </p:spPr>
            <p:txBody>
              <a:bodyPr wrap="none" rtlCol="0">
                <a:spAutoFit/>
              </a:bodyPr>
              <a:lstStyle/>
              <a:p>
                <a:pPr algn="ctr"/>
                <a:r>
                  <a:rPr lang="en-US" sz="2400" b="1" dirty="0">
                    <a:solidFill>
                      <a:srgbClr val="008000"/>
                    </a:solidFill>
                  </a:rPr>
                  <a:t>Detector:</a:t>
                </a:r>
              </a:p>
              <a:p>
                <a:pPr algn="r"/>
                <a14:m>
                  <m:oMathPara xmlns:m="http://schemas.openxmlformats.org/officeDocument/2006/math">
                    <m:oMathParaPr>
                      <m:jc m:val="centerGroup"/>
                    </m:oMathParaPr>
                    <m:oMath xmlns:m="http://schemas.openxmlformats.org/officeDocument/2006/math">
                      <m:r>
                        <m:rPr>
                          <m:sty m:val="p"/>
                        </m:rPr>
                        <a:rPr lang="en-US" sz="2400" i="0" smtClean="0">
                          <a:solidFill>
                            <a:srgbClr val="008000"/>
                          </a:solidFill>
                          <a:latin typeface="Cambria Math" panose="02040503050406030204" pitchFamily="18" charset="0"/>
                          <a:ea typeface="Cambria Math" panose="02040503050406030204" pitchFamily="18" charset="0"/>
                        </a:rPr>
                        <m:t>r</m:t>
                      </m:r>
                      <m:r>
                        <a:rPr lang="en-US" sz="2400" b="0" i="0" smtClean="0">
                          <a:solidFill>
                            <a:srgbClr val="008000"/>
                          </a:solidFill>
                          <a:latin typeface="Cambria Math" panose="02040503050406030204" pitchFamily="18" charset="0"/>
                          <a:ea typeface="Cambria Math" panose="02040503050406030204" pitchFamily="18" charset="0"/>
                        </a:rPr>
                        <m:t>=5.0 </m:t>
                      </m:r>
                      <m:r>
                        <m:rPr>
                          <m:sty m:val="p"/>
                        </m:rPr>
                        <a:rPr lang="en-US" sz="2400" b="0" i="0" smtClean="0">
                          <a:solidFill>
                            <a:srgbClr val="008000"/>
                          </a:solidFill>
                          <a:latin typeface="Cambria Math" panose="02040503050406030204" pitchFamily="18" charset="0"/>
                          <a:ea typeface="Cambria Math" panose="02040503050406030204" pitchFamily="18" charset="0"/>
                        </a:rPr>
                        <m:t>cm</m:t>
                      </m:r>
                    </m:oMath>
                  </m:oMathPara>
                </a14:m>
                <a:endParaRPr lang="en-US" sz="2400" dirty="0">
                  <a:solidFill>
                    <a:srgbClr val="008000"/>
                  </a:solidFill>
                </a:endParaRPr>
              </a:p>
              <a:p>
                <a:pPr algn="ctr"/>
                <a:r>
                  <a:rPr lang="en-US" sz="2400" dirty="0">
                    <a:solidFill>
                      <a:srgbClr val="008000"/>
                    </a:solidFill>
                  </a:rPr>
                  <a:t>Energy  dependent</a:t>
                </a:r>
              </a:p>
              <a:p>
                <a:pPr algn="ctr"/>
                <a:r>
                  <a:rPr lang="en-US" sz="2400" dirty="0">
                    <a:solidFill>
                      <a:srgbClr val="008000"/>
                    </a:solidFill>
                  </a:rPr>
                  <a:t>neutron fluence</a:t>
                </a:r>
              </a:p>
            </p:txBody>
          </p:sp>
        </mc:Choice>
        <mc:Fallback xmlns="">
          <p:sp>
            <p:nvSpPr>
              <p:cNvPr id="13" name="TextBox 12">
                <a:extLst>
                  <a:ext uri="{FF2B5EF4-FFF2-40B4-BE49-F238E27FC236}">
                    <a16:creationId xmlns:a16="http://schemas.microsoft.com/office/drawing/2014/main" id="{A6341C33-E00E-A314-9651-1FFDD2EE4C72}"/>
                  </a:ext>
                </a:extLst>
              </p:cNvPr>
              <p:cNvSpPr txBox="1">
                <a:spLocks noRot="1" noChangeAspect="1" noMove="1" noResize="1" noEditPoints="1" noAdjustHandles="1" noChangeArrowheads="1" noChangeShapeType="1" noTextEdit="1"/>
              </p:cNvSpPr>
              <p:nvPr/>
            </p:nvSpPr>
            <p:spPr>
              <a:xfrm>
                <a:off x="6213256" y="2248604"/>
                <a:ext cx="2546787" cy="1569660"/>
              </a:xfrm>
              <a:prstGeom prst="rect">
                <a:avLst/>
              </a:prstGeom>
              <a:blipFill>
                <a:blip r:embed="rId3"/>
                <a:stretch>
                  <a:fillRect l="-3110" t="-3113" r="-3110" b="-8171"/>
                </a:stretch>
              </a:blipFill>
            </p:spPr>
            <p:txBody>
              <a:bodyPr/>
              <a:lstStyle/>
              <a:p>
                <a:r>
                  <a:rPr lang="en-US">
                    <a:noFill/>
                  </a:rPr>
                  <a:t> </a:t>
                </a:r>
              </a:p>
            </p:txBody>
          </p:sp>
        </mc:Fallback>
      </mc:AlternateContent>
      <p:pic>
        <p:nvPicPr>
          <p:cNvPr id="6" name="Picture 5" descr="A picture containing font, design, graphics, logo&#10;&#10;Description automatically generated">
            <a:extLst>
              <a:ext uri="{FF2B5EF4-FFF2-40B4-BE49-F238E27FC236}">
                <a16:creationId xmlns:a16="http://schemas.microsoft.com/office/drawing/2014/main" id="{B2E51AB9-FC8C-980F-CA62-861EDD3C785F}"/>
              </a:ext>
            </a:extLst>
          </p:cNvPr>
          <p:cNvPicPr>
            <a:picLocks noChangeAspect="1"/>
          </p:cNvPicPr>
          <p:nvPr/>
        </p:nvPicPr>
        <p:blipFill>
          <a:blip r:embed="rId4"/>
          <a:stretch>
            <a:fillRect/>
          </a:stretch>
        </p:blipFill>
        <p:spPr>
          <a:xfrm>
            <a:off x="3734175" y="5353082"/>
            <a:ext cx="1675649" cy="1371600"/>
          </a:xfrm>
          <a:prstGeom prst="rect">
            <a:avLst/>
          </a:prstGeom>
        </p:spPr>
      </p:pic>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4D22F403-84A2-A7A5-9AE1-F3ECBFA0EA3E}"/>
                  </a:ext>
                </a:extLst>
              </p:cNvPr>
              <p:cNvGraphicFramePr>
                <a:graphicFrameLocks noGrp="1"/>
              </p:cNvGraphicFramePr>
              <p:nvPr>
                <p:extLst>
                  <p:ext uri="{D42A27DB-BD31-4B8C-83A1-F6EECF244321}">
                    <p14:modId xmlns:p14="http://schemas.microsoft.com/office/powerpoint/2010/main" val="1305531970"/>
                  </p:ext>
                </p:extLst>
              </p:nvPr>
            </p:nvGraphicFramePr>
            <p:xfrm>
              <a:off x="2926080" y="3920948"/>
              <a:ext cx="3291840" cy="1371600"/>
            </p:xfrm>
            <a:graphic>
              <a:graphicData uri="http://schemas.openxmlformats.org/drawingml/2006/table">
                <a:tbl>
                  <a:tblPr firstRow="1" bandRow="1">
                    <a:tableStyleId>{B301B821-A1FF-4177-AEE7-76D212191A09}</a:tableStyleId>
                  </a:tblPr>
                  <a:tblGrid>
                    <a:gridCol w="1645920">
                      <a:extLst>
                        <a:ext uri="{9D8B030D-6E8A-4147-A177-3AD203B41FA5}">
                          <a16:colId xmlns:a16="http://schemas.microsoft.com/office/drawing/2014/main" val="947848184"/>
                        </a:ext>
                      </a:extLst>
                    </a:gridCol>
                    <a:gridCol w="1645920">
                      <a:extLst>
                        <a:ext uri="{9D8B030D-6E8A-4147-A177-3AD203B41FA5}">
                          <a16:colId xmlns:a16="http://schemas.microsoft.com/office/drawing/2014/main" val="4078861237"/>
                        </a:ext>
                      </a:extLst>
                    </a:gridCol>
                  </a:tblGrid>
                  <a:tr h="370840">
                    <a:tc>
                      <a:txBody>
                        <a:bodyPr/>
                        <a:lstStyle/>
                        <a:p>
                          <a:pPr algn="ctr"/>
                          <a:r>
                            <a:rPr lang="en-US" sz="2400" dirty="0"/>
                            <a:t>Sample</a:t>
                          </a:r>
                        </a:p>
                      </a:txBody>
                      <a:tcPr/>
                    </a:tc>
                    <a:tc>
                      <a:txBody>
                        <a:bodyPr/>
                        <a:lstStyle/>
                        <a:p>
                          <a:pPr algn="ctr"/>
                          <a14:m>
                            <m:oMath xmlns:m="http://schemas.openxmlformats.org/officeDocument/2006/math">
                              <m:r>
                                <a:rPr lang="en-US" sz="2400" i="1" smtClean="0">
                                  <a:latin typeface="Cambria Math" panose="02040503050406030204" pitchFamily="18" charset="0"/>
                                  <a:ea typeface="Cambria Math" panose="02040503050406030204" pitchFamily="18" charset="0"/>
                                </a:rPr>
                                <m:t>𝝆</m:t>
                              </m:r>
                            </m:oMath>
                          </a14:m>
                          <a:r>
                            <a:rPr lang="en-US" sz="2400" dirty="0"/>
                            <a:t>(g</a:t>
                          </a:r>
                          <a:r>
                            <a:rPr lang="en-US" sz="2400" baseline="0" dirty="0"/>
                            <a:t> cm</a:t>
                          </a:r>
                          <a:r>
                            <a:rPr lang="en-US" sz="2400" baseline="30000" dirty="0"/>
                            <a:t>-3</a:t>
                          </a:r>
                          <a:r>
                            <a:rPr lang="en-US" sz="2400" baseline="0" dirty="0"/>
                            <a:t>)</a:t>
                          </a:r>
                          <a:endParaRPr lang="en-US" sz="2400" dirty="0"/>
                        </a:p>
                      </a:txBody>
                      <a:tcPr/>
                    </a:tc>
                    <a:extLst>
                      <a:ext uri="{0D108BD9-81ED-4DB2-BD59-A6C34878D82A}">
                        <a16:rowId xmlns:a16="http://schemas.microsoft.com/office/drawing/2014/main" val="111626161"/>
                      </a:ext>
                    </a:extLst>
                  </a:tr>
                  <a:tr h="370840">
                    <a:tc>
                      <a:txBody>
                        <a:bodyPr/>
                        <a:lstStyle/>
                        <a:p>
                          <a:pPr algn="ctr"/>
                          <a:r>
                            <a:rPr lang="en-US" sz="2400" dirty="0"/>
                            <a:t>SiO</a:t>
                          </a:r>
                          <a:r>
                            <a:rPr lang="en-US" sz="2400" baseline="-25000" dirty="0"/>
                            <a:t>2</a:t>
                          </a:r>
                          <a:endParaRPr lang="en-US" sz="2400" dirty="0"/>
                        </a:p>
                      </a:txBody>
                      <a:tcPr/>
                    </a:tc>
                    <a:tc>
                      <a:txBody>
                        <a:bodyPr/>
                        <a:lstStyle/>
                        <a:p>
                          <a:pPr algn="ctr"/>
                          <a:r>
                            <a:rPr lang="en-US" sz="2400" dirty="0"/>
                            <a:t>1.42</a:t>
                          </a:r>
                        </a:p>
                      </a:txBody>
                      <a:tcPr/>
                    </a:tc>
                    <a:extLst>
                      <a:ext uri="{0D108BD9-81ED-4DB2-BD59-A6C34878D82A}">
                        <a16:rowId xmlns:a16="http://schemas.microsoft.com/office/drawing/2014/main" val="323035791"/>
                      </a:ext>
                    </a:extLst>
                  </a:tr>
                  <a:tr h="370840">
                    <a:tc>
                      <a:txBody>
                        <a:bodyPr/>
                        <a:lstStyle/>
                        <a:p>
                          <a:pPr algn="ctr"/>
                          <a:r>
                            <a:rPr lang="en-US" sz="2400" dirty="0"/>
                            <a:t>CaCO</a:t>
                          </a:r>
                          <a:r>
                            <a:rPr lang="en-US" sz="2400" baseline="-25000" dirty="0"/>
                            <a:t>3</a:t>
                          </a:r>
                          <a:endParaRPr lang="en-US" sz="2400" dirty="0"/>
                        </a:p>
                      </a:txBody>
                      <a:tcPr/>
                    </a:tc>
                    <a:tc>
                      <a:txBody>
                        <a:bodyPr/>
                        <a:lstStyle/>
                        <a:p>
                          <a:pPr algn="ctr"/>
                          <a:r>
                            <a:rPr lang="en-US" sz="2400" dirty="0"/>
                            <a:t>0.372</a:t>
                          </a:r>
                        </a:p>
                      </a:txBody>
                      <a:tcPr/>
                    </a:tc>
                    <a:extLst>
                      <a:ext uri="{0D108BD9-81ED-4DB2-BD59-A6C34878D82A}">
                        <a16:rowId xmlns:a16="http://schemas.microsoft.com/office/drawing/2014/main" val="3537712653"/>
                      </a:ext>
                    </a:extLst>
                  </a:tr>
                </a:tbl>
              </a:graphicData>
            </a:graphic>
          </p:graphicFrame>
        </mc:Choice>
        <mc:Fallback xmlns="">
          <p:graphicFrame>
            <p:nvGraphicFramePr>
              <p:cNvPr id="7" name="Table 7">
                <a:extLst>
                  <a:ext uri="{FF2B5EF4-FFF2-40B4-BE49-F238E27FC236}">
                    <a16:creationId xmlns:a16="http://schemas.microsoft.com/office/drawing/2014/main" id="{4D22F403-84A2-A7A5-9AE1-F3ECBFA0EA3E}"/>
                  </a:ext>
                </a:extLst>
              </p:cNvPr>
              <p:cNvGraphicFramePr>
                <a:graphicFrameLocks noGrp="1"/>
              </p:cNvGraphicFramePr>
              <p:nvPr>
                <p:extLst>
                  <p:ext uri="{D42A27DB-BD31-4B8C-83A1-F6EECF244321}">
                    <p14:modId xmlns:p14="http://schemas.microsoft.com/office/powerpoint/2010/main" val="1305531970"/>
                  </p:ext>
                </p:extLst>
              </p:nvPr>
            </p:nvGraphicFramePr>
            <p:xfrm>
              <a:off x="2926080" y="3920948"/>
              <a:ext cx="3291840" cy="1371600"/>
            </p:xfrm>
            <a:graphic>
              <a:graphicData uri="http://schemas.openxmlformats.org/drawingml/2006/table">
                <a:tbl>
                  <a:tblPr firstRow="1" bandRow="1">
                    <a:tableStyleId>{B301B821-A1FF-4177-AEE7-76D212191A09}</a:tableStyleId>
                  </a:tblPr>
                  <a:tblGrid>
                    <a:gridCol w="1645920">
                      <a:extLst>
                        <a:ext uri="{9D8B030D-6E8A-4147-A177-3AD203B41FA5}">
                          <a16:colId xmlns:a16="http://schemas.microsoft.com/office/drawing/2014/main" val="947848184"/>
                        </a:ext>
                      </a:extLst>
                    </a:gridCol>
                    <a:gridCol w="1645920">
                      <a:extLst>
                        <a:ext uri="{9D8B030D-6E8A-4147-A177-3AD203B41FA5}">
                          <a16:colId xmlns:a16="http://schemas.microsoft.com/office/drawing/2014/main" val="4078861237"/>
                        </a:ext>
                      </a:extLst>
                    </a:gridCol>
                  </a:tblGrid>
                  <a:tr h="457200">
                    <a:tc>
                      <a:txBody>
                        <a:bodyPr/>
                        <a:lstStyle/>
                        <a:p>
                          <a:pPr algn="ctr"/>
                          <a:r>
                            <a:rPr lang="en-US" sz="2400" dirty="0"/>
                            <a:t>Sample</a:t>
                          </a:r>
                        </a:p>
                      </a:txBody>
                      <a:tcPr/>
                    </a:tc>
                    <a:tc>
                      <a:txBody>
                        <a:bodyPr/>
                        <a:lstStyle/>
                        <a:p>
                          <a:endParaRPr lang="en-US"/>
                        </a:p>
                      </a:txBody>
                      <a:tcPr>
                        <a:blipFill>
                          <a:blip r:embed="rId5"/>
                          <a:stretch>
                            <a:fillRect l="-100741" t="-10667" r="-1111" b="-230667"/>
                          </a:stretch>
                        </a:blipFill>
                      </a:tcPr>
                    </a:tc>
                    <a:extLst>
                      <a:ext uri="{0D108BD9-81ED-4DB2-BD59-A6C34878D82A}">
                        <a16:rowId xmlns:a16="http://schemas.microsoft.com/office/drawing/2014/main" val="111626161"/>
                      </a:ext>
                    </a:extLst>
                  </a:tr>
                  <a:tr h="457200">
                    <a:tc>
                      <a:txBody>
                        <a:bodyPr/>
                        <a:lstStyle/>
                        <a:p>
                          <a:pPr algn="ctr"/>
                          <a:r>
                            <a:rPr lang="en-US" sz="2400" dirty="0"/>
                            <a:t>SiO</a:t>
                          </a:r>
                          <a:r>
                            <a:rPr lang="en-US" sz="2400" baseline="-25000" dirty="0"/>
                            <a:t>2</a:t>
                          </a:r>
                          <a:endParaRPr lang="en-US" sz="2400" dirty="0"/>
                        </a:p>
                      </a:txBody>
                      <a:tcPr/>
                    </a:tc>
                    <a:tc>
                      <a:txBody>
                        <a:bodyPr/>
                        <a:lstStyle/>
                        <a:p>
                          <a:pPr algn="ctr"/>
                          <a:r>
                            <a:rPr lang="en-US" sz="2400" dirty="0"/>
                            <a:t>1.42</a:t>
                          </a:r>
                        </a:p>
                      </a:txBody>
                      <a:tcPr/>
                    </a:tc>
                    <a:extLst>
                      <a:ext uri="{0D108BD9-81ED-4DB2-BD59-A6C34878D82A}">
                        <a16:rowId xmlns:a16="http://schemas.microsoft.com/office/drawing/2014/main" val="323035791"/>
                      </a:ext>
                    </a:extLst>
                  </a:tr>
                  <a:tr h="457200">
                    <a:tc>
                      <a:txBody>
                        <a:bodyPr/>
                        <a:lstStyle/>
                        <a:p>
                          <a:pPr algn="ctr"/>
                          <a:r>
                            <a:rPr lang="en-US" sz="2400" dirty="0"/>
                            <a:t>CaCO</a:t>
                          </a:r>
                          <a:r>
                            <a:rPr lang="en-US" sz="2400" baseline="-25000" dirty="0"/>
                            <a:t>3</a:t>
                          </a:r>
                          <a:endParaRPr lang="en-US" sz="2400" dirty="0"/>
                        </a:p>
                      </a:txBody>
                      <a:tcPr/>
                    </a:tc>
                    <a:tc>
                      <a:txBody>
                        <a:bodyPr/>
                        <a:lstStyle/>
                        <a:p>
                          <a:pPr algn="ctr"/>
                          <a:r>
                            <a:rPr lang="en-US" sz="2400" dirty="0"/>
                            <a:t>0.372</a:t>
                          </a:r>
                        </a:p>
                      </a:txBody>
                      <a:tcPr/>
                    </a:tc>
                    <a:extLst>
                      <a:ext uri="{0D108BD9-81ED-4DB2-BD59-A6C34878D82A}">
                        <a16:rowId xmlns:a16="http://schemas.microsoft.com/office/drawing/2014/main" val="3537712653"/>
                      </a:ext>
                    </a:extLst>
                  </a:tr>
                </a:tbl>
              </a:graphicData>
            </a:graphic>
          </p:graphicFrame>
        </mc:Fallback>
      </mc:AlternateContent>
      <p:pic>
        <p:nvPicPr>
          <p:cNvPr id="9" name="Picture 8" descr="A blue square with an orange arrow&#10;&#10;Description automatically generated with medium confidence">
            <a:extLst>
              <a:ext uri="{FF2B5EF4-FFF2-40B4-BE49-F238E27FC236}">
                <a16:creationId xmlns:a16="http://schemas.microsoft.com/office/drawing/2014/main" id="{D76ACD84-5874-E081-A35E-87300C9E1B82}"/>
              </a:ext>
            </a:extLst>
          </p:cNvPr>
          <p:cNvPicPr>
            <a:picLocks noChangeAspect="1"/>
          </p:cNvPicPr>
          <p:nvPr/>
        </p:nvPicPr>
        <p:blipFill>
          <a:blip r:embed="rId6"/>
          <a:stretch>
            <a:fillRect/>
          </a:stretch>
        </p:blipFill>
        <p:spPr>
          <a:xfrm>
            <a:off x="2361928" y="2078997"/>
            <a:ext cx="4048690" cy="714475"/>
          </a:xfrm>
          <a:prstGeom prst="rect">
            <a:avLst/>
          </a:prstGeom>
        </p:spPr>
      </p:pic>
    </p:spTree>
    <p:extLst>
      <p:ext uri="{BB962C8B-B14F-4D97-AF65-F5344CB8AC3E}">
        <p14:creationId xmlns:p14="http://schemas.microsoft.com/office/powerpoint/2010/main" val="286603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085250-363A-6A96-746F-BD4A9DF3E00F}"/>
                  </a:ext>
                </a:extLst>
              </p:cNvPr>
              <p:cNvSpPr>
                <a:spLocks noGrp="1"/>
              </p:cNvSpPr>
              <p:nvPr>
                <p:ph type="title"/>
              </p:nvPr>
            </p:nvSpPr>
            <p:spPr/>
            <p:txBody>
              <a:bodyPr/>
              <a:lstStyle/>
              <a:p>
                <a:r>
                  <a:rPr lang="en-US" dirty="0"/>
                  <a:t>Simulated </a:t>
                </a:r>
                <a14:m>
                  <m:oMath xmlns:m="http://schemas.openxmlformats.org/officeDocument/2006/math">
                    <m:f>
                      <m:fPr>
                        <m:type m:val="skw"/>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𝚺</m:t>
                            </m:r>
                          </m:e>
                          <m:sub>
                            <m:r>
                              <a:rPr lang="en-US" b="1" i="1" smtClean="0">
                                <a:latin typeface="Cambria Math" panose="02040503050406030204" pitchFamily="18" charset="0"/>
                              </a:rPr>
                              <m:t>𝑹</m:t>
                            </m:r>
                          </m:sub>
                        </m:sSub>
                      </m:num>
                      <m:den>
                        <m:r>
                          <a:rPr lang="en-US" i="1" smtClean="0">
                            <a:latin typeface="Cambria Math" panose="02040503050406030204" pitchFamily="18" charset="0"/>
                            <a:ea typeface="Cambria Math" panose="02040503050406030204" pitchFamily="18" charset="0"/>
                          </a:rPr>
                          <m:t>𝝆</m:t>
                        </m:r>
                      </m:den>
                    </m:f>
                  </m:oMath>
                </a14:m>
                <a:endParaRPr lang="en-US" dirty="0"/>
              </a:p>
            </p:txBody>
          </p:sp>
        </mc:Choice>
        <mc:Fallback xmlns="">
          <p:sp>
            <p:nvSpPr>
              <p:cNvPr id="2" name="Title 1">
                <a:extLst>
                  <a:ext uri="{FF2B5EF4-FFF2-40B4-BE49-F238E27FC236}">
                    <a16:creationId xmlns:a16="http://schemas.microsoft.com/office/drawing/2014/main" id="{DA085250-363A-6A96-746F-BD4A9DF3E00F}"/>
                  </a:ext>
                </a:extLst>
              </p:cNvPr>
              <p:cNvSpPr>
                <a:spLocks noGrp="1" noRot="1" noChangeAspect="1" noMove="1" noResize="1" noEditPoints="1" noAdjustHandles="1" noChangeArrowheads="1" noChangeShapeType="1" noTextEdit="1"/>
              </p:cNvSpPr>
              <p:nvPr>
                <p:ph type="title"/>
              </p:nvPr>
            </p:nvSpPr>
            <p:spPr>
              <a:blipFill>
                <a:blip r:embed="rId2"/>
                <a:stretch>
                  <a:fillRect t="-12121" b="-348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D72D862-F9F4-B58F-D165-F6B41C7A4D61}"/>
              </a:ext>
            </a:extLst>
          </p:cNvPr>
          <p:cNvSpPr>
            <a:spLocks noGrp="1"/>
          </p:cNvSpPr>
          <p:nvPr>
            <p:ph type="sldNum" sz="quarter" idx="12"/>
          </p:nvPr>
        </p:nvSpPr>
        <p:spPr/>
        <p:txBody>
          <a:bodyPr/>
          <a:lstStyle/>
          <a:p>
            <a:fld id="{A0190986-52EB-4782-80A9-F937F81765EE}" type="slidenum">
              <a:rPr lang="en-GB" smtClean="0"/>
              <a:t>14</a:t>
            </a:fld>
            <a:endParaRPr lang="en-GB" dirty="0"/>
          </a:p>
        </p:txBody>
      </p:sp>
      <p:sp>
        <p:nvSpPr>
          <p:cNvPr id="10" name="TextBox 9">
            <a:extLst>
              <a:ext uri="{FF2B5EF4-FFF2-40B4-BE49-F238E27FC236}">
                <a16:creationId xmlns:a16="http://schemas.microsoft.com/office/drawing/2014/main" id="{B15633E0-85BB-7ED8-F750-B0BE9AC98B5B}"/>
              </a:ext>
            </a:extLst>
          </p:cNvPr>
          <p:cNvSpPr txBox="1"/>
          <p:nvPr/>
        </p:nvSpPr>
        <p:spPr>
          <a:xfrm>
            <a:off x="1119407" y="5545832"/>
            <a:ext cx="6900595" cy="461665"/>
          </a:xfrm>
          <a:prstGeom prst="rect">
            <a:avLst/>
          </a:prstGeom>
          <a:noFill/>
        </p:spPr>
        <p:txBody>
          <a:bodyPr wrap="square" rtlCol="0">
            <a:spAutoFit/>
          </a:bodyPr>
          <a:lstStyle/>
          <a:p>
            <a:pPr algn="ctr"/>
            <a:r>
              <a:rPr lang="en-US" sz="2400" dirty="0"/>
              <a:t>Preliminary simulation results for all three samples.</a:t>
            </a:r>
          </a:p>
        </p:txBody>
      </p:sp>
      <p:pic>
        <p:nvPicPr>
          <p:cNvPr id="7" name="Content Placeholder 6" descr="A picture containing text, diagram, font, line&#10;&#10;Description automatically generated">
            <a:extLst>
              <a:ext uri="{FF2B5EF4-FFF2-40B4-BE49-F238E27FC236}">
                <a16:creationId xmlns:a16="http://schemas.microsoft.com/office/drawing/2014/main" id="{C8834A19-5FF0-FC5E-487D-1C5B8873CB0B}"/>
              </a:ext>
            </a:extLst>
          </p:cNvPr>
          <p:cNvPicPr>
            <a:picLocks noGrp="1" noChangeAspect="1"/>
          </p:cNvPicPr>
          <p:nvPr>
            <p:ph idx="1"/>
          </p:nvPr>
        </p:nvPicPr>
        <p:blipFill>
          <a:blip r:embed="rId3"/>
          <a:stretch>
            <a:fillRect/>
          </a:stretch>
        </p:blipFill>
        <p:spPr>
          <a:xfrm>
            <a:off x="1714415" y="1417320"/>
            <a:ext cx="5710577" cy="4023360"/>
          </a:xfrm>
        </p:spPr>
      </p:pic>
    </p:spTree>
    <p:extLst>
      <p:ext uri="{BB962C8B-B14F-4D97-AF65-F5344CB8AC3E}">
        <p14:creationId xmlns:p14="http://schemas.microsoft.com/office/powerpoint/2010/main" val="419179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422C-B854-F632-342B-3FC23AD1F02E}"/>
              </a:ext>
            </a:extLst>
          </p:cNvPr>
          <p:cNvSpPr>
            <a:spLocks noGrp="1"/>
          </p:cNvSpPr>
          <p:nvPr>
            <p:ph type="title"/>
          </p:nvPr>
        </p:nvSpPr>
        <p:spPr/>
        <p:txBody>
          <a:bodyPr/>
          <a:lstStyle/>
          <a:p>
            <a:r>
              <a:rPr lang="en-US" dirty="0"/>
              <a:t>Simulated sand</a:t>
            </a:r>
          </a:p>
        </p:txBody>
      </p:sp>
      <p:sp>
        <p:nvSpPr>
          <p:cNvPr id="4" name="Slide Number Placeholder 3">
            <a:extLst>
              <a:ext uri="{FF2B5EF4-FFF2-40B4-BE49-F238E27FC236}">
                <a16:creationId xmlns:a16="http://schemas.microsoft.com/office/drawing/2014/main" id="{D7B3AAC5-4EBE-CC12-7C33-9CF8786EB15F}"/>
              </a:ext>
            </a:extLst>
          </p:cNvPr>
          <p:cNvSpPr>
            <a:spLocks noGrp="1"/>
          </p:cNvSpPr>
          <p:nvPr>
            <p:ph type="sldNum" sz="quarter" idx="12"/>
          </p:nvPr>
        </p:nvSpPr>
        <p:spPr/>
        <p:txBody>
          <a:bodyPr/>
          <a:lstStyle/>
          <a:p>
            <a:fld id="{A0190986-52EB-4782-80A9-F937F81765EE}" type="slidenum">
              <a:rPr lang="en-GB" smtClean="0"/>
              <a:t>15</a:t>
            </a:fld>
            <a:endParaRPr lang="en-GB" dirty="0"/>
          </a:p>
        </p:txBody>
      </p:sp>
      <p:sp>
        <p:nvSpPr>
          <p:cNvPr id="11" name="TextBox 10">
            <a:extLst>
              <a:ext uri="{FF2B5EF4-FFF2-40B4-BE49-F238E27FC236}">
                <a16:creationId xmlns:a16="http://schemas.microsoft.com/office/drawing/2014/main" id="{7BA942C5-30EE-F912-88E3-C5416466BF5F}"/>
              </a:ext>
            </a:extLst>
          </p:cNvPr>
          <p:cNvSpPr txBox="1"/>
          <p:nvPr/>
        </p:nvSpPr>
        <p:spPr>
          <a:xfrm>
            <a:off x="908271" y="5637943"/>
            <a:ext cx="7327455" cy="461665"/>
          </a:xfrm>
          <a:prstGeom prst="rect">
            <a:avLst/>
          </a:prstGeom>
          <a:noFill/>
        </p:spPr>
        <p:txBody>
          <a:bodyPr wrap="none" rtlCol="0">
            <a:spAutoFit/>
          </a:bodyPr>
          <a:lstStyle/>
          <a:p>
            <a:pPr algn="ctr"/>
            <a:r>
              <a:rPr lang="en-US" sz="2400" dirty="0"/>
              <a:t>Known ratios were applied to simulated SiO</a:t>
            </a:r>
            <a:r>
              <a:rPr lang="en-US" sz="2400" baseline="-25000" dirty="0"/>
              <a:t>2</a:t>
            </a:r>
            <a:r>
              <a:rPr lang="en-US" sz="2400" dirty="0"/>
              <a:t> and CaCO</a:t>
            </a:r>
            <a:r>
              <a:rPr lang="en-US" sz="2400" baseline="-25000" dirty="0"/>
              <a:t>3</a:t>
            </a:r>
            <a:r>
              <a:rPr lang="en-US" sz="2400" dirty="0"/>
              <a:t> . </a:t>
            </a:r>
          </a:p>
        </p:txBody>
      </p:sp>
      <p:pic>
        <p:nvPicPr>
          <p:cNvPr id="7" name="Content Placeholder 6" descr="A picture containing text, screenshot, diagram, font&#10;&#10;Description automatically generated">
            <a:extLst>
              <a:ext uri="{FF2B5EF4-FFF2-40B4-BE49-F238E27FC236}">
                <a16:creationId xmlns:a16="http://schemas.microsoft.com/office/drawing/2014/main" id="{012D9FF3-08B0-2C37-8A95-95E2D9E5B676}"/>
              </a:ext>
            </a:extLst>
          </p:cNvPr>
          <p:cNvPicPr>
            <a:picLocks noGrp="1" noChangeAspect="1"/>
          </p:cNvPicPr>
          <p:nvPr>
            <p:ph idx="1"/>
          </p:nvPr>
        </p:nvPicPr>
        <p:blipFill>
          <a:blip r:embed="rId2"/>
          <a:stretch>
            <a:fillRect/>
          </a:stretch>
        </p:blipFill>
        <p:spPr>
          <a:xfrm>
            <a:off x="1911388" y="1448221"/>
            <a:ext cx="5321219" cy="3749040"/>
          </a:xfrm>
        </p:spPr>
      </p:pic>
    </p:spTree>
    <p:extLst>
      <p:ext uri="{BB962C8B-B14F-4D97-AF65-F5344CB8AC3E}">
        <p14:creationId xmlns:p14="http://schemas.microsoft.com/office/powerpoint/2010/main" val="168376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835B-4001-0B81-E055-2C17BBF82739}"/>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6952F0E5-6DC0-158F-E39B-003FEE8F9C95}"/>
              </a:ext>
            </a:extLst>
          </p:cNvPr>
          <p:cNvSpPr>
            <a:spLocks noGrp="1"/>
          </p:cNvSpPr>
          <p:nvPr>
            <p:ph type="sldNum" sz="quarter" idx="12"/>
          </p:nvPr>
        </p:nvSpPr>
        <p:spPr/>
        <p:txBody>
          <a:bodyPr/>
          <a:lstStyle/>
          <a:p>
            <a:fld id="{A0190986-52EB-4782-80A9-F937F81765EE}" type="slidenum">
              <a:rPr lang="en-GB" smtClean="0"/>
              <a:t>16</a:t>
            </a:fld>
            <a:endParaRPr lang="en-GB" dirty="0"/>
          </a:p>
        </p:txBody>
      </p:sp>
      <p:pic>
        <p:nvPicPr>
          <p:cNvPr id="10" name="Content Placeholder 9" descr="A picture containing text, diagram, font, line&#10;&#10;Description automatically generated">
            <a:extLst>
              <a:ext uri="{FF2B5EF4-FFF2-40B4-BE49-F238E27FC236}">
                <a16:creationId xmlns:a16="http://schemas.microsoft.com/office/drawing/2014/main" id="{2E70E6B8-143D-801A-F940-8CBE7113AA88}"/>
              </a:ext>
            </a:extLst>
          </p:cNvPr>
          <p:cNvPicPr>
            <a:picLocks noGrp="1" noChangeAspect="1"/>
          </p:cNvPicPr>
          <p:nvPr>
            <p:ph idx="1"/>
          </p:nvPr>
        </p:nvPicPr>
        <p:blipFill>
          <a:blip r:embed="rId2"/>
          <a:stretch>
            <a:fillRect/>
          </a:stretch>
        </p:blipFill>
        <p:spPr>
          <a:xfrm>
            <a:off x="0" y="1157568"/>
            <a:ext cx="3017520" cy="2125983"/>
          </a:xfrm>
        </p:spPr>
      </p:pic>
      <p:pic>
        <p:nvPicPr>
          <p:cNvPr id="12" name="Picture 11" descr="A picture containing text, diagram, font, line&#10;&#10;Description automatically generated">
            <a:extLst>
              <a:ext uri="{FF2B5EF4-FFF2-40B4-BE49-F238E27FC236}">
                <a16:creationId xmlns:a16="http://schemas.microsoft.com/office/drawing/2014/main" id="{3C30A6B1-439B-77A6-EE31-4140B68D0B68}"/>
              </a:ext>
            </a:extLst>
          </p:cNvPr>
          <p:cNvPicPr>
            <a:picLocks noChangeAspect="1"/>
          </p:cNvPicPr>
          <p:nvPr/>
        </p:nvPicPr>
        <p:blipFill>
          <a:blip r:embed="rId3"/>
          <a:stretch>
            <a:fillRect/>
          </a:stretch>
        </p:blipFill>
        <p:spPr>
          <a:xfrm>
            <a:off x="3017520" y="1157575"/>
            <a:ext cx="3017520" cy="2125976"/>
          </a:xfrm>
          <a:prstGeom prst="rect">
            <a:avLst/>
          </a:prstGeom>
        </p:spPr>
      </p:pic>
      <p:sp>
        <p:nvSpPr>
          <p:cNvPr id="13" name="TextBox 12">
            <a:extLst>
              <a:ext uri="{FF2B5EF4-FFF2-40B4-BE49-F238E27FC236}">
                <a16:creationId xmlns:a16="http://schemas.microsoft.com/office/drawing/2014/main" id="{3A2F33DE-B90A-D26A-B86F-6C0E6C84E379}"/>
              </a:ext>
            </a:extLst>
          </p:cNvPr>
          <p:cNvSpPr txBox="1"/>
          <p:nvPr/>
        </p:nvSpPr>
        <p:spPr>
          <a:xfrm>
            <a:off x="90210" y="3469175"/>
            <a:ext cx="8872172" cy="2308324"/>
          </a:xfrm>
          <a:prstGeom prst="rect">
            <a:avLst/>
          </a:prstGeom>
          <a:noFill/>
        </p:spPr>
        <p:txBody>
          <a:bodyPr wrap="none" rtlCol="0">
            <a:spAutoFit/>
          </a:bodyPr>
          <a:lstStyle/>
          <a:p>
            <a:pPr algn="ctr"/>
            <a:r>
              <a:rPr lang="en-US" sz="2400" dirty="0"/>
              <a:t>Overall shape is well matched between simulation and measurement.</a:t>
            </a:r>
          </a:p>
          <a:p>
            <a:pPr algn="ctr"/>
            <a:endParaRPr lang="en-US" sz="2400" dirty="0"/>
          </a:p>
          <a:p>
            <a:pPr algn="ctr"/>
            <a:r>
              <a:rPr lang="en-US" sz="2400" dirty="0"/>
              <a:t>Around the 3 MeV region, the enhancement due to O is consistent in </a:t>
            </a:r>
          </a:p>
          <a:p>
            <a:pPr algn="ctr"/>
            <a:r>
              <a:rPr lang="en-US" sz="2400" dirty="0"/>
              <a:t>simulated and measured data.</a:t>
            </a:r>
          </a:p>
          <a:p>
            <a:pPr algn="ctr"/>
            <a:endParaRPr lang="en-US" sz="2400" dirty="0"/>
          </a:p>
          <a:p>
            <a:pPr algn="ctr"/>
            <a:r>
              <a:rPr lang="en-US" sz="2400" dirty="0"/>
              <a:t>Broadened features in measured data due to measurement process.</a:t>
            </a:r>
          </a:p>
        </p:txBody>
      </p:sp>
      <p:pic>
        <p:nvPicPr>
          <p:cNvPr id="20" name="Picture 19" descr="A picture containing text, diagram, font, line&#10;&#10;Description automatically generated">
            <a:extLst>
              <a:ext uri="{FF2B5EF4-FFF2-40B4-BE49-F238E27FC236}">
                <a16:creationId xmlns:a16="http://schemas.microsoft.com/office/drawing/2014/main" id="{72955EA6-9558-E232-8D74-FB6C01CF853C}"/>
              </a:ext>
            </a:extLst>
          </p:cNvPr>
          <p:cNvPicPr>
            <a:picLocks noChangeAspect="1"/>
          </p:cNvPicPr>
          <p:nvPr/>
        </p:nvPicPr>
        <p:blipFill>
          <a:blip r:embed="rId4"/>
          <a:stretch>
            <a:fillRect/>
          </a:stretch>
        </p:blipFill>
        <p:spPr>
          <a:xfrm>
            <a:off x="6035040" y="1157568"/>
            <a:ext cx="3017520" cy="2125976"/>
          </a:xfrm>
          <a:prstGeom prst="rect">
            <a:avLst/>
          </a:prstGeom>
        </p:spPr>
      </p:pic>
      <p:pic>
        <p:nvPicPr>
          <p:cNvPr id="27" name="Picture 26" descr="A black and yellow striped sign&#10;&#10;Description automatically generated with low confidence">
            <a:extLst>
              <a:ext uri="{FF2B5EF4-FFF2-40B4-BE49-F238E27FC236}">
                <a16:creationId xmlns:a16="http://schemas.microsoft.com/office/drawing/2014/main" id="{DB3EEE94-0061-08D3-C20C-D3E393D98B15}"/>
              </a:ext>
            </a:extLst>
          </p:cNvPr>
          <p:cNvPicPr>
            <a:picLocks noChangeAspect="1"/>
          </p:cNvPicPr>
          <p:nvPr/>
        </p:nvPicPr>
        <p:blipFill rotWithShape="1">
          <a:blip r:embed="rId5"/>
          <a:srcRect t="26662"/>
          <a:stretch/>
        </p:blipFill>
        <p:spPr>
          <a:xfrm>
            <a:off x="3886243" y="5852160"/>
            <a:ext cx="1371514" cy="1005840"/>
          </a:xfrm>
          <a:prstGeom prst="rect">
            <a:avLst/>
          </a:prstGeom>
        </p:spPr>
      </p:pic>
    </p:spTree>
    <p:extLst>
      <p:ext uri="{BB962C8B-B14F-4D97-AF65-F5344CB8AC3E}">
        <p14:creationId xmlns:p14="http://schemas.microsoft.com/office/powerpoint/2010/main" val="8167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8B7B-1EA2-3EF1-93D8-00C31BFA53A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8309538-0C55-8361-72D6-EB2C8420E162}"/>
              </a:ext>
            </a:extLst>
          </p:cNvPr>
          <p:cNvSpPr>
            <a:spLocks noGrp="1"/>
          </p:cNvSpPr>
          <p:nvPr>
            <p:ph idx="1"/>
          </p:nvPr>
        </p:nvSpPr>
        <p:spPr/>
        <p:txBody>
          <a:bodyPr>
            <a:normAutofit/>
          </a:bodyPr>
          <a:lstStyle/>
          <a:p>
            <a:r>
              <a:rPr lang="en-US" dirty="0"/>
              <a:t>Non-destructive testing of concrete is crucial to nuclear industry.</a:t>
            </a:r>
          </a:p>
          <a:p>
            <a:pPr marL="0" indent="0">
              <a:buNone/>
            </a:pPr>
            <a:endParaRPr lang="en-US" dirty="0"/>
          </a:p>
          <a:p>
            <a:r>
              <a:rPr lang="en-US" dirty="0"/>
              <a:t>Fast neutron transmission measurements for sand and its constituents were made.</a:t>
            </a:r>
          </a:p>
          <a:p>
            <a:pPr marL="0" indent="0">
              <a:buNone/>
            </a:pPr>
            <a:endParaRPr lang="en-US" dirty="0"/>
          </a:p>
          <a:p>
            <a:r>
              <a:rPr lang="en-US" dirty="0"/>
              <a:t>Effective removal cross sections determined via measurement and simulation.</a:t>
            </a:r>
          </a:p>
          <a:p>
            <a:pPr marL="0" indent="0">
              <a:buNone/>
            </a:pPr>
            <a:endParaRPr lang="en-US" dirty="0"/>
          </a:p>
          <a:p>
            <a:r>
              <a:rPr lang="en-US" dirty="0"/>
              <a:t>Preliminary investigations show good agreement between measured and simulated removal cross sections.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2515C-1FA9-D078-6908-B3EC01CEEA0D}"/>
              </a:ext>
            </a:extLst>
          </p:cNvPr>
          <p:cNvSpPr>
            <a:spLocks noGrp="1"/>
          </p:cNvSpPr>
          <p:nvPr>
            <p:ph type="sldNum" sz="quarter" idx="12"/>
          </p:nvPr>
        </p:nvSpPr>
        <p:spPr/>
        <p:txBody>
          <a:bodyPr/>
          <a:lstStyle/>
          <a:p>
            <a:fld id="{A0190986-52EB-4782-80A9-F937F81765EE}" type="slidenum">
              <a:rPr lang="en-GB" smtClean="0"/>
              <a:t>17</a:t>
            </a:fld>
            <a:endParaRPr lang="en-GB" dirty="0"/>
          </a:p>
        </p:txBody>
      </p:sp>
    </p:spTree>
    <p:extLst>
      <p:ext uri="{BB962C8B-B14F-4D97-AF65-F5344CB8AC3E}">
        <p14:creationId xmlns:p14="http://schemas.microsoft.com/office/powerpoint/2010/main" val="46086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83C5-4B9D-E023-12CC-F9EE14CBBFA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F3C28FF-005D-2420-F0E3-7141B5E3D821}"/>
              </a:ext>
            </a:extLst>
          </p:cNvPr>
          <p:cNvSpPr>
            <a:spLocks noGrp="1"/>
          </p:cNvSpPr>
          <p:nvPr>
            <p:ph idx="1"/>
          </p:nvPr>
        </p:nvSpPr>
        <p:spPr/>
        <p:txBody>
          <a:bodyPr/>
          <a:lstStyle/>
          <a:p>
            <a:r>
              <a:rPr lang="en-US" dirty="0"/>
              <a:t>More experimental validation is required to investigate the energy broadening in measured vs. simulated data.</a:t>
            </a:r>
          </a:p>
          <a:p>
            <a:r>
              <a:rPr lang="en-US" dirty="0"/>
              <a:t>Build a repository of elemental response functions.</a:t>
            </a:r>
          </a:p>
          <a:p>
            <a:r>
              <a:rPr lang="en-US" dirty="0"/>
              <a:t>Investigate elemental unfolding to determine mass ratios for known and unknown samples.</a:t>
            </a:r>
          </a:p>
          <a:p>
            <a:endParaRPr lang="en-US" dirty="0"/>
          </a:p>
          <a:p>
            <a:endParaRPr lang="en-US" dirty="0"/>
          </a:p>
        </p:txBody>
      </p:sp>
      <p:sp>
        <p:nvSpPr>
          <p:cNvPr id="4" name="Slide Number Placeholder 3">
            <a:extLst>
              <a:ext uri="{FF2B5EF4-FFF2-40B4-BE49-F238E27FC236}">
                <a16:creationId xmlns:a16="http://schemas.microsoft.com/office/drawing/2014/main" id="{C761860B-1617-249F-32FC-73C5CFF723EF}"/>
              </a:ext>
            </a:extLst>
          </p:cNvPr>
          <p:cNvSpPr>
            <a:spLocks noGrp="1"/>
          </p:cNvSpPr>
          <p:nvPr>
            <p:ph type="sldNum" sz="quarter" idx="12"/>
          </p:nvPr>
        </p:nvSpPr>
        <p:spPr/>
        <p:txBody>
          <a:bodyPr/>
          <a:lstStyle/>
          <a:p>
            <a:fld id="{A0190986-52EB-4782-80A9-F937F81765EE}" type="slidenum">
              <a:rPr lang="en-GB" smtClean="0"/>
              <a:t>18</a:t>
            </a:fld>
            <a:endParaRPr lang="en-GB" dirty="0"/>
          </a:p>
        </p:txBody>
      </p:sp>
      <p:pic>
        <p:nvPicPr>
          <p:cNvPr id="6" name="Picture 5" descr="A picture containing text, diagram, line, map&#10;&#10;Description automatically generated">
            <a:extLst>
              <a:ext uri="{FF2B5EF4-FFF2-40B4-BE49-F238E27FC236}">
                <a16:creationId xmlns:a16="http://schemas.microsoft.com/office/drawing/2014/main" id="{CE233B45-6447-77F2-8A79-7345BD0549FF}"/>
              </a:ext>
            </a:extLst>
          </p:cNvPr>
          <p:cNvPicPr>
            <a:picLocks noChangeAspect="1"/>
          </p:cNvPicPr>
          <p:nvPr/>
        </p:nvPicPr>
        <p:blipFill>
          <a:blip r:embed="rId2"/>
          <a:stretch>
            <a:fillRect/>
          </a:stretch>
        </p:blipFill>
        <p:spPr>
          <a:xfrm>
            <a:off x="415945" y="3579044"/>
            <a:ext cx="3661829" cy="2926080"/>
          </a:xfrm>
          <a:prstGeom prst="rect">
            <a:avLst/>
          </a:prstGeom>
        </p:spPr>
      </p:pic>
      <p:sp>
        <p:nvSpPr>
          <p:cNvPr id="7" name="Arrow: Right 6">
            <a:extLst>
              <a:ext uri="{FF2B5EF4-FFF2-40B4-BE49-F238E27FC236}">
                <a16:creationId xmlns:a16="http://schemas.microsoft.com/office/drawing/2014/main" id="{DC884D29-1F49-8C83-73FB-643D4E2F3040}"/>
              </a:ext>
            </a:extLst>
          </p:cNvPr>
          <p:cNvSpPr/>
          <p:nvPr/>
        </p:nvSpPr>
        <p:spPr>
          <a:xfrm>
            <a:off x="4458568" y="4882757"/>
            <a:ext cx="540327" cy="318654"/>
          </a:xfrm>
          <a:prstGeom prst="rightArrow">
            <a:avLst/>
          </a:prstGeom>
          <a:solidFill>
            <a:srgbClr val="D55500"/>
          </a:solidFill>
          <a:ln>
            <a:solidFill>
              <a:srgbClr val="D55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text, line, diagram, plot&#10;&#10;Description automatically generated">
            <a:extLst>
              <a:ext uri="{FF2B5EF4-FFF2-40B4-BE49-F238E27FC236}">
                <a16:creationId xmlns:a16="http://schemas.microsoft.com/office/drawing/2014/main" id="{EE98B52A-8387-B453-C711-2D2DA5FECFB3}"/>
              </a:ext>
            </a:extLst>
          </p:cNvPr>
          <p:cNvPicPr>
            <a:picLocks noChangeAspect="1"/>
          </p:cNvPicPr>
          <p:nvPr/>
        </p:nvPicPr>
        <p:blipFill>
          <a:blip r:embed="rId3"/>
          <a:stretch>
            <a:fillRect/>
          </a:stretch>
        </p:blipFill>
        <p:spPr>
          <a:xfrm>
            <a:off x="5242726" y="3579044"/>
            <a:ext cx="3651277" cy="2926080"/>
          </a:xfrm>
          <a:prstGeom prst="rect">
            <a:avLst/>
          </a:prstGeom>
        </p:spPr>
      </p:pic>
    </p:spTree>
    <p:extLst>
      <p:ext uri="{BB962C8B-B14F-4D97-AF65-F5344CB8AC3E}">
        <p14:creationId xmlns:p14="http://schemas.microsoft.com/office/powerpoint/2010/main" val="58829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302B-F9DB-D94B-3F2E-CC190A065296}"/>
              </a:ext>
            </a:extLst>
          </p:cNvPr>
          <p:cNvSpPr>
            <a:spLocks noGrp="1"/>
          </p:cNvSpPr>
          <p:nvPr>
            <p:ph type="title"/>
          </p:nvPr>
        </p:nvSpPr>
        <p:spPr/>
        <p:txBody>
          <a:bodyPr/>
          <a:lstStyle/>
          <a:p>
            <a:r>
              <a:rPr lang="en-US" dirty="0"/>
              <a:t>Concrete in nuclear power plants</a:t>
            </a:r>
          </a:p>
        </p:txBody>
      </p:sp>
      <p:sp>
        <p:nvSpPr>
          <p:cNvPr id="3" name="Content Placeholder 2">
            <a:extLst>
              <a:ext uri="{FF2B5EF4-FFF2-40B4-BE49-F238E27FC236}">
                <a16:creationId xmlns:a16="http://schemas.microsoft.com/office/drawing/2014/main" id="{72CA50FC-FD89-533C-93C1-2F30D0475886}"/>
              </a:ext>
            </a:extLst>
          </p:cNvPr>
          <p:cNvSpPr>
            <a:spLocks noGrp="1"/>
          </p:cNvSpPr>
          <p:nvPr>
            <p:ph idx="1"/>
          </p:nvPr>
        </p:nvSpPr>
        <p:spPr/>
        <p:txBody>
          <a:bodyPr>
            <a:normAutofit/>
          </a:bodyPr>
          <a:lstStyle/>
          <a:p>
            <a:pPr marL="0" indent="0">
              <a:buNone/>
            </a:pPr>
            <a:r>
              <a:rPr lang="en-US" dirty="0"/>
              <a:t>… is used for:</a:t>
            </a:r>
          </a:p>
          <a:p>
            <a:r>
              <a:rPr lang="en-US" dirty="0"/>
              <a:t>structural support</a:t>
            </a:r>
          </a:p>
          <a:p>
            <a:r>
              <a:rPr lang="en-US" dirty="0"/>
              <a:t>containment</a:t>
            </a:r>
          </a:p>
          <a:p>
            <a:r>
              <a:rPr lang="en-US" dirty="0"/>
              <a:t>radiation shielding</a:t>
            </a:r>
          </a:p>
          <a:p>
            <a:pPr marL="0" indent="0">
              <a:buNone/>
            </a:pPr>
            <a:endParaRPr lang="en-US" dirty="0"/>
          </a:p>
          <a:p>
            <a:pPr marL="0" indent="0">
              <a:buNone/>
            </a:pPr>
            <a:r>
              <a:rPr lang="en-US" dirty="0"/>
              <a:t>… and  is exposed to:</a:t>
            </a:r>
          </a:p>
          <a:p>
            <a:r>
              <a:rPr lang="en-US" dirty="0"/>
              <a:t>cyclic loadings</a:t>
            </a:r>
          </a:p>
          <a:p>
            <a:r>
              <a:rPr lang="en-US" dirty="0"/>
              <a:t>radiation</a:t>
            </a:r>
          </a:p>
          <a:p>
            <a:r>
              <a:rPr lang="en-US" dirty="0"/>
              <a:t>extremely varying temperatures</a:t>
            </a:r>
          </a:p>
          <a:p>
            <a:pPr marL="0" indent="0">
              <a:buNone/>
            </a:pPr>
            <a:endParaRPr lang="en-US" dirty="0"/>
          </a:p>
        </p:txBody>
      </p:sp>
      <p:sp>
        <p:nvSpPr>
          <p:cNvPr id="4" name="Slide Number Placeholder 3">
            <a:extLst>
              <a:ext uri="{FF2B5EF4-FFF2-40B4-BE49-F238E27FC236}">
                <a16:creationId xmlns:a16="http://schemas.microsoft.com/office/drawing/2014/main" id="{AF59216A-614B-E139-148A-84D42F37061C}"/>
              </a:ext>
            </a:extLst>
          </p:cNvPr>
          <p:cNvSpPr>
            <a:spLocks noGrp="1"/>
          </p:cNvSpPr>
          <p:nvPr>
            <p:ph type="sldNum" sz="quarter" idx="12"/>
          </p:nvPr>
        </p:nvSpPr>
        <p:spPr/>
        <p:txBody>
          <a:bodyPr/>
          <a:lstStyle/>
          <a:p>
            <a:fld id="{A0190986-52EB-4782-80A9-F937F81765EE}" type="slidenum">
              <a:rPr lang="en-GB" smtClean="0"/>
              <a:t>1</a:t>
            </a:fld>
            <a:endParaRPr lang="en-GB" dirty="0"/>
          </a:p>
        </p:txBody>
      </p:sp>
      <p:sp>
        <p:nvSpPr>
          <p:cNvPr id="19" name="TextBox 18">
            <a:extLst>
              <a:ext uri="{FF2B5EF4-FFF2-40B4-BE49-F238E27FC236}">
                <a16:creationId xmlns:a16="http://schemas.microsoft.com/office/drawing/2014/main" id="{13B3E249-2B8C-5352-536E-0E69D3EE4D34}"/>
              </a:ext>
            </a:extLst>
          </p:cNvPr>
          <p:cNvSpPr txBox="1"/>
          <p:nvPr/>
        </p:nvSpPr>
        <p:spPr>
          <a:xfrm>
            <a:off x="1098677" y="5463549"/>
            <a:ext cx="7066871" cy="830997"/>
          </a:xfrm>
          <a:prstGeom prst="rect">
            <a:avLst/>
          </a:prstGeom>
          <a:noFill/>
        </p:spPr>
        <p:txBody>
          <a:bodyPr wrap="square" rtlCol="0">
            <a:spAutoFit/>
          </a:bodyPr>
          <a:lstStyle/>
          <a:p>
            <a:r>
              <a:rPr lang="en-US" sz="2400" dirty="0"/>
              <a:t>… induces concrete degradation over time, particularly </a:t>
            </a:r>
          </a:p>
          <a:p>
            <a:r>
              <a:rPr lang="en-US" sz="2400" dirty="0"/>
              <a:t>with respect to water (hydrogen) content</a:t>
            </a:r>
          </a:p>
        </p:txBody>
      </p:sp>
      <p:pic>
        <p:nvPicPr>
          <p:cNvPr id="7" name="Picture 6" descr="A picture containing sky, power station, outdoor, cooling tower&#10;&#10;Description automatically generated">
            <a:extLst>
              <a:ext uri="{FF2B5EF4-FFF2-40B4-BE49-F238E27FC236}">
                <a16:creationId xmlns:a16="http://schemas.microsoft.com/office/drawing/2014/main" id="{1AFCF254-7AB8-08C1-1277-2A41E534FA8B}"/>
              </a:ext>
            </a:extLst>
          </p:cNvPr>
          <p:cNvPicPr>
            <a:picLocks noChangeAspect="1"/>
          </p:cNvPicPr>
          <p:nvPr/>
        </p:nvPicPr>
        <p:blipFill>
          <a:blip r:embed="rId2"/>
          <a:stretch>
            <a:fillRect/>
          </a:stretch>
        </p:blipFill>
        <p:spPr>
          <a:xfrm>
            <a:off x="4347911" y="1176802"/>
            <a:ext cx="4220077" cy="2834640"/>
          </a:xfrm>
          <a:prstGeom prst="rect">
            <a:avLst/>
          </a:prstGeom>
        </p:spPr>
      </p:pic>
    </p:spTree>
    <p:extLst>
      <p:ext uri="{BB962C8B-B14F-4D97-AF65-F5344CB8AC3E}">
        <p14:creationId xmlns:p14="http://schemas.microsoft.com/office/powerpoint/2010/main" val="95181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47A403-92A0-0AFD-6BAB-D7F54F8770DA}"/>
              </a:ext>
            </a:extLst>
          </p:cNvPr>
          <p:cNvSpPr>
            <a:spLocks noGrp="1"/>
          </p:cNvSpPr>
          <p:nvPr>
            <p:ph type="ctrTitle"/>
          </p:nvPr>
        </p:nvSpPr>
        <p:spPr/>
        <p:txBody>
          <a:bodyPr/>
          <a:lstStyle/>
          <a:p>
            <a:r>
              <a:rPr lang="en-GB" dirty="0"/>
              <a:t>Thank you</a:t>
            </a:r>
          </a:p>
        </p:txBody>
      </p:sp>
      <p:sp>
        <p:nvSpPr>
          <p:cNvPr id="4" name="Slide Number Placeholder 3">
            <a:extLst>
              <a:ext uri="{FF2B5EF4-FFF2-40B4-BE49-F238E27FC236}">
                <a16:creationId xmlns:a16="http://schemas.microsoft.com/office/drawing/2014/main" id="{0682BF71-F23F-0086-D894-58A3721783A2}"/>
              </a:ext>
            </a:extLst>
          </p:cNvPr>
          <p:cNvSpPr>
            <a:spLocks noGrp="1"/>
          </p:cNvSpPr>
          <p:nvPr>
            <p:ph type="sldNum" sz="quarter" idx="12"/>
          </p:nvPr>
        </p:nvSpPr>
        <p:spPr/>
        <p:txBody>
          <a:bodyPr/>
          <a:lstStyle/>
          <a:p>
            <a:fld id="{A0190986-52EB-4782-80A9-F937F81765EE}" type="slidenum">
              <a:rPr lang="en-GB" smtClean="0"/>
              <a:t>19</a:t>
            </a:fld>
            <a:endParaRPr lang="en-GB" dirty="0"/>
          </a:p>
        </p:txBody>
      </p:sp>
      <p:pic>
        <p:nvPicPr>
          <p:cNvPr id="7" name="Picture 6" descr="Timeline&#10;&#10;Description automatically generated">
            <a:extLst>
              <a:ext uri="{FF2B5EF4-FFF2-40B4-BE49-F238E27FC236}">
                <a16:creationId xmlns:a16="http://schemas.microsoft.com/office/drawing/2014/main" id="{1FCC5EDE-6C17-EC3A-6F92-E4AA186AC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101" y="5119912"/>
            <a:ext cx="3430185" cy="797718"/>
          </a:xfrm>
          <a:prstGeom prst="rect">
            <a:avLst/>
          </a:prstGeom>
        </p:spPr>
      </p:pic>
      <p:pic>
        <p:nvPicPr>
          <p:cNvPr id="8" name="Picture 7" descr="Logo&#10;&#10;Description automatically generated">
            <a:extLst>
              <a:ext uri="{FF2B5EF4-FFF2-40B4-BE49-F238E27FC236}">
                <a16:creationId xmlns:a16="http://schemas.microsoft.com/office/drawing/2014/main" id="{1D31AE6C-4FEA-D3B6-3A4B-39735EBBD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976" y="5119914"/>
            <a:ext cx="1100290" cy="634471"/>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D3BED381-F6F9-2936-1DAF-BC895AE70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857" y="5142594"/>
            <a:ext cx="1912167" cy="752359"/>
          </a:xfrm>
          <a:prstGeom prst="rect">
            <a:avLst/>
          </a:prstGeom>
        </p:spPr>
      </p:pic>
    </p:spTree>
    <p:extLst>
      <p:ext uri="{BB962C8B-B14F-4D97-AF65-F5344CB8AC3E}">
        <p14:creationId xmlns:p14="http://schemas.microsoft.com/office/powerpoint/2010/main" val="60447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2218-E8AB-1365-CCA0-3EFDBDD1A3E0}"/>
              </a:ext>
            </a:extLst>
          </p:cNvPr>
          <p:cNvSpPr>
            <a:spLocks noGrp="1"/>
          </p:cNvSpPr>
          <p:nvPr>
            <p:ph type="title"/>
          </p:nvPr>
        </p:nvSpPr>
        <p:spPr/>
        <p:txBody>
          <a:bodyPr/>
          <a:lstStyle/>
          <a:p>
            <a:r>
              <a:rPr lang="en-US" dirty="0"/>
              <a:t>Ordinary concrete composition</a:t>
            </a:r>
          </a:p>
        </p:txBody>
      </p:sp>
      <p:graphicFrame>
        <p:nvGraphicFramePr>
          <p:cNvPr id="7" name="Table 7">
            <a:extLst>
              <a:ext uri="{FF2B5EF4-FFF2-40B4-BE49-F238E27FC236}">
                <a16:creationId xmlns:a16="http://schemas.microsoft.com/office/drawing/2014/main" id="{44F137B9-F35F-067B-8F38-17DE47783236}"/>
              </a:ext>
            </a:extLst>
          </p:cNvPr>
          <p:cNvGraphicFramePr>
            <a:graphicFrameLocks noGrp="1"/>
          </p:cNvGraphicFramePr>
          <p:nvPr>
            <p:ph idx="1"/>
            <p:extLst>
              <p:ext uri="{D42A27DB-BD31-4B8C-83A1-F6EECF244321}">
                <p14:modId xmlns:p14="http://schemas.microsoft.com/office/powerpoint/2010/main" val="958792737"/>
              </p:ext>
            </p:extLst>
          </p:nvPr>
        </p:nvGraphicFramePr>
        <p:xfrm>
          <a:off x="228600" y="1829000"/>
          <a:ext cx="5760720" cy="3017520"/>
        </p:xfrm>
        <a:graphic>
          <a:graphicData uri="http://schemas.openxmlformats.org/drawingml/2006/table">
            <a:tbl>
              <a:tblPr firstRow="1" bandRow="1">
                <a:tableStyleId>{72833802-FEF1-4C79-8D5D-14CF1EAF98D9}</a:tableStyleId>
              </a:tblPr>
              <a:tblGrid>
                <a:gridCol w="3086100">
                  <a:extLst>
                    <a:ext uri="{9D8B030D-6E8A-4147-A177-3AD203B41FA5}">
                      <a16:colId xmlns:a16="http://schemas.microsoft.com/office/drawing/2014/main" val="2964142850"/>
                    </a:ext>
                  </a:extLst>
                </a:gridCol>
                <a:gridCol w="2674620">
                  <a:extLst>
                    <a:ext uri="{9D8B030D-6E8A-4147-A177-3AD203B41FA5}">
                      <a16:colId xmlns:a16="http://schemas.microsoft.com/office/drawing/2014/main" val="1606863259"/>
                    </a:ext>
                  </a:extLst>
                </a:gridCol>
              </a:tblGrid>
              <a:tr h="822960">
                <a:tc>
                  <a:txBody>
                    <a:bodyPr/>
                    <a:lstStyle/>
                    <a:p>
                      <a:pPr algn="ctr"/>
                      <a:r>
                        <a:rPr lang="en-US" sz="2400" dirty="0"/>
                        <a:t>Constituent</a:t>
                      </a:r>
                    </a:p>
                  </a:txBody>
                  <a:tcPr anchor="ctr">
                    <a:solidFill>
                      <a:srgbClr val="D55500"/>
                    </a:solidFill>
                  </a:tcPr>
                </a:tc>
                <a:tc>
                  <a:txBody>
                    <a:bodyPr/>
                    <a:lstStyle/>
                    <a:p>
                      <a:pPr algn="ctr"/>
                      <a:r>
                        <a:rPr lang="en-US" sz="2400" dirty="0"/>
                        <a:t>Percentage by mass (%)</a:t>
                      </a:r>
                    </a:p>
                  </a:txBody>
                  <a:tcPr anchor="ctr">
                    <a:solidFill>
                      <a:srgbClr val="D55500"/>
                    </a:solidFill>
                  </a:tcPr>
                </a:tc>
                <a:extLst>
                  <a:ext uri="{0D108BD9-81ED-4DB2-BD59-A6C34878D82A}">
                    <a16:rowId xmlns:a16="http://schemas.microsoft.com/office/drawing/2014/main" val="3294730399"/>
                  </a:ext>
                </a:extLst>
              </a:tr>
              <a:tr h="822960">
                <a:tc>
                  <a:txBody>
                    <a:bodyPr/>
                    <a:lstStyle/>
                    <a:p>
                      <a:pPr algn="ctr"/>
                      <a:r>
                        <a:rPr lang="en-US" sz="2400" dirty="0"/>
                        <a:t>Large aggregate (stone)</a:t>
                      </a:r>
                    </a:p>
                  </a:txBody>
                  <a:tcPr/>
                </a:tc>
                <a:tc>
                  <a:txBody>
                    <a:bodyPr/>
                    <a:lstStyle/>
                    <a:p>
                      <a:pPr algn="ctr"/>
                      <a:r>
                        <a:rPr lang="en-US" sz="2400" dirty="0"/>
                        <a:t>61</a:t>
                      </a:r>
                    </a:p>
                  </a:txBody>
                  <a:tcPr/>
                </a:tc>
                <a:extLst>
                  <a:ext uri="{0D108BD9-81ED-4DB2-BD59-A6C34878D82A}">
                    <a16:rowId xmlns:a16="http://schemas.microsoft.com/office/drawing/2014/main" val="1571678718"/>
                  </a:ext>
                </a:extLst>
              </a:tr>
              <a:tr h="457200">
                <a:tc>
                  <a:txBody>
                    <a:bodyPr/>
                    <a:lstStyle/>
                    <a:p>
                      <a:pPr algn="ctr"/>
                      <a:r>
                        <a:rPr lang="en-US" sz="2400" dirty="0"/>
                        <a:t>Small aggregate (sand)</a:t>
                      </a:r>
                    </a:p>
                  </a:txBody>
                  <a:tcPr/>
                </a:tc>
                <a:tc>
                  <a:txBody>
                    <a:bodyPr/>
                    <a:lstStyle/>
                    <a:p>
                      <a:pPr algn="ctr"/>
                      <a:r>
                        <a:rPr lang="en-US" sz="2400" dirty="0"/>
                        <a:t>11</a:t>
                      </a:r>
                    </a:p>
                  </a:txBody>
                  <a:tcPr/>
                </a:tc>
                <a:extLst>
                  <a:ext uri="{0D108BD9-81ED-4DB2-BD59-A6C34878D82A}">
                    <a16:rowId xmlns:a16="http://schemas.microsoft.com/office/drawing/2014/main" val="4020790809"/>
                  </a:ext>
                </a:extLst>
              </a:tr>
              <a:tr h="457200">
                <a:tc>
                  <a:txBody>
                    <a:bodyPr/>
                    <a:lstStyle/>
                    <a:p>
                      <a:pPr algn="ctr"/>
                      <a:r>
                        <a:rPr lang="en-US" sz="2400" dirty="0"/>
                        <a:t>Portland cement</a:t>
                      </a:r>
                    </a:p>
                  </a:txBody>
                  <a:tcPr/>
                </a:tc>
                <a:tc>
                  <a:txBody>
                    <a:bodyPr/>
                    <a:lstStyle/>
                    <a:p>
                      <a:pPr algn="ctr"/>
                      <a:r>
                        <a:rPr lang="en-US" sz="2400" dirty="0"/>
                        <a:t>13</a:t>
                      </a:r>
                    </a:p>
                  </a:txBody>
                  <a:tcPr/>
                </a:tc>
                <a:extLst>
                  <a:ext uri="{0D108BD9-81ED-4DB2-BD59-A6C34878D82A}">
                    <a16:rowId xmlns:a16="http://schemas.microsoft.com/office/drawing/2014/main" val="416055705"/>
                  </a:ext>
                </a:extLst>
              </a:tr>
              <a:tr h="457200">
                <a:tc>
                  <a:txBody>
                    <a:bodyPr/>
                    <a:lstStyle/>
                    <a:p>
                      <a:pPr algn="ctr"/>
                      <a:r>
                        <a:rPr lang="en-US" sz="2400" dirty="0"/>
                        <a:t>Water</a:t>
                      </a:r>
                    </a:p>
                  </a:txBody>
                  <a:tcPr/>
                </a:tc>
                <a:tc>
                  <a:txBody>
                    <a:bodyPr/>
                    <a:lstStyle/>
                    <a:p>
                      <a:pPr algn="ctr"/>
                      <a:r>
                        <a:rPr lang="en-US" sz="2400" dirty="0"/>
                        <a:t>15</a:t>
                      </a:r>
                    </a:p>
                  </a:txBody>
                  <a:tcPr/>
                </a:tc>
                <a:extLst>
                  <a:ext uri="{0D108BD9-81ED-4DB2-BD59-A6C34878D82A}">
                    <a16:rowId xmlns:a16="http://schemas.microsoft.com/office/drawing/2014/main" val="2546261139"/>
                  </a:ext>
                </a:extLst>
              </a:tr>
            </a:tbl>
          </a:graphicData>
        </a:graphic>
      </p:graphicFrame>
      <p:sp>
        <p:nvSpPr>
          <p:cNvPr id="4" name="Slide Number Placeholder 3">
            <a:extLst>
              <a:ext uri="{FF2B5EF4-FFF2-40B4-BE49-F238E27FC236}">
                <a16:creationId xmlns:a16="http://schemas.microsoft.com/office/drawing/2014/main" id="{5E6F8AB6-65D9-F55B-D5E1-AFF7022EC8FF}"/>
              </a:ext>
            </a:extLst>
          </p:cNvPr>
          <p:cNvSpPr>
            <a:spLocks noGrp="1"/>
          </p:cNvSpPr>
          <p:nvPr>
            <p:ph type="sldNum" sz="quarter" idx="12"/>
          </p:nvPr>
        </p:nvSpPr>
        <p:spPr/>
        <p:txBody>
          <a:bodyPr/>
          <a:lstStyle/>
          <a:p>
            <a:fld id="{A0190986-52EB-4782-80A9-F937F81765EE}" type="slidenum">
              <a:rPr lang="en-GB" smtClean="0"/>
              <a:t>2</a:t>
            </a:fld>
            <a:endParaRPr lang="en-GB" dirty="0"/>
          </a:p>
        </p:txBody>
      </p:sp>
      <p:sp>
        <p:nvSpPr>
          <p:cNvPr id="10" name="TextBox 9">
            <a:extLst>
              <a:ext uri="{FF2B5EF4-FFF2-40B4-BE49-F238E27FC236}">
                <a16:creationId xmlns:a16="http://schemas.microsoft.com/office/drawing/2014/main" id="{66E56771-CDB5-4638-694F-996EBC86FC5C}"/>
              </a:ext>
            </a:extLst>
          </p:cNvPr>
          <p:cNvSpPr txBox="1"/>
          <p:nvPr/>
        </p:nvSpPr>
        <p:spPr>
          <a:xfrm>
            <a:off x="730083" y="5136943"/>
            <a:ext cx="7683835" cy="830997"/>
          </a:xfrm>
          <a:prstGeom prst="rect">
            <a:avLst/>
          </a:prstGeom>
          <a:noFill/>
        </p:spPr>
        <p:txBody>
          <a:bodyPr wrap="none" rtlCol="0">
            <a:spAutoFit/>
          </a:bodyPr>
          <a:lstStyle/>
          <a:p>
            <a:pPr algn="ctr"/>
            <a:r>
              <a:rPr lang="en-US" sz="2400" dirty="0"/>
              <a:t>Additives, voids, variations in the mixing and curing increase</a:t>
            </a:r>
          </a:p>
          <a:p>
            <a:pPr algn="ctr"/>
            <a:r>
              <a:rPr lang="en-US" sz="2400" dirty="0"/>
              <a:t>the complexity of the composition of concrete</a:t>
            </a:r>
          </a:p>
        </p:txBody>
      </p:sp>
      <p:pic>
        <p:nvPicPr>
          <p:cNvPr id="5" name="Picture 4" descr="A picture containing box&#10;&#10;Description automatically generated with low confidence">
            <a:extLst>
              <a:ext uri="{FF2B5EF4-FFF2-40B4-BE49-F238E27FC236}">
                <a16:creationId xmlns:a16="http://schemas.microsoft.com/office/drawing/2014/main" id="{82B144E1-CEB7-4E49-9FDF-796290C0265D}"/>
              </a:ext>
            </a:extLst>
          </p:cNvPr>
          <p:cNvPicPr>
            <a:picLocks noChangeAspect="1"/>
          </p:cNvPicPr>
          <p:nvPr/>
        </p:nvPicPr>
        <p:blipFill>
          <a:blip r:embed="rId2"/>
          <a:stretch>
            <a:fillRect/>
          </a:stretch>
        </p:blipFill>
        <p:spPr>
          <a:xfrm>
            <a:off x="5977890" y="1829000"/>
            <a:ext cx="3017520" cy="3017520"/>
          </a:xfrm>
          <a:prstGeom prst="rect">
            <a:avLst/>
          </a:prstGeom>
        </p:spPr>
      </p:pic>
    </p:spTree>
    <p:extLst>
      <p:ext uri="{BB962C8B-B14F-4D97-AF65-F5344CB8AC3E}">
        <p14:creationId xmlns:p14="http://schemas.microsoft.com/office/powerpoint/2010/main" val="426383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478D-FDF0-7D33-21E5-5474152D0A27}"/>
              </a:ext>
            </a:extLst>
          </p:cNvPr>
          <p:cNvSpPr>
            <a:spLocks noGrp="1"/>
          </p:cNvSpPr>
          <p:nvPr>
            <p:ph type="title"/>
          </p:nvPr>
        </p:nvSpPr>
        <p:spPr/>
        <p:txBody>
          <a:bodyPr/>
          <a:lstStyle/>
          <a:p>
            <a:r>
              <a:rPr lang="en-GB" dirty="0"/>
              <a:t>Koeberg NPP</a:t>
            </a:r>
          </a:p>
        </p:txBody>
      </p:sp>
      <p:sp>
        <p:nvSpPr>
          <p:cNvPr id="3" name="Slide Number Placeholder 2">
            <a:extLst>
              <a:ext uri="{FF2B5EF4-FFF2-40B4-BE49-F238E27FC236}">
                <a16:creationId xmlns:a16="http://schemas.microsoft.com/office/drawing/2014/main" id="{E9EC25BB-9721-CA5D-815B-9948868F5C0A}"/>
              </a:ext>
            </a:extLst>
          </p:cNvPr>
          <p:cNvSpPr>
            <a:spLocks noGrp="1"/>
          </p:cNvSpPr>
          <p:nvPr>
            <p:ph type="sldNum" sz="quarter" idx="12"/>
          </p:nvPr>
        </p:nvSpPr>
        <p:spPr/>
        <p:txBody>
          <a:bodyPr/>
          <a:lstStyle/>
          <a:p>
            <a:fld id="{A0190986-52EB-4782-80A9-F937F81765EE}" type="slidenum">
              <a:rPr lang="en-GB" smtClean="0"/>
              <a:t>3</a:t>
            </a:fld>
            <a:endParaRPr lang="en-GB" dirty="0"/>
          </a:p>
        </p:txBody>
      </p:sp>
      <p:pic>
        <p:nvPicPr>
          <p:cNvPr id="6" name="Picture 5" descr="Map&#10;&#10;Description automatically generated">
            <a:extLst>
              <a:ext uri="{FF2B5EF4-FFF2-40B4-BE49-F238E27FC236}">
                <a16:creationId xmlns:a16="http://schemas.microsoft.com/office/drawing/2014/main" id="{3541C3E0-3F8B-ABF2-8B14-367E074C5CAC}"/>
              </a:ext>
            </a:extLst>
          </p:cNvPr>
          <p:cNvPicPr>
            <a:picLocks noChangeAspect="1"/>
          </p:cNvPicPr>
          <p:nvPr/>
        </p:nvPicPr>
        <p:blipFill rotWithShape="1">
          <a:blip r:embed="rId2"/>
          <a:srcRect l="34623" t="1" b="41928"/>
          <a:stretch/>
        </p:blipFill>
        <p:spPr>
          <a:xfrm>
            <a:off x="6194177" y="874940"/>
            <a:ext cx="2908039" cy="3063874"/>
          </a:xfrm>
          <a:prstGeom prst="rect">
            <a:avLst/>
          </a:prstGeom>
        </p:spPr>
      </p:pic>
      <p:pic>
        <p:nvPicPr>
          <p:cNvPr id="8" name="Picture 7" descr="A picture containing sky, outdoor, nature, shore&#10;&#10;Description automatically generated">
            <a:extLst>
              <a:ext uri="{FF2B5EF4-FFF2-40B4-BE49-F238E27FC236}">
                <a16:creationId xmlns:a16="http://schemas.microsoft.com/office/drawing/2014/main" id="{FDF221D7-7991-C4E0-150D-DFF2671A126E}"/>
              </a:ext>
            </a:extLst>
          </p:cNvPr>
          <p:cNvPicPr>
            <a:picLocks noChangeAspect="1"/>
          </p:cNvPicPr>
          <p:nvPr/>
        </p:nvPicPr>
        <p:blipFill>
          <a:blip r:embed="rId3"/>
          <a:stretch>
            <a:fillRect/>
          </a:stretch>
        </p:blipFill>
        <p:spPr>
          <a:xfrm>
            <a:off x="5310468" y="3965937"/>
            <a:ext cx="3791748" cy="2286000"/>
          </a:xfrm>
          <a:prstGeom prst="rect">
            <a:avLst/>
          </a:prstGeom>
        </p:spPr>
      </p:pic>
      <p:sp>
        <p:nvSpPr>
          <p:cNvPr id="9" name="TextBox 8">
            <a:extLst>
              <a:ext uri="{FF2B5EF4-FFF2-40B4-BE49-F238E27FC236}">
                <a16:creationId xmlns:a16="http://schemas.microsoft.com/office/drawing/2014/main" id="{9805F8DA-8DDF-8532-FCB7-C4AA2B924E74}"/>
              </a:ext>
            </a:extLst>
          </p:cNvPr>
          <p:cNvSpPr txBox="1"/>
          <p:nvPr/>
        </p:nvSpPr>
        <p:spPr>
          <a:xfrm>
            <a:off x="388614" y="1243827"/>
            <a:ext cx="5342021" cy="3416320"/>
          </a:xfrm>
          <a:prstGeom prst="rect">
            <a:avLst/>
          </a:prstGeom>
          <a:noFill/>
        </p:spPr>
        <p:txBody>
          <a:bodyPr wrap="square" rtlCol="0">
            <a:spAutoFit/>
          </a:bodyPr>
          <a:lstStyle/>
          <a:p>
            <a:r>
              <a:rPr lang="en-GB" sz="2400" dirty="0"/>
              <a:t>2 x 970 MW PWR units</a:t>
            </a:r>
          </a:p>
          <a:p>
            <a:endParaRPr lang="en-GB" sz="2400" dirty="0"/>
          </a:p>
          <a:p>
            <a:r>
              <a:rPr lang="en-GB" sz="2400" dirty="0"/>
              <a:t>Commissioned in 1980s and its license expires in July 2024</a:t>
            </a:r>
          </a:p>
          <a:p>
            <a:endParaRPr lang="en-GB" sz="2400" dirty="0"/>
          </a:p>
          <a:p>
            <a:r>
              <a:rPr lang="en-GB" sz="2400" dirty="0"/>
              <a:t>The plan is to extend its life by 20 more years, overseen by National Nuclear Regulator</a:t>
            </a:r>
          </a:p>
          <a:p>
            <a:endParaRPr lang="en-GB" sz="2400" dirty="0"/>
          </a:p>
        </p:txBody>
      </p:sp>
      <p:sp>
        <p:nvSpPr>
          <p:cNvPr id="10" name="TextBox 9">
            <a:extLst>
              <a:ext uri="{FF2B5EF4-FFF2-40B4-BE49-F238E27FC236}">
                <a16:creationId xmlns:a16="http://schemas.microsoft.com/office/drawing/2014/main" id="{C267A181-BBFC-903A-E4B0-2171BB6BDD9F}"/>
              </a:ext>
            </a:extLst>
          </p:cNvPr>
          <p:cNvSpPr txBox="1"/>
          <p:nvPr/>
        </p:nvSpPr>
        <p:spPr>
          <a:xfrm>
            <a:off x="280330" y="4763454"/>
            <a:ext cx="4656221" cy="1200329"/>
          </a:xfrm>
          <a:prstGeom prst="rect">
            <a:avLst/>
          </a:prstGeom>
          <a:noFill/>
        </p:spPr>
        <p:txBody>
          <a:bodyPr wrap="square" rtlCol="0">
            <a:spAutoFit/>
          </a:bodyPr>
          <a:lstStyle/>
          <a:p>
            <a:pPr algn="ctr"/>
            <a:r>
              <a:rPr lang="en-GB" sz="2400" dirty="0">
                <a:solidFill>
                  <a:srgbClr val="D55500"/>
                </a:solidFill>
              </a:rPr>
              <a:t>The non-destructive testing of existing concrete structures is crucial to the plant life extension</a:t>
            </a:r>
          </a:p>
        </p:txBody>
      </p:sp>
      <p:sp>
        <p:nvSpPr>
          <p:cNvPr id="11" name="TextBox 10">
            <a:extLst>
              <a:ext uri="{FF2B5EF4-FFF2-40B4-BE49-F238E27FC236}">
                <a16:creationId xmlns:a16="http://schemas.microsoft.com/office/drawing/2014/main" id="{9F7C262C-3E41-63EC-CBBD-92D6F3314363}"/>
              </a:ext>
            </a:extLst>
          </p:cNvPr>
          <p:cNvSpPr txBox="1"/>
          <p:nvPr/>
        </p:nvSpPr>
        <p:spPr>
          <a:xfrm>
            <a:off x="5141239" y="6326840"/>
            <a:ext cx="3960977" cy="276999"/>
          </a:xfrm>
          <a:prstGeom prst="rect">
            <a:avLst/>
          </a:prstGeom>
          <a:noFill/>
        </p:spPr>
        <p:txBody>
          <a:bodyPr wrap="square" rtlCol="0">
            <a:spAutoFit/>
          </a:bodyPr>
          <a:lstStyle/>
          <a:p>
            <a:pPr algn="ctr"/>
            <a:r>
              <a:rPr lang="en-GB" sz="1200" dirty="0"/>
              <a:t>Koeberg, Eskom</a:t>
            </a:r>
          </a:p>
        </p:txBody>
      </p:sp>
    </p:spTree>
    <p:extLst>
      <p:ext uri="{BB962C8B-B14F-4D97-AF65-F5344CB8AC3E}">
        <p14:creationId xmlns:p14="http://schemas.microsoft.com/office/powerpoint/2010/main" val="331235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7E1FA-C481-0EAB-E5C2-FFFE55F735A4}"/>
              </a:ext>
            </a:extLst>
          </p:cNvPr>
          <p:cNvSpPr>
            <a:spLocks noGrp="1"/>
          </p:cNvSpPr>
          <p:nvPr>
            <p:ph type="title"/>
          </p:nvPr>
        </p:nvSpPr>
        <p:spPr/>
        <p:txBody>
          <a:bodyPr>
            <a:noAutofit/>
          </a:bodyPr>
          <a:lstStyle/>
          <a:p>
            <a:r>
              <a:rPr lang="en-US" dirty="0"/>
              <a:t>Fast Neutron Transmission Spectroscopy</a:t>
            </a:r>
            <a:endParaRPr lang="en-GB" dirty="0"/>
          </a:p>
        </p:txBody>
      </p:sp>
      <p:sp>
        <p:nvSpPr>
          <p:cNvPr id="4" name="Slide Number Placeholder 3">
            <a:extLst>
              <a:ext uri="{FF2B5EF4-FFF2-40B4-BE49-F238E27FC236}">
                <a16:creationId xmlns:a16="http://schemas.microsoft.com/office/drawing/2014/main" id="{9CD9CEAA-83B1-A3D4-9F92-6079541E85DA}"/>
              </a:ext>
            </a:extLst>
          </p:cNvPr>
          <p:cNvSpPr>
            <a:spLocks noGrp="1"/>
          </p:cNvSpPr>
          <p:nvPr>
            <p:ph type="sldNum" sz="quarter" idx="12"/>
          </p:nvPr>
        </p:nvSpPr>
        <p:spPr/>
        <p:txBody>
          <a:bodyPr/>
          <a:lstStyle/>
          <a:p>
            <a:fld id="{A0190986-52EB-4782-80A9-F937F81765EE}" type="slidenum">
              <a:rPr lang="en-GB" smtClean="0"/>
              <a:t>4</a:t>
            </a:fld>
            <a:endParaRPr lang="en-GB" dirty="0"/>
          </a:p>
        </p:txBody>
      </p:sp>
      <p:sp>
        <p:nvSpPr>
          <p:cNvPr id="6" name="Content Placeholder 5">
            <a:extLst>
              <a:ext uri="{FF2B5EF4-FFF2-40B4-BE49-F238E27FC236}">
                <a16:creationId xmlns:a16="http://schemas.microsoft.com/office/drawing/2014/main" id="{A2297835-4348-3C15-53B5-0D7EBA3AAC63}"/>
              </a:ext>
            </a:extLst>
          </p:cNvPr>
          <p:cNvSpPr>
            <a:spLocks noGrp="1"/>
          </p:cNvSpPr>
          <p:nvPr>
            <p:ph idx="4294967295"/>
          </p:nvPr>
        </p:nvSpPr>
        <p:spPr>
          <a:xfrm>
            <a:off x="628650" y="1375214"/>
            <a:ext cx="7886700" cy="5073650"/>
          </a:xfrm>
          <a:ln>
            <a:noFill/>
          </a:ln>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None/>
            </a:pPr>
            <a:endParaRPr lang="en-GB"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DB21F68-D66D-B41C-DE38-0E0E8489A7DE}"/>
                  </a:ext>
                </a:extLst>
              </p:cNvPr>
              <p:cNvSpPr txBox="1"/>
              <p:nvPr/>
            </p:nvSpPr>
            <p:spPr>
              <a:xfrm>
                <a:off x="1268126" y="3542628"/>
                <a:ext cx="1898597" cy="858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𝐼</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𝐼</m:t>
                              </m:r>
                            </m:e>
                            <m:sub>
                              <m:r>
                                <a:rPr lang="en-US" sz="2400" b="0" i="1" smtClean="0">
                                  <a:latin typeface="Cambria Math" panose="02040503050406030204" pitchFamily="18" charset="0"/>
                                </a:rPr>
                                <m:t>0</m:t>
                              </m:r>
                            </m:sub>
                          </m:sSub>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sSub>
                            <m:sSubPr>
                              <m:ctrlPr>
                                <a:rPr lang="en-US" sz="2400" b="0" i="1" smtClean="0">
                                  <a:solidFill>
                                    <a:srgbClr val="D55500"/>
                                  </a:solidFill>
                                  <a:latin typeface="Cambria Math" panose="02040503050406030204" pitchFamily="18" charset="0"/>
                                </a:rPr>
                              </m:ctrlPr>
                            </m:sSubPr>
                            <m:e>
                              <m:r>
                                <m:rPr>
                                  <m:sty m:val="p"/>
                                </m:rPr>
                                <a:rPr lang="el-GR" sz="2400" b="0" i="1" smtClean="0">
                                  <a:solidFill>
                                    <a:srgbClr val="D55500"/>
                                  </a:solidFill>
                                  <a:latin typeface="Cambria Math" panose="02040503050406030204" pitchFamily="18" charset="0"/>
                                  <a:ea typeface="Cambria Math" panose="02040503050406030204" pitchFamily="18" charset="0"/>
                                </a:rPr>
                                <m:t>Σ</m:t>
                              </m:r>
                            </m:e>
                            <m:sub>
                              <m:r>
                                <a:rPr lang="en-US" sz="2400" b="0" i="1" smtClean="0">
                                  <a:solidFill>
                                    <a:srgbClr val="D55500"/>
                                  </a:solidFill>
                                  <a:latin typeface="Cambria Math" panose="02040503050406030204" pitchFamily="18" charset="0"/>
                                </a:rPr>
                                <m:t>𝑅</m:t>
                              </m:r>
                            </m:sub>
                          </m:sSub>
                          <m:r>
                            <a:rPr lang="en-US" sz="2400" b="0" i="1" smtClean="0">
                              <a:latin typeface="Cambria Math" panose="02040503050406030204" pitchFamily="18" charset="0"/>
                            </a:rPr>
                            <m:t>𝑡</m:t>
                          </m:r>
                        </m:sup>
                      </m:sSup>
                    </m:oMath>
                  </m:oMathPara>
                </a14:m>
                <a:endParaRPr lang="en-US" dirty="0"/>
              </a:p>
            </p:txBody>
          </p:sp>
        </mc:Choice>
        <mc:Fallback xmlns="">
          <p:sp>
            <p:nvSpPr>
              <p:cNvPr id="2" name="TextBox 1">
                <a:extLst>
                  <a:ext uri="{FF2B5EF4-FFF2-40B4-BE49-F238E27FC236}">
                    <a16:creationId xmlns:a16="http://schemas.microsoft.com/office/drawing/2014/main" id="{CDB21F68-D66D-B41C-DE38-0E0E8489A7DE}"/>
                  </a:ext>
                </a:extLst>
              </p:cNvPr>
              <p:cNvSpPr txBox="1">
                <a:spLocks noRot="1" noChangeAspect="1" noMove="1" noResize="1" noEditPoints="1" noAdjustHandles="1" noChangeArrowheads="1" noChangeShapeType="1" noTextEdit="1"/>
              </p:cNvSpPr>
              <p:nvPr/>
            </p:nvSpPr>
            <p:spPr>
              <a:xfrm>
                <a:off x="1268126" y="3542628"/>
                <a:ext cx="1898597" cy="858568"/>
              </a:xfrm>
              <a:prstGeom prst="rect">
                <a:avLst/>
              </a:prstGeom>
              <a:blipFill>
                <a:blip r:embed="rId2"/>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3BAD3C1-E83E-94FC-A315-668B4CB32DE1}"/>
              </a:ext>
            </a:extLst>
          </p:cNvPr>
          <p:cNvSpPr txBox="1"/>
          <p:nvPr/>
        </p:nvSpPr>
        <p:spPr>
          <a:xfrm>
            <a:off x="1628990" y="4352146"/>
            <a:ext cx="2336345" cy="830997"/>
          </a:xfrm>
          <a:prstGeom prst="rect">
            <a:avLst/>
          </a:prstGeom>
          <a:noFill/>
        </p:spPr>
        <p:txBody>
          <a:bodyPr wrap="square" rtlCol="0">
            <a:spAutoFit/>
          </a:bodyPr>
          <a:lstStyle/>
          <a:p>
            <a:pPr algn="ctr"/>
            <a:r>
              <a:rPr lang="en-US" sz="2400" dirty="0">
                <a:solidFill>
                  <a:srgbClr val="D55500"/>
                </a:solidFill>
              </a:rPr>
              <a:t>Effective removal</a:t>
            </a:r>
          </a:p>
          <a:p>
            <a:pPr algn="ctr"/>
            <a:r>
              <a:rPr lang="en-US" sz="2400" dirty="0">
                <a:solidFill>
                  <a:srgbClr val="D55500"/>
                </a:solidFill>
              </a:rPr>
              <a:t>cross section</a:t>
            </a:r>
          </a:p>
        </p:txBody>
      </p:sp>
      <p:pic>
        <p:nvPicPr>
          <p:cNvPr id="8" name="Picture 7" descr="A picture containing line, screenshot, colorfulness, design&#10;&#10;Description automatically generated">
            <a:extLst>
              <a:ext uri="{FF2B5EF4-FFF2-40B4-BE49-F238E27FC236}">
                <a16:creationId xmlns:a16="http://schemas.microsoft.com/office/drawing/2014/main" id="{1B3D5800-8FF6-6C68-84A7-12166AB6DF93}"/>
              </a:ext>
            </a:extLst>
          </p:cNvPr>
          <p:cNvPicPr>
            <a:picLocks noChangeAspect="1"/>
          </p:cNvPicPr>
          <p:nvPr/>
        </p:nvPicPr>
        <p:blipFill>
          <a:blip r:embed="rId3"/>
          <a:stretch>
            <a:fillRect/>
          </a:stretch>
        </p:blipFill>
        <p:spPr>
          <a:xfrm>
            <a:off x="305833" y="1384421"/>
            <a:ext cx="4114800" cy="2012395"/>
          </a:xfrm>
          <a:prstGeom prst="rect">
            <a:avLst/>
          </a:prstGeom>
        </p:spPr>
      </p:pic>
      <p:sp>
        <p:nvSpPr>
          <p:cNvPr id="11" name="TextBox 10">
            <a:extLst>
              <a:ext uri="{FF2B5EF4-FFF2-40B4-BE49-F238E27FC236}">
                <a16:creationId xmlns:a16="http://schemas.microsoft.com/office/drawing/2014/main" id="{A17E3FBA-CDEF-DFE7-E112-AB1196812DDA}"/>
              </a:ext>
            </a:extLst>
          </p:cNvPr>
          <p:cNvSpPr txBox="1"/>
          <p:nvPr/>
        </p:nvSpPr>
        <p:spPr>
          <a:xfrm>
            <a:off x="4702629" y="4677300"/>
            <a:ext cx="4248215" cy="830997"/>
          </a:xfrm>
          <a:prstGeom prst="rect">
            <a:avLst/>
          </a:prstGeom>
          <a:noFill/>
        </p:spPr>
        <p:txBody>
          <a:bodyPr wrap="square" rtlCol="0">
            <a:spAutoFit/>
          </a:bodyPr>
          <a:lstStyle/>
          <a:p>
            <a:pPr algn="ctr"/>
            <a:r>
              <a:rPr lang="en-US" sz="2400" dirty="0"/>
              <a:t>Energy dependent cross section</a:t>
            </a:r>
          </a:p>
          <a:p>
            <a:pPr algn="ctr"/>
            <a:r>
              <a:rPr lang="en-US" sz="2400" dirty="0"/>
              <a:t> is unique to each element</a:t>
            </a:r>
          </a:p>
        </p:txBody>
      </p:sp>
      <p:cxnSp>
        <p:nvCxnSpPr>
          <p:cNvPr id="22" name="Straight Arrow Connector 21">
            <a:extLst>
              <a:ext uri="{FF2B5EF4-FFF2-40B4-BE49-F238E27FC236}">
                <a16:creationId xmlns:a16="http://schemas.microsoft.com/office/drawing/2014/main" id="{EAFE5FAA-9FE7-2FDB-F536-A866E08D6900}"/>
              </a:ext>
            </a:extLst>
          </p:cNvPr>
          <p:cNvCxnSpPr>
            <a:cxnSpLocks/>
          </p:cNvCxnSpPr>
          <p:nvPr/>
        </p:nvCxnSpPr>
        <p:spPr>
          <a:xfrm flipV="1">
            <a:off x="2757819" y="4078680"/>
            <a:ext cx="0" cy="42430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4279D7-9910-4AB1-401F-258B30065866}"/>
                  </a:ext>
                </a:extLst>
              </p:cNvPr>
              <p:cNvSpPr txBox="1"/>
              <p:nvPr/>
            </p:nvSpPr>
            <p:spPr>
              <a:xfrm>
                <a:off x="305833" y="5581008"/>
                <a:ext cx="4572000" cy="11005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sSub>
                            <m:sSubPr>
                              <m:ctrlPr>
                                <a:rPr lang="en-GB" sz="2400" b="0" i="1" smtClean="0">
                                  <a:solidFill>
                                    <a:srgbClr val="D45500"/>
                                  </a:solidFill>
                                  <a:latin typeface="Cambria Math" panose="02040503050406030204" pitchFamily="18" charset="0"/>
                                </a:rPr>
                              </m:ctrlPr>
                            </m:sSubPr>
                            <m:e>
                              <m:r>
                                <m:rPr>
                                  <m:sty m:val="p"/>
                                </m:rPr>
                                <a:rPr lang="en-GB" sz="2400" b="0" i="0" smtClean="0">
                                  <a:solidFill>
                                    <a:srgbClr val="D45500"/>
                                  </a:solidFill>
                                  <a:latin typeface="Cambria Math" panose="02040503050406030204" pitchFamily="18" charset="0"/>
                                </a:rPr>
                                <m:t>Σ</m:t>
                              </m:r>
                            </m:e>
                            <m:sub>
                              <m:r>
                                <a:rPr lang="en-GB" sz="2400" b="0" i="1" smtClean="0">
                                  <a:solidFill>
                                    <a:srgbClr val="D45500"/>
                                  </a:solidFill>
                                  <a:latin typeface="Cambria Math" panose="02040503050406030204" pitchFamily="18" charset="0"/>
                                </a:rPr>
                                <m:t>𝑅</m:t>
                              </m:r>
                            </m:sub>
                          </m:sSub>
                        </m:num>
                        <m:den>
                          <m:r>
                            <a:rPr lang="en-GB" sz="2400" b="0" i="1" smtClean="0">
                              <a:latin typeface="Cambria Math" panose="02040503050406030204" pitchFamily="18" charset="0"/>
                            </a:rPr>
                            <m:t>𝜌</m:t>
                          </m:r>
                        </m:den>
                      </m:f>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a:rPr lang="en-GB" sz="2400" b="0" i="1" smtClean="0">
                              <a:latin typeface="Cambria Math" panose="02040503050406030204" pitchFamily="18" charset="0"/>
                            </a:rPr>
                            <m:t>𝑘</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b>
                            <m:sSubPr>
                              <m:ctrlPr>
                                <a:rPr lang="en-US" sz="2400" b="0" i="1" smtClean="0">
                                  <a:solidFill>
                                    <a:schemeClr val="accent6">
                                      <a:lumMod val="75000"/>
                                    </a:schemeClr>
                                  </a:solidFill>
                                  <a:latin typeface="Cambria Math" panose="02040503050406030204" pitchFamily="18" charset="0"/>
                                </a:rPr>
                              </m:ctrlPr>
                            </m:sSubPr>
                            <m:e>
                              <m:r>
                                <a:rPr lang="en-US" sz="2400" b="0" i="1" smtClean="0">
                                  <a:solidFill>
                                    <a:schemeClr val="accent6">
                                      <a:lumMod val="75000"/>
                                    </a:schemeClr>
                                  </a:solidFill>
                                  <a:latin typeface="Cambria Math" panose="02040503050406030204" pitchFamily="18" charset="0"/>
                                </a:rPr>
                                <m:t>𝑚</m:t>
                              </m:r>
                            </m:e>
                            <m:sub>
                              <m:r>
                                <a:rPr lang="en-US" sz="2400" b="0" i="1" smtClean="0">
                                  <a:solidFill>
                                    <a:schemeClr val="accent6">
                                      <a:lumMod val="75000"/>
                                    </a:schemeClr>
                                  </a:solidFill>
                                  <a:latin typeface="Cambria Math" panose="02040503050406030204" pitchFamily="18" charset="0"/>
                                </a:rPr>
                                <m:t>𝑘</m:t>
                              </m:r>
                            </m:sub>
                          </m:sSub>
                          <m:f>
                            <m:fPr>
                              <m:ctrlPr>
                                <a:rPr lang="en-US" sz="2400" b="0" i="1" smtClean="0">
                                  <a:solidFill>
                                    <a:schemeClr val="tx1"/>
                                  </a:solidFill>
                                  <a:latin typeface="Cambria Math" panose="02040503050406030204" pitchFamily="18" charset="0"/>
                                </a:rPr>
                              </m:ctrlPr>
                            </m:fPr>
                            <m:num>
                              <m:sSub>
                                <m:sSubPr>
                                  <m:ctrlPr>
                                    <a:rPr lang="en-GB" sz="2400" b="0" i="1" smtClean="0">
                                      <a:solidFill>
                                        <a:srgbClr val="D45500"/>
                                      </a:solidFill>
                                      <a:latin typeface="Cambria Math" panose="02040503050406030204" pitchFamily="18" charset="0"/>
                                    </a:rPr>
                                  </m:ctrlPr>
                                </m:sSubPr>
                                <m:e>
                                  <m:r>
                                    <m:rPr>
                                      <m:sty m:val="p"/>
                                    </m:rPr>
                                    <a:rPr lang="en-GB" sz="2400" b="0" i="0" smtClean="0">
                                      <a:solidFill>
                                        <a:srgbClr val="D45500"/>
                                      </a:solidFill>
                                      <a:latin typeface="Cambria Math" panose="02040503050406030204" pitchFamily="18" charset="0"/>
                                    </a:rPr>
                                    <m:t>Σ</m:t>
                                  </m:r>
                                </m:e>
                                <m:sub>
                                  <m:r>
                                    <a:rPr lang="en-GB" sz="2400" b="0" i="1" smtClean="0">
                                      <a:solidFill>
                                        <a:srgbClr val="D45500"/>
                                      </a:solidFill>
                                      <a:latin typeface="Cambria Math" panose="02040503050406030204" pitchFamily="18" charset="0"/>
                                    </a:rPr>
                                    <m:t>𝑅</m:t>
                                  </m:r>
                                  <m:r>
                                    <a:rPr lang="en-GB" sz="2400" b="0" i="1" smtClean="0">
                                      <a:solidFill>
                                        <a:srgbClr val="D45500"/>
                                      </a:solidFill>
                                      <a:latin typeface="Cambria Math" panose="02040503050406030204" pitchFamily="18" charset="0"/>
                                    </a:rPr>
                                    <m:t>,</m:t>
                                  </m:r>
                                  <m:r>
                                    <a:rPr lang="en-GB" sz="2400" b="0" i="1" smtClean="0">
                                      <a:solidFill>
                                        <a:srgbClr val="D45500"/>
                                      </a:solidFill>
                                      <a:latin typeface="Cambria Math" panose="02040503050406030204" pitchFamily="18" charset="0"/>
                                    </a:rPr>
                                    <m:t>𝑘</m:t>
                                  </m:r>
                                </m:sub>
                              </m:sSub>
                            </m:num>
                            <m:den>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𝜌</m:t>
                                  </m:r>
                                </m:e>
                                <m:sub>
                                  <m:r>
                                    <a:rPr lang="en-US" sz="2400" b="0" i="1" smtClean="0">
                                      <a:solidFill>
                                        <a:schemeClr val="tx1"/>
                                      </a:solidFill>
                                      <a:latin typeface="Cambria Math" panose="02040503050406030204" pitchFamily="18" charset="0"/>
                                    </a:rPr>
                                    <m:t>𝑘</m:t>
                                  </m:r>
                                </m:sub>
                              </m:sSub>
                            </m:den>
                          </m:f>
                        </m:e>
                      </m:nary>
                    </m:oMath>
                  </m:oMathPara>
                </a14:m>
                <a:endParaRPr lang="en-US" dirty="0"/>
              </a:p>
            </p:txBody>
          </p:sp>
        </mc:Choice>
        <mc:Fallback xmlns="">
          <p:sp>
            <p:nvSpPr>
              <p:cNvPr id="5" name="TextBox 4">
                <a:extLst>
                  <a:ext uri="{FF2B5EF4-FFF2-40B4-BE49-F238E27FC236}">
                    <a16:creationId xmlns:a16="http://schemas.microsoft.com/office/drawing/2014/main" id="{244279D7-9910-4AB1-401F-258B30065866}"/>
                  </a:ext>
                </a:extLst>
              </p:cNvPr>
              <p:cNvSpPr txBox="1">
                <a:spLocks noRot="1" noChangeAspect="1" noMove="1" noResize="1" noEditPoints="1" noAdjustHandles="1" noChangeArrowheads="1" noChangeShapeType="1" noTextEdit="1"/>
              </p:cNvSpPr>
              <p:nvPr/>
            </p:nvSpPr>
            <p:spPr>
              <a:xfrm>
                <a:off x="305833" y="5581008"/>
                <a:ext cx="4572000" cy="1100558"/>
              </a:xfrm>
              <a:prstGeom prst="rect">
                <a:avLst/>
              </a:prstGeom>
              <a:blipFill>
                <a:blip r:embed="rId4"/>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01D67B0-B622-8C4C-6710-1B33A98EABFB}"/>
              </a:ext>
            </a:extLst>
          </p:cNvPr>
          <p:cNvSpPr txBox="1"/>
          <p:nvPr/>
        </p:nvSpPr>
        <p:spPr>
          <a:xfrm>
            <a:off x="1064144" y="5221106"/>
            <a:ext cx="3523529" cy="461665"/>
          </a:xfrm>
          <a:prstGeom prst="rect">
            <a:avLst/>
          </a:prstGeom>
          <a:noFill/>
        </p:spPr>
        <p:txBody>
          <a:bodyPr wrap="none" rtlCol="0">
            <a:spAutoFit/>
          </a:bodyPr>
          <a:lstStyle/>
          <a:p>
            <a:r>
              <a:rPr lang="en-US" sz="2400" dirty="0">
                <a:solidFill>
                  <a:schemeClr val="accent6">
                    <a:lumMod val="75000"/>
                  </a:schemeClr>
                </a:solidFill>
              </a:rPr>
              <a:t>Mass ratio of component </a:t>
            </a:r>
            <a:r>
              <a:rPr lang="en-US" sz="2400" i="1" dirty="0">
                <a:solidFill>
                  <a:schemeClr val="accent6">
                    <a:lumMod val="75000"/>
                  </a:schemeClr>
                </a:solidFill>
              </a:rPr>
              <a:t>k</a:t>
            </a:r>
          </a:p>
        </p:txBody>
      </p:sp>
      <p:cxnSp>
        <p:nvCxnSpPr>
          <p:cNvPr id="25" name="Straight Arrow Connector 24">
            <a:extLst>
              <a:ext uri="{FF2B5EF4-FFF2-40B4-BE49-F238E27FC236}">
                <a16:creationId xmlns:a16="http://schemas.microsoft.com/office/drawing/2014/main" id="{BB57F8AB-E984-F5B9-8549-F7DE9F116590}"/>
              </a:ext>
            </a:extLst>
          </p:cNvPr>
          <p:cNvCxnSpPr/>
          <p:nvPr/>
        </p:nvCxnSpPr>
        <p:spPr>
          <a:xfrm>
            <a:off x="2910468" y="5682771"/>
            <a:ext cx="0" cy="3500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3" name="Picture 32" descr="A picture containing text, diagram, line, plot&#10;&#10;Description automatically generated">
            <a:extLst>
              <a:ext uri="{FF2B5EF4-FFF2-40B4-BE49-F238E27FC236}">
                <a16:creationId xmlns:a16="http://schemas.microsoft.com/office/drawing/2014/main" id="{E4DC844C-9933-FB3B-AFAA-72DB22C310F2}"/>
              </a:ext>
            </a:extLst>
          </p:cNvPr>
          <p:cNvPicPr>
            <a:picLocks noChangeAspect="1"/>
          </p:cNvPicPr>
          <p:nvPr/>
        </p:nvPicPr>
        <p:blipFill>
          <a:blip r:embed="rId5"/>
          <a:stretch>
            <a:fillRect/>
          </a:stretch>
        </p:blipFill>
        <p:spPr>
          <a:xfrm>
            <a:off x="4521974" y="1357708"/>
            <a:ext cx="4609524" cy="3247619"/>
          </a:xfrm>
          <a:prstGeom prst="rect">
            <a:avLst/>
          </a:prstGeom>
        </p:spPr>
      </p:pic>
    </p:spTree>
    <p:extLst>
      <p:ext uri="{BB962C8B-B14F-4D97-AF65-F5344CB8AC3E}">
        <p14:creationId xmlns:p14="http://schemas.microsoft.com/office/powerpoint/2010/main" val="381347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176C-A57A-3E23-A1C8-68DB8D027AF5}"/>
              </a:ext>
            </a:extLst>
          </p:cNvPr>
          <p:cNvSpPr>
            <a:spLocks noGrp="1"/>
          </p:cNvSpPr>
          <p:nvPr>
            <p:ph type="title"/>
          </p:nvPr>
        </p:nvSpPr>
        <p:spPr/>
        <p:txBody>
          <a:bodyPr/>
          <a:lstStyle/>
          <a:p>
            <a:r>
              <a:rPr lang="en-US" dirty="0"/>
              <a:t>Aim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F2E344-72D2-03E8-1FE6-856CA3738E76}"/>
                  </a:ext>
                </a:extLst>
              </p:cNvPr>
              <p:cNvSpPr>
                <a:spLocks noGrp="1"/>
              </p:cNvSpPr>
              <p:nvPr>
                <p:ph idx="1"/>
              </p:nvPr>
            </p:nvSpPr>
            <p:spPr/>
            <p:txBody>
              <a:bodyPr>
                <a:normAutofit/>
              </a:bodyPr>
              <a:lstStyle/>
              <a:p>
                <a:pPr marL="0" indent="0" algn="ctr">
                  <a:buNone/>
                </a:pPr>
                <a:r>
                  <a:rPr lang="en-US" dirty="0"/>
                  <a:t>To build a repository of elemental response functions, thus determine the elemental composition of aging concrete used in nuclear facilities. Starting off with sand, an integral part of any concrete as an example case</a:t>
                </a:r>
              </a:p>
              <a:p>
                <a:pPr marL="0" indent="0">
                  <a:buNone/>
                </a:pPr>
                <a:endParaRPr lang="en-US" dirty="0"/>
              </a:p>
              <a:p>
                <a:pPr marL="0" indent="0">
                  <a:buNone/>
                </a:pPr>
                <a:endParaRPr lang="en-US" dirty="0"/>
              </a:p>
              <a:p>
                <a:pPr marL="0" indent="0">
                  <a:buNone/>
                </a:pPr>
                <a:endParaRPr lang="en-US" dirty="0"/>
              </a:p>
              <a:p>
                <a:pPr marL="0" indent="0" algn="ctr">
                  <a:buNone/>
                </a:pPr>
                <a:r>
                  <a:rPr lang="en-US" dirty="0"/>
                  <a:t>Measure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𝛴</m:t>
                        </m:r>
                      </m:e>
                      <m:sub>
                        <m:r>
                          <a:rPr lang="en-US" i="1">
                            <a:latin typeface="Cambria Math" panose="02040503050406030204" pitchFamily="18" charset="0"/>
                          </a:rPr>
                          <m:t>𝑅</m:t>
                        </m:r>
                      </m:sub>
                    </m:sSub>
                  </m:oMath>
                </a14:m>
                <a:r>
                  <a:rPr lang="en-US" dirty="0"/>
                  <a:t> for </a:t>
                </a:r>
                <a14:m>
                  <m:oMath xmlns:m="http://schemas.openxmlformats.org/officeDocument/2006/math">
                    <m:r>
                      <m:rPr>
                        <m:sty m:val="p"/>
                      </m:rPr>
                      <a:rPr lang="en-US">
                        <a:latin typeface="Cambria Math" panose="02040503050406030204" pitchFamily="18" charset="0"/>
                      </a:rPr>
                      <m:t>Si</m:t>
                    </m:r>
                    <m:sSub>
                      <m:sSubPr>
                        <m:ctrlPr>
                          <a:rPr lang="en-US" i="1">
                            <a:latin typeface="Cambria Math" panose="02040503050406030204" pitchFamily="18" charset="0"/>
                          </a:rPr>
                        </m:ctrlPr>
                      </m:sSubPr>
                      <m:e>
                        <m:r>
                          <m:rPr>
                            <m:sty m:val="p"/>
                          </m:rPr>
                          <a:rPr lang="en-US">
                            <a:latin typeface="Cambria Math" panose="02040503050406030204" pitchFamily="18" charset="0"/>
                          </a:rPr>
                          <m:t>O</m:t>
                        </m:r>
                      </m:e>
                      <m:sub>
                        <m:r>
                          <a:rPr lang="en-US">
                            <a:latin typeface="Cambria Math" panose="02040503050406030204" pitchFamily="18" charset="0"/>
                          </a:rPr>
                          <m:t>2</m:t>
                        </m:r>
                      </m:sub>
                    </m:sSub>
                    <m:r>
                      <a:rPr lang="en-US">
                        <a:latin typeface="Cambria Math" panose="02040503050406030204" pitchFamily="18" charset="0"/>
                      </a:rPr>
                      <m:t> </m:t>
                    </m:r>
                    <m:r>
                      <m:rPr>
                        <m:sty m:val="p"/>
                      </m:rPr>
                      <a:rPr lang="en-US">
                        <a:latin typeface="Cambria Math" panose="02040503050406030204" pitchFamily="18" charset="0"/>
                      </a:rPr>
                      <m:t>and</m:t>
                    </m:r>
                    <m:r>
                      <a:rPr lang="en-US">
                        <a:latin typeface="Cambria Math" panose="02040503050406030204" pitchFamily="18" charset="0"/>
                      </a:rPr>
                      <m:t> </m:t>
                    </m:r>
                    <m:r>
                      <m:rPr>
                        <m:sty m:val="p"/>
                      </m:rPr>
                      <a:rPr lang="en-US">
                        <a:latin typeface="Cambria Math" panose="02040503050406030204" pitchFamily="18" charset="0"/>
                      </a:rPr>
                      <m:t>CaC</m:t>
                    </m:r>
                    <m:sSub>
                      <m:sSubPr>
                        <m:ctrlPr>
                          <a:rPr lang="en-US" i="1">
                            <a:latin typeface="Cambria Math" panose="02040503050406030204" pitchFamily="18" charset="0"/>
                          </a:rPr>
                        </m:ctrlPr>
                      </m:sSubPr>
                      <m:e>
                        <m:r>
                          <m:rPr>
                            <m:sty m:val="p"/>
                          </m:rPr>
                          <a:rPr lang="en-US">
                            <a:latin typeface="Cambria Math" panose="02040503050406030204" pitchFamily="18" charset="0"/>
                          </a:rPr>
                          <m:t>O</m:t>
                        </m:r>
                      </m:e>
                      <m:sub>
                        <m:r>
                          <a:rPr lang="en-US">
                            <a:latin typeface="Cambria Math" panose="02040503050406030204" pitchFamily="18" charset="0"/>
                          </a:rPr>
                          <m:t>3</m:t>
                        </m:r>
                      </m:sub>
                    </m:sSub>
                  </m:oMath>
                </a14:m>
                <a:endParaRPr lang="en-US" dirty="0"/>
              </a:p>
              <a:p>
                <a:pPr marL="0" indent="0" algn="ctr">
                  <a:buNone/>
                </a:pPr>
                <a:r>
                  <a:rPr lang="en-US" dirty="0"/>
                  <a:t>Simulate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𝛴</m:t>
                        </m:r>
                      </m:e>
                      <m:sub>
                        <m:r>
                          <a:rPr lang="en-US" i="1">
                            <a:latin typeface="Cambria Math" panose="02040503050406030204" pitchFamily="18" charset="0"/>
                          </a:rPr>
                          <m:t>𝑅</m:t>
                        </m:r>
                      </m:sub>
                    </m:sSub>
                  </m:oMath>
                </a14:m>
                <a:r>
                  <a:rPr lang="en-US" dirty="0"/>
                  <a:t> for </a:t>
                </a:r>
                <a14:m>
                  <m:oMath xmlns:m="http://schemas.openxmlformats.org/officeDocument/2006/math">
                    <m:r>
                      <m:rPr>
                        <m:sty m:val="p"/>
                      </m:rPr>
                      <a:rPr lang="en-US">
                        <a:latin typeface="Cambria Math" panose="02040503050406030204" pitchFamily="18" charset="0"/>
                      </a:rPr>
                      <m:t>Si</m:t>
                    </m:r>
                    <m:sSub>
                      <m:sSubPr>
                        <m:ctrlPr>
                          <a:rPr lang="en-US" i="1">
                            <a:latin typeface="Cambria Math" panose="02040503050406030204" pitchFamily="18" charset="0"/>
                          </a:rPr>
                        </m:ctrlPr>
                      </m:sSubPr>
                      <m:e>
                        <m:r>
                          <m:rPr>
                            <m:sty m:val="p"/>
                          </m:rPr>
                          <a:rPr lang="en-US">
                            <a:latin typeface="Cambria Math" panose="02040503050406030204" pitchFamily="18" charset="0"/>
                          </a:rPr>
                          <m:t>O</m:t>
                        </m:r>
                      </m:e>
                      <m:sub>
                        <m:r>
                          <a:rPr lang="en-US">
                            <a:latin typeface="Cambria Math" panose="02040503050406030204" pitchFamily="18" charset="0"/>
                          </a:rPr>
                          <m:t>2</m:t>
                        </m:r>
                      </m:sub>
                    </m:sSub>
                    <m:r>
                      <a:rPr lang="en-US">
                        <a:latin typeface="Cambria Math" panose="02040503050406030204" pitchFamily="18" charset="0"/>
                      </a:rPr>
                      <m:t> </m:t>
                    </m:r>
                    <m:r>
                      <m:rPr>
                        <m:sty m:val="p"/>
                      </m:rPr>
                      <a:rPr lang="en-US">
                        <a:latin typeface="Cambria Math" panose="02040503050406030204" pitchFamily="18" charset="0"/>
                      </a:rPr>
                      <m:t>and</m:t>
                    </m:r>
                    <m:r>
                      <a:rPr lang="en-US">
                        <a:latin typeface="Cambria Math" panose="02040503050406030204" pitchFamily="18" charset="0"/>
                      </a:rPr>
                      <m:t> </m:t>
                    </m:r>
                    <m:r>
                      <m:rPr>
                        <m:sty m:val="p"/>
                      </m:rPr>
                      <a:rPr lang="en-US">
                        <a:latin typeface="Cambria Math" panose="02040503050406030204" pitchFamily="18" charset="0"/>
                      </a:rPr>
                      <m:t>CaC</m:t>
                    </m:r>
                    <m:sSub>
                      <m:sSubPr>
                        <m:ctrlPr>
                          <a:rPr lang="en-US" i="1">
                            <a:latin typeface="Cambria Math" panose="02040503050406030204" pitchFamily="18" charset="0"/>
                          </a:rPr>
                        </m:ctrlPr>
                      </m:sSubPr>
                      <m:e>
                        <m:r>
                          <m:rPr>
                            <m:sty m:val="p"/>
                          </m:rPr>
                          <a:rPr lang="en-US">
                            <a:latin typeface="Cambria Math" panose="02040503050406030204" pitchFamily="18" charset="0"/>
                          </a:rPr>
                          <m:t>O</m:t>
                        </m:r>
                      </m:e>
                      <m:sub>
                        <m:r>
                          <a:rPr lang="en-US">
                            <a:latin typeface="Cambria Math" panose="02040503050406030204" pitchFamily="18" charset="0"/>
                          </a:rPr>
                          <m:t>3</m:t>
                        </m:r>
                      </m:sub>
                    </m:sSub>
                  </m:oMath>
                </a14:m>
                <a:r>
                  <a:rPr lang="en-US" dirty="0"/>
                  <a:t> in FLUKA</a:t>
                </a:r>
              </a:p>
              <a:p>
                <a:pPr marL="0" indent="0" algn="ctr">
                  <a:buNone/>
                </a:pPr>
                <a:endParaRPr lang="en-US" dirty="0"/>
              </a:p>
              <a:p>
                <a:pPr marL="0" indent="0" algn="ctr">
                  <a:buNone/>
                </a:pPr>
                <a:r>
                  <a:rPr lang="en-US" dirty="0"/>
                  <a:t>Use XRF data to reconstruct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𝛴</m:t>
                        </m:r>
                      </m:e>
                      <m:sub>
                        <m:r>
                          <a:rPr lang="en-US" i="1">
                            <a:latin typeface="Cambria Math" panose="02040503050406030204" pitchFamily="18" charset="0"/>
                          </a:rPr>
                          <m:t>𝑅</m:t>
                        </m:r>
                      </m:sub>
                    </m:sSub>
                  </m:oMath>
                </a14:m>
                <a:r>
                  <a:rPr lang="en-US" dirty="0"/>
                  <a:t>  for sand and compare to measured and simulated data</a:t>
                </a:r>
              </a:p>
            </p:txBody>
          </p:sp>
        </mc:Choice>
        <mc:Fallback xmlns="">
          <p:sp>
            <p:nvSpPr>
              <p:cNvPr id="3" name="Content Placeholder 2">
                <a:extLst>
                  <a:ext uri="{FF2B5EF4-FFF2-40B4-BE49-F238E27FC236}">
                    <a16:creationId xmlns:a16="http://schemas.microsoft.com/office/drawing/2014/main" id="{E1F2E344-72D2-03E8-1FE6-856CA3738E76}"/>
                  </a:ext>
                </a:extLst>
              </p:cNvPr>
              <p:cNvSpPr>
                <a:spLocks noGrp="1" noRot="1" noChangeAspect="1" noMove="1" noResize="1" noEditPoints="1" noAdjustHandles="1" noChangeArrowheads="1" noChangeShapeType="1" noTextEdit="1"/>
              </p:cNvSpPr>
              <p:nvPr>
                <p:ph idx="1"/>
              </p:nvPr>
            </p:nvSpPr>
            <p:spPr>
              <a:blipFill>
                <a:blip r:embed="rId2"/>
                <a:stretch>
                  <a:fillRect l="-155" t="-1731" r="-1082" b="-28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D0DF250-C918-1B33-8C33-D4080F30F70B}"/>
              </a:ext>
            </a:extLst>
          </p:cNvPr>
          <p:cNvSpPr>
            <a:spLocks noGrp="1"/>
          </p:cNvSpPr>
          <p:nvPr>
            <p:ph type="sldNum" sz="quarter" idx="12"/>
          </p:nvPr>
        </p:nvSpPr>
        <p:spPr/>
        <p:txBody>
          <a:bodyPr/>
          <a:lstStyle/>
          <a:p>
            <a:fld id="{A0190986-52EB-4782-80A9-F937F81765EE}" type="slidenum">
              <a:rPr lang="en-GB" smtClean="0"/>
              <a:t>5</a:t>
            </a:fld>
            <a:endParaRPr lang="en-GB" dirty="0"/>
          </a:p>
        </p:txBody>
      </p:sp>
      <p:sp>
        <p:nvSpPr>
          <p:cNvPr id="5" name="TextBox 4">
            <a:extLst>
              <a:ext uri="{FF2B5EF4-FFF2-40B4-BE49-F238E27FC236}">
                <a16:creationId xmlns:a16="http://schemas.microsoft.com/office/drawing/2014/main" id="{A43446DF-C9D1-2C98-6605-C6411921476B}"/>
              </a:ext>
            </a:extLst>
          </p:cNvPr>
          <p:cNvSpPr txBox="1"/>
          <p:nvPr/>
        </p:nvSpPr>
        <p:spPr>
          <a:xfrm>
            <a:off x="3608851" y="3124902"/>
            <a:ext cx="1926297" cy="584775"/>
          </a:xfrm>
          <a:prstGeom prst="rect">
            <a:avLst/>
          </a:prstGeom>
          <a:noFill/>
        </p:spPr>
        <p:txBody>
          <a:bodyPr wrap="none" rtlCol="0">
            <a:spAutoFit/>
          </a:bodyPr>
          <a:lstStyle/>
          <a:p>
            <a:r>
              <a:rPr lang="en-US" sz="3200" dirty="0">
                <a:solidFill>
                  <a:srgbClr val="D55500"/>
                </a:solidFill>
              </a:rPr>
              <a:t>Objectives</a:t>
            </a:r>
          </a:p>
        </p:txBody>
      </p:sp>
      <p:sp>
        <p:nvSpPr>
          <p:cNvPr id="7" name="TextBox 6">
            <a:extLst>
              <a:ext uri="{FF2B5EF4-FFF2-40B4-BE49-F238E27FC236}">
                <a16:creationId xmlns:a16="http://schemas.microsoft.com/office/drawing/2014/main" id="{1EBE58D0-6236-D119-C354-390539DCFF9C}"/>
              </a:ext>
            </a:extLst>
          </p:cNvPr>
          <p:cNvSpPr txBox="1"/>
          <p:nvPr/>
        </p:nvSpPr>
        <p:spPr>
          <a:xfrm>
            <a:off x="628650" y="4917912"/>
            <a:ext cx="8402750" cy="738664"/>
          </a:xfrm>
          <a:prstGeom prst="rect">
            <a:avLst/>
          </a:prstGeom>
          <a:noFill/>
        </p:spPr>
        <p:txBody>
          <a:bodyPr wrap="none" rtlCol="0">
            <a:spAutoFit/>
          </a:bodyPr>
          <a:lstStyle/>
          <a:p>
            <a:r>
              <a:rPr lang="en-US" sz="2400" dirty="0"/>
              <a:t>Validate FLUKA simulations in the context of neutron transmission</a:t>
            </a:r>
          </a:p>
          <a:p>
            <a:endParaRPr lang="en-US" dirty="0"/>
          </a:p>
        </p:txBody>
      </p:sp>
    </p:spTree>
    <p:extLst>
      <p:ext uri="{BB962C8B-B14F-4D97-AF65-F5344CB8AC3E}">
        <p14:creationId xmlns:p14="http://schemas.microsoft.com/office/powerpoint/2010/main" val="346810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EC22-DA51-4C98-A95D-A2F1DBB74E58}"/>
              </a:ext>
            </a:extLst>
          </p:cNvPr>
          <p:cNvSpPr>
            <a:spLocks noGrp="1"/>
          </p:cNvSpPr>
          <p:nvPr>
            <p:ph type="title" idx="4294967295"/>
          </p:nvPr>
        </p:nvSpPr>
        <p:spPr>
          <a:xfrm>
            <a:off x="0" y="66675"/>
            <a:ext cx="9144000" cy="835025"/>
          </a:xfrm>
        </p:spPr>
        <p:txBody>
          <a:bodyPr>
            <a:noAutofit/>
          </a:bodyPr>
          <a:lstStyle/>
          <a:p>
            <a:r>
              <a:rPr lang="en-US" sz="3200" b="1" dirty="0">
                <a:solidFill>
                  <a:schemeClr val="accent2">
                    <a:lumMod val="75000"/>
                  </a:schemeClr>
                </a:solidFill>
                <a:cs typeface="Arial" panose="020B0604020202020204" pitchFamily="34" charset="0"/>
              </a:rPr>
              <a:t>Fast neutron facility at UCT</a:t>
            </a:r>
          </a:p>
        </p:txBody>
      </p:sp>
      <p:pic>
        <p:nvPicPr>
          <p:cNvPr id="36" name="Picture 35" descr="A picture containing object&#10;&#10;Description automatically generated">
            <a:extLst>
              <a:ext uri="{FF2B5EF4-FFF2-40B4-BE49-F238E27FC236}">
                <a16:creationId xmlns:a16="http://schemas.microsoft.com/office/drawing/2014/main" id="{68512FED-79E8-4DC9-AE5D-982D46DDB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00" y="115437"/>
            <a:ext cx="1164552" cy="671526"/>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1610A89D-F221-40B0-9361-ED2D693CA6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1748" y="130611"/>
            <a:ext cx="1164552" cy="671526"/>
          </a:xfrm>
          <a:prstGeom prst="rect">
            <a:avLst/>
          </a:prstGeom>
        </p:spPr>
      </p:pic>
      <p:pic>
        <p:nvPicPr>
          <p:cNvPr id="4" name="Picture 3" descr="Chart, line chart&#10;&#10;Description automatically generated">
            <a:extLst>
              <a:ext uri="{FF2B5EF4-FFF2-40B4-BE49-F238E27FC236}">
                <a16:creationId xmlns:a16="http://schemas.microsoft.com/office/drawing/2014/main" id="{AEA6F559-99F9-4049-A403-09442B7CC604}"/>
              </a:ext>
            </a:extLst>
          </p:cNvPr>
          <p:cNvPicPr>
            <a:picLocks noChangeAspect="1"/>
          </p:cNvPicPr>
          <p:nvPr/>
        </p:nvPicPr>
        <p:blipFill rotWithShape="1">
          <a:blip r:embed="rId3"/>
          <a:srcRect t="7292" r="8147"/>
          <a:stretch/>
        </p:blipFill>
        <p:spPr>
          <a:xfrm>
            <a:off x="2317026" y="4494295"/>
            <a:ext cx="3649583" cy="2291661"/>
          </a:xfrm>
          <a:prstGeom prst="rect">
            <a:avLst/>
          </a:prstGeom>
        </p:spPr>
      </p:pic>
      <p:sp>
        <p:nvSpPr>
          <p:cNvPr id="37" name="TextBox 36">
            <a:extLst>
              <a:ext uri="{FF2B5EF4-FFF2-40B4-BE49-F238E27FC236}">
                <a16:creationId xmlns:a16="http://schemas.microsoft.com/office/drawing/2014/main" id="{C1A19202-D8FC-404F-ACB3-DF924D40CC8A}"/>
              </a:ext>
            </a:extLst>
          </p:cNvPr>
          <p:cNvSpPr txBox="1"/>
          <p:nvPr/>
        </p:nvSpPr>
        <p:spPr>
          <a:xfrm>
            <a:off x="3447533" y="6601103"/>
            <a:ext cx="2670372" cy="276999"/>
          </a:xfrm>
          <a:prstGeom prst="rect">
            <a:avLst/>
          </a:prstGeom>
          <a:noFill/>
        </p:spPr>
        <p:txBody>
          <a:bodyPr wrap="square" rtlCol="0">
            <a:spAutoFit/>
          </a:bodyPr>
          <a:lstStyle/>
          <a:p>
            <a:r>
              <a:rPr lang="en-US" sz="1200" dirty="0">
                <a:latin typeface="Avenir Book" panose="02000503020000020003" pitchFamily="2" charset="0"/>
              </a:rPr>
              <a:t>Neutron energy (MeV)</a:t>
            </a:r>
          </a:p>
        </p:txBody>
      </p:sp>
      <p:sp>
        <p:nvSpPr>
          <p:cNvPr id="52" name="TextBox 51">
            <a:extLst>
              <a:ext uri="{FF2B5EF4-FFF2-40B4-BE49-F238E27FC236}">
                <a16:creationId xmlns:a16="http://schemas.microsoft.com/office/drawing/2014/main" id="{D96982A5-CC10-3B41-AD50-69EDF5559488}"/>
              </a:ext>
            </a:extLst>
          </p:cNvPr>
          <p:cNvSpPr txBox="1"/>
          <p:nvPr/>
        </p:nvSpPr>
        <p:spPr>
          <a:xfrm rot="16200000">
            <a:off x="1711192" y="5394831"/>
            <a:ext cx="1625190" cy="276999"/>
          </a:xfrm>
          <a:prstGeom prst="rect">
            <a:avLst/>
          </a:prstGeom>
          <a:noFill/>
        </p:spPr>
        <p:txBody>
          <a:bodyPr wrap="square" rtlCol="0">
            <a:spAutoFit/>
          </a:bodyPr>
          <a:lstStyle/>
          <a:p>
            <a:r>
              <a:rPr lang="en-US" sz="1200" dirty="0">
                <a:latin typeface="Avenir Book" panose="02000503020000020003" pitchFamily="2" charset="0"/>
              </a:rPr>
              <a:t>Fluence rate (cm</a:t>
            </a:r>
            <a:r>
              <a:rPr lang="en-US" sz="1200" baseline="30000" dirty="0">
                <a:latin typeface="Avenir Book" panose="02000503020000020003" pitchFamily="2" charset="0"/>
              </a:rPr>
              <a:t>-2</a:t>
            </a:r>
            <a:r>
              <a:rPr lang="en-US" sz="1200" dirty="0">
                <a:latin typeface="Avenir Book" panose="02000503020000020003" pitchFamily="2" charset="0"/>
              </a:rPr>
              <a:t>s</a:t>
            </a:r>
            <a:r>
              <a:rPr lang="en-US" sz="1200" baseline="30000" dirty="0">
                <a:latin typeface="Avenir Book" panose="02000503020000020003" pitchFamily="2" charset="0"/>
              </a:rPr>
              <a:t>-1</a:t>
            </a:r>
            <a:r>
              <a:rPr lang="en-US" sz="1200" dirty="0">
                <a:latin typeface="Avenir Book" panose="02000503020000020003" pitchFamily="2" charset="0"/>
              </a:rPr>
              <a:t>)</a:t>
            </a:r>
          </a:p>
        </p:txBody>
      </p:sp>
      <p:pic>
        <p:nvPicPr>
          <p:cNvPr id="56" name="Picture 55" descr="IMG_2698.jpg">
            <a:extLst>
              <a:ext uri="{FF2B5EF4-FFF2-40B4-BE49-F238E27FC236}">
                <a16:creationId xmlns:a16="http://schemas.microsoft.com/office/drawing/2014/main" id="{2152B664-0A8C-7A4C-AF72-26DA4048E7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95" r="8024"/>
          <a:stretch/>
        </p:blipFill>
        <p:spPr>
          <a:xfrm>
            <a:off x="116998" y="1055288"/>
            <a:ext cx="2130396" cy="1933789"/>
          </a:xfrm>
          <a:prstGeom prst="rect">
            <a:avLst/>
          </a:prstGeom>
        </p:spPr>
      </p:pic>
      <p:pic>
        <p:nvPicPr>
          <p:cNvPr id="57" name="Picture 56" descr="IMG_0220.JPG">
            <a:extLst>
              <a:ext uri="{FF2B5EF4-FFF2-40B4-BE49-F238E27FC236}">
                <a16:creationId xmlns:a16="http://schemas.microsoft.com/office/drawing/2014/main" id="{EDF62A35-1F61-0B4F-9122-5A4149A370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735628" y="3354489"/>
            <a:ext cx="1635958" cy="1096535"/>
          </a:xfrm>
          <a:prstGeom prst="rect">
            <a:avLst/>
          </a:prstGeom>
        </p:spPr>
      </p:pic>
      <p:pic>
        <p:nvPicPr>
          <p:cNvPr id="58" name="Picture 57" descr="IMG_0062.JPG">
            <a:extLst>
              <a:ext uri="{FF2B5EF4-FFF2-40B4-BE49-F238E27FC236}">
                <a16:creationId xmlns:a16="http://schemas.microsoft.com/office/drawing/2014/main" id="{CF20CAE6-E57E-9244-86EE-B0D4AA2A954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4328"/>
          <a:stretch/>
        </p:blipFill>
        <p:spPr>
          <a:xfrm>
            <a:off x="6949542" y="1055288"/>
            <a:ext cx="2077460" cy="1775615"/>
          </a:xfrm>
          <a:prstGeom prst="rect">
            <a:avLst/>
          </a:prstGeom>
        </p:spPr>
      </p:pic>
      <p:pic>
        <p:nvPicPr>
          <p:cNvPr id="59" name="Picture 58" descr="IMG_0060.JPG">
            <a:extLst>
              <a:ext uri="{FF2B5EF4-FFF2-40B4-BE49-F238E27FC236}">
                <a16:creationId xmlns:a16="http://schemas.microsoft.com/office/drawing/2014/main" id="{C2B7FFBB-2040-4743-B374-48A462B7147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106464" y="3702912"/>
            <a:ext cx="2565285" cy="2130397"/>
          </a:xfrm>
          <a:prstGeom prst="rect">
            <a:avLst/>
          </a:prstGeom>
        </p:spPr>
      </p:pic>
      <p:pic>
        <p:nvPicPr>
          <p:cNvPr id="55" name="Picture 54" descr="nLabToScale.png">
            <a:extLst>
              <a:ext uri="{FF2B5EF4-FFF2-40B4-BE49-F238E27FC236}">
                <a16:creationId xmlns:a16="http://schemas.microsoft.com/office/drawing/2014/main" id="{039D9B32-7AC2-D445-857D-51AD368B8C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7025" y="781397"/>
            <a:ext cx="4543338" cy="3706598"/>
          </a:xfrm>
          <a:prstGeom prst="rect">
            <a:avLst/>
          </a:prstGeom>
          <a:solidFill>
            <a:srgbClr val="FFFFFF"/>
          </a:solidFill>
        </p:spPr>
      </p:pic>
      <p:pic>
        <p:nvPicPr>
          <p:cNvPr id="60" name="Picture 59">
            <a:extLst>
              <a:ext uri="{FF2B5EF4-FFF2-40B4-BE49-F238E27FC236}">
                <a16:creationId xmlns:a16="http://schemas.microsoft.com/office/drawing/2014/main" id="{19929BA7-0DCC-174E-B248-BD28F0756392}"/>
              </a:ext>
            </a:extLst>
          </p:cNvPr>
          <p:cNvPicPr>
            <a:picLocks noChangeAspect="1"/>
          </p:cNvPicPr>
          <p:nvPr/>
        </p:nvPicPr>
        <p:blipFill rotWithShape="1">
          <a:blip r:embed="rId10">
            <a:extLst>
              <a:ext uri="{28A0092B-C50C-407E-A947-70E740481C1C}">
                <a14:useLocalDpi xmlns:a14="http://schemas.microsoft.com/office/drawing/2010/main" val="0"/>
              </a:ext>
            </a:extLst>
          </a:blip>
          <a:srcRect l="59999" t="1532" r="11799" b="72728"/>
          <a:stretch/>
        </p:blipFill>
        <p:spPr>
          <a:xfrm rot="5400000">
            <a:off x="7818052" y="3511786"/>
            <a:ext cx="1636682" cy="781218"/>
          </a:xfrm>
          <a:prstGeom prst="rect">
            <a:avLst/>
          </a:prstGeom>
        </p:spPr>
      </p:pic>
      <p:graphicFrame>
        <p:nvGraphicFramePr>
          <p:cNvPr id="40" name="Table 40">
            <a:extLst>
              <a:ext uri="{FF2B5EF4-FFF2-40B4-BE49-F238E27FC236}">
                <a16:creationId xmlns:a16="http://schemas.microsoft.com/office/drawing/2014/main" id="{97BF0FE3-63DB-984C-A435-BFC3FDBB3A2E}"/>
              </a:ext>
            </a:extLst>
          </p:cNvPr>
          <p:cNvGraphicFramePr>
            <a:graphicFrameLocks noGrp="1"/>
          </p:cNvGraphicFramePr>
          <p:nvPr/>
        </p:nvGraphicFramePr>
        <p:xfrm>
          <a:off x="6117905" y="4972598"/>
          <a:ext cx="2909097" cy="1514643"/>
        </p:xfrm>
        <a:graphic>
          <a:graphicData uri="http://schemas.openxmlformats.org/drawingml/2006/table">
            <a:tbl>
              <a:tblPr firstRow="1" bandRow="1">
                <a:tableStyleId>{2D5ABB26-0587-4C30-8999-92F81FD0307C}</a:tableStyleId>
              </a:tblPr>
              <a:tblGrid>
                <a:gridCol w="752442">
                  <a:extLst>
                    <a:ext uri="{9D8B030D-6E8A-4147-A177-3AD203B41FA5}">
                      <a16:colId xmlns:a16="http://schemas.microsoft.com/office/drawing/2014/main" val="445846779"/>
                    </a:ext>
                  </a:extLst>
                </a:gridCol>
                <a:gridCol w="1107046">
                  <a:extLst>
                    <a:ext uri="{9D8B030D-6E8A-4147-A177-3AD203B41FA5}">
                      <a16:colId xmlns:a16="http://schemas.microsoft.com/office/drawing/2014/main" val="245972492"/>
                    </a:ext>
                  </a:extLst>
                </a:gridCol>
                <a:gridCol w="1049609">
                  <a:extLst>
                    <a:ext uri="{9D8B030D-6E8A-4147-A177-3AD203B41FA5}">
                      <a16:colId xmlns:a16="http://schemas.microsoft.com/office/drawing/2014/main" val="256771744"/>
                    </a:ext>
                  </a:extLst>
                </a:gridCol>
              </a:tblGrid>
              <a:tr h="282197">
                <a:tc>
                  <a:txBody>
                    <a:bodyPr/>
                    <a:lstStyle/>
                    <a:p>
                      <a:endParaRPr lang="en-US" sz="1200" dirty="0">
                        <a:latin typeface="Avenir Book" panose="02000503020000020003" pitchFamily="2"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rgbClr val="C55A10"/>
                          </a:solidFill>
                          <a:latin typeface="Avenir Book" panose="02000503020000020003" pitchFamily="2" charset="0"/>
                        </a:rPr>
                        <a:t>STNG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chemeClr val="accent1"/>
                          </a:solidFill>
                          <a:latin typeface="Avenir Book" panose="02000503020000020003" pitchFamily="2" charset="0"/>
                        </a:rPr>
                        <a:t>AmBe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294079"/>
                  </a:ext>
                </a:extLst>
              </a:tr>
              <a:tr h="268710">
                <a:tc>
                  <a:txBody>
                    <a:bodyPr/>
                    <a:lstStyle/>
                    <a:p>
                      <a:pPr algn="ctr"/>
                      <a:r>
                        <a:rPr lang="en-US" sz="1100" b="1" dirty="0">
                          <a:solidFill>
                            <a:schemeClr val="tx1"/>
                          </a:solidFill>
                          <a:latin typeface="Avenir Book" panose="02000503020000020003" pitchFamily="2" charset="0"/>
                        </a:rPr>
                        <a:t>Type</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dirty="0">
                          <a:latin typeface="Avenir Book" panose="02000503020000020003" pitchFamily="2" charset="0"/>
                        </a:rPr>
                        <a:t>Accelerator</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dirty="0">
                          <a:latin typeface="Avenir Book" panose="02000503020000020003" pitchFamily="2" charset="0"/>
                        </a:rPr>
                        <a:t>Radioisotopic</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91176465"/>
                  </a:ext>
                </a:extLst>
              </a:tr>
              <a:tr h="352328">
                <a:tc>
                  <a:txBody>
                    <a:bodyPr/>
                    <a:lstStyle/>
                    <a:p>
                      <a:pPr algn="ctr"/>
                      <a:r>
                        <a:rPr lang="en-US" sz="1100" b="1" dirty="0">
                          <a:solidFill>
                            <a:schemeClr val="tx1"/>
                          </a:solidFill>
                          <a:latin typeface="Avenir Book" panose="02000503020000020003" pitchFamily="2" charset="0"/>
                        </a:rPr>
                        <a:t>Reaction</a:t>
                      </a:r>
                    </a:p>
                  </a:txBody>
                  <a:tcPr anchor="ctr"/>
                </a:tc>
                <a:tc>
                  <a:txBody>
                    <a:bodyPr/>
                    <a:lstStyle/>
                    <a:p>
                      <a:pPr algn="ctr"/>
                      <a:r>
                        <a:rPr lang="en-US" sz="1100" dirty="0">
                          <a:latin typeface="Avenir Book" panose="02000503020000020003" pitchFamily="2" charset="0"/>
                        </a:rPr>
                        <a:t>t(d, n)a</a:t>
                      </a:r>
                      <a:endParaRPr lang="en-US" sz="1100" b="0" dirty="0">
                        <a:latin typeface="Avenir Book" panose="02000503020000020003" pitchFamily="2" charset="0"/>
                      </a:endParaRPr>
                    </a:p>
                  </a:txBody>
                  <a:tcPr anchor="ctr"/>
                </a:tc>
                <a:tc>
                  <a:txBody>
                    <a:bodyPr/>
                    <a:lstStyle/>
                    <a:p>
                      <a:pPr algn="ctr"/>
                      <a:r>
                        <a:rPr lang="en-US" sz="1100" baseline="30000" dirty="0">
                          <a:latin typeface="Avenir Book" panose="02000503020000020003" pitchFamily="2" charset="0"/>
                        </a:rPr>
                        <a:t>9</a:t>
                      </a:r>
                      <a:r>
                        <a:rPr lang="en-US" sz="1100" dirty="0">
                          <a:latin typeface="Avenir Book" panose="02000503020000020003" pitchFamily="2" charset="0"/>
                        </a:rPr>
                        <a:t>Be(a, n)</a:t>
                      </a:r>
                      <a:r>
                        <a:rPr lang="en-US" sz="1100" baseline="30000" dirty="0">
                          <a:latin typeface="Avenir Book" panose="02000503020000020003" pitchFamily="2" charset="0"/>
                        </a:rPr>
                        <a:t>12</a:t>
                      </a:r>
                      <a:r>
                        <a:rPr lang="en-US" sz="1100" dirty="0">
                          <a:latin typeface="Avenir Book" panose="02000503020000020003" pitchFamily="2" charset="0"/>
                        </a:rPr>
                        <a:t>C*</a:t>
                      </a:r>
                    </a:p>
                  </a:txBody>
                  <a:tcPr anchor="ctr"/>
                </a:tc>
                <a:extLst>
                  <a:ext uri="{0D108BD9-81ED-4DB2-BD59-A6C34878D82A}">
                    <a16:rowId xmlns:a16="http://schemas.microsoft.com/office/drawing/2014/main" val="2433615565"/>
                  </a:ext>
                </a:extLst>
              </a:tr>
              <a:tr h="352328">
                <a:tc>
                  <a:txBody>
                    <a:bodyPr/>
                    <a:lstStyle/>
                    <a:p>
                      <a:pPr algn="ctr"/>
                      <a:r>
                        <a:rPr lang="en-US" sz="1100" b="1" dirty="0">
                          <a:solidFill>
                            <a:schemeClr val="tx1"/>
                          </a:solidFill>
                          <a:latin typeface="Avenir Book" panose="02000503020000020003" pitchFamily="2" charset="0"/>
                        </a:rPr>
                        <a:t>Energy</a:t>
                      </a:r>
                    </a:p>
                  </a:txBody>
                  <a:tcPr anchor="ctr"/>
                </a:tc>
                <a:tc>
                  <a:txBody>
                    <a:bodyPr/>
                    <a:lstStyle/>
                    <a:p>
                      <a:pPr algn="ctr"/>
                      <a:r>
                        <a:rPr lang="en-US" sz="1100" dirty="0">
                          <a:latin typeface="Avenir Book" panose="02000503020000020003" pitchFamily="2" charset="0"/>
                        </a:rPr>
                        <a:t>14.1 MeV</a:t>
                      </a:r>
                    </a:p>
                  </a:txBody>
                  <a:tcPr anchor="ctr"/>
                </a:tc>
                <a:tc>
                  <a:txBody>
                    <a:bodyPr/>
                    <a:lstStyle/>
                    <a:p>
                      <a:pPr algn="ctr"/>
                      <a:r>
                        <a:rPr lang="en-US" sz="1100" dirty="0">
                          <a:latin typeface="Avenir Book" panose="02000503020000020003" pitchFamily="2" charset="0"/>
                        </a:rPr>
                        <a:t>&lt; 11 MeV</a:t>
                      </a:r>
                    </a:p>
                  </a:txBody>
                  <a:tcPr anchor="ctr"/>
                </a:tc>
                <a:extLst>
                  <a:ext uri="{0D108BD9-81ED-4DB2-BD59-A6C34878D82A}">
                    <a16:rowId xmlns:a16="http://schemas.microsoft.com/office/drawing/2014/main" val="3357102222"/>
                  </a:ext>
                </a:extLst>
              </a:tr>
              <a:tr h="140436">
                <a:tc>
                  <a:txBody>
                    <a:bodyPr/>
                    <a:lstStyle/>
                    <a:p>
                      <a:pPr algn="ctr"/>
                      <a:r>
                        <a:rPr lang="en-US" sz="1100" b="1" dirty="0">
                          <a:solidFill>
                            <a:schemeClr val="tx1"/>
                          </a:solidFill>
                          <a:latin typeface="Avenir Book" panose="02000503020000020003" pitchFamily="2" charset="0"/>
                        </a:rPr>
                        <a:t>Yield</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10</a:t>
                      </a:r>
                      <a:r>
                        <a:rPr lang="en-US" sz="1100" baseline="30000" dirty="0">
                          <a:latin typeface="Avenir Book" panose="02000503020000020003" pitchFamily="2" charset="0"/>
                        </a:rPr>
                        <a:t>8</a:t>
                      </a:r>
                      <a:r>
                        <a:rPr lang="en-US" sz="1100" dirty="0">
                          <a:latin typeface="Avenir Book" panose="02000503020000020003" pitchFamily="2" charset="0"/>
                        </a:rPr>
                        <a:t> s</a:t>
                      </a:r>
                      <a:r>
                        <a:rPr lang="en-US" sz="1100" baseline="30000" dirty="0">
                          <a:latin typeface="Avenir Book" panose="02000503020000020003" pitchFamily="2" charset="0"/>
                        </a:rPr>
                        <a:t>-1</a:t>
                      </a:r>
                      <a:endParaRPr lang="en-US" sz="1100" dirty="0">
                        <a:latin typeface="Avenir Book" panose="02000503020000020003" pitchFamily="2"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10</a:t>
                      </a:r>
                      <a:r>
                        <a:rPr lang="en-US" sz="1100" baseline="30000" dirty="0">
                          <a:latin typeface="Avenir Book" panose="02000503020000020003" pitchFamily="2" charset="0"/>
                        </a:rPr>
                        <a:t>7</a:t>
                      </a:r>
                      <a:r>
                        <a:rPr lang="en-US" sz="1100" dirty="0">
                          <a:latin typeface="Avenir Book" panose="02000503020000020003" pitchFamily="2" charset="0"/>
                        </a:rPr>
                        <a:t> s</a:t>
                      </a:r>
                      <a:r>
                        <a:rPr lang="en-US" sz="1100" baseline="30000" dirty="0">
                          <a:latin typeface="Avenir Book" panose="02000503020000020003" pitchFamily="2" charset="0"/>
                        </a:rPr>
                        <a:t>-1</a:t>
                      </a:r>
                      <a:endParaRPr lang="en-US" sz="1100" dirty="0">
                        <a:latin typeface="Avenir Book" panose="02000503020000020003" pitchFamily="2"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653272"/>
                  </a:ext>
                </a:extLst>
              </a:tr>
            </a:tbl>
          </a:graphicData>
        </a:graphic>
      </p:graphicFrame>
      <p:sp>
        <p:nvSpPr>
          <p:cNvPr id="3" name="Slide Number Placeholder 2">
            <a:extLst>
              <a:ext uri="{FF2B5EF4-FFF2-40B4-BE49-F238E27FC236}">
                <a16:creationId xmlns:a16="http://schemas.microsoft.com/office/drawing/2014/main" id="{522B38E8-42E5-EE4F-B3FC-8823422BE595}"/>
              </a:ext>
            </a:extLst>
          </p:cNvPr>
          <p:cNvSpPr>
            <a:spLocks noGrp="1"/>
          </p:cNvSpPr>
          <p:nvPr>
            <p:ph type="sldNum" sz="quarter" idx="12"/>
          </p:nvPr>
        </p:nvSpPr>
        <p:spPr/>
        <p:txBody>
          <a:bodyPr/>
          <a:lstStyle/>
          <a:p>
            <a:fld id="{37684557-BFAB-1540-9B94-161818072E72}" type="slidenum">
              <a:rPr lang="en-US" smtClean="0"/>
              <a:pPr/>
              <a:t>6</a:t>
            </a:fld>
            <a:endParaRPr lang="en-US" dirty="0"/>
          </a:p>
        </p:txBody>
      </p:sp>
    </p:spTree>
    <p:extLst>
      <p:ext uri="{BB962C8B-B14F-4D97-AF65-F5344CB8AC3E}">
        <p14:creationId xmlns:p14="http://schemas.microsoft.com/office/powerpoint/2010/main" val="90883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B52C6A-94B4-4543-8C40-291C1F92E46C}"/>
              </a:ext>
            </a:extLst>
          </p:cNvPr>
          <p:cNvSpPr txBox="1"/>
          <p:nvPr/>
        </p:nvSpPr>
        <p:spPr>
          <a:xfrm>
            <a:off x="179750" y="1534304"/>
            <a:ext cx="8555175" cy="489364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220 GBq  </a:t>
            </a:r>
            <a:r>
              <a:rPr lang="en-US" sz="2400" baseline="30000" dirty="0">
                <a:latin typeface="Calibri" panose="020F0502020204030204" pitchFamily="34" charset="0"/>
                <a:cs typeface="Calibri" panose="020F0502020204030204" pitchFamily="34" charset="0"/>
              </a:rPr>
              <a:t>241</a:t>
            </a:r>
            <a:r>
              <a:rPr lang="en-US" sz="2400" dirty="0">
                <a:latin typeface="Calibri" panose="020F0502020204030204" pitchFamily="34" charset="0"/>
                <a:cs typeface="Calibri" panose="020F0502020204030204" pitchFamily="34" charset="0"/>
              </a:rPr>
              <a:t>Am-</a:t>
            </a:r>
            <a:r>
              <a:rPr lang="en-US" sz="2400" baseline="30000" dirty="0">
                <a:latin typeface="Calibri" panose="020F0502020204030204" pitchFamily="34" charset="0"/>
                <a:cs typeface="Calibri" panose="020F0502020204030204" pitchFamily="34" charset="0"/>
              </a:rPr>
              <a:t>9</a:t>
            </a:r>
            <a:r>
              <a:rPr lang="en-US" sz="2400" dirty="0">
                <a:latin typeface="Calibri" panose="020F0502020204030204" pitchFamily="34" charset="0"/>
                <a:cs typeface="Calibri" panose="020F0502020204030204" pitchFamily="34" charset="0"/>
              </a:rPr>
              <a:t>Be radioisotopic source</a:t>
            </a: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Neutron beams produced with HDPE collimator (∅ 0.8 cm)</a:t>
            </a:r>
          </a:p>
          <a:p>
            <a:pPr algn="ct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Neutron fluence rates of 40 cm</a:t>
            </a:r>
            <a:r>
              <a:rPr lang="en-US" sz="2400" baseline="30000" dirty="0">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s</a:t>
            </a:r>
            <a:r>
              <a:rPr lang="en-US" sz="2400" baseline="30000" dirty="0">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at 1.50 m</a:t>
            </a:r>
          </a:p>
        </p:txBody>
      </p:sp>
      <p:grpSp>
        <p:nvGrpSpPr>
          <p:cNvPr id="37" name="Group 36">
            <a:extLst>
              <a:ext uri="{FF2B5EF4-FFF2-40B4-BE49-F238E27FC236}">
                <a16:creationId xmlns:a16="http://schemas.microsoft.com/office/drawing/2014/main" id="{FFDE798E-CF12-9345-A452-041D13192923}"/>
              </a:ext>
            </a:extLst>
          </p:cNvPr>
          <p:cNvGrpSpPr/>
          <p:nvPr/>
        </p:nvGrpSpPr>
        <p:grpSpPr>
          <a:xfrm>
            <a:off x="545524" y="245879"/>
            <a:ext cx="8057036" cy="1093694"/>
            <a:chOff x="761712" y="2235823"/>
            <a:chExt cx="8057036" cy="1093694"/>
          </a:xfrm>
          <a:solidFill>
            <a:schemeClr val="accent1">
              <a:lumMod val="75000"/>
            </a:schemeClr>
          </a:solidFill>
        </p:grpSpPr>
        <p:grpSp>
          <p:nvGrpSpPr>
            <p:cNvPr id="38" name="Group 37">
              <a:extLst>
                <a:ext uri="{FF2B5EF4-FFF2-40B4-BE49-F238E27FC236}">
                  <a16:creationId xmlns:a16="http://schemas.microsoft.com/office/drawing/2014/main" id="{DFBBB8EA-DFDD-E246-9646-4C5207CD1853}"/>
                </a:ext>
              </a:extLst>
            </p:cNvPr>
            <p:cNvGrpSpPr/>
            <p:nvPr/>
          </p:nvGrpSpPr>
          <p:grpSpPr>
            <a:xfrm>
              <a:off x="761712" y="2235823"/>
              <a:ext cx="1443317" cy="1093694"/>
              <a:chOff x="675483" y="1566147"/>
              <a:chExt cx="1443317" cy="1093694"/>
            </a:xfrm>
            <a:grpFill/>
          </p:grpSpPr>
          <p:sp>
            <p:nvSpPr>
              <p:cNvPr id="51" name="Rectangle: Rounded Corners 6">
                <a:extLst>
                  <a:ext uri="{FF2B5EF4-FFF2-40B4-BE49-F238E27FC236}">
                    <a16:creationId xmlns:a16="http://schemas.microsoft.com/office/drawing/2014/main" id="{A603F0E0-5B1F-8A49-B2BC-615D3DB0182D}"/>
                  </a:ext>
                </a:extLst>
              </p:cNvPr>
              <p:cNvSpPr/>
              <p:nvPr/>
            </p:nvSpPr>
            <p:spPr>
              <a:xfrm>
                <a:off x="675483" y="1566147"/>
                <a:ext cx="1443317" cy="10936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52" name="TextBox 51">
                <a:extLst>
                  <a:ext uri="{FF2B5EF4-FFF2-40B4-BE49-F238E27FC236}">
                    <a16:creationId xmlns:a16="http://schemas.microsoft.com/office/drawing/2014/main" id="{A7F77D4B-E5D8-284F-85DA-771D8E25B1F2}"/>
                  </a:ext>
                </a:extLst>
              </p:cNvPr>
              <p:cNvSpPr txBox="1"/>
              <p:nvPr/>
            </p:nvSpPr>
            <p:spPr>
              <a:xfrm>
                <a:off x="824612" y="1760878"/>
                <a:ext cx="1145057" cy="707886"/>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neutron </a:t>
                </a:r>
              </a:p>
              <a:p>
                <a:pPr algn="ctr"/>
                <a:r>
                  <a:rPr lang="en-ZA" sz="2000" b="1" dirty="0">
                    <a:solidFill>
                      <a:schemeClr val="bg1">
                        <a:lumMod val="95000"/>
                      </a:schemeClr>
                    </a:solidFill>
                    <a:latin typeface="Avenir Book" panose="02000503020000020003" pitchFamily="2" charset="0"/>
                  </a:rPr>
                  <a:t>source</a:t>
                </a:r>
              </a:p>
            </p:txBody>
          </p:sp>
        </p:grpSp>
        <p:grpSp>
          <p:nvGrpSpPr>
            <p:cNvPr id="39" name="Group 38">
              <a:extLst>
                <a:ext uri="{FF2B5EF4-FFF2-40B4-BE49-F238E27FC236}">
                  <a16:creationId xmlns:a16="http://schemas.microsoft.com/office/drawing/2014/main" id="{9E0E6B69-F3F3-A44F-9D11-2B38D39E07BA}"/>
                </a:ext>
              </a:extLst>
            </p:cNvPr>
            <p:cNvGrpSpPr/>
            <p:nvPr/>
          </p:nvGrpSpPr>
          <p:grpSpPr>
            <a:xfrm>
              <a:off x="3086789" y="2235823"/>
              <a:ext cx="1443317" cy="1093694"/>
              <a:chOff x="2436542" y="1566147"/>
              <a:chExt cx="1443317" cy="1093694"/>
            </a:xfrm>
            <a:grpFill/>
          </p:grpSpPr>
          <p:sp>
            <p:nvSpPr>
              <p:cNvPr id="49" name="Rectangle: Rounded Corners 21">
                <a:extLst>
                  <a:ext uri="{FF2B5EF4-FFF2-40B4-BE49-F238E27FC236}">
                    <a16:creationId xmlns:a16="http://schemas.microsoft.com/office/drawing/2014/main" id="{FE4C177F-FEAE-7944-B751-56E66D458925}"/>
                  </a:ext>
                </a:extLst>
              </p:cNvPr>
              <p:cNvSpPr/>
              <p:nvPr/>
            </p:nvSpPr>
            <p:spPr>
              <a:xfrm>
                <a:off x="2436542" y="1566147"/>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50" name="TextBox 49">
                <a:extLst>
                  <a:ext uri="{FF2B5EF4-FFF2-40B4-BE49-F238E27FC236}">
                    <a16:creationId xmlns:a16="http://schemas.microsoft.com/office/drawing/2014/main" id="{60ACCC62-3D8E-AC45-A46F-213D249F865D}"/>
                  </a:ext>
                </a:extLst>
              </p:cNvPr>
              <p:cNvSpPr txBox="1"/>
              <p:nvPr/>
            </p:nvSpPr>
            <p:spPr>
              <a:xfrm>
                <a:off x="2654696" y="1924941"/>
                <a:ext cx="1007006" cy="400110"/>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sample</a:t>
                </a:r>
              </a:p>
            </p:txBody>
          </p:sp>
        </p:grpSp>
        <p:grpSp>
          <p:nvGrpSpPr>
            <p:cNvPr id="40" name="Group 39">
              <a:extLst>
                <a:ext uri="{FF2B5EF4-FFF2-40B4-BE49-F238E27FC236}">
                  <a16:creationId xmlns:a16="http://schemas.microsoft.com/office/drawing/2014/main" id="{E8AB969A-180F-FF4F-A50F-A2C1FA630CEF}"/>
                </a:ext>
              </a:extLst>
            </p:cNvPr>
            <p:cNvGrpSpPr/>
            <p:nvPr/>
          </p:nvGrpSpPr>
          <p:grpSpPr>
            <a:xfrm>
              <a:off x="5398795" y="2235823"/>
              <a:ext cx="1443317" cy="1093694"/>
              <a:chOff x="4615597" y="1443317"/>
              <a:chExt cx="1443317" cy="1093694"/>
            </a:xfrm>
            <a:grpFill/>
          </p:grpSpPr>
          <p:sp>
            <p:nvSpPr>
              <p:cNvPr id="47" name="Rectangle: Rounded Corners 19">
                <a:extLst>
                  <a:ext uri="{FF2B5EF4-FFF2-40B4-BE49-F238E27FC236}">
                    <a16:creationId xmlns:a16="http://schemas.microsoft.com/office/drawing/2014/main" id="{EB315C90-B142-FF44-9FC0-66E9DAD6C0AB}"/>
                  </a:ext>
                </a:extLst>
              </p:cNvPr>
              <p:cNvSpPr/>
              <p:nvPr/>
            </p:nvSpPr>
            <p:spPr>
              <a:xfrm>
                <a:off x="4615597" y="1443317"/>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48" name="TextBox 47">
                <a:extLst>
                  <a:ext uri="{FF2B5EF4-FFF2-40B4-BE49-F238E27FC236}">
                    <a16:creationId xmlns:a16="http://schemas.microsoft.com/office/drawing/2014/main" id="{81525783-CA47-B941-A695-7FC3D7E790F0}"/>
                  </a:ext>
                </a:extLst>
              </p:cNvPr>
              <p:cNvSpPr txBox="1"/>
              <p:nvPr/>
            </p:nvSpPr>
            <p:spPr>
              <a:xfrm>
                <a:off x="4758410" y="1804417"/>
                <a:ext cx="1157689" cy="400110"/>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detector</a:t>
                </a:r>
              </a:p>
            </p:txBody>
          </p:sp>
        </p:grpSp>
        <p:grpSp>
          <p:nvGrpSpPr>
            <p:cNvPr id="41" name="Group 40">
              <a:extLst>
                <a:ext uri="{FF2B5EF4-FFF2-40B4-BE49-F238E27FC236}">
                  <a16:creationId xmlns:a16="http://schemas.microsoft.com/office/drawing/2014/main" id="{4802BFC5-E245-5B4E-95C3-079D1F19B048}"/>
                </a:ext>
              </a:extLst>
            </p:cNvPr>
            <p:cNvGrpSpPr/>
            <p:nvPr/>
          </p:nvGrpSpPr>
          <p:grpSpPr>
            <a:xfrm>
              <a:off x="7375431" y="2235823"/>
              <a:ext cx="1443317" cy="1093694"/>
              <a:chOff x="6930790" y="2646419"/>
              <a:chExt cx="1443317" cy="1093694"/>
            </a:xfrm>
            <a:grpFill/>
          </p:grpSpPr>
          <p:sp>
            <p:nvSpPr>
              <p:cNvPr id="45" name="Rectangle: Rounded Corners 20">
                <a:extLst>
                  <a:ext uri="{FF2B5EF4-FFF2-40B4-BE49-F238E27FC236}">
                    <a16:creationId xmlns:a16="http://schemas.microsoft.com/office/drawing/2014/main" id="{277DFBB6-067E-8041-9DEF-9C63FC5CF391}"/>
                  </a:ext>
                </a:extLst>
              </p:cNvPr>
              <p:cNvSpPr/>
              <p:nvPr/>
            </p:nvSpPr>
            <p:spPr>
              <a:xfrm>
                <a:off x="6930790" y="2646419"/>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46" name="TextBox 45">
                <a:extLst>
                  <a:ext uri="{FF2B5EF4-FFF2-40B4-BE49-F238E27FC236}">
                    <a16:creationId xmlns:a16="http://schemas.microsoft.com/office/drawing/2014/main" id="{0455DFA2-CCF8-1F49-96F5-DCE6C21EC311}"/>
                  </a:ext>
                </a:extLst>
              </p:cNvPr>
              <p:cNvSpPr txBox="1"/>
              <p:nvPr/>
            </p:nvSpPr>
            <p:spPr>
              <a:xfrm>
                <a:off x="7114183" y="2996644"/>
                <a:ext cx="1059906" cy="400110"/>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analysis</a:t>
                </a:r>
              </a:p>
            </p:txBody>
          </p:sp>
        </p:grpSp>
        <p:cxnSp>
          <p:nvCxnSpPr>
            <p:cNvPr id="42" name="Straight Arrow Connector 41">
              <a:extLst>
                <a:ext uri="{FF2B5EF4-FFF2-40B4-BE49-F238E27FC236}">
                  <a16:creationId xmlns:a16="http://schemas.microsoft.com/office/drawing/2014/main" id="{743CFB5F-2254-674A-9DE7-43884841002A}"/>
                </a:ext>
              </a:extLst>
            </p:cNvPr>
            <p:cNvCxnSpPr>
              <a:cxnSpLocks/>
            </p:cNvCxnSpPr>
            <p:nvPr/>
          </p:nvCxnSpPr>
          <p:spPr>
            <a:xfrm>
              <a:off x="6938683" y="2782670"/>
              <a:ext cx="400888"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BD7B71F-91AD-3645-8E8E-2BA27D1D34EB}"/>
                </a:ext>
              </a:extLst>
            </p:cNvPr>
            <p:cNvCxnSpPr>
              <a:cxnSpLocks/>
            </p:cNvCxnSpPr>
            <p:nvPr/>
          </p:nvCxnSpPr>
          <p:spPr>
            <a:xfrm>
              <a:off x="2337051" y="2791188"/>
              <a:ext cx="675090"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682961A-494C-4149-BC3A-7095E7ED33E6}"/>
                </a:ext>
              </a:extLst>
            </p:cNvPr>
            <p:cNvCxnSpPr>
              <a:cxnSpLocks/>
            </p:cNvCxnSpPr>
            <p:nvPr/>
          </p:nvCxnSpPr>
          <p:spPr>
            <a:xfrm>
              <a:off x="4649946" y="2791188"/>
              <a:ext cx="675090"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2D7380C0-5681-5743-A499-A90E382CE405}"/>
              </a:ext>
            </a:extLst>
          </p:cNvPr>
          <p:cNvSpPr>
            <a:spLocks noGrp="1"/>
          </p:cNvSpPr>
          <p:nvPr>
            <p:ph type="sldNum" sz="quarter" idx="12"/>
          </p:nvPr>
        </p:nvSpPr>
        <p:spPr/>
        <p:txBody>
          <a:bodyPr/>
          <a:lstStyle/>
          <a:p>
            <a:fld id="{37684557-BFAB-1540-9B94-161818072E72}" type="slidenum">
              <a:rPr lang="en-US" smtClean="0"/>
              <a:pPr/>
              <a:t>7</a:t>
            </a:fld>
            <a:endParaRPr lang="en-US" dirty="0"/>
          </a:p>
        </p:txBody>
      </p:sp>
      <p:pic>
        <p:nvPicPr>
          <p:cNvPr id="5" name="Picture 4" descr="Chart, line chart&#10;&#10;Description automatically generated">
            <a:extLst>
              <a:ext uri="{FF2B5EF4-FFF2-40B4-BE49-F238E27FC236}">
                <a16:creationId xmlns:a16="http://schemas.microsoft.com/office/drawing/2014/main" id="{F062005A-2073-445D-66B0-D7DD80920069}"/>
              </a:ext>
            </a:extLst>
          </p:cNvPr>
          <p:cNvPicPr>
            <a:picLocks noChangeAspect="1"/>
          </p:cNvPicPr>
          <p:nvPr/>
        </p:nvPicPr>
        <p:blipFill>
          <a:blip r:embed="rId2"/>
          <a:stretch>
            <a:fillRect/>
          </a:stretch>
        </p:blipFill>
        <p:spPr>
          <a:xfrm>
            <a:off x="2193874" y="2355602"/>
            <a:ext cx="4756252" cy="2531805"/>
          </a:xfrm>
          <a:prstGeom prst="rect">
            <a:avLst/>
          </a:prstGeom>
        </p:spPr>
      </p:pic>
    </p:spTree>
    <p:extLst>
      <p:ext uri="{BB962C8B-B14F-4D97-AF65-F5344CB8AC3E}">
        <p14:creationId xmlns:p14="http://schemas.microsoft.com/office/powerpoint/2010/main" val="57013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EEA2F5-FF3F-D748-9EBF-7330BD77773F}"/>
              </a:ext>
            </a:extLst>
          </p:cNvPr>
          <p:cNvGrpSpPr/>
          <p:nvPr/>
        </p:nvGrpSpPr>
        <p:grpSpPr>
          <a:xfrm>
            <a:off x="543482" y="230949"/>
            <a:ext cx="8057036" cy="1093694"/>
            <a:chOff x="761712" y="2235823"/>
            <a:chExt cx="8057036" cy="1093694"/>
          </a:xfrm>
          <a:solidFill>
            <a:schemeClr val="accent1">
              <a:lumMod val="75000"/>
            </a:schemeClr>
          </a:solidFill>
        </p:grpSpPr>
        <p:grpSp>
          <p:nvGrpSpPr>
            <p:cNvPr id="26" name="Group 25">
              <a:extLst>
                <a:ext uri="{FF2B5EF4-FFF2-40B4-BE49-F238E27FC236}">
                  <a16:creationId xmlns:a16="http://schemas.microsoft.com/office/drawing/2014/main" id="{5BA06057-7613-2F4F-BD01-BCC31F00001C}"/>
                </a:ext>
              </a:extLst>
            </p:cNvPr>
            <p:cNvGrpSpPr/>
            <p:nvPr/>
          </p:nvGrpSpPr>
          <p:grpSpPr>
            <a:xfrm>
              <a:off x="761712" y="2235823"/>
              <a:ext cx="1443317" cy="1093694"/>
              <a:chOff x="675483" y="1566147"/>
              <a:chExt cx="1443317" cy="1093694"/>
            </a:xfrm>
            <a:grpFill/>
          </p:grpSpPr>
          <p:sp>
            <p:nvSpPr>
              <p:cNvPr id="39" name="Rectangle: Rounded Corners 6">
                <a:extLst>
                  <a:ext uri="{FF2B5EF4-FFF2-40B4-BE49-F238E27FC236}">
                    <a16:creationId xmlns:a16="http://schemas.microsoft.com/office/drawing/2014/main" id="{C109A7DB-9A47-D34D-A7E5-C22CD6877FBA}"/>
                  </a:ext>
                </a:extLst>
              </p:cNvPr>
              <p:cNvSpPr/>
              <p:nvPr/>
            </p:nvSpPr>
            <p:spPr>
              <a:xfrm>
                <a:off x="675483" y="1566147"/>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40" name="TextBox 39">
                <a:extLst>
                  <a:ext uri="{FF2B5EF4-FFF2-40B4-BE49-F238E27FC236}">
                    <a16:creationId xmlns:a16="http://schemas.microsoft.com/office/drawing/2014/main" id="{E3F1E816-8777-9043-9F8C-4F14E8BAD1C5}"/>
                  </a:ext>
                </a:extLst>
              </p:cNvPr>
              <p:cNvSpPr txBox="1"/>
              <p:nvPr/>
            </p:nvSpPr>
            <p:spPr>
              <a:xfrm>
                <a:off x="824612" y="1760878"/>
                <a:ext cx="1145057" cy="707886"/>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neutron </a:t>
                </a:r>
              </a:p>
              <a:p>
                <a:pPr algn="ctr"/>
                <a:r>
                  <a:rPr lang="en-ZA" sz="2000" b="1" dirty="0">
                    <a:solidFill>
                      <a:schemeClr val="bg1">
                        <a:lumMod val="95000"/>
                      </a:schemeClr>
                    </a:solidFill>
                    <a:latin typeface="Avenir Book" panose="02000503020000020003" pitchFamily="2" charset="0"/>
                  </a:rPr>
                  <a:t>source</a:t>
                </a:r>
              </a:p>
            </p:txBody>
          </p:sp>
        </p:grpSp>
        <p:grpSp>
          <p:nvGrpSpPr>
            <p:cNvPr id="27" name="Group 26">
              <a:extLst>
                <a:ext uri="{FF2B5EF4-FFF2-40B4-BE49-F238E27FC236}">
                  <a16:creationId xmlns:a16="http://schemas.microsoft.com/office/drawing/2014/main" id="{1FC7C0AA-635A-674B-B777-1D8488D61D5C}"/>
                </a:ext>
              </a:extLst>
            </p:cNvPr>
            <p:cNvGrpSpPr/>
            <p:nvPr/>
          </p:nvGrpSpPr>
          <p:grpSpPr>
            <a:xfrm>
              <a:off x="3086789" y="2235823"/>
              <a:ext cx="1443317" cy="1093694"/>
              <a:chOff x="2436542" y="1566147"/>
              <a:chExt cx="1443317" cy="1093694"/>
            </a:xfrm>
            <a:grpFill/>
          </p:grpSpPr>
          <p:sp>
            <p:nvSpPr>
              <p:cNvPr id="37" name="Rectangle: Rounded Corners 21">
                <a:extLst>
                  <a:ext uri="{FF2B5EF4-FFF2-40B4-BE49-F238E27FC236}">
                    <a16:creationId xmlns:a16="http://schemas.microsoft.com/office/drawing/2014/main" id="{C744B6DF-5385-9C49-8A83-9C308C1FB294}"/>
                  </a:ext>
                </a:extLst>
              </p:cNvPr>
              <p:cNvSpPr/>
              <p:nvPr/>
            </p:nvSpPr>
            <p:spPr>
              <a:xfrm>
                <a:off x="2436542" y="1566147"/>
                <a:ext cx="1443317" cy="10936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38" name="TextBox 37">
                <a:extLst>
                  <a:ext uri="{FF2B5EF4-FFF2-40B4-BE49-F238E27FC236}">
                    <a16:creationId xmlns:a16="http://schemas.microsoft.com/office/drawing/2014/main" id="{5610E166-6959-D140-9C51-A5CB1E22087E}"/>
                  </a:ext>
                </a:extLst>
              </p:cNvPr>
              <p:cNvSpPr txBox="1"/>
              <p:nvPr/>
            </p:nvSpPr>
            <p:spPr>
              <a:xfrm>
                <a:off x="2654696" y="1924941"/>
                <a:ext cx="1007006" cy="400110"/>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sample</a:t>
                </a:r>
              </a:p>
            </p:txBody>
          </p:sp>
        </p:grpSp>
        <p:grpSp>
          <p:nvGrpSpPr>
            <p:cNvPr id="28" name="Group 27">
              <a:extLst>
                <a:ext uri="{FF2B5EF4-FFF2-40B4-BE49-F238E27FC236}">
                  <a16:creationId xmlns:a16="http://schemas.microsoft.com/office/drawing/2014/main" id="{DA832D38-93FA-1442-8D07-535407569A7F}"/>
                </a:ext>
              </a:extLst>
            </p:cNvPr>
            <p:cNvGrpSpPr/>
            <p:nvPr/>
          </p:nvGrpSpPr>
          <p:grpSpPr>
            <a:xfrm>
              <a:off x="5398795" y="2235823"/>
              <a:ext cx="1443317" cy="1093694"/>
              <a:chOff x="4615597" y="1443317"/>
              <a:chExt cx="1443317" cy="1093694"/>
            </a:xfrm>
            <a:grpFill/>
          </p:grpSpPr>
          <p:sp>
            <p:nvSpPr>
              <p:cNvPr id="35" name="Rectangle: Rounded Corners 19">
                <a:extLst>
                  <a:ext uri="{FF2B5EF4-FFF2-40B4-BE49-F238E27FC236}">
                    <a16:creationId xmlns:a16="http://schemas.microsoft.com/office/drawing/2014/main" id="{9D0739D9-0F3D-7F43-A2EF-FC2457151664}"/>
                  </a:ext>
                </a:extLst>
              </p:cNvPr>
              <p:cNvSpPr/>
              <p:nvPr/>
            </p:nvSpPr>
            <p:spPr>
              <a:xfrm>
                <a:off x="4615597" y="1443317"/>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36" name="TextBox 35">
                <a:extLst>
                  <a:ext uri="{FF2B5EF4-FFF2-40B4-BE49-F238E27FC236}">
                    <a16:creationId xmlns:a16="http://schemas.microsoft.com/office/drawing/2014/main" id="{032EF32D-88B9-B34F-84BE-1F7EE2265797}"/>
                  </a:ext>
                </a:extLst>
              </p:cNvPr>
              <p:cNvSpPr txBox="1"/>
              <p:nvPr/>
            </p:nvSpPr>
            <p:spPr>
              <a:xfrm>
                <a:off x="4758410" y="1804417"/>
                <a:ext cx="1157689" cy="400110"/>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detector</a:t>
                </a:r>
              </a:p>
            </p:txBody>
          </p:sp>
        </p:grpSp>
        <p:grpSp>
          <p:nvGrpSpPr>
            <p:cNvPr id="29" name="Group 28">
              <a:extLst>
                <a:ext uri="{FF2B5EF4-FFF2-40B4-BE49-F238E27FC236}">
                  <a16:creationId xmlns:a16="http://schemas.microsoft.com/office/drawing/2014/main" id="{0FB2DD60-8E43-3749-945E-F919B3DF618F}"/>
                </a:ext>
              </a:extLst>
            </p:cNvPr>
            <p:cNvGrpSpPr/>
            <p:nvPr/>
          </p:nvGrpSpPr>
          <p:grpSpPr>
            <a:xfrm>
              <a:off x="7375431" y="2235823"/>
              <a:ext cx="1443317" cy="1093694"/>
              <a:chOff x="6930790" y="2646419"/>
              <a:chExt cx="1443317" cy="1093694"/>
            </a:xfrm>
            <a:grpFill/>
          </p:grpSpPr>
          <p:sp>
            <p:nvSpPr>
              <p:cNvPr id="33" name="Rectangle: Rounded Corners 20">
                <a:extLst>
                  <a:ext uri="{FF2B5EF4-FFF2-40B4-BE49-F238E27FC236}">
                    <a16:creationId xmlns:a16="http://schemas.microsoft.com/office/drawing/2014/main" id="{B14926D8-4171-7C45-9705-80D44CCFEF70}"/>
                  </a:ext>
                </a:extLst>
              </p:cNvPr>
              <p:cNvSpPr/>
              <p:nvPr/>
            </p:nvSpPr>
            <p:spPr>
              <a:xfrm>
                <a:off x="6930790" y="2646419"/>
                <a:ext cx="1443317" cy="109369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600" dirty="0">
                  <a:latin typeface="Avenir Book" panose="02000503020000020003" pitchFamily="2" charset="0"/>
                </a:endParaRPr>
              </a:p>
            </p:txBody>
          </p:sp>
          <p:sp>
            <p:nvSpPr>
              <p:cNvPr id="34" name="TextBox 33">
                <a:extLst>
                  <a:ext uri="{FF2B5EF4-FFF2-40B4-BE49-F238E27FC236}">
                    <a16:creationId xmlns:a16="http://schemas.microsoft.com/office/drawing/2014/main" id="{D252C928-5780-BC45-B634-24DDB854EBE0}"/>
                  </a:ext>
                </a:extLst>
              </p:cNvPr>
              <p:cNvSpPr txBox="1"/>
              <p:nvPr/>
            </p:nvSpPr>
            <p:spPr>
              <a:xfrm>
                <a:off x="7114183" y="2996644"/>
                <a:ext cx="1059906" cy="400110"/>
              </a:xfrm>
              <a:prstGeom prst="rect">
                <a:avLst/>
              </a:prstGeom>
              <a:noFill/>
            </p:spPr>
            <p:txBody>
              <a:bodyPr wrap="none" rtlCol="0">
                <a:spAutoFit/>
              </a:bodyPr>
              <a:lstStyle/>
              <a:p>
                <a:pPr algn="ctr"/>
                <a:r>
                  <a:rPr lang="en-ZA" sz="2000" b="1" dirty="0">
                    <a:solidFill>
                      <a:schemeClr val="bg1">
                        <a:lumMod val="95000"/>
                      </a:schemeClr>
                    </a:solidFill>
                    <a:latin typeface="Avenir Book" panose="02000503020000020003" pitchFamily="2" charset="0"/>
                  </a:rPr>
                  <a:t>analysis</a:t>
                </a:r>
              </a:p>
            </p:txBody>
          </p:sp>
        </p:grpSp>
        <p:cxnSp>
          <p:nvCxnSpPr>
            <p:cNvPr id="30" name="Straight Arrow Connector 29">
              <a:extLst>
                <a:ext uri="{FF2B5EF4-FFF2-40B4-BE49-F238E27FC236}">
                  <a16:creationId xmlns:a16="http://schemas.microsoft.com/office/drawing/2014/main" id="{F2F14626-A05E-AA4C-8C3B-6E09D66BCA3E}"/>
                </a:ext>
              </a:extLst>
            </p:cNvPr>
            <p:cNvCxnSpPr>
              <a:cxnSpLocks/>
            </p:cNvCxnSpPr>
            <p:nvPr/>
          </p:nvCxnSpPr>
          <p:spPr>
            <a:xfrm>
              <a:off x="6938683" y="2782670"/>
              <a:ext cx="400888"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0C1127-D0F3-ED47-B41E-6CAD20404D0F}"/>
                </a:ext>
              </a:extLst>
            </p:cNvPr>
            <p:cNvCxnSpPr>
              <a:cxnSpLocks/>
            </p:cNvCxnSpPr>
            <p:nvPr/>
          </p:nvCxnSpPr>
          <p:spPr>
            <a:xfrm>
              <a:off x="2337051" y="2791188"/>
              <a:ext cx="675090"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BA741D2-2BD0-1044-840E-B5BEEBCD5A23}"/>
                </a:ext>
              </a:extLst>
            </p:cNvPr>
            <p:cNvCxnSpPr>
              <a:cxnSpLocks/>
            </p:cNvCxnSpPr>
            <p:nvPr/>
          </p:nvCxnSpPr>
          <p:spPr>
            <a:xfrm>
              <a:off x="4649946" y="2791188"/>
              <a:ext cx="675090" cy="0"/>
            </a:xfrm>
            <a:prstGeom prst="straightConnector1">
              <a:avLst/>
            </a:prstGeom>
            <a:grpFill/>
            <a:ln w="76200">
              <a:solidFill>
                <a:srgbClr val="D455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F570612-3062-187E-DD84-73BF24627555}"/>
                  </a:ext>
                </a:extLst>
              </p:cNvPr>
              <p:cNvGraphicFramePr>
                <a:graphicFrameLocks noGrp="1"/>
              </p:cNvGraphicFramePr>
              <p:nvPr>
                <p:extLst>
                  <p:ext uri="{D42A27DB-BD31-4B8C-83A1-F6EECF244321}">
                    <p14:modId xmlns:p14="http://schemas.microsoft.com/office/powerpoint/2010/main" val="426054671"/>
                  </p:ext>
                </p:extLst>
              </p:nvPr>
            </p:nvGraphicFramePr>
            <p:xfrm>
              <a:off x="1986799" y="3932799"/>
              <a:ext cx="5120640" cy="1828800"/>
            </p:xfrm>
            <a:graphic>
              <a:graphicData uri="http://schemas.openxmlformats.org/drawingml/2006/table">
                <a:tbl>
                  <a:tblPr firstRow="1" bandRow="1">
                    <a:tableStyleId>{72833802-FEF1-4C79-8D5D-14CF1EAF98D9}</a:tableStyleId>
                  </a:tblPr>
                  <a:tblGrid>
                    <a:gridCol w="2511425">
                      <a:extLst>
                        <a:ext uri="{9D8B030D-6E8A-4147-A177-3AD203B41FA5}">
                          <a16:colId xmlns:a16="http://schemas.microsoft.com/office/drawing/2014/main" val="3318534898"/>
                        </a:ext>
                      </a:extLst>
                    </a:gridCol>
                    <a:gridCol w="2609215">
                      <a:extLst>
                        <a:ext uri="{9D8B030D-6E8A-4147-A177-3AD203B41FA5}">
                          <a16:colId xmlns:a16="http://schemas.microsoft.com/office/drawing/2014/main" val="3713909435"/>
                        </a:ext>
                      </a:extLst>
                    </a:gridCol>
                  </a:tblGrid>
                  <a:tr h="434340">
                    <a:tc>
                      <a:txBody>
                        <a:bodyPr/>
                        <a:lstStyle/>
                        <a:p>
                          <a:pPr algn="ctr"/>
                          <a:r>
                            <a:rPr lang="en-US" sz="2400" dirty="0"/>
                            <a:t>Sample</a:t>
                          </a:r>
                        </a:p>
                      </a:txBody>
                      <a:tcPr/>
                    </a:tc>
                    <a:tc>
                      <a:txBody>
                        <a:bodyPr/>
                        <a:lstStyle/>
                        <a:p>
                          <a:pPr algn="ctr"/>
                          <a14:m>
                            <m:oMath xmlns:m="http://schemas.openxmlformats.org/officeDocument/2006/math">
                              <m:r>
                                <a:rPr lang="en-US" sz="2400" smtClean="0">
                                  <a:latin typeface="Cambria Math" panose="02040503050406030204" pitchFamily="18" charset="0"/>
                                </a:rPr>
                                <m:t>𝝆</m:t>
                              </m:r>
                              <m:r>
                                <a:rPr lang="en-US" sz="2400" b="1" smtClean="0">
                                  <a:latin typeface="Cambria Math" panose="02040503050406030204" pitchFamily="18" charset="0"/>
                                </a:rPr>
                                <m:t> </m:t>
                              </m:r>
                            </m:oMath>
                          </a14:m>
                          <a:r>
                            <a:rPr lang="en-US" sz="2400" dirty="0"/>
                            <a:t> </a:t>
                          </a:r>
                          <a14:m>
                            <m:oMath xmlns:m="http://schemas.openxmlformats.org/officeDocument/2006/math">
                              <m:r>
                                <a:rPr lang="en-US" sz="2400" b="1" smtClean="0">
                                  <a:latin typeface="Cambria Math" panose="02040503050406030204" pitchFamily="18" charset="0"/>
                                </a:rPr>
                                <m:t>[</m:t>
                              </m:r>
                            </m:oMath>
                          </a14:m>
                          <a:r>
                            <a:rPr lang="en-US" sz="2400" dirty="0"/>
                            <a:t>g cm</a:t>
                          </a:r>
                          <a:r>
                            <a:rPr lang="en-US" sz="2400" baseline="30000" dirty="0"/>
                            <a:t>-3</a:t>
                          </a:r>
                          <a:r>
                            <a:rPr lang="en-US" sz="2400" dirty="0"/>
                            <a:t>] </a:t>
                          </a:r>
                        </a:p>
                      </a:txBody>
                      <a:tcPr/>
                    </a:tc>
                    <a:extLst>
                      <a:ext uri="{0D108BD9-81ED-4DB2-BD59-A6C34878D82A}">
                        <a16:rowId xmlns:a16="http://schemas.microsoft.com/office/drawing/2014/main" val="3576788059"/>
                      </a:ext>
                    </a:extLst>
                  </a:tr>
                  <a:tr h="434340">
                    <a:tc>
                      <a:txBody>
                        <a:bodyPr/>
                        <a:lstStyle/>
                        <a:p>
                          <a:pPr algn="ctr"/>
                          <a:r>
                            <a:rPr lang="en-US" sz="2400" dirty="0"/>
                            <a:t>Sand</a:t>
                          </a:r>
                        </a:p>
                      </a:txBody>
                      <a:tcPr/>
                    </a:tc>
                    <a:tc>
                      <a:txBody>
                        <a:bodyPr/>
                        <a:lstStyle/>
                        <a:p>
                          <a:pPr algn="ctr"/>
                          <a:r>
                            <a:rPr lang="en-US" sz="2400" dirty="0"/>
                            <a:t>1.53 ± 0.03</a:t>
                          </a:r>
                        </a:p>
                      </a:txBody>
                      <a:tcPr/>
                    </a:tc>
                    <a:extLst>
                      <a:ext uri="{0D108BD9-81ED-4DB2-BD59-A6C34878D82A}">
                        <a16:rowId xmlns:a16="http://schemas.microsoft.com/office/drawing/2014/main" val="2236256103"/>
                      </a:ext>
                    </a:extLst>
                  </a:tr>
                  <a:tr h="434340">
                    <a:tc>
                      <a:txBody>
                        <a:bodyPr/>
                        <a:lstStyle/>
                        <a:p>
                          <a:pPr algn="ctr"/>
                          <a:r>
                            <a:rPr lang="en-US" sz="2400" dirty="0"/>
                            <a:t>SiO</a:t>
                          </a:r>
                          <a:r>
                            <a:rPr lang="en-US" sz="2400" baseline="-25000" dirty="0"/>
                            <a:t>2</a:t>
                          </a:r>
                          <a:endParaRPr lang="en-US" sz="2400" dirty="0"/>
                        </a:p>
                      </a:txBody>
                      <a:tcPr/>
                    </a:tc>
                    <a:tc>
                      <a:txBody>
                        <a:bodyPr/>
                        <a:lstStyle/>
                        <a:p>
                          <a:pPr algn="ctr"/>
                          <a:r>
                            <a:rPr lang="en-US" sz="2400" dirty="0"/>
                            <a:t>1.26 ± 0.03</a:t>
                          </a:r>
                        </a:p>
                      </a:txBody>
                      <a:tcPr/>
                    </a:tc>
                    <a:extLst>
                      <a:ext uri="{0D108BD9-81ED-4DB2-BD59-A6C34878D82A}">
                        <a16:rowId xmlns:a16="http://schemas.microsoft.com/office/drawing/2014/main" val="1530430153"/>
                      </a:ext>
                    </a:extLst>
                  </a:tr>
                  <a:tr h="434340">
                    <a:tc>
                      <a:txBody>
                        <a:bodyPr/>
                        <a:lstStyle/>
                        <a:p>
                          <a:pPr algn="ctr"/>
                          <a:r>
                            <a:rPr lang="en-US" sz="2400" dirty="0"/>
                            <a:t>CaCO</a:t>
                          </a:r>
                          <a:r>
                            <a:rPr lang="en-US" sz="2400" baseline="-25000" dirty="0"/>
                            <a:t>3</a:t>
                          </a:r>
                          <a:endParaRPr lang="en-US" sz="2400" dirty="0"/>
                        </a:p>
                      </a:txBody>
                      <a:tcPr/>
                    </a:tc>
                    <a:tc>
                      <a:txBody>
                        <a:bodyPr/>
                        <a:lstStyle/>
                        <a:p>
                          <a:pPr algn="ctr"/>
                          <a:r>
                            <a:rPr lang="en-US" sz="2400" dirty="0"/>
                            <a:t>0.693 ± 0.029</a:t>
                          </a:r>
                        </a:p>
                      </a:txBody>
                      <a:tcPr/>
                    </a:tc>
                    <a:extLst>
                      <a:ext uri="{0D108BD9-81ED-4DB2-BD59-A6C34878D82A}">
                        <a16:rowId xmlns:a16="http://schemas.microsoft.com/office/drawing/2014/main" val="259980892"/>
                      </a:ext>
                    </a:extLst>
                  </a:tr>
                </a:tbl>
              </a:graphicData>
            </a:graphic>
          </p:graphicFrame>
        </mc:Choice>
        <mc:Fallback xmlns="">
          <p:graphicFrame>
            <p:nvGraphicFramePr>
              <p:cNvPr id="4" name="Table 4">
                <a:extLst>
                  <a:ext uri="{FF2B5EF4-FFF2-40B4-BE49-F238E27FC236}">
                    <a16:creationId xmlns:a16="http://schemas.microsoft.com/office/drawing/2014/main" id="{AF570612-3062-187E-DD84-73BF24627555}"/>
                  </a:ext>
                </a:extLst>
              </p:cNvPr>
              <p:cNvGraphicFramePr>
                <a:graphicFrameLocks noGrp="1"/>
              </p:cNvGraphicFramePr>
              <p:nvPr>
                <p:extLst>
                  <p:ext uri="{D42A27DB-BD31-4B8C-83A1-F6EECF244321}">
                    <p14:modId xmlns:p14="http://schemas.microsoft.com/office/powerpoint/2010/main" val="426054671"/>
                  </p:ext>
                </p:extLst>
              </p:nvPr>
            </p:nvGraphicFramePr>
            <p:xfrm>
              <a:off x="1986799" y="3932799"/>
              <a:ext cx="5120640" cy="1828800"/>
            </p:xfrm>
            <a:graphic>
              <a:graphicData uri="http://schemas.openxmlformats.org/drawingml/2006/table">
                <a:tbl>
                  <a:tblPr firstRow="1" bandRow="1">
                    <a:tableStyleId>{72833802-FEF1-4C79-8D5D-14CF1EAF98D9}</a:tableStyleId>
                  </a:tblPr>
                  <a:tblGrid>
                    <a:gridCol w="2511425">
                      <a:extLst>
                        <a:ext uri="{9D8B030D-6E8A-4147-A177-3AD203B41FA5}">
                          <a16:colId xmlns:a16="http://schemas.microsoft.com/office/drawing/2014/main" val="3318534898"/>
                        </a:ext>
                      </a:extLst>
                    </a:gridCol>
                    <a:gridCol w="2609215">
                      <a:extLst>
                        <a:ext uri="{9D8B030D-6E8A-4147-A177-3AD203B41FA5}">
                          <a16:colId xmlns:a16="http://schemas.microsoft.com/office/drawing/2014/main" val="3713909435"/>
                        </a:ext>
                      </a:extLst>
                    </a:gridCol>
                  </a:tblGrid>
                  <a:tr h="457200">
                    <a:tc>
                      <a:txBody>
                        <a:bodyPr/>
                        <a:lstStyle/>
                        <a:p>
                          <a:pPr algn="ctr"/>
                          <a:r>
                            <a:rPr lang="en-US" sz="2400" dirty="0"/>
                            <a:t>Sample</a:t>
                          </a:r>
                        </a:p>
                      </a:txBody>
                      <a:tcPr/>
                    </a:tc>
                    <a:tc>
                      <a:txBody>
                        <a:bodyPr/>
                        <a:lstStyle/>
                        <a:p>
                          <a:endParaRPr lang="en-US"/>
                        </a:p>
                      </a:txBody>
                      <a:tcPr>
                        <a:blipFill>
                          <a:blip r:embed="rId2"/>
                          <a:stretch>
                            <a:fillRect l="-96037" t="-10667" r="-233" b="-330667"/>
                          </a:stretch>
                        </a:blipFill>
                      </a:tcPr>
                    </a:tc>
                    <a:extLst>
                      <a:ext uri="{0D108BD9-81ED-4DB2-BD59-A6C34878D82A}">
                        <a16:rowId xmlns:a16="http://schemas.microsoft.com/office/drawing/2014/main" val="3576788059"/>
                      </a:ext>
                    </a:extLst>
                  </a:tr>
                  <a:tr h="457200">
                    <a:tc>
                      <a:txBody>
                        <a:bodyPr/>
                        <a:lstStyle/>
                        <a:p>
                          <a:pPr algn="ctr"/>
                          <a:r>
                            <a:rPr lang="en-US" sz="2400" dirty="0"/>
                            <a:t>Sand</a:t>
                          </a:r>
                        </a:p>
                      </a:txBody>
                      <a:tcPr/>
                    </a:tc>
                    <a:tc>
                      <a:txBody>
                        <a:bodyPr/>
                        <a:lstStyle/>
                        <a:p>
                          <a:pPr algn="ctr"/>
                          <a:r>
                            <a:rPr lang="en-US" sz="2400" dirty="0"/>
                            <a:t>1.53 ± 0.03</a:t>
                          </a:r>
                        </a:p>
                      </a:txBody>
                      <a:tcPr/>
                    </a:tc>
                    <a:extLst>
                      <a:ext uri="{0D108BD9-81ED-4DB2-BD59-A6C34878D82A}">
                        <a16:rowId xmlns:a16="http://schemas.microsoft.com/office/drawing/2014/main" val="2236256103"/>
                      </a:ext>
                    </a:extLst>
                  </a:tr>
                  <a:tr h="457200">
                    <a:tc>
                      <a:txBody>
                        <a:bodyPr/>
                        <a:lstStyle/>
                        <a:p>
                          <a:pPr algn="ctr"/>
                          <a:r>
                            <a:rPr lang="en-US" sz="2400" dirty="0"/>
                            <a:t>SiO</a:t>
                          </a:r>
                          <a:r>
                            <a:rPr lang="en-US" sz="2400" baseline="-25000" dirty="0"/>
                            <a:t>2</a:t>
                          </a:r>
                          <a:endParaRPr lang="en-US" sz="2400" dirty="0"/>
                        </a:p>
                      </a:txBody>
                      <a:tcPr/>
                    </a:tc>
                    <a:tc>
                      <a:txBody>
                        <a:bodyPr/>
                        <a:lstStyle/>
                        <a:p>
                          <a:pPr algn="ctr"/>
                          <a:r>
                            <a:rPr lang="en-US" sz="2400" dirty="0"/>
                            <a:t>1.26 ± 0.03</a:t>
                          </a:r>
                        </a:p>
                      </a:txBody>
                      <a:tcPr/>
                    </a:tc>
                    <a:extLst>
                      <a:ext uri="{0D108BD9-81ED-4DB2-BD59-A6C34878D82A}">
                        <a16:rowId xmlns:a16="http://schemas.microsoft.com/office/drawing/2014/main" val="1530430153"/>
                      </a:ext>
                    </a:extLst>
                  </a:tr>
                  <a:tr h="457200">
                    <a:tc>
                      <a:txBody>
                        <a:bodyPr/>
                        <a:lstStyle/>
                        <a:p>
                          <a:pPr algn="ctr"/>
                          <a:r>
                            <a:rPr lang="en-US" sz="2400" dirty="0"/>
                            <a:t>CaCO</a:t>
                          </a:r>
                          <a:r>
                            <a:rPr lang="en-US" sz="2400" baseline="-25000" dirty="0"/>
                            <a:t>3</a:t>
                          </a:r>
                          <a:endParaRPr lang="en-US" sz="2400" dirty="0"/>
                        </a:p>
                      </a:txBody>
                      <a:tcPr/>
                    </a:tc>
                    <a:tc>
                      <a:txBody>
                        <a:bodyPr/>
                        <a:lstStyle/>
                        <a:p>
                          <a:pPr algn="ctr"/>
                          <a:r>
                            <a:rPr lang="en-US" sz="2400" dirty="0"/>
                            <a:t>0.693 ± 0.029</a:t>
                          </a:r>
                        </a:p>
                      </a:txBody>
                      <a:tcPr/>
                    </a:tc>
                    <a:extLst>
                      <a:ext uri="{0D108BD9-81ED-4DB2-BD59-A6C34878D82A}">
                        <a16:rowId xmlns:a16="http://schemas.microsoft.com/office/drawing/2014/main" val="259980892"/>
                      </a:ext>
                    </a:extLst>
                  </a:tr>
                </a:tbl>
              </a:graphicData>
            </a:graphic>
          </p:graphicFrame>
        </mc:Fallback>
      </mc:AlternateContent>
      <p:sp>
        <p:nvSpPr>
          <p:cNvPr id="2" name="TextBox 1">
            <a:extLst>
              <a:ext uri="{FF2B5EF4-FFF2-40B4-BE49-F238E27FC236}">
                <a16:creationId xmlns:a16="http://schemas.microsoft.com/office/drawing/2014/main" id="{D4EB0990-9FA9-1B69-AEE8-077CE8E62ABD}"/>
              </a:ext>
            </a:extLst>
          </p:cNvPr>
          <p:cNvSpPr txBox="1"/>
          <p:nvPr/>
        </p:nvSpPr>
        <p:spPr>
          <a:xfrm>
            <a:off x="8268893" y="6350052"/>
            <a:ext cx="263214" cy="276999"/>
          </a:xfrm>
          <a:prstGeom prst="rect">
            <a:avLst/>
          </a:prstGeom>
          <a:noFill/>
        </p:spPr>
        <p:txBody>
          <a:bodyPr wrap="none" rtlCol="0">
            <a:spAutoFit/>
          </a:bodyPr>
          <a:lstStyle/>
          <a:p>
            <a:r>
              <a:rPr lang="en-US" sz="1200" dirty="0">
                <a:solidFill>
                  <a:schemeClr val="tx1">
                    <a:lumMod val="50000"/>
                    <a:lumOff val="50000"/>
                  </a:schemeClr>
                </a:solidFill>
              </a:rPr>
              <a:t>8</a:t>
            </a:r>
          </a:p>
        </p:txBody>
      </p:sp>
      <p:pic>
        <p:nvPicPr>
          <p:cNvPr id="1025" name="Picture 1">
            <a:extLst>
              <a:ext uri="{FF2B5EF4-FFF2-40B4-BE49-F238E27FC236}">
                <a16:creationId xmlns:a16="http://schemas.microsoft.com/office/drawing/2014/main" id="{DE8B3ADA-0FBC-A11C-DFB3-56F85BCBD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97" t="29590" r="10726" b="9803"/>
          <a:stretch/>
        </p:blipFill>
        <p:spPr bwMode="auto">
          <a:xfrm>
            <a:off x="2519627" y="1577161"/>
            <a:ext cx="3847172" cy="21031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1AD5EF5-442C-F2A7-2473-CE1940AAFA65}"/>
                  </a:ext>
                </a:extLst>
              </p:cNvPr>
              <p:cNvSpPr txBox="1"/>
              <p:nvPr/>
            </p:nvSpPr>
            <p:spPr>
              <a:xfrm>
                <a:off x="359273" y="5999609"/>
                <a:ext cx="8375691" cy="461665"/>
              </a:xfrm>
              <a:prstGeom prst="rect">
                <a:avLst/>
              </a:prstGeom>
              <a:noFill/>
            </p:spPr>
            <p:txBody>
              <a:bodyPr wrap="square" rtlCol="0">
                <a:spAutoFit/>
              </a:bodyPr>
              <a:lstStyle/>
              <a:p>
                <a:r>
                  <a:rPr lang="en-US" sz="2400" dirty="0"/>
                  <a:t>Sample container has dimensions of 6.2 (b)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6.6 (t)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ϕ</m:t>
                    </m:r>
                    <m:r>
                      <a:rPr lang="en-US" sz="2400" i="1">
                        <a:latin typeface="Cambria Math" panose="02040503050406030204" pitchFamily="18" charset="0"/>
                        <a:ea typeface="Cambria Math" panose="02040503050406030204" pitchFamily="18" charset="0"/>
                      </a:rPr>
                      <m:t>×</m:t>
                    </m:r>
                  </m:oMath>
                </a14:m>
                <a:r>
                  <a:rPr lang="en-US" sz="2400" dirty="0"/>
                  <a:t> 10.0 cm</a:t>
                </a:r>
              </a:p>
            </p:txBody>
          </p:sp>
        </mc:Choice>
        <mc:Fallback>
          <p:sp>
            <p:nvSpPr>
              <p:cNvPr id="3" name="TextBox 2">
                <a:extLst>
                  <a:ext uri="{FF2B5EF4-FFF2-40B4-BE49-F238E27FC236}">
                    <a16:creationId xmlns:a16="http://schemas.microsoft.com/office/drawing/2014/main" id="{C1AD5EF5-442C-F2A7-2473-CE1940AAFA65}"/>
                  </a:ext>
                </a:extLst>
              </p:cNvPr>
              <p:cNvSpPr txBox="1">
                <a:spLocks noRot="1" noChangeAspect="1" noMove="1" noResize="1" noEditPoints="1" noAdjustHandles="1" noChangeArrowheads="1" noChangeShapeType="1" noTextEdit="1"/>
              </p:cNvSpPr>
              <p:nvPr/>
            </p:nvSpPr>
            <p:spPr>
              <a:xfrm>
                <a:off x="359273" y="5999609"/>
                <a:ext cx="8375691" cy="461665"/>
              </a:xfrm>
              <a:prstGeom prst="rect">
                <a:avLst/>
              </a:prstGeom>
              <a:blipFill>
                <a:blip r:embed="rId4"/>
                <a:stretch>
                  <a:fillRect l="-116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416226559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8574</TotalTime>
  <Words>713</Words>
  <Application>Microsoft Office PowerPoint</Application>
  <PresentationFormat>On-screen Show (4:3)</PresentationFormat>
  <Paragraphs>203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Book</vt:lpstr>
      <vt:lpstr>Calibri</vt:lpstr>
      <vt:lpstr>Calibri Light</vt:lpstr>
      <vt:lpstr>Cambria Math</vt:lpstr>
      <vt:lpstr>1_Office Theme</vt:lpstr>
      <vt:lpstr>Fast neutron transmission spectroscopy for the non-destructive analysis of concrete</vt:lpstr>
      <vt:lpstr>Concrete in nuclear power plants</vt:lpstr>
      <vt:lpstr>Ordinary concrete composition</vt:lpstr>
      <vt:lpstr>Koeberg NPP</vt:lpstr>
      <vt:lpstr>Fast Neutron Transmission Spectroscopy</vt:lpstr>
      <vt:lpstr>Aim</vt:lpstr>
      <vt:lpstr>Fast neutron facility at UCT</vt:lpstr>
      <vt:lpstr>PowerPoint Presentation</vt:lpstr>
      <vt:lpstr>PowerPoint Presentation</vt:lpstr>
      <vt:lpstr>PowerPoint Presentation</vt:lpstr>
      <vt:lpstr>Spectrum unfolding</vt:lpstr>
      <vt:lpstr>Measurements with sand</vt:lpstr>
      <vt:lpstr>Measured sand</vt:lpstr>
      <vt:lpstr>FLUKA simulations</vt:lpstr>
      <vt:lpstr>Simulated Σ_R⁄ρ</vt:lpstr>
      <vt:lpstr>Simulated sand</vt:lpstr>
      <vt:lpstr>Results</vt:lpstr>
      <vt:lpstr>Summary</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dc:title>
  <dc:creator>Tanya Hutton</dc:creator>
  <cp:lastModifiedBy>Naledi Segale</cp:lastModifiedBy>
  <cp:revision>13</cp:revision>
  <dcterms:created xsi:type="dcterms:W3CDTF">2022-06-10T11:22:15Z</dcterms:created>
  <dcterms:modified xsi:type="dcterms:W3CDTF">2023-07-04T16:51:49Z</dcterms:modified>
</cp:coreProperties>
</file>