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7" r:id="rId5"/>
    <p:sldMasterId id="2147483698" r:id="rId6"/>
    <p:sldMasterId id="2147483699" r:id="rId7"/>
    <p:sldMasterId id="2147483700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</p:sldIdLst>
  <p:sldSz cy="6858000" cx="9144000"/>
  <p:notesSz cx="9144000" cy="6858000"/>
  <p:embeddedFontLst>
    <p:embeddedFont>
      <p:font typeface="Roboto"/>
      <p:regular r:id="rId29"/>
      <p:bold r:id="rId30"/>
      <p:italic r:id="rId31"/>
      <p:boldItalic r:id="rId32"/>
    </p:embeddedFont>
    <p:embeddedFont>
      <p:font typeface="Helvetica Neue"/>
      <p:regular r:id="rId33"/>
      <p:bold r:id="rId34"/>
      <p:italic r:id="rId35"/>
      <p:boldItalic r:id="rId36"/>
    </p:embeddedFont>
    <p:embeddedFont>
      <p:font typeface="Arial Black"/>
      <p:regular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98B7A1F-C073-459F-9856-B3CEE4189B38}">
  <a:tblStyle styleId="{098B7A1F-C073-459F-9856-B3CEE4189B3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notesMaster" Target="notesMasters/notesMaster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Roboto-regular.fntdata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2.xml"/><Relationship Id="rId33" Type="http://schemas.openxmlformats.org/officeDocument/2006/relationships/font" Target="fonts/HelveticaNeue-regular.fntdata"/><Relationship Id="rId10" Type="http://schemas.openxmlformats.org/officeDocument/2006/relationships/slide" Target="slides/slide1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4.xml"/><Relationship Id="rId35" Type="http://schemas.openxmlformats.org/officeDocument/2006/relationships/font" Target="fonts/HelveticaNeue-italic.fntdata"/><Relationship Id="rId12" Type="http://schemas.openxmlformats.org/officeDocument/2006/relationships/slide" Target="slides/slide3.xml"/><Relationship Id="rId34" Type="http://schemas.openxmlformats.org/officeDocument/2006/relationships/font" Target="fonts/HelveticaNeue-bold.fntdata"/><Relationship Id="rId15" Type="http://schemas.openxmlformats.org/officeDocument/2006/relationships/slide" Target="slides/slide6.xml"/><Relationship Id="rId37" Type="http://schemas.openxmlformats.org/officeDocument/2006/relationships/font" Target="fonts/ArialBlack-regular.fntdata"/><Relationship Id="rId14" Type="http://schemas.openxmlformats.org/officeDocument/2006/relationships/slide" Target="slides/slide5.xml"/><Relationship Id="rId36" Type="http://schemas.openxmlformats.org/officeDocument/2006/relationships/font" Target="fonts/HelveticaNeue-boldItalic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56ea4299f2_0_0:notes"/>
          <p:cNvSpPr txBox="1"/>
          <p:nvPr>
            <p:ph idx="1" type="body"/>
          </p:nvPr>
        </p:nvSpPr>
        <p:spPr>
          <a:xfrm>
            <a:off x="914395" y="3257536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256ea4299f2_0_0:notes"/>
          <p:cNvSpPr/>
          <p:nvPr>
            <p:ph idx="2" type="sldImg"/>
          </p:nvPr>
        </p:nvSpPr>
        <p:spPr>
          <a:xfrm>
            <a:off x="2286990" y="514330"/>
            <a:ext cx="45711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56ea4299f2_0_906:notes"/>
          <p:cNvSpPr txBox="1"/>
          <p:nvPr>
            <p:ph idx="1" type="body"/>
          </p:nvPr>
        </p:nvSpPr>
        <p:spPr>
          <a:xfrm>
            <a:off x="914386" y="3257537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g256ea4299f2_0_906:notes"/>
          <p:cNvSpPr/>
          <p:nvPr>
            <p:ph idx="2" type="sldImg"/>
          </p:nvPr>
        </p:nvSpPr>
        <p:spPr>
          <a:xfrm>
            <a:off x="1431917" y="514346"/>
            <a:ext cx="62808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56ea4299f2_0_1773:notes"/>
          <p:cNvSpPr/>
          <p:nvPr>
            <p:ph idx="2" type="sldImg"/>
          </p:nvPr>
        </p:nvSpPr>
        <p:spPr>
          <a:xfrm>
            <a:off x="1524300" y="514350"/>
            <a:ext cx="60963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56ea4299f2_0_177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56ea4299f2_0_159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4" name="Google Shape;434;g256ea4299f2_0_1599:notes"/>
          <p:cNvSpPr/>
          <p:nvPr>
            <p:ph idx="2" type="sldImg"/>
          </p:nvPr>
        </p:nvSpPr>
        <p:spPr>
          <a:xfrm>
            <a:off x="2286344" y="514350"/>
            <a:ext cx="45723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56ea4299f2_0_121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5" name="Google Shape;445;g256ea4299f2_0_1210:notes"/>
          <p:cNvSpPr/>
          <p:nvPr>
            <p:ph idx="2" type="sldImg"/>
          </p:nvPr>
        </p:nvSpPr>
        <p:spPr>
          <a:xfrm>
            <a:off x="2286344" y="514350"/>
            <a:ext cx="45723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570ffa627b_0_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g2570ffa627b_0_5:notes"/>
          <p:cNvSpPr/>
          <p:nvPr>
            <p:ph idx="2" type="sldImg"/>
          </p:nvPr>
        </p:nvSpPr>
        <p:spPr>
          <a:xfrm>
            <a:off x="2286344" y="514350"/>
            <a:ext cx="45723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56ea4299f2_0_49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3" name="Google Shape;463;g256ea4299f2_0_497:notes"/>
          <p:cNvSpPr/>
          <p:nvPr>
            <p:ph idx="2" type="sldImg"/>
          </p:nvPr>
        </p:nvSpPr>
        <p:spPr>
          <a:xfrm>
            <a:off x="2286344" y="514350"/>
            <a:ext cx="45723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56ea4299f2_0_1410:notes"/>
          <p:cNvSpPr/>
          <p:nvPr>
            <p:ph idx="2" type="sldImg"/>
          </p:nvPr>
        </p:nvSpPr>
        <p:spPr>
          <a:xfrm>
            <a:off x="1613647" y="514134"/>
            <a:ext cx="59166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g256ea4299f2_0_1410:notes"/>
          <p:cNvSpPr txBox="1"/>
          <p:nvPr>
            <p:ph idx="1" type="body"/>
          </p:nvPr>
        </p:nvSpPr>
        <p:spPr>
          <a:xfrm>
            <a:off x="914382" y="325754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56ea4299f2_0_1434:notes"/>
          <p:cNvSpPr/>
          <p:nvPr>
            <p:ph idx="2" type="sldImg"/>
          </p:nvPr>
        </p:nvSpPr>
        <p:spPr>
          <a:xfrm>
            <a:off x="1613647" y="514134"/>
            <a:ext cx="59166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g256ea4299f2_0_1434:notes"/>
          <p:cNvSpPr txBox="1"/>
          <p:nvPr>
            <p:ph idx="1" type="body"/>
          </p:nvPr>
        </p:nvSpPr>
        <p:spPr>
          <a:xfrm>
            <a:off x="914382" y="325754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56ea4299f2_0_1468:notes"/>
          <p:cNvSpPr/>
          <p:nvPr>
            <p:ph idx="2" type="sldImg"/>
          </p:nvPr>
        </p:nvSpPr>
        <p:spPr>
          <a:xfrm>
            <a:off x="2286338" y="514347"/>
            <a:ext cx="45723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0" name="Google Shape;530;g256ea4299f2_0_1468:notes"/>
          <p:cNvSpPr txBox="1"/>
          <p:nvPr>
            <p:ph idx="1" type="body"/>
          </p:nvPr>
        </p:nvSpPr>
        <p:spPr>
          <a:xfrm>
            <a:off x="914382" y="325754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56ea4299f2_0_1500:notes"/>
          <p:cNvSpPr txBox="1"/>
          <p:nvPr>
            <p:ph idx="1" type="body"/>
          </p:nvPr>
        </p:nvSpPr>
        <p:spPr>
          <a:xfrm>
            <a:off x="914386" y="3257537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0" name="Google Shape;540;g256ea4299f2_0_1500:notes"/>
          <p:cNvSpPr/>
          <p:nvPr>
            <p:ph idx="2" type="sldImg"/>
          </p:nvPr>
        </p:nvSpPr>
        <p:spPr>
          <a:xfrm>
            <a:off x="1431916" y="514346"/>
            <a:ext cx="62808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56ea4299f2_0_42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3" name="Google Shape;283;g256ea4299f2_0_429:notes"/>
          <p:cNvSpPr/>
          <p:nvPr>
            <p:ph idx="2" type="sldImg"/>
          </p:nvPr>
        </p:nvSpPr>
        <p:spPr>
          <a:xfrm>
            <a:off x="2286344" y="514350"/>
            <a:ext cx="45723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56ea4299f2_0_30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0" name="Google Shape;290;g256ea4299f2_0_309:notes"/>
          <p:cNvSpPr/>
          <p:nvPr>
            <p:ph idx="2" type="sldImg"/>
          </p:nvPr>
        </p:nvSpPr>
        <p:spPr>
          <a:xfrm>
            <a:off x="2286344" y="514350"/>
            <a:ext cx="45723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56ea4299f2_0_800:notes"/>
          <p:cNvSpPr txBox="1"/>
          <p:nvPr>
            <p:ph idx="1" type="body"/>
          </p:nvPr>
        </p:nvSpPr>
        <p:spPr>
          <a:xfrm>
            <a:off x="914386" y="3257537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256ea4299f2_0_800:notes"/>
          <p:cNvSpPr/>
          <p:nvPr>
            <p:ph idx="2" type="sldImg"/>
          </p:nvPr>
        </p:nvSpPr>
        <p:spPr>
          <a:xfrm>
            <a:off x="1431917" y="514346"/>
            <a:ext cx="62808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56ea4299f2_0_1863:notes"/>
          <p:cNvSpPr txBox="1"/>
          <p:nvPr>
            <p:ph idx="1" type="body"/>
          </p:nvPr>
        </p:nvSpPr>
        <p:spPr>
          <a:xfrm>
            <a:off x="914387" y="3257539"/>
            <a:ext cx="73155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256ea4299f2_0_1863:notes"/>
          <p:cNvSpPr/>
          <p:nvPr>
            <p:ph idx="2" type="sldImg"/>
          </p:nvPr>
        </p:nvSpPr>
        <p:spPr>
          <a:xfrm>
            <a:off x="1700449" y="514339"/>
            <a:ext cx="57438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56ea4299f2_0_1082:notes"/>
          <p:cNvSpPr/>
          <p:nvPr>
            <p:ph idx="2" type="sldImg"/>
          </p:nvPr>
        </p:nvSpPr>
        <p:spPr>
          <a:xfrm>
            <a:off x="1524300" y="514350"/>
            <a:ext cx="60963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56ea4299f2_0_108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56ea4299f2_0_169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5" name="Google Shape;375;g256ea4299f2_0_1692:notes"/>
          <p:cNvSpPr/>
          <p:nvPr>
            <p:ph idx="2" type="sldImg"/>
          </p:nvPr>
        </p:nvSpPr>
        <p:spPr>
          <a:xfrm>
            <a:off x="2286344" y="514350"/>
            <a:ext cx="45723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570ffa627b_0_12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4" name="Google Shape;384;g2570ffa627b_0_127:notes"/>
          <p:cNvSpPr/>
          <p:nvPr>
            <p:ph idx="2" type="sldImg"/>
          </p:nvPr>
        </p:nvSpPr>
        <p:spPr>
          <a:xfrm>
            <a:off x="2286344" y="514350"/>
            <a:ext cx="45723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56ea4299f2_0_111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8" name="Google Shape;398;g256ea4299f2_0_1114:notes"/>
          <p:cNvSpPr/>
          <p:nvPr>
            <p:ph idx="2" type="sldImg"/>
          </p:nvPr>
        </p:nvSpPr>
        <p:spPr>
          <a:xfrm>
            <a:off x="2286344" y="514350"/>
            <a:ext cx="45723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6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6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obj">
  <p:cSld name="OBJECT">
    <p:bg>
      <p:bgPr>
        <a:solidFill>
          <a:schemeClr val="lt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/>
        </p:nvSpPr>
        <p:spPr>
          <a:xfrm>
            <a:off x="0" y="0"/>
            <a:ext cx="9144000" cy="6858000"/>
          </a:xfrm>
          <a:custGeom>
            <a:rect b="b" l="l" r="r" t="t"/>
            <a:pathLst>
              <a:path extrusionOk="0" h="6858000" w="9144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0428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3516322" y="2878438"/>
            <a:ext cx="331470" cy="381000"/>
          </a:xfrm>
          <a:custGeom>
            <a:rect b="b" l="l" r="r" t="t"/>
            <a:pathLst>
              <a:path extrusionOk="0" h="381000" w="331470">
                <a:moveTo>
                  <a:pt x="204322" y="0"/>
                </a:moveTo>
                <a:lnTo>
                  <a:pt x="156026" y="4516"/>
                </a:lnTo>
                <a:lnTo>
                  <a:pt x="112457" y="17644"/>
                </a:lnTo>
                <a:lnTo>
                  <a:pt x="74600" y="38746"/>
                </a:lnTo>
                <a:lnTo>
                  <a:pt x="43440" y="67189"/>
                </a:lnTo>
                <a:lnTo>
                  <a:pt x="19964" y="102336"/>
                </a:lnTo>
                <a:lnTo>
                  <a:pt x="5155" y="143552"/>
                </a:lnTo>
                <a:lnTo>
                  <a:pt x="0" y="190202"/>
                </a:lnTo>
                <a:lnTo>
                  <a:pt x="4846" y="236853"/>
                </a:lnTo>
                <a:lnTo>
                  <a:pt x="18895" y="278069"/>
                </a:lnTo>
                <a:lnTo>
                  <a:pt x="41412" y="313216"/>
                </a:lnTo>
                <a:lnTo>
                  <a:pt x="71661" y="341659"/>
                </a:lnTo>
                <a:lnTo>
                  <a:pt x="108909" y="362762"/>
                </a:lnTo>
                <a:lnTo>
                  <a:pt x="152419" y="375889"/>
                </a:lnTo>
                <a:lnTo>
                  <a:pt x="201458" y="380406"/>
                </a:lnTo>
                <a:lnTo>
                  <a:pt x="246601" y="375926"/>
                </a:lnTo>
                <a:lnTo>
                  <a:pt x="282614" y="365352"/>
                </a:lnTo>
                <a:lnTo>
                  <a:pt x="308602" y="352986"/>
                </a:lnTo>
                <a:lnTo>
                  <a:pt x="309059" y="352687"/>
                </a:lnTo>
                <a:lnTo>
                  <a:pt x="207187" y="352687"/>
                </a:lnTo>
                <a:lnTo>
                  <a:pt x="163901" y="345959"/>
                </a:lnTo>
                <a:lnTo>
                  <a:pt x="122815" y="325925"/>
                </a:lnTo>
                <a:lnTo>
                  <a:pt x="88191" y="292817"/>
                </a:lnTo>
                <a:lnTo>
                  <a:pt x="64290" y="246862"/>
                </a:lnTo>
                <a:lnTo>
                  <a:pt x="55377" y="188291"/>
                </a:lnTo>
                <a:lnTo>
                  <a:pt x="64069" y="128886"/>
                </a:lnTo>
                <a:lnTo>
                  <a:pt x="87335" y="82603"/>
                </a:lnTo>
                <a:lnTo>
                  <a:pt x="120959" y="49486"/>
                </a:lnTo>
                <a:lnTo>
                  <a:pt x="160723" y="29583"/>
                </a:lnTo>
                <a:lnTo>
                  <a:pt x="202413" y="22938"/>
                </a:lnTo>
                <a:lnTo>
                  <a:pt x="323263" y="22938"/>
                </a:lnTo>
                <a:lnTo>
                  <a:pt x="305290" y="16532"/>
                </a:lnTo>
                <a:lnTo>
                  <a:pt x="273544" y="8243"/>
                </a:lnTo>
                <a:lnTo>
                  <a:pt x="238933" y="2284"/>
                </a:lnTo>
                <a:lnTo>
                  <a:pt x="204322" y="0"/>
                </a:lnTo>
                <a:close/>
              </a:path>
              <a:path extrusionOk="0" h="381000" w="331470">
                <a:moveTo>
                  <a:pt x="329398" y="299163"/>
                </a:moveTo>
                <a:lnTo>
                  <a:pt x="307617" y="317607"/>
                </a:lnTo>
                <a:lnTo>
                  <a:pt x="281898" y="334885"/>
                </a:lnTo>
                <a:lnTo>
                  <a:pt x="249376" y="347684"/>
                </a:lnTo>
                <a:lnTo>
                  <a:pt x="207187" y="352687"/>
                </a:lnTo>
                <a:lnTo>
                  <a:pt x="309059" y="352687"/>
                </a:lnTo>
                <a:lnTo>
                  <a:pt x="323669" y="343129"/>
                </a:lnTo>
                <a:lnTo>
                  <a:pt x="331308" y="302031"/>
                </a:lnTo>
                <a:lnTo>
                  <a:pt x="329398" y="299163"/>
                </a:lnTo>
                <a:close/>
              </a:path>
              <a:path extrusionOk="0" h="381000" w="331470">
                <a:moveTo>
                  <a:pt x="323263" y="22938"/>
                </a:moveTo>
                <a:lnTo>
                  <a:pt x="202413" y="22938"/>
                </a:lnTo>
                <a:lnTo>
                  <a:pt x="239336" y="26761"/>
                </a:lnTo>
                <a:lnTo>
                  <a:pt x="270083" y="37036"/>
                </a:lnTo>
                <a:lnTo>
                  <a:pt x="294922" y="51971"/>
                </a:lnTo>
                <a:lnTo>
                  <a:pt x="314123" y="69772"/>
                </a:lnTo>
                <a:lnTo>
                  <a:pt x="317941" y="68817"/>
                </a:lnTo>
                <a:lnTo>
                  <a:pt x="319895" y="59274"/>
                </a:lnTo>
                <a:lnTo>
                  <a:pt x="322834" y="48387"/>
                </a:lnTo>
                <a:lnTo>
                  <a:pt x="326668" y="36962"/>
                </a:lnTo>
                <a:lnTo>
                  <a:pt x="331308" y="25806"/>
                </a:lnTo>
                <a:lnTo>
                  <a:pt x="323263" y="22938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3907782" y="2885127"/>
            <a:ext cx="229235" cy="367030"/>
          </a:xfrm>
          <a:custGeom>
            <a:rect b="b" l="l" r="r" t="t"/>
            <a:pathLst>
              <a:path extrusionOk="0" h="367029" w="229235">
                <a:moveTo>
                  <a:pt x="0" y="0"/>
                </a:moveTo>
                <a:lnTo>
                  <a:pt x="1484" y="36320"/>
                </a:lnTo>
                <a:lnTo>
                  <a:pt x="2625" y="68340"/>
                </a:lnTo>
                <a:lnTo>
                  <a:pt x="3490" y="102689"/>
                </a:lnTo>
                <a:lnTo>
                  <a:pt x="3818" y="136679"/>
                </a:lnTo>
                <a:lnTo>
                  <a:pt x="3818" y="228436"/>
                </a:lnTo>
                <a:lnTo>
                  <a:pt x="3490" y="262859"/>
                </a:lnTo>
                <a:lnTo>
                  <a:pt x="2625" y="297373"/>
                </a:lnTo>
                <a:lnTo>
                  <a:pt x="1341" y="333573"/>
                </a:lnTo>
                <a:lnTo>
                  <a:pt x="0" y="367027"/>
                </a:lnTo>
                <a:lnTo>
                  <a:pt x="27032" y="365772"/>
                </a:lnTo>
                <a:lnTo>
                  <a:pt x="57286" y="364876"/>
                </a:lnTo>
                <a:lnTo>
                  <a:pt x="87540" y="364338"/>
                </a:lnTo>
                <a:lnTo>
                  <a:pt x="229147" y="364159"/>
                </a:lnTo>
                <a:lnTo>
                  <a:pt x="229147" y="361292"/>
                </a:lnTo>
                <a:lnTo>
                  <a:pt x="228192" y="355556"/>
                </a:lnTo>
                <a:lnTo>
                  <a:pt x="228192" y="339308"/>
                </a:lnTo>
                <a:lnTo>
                  <a:pt x="228829" y="333573"/>
                </a:lnTo>
                <a:lnTo>
                  <a:pt x="54422" y="333573"/>
                </a:lnTo>
                <a:lnTo>
                  <a:pt x="54063" y="265592"/>
                </a:lnTo>
                <a:lnTo>
                  <a:pt x="54019" y="219728"/>
                </a:lnTo>
                <a:lnTo>
                  <a:pt x="54422" y="191159"/>
                </a:lnTo>
                <a:lnTo>
                  <a:pt x="187137" y="191159"/>
                </a:lnTo>
                <a:lnTo>
                  <a:pt x="187137" y="162486"/>
                </a:lnTo>
                <a:lnTo>
                  <a:pt x="54422" y="162486"/>
                </a:lnTo>
                <a:lnTo>
                  <a:pt x="54614" y="136679"/>
                </a:lnTo>
                <a:lnTo>
                  <a:pt x="55018" y="99643"/>
                </a:lnTo>
                <a:lnTo>
                  <a:pt x="55630" y="58185"/>
                </a:lnTo>
                <a:lnTo>
                  <a:pt x="56332" y="29630"/>
                </a:lnTo>
                <a:lnTo>
                  <a:pt x="221508" y="29630"/>
                </a:lnTo>
                <a:lnTo>
                  <a:pt x="221508" y="4779"/>
                </a:lnTo>
                <a:lnTo>
                  <a:pt x="221890" y="2867"/>
                </a:lnTo>
                <a:lnTo>
                  <a:pt x="112664" y="2867"/>
                </a:lnTo>
                <a:lnTo>
                  <a:pt x="86198" y="2688"/>
                </a:lnTo>
                <a:lnTo>
                  <a:pt x="56331" y="2151"/>
                </a:lnTo>
                <a:lnTo>
                  <a:pt x="26465" y="1254"/>
                </a:lnTo>
                <a:lnTo>
                  <a:pt x="0" y="0"/>
                </a:lnTo>
                <a:close/>
              </a:path>
              <a:path extrusionOk="0" h="367029" w="229235">
                <a:moveTo>
                  <a:pt x="229147" y="364159"/>
                </a:moveTo>
                <a:lnTo>
                  <a:pt x="114573" y="364159"/>
                </a:lnTo>
                <a:lnTo>
                  <a:pt x="137488" y="364279"/>
                </a:lnTo>
                <a:lnTo>
                  <a:pt x="147811" y="364562"/>
                </a:lnTo>
                <a:lnTo>
                  <a:pt x="158493" y="365114"/>
                </a:lnTo>
                <a:lnTo>
                  <a:pt x="177723" y="365279"/>
                </a:lnTo>
                <a:lnTo>
                  <a:pt x="196326" y="365712"/>
                </a:lnTo>
                <a:lnTo>
                  <a:pt x="213676" y="366325"/>
                </a:lnTo>
                <a:lnTo>
                  <a:pt x="229147" y="367027"/>
                </a:lnTo>
                <a:lnTo>
                  <a:pt x="229147" y="364159"/>
                </a:lnTo>
                <a:close/>
              </a:path>
              <a:path extrusionOk="0" h="367029" w="229235">
                <a:moveTo>
                  <a:pt x="229147" y="326882"/>
                </a:moveTo>
                <a:lnTo>
                  <a:pt x="192044" y="329137"/>
                </a:lnTo>
                <a:lnTo>
                  <a:pt x="142858" y="331303"/>
                </a:lnTo>
                <a:lnTo>
                  <a:pt x="93135" y="332931"/>
                </a:lnTo>
                <a:lnTo>
                  <a:pt x="54422" y="333573"/>
                </a:lnTo>
                <a:lnTo>
                  <a:pt x="228829" y="333573"/>
                </a:lnTo>
                <a:lnTo>
                  <a:pt x="229081" y="331303"/>
                </a:lnTo>
                <a:lnTo>
                  <a:pt x="229147" y="326882"/>
                </a:lnTo>
                <a:close/>
              </a:path>
              <a:path extrusionOk="0" h="367029" w="229235">
                <a:moveTo>
                  <a:pt x="187137" y="191159"/>
                </a:moveTo>
                <a:lnTo>
                  <a:pt x="54422" y="191159"/>
                </a:lnTo>
                <a:lnTo>
                  <a:pt x="76650" y="191368"/>
                </a:lnTo>
                <a:lnTo>
                  <a:pt x="113379" y="192115"/>
                </a:lnTo>
                <a:lnTo>
                  <a:pt x="154047" y="193579"/>
                </a:lnTo>
                <a:lnTo>
                  <a:pt x="188090" y="195939"/>
                </a:lnTo>
                <a:lnTo>
                  <a:pt x="187137" y="191159"/>
                </a:lnTo>
                <a:close/>
              </a:path>
              <a:path extrusionOk="0" h="367029" w="229235">
                <a:moveTo>
                  <a:pt x="188090" y="157707"/>
                </a:moveTo>
                <a:lnTo>
                  <a:pt x="163177" y="159260"/>
                </a:lnTo>
                <a:lnTo>
                  <a:pt x="133430" y="160813"/>
                </a:lnTo>
                <a:lnTo>
                  <a:pt x="97596" y="162008"/>
                </a:lnTo>
                <a:lnTo>
                  <a:pt x="54422" y="162486"/>
                </a:lnTo>
                <a:lnTo>
                  <a:pt x="187137" y="162486"/>
                </a:lnTo>
                <a:lnTo>
                  <a:pt x="188090" y="157707"/>
                </a:lnTo>
                <a:close/>
              </a:path>
              <a:path extrusionOk="0" h="367029" w="229235">
                <a:moveTo>
                  <a:pt x="221508" y="29630"/>
                </a:moveTo>
                <a:lnTo>
                  <a:pt x="56332" y="29630"/>
                </a:lnTo>
                <a:lnTo>
                  <a:pt x="106323" y="30272"/>
                </a:lnTo>
                <a:lnTo>
                  <a:pt x="151929" y="31900"/>
                </a:lnTo>
                <a:lnTo>
                  <a:pt x="191269" y="34066"/>
                </a:lnTo>
                <a:lnTo>
                  <a:pt x="222463" y="36320"/>
                </a:lnTo>
                <a:lnTo>
                  <a:pt x="221508" y="32498"/>
                </a:lnTo>
                <a:lnTo>
                  <a:pt x="221508" y="29630"/>
                </a:lnTo>
                <a:close/>
              </a:path>
              <a:path extrusionOk="0" h="367029" w="229235">
                <a:moveTo>
                  <a:pt x="222463" y="0"/>
                </a:moveTo>
                <a:lnTo>
                  <a:pt x="202219" y="851"/>
                </a:lnTo>
                <a:lnTo>
                  <a:pt x="140964" y="2554"/>
                </a:lnTo>
                <a:lnTo>
                  <a:pt x="112664" y="2867"/>
                </a:lnTo>
                <a:lnTo>
                  <a:pt x="221890" y="2867"/>
                </a:lnTo>
                <a:lnTo>
                  <a:pt x="222463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4201854" y="2885127"/>
            <a:ext cx="281305" cy="367030"/>
          </a:xfrm>
          <a:custGeom>
            <a:rect b="b" l="l" r="r" t="t"/>
            <a:pathLst>
              <a:path extrusionOk="0" h="367029" w="281304">
                <a:moveTo>
                  <a:pt x="0" y="0"/>
                </a:moveTo>
                <a:lnTo>
                  <a:pt x="2625" y="68817"/>
                </a:lnTo>
                <a:lnTo>
                  <a:pt x="3738" y="129227"/>
                </a:lnTo>
                <a:lnTo>
                  <a:pt x="3811" y="230198"/>
                </a:lnTo>
                <a:lnTo>
                  <a:pt x="3490" y="263800"/>
                </a:lnTo>
                <a:lnTo>
                  <a:pt x="2625" y="298209"/>
                </a:lnTo>
                <a:lnTo>
                  <a:pt x="1401" y="332617"/>
                </a:lnTo>
                <a:lnTo>
                  <a:pt x="0" y="367027"/>
                </a:lnTo>
                <a:lnTo>
                  <a:pt x="7563" y="365921"/>
                </a:lnTo>
                <a:lnTo>
                  <a:pt x="16111" y="365353"/>
                </a:lnTo>
                <a:lnTo>
                  <a:pt x="23764" y="365144"/>
                </a:lnTo>
                <a:lnTo>
                  <a:pt x="57207" y="365114"/>
                </a:lnTo>
                <a:lnTo>
                  <a:pt x="55855" y="331811"/>
                </a:lnTo>
                <a:lnTo>
                  <a:pt x="54653" y="297934"/>
                </a:lnTo>
                <a:lnTo>
                  <a:pt x="53795" y="263800"/>
                </a:lnTo>
                <a:lnTo>
                  <a:pt x="53474" y="230198"/>
                </a:lnTo>
                <a:lnTo>
                  <a:pt x="53467" y="186381"/>
                </a:lnTo>
                <a:lnTo>
                  <a:pt x="130804" y="186381"/>
                </a:lnTo>
                <a:lnTo>
                  <a:pt x="165027" y="178078"/>
                </a:lnTo>
                <a:lnTo>
                  <a:pt x="186791" y="167265"/>
                </a:lnTo>
                <a:lnTo>
                  <a:pt x="53467" y="167265"/>
                </a:lnTo>
                <a:lnTo>
                  <a:pt x="53520" y="129227"/>
                </a:lnTo>
                <a:lnTo>
                  <a:pt x="54183" y="81601"/>
                </a:lnTo>
                <a:lnTo>
                  <a:pt x="56330" y="24851"/>
                </a:lnTo>
                <a:lnTo>
                  <a:pt x="107889" y="21983"/>
                </a:lnTo>
                <a:lnTo>
                  <a:pt x="210805" y="21983"/>
                </a:lnTo>
                <a:lnTo>
                  <a:pt x="206351" y="17443"/>
                </a:lnTo>
                <a:lnTo>
                  <a:pt x="169457" y="3883"/>
                </a:lnTo>
                <a:lnTo>
                  <a:pt x="158101" y="2867"/>
                </a:lnTo>
                <a:lnTo>
                  <a:pt x="65879" y="2867"/>
                </a:lnTo>
                <a:lnTo>
                  <a:pt x="49946" y="2688"/>
                </a:lnTo>
                <a:lnTo>
                  <a:pt x="32939" y="2151"/>
                </a:lnTo>
                <a:lnTo>
                  <a:pt x="15932" y="1254"/>
                </a:lnTo>
                <a:lnTo>
                  <a:pt x="0" y="0"/>
                </a:lnTo>
                <a:close/>
              </a:path>
              <a:path extrusionOk="0" h="367029" w="281304">
                <a:moveTo>
                  <a:pt x="57207" y="365114"/>
                </a:moveTo>
                <a:lnTo>
                  <a:pt x="28642" y="365114"/>
                </a:lnTo>
                <a:lnTo>
                  <a:pt x="33118" y="365144"/>
                </a:lnTo>
                <a:lnTo>
                  <a:pt x="40816" y="365353"/>
                </a:lnTo>
                <a:lnTo>
                  <a:pt x="49588" y="365921"/>
                </a:lnTo>
                <a:lnTo>
                  <a:pt x="57285" y="367027"/>
                </a:lnTo>
                <a:lnTo>
                  <a:pt x="57207" y="365114"/>
                </a:lnTo>
                <a:close/>
              </a:path>
              <a:path extrusionOk="0" h="367029" w="281304">
                <a:moveTo>
                  <a:pt x="130804" y="186381"/>
                </a:moveTo>
                <a:lnTo>
                  <a:pt x="80200" y="186381"/>
                </a:lnTo>
                <a:lnTo>
                  <a:pt x="117466" y="230198"/>
                </a:lnTo>
                <a:lnTo>
                  <a:pt x="156344" y="282438"/>
                </a:lnTo>
                <a:lnTo>
                  <a:pt x="190566" y="331811"/>
                </a:lnTo>
                <a:lnTo>
                  <a:pt x="213869" y="367027"/>
                </a:lnTo>
                <a:lnTo>
                  <a:pt x="222850" y="365921"/>
                </a:lnTo>
                <a:lnTo>
                  <a:pt x="232726" y="365353"/>
                </a:lnTo>
                <a:lnTo>
                  <a:pt x="241528" y="365144"/>
                </a:lnTo>
                <a:lnTo>
                  <a:pt x="279060" y="365114"/>
                </a:lnTo>
                <a:lnTo>
                  <a:pt x="255858" y="338146"/>
                </a:lnTo>
                <a:lnTo>
                  <a:pt x="222165" y="297934"/>
                </a:lnTo>
                <a:lnTo>
                  <a:pt x="185906" y="254097"/>
                </a:lnTo>
                <a:lnTo>
                  <a:pt x="153360" y="214344"/>
                </a:lnTo>
                <a:lnTo>
                  <a:pt x="130804" y="186381"/>
                </a:lnTo>
                <a:close/>
              </a:path>
              <a:path extrusionOk="0" h="367029" w="281304">
                <a:moveTo>
                  <a:pt x="279060" y="365114"/>
                </a:moveTo>
                <a:lnTo>
                  <a:pt x="247286" y="365114"/>
                </a:lnTo>
                <a:lnTo>
                  <a:pt x="253046" y="365144"/>
                </a:lnTo>
                <a:lnTo>
                  <a:pt x="261848" y="365353"/>
                </a:lnTo>
                <a:lnTo>
                  <a:pt x="271724" y="365921"/>
                </a:lnTo>
                <a:lnTo>
                  <a:pt x="280705" y="367027"/>
                </a:lnTo>
                <a:lnTo>
                  <a:pt x="279060" y="365114"/>
                </a:lnTo>
                <a:close/>
              </a:path>
              <a:path extrusionOk="0" h="367029" w="281304">
                <a:moveTo>
                  <a:pt x="210805" y="21983"/>
                </a:moveTo>
                <a:lnTo>
                  <a:pt x="107889" y="21983"/>
                </a:lnTo>
                <a:lnTo>
                  <a:pt x="136025" y="25493"/>
                </a:lnTo>
                <a:lnTo>
                  <a:pt x="162550" y="37157"/>
                </a:lnTo>
                <a:lnTo>
                  <a:pt x="182273" y="58677"/>
                </a:lnTo>
                <a:lnTo>
                  <a:pt x="190000" y="91757"/>
                </a:lnTo>
                <a:lnTo>
                  <a:pt x="180363" y="129227"/>
                </a:lnTo>
                <a:lnTo>
                  <a:pt x="155867" y="152091"/>
                </a:lnTo>
                <a:lnTo>
                  <a:pt x="123135" y="163665"/>
                </a:lnTo>
                <a:lnTo>
                  <a:pt x="88793" y="167265"/>
                </a:lnTo>
                <a:lnTo>
                  <a:pt x="186791" y="167265"/>
                </a:lnTo>
                <a:lnTo>
                  <a:pt x="201219" y="160097"/>
                </a:lnTo>
                <a:lnTo>
                  <a:pt x="229892" y="129929"/>
                </a:lnTo>
                <a:lnTo>
                  <a:pt x="241559" y="85067"/>
                </a:lnTo>
                <a:lnTo>
                  <a:pt x="231966" y="43549"/>
                </a:lnTo>
                <a:lnTo>
                  <a:pt x="210805" y="21983"/>
                </a:lnTo>
                <a:close/>
              </a:path>
              <a:path extrusionOk="0" h="367029" w="281304">
                <a:moveTo>
                  <a:pt x="126029" y="0"/>
                </a:moveTo>
                <a:lnTo>
                  <a:pt x="110992" y="448"/>
                </a:lnTo>
                <a:lnTo>
                  <a:pt x="80917" y="2419"/>
                </a:lnTo>
                <a:lnTo>
                  <a:pt x="65879" y="2867"/>
                </a:lnTo>
                <a:lnTo>
                  <a:pt x="158101" y="2867"/>
                </a:lnTo>
                <a:lnTo>
                  <a:pt x="12602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4530298" y="2881306"/>
            <a:ext cx="325120" cy="375920"/>
          </a:xfrm>
          <a:custGeom>
            <a:rect b="b" l="l" r="r" t="t"/>
            <a:pathLst>
              <a:path extrusionOk="0" h="375920" w="325120">
                <a:moveTo>
                  <a:pt x="110628" y="93667"/>
                </a:moveTo>
                <a:lnTo>
                  <a:pt x="40101" y="93667"/>
                </a:lnTo>
                <a:lnTo>
                  <a:pt x="216044" y="279104"/>
                </a:lnTo>
                <a:lnTo>
                  <a:pt x="256268" y="322296"/>
                </a:lnTo>
                <a:lnTo>
                  <a:pt x="287049" y="356102"/>
                </a:lnTo>
                <a:lnTo>
                  <a:pt x="303620" y="375627"/>
                </a:lnTo>
                <a:lnTo>
                  <a:pt x="320805" y="375627"/>
                </a:lnTo>
                <a:lnTo>
                  <a:pt x="320104" y="349268"/>
                </a:lnTo>
                <a:lnTo>
                  <a:pt x="319492" y="318876"/>
                </a:lnTo>
                <a:lnTo>
                  <a:pt x="319141" y="289170"/>
                </a:lnTo>
                <a:lnTo>
                  <a:pt x="319031" y="274312"/>
                </a:lnTo>
                <a:lnTo>
                  <a:pt x="284524" y="274312"/>
                </a:lnTo>
                <a:lnTo>
                  <a:pt x="110628" y="93667"/>
                </a:lnTo>
                <a:close/>
              </a:path>
              <a:path extrusionOk="0" h="375920" w="325120">
                <a:moveTo>
                  <a:pt x="21005" y="0"/>
                </a:moveTo>
                <a:lnTo>
                  <a:pt x="3818" y="0"/>
                </a:lnTo>
                <a:lnTo>
                  <a:pt x="4520" y="26209"/>
                </a:lnTo>
                <a:lnTo>
                  <a:pt x="5132" y="56271"/>
                </a:lnTo>
                <a:lnTo>
                  <a:pt x="5564" y="92606"/>
                </a:lnTo>
                <a:lnTo>
                  <a:pt x="5658" y="164097"/>
                </a:lnTo>
                <a:lnTo>
                  <a:pt x="5546" y="194025"/>
                </a:lnTo>
                <a:lnTo>
                  <a:pt x="5087" y="240646"/>
                </a:lnTo>
                <a:lnTo>
                  <a:pt x="4078" y="289170"/>
                </a:lnTo>
                <a:lnTo>
                  <a:pt x="2429" y="333198"/>
                </a:lnTo>
                <a:lnTo>
                  <a:pt x="0" y="370848"/>
                </a:lnTo>
                <a:lnTo>
                  <a:pt x="6682" y="369892"/>
                </a:lnTo>
                <a:lnTo>
                  <a:pt x="14321" y="368936"/>
                </a:lnTo>
                <a:lnTo>
                  <a:pt x="45738" y="368936"/>
                </a:lnTo>
                <a:lnTo>
                  <a:pt x="41771" y="285662"/>
                </a:lnTo>
                <a:lnTo>
                  <a:pt x="39911" y="237036"/>
                </a:lnTo>
                <a:lnTo>
                  <a:pt x="39146" y="194025"/>
                </a:lnTo>
                <a:lnTo>
                  <a:pt x="39295" y="164097"/>
                </a:lnTo>
                <a:lnTo>
                  <a:pt x="39650" y="134024"/>
                </a:lnTo>
                <a:lnTo>
                  <a:pt x="39952" y="111767"/>
                </a:lnTo>
                <a:lnTo>
                  <a:pt x="40101" y="93667"/>
                </a:lnTo>
                <a:lnTo>
                  <a:pt x="110628" y="93667"/>
                </a:lnTo>
                <a:lnTo>
                  <a:pt x="41815" y="21966"/>
                </a:lnTo>
                <a:lnTo>
                  <a:pt x="21005" y="0"/>
                </a:lnTo>
                <a:close/>
              </a:path>
              <a:path extrusionOk="0" h="375920" w="325120">
                <a:moveTo>
                  <a:pt x="45738" y="368936"/>
                </a:moveTo>
                <a:lnTo>
                  <a:pt x="32462" y="368936"/>
                </a:lnTo>
                <a:lnTo>
                  <a:pt x="40101" y="369892"/>
                </a:lnTo>
                <a:lnTo>
                  <a:pt x="45829" y="370848"/>
                </a:lnTo>
                <a:lnTo>
                  <a:pt x="45738" y="368936"/>
                </a:lnTo>
                <a:close/>
              </a:path>
              <a:path extrusionOk="0" h="375920" w="325120">
                <a:moveTo>
                  <a:pt x="278795" y="3821"/>
                </a:moveTo>
                <a:lnTo>
                  <a:pt x="281048" y="42203"/>
                </a:lnTo>
                <a:lnTo>
                  <a:pt x="283211" y="88649"/>
                </a:lnTo>
                <a:lnTo>
                  <a:pt x="284806" y="135961"/>
                </a:lnTo>
                <a:lnTo>
                  <a:pt x="285479" y="180644"/>
                </a:lnTo>
                <a:lnTo>
                  <a:pt x="285376" y="231421"/>
                </a:lnTo>
                <a:lnTo>
                  <a:pt x="285291" y="240646"/>
                </a:lnTo>
                <a:lnTo>
                  <a:pt x="285076" y="257257"/>
                </a:lnTo>
                <a:lnTo>
                  <a:pt x="284524" y="274312"/>
                </a:lnTo>
                <a:lnTo>
                  <a:pt x="319031" y="274312"/>
                </a:lnTo>
                <a:lnTo>
                  <a:pt x="318908" y="240646"/>
                </a:lnTo>
                <a:lnTo>
                  <a:pt x="319017" y="209527"/>
                </a:lnTo>
                <a:lnTo>
                  <a:pt x="319138" y="184141"/>
                </a:lnTo>
                <a:lnTo>
                  <a:pt x="319812" y="134024"/>
                </a:lnTo>
                <a:lnTo>
                  <a:pt x="320958" y="85500"/>
                </a:lnTo>
                <a:lnTo>
                  <a:pt x="322562" y="41472"/>
                </a:lnTo>
                <a:lnTo>
                  <a:pt x="324519" y="5734"/>
                </a:lnTo>
                <a:lnTo>
                  <a:pt x="292162" y="5734"/>
                </a:lnTo>
                <a:lnTo>
                  <a:pt x="284524" y="4777"/>
                </a:lnTo>
                <a:lnTo>
                  <a:pt x="278795" y="3821"/>
                </a:lnTo>
                <a:close/>
              </a:path>
              <a:path extrusionOk="0" h="375920" w="325120">
                <a:moveTo>
                  <a:pt x="324624" y="3821"/>
                </a:moveTo>
                <a:lnTo>
                  <a:pt x="318895" y="4777"/>
                </a:lnTo>
                <a:lnTo>
                  <a:pt x="311257" y="5734"/>
                </a:lnTo>
                <a:lnTo>
                  <a:pt x="324519" y="5734"/>
                </a:lnTo>
                <a:lnTo>
                  <a:pt x="324624" y="3821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311995" y="2187143"/>
            <a:ext cx="2520315" cy="2489200"/>
          </a:xfrm>
          <a:custGeom>
            <a:rect b="b" l="l" r="r" t="t"/>
            <a:pathLst>
              <a:path extrusionOk="0" h="2489200" w="2520315">
                <a:moveTo>
                  <a:pt x="576681" y="1655699"/>
                </a:moveTo>
                <a:lnTo>
                  <a:pt x="544398" y="1600835"/>
                </a:lnTo>
                <a:lnTo>
                  <a:pt x="517296" y="1546656"/>
                </a:lnTo>
                <a:lnTo>
                  <a:pt x="494969" y="1493431"/>
                </a:lnTo>
                <a:lnTo>
                  <a:pt x="476986" y="1441399"/>
                </a:lnTo>
                <a:lnTo>
                  <a:pt x="462965" y="1390827"/>
                </a:lnTo>
                <a:lnTo>
                  <a:pt x="452488" y="1341983"/>
                </a:lnTo>
                <a:lnTo>
                  <a:pt x="445147" y="1295120"/>
                </a:lnTo>
                <a:lnTo>
                  <a:pt x="440537" y="1250505"/>
                </a:lnTo>
                <a:lnTo>
                  <a:pt x="438238" y="1208379"/>
                </a:lnTo>
                <a:lnTo>
                  <a:pt x="389547" y="1208379"/>
                </a:lnTo>
                <a:lnTo>
                  <a:pt x="391896" y="1253185"/>
                </a:lnTo>
                <a:lnTo>
                  <a:pt x="396468" y="1298346"/>
                </a:lnTo>
                <a:lnTo>
                  <a:pt x="403339" y="1343787"/>
                </a:lnTo>
                <a:lnTo>
                  <a:pt x="412623" y="1389443"/>
                </a:lnTo>
                <a:lnTo>
                  <a:pt x="424395" y="1435239"/>
                </a:lnTo>
                <a:lnTo>
                  <a:pt x="438772" y="1481112"/>
                </a:lnTo>
                <a:lnTo>
                  <a:pt x="455828" y="1526971"/>
                </a:lnTo>
                <a:lnTo>
                  <a:pt x="475678" y="1572768"/>
                </a:lnTo>
                <a:lnTo>
                  <a:pt x="498398" y="1618424"/>
                </a:lnTo>
                <a:lnTo>
                  <a:pt x="536105" y="1640281"/>
                </a:lnTo>
                <a:lnTo>
                  <a:pt x="558012" y="1649476"/>
                </a:lnTo>
                <a:lnTo>
                  <a:pt x="576681" y="1655699"/>
                </a:lnTo>
                <a:close/>
              </a:path>
              <a:path extrusionOk="0" h="2489200" w="2520315">
                <a:moveTo>
                  <a:pt x="1024470" y="2007425"/>
                </a:moveTo>
                <a:lnTo>
                  <a:pt x="969835" y="1987054"/>
                </a:lnTo>
                <a:lnTo>
                  <a:pt x="919048" y="1964258"/>
                </a:lnTo>
                <a:lnTo>
                  <a:pt x="872134" y="1939607"/>
                </a:lnTo>
                <a:lnTo>
                  <a:pt x="829106" y="1913648"/>
                </a:lnTo>
                <a:lnTo>
                  <a:pt x="789965" y="1886915"/>
                </a:lnTo>
                <a:lnTo>
                  <a:pt x="754735" y="1859991"/>
                </a:lnTo>
                <a:lnTo>
                  <a:pt x="723417" y="1833384"/>
                </a:lnTo>
                <a:lnTo>
                  <a:pt x="696036" y="1807667"/>
                </a:lnTo>
                <a:lnTo>
                  <a:pt x="672045" y="1803120"/>
                </a:lnTo>
                <a:lnTo>
                  <a:pt x="647344" y="1797037"/>
                </a:lnTo>
                <a:lnTo>
                  <a:pt x="624065" y="1790065"/>
                </a:lnTo>
                <a:lnTo>
                  <a:pt x="604380" y="1782813"/>
                </a:lnTo>
                <a:lnTo>
                  <a:pt x="640105" y="1820811"/>
                </a:lnTo>
                <a:lnTo>
                  <a:pt x="678319" y="1856955"/>
                </a:lnTo>
                <a:lnTo>
                  <a:pt x="718705" y="1891106"/>
                </a:lnTo>
                <a:lnTo>
                  <a:pt x="760895" y="1923110"/>
                </a:lnTo>
                <a:lnTo>
                  <a:pt x="804557" y="1952815"/>
                </a:lnTo>
                <a:lnTo>
                  <a:pt x="849363" y="1980069"/>
                </a:lnTo>
                <a:lnTo>
                  <a:pt x="894969" y="2004733"/>
                </a:lnTo>
                <a:lnTo>
                  <a:pt x="941044" y="2026640"/>
                </a:lnTo>
                <a:lnTo>
                  <a:pt x="987234" y="2045665"/>
                </a:lnTo>
                <a:lnTo>
                  <a:pt x="1024470" y="2007425"/>
                </a:lnTo>
                <a:close/>
              </a:path>
              <a:path extrusionOk="0" h="2489200" w="2520315">
                <a:moveTo>
                  <a:pt x="1965883" y="1798116"/>
                </a:moveTo>
                <a:lnTo>
                  <a:pt x="1952523" y="1739811"/>
                </a:lnTo>
                <a:lnTo>
                  <a:pt x="1921040" y="1776260"/>
                </a:lnTo>
                <a:lnTo>
                  <a:pt x="1887385" y="1810994"/>
                </a:lnTo>
                <a:lnTo>
                  <a:pt x="1851634" y="1843874"/>
                </a:lnTo>
                <a:lnTo>
                  <a:pt x="1813890" y="1874799"/>
                </a:lnTo>
                <a:lnTo>
                  <a:pt x="1774228" y="1903641"/>
                </a:lnTo>
                <a:lnTo>
                  <a:pt x="1732737" y="1930285"/>
                </a:lnTo>
                <a:lnTo>
                  <a:pt x="1689519" y="1954606"/>
                </a:lnTo>
                <a:lnTo>
                  <a:pt x="1644650" y="1976488"/>
                </a:lnTo>
                <a:lnTo>
                  <a:pt x="1598218" y="1995805"/>
                </a:lnTo>
                <a:lnTo>
                  <a:pt x="1550314" y="2012454"/>
                </a:lnTo>
                <a:lnTo>
                  <a:pt x="1501025" y="2026310"/>
                </a:lnTo>
                <a:lnTo>
                  <a:pt x="1450441" y="2037257"/>
                </a:lnTo>
                <a:lnTo>
                  <a:pt x="1398663" y="2045157"/>
                </a:lnTo>
                <a:lnTo>
                  <a:pt x="1345755" y="2049919"/>
                </a:lnTo>
                <a:lnTo>
                  <a:pt x="1291818" y="2051392"/>
                </a:lnTo>
                <a:lnTo>
                  <a:pt x="1248460" y="2050351"/>
                </a:lnTo>
                <a:lnTo>
                  <a:pt x="1206360" y="2047341"/>
                </a:lnTo>
                <a:lnTo>
                  <a:pt x="1166406" y="2042528"/>
                </a:lnTo>
                <a:lnTo>
                  <a:pt x="1129499" y="2036102"/>
                </a:lnTo>
                <a:lnTo>
                  <a:pt x="1090358" y="2077199"/>
                </a:lnTo>
                <a:lnTo>
                  <a:pt x="1144701" y="2088197"/>
                </a:lnTo>
                <a:lnTo>
                  <a:pt x="1196454" y="2095601"/>
                </a:lnTo>
                <a:lnTo>
                  <a:pt x="1246238" y="2099792"/>
                </a:lnTo>
                <a:lnTo>
                  <a:pt x="1294676" y="2101100"/>
                </a:lnTo>
                <a:lnTo>
                  <a:pt x="1350073" y="2099386"/>
                </a:lnTo>
                <a:lnTo>
                  <a:pt x="1404289" y="2094331"/>
                </a:lnTo>
                <a:lnTo>
                  <a:pt x="1457248" y="2086102"/>
                </a:lnTo>
                <a:lnTo>
                  <a:pt x="1508874" y="2074875"/>
                </a:lnTo>
                <a:lnTo>
                  <a:pt x="1559077" y="2060778"/>
                </a:lnTo>
                <a:lnTo>
                  <a:pt x="1586318" y="2051392"/>
                </a:lnTo>
                <a:lnTo>
                  <a:pt x="1607807" y="2044001"/>
                </a:lnTo>
                <a:lnTo>
                  <a:pt x="1654949" y="2024684"/>
                </a:lnTo>
                <a:lnTo>
                  <a:pt x="1700441" y="2002993"/>
                </a:lnTo>
                <a:lnTo>
                  <a:pt x="1744192" y="1979091"/>
                </a:lnTo>
                <a:lnTo>
                  <a:pt x="1786140" y="1953133"/>
                </a:lnTo>
                <a:lnTo>
                  <a:pt x="1826196" y="1925281"/>
                </a:lnTo>
                <a:lnTo>
                  <a:pt x="1864283" y="1895690"/>
                </a:lnTo>
                <a:lnTo>
                  <a:pt x="1900301" y="1864525"/>
                </a:lnTo>
                <a:lnTo>
                  <a:pt x="1934197" y="1831949"/>
                </a:lnTo>
                <a:lnTo>
                  <a:pt x="1965883" y="1798116"/>
                </a:lnTo>
                <a:close/>
              </a:path>
              <a:path extrusionOk="0" h="2489200" w="2520315">
                <a:moveTo>
                  <a:pt x="2317254" y="222008"/>
                </a:moveTo>
                <a:lnTo>
                  <a:pt x="2270468" y="222008"/>
                </a:lnTo>
                <a:lnTo>
                  <a:pt x="2188349" y="1071702"/>
                </a:lnTo>
                <a:lnTo>
                  <a:pt x="2186444" y="1071702"/>
                </a:lnTo>
                <a:lnTo>
                  <a:pt x="2180996" y="1022946"/>
                </a:lnTo>
                <a:lnTo>
                  <a:pt x="2171725" y="972858"/>
                </a:lnTo>
                <a:lnTo>
                  <a:pt x="2158936" y="922070"/>
                </a:lnTo>
                <a:lnTo>
                  <a:pt x="2142934" y="871169"/>
                </a:lnTo>
                <a:lnTo>
                  <a:pt x="2124024" y="820813"/>
                </a:lnTo>
                <a:lnTo>
                  <a:pt x="2102510" y="771601"/>
                </a:lnTo>
                <a:lnTo>
                  <a:pt x="2078685" y="724141"/>
                </a:lnTo>
                <a:lnTo>
                  <a:pt x="2052866" y="679081"/>
                </a:lnTo>
                <a:lnTo>
                  <a:pt x="2025345" y="637019"/>
                </a:lnTo>
                <a:lnTo>
                  <a:pt x="1996440" y="598589"/>
                </a:lnTo>
                <a:lnTo>
                  <a:pt x="1963305" y="560146"/>
                </a:lnTo>
                <a:lnTo>
                  <a:pt x="1928368" y="523722"/>
                </a:lnTo>
                <a:lnTo>
                  <a:pt x="1891728" y="489369"/>
                </a:lnTo>
                <a:lnTo>
                  <a:pt x="1853438" y="457161"/>
                </a:lnTo>
                <a:lnTo>
                  <a:pt x="1813560" y="427164"/>
                </a:lnTo>
                <a:lnTo>
                  <a:pt x="1772183" y="399427"/>
                </a:lnTo>
                <a:lnTo>
                  <a:pt x="1729371" y="374027"/>
                </a:lnTo>
                <a:lnTo>
                  <a:pt x="1685188" y="351040"/>
                </a:lnTo>
                <a:lnTo>
                  <a:pt x="1639697" y="330504"/>
                </a:lnTo>
                <a:lnTo>
                  <a:pt x="1592986" y="312508"/>
                </a:lnTo>
                <a:lnTo>
                  <a:pt x="1545120" y="297091"/>
                </a:lnTo>
                <a:lnTo>
                  <a:pt x="1496161" y="284340"/>
                </a:lnTo>
                <a:lnTo>
                  <a:pt x="1446187" y="274307"/>
                </a:lnTo>
                <a:lnTo>
                  <a:pt x="1395272" y="267068"/>
                </a:lnTo>
                <a:lnTo>
                  <a:pt x="1343469" y="262674"/>
                </a:lnTo>
                <a:lnTo>
                  <a:pt x="1290866" y="261188"/>
                </a:lnTo>
                <a:lnTo>
                  <a:pt x="1237424" y="262775"/>
                </a:lnTo>
                <a:lnTo>
                  <a:pt x="1184846" y="267436"/>
                </a:lnTo>
                <a:lnTo>
                  <a:pt x="1133221" y="275120"/>
                </a:lnTo>
                <a:lnTo>
                  <a:pt x="1082624" y="285699"/>
                </a:lnTo>
                <a:lnTo>
                  <a:pt x="1033145" y="299110"/>
                </a:lnTo>
                <a:lnTo>
                  <a:pt x="984846" y="315239"/>
                </a:lnTo>
                <a:lnTo>
                  <a:pt x="937806" y="334010"/>
                </a:lnTo>
                <a:lnTo>
                  <a:pt x="892124" y="355307"/>
                </a:lnTo>
                <a:lnTo>
                  <a:pt x="847877" y="379082"/>
                </a:lnTo>
                <a:lnTo>
                  <a:pt x="805129" y="405193"/>
                </a:lnTo>
                <a:lnTo>
                  <a:pt x="763968" y="433590"/>
                </a:lnTo>
                <a:lnTo>
                  <a:pt x="724471" y="464159"/>
                </a:lnTo>
                <a:lnTo>
                  <a:pt x="686727" y="496811"/>
                </a:lnTo>
                <a:lnTo>
                  <a:pt x="650798" y="531456"/>
                </a:lnTo>
                <a:lnTo>
                  <a:pt x="616788" y="568007"/>
                </a:lnTo>
                <a:lnTo>
                  <a:pt x="654024" y="598589"/>
                </a:lnTo>
                <a:lnTo>
                  <a:pt x="686219" y="564095"/>
                </a:lnTo>
                <a:lnTo>
                  <a:pt x="720140" y="531393"/>
                </a:lnTo>
                <a:lnTo>
                  <a:pt x="755726" y="500570"/>
                </a:lnTo>
                <a:lnTo>
                  <a:pt x="792911" y="471716"/>
                </a:lnTo>
                <a:lnTo>
                  <a:pt x="831646" y="444919"/>
                </a:lnTo>
                <a:lnTo>
                  <a:pt x="871867" y="420255"/>
                </a:lnTo>
                <a:lnTo>
                  <a:pt x="913511" y="397827"/>
                </a:lnTo>
                <a:lnTo>
                  <a:pt x="956513" y="377710"/>
                </a:lnTo>
                <a:lnTo>
                  <a:pt x="1000836" y="359994"/>
                </a:lnTo>
                <a:lnTo>
                  <a:pt x="1046403" y="344766"/>
                </a:lnTo>
                <a:lnTo>
                  <a:pt x="1093152" y="332117"/>
                </a:lnTo>
                <a:lnTo>
                  <a:pt x="1141031" y="322122"/>
                </a:lnTo>
                <a:lnTo>
                  <a:pt x="1189990" y="314883"/>
                </a:lnTo>
                <a:lnTo>
                  <a:pt x="1239951" y="310476"/>
                </a:lnTo>
                <a:lnTo>
                  <a:pt x="1290866" y="308978"/>
                </a:lnTo>
                <a:lnTo>
                  <a:pt x="1345514" y="310629"/>
                </a:lnTo>
                <a:lnTo>
                  <a:pt x="1398879" y="315480"/>
                </a:lnTo>
                <a:lnTo>
                  <a:pt x="1450924" y="323418"/>
                </a:lnTo>
                <a:lnTo>
                  <a:pt x="1501546" y="334302"/>
                </a:lnTo>
                <a:lnTo>
                  <a:pt x="1550708" y="348030"/>
                </a:lnTo>
                <a:lnTo>
                  <a:pt x="1598333" y="364451"/>
                </a:lnTo>
                <a:lnTo>
                  <a:pt x="1644357" y="383451"/>
                </a:lnTo>
                <a:lnTo>
                  <a:pt x="1688719" y="404901"/>
                </a:lnTo>
                <a:lnTo>
                  <a:pt x="1731340" y="428675"/>
                </a:lnTo>
                <a:lnTo>
                  <a:pt x="1772170" y="454660"/>
                </a:lnTo>
                <a:lnTo>
                  <a:pt x="1811134" y="482701"/>
                </a:lnTo>
                <a:lnTo>
                  <a:pt x="1848167" y="512699"/>
                </a:lnTo>
                <a:lnTo>
                  <a:pt x="1883219" y="544525"/>
                </a:lnTo>
                <a:lnTo>
                  <a:pt x="1916201" y="578027"/>
                </a:lnTo>
                <a:lnTo>
                  <a:pt x="1947075" y="613117"/>
                </a:lnTo>
                <a:lnTo>
                  <a:pt x="1975751" y="649643"/>
                </a:lnTo>
                <a:lnTo>
                  <a:pt x="2002167" y="687476"/>
                </a:lnTo>
                <a:lnTo>
                  <a:pt x="2029968" y="733386"/>
                </a:lnTo>
                <a:lnTo>
                  <a:pt x="2054796" y="780897"/>
                </a:lnTo>
                <a:lnTo>
                  <a:pt x="2076665" y="829691"/>
                </a:lnTo>
                <a:lnTo>
                  <a:pt x="2095639" y="879424"/>
                </a:lnTo>
                <a:lnTo>
                  <a:pt x="2111743" y="929779"/>
                </a:lnTo>
                <a:lnTo>
                  <a:pt x="2125002" y="980427"/>
                </a:lnTo>
                <a:lnTo>
                  <a:pt x="2135479" y="1031036"/>
                </a:lnTo>
                <a:lnTo>
                  <a:pt x="2143175" y="1081278"/>
                </a:lnTo>
                <a:lnTo>
                  <a:pt x="2148167" y="1130820"/>
                </a:lnTo>
                <a:lnTo>
                  <a:pt x="2150453" y="1179334"/>
                </a:lnTo>
                <a:lnTo>
                  <a:pt x="2150097" y="1226489"/>
                </a:lnTo>
                <a:lnTo>
                  <a:pt x="2147125" y="1271968"/>
                </a:lnTo>
                <a:lnTo>
                  <a:pt x="2141575" y="1315440"/>
                </a:lnTo>
                <a:lnTo>
                  <a:pt x="2129040" y="1381379"/>
                </a:lnTo>
                <a:lnTo>
                  <a:pt x="2118322" y="1423352"/>
                </a:lnTo>
                <a:lnTo>
                  <a:pt x="2103551" y="1470329"/>
                </a:lnTo>
                <a:lnTo>
                  <a:pt x="2083943" y="1521548"/>
                </a:lnTo>
                <a:lnTo>
                  <a:pt x="2058695" y="1576260"/>
                </a:lnTo>
                <a:lnTo>
                  <a:pt x="2026996" y="1633715"/>
                </a:lnTo>
                <a:lnTo>
                  <a:pt x="2041321" y="1696796"/>
                </a:lnTo>
                <a:lnTo>
                  <a:pt x="2062251" y="1663382"/>
                </a:lnTo>
                <a:lnTo>
                  <a:pt x="2081758" y="1629994"/>
                </a:lnTo>
                <a:lnTo>
                  <a:pt x="2099906" y="1596110"/>
                </a:lnTo>
                <a:lnTo>
                  <a:pt x="2116772" y="1561211"/>
                </a:lnTo>
                <a:lnTo>
                  <a:pt x="2132444" y="1524812"/>
                </a:lnTo>
                <a:lnTo>
                  <a:pt x="2147011" y="1486382"/>
                </a:lnTo>
                <a:lnTo>
                  <a:pt x="2160549" y="1445425"/>
                </a:lnTo>
                <a:lnTo>
                  <a:pt x="2173122" y="1401419"/>
                </a:lnTo>
                <a:lnTo>
                  <a:pt x="2184844" y="1353870"/>
                </a:lnTo>
                <a:lnTo>
                  <a:pt x="2195766" y="1302245"/>
                </a:lnTo>
                <a:lnTo>
                  <a:pt x="2205990" y="1246060"/>
                </a:lnTo>
                <a:lnTo>
                  <a:pt x="2215578" y="1184783"/>
                </a:lnTo>
                <a:lnTo>
                  <a:pt x="2224633" y="1117917"/>
                </a:lnTo>
                <a:lnTo>
                  <a:pt x="2230069" y="1071702"/>
                </a:lnTo>
                <a:lnTo>
                  <a:pt x="2233231" y="1044943"/>
                </a:lnTo>
                <a:lnTo>
                  <a:pt x="2259241" y="801039"/>
                </a:lnTo>
                <a:lnTo>
                  <a:pt x="2286698" y="530961"/>
                </a:lnTo>
                <a:lnTo>
                  <a:pt x="2308580" y="310476"/>
                </a:lnTo>
                <a:lnTo>
                  <a:pt x="2317254" y="222008"/>
                </a:lnTo>
                <a:close/>
              </a:path>
              <a:path extrusionOk="0" h="2489200" w="2520315">
                <a:moveTo>
                  <a:pt x="2519997" y="12700"/>
                </a:moveTo>
                <a:lnTo>
                  <a:pt x="1877453" y="12700"/>
                </a:lnTo>
                <a:lnTo>
                  <a:pt x="1351229" y="0"/>
                </a:lnTo>
                <a:lnTo>
                  <a:pt x="901128" y="0"/>
                </a:lnTo>
                <a:lnTo>
                  <a:pt x="868133" y="12700"/>
                </a:lnTo>
                <a:lnTo>
                  <a:pt x="781240" y="12700"/>
                </a:lnTo>
                <a:lnTo>
                  <a:pt x="733666" y="25400"/>
                </a:lnTo>
                <a:lnTo>
                  <a:pt x="687031" y="25400"/>
                </a:lnTo>
                <a:lnTo>
                  <a:pt x="641413" y="38100"/>
                </a:lnTo>
                <a:lnTo>
                  <a:pt x="596861" y="63500"/>
                </a:lnTo>
                <a:lnTo>
                  <a:pt x="511175" y="88900"/>
                </a:lnTo>
                <a:lnTo>
                  <a:pt x="470179" y="114300"/>
                </a:lnTo>
                <a:lnTo>
                  <a:pt x="430466" y="139700"/>
                </a:lnTo>
                <a:lnTo>
                  <a:pt x="392125" y="165100"/>
                </a:lnTo>
                <a:lnTo>
                  <a:pt x="355206" y="190500"/>
                </a:lnTo>
                <a:lnTo>
                  <a:pt x="319747" y="215900"/>
                </a:lnTo>
                <a:lnTo>
                  <a:pt x="285838" y="254000"/>
                </a:lnTo>
                <a:lnTo>
                  <a:pt x="253517" y="279400"/>
                </a:lnTo>
                <a:lnTo>
                  <a:pt x="222859" y="317500"/>
                </a:lnTo>
                <a:lnTo>
                  <a:pt x="193903" y="355600"/>
                </a:lnTo>
                <a:lnTo>
                  <a:pt x="166712" y="393700"/>
                </a:lnTo>
                <a:lnTo>
                  <a:pt x="141363" y="431800"/>
                </a:lnTo>
                <a:lnTo>
                  <a:pt x="117894" y="469900"/>
                </a:lnTo>
                <a:lnTo>
                  <a:pt x="96380" y="508000"/>
                </a:lnTo>
                <a:lnTo>
                  <a:pt x="76860" y="546100"/>
                </a:lnTo>
                <a:lnTo>
                  <a:pt x="59410" y="596900"/>
                </a:lnTo>
                <a:lnTo>
                  <a:pt x="44094" y="635000"/>
                </a:lnTo>
                <a:lnTo>
                  <a:pt x="30949" y="673100"/>
                </a:lnTo>
                <a:lnTo>
                  <a:pt x="20040" y="723900"/>
                </a:lnTo>
                <a:lnTo>
                  <a:pt x="11430" y="774700"/>
                </a:lnTo>
                <a:lnTo>
                  <a:pt x="5181" y="812800"/>
                </a:lnTo>
                <a:lnTo>
                  <a:pt x="1358" y="863600"/>
                </a:lnTo>
                <a:lnTo>
                  <a:pt x="0" y="901700"/>
                </a:lnTo>
                <a:lnTo>
                  <a:pt x="1016" y="952500"/>
                </a:lnTo>
                <a:lnTo>
                  <a:pt x="4025" y="990600"/>
                </a:lnTo>
                <a:lnTo>
                  <a:pt x="8940" y="1028700"/>
                </a:lnTo>
                <a:lnTo>
                  <a:pt x="15697" y="1079500"/>
                </a:lnTo>
                <a:lnTo>
                  <a:pt x="24231" y="1117600"/>
                </a:lnTo>
                <a:lnTo>
                  <a:pt x="34442" y="1168400"/>
                </a:lnTo>
                <a:lnTo>
                  <a:pt x="46266" y="1219200"/>
                </a:lnTo>
                <a:lnTo>
                  <a:pt x="59639" y="1270000"/>
                </a:lnTo>
                <a:lnTo>
                  <a:pt x="74472" y="1333500"/>
                </a:lnTo>
                <a:lnTo>
                  <a:pt x="90703" y="1384300"/>
                </a:lnTo>
                <a:lnTo>
                  <a:pt x="148031" y="1587500"/>
                </a:lnTo>
                <a:lnTo>
                  <a:pt x="200621" y="1765300"/>
                </a:lnTo>
                <a:lnTo>
                  <a:pt x="239064" y="1905000"/>
                </a:lnTo>
                <a:lnTo>
                  <a:pt x="253974" y="1955800"/>
                </a:lnTo>
                <a:lnTo>
                  <a:pt x="301713" y="1955800"/>
                </a:lnTo>
                <a:lnTo>
                  <a:pt x="125069" y="1358900"/>
                </a:lnTo>
                <a:lnTo>
                  <a:pt x="126034" y="1358900"/>
                </a:lnTo>
                <a:lnTo>
                  <a:pt x="147929" y="1397000"/>
                </a:lnTo>
                <a:lnTo>
                  <a:pt x="172567" y="1435100"/>
                </a:lnTo>
                <a:lnTo>
                  <a:pt x="199796" y="1473200"/>
                </a:lnTo>
                <a:lnTo>
                  <a:pt x="229539" y="1511300"/>
                </a:lnTo>
                <a:lnTo>
                  <a:pt x="261645" y="1536700"/>
                </a:lnTo>
                <a:lnTo>
                  <a:pt x="296024" y="1574800"/>
                </a:lnTo>
                <a:lnTo>
                  <a:pt x="332549" y="1600200"/>
                </a:lnTo>
                <a:lnTo>
                  <a:pt x="371106" y="1638300"/>
                </a:lnTo>
                <a:lnTo>
                  <a:pt x="411594" y="1663700"/>
                </a:lnTo>
                <a:lnTo>
                  <a:pt x="453872" y="1689100"/>
                </a:lnTo>
                <a:lnTo>
                  <a:pt x="497840" y="1714500"/>
                </a:lnTo>
                <a:lnTo>
                  <a:pt x="543382" y="1739900"/>
                </a:lnTo>
                <a:lnTo>
                  <a:pt x="638721" y="1765300"/>
                </a:lnTo>
                <a:lnTo>
                  <a:pt x="688301" y="1790700"/>
                </a:lnTo>
                <a:lnTo>
                  <a:pt x="738974" y="1790700"/>
                </a:lnTo>
                <a:lnTo>
                  <a:pt x="790651" y="1803400"/>
                </a:lnTo>
                <a:lnTo>
                  <a:pt x="843216" y="1803400"/>
                </a:lnTo>
                <a:lnTo>
                  <a:pt x="896531" y="1816100"/>
                </a:lnTo>
                <a:lnTo>
                  <a:pt x="951395" y="1803400"/>
                </a:lnTo>
                <a:lnTo>
                  <a:pt x="1005306" y="1803400"/>
                </a:lnTo>
                <a:lnTo>
                  <a:pt x="1058125" y="1790700"/>
                </a:lnTo>
                <a:lnTo>
                  <a:pt x="1109726" y="1790700"/>
                </a:lnTo>
                <a:lnTo>
                  <a:pt x="1159941" y="1778000"/>
                </a:lnTo>
                <a:lnTo>
                  <a:pt x="1184287" y="1765300"/>
                </a:lnTo>
                <a:lnTo>
                  <a:pt x="1208633" y="1752600"/>
                </a:lnTo>
                <a:lnTo>
                  <a:pt x="1255674" y="1739900"/>
                </a:lnTo>
                <a:lnTo>
                  <a:pt x="1300899" y="1714500"/>
                </a:lnTo>
                <a:lnTo>
                  <a:pt x="1344193" y="1689100"/>
                </a:lnTo>
                <a:lnTo>
                  <a:pt x="1385379" y="1663700"/>
                </a:lnTo>
                <a:lnTo>
                  <a:pt x="1386344" y="1663700"/>
                </a:lnTo>
                <a:lnTo>
                  <a:pt x="607568" y="2489200"/>
                </a:lnTo>
                <a:lnTo>
                  <a:pt x="668680" y="2489200"/>
                </a:lnTo>
                <a:lnTo>
                  <a:pt x="960145" y="2184400"/>
                </a:lnTo>
                <a:lnTo>
                  <a:pt x="1206347" y="1917700"/>
                </a:lnTo>
                <a:lnTo>
                  <a:pt x="1401610" y="1714500"/>
                </a:lnTo>
                <a:lnTo>
                  <a:pt x="1452499" y="1663700"/>
                </a:lnTo>
                <a:lnTo>
                  <a:pt x="1497241" y="1612900"/>
                </a:lnTo>
                <a:lnTo>
                  <a:pt x="1536115" y="1562100"/>
                </a:lnTo>
                <a:lnTo>
                  <a:pt x="1569415" y="1524000"/>
                </a:lnTo>
                <a:lnTo>
                  <a:pt x="1597431" y="1485900"/>
                </a:lnTo>
                <a:lnTo>
                  <a:pt x="1620469" y="1460500"/>
                </a:lnTo>
                <a:lnTo>
                  <a:pt x="1638795" y="1435100"/>
                </a:lnTo>
                <a:lnTo>
                  <a:pt x="1652727" y="1409700"/>
                </a:lnTo>
                <a:lnTo>
                  <a:pt x="1665503" y="1384300"/>
                </a:lnTo>
                <a:lnTo>
                  <a:pt x="1681848" y="1358900"/>
                </a:lnTo>
                <a:lnTo>
                  <a:pt x="1720507" y="1295400"/>
                </a:lnTo>
                <a:lnTo>
                  <a:pt x="1740446" y="1244600"/>
                </a:lnTo>
                <a:lnTo>
                  <a:pt x="1759204" y="1193800"/>
                </a:lnTo>
                <a:lnTo>
                  <a:pt x="1775612" y="1130300"/>
                </a:lnTo>
                <a:lnTo>
                  <a:pt x="1788464" y="1066800"/>
                </a:lnTo>
                <a:lnTo>
                  <a:pt x="1796592" y="1003300"/>
                </a:lnTo>
                <a:lnTo>
                  <a:pt x="1798802" y="927100"/>
                </a:lnTo>
                <a:lnTo>
                  <a:pt x="1799755" y="927100"/>
                </a:lnTo>
                <a:lnTo>
                  <a:pt x="2143506" y="2489200"/>
                </a:lnTo>
                <a:lnTo>
                  <a:pt x="2193112" y="2489200"/>
                </a:lnTo>
                <a:lnTo>
                  <a:pt x="2148954" y="2298700"/>
                </a:lnTo>
                <a:lnTo>
                  <a:pt x="2043341" y="1828800"/>
                </a:lnTo>
                <a:lnTo>
                  <a:pt x="1927174" y="1308100"/>
                </a:lnTo>
                <a:lnTo>
                  <a:pt x="1849412" y="952500"/>
                </a:lnTo>
                <a:lnTo>
                  <a:pt x="1844281" y="927100"/>
                </a:lnTo>
                <a:lnTo>
                  <a:pt x="1834045" y="876300"/>
                </a:lnTo>
                <a:lnTo>
                  <a:pt x="1818195" y="812800"/>
                </a:lnTo>
                <a:lnTo>
                  <a:pt x="1801876" y="749300"/>
                </a:lnTo>
                <a:lnTo>
                  <a:pt x="1785099" y="698500"/>
                </a:lnTo>
                <a:lnTo>
                  <a:pt x="1767916" y="647700"/>
                </a:lnTo>
                <a:lnTo>
                  <a:pt x="1750339" y="596900"/>
                </a:lnTo>
                <a:lnTo>
                  <a:pt x="1732407" y="558800"/>
                </a:lnTo>
                <a:lnTo>
                  <a:pt x="1714119" y="520700"/>
                </a:lnTo>
                <a:lnTo>
                  <a:pt x="1695526" y="482600"/>
                </a:lnTo>
                <a:lnTo>
                  <a:pt x="1657489" y="431800"/>
                </a:lnTo>
                <a:lnTo>
                  <a:pt x="1615363" y="406400"/>
                </a:lnTo>
                <a:lnTo>
                  <a:pt x="1594523" y="393700"/>
                </a:lnTo>
                <a:lnTo>
                  <a:pt x="1578254" y="393700"/>
                </a:lnTo>
                <a:lnTo>
                  <a:pt x="1605432" y="431800"/>
                </a:lnTo>
                <a:lnTo>
                  <a:pt x="1631111" y="469900"/>
                </a:lnTo>
                <a:lnTo>
                  <a:pt x="1655051" y="508000"/>
                </a:lnTo>
                <a:lnTo>
                  <a:pt x="1677035" y="558800"/>
                </a:lnTo>
                <a:lnTo>
                  <a:pt x="1696834" y="596900"/>
                </a:lnTo>
                <a:lnTo>
                  <a:pt x="1714195" y="647700"/>
                </a:lnTo>
                <a:lnTo>
                  <a:pt x="1728927" y="698500"/>
                </a:lnTo>
                <a:lnTo>
                  <a:pt x="1740776" y="749300"/>
                </a:lnTo>
                <a:lnTo>
                  <a:pt x="1749526" y="800100"/>
                </a:lnTo>
                <a:lnTo>
                  <a:pt x="1754936" y="850900"/>
                </a:lnTo>
                <a:lnTo>
                  <a:pt x="1756791" y="901700"/>
                </a:lnTo>
                <a:lnTo>
                  <a:pt x="1755444" y="952500"/>
                </a:lnTo>
                <a:lnTo>
                  <a:pt x="1751431" y="1003300"/>
                </a:lnTo>
                <a:lnTo>
                  <a:pt x="1744827" y="1054100"/>
                </a:lnTo>
                <a:lnTo>
                  <a:pt x="1735709" y="1092200"/>
                </a:lnTo>
                <a:lnTo>
                  <a:pt x="1724152" y="1143000"/>
                </a:lnTo>
                <a:lnTo>
                  <a:pt x="1710232" y="1181100"/>
                </a:lnTo>
                <a:lnTo>
                  <a:pt x="1694002" y="1231900"/>
                </a:lnTo>
                <a:lnTo>
                  <a:pt x="1675561" y="1270000"/>
                </a:lnTo>
                <a:lnTo>
                  <a:pt x="1654962" y="1308100"/>
                </a:lnTo>
                <a:lnTo>
                  <a:pt x="1632280" y="1346200"/>
                </a:lnTo>
                <a:lnTo>
                  <a:pt x="1607578" y="1384300"/>
                </a:lnTo>
                <a:lnTo>
                  <a:pt x="1580959" y="1422400"/>
                </a:lnTo>
                <a:lnTo>
                  <a:pt x="1552473" y="1460500"/>
                </a:lnTo>
                <a:lnTo>
                  <a:pt x="1522196" y="1498600"/>
                </a:lnTo>
                <a:lnTo>
                  <a:pt x="1490192" y="1524000"/>
                </a:lnTo>
                <a:lnTo>
                  <a:pt x="1456550" y="1562100"/>
                </a:lnTo>
                <a:lnTo>
                  <a:pt x="1421333" y="1587500"/>
                </a:lnTo>
                <a:lnTo>
                  <a:pt x="1384604" y="1612900"/>
                </a:lnTo>
                <a:lnTo>
                  <a:pt x="1346454" y="1638300"/>
                </a:lnTo>
                <a:lnTo>
                  <a:pt x="1306957" y="1663700"/>
                </a:lnTo>
                <a:lnTo>
                  <a:pt x="1266164" y="1676400"/>
                </a:lnTo>
                <a:lnTo>
                  <a:pt x="1224153" y="1701800"/>
                </a:lnTo>
                <a:lnTo>
                  <a:pt x="1181011" y="1714500"/>
                </a:lnTo>
                <a:lnTo>
                  <a:pt x="1045464" y="1752600"/>
                </a:lnTo>
                <a:lnTo>
                  <a:pt x="998486" y="1752600"/>
                </a:lnTo>
                <a:lnTo>
                  <a:pt x="950734" y="1765300"/>
                </a:lnTo>
                <a:lnTo>
                  <a:pt x="853897" y="1765300"/>
                </a:lnTo>
                <a:lnTo>
                  <a:pt x="806234" y="1752600"/>
                </a:lnTo>
                <a:lnTo>
                  <a:pt x="759333" y="1752600"/>
                </a:lnTo>
                <a:lnTo>
                  <a:pt x="624001" y="1714500"/>
                </a:lnTo>
                <a:lnTo>
                  <a:pt x="580910" y="1701800"/>
                </a:lnTo>
                <a:lnTo>
                  <a:pt x="538962" y="1676400"/>
                </a:lnTo>
                <a:lnTo>
                  <a:pt x="498221" y="1663700"/>
                </a:lnTo>
                <a:lnTo>
                  <a:pt x="458762" y="1638300"/>
                </a:lnTo>
                <a:lnTo>
                  <a:pt x="420649" y="1612900"/>
                </a:lnTo>
                <a:lnTo>
                  <a:pt x="383959" y="1587500"/>
                </a:lnTo>
                <a:lnTo>
                  <a:pt x="348780" y="1562100"/>
                </a:lnTo>
                <a:lnTo>
                  <a:pt x="315163" y="1524000"/>
                </a:lnTo>
                <a:lnTo>
                  <a:pt x="283184" y="1498600"/>
                </a:lnTo>
                <a:lnTo>
                  <a:pt x="252933" y="1460500"/>
                </a:lnTo>
                <a:lnTo>
                  <a:pt x="224459" y="1422400"/>
                </a:lnTo>
                <a:lnTo>
                  <a:pt x="197853" y="1384300"/>
                </a:lnTo>
                <a:lnTo>
                  <a:pt x="173177" y="1346200"/>
                </a:lnTo>
                <a:lnTo>
                  <a:pt x="150495" y="1308100"/>
                </a:lnTo>
                <a:lnTo>
                  <a:pt x="129908" y="1270000"/>
                </a:lnTo>
                <a:lnTo>
                  <a:pt x="111467" y="1231900"/>
                </a:lnTo>
                <a:lnTo>
                  <a:pt x="95250" y="1181100"/>
                </a:lnTo>
                <a:lnTo>
                  <a:pt x="81330" y="1143000"/>
                </a:lnTo>
                <a:lnTo>
                  <a:pt x="69773" y="1092200"/>
                </a:lnTo>
                <a:lnTo>
                  <a:pt x="60655" y="1054100"/>
                </a:lnTo>
                <a:lnTo>
                  <a:pt x="54063" y="1003300"/>
                </a:lnTo>
                <a:lnTo>
                  <a:pt x="50050" y="952500"/>
                </a:lnTo>
                <a:lnTo>
                  <a:pt x="48691" y="901700"/>
                </a:lnTo>
                <a:lnTo>
                  <a:pt x="50050" y="863600"/>
                </a:lnTo>
                <a:lnTo>
                  <a:pt x="54076" y="812800"/>
                </a:lnTo>
                <a:lnTo>
                  <a:pt x="60680" y="762000"/>
                </a:lnTo>
                <a:lnTo>
                  <a:pt x="69824" y="723900"/>
                </a:lnTo>
                <a:lnTo>
                  <a:pt x="81394" y="673100"/>
                </a:lnTo>
                <a:lnTo>
                  <a:pt x="95351" y="635000"/>
                </a:lnTo>
                <a:lnTo>
                  <a:pt x="111607" y="584200"/>
                </a:lnTo>
                <a:lnTo>
                  <a:pt x="130086" y="546100"/>
                </a:lnTo>
                <a:lnTo>
                  <a:pt x="150723" y="508000"/>
                </a:lnTo>
                <a:lnTo>
                  <a:pt x="173431" y="457200"/>
                </a:lnTo>
                <a:lnTo>
                  <a:pt x="198158" y="419100"/>
                </a:lnTo>
                <a:lnTo>
                  <a:pt x="224815" y="393700"/>
                </a:lnTo>
                <a:lnTo>
                  <a:pt x="253326" y="355600"/>
                </a:lnTo>
                <a:lnTo>
                  <a:pt x="283641" y="317500"/>
                </a:lnTo>
                <a:lnTo>
                  <a:pt x="315658" y="292100"/>
                </a:lnTo>
                <a:lnTo>
                  <a:pt x="349326" y="254000"/>
                </a:lnTo>
                <a:lnTo>
                  <a:pt x="384568" y="228600"/>
                </a:lnTo>
                <a:lnTo>
                  <a:pt x="421297" y="203200"/>
                </a:lnTo>
                <a:lnTo>
                  <a:pt x="459447" y="177800"/>
                </a:lnTo>
                <a:lnTo>
                  <a:pt x="498957" y="152400"/>
                </a:lnTo>
                <a:lnTo>
                  <a:pt x="539737" y="139700"/>
                </a:lnTo>
                <a:lnTo>
                  <a:pt x="581723" y="114300"/>
                </a:lnTo>
                <a:lnTo>
                  <a:pt x="714184" y="76200"/>
                </a:lnTo>
                <a:lnTo>
                  <a:pt x="760260" y="63500"/>
                </a:lnTo>
                <a:lnTo>
                  <a:pt x="807173" y="63500"/>
                </a:lnTo>
                <a:lnTo>
                  <a:pt x="854849" y="50800"/>
                </a:lnTo>
                <a:lnTo>
                  <a:pt x="954938" y="50800"/>
                </a:lnTo>
                <a:lnTo>
                  <a:pt x="1005954" y="63500"/>
                </a:lnTo>
                <a:lnTo>
                  <a:pt x="1056157" y="63500"/>
                </a:lnTo>
                <a:lnTo>
                  <a:pt x="1200873" y="101600"/>
                </a:lnTo>
                <a:lnTo>
                  <a:pt x="1246784" y="127000"/>
                </a:lnTo>
                <a:lnTo>
                  <a:pt x="1291361" y="152400"/>
                </a:lnTo>
                <a:lnTo>
                  <a:pt x="1334477" y="165100"/>
                </a:lnTo>
                <a:lnTo>
                  <a:pt x="1376057" y="190500"/>
                </a:lnTo>
                <a:lnTo>
                  <a:pt x="1415973" y="228600"/>
                </a:lnTo>
                <a:lnTo>
                  <a:pt x="1454124" y="254000"/>
                </a:lnTo>
                <a:lnTo>
                  <a:pt x="1477022" y="254000"/>
                </a:lnTo>
                <a:lnTo>
                  <a:pt x="1501267" y="266700"/>
                </a:lnTo>
                <a:lnTo>
                  <a:pt x="1524622" y="266700"/>
                </a:lnTo>
                <a:lnTo>
                  <a:pt x="1469707" y="203200"/>
                </a:lnTo>
                <a:lnTo>
                  <a:pt x="1429410" y="177800"/>
                </a:lnTo>
                <a:lnTo>
                  <a:pt x="1387411" y="152400"/>
                </a:lnTo>
                <a:lnTo>
                  <a:pt x="1343812" y="127000"/>
                </a:lnTo>
                <a:lnTo>
                  <a:pt x="1298714" y="101600"/>
                </a:lnTo>
                <a:lnTo>
                  <a:pt x="1252194" y="76200"/>
                </a:lnTo>
                <a:lnTo>
                  <a:pt x="1155280" y="50800"/>
                </a:lnTo>
                <a:lnTo>
                  <a:pt x="2519997" y="50800"/>
                </a:lnTo>
                <a:lnTo>
                  <a:pt x="2519997" y="1270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" name="Google Shape;23;p2"/>
          <p:cNvSpPr txBox="1"/>
          <p:nvPr>
            <p:ph idx="11" type="ftr"/>
          </p:nvPr>
        </p:nvSpPr>
        <p:spPr>
          <a:xfrm>
            <a:off x="3363385" y="6397252"/>
            <a:ext cx="2493645" cy="2101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>
                <a:solidFill>
                  <a:srgbClr val="8797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"/>
          <p:cNvSpPr txBox="1"/>
          <p:nvPr>
            <p:ph idx="12" type="sldNum"/>
          </p:nvPr>
        </p:nvSpPr>
        <p:spPr>
          <a:xfrm>
            <a:off x="8433464" y="6442360"/>
            <a:ext cx="245745" cy="196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381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80" name="Google Shape;80;p1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81" name="Google Shape;81;p1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88" name="Google Shape;88;p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91" name="Google Shape;91;p1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95" name="Google Shape;95;p17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6" name="Google Shape;96;p17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97" name="Google Shape;97;p1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00" name="Google Shape;100;p1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04" name="Google Shape;104;p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687704" y="520445"/>
            <a:ext cx="13098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1470279" y="2336799"/>
            <a:ext cx="5747400" cy="16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2pPr>
            <a:lvl3pPr indent="-228600" lvl="2" marL="13716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3pPr>
            <a:lvl4pPr indent="-228600" lvl="3" marL="18288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4pPr>
            <a:lvl5pPr indent="-228600" lvl="4" marL="22860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5pPr>
            <a:lvl6pPr indent="-228600" lvl="5" marL="27432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6pPr>
            <a:lvl7pPr indent="-228600" lvl="6" marL="32004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7pPr>
            <a:lvl8pPr indent="-228600" lvl="7" marL="36576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8pPr>
            <a:lvl9pPr indent="-228600" lvl="8" marL="4114800" rtl="0" algn="l">
              <a:spcBef>
                <a:spcPts val="1600"/>
              </a:spcBef>
              <a:spcAft>
                <a:spcPts val="1600"/>
              </a:spcAft>
              <a:buSzPts val="1900"/>
              <a:buNone/>
              <a:defRPr/>
            </a:lvl9pPr>
          </a:lstStyle>
          <a:p/>
        </p:txBody>
      </p:sp>
      <p:sp>
        <p:nvSpPr>
          <p:cNvPr id="110" name="Google Shape;110;p21"/>
          <p:cNvSpPr txBox="1"/>
          <p:nvPr>
            <p:ph idx="11" type="ftr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1"/>
          <p:cNvSpPr txBox="1"/>
          <p:nvPr>
            <p:ph idx="12" type="sldNum"/>
          </p:nvPr>
        </p:nvSpPr>
        <p:spPr>
          <a:xfrm>
            <a:off x="8295512" y="6601764"/>
            <a:ext cx="808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Lalit Patnaik </a:t>
            </a:r>
            <a:fld id="{00000000-1234-1234-1234-123412341234}" type="slidenum">
              <a:rPr lang="en-US"/>
              <a:t>‹#›</a:t>
            </a:fld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/>
          <p:nvPr>
            <p:ph type="title"/>
          </p:nvPr>
        </p:nvSpPr>
        <p:spPr>
          <a:xfrm>
            <a:off x="490219" y="314100"/>
            <a:ext cx="816356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60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1" type="ftr"/>
          </p:nvPr>
        </p:nvSpPr>
        <p:spPr>
          <a:xfrm>
            <a:off x="3363385" y="6397252"/>
            <a:ext cx="2493645" cy="2101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>
                <a:solidFill>
                  <a:srgbClr val="8797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2" type="sldNum"/>
          </p:nvPr>
        </p:nvSpPr>
        <p:spPr>
          <a:xfrm>
            <a:off x="8433464" y="6442360"/>
            <a:ext cx="245745" cy="196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381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687704" y="520445"/>
            <a:ext cx="13098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15" name="Google Shape;115;p22"/>
          <p:cNvSpPr txBox="1"/>
          <p:nvPr>
            <p:ph idx="11" type="ftr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2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2"/>
          <p:cNvSpPr txBox="1"/>
          <p:nvPr>
            <p:ph idx="12" type="sldNum"/>
          </p:nvPr>
        </p:nvSpPr>
        <p:spPr>
          <a:xfrm>
            <a:off x="8295512" y="6601764"/>
            <a:ext cx="808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Lalit Patnaik </a:t>
            </a:r>
            <a:fld id="{00000000-1234-1234-1234-123412341234}" type="slidenum">
              <a:rPr lang="en-US"/>
              <a:t>‹#›</a:t>
            </a:fld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ctrTitle"/>
          </p:nvPr>
        </p:nvSpPr>
        <p:spPr>
          <a:xfrm>
            <a:off x="2661761" y="2337054"/>
            <a:ext cx="38205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20" name="Google Shape;120;p23"/>
          <p:cNvSpPr txBox="1"/>
          <p:nvPr>
            <p:ph idx="1" type="subTitle"/>
          </p:nvPr>
        </p:nvSpPr>
        <p:spPr>
          <a:xfrm>
            <a:off x="2871502" y="3536441"/>
            <a:ext cx="34011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2800">
                <a:solidFill>
                  <a:srgbClr val="2D75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1600"/>
              </a:spcBef>
              <a:spcAft>
                <a:spcPts val="1600"/>
              </a:spcAft>
              <a:buSzPts val="1900"/>
              <a:buNone/>
              <a:defRPr/>
            </a:lvl9pPr>
          </a:lstStyle>
          <a:p/>
        </p:txBody>
      </p:sp>
      <p:sp>
        <p:nvSpPr>
          <p:cNvPr id="121" name="Google Shape;121;p23"/>
          <p:cNvSpPr txBox="1"/>
          <p:nvPr>
            <p:ph idx="11" type="ftr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3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3"/>
          <p:cNvSpPr txBox="1"/>
          <p:nvPr>
            <p:ph idx="12" type="sldNum"/>
          </p:nvPr>
        </p:nvSpPr>
        <p:spPr>
          <a:xfrm>
            <a:off x="8295512" y="6601764"/>
            <a:ext cx="808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2700" marR="0" rtl="0" algn="l">
              <a:lnSpc>
                <a:spcPct val="103333"/>
              </a:lnSpc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Lalit Patnaik </a:t>
            </a:r>
            <a:fld id="{00000000-1234-1234-1234-123412341234}" type="slidenum">
              <a:rPr lang="en-US"/>
              <a:t>‹#›</a:t>
            </a:fld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title"/>
          </p:nvPr>
        </p:nvSpPr>
        <p:spPr>
          <a:xfrm>
            <a:off x="523933" y="449355"/>
            <a:ext cx="37962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1" i="0" sz="2200">
                <a:solidFill>
                  <a:srgbClr val="1F497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26" name="Google Shape;126;p24"/>
          <p:cNvSpPr txBox="1"/>
          <p:nvPr>
            <p:ph idx="1" type="body"/>
          </p:nvPr>
        </p:nvSpPr>
        <p:spPr>
          <a:xfrm>
            <a:off x="457200" y="1577340"/>
            <a:ext cx="3977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2pPr>
            <a:lvl3pPr indent="-228600" lvl="2" marL="13716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3pPr>
            <a:lvl4pPr indent="-228600" lvl="3" marL="18288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4pPr>
            <a:lvl5pPr indent="-228600" lvl="4" marL="22860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5pPr>
            <a:lvl6pPr indent="-228600" lvl="5" marL="27432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6pPr>
            <a:lvl7pPr indent="-228600" lvl="6" marL="32004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7pPr>
            <a:lvl8pPr indent="-228600" lvl="7" marL="36576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8pPr>
            <a:lvl9pPr indent="-228600" lvl="8" marL="4114800" rtl="0" algn="l">
              <a:spcBef>
                <a:spcPts val="1600"/>
              </a:spcBef>
              <a:spcAft>
                <a:spcPts val="1600"/>
              </a:spcAft>
              <a:buSzPts val="1900"/>
              <a:buNone/>
              <a:defRPr/>
            </a:lvl9pPr>
          </a:lstStyle>
          <a:p/>
        </p:txBody>
      </p:sp>
      <p:sp>
        <p:nvSpPr>
          <p:cNvPr id="127" name="Google Shape;127;p24"/>
          <p:cNvSpPr txBox="1"/>
          <p:nvPr>
            <p:ph idx="2" type="body"/>
          </p:nvPr>
        </p:nvSpPr>
        <p:spPr>
          <a:xfrm>
            <a:off x="4709160" y="1577340"/>
            <a:ext cx="3977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2pPr>
            <a:lvl3pPr indent="-228600" lvl="2" marL="13716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3pPr>
            <a:lvl4pPr indent="-228600" lvl="3" marL="18288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4pPr>
            <a:lvl5pPr indent="-228600" lvl="4" marL="22860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5pPr>
            <a:lvl6pPr indent="-228600" lvl="5" marL="27432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6pPr>
            <a:lvl7pPr indent="-228600" lvl="6" marL="32004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7pPr>
            <a:lvl8pPr indent="-228600" lvl="7" marL="3657600" rtl="0" algn="l"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8pPr>
            <a:lvl9pPr indent="-228600" lvl="8" marL="4114800" rtl="0" algn="l">
              <a:spcBef>
                <a:spcPts val="1600"/>
              </a:spcBef>
              <a:spcAft>
                <a:spcPts val="1600"/>
              </a:spcAft>
              <a:buSzPts val="1900"/>
              <a:buNone/>
              <a:defRPr/>
            </a:lvl9pPr>
          </a:lstStyle>
          <a:p/>
        </p:txBody>
      </p:sp>
      <p:sp>
        <p:nvSpPr>
          <p:cNvPr id="128" name="Google Shape;128;p24"/>
          <p:cNvSpPr txBox="1"/>
          <p:nvPr>
            <p:ph idx="11" type="ftr"/>
          </p:nvPr>
        </p:nvSpPr>
        <p:spPr>
          <a:xfrm>
            <a:off x="1085042" y="6021815"/>
            <a:ext cx="5792400" cy="1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4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4"/>
          <p:cNvSpPr txBox="1"/>
          <p:nvPr>
            <p:ph idx="12" type="sldNum"/>
          </p:nvPr>
        </p:nvSpPr>
        <p:spPr>
          <a:xfrm>
            <a:off x="8370223" y="6176795"/>
            <a:ext cx="1743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38100" marR="0" rtl="0" algn="l">
              <a:lnSpc>
                <a:spcPct val="106111"/>
              </a:lnSpc>
              <a:spcBef>
                <a:spcPts val="0"/>
              </a:spcBef>
              <a:buNone/>
              <a:defRPr b="0" i="0"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8100" marR="0" rtl="0" algn="l">
              <a:lnSpc>
                <a:spcPct val="106111"/>
              </a:lnSpc>
              <a:spcBef>
                <a:spcPts val="0"/>
              </a:spcBef>
              <a:buNone/>
              <a:defRPr b="0" i="0"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38100" marR="0" rtl="0" algn="l">
              <a:lnSpc>
                <a:spcPct val="106111"/>
              </a:lnSpc>
              <a:spcBef>
                <a:spcPts val="0"/>
              </a:spcBef>
              <a:buNone/>
              <a:defRPr b="0" i="0"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38100" marR="0" rtl="0" algn="l">
              <a:lnSpc>
                <a:spcPct val="106111"/>
              </a:lnSpc>
              <a:spcBef>
                <a:spcPts val="0"/>
              </a:spcBef>
              <a:buNone/>
              <a:defRPr b="0" i="0"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38100" marR="0" rtl="0" algn="l">
              <a:lnSpc>
                <a:spcPct val="106111"/>
              </a:lnSpc>
              <a:spcBef>
                <a:spcPts val="0"/>
              </a:spcBef>
              <a:buNone/>
              <a:defRPr b="0" i="0"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38100" marR="0" rtl="0" algn="l">
              <a:lnSpc>
                <a:spcPct val="106111"/>
              </a:lnSpc>
              <a:spcBef>
                <a:spcPts val="0"/>
              </a:spcBef>
              <a:buNone/>
              <a:defRPr b="0" i="0"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8100" marR="0" rtl="0" algn="l">
              <a:lnSpc>
                <a:spcPct val="106111"/>
              </a:lnSpc>
              <a:spcBef>
                <a:spcPts val="0"/>
              </a:spcBef>
              <a:buNone/>
              <a:defRPr b="0" i="0"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8100" marR="0" rtl="0" algn="l">
              <a:lnSpc>
                <a:spcPct val="106111"/>
              </a:lnSpc>
              <a:spcBef>
                <a:spcPts val="0"/>
              </a:spcBef>
              <a:buNone/>
              <a:defRPr b="0" i="0"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8100" marR="0" rtl="0" algn="l">
              <a:lnSpc>
                <a:spcPct val="106111"/>
              </a:lnSpc>
              <a:spcBef>
                <a:spcPts val="0"/>
              </a:spcBef>
              <a:buNone/>
              <a:defRPr b="0" i="0"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381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type="title"/>
          </p:nvPr>
        </p:nvSpPr>
        <p:spPr>
          <a:xfrm>
            <a:off x="687704" y="520445"/>
            <a:ext cx="13098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39" name="Google Shape;139;p27"/>
          <p:cNvSpPr txBox="1"/>
          <p:nvPr>
            <p:ph idx="1" type="body"/>
          </p:nvPr>
        </p:nvSpPr>
        <p:spPr>
          <a:xfrm>
            <a:off x="1470279" y="2336799"/>
            <a:ext cx="5747400" cy="16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2pPr>
            <a:lvl3pPr indent="-2286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3pPr>
            <a:lvl4pPr indent="-2286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4pPr>
            <a:lvl5pPr indent="-2286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5pPr>
            <a:lvl6pPr indent="-2286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6pPr>
            <a:lvl7pPr indent="-2286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7pPr>
            <a:lvl8pPr indent="-2286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8pPr>
            <a:lvl9pPr indent="-2286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/>
            </a:lvl9pPr>
          </a:lstStyle>
          <a:p/>
        </p:txBody>
      </p:sp>
      <p:sp>
        <p:nvSpPr>
          <p:cNvPr id="140" name="Google Shape;140;p27"/>
          <p:cNvSpPr txBox="1"/>
          <p:nvPr>
            <p:ph idx="11" type="ftr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7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Google Shape;142;p27"/>
          <p:cNvSpPr txBox="1"/>
          <p:nvPr>
            <p:ph idx="12" type="sldNum"/>
          </p:nvPr>
        </p:nvSpPr>
        <p:spPr>
          <a:xfrm>
            <a:off x="8295512" y="6601764"/>
            <a:ext cx="808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Lalit Patnaik </a:t>
            </a:r>
            <a:fld id="{00000000-1234-1234-1234-123412341234}" type="slidenum">
              <a:rPr lang="en-US"/>
              <a:t>‹#›</a:t>
            </a:fld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>
            <p:ph type="ctrTitle"/>
          </p:nvPr>
        </p:nvSpPr>
        <p:spPr>
          <a:xfrm>
            <a:off x="2661761" y="2337054"/>
            <a:ext cx="38205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45" name="Google Shape;145;p28"/>
          <p:cNvSpPr txBox="1"/>
          <p:nvPr>
            <p:ph idx="1" type="subTitle"/>
          </p:nvPr>
        </p:nvSpPr>
        <p:spPr>
          <a:xfrm>
            <a:off x="2871502" y="3536441"/>
            <a:ext cx="34011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2800">
                <a:solidFill>
                  <a:srgbClr val="2D75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/>
            </a:lvl9pPr>
          </a:lstStyle>
          <a:p/>
        </p:txBody>
      </p:sp>
      <p:sp>
        <p:nvSpPr>
          <p:cNvPr id="146" name="Google Shape;146;p28"/>
          <p:cNvSpPr txBox="1"/>
          <p:nvPr>
            <p:ph idx="11" type="ftr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Google Shape;147;p28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Google Shape;148;p28"/>
          <p:cNvSpPr txBox="1"/>
          <p:nvPr>
            <p:ph idx="12" type="sldNum"/>
          </p:nvPr>
        </p:nvSpPr>
        <p:spPr>
          <a:xfrm>
            <a:off x="8295512" y="6601764"/>
            <a:ext cx="808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Lalit Patnaik </a:t>
            </a:r>
            <a:fld id="{00000000-1234-1234-1234-123412341234}" type="slidenum">
              <a:rPr lang="en-US"/>
              <a:t>‹#›</a:t>
            </a:fld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>
            <p:ph type="title"/>
          </p:nvPr>
        </p:nvSpPr>
        <p:spPr>
          <a:xfrm>
            <a:off x="523933" y="449355"/>
            <a:ext cx="37962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b="1" i="0" sz="2200">
                <a:solidFill>
                  <a:srgbClr val="1F497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51" name="Google Shape;151;p29"/>
          <p:cNvSpPr txBox="1"/>
          <p:nvPr>
            <p:ph idx="1" type="body"/>
          </p:nvPr>
        </p:nvSpPr>
        <p:spPr>
          <a:xfrm>
            <a:off x="457200" y="1577340"/>
            <a:ext cx="3977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2pPr>
            <a:lvl3pPr indent="-2286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3pPr>
            <a:lvl4pPr indent="-2286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4pPr>
            <a:lvl5pPr indent="-2286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5pPr>
            <a:lvl6pPr indent="-2286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6pPr>
            <a:lvl7pPr indent="-2286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7pPr>
            <a:lvl8pPr indent="-2286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8pPr>
            <a:lvl9pPr indent="-2286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/>
            </a:lvl9pPr>
          </a:lstStyle>
          <a:p/>
        </p:txBody>
      </p:sp>
      <p:sp>
        <p:nvSpPr>
          <p:cNvPr id="152" name="Google Shape;152;p29"/>
          <p:cNvSpPr txBox="1"/>
          <p:nvPr>
            <p:ph idx="2" type="body"/>
          </p:nvPr>
        </p:nvSpPr>
        <p:spPr>
          <a:xfrm>
            <a:off x="4709160" y="1577340"/>
            <a:ext cx="3977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2pPr>
            <a:lvl3pPr indent="-2286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3pPr>
            <a:lvl4pPr indent="-2286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4pPr>
            <a:lvl5pPr indent="-2286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5pPr>
            <a:lvl6pPr indent="-2286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6pPr>
            <a:lvl7pPr indent="-2286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7pPr>
            <a:lvl8pPr indent="-2286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8pPr>
            <a:lvl9pPr indent="-2286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/>
            </a:lvl9pPr>
          </a:lstStyle>
          <a:p/>
        </p:txBody>
      </p:sp>
      <p:sp>
        <p:nvSpPr>
          <p:cNvPr id="153" name="Google Shape;153;p29"/>
          <p:cNvSpPr txBox="1"/>
          <p:nvPr>
            <p:ph idx="11" type="ftr"/>
          </p:nvPr>
        </p:nvSpPr>
        <p:spPr>
          <a:xfrm>
            <a:off x="1085041" y="6021815"/>
            <a:ext cx="5792400" cy="1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Google Shape;154;p29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" name="Google Shape;155;p29"/>
          <p:cNvSpPr txBox="1"/>
          <p:nvPr>
            <p:ph idx="12" type="sldNum"/>
          </p:nvPr>
        </p:nvSpPr>
        <p:spPr>
          <a:xfrm>
            <a:off x="8370223" y="6176795"/>
            <a:ext cx="1743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38100" marR="0" rtl="0" algn="l">
              <a:lnSpc>
                <a:spcPct val="106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8100" marR="0" rtl="0" algn="l">
              <a:lnSpc>
                <a:spcPct val="106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38100" marR="0" rtl="0" algn="l">
              <a:lnSpc>
                <a:spcPct val="106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38100" marR="0" rtl="0" algn="l">
              <a:lnSpc>
                <a:spcPct val="106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38100" marR="0" rtl="0" algn="l">
              <a:lnSpc>
                <a:spcPct val="106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38100" marR="0" rtl="0" algn="l">
              <a:lnSpc>
                <a:spcPct val="106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8100" marR="0" rtl="0" algn="l">
              <a:lnSpc>
                <a:spcPct val="106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8100" marR="0" rtl="0" algn="l">
              <a:lnSpc>
                <a:spcPct val="106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8100" marR="0" rtl="0" algn="l">
              <a:lnSpc>
                <a:spcPct val="106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381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8" name="Google Shape;158;p30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59" name="Google Shape;159;p3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2" name="Google Shape;162;p3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65" name="Google Shape;165;p3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66" name="Google Shape;166;p3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/>
          <p:nvPr>
            <p:ph type="title"/>
          </p:nvPr>
        </p:nvSpPr>
        <p:spPr>
          <a:xfrm>
            <a:off x="490219" y="314100"/>
            <a:ext cx="816356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60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490219" y="2198200"/>
            <a:ext cx="3708400" cy="33261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5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1" type="ftr"/>
          </p:nvPr>
        </p:nvSpPr>
        <p:spPr>
          <a:xfrm>
            <a:off x="3363385" y="6397252"/>
            <a:ext cx="2493645" cy="2101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>
                <a:solidFill>
                  <a:srgbClr val="8797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8433464" y="6442360"/>
            <a:ext cx="245745" cy="196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381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69" name="Google Shape;169;p33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70" name="Google Shape;170;p3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71" name="Google Shape;171;p3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74" name="Google Shape;174;p3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5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77" name="Google Shape;177;p35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78" name="Google Shape;178;p3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6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81" name="Google Shape;181;p3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7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85" name="Google Shape;185;p37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6" name="Google Shape;186;p37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87" name="Google Shape;187;p3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8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90" name="Google Shape;190;p3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9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3" name="Google Shape;193;p39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94" name="Google Shape;194;p3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0"/>
          <p:cNvSpPr txBox="1"/>
          <p:nvPr>
            <p:ph type="title"/>
          </p:nvPr>
        </p:nvSpPr>
        <p:spPr>
          <a:xfrm>
            <a:off x="687704" y="520445"/>
            <a:ext cx="13098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97" name="Google Shape;197;p40"/>
          <p:cNvSpPr txBox="1"/>
          <p:nvPr>
            <p:ph idx="11" type="ftr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40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9" name="Google Shape;199;p40"/>
          <p:cNvSpPr txBox="1"/>
          <p:nvPr>
            <p:ph idx="12" type="sldNum"/>
          </p:nvPr>
        </p:nvSpPr>
        <p:spPr>
          <a:xfrm>
            <a:off x="8295512" y="6601764"/>
            <a:ext cx="808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Lalit Patnaik </a:t>
            </a:r>
            <a:fld id="{00000000-1234-1234-1234-123412341234}" type="slidenum">
              <a:rPr lang="en-US"/>
              <a:t>‹#›</a:t>
            </a:fld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2"/>
          <p:cNvSpPr txBox="1"/>
          <p:nvPr>
            <p:ph idx="10" type="dt"/>
          </p:nvPr>
        </p:nvSpPr>
        <p:spPr>
          <a:xfrm>
            <a:off x="0" y="0"/>
            <a:ext cx="3000000" cy="3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p42"/>
          <p:cNvSpPr txBox="1"/>
          <p:nvPr>
            <p:ph idx="11" type="ftr"/>
          </p:nvPr>
        </p:nvSpPr>
        <p:spPr>
          <a:xfrm>
            <a:off x="0" y="0"/>
            <a:ext cx="3000000" cy="3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6" name="Google Shape;206;p42"/>
          <p:cNvSpPr txBox="1"/>
          <p:nvPr>
            <p:ph idx="12" type="sldNum"/>
          </p:nvPr>
        </p:nvSpPr>
        <p:spPr>
          <a:xfrm>
            <a:off x="0" y="0"/>
            <a:ext cx="3000000" cy="3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7" name="Google Shape;207;p42"/>
          <p:cNvSpPr txBox="1"/>
          <p:nvPr>
            <p:ph type="title"/>
          </p:nvPr>
        </p:nvSpPr>
        <p:spPr>
          <a:xfrm>
            <a:off x="1" y="107951"/>
            <a:ext cx="8010600" cy="423900"/>
          </a:xfrm>
          <a:prstGeom prst="rect">
            <a:avLst/>
          </a:prstGeom>
          <a:gradFill>
            <a:gsLst>
              <a:gs pos="0">
                <a:srgbClr val="FF6600"/>
              </a:gs>
              <a:gs pos="50000">
                <a:srgbClr val="FF6600"/>
              </a:gs>
              <a:gs pos="100000">
                <a:srgbClr val="FFFFFF">
                  <a:alpha val="74901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53A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3"/>
          <p:cNvSpPr txBox="1"/>
          <p:nvPr>
            <p:ph type="title"/>
          </p:nvPr>
        </p:nvSpPr>
        <p:spPr>
          <a:xfrm>
            <a:off x="1837267" y="352425"/>
            <a:ext cx="69456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53A1"/>
              </a:buClr>
              <a:buSzPts val="2800"/>
              <a:buFont typeface="Arial"/>
              <a:buNone/>
              <a:defRPr sz="2800">
                <a:solidFill>
                  <a:srgbClr val="3A53A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43"/>
          <p:cNvSpPr txBox="1"/>
          <p:nvPr>
            <p:ph idx="1" type="body"/>
          </p:nvPr>
        </p:nvSpPr>
        <p:spPr>
          <a:xfrm>
            <a:off x="317769" y="1207912"/>
            <a:ext cx="8465100" cy="48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3A53A1"/>
              </a:buClr>
              <a:buSzPts val="1800"/>
              <a:buNone/>
              <a:defRPr sz="1800">
                <a:solidFill>
                  <a:srgbClr val="3A53A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3E97D3"/>
              </a:buClr>
              <a:buSzPts val="1500"/>
              <a:buChar char="•"/>
              <a:defRPr sz="1500">
                <a:solidFill>
                  <a:srgbClr val="3E97D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4325" lvl="2" marL="13716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C71C67"/>
              </a:buClr>
              <a:buSzPts val="1350"/>
              <a:buChar char="•"/>
              <a:defRPr sz="1350">
                <a:solidFill>
                  <a:srgbClr val="C71C6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B3C30E"/>
              </a:buClr>
              <a:buSzPts val="1200"/>
              <a:buChar char="•"/>
              <a:defRPr sz="1200">
                <a:solidFill>
                  <a:srgbClr val="B3C30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5275" lvl="4" marL="22860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3A53A1"/>
              </a:buClr>
              <a:buSzPts val="1050"/>
              <a:buChar char="•"/>
              <a:defRPr sz="1050">
                <a:solidFill>
                  <a:srgbClr val="3A53A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43"/>
          <p:cNvSpPr txBox="1"/>
          <p:nvPr>
            <p:ph idx="10" type="dt"/>
          </p:nvPr>
        </p:nvSpPr>
        <p:spPr>
          <a:xfrm>
            <a:off x="4797555" y="6120436"/>
            <a:ext cx="39852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2" name="Google Shape;212;p43"/>
          <p:cNvSpPr txBox="1"/>
          <p:nvPr>
            <p:ph idx="11" type="ftr"/>
          </p:nvPr>
        </p:nvSpPr>
        <p:spPr>
          <a:xfrm>
            <a:off x="745593" y="6125467"/>
            <a:ext cx="39852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3" name="Google Shape;213;p43"/>
          <p:cNvSpPr txBox="1"/>
          <p:nvPr>
            <p:ph idx="12" type="sldNum"/>
          </p:nvPr>
        </p:nvSpPr>
        <p:spPr>
          <a:xfrm>
            <a:off x="317768" y="6118767"/>
            <a:ext cx="3612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/>
          </a:p>
        </p:txBody>
      </p:sp>
      <p:cxnSp>
        <p:nvCxnSpPr>
          <p:cNvPr id="214" name="Google Shape;214;p43"/>
          <p:cNvCxnSpPr/>
          <p:nvPr/>
        </p:nvCxnSpPr>
        <p:spPr>
          <a:xfrm flipH="1" rot="10800000">
            <a:off x="317768" y="6057736"/>
            <a:ext cx="8465100" cy="22500"/>
          </a:xfrm>
          <a:prstGeom prst="straightConnector1">
            <a:avLst/>
          </a:prstGeom>
          <a:noFill/>
          <a:ln cap="flat" cmpd="sng" w="25400">
            <a:solidFill>
              <a:srgbClr val="3A53A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5" name="Google Shape;215;p43"/>
          <p:cNvCxnSpPr/>
          <p:nvPr/>
        </p:nvCxnSpPr>
        <p:spPr>
          <a:xfrm>
            <a:off x="1837267" y="1098681"/>
            <a:ext cx="6945600" cy="0"/>
          </a:xfrm>
          <a:prstGeom prst="straightConnector1">
            <a:avLst/>
          </a:prstGeom>
          <a:noFill/>
          <a:ln cap="flat" cmpd="sng" w="38100">
            <a:solidFill>
              <a:srgbClr val="3A53A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2021_IPPOG_design.png" id="216" name="Google Shape;216;p43"/>
          <p:cNvPicPr preferRelativeResize="0"/>
          <p:nvPr/>
        </p:nvPicPr>
        <p:blipFill rotWithShape="1">
          <a:blip r:embed="rId2">
            <a:alphaModFix/>
          </a:blip>
          <a:srcRect b="278" l="0" r="0" t="278"/>
          <a:stretch/>
        </p:blipFill>
        <p:spPr>
          <a:xfrm>
            <a:off x="0" y="6416192"/>
            <a:ext cx="9144000" cy="4418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&#10;&#10;Description automatically generated with medium confidence" id="217" name="Google Shape;21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768" y="228843"/>
            <a:ext cx="1392499" cy="742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/>
          <p:nvPr>
            <p:ph type="ctrTitle"/>
          </p:nvPr>
        </p:nvSpPr>
        <p:spPr>
          <a:xfrm>
            <a:off x="490219" y="2525421"/>
            <a:ext cx="8163560" cy="7264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" type="subTitle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1" type="ftr"/>
          </p:nvPr>
        </p:nvSpPr>
        <p:spPr>
          <a:xfrm>
            <a:off x="3363385" y="6397252"/>
            <a:ext cx="2493645" cy="2101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>
                <a:solidFill>
                  <a:srgbClr val="8797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33464" y="6442360"/>
            <a:ext cx="245745" cy="196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381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4"/>
          <p:cNvSpPr txBox="1"/>
          <p:nvPr>
            <p:ph idx="10" type="dt"/>
          </p:nvPr>
        </p:nvSpPr>
        <p:spPr>
          <a:xfrm>
            <a:off x="4797555" y="6120436"/>
            <a:ext cx="39852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Google Shape;220;p44"/>
          <p:cNvSpPr txBox="1"/>
          <p:nvPr>
            <p:ph idx="11" type="ftr"/>
          </p:nvPr>
        </p:nvSpPr>
        <p:spPr>
          <a:xfrm>
            <a:off x="745593" y="6125467"/>
            <a:ext cx="39852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1" name="Google Shape;221;p44"/>
          <p:cNvSpPr txBox="1"/>
          <p:nvPr>
            <p:ph idx="12" type="sldNum"/>
          </p:nvPr>
        </p:nvSpPr>
        <p:spPr>
          <a:xfrm>
            <a:off x="317768" y="6118767"/>
            <a:ext cx="3612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/>
          </a:p>
        </p:txBody>
      </p:sp>
      <p:cxnSp>
        <p:nvCxnSpPr>
          <p:cNvPr id="222" name="Google Shape;222;p44"/>
          <p:cNvCxnSpPr/>
          <p:nvPr/>
        </p:nvCxnSpPr>
        <p:spPr>
          <a:xfrm flipH="1" rot="10800000">
            <a:off x="317768" y="6057736"/>
            <a:ext cx="8465100" cy="22500"/>
          </a:xfrm>
          <a:prstGeom prst="straightConnector1">
            <a:avLst/>
          </a:prstGeom>
          <a:noFill/>
          <a:ln cap="flat" cmpd="sng" w="25400">
            <a:solidFill>
              <a:srgbClr val="3A53A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2021_IPPOG_design.png" id="223" name="Google Shape;223;p44"/>
          <p:cNvPicPr preferRelativeResize="0"/>
          <p:nvPr/>
        </p:nvPicPr>
        <p:blipFill rotWithShape="1">
          <a:blip r:embed="rId2">
            <a:alphaModFix/>
          </a:blip>
          <a:srcRect b="278" l="0" r="0" t="278"/>
          <a:stretch/>
        </p:blipFill>
        <p:spPr>
          <a:xfrm>
            <a:off x="0" y="6416192"/>
            <a:ext cx="9144000" cy="441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5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venir"/>
              <a:buNone/>
              <a:defRPr b="1"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4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45"/>
          <p:cNvSpPr txBox="1"/>
          <p:nvPr>
            <p:ph idx="1" type="body"/>
          </p:nvPr>
        </p:nvSpPr>
        <p:spPr>
          <a:xfrm>
            <a:off x="1792288" y="5367337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3pPr>
            <a:lvl4pPr indent="-228600" lvl="3" marL="1828800" rtl="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4pPr>
            <a:lvl5pPr indent="-228600" lvl="4" marL="2286000" rtl="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5pPr>
            <a:lvl6pPr indent="-228600" lvl="5" marL="2743200" rtl="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6pPr>
            <a:lvl7pPr indent="-228600" lvl="6" marL="3200400" rtl="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7pPr>
            <a:lvl8pPr indent="-228600" lvl="7" marL="3657600" rtl="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8pPr>
            <a:lvl9pPr indent="-228600" lvl="8" marL="4114800" rtl="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228" name="Google Shape;228;p45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9" name="Google Shape;229;p45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0" name="Google Shape;230;p45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ffice Theme" type="tx">
  <p:cSld name="TITLE_AND_BODY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7"/>
          <p:cNvSpPr txBox="1"/>
          <p:nvPr>
            <p:ph type="title"/>
          </p:nvPr>
        </p:nvSpPr>
        <p:spPr>
          <a:xfrm>
            <a:off x="628653" y="352424"/>
            <a:ext cx="7877100" cy="88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53A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47"/>
          <p:cNvSpPr txBox="1"/>
          <p:nvPr>
            <p:ph idx="1" type="body"/>
          </p:nvPr>
        </p:nvSpPr>
        <p:spPr>
          <a:xfrm>
            <a:off x="638175" y="1419225"/>
            <a:ext cx="7867800" cy="47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3A53A1"/>
              </a:buClr>
              <a:buSzPts val="18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3E97D3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C71C67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B3C30E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3A53A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p47"/>
          <p:cNvSpPr txBox="1"/>
          <p:nvPr>
            <p:ph idx="12" type="sldNum"/>
          </p:nvPr>
        </p:nvSpPr>
        <p:spPr>
          <a:xfrm>
            <a:off x="0" y="0"/>
            <a:ext cx="3000000" cy="3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8"/>
          <p:cNvSpPr txBox="1"/>
          <p:nvPr>
            <p:ph type="title"/>
          </p:nvPr>
        </p:nvSpPr>
        <p:spPr>
          <a:xfrm>
            <a:off x="1158851" y="352425"/>
            <a:ext cx="7623900" cy="8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53A1"/>
              </a:buClr>
              <a:buSzPts val="2800"/>
              <a:buFont typeface="Arial"/>
              <a:buNone/>
              <a:defRPr>
                <a:solidFill>
                  <a:srgbClr val="3A53A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38" name="Google Shape;238;p48"/>
          <p:cNvCxnSpPr/>
          <p:nvPr/>
        </p:nvCxnSpPr>
        <p:spPr>
          <a:xfrm>
            <a:off x="1158850" y="1277379"/>
            <a:ext cx="7623900" cy="0"/>
          </a:xfrm>
          <a:prstGeom prst="straightConnector1">
            <a:avLst/>
          </a:prstGeom>
          <a:noFill/>
          <a:ln cap="flat" cmpd="sng" w="38100">
            <a:solidFill>
              <a:srgbClr val="3A53A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Logo, icon&#10;&#10;Description automatically generated with medium confidence" id="239" name="Google Shape;239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5781" y="222396"/>
            <a:ext cx="860611" cy="86061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8"/>
          <p:cNvSpPr txBox="1"/>
          <p:nvPr>
            <p:ph idx="10" type="dt"/>
          </p:nvPr>
        </p:nvSpPr>
        <p:spPr>
          <a:xfrm>
            <a:off x="4797555" y="6120436"/>
            <a:ext cx="39852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1" name="Google Shape;241;p48"/>
          <p:cNvSpPr txBox="1"/>
          <p:nvPr>
            <p:ph idx="11" type="ftr"/>
          </p:nvPr>
        </p:nvSpPr>
        <p:spPr>
          <a:xfrm>
            <a:off x="745593" y="6125467"/>
            <a:ext cx="39852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2" name="Google Shape;242;p48"/>
          <p:cNvSpPr txBox="1"/>
          <p:nvPr>
            <p:ph idx="12" type="sldNum"/>
          </p:nvPr>
        </p:nvSpPr>
        <p:spPr>
          <a:xfrm>
            <a:off x="317768" y="6118767"/>
            <a:ext cx="3612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/>
          </a:p>
        </p:txBody>
      </p:sp>
      <p:cxnSp>
        <p:nvCxnSpPr>
          <p:cNvPr id="243" name="Google Shape;243;p48"/>
          <p:cNvCxnSpPr/>
          <p:nvPr/>
        </p:nvCxnSpPr>
        <p:spPr>
          <a:xfrm flipH="1" rot="10800000">
            <a:off x="317768" y="6057736"/>
            <a:ext cx="8465100" cy="22500"/>
          </a:xfrm>
          <a:prstGeom prst="straightConnector1">
            <a:avLst/>
          </a:prstGeom>
          <a:noFill/>
          <a:ln cap="flat" cmpd="sng" w="25400">
            <a:solidFill>
              <a:srgbClr val="3A53A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2021_IPPOG_design.png" id="244" name="Google Shape;244;p48"/>
          <p:cNvPicPr preferRelativeResize="0"/>
          <p:nvPr/>
        </p:nvPicPr>
        <p:blipFill rotWithShape="1">
          <a:blip r:embed="rId3">
            <a:alphaModFix/>
          </a:blip>
          <a:srcRect b="278" l="0" r="0" t="278"/>
          <a:stretch/>
        </p:blipFill>
        <p:spPr>
          <a:xfrm>
            <a:off x="0" y="6416192"/>
            <a:ext cx="9144000" cy="441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9"/>
          <p:cNvSpPr txBox="1"/>
          <p:nvPr>
            <p:ph type="ctrTitle"/>
          </p:nvPr>
        </p:nvSpPr>
        <p:spPr>
          <a:xfrm>
            <a:off x="1143000" y="3076575"/>
            <a:ext cx="6858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97D3"/>
              </a:buClr>
              <a:buSzPts val="1500"/>
              <a:buFont typeface="Arial"/>
              <a:buNone/>
              <a:defRPr sz="1500">
                <a:solidFill>
                  <a:srgbClr val="3E97D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49"/>
          <p:cNvSpPr txBox="1"/>
          <p:nvPr>
            <p:ph idx="1" type="subTitle"/>
          </p:nvPr>
        </p:nvSpPr>
        <p:spPr>
          <a:xfrm>
            <a:off x="1143000" y="3714749"/>
            <a:ext cx="6858000" cy="17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3654A1"/>
              </a:buClr>
              <a:buSzPts val="4500"/>
              <a:buNone/>
              <a:defRPr sz="4500">
                <a:solidFill>
                  <a:srgbClr val="3654A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3E97D3"/>
              </a:buClr>
              <a:buSzPts val="1125"/>
              <a:buNone/>
              <a:defRPr sz="1125"/>
            </a:lvl2pPr>
            <a:lvl3pPr lvl="2" rtl="0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C71C67"/>
              </a:buClr>
              <a:buSzPts val="1013"/>
              <a:buNone/>
              <a:defRPr sz="1013"/>
            </a:lvl3pPr>
            <a:lvl4pPr lvl="3" rtl="0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B3C30E"/>
              </a:buClr>
              <a:buSzPts val="900"/>
              <a:buNone/>
              <a:defRPr sz="900"/>
            </a:lvl4pPr>
            <a:lvl5pPr lvl="4" rtl="0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3A53A1"/>
              </a:buClr>
              <a:buSzPts val="900"/>
              <a:buNone/>
              <a:defRPr sz="900"/>
            </a:lvl5pPr>
            <a:lvl6pPr lvl="5" rtl="0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lvl="6" rtl="0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lvl="7" rtl="0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lvl="8" rtl="0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cxnSp>
        <p:nvCxnSpPr>
          <p:cNvPr id="248" name="Google Shape;248;p49"/>
          <p:cNvCxnSpPr/>
          <p:nvPr/>
        </p:nvCxnSpPr>
        <p:spPr>
          <a:xfrm>
            <a:off x="1143000" y="3592099"/>
            <a:ext cx="6858000" cy="0"/>
          </a:xfrm>
          <a:prstGeom prst="straightConnector1">
            <a:avLst/>
          </a:prstGeom>
          <a:noFill/>
          <a:ln cap="flat" cmpd="sng" w="38100">
            <a:solidFill>
              <a:srgbClr val="3A53A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Graphical user interface&#10;&#10;Description automatically generated with medium confidence" id="249" name="Google Shape;249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3551" y="339085"/>
            <a:ext cx="3207914" cy="1709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0"/>
          <p:cNvSpPr txBox="1"/>
          <p:nvPr>
            <p:ph idx="1" type="body"/>
          </p:nvPr>
        </p:nvSpPr>
        <p:spPr>
          <a:xfrm>
            <a:off x="317769" y="1436311"/>
            <a:ext cx="4153800" cy="44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3A53A1"/>
              </a:buClr>
              <a:buSzPts val="1800"/>
              <a:buNone/>
              <a:defRPr sz="1800"/>
            </a:lvl1pPr>
            <a:lvl2pPr indent="-323850" lvl="1" marL="9144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3E97D3"/>
              </a:buClr>
              <a:buSzPts val="1500"/>
              <a:buChar char="•"/>
              <a:defRPr sz="1500"/>
            </a:lvl2pPr>
            <a:lvl3pPr indent="-314325" lvl="2" marL="13716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C71C67"/>
              </a:buClr>
              <a:buSzPts val="1350"/>
              <a:buChar char="•"/>
              <a:defRPr sz="1350"/>
            </a:lvl3pPr>
            <a:lvl4pPr indent="-304800" lvl="3" marL="18288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B3C30E"/>
              </a:buClr>
              <a:buSzPts val="1200"/>
              <a:buChar char="•"/>
              <a:defRPr sz="1200"/>
            </a:lvl4pPr>
            <a:lvl5pPr indent="-295275" lvl="4" marL="22860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3A53A1"/>
              </a:buClr>
              <a:buSzPts val="1050"/>
              <a:buChar char="•"/>
              <a:defRPr sz="1050"/>
            </a:lvl5pPr>
            <a:lvl6pPr indent="-342900" lvl="5" marL="27432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2" name="Google Shape;252;p50"/>
          <p:cNvSpPr txBox="1"/>
          <p:nvPr>
            <p:ph idx="2" type="body"/>
          </p:nvPr>
        </p:nvSpPr>
        <p:spPr>
          <a:xfrm>
            <a:off x="4629152" y="1436311"/>
            <a:ext cx="4153800" cy="44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3A53A1"/>
              </a:buClr>
              <a:buSzPts val="1800"/>
              <a:buNone/>
              <a:defRPr sz="1800"/>
            </a:lvl1pPr>
            <a:lvl2pPr indent="-323850" lvl="1" marL="9144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3E97D3"/>
              </a:buClr>
              <a:buSzPts val="1500"/>
              <a:buChar char="•"/>
              <a:defRPr sz="1500"/>
            </a:lvl2pPr>
            <a:lvl3pPr indent="-314325" lvl="2" marL="13716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C71C67"/>
              </a:buClr>
              <a:buSzPts val="1350"/>
              <a:buChar char="•"/>
              <a:defRPr sz="1350"/>
            </a:lvl3pPr>
            <a:lvl4pPr indent="-304800" lvl="3" marL="18288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B3C30E"/>
              </a:buClr>
              <a:buSzPts val="1200"/>
              <a:buChar char="•"/>
              <a:defRPr sz="1200"/>
            </a:lvl4pPr>
            <a:lvl5pPr indent="-295275" lvl="4" marL="22860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3A53A1"/>
              </a:buClr>
              <a:buSzPts val="1050"/>
              <a:buChar char="•"/>
              <a:defRPr sz="1050"/>
            </a:lvl5pPr>
            <a:lvl6pPr indent="-342900" lvl="5" marL="27432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3" name="Google Shape;253;p50"/>
          <p:cNvSpPr txBox="1"/>
          <p:nvPr>
            <p:ph type="title"/>
          </p:nvPr>
        </p:nvSpPr>
        <p:spPr>
          <a:xfrm>
            <a:off x="1158851" y="352425"/>
            <a:ext cx="7623900" cy="8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53A1"/>
              </a:buClr>
              <a:buSzPts val="2800"/>
              <a:buFont typeface="Arial"/>
              <a:buNone/>
              <a:defRPr>
                <a:solidFill>
                  <a:srgbClr val="3A53A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54" name="Google Shape;254;p50"/>
          <p:cNvCxnSpPr/>
          <p:nvPr/>
        </p:nvCxnSpPr>
        <p:spPr>
          <a:xfrm>
            <a:off x="1158850" y="1277379"/>
            <a:ext cx="7623900" cy="0"/>
          </a:xfrm>
          <a:prstGeom prst="straightConnector1">
            <a:avLst/>
          </a:prstGeom>
          <a:noFill/>
          <a:ln cap="flat" cmpd="sng" w="38100">
            <a:solidFill>
              <a:srgbClr val="3A53A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Logo, icon&#10;&#10;Description automatically generated with medium confidence" id="255" name="Google Shape;255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5781" y="222396"/>
            <a:ext cx="860611" cy="86061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50"/>
          <p:cNvSpPr txBox="1"/>
          <p:nvPr>
            <p:ph idx="10" type="dt"/>
          </p:nvPr>
        </p:nvSpPr>
        <p:spPr>
          <a:xfrm>
            <a:off x="4797555" y="6120436"/>
            <a:ext cx="39852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7" name="Google Shape;257;p50"/>
          <p:cNvSpPr txBox="1"/>
          <p:nvPr>
            <p:ph idx="11" type="ftr"/>
          </p:nvPr>
        </p:nvSpPr>
        <p:spPr>
          <a:xfrm>
            <a:off x="745593" y="6125467"/>
            <a:ext cx="39852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50"/>
          <p:cNvSpPr txBox="1"/>
          <p:nvPr>
            <p:ph idx="12" type="sldNum"/>
          </p:nvPr>
        </p:nvSpPr>
        <p:spPr>
          <a:xfrm>
            <a:off x="317768" y="6118767"/>
            <a:ext cx="3612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/>
          </a:p>
        </p:txBody>
      </p:sp>
      <p:cxnSp>
        <p:nvCxnSpPr>
          <p:cNvPr id="259" name="Google Shape;259;p50"/>
          <p:cNvCxnSpPr/>
          <p:nvPr/>
        </p:nvCxnSpPr>
        <p:spPr>
          <a:xfrm flipH="1" rot="10800000">
            <a:off x="317768" y="6057736"/>
            <a:ext cx="8465100" cy="22500"/>
          </a:xfrm>
          <a:prstGeom prst="straightConnector1">
            <a:avLst/>
          </a:prstGeom>
          <a:noFill/>
          <a:ln cap="flat" cmpd="sng" w="25400">
            <a:solidFill>
              <a:srgbClr val="3A53A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2021_IPPOG_design.png" id="260" name="Google Shape;260;p50"/>
          <p:cNvPicPr preferRelativeResize="0"/>
          <p:nvPr/>
        </p:nvPicPr>
        <p:blipFill rotWithShape="1">
          <a:blip r:embed="rId3">
            <a:alphaModFix/>
          </a:blip>
          <a:srcRect b="278" l="0" r="0" t="278"/>
          <a:stretch/>
        </p:blipFill>
        <p:spPr>
          <a:xfrm>
            <a:off x="0" y="6416192"/>
            <a:ext cx="9144000" cy="441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bg>
      <p:bgPr>
        <a:solidFill>
          <a:schemeClr val="dk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2"/>
          <p:cNvSpPr txBox="1"/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52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5" name="Google Shape;265;p52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6" name="Google Shape;266;p52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3"/>
          <p:cNvSpPr txBox="1"/>
          <p:nvPr>
            <p:ph idx="11" type="ftr"/>
          </p:nvPr>
        </p:nvSpPr>
        <p:spPr>
          <a:xfrm>
            <a:off x="3108960" y="6377940"/>
            <a:ext cx="2925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69" name="Google Shape;269;p53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70" name="Google Shape;270;p53"/>
          <p:cNvSpPr txBox="1"/>
          <p:nvPr>
            <p:ph idx="12" type="sldNum"/>
          </p:nvPr>
        </p:nvSpPr>
        <p:spPr>
          <a:xfrm>
            <a:off x="8028547" y="6313241"/>
            <a:ext cx="205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25400" marR="0" rtl="0" algn="l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25400" marR="0" rtl="0" algn="l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25400" marR="0" rtl="0" algn="l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25400" marR="0" rtl="0" algn="l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25400" marR="0" rtl="0" algn="l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5400" marR="0" rtl="0" algn="l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5400" marR="0" rtl="0" algn="l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5400" marR="0" rtl="0" algn="l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5400" marR="0" rtl="0" algn="l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254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490219" y="314100"/>
            <a:ext cx="816356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60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" type="body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2" type="body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3363385" y="6397252"/>
            <a:ext cx="2493645" cy="2101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>
                <a:solidFill>
                  <a:srgbClr val="8797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8433464" y="6442360"/>
            <a:ext cx="245745" cy="196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8100" marR="0" algn="l">
              <a:lnSpc>
                <a:spcPct val="118750"/>
              </a:lnSpc>
              <a:spcBef>
                <a:spcPts val="0"/>
              </a:spcBef>
              <a:buNone/>
              <a:defRPr b="0" i="0" sz="12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381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OBJECT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6457950" y="6356350"/>
            <a:ext cx="2057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OBJECT_2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687704" y="520445"/>
            <a:ext cx="13098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" type="body"/>
          </p:nvPr>
        </p:nvSpPr>
        <p:spPr>
          <a:xfrm>
            <a:off x="1470279" y="2336799"/>
            <a:ext cx="5747400" cy="16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2pPr>
            <a:lvl3pPr indent="-2286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3pPr>
            <a:lvl4pPr indent="-2286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4pPr>
            <a:lvl5pPr indent="-2286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5pPr>
            <a:lvl6pPr indent="-2286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6pPr>
            <a:lvl7pPr indent="-2286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7pPr>
            <a:lvl8pPr indent="-2286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8pPr>
            <a:lvl9pPr indent="-2286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8"/>
          <p:cNvSpPr txBox="1"/>
          <p:nvPr>
            <p:ph idx="12" type="sldNum"/>
          </p:nvPr>
        </p:nvSpPr>
        <p:spPr>
          <a:xfrm>
            <a:off x="8295512" y="6601764"/>
            <a:ext cx="808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Lalit Patnaik </a:t>
            </a:r>
            <a:fld id="{00000000-1234-1234-1234-123412341234}" type="slidenum">
              <a:rPr lang="en-US"/>
              <a:t>‹#›</a:t>
            </a:fld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68" name="Google Shape;68;p10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69" name="Google Shape;69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0" Type="http://schemas.openxmlformats.org/officeDocument/2006/relationships/theme" Target="../theme/theme4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1.xml"/><Relationship Id="rId16" Type="http://schemas.openxmlformats.org/officeDocument/2006/relationships/theme" Target="../theme/theme5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6157662"/>
            <a:ext cx="9144000" cy="700405"/>
          </a:xfrm>
          <a:custGeom>
            <a:rect b="b" l="l" r="r" t="t"/>
            <a:pathLst>
              <a:path extrusionOk="0" h="700404" w="9144000">
                <a:moveTo>
                  <a:pt x="9144000" y="0"/>
                </a:moveTo>
                <a:lnTo>
                  <a:pt x="0" y="0"/>
                </a:lnTo>
                <a:lnTo>
                  <a:pt x="0" y="700337"/>
                </a:lnTo>
                <a:lnTo>
                  <a:pt x="9144000" y="700337"/>
                </a:lnTo>
                <a:lnTo>
                  <a:pt x="9144000" y="0"/>
                </a:lnTo>
                <a:close/>
              </a:path>
            </a:pathLst>
          </a:custGeom>
          <a:solidFill>
            <a:srgbClr val="1E5AA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1268" y="6413866"/>
            <a:ext cx="268469" cy="765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/>
          <p:nvPr/>
        </p:nvSpPr>
        <p:spPr>
          <a:xfrm>
            <a:off x="120243" y="6273012"/>
            <a:ext cx="506730" cy="506730"/>
          </a:xfrm>
          <a:custGeom>
            <a:rect b="b" l="l" r="r" t="t"/>
            <a:pathLst>
              <a:path extrusionOk="0" h="506729" w="506730">
                <a:moveTo>
                  <a:pt x="115595" y="336562"/>
                </a:moveTo>
                <a:lnTo>
                  <a:pt x="102704" y="311480"/>
                </a:lnTo>
                <a:lnTo>
                  <a:pt x="94272" y="287629"/>
                </a:lnTo>
                <a:lnTo>
                  <a:pt x="89509" y="265569"/>
                </a:lnTo>
                <a:lnTo>
                  <a:pt x="87630" y="245795"/>
                </a:lnTo>
                <a:lnTo>
                  <a:pt x="78308" y="245795"/>
                </a:lnTo>
                <a:lnTo>
                  <a:pt x="84137" y="286689"/>
                </a:lnTo>
                <a:lnTo>
                  <a:pt x="99745" y="328993"/>
                </a:lnTo>
                <a:lnTo>
                  <a:pt x="110934" y="334670"/>
                </a:lnTo>
                <a:lnTo>
                  <a:pt x="115595" y="336562"/>
                </a:lnTo>
                <a:close/>
              </a:path>
              <a:path extrusionOk="0" h="506729" w="506730">
                <a:moveTo>
                  <a:pt x="506183" y="1892"/>
                </a:moveTo>
                <a:lnTo>
                  <a:pt x="189230" y="0"/>
                </a:lnTo>
                <a:lnTo>
                  <a:pt x="177114" y="0"/>
                </a:lnTo>
                <a:lnTo>
                  <a:pt x="168732" y="939"/>
                </a:lnTo>
                <a:lnTo>
                  <a:pt x="165925" y="939"/>
                </a:lnTo>
                <a:lnTo>
                  <a:pt x="120929" y="10388"/>
                </a:lnTo>
                <a:lnTo>
                  <a:pt x="81064" y="30810"/>
                </a:lnTo>
                <a:lnTo>
                  <a:pt x="47663" y="60261"/>
                </a:lnTo>
                <a:lnTo>
                  <a:pt x="22098" y="96812"/>
                </a:lnTo>
                <a:lnTo>
                  <a:pt x="5753" y="138506"/>
                </a:lnTo>
                <a:lnTo>
                  <a:pt x="0" y="183400"/>
                </a:lnTo>
                <a:lnTo>
                  <a:pt x="1206" y="204063"/>
                </a:lnTo>
                <a:lnTo>
                  <a:pt x="10617" y="252133"/>
                </a:lnTo>
                <a:lnTo>
                  <a:pt x="30035" y="321538"/>
                </a:lnTo>
                <a:lnTo>
                  <a:pt x="40563" y="358711"/>
                </a:lnTo>
                <a:lnTo>
                  <a:pt x="51269" y="396113"/>
                </a:lnTo>
                <a:lnTo>
                  <a:pt x="60591" y="396113"/>
                </a:lnTo>
                <a:lnTo>
                  <a:pt x="25171" y="274167"/>
                </a:lnTo>
                <a:lnTo>
                  <a:pt x="50787" y="310032"/>
                </a:lnTo>
                <a:lnTo>
                  <a:pt x="86817" y="339153"/>
                </a:lnTo>
                <a:lnTo>
                  <a:pt x="130695" y="358711"/>
                </a:lnTo>
                <a:lnTo>
                  <a:pt x="179908" y="365861"/>
                </a:lnTo>
                <a:lnTo>
                  <a:pt x="206743" y="363943"/>
                </a:lnTo>
                <a:lnTo>
                  <a:pt x="232346" y="358305"/>
                </a:lnTo>
                <a:lnTo>
                  <a:pt x="237261" y="356412"/>
                </a:lnTo>
                <a:lnTo>
                  <a:pt x="256209" y="349110"/>
                </a:lnTo>
                <a:lnTo>
                  <a:pt x="277799" y="336562"/>
                </a:lnTo>
                <a:lnTo>
                  <a:pt x="120256" y="506730"/>
                </a:lnTo>
                <a:lnTo>
                  <a:pt x="132372" y="506730"/>
                </a:lnTo>
                <a:lnTo>
                  <a:pt x="269786" y="358660"/>
                </a:lnTo>
                <a:lnTo>
                  <a:pt x="280593" y="346951"/>
                </a:lnTo>
                <a:lnTo>
                  <a:pt x="289928" y="336562"/>
                </a:lnTo>
                <a:lnTo>
                  <a:pt x="299732" y="325653"/>
                </a:lnTo>
                <a:lnTo>
                  <a:pt x="324370" y="295109"/>
                </a:lnTo>
                <a:lnTo>
                  <a:pt x="348526" y="251358"/>
                </a:lnTo>
                <a:lnTo>
                  <a:pt x="359829" y="188125"/>
                </a:lnTo>
                <a:lnTo>
                  <a:pt x="360756" y="188125"/>
                </a:lnTo>
                <a:lnTo>
                  <a:pt x="429742" y="506730"/>
                </a:lnTo>
                <a:lnTo>
                  <a:pt x="439991" y="506730"/>
                </a:lnTo>
                <a:lnTo>
                  <a:pt x="430644" y="465112"/>
                </a:lnTo>
                <a:lnTo>
                  <a:pt x="409232" y="369531"/>
                </a:lnTo>
                <a:lnTo>
                  <a:pt x="385724" y="263829"/>
                </a:lnTo>
                <a:lnTo>
                  <a:pt x="370078" y="191909"/>
                </a:lnTo>
                <a:lnTo>
                  <a:pt x="369176" y="188125"/>
                </a:lnTo>
                <a:lnTo>
                  <a:pt x="352018" y="125857"/>
                </a:lnTo>
                <a:lnTo>
                  <a:pt x="331863" y="86029"/>
                </a:lnTo>
                <a:lnTo>
                  <a:pt x="319747" y="79413"/>
                </a:lnTo>
                <a:lnTo>
                  <a:pt x="316014" y="79413"/>
                </a:lnTo>
                <a:lnTo>
                  <a:pt x="330200" y="100977"/>
                </a:lnTo>
                <a:lnTo>
                  <a:pt x="341414" y="126441"/>
                </a:lnTo>
                <a:lnTo>
                  <a:pt x="348780" y="154393"/>
                </a:lnTo>
                <a:lnTo>
                  <a:pt x="351434" y="183400"/>
                </a:lnTo>
                <a:lnTo>
                  <a:pt x="345338" y="229374"/>
                </a:lnTo>
                <a:lnTo>
                  <a:pt x="328129" y="270700"/>
                </a:lnTo>
                <a:lnTo>
                  <a:pt x="301447" y="305714"/>
                </a:lnTo>
                <a:lnTo>
                  <a:pt x="266915" y="332778"/>
                </a:lnTo>
                <a:lnTo>
                  <a:pt x="226174" y="350227"/>
                </a:lnTo>
                <a:lnTo>
                  <a:pt x="180848" y="356412"/>
                </a:lnTo>
                <a:lnTo>
                  <a:pt x="135521" y="350227"/>
                </a:lnTo>
                <a:lnTo>
                  <a:pt x="94780" y="332778"/>
                </a:lnTo>
                <a:lnTo>
                  <a:pt x="60248" y="305714"/>
                </a:lnTo>
                <a:lnTo>
                  <a:pt x="36207" y="274167"/>
                </a:lnTo>
                <a:lnTo>
                  <a:pt x="16357" y="229374"/>
                </a:lnTo>
                <a:lnTo>
                  <a:pt x="10261" y="183400"/>
                </a:lnTo>
                <a:lnTo>
                  <a:pt x="16357" y="137363"/>
                </a:lnTo>
                <a:lnTo>
                  <a:pt x="33566" y="95872"/>
                </a:lnTo>
                <a:lnTo>
                  <a:pt x="60248" y="60617"/>
                </a:lnTo>
                <a:lnTo>
                  <a:pt x="94780" y="33324"/>
                </a:lnTo>
                <a:lnTo>
                  <a:pt x="135521" y="15709"/>
                </a:lnTo>
                <a:lnTo>
                  <a:pt x="180848" y="9448"/>
                </a:lnTo>
                <a:lnTo>
                  <a:pt x="211531" y="12357"/>
                </a:lnTo>
                <a:lnTo>
                  <a:pt x="240385" y="20675"/>
                </a:lnTo>
                <a:lnTo>
                  <a:pt x="266966" y="33782"/>
                </a:lnTo>
                <a:lnTo>
                  <a:pt x="290842" y="51041"/>
                </a:lnTo>
                <a:lnTo>
                  <a:pt x="297370" y="51993"/>
                </a:lnTo>
                <a:lnTo>
                  <a:pt x="304825" y="53886"/>
                </a:lnTo>
                <a:lnTo>
                  <a:pt x="309486" y="55778"/>
                </a:lnTo>
                <a:lnTo>
                  <a:pt x="309486" y="54825"/>
                </a:lnTo>
                <a:lnTo>
                  <a:pt x="292404" y="40157"/>
                </a:lnTo>
                <a:lnTo>
                  <a:pt x="273481" y="27533"/>
                </a:lnTo>
                <a:lnTo>
                  <a:pt x="252984" y="17208"/>
                </a:lnTo>
                <a:lnTo>
                  <a:pt x="231190" y="9448"/>
                </a:lnTo>
                <a:lnTo>
                  <a:pt x="231190" y="8509"/>
                </a:lnTo>
                <a:lnTo>
                  <a:pt x="506183" y="10388"/>
                </a:lnTo>
                <a:lnTo>
                  <a:pt x="506183" y="8509"/>
                </a:lnTo>
                <a:lnTo>
                  <a:pt x="506183" y="1892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1436" y="6626581"/>
            <a:ext cx="272198" cy="727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/>
          <p:nvPr/>
        </p:nvSpPr>
        <p:spPr>
          <a:xfrm>
            <a:off x="244232" y="6318380"/>
            <a:ext cx="340360" cy="299085"/>
          </a:xfrm>
          <a:custGeom>
            <a:rect b="b" l="l" r="r" t="t"/>
            <a:pathLst>
              <a:path extrusionOk="0" h="299084" w="340359">
                <a:moveTo>
                  <a:pt x="189084" y="17962"/>
                </a:moveTo>
                <a:lnTo>
                  <a:pt x="134234" y="17962"/>
                </a:lnTo>
                <a:lnTo>
                  <a:pt x="179198" y="23679"/>
                </a:lnTo>
                <a:lnTo>
                  <a:pt x="218481" y="39588"/>
                </a:lnTo>
                <a:lnTo>
                  <a:pt x="251297" y="63829"/>
                </a:lnTo>
                <a:lnTo>
                  <a:pt x="276859" y="94539"/>
                </a:lnTo>
                <a:lnTo>
                  <a:pt x="302378" y="159063"/>
                </a:lnTo>
                <a:lnTo>
                  <a:pt x="306354" y="191857"/>
                </a:lnTo>
                <a:lnTo>
                  <a:pt x="304825" y="222168"/>
                </a:lnTo>
                <a:lnTo>
                  <a:pt x="302771" y="233543"/>
                </a:lnTo>
                <a:lnTo>
                  <a:pt x="298882" y="248640"/>
                </a:lnTo>
                <a:lnTo>
                  <a:pt x="292371" y="266573"/>
                </a:lnTo>
                <a:lnTo>
                  <a:pt x="282452" y="286456"/>
                </a:lnTo>
                <a:lnTo>
                  <a:pt x="285249" y="298746"/>
                </a:lnTo>
                <a:lnTo>
                  <a:pt x="298299" y="275155"/>
                </a:lnTo>
                <a:lnTo>
                  <a:pt x="308553" y="248285"/>
                </a:lnTo>
                <a:lnTo>
                  <a:pt x="316710" y="213793"/>
                </a:lnTo>
                <a:lnTo>
                  <a:pt x="322643" y="173008"/>
                </a:lnTo>
                <a:lnTo>
                  <a:pt x="314147" y="173008"/>
                </a:lnTo>
                <a:lnTo>
                  <a:pt x="309748" y="147438"/>
                </a:lnTo>
                <a:lnTo>
                  <a:pt x="289764" y="97361"/>
                </a:lnTo>
                <a:lnTo>
                  <a:pt x="247233" y="47993"/>
                </a:lnTo>
                <a:lnTo>
                  <a:pt x="213470" y="26589"/>
                </a:lnTo>
                <a:lnTo>
                  <a:pt x="189084" y="17962"/>
                </a:lnTo>
                <a:close/>
              </a:path>
              <a:path extrusionOk="0" h="299084" w="340359">
                <a:moveTo>
                  <a:pt x="340248" y="0"/>
                </a:moveTo>
                <a:lnTo>
                  <a:pt x="330926" y="0"/>
                </a:lnTo>
                <a:lnTo>
                  <a:pt x="314147" y="173008"/>
                </a:lnTo>
                <a:lnTo>
                  <a:pt x="322643" y="173008"/>
                </a:lnTo>
                <a:lnTo>
                  <a:pt x="323469" y="167335"/>
                </a:lnTo>
                <a:lnTo>
                  <a:pt x="340248" y="0"/>
                </a:lnTo>
                <a:close/>
              </a:path>
              <a:path extrusionOk="0" h="299084" w="340359">
                <a:moveTo>
                  <a:pt x="134234" y="8508"/>
                </a:moveTo>
                <a:lnTo>
                  <a:pt x="95432" y="12792"/>
                </a:lnTo>
                <a:lnTo>
                  <a:pt x="59426" y="25053"/>
                </a:lnTo>
                <a:lnTo>
                  <a:pt x="27266" y="44404"/>
                </a:lnTo>
                <a:lnTo>
                  <a:pt x="0" y="69959"/>
                </a:lnTo>
                <a:lnTo>
                  <a:pt x="7457" y="76577"/>
                </a:lnTo>
                <a:lnTo>
                  <a:pt x="33034" y="52262"/>
                </a:lnTo>
                <a:lnTo>
                  <a:pt x="63155" y="33798"/>
                </a:lnTo>
                <a:lnTo>
                  <a:pt x="97122" y="22069"/>
                </a:lnTo>
                <a:lnTo>
                  <a:pt x="134234" y="17962"/>
                </a:lnTo>
                <a:lnTo>
                  <a:pt x="189084" y="17962"/>
                </a:lnTo>
                <a:lnTo>
                  <a:pt x="175513" y="13161"/>
                </a:lnTo>
                <a:lnTo>
                  <a:pt x="134234" y="8508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" name="Google Shape;11;p1"/>
          <p:cNvSpPr txBox="1"/>
          <p:nvPr>
            <p:ph type="title"/>
          </p:nvPr>
        </p:nvSpPr>
        <p:spPr>
          <a:xfrm>
            <a:off x="490219" y="314100"/>
            <a:ext cx="816356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600" u="none" cap="none" strike="noStrik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490219" y="2198200"/>
            <a:ext cx="3708400" cy="33261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50" u="none" cap="none" strike="noStrik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363385" y="6397252"/>
            <a:ext cx="2493645" cy="2101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>
                <a:solidFill>
                  <a:srgbClr val="8797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" name="Google Shape;14;p1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" name="Google Shape;15;p1"/>
          <p:cNvSpPr txBox="1"/>
          <p:nvPr>
            <p:ph idx="12" type="sldNum"/>
          </p:nvPr>
        </p:nvSpPr>
        <p:spPr>
          <a:xfrm>
            <a:off x="8433464" y="6442360"/>
            <a:ext cx="245745" cy="196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38100" marR="0" rtl="0" algn="l">
              <a:lnSpc>
                <a:spcPct val="118750"/>
              </a:lnSpc>
              <a:spcBef>
                <a:spcPts val="0"/>
              </a:spcBef>
              <a:buNone/>
              <a:defRPr b="0" i="0" sz="1200" u="none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38100" marR="0" rtl="0" algn="l">
              <a:lnSpc>
                <a:spcPct val="118750"/>
              </a:lnSpc>
              <a:spcBef>
                <a:spcPts val="0"/>
              </a:spcBef>
              <a:buNone/>
              <a:defRPr b="0" i="0" sz="1200" u="none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38100" marR="0" rtl="0" algn="l">
              <a:lnSpc>
                <a:spcPct val="118750"/>
              </a:lnSpc>
              <a:spcBef>
                <a:spcPts val="0"/>
              </a:spcBef>
              <a:buNone/>
              <a:defRPr b="0" i="0" sz="1200" u="none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38100" marR="0" rtl="0" algn="l">
              <a:lnSpc>
                <a:spcPct val="118750"/>
              </a:lnSpc>
              <a:spcBef>
                <a:spcPts val="0"/>
              </a:spcBef>
              <a:buNone/>
              <a:defRPr b="0" i="0" sz="1200" u="none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38100" marR="0" rtl="0" algn="l">
              <a:lnSpc>
                <a:spcPct val="118750"/>
              </a:lnSpc>
              <a:spcBef>
                <a:spcPts val="0"/>
              </a:spcBef>
              <a:buNone/>
              <a:defRPr b="0" i="0" sz="1200" u="none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8100" marR="0" rtl="0" algn="l">
              <a:lnSpc>
                <a:spcPct val="118750"/>
              </a:lnSpc>
              <a:spcBef>
                <a:spcPts val="0"/>
              </a:spcBef>
              <a:buNone/>
              <a:defRPr b="0" i="0" sz="1200" u="none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8100" marR="0" rtl="0" algn="l">
              <a:lnSpc>
                <a:spcPct val="118750"/>
              </a:lnSpc>
              <a:spcBef>
                <a:spcPts val="0"/>
              </a:spcBef>
              <a:buNone/>
              <a:defRPr b="0" i="0" sz="1200" u="none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8100" marR="0" rtl="0" algn="l">
              <a:lnSpc>
                <a:spcPct val="118750"/>
              </a:lnSpc>
              <a:spcBef>
                <a:spcPts val="0"/>
              </a:spcBef>
              <a:buNone/>
              <a:defRPr b="0" i="0" sz="1200" u="none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8100" marR="0" rtl="0" algn="l">
              <a:lnSpc>
                <a:spcPct val="118750"/>
              </a:lnSpc>
              <a:spcBef>
                <a:spcPts val="0"/>
              </a:spcBef>
              <a:buNone/>
              <a:defRPr b="0" i="0" sz="1200" u="none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381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1"/>
          <p:cNvSpPr txBox="1"/>
          <p:nvPr>
            <p:ph type="title"/>
          </p:nvPr>
        </p:nvSpPr>
        <p:spPr>
          <a:xfrm>
            <a:off x="628653" y="352424"/>
            <a:ext cx="7877100" cy="88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53A1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A53A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2" name="Google Shape;202;p41"/>
          <p:cNvSpPr txBox="1"/>
          <p:nvPr>
            <p:ph idx="1" type="body"/>
          </p:nvPr>
        </p:nvSpPr>
        <p:spPr>
          <a:xfrm>
            <a:off x="638175" y="1419225"/>
            <a:ext cx="7867800" cy="47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3A53A1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3A53A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3E97D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E97D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C71C6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C71C6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B3C30E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rgbClr val="B3C30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3A53A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A53A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0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png"/><Relationship Id="rId4" Type="http://schemas.openxmlformats.org/officeDocument/2006/relationships/image" Target="../media/image38.png"/><Relationship Id="rId5" Type="http://schemas.openxmlformats.org/officeDocument/2006/relationships/image" Target="../media/image45.png"/><Relationship Id="rId6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Relationship Id="rId4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jpg"/><Relationship Id="rId4" Type="http://schemas.openxmlformats.org/officeDocument/2006/relationships/hyperlink" Target="mailto:edward.khomotso.nkadimeng@cern.ch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jpg"/><Relationship Id="rId4" Type="http://schemas.openxmlformats.org/officeDocument/2006/relationships/image" Target="../media/image4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8.jpg"/><Relationship Id="rId4" Type="http://schemas.openxmlformats.org/officeDocument/2006/relationships/image" Target="../media/image5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jpg"/><Relationship Id="rId4" Type="http://schemas.openxmlformats.org/officeDocument/2006/relationships/image" Target="../media/image5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Relationship Id="rId4" Type="http://schemas.openxmlformats.org/officeDocument/2006/relationships/image" Target="../media/image55.png"/><Relationship Id="rId5" Type="http://schemas.openxmlformats.org/officeDocument/2006/relationships/image" Target="../media/image5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4.gif"/><Relationship Id="rId9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17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cds.cern.ch/record/2703572/files/94-87-PB.pdf" TargetMode="External"/><Relationship Id="rId4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Relationship Id="rId4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Relationship Id="rId4" Type="http://schemas.openxmlformats.org/officeDocument/2006/relationships/image" Target="../media/image22.jpg"/><Relationship Id="rId5" Type="http://schemas.openxmlformats.org/officeDocument/2006/relationships/image" Target="../media/image30.jpg"/><Relationship Id="rId6" Type="http://schemas.openxmlformats.org/officeDocument/2006/relationships/image" Target="../media/image56.jpg"/><Relationship Id="rId7" Type="http://schemas.openxmlformats.org/officeDocument/2006/relationships/image" Target="../media/image50.jpg"/><Relationship Id="rId8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inspirehep.net/literature/1195265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5" Type="http://schemas.openxmlformats.org/officeDocument/2006/relationships/image" Target="../media/image36.png"/><Relationship Id="rId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00" y="0"/>
            <a:ext cx="9139401" cy="68959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76" name="Google Shape;276;p54"/>
          <p:cNvSpPr txBox="1"/>
          <p:nvPr>
            <p:ph type="title"/>
          </p:nvPr>
        </p:nvSpPr>
        <p:spPr>
          <a:xfrm>
            <a:off x="4619" y="2"/>
            <a:ext cx="9134700" cy="25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6775">
            <a:spAutoFit/>
          </a:bodyPr>
          <a:lstStyle/>
          <a:p>
            <a:pPr indent="12700" lvl="0" marL="12700" marR="0" rtl="0" algn="ctr">
              <a:lnSpc>
                <a:spcPct val="1118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SA </a:t>
            </a:r>
            <a:r>
              <a:rPr lang="en-US" sz="5000"/>
              <a:t>contribution</a:t>
            </a:r>
            <a:r>
              <a:rPr lang="en-US" sz="5000"/>
              <a:t> to the ATLAS Tile Calorimeter Phase-2 Upgrade</a:t>
            </a:r>
            <a:r>
              <a:rPr lang="en-US" sz="5000"/>
              <a:t>  </a:t>
            </a:r>
            <a:endParaRPr sz="5000"/>
          </a:p>
        </p:txBody>
      </p:sp>
      <p:sp>
        <p:nvSpPr>
          <p:cNvPr id="277" name="Google Shape;277;p54"/>
          <p:cNvSpPr txBox="1"/>
          <p:nvPr/>
        </p:nvSpPr>
        <p:spPr>
          <a:xfrm>
            <a:off x="4625" y="2837015"/>
            <a:ext cx="9144000" cy="23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350">
            <a:spAutoFit/>
          </a:bodyPr>
          <a:lstStyle/>
          <a:p>
            <a:pPr indent="0" lvl="0" marL="0" marR="0" rtl="0" algn="ctr">
              <a:lnSpc>
                <a:spcPct val="115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Edward Nkadimeng, Ryan Mckenzie, Khathutshelo Phadagi,  Thabo Pilusa, Mpho Gololo and Bruce Mellado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ctr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NRF iThemba LABS/ICPP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ctr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SAIP2023 Conference, UniZulu Richard’s Bay campus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ctr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3-8 July 2023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8" name="Google Shape;27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0525" y="5330425"/>
            <a:ext cx="2133473" cy="152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4606" y="5406453"/>
            <a:ext cx="2233256" cy="144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8424" y="5454232"/>
            <a:ext cx="3362325" cy="13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3"/>
          <p:cNvSpPr txBox="1"/>
          <p:nvPr>
            <p:ph type="title"/>
          </p:nvPr>
        </p:nvSpPr>
        <p:spPr>
          <a:xfrm>
            <a:off x="490228" y="156250"/>
            <a:ext cx="8623200" cy="7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Off-detector contribution</a:t>
            </a:r>
            <a:endParaRPr/>
          </a:p>
        </p:txBody>
      </p:sp>
      <p:sp>
        <p:nvSpPr>
          <p:cNvPr id="415" name="Google Shape;415;p63"/>
          <p:cNvSpPr txBox="1"/>
          <p:nvPr/>
        </p:nvSpPr>
        <p:spPr>
          <a:xfrm>
            <a:off x="0" y="1331000"/>
            <a:ext cx="4112400" cy="48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5550">
            <a:spAutoFit/>
          </a:bodyPr>
          <a:lstStyle/>
          <a:p>
            <a:pPr indent="-314325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Font typeface="Arial"/>
              <a:buChar char="●"/>
            </a:pPr>
            <a:r>
              <a:rPr lang="en-US" sz="135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32 ATCA blades.  </a:t>
            </a:r>
            <a:endParaRPr sz="1350">
              <a:solidFill>
                <a:srgbClr val="0055A0"/>
              </a:solidFill>
            </a:endParaRPr>
          </a:p>
          <a:p>
            <a:pPr indent="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55A0"/>
              </a:solidFill>
            </a:endParaRPr>
          </a:p>
          <a:p>
            <a:pPr indent="-317500" lvl="0" marL="457200" marR="128904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400"/>
              <a:buChar char="●"/>
            </a:pPr>
            <a:r>
              <a:rPr lang="en-US" sz="1350">
                <a:solidFill>
                  <a:srgbClr val="0055A0"/>
                </a:solidFill>
              </a:rPr>
              <a:t>ATCA blade will readout the detector, </a:t>
            </a:r>
            <a:r>
              <a:rPr lang="en-US" sz="135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lang="en-US" sz="135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TilePPr</a:t>
            </a:r>
            <a:r>
              <a:rPr lang="en-US" sz="135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, consists of a carrier  board with 4 Advanced Mezzanine Card, the </a:t>
            </a:r>
            <a:r>
              <a:rPr b="1" lang="en-US" sz="1250">
                <a:solidFill>
                  <a:srgbClr val="0055A0"/>
                </a:solidFill>
              </a:rPr>
              <a:t>Compact Processing Module</a:t>
            </a:r>
            <a:r>
              <a:rPr lang="en-US" sz="135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50">
                <a:solidFill>
                  <a:srgbClr val="0055A0"/>
                </a:solidFill>
              </a:rPr>
              <a:t>CPMs</a:t>
            </a:r>
            <a:endParaRPr sz="1350">
              <a:solidFill>
                <a:srgbClr val="0055A0"/>
              </a:solidFill>
            </a:endParaRPr>
          </a:p>
          <a:p>
            <a:pPr indent="0" lvl="0" marL="457200" marR="128904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55A0"/>
              </a:solidFill>
            </a:endParaRPr>
          </a:p>
          <a:p>
            <a:pPr indent="-314325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●"/>
            </a:pPr>
            <a:r>
              <a:rPr lang="en-US" sz="1350">
                <a:solidFill>
                  <a:srgbClr val="0055A0"/>
                </a:solidFill>
              </a:rPr>
              <a:t>The TilePPr is controlled and monitored  through the </a:t>
            </a:r>
            <a:r>
              <a:rPr b="1" lang="en-US" sz="1350">
                <a:solidFill>
                  <a:srgbClr val="0055A0"/>
                </a:solidFill>
              </a:rPr>
              <a:t>TileCom </a:t>
            </a:r>
            <a:r>
              <a:rPr lang="en-US" sz="1350">
                <a:solidFill>
                  <a:srgbClr val="0055A0"/>
                </a:solidFill>
              </a:rPr>
              <a:t>custom mezzanine.</a:t>
            </a:r>
            <a:endParaRPr sz="1350">
              <a:solidFill>
                <a:schemeClr val="dk1"/>
              </a:solidFill>
            </a:endParaRPr>
          </a:p>
          <a:p>
            <a:pPr indent="0" lvl="0" marL="457200" marR="128904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55A0"/>
              </a:solidFill>
            </a:endParaRPr>
          </a:p>
          <a:p>
            <a:pPr indent="-314325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●"/>
            </a:pPr>
            <a:r>
              <a:rPr lang="en-US" sz="1350">
                <a:solidFill>
                  <a:srgbClr val="0055A0"/>
                </a:solidFill>
              </a:rPr>
              <a:t>A custom Gb ethernet switch provides the  communication between the different  components, the </a:t>
            </a:r>
            <a:r>
              <a:rPr b="1" lang="en-US" sz="1350">
                <a:solidFill>
                  <a:srgbClr val="0055A0"/>
                </a:solidFill>
              </a:rPr>
              <a:t>GbE.</a:t>
            </a:r>
            <a:endParaRPr b="1" sz="1350">
              <a:solidFill>
                <a:srgbClr val="0055A0"/>
              </a:solidFill>
            </a:endParaRPr>
          </a:p>
          <a:p>
            <a:pPr indent="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0055A0"/>
              </a:solidFill>
            </a:endParaRPr>
          </a:p>
          <a:p>
            <a:pPr indent="-314325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●"/>
            </a:pPr>
            <a:r>
              <a:rPr lang="en-US" sz="1350">
                <a:solidFill>
                  <a:srgbClr val="0055A0"/>
                </a:solidFill>
              </a:rPr>
              <a:t>These modules transmit timing and control to  the On-detector electronics, process the data  to compute energies and prepare trigger  primitives for the Calorimeter</a:t>
            </a:r>
            <a:endParaRPr sz="1350">
              <a:solidFill>
                <a:srgbClr val="0055A0"/>
              </a:solidFill>
            </a:endParaRPr>
          </a:p>
          <a:p>
            <a:pPr indent="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55A0"/>
              </a:solidFill>
            </a:endParaRPr>
          </a:p>
          <a:p>
            <a:pPr indent="-314325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●"/>
            </a:pPr>
            <a:r>
              <a:rPr lang="en-US" sz="1350">
                <a:solidFill>
                  <a:srgbClr val="0055A0"/>
                </a:solidFill>
              </a:rPr>
              <a:t>The Compact Processing Module processes from 2 modules</a:t>
            </a:r>
            <a:endParaRPr sz="1350">
              <a:solidFill>
                <a:srgbClr val="0055A0"/>
              </a:solidFill>
            </a:endParaRPr>
          </a:p>
        </p:txBody>
      </p:sp>
      <p:pic>
        <p:nvPicPr>
          <p:cNvPr id="416" name="Google Shape;41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46550" y="911025"/>
            <a:ext cx="5259024" cy="363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2722" y="4720928"/>
            <a:ext cx="4298502" cy="1422822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63"/>
          <p:cNvSpPr txBox="1"/>
          <p:nvPr/>
        </p:nvSpPr>
        <p:spPr>
          <a:xfrm>
            <a:off x="5529425" y="61114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5080" rtl="0" algn="r">
              <a:spcBef>
                <a:spcPts val="395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Compact Processing Module (CPM)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19" name="Google Shape;419;p63"/>
          <p:cNvSpPr/>
          <p:nvPr/>
        </p:nvSpPr>
        <p:spPr>
          <a:xfrm>
            <a:off x="8955900" y="6546552"/>
            <a:ext cx="1881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4200">
            <a:noAutofit/>
          </a:bodyPr>
          <a:lstStyle/>
          <a:p>
            <a:pPr indent="0" lvl="0" marL="266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4"/>
          <p:cNvSpPr txBox="1"/>
          <p:nvPr/>
        </p:nvSpPr>
        <p:spPr>
          <a:xfrm>
            <a:off x="126550" y="1328575"/>
            <a:ext cx="4017300" cy="15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●"/>
            </a:pPr>
            <a:r>
              <a:rPr lang="en-US" sz="1350">
                <a:solidFill>
                  <a:srgbClr val="0055A0"/>
                </a:solidFill>
              </a:rPr>
              <a:t>First prototypes off-detector modules have been produced for pre-production in SA</a:t>
            </a:r>
            <a:endParaRPr sz="1350">
              <a:solidFill>
                <a:srgbClr val="0055A0"/>
              </a:solidFill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●"/>
            </a:pPr>
            <a:r>
              <a:rPr lang="en-US" sz="1350">
                <a:solidFill>
                  <a:srgbClr val="0055A0"/>
                </a:solidFill>
              </a:rPr>
              <a:t>CPM modules currently being tested during test beams</a:t>
            </a:r>
            <a:endParaRPr sz="1350">
              <a:solidFill>
                <a:srgbClr val="0055A0"/>
              </a:solidFill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●"/>
            </a:pPr>
            <a:r>
              <a:rPr lang="en-US" sz="1350">
                <a:solidFill>
                  <a:srgbClr val="0055A0"/>
                </a:solidFill>
              </a:rPr>
              <a:t>Tile GbE Switch and TileCoM boards – Produced by South African industry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5825" y="1371100"/>
            <a:ext cx="4478300" cy="34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1500" y="5282575"/>
            <a:ext cx="27432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5300" y="2958700"/>
            <a:ext cx="43815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5525" y="3540775"/>
            <a:ext cx="438150" cy="216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64"/>
          <p:cNvSpPr txBox="1"/>
          <p:nvPr>
            <p:ph type="title"/>
          </p:nvPr>
        </p:nvSpPr>
        <p:spPr>
          <a:xfrm>
            <a:off x="490228" y="156250"/>
            <a:ext cx="8623200" cy="7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Off-detector contribution</a:t>
            </a:r>
            <a:endParaRPr/>
          </a:p>
        </p:txBody>
      </p:sp>
      <p:sp>
        <p:nvSpPr>
          <p:cNvPr id="430" name="Google Shape;430;p64"/>
          <p:cNvSpPr txBox="1"/>
          <p:nvPr/>
        </p:nvSpPr>
        <p:spPr>
          <a:xfrm>
            <a:off x="203000" y="3480175"/>
            <a:ext cx="4198500" cy="23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7180" lvl="0" marL="348615" rtl="0" algn="l">
              <a:lnSpc>
                <a:spcPct val="119411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1700"/>
              <a:buChar char="•"/>
            </a:pPr>
            <a:r>
              <a:rPr b="1" lang="en-US" sz="1700">
                <a:solidFill>
                  <a:srgbClr val="FF9300"/>
                </a:solidFill>
                <a:latin typeface="Calibri"/>
                <a:ea typeface="Calibri"/>
                <a:cs typeface="Calibri"/>
                <a:sym typeface="Calibri"/>
              </a:rPr>
              <a:t>PPr Final Design review planned for Q3 2023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completing the integration test benches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94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l">
              <a:lnSpc>
                <a:spcPct val="1194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(Communication between the CPM, TDAQi and FELIX systems ongoing) – More details in the back-up	</a:t>
            </a:r>
            <a:endParaRPr/>
          </a:p>
        </p:txBody>
      </p:sp>
      <p:sp>
        <p:nvSpPr>
          <p:cNvPr id="431" name="Google Shape;431;p64"/>
          <p:cNvSpPr/>
          <p:nvPr/>
        </p:nvSpPr>
        <p:spPr>
          <a:xfrm>
            <a:off x="8673725" y="6546550"/>
            <a:ext cx="4704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4200">
            <a:noAutofit/>
          </a:bodyPr>
          <a:lstStyle/>
          <a:p>
            <a:pPr indent="0" lvl="0" marL="266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5"/>
          <p:cNvSpPr txBox="1"/>
          <p:nvPr/>
        </p:nvSpPr>
        <p:spPr>
          <a:xfrm>
            <a:off x="0" y="1049300"/>
            <a:ext cx="5219400" cy="49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49530" rtl="0" algn="just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600"/>
              <a:buChar char="●"/>
            </a:pPr>
            <a:r>
              <a:rPr lang="en-US" sz="1600">
                <a:solidFill>
                  <a:srgbClr val="0055A0"/>
                </a:solidFill>
              </a:rPr>
              <a:t>12</a:t>
            </a:r>
            <a:r>
              <a:rPr lang="en-US" sz="1600">
                <a:solidFill>
                  <a:srgbClr val="0055A0"/>
                </a:solidFill>
              </a:rPr>
              <a:t> beam test campaigns were performed in the SPS-H8 beam line between 2015 and  2023 to validate the hardware and perform physics studies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3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30200" lvl="0" marL="457200" marR="5080" rtl="0" algn="just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600"/>
              <a:buChar char="●"/>
            </a:pPr>
            <a:r>
              <a:rPr lang="en-US" sz="1600">
                <a:solidFill>
                  <a:srgbClr val="0055A0"/>
                </a:solidFill>
              </a:rPr>
              <a:t>Different designs of the front-end  electronics have been used over the years</a:t>
            </a:r>
            <a:endParaRPr sz="1600">
              <a:solidFill>
                <a:srgbClr val="0055A0"/>
              </a:solidFill>
            </a:endParaRPr>
          </a:p>
          <a:p>
            <a:pPr indent="0" lvl="0" marL="457200" marR="5080" rtl="0" algn="just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55A0"/>
              </a:solidFill>
            </a:endParaRPr>
          </a:p>
          <a:p>
            <a:pPr indent="-330200" lvl="0" marL="457200" marR="508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600"/>
              <a:buChar char="●"/>
            </a:pPr>
            <a:r>
              <a:rPr lang="en-US" sz="1600">
                <a:solidFill>
                  <a:srgbClr val="0055A0"/>
                </a:solidFill>
              </a:rPr>
              <a:t>The setup is partially equipped with new  electronics, the remainder with the current  electronics</a:t>
            </a:r>
            <a:endParaRPr sz="1600">
              <a:solidFill>
                <a:srgbClr val="0055A0"/>
              </a:solidFill>
            </a:endParaRPr>
          </a:p>
          <a:p>
            <a:pPr indent="0" lvl="0" marL="457200" marR="508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55A0"/>
              </a:solidFill>
            </a:endParaRPr>
          </a:p>
          <a:p>
            <a:pPr indent="-330200" lvl="0" marL="457200" marR="508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600"/>
              <a:buChar char="●"/>
            </a:pPr>
            <a:r>
              <a:rPr lang="en-US" sz="1600">
                <a:solidFill>
                  <a:srgbClr val="0055A0"/>
                </a:solidFill>
              </a:rPr>
              <a:t>We used electron, muon and hadron  beams, of various energies and the detector  positioned in different orientation</a:t>
            </a:r>
            <a:endParaRPr sz="1600">
              <a:solidFill>
                <a:srgbClr val="0055A0"/>
              </a:solidFill>
            </a:endParaRPr>
          </a:p>
          <a:p>
            <a:pPr indent="0" lvl="0" marL="457200" marR="508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55A0"/>
              </a:solidFill>
            </a:endParaRPr>
          </a:p>
          <a:p>
            <a:pPr indent="-330200" lvl="0" marL="457200" marR="508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600"/>
              <a:buChar char="●"/>
            </a:pPr>
            <a:r>
              <a:rPr lang="en-US" sz="1600">
                <a:solidFill>
                  <a:srgbClr val="0055A0"/>
                </a:solidFill>
              </a:rPr>
              <a:t>Cherenkov detectors, part of the beam  instrumentation allow for particle ID</a:t>
            </a:r>
            <a:endParaRPr sz="1600">
              <a:solidFill>
                <a:srgbClr val="0055A0"/>
              </a:solidFill>
            </a:endParaRPr>
          </a:p>
        </p:txBody>
      </p:sp>
      <p:grpSp>
        <p:nvGrpSpPr>
          <p:cNvPr id="437" name="Google Shape;437;p65"/>
          <p:cNvGrpSpPr/>
          <p:nvPr/>
        </p:nvGrpSpPr>
        <p:grpSpPr>
          <a:xfrm>
            <a:off x="5278188" y="1149643"/>
            <a:ext cx="3458420" cy="2503933"/>
            <a:chOff x="5062266" y="997807"/>
            <a:chExt cx="3308860" cy="2503933"/>
          </a:xfrm>
        </p:grpSpPr>
        <p:pic>
          <p:nvPicPr>
            <p:cNvPr id="438" name="Google Shape;438;p6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2266" y="997807"/>
              <a:ext cx="3308860" cy="25039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9" name="Google Shape;439;p65"/>
            <p:cNvSpPr/>
            <p:nvPr/>
          </p:nvSpPr>
          <p:spPr>
            <a:xfrm>
              <a:off x="7197498" y="2496776"/>
              <a:ext cx="107950" cy="96519"/>
            </a:xfrm>
            <a:custGeom>
              <a:rect b="b" l="l" r="r" t="t"/>
              <a:pathLst>
                <a:path extrusionOk="0" h="96519" w="107950">
                  <a:moveTo>
                    <a:pt x="23002" y="0"/>
                  </a:moveTo>
                  <a:lnTo>
                    <a:pt x="0" y="96352"/>
                  </a:lnTo>
                  <a:lnTo>
                    <a:pt x="107853" y="71178"/>
                  </a:lnTo>
                  <a:lnTo>
                    <a:pt x="23002" y="0"/>
                  </a:lnTo>
                  <a:close/>
                </a:path>
              </a:pathLst>
            </a:custGeom>
            <a:solidFill>
              <a:srgbClr val="FFFB00">
                <a:alpha val="69800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440" name="Google Shape;440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9400" y="3932725"/>
            <a:ext cx="3600101" cy="242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65"/>
          <p:cNvSpPr txBox="1"/>
          <p:nvPr>
            <p:ph type="title"/>
          </p:nvPr>
        </p:nvSpPr>
        <p:spPr>
          <a:xfrm>
            <a:off x="208775" y="99000"/>
            <a:ext cx="8935200" cy="7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Upgrade electronics at Test-beam</a:t>
            </a:r>
            <a:endParaRPr/>
          </a:p>
        </p:txBody>
      </p:sp>
      <p:sp>
        <p:nvSpPr>
          <p:cNvPr id="442" name="Google Shape;442;p65"/>
          <p:cNvSpPr/>
          <p:nvPr/>
        </p:nvSpPr>
        <p:spPr>
          <a:xfrm>
            <a:off x="8736600" y="6546550"/>
            <a:ext cx="4074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4200">
            <a:noAutofit/>
          </a:bodyPr>
          <a:lstStyle/>
          <a:p>
            <a:pPr indent="0" lvl="0" marL="266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6"/>
          <p:cNvSpPr txBox="1"/>
          <p:nvPr>
            <p:ph type="title"/>
          </p:nvPr>
        </p:nvSpPr>
        <p:spPr>
          <a:xfrm>
            <a:off x="21452" y="47650"/>
            <a:ext cx="87036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US" sz="460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 sz="4600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66"/>
          <p:cNvSpPr txBox="1"/>
          <p:nvPr/>
        </p:nvSpPr>
        <p:spPr>
          <a:xfrm>
            <a:off x="21450" y="1299600"/>
            <a:ext cx="9144000" cy="41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508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55A0"/>
                </a:solidFill>
              </a:rPr>
              <a:t>The HL-LHC area will extend the detector lifetime by decades and bring new challenges:</a:t>
            </a:r>
            <a:endParaRPr sz="1700">
              <a:solidFill>
                <a:srgbClr val="0055A0"/>
              </a:solidFill>
            </a:endParaRPr>
          </a:p>
          <a:p>
            <a:pPr indent="0" lvl="0" marL="12700" marR="508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55A0"/>
              </a:solidFill>
            </a:endParaRPr>
          </a:p>
          <a:p>
            <a:pPr indent="-336550" lvl="0" marL="457200" marR="391160" rtl="0" algn="l">
              <a:lnSpc>
                <a:spcPct val="1182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700"/>
              <a:buChar char="●"/>
            </a:pPr>
            <a:r>
              <a:rPr lang="en-US" sz="1700">
                <a:solidFill>
                  <a:srgbClr val="0055A0"/>
                </a:solidFill>
              </a:rPr>
              <a:t>A harsher radiation environment,  higher pile-up,</a:t>
            </a:r>
            <a:r>
              <a:rPr lang="en-US" sz="1700">
                <a:solidFill>
                  <a:schemeClr val="dk1"/>
                </a:solidFill>
              </a:rPr>
              <a:t> </a:t>
            </a:r>
            <a:r>
              <a:rPr lang="en-US" sz="1700">
                <a:solidFill>
                  <a:srgbClr val="0055A0"/>
                </a:solidFill>
              </a:rPr>
              <a:t>higher luminosity and read-out</a:t>
            </a:r>
            <a:endParaRPr sz="1700">
              <a:solidFill>
                <a:srgbClr val="0055A0"/>
              </a:solidFill>
            </a:endParaRPr>
          </a:p>
          <a:p>
            <a:pPr indent="-336550" lvl="0" marL="457200" marR="508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700"/>
              <a:buChar char="●"/>
            </a:pPr>
            <a:r>
              <a:rPr lang="en-US" sz="1700">
                <a:solidFill>
                  <a:srgbClr val="0055A0"/>
                </a:solidFill>
              </a:rPr>
              <a:t>For this we will replace all on- and off-detector electronics and 10% of the PMTs  in LS3 (2026-2028)</a:t>
            </a:r>
            <a:endParaRPr sz="1700">
              <a:solidFill>
                <a:srgbClr val="0055A0"/>
              </a:solidFill>
            </a:endParaRPr>
          </a:p>
          <a:p>
            <a:pPr indent="-336550" lvl="0" marL="457200" marR="391160" rtl="0" algn="l">
              <a:lnSpc>
                <a:spcPct val="1182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700"/>
              <a:buChar char="●"/>
            </a:pPr>
            <a:r>
              <a:rPr lang="en-US" sz="1700">
                <a:solidFill>
                  <a:srgbClr val="0055A0"/>
                </a:solidFill>
              </a:rPr>
              <a:t>Quality control testing at Wits ongoing and test benches are operable. </a:t>
            </a:r>
            <a:endParaRPr sz="1700">
              <a:solidFill>
                <a:srgbClr val="0055A0"/>
              </a:solidFill>
            </a:endParaRPr>
          </a:p>
          <a:p>
            <a:pPr indent="-336550" lvl="0" marL="457200" marR="5080" rtl="0" algn="l">
              <a:lnSpc>
                <a:spcPct val="117647"/>
              </a:lnSpc>
              <a:spcBef>
                <a:spcPts val="409"/>
              </a:spcBef>
              <a:spcAft>
                <a:spcPts val="0"/>
              </a:spcAft>
              <a:buClr>
                <a:srgbClr val="0055A0"/>
              </a:buClr>
              <a:buSzPts val="1700"/>
              <a:buChar char="●"/>
            </a:pPr>
            <a:r>
              <a:rPr lang="en-US" sz="1700">
                <a:solidFill>
                  <a:srgbClr val="0055A0"/>
                </a:solidFill>
              </a:rPr>
              <a:t>Regular test-beam campaigns throughout the project helped validate designs but also collect data to improve our understanding our detector and the physics  underlying hadronic calorimetry.</a:t>
            </a:r>
            <a:endParaRPr sz="1700">
              <a:solidFill>
                <a:srgbClr val="0055A0"/>
              </a:solidFill>
            </a:endParaRPr>
          </a:p>
          <a:p>
            <a:pPr indent="0" lvl="0" marL="0" marR="5080" rtl="0" algn="l">
              <a:lnSpc>
                <a:spcPct val="117647"/>
              </a:lnSpc>
              <a:spcBef>
                <a:spcPts val="409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55A0"/>
              </a:solidFill>
            </a:endParaRPr>
          </a:p>
          <a:p>
            <a:pPr indent="0" lvl="0" marL="0" marR="5080" rtl="0" algn="l">
              <a:lnSpc>
                <a:spcPct val="117647"/>
              </a:lnSpc>
              <a:spcBef>
                <a:spcPts val="409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E. Nkadimeng </a:t>
            </a:r>
            <a:r>
              <a:rPr i="1" lang="en-US" sz="105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et al</a:t>
            </a:r>
            <a:r>
              <a:rPr lang="en-US" sz="105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2022 </a:t>
            </a:r>
            <a:r>
              <a:rPr i="1" lang="en-US" sz="105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JINST</a:t>
            </a:r>
            <a:r>
              <a:rPr lang="en-US" sz="105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-US" sz="105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17</a:t>
            </a:r>
            <a:r>
              <a:rPr lang="en-US" sz="105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P07025</a:t>
            </a:r>
            <a:endParaRPr sz="105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5080" rtl="0" algn="l">
              <a:lnSpc>
                <a:spcPct val="117647"/>
              </a:lnSpc>
              <a:spcBef>
                <a:spcPts val="409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M.G.D. Gololo </a:t>
            </a:r>
            <a:r>
              <a:rPr i="1" lang="en-US" sz="105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et al</a:t>
            </a:r>
            <a:r>
              <a:rPr lang="en-US" sz="105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2022 </a:t>
            </a:r>
            <a:r>
              <a:rPr i="1" lang="en-US" sz="105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JINST</a:t>
            </a:r>
            <a:r>
              <a:rPr lang="en-US" sz="105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-US" sz="105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17</a:t>
            </a:r>
            <a:r>
              <a:rPr lang="en-US" sz="105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P06020</a:t>
            </a:r>
            <a:endParaRPr sz="105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marR="508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55A0"/>
              </a:solidFill>
            </a:endParaRPr>
          </a:p>
        </p:txBody>
      </p:sp>
      <p:sp>
        <p:nvSpPr>
          <p:cNvPr id="449" name="Google Shape;449;p66"/>
          <p:cNvSpPr txBox="1"/>
          <p:nvPr/>
        </p:nvSpPr>
        <p:spPr>
          <a:xfrm>
            <a:off x="4204628" y="5301196"/>
            <a:ext cx="1481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Supported by: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" name="Google Shape;45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5217" y="5718125"/>
            <a:ext cx="2155283" cy="10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2950" y="6050600"/>
            <a:ext cx="1567273" cy="5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66"/>
          <p:cNvSpPr/>
          <p:nvPr/>
        </p:nvSpPr>
        <p:spPr>
          <a:xfrm>
            <a:off x="8800250" y="6546550"/>
            <a:ext cx="3438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4200">
            <a:noAutofit/>
          </a:bodyPr>
          <a:lstStyle/>
          <a:p>
            <a:pPr indent="0" lvl="0" marL="266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7"/>
          <p:cNvSpPr txBox="1"/>
          <p:nvPr/>
        </p:nvSpPr>
        <p:spPr>
          <a:xfrm>
            <a:off x="8295512" y="6610604"/>
            <a:ext cx="58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8" name="Google Shape;45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67"/>
          <p:cNvSpPr txBox="1"/>
          <p:nvPr>
            <p:ph type="ctrTitle"/>
          </p:nvPr>
        </p:nvSpPr>
        <p:spPr>
          <a:xfrm>
            <a:off x="62130" y="210629"/>
            <a:ext cx="3820500" cy="12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Very Much!</a:t>
            </a:r>
            <a:endParaRPr/>
          </a:p>
        </p:txBody>
      </p:sp>
      <p:sp>
        <p:nvSpPr>
          <p:cNvPr id="460" name="Google Shape;460;p67"/>
          <p:cNvSpPr txBox="1"/>
          <p:nvPr>
            <p:ph idx="1" type="subTitle"/>
          </p:nvPr>
        </p:nvSpPr>
        <p:spPr>
          <a:xfrm>
            <a:off x="62138" y="838525"/>
            <a:ext cx="3963000" cy="119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0" marR="508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>
                <a:solidFill>
                  <a:srgbClr val="000000"/>
                </a:solidFill>
              </a:rPr>
              <a:t>Email: </a:t>
            </a:r>
            <a:r>
              <a:rPr lang="en-US" sz="2100" u="sng">
                <a:solidFill>
                  <a:schemeClr val="hlink"/>
                </a:solidFill>
                <a:hlinkClick r:id="rId4"/>
              </a:rPr>
              <a:t>edward.khomotso.nkadimeng@cern.ch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8"/>
          <p:cNvSpPr txBox="1"/>
          <p:nvPr>
            <p:ph type="title"/>
          </p:nvPr>
        </p:nvSpPr>
        <p:spPr>
          <a:xfrm>
            <a:off x="-17" y="48500"/>
            <a:ext cx="91440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US" sz="460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Read-out </a:t>
            </a:r>
            <a:r>
              <a:rPr lang="en-US" sz="460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architecture</a:t>
            </a:r>
            <a:endParaRPr/>
          </a:p>
        </p:txBody>
      </p:sp>
      <p:sp>
        <p:nvSpPr>
          <p:cNvPr id="466" name="Google Shape;466;p68"/>
          <p:cNvSpPr txBox="1"/>
          <p:nvPr/>
        </p:nvSpPr>
        <p:spPr>
          <a:xfrm>
            <a:off x="20075" y="807963"/>
            <a:ext cx="91038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725">
            <a:spAutoFit/>
          </a:bodyPr>
          <a:lstStyle/>
          <a:p>
            <a:pPr indent="-356235" lvl="0" marL="368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86408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→ </a:t>
            </a:r>
            <a:r>
              <a:rPr b="1" lang="en-US" sz="17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40 Tbps to read out the entire detector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279400" lvl="1" marL="755650" marR="1106170" rtl="0" algn="l">
              <a:spcBef>
                <a:spcPts val="405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–"/>
            </a:pPr>
            <a:r>
              <a:rPr lang="en-US" sz="15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iThemba LABS/WITS University contribute to 50% of LVPS Bricks </a:t>
            </a:r>
            <a:endParaRPr sz="15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1106170" rtl="0" algn="l">
              <a:spcBef>
                <a:spcPts val="405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on detector and test benches and 24% PPr boards for </a:t>
            </a:r>
            <a:endParaRPr sz="15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1106170" rtl="0" algn="l">
              <a:spcBef>
                <a:spcPts val="405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off detector</a:t>
            </a:r>
            <a:endParaRPr sz="1700"/>
          </a:p>
        </p:txBody>
      </p:sp>
      <p:grpSp>
        <p:nvGrpSpPr>
          <p:cNvPr id="467" name="Google Shape;467;p68"/>
          <p:cNvGrpSpPr/>
          <p:nvPr/>
        </p:nvGrpSpPr>
        <p:grpSpPr>
          <a:xfrm>
            <a:off x="725003" y="4025108"/>
            <a:ext cx="7159582" cy="2832900"/>
            <a:chOff x="2331953" y="3864708"/>
            <a:chExt cx="7159582" cy="2832900"/>
          </a:xfrm>
        </p:grpSpPr>
        <p:pic>
          <p:nvPicPr>
            <p:cNvPr id="468" name="Google Shape;468;p6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55418" y="4590166"/>
              <a:ext cx="7036117" cy="2107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9" name="Google Shape;469;p68"/>
            <p:cNvSpPr/>
            <p:nvPr/>
          </p:nvSpPr>
          <p:spPr>
            <a:xfrm>
              <a:off x="2331953" y="6262633"/>
              <a:ext cx="3449954" cy="434975"/>
            </a:xfrm>
            <a:custGeom>
              <a:rect b="b" l="l" r="r" t="t"/>
              <a:pathLst>
                <a:path extrusionOk="0" h="434975" w="3449954">
                  <a:moveTo>
                    <a:pt x="3449782" y="0"/>
                  </a:moveTo>
                  <a:lnTo>
                    <a:pt x="0" y="0"/>
                  </a:lnTo>
                  <a:lnTo>
                    <a:pt x="0" y="434791"/>
                  </a:lnTo>
                  <a:lnTo>
                    <a:pt x="3449782" y="434791"/>
                  </a:lnTo>
                  <a:lnTo>
                    <a:pt x="3449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70" name="Google Shape;470;p68"/>
            <p:cNvSpPr/>
            <p:nvPr/>
          </p:nvSpPr>
          <p:spPr>
            <a:xfrm>
              <a:off x="2331953" y="6262633"/>
              <a:ext cx="3449954" cy="434975"/>
            </a:xfrm>
            <a:custGeom>
              <a:rect b="b" l="l" r="r" t="t"/>
              <a:pathLst>
                <a:path extrusionOk="0" h="434975" w="3449954">
                  <a:moveTo>
                    <a:pt x="0" y="0"/>
                  </a:moveTo>
                  <a:lnTo>
                    <a:pt x="3449781" y="0"/>
                  </a:lnTo>
                  <a:lnTo>
                    <a:pt x="3449781" y="434792"/>
                  </a:lnTo>
                  <a:lnTo>
                    <a:pt x="0" y="434792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131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71" name="Google Shape;471;p68"/>
            <p:cNvSpPr/>
            <p:nvPr/>
          </p:nvSpPr>
          <p:spPr>
            <a:xfrm>
              <a:off x="4204693" y="4476935"/>
              <a:ext cx="911860" cy="246379"/>
            </a:xfrm>
            <a:custGeom>
              <a:rect b="b" l="l" r="r" t="t"/>
              <a:pathLst>
                <a:path extrusionOk="0" h="246379" w="911860">
                  <a:moveTo>
                    <a:pt x="911727" y="0"/>
                  </a:moveTo>
                  <a:lnTo>
                    <a:pt x="0" y="0"/>
                  </a:lnTo>
                  <a:lnTo>
                    <a:pt x="0" y="246302"/>
                  </a:lnTo>
                  <a:lnTo>
                    <a:pt x="911727" y="246302"/>
                  </a:lnTo>
                  <a:lnTo>
                    <a:pt x="911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72" name="Google Shape;472;p68"/>
            <p:cNvSpPr/>
            <p:nvPr/>
          </p:nvSpPr>
          <p:spPr>
            <a:xfrm>
              <a:off x="4204693" y="4476935"/>
              <a:ext cx="911860" cy="246379"/>
            </a:xfrm>
            <a:custGeom>
              <a:rect b="b" l="l" r="r" t="t"/>
              <a:pathLst>
                <a:path extrusionOk="0" h="246379" w="911860">
                  <a:moveTo>
                    <a:pt x="0" y="0"/>
                  </a:moveTo>
                  <a:lnTo>
                    <a:pt x="911727" y="0"/>
                  </a:lnTo>
                  <a:lnTo>
                    <a:pt x="911727" y="246302"/>
                  </a:lnTo>
                  <a:lnTo>
                    <a:pt x="0" y="246302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131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73" name="Google Shape;473;p68"/>
            <p:cNvSpPr/>
            <p:nvPr/>
          </p:nvSpPr>
          <p:spPr>
            <a:xfrm>
              <a:off x="7479927" y="4499517"/>
              <a:ext cx="911859" cy="246379"/>
            </a:xfrm>
            <a:custGeom>
              <a:rect b="b" l="l" r="r" t="t"/>
              <a:pathLst>
                <a:path extrusionOk="0" h="246379" w="911859">
                  <a:moveTo>
                    <a:pt x="911727" y="0"/>
                  </a:moveTo>
                  <a:lnTo>
                    <a:pt x="0" y="0"/>
                  </a:lnTo>
                  <a:lnTo>
                    <a:pt x="0" y="246302"/>
                  </a:lnTo>
                  <a:lnTo>
                    <a:pt x="911727" y="246302"/>
                  </a:lnTo>
                  <a:lnTo>
                    <a:pt x="911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74" name="Google Shape;474;p68"/>
            <p:cNvSpPr/>
            <p:nvPr/>
          </p:nvSpPr>
          <p:spPr>
            <a:xfrm>
              <a:off x="7479927" y="4499517"/>
              <a:ext cx="911859" cy="246379"/>
            </a:xfrm>
            <a:custGeom>
              <a:rect b="b" l="l" r="r" t="t"/>
              <a:pathLst>
                <a:path extrusionOk="0" h="246379" w="911859">
                  <a:moveTo>
                    <a:pt x="0" y="0"/>
                  </a:moveTo>
                  <a:lnTo>
                    <a:pt x="911727" y="0"/>
                  </a:lnTo>
                  <a:lnTo>
                    <a:pt x="911727" y="246302"/>
                  </a:lnTo>
                  <a:lnTo>
                    <a:pt x="0" y="246302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131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75" name="Google Shape;475;p68"/>
            <p:cNvSpPr/>
            <p:nvPr/>
          </p:nvSpPr>
          <p:spPr>
            <a:xfrm>
              <a:off x="6705782" y="3864708"/>
              <a:ext cx="0" cy="2706370"/>
            </a:xfrm>
            <a:custGeom>
              <a:rect b="b" l="l" r="r" t="t"/>
              <a:pathLst>
                <a:path extrusionOk="0" h="2706370" w="120000">
                  <a:moveTo>
                    <a:pt x="0" y="0"/>
                  </a:moveTo>
                  <a:lnTo>
                    <a:pt x="0" y="2705811"/>
                  </a:lnTo>
                </a:path>
              </a:pathLst>
            </a:custGeom>
            <a:noFill/>
            <a:ln cap="flat" cmpd="sng" w="19750">
              <a:solidFill>
                <a:srgbClr val="4472C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476" name="Google Shape;476;p68"/>
          <p:cNvSpPr txBox="1"/>
          <p:nvPr/>
        </p:nvSpPr>
        <p:spPr>
          <a:xfrm>
            <a:off x="1785330" y="4511914"/>
            <a:ext cx="16554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210820" lvl="0" marL="12700" marR="508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Signal		Signal  conditioning	conversion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68"/>
          <p:cNvSpPr txBox="1"/>
          <p:nvPr/>
        </p:nvSpPr>
        <p:spPr>
          <a:xfrm>
            <a:off x="3587949" y="4518091"/>
            <a:ext cx="11157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56514" lvl="0" marL="12700" marR="5080" rtl="0" algn="l">
              <a:lnSpc>
                <a:spcPct val="103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Data formatting  and transmission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68"/>
          <p:cNvSpPr txBox="1"/>
          <p:nvPr/>
        </p:nvSpPr>
        <p:spPr>
          <a:xfrm>
            <a:off x="2766155" y="4063471"/>
            <a:ext cx="14211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ON-DETECTOR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68"/>
          <p:cNvSpPr txBox="1"/>
          <p:nvPr/>
        </p:nvSpPr>
        <p:spPr>
          <a:xfrm>
            <a:off x="5372726" y="4098400"/>
            <a:ext cx="2445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OFF-DETECTOR (USA15)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106045" lvl="0" marL="107313" marR="1113155" rtl="0" algn="l">
              <a:lnSpc>
                <a:spcPct val="105000"/>
              </a:lnSpc>
              <a:spcBef>
                <a:spcPts val="1225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Data buffering  and transmission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68"/>
          <p:cNvSpPr txBox="1"/>
          <p:nvPr/>
        </p:nvSpPr>
        <p:spPr>
          <a:xfrm>
            <a:off x="2548456" y="6145953"/>
            <a:ext cx="2445900" cy="41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33650">
            <a:spAutoFit/>
          </a:bodyPr>
          <a:lstStyle/>
          <a:p>
            <a:pPr indent="-596900" lvl="0" marL="761365" marR="158115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System configuration and control  LV distribution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1" name="Google Shape;481;p68"/>
          <p:cNvGrpSpPr/>
          <p:nvPr/>
        </p:nvGrpSpPr>
        <p:grpSpPr>
          <a:xfrm>
            <a:off x="5763494" y="1832957"/>
            <a:ext cx="3291157" cy="2171519"/>
            <a:chOff x="594740" y="1155710"/>
            <a:chExt cx="4423598" cy="2711349"/>
          </a:xfrm>
        </p:grpSpPr>
        <p:pic>
          <p:nvPicPr>
            <p:cNvPr id="482" name="Google Shape;482;p68"/>
            <p:cNvPicPr preferRelativeResize="0"/>
            <p:nvPr/>
          </p:nvPicPr>
          <p:blipFill rotWithShape="1">
            <a:blip r:embed="rId4">
              <a:alphaModFix/>
            </a:blip>
            <a:srcRect b="4085" l="0" r="0" t="2202"/>
            <a:stretch/>
          </p:blipFill>
          <p:spPr>
            <a:xfrm>
              <a:off x="594748" y="1180361"/>
              <a:ext cx="4388374" cy="26866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p68"/>
            <p:cNvSpPr/>
            <p:nvPr/>
          </p:nvSpPr>
          <p:spPr>
            <a:xfrm>
              <a:off x="594740" y="1155710"/>
              <a:ext cx="4388485" cy="49530"/>
            </a:xfrm>
            <a:custGeom>
              <a:rect b="b" l="l" r="r" t="t"/>
              <a:pathLst>
                <a:path extrusionOk="0" h="49530" w="4388485">
                  <a:moveTo>
                    <a:pt x="0" y="49307"/>
                  </a:moveTo>
                  <a:lnTo>
                    <a:pt x="0" y="0"/>
                  </a:lnTo>
                  <a:lnTo>
                    <a:pt x="4388379" y="0"/>
                  </a:lnTo>
                  <a:lnTo>
                    <a:pt x="4388379" y="49307"/>
                  </a:lnTo>
                  <a:lnTo>
                    <a:pt x="0" y="49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84" name="Google Shape;484;p68"/>
            <p:cNvSpPr/>
            <p:nvPr/>
          </p:nvSpPr>
          <p:spPr>
            <a:xfrm>
              <a:off x="594740" y="1155710"/>
              <a:ext cx="4388485" cy="49530"/>
            </a:xfrm>
            <a:custGeom>
              <a:rect b="b" l="l" r="r" t="t"/>
              <a:pathLst>
                <a:path extrusionOk="0" h="49530" w="4388485">
                  <a:moveTo>
                    <a:pt x="0" y="0"/>
                  </a:moveTo>
                  <a:lnTo>
                    <a:pt x="4388379" y="0"/>
                  </a:lnTo>
                  <a:lnTo>
                    <a:pt x="4388379" y="49307"/>
                  </a:lnTo>
                  <a:lnTo>
                    <a:pt x="0" y="49307"/>
                  </a:lnTo>
                </a:path>
              </a:pathLst>
            </a:custGeom>
            <a:noFill/>
            <a:ln cap="flat" cmpd="sng" w="131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85" name="Google Shape;485;p68"/>
            <p:cNvSpPr/>
            <p:nvPr/>
          </p:nvSpPr>
          <p:spPr>
            <a:xfrm>
              <a:off x="617153" y="3817530"/>
              <a:ext cx="4401185" cy="49529"/>
            </a:xfrm>
            <a:custGeom>
              <a:rect b="b" l="l" r="r" t="t"/>
              <a:pathLst>
                <a:path extrusionOk="0" h="49529" w="4401185">
                  <a:moveTo>
                    <a:pt x="4400699" y="0"/>
                  </a:moveTo>
                  <a:lnTo>
                    <a:pt x="0" y="0"/>
                  </a:lnTo>
                  <a:lnTo>
                    <a:pt x="0" y="49309"/>
                  </a:lnTo>
                  <a:lnTo>
                    <a:pt x="4400699" y="49309"/>
                  </a:lnTo>
                  <a:lnTo>
                    <a:pt x="44006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86" name="Google Shape;486;p68"/>
            <p:cNvSpPr/>
            <p:nvPr/>
          </p:nvSpPr>
          <p:spPr>
            <a:xfrm>
              <a:off x="617153" y="3817530"/>
              <a:ext cx="4401185" cy="49529"/>
            </a:xfrm>
            <a:custGeom>
              <a:rect b="b" l="l" r="r" t="t"/>
              <a:pathLst>
                <a:path extrusionOk="0" h="49529" w="4401185">
                  <a:moveTo>
                    <a:pt x="0" y="0"/>
                  </a:moveTo>
                  <a:lnTo>
                    <a:pt x="4400700" y="0"/>
                  </a:lnTo>
                  <a:lnTo>
                    <a:pt x="4400700" y="49307"/>
                  </a:lnTo>
                  <a:lnTo>
                    <a:pt x="0" y="49307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131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87" name="Google Shape;487;p68"/>
            <p:cNvSpPr/>
            <p:nvPr/>
          </p:nvSpPr>
          <p:spPr>
            <a:xfrm>
              <a:off x="617153" y="1180363"/>
              <a:ext cx="107950" cy="2686685"/>
            </a:xfrm>
            <a:custGeom>
              <a:rect b="b" l="l" r="r" t="t"/>
              <a:pathLst>
                <a:path extrusionOk="0" h="2686685" w="107950">
                  <a:moveTo>
                    <a:pt x="107390" y="0"/>
                  </a:moveTo>
                  <a:lnTo>
                    <a:pt x="0" y="0"/>
                  </a:lnTo>
                  <a:lnTo>
                    <a:pt x="0" y="2686475"/>
                  </a:lnTo>
                  <a:lnTo>
                    <a:pt x="107390" y="2686475"/>
                  </a:lnTo>
                  <a:lnTo>
                    <a:pt x="1073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88" name="Google Shape;488;p68"/>
            <p:cNvSpPr/>
            <p:nvPr/>
          </p:nvSpPr>
          <p:spPr>
            <a:xfrm>
              <a:off x="617153" y="1180363"/>
              <a:ext cx="107950" cy="2686685"/>
            </a:xfrm>
            <a:custGeom>
              <a:rect b="b" l="l" r="r" t="t"/>
              <a:pathLst>
                <a:path extrusionOk="0" h="2686685" w="107950">
                  <a:moveTo>
                    <a:pt x="0" y="0"/>
                  </a:moveTo>
                  <a:lnTo>
                    <a:pt x="107390" y="0"/>
                  </a:lnTo>
                  <a:lnTo>
                    <a:pt x="107390" y="2686474"/>
                  </a:lnTo>
                  <a:lnTo>
                    <a:pt x="0" y="268647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13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89" name="Google Shape;489;p68"/>
            <p:cNvSpPr/>
            <p:nvPr/>
          </p:nvSpPr>
          <p:spPr>
            <a:xfrm>
              <a:off x="4807414" y="1178232"/>
              <a:ext cx="107950" cy="2686685"/>
            </a:xfrm>
            <a:custGeom>
              <a:rect b="b" l="l" r="r" t="t"/>
              <a:pathLst>
                <a:path extrusionOk="0" h="2686685" w="107950">
                  <a:moveTo>
                    <a:pt x="107389" y="0"/>
                  </a:moveTo>
                  <a:lnTo>
                    <a:pt x="0" y="0"/>
                  </a:lnTo>
                  <a:lnTo>
                    <a:pt x="0" y="2686475"/>
                  </a:lnTo>
                  <a:lnTo>
                    <a:pt x="107389" y="2686475"/>
                  </a:lnTo>
                  <a:lnTo>
                    <a:pt x="1073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90" name="Google Shape;490;p68"/>
            <p:cNvSpPr/>
            <p:nvPr/>
          </p:nvSpPr>
          <p:spPr>
            <a:xfrm>
              <a:off x="4807414" y="1178232"/>
              <a:ext cx="107950" cy="2686685"/>
            </a:xfrm>
            <a:custGeom>
              <a:rect b="b" l="l" r="r" t="t"/>
              <a:pathLst>
                <a:path extrusionOk="0" h="2686685" w="107950">
                  <a:moveTo>
                    <a:pt x="0" y="0"/>
                  </a:moveTo>
                  <a:lnTo>
                    <a:pt x="107390" y="0"/>
                  </a:lnTo>
                  <a:lnTo>
                    <a:pt x="107390" y="2686474"/>
                  </a:lnTo>
                  <a:lnTo>
                    <a:pt x="0" y="268647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13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91" name="Google Shape;491;p68"/>
            <p:cNvSpPr/>
            <p:nvPr/>
          </p:nvSpPr>
          <p:spPr>
            <a:xfrm>
              <a:off x="594740" y="1155710"/>
              <a:ext cx="482600" cy="333375"/>
            </a:xfrm>
            <a:custGeom>
              <a:rect b="b" l="l" r="r" t="t"/>
              <a:pathLst>
                <a:path extrusionOk="0" h="333375" w="482600">
                  <a:moveTo>
                    <a:pt x="0" y="333236"/>
                  </a:moveTo>
                  <a:lnTo>
                    <a:pt x="0" y="0"/>
                  </a:lnTo>
                  <a:lnTo>
                    <a:pt x="482532" y="0"/>
                  </a:lnTo>
                  <a:lnTo>
                    <a:pt x="482532" y="333236"/>
                  </a:lnTo>
                  <a:lnTo>
                    <a:pt x="0" y="333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92" name="Google Shape;492;p68"/>
            <p:cNvSpPr/>
            <p:nvPr/>
          </p:nvSpPr>
          <p:spPr>
            <a:xfrm>
              <a:off x="594740" y="1155710"/>
              <a:ext cx="482600" cy="333375"/>
            </a:xfrm>
            <a:custGeom>
              <a:rect b="b" l="l" r="r" t="t"/>
              <a:pathLst>
                <a:path extrusionOk="0" h="333375" w="482600">
                  <a:moveTo>
                    <a:pt x="0" y="0"/>
                  </a:moveTo>
                  <a:lnTo>
                    <a:pt x="482532" y="0"/>
                  </a:lnTo>
                  <a:lnTo>
                    <a:pt x="482532" y="333236"/>
                  </a:lnTo>
                  <a:lnTo>
                    <a:pt x="0" y="333236"/>
                  </a:lnTo>
                </a:path>
              </a:pathLst>
            </a:custGeom>
            <a:noFill/>
            <a:ln cap="flat" cmpd="sng" w="131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9"/>
          <p:cNvSpPr txBox="1"/>
          <p:nvPr/>
        </p:nvSpPr>
        <p:spPr>
          <a:xfrm>
            <a:off x="0" y="0"/>
            <a:ext cx="777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Latest brick production at WITS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69"/>
          <p:cNvSpPr/>
          <p:nvPr/>
        </p:nvSpPr>
        <p:spPr>
          <a:xfrm>
            <a:off x="0" y="711905"/>
            <a:ext cx="7114230" cy="27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572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p69"/>
          <p:cNvSpPr txBox="1"/>
          <p:nvPr/>
        </p:nvSpPr>
        <p:spPr>
          <a:xfrm>
            <a:off x="-1" y="711905"/>
            <a:ext cx="91440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❏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PCB design v8.4.2 was used for the latest round of eight (8) bricks populated in SA.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❏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Design changes include a different output inductor (736-2037, Wurth, WE-HCI,) and different MOSFET (RFS9N60APBF) as was identified in thermal testing undertaken at CERN, showed a brick efficiency increase from 55-60 % to 68-75%. (</a:t>
            </a:r>
            <a:r>
              <a:rPr b="0" i="0" lang="en-US" sz="15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component still to be rad certified!</a:t>
            </a: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❏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thermal posts per brick used for heat transfer from components to the cold plate from which 8 are metalized and 6 non-metalized. For the latest iteration eight (8) bricks populated using purely Al2O3 ceramic cylinders.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69"/>
          <p:cNvSpPr txBox="1"/>
          <p:nvPr/>
        </p:nvSpPr>
        <p:spPr>
          <a:xfrm>
            <a:off x="-1" y="6619680"/>
            <a:ext cx="9144000" cy="2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ATLAS Upgrade Session | June 2021</a:t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69"/>
          <p:cNvSpPr/>
          <p:nvPr/>
        </p:nvSpPr>
        <p:spPr>
          <a:xfrm>
            <a:off x="8955900" y="6505490"/>
            <a:ext cx="1881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4200">
            <a:noAutofit/>
          </a:bodyPr>
          <a:lstStyle/>
          <a:p>
            <a:pPr indent="0" lvl="0" marL="2663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2" name="Google Shape;502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4801214" y="4216462"/>
            <a:ext cx="2429602" cy="1963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2306" y="3983614"/>
            <a:ext cx="1907473" cy="24237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4" name="Google Shape;504;p69"/>
          <p:cNvCxnSpPr/>
          <p:nvPr/>
        </p:nvCxnSpPr>
        <p:spPr>
          <a:xfrm>
            <a:off x="1107831" y="4462940"/>
            <a:ext cx="1186800" cy="6036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</p:cxnSp>
      <p:sp>
        <p:nvSpPr>
          <p:cNvPr id="505" name="Google Shape;505;p69"/>
          <p:cNvSpPr/>
          <p:nvPr/>
        </p:nvSpPr>
        <p:spPr>
          <a:xfrm>
            <a:off x="2294792" y="4675260"/>
            <a:ext cx="488100" cy="67560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69"/>
          <p:cNvSpPr/>
          <p:nvPr/>
        </p:nvSpPr>
        <p:spPr>
          <a:xfrm>
            <a:off x="1" y="4082025"/>
            <a:ext cx="209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MOSFETS: STB57N65M5</a:t>
            </a:r>
            <a:endParaRPr/>
          </a:p>
        </p:txBody>
      </p:sp>
      <p:sp>
        <p:nvSpPr>
          <p:cNvPr id="507" name="Google Shape;507;p69"/>
          <p:cNvSpPr/>
          <p:nvPr/>
        </p:nvSpPr>
        <p:spPr>
          <a:xfrm>
            <a:off x="167401" y="5528992"/>
            <a:ext cx="1759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Inductor: XAL1010-472MEB</a:t>
            </a:r>
            <a:endParaRPr/>
          </a:p>
        </p:txBody>
      </p:sp>
      <p:cxnSp>
        <p:nvCxnSpPr>
          <p:cNvPr id="508" name="Google Shape;508;p69"/>
          <p:cNvCxnSpPr/>
          <p:nvPr/>
        </p:nvCxnSpPr>
        <p:spPr>
          <a:xfrm>
            <a:off x="821672" y="6006555"/>
            <a:ext cx="2795700" cy="1131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</p:cxnSp>
      <p:sp>
        <p:nvSpPr>
          <p:cNvPr id="509" name="Google Shape;509;p69"/>
          <p:cNvSpPr/>
          <p:nvPr/>
        </p:nvSpPr>
        <p:spPr>
          <a:xfrm>
            <a:off x="3472356" y="5836795"/>
            <a:ext cx="377400" cy="47520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0" name="Google Shape;510;p69"/>
          <p:cNvCxnSpPr>
            <a:stCxn id="511" idx="1"/>
          </p:cNvCxnSpPr>
          <p:nvPr/>
        </p:nvCxnSpPr>
        <p:spPr>
          <a:xfrm flipH="1">
            <a:off x="5997143" y="4189711"/>
            <a:ext cx="1251300" cy="6822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</p:cxnSp>
      <p:sp>
        <p:nvSpPr>
          <p:cNvPr id="511" name="Google Shape;511;p69"/>
          <p:cNvSpPr/>
          <p:nvPr/>
        </p:nvSpPr>
        <p:spPr>
          <a:xfrm>
            <a:off x="7248443" y="4035811"/>
            <a:ext cx="1527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MOSFETS: IRFS9N60APBF</a:t>
            </a:r>
            <a:endParaRPr/>
          </a:p>
        </p:txBody>
      </p:sp>
      <p:sp>
        <p:nvSpPr>
          <p:cNvPr id="512" name="Google Shape;512;p69"/>
          <p:cNvSpPr/>
          <p:nvPr/>
        </p:nvSpPr>
        <p:spPr>
          <a:xfrm>
            <a:off x="7299067" y="5270658"/>
            <a:ext cx="170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Inductor: 7443551470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69"/>
          <p:cNvSpPr/>
          <p:nvPr/>
        </p:nvSpPr>
        <p:spPr>
          <a:xfrm>
            <a:off x="6624536" y="5752733"/>
            <a:ext cx="390600" cy="55920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4" name="Google Shape;514;p69"/>
          <p:cNvCxnSpPr>
            <a:endCxn id="513" idx="3"/>
          </p:cNvCxnSpPr>
          <p:nvPr/>
        </p:nvCxnSpPr>
        <p:spPr>
          <a:xfrm flipH="1">
            <a:off x="7015136" y="5755433"/>
            <a:ext cx="507300" cy="2769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</p:cxnSp>
      <p:sp>
        <p:nvSpPr>
          <p:cNvPr id="515" name="Google Shape;515;p69"/>
          <p:cNvSpPr txBox="1"/>
          <p:nvPr/>
        </p:nvSpPr>
        <p:spPr>
          <a:xfrm>
            <a:off x="2219456" y="6358665"/>
            <a:ext cx="2033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Hybrid brick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69"/>
          <p:cNvSpPr txBox="1"/>
          <p:nvPr/>
        </p:nvSpPr>
        <p:spPr>
          <a:xfrm>
            <a:off x="5455777" y="6377919"/>
            <a:ext cx="2033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Efficiency brick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69"/>
          <p:cNvSpPr/>
          <p:nvPr/>
        </p:nvSpPr>
        <p:spPr>
          <a:xfrm>
            <a:off x="3998068" y="5066481"/>
            <a:ext cx="904800" cy="28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0"/>
          <p:cNvSpPr txBox="1"/>
          <p:nvPr/>
        </p:nvSpPr>
        <p:spPr>
          <a:xfrm>
            <a:off x="1122806" y="1839925"/>
            <a:ext cx="3015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LVPS panel component assembly</a:t>
            </a:r>
            <a:endParaRPr b="0" i="1" sz="18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70"/>
          <p:cNvSpPr/>
          <p:nvPr/>
        </p:nvSpPr>
        <p:spPr>
          <a:xfrm>
            <a:off x="0" y="711899"/>
            <a:ext cx="7886052" cy="3115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572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4" name="Google Shape;524;p70"/>
          <p:cNvSpPr txBox="1"/>
          <p:nvPr/>
        </p:nvSpPr>
        <p:spPr>
          <a:xfrm>
            <a:off x="0" y="-27000"/>
            <a:ext cx="959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re-production plans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5" name="Google Shape;525;p70"/>
          <p:cNvPicPr preferRelativeResize="0"/>
          <p:nvPr/>
        </p:nvPicPr>
        <p:blipFill rotWithShape="1">
          <a:blip r:embed="rId3">
            <a:alphaModFix/>
          </a:blip>
          <a:srcRect b="10772" l="22514" r="27948" t="19458"/>
          <a:stretch/>
        </p:blipFill>
        <p:spPr>
          <a:xfrm rot="-5400000">
            <a:off x="1043859" y="2832328"/>
            <a:ext cx="2971426" cy="337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7775" y="2663550"/>
            <a:ext cx="3264525" cy="442547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70"/>
          <p:cNvSpPr txBox="1"/>
          <p:nvPr/>
        </p:nvSpPr>
        <p:spPr>
          <a:xfrm>
            <a:off x="7124222" y="2267175"/>
            <a:ext cx="1429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LVPS brick</a:t>
            </a:r>
            <a:endParaRPr b="0" i="1" sz="18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1"/>
          <p:cNvSpPr txBox="1"/>
          <p:nvPr/>
        </p:nvSpPr>
        <p:spPr>
          <a:xfrm>
            <a:off x="-846" y="0"/>
            <a:ext cx="71766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Testing of prototypes at Wits</a:t>
            </a:r>
            <a:r>
              <a:rPr b="1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3600" u="none" cap="none" strike="noStrike">
              <a:solidFill>
                <a:srgbClr val="2424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71"/>
          <p:cNvSpPr/>
          <p:nvPr/>
        </p:nvSpPr>
        <p:spPr>
          <a:xfrm>
            <a:off x="271" y="687536"/>
            <a:ext cx="7242175" cy="12065"/>
          </a:xfrm>
          <a:custGeom>
            <a:rect b="b" l="l" r="r" t="t"/>
            <a:pathLst>
              <a:path extrusionOk="0" h="12065" w="7242175">
                <a:moveTo>
                  <a:pt x="0" y="0"/>
                </a:moveTo>
                <a:lnTo>
                  <a:pt x="7241921" y="11684"/>
                </a:lnTo>
              </a:path>
            </a:pathLst>
          </a:custGeom>
          <a:noFill/>
          <a:ln cap="flat" cmpd="sng" w="57900">
            <a:solidFill>
              <a:srgbClr val="487CB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4" name="Google Shape;534;p71"/>
          <p:cNvPicPr preferRelativeResize="0"/>
          <p:nvPr/>
        </p:nvPicPr>
        <p:blipFill rotWithShape="1">
          <a:blip r:embed="rId3">
            <a:alphaModFix/>
          </a:blip>
          <a:srcRect b="8655" l="0" r="3984" t="8672"/>
          <a:stretch/>
        </p:blipFill>
        <p:spPr>
          <a:xfrm>
            <a:off x="43463" y="1549800"/>
            <a:ext cx="5631658" cy="509520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1"/>
          <p:cNvSpPr txBox="1"/>
          <p:nvPr/>
        </p:nvSpPr>
        <p:spPr>
          <a:xfrm>
            <a:off x="0" y="787650"/>
            <a:ext cx="91440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❏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Bricks were tested and monitored for ~15 minutes on 18/19 May ‘21, and all 8 bricks managed to start without issues.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8888" y="1543850"/>
            <a:ext cx="2896106" cy="5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71"/>
          <p:cNvSpPr/>
          <p:nvPr/>
        </p:nvSpPr>
        <p:spPr>
          <a:xfrm>
            <a:off x="8955900" y="6505490"/>
            <a:ext cx="1881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4200">
            <a:noAutofit/>
          </a:bodyPr>
          <a:lstStyle/>
          <a:p>
            <a:pPr indent="0" lvl="0" marL="266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2"/>
          <p:cNvSpPr txBox="1"/>
          <p:nvPr>
            <p:ph type="title"/>
          </p:nvPr>
        </p:nvSpPr>
        <p:spPr>
          <a:xfrm>
            <a:off x="0" y="20175"/>
            <a:ext cx="91440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US"/>
              <a:t>Brick Improvements thus far</a:t>
            </a:r>
            <a:endParaRPr/>
          </a:p>
        </p:txBody>
      </p:sp>
      <p:sp>
        <p:nvSpPr>
          <p:cNvPr id="543" name="Google Shape;543;p72"/>
          <p:cNvSpPr txBox="1"/>
          <p:nvPr/>
        </p:nvSpPr>
        <p:spPr>
          <a:xfrm>
            <a:off x="1000771" y="1077000"/>
            <a:ext cx="2877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342900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C"/>
              </a:buClr>
              <a:buSzPts val="1700"/>
              <a:buFont typeface="Noto Sans Symbols"/>
              <a:buChar char="▪"/>
            </a:pPr>
            <a:r>
              <a:rPr b="1" i="0" lang="en-US" sz="17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Critical Issues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72"/>
          <p:cNvSpPr txBox="1"/>
          <p:nvPr/>
        </p:nvSpPr>
        <p:spPr>
          <a:xfrm>
            <a:off x="954948" y="1354050"/>
            <a:ext cx="4549200" cy="14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9350">
            <a:spAutoFit/>
          </a:bodyPr>
          <a:lstStyle/>
          <a:p>
            <a:pPr indent="-292100" lvl="0" marL="298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C"/>
              </a:buClr>
              <a:buSzPts val="1800"/>
              <a:buFont typeface="Calibri"/>
              <a:buChar char="–"/>
            </a:pPr>
            <a:r>
              <a:rPr b="0" i="0" lang="en-US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HF Printed circuit boards</a:t>
            </a:r>
            <a:endParaRPr b="0" i="0" sz="18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298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C"/>
              </a:buClr>
              <a:buSzPts val="1800"/>
              <a:buFont typeface="Calibri"/>
              <a:buChar char="–"/>
            </a:pPr>
            <a:r>
              <a:rPr b="0" i="0" lang="en-US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Reliability studies conducted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298450" marR="0" rtl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1F497C"/>
              </a:buClr>
              <a:buSzPts val="1800"/>
              <a:buFont typeface="Calibri"/>
              <a:buChar char="–"/>
            </a:pPr>
            <a:r>
              <a:rPr b="0" i="0" lang="en-US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Better thermal management (Still to be rad validated)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298450" marR="0" rtl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1F497C"/>
              </a:buClr>
              <a:buSzPts val="1800"/>
              <a:buFont typeface="Calibri"/>
              <a:buChar char="–"/>
            </a:pPr>
            <a:r>
              <a:rPr b="0" i="0" lang="en-US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Better ESD protection of ICs and Capacitor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72"/>
          <p:cNvSpPr txBox="1"/>
          <p:nvPr/>
        </p:nvSpPr>
        <p:spPr>
          <a:xfrm>
            <a:off x="1000773" y="2836050"/>
            <a:ext cx="3005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342900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C"/>
              </a:buClr>
              <a:buSzPts val="1700"/>
              <a:buFont typeface="Noto Sans Symbols"/>
              <a:buChar char="▪"/>
            </a:pPr>
            <a:r>
              <a:rPr b="1" i="0" lang="en-US" sz="17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Medium‐Impact Issues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72"/>
          <p:cNvSpPr txBox="1"/>
          <p:nvPr/>
        </p:nvSpPr>
        <p:spPr>
          <a:xfrm>
            <a:off x="954944" y="3082513"/>
            <a:ext cx="33207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9350">
            <a:spAutoFit/>
          </a:bodyPr>
          <a:lstStyle/>
          <a:p>
            <a:pPr indent="-292735" lvl="0" marL="298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C"/>
              </a:buClr>
              <a:buSzPts val="1800"/>
              <a:buFont typeface="Calibri"/>
              <a:buChar char="–"/>
            </a:pPr>
            <a:r>
              <a:rPr b="0" i="0" lang="en-US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Improved stability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735" lvl="0" marL="298450" marR="0" rtl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1F497C"/>
              </a:buClr>
              <a:buSzPts val="1800"/>
              <a:buFont typeface="Calibri"/>
              <a:buChar char="–"/>
            </a:pPr>
            <a:r>
              <a:rPr b="0" i="0" lang="en-US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Improved trip circuitry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735" lvl="0" marL="298450" marR="0" rtl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1F497C"/>
              </a:buClr>
              <a:buSzPts val="1800"/>
              <a:buFont typeface="Calibri"/>
              <a:buChar char="–"/>
            </a:pPr>
            <a:r>
              <a:rPr b="0" i="0" lang="en-US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Power sequencing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298450" marR="38100" rtl="0" algn="l">
              <a:lnSpc>
                <a:spcPct val="108176"/>
              </a:lnSpc>
              <a:spcBef>
                <a:spcPts val="434"/>
              </a:spcBef>
              <a:spcAft>
                <a:spcPts val="0"/>
              </a:spcAft>
              <a:buClr>
                <a:srgbClr val="1F497C"/>
              </a:buClr>
              <a:buSzPts val="1800"/>
              <a:buFont typeface="Calibri"/>
              <a:buChar char="–"/>
            </a:pPr>
            <a:r>
              <a:rPr b="0" i="0" lang="en-US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Fabrication and soldering  quality from supplier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72"/>
          <p:cNvSpPr txBox="1"/>
          <p:nvPr/>
        </p:nvSpPr>
        <p:spPr>
          <a:xfrm>
            <a:off x="954938" y="4595088"/>
            <a:ext cx="3549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342900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C"/>
              </a:buClr>
              <a:buSzPts val="1700"/>
              <a:buFont typeface="Noto Sans Symbols"/>
              <a:buChar char="▪"/>
            </a:pPr>
            <a:r>
              <a:rPr b="1" i="0" lang="en-US" sz="17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Low critical but desirable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72"/>
          <p:cNvSpPr txBox="1"/>
          <p:nvPr/>
        </p:nvSpPr>
        <p:spPr>
          <a:xfrm>
            <a:off x="1011769" y="4889275"/>
            <a:ext cx="3642300" cy="12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9350">
            <a:spAutoFit/>
          </a:bodyPr>
          <a:lstStyle/>
          <a:p>
            <a:pPr indent="-292735" lvl="0" marL="298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C"/>
              </a:buClr>
              <a:buSzPts val="1800"/>
              <a:buFont typeface="Calibri"/>
              <a:buChar char="–"/>
            </a:pPr>
            <a:r>
              <a:rPr b="0" i="0" lang="en-US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Start‐up pulse current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298450" marR="0" rtl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1F497C"/>
              </a:buClr>
              <a:buSzPts val="1800"/>
              <a:buFont typeface="Calibri"/>
              <a:buChar char="–"/>
            </a:pPr>
            <a:r>
              <a:rPr b="0" i="0" lang="en-US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Improve monitoring circuitry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735" lvl="0" marL="298450" marR="0" rtl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1F497C"/>
              </a:buClr>
              <a:buSzPts val="1800"/>
              <a:buFont typeface="Calibri"/>
              <a:buChar char="–"/>
            </a:pPr>
            <a:r>
              <a:rPr b="0" i="0" lang="en-US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Reduce/improve tuning for final output Voltage</a:t>
            </a:r>
            <a:endParaRPr b="0" i="0" sz="18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9" name="Google Shape;549;p72"/>
          <p:cNvGrpSpPr/>
          <p:nvPr/>
        </p:nvGrpSpPr>
        <p:grpSpPr>
          <a:xfrm>
            <a:off x="486260" y="1343578"/>
            <a:ext cx="103910" cy="4707107"/>
            <a:chOff x="1195577" y="1463802"/>
            <a:chExt cx="114300" cy="4245609"/>
          </a:xfrm>
        </p:grpSpPr>
        <p:sp>
          <p:nvSpPr>
            <p:cNvPr id="550" name="Google Shape;550;p72"/>
            <p:cNvSpPr/>
            <p:nvPr/>
          </p:nvSpPr>
          <p:spPr>
            <a:xfrm>
              <a:off x="1254251" y="2784348"/>
              <a:ext cx="0" cy="1847850"/>
            </a:xfrm>
            <a:custGeom>
              <a:rect b="b" l="l" r="r" t="t"/>
              <a:pathLst>
                <a:path extrusionOk="0" h="1847850" w="120000">
                  <a:moveTo>
                    <a:pt x="0" y="0"/>
                  </a:moveTo>
                  <a:lnTo>
                    <a:pt x="0" y="1847850"/>
                  </a:lnTo>
                </a:path>
              </a:pathLst>
            </a:custGeom>
            <a:noFill/>
            <a:ln cap="flat" cmpd="sng" w="38100">
              <a:solidFill>
                <a:srgbClr val="FB51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72"/>
            <p:cNvSpPr/>
            <p:nvPr/>
          </p:nvSpPr>
          <p:spPr>
            <a:xfrm>
              <a:off x="1195577" y="1463802"/>
              <a:ext cx="114300" cy="1335405"/>
            </a:xfrm>
            <a:custGeom>
              <a:rect b="b" l="l" r="r" t="t"/>
              <a:pathLst>
                <a:path extrusionOk="0" h="1335405" w="114300">
                  <a:moveTo>
                    <a:pt x="114300" y="114300"/>
                  </a:moveTo>
                  <a:lnTo>
                    <a:pt x="57149" y="0"/>
                  </a:lnTo>
                  <a:lnTo>
                    <a:pt x="0" y="114300"/>
                  </a:lnTo>
                  <a:lnTo>
                    <a:pt x="38100" y="114300"/>
                  </a:lnTo>
                  <a:lnTo>
                    <a:pt x="38100" y="95250"/>
                  </a:lnTo>
                  <a:lnTo>
                    <a:pt x="76200" y="95250"/>
                  </a:lnTo>
                  <a:lnTo>
                    <a:pt x="76200" y="114300"/>
                  </a:lnTo>
                  <a:lnTo>
                    <a:pt x="114300" y="114300"/>
                  </a:lnTo>
                  <a:close/>
                </a:path>
                <a:path extrusionOk="0" h="1335405" w="114300">
                  <a:moveTo>
                    <a:pt x="76200" y="114300"/>
                  </a:moveTo>
                  <a:lnTo>
                    <a:pt x="76200" y="95250"/>
                  </a:lnTo>
                  <a:lnTo>
                    <a:pt x="38100" y="95250"/>
                  </a:lnTo>
                  <a:lnTo>
                    <a:pt x="38100" y="114300"/>
                  </a:lnTo>
                  <a:lnTo>
                    <a:pt x="76200" y="114300"/>
                  </a:lnTo>
                  <a:close/>
                </a:path>
                <a:path extrusionOk="0" h="1335405" w="114300">
                  <a:moveTo>
                    <a:pt x="76200" y="1335024"/>
                  </a:moveTo>
                  <a:lnTo>
                    <a:pt x="76200" y="114300"/>
                  </a:lnTo>
                  <a:lnTo>
                    <a:pt x="38100" y="114300"/>
                  </a:lnTo>
                  <a:lnTo>
                    <a:pt x="38100" y="1335024"/>
                  </a:lnTo>
                  <a:lnTo>
                    <a:pt x="76200" y="13350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72"/>
            <p:cNvSpPr/>
            <p:nvPr/>
          </p:nvSpPr>
          <p:spPr>
            <a:xfrm>
              <a:off x="1251203" y="4290822"/>
              <a:ext cx="0" cy="1418589"/>
            </a:xfrm>
            <a:custGeom>
              <a:rect b="b" l="l" r="r" t="t"/>
              <a:pathLst>
                <a:path extrusionOk="0" h="1418589" w="120000">
                  <a:moveTo>
                    <a:pt x="0" y="0"/>
                  </a:moveTo>
                  <a:lnTo>
                    <a:pt x="0" y="1418081"/>
                  </a:lnTo>
                </a:path>
              </a:pathLst>
            </a:custGeom>
            <a:noFill/>
            <a:ln cap="flat" cmpd="sng" w="38100">
              <a:solidFill>
                <a:srgbClr val="F6FC0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3" name="Google Shape;553;p72"/>
          <p:cNvSpPr txBox="1"/>
          <p:nvPr/>
        </p:nvSpPr>
        <p:spPr>
          <a:xfrm>
            <a:off x="129600" y="835775"/>
            <a:ext cx="8823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ED1C24"/>
                </a:solidFill>
                <a:latin typeface="Arial"/>
                <a:ea typeface="Arial"/>
                <a:cs typeface="Arial"/>
                <a:sym typeface="Arial"/>
              </a:rPr>
              <a:t>Improved</a:t>
            </a:r>
            <a:endParaRPr b="1" i="0" sz="1200" u="none" cap="none" strike="noStrike">
              <a:solidFill>
                <a:srgbClr val="ED1C2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ED1C24"/>
                </a:solidFill>
                <a:latin typeface="Arial"/>
                <a:ea typeface="Arial"/>
                <a:cs typeface="Arial"/>
                <a:sym typeface="Arial"/>
              </a:rPr>
              <a:t>Reliability</a:t>
            </a:r>
            <a:endParaRPr b="1" i="0" sz="1200" u="none" cap="none" strike="noStrike">
              <a:solidFill>
                <a:srgbClr val="ED1C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72"/>
          <p:cNvSpPr txBox="1"/>
          <p:nvPr/>
        </p:nvSpPr>
        <p:spPr>
          <a:xfrm>
            <a:off x="48188" y="6050575"/>
            <a:ext cx="980100" cy="594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39350">
            <a:spAutoFit/>
          </a:bodyPr>
          <a:lstStyle/>
          <a:p>
            <a:pPr indent="99695" lvl="0" marL="92075" marR="831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6FC04"/>
                </a:solidFill>
                <a:latin typeface="Arial"/>
                <a:ea typeface="Arial"/>
                <a:cs typeface="Arial"/>
                <a:sym typeface="Arial"/>
              </a:rPr>
              <a:t>Improved  Performance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72"/>
          <p:cNvSpPr txBox="1"/>
          <p:nvPr/>
        </p:nvSpPr>
        <p:spPr>
          <a:xfrm>
            <a:off x="5921664" y="588533"/>
            <a:ext cx="11709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Original Version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72"/>
          <p:cNvSpPr txBox="1"/>
          <p:nvPr/>
        </p:nvSpPr>
        <p:spPr>
          <a:xfrm>
            <a:off x="6634108" y="1217981"/>
            <a:ext cx="11712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Thermal Image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72"/>
          <p:cNvSpPr txBox="1"/>
          <p:nvPr/>
        </p:nvSpPr>
        <p:spPr>
          <a:xfrm>
            <a:off x="6583875" y="3912938"/>
            <a:ext cx="2399100" cy="2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X-ray Inspection technology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8" name="Google Shape;55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8106" y="1515575"/>
            <a:ext cx="2474719" cy="235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4588" y="4270050"/>
            <a:ext cx="2424488" cy="25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6504" y="3247400"/>
            <a:ext cx="2055825" cy="24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72"/>
          <p:cNvSpPr txBox="1"/>
          <p:nvPr/>
        </p:nvSpPr>
        <p:spPr>
          <a:xfrm>
            <a:off x="4416479" y="2770976"/>
            <a:ext cx="20559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Population of power supplies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72"/>
          <p:cNvSpPr/>
          <p:nvPr/>
        </p:nvSpPr>
        <p:spPr>
          <a:xfrm>
            <a:off x="8940338" y="6505500"/>
            <a:ext cx="2376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4200">
            <a:noAutofit/>
          </a:bodyPr>
          <a:lstStyle/>
          <a:p>
            <a:pPr indent="0" lvl="0" marL="266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72"/>
          <p:cNvSpPr/>
          <p:nvPr/>
        </p:nvSpPr>
        <p:spPr>
          <a:xfrm flipH="1" rot="10800000">
            <a:off x="0" y="700254"/>
            <a:ext cx="6583896" cy="7014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572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5"/>
          <p:cNvSpPr txBox="1"/>
          <p:nvPr>
            <p:ph type="title"/>
          </p:nvPr>
        </p:nvSpPr>
        <p:spPr>
          <a:xfrm>
            <a:off x="311195" y="239421"/>
            <a:ext cx="4636200" cy="7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HL-LHC Timeline</a:t>
            </a:r>
            <a:endParaRPr/>
          </a:p>
        </p:txBody>
      </p:sp>
      <p:pic>
        <p:nvPicPr>
          <p:cNvPr id="286" name="Google Shape;28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75" y="1310725"/>
            <a:ext cx="9099725" cy="525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55"/>
          <p:cNvSpPr/>
          <p:nvPr/>
        </p:nvSpPr>
        <p:spPr>
          <a:xfrm>
            <a:off x="8955900" y="6546552"/>
            <a:ext cx="1881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4200">
            <a:noAutofit/>
          </a:bodyPr>
          <a:lstStyle/>
          <a:p>
            <a:pPr indent="0" lvl="0" marL="266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56"/>
          <p:cNvPicPr preferRelativeResize="0"/>
          <p:nvPr/>
        </p:nvPicPr>
        <p:blipFill rotWithShape="1">
          <a:blip r:embed="rId3">
            <a:alphaModFix/>
          </a:blip>
          <a:srcRect b="2619" l="0" r="1864" t="0"/>
          <a:stretch/>
        </p:blipFill>
        <p:spPr>
          <a:xfrm>
            <a:off x="5954025" y="3671025"/>
            <a:ext cx="3189974" cy="301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56"/>
          <p:cNvSpPr txBox="1"/>
          <p:nvPr>
            <p:ph type="title"/>
          </p:nvPr>
        </p:nvSpPr>
        <p:spPr>
          <a:xfrm>
            <a:off x="5" y="48500"/>
            <a:ext cx="21336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US" sz="460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Context</a:t>
            </a:r>
            <a:endParaRPr/>
          </a:p>
        </p:txBody>
      </p:sp>
      <p:sp>
        <p:nvSpPr>
          <p:cNvPr id="294" name="Google Shape;294;p56"/>
          <p:cNvSpPr txBox="1"/>
          <p:nvPr/>
        </p:nvSpPr>
        <p:spPr>
          <a:xfrm>
            <a:off x="0" y="926525"/>
            <a:ext cx="3755400" cy="16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3500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256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modules in detector, ~</a:t>
            </a: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10,000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readout channels.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Iron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absorber and </a:t>
            </a: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plastic scintillator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active material.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1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56"/>
          <p:cNvSpPr txBox="1"/>
          <p:nvPr/>
        </p:nvSpPr>
        <p:spPr>
          <a:xfrm>
            <a:off x="8295512" y="6563664"/>
            <a:ext cx="7890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1900" y="1663950"/>
            <a:ext cx="2626600" cy="237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6"/>
          <p:cNvSpPr/>
          <p:nvPr/>
        </p:nvSpPr>
        <p:spPr>
          <a:xfrm>
            <a:off x="8955900" y="6546552"/>
            <a:ext cx="1881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4200">
            <a:noAutofit/>
          </a:bodyPr>
          <a:lstStyle/>
          <a:p>
            <a:pPr indent="0" lvl="0" marL="266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56"/>
          <p:cNvPicPr preferRelativeResize="0"/>
          <p:nvPr/>
        </p:nvPicPr>
        <p:blipFill rotWithShape="1">
          <a:blip r:embed="rId5">
            <a:alphaModFix/>
          </a:blip>
          <a:srcRect b="31397" l="45642" r="8020" t="27098"/>
          <a:stretch/>
        </p:blipFill>
        <p:spPr>
          <a:xfrm>
            <a:off x="3889950" y="3832050"/>
            <a:ext cx="2064074" cy="2375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SYLbKs8VYXTgynspSoyTDLBrh8uBn_5JZcK7OOiQqK_En9LDLBb8Qh8CwNYourkC_rZRxl8NndO1DUfdlz-g6AhRPKx8XVQk4yBW0cUImnocojm8uNs-8rIJ9YgjmyYGmaXEWSZZeNo" id="299" name="Google Shape;299;p56"/>
          <p:cNvPicPr preferRelativeResize="0"/>
          <p:nvPr/>
        </p:nvPicPr>
        <p:blipFill rotWithShape="1">
          <a:blip r:embed="rId6">
            <a:alphaModFix/>
          </a:blip>
          <a:srcRect b="9642" l="0" r="0" t="10866"/>
          <a:stretch/>
        </p:blipFill>
        <p:spPr>
          <a:xfrm>
            <a:off x="183475" y="5195050"/>
            <a:ext cx="2783725" cy="143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UoPnTPK9TOC6mIMwKOmSY1iMqRs57e3F7rn9u30G2_NSF0VZa3IOzUVlNV7F6IZX2-jYeCgm5UzcbxzuodMYq7oLdlAB0M3QrpTHYR8LQ6rFco94fDIHdRrDs68dsM9oJRdCZchghsM" id="300" name="Google Shape;300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88239" y="2867700"/>
            <a:ext cx="1025775" cy="198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p56"/>
          <p:cNvCxnSpPr/>
          <p:nvPr/>
        </p:nvCxnSpPr>
        <p:spPr>
          <a:xfrm rot="10800000">
            <a:off x="4736268" y="4832950"/>
            <a:ext cx="3313800" cy="312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2" name="Google Shape;302;p56"/>
          <p:cNvCxnSpPr/>
          <p:nvPr/>
        </p:nvCxnSpPr>
        <p:spPr>
          <a:xfrm flipH="1" rot="-5400000">
            <a:off x="3104625" y="3419700"/>
            <a:ext cx="1564800" cy="856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03" name="Google Shape;303;p56"/>
          <p:cNvCxnSpPr/>
          <p:nvPr/>
        </p:nvCxnSpPr>
        <p:spPr>
          <a:xfrm flipH="1" rot="10800000">
            <a:off x="2906588" y="4961775"/>
            <a:ext cx="1518900" cy="6351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4" name="Google Shape;304;p56"/>
          <p:cNvCxnSpPr/>
          <p:nvPr/>
        </p:nvCxnSpPr>
        <p:spPr>
          <a:xfrm flipH="1" rot="10800000">
            <a:off x="1904300" y="5617925"/>
            <a:ext cx="1062900" cy="556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https://lh6.googleusercontent.com/AfEDpE5Sw-T7jlPppS2FvHA_JUUXmJ9Q_3DJC0h11gZZVDqWSXv9IQKX1dn2_r0l-PRdjEDgB-Df7TkUNzVVCrr6Hdotq4xmi4S8ZixtMwtGc3jb7OfOghAo5O0cvrisGrLROjrBCNA" id="305" name="Google Shape;305;p5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13760" y="4664355"/>
            <a:ext cx="629588" cy="9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ipZkN6WebfQ6CqKjDH4VbO7_Fz58wmnaWISzVv3rn4WnKzm06WA9pRwCc_8lr6WtLTHhvDExKdwX1-jV6UNkmoEpBUu0OYlMr6R0-4qUkvnHxehkowzANUJgd2i0zNOulY4-vfQZcv8" id="306" name="Google Shape;306;p5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69740" y="6676288"/>
            <a:ext cx="849685" cy="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56"/>
          <p:cNvSpPr/>
          <p:nvPr/>
        </p:nvSpPr>
        <p:spPr>
          <a:xfrm>
            <a:off x="8050069" y="3626125"/>
            <a:ext cx="995100" cy="312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ATLAS Cavern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56"/>
          <p:cNvPicPr preferRelativeResize="0"/>
          <p:nvPr/>
        </p:nvPicPr>
        <p:blipFill rotWithShape="1">
          <a:blip r:embed="rId5">
            <a:alphaModFix/>
          </a:blip>
          <a:srcRect b="16110" l="45567" r="9413" t="69149"/>
          <a:stretch/>
        </p:blipFill>
        <p:spPr>
          <a:xfrm>
            <a:off x="4054856" y="6070475"/>
            <a:ext cx="2005217" cy="69060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6"/>
          <p:cNvSpPr/>
          <p:nvPr/>
        </p:nvSpPr>
        <p:spPr>
          <a:xfrm>
            <a:off x="6491900" y="6411475"/>
            <a:ext cx="1132200" cy="312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Tile Calorimeter architecture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6"/>
          <p:cNvSpPr/>
          <p:nvPr/>
        </p:nvSpPr>
        <p:spPr>
          <a:xfrm>
            <a:off x="4179431" y="5596875"/>
            <a:ext cx="995100" cy="312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TileCal barrel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1" name="Google Shape;311;p56"/>
          <p:cNvGrpSpPr/>
          <p:nvPr/>
        </p:nvGrpSpPr>
        <p:grpSpPr>
          <a:xfrm>
            <a:off x="3643349" y="75951"/>
            <a:ext cx="2848539" cy="2344205"/>
            <a:chOff x="674369" y="912875"/>
            <a:chExt cx="5736083" cy="3402330"/>
          </a:xfrm>
        </p:grpSpPr>
        <p:pic>
          <p:nvPicPr>
            <p:cNvPr id="312" name="Google Shape;312;p5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74369" y="912875"/>
              <a:ext cx="5653455" cy="34023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" name="Google Shape;313;p56"/>
            <p:cNvSpPr/>
            <p:nvPr/>
          </p:nvSpPr>
          <p:spPr>
            <a:xfrm>
              <a:off x="5369052" y="3268979"/>
              <a:ext cx="1041400" cy="212725"/>
            </a:xfrm>
            <a:custGeom>
              <a:rect b="b" l="l" r="r" t="t"/>
              <a:pathLst>
                <a:path extrusionOk="0" h="212725" w="1041400">
                  <a:moveTo>
                    <a:pt x="520446" y="0"/>
                  </a:moveTo>
                  <a:lnTo>
                    <a:pt x="443574" y="1144"/>
                  </a:lnTo>
                  <a:lnTo>
                    <a:pt x="370192" y="4470"/>
                  </a:lnTo>
                  <a:lnTo>
                    <a:pt x="301108" y="9815"/>
                  </a:lnTo>
                  <a:lnTo>
                    <a:pt x="237128" y="17019"/>
                  </a:lnTo>
                  <a:lnTo>
                    <a:pt x="179060" y="25920"/>
                  </a:lnTo>
                  <a:lnTo>
                    <a:pt x="127710" y="36356"/>
                  </a:lnTo>
                  <a:lnTo>
                    <a:pt x="83887" y="48166"/>
                  </a:lnTo>
                  <a:lnTo>
                    <a:pt x="22048" y="75262"/>
                  </a:lnTo>
                  <a:lnTo>
                    <a:pt x="0" y="105918"/>
                  </a:lnTo>
                  <a:lnTo>
                    <a:pt x="5646" y="121627"/>
                  </a:lnTo>
                  <a:lnTo>
                    <a:pt x="48397" y="150786"/>
                  </a:lnTo>
                  <a:lnTo>
                    <a:pt x="127710" y="175809"/>
                  </a:lnTo>
                  <a:lnTo>
                    <a:pt x="179060" y="186348"/>
                  </a:lnTo>
                  <a:lnTo>
                    <a:pt x="237128" y="195349"/>
                  </a:lnTo>
                  <a:lnTo>
                    <a:pt x="301108" y="202643"/>
                  </a:lnTo>
                  <a:lnTo>
                    <a:pt x="370192" y="208061"/>
                  </a:lnTo>
                  <a:lnTo>
                    <a:pt x="443574" y="211435"/>
                  </a:lnTo>
                  <a:lnTo>
                    <a:pt x="520446" y="212597"/>
                  </a:lnTo>
                  <a:lnTo>
                    <a:pt x="597489" y="211435"/>
                  </a:lnTo>
                  <a:lnTo>
                    <a:pt x="670977" y="208061"/>
                  </a:lnTo>
                  <a:lnTo>
                    <a:pt x="740113" y="202643"/>
                  </a:lnTo>
                  <a:lnTo>
                    <a:pt x="804100" y="195349"/>
                  </a:lnTo>
                  <a:lnTo>
                    <a:pt x="862140" y="186348"/>
                  </a:lnTo>
                  <a:lnTo>
                    <a:pt x="913438" y="175809"/>
                  </a:lnTo>
                  <a:lnTo>
                    <a:pt x="957196" y="163898"/>
                  </a:lnTo>
                  <a:lnTo>
                    <a:pt x="1018905" y="136639"/>
                  </a:lnTo>
                  <a:lnTo>
                    <a:pt x="1040892" y="105917"/>
                  </a:lnTo>
                  <a:lnTo>
                    <a:pt x="1035262" y="90226"/>
                  </a:lnTo>
                  <a:lnTo>
                    <a:pt x="992618" y="61189"/>
                  </a:lnTo>
                  <a:lnTo>
                    <a:pt x="913438" y="36356"/>
                  </a:lnTo>
                  <a:lnTo>
                    <a:pt x="862140" y="25920"/>
                  </a:lnTo>
                  <a:lnTo>
                    <a:pt x="804100" y="17019"/>
                  </a:lnTo>
                  <a:lnTo>
                    <a:pt x="740113" y="9815"/>
                  </a:lnTo>
                  <a:lnTo>
                    <a:pt x="670977" y="4470"/>
                  </a:lnTo>
                  <a:lnTo>
                    <a:pt x="597489" y="1144"/>
                  </a:lnTo>
                  <a:lnTo>
                    <a:pt x="520446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D1091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14" name="Google Shape;314;p56"/>
          <p:cNvCxnSpPr/>
          <p:nvPr/>
        </p:nvCxnSpPr>
        <p:spPr>
          <a:xfrm>
            <a:off x="5352075" y="1365575"/>
            <a:ext cx="2399700" cy="2972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5" name="Google Shape;315;p56"/>
          <p:cNvSpPr/>
          <p:nvPr/>
        </p:nvSpPr>
        <p:spPr>
          <a:xfrm>
            <a:off x="4736269" y="2554925"/>
            <a:ext cx="995100" cy="312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ATLAS detector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56"/>
          <p:cNvSpPr txBox="1"/>
          <p:nvPr/>
        </p:nvSpPr>
        <p:spPr>
          <a:xfrm>
            <a:off x="63275" y="3020263"/>
            <a:ext cx="2492400" cy="464400"/>
          </a:xfrm>
          <a:prstGeom prst="rect">
            <a:avLst/>
          </a:prstGeom>
          <a:noFill/>
          <a:ln cap="flat" cmpd="sng" w="29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525">
            <a:spAutoFit/>
          </a:bodyPr>
          <a:lstStyle/>
          <a:p>
            <a:pPr indent="0" lvl="0" marL="3257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Off detector electronics (PPr +TDAQi) (USA15)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56"/>
          <p:cNvSpPr txBox="1"/>
          <p:nvPr/>
        </p:nvSpPr>
        <p:spPr>
          <a:xfrm>
            <a:off x="4365324" y="2930275"/>
            <a:ext cx="16512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140970" lvl="0" marL="12700" marR="508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LV distribution  (Module ‘’ finger’’)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5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87600" y="3364542"/>
            <a:ext cx="609600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6"/>
          <p:cNvSpPr txBox="1"/>
          <p:nvPr/>
        </p:nvSpPr>
        <p:spPr>
          <a:xfrm>
            <a:off x="94900" y="3998400"/>
            <a:ext cx="11007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0" name="Google Shape;320;p56"/>
          <p:cNvGrpSpPr/>
          <p:nvPr/>
        </p:nvGrpSpPr>
        <p:grpSpPr>
          <a:xfrm rot="10800000">
            <a:off x="790388" y="3577076"/>
            <a:ext cx="1113901" cy="1617967"/>
            <a:chOff x="8714048" y="3824239"/>
            <a:chExt cx="1113790" cy="2576791"/>
          </a:xfrm>
        </p:grpSpPr>
        <p:sp>
          <p:nvSpPr>
            <p:cNvPr id="321" name="Google Shape;321;p56"/>
            <p:cNvSpPr/>
            <p:nvPr/>
          </p:nvSpPr>
          <p:spPr>
            <a:xfrm>
              <a:off x="8738689" y="3824239"/>
              <a:ext cx="605154" cy="791210"/>
            </a:xfrm>
            <a:custGeom>
              <a:rect b="b" l="l" r="r" t="t"/>
              <a:pathLst>
                <a:path extrusionOk="0" h="791210" w="605154">
                  <a:moveTo>
                    <a:pt x="0" y="775855"/>
                  </a:moveTo>
                  <a:lnTo>
                    <a:pt x="42592" y="785235"/>
                  </a:lnTo>
                  <a:lnTo>
                    <a:pt x="86628" y="790864"/>
                  </a:lnTo>
                  <a:lnTo>
                    <a:pt x="133552" y="788988"/>
                  </a:lnTo>
                  <a:lnTo>
                    <a:pt x="184808" y="775855"/>
                  </a:lnTo>
                  <a:lnTo>
                    <a:pt x="223453" y="762000"/>
                  </a:lnTo>
                  <a:lnTo>
                    <a:pt x="266034" y="745751"/>
                  </a:lnTo>
                  <a:lnTo>
                    <a:pt x="310325" y="725054"/>
                  </a:lnTo>
                  <a:lnTo>
                    <a:pt x="354104" y="697858"/>
                  </a:lnTo>
                  <a:lnTo>
                    <a:pt x="395144" y="662110"/>
                  </a:lnTo>
                  <a:lnTo>
                    <a:pt x="431222" y="615757"/>
                  </a:lnTo>
                  <a:lnTo>
                    <a:pt x="450553" y="579988"/>
                  </a:lnTo>
                  <a:lnTo>
                    <a:pt x="469071" y="536743"/>
                  </a:lnTo>
                  <a:lnTo>
                    <a:pt x="486702" y="487907"/>
                  </a:lnTo>
                  <a:lnTo>
                    <a:pt x="503372" y="435365"/>
                  </a:lnTo>
                  <a:lnTo>
                    <a:pt x="519007" y="381000"/>
                  </a:lnTo>
                  <a:lnTo>
                    <a:pt x="533533" y="326696"/>
                  </a:lnTo>
                  <a:lnTo>
                    <a:pt x="546876" y="274338"/>
                  </a:lnTo>
                  <a:lnTo>
                    <a:pt x="558962" y="225810"/>
                  </a:lnTo>
                  <a:lnTo>
                    <a:pt x="569718" y="182997"/>
                  </a:lnTo>
                  <a:lnTo>
                    <a:pt x="579070" y="147781"/>
                  </a:lnTo>
                  <a:lnTo>
                    <a:pt x="595337" y="84570"/>
                  </a:lnTo>
                  <a:lnTo>
                    <a:pt x="602941" y="43872"/>
                  </a:lnTo>
                  <a:lnTo>
                    <a:pt x="604770" y="18183"/>
                  </a:lnTo>
                  <a:lnTo>
                    <a:pt x="603711" y="0"/>
                  </a:lnTo>
                </a:path>
              </a:pathLst>
            </a:custGeom>
            <a:noFill/>
            <a:ln cap="flat" cmpd="sng" w="131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22" name="Google Shape;322;p56"/>
            <p:cNvSpPr/>
            <p:nvPr/>
          </p:nvSpPr>
          <p:spPr>
            <a:xfrm>
              <a:off x="8714048" y="3824239"/>
              <a:ext cx="776604" cy="837564"/>
            </a:xfrm>
            <a:custGeom>
              <a:rect b="b" l="l" r="r" t="t"/>
              <a:pathLst>
                <a:path extrusionOk="0" h="837564" w="776604">
                  <a:moveTo>
                    <a:pt x="0" y="800484"/>
                  </a:moveTo>
                  <a:lnTo>
                    <a:pt x="50918" y="816215"/>
                  </a:lnTo>
                  <a:lnTo>
                    <a:pt x="102414" y="829348"/>
                  </a:lnTo>
                  <a:lnTo>
                    <a:pt x="155066" y="837286"/>
                  </a:lnTo>
                  <a:lnTo>
                    <a:pt x="209450" y="837430"/>
                  </a:lnTo>
                  <a:lnTo>
                    <a:pt x="255480" y="832701"/>
                  </a:lnTo>
                  <a:lnTo>
                    <a:pt x="303678" y="824720"/>
                  </a:lnTo>
                  <a:lnTo>
                    <a:pt x="352271" y="811716"/>
                  </a:lnTo>
                  <a:lnTo>
                    <a:pt x="399484" y="791913"/>
                  </a:lnTo>
                  <a:lnTo>
                    <a:pt x="443543" y="763539"/>
                  </a:lnTo>
                  <a:lnTo>
                    <a:pt x="477625" y="733977"/>
                  </a:lnTo>
                  <a:lnTo>
                    <a:pt x="510166" y="700139"/>
                  </a:lnTo>
                  <a:lnTo>
                    <a:pt x="541339" y="661169"/>
                  </a:lnTo>
                  <a:lnTo>
                    <a:pt x="571313" y="616213"/>
                  </a:lnTo>
                  <a:lnTo>
                    <a:pt x="600261" y="564415"/>
                  </a:lnTo>
                  <a:lnTo>
                    <a:pt x="628353" y="504920"/>
                  </a:lnTo>
                  <a:lnTo>
                    <a:pt x="644718" y="464958"/>
                  </a:lnTo>
                  <a:lnTo>
                    <a:pt x="660584" y="421670"/>
                  </a:lnTo>
                  <a:lnTo>
                    <a:pt x="676006" y="375426"/>
                  </a:lnTo>
                  <a:lnTo>
                    <a:pt x="691040" y="326597"/>
                  </a:lnTo>
                  <a:lnTo>
                    <a:pt x="705742" y="275551"/>
                  </a:lnTo>
                  <a:lnTo>
                    <a:pt x="720166" y="222657"/>
                  </a:lnTo>
                  <a:lnTo>
                    <a:pt x="734369" y="168286"/>
                  </a:lnTo>
                  <a:lnTo>
                    <a:pt x="748405" y="112806"/>
                  </a:lnTo>
                  <a:lnTo>
                    <a:pt x="762330" y="56588"/>
                  </a:lnTo>
                  <a:lnTo>
                    <a:pt x="776200" y="0"/>
                  </a:lnTo>
                </a:path>
              </a:pathLst>
            </a:custGeom>
            <a:noFill/>
            <a:ln cap="flat" cmpd="sng" w="131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23" name="Google Shape;323;p56"/>
            <p:cNvSpPr/>
            <p:nvPr/>
          </p:nvSpPr>
          <p:spPr>
            <a:xfrm>
              <a:off x="8714048" y="3885815"/>
              <a:ext cx="911859" cy="828675"/>
            </a:xfrm>
            <a:custGeom>
              <a:rect b="b" l="l" r="r" t="t"/>
              <a:pathLst>
                <a:path extrusionOk="0" h="828675" w="911859">
                  <a:moveTo>
                    <a:pt x="0" y="788169"/>
                  </a:moveTo>
                  <a:lnTo>
                    <a:pt x="54287" y="801638"/>
                  </a:lnTo>
                  <a:lnTo>
                    <a:pt x="110885" y="812799"/>
                  </a:lnTo>
                  <a:lnTo>
                    <a:pt x="173258" y="820497"/>
                  </a:lnTo>
                  <a:lnTo>
                    <a:pt x="234092" y="825115"/>
                  </a:lnTo>
                  <a:lnTo>
                    <a:pt x="259888" y="826847"/>
                  </a:lnTo>
                  <a:lnTo>
                    <a:pt x="283374" y="828194"/>
                  </a:lnTo>
                  <a:lnTo>
                    <a:pt x="306861" y="828001"/>
                  </a:lnTo>
                  <a:lnTo>
                    <a:pt x="332657" y="825115"/>
                  </a:lnTo>
                  <a:lnTo>
                    <a:pt x="360283" y="819919"/>
                  </a:lnTo>
                  <a:lnTo>
                    <a:pt x="388870" y="812800"/>
                  </a:lnTo>
                  <a:lnTo>
                    <a:pt x="420153" y="802601"/>
                  </a:lnTo>
                  <a:lnTo>
                    <a:pt x="455863" y="788169"/>
                  </a:lnTo>
                  <a:lnTo>
                    <a:pt x="498312" y="772487"/>
                  </a:lnTo>
                  <a:lnTo>
                    <a:pt x="545959" y="755072"/>
                  </a:lnTo>
                  <a:lnTo>
                    <a:pt x="594760" y="729576"/>
                  </a:lnTo>
                  <a:lnTo>
                    <a:pt x="640673" y="689648"/>
                  </a:lnTo>
                  <a:lnTo>
                    <a:pt x="665279" y="658627"/>
                  </a:lnTo>
                  <a:lnTo>
                    <a:pt x="689668" y="622435"/>
                  </a:lnTo>
                  <a:lnTo>
                    <a:pt x="713627" y="581935"/>
                  </a:lnTo>
                  <a:lnTo>
                    <a:pt x="736939" y="537988"/>
                  </a:lnTo>
                  <a:lnTo>
                    <a:pt x="759390" y="491456"/>
                  </a:lnTo>
                  <a:lnTo>
                    <a:pt x="780762" y="443201"/>
                  </a:lnTo>
                  <a:lnTo>
                    <a:pt x="800842" y="394084"/>
                  </a:lnTo>
                  <a:lnTo>
                    <a:pt x="817229" y="349875"/>
                  </a:lnTo>
                  <a:lnTo>
                    <a:pt x="832606" y="303645"/>
                  </a:lnTo>
                  <a:lnTo>
                    <a:pt x="847116" y="255683"/>
                  </a:lnTo>
                  <a:lnTo>
                    <a:pt x="860905" y="206278"/>
                  </a:lnTo>
                  <a:lnTo>
                    <a:pt x="874116" y="155719"/>
                  </a:lnTo>
                  <a:lnTo>
                    <a:pt x="886893" y="104293"/>
                  </a:lnTo>
                  <a:lnTo>
                    <a:pt x="899383" y="52291"/>
                  </a:lnTo>
                  <a:lnTo>
                    <a:pt x="911727" y="0"/>
                  </a:lnTo>
                </a:path>
              </a:pathLst>
            </a:custGeom>
            <a:noFill/>
            <a:ln cap="flat" cmpd="sng" w="131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24" name="Google Shape;324;p56"/>
            <p:cNvSpPr/>
            <p:nvPr/>
          </p:nvSpPr>
          <p:spPr>
            <a:xfrm>
              <a:off x="8738689" y="3904912"/>
              <a:ext cx="1021079" cy="857250"/>
            </a:xfrm>
            <a:custGeom>
              <a:rect b="b" l="l" r="r" t="t"/>
              <a:pathLst>
                <a:path extrusionOk="0" h="857250" w="1021079">
                  <a:moveTo>
                    <a:pt x="0" y="818332"/>
                  </a:moveTo>
                  <a:lnTo>
                    <a:pt x="98564" y="830647"/>
                  </a:lnTo>
                  <a:lnTo>
                    <a:pt x="114831" y="836517"/>
                  </a:lnTo>
                  <a:lnTo>
                    <a:pt x="127056" y="843733"/>
                  </a:lnTo>
                  <a:lnTo>
                    <a:pt x="140436" y="850564"/>
                  </a:lnTo>
                  <a:lnTo>
                    <a:pt x="160168" y="855278"/>
                  </a:lnTo>
                  <a:lnTo>
                    <a:pt x="195204" y="857010"/>
                  </a:lnTo>
                  <a:lnTo>
                    <a:pt x="240251" y="856817"/>
                  </a:lnTo>
                  <a:lnTo>
                    <a:pt x="279138" y="855855"/>
                  </a:lnTo>
                  <a:lnTo>
                    <a:pt x="295694" y="855278"/>
                  </a:lnTo>
                  <a:lnTo>
                    <a:pt x="332367" y="855567"/>
                  </a:lnTo>
                  <a:lnTo>
                    <a:pt x="370388" y="856048"/>
                  </a:lnTo>
                  <a:lnTo>
                    <a:pt x="408024" y="856144"/>
                  </a:lnTo>
                  <a:lnTo>
                    <a:pt x="443542" y="855278"/>
                  </a:lnTo>
                  <a:lnTo>
                    <a:pt x="475788" y="854797"/>
                  </a:lnTo>
                  <a:lnTo>
                    <a:pt x="535659" y="851525"/>
                  </a:lnTo>
                  <a:lnTo>
                    <a:pt x="598321" y="830935"/>
                  </a:lnTo>
                  <a:lnTo>
                    <a:pt x="663774" y="793028"/>
                  </a:lnTo>
                  <a:lnTo>
                    <a:pt x="702276" y="756756"/>
                  </a:lnTo>
                  <a:lnTo>
                    <a:pt x="756623" y="697120"/>
                  </a:lnTo>
                  <a:lnTo>
                    <a:pt x="786976" y="661323"/>
                  </a:lnTo>
                  <a:lnTo>
                    <a:pt x="817724" y="621972"/>
                  </a:lnTo>
                  <a:lnTo>
                    <a:pt x="847573" y="579389"/>
                  </a:lnTo>
                  <a:lnTo>
                    <a:pt x="875232" y="533899"/>
                  </a:lnTo>
                  <a:lnTo>
                    <a:pt x="899406" y="485823"/>
                  </a:lnTo>
                  <a:lnTo>
                    <a:pt x="938390" y="371908"/>
                  </a:lnTo>
                  <a:lnTo>
                    <a:pt x="974100" y="233363"/>
                  </a:lnTo>
                  <a:lnTo>
                    <a:pt x="1000185" y="116369"/>
                  </a:lnTo>
                  <a:lnTo>
                    <a:pt x="1010292" y="67108"/>
                  </a:lnTo>
                  <a:lnTo>
                    <a:pt x="1019388" y="22417"/>
                  </a:lnTo>
                  <a:lnTo>
                    <a:pt x="1020687" y="2838"/>
                  </a:lnTo>
                  <a:lnTo>
                    <a:pt x="1016789" y="0"/>
                  </a:lnTo>
                  <a:lnTo>
                    <a:pt x="1010292" y="5532"/>
                  </a:lnTo>
                </a:path>
              </a:pathLst>
            </a:custGeom>
            <a:noFill/>
            <a:ln cap="flat" cmpd="sng" w="131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25" name="Google Shape;325;p56"/>
            <p:cNvSpPr/>
            <p:nvPr/>
          </p:nvSpPr>
          <p:spPr>
            <a:xfrm>
              <a:off x="8714048" y="4760191"/>
              <a:ext cx="1113790" cy="1640839"/>
            </a:xfrm>
            <a:custGeom>
              <a:rect b="b" l="l" r="r" t="t"/>
              <a:pathLst>
                <a:path extrusionOk="0" h="1640839" w="1113790">
                  <a:moveTo>
                    <a:pt x="431222" y="1600969"/>
                  </a:moveTo>
                  <a:lnTo>
                    <a:pt x="482161" y="1613436"/>
                  </a:lnTo>
                  <a:lnTo>
                    <a:pt x="532770" y="1624763"/>
                  </a:lnTo>
                  <a:lnTo>
                    <a:pt x="582720" y="1633809"/>
                  </a:lnTo>
                  <a:lnTo>
                    <a:pt x="631682" y="1639434"/>
                  </a:lnTo>
                  <a:lnTo>
                    <a:pt x="679325" y="1640499"/>
                  </a:lnTo>
                  <a:lnTo>
                    <a:pt x="725320" y="1635862"/>
                  </a:lnTo>
                  <a:lnTo>
                    <a:pt x="769338" y="1624383"/>
                  </a:lnTo>
                  <a:lnTo>
                    <a:pt x="811049" y="1604922"/>
                  </a:lnTo>
                  <a:lnTo>
                    <a:pt x="850124" y="1576338"/>
                  </a:lnTo>
                  <a:lnTo>
                    <a:pt x="902451" y="1517812"/>
                  </a:lnTo>
                  <a:lnTo>
                    <a:pt x="928338" y="1480603"/>
                  </a:lnTo>
                  <a:lnTo>
                    <a:pt x="953658" y="1439106"/>
                  </a:lnTo>
                  <a:lnTo>
                    <a:pt x="978125" y="1394077"/>
                  </a:lnTo>
                  <a:lnTo>
                    <a:pt x="1001454" y="1346274"/>
                  </a:lnTo>
                  <a:lnTo>
                    <a:pt x="1023359" y="1296453"/>
                  </a:lnTo>
                  <a:lnTo>
                    <a:pt x="1043553" y="1245371"/>
                  </a:lnTo>
                  <a:lnTo>
                    <a:pt x="1061751" y="1193784"/>
                  </a:lnTo>
                  <a:lnTo>
                    <a:pt x="1077666" y="1142450"/>
                  </a:lnTo>
                  <a:lnTo>
                    <a:pt x="1091013" y="1092124"/>
                  </a:lnTo>
                  <a:lnTo>
                    <a:pt x="1101506" y="1043564"/>
                  </a:lnTo>
                  <a:lnTo>
                    <a:pt x="1108858" y="997526"/>
                  </a:lnTo>
                  <a:lnTo>
                    <a:pt x="1113068" y="948273"/>
                  </a:lnTo>
                  <a:lnTo>
                    <a:pt x="1113621" y="897352"/>
                  </a:lnTo>
                  <a:lnTo>
                    <a:pt x="1110879" y="845319"/>
                  </a:lnTo>
                  <a:lnTo>
                    <a:pt x="1105207" y="792730"/>
                  </a:lnTo>
                  <a:lnTo>
                    <a:pt x="1096969" y="740141"/>
                  </a:lnTo>
                  <a:lnTo>
                    <a:pt x="1086527" y="688108"/>
                  </a:lnTo>
                  <a:lnTo>
                    <a:pt x="1074245" y="637187"/>
                  </a:lnTo>
                  <a:lnTo>
                    <a:pt x="1060488" y="587934"/>
                  </a:lnTo>
                  <a:lnTo>
                    <a:pt x="1045618" y="540904"/>
                  </a:lnTo>
                  <a:lnTo>
                    <a:pt x="1030000" y="496653"/>
                  </a:lnTo>
                  <a:lnTo>
                    <a:pt x="1013996" y="455738"/>
                  </a:lnTo>
                  <a:lnTo>
                    <a:pt x="997972" y="418715"/>
                  </a:lnTo>
                  <a:lnTo>
                    <a:pt x="972091" y="369803"/>
                  </a:lnTo>
                  <a:lnTo>
                    <a:pt x="942625" y="327217"/>
                  </a:lnTo>
                  <a:lnTo>
                    <a:pt x="910223" y="290163"/>
                  </a:lnTo>
                  <a:lnTo>
                    <a:pt x="875535" y="257848"/>
                  </a:lnTo>
                  <a:lnTo>
                    <a:pt x="839211" y="229477"/>
                  </a:lnTo>
                  <a:lnTo>
                    <a:pt x="801900" y="204258"/>
                  </a:lnTo>
                  <a:lnTo>
                    <a:pt x="764253" y="181395"/>
                  </a:lnTo>
                  <a:lnTo>
                    <a:pt x="726918" y="160096"/>
                  </a:lnTo>
                  <a:lnTo>
                    <a:pt x="682987" y="139523"/>
                  </a:lnTo>
                  <a:lnTo>
                    <a:pt x="636471" y="124443"/>
                  </a:lnTo>
                  <a:lnTo>
                    <a:pt x="588553" y="113564"/>
                  </a:lnTo>
                  <a:lnTo>
                    <a:pt x="540420" y="105594"/>
                  </a:lnTo>
                  <a:lnTo>
                    <a:pt x="493257" y="99239"/>
                  </a:lnTo>
                  <a:lnTo>
                    <a:pt x="448249" y="93207"/>
                  </a:lnTo>
                  <a:lnTo>
                    <a:pt x="406581" y="86205"/>
                  </a:lnTo>
                  <a:lnTo>
                    <a:pt x="353257" y="76649"/>
                  </a:lnTo>
                  <a:lnTo>
                    <a:pt x="303778" y="69358"/>
                  </a:lnTo>
                  <a:lnTo>
                    <a:pt x="257551" y="63151"/>
                  </a:lnTo>
                  <a:lnTo>
                    <a:pt x="213985" y="56846"/>
                  </a:lnTo>
                  <a:lnTo>
                    <a:pt x="172489" y="49260"/>
                  </a:lnTo>
                  <a:lnTo>
                    <a:pt x="124313" y="37955"/>
                  </a:lnTo>
                  <a:lnTo>
                    <a:pt x="80469" y="25784"/>
                  </a:lnTo>
                  <a:lnTo>
                    <a:pt x="39512" y="13036"/>
                  </a:lnTo>
                  <a:lnTo>
                    <a:pt x="0" y="0"/>
                  </a:lnTo>
                </a:path>
              </a:pathLst>
            </a:custGeom>
            <a:noFill/>
            <a:ln cap="flat" cmpd="sng" w="13150">
              <a:solidFill>
                <a:srgbClr val="172C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326" name="Google Shape;326;p56"/>
          <p:cNvSpPr txBox="1"/>
          <p:nvPr/>
        </p:nvSpPr>
        <p:spPr>
          <a:xfrm>
            <a:off x="-10851" y="4544450"/>
            <a:ext cx="13122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Laser system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7"/>
          <p:cNvSpPr txBox="1"/>
          <p:nvPr/>
        </p:nvSpPr>
        <p:spPr>
          <a:xfrm>
            <a:off x="12" y="5635825"/>
            <a:ext cx="6482700" cy="2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b="1" i="1" lang="en-US" sz="1600">
                <a:solidFill>
                  <a:srgbClr val="ED1C24"/>
                </a:solidFill>
                <a:latin typeface="Calibri"/>
                <a:ea typeface="Calibri"/>
                <a:cs typeface="Calibri"/>
                <a:sym typeface="Calibri"/>
              </a:rPr>
              <a:t>Reliability is important, </a:t>
            </a:r>
            <a:r>
              <a:rPr lang="en-US" sz="1700">
                <a:solidFill>
                  <a:srgbClr val="ED1C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US" sz="1600">
                <a:solidFill>
                  <a:srgbClr val="ED1C24"/>
                </a:solidFill>
                <a:latin typeface="Calibri"/>
                <a:ea typeface="Calibri"/>
                <a:cs typeface="Calibri"/>
                <a:sym typeface="Calibri"/>
              </a:rPr>
              <a:t>difficult access to detector!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57"/>
          <p:cNvSpPr txBox="1"/>
          <p:nvPr>
            <p:ph type="title"/>
          </p:nvPr>
        </p:nvSpPr>
        <p:spPr>
          <a:xfrm>
            <a:off x="0" y="153900"/>
            <a:ext cx="7276800" cy="7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TileCal P2-Upgrade Project</a:t>
            </a:r>
            <a:endParaRPr/>
          </a:p>
        </p:txBody>
      </p:sp>
      <p:sp>
        <p:nvSpPr>
          <p:cNvPr id="333" name="Google Shape;333;p57"/>
          <p:cNvSpPr txBox="1"/>
          <p:nvPr/>
        </p:nvSpPr>
        <p:spPr>
          <a:xfrm>
            <a:off x="0" y="905125"/>
            <a:ext cx="5371200" cy="44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405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Upgrade</a:t>
            </a:r>
            <a:r>
              <a:rPr b="1" lang="en-US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project contribution from SA institutions</a:t>
            </a:r>
            <a:endParaRPr b="1"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106170" rtl="0" algn="l">
              <a:spcBef>
                <a:spcPts val="405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4242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1" marL="755650" marR="1106170" rtl="0" algn="l">
              <a:spcBef>
                <a:spcPts val="405"/>
              </a:spcBef>
              <a:spcAft>
                <a:spcPts val="0"/>
              </a:spcAft>
              <a:buClr>
                <a:srgbClr val="1F497C"/>
              </a:buClr>
              <a:buSzPts val="1500"/>
              <a:buFont typeface="Calibri"/>
              <a:buChar char="–"/>
            </a:pPr>
            <a:r>
              <a:rPr lang="en-US" sz="1450">
                <a:solidFill>
                  <a:srgbClr val="0055A0"/>
                </a:solidFill>
              </a:rPr>
              <a:t>There is a very wide physics program defined for HL-LHC:  </a:t>
            </a:r>
            <a:r>
              <a:rPr lang="en-US" sz="1450" u="sng">
                <a:solidFill>
                  <a:schemeClr val="hlink"/>
                </a:solidFill>
                <a:hlinkClick r:id="rId3"/>
              </a:rPr>
              <a:t>https://cds.cern.ch/record/2703572/files/94-87-PB.pdf</a:t>
            </a:r>
            <a:endParaRPr sz="15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1106170" rtl="0" algn="l">
              <a:spcBef>
                <a:spcPts val="405"/>
              </a:spcBef>
              <a:spcAft>
                <a:spcPts val="0"/>
              </a:spcAft>
              <a:buNone/>
            </a:pPr>
            <a:r>
              <a:t/>
            </a:r>
            <a:endParaRPr sz="1450" u="sng">
              <a:solidFill>
                <a:srgbClr val="5F5F5F"/>
              </a:solidFill>
            </a:endParaRPr>
          </a:p>
          <a:p>
            <a:pPr indent="-279400" lvl="1" marL="755650" marR="1106170" rtl="0" algn="l">
              <a:spcBef>
                <a:spcPts val="405"/>
              </a:spcBef>
              <a:spcAft>
                <a:spcPts val="0"/>
              </a:spcAft>
              <a:buClr>
                <a:srgbClr val="1F497C"/>
              </a:buClr>
              <a:buSzPts val="1500"/>
              <a:buFont typeface="Calibri"/>
              <a:buChar char="–"/>
            </a:pPr>
            <a:r>
              <a:rPr lang="en-US" sz="15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Community to work on replacing all electronics because of long‐term reliability with </a:t>
            </a:r>
            <a:r>
              <a:rPr lang="en-US" sz="1500">
                <a:solidFill>
                  <a:srgbClr val="242424"/>
                </a:solidFill>
                <a:latin typeface="Calibri"/>
                <a:ea typeface="Calibri"/>
                <a:cs typeface="Calibri"/>
                <a:sym typeface="Calibri"/>
              </a:rPr>
              <a:t>increased luminosity</a:t>
            </a:r>
            <a:endParaRPr sz="1500">
              <a:solidFill>
                <a:srgbClr val="24242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1106170" rtl="0" algn="l">
              <a:spcBef>
                <a:spcPts val="405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4242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1" marL="755650" marR="1106170" rtl="0" algn="l">
              <a:spcBef>
                <a:spcPts val="405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–"/>
            </a:pPr>
            <a:r>
              <a:rPr lang="en-US" sz="15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Involves replacing all electronics and increasing the radiation hardness for handling a maximum total integrated radiation dose - ~480 Gy of TID, 4 x 10</a:t>
            </a:r>
            <a:r>
              <a:rPr baseline="30000" lang="en-US" sz="15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-US" sz="15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n/cm</a:t>
            </a:r>
            <a:r>
              <a:rPr baseline="30000" lang="en-US" sz="15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5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of NIEL and  2.5 x 10</a:t>
            </a:r>
            <a:r>
              <a:rPr baseline="30000" lang="en-US" sz="15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-US" sz="15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p/cm</a:t>
            </a:r>
            <a:r>
              <a:rPr baseline="30000" lang="en-US" sz="15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5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of SEE estimated over 15 years of operation.</a:t>
            </a:r>
            <a:endParaRPr sz="15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57"/>
          <p:cNvSpPr/>
          <p:nvPr/>
        </p:nvSpPr>
        <p:spPr>
          <a:xfrm>
            <a:off x="3976988" y="2847432"/>
            <a:ext cx="735025" cy="75652"/>
          </a:xfrm>
          <a:custGeom>
            <a:rect b="b" l="l" r="r" t="t"/>
            <a:pathLst>
              <a:path extrusionOk="0" h="85725" w="807720">
                <a:moveTo>
                  <a:pt x="736091" y="57150"/>
                </a:moveTo>
                <a:lnTo>
                  <a:pt x="736091" y="28194"/>
                </a:lnTo>
                <a:lnTo>
                  <a:pt x="0" y="28194"/>
                </a:lnTo>
                <a:lnTo>
                  <a:pt x="0" y="57150"/>
                </a:lnTo>
                <a:lnTo>
                  <a:pt x="736091" y="57150"/>
                </a:lnTo>
                <a:close/>
              </a:path>
              <a:path extrusionOk="0" h="85725" w="807720">
                <a:moveTo>
                  <a:pt x="807720" y="42672"/>
                </a:moveTo>
                <a:lnTo>
                  <a:pt x="722376" y="0"/>
                </a:lnTo>
                <a:lnTo>
                  <a:pt x="722376" y="28194"/>
                </a:lnTo>
                <a:lnTo>
                  <a:pt x="736091" y="28194"/>
                </a:lnTo>
                <a:lnTo>
                  <a:pt x="736091" y="78486"/>
                </a:lnTo>
                <a:lnTo>
                  <a:pt x="807720" y="42672"/>
                </a:lnTo>
                <a:close/>
              </a:path>
              <a:path extrusionOk="0" h="85725" w="807720">
                <a:moveTo>
                  <a:pt x="736091" y="78486"/>
                </a:moveTo>
                <a:lnTo>
                  <a:pt x="736091" y="57150"/>
                </a:lnTo>
                <a:lnTo>
                  <a:pt x="722376" y="57150"/>
                </a:lnTo>
                <a:lnTo>
                  <a:pt x="722376" y="85344"/>
                </a:lnTo>
                <a:lnTo>
                  <a:pt x="736091" y="78486"/>
                </a:lnTo>
                <a:close/>
              </a:path>
            </a:pathLst>
          </a:custGeom>
          <a:solidFill>
            <a:srgbClr val="D1091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5" name="Google Shape;335;p57"/>
          <p:cNvSpPr txBox="1"/>
          <p:nvPr/>
        </p:nvSpPr>
        <p:spPr>
          <a:xfrm>
            <a:off x="15438" y="6029250"/>
            <a:ext cx="91131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9722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-US" sz="1200">
                <a:solidFill>
                  <a:schemeClr val="dk1"/>
                </a:solidFill>
              </a:rPr>
              <a:t>ATLAS Tile Calorimeter Phase-II Upgrade Technical Design Report </a:t>
            </a: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lang="en-US" sz="1200" u="sng">
                <a:solidFill>
                  <a:srgbClr val="0462C1"/>
                </a:solidFill>
              </a:rPr>
              <a:t>https://cds.cern.ch/record/2302628/</a:t>
            </a:r>
            <a:endParaRPr b="1" sz="1200" u="sng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-US" sz="1200">
                <a:solidFill>
                  <a:schemeClr val="dk1"/>
                </a:solidFill>
              </a:rPr>
              <a:t>Upgrade of Tile Calorimeter of the ATLAS Detector for the High Luminosity LHC Journal of Physics, DOI:10.1088/1742-6596/928/1/012024,2017.</a:t>
            </a:r>
            <a:endParaRPr b="1" sz="1800" u="sng">
              <a:solidFill>
                <a:srgbClr val="0462C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57"/>
          <p:cNvSpPr/>
          <p:nvPr/>
        </p:nvSpPr>
        <p:spPr>
          <a:xfrm>
            <a:off x="8955900" y="6546552"/>
            <a:ext cx="1881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4200">
            <a:noAutofit/>
          </a:bodyPr>
          <a:lstStyle/>
          <a:p>
            <a:pPr indent="0" lvl="0" marL="26639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57"/>
          <p:cNvPicPr preferRelativeResize="0"/>
          <p:nvPr/>
        </p:nvPicPr>
        <p:blipFill rotWithShape="1">
          <a:blip r:embed="rId4">
            <a:alphaModFix/>
          </a:blip>
          <a:srcRect b="0" l="0" r="3203" t="0"/>
          <a:stretch/>
        </p:blipFill>
        <p:spPr>
          <a:xfrm>
            <a:off x="4787800" y="1918950"/>
            <a:ext cx="4264848" cy="267272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7"/>
          <p:cNvSpPr txBox="1"/>
          <p:nvPr/>
        </p:nvSpPr>
        <p:spPr>
          <a:xfrm>
            <a:off x="293825" y="3953100"/>
            <a:ext cx="486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5080" rtl="0" algn="l">
              <a:lnSpc>
                <a:spcPct val="114285"/>
              </a:lnSpc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8"/>
          <p:cNvSpPr txBox="1"/>
          <p:nvPr/>
        </p:nvSpPr>
        <p:spPr>
          <a:xfrm>
            <a:off x="75900" y="5260492"/>
            <a:ext cx="4034100" cy="15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25">
            <a:spAutoFit/>
          </a:bodyPr>
          <a:lstStyle/>
          <a:p>
            <a:pPr indent="0" lvl="0" marL="0" marR="0" rtl="0" algn="l">
              <a:lnSpc>
                <a:spcPct val="1195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South Africa’s contribution to the TileCal Phase-II Upgrade:</a:t>
            </a:r>
            <a:endParaRPr b="1"/>
          </a:p>
          <a:p>
            <a:pPr indent="0" lvl="0" marL="0" marR="0" rtl="0" algn="l">
              <a:lnSpc>
                <a:spcPct val="1188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r>
              <a:rPr b="1" lang="en-US"/>
              <a:t>50%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of the production of the Low Voltage Power Suppl</a:t>
            </a:r>
            <a:r>
              <a:rPr lang="en-US"/>
              <a:t>y Bricks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(LVPS)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79400" lvl="1" marL="685800" marR="0" rtl="0" algn="l">
              <a:lnSpc>
                <a:spcPct val="119523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-US" u="none" cap="none" strike="noStrike">
                <a:latin typeface="Arial"/>
                <a:ea typeface="Arial"/>
                <a:cs typeface="Arial"/>
                <a:sym typeface="Arial"/>
              </a:rPr>
              <a:t>Fully manufactured in South Africa</a:t>
            </a:r>
            <a:endParaRPr b="0" i="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79400" lvl="1" marL="685800" marR="0" rtl="0" algn="l">
              <a:lnSpc>
                <a:spcPct val="119523"/>
              </a:lnSpc>
              <a:spcBef>
                <a:spcPts val="1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-US" u="none" cap="none" strike="noStrike">
                <a:latin typeface="Arial"/>
                <a:ea typeface="Arial"/>
                <a:cs typeface="Arial"/>
                <a:sym typeface="Arial"/>
              </a:rPr>
              <a:t>Fully tested in South Africa</a:t>
            </a:r>
            <a:endParaRPr b="0" i="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58"/>
          <p:cNvSpPr txBox="1"/>
          <p:nvPr/>
        </p:nvSpPr>
        <p:spPr>
          <a:xfrm>
            <a:off x="4664968" y="4351093"/>
            <a:ext cx="26658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/>
              <a:t>WITS University/ iThemba LABS </a:t>
            </a:r>
            <a:r>
              <a:rPr b="1" lang="en-US" sz="1500">
                <a:latin typeface="Arial"/>
                <a:ea typeface="Arial"/>
                <a:cs typeface="Arial"/>
                <a:sym typeface="Arial"/>
              </a:rPr>
              <a:t>contribution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8"/>
          <p:cNvSpPr txBox="1"/>
          <p:nvPr>
            <p:ph type="title"/>
          </p:nvPr>
        </p:nvSpPr>
        <p:spPr>
          <a:xfrm>
            <a:off x="1" y="0"/>
            <a:ext cx="9144000" cy="7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rgbClr val="0055A0"/>
                </a:solidFill>
              </a:rPr>
              <a:t>Read-out architecture</a:t>
            </a:r>
            <a:endParaRPr sz="4600">
              <a:solidFill>
                <a:srgbClr val="0055A0"/>
              </a:solidFill>
            </a:endParaRPr>
          </a:p>
        </p:txBody>
      </p:sp>
      <p:pic>
        <p:nvPicPr>
          <p:cNvPr id="346" name="Google Shape;34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3" y="1323425"/>
            <a:ext cx="8458196" cy="2805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8"/>
          <p:cNvPicPr preferRelativeResize="0"/>
          <p:nvPr/>
        </p:nvPicPr>
        <p:blipFill rotWithShape="1">
          <a:blip r:embed="rId4">
            <a:alphaModFix/>
          </a:blip>
          <a:srcRect b="0" l="28254" r="35293" t="74071"/>
          <a:stretch/>
        </p:blipFill>
        <p:spPr>
          <a:xfrm>
            <a:off x="2770067" y="3266336"/>
            <a:ext cx="2588487" cy="607168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8"/>
          <p:cNvSpPr/>
          <p:nvPr/>
        </p:nvSpPr>
        <p:spPr>
          <a:xfrm>
            <a:off x="4220296" y="4186097"/>
            <a:ext cx="2947800" cy="801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9" name="Google Shape;349;p58"/>
          <p:cNvCxnSpPr>
            <a:stCxn id="348" idx="1"/>
          </p:cNvCxnSpPr>
          <p:nvPr/>
        </p:nvCxnSpPr>
        <p:spPr>
          <a:xfrm rot="10800000">
            <a:off x="3315191" y="3745233"/>
            <a:ext cx="1336800" cy="558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0" name="Google Shape;350;p58"/>
          <p:cNvCxnSpPr>
            <a:stCxn id="348" idx="1"/>
          </p:cNvCxnSpPr>
          <p:nvPr/>
        </p:nvCxnSpPr>
        <p:spPr>
          <a:xfrm flipH="1" rot="10800000">
            <a:off x="4651991" y="2669733"/>
            <a:ext cx="1522800" cy="1633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1" name="Google Shape;351;p58"/>
          <p:cNvSpPr txBox="1"/>
          <p:nvPr/>
        </p:nvSpPr>
        <p:spPr>
          <a:xfrm>
            <a:off x="4601450" y="5045633"/>
            <a:ext cx="4441200" cy="11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88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24%</a:t>
            </a:r>
            <a:r>
              <a:rPr lang="en-US">
                <a:solidFill>
                  <a:schemeClr val="dk1"/>
                </a:solidFill>
              </a:rPr>
              <a:t> of the production of the Tile Preprocessor (PPr)</a:t>
            </a:r>
            <a:endParaRPr>
              <a:solidFill>
                <a:schemeClr val="dk1"/>
              </a:solidFill>
            </a:endParaRPr>
          </a:p>
          <a:p>
            <a:pPr indent="-279400" lvl="1" marL="685800" rtl="0" algn="l">
              <a:lnSpc>
                <a:spcPct val="11952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>
                <a:solidFill>
                  <a:schemeClr val="dk1"/>
                </a:solidFill>
              </a:rPr>
              <a:t>Two of the boards within the PPr fully manufactured in SA</a:t>
            </a:r>
            <a:endParaRPr>
              <a:solidFill>
                <a:schemeClr val="dk1"/>
              </a:solidFill>
            </a:endParaRPr>
          </a:p>
          <a:p>
            <a:pPr indent="-279400" lvl="1" marL="685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>
                <a:solidFill>
                  <a:schemeClr val="dk1"/>
                </a:solidFill>
              </a:rPr>
              <a:t>Contribute to fare-share share of FPGAs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52" name="Google Shape;352;p58"/>
          <p:cNvSpPr txBox="1"/>
          <p:nvPr/>
        </p:nvSpPr>
        <p:spPr>
          <a:xfrm>
            <a:off x="0" y="4572012"/>
            <a:ext cx="3046200" cy="6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88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chemeClr val="dk1"/>
                </a:solidFill>
              </a:rPr>
              <a:t>All on and off-detector electronics will be replaced.</a:t>
            </a:r>
            <a:endParaRPr i="1"/>
          </a:p>
        </p:txBody>
      </p:sp>
      <p:sp>
        <p:nvSpPr>
          <p:cNvPr id="353" name="Google Shape;353;p58"/>
          <p:cNvSpPr txBox="1"/>
          <p:nvPr/>
        </p:nvSpPr>
        <p:spPr>
          <a:xfrm>
            <a:off x="0" y="662825"/>
            <a:ext cx="9144000" cy="12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6235" lvl="0" marL="3683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Char char="•"/>
            </a:pPr>
            <a:r>
              <a:rPr b="1" lang="en-US" sz="2100">
                <a:solidFill>
                  <a:srgbClr val="333333"/>
                </a:solidFill>
              </a:rPr>
              <a:t>New readout strategy for HL-LHC</a:t>
            </a:r>
            <a:endParaRPr sz="2100">
              <a:solidFill>
                <a:schemeClr val="dk1"/>
              </a:solidFill>
            </a:endParaRPr>
          </a:p>
          <a:p>
            <a:pPr indent="-178434" lvl="1" marL="368300" marR="103504" rtl="0" algn="l">
              <a:lnSpc>
                <a:spcPct val="118823"/>
              </a:lnSpc>
              <a:spcBef>
                <a:spcPts val="1060"/>
              </a:spcBef>
              <a:spcAft>
                <a:spcPts val="0"/>
              </a:spcAft>
              <a:buClr>
                <a:srgbClr val="333333"/>
              </a:buClr>
              <a:buSzPts val="1700"/>
              <a:buChar char="–"/>
            </a:pPr>
            <a:r>
              <a:rPr lang="en-US" sz="1700">
                <a:solidFill>
                  <a:srgbClr val="333333"/>
                </a:solidFill>
              </a:rPr>
              <a:t>On-detector electronics will transmit full digital data to the off-detector electronics at the LHC frequency</a:t>
            </a:r>
            <a:endParaRPr/>
          </a:p>
        </p:txBody>
      </p:sp>
      <p:sp>
        <p:nvSpPr>
          <p:cNvPr id="354" name="Google Shape;354;p58"/>
          <p:cNvSpPr/>
          <p:nvPr/>
        </p:nvSpPr>
        <p:spPr>
          <a:xfrm>
            <a:off x="8955900" y="6546552"/>
            <a:ext cx="1881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4200">
            <a:noAutofit/>
          </a:bodyPr>
          <a:lstStyle/>
          <a:p>
            <a:pPr indent="0" lvl="0" marL="266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9"/>
          <p:cNvSpPr txBox="1"/>
          <p:nvPr/>
        </p:nvSpPr>
        <p:spPr>
          <a:xfrm>
            <a:off x="28500" y="843275"/>
            <a:ext cx="9087000" cy="40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825">
            <a:spAutoFit/>
          </a:bodyPr>
          <a:lstStyle/>
          <a:p>
            <a:pPr indent="-320675" lvl="0" marL="457200" marR="153035" rtl="0" algn="l">
              <a:lnSpc>
                <a:spcPct val="110344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450"/>
              <a:buFont typeface="Arial"/>
              <a:buChar char="●"/>
            </a:pPr>
            <a:r>
              <a:rPr lang="en-US" sz="145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The Radiation environment on detector requires Rad- Hard DC-DC converters.</a:t>
            </a:r>
            <a:endParaRPr sz="145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73660" rtl="0" algn="l">
              <a:lnSpc>
                <a:spcPct val="110344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400"/>
              <a:buFont typeface="Arial"/>
              <a:buChar char="●"/>
            </a:pPr>
            <a:r>
              <a:rPr lang="en-US" sz="145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200 V</a:t>
            </a:r>
            <a:r>
              <a:rPr baseline="-25000" lang="en-US" sz="1425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DC </a:t>
            </a:r>
            <a:r>
              <a:rPr lang="en-US" sz="145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is transformed to 10 V</a:t>
            </a:r>
            <a:r>
              <a:rPr baseline="-25000" lang="en-US" sz="1425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DC </a:t>
            </a:r>
            <a:r>
              <a:rPr lang="en-US" sz="145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to power the Point of  Load regulators on the on-detector electronics boards.</a:t>
            </a:r>
            <a:endParaRPr sz="1450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0675" lvl="0" marL="457200" marR="17780" rtl="0" algn="l">
              <a:lnSpc>
                <a:spcPct val="110344"/>
              </a:lnSpc>
              <a:spcBef>
                <a:spcPts val="355"/>
              </a:spcBef>
              <a:spcAft>
                <a:spcPts val="0"/>
              </a:spcAft>
              <a:buClr>
                <a:srgbClr val="0055A0"/>
              </a:buClr>
              <a:buSzPts val="1450"/>
              <a:buFont typeface="Arial"/>
              <a:buChar char="●"/>
            </a:pPr>
            <a:r>
              <a:rPr lang="en-US" sz="145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The DC/DC converters are controlled by custom made  AUX_Board located in the underground counting room.</a:t>
            </a:r>
            <a:endParaRPr sz="1450">
              <a:latin typeface="Arial"/>
              <a:ea typeface="Arial"/>
              <a:cs typeface="Arial"/>
              <a:sym typeface="Arial"/>
            </a:endParaRPr>
          </a:p>
          <a:p>
            <a:pPr indent="-320675" lvl="0" marL="457200" marR="361315" rtl="0" algn="l">
              <a:lnSpc>
                <a:spcPct val="110344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450"/>
              <a:buFont typeface="Arial"/>
              <a:buChar char="●"/>
            </a:pPr>
            <a:r>
              <a:rPr lang="en-US" sz="145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ELMB chip is used as CANbus interface to transfer  monitored data.</a:t>
            </a:r>
            <a:endParaRPr sz="1450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0675" lvl="0" marL="457200" marR="589280" rtl="0" algn="l">
              <a:lnSpc>
                <a:spcPct val="110344"/>
              </a:lnSpc>
              <a:spcBef>
                <a:spcPts val="355"/>
              </a:spcBef>
              <a:spcAft>
                <a:spcPts val="0"/>
              </a:spcAft>
              <a:buClr>
                <a:srgbClr val="0055A0"/>
              </a:buClr>
              <a:buSzPts val="1450"/>
              <a:buFont typeface="Arial"/>
              <a:buChar char="●"/>
            </a:pPr>
            <a:r>
              <a:rPr lang="en-US" sz="145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There are strong </a:t>
            </a:r>
            <a:r>
              <a:rPr lang="en-US" sz="1450">
                <a:solidFill>
                  <a:srgbClr val="0055A0"/>
                </a:solidFill>
              </a:rPr>
              <a:t>constraints</a:t>
            </a:r>
            <a:r>
              <a:rPr lang="en-US" sz="145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 in terms of radiation  tolerance, noise, power efficiency and reliability.</a:t>
            </a:r>
            <a:endParaRPr sz="1450">
              <a:solidFill>
                <a:srgbClr val="0055A0"/>
              </a:solidFill>
            </a:endParaRPr>
          </a:p>
          <a:p>
            <a:pPr indent="-320675" lvl="0" marL="457200" marR="361315" rtl="0" algn="l">
              <a:lnSpc>
                <a:spcPct val="110344"/>
              </a:lnSpc>
              <a:spcBef>
                <a:spcPts val="350"/>
              </a:spcBef>
              <a:spcAft>
                <a:spcPts val="0"/>
              </a:spcAft>
              <a:buClr>
                <a:srgbClr val="0055A0"/>
              </a:buClr>
              <a:buSzPts val="1450"/>
              <a:buChar char="●"/>
            </a:pPr>
            <a:r>
              <a:rPr b="1" lang="en-US" sz="1150">
                <a:solidFill>
                  <a:srgbClr val="0055A0"/>
                </a:solidFill>
              </a:rPr>
              <a:t>Features:</a:t>
            </a:r>
            <a:endParaRPr b="1" sz="1150">
              <a:solidFill>
                <a:srgbClr val="0055A0"/>
              </a:solidFill>
            </a:endParaRPr>
          </a:p>
          <a:p>
            <a:pPr indent="-320675" lvl="1" marL="914400" marR="361315" rtl="0" algn="l">
              <a:lnSpc>
                <a:spcPct val="110344"/>
              </a:lnSpc>
              <a:spcBef>
                <a:spcPts val="350"/>
              </a:spcBef>
              <a:spcAft>
                <a:spcPts val="0"/>
              </a:spcAft>
              <a:buClr>
                <a:srgbClr val="0055A0"/>
              </a:buClr>
              <a:buSzPts val="1450"/>
              <a:buChar char="○"/>
            </a:pPr>
            <a:r>
              <a:rPr lang="en-US" sz="1150">
                <a:solidFill>
                  <a:srgbClr val="0055A0"/>
                </a:solidFill>
              </a:rPr>
              <a:t>Customly built, compact,</a:t>
            </a:r>
            <a:endParaRPr sz="1150">
              <a:solidFill>
                <a:srgbClr val="0055A0"/>
              </a:solidFill>
            </a:endParaRPr>
          </a:p>
          <a:p>
            <a:pPr indent="-320675" lvl="1" marL="914400" marR="361315" rtl="0" algn="l">
              <a:lnSpc>
                <a:spcPct val="110344"/>
              </a:lnSpc>
              <a:spcBef>
                <a:spcPts val="350"/>
              </a:spcBef>
              <a:spcAft>
                <a:spcPts val="0"/>
              </a:spcAft>
              <a:buClr>
                <a:srgbClr val="0055A0"/>
              </a:buClr>
              <a:buSzPts val="1450"/>
              <a:buChar char="○"/>
            </a:pPr>
            <a:r>
              <a:rPr lang="en-US" sz="1150">
                <a:solidFill>
                  <a:srgbClr val="0055A0"/>
                </a:solidFill>
              </a:rPr>
              <a:t>Water cooled using Al2O3 components ; </a:t>
            </a:r>
            <a:endParaRPr sz="1150">
              <a:solidFill>
                <a:srgbClr val="0055A0"/>
              </a:solidFill>
            </a:endParaRPr>
          </a:p>
          <a:p>
            <a:pPr indent="-320675" lvl="1" marL="914400" marR="361315" rtl="0" algn="l">
              <a:lnSpc>
                <a:spcPct val="110344"/>
              </a:lnSpc>
              <a:spcBef>
                <a:spcPts val="350"/>
              </a:spcBef>
              <a:spcAft>
                <a:spcPts val="0"/>
              </a:spcAft>
              <a:buClr>
                <a:srgbClr val="0055A0"/>
              </a:buClr>
              <a:buSzPts val="1450"/>
              <a:buChar char="○"/>
            </a:pPr>
            <a:r>
              <a:rPr lang="en-US" sz="1150">
                <a:solidFill>
                  <a:srgbClr val="0055A0"/>
                </a:solidFill>
              </a:rPr>
              <a:t>10 V bricks, 2.3 A</a:t>
            </a:r>
            <a:endParaRPr sz="1150">
              <a:solidFill>
                <a:srgbClr val="0055A0"/>
              </a:solidFill>
            </a:endParaRPr>
          </a:p>
          <a:p>
            <a:pPr indent="-320675" lvl="1" marL="914400" marR="361315" rtl="0" algn="l">
              <a:lnSpc>
                <a:spcPct val="110344"/>
              </a:lnSpc>
              <a:spcBef>
                <a:spcPts val="350"/>
              </a:spcBef>
              <a:spcAft>
                <a:spcPts val="0"/>
              </a:spcAft>
              <a:buClr>
                <a:srgbClr val="0055A0"/>
              </a:buClr>
              <a:buSzPts val="1450"/>
              <a:buChar char="○"/>
            </a:pPr>
            <a:r>
              <a:rPr lang="en-US" sz="1150">
                <a:solidFill>
                  <a:srgbClr val="0055A0"/>
                </a:solidFill>
              </a:rPr>
              <a:t>Environment: Magnetic field; Radiation tolerant</a:t>
            </a:r>
            <a:endParaRPr sz="1150">
              <a:solidFill>
                <a:srgbClr val="0055A0"/>
              </a:solidFill>
            </a:endParaRPr>
          </a:p>
          <a:p>
            <a:pPr indent="-320675" lvl="1" marL="914400" marR="361315" rtl="0" algn="l">
              <a:lnSpc>
                <a:spcPct val="110344"/>
              </a:lnSpc>
              <a:spcBef>
                <a:spcPts val="350"/>
              </a:spcBef>
              <a:spcAft>
                <a:spcPts val="0"/>
              </a:spcAft>
              <a:buClr>
                <a:srgbClr val="0055A0"/>
              </a:buClr>
              <a:buSzPts val="1450"/>
              <a:buChar char="○"/>
            </a:pPr>
            <a:r>
              <a:rPr lang="en-US" sz="1150">
                <a:solidFill>
                  <a:srgbClr val="0055A0"/>
                </a:solidFill>
              </a:rPr>
              <a:t>Efficiency target: 75%</a:t>
            </a:r>
            <a:endParaRPr sz="1450">
              <a:solidFill>
                <a:srgbClr val="0055A0"/>
              </a:solidFill>
            </a:endParaRPr>
          </a:p>
        </p:txBody>
      </p:sp>
      <p:sp>
        <p:nvSpPr>
          <p:cNvPr id="360" name="Google Shape;360;p59"/>
          <p:cNvSpPr txBox="1"/>
          <p:nvPr>
            <p:ph type="title"/>
          </p:nvPr>
        </p:nvSpPr>
        <p:spPr>
          <a:xfrm>
            <a:off x="56950" y="0"/>
            <a:ext cx="6487200" cy="7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On-detector contribution</a:t>
            </a:r>
            <a:endParaRPr/>
          </a:p>
        </p:txBody>
      </p:sp>
      <p:pic>
        <p:nvPicPr>
          <p:cNvPr id="361" name="Google Shape;361;p59"/>
          <p:cNvPicPr preferRelativeResize="0"/>
          <p:nvPr/>
        </p:nvPicPr>
        <p:blipFill rotWithShape="1">
          <a:blip r:embed="rId3">
            <a:alphaModFix/>
          </a:blip>
          <a:srcRect b="3836" l="0" r="0" t="0"/>
          <a:stretch/>
        </p:blipFill>
        <p:spPr>
          <a:xfrm>
            <a:off x="2884525" y="5188038"/>
            <a:ext cx="1372825" cy="1464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9"/>
          <p:cNvSpPr txBox="1"/>
          <p:nvPr/>
        </p:nvSpPr>
        <p:spPr>
          <a:xfrm>
            <a:off x="1768050" y="4877000"/>
            <a:ext cx="2261100" cy="2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 u="sng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Original bricks to </a:t>
            </a:r>
            <a:r>
              <a:rPr b="1" lang="en-US" sz="1300" u="sng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upgrade</a:t>
            </a:r>
            <a:r>
              <a:rPr b="1" lang="en-US" sz="1300" u="sng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design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59"/>
          <p:cNvSpPr txBox="1"/>
          <p:nvPr/>
        </p:nvSpPr>
        <p:spPr>
          <a:xfrm>
            <a:off x="2908637" y="6624475"/>
            <a:ext cx="13971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 7.5 ANL brick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9050" y="5160050"/>
            <a:ext cx="1646925" cy="1464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9"/>
          <p:cNvSpPr txBox="1"/>
          <p:nvPr/>
        </p:nvSpPr>
        <p:spPr>
          <a:xfrm>
            <a:off x="1065877" y="6624475"/>
            <a:ext cx="14601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6.5.1 Original Brick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59"/>
          <p:cNvPicPr preferRelativeResize="0"/>
          <p:nvPr/>
        </p:nvPicPr>
        <p:blipFill rotWithShape="1">
          <a:blip r:embed="rId5">
            <a:alphaModFix/>
          </a:blip>
          <a:srcRect b="8527" l="20277" r="12576" t="5250"/>
          <a:stretch/>
        </p:blipFill>
        <p:spPr>
          <a:xfrm>
            <a:off x="4526575" y="5176000"/>
            <a:ext cx="1397175" cy="14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9"/>
          <p:cNvPicPr preferRelativeResize="0"/>
          <p:nvPr/>
        </p:nvPicPr>
        <p:blipFill rotWithShape="1">
          <a:blip r:embed="rId6">
            <a:alphaModFix/>
          </a:blip>
          <a:srcRect b="0" l="18905" r="12095" t="3044"/>
          <a:stretch/>
        </p:blipFill>
        <p:spPr>
          <a:xfrm rot="-5400000">
            <a:off x="6342761" y="5184749"/>
            <a:ext cx="1443277" cy="1415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9"/>
          <p:cNvSpPr txBox="1"/>
          <p:nvPr/>
        </p:nvSpPr>
        <p:spPr>
          <a:xfrm>
            <a:off x="4558277" y="6639775"/>
            <a:ext cx="1571400" cy="1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Old 8.1.0 WITS Prototype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59"/>
          <p:cNvSpPr txBox="1"/>
          <p:nvPr/>
        </p:nvSpPr>
        <p:spPr>
          <a:xfrm>
            <a:off x="6318975" y="6691200"/>
            <a:ext cx="1956300" cy="1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Last produced </a:t>
            </a:r>
            <a:r>
              <a:rPr b="1" lang="en-US" sz="1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WITS Prototype 8.4.2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electronics&#10;&#10;Description automatically generated" id="370" name="Google Shape;370;p59"/>
          <p:cNvPicPr preferRelativeResize="0"/>
          <p:nvPr/>
        </p:nvPicPr>
        <p:blipFill rotWithShape="1">
          <a:blip r:embed="rId7">
            <a:alphaModFix/>
          </a:blip>
          <a:srcRect b="19525" l="9374" r="13595" t="27052"/>
          <a:stretch/>
        </p:blipFill>
        <p:spPr>
          <a:xfrm>
            <a:off x="4621550" y="3096075"/>
            <a:ext cx="2076377" cy="1920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9"/>
          <p:cNvPicPr preferRelativeResize="0"/>
          <p:nvPr/>
        </p:nvPicPr>
        <p:blipFill rotWithShape="1">
          <a:blip r:embed="rId8">
            <a:alphaModFix/>
          </a:blip>
          <a:srcRect b="0" l="0" r="14170" t="0"/>
          <a:stretch/>
        </p:blipFill>
        <p:spPr>
          <a:xfrm>
            <a:off x="6824225" y="3096075"/>
            <a:ext cx="2197448" cy="192012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9"/>
          <p:cNvSpPr/>
          <p:nvPr/>
        </p:nvSpPr>
        <p:spPr>
          <a:xfrm>
            <a:off x="8955900" y="6546552"/>
            <a:ext cx="1881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4200">
            <a:noAutofit/>
          </a:bodyPr>
          <a:lstStyle/>
          <a:p>
            <a:pPr indent="0" lvl="0" marL="266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0"/>
          <p:cNvSpPr txBox="1"/>
          <p:nvPr>
            <p:ph type="title"/>
          </p:nvPr>
        </p:nvSpPr>
        <p:spPr>
          <a:xfrm>
            <a:off x="21450" y="47650"/>
            <a:ext cx="96393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US" sz="370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Radiation Criteria: ATLAS Radiation Policy </a:t>
            </a:r>
            <a:endParaRPr sz="3700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60"/>
          <p:cNvSpPr txBox="1"/>
          <p:nvPr/>
        </p:nvSpPr>
        <p:spPr>
          <a:xfrm>
            <a:off x="0" y="954400"/>
            <a:ext cx="9144000" cy="21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320675" lvl="0" marL="457200" marR="17780" rtl="0" algn="l">
              <a:lnSpc>
                <a:spcPct val="110344"/>
              </a:lnSpc>
              <a:spcBef>
                <a:spcPts val="355"/>
              </a:spcBef>
              <a:spcAft>
                <a:spcPts val="0"/>
              </a:spcAft>
              <a:buClr>
                <a:srgbClr val="0055A0"/>
              </a:buClr>
              <a:buSzPts val="1450"/>
              <a:buChar char="●"/>
            </a:pPr>
            <a:r>
              <a:rPr lang="en-US" sz="1350">
                <a:solidFill>
                  <a:srgbClr val="0055A0"/>
                </a:solidFill>
              </a:rPr>
              <a:t>ATLAS Extraction Tool enables to locate the highest irradiated area, close to the edges of the Tilecal Long Barrel</a:t>
            </a:r>
            <a:endParaRPr sz="1350">
              <a:solidFill>
                <a:srgbClr val="0055A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55A0"/>
              </a:solidFill>
            </a:endParaRPr>
          </a:p>
          <a:p>
            <a:pPr indent="-320675" lvl="0" marL="457200" marR="17780" rtl="0" algn="l">
              <a:lnSpc>
                <a:spcPct val="110344"/>
              </a:lnSpc>
              <a:spcBef>
                <a:spcPts val="355"/>
              </a:spcBef>
              <a:spcAft>
                <a:spcPts val="0"/>
              </a:spcAft>
              <a:buClr>
                <a:srgbClr val="0055A0"/>
              </a:buClr>
              <a:buSzPts val="1450"/>
              <a:buChar char="●"/>
            </a:pPr>
            <a:r>
              <a:rPr lang="en-US" sz="1350">
                <a:solidFill>
                  <a:srgbClr val="0055A0"/>
                </a:solidFill>
              </a:rPr>
              <a:t>Safety factors are introduced by the ATLAS Electronics Coordination Group as specified in Table below to account for error margins associated with the different types of radiation tests.</a:t>
            </a:r>
            <a:endParaRPr sz="1350">
              <a:solidFill>
                <a:srgbClr val="0055A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55A0"/>
              </a:solidFill>
            </a:endParaRPr>
          </a:p>
          <a:p>
            <a:pPr indent="-320675" lvl="0" marL="457200" marR="17780" rtl="0" algn="l">
              <a:lnSpc>
                <a:spcPct val="110344"/>
              </a:lnSpc>
              <a:spcBef>
                <a:spcPts val="355"/>
              </a:spcBef>
              <a:spcAft>
                <a:spcPts val="0"/>
              </a:spcAft>
              <a:buClr>
                <a:srgbClr val="0055A0"/>
              </a:buClr>
              <a:buSzPts val="1450"/>
              <a:buChar char="●"/>
            </a:pPr>
            <a:r>
              <a:rPr lang="en-US" sz="1350">
                <a:solidFill>
                  <a:srgbClr val="0055A0"/>
                </a:solidFill>
              </a:rPr>
              <a:t>Safety Factors: SF</a:t>
            </a:r>
            <a:r>
              <a:rPr baseline="-25000" lang="en-US" sz="1350">
                <a:solidFill>
                  <a:srgbClr val="0055A0"/>
                </a:solidFill>
              </a:rPr>
              <a:t>sim</a:t>
            </a:r>
            <a:r>
              <a:rPr lang="en-US" sz="1350">
                <a:solidFill>
                  <a:srgbClr val="0055A0"/>
                </a:solidFill>
              </a:rPr>
              <a:t> (Safety Factor on the simulation giving the Doses or Fluences) and SF</a:t>
            </a:r>
            <a:r>
              <a:rPr baseline="-25000" lang="en-US" sz="1350">
                <a:solidFill>
                  <a:srgbClr val="0055A0"/>
                </a:solidFill>
              </a:rPr>
              <a:t>lot</a:t>
            </a:r>
            <a:r>
              <a:rPr lang="en-US" sz="1350">
                <a:solidFill>
                  <a:srgbClr val="0055A0"/>
                </a:solidFill>
              </a:rPr>
              <a:t> (Safety Factor corresponding to the variation from lot to lot of components)</a:t>
            </a:r>
            <a:endParaRPr sz="1350">
              <a:solidFill>
                <a:srgbClr val="0055A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55A0"/>
              </a:solidFill>
            </a:endParaRPr>
          </a:p>
          <a:p>
            <a:pPr indent="-320675" lvl="0" marL="457200" marR="17780" rtl="0" algn="l">
              <a:lnSpc>
                <a:spcPct val="110344"/>
              </a:lnSpc>
              <a:spcBef>
                <a:spcPts val="355"/>
              </a:spcBef>
              <a:spcAft>
                <a:spcPts val="0"/>
              </a:spcAft>
              <a:buClr>
                <a:srgbClr val="0055A0"/>
              </a:buClr>
              <a:buSzPts val="1450"/>
              <a:buChar char="●"/>
            </a:pPr>
            <a:r>
              <a:rPr lang="en-US" sz="1350">
                <a:solidFill>
                  <a:srgbClr val="0055A0"/>
                </a:solidFill>
              </a:rPr>
              <a:t>General guidelines for radiation testing for ATLAS specify that 10 units be tested with actual load</a:t>
            </a:r>
            <a:r>
              <a:rPr baseline="30000" lang="en-US" sz="1350">
                <a:solidFill>
                  <a:srgbClr val="0055A0"/>
                </a:solidFill>
              </a:rPr>
              <a:t>3</a:t>
            </a:r>
            <a:r>
              <a:rPr lang="en-US" sz="1350">
                <a:solidFill>
                  <a:srgbClr val="0055A0"/>
                </a:solidFill>
              </a:rPr>
              <a:t>.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79" name="Google Shape;379;p60"/>
          <p:cNvGraphicFramePr/>
          <p:nvPr/>
        </p:nvGraphicFramePr>
        <p:xfrm>
          <a:off x="2744847" y="3617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{098B7A1F-C073-459F-9856-B3CEE4189B38}</a:tableStyleId>
              </a:tblPr>
              <a:tblGrid>
                <a:gridCol w="1010700"/>
                <a:gridCol w="926450"/>
                <a:gridCol w="1389650"/>
                <a:gridCol w="663275"/>
                <a:gridCol w="726450"/>
                <a:gridCol w="1505475"/>
              </a:tblGrid>
              <a:tr h="629750">
                <a:tc>
                  <a:txBody>
                    <a:bodyPr/>
                    <a:lstStyle/>
                    <a:p>
                      <a:pPr indent="-177800" lvl="0" marL="266700" marR="76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cap="none" strike="noStrike">
                          <a:solidFill>
                            <a:srgbClr val="FFFFFF"/>
                          </a:solidFill>
                        </a:rPr>
                        <a:t>Radiation Type</a:t>
                      </a:r>
                      <a:endParaRPr b="1" sz="9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76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cap="none" strike="noStrike">
                          <a:solidFill>
                            <a:srgbClr val="FFFFFF"/>
                          </a:solidFill>
                        </a:rPr>
                        <a:t>Location</a:t>
                      </a:r>
                      <a:endParaRPr b="1" sz="9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01600" marR="76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cap="none" strike="noStrike">
                          <a:solidFill>
                            <a:srgbClr val="FFFFFF"/>
                          </a:solidFill>
                        </a:rPr>
                        <a:t>Simulated Dose/ Fluence</a:t>
                      </a:r>
                      <a:endParaRPr b="1" sz="9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8900" marR="762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cap="none" strike="noStrike">
                          <a:solidFill>
                            <a:srgbClr val="FFFFFF"/>
                          </a:solidFill>
                        </a:rPr>
                        <a:t>SF</a:t>
                      </a:r>
                      <a:r>
                        <a:rPr b="1" lang="en-US" sz="500" u="none" cap="none" strike="noStrike">
                          <a:solidFill>
                            <a:srgbClr val="FFFFFF"/>
                          </a:solidFill>
                        </a:rPr>
                        <a:t>sim</a:t>
                      </a:r>
                      <a:endParaRPr b="1" sz="5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8900" marR="762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cap="none" strike="noStrike">
                          <a:solidFill>
                            <a:srgbClr val="FFFFFF"/>
                          </a:solidFill>
                        </a:rPr>
                        <a:t>SF</a:t>
                      </a:r>
                      <a:r>
                        <a:rPr b="1" lang="en-US" sz="500" u="none" cap="none" strike="noStrike">
                          <a:solidFill>
                            <a:srgbClr val="FFFFFF"/>
                          </a:solidFill>
                        </a:rPr>
                        <a:t>lot</a:t>
                      </a:r>
                      <a:endParaRPr b="1" sz="5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165100" lvl="0" marL="152400" marR="1397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cap="none" strike="noStrike">
                          <a:solidFill>
                            <a:srgbClr val="FFFFFF"/>
                          </a:solidFill>
                        </a:rPr>
                        <a:t>Target Dose/ Fluence</a:t>
                      </a:r>
                      <a:endParaRPr b="1" sz="9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</a:tr>
              <a:tr h="44082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 </a:t>
                      </a:r>
                      <a:endParaRPr sz="1000" u="none" cap="none" strike="noStrike"/>
                    </a:p>
                    <a:p>
                      <a:pPr indent="0" lvl="0" marL="165100" marR="0" rtl="0" algn="l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TID [Gy]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03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Barrel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28600" marR="2159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53.6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8900" marR="762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1.5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5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92100" marR="2794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(321)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5EA"/>
                    </a:solidFill>
                  </a:tcPr>
                </a:tc>
              </a:tr>
              <a:tr h="658100">
                <a:tc vMerge="1"/>
                <a:tc>
                  <a:txBody>
                    <a:bodyPr/>
                    <a:lstStyle/>
                    <a:p>
                      <a:pPr indent="0" lvl="0" marL="0" marR="76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     End-caps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28600" marR="2159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34.3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8900" marR="762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1.5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5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92100" marR="2794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       </a:t>
                      </a:r>
                      <a:r>
                        <a:rPr lang="en-US" sz="900"/>
                        <a:t> </a:t>
                      </a:r>
                      <a:r>
                        <a:rPr lang="en-US" sz="900" u="none" cap="none" strike="noStrike"/>
                        <a:t>(206)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BF5"/>
                    </a:solidFill>
                  </a:tcPr>
                </a:tc>
              </a:tr>
              <a:tr h="440825">
                <a:tc rowSpan="2">
                  <a:txBody>
                    <a:bodyPr/>
                    <a:lstStyle/>
                    <a:p>
                      <a:pPr indent="0" lvl="0" marL="292100" marR="0" rtl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SEE</a:t>
                      </a:r>
                      <a:endParaRPr sz="900" u="none" cap="none" strike="noStrike"/>
                    </a:p>
                    <a:p>
                      <a:pPr indent="0" lvl="0" marL="203200" marR="0" rtl="0" algn="l">
                        <a:lnSpc>
                          <a:spcPct val="12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[p/cm</a:t>
                      </a:r>
                      <a:r>
                        <a:rPr lang="en-US" sz="500" u="none" cap="none" strike="noStrike"/>
                        <a:t>2</a:t>
                      </a:r>
                      <a:r>
                        <a:rPr lang="en-US" sz="900" u="none" cap="none" strike="noStrike"/>
                        <a:t>]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03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Barrel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28600" marR="2159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5.3 x 10</a:t>
                      </a:r>
                      <a:r>
                        <a:rPr lang="en-US" sz="500" u="none" cap="none" strike="noStrike"/>
                        <a:t>11</a:t>
                      </a:r>
                      <a:endParaRPr sz="5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8900" marR="762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1.5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2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92100" marR="2794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4.24 x 10</a:t>
                      </a:r>
                      <a:r>
                        <a:rPr baseline="30000" lang="en-US" sz="900" u="none" cap="none" strike="noStrike"/>
                        <a:t>12</a:t>
                      </a:r>
                      <a:endParaRPr baseline="30000" sz="5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5EA"/>
                    </a:solidFill>
                  </a:tcPr>
                </a:tc>
              </a:tr>
              <a:tr h="658100">
                <a:tc vMerge="1"/>
                <a:tc>
                  <a:txBody>
                    <a:bodyPr/>
                    <a:lstStyle/>
                    <a:p>
                      <a:pPr indent="0" lvl="0" marL="0" marR="76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    End-caps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28600" marR="2159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9.8 x 10</a:t>
                      </a:r>
                      <a:r>
                        <a:rPr baseline="30000" lang="en-US" sz="900" u="none" cap="none" strike="noStrike"/>
                        <a:t>10</a:t>
                      </a:r>
                      <a:endParaRPr baseline="30000"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8900" marR="762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1.5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2</a:t>
                      </a:r>
                      <a:endParaRPr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79400" marR="2794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7.84 x 10</a:t>
                      </a:r>
                      <a:r>
                        <a:rPr baseline="30000" lang="en-US" sz="900" u="none" cap="none" strike="noStrike"/>
                        <a:t>11</a:t>
                      </a:r>
                      <a:endParaRPr baseline="30000" sz="9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BF5"/>
                    </a:solidFill>
                  </a:tcPr>
                </a:tc>
              </a:tr>
            </a:tbl>
          </a:graphicData>
        </a:graphic>
      </p:graphicFrame>
      <p:sp>
        <p:nvSpPr>
          <p:cNvPr id="380" name="Google Shape;380;p60"/>
          <p:cNvSpPr txBox="1"/>
          <p:nvPr/>
        </p:nvSpPr>
        <p:spPr>
          <a:xfrm>
            <a:off x="-455525" y="4081500"/>
            <a:ext cx="30642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197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ATLAS Radiation Policy</a:t>
            </a: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https://inspirehep.net/literature/1195265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97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60"/>
          <p:cNvSpPr/>
          <p:nvPr/>
        </p:nvSpPr>
        <p:spPr>
          <a:xfrm>
            <a:off x="8955900" y="6546552"/>
            <a:ext cx="1881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4200">
            <a:noAutofit/>
          </a:bodyPr>
          <a:lstStyle/>
          <a:p>
            <a:pPr indent="0" lvl="0" marL="266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1"/>
          <p:cNvSpPr txBox="1"/>
          <p:nvPr>
            <p:ph type="title"/>
          </p:nvPr>
        </p:nvSpPr>
        <p:spPr>
          <a:xfrm>
            <a:off x="21452" y="47650"/>
            <a:ext cx="87036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US" sz="370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Radiation Testing</a:t>
            </a:r>
            <a:r>
              <a:rPr lang="en-US"/>
              <a:t> </a:t>
            </a:r>
            <a:endParaRPr/>
          </a:p>
        </p:txBody>
      </p:sp>
      <p:sp>
        <p:nvSpPr>
          <p:cNvPr id="387" name="Google Shape;387;p61"/>
          <p:cNvSpPr txBox="1"/>
          <p:nvPr/>
        </p:nvSpPr>
        <p:spPr>
          <a:xfrm>
            <a:off x="0" y="945588"/>
            <a:ext cx="6131400" cy="4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3143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●"/>
            </a:pPr>
            <a:r>
              <a:rPr b="1" lang="en-US" sz="1350">
                <a:solidFill>
                  <a:srgbClr val="0055A0"/>
                </a:solidFill>
              </a:rPr>
              <a:t>Component-level tests</a:t>
            </a: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350">
                <a:solidFill>
                  <a:srgbClr val="0055A0"/>
                </a:solidFill>
              </a:rPr>
              <a:t>of single batch to find candidates with</a:t>
            </a:r>
            <a:endParaRPr sz="1350">
              <a:solidFill>
                <a:srgbClr val="0055A0"/>
              </a:solidFill>
            </a:endParaRPr>
          </a:p>
          <a:p>
            <a:pPr indent="-314325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■"/>
            </a:pPr>
            <a:r>
              <a:rPr lang="en-US" sz="1350">
                <a:solidFill>
                  <a:srgbClr val="0055A0"/>
                </a:solidFill>
              </a:rPr>
              <a:t>No/acceptable degradation with Total Ionizing Dose (TID) &amp; Neutron Ionizing event loss (NIEL)</a:t>
            </a:r>
            <a:endParaRPr sz="1350">
              <a:solidFill>
                <a:srgbClr val="0055A0"/>
              </a:solidFill>
            </a:endParaRPr>
          </a:p>
          <a:p>
            <a:pPr indent="-314325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■"/>
            </a:pPr>
            <a:r>
              <a:rPr lang="en-US" sz="1350">
                <a:solidFill>
                  <a:srgbClr val="0055A0"/>
                </a:solidFill>
              </a:rPr>
              <a:t>As well as no catastrophic failures due to Single Event Effects (SEE)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43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●"/>
            </a:pPr>
            <a:r>
              <a:rPr b="1" lang="en-US" sz="1350">
                <a:solidFill>
                  <a:srgbClr val="0055A0"/>
                </a:solidFill>
              </a:rPr>
              <a:t>Challenges</a:t>
            </a:r>
            <a:endParaRPr b="1" sz="1350">
              <a:solidFill>
                <a:srgbClr val="0055A0"/>
              </a:solidFill>
            </a:endParaRPr>
          </a:p>
          <a:p>
            <a:pPr indent="-314325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■"/>
            </a:pPr>
            <a:r>
              <a:rPr lang="en-US" sz="1350">
                <a:solidFill>
                  <a:srgbClr val="0055A0"/>
                </a:solidFill>
              </a:rPr>
              <a:t>Huge number of (active) components to test and additional requirements i.e single lot components</a:t>
            </a:r>
            <a:endParaRPr sz="1350">
              <a:solidFill>
                <a:srgbClr val="0055A0"/>
              </a:solidFill>
            </a:endParaRPr>
          </a:p>
          <a:p>
            <a:pPr indent="-314325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■"/>
            </a:pPr>
            <a:r>
              <a:rPr lang="en-US" sz="1350">
                <a:solidFill>
                  <a:srgbClr val="0055A0"/>
                </a:solidFill>
              </a:rPr>
              <a:t>Large variations in test conditions vs operating conditions</a:t>
            </a:r>
            <a:endParaRPr sz="1350">
              <a:solidFill>
                <a:srgbClr val="0055A0"/>
              </a:solidFill>
            </a:endParaRPr>
          </a:p>
          <a:p>
            <a:pPr indent="-314325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■"/>
            </a:pPr>
            <a:r>
              <a:rPr lang="en-US" sz="1350">
                <a:solidFill>
                  <a:srgbClr val="0055A0"/>
                </a:solidFill>
              </a:rPr>
              <a:t>Availability of test facilities used for radiation testing of bricks: proton beams, gamma irradiation</a:t>
            </a:r>
            <a:endParaRPr sz="1350">
              <a:solidFill>
                <a:srgbClr val="0055A0"/>
              </a:solidFill>
            </a:endParaRPr>
          </a:p>
          <a:p>
            <a:pPr indent="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55A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rgbClr val="0055A0"/>
                </a:solidFill>
              </a:rPr>
              <a:t>Two types of SEEs: non-destructive and destructive:</a:t>
            </a:r>
            <a:endParaRPr sz="1350">
              <a:solidFill>
                <a:srgbClr val="0055A0"/>
              </a:solidFill>
            </a:endParaRPr>
          </a:p>
          <a:p>
            <a:pPr indent="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55A0"/>
              </a:solidFill>
            </a:endParaRPr>
          </a:p>
          <a:p>
            <a:pPr indent="-314325" lvl="2" marL="1371600" rtl="0" algn="l"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■"/>
            </a:pPr>
            <a:r>
              <a:rPr lang="en-US" sz="1350">
                <a:solidFill>
                  <a:srgbClr val="0055A0"/>
                </a:solidFill>
              </a:rPr>
              <a:t>Non-destructive, or soft, SEEs can be recovered by a system reset, re-programming/re-configuring the device or reprocessing of affected data. </a:t>
            </a:r>
            <a:endParaRPr sz="1350">
              <a:solidFill>
                <a:srgbClr val="0055A0"/>
              </a:solidFill>
            </a:endParaRPr>
          </a:p>
          <a:p>
            <a:pPr indent="-314325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■"/>
            </a:pPr>
            <a:r>
              <a:rPr lang="en-US" sz="1350">
                <a:solidFill>
                  <a:srgbClr val="0055A0"/>
                </a:solidFill>
              </a:rPr>
              <a:t>When a device fails, destructive or hard SEEs occur, resulting in lasting device or system damage</a:t>
            </a:r>
            <a:endParaRPr sz="1350">
              <a:solidFill>
                <a:srgbClr val="0055A0"/>
              </a:solidFill>
            </a:endParaRPr>
          </a:p>
        </p:txBody>
      </p:sp>
      <p:sp>
        <p:nvSpPr>
          <p:cNvPr id="388" name="Google Shape;388;p61"/>
          <p:cNvSpPr/>
          <p:nvPr/>
        </p:nvSpPr>
        <p:spPr>
          <a:xfrm>
            <a:off x="8955900" y="6546552"/>
            <a:ext cx="1881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4200">
            <a:noAutofit/>
          </a:bodyPr>
          <a:lstStyle/>
          <a:p>
            <a:pPr indent="0" lvl="0" marL="2663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61"/>
          <p:cNvSpPr txBox="1"/>
          <p:nvPr/>
        </p:nvSpPr>
        <p:spPr>
          <a:xfrm>
            <a:off x="-66300" y="5517975"/>
            <a:ext cx="92103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43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●"/>
            </a:pPr>
            <a:r>
              <a:rPr lang="en-US" sz="1350">
                <a:solidFill>
                  <a:srgbClr val="0055A0"/>
                </a:solidFill>
              </a:rPr>
              <a:t>Testing</a:t>
            </a:r>
            <a:r>
              <a:rPr lang="en-US" sz="1350">
                <a:solidFill>
                  <a:srgbClr val="0055A0"/>
                </a:solidFill>
              </a:rPr>
              <a:t> for SEE/TID performed at Proton Irradiation Facility, PSI, Switzerland.</a:t>
            </a:r>
            <a:endParaRPr sz="1350">
              <a:solidFill>
                <a:srgbClr val="0055A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55A0"/>
              </a:solidFill>
            </a:endParaRPr>
          </a:p>
          <a:p>
            <a:pPr indent="-3143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350"/>
              <a:buChar char="●"/>
            </a:pPr>
            <a:r>
              <a:rPr lang="en-US" sz="1350">
                <a:solidFill>
                  <a:srgbClr val="0055A0"/>
                </a:solidFill>
              </a:rPr>
              <a:t>Potential to do the tests at iThemba LABS aswell with 200 MeV proton beam</a:t>
            </a:r>
            <a:endParaRPr sz="1350">
              <a:solidFill>
                <a:srgbClr val="0055A0"/>
              </a:solidFill>
            </a:endParaRPr>
          </a:p>
        </p:txBody>
      </p:sp>
      <p:pic>
        <p:nvPicPr>
          <p:cNvPr id="390" name="Google Shape;390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4025" y="1198425"/>
            <a:ext cx="2235750" cy="3633037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61"/>
          <p:cNvSpPr txBox="1"/>
          <p:nvPr/>
        </p:nvSpPr>
        <p:spPr>
          <a:xfrm>
            <a:off x="6894000" y="1198425"/>
            <a:ext cx="225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-US" sz="1000">
                <a:solidFill>
                  <a:schemeClr val="dk1"/>
                </a:solidFill>
              </a:rPr>
              <a:t>Particle radiation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61"/>
          <p:cNvSpPr txBox="1"/>
          <p:nvPr/>
        </p:nvSpPr>
        <p:spPr>
          <a:xfrm>
            <a:off x="6344025" y="2074100"/>
            <a:ext cx="12846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Ionizing &amp; Non-Ionizing Dose</a:t>
            </a:r>
            <a:endParaRPr b="1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61"/>
          <p:cNvSpPr txBox="1"/>
          <p:nvPr/>
        </p:nvSpPr>
        <p:spPr>
          <a:xfrm>
            <a:off x="7575638" y="2180300"/>
            <a:ext cx="10491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Single</a:t>
            </a:r>
            <a:r>
              <a:rPr b="0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Event</a:t>
            </a:r>
            <a:r>
              <a:rPr b="0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Effects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61"/>
          <p:cNvSpPr txBox="1"/>
          <p:nvPr/>
        </p:nvSpPr>
        <p:spPr>
          <a:xfrm>
            <a:off x="6344019" y="2938200"/>
            <a:ext cx="1284600" cy="19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-Degradation of micro-electronics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-Degradation of   optical components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61"/>
          <p:cNvSpPr txBox="1"/>
          <p:nvPr/>
        </p:nvSpPr>
        <p:spPr>
          <a:xfrm>
            <a:off x="7465244" y="2906151"/>
            <a:ext cx="1159500" cy="19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-Data corruption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-Noise on Images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-System shutdowns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-Circuit damage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2"/>
          <p:cNvSpPr txBox="1"/>
          <p:nvPr>
            <p:ph type="title"/>
          </p:nvPr>
        </p:nvSpPr>
        <p:spPr>
          <a:xfrm>
            <a:off x="21450" y="47650"/>
            <a:ext cx="90951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US" sz="460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Selected radiation </a:t>
            </a:r>
            <a:r>
              <a:rPr lang="en-US" sz="4600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campaign</a:t>
            </a:r>
            <a:endParaRPr/>
          </a:p>
        </p:txBody>
      </p:sp>
      <p:pic>
        <p:nvPicPr>
          <p:cNvPr id="401" name="Google Shape;401;p62"/>
          <p:cNvPicPr preferRelativeResize="0"/>
          <p:nvPr/>
        </p:nvPicPr>
        <p:blipFill rotWithShape="1">
          <a:blip r:embed="rId3">
            <a:alphaModFix/>
          </a:blip>
          <a:srcRect b="14763" l="0" r="0" t="0"/>
          <a:stretch/>
        </p:blipFill>
        <p:spPr>
          <a:xfrm>
            <a:off x="5902700" y="1144975"/>
            <a:ext cx="3053199" cy="320557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2"/>
          <p:cNvSpPr txBox="1"/>
          <p:nvPr/>
        </p:nvSpPr>
        <p:spPr>
          <a:xfrm>
            <a:off x="21444" y="883925"/>
            <a:ext cx="56877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0055A0"/>
              </a:solidFill>
            </a:endParaRPr>
          </a:p>
          <a:p>
            <a:pPr indent="-3206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450"/>
              <a:buChar char="●"/>
            </a:pPr>
            <a:r>
              <a:rPr lang="en-US" sz="1450">
                <a:solidFill>
                  <a:srgbClr val="0055A0"/>
                </a:solidFill>
              </a:rPr>
              <a:t>The tests were performed with 200 MeV proton beam with a flux of 3.5 x 10</a:t>
            </a:r>
            <a:r>
              <a:rPr baseline="30000" lang="en-US" sz="1450">
                <a:solidFill>
                  <a:srgbClr val="0055A0"/>
                </a:solidFill>
              </a:rPr>
              <a:t>8</a:t>
            </a:r>
            <a:r>
              <a:rPr lang="en-US" sz="1450">
                <a:solidFill>
                  <a:srgbClr val="0055A0"/>
                </a:solidFill>
              </a:rPr>
              <a:t> p/cm2/s </a:t>
            </a:r>
            <a:endParaRPr sz="1450">
              <a:solidFill>
                <a:srgbClr val="0055A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0055A0"/>
              </a:solidFill>
            </a:endParaRPr>
          </a:p>
          <a:p>
            <a:pPr indent="-3206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450"/>
              <a:buChar char="●"/>
            </a:pPr>
            <a:r>
              <a:rPr lang="en-US" sz="1450">
                <a:solidFill>
                  <a:srgbClr val="0055A0"/>
                </a:solidFill>
              </a:rPr>
              <a:t>Each board was tested for around 30 minutes to reach 6.47 x 10</a:t>
            </a:r>
            <a:r>
              <a:rPr baseline="30000" lang="en-US" sz="1450">
                <a:solidFill>
                  <a:srgbClr val="0055A0"/>
                </a:solidFill>
              </a:rPr>
              <a:t>11</a:t>
            </a:r>
            <a:r>
              <a:rPr lang="en-US" sz="1450">
                <a:solidFill>
                  <a:srgbClr val="0055A0"/>
                </a:solidFill>
              </a:rPr>
              <a:t> p/cm</a:t>
            </a:r>
            <a:r>
              <a:rPr baseline="30000" lang="en-US" sz="1450">
                <a:solidFill>
                  <a:srgbClr val="0055A0"/>
                </a:solidFill>
              </a:rPr>
              <a:t>2</a:t>
            </a:r>
            <a:r>
              <a:rPr lang="en-US" sz="1450">
                <a:solidFill>
                  <a:srgbClr val="0055A0"/>
                </a:solidFill>
              </a:rPr>
              <a:t> (equivalent to 400 Gy) </a:t>
            </a:r>
            <a:endParaRPr sz="1450">
              <a:solidFill>
                <a:srgbClr val="0055A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0055A0"/>
              </a:solidFill>
            </a:endParaRPr>
          </a:p>
          <a:p>
            <a:pPr indent="-3206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450"/>
              <a:buChar char="●"/>
            </a:pPr>
            <a:r>
              <a:rPr lang="en-US" sz="1450">
                <a:solidFill>
                  <a:srgbClr val="0055A0"/>
                </a:solidFill>
              </a:rPr>
              <a:t>The chip has a fixed gain of 8.1, and by setting an input voltage of 0.15 V on all the chips, we expected to have an output voltage of 1.22 V </a:t>
            </a:r>
            <a:endParaRPr sz="1450">
              <a:solidFill>
                <a:srgbClr val="0055A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0055A0"/>
              </a:solidFill>
            </a:endParaRPr>
          </a:p>
          <a:p>
            <a:pPr indent="-3206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450"/>
              <a:buChar char="●"/>
            </a:pPr>
            <a:r>
              <a:rPr lang="en-US" sz="1450">
                <a:solidFill>
                  <a:srgbClr val="0055A0"/>
                </a:solidFill>
              </a:rPr>
              <a:t>The result will only focus on the SI8920 Isolation amplifier</a:t>
            </a:r>
            <a:endParaRPr sz="1450">
              <a:solidFill>
                <a:srgbClr val="0055A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0055A0"/>
              </a:solidFill>
            </a:endParaRPr>
          </a:p>
          <a:p>
            <a:pPr indent="-3206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450"/>
              <a:buChar char="●"/>
            </a:pPr>
            <a:r>
              <a:rPr lang="en-US" sz="1450">
                <a:solidFill>
                  <a:srgbClr val="0055A0"/>
                </a:solidFill>
              </a:rPr>
              <a:t>Chip U11 is reference chip and Chip U2 and U4 were positioned in the path of the beam </a:t>
            </a:r>
            <a:endParaRPr sz="1450">
              <a:solidFill>
                <a:srgbClr val="0055A0"/>
              </a:solidFill>
            </a:endParaRPr>
          </a:p>
        </p:txBody>
      </p:sp>
      <p:pic>
        <p:nvPicPr>
          <p:cNvPr id="403" name="Google Shape;403;p62"/>
          <p:cNvPicPr preferRelativeResize="0"/>
          <p:nvPr/>
        </p:nvPicPr>
        <p:blipFill rotWithShape="1">
          <a:blip r:embed="rId4">
            <a:alphaModFix/>
          </a:blip>
          <a:srcRect b="0" l="5550" r="2857" t="0"/>
          <a:stretch/>
        </p:blipFill>
        <p:spPr>
          <a:xfrm>
            <a:off x="0" y="4369775"/>
            <a:ext cx="2802674" cy="2442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62"/>
          <p:cNvPicPr preferRelativeResize="0"/>
          <p:nvPr/>
        </p:nvPicPr>
        <p:blipFill rotWithShape="1">
          <a:blip r:embed="rId5">
            <a:alphaModFix/>
          </a:blip>
          <a:srcRect b="0" l="7540" r="3005" t="7723"/>
          <a:stretch/>
        </p:blipFill>
        <p:spPr>
          <a:xfrm>
            <a:off x="5925550" y="4646400"/>
            <a:ext cx="3007498" cy="216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2"/>
          <p:cNvPicPr preferRelativeResize="0"/>
          <p:nvPr/>
        </p:nvPicPr>
        <p:blipFill rotWithShape="1">
          <a:blip r:embed="rId6">
            <a:alphaModFix/>
          </a:blip>
          <a:srcRect b="0" l="4897" r="0" t="0"/>
          <a:stretch/>
        </p:blipFill>
        <p:spPr>
          <a:xfrm>
            <a:off x="2802675" y="4350550"/>
            <a:ext cx="3198698" cy="2481074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2"/>
          <p:cNvSpPr/>
          <p:nvPr/>
        </p:nvSpPr>
        <p:spPr>
          <a:xfrm>
            <a:off x="8955900" y="6546552"/>
            <a:ext cx="1881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4200">
            <a:noAutofit/>
          </a:bodyPr>
          <a:lstStyle/>
          <a:p>
            <a:pPr indent="0" lvl="0" marL="266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62"/>
          <p:cNvSpPr txBox="1"/>
          <p:nvPr/>
        </p:nvSpPr>
        <p:spPr>
          <a:xfrm>
            <a:off x="1107150" y="4732275"/>
            <a:ext cx="8730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ED1C24"/>
                </a:solidFill>
              </a:rPr>
              <a:t>ATLAS Work in progress</a:t>
            </a:r>
            <a:endParaRPr sz="600">
              <a:solidFill>
                <a:srgbClr val="ED1C24"/>
              </a:solidFill>
            </a:endParaRPr>
          </a:p>
        </p:txBody>
      </p:sp>
      <p:sp>
        <p:nvSpPr>
          <p:cNvPr id="408" name="Google Shape;408;p62"/>
          <p:cNvSpPr txBox="1"/>
          <p:nvPr/>
        </p:nvSpPr>
        <p:spPr>
          <a:xfrm>
            <a:off x="4081200" y="4646400"/>
            <a:ext cx="8730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ED1C24"/>
                </a:solidFill>
              </a:rPr>
              <a:t>ATLAS Work in progress</a:t>
            </a:r>
            <a:endParaRPr sz="600">
              <a:solidFill>
                <a:srgbClr val="ED1C24"/>
              </a:solidFill>
            </a:endParaRPr>
          </a:p>
        </p:txBody>
      </p:sp>
      <p:sp>
        <p:nvSpPr>
          <p:cNvPr id="409" name="Google Shape;409;p62"/>
          <p:cNvSpPr txBox="1"/>
          <p:nvPr/>
        </p:nvSpPr>
        <p:spPr>
          <a:xfrm>
            <a:off x="6992800" y="6112600"/>
            <a:ext cx="8730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ED1C24"/>
                </a:solidFill>
              </a:rPr>
              <a:t>ATLAS Work in progress</a:t>
            </a:r>
            <a:endParaRPr sz="600">
              <a:solidFill>
                <a:srgbClr val="ED1C24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