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5" r:id="rId6"/>
    <p:sldId id="263" r:id="rId7"/>
    <p:sldId id="271" r:id="rId8"/>
    <p:sldId id="265" r:id="rId9"/>
    <p:sldId id="274" r:id="rId10"/>
    <p:sldId id="280" r:id="rId11"/>
    <p:sldId id="270" r:id="rId12"/>
    <p:sldId id="272" r:id="rId13"/>
    <p:sldId id="277" r:id="rId14"/>
    <p:sldId id="278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309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364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006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878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47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656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568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833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839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483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524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8DDC-6DB2-4496-8715-851B21AD5BD9}" type="datetimeFigureOut">
              <a:rPr lang="en-ZA" smtClean="0"/>
              <a:t>2023/07/04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5295-88DE-411A-8142-E59B87CCE6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90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emf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277" y="346713"/>
            <a:ext cx="11699194" cy="19074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Measurements of neutron response functions for a BC-501A liquid organic scintillator between 5 – 66 MeV at the </a:t>
            </a:r>
            <a:r>
              <a:rPr lang="en-ZA" sz="3600" b="1" kern="100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iThemba</a:t>
            </a:r>
            <a:r>
              <a:rPr lang="en-ZA" sz="3600" b="1" kern="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LABS high energy neutron beam facility </a:t>
            </a:r>
            <a:endParaRPr lang="en-ZA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378" y="6146065"/>
            <a:ext cx="1128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600" dirty="0" smtClean="0"/>
              <a:t>67</a:t>
            </a:r>
            <a:r>
              <a:rPr lang="en-ZA" sz="1600" baseline="30000" dirty="0" smtClean="0"/>
              <a:t>th</a:t>
            </a:r>
            <a:r>
              <a:rPr lang="en-ZA" sz="1600" dirty="0" smtClean="0"/>
              <a:t> Annual </a:t>
            </a:r>
            <a:r>
              <a:rPr lang="en-ZA" sz="1600" dirty="0"/>
              <a:t>C</a:t>
            </a:r>
            <a:r>
              <a:rPr lang="en-ZA" sz="1600" dirty="0" smtClean="0"/>
              <a:t>onference of the </a:t>
            </a:r>
            <a:r>
              <a:rPr lang="en-ZA" sz="1600" dirty="0"/>
              <a:t>S</a:t>
            </a:r>
            <a:r>
              <a:rPr lang="en-ZA" sz="1600" dirty="0" smtClean="0"/>
              <a:t>outh African Institute of Physics “SAIP” 03 – 07 July 2023, University of Zululand, Richards Bay Campus </a:t>
            </a:r>
            <a:endParaRPr lang="en-ZA" sz="1600" dirty="0"/>
          </a:p>
        </p:txBody>
      </p:sp>
      <p:sp>
        <p:nvSpPr>
          <p:cNvPr id="7" name="Rectangle 6"/>
          <p:cNvSpPr/>
          <p:nvPr/>
        </p:nvSpPr>
        <p:spPr>
          <a:xfrm>
            <a:off x="341828" y="2485483"/>
            <a:ext cx="11494093" cy="13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Kutullo </a:t>
            </a:r>
            <a:r>
              <a:rPr lang="en-ZA" sz="2400" b="1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Maibane</a:t>
            </a:r>
            <a:r>
              <a:rPr lang="en-ZA" sz="2400" kern="100" baseline="30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ZA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Andy </a:t>
            </a:r>
            <a:r>
              <a:rPr lang="en-ZA" sz="2400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Buffler</a:t>
            </a:r>
            <a:r>
              <a:rPr lang="en-ZA" sz="2400" kern="100" baseline="30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ZA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Tanya </a:t>
            </a:r>
            <a:r>
              <a:rPr lang="en-ZA" sz="2400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Hutton</a:t>
            </a:r>
            <a:r>
              <a:rPr lang="en-ZA" sz="2400" kern="100" baseline="30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ZA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ZA" sz="2400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Peane</a:t>
            </a:r>
            <a:r>
              <a:rPr lang="en-ZA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Maleka</a:t>
            </a:r>
            <a:r>
              <a:rPr lang="en-ZA" sz="2400" kern="100" baseline="30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ZA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ZA" sz="2400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Zina</a:t>
            </a:r>
            <a:r>
              <a:rPr lang="en-ZA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Ndabeni</a:t>
            </a:r>
            <a:r>
              <a:rPr lang="en-ZA" sz="2400" kern="100" baseline="30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n-ZA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lang="en-ZA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kern="1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ZA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Metrological and Applied Sciences University Research Unit (</a:t>
            </a:r>
            <a:r>
              <a:rPr lang="en-ZA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</a:t>
            </a:r>
            <a:r>
              <a:rPr lang="en-ZA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Department of Physics, University of Cape Town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000" kern="1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ZA" sz="20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iThemba</a:t>
            </a:r>
            <a:r>
              <a:rPr lang="en-ZA" sz="20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LABS, Faure, Cape Town</a:t>
            </a:r>
            <a:endParaRPr lang="en-ZA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236A2F0E-13FA-430C-9BA0-B54E58F8B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5" y="4470961"/>
            <a:ext cx="2561895" cy="1008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0D2279B8-FC03-48B7-9E97-BD9F77BB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53751"/>
          <a:stretch>
            <a:fillRect/>
          </a:stretch>
        </p:blipFill>
        <p:spPr bwMode="auto">
          <a:xfrm>
            <a:off x="8886413" y="4262761"/>
            <a:ext cx="2736078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easure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76" y="4405657"/>
            <a:ext cx="4896000" cy="11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525" y="350378"/>
            <a:ext cx="1031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Time-of </a:t>
            </a:r>
            <a:r>
              <a:rPr lang="en-US" sz="2400" b="1" dirty="0" smtClean="0">
                <a:solidFill>
                  <a:srgbClr val="0070C0"/>
                </a:solidFill>
              </a:rPr>
              <a:t>Flight </a:t>
            </a:r>
            <a:r>
              <a:rPr lang="en-US" sz="2400" b="1" dirty="0">
                <a:solidFill>
                  <a:srgbClr val="0070C0"/>
                </a:solidFill>
              </a:rPr>
              <a:t>measurement of neutrons produced by </a:t>
            </a:r>
            <a:r>
              <a:rPr lang="en-US" sz="2400" b="1" dirty="0" smtClean="0">
                <a:solidFill>
                  <a:srgbClr val="0070C0"/>
                </a:solidFill>
              </a:rPr>
              <a:t>a </a:t>
            </a:r>
            <a:r>
              <a:rPr lang="en-US" sz="2400" b="1" dirty="0">
                <a:solidFill>
                  <a:srgbClr val="0070C0"/>
                </a:solidFill>
              </a:rPr>
              <a:t>66 MeV proton beam irradiating a 8.0 mm </a:t>
            </a:r>
            <a:r>
              <a:rPr lang="en-US" sz="2400" b="1" baseline="30000" dirty="0" err="1" smtClean="0">
                <a:solidFill>
                  <a:srgbClr val="0070C0"/>
                </a:solidFill>
              </a:rPr>
              <a:t>nat</a:t>
            </a:r>
            <a:r>
              <a:rPr lang="en-US" sz="2400" b="1" dirty="0" err="1" smtClean="0">
                <a:solidFill>
                  <a:srgbClr val="0070C0"/>
                </a:solidFill>
              </a:rPr>
              <a:t>Li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target. (BC-501A </a:t>
            </a:r>
            <a:r>
              <a:rPr lang="en-US" sz="2400" b="1" dirty="0">
                <a:solidFill>
                  <a:srgbClr val="0070C0"/>
                </a:solidFill>
              </a:rPr>
              <a:t>at 8.00 m from the target at 0</a:t>
            </a:r>
            <a:r>
              <a:rPr lang="en-US" sz="2400" b="1" baseline="30000" dirty="0">
                <a:solidFill>
                  <a:srgbClr val="0070C0"/>
                </a:solidFill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ZA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08" y="1214081"/>
            <a:ext cx="3611524" cy="2619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25" y="3956703"/>
            <a:ext cx="3531207" cy="263205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73" y="1181375"/>
            <a:ext cx="5181980" cy="420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BB619F0B-7AD1-0A48-91AA-903B7232A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2744" r="11192" b="10438"/>
          <a:stretch/>
        </p:blipFill>
        <p:spPr>
          <a:xfrm>
            <a:off x="1375873" y="5718079"/>
            <a:ext cx="1908000" cy="494571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xmlns="" id="{637C790D-A91D-0447-96A9-5CB0F964B4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15651" r="3714" b="19190"/>
          <a:stretch/>
        </p:blipFill>
        <p:spPr>
          <a:xfrm>
            <a:off x="3560192" y="5575111"/>
            <a:ext cx="2997661" cy="775378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="" xmlns:a16="http://schemas.microsoft.com/office/drawing/2014/main" id="{C8E62723-1C0B-7387-3C5C-049437C29DA6}"/>
              </a:ext>
            </a:extLst>
          </p:cNvPr>
          <p:cNvSpPr/>
          <p:nvPr/>
        </p:nvSpPr>
        <p:spPr>
          <a:xfrm rot="864885">
            <a:off x="3164720" y="1569194"/>
            <a:ext cx="3975445" cy="1737910"/>
          </a:xfrm>
          <a:custGeom>
            <a:avLst/>
            <a:gdLst>
              <a:gd name="connsiteX0" fmla="*/ 795693 w 3975445"/>
              <a:gd name="connsiteY0" fmla="*/ 1737910 h 1737910"/>
              <a:gd name="connsiteX1" fmla="*/ 5179 w 3975445"/>
              <a:gd name="connsiteY1" fmla="*/ 906101 h 1737910"/>
              <a:gd name="connsiteX2" fmla="*/ 618712 w 3975445"/>
              <a:gd name="connsiteY2" fmla="*/ 32996 h 1737910"/>
              <a:gd name="connsiteX3" fmla="*/ 3367811 w 3975445"/>
              <a:gd name="connsiteY3" fmla="*/ 192279 h 1737910"/>
              <a:gd name="connsiteX4" fmla="*/ 3975445 w 3975445"/>
              <a:gd name="connsiteY4" fmla="*/ 274870 h 173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5445" h="1737910">
                <a:moveTo>
                  <a:pt x="795693" y="1737910"/>
                </a:moveTo>
                <a:cubicBezTo>
                  <a:pt x="415184" y="1464081"/>
                  <a:pt x="34676" y="1190253"/>
                  <a:pt x="5179" y="906101"/>
                </a:cubicBezTo>
                <a:cubicBezTo>
                  <a:pt x="-24318" y="621949"/>
                  <a:pt x="58273" y="151966"/>
                  <a:pt x="618712" y="32996"/>
                </a:cubicBezTo>
                <a:cubicBezTo>
                  <a:pt x="1179151" y="-85974"/>
                  <a:pt x="2808356" y="151967"/>
                  <a:pt x="3367811" y="192279"/>
                </a:cubicBezTo>
                <a:cubicBezTo>
                  <a:pt x="3927266" y="232591"/>
                  <a:pt x="3951355" y="253730"/>
                  <a:pt x="3975445" y="274870"/>
                </a:cubicBezTo>
              </a:path>
            </a:pathLst>
          </a:cu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1CD59B30-E1AB-C060-BA3D-7850B5F4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53751"/>
          <a:stretch>
            <a:fillRect/>
          </a:stretch>
        </p:blipFill>
        <p:spPr bwMode="auto">
          <a:xfrm>
            <a:off x="4611508" y="2022325"/>
            <a:ext cx="1546123" cy="5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2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7356" y="333214"/>
            <a:ext cx="969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rgbClr val="0070C0"/>
                </a:solidFill>
              </a:rPr>
              <a:t>Neutron Spectroscopy: Unfolding</a:t>
            </a:r>
            <a:endParaRPr lang="en-ZA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8" y="979545"/>
            <a:ext cx="2912812" cy="242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53" y="3301684"/>
            <a:ext cx="2575491" cy="1925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72" y="3317310"/>
            <a:ext cx="2632590" cy="1925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0E81DB1-AEF1-8A46-E67F-C4770550B110}"/>
              </a:ext>
            </a:extLst>
          </p:cNvPr>
          <p:cNvSpPr txBox="1"/>
          <p:nvPr/>
        </p:nvSpPr>
        <p:spPr>
          <a:xfrm>
            <a:off x="3488878" y="5493196"/>
            <a:ext cx="257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+mj-lt"/>
                <a:cs typeface="Calibri" panose="020F0502020204030204" pitchFamily="34" charset="0"/>
              </a:rPr>
              <a:t>m</a:t>
            </a:r>
            <a:r>
              <a:rPr lang="en-ZA" dirty="0" smtClean="0">
                <a:latin typeface="+mj-lt"/>
                <a:cs typeface="Calibri" panose="020F0502020204030204" pitchFamily="34" charset="0"/>
              </a:rPr>
              <a:t>easured </a:t>
            </a:r>
            <a:r>
              <a:rPr lang="en-ZA" dirty="0">
                <a:latin typeface="+mj-lt"/>
                <a:cs typeface="Calibri" panose="020F0502020204030204" pitchFamily="34" charset="0"/>
              </a:rPr>
              <a:t>neutron pulse height spectrum 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CE7E7EC-4F5B-D54E-4B34-FE7EA9EB976E}"/>
              </a:ext>
            </a:extLst>
          </p:cNvPr>
          <p:cNvSpPr/>
          <p:nvPr/>
        </p:nvSpPr>
        <p:spPr>
          <a:xfrm>
            <a:off x="6093862" y="5354834"/>
            <a:ext cx="2632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>
                <a:latin typeface="+mj-lt"/>
                <a:cs typeface="Calibri" panose="020F0502020204030204" pitchFamily="34" charset="0"/>
              </a:rPr>
              <a:t>… is </a:t>
            </a:r>
            <a:r>
              <a:rPr lang="en-ZA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unfolded</a:t>
            </a:r>
            <a:r>
              <a:rPr lang="en-ZA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en-ZA" dirty="0">
                <a:latin typeface="+mj-lt"/>
                <a:cs typeface="Calibri" panose="020F0502020204030204" pitchFamily="34" charset="0"/>
              </a:rPr>
              <a:t>using a </a:t>
            </a:r>
          </a:p>
          <a:p>
            <a:pPr algn="ctr"/>
            <a:r>
              <a:rPr lang="en-ZA" dirty="0">
                <a:latin typeface="+mj-lt"/>
                <a:cs typeface="Calibri" panose="020F0502020204030204" pitchFamily="34" charset="0"/>
              </a:rPr>
              <a:t>known detector </a:t>
            </a:r>
          </a:p>
          <a:p>
            <a:pPr algn="ctr"/>
            <a:r>
              <a:rPr lang="en-ZA" dirty="0">
                <a:latin typeface="+mj-lt"/>
                <a:cs typeface="Calibri" panose="020F0502020204030204" pitchFamily="34" charset="0"/>
              </a:rPr>
              <a:t>response matrix …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20F3AA6-6767-FEBA-3D32-3B026E8472C3}"/>
              </a:ext>
            </a:extLst>
          </p:cNvPr>
          <p:cNvSpPr txBox="1"/>
          <p:nvPr/>
        </p:nvSpPr>
        <p:spPr>
          <a:xfrm>
            <a:off x="9055069" y="5493196"/>
            <a:ext cx="263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+mj-lt"/>
                <a:cs typeface="Calibri" panose="020F0502020204030204" pitchFamily="34" charset="0"/>
              </a:rPr>
              <a:t>… to produce the neutron energy spectrum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EB0C22F-573D-4D33-ACA2-CD69FAA9908E}"/>
              </a:ext>
            </a:extLst>
          </p:cNvPr>
          <p:cNvSpPr txBox="1"/>
          <p:nvPr/>
        </p:nvSpPr>
        <p:spPr>
          <a:xfrm>
            <a:off x="149449" y="4015868"/>
            <a:ext cx="3339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ZA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full </a:t>
            </a:r>
            <a:r>
              <a:rPr lang="en-ZA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L-T</a:t>
            </a:r>
            <a:r>
              <a:rPr lang="en-ZA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matrix provides the data for selecting nearly monoenergetic pulse height (</a:t>
            </a:r>
            <a:r>
              <a:rPr lang="en-ZA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lang="en-ZA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spectra as a function of neutron energy.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4E6D0F6-0B58-CFA7-84FD-0F8F8475BF4E}"/>
              </a:ext>
            </a:extLst>
          </p:cNvPr>
          <p:cNvSpPr txBox="1"/>
          <p:nvPr/>
        </p:nvSpPr>
        <p:spPr>
          <a:xfrm>
            <a:off x="4218110" y="6278164"/>
            <a:ext cx="637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UMG-3.3 unfolding package (GRAVEL &amp; MAXED)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068" y="3288635"/>
            <a:ext cx="2631731" cy="194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F2F1734E-C718-C240-8549-4C0E87C9BE39}"/>
                  </a:ext>
                </a:extLst>
              </p:cNvPr>
              <p:cNvSpPr txBox="1"/>
              <p:nvPr/>
            </p:nvSpPr>
            <p:spPr>
              <a:xfrm>
                <a:off x="6303473" y="1781325"/>
                <a:ext cx="2204450" cy="1225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F1734E-C718-C240-8549-4C0E87C9B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473" y="1781325"/>
                <a:ext cx="2204450" cy="12250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04E988-0C1A-7A10-A0DC-781BF4E7E639}"/>
              </a:ext>
            </a:extLst>
          </p:cNvPr>
          <p:cNvSpPr txBox="1"/>
          <p:nvPr/>
        </p:nvSpPr>
        <p:spPr>
          <a:xfrm>
            <a:off x="3488878" y="987322"/>
            <a:ext cx="311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Measured neutron pulse height spectrum (channel </a:t>
            </a:r>
            <a:r>
              <a:rPr lang="en-ZA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C02B4EF-00A6-929A-F406-A1CADCFC082E}"/>
              </a:ext>
            </a:extLst>
          </p:cNvPr>
          <p:cNvSpPr txBox="1"/>
          <p:nvPr/>
        </p:nvSpPr>
        <p:spPr>
          <a:xfrm>
            <a:off x="7905420" y="990455"/>
            <a:ext cx="378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Detector response matrix (pulse height spectra for monoenergetic neutrons)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3B5320-7030-5F71-BF87-066647403A45}"/>
              </a:ext>
            </a:extLst>
          </p:cNvPr>
          <p:cNvSpPr txBox="1"/>
          <p:nvPr/>
        </p:nvSpPr>
        <p:spPr>
          <a:xfrm>
            <a:off x="8942750" y="2631394"/>
            <a:ext cx="170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Neutron energy spectrum (bin </a:t>
            </a:r>
            <a:r>
              <a:rPr lang="en-ZA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en-ZA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7A3CF427-8201-20E4-28D0-79DEC8EF8CC0}"/>
              </a:ext>
            </a:extLst>
          </p:cNvPr>
          <p:cNvSpPr/>
          <p:nvPr/>
        </p:nvSpPr>
        <p:spPr>
          <a:xfrm flipH="1" flipV="1">
            <a:off x="9646417" y="2912426"/>
            <a:ext cx="1235947" cy="845657"/>
          </a:xfrm>
          <a:prstGeom prst="arc">
            <a:avLst>
              <a:gd name="adj1" fmla="val 8176030"/>
              <a:gd name="adj2" fmla="val 11068128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9BBEDDCB-A1BC-BC2F-06E2-F8113EBFCDEC}"/>
              </a:ext>
            </a:extLst>
          </p:cNvPr>
          <p:cNvSpPr/>
          <p:nvPr/>
        </p:nvSpPr>
        <p:spPr>
          <a:xfrm flipH="1" flipV="1">
            <a:off x="8214491" y="2337511"/>
            <a:ext cx="1136252" cy="845550"/>
          </a:xfrm>
          <a:prstGeom prst="arc">
            <a:avLst>
              <a:gd name="adj1" fmla="val 15427604"/>
              <a:gd name="adj2" fmla="val 788371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515EA90-1B9F-231C-3840-632CA08FA3DA}"/>
              </a:ext>
            </a:extLst>
          </p:cNvPr>
          <p:cNvCxnSpPr>
            <a:cxnSpLocks/>
          </p:cNvCxnSpPr>
          <p:nvPr/>
        </p:nvCxnSpPr>
        <p:spPr>
          <a:xfrm>
            <a:off x="7774536" y="2622604"/>
            <a:ext cx="0" cy="777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2E982DA0-6D5C-3BEF-1361-E7A68C044FDA}"/>
              </a:ext>
            </a:extLst>
          </p:cNvPr>
          <p:cNvSpPr/>
          <p:nvPr/>
        </p:nvSpPr>
        <p:spPr>
          <a:xfrm flipH="1">
            <a:off x="7774536" y="1485981"/>
            <a:ext cx="649350" cy="1093074"/>
          </a:xfrm>
          <a:prstGeom prst="arc">
            <a:avLst>
              <a:gd name="adj1" fmla="val 17102939"/>
              <a:gd name="adj2" fmla="val 578729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7278AF07-5241-227B-E50C-508642E21C90}"/>
              </a:ext>
            </a:extLst>
          </p:cNvPr>
          <p:cNvSpPr/>
          <p:nvPr/>
        </p:nvSpPr>
        <p:spPr>
          <a:xfrm flipH="1">
            <a:off x="5619164" y="1140426"/>
            <a:ext cx="1506075" cy="1202597"/>
          </a:xfrm>
          <a:prstGeom prst="arc">
            <a:avLst>
              <a:gd name="adj1" fmla="val 21352515"/>
              <a:gd name="adj2" fmla="val 4721405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F3383E41-5CF0-53D6-CDBF-1F0238F6CABA}"/>
              </a:ext>
            </a:extLst>
          </p:cNvPr>
          <p:cNvSpPr/>
          <p:nvPr/>
        </p:nvSpPr>
        <p:spPr>
          <a:xfrm flipH="1">
            <a:off x="5451708" y="2451248"/>
            <a:ext cx="1778280" cy="1890001"/>
          </a:xfrm>
          <a:prstGeom prst="arc">
            <a:avLst>
              <a:gd name="adj1" fmla="val 16734892"/>
              <a:gd name="adj2" fmla="val 7726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376" y="434898"/>
            <a:ext cx="1074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0070C0"/>
                </a:solidFill>
              </a:rPr>
              <a:t>M</a:t>
            </a:r>
            <a:r>
              <a:rPr lang="en-ZA" sz="3600" b="1" dirty="0" smtClean="0">
                <a:solidFill>
                  <a:srgbClr val="0070C0"/>
                </a:solidFill>
              </a:rPr>
              <a:t>easured (</a:t>
            </a:r>
            <a:r>
              <a:rPr lang="en-ZA" sz="3600" b="1" dirty="0" err="1" smtClean="0">
                <a:solidFill>
                  <a:srgbClr val="0070C0"/>
                </a:solidFill>
              </a:rPr>
              <a:t>tof</a:t>
            </a:r>
            <a:r>
              <a:rPr lang="en-ZA" sz="3600" b="1" dirty="0" smtClean="0">
                <a:solidFill>
                  <a:srgbClr val="0070C0"/>
                </a:solidFill>
              </a:rPr>
              <a:t> and unfolded) neutron energy spectra</a:t>
            </a:r>
            <a:endParaRPr lang="en-ZA" sz="36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64" y="1542237"/>
            <a:ext cx="5981205" cy="4491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4" y="3873674"/>
            <a:ext cx="3943342" cy="2883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3" y="958675"/>
            <a:ext cx="3910805" cy="29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170" y="609664"/>
            <a:ext cx="817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rgbClr val="0070C0"/>
                </a:solidFill>
              </a:rPr>
              <a:t>Conclusion </a:t>
            </a:r>
            <a:endParaRPr lang="en-ZA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57" y="1884111"/>
            <a:ext cx="1157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Detector response functions were measured at the </a:t>
            </a:r>
            <a:r>
              <a:rPr lang="en-GB" sz="2400" dirty="0" err="1" smtClean="0">
                <a:cs typeface="Calibri" panose="020F0502020204030204" pitchFamily="34" charset="0"/>
              </a:rPr>
              <a:t>iThemba</a:t>
            </a:r>
            <a:r>
              <a:rPr lang="en-GB" sz="2400" dirty="0" smtClean="0">
                <a:cs typeface="Calibri" panose="020F0502020204030204" pitchFamily="34" charset="0"/>
              </a:rPr>
              <a:t> LABS fast neutron facility using time-of-flight between 5 - 66 MeV for the reference BC-501A.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 smtClean="0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400" dirty="0" smtClean="0">
                <a:cs typeface="Calibri" panose="020F0502020204030204" pitchFamily="34" charset="0"/>
              </a:rPr>
              <a:t>There is a good agreement between the measured (</a:t>
            </a:r>
            <a:r>
              <a:rPr lang="en-ZA" sz="2400" dirty="0" err="1" smtClean="0">
                <a:cs typeface="Calibri" panose="020F0502020204030204" pitchFamily="34" charset="0"/>
              </a:rPr>
              <a:t>tof</a:t>
            </a:r>
            <a:r>
              <a:rPr lang="en-ZA" sz="2400" dirty="0" smtClean="0">
                <a:cs typeface="Calibri" panose="020F0502020204030204" pitchFamily="34" charset="0"/>
              </a:rPr>
              <a:t> and unfolded) neutron energy spectra. This provides a validation of the experimentally determined response matrix and of the method used for the unfolding.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2400" dirty="0" smtClean="0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400" dirty="0" smtClean="0">
                <a:cs typeface="Calibri" panose="020F0502020204030204" pitchFamily="34" charset="0"/>
              </a:rPr>
              <a:t>The use of unfolding methods and experimentally determined response functions allows neutron spectrometry with BC-501A detector in unknown fields, such as in aircraft and in space.</a:t>
            </a:r>
          </a:p>
        </p:txBody>
      </p:sp>
    </p:spTree>
    <p:extLst>
      <p:ext uri="{BB962C8B-B14F-4D97-AF65-F5344CB8AC3E}">
        <p14:creationId xmlns:p14="http://schemas.microsoft.com/office/powerpoint/2010/main" val="5536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245" y="675408"/>
            <a:ext cx="1133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rgbClr val="0070C0"/>
                </a:solidFill>
              </a:rPr>
              <a:t>…next steps</a:t>
            </a:r>
            <a:endParaRPr lang="en-ZA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581" y="1883085"/>
            <a:ext cx="10733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 smtClean="0">
                <a:cs typeface="Calibri" panose="020F0502020204030204" pitchFamily="34" charset="0"/>
              </a:rPr>
              <a:t>Further </a:t>
            </a:r>
            <a:r>
              <a:rPr lang="en-ZA" sz="2400" dirty="0">
                <a:cs typeface="Calibri" panose="020F0502020204030204" pitchFamily="34" charset="0"/>
              </a:rPr>
              <a:t>beam characterisations are planned for 100 MeV and 200 MeV, </a:t>
            </a:r>
            <a:r>
              <a:rPr lang="en-GB" sz="2400" dirty="0"/>
              <a:t>with improved statistics to extend range of applications</a:t>
            </a:r>
            <a:r>
              <a:rPr lang="en-GB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 smtClean="0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Calibri" panose="020F0502020204030204" pitchFamily="34" charset="0"/>
              </a:rPr>
              <a:t>Measurements at 4K binning are planned, which will allow response functions to be determined over the full energy range [5 MeV to 66 MeV and/or above] for every 0.5 MeV.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rgbClr val="0070C0"/>
                </a:solidFill>
              </a:rPr>
              <a:t>New or upgraded </a:t>
            </a:r>
            <a:r>
              <a:rPr lang="en-GB" sz="2400" baseline="30000" dirty="0">
                <a:solidFill>
                  <a:srgbClr val="0070C0"/>
                </a:solidFill>
              </a:rPr>
              <a:t>238</a:t>
            </a:r>
            <a:r>
              <a:rPr lang="en-GB" sz="2400" dirty="0">
                <a:solidFill>
                  <a:srgbClr val="0070C0"/>
                </a:solidFill>
              </a:rPr>
              <a:t>U </a:t>
            </a:r>
            <a:r>
              <a:rPr lang="en-ZA" sz="2400" dirty="0">
                <a:solidFill>
                  <a:srgbClr val="0070C0"/>
                </a:solidFill>
              </a:rPr>
              <a:t>F</a:t>
            </a:r>
            <a:r>
              <a:rPr lang="en-ZA" sz="2400" dirty="0" smtClean="0">
                <a:solidFill>
                  <a:srgbClr val="0070C0"/>
                </a:solidFill>
              </a:rPr>
              <a:t>ission Chamber detector.</a:t>
            </a:r>
            <a:endParaRPr lang="en-ZA" sz="2400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775" y="2573383"/>
            <a:ext cx="10582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 dirty="0" smtClean="0">
                <a:solidFill>
                  <a:srgbClr val="0070C0"/>
                </a:solidFill>
              </a:rPr>
              <a:t>Thank You…</a:t>
            </a:r>
            <a:endParaRPr lang="en-ZA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492" y="323280"/>
            <a:ext cx="1078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iThemba</a:t>
            </a:r>
            <a:r>
              <a:rPr lang="en-US" sz="3600" b="1" dirty="0">
                <a:solidFill>
                  <a:srgbClr val="0070C0"/>
                </a:solidFill>
              </a:rPr>
              <a:t> LABS:  k = 200 </a:t>
            </a:r>
            <a:r>
              <a:rPr lang="en-US" sz="3600" b="1" dirty="0" smtClean="0">
                <a:solidFill>
                  <a:srgbClr val="0070C0"/>
                </a:solidFill>
              </a:rPr>
              <a:t>Separated </a:t>
            </a:r>
            <a:r>
              <a:rPr lang="en-US" sz="3600" b="1" dirty="0">
                <a:solidFill>
                  <a:srgbClr val="0070C0"/>
                </a:solidFill>
              </a:rPr>
              <a:t>S</a:t>
            </a:r>
            <a:r>
              <a:rPr lang="en-US" sz="3600" b="1" dirty="0" smtClean="0">
                <a:solidFill>
                  <a:srgbClr val="0070C0"/>
                </a:solidFill>
              </a:rPr>
              <a:t>ector </a:t>
            </a:r>
            <a:r>
              <a:rPr lang="en-US" sz="3600" b="1" dirty="0">
                <a:solidFill>
                  <a:srgbClr val="0070C0"/>
                </a:solidFill>
              </a:rPr>
              <a:t>C</a:t>
            </a:r>
            <a:r>
              <a:rPr lang="en-US" sz="3600" b="1" dirty="0" smtClean="0">
                <a:solidFill>
                  <a:srgbClr val="0070C0"/>
                </a:solidFill>
              </a:rPr>
              <a:t>yclotron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5" descr="na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60" y="1213844"/>
            <a:ext cx="3435408" cy="24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na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 b="6161"/>
          <a:stretch>
            <a:fillRect/>
          </a:stretch>
        </p:blipFill>
        <p:spPr bwMode="auto">
          <a:xfrm>
            <a:off x="8194278" y="4069966"/>
            <a:ext cx="2488115" cy="25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59BD2D26-C4F0-B9BF-724D-408FC8BA5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/>
          <a:stretch/>
        </p:blipFill>
        <p:spPr>
          <a:xfrm>
            <a:off x="1174173" y="3713650"/>
            <a:ext cx="6807330" cy="2926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r="53751"/>
          <a:stretch>
            <a:fillRect/>
          </a:stretch>
        </p:blipFill>
        <p:spPr bwMode="auto">
          <a:xfrm>
            <a:off x="8008243" y="2204815"/>
            <a:ext cx="2674150" cy="102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8256" y="2253335"/>
            <a:ext cx="273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>
                <a:solidFill>
                  <a:srgbClr val="002060"/>
                </a:solidFill>
              </a:rPr>
              <a:t>National Laboratory</a:t>
            </a:r>
            <a:endParaRPr lang="en-ZA" sz="2400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47361" y="4346131"/>
            <a:ext cx="617021" cy="589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27317" y="2855853"/>
            <a:ext cx="152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Neutron Vault</a:t>
            </a:r>
            <a:endParaRPr lang="en-ZA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515EA90-1B9F-231C-3840-632CA08FA3D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839691" y="3225185"/>
            <a:ext cx="650395" cy="111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0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008715" y="249875"/>
            <a:ext cx="1061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/>
              <a:t>High Energy </a:t>
            </a:r>
            <a:r>
              <a:rPr lang="en-ZA" sz="3600" b="1" dirty="0"/>
              <a:t>N</a:t>
            </a:r>
            <a:r>
              <a:rPr lang="en-ZA" sz="3600" b="1" dirty="0" smtClean="0"/>
              <a:t>eutron </a:t>
            </a:r>
            <a:r>
              <a:rPr lang="en-ZA" sz="3600" b="1" dirty="0"/>
              <a:t>F</a:t>
            </a:r>
            <a:r>
              <a:rPr lang="en-ZA" sz="3600" b="1" dirty="0" smtClean="0"/>
              <a:t>acility at </a:t>
            </a:r>
            <a:r>
              <a:rPr lang="en-ZA" sz="3600" b="1" dirty="0" err="1" smtClean="0"/>
              <a:t>iThemba</a:t>
            </a:r>
            <a:r>
              <a:rPr lang="en-ZA" sz="3600" b="1" dirty="0" smtClean="0"/>
              <a:t> LABS</a:t>
            </a:r>
            <a:endParaRPr lang="en-ZA" sz="3600" b="1" dirty="0"/>
          </a:p>
        </p:txBody>
      </p:sp>
      <p:pic>
        <p:nvPicPr>
          <p:cNvPr id="66" name="Picture 5">
            <a:extLst>
              <a:ext uri="{FF2B5EF4-FFF2-40B4-BE49-F238E27FC236}">
                <a16:creationId xmlns="" xmlns:a16="http://schemas.microsoft.com/office/drawing/2014/main" id="{43A9FBC6-7ACD-4303-87B8-824F2AF7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53751"/>
          <a:stretch>
            <a:fillRect/>
          </a:stretch>
        </p:blipFill>
        <p:spPr bwMode="auto">
          <a:xfrm>
            <a:off x="1227886" y="1156752"/>
            <a:ext cx="1637466" cy="62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" descr="C:\Users\User\Downloads\NMISA.png">
            <a:extLst>
              <a:ext uri="{FF2B5EF4-FFF2-40B4-BE49-F238E27FC236}">
                <a16:creationId xmlns="" xmlns:a16="http://schemas.microsoft.com/office/drawing/2014/main" id="{166EA5A8-0578-4DD3-8D32-ECAD4D04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31" y="1871189"/>
            <a:ext cx="1809962" cy="8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4C73AC8F-61D7-48D1-8BDD-9E8B1E241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92" y="2880842"/>
            <a:ext cx="1787838" cy="703441"/>
          </a:xfrm>
          <a:prstGeom prst="rect">
            <a:avLst/>
          </a:prstGeom>
        </p:spPr>
      </p:pic>
      <p:pic>
        <p:nvPicPr>
          <p:cNvPr id="69" name="Picture 2" descr="C:\Users\User\Downloads\ptb-logo.jpg">
            <a:extLst>
              <a:ext uri="{FF2B5EF4-FFF2-40B4-BE49-F238E27FC236}">
                <a16:creationId xmlns="" xmlns:a16="http://schemas.microsoft.com/office/drawing/2014/main" id="{20B62B32-3AF6-4A60-A753-6533B971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14" y="3767549"/>
            <a:ext cx="1895209" cy="5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D44D1C5B-BD84-4752-9679-4F9AD37576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8" b="17817"/>
          <a:stretch/>
        </p:blipFill>
        <p:spPr>
          <a:xfrm>
            <a:off x="1099014" y="4545885"/>
            <a:ext cx="1705760" cy="88237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E4E9C1D9-25E0-4D94-A670-40551F1E4B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87" y="5633195"/>
            <a:ext cx="1731413" cy="638505"/>
          </a:xfrm>
          <a:prstGeom prst="rect">
            <a:avLst/>
          </a:prstGeom>
        </p:spPr>
      </p:pic>
      <p:pic>
        <p:nvPicPr>
          <p:cNvPr id="74" name="Picture 73" descr="Diagram&#10;&#10;Description automatically generated">
            <a:extLst>
              <a:ext uri="{FF2B5EF4-FFF2-40B4-BE49-F238E27FC236}">
                <a16:creationId xmlns="" xmlns:a16="http://schemas.microsoft.com/office/drawing/2014/main" id="{8DFF0318-6C85-4557-8913-D19B2E195D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0977" y="2231999"/>
            <a:ext cx="5681654" cy="4261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73889" y="1168558"/>
            <a:ext cx="7285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400" b="1" dirty="0">
                <a:solidFill>
                  <a:srgbClr val="1C79B7"/>
                </a:solidFill>
                <a:cs typeface="Calibri" pitchFamily="34" charset="0"/>
              </a:rPr>
              <a:t>Towards an ISO-accredited </a:t>
            </a:r>
            <a:endParaRPr lang="en-ZA" sz="2400" b="1" dirty="0" smtClean="0">
              <a:solidFill>
                <a:srgbClr val="1C79B7"/>
              </a:solidFill>
              <a:cs typeface="Calibri" pitchFamily="34" charset="0"/>
            </a:endParaRPr>
          </a:p>
          <a:p>
            <a:pPr algn="ctr">
              <a:defRPr/>
            </a:pPr>
            <a:r>
              <a:rPr lang="en-ZA" sz="2400" b="1" dirty="0" smtClean="0">
                <a:solidFill>
                  <a:srgbClr val="1C79B7"/>
                </a:solidFill>
                <a:cs typeface="Calibri" pitchFamily="34" charset="0"/>
              </a:rPr>
              <a:t>high energy neutron metrology facility </a:t>
            </a:r>
          </a:p>
          <a:p>
            <a:pPr algn="ctr">
              <a:defRPr/>
            </a:pPr>
            <a:r>
              <a:rPr lang="en-ZA" sz="2400" b="1" dirty="0" smtClean="0">
                <a:solidFill>
                  <a:srgbClr val="1C79B7"/>
                </a:solidFill>
                <a:cs typeface="Calibri" pitchFamily="34" charset="0"/>
              </a:rPr>
              <a:t>at </a:t>
            </a:r>
            <a:r>
              <a:rPr lang="en-ZA" sz="2400" b="1" dirty="0" err="1" smtClean="0">
                <a:solidFill>
                  <a:srgbClr val="1C79B7"/>
                </a:solidFill>
                <a:cs typeface="Calibri" pitchFamily="34" charset="0"/>
              </a:rPr>
              <a:t>iThemba</a:t>
            </a:r>
            <a:r>
              <a:rPr lang="en-ZA" sz="2400" b="1" dirty="0" smtClean="0">
                <a:solidFill>
                  <a:srgbClr val="1C79B7"/>
                </a:solidFill>
                <a:cs typeface="Calibri" pitchFamily="34" charset="0"/>
              </a:rPr>
              <a:t> LABS</a:t>
            </a:r>
            <a:endParaRPr lang="en-ZA" sz="2400" b="1" dirty="0">
              <a:solidFill>
                <a:srgbClr val="1C79B7"/>
              </a:solidFill>
              <a:cs typeface="Calibr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861049-9B23-4A3D-A149-743C8F4BA0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2631" y="2729868"/>
            <a:ext cx="2207603" cy="17514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01BAEEE-EFC0-46A3-8476-86A224FB53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9702" y="4644741"/>
            <a:ext cx="2293459" cy="1799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20071" y="5428262"/>
            <a:ext cx="10556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" b="1" dirty="0" smtClean="0">
                <a:solidFill>
                  <a:srgbClr val="7030A0"/>
                </a:solidFill>
              </a:rPr>
              <a:t>continuum well supressed</a:t>
            </a:r>
            <a:endParaRPr lang="en-ZA" sz="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720" y="479104"/>
            <a:ext cx="1095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600" b="1" dirty="0" err="1">
                <a:solidFill>
                  <a:srgbClr val="0070C0"/>
                </a:solidFill>
              </a:rPr>
              <a:t>Fluence</a:t>
            </a:r>
            <a:r>
              <a:rPr lang="en-US" sz="3600" b="1" dirty="0">
                <a:solidFill>
                  <a:srgbClr val="0070C0"/>
                </a:solidFill>
              </a:rPr>
              <a:t> measurements with a </a:t>
            </a:r>
            <a:r>
              <a:rPr lang="en-GB" sz="3600" b="1" baseline="30000" dirty="0" smtClean="0">
                <a:solidFill>
                  <a:srgbClr val="0070C0"/>
                </a:solidFill>
              </a:rPr>
              <a:t>238</a:t>
            </a:r>
            <a:r>
              <a:rPr lang="en-GB" sz="3600" b="1" dirty="0" smtClean="0">
                <a:solidFill>
                  <a:srgbClr val="0070C0"/>
                </a:solidFill>
              </a:rPr>
              <a:t>U</a:t>
            </a:r>
            <a:r>
              <a:rPr lang="en-GB" sz="3600" b="1" baseline="30000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sz="3600" b="1" dirty="0">
                <a:solidFill>
                  <a:srgbClr val="0070C0"/>
                </a:solidFill>
                <a:sym typeface="Symbol"/>
              </a:rPr>
              <a:t>F</a:t>
            </a:r>
            <a:r>
              <a:rPr lang="en-US" sz="3600" b="1" dirty="0" smtClean="0">
                <a:solidFill>
                  <a:srgbClr val="0070C0"/>
                </a:solidFill>
              </a:rPr>
              <a:t>ission </a:t>
            </a:r>
            <a:r>
              <a:rPr lang="en-US" sz="3600" b="1" dirty="0">
                <a:solidFill>
                  <a:srgbClr val="0070C0"/>
                </a:solidFill>
              </a:rPr>
              <a:t>C</a:t>
            </a:r>
            <a:r>
              <a:rPr lang="en-US" sz="3600" b="1" dirty="0" smtClean="0">
                <a:solidFill>
                  <a:srgbClr val="0070C0"/>
                </a:solidFill>
              </a:rPr>
              <a:t>hamber</a:t>
            </a:r>
            <a:endParaRPr lang="en-ZA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52" y="1577571"/>
            <a:ext cx="1567862" cy="2668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12" y="1596581"/>
            <a:ext cx="2511706" cy="2668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3" y="4736135"/>
            <a:ext cx="2510945" cy="1493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3417" y="4698116"/>
            <a:ext cx="7891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ZA" sz="2400" b="1" dirty="0" smtClean="0">
                <a:solidFill>
                  <a:srgbClr val="002060"/>
                </a:solidFill>
                <a:latin typeface="+mj-lt"/>
              </a:rPr>
              <a:t>6 tantalum electrodes “90 mm diameter” with fissile materials on both sides - 76 mm sensitive diameter - 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99.9823 </a:t>
            </a:r>
            <a:r>
              <a:rPr lang="en-GB" sz="2400" b="1" dirty="0">
                <a:solidFill>
                  <a:srgbClr val="002060"/>
                </a:solidFill>
                <a:latin typeface="+mj-lt"/>
                <a:sym typeface="Symbol"/>
              </a:rPr>
              <a:t> 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  <a:sym typeface="Symbol"/>
              </a:rPr>
              <a:t>0.0001 %</a:t>
            </a:r>
            <a:r>
              <a:rPr lang="en-ZA" sz="2400" b="1" dirty="0" smtClean="0">
                <a:solidFill>
                  <a:srgbClr val="002060"/>
                </a:solidFill>
                <a:latin typeface="+mj-lt"/>
                <a:sym typeface="Symbol"/>
              </a:rPr>
              <a:t> relative amount of </a:t>
            </a:r>
            <a:r>
              <a:rPr lang="en-GB" sz="2400" b="1" baseline="30000" dirty="0" smtClean="0">
                <a:solidFill>
                  <a:srgbClr val="002060"/>
                </a:solidFill>
                <a:latin typeface="+mj-lt"/>
              </a:rPr>
              <a:t>238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U - </a:t>
            </a:r>
            <a:r>
              <a:rPr lang="en-GB" sz="2400" b="1" dirty="0">
                <a:solidFill>
                  <a:srgbClr val="002060"/>
                </a:solidFill>
                <a:latin typeface="+mj-lt"/>
              </a:rPr>
              <a:t>443 </a:t>
            </a:r>
            <a:r>
              <a:rPr lang="en-GB" sz="2400" b="1" dirty="0">
                <a:solidFill>
                  <a:srgbClr val="002060"/>
                </a:solidFill>
                <a:latin typeface="+mj-lt"/>
                <a:sym typeface="Symbol"/>
              </a:rPr>
              <a:t>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  <a:sym typeface="Symbol"/>
              </a:rPr>
              <a:t>g/cm</a:t>
            </a:r>
            <a:r>
              <a:rPr lang="en-GB" sz="2400" b="1" baseline="30000" dirty="0" smtClean="0">
                <a:solidFill>
                  <a:srgbClr val="002060"/>
                </a:solidFill>
                <a:latin typeface="+mj-lt"/>
                <a:sym typeface="Symbol"/>
              </a:rPr>
              <a:t>2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  <a:sym typeface="Symbol"/>
              </a:rPr>
              <a:t> coating thickness of </a:t>
            </a:r>
            <a:r>
              <a:rPr lang="en-GB" sz="2400" b="1" baseline="30000" dirty="0" smtClean="0">
                <a:solidFill>
                  <a:srgbClr val="002060"/>
                </a:solidFill>
                <a:latin typeface="+mj-lt"/>
              </a:rPr>
              <a:t>238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U - 3 </a:t>
            </a:r>
            <a:r>
              <a:rPr lang="en-GB" sz="2400" b="1" dirty="0" err="1" smtClean="0">
                <a:solidFill>
                  <a:srgbClr val="002060"/>
                </a:solidFill>
                <a:latin typeface="+mj-lt"/>
              </a:rPr>
              <a:t>kBq</a:t>
            </a:r>
            <a:r>
              <a:rPr lang="en-GB" sz="2400" b="1" dirty="0" smtClean="0">
                <a:solidFill>
                  <a:srgbClr val="002060"/>
                </a:solidFill>
                <a:latin typeface="+mj-lt"/>
              </a:rPr>
              <a:t> activity - 240.931 mg total mass of </a:t>
            </a:r>
            <a:r>
              <a:rPr lang="en-GB" sz="2400" b="1" baseline="30000" dirty="0">
                <a:solidFill>
                  <a:srgbClr val="002060"/>
                </a:solidFill>
                <a:latin typeface="+mj-lt"/>
              </a:rPr>
              <a:t>238</a:t>
            </a:r>
            <a:r>
              <a:rPr lang="en-GB" sz="2400" b="1" dirty="0">
                <a:solidFill>
                  <a:srgbClr val="002060"/>
                </a:solidFill>
                <a:latin typeface="+mj-lt"/>
              </a:rPr>
              <a:t>U</a:t>
            </a:r>
            <a:endParaRPr lang="en-GB" sz="2400" b="1" baseline="30000" dirty="0">
              <a:solidFill>
                <a:srgbClr val="002060"/>
              </a:solidFill>
              <a:latin typeface="+mj-lt"/>
              <a:sym typeface="Symbo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237794" y="2746623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37794" y="3246262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94037" y="1813419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Gas flow tubes</a:t>
            </a:r>
            <a:endParaRPr lang="en-Z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23726" y="2746623"/>
            <a:ext cx="21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Tantalum electrodes</a:t>
            </a:r>
            <a:endParaRPr lang="en-Z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98475" y="3679827"/>
            <a:ext cx="200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7030A0"/>
                </a:solidFill>
              </a:rPr>
              <a:t>Tantalum window</a:t>
            </a:r>
            <a:endParaRPr lang="en-ZA" b="1" dirty="0">
              <a:solidFill>
                <a:srgbClr val="7030A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79786" y="2011915"/>
            <a:ext cx="6817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79786" y="2939331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flipV="1">
            <a:off x="6386175" y="3027622"/>
            <a:ext cx="1140404" cy="836871"/>
          </a:xfrm>
          <a:prstGeom prst="curvedConnector3">
            <a:avLst>
              <a:gd name="adj1" fmla="val 131964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40032" y="2746623"/>
            <a:ext cx="2074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rgbClr val="FF9900"/>
                </a:solidFill>
              </a:rPr>
              <a:t>Incident Neutrons</a:t>
            </a:r>
            <a:endParaRPr lang="en-ZA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1553728"/>
            <a:ext cx="7772399" cy="4698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80" y="375920"/>
            <a:ext cx="1092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rgbClr val="0070C0"/>
                </a:solidFill>
              </a:rPr>
              <a:t>The fission reference cross-section (barn) for </a:t>
            </a:r>
            <a:r>
              <a:rPr lang="en-GB" sz="3600" b="1" baseline="30000" dirty="0" smtClean="0">
                <a:solidFill>
                  <a:srgbClr val="0070C0"/>
                </a:solidFill>
              </a:rPr>
              <a:t>238</a:t>
            </a:r>
            <a:r>
              <a:rPr lang="en-GB" sz="3600" b="1" dirty="0" smtClean="0">
                <a:solidFill>
                  <a:srgbClr val="0070C0"/>
                </a:solidFill>
              </a:rPr>
              <a:t>U(</a:t>
            </a:r>
            <a:r>
              <a:rPr lang="en-GB" sz="3600" b="1" dirty="0" err="1" smtClean="0">
                <a:solidFill>
                  <a:srgbClr val="0070C0"/>
                </a:solidFill>
              </a:rPr>
              <a:t>n,f</a:t>
            </a:r>
            <a:r>
              <a:rPr lang="en-GB" sz="3600" b="1" dirty="0">
                <a:solidFill>
                  <a:srgbClr val="0070C0"/>
                </a:solidFill>
              </a:rPr>
              <a:t>)</a:t>
            </a:r>
            <a:endParaRPr lang="en-ZA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514096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[IAEA-NDS]</a:t>
            </a:r>
            <a:endParaRPr lang="en-ZA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563292" y="2402957"/>
            <a:ext cx="0" cy="616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11408" y="3019646"/>
            <a:ext cx="90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>
                <a:solidFill>
                  <a:srgbClr val="00B050"/>
                </a:solidFill>
              </a:rPr>
              <a:t>63.5 MeV</a:t>
            </a:r>
          </a:p>
        </p:txBody>
      </p:sp>
    </p:spTree>
    <p:extLst>
      <p:ext uri="{BB962C8B-B14F-4D97-AF65-F5344CB8AC3E}">
        <p14:creationId xmlns:p14="http://schemas.microsoft.com/office/powerpoint/2010/main" val="36943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6997" y="222662"/>
            <a:ext cx="11432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err="1" smtClean="0">
                <a:solidFill>
                  <a:srgbClr val="0070C0"/>
                </a:solidFill>
              </a:rPr>
              <a:t>Fluence</a:t>
            </a:r>
            <a:r>
              <a:rPr lang="en-ZA" sz="3600" b="1" dirty="0" smtClean="0">
                <a:solidFill>
                  <a:srgbClr val="0070C0"/>
                </a:solidFill>
              </a:rPr>
              <a:t> measurements using the </a:t>
            </a:r>
            <a:r>
              <a:rPr lang="en-GB" sz="3600" b="1" baseline="30000" dirty="0">
                <a:solidFill>
                  <a:srgbClr val="0070C0"/>
                </a:solidFill>
              </a:rPr>
              <a:t>238</a:t>
            </a:r>
            <a:r>
              <a:rPr lang="en-GB" sz="3600" b="1" dirty="0">
                <a:solidFill>
                  <a:srgbClr val="0070C0"/>
                </a:solidFill>
              </a:rPr>
              <a:t>U</a:t>
            </a:r>
            <a:r>
              <a:rPr lang="en-ZA" sz="3600" b="1" dirty="0" smtClean="0">
                <a:solidFill>
                  <a:srgbClr val="0070C0"/>
                </a:solidFill>
              </a:rPr>
              <a:t> fission chamber at 66 MeV, 8.0 mm </a:t>
            </a:r>
            <a:r>
              <a:rPr lang="en-GB" sz="3600" b="1" baseline="30000" dirty="0" err="1" smtClean="0">
                <a:solidFill>
                  <a:srgbClr val="0070C0"/>
                </a:solidFill>
              </a:rPr>
              <a:t>nat</a:t>
            </a:r>
            <a:r>
              <a:rPr lang="en-ZA" sz="3600" b="1" dirty="0" smtClean="0">
                <a:solidFill>
                  <a:srgbClr val="0070C0"/>
                </a:solidFill>
              </a:rPr>
              <a:t>Li, @ 0</a:t>
            </a:r>
            <a:r>
              <a:rPr lang="en-GB" sz="3600" b="1" baseline="30000" dirty="0" smtClean="0">
                <a:solidFill>
                  <a:srgbClr val="0070C0"/>
                </a:solidFill>
              </a:rPr>
              <a:t>o</a:t>
            </a:r>
            <a:r>
              <a:rPr lang="en-ZA" sz="3600" b="1" dirty="0" smtClean="0">
                <a:solidFill>
                  <a:srgbClr val="0070C0"/>
                </a:solidFill>
              </a:rPr>
              <a:t>, d = 8.00 m </a:t>
            </a:r>
            <a:endParaRPr lang="en-ZA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05" y="1674917"/>
            <a:ext cx="4685535" cy="3492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75" y="1674916"/>
            <a:ext cx="4720847" cy="349253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515EA90-1B9F-231C-3840-632CA08FA3DA}"/>
              </a:ext>
            </a:extLst>
          </p:cNvPr>
          <p:cNvCxnSpPr>
            <a:cxnSpLocks/>
          </p:cNvCxnSpPr>
          <p:nvPr/>
        </p:nvCxnSpPr>
        <p:spPr>
          <a:xfrm>
            <a:off x="7096888" y="3932905"/>
            <a:ext cx="0" cy="54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515EA90-1B9F-231C-3840-632CA08FA3DA}"/>
              </a:ext>
            </a:extLst>
          </p:cNvPr>
          <p:cNvCxnSpPr>
            <a:cxnSpLocks/>
          </p:cNvCxnSpPr>
          <p:nvPr/>
        </p:nvCxnSpPr>
        <p:spPr>
          <a:xfrm flipH="1">
            <a:off x="2201253" y="2651529"/>
            <a:ext cx="540000" cy="36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515EA90-1B9F-231C-3840-632CA08FA3DA}"/>
              </a:ext>
            </a:extLst>
          </p:cNvPr>
          <p:cNvCxnSpPr>
            <a:cxnSpLocks/>
          </p:cNvCxnSpPr>
          <p:nvPr/>
        </p:nvCxnSpPr>
        <p:spPr>
          <a:xfrm flipH="1">
            <a:off x="3150587" y="3921748"/>
            <a:ext cx="540000" cy="36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8377" y="2295668"/>
            <a:ext cx="13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+mj-lt"/>
              </a:rPr>
              <a:t>a</a:t>
            </a:r>
            <a:r>
              <a:rPr lang="en-ZA" b="1" dirty="0" smtClean="0">
                <a:latin typeface="+mj-lt"/>
              </a:rPr>
              <a:t>lpha events</a:t>
            </a:r>
            <a:endParaRPr lang="en-ZA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3959" y="3579359"/>
            <a:ext cx="154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+mj-lt"/>
              </a:rPr>
              <a:t>f</a:t>
            </a:r>
            <a:r>
              <a:rPr lang="en-ZA" b="1" dirty="0" smtClean="0">
                <a:latin typeface="+mj-lt"/>
              </a:rPr>
              <a:t>ission  events</a:t>
            </a:r>
            <a:endParaRPr lang="en-ZA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2394" y="3579359"/>
            <a:ext cx="13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+mj-lt"/>
              </a:rPr>
              <a:t>a</a:t>
            </a:r>
            <a:r>
              <a:rPr lang="en-ZA" b="1" dirty="0" smtClean="0">
                <a:latin typeface="+mj-lt"/>
              </a:rPr>
              <a:t>lpha events</a:t>
            </a:r>
            <a:endParaRPr lang="en-ZA" b="1" dirty="0"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86" y="3579359"/>
            <a:ext cx="795638" cy="46907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515EA90-1B9F-231C-3840-632CA08FA3DA}"/>
              </a:ext>
            </a:extLst>
          </p:cNvPr>
          <p:cNvCxnSpPr>
            <a:cxnSpLocks/>
          </p:cNvCxnSpPr>
          <p:nvPr/>
        </p:nvCxnSpPr>
        <p:spPr>
          <a:xfrm flipH="1">
            <a:off x="9084725" y="3932905"/>
            <a:ext cx="384561" cy="5734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95515" y="5334165"/>
            <a:ext cx="467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Pulse Height spectrum of the </a:t>
            </a:r>
            <a:r>
              <a:rPr lang="en-GB" baseline="30000" dirty="0"/>
              <a:t>238</a:t>
            </a:r>
            <a:r>
              <a:rPr lang="en-GB" dirty="0"/>
              <a:t>U FC with the data cut applied to veto counts due to alpha events in the chamber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298250" y="531517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Corresponding Time of Flight spectra showing the effect of separating the time independent alpha scattering events from the fission </a:t>
            </a:r>
            <a:r>
              <a:rPr lang="en-GB" dirty="0" smtClean="0"/>
              <a:t>events </a:t>
            </a:r>
            <a:r>
              <a:rPr lang="en-GB" dirty="0" smtClean="0">
                <a:solidFill>
                  <a:srgbClr val="0070C0"/>
                </a:solidFill>
              </a:rPr>
              <a:t>“blue spectrum”</a:t>
            </a:r>
            <a:endParaRPr lang="en-ZA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515EA90-1B9F-231C-3840-632CA08FA3DA}"/>
              </a:ext>
            </a:extLst>
          </p:cNvPr>
          <p:cNvCxnSpPr>
            <a:cxnSpLocks/>
          </p:cNvCxnSpPr>
          <p:nvPr/>
        </p:nvCxnSpPr>
        <p:spPr>
          <a:xfrm>
            <a:off x="7700643" y="2665000"/>
            <a:ext cx="900000" cy="180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2394" y="2297515"/>
            <a:ext cx="189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+mj-lt"/>
              </a:rPr>
              <a:t>f</a:t>
            </a:r>
            <a:r>
              <a:rPr lang="en-ZA" b="1" dirty="0" smtClean="0">
                <a:latin typeface="+mj-lt"/>
              </a:rPr>
              <a:t>ission events only</a:t>
            </a:r>
            <a:endParaRPr lang="en-Z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3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853" y="321547"/>
            <a:ext cx="1100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Peak Neutron </a:t>
            </a:r>
            <a:r>
              <a:rPr lang="en-GB" sz="3600" b="1" dirty="0" err="1" smtClean="0">
                <a:solidFill>
                  <a:srgbClr val="0070C0"/>
                </a:solidFill>
              </a:rPr>
              <a:t>Fluence</a:t>
            </a:r>
            <a:r>
              <a:rPr lang="en-ZA" sz="3600" b="1" dirty="0" smtClean="0">
                <a:solidFill>
                  <a:srgbClr val="0070C0"/>
                </a:solidFill>
              </a:rPr>
              <a:t> </a:t>
            </a:r>
            <a:endParaRPr lang="en-ZA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55" y="978124"/>
            <a:ext cx="4863584" cy="186078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17870" y="2756366"/>
            <a:ext cx="834069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peak neutron fluence [unknown]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number of peak fission events (measured)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fission cross section  (known quite well)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number of </a:t>
            </a:r>
            <a:r>
              <a:rPr kumimoji="0" lang="en-ZA" sz="2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238</a:t>
            </a:r>
            <a:r>
              <a:rPr kumimoji="0" lang="en-Z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 atoms in FC (known very well)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correction factors for efficiency, neutron absorption and multiplication in the FC, loss of events below threshold, dead time, neutron attenuation in air, beam profile and time resolution </a:t>
            </a:r>
            <a:br>
              <a:rPr kumimoji="0" lang="en-Z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Z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(together add about 5% to total uncertainty in </a:t>
            </a:r>
            <a:r>
              <a:rPr kumimoji="0" lang="en-Z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fluence</a:t>
            </a:r>
            <a:r>
              <a:rPr kumimoji="0" lang="en-Z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59" y="3298875"/>
            <a:ext cx="1203612" cy="2597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10" y="2593039"/>
            <a:ext cx="652709" cy="7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47" y="1299203"/>
            <a:ext cx="4996469" cy="406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E07A04-4599-59AB-9E39-A1DDC048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64" y="2017399"/>
            <a:ext cx="4824861" cy="3348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3863" y="5504057"/>
            <a:ext cx="460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ZA" sz="1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are recorded in coincidence in list mode using the standard NIM-based acquisition system:</a:t>
            </a:r>
          </a:p>
          <a:p>
            <a:pPr lvl="0" algn="ctr"/>
            <a:r>
              <a:rPr lang="en-ZA" sz="12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ZA" sz="1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time-of-flight     </a:t>
            </a:r>
            <a:r>
              <a:rPr lang="en-ZA" sz="12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ZA" sz="1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pulse shape    </a:t>
            </a:r>
            <a:r>
              <a:rPr lang="en-ZA" sz="1200" b="1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ZA" sz="1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pulse height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8729" y="5596389"/>
            <a:ext cx="46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2” diameter x 4” length, gain-stabilised photomultiplier, neutron-gamma discrimination, </a:t>
            </a:r>
            <a:r>
              <a:rPr lang="en-US" sz="1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time </a:t>
            </a:r>
            <a:r>
              <a:rPr lang="en-US" sz="12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resolution 2 ns </a:t>
            </a:r>
            <a:r>
              <a:rPr lang="en-US" sz="1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“FWHM”</a:t>
            </a:r>
            <a:endParaRPr lang="en-ZA" sz="1200" b="1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611" y="380458"/>
            <a:ext cx="986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rgbClr val="0070C0"/>
                </a:solidFill>
              </a:rPr>
              <a:t>Neutron Spectroscopy: Time of Flight (</a:t>
            </a:r>
            <a:r>
              <a:rPr lang="en-ZA" sz="3600" b="1" dirty="0" err="1" smtClean="0">
                <a:solidFill>
                  <a:srgbClr val="0070C0"/>
                </a:solidFill>
              </a:rPr>
              <a:t>ToF</a:t>
            </a:r>
            <a:r>
              <a:rPr lang="en-ZA" sz="3600" b="1" dirty="0" smtClean="0">
                <a:solidFill>
                  <a:srgbClr val="0070C0"/>
                </a:solidFill>
              </a:rPr>
              <a:t>)</a:t>
            </a:r>
            <a:endParaRPr lang="en-ZA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380" y="1378409"/>
            <a:ext cx="4918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sz="2000" b="1" dirty="0">
                <a:solidFill>
                  <a:srgbClr val="C00000"/>
                </a:solidFill>
              </a:rPr>
              <a:t>Liquid </a:t>
            </a:r>
            <a:r>
              <a:rPr lang="en-ZA" sz="2000" b="1" dirty="0" smtClean="0">
                <a:solidFill>
                  <a:srgbClr val="C00000"/>
                </a:solidFill>
              </a:rPr>
              <a:t>Scintillator</a:t>
            </a:r>
            <a:r>
              <a:rPr lang="en-ZA" sz="2000" b="1" dirty="0">
                <a:solidFill>
                  <a:srgbClr val="C00000"/>
                </a:solidFill>
              </a:rPr>
              <a:t>: NE-213 / </a:t>
            </a:r>
            <a:r>
              <a:rPr lang="en-ZA" sz="2000" b="1" dirty="0">
                <a:solidFill>
                  <a:srgbClr val="0070C0"/>
                </a:solidFill>
              </a:rPr>
              <a:t>BC-501A</a:t>
            </a:r>
            <a:r>
              <a:rPr lang="en-ZA" sz="2000" b="1" dirty="0">
                <a:solidFill>
                  <a:srgbClr val="C00000"/>
                </a:solidFill>
              </a:rPr>
              <a:t> / EJ-301</a:t>
            </a:r>
          </a:p>
        </p:txBody>
      </p:sp>
    </p:spTree>
    <p:extLst>
      <p:ext uri="{BB962C8B-B14F-4D97-AF65-F5344CB8AC3E}">
        <p14:creationId xmlns:p14="http://schemas.microsoft.com/office/powerpoint/2010/main" val="15579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" y="164592"/>
            <a:ext cx="1193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Neutrons and gamma-rays produced by a 66 MeV </a:t>
            </a:r>
            <a:r>
              <a:rPr lang="en-US" sz="3200" b="1" dirty="0" smtClean="0">
                <a:solidFill>
                  <a:srgbClr val="0070C0"/>
                </a:solidFill>
              </a:rPr>
              <a:t>proton beam </a:t>
            </a:r>
            <a:r>
              <a:rPr lang="en-US" sz="3200" b="1" dirty="0">
                <a:solidFill>
                  <a:srgbClr val="0070C0"/>
                </a:solidFill>
              </a:rPr>
              <a:t>irradiating a </a:t>
            </a:r>
            <a:r>
              <a:rPr lang="en-US" sz="3200" b="1" dirty="0" smtClean="0">
                <a:solidFill>
                  <a:srgbClr val="0070C0"/>
                </a:solidFill>
              </a:rPr>
              <a:t>8.0 </a:t>
            </a:r>
            <a:r>
              <a:rPr lang="en-US" sz="3200" b="1" dirty="0">
                <a:solidFill>
                  <a:srgbClr val="0070C0"/>
                </a:solidFill>
              </a:rPr>
              <a:t>mm Li target, </a:t>
            </a:r>
            <a:r>
              <a:rPr lang="en-US" sz="3200" b="1" dirty="0" smtClean="0">
                <a:solidFill>
                  <a:srgbClr val="0070C0"/>
                </a:solidFill>
              </a:rPr>
              <a:t>measured </a:t>
            </a:r>
            <a:r>
              <a:rPr lang="en-US" sz="3200" b="1" dirty="0">
                <a:solidFill>
                  <a:srgbClr val="0070C0"/>
                </a:solidFill>
              </a:rPr>
              <a:t>by a </a:t>
            </a:r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r>
              <a:rPr lang="en-US" sz="3200" b="1" dirty="0">
                <a:solidFill>
                  <a:srgbClr val="0070C0"/>
                </a:solidFill>
              </a:rPr>
              <a:t>” x 4” BC-501A detector at 0</a:t>
            </a:r>
            <a:r>
              <a:rPr lang="en-US" sz="3200" b="1" baseline="30000" dirty="0">
                <a:solidFill>
                  <a:srgbClr val="0070C0"/>
                </a:solidFill>
              </a:rPr>
              <a:t>o</a:t>
            </a:r>
            <a:endParaRPr lang="en-ZA" sz="320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13F465D-A5C1-08CC-EB78-9E5E31C98899}"/>
              </a:ext>
            </a:extLst>
          </p:cNvPr>
          <p:cNvGrpSpPr/>
          <p:nvPr/>
        </p:nvGrpSpPr>
        <p:grpSpPr>
          <a:xfrm>
            <a:off x="715324" y="1957711"/>
            <a:ext cx="6019654" cy="4542330"/>
            <a:chOff x="1918028" y="18134229"/>
            <a:chExt cx="8797228" cy="59708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9707712-8A8F-5C8D-5062-E53C5874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379" y="18134229"/>
              <a:ext cx="8124877" cy="54712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4C6C7E2-5B8B-5BE9-1CD9-D31F3ED75DDA}"/>
                </a:ext>
              </a:extLst>
            </p:cNvPr>
            <p:cNvSpPr txBox="1"/>
            <p:nvPr/>
          </p:nvSpPr>
          <p:spPr>
            <a:xfrm>
              <a:off x="3772823" y="23660088"/>
              <a:ext cx="5355771" cy="44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n-ZA" sz="1600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Pulse height </a:t>
              </a:r>
              <a:r>
                <a:rPr lang="en-ZA" sz="1600" b="1" i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L</a:t>
              </a:r>
              <a:r>
                <a:rPr lang="en-ZA" sz="1600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 (</a:t>
              </a:r>
              <a:r>
                <a:rPr lang="en-ZA" sz="1600" b="1" dirty="0" err="1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MeV</a:t>
              </a:r>
              <a:r>
                <a:rPr lang="en-ZA" sz="1600" b="1" baseline="-25000" dirty="0" err="1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ee</a:t>
              </a:r>
              <a:r>
                <a:rPr lang="en-ZA" sz="1600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337B247-CD35-4780-E6D5-8ED505D820DD}"/>
                </a:ext>
              </a:extLst>
            </p:cNvPr>
            <p:cNvSpPr txBox="1"/>
            <p:nvPr/>
          </p:nvSpPr>
          <p:spPr>
            <a:xfrm rot="16200000">
              <a:off x="-512473" y="20591867"/>
              <a:ext cx="5355772" cy="49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n-ZA" sz="1600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Pulse shape </a:t>
              </a:r>
              <a:r>
                <a:rPr lang="en-ZA" sz="1600" b="1" i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S</a:t>
              </a:r>
              <a:r>
                <a:rPr lang="en-ZA" sz="1600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 (arbitrary)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1045C46-6452-7EA7-B3B0-0E1D3F30C6EB}"/>
                </a:ext>
              </a:extLst>
            </p:cNvPr>
            <p:cNvSpPr txBox="1"/>
            <p:nvPr/>
          </p:nvSpPr>
          <p:spPr>
            <a:xfrm>
              <a:off x="6373709" y="20727245"/>
              <a:ext cx="3118196" cy="44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n-ZA" sz="1600" b="1" dirty="0">
                  <a:solidFill>
                    <a:srgbClr val="D45500"/>
                  </a:solidFill>
                  <a:latin typeface="+mj-lt"/>
                  <a:cs typeface="Helvetica" panose="020B0604020202020204" pitchFamily="34" charset="0"/>
                </a:rPr>
                <a:t>neutron-induced events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B490A84-E526-1E64-AEF2-E5CCBBCEE147}"/>
                </a:ext>
              </a:extLst>
            </p:cNvPr>
            <p:cNvSpPr txBox="1"/>
            <p:nvPr/>
          </p:nvSpPr>
          <p:spPr>
            <a:xfrm>
              <a:off x="4208793" y="19160552"/>
              <a:ext cx="641568" cy="48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n-ZA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8A7AD50-19B2-91DA-F5A8-2C7367F41109}"/>
                </a:ext>
              </a:extLst>
            </p:cNvPr>
            <p:cNvSpPr txBox="1"/>
            <p:nvPr/>
          </p:nvSpPr>
          <p:spPr>
            <a:xfrm>
              <a:off x="9137648" y="20185478"/>
              <a:ext cx="641568" cy="48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n-ZA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3BDD4D9-3D8A-050D-FEEA-E0A213504111}"/>
                </a:ext>
              </a:extLst>
            </p:cNvPr>
            <p:cNvSpPr txBox="1"/>
            <p:nvPr/>
          </p:nvSpPr>
          <p:spPr>
            <a:xfrm>
              <a:off x="7519682" y="20224540"/>
              <a:ext cx="641568" cy="48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n-ZA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10133D3-7E33-4B59-7144-FC5A026A1572}"/>
                </a:ext>
              </a:extLst>
            </p:cNvPr>
            <p:cNvSpPr txBox="1"/>
            <p:nvPr/>
          </p:nvSpPr>
          <p:spPr>
            <a:xfrm>
              <a:off x="6421699" y="20283719"/>
              <a:ext cx="641568" cy="48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n-ZA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550A842-B83E-3B9C-CE94-AF5621F5EDA2}"/>
                </a:ext>
              </a:extLst>
            </p:cNvPr>
            <p:cNvSpPr txBox="1"/>
            <p:nvPr/>
          </p:nvSpPr>
          <p:spPr>
            <a:xfrm>
              <a:off x="5643352" y="20972353"/>
              <a:ext cx="641568" cy="48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l-GR" b="1" dirty="0">
                  <a:solidFill>
                    <a:prstClr val="black"/>
                  </a:solidFill>
                  <a:latin typeface="+mj-lt"/>
                  <a:cs typeface="Helvetica" panose="020B0604020202020204" pitchFamily="34" charset="0"/>
                </a:rPr>
                <a:t>α</a:t>
              </a:r>
              <a:endParaRPr lang="en-ZA" b="1" dirty="0">
                <a:solidFill>
                  <a:prstClr val="black"/>
                </a:solidFill>
                <a:latin typeface="+mj-lt"/>
                <a:cs typeface="Helvetica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CDF2B51-5D55-B9D9-505C-71C97E0D6AA7}"/>
                </a:ext>
              </a:extLst>
            </p:cNvPr>
            <p:cNvSpPr txBox="1"/>
            <p:nvPr/>
          </p:nvSpPr>
          <p:spPr>
            <a:xfrm>
              <a:off x="6187707" y="18715523"/>
              <a:ext cx="3490197" cy="44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/>
              <a:r>
                <a:rPr lang="en-ZA" sz="1600" b="1" dirty="0">
                  <a:solidFill>
                    <a:srgbClr val="388000"/>
                  </a:solidFill>
                  <a:latin typeface="+mj-lt"/>
                  <a:cs typeface="Helvetica" panose="020B0604020202020204" pitchFamily="34" charset="0"/>
                </a:rPr>
                <a:t>gamma ray-induced events</a:t>
              </a:r>
            </a:p>
          </p:txBody>
        </p:sp>
      </p:grpSp>
      <p:graphicFrame>
        <p:nvGraphicFramePr>
          <p:cNvPr id="14" name="Object 13">
            <a:extLst>
              <a:ext uri="{FF2B5EF4-FFF2-40B4-BE49-F238E27FC236}">
                <a16:creationId xmlns="" xmlns:a16="http://schemas.microsoft.com/office/drawing/2014/main" id="{6A2BEF60-07BE-2451-A434-F20F5EA4E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30892"/>
              </p:ext>
            </p:extLst>
          </p:nvPr>
        </p:nvGraphicFramePr>
        <p:xfrm>
          <a:off x="7047287" y="1681931"/>
          <a:ext cx="4553001" cy="357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Graph" r:id="rId4" imgW="3960000" imgH="3113280" progId="Origin50.Graph">
                  <p:embed/>
                </p:oleObj>
              </mc:Choice>
              <mc:Fallback>
                <p:oleObj name="Graph" r:id="rId4" imgW="3960000" imgH="311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7287" y="1681931"/>
                        <a:ext cx="4553001" cy="3579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90249D8-3C5A-966E-96A5-6A4E065E9356}"/>
              </a:ext>
            </a:extLst>
          </p:cNvPr>
          <p:cNvSpPr txBox="1"/>
          <p:nvPr/>
        </p:nvSpPr>
        <p:spPr>
          <a:xfrm>
            <a:off x="9992064" y="4203223"/>
            <a:ext cx="111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Ralf Nolte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4801" y="5389821"/>
            <a:ext cx="3950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rgbClr val="FF0000"/>
                </a:solidFill>
              </a:rPr>
              <a:t>Efficiency</a:t>
            </a:r>
            <a:r>
              <a:rPr lang="en-ZA" sz="2400" dirty="0" smtClean="0"/>
              <a:t> calculated with </a:t>
            </a:r>
            <a:r>
              <a:rPr lang="en-ZA" sz="2400" dirty="0"/>
              <a:t>MC codes SCINFUL and MCNPX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="" xmlns:a16="http://schemas.microsoft.com/office/drawing/2014/main" id="{1CD59B30-E1AB-C060-BA3D-7850B5F4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53751"/>
          <a:stretch>
            <a:fillRect/>
          </a:stretch>
        </p:blipFill>
        <p:spPr bwMode="auto">
          <a:xfrm>
            <a:off x="4351756" y="5094845"/>
            <a:ext cx="1546123" cy="5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732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Cape 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Kutullo Maibane</dc:creator>
  <cp:lastModifiedBy>Kutullo Maibane</cp:lastModifiedBy>
  <cp:revision>372</cp:revision>
  <dcterms:created xsi:type="dcterms:W3CDTF">2023-05-15T17:40:22Z</dcterms:created>
  <dcterms:modified xsi:type="dcterms:W3CDTF">2023-07-04T14:58:58Z</dcterms:modified>
</cp:coreProperties>
</file>